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475" r:id="rId2"/>
    <p:sldId id="517" r:id="rId3"/>
    <p:sldId id="477" r:id="rId4"/>
    <p:sldId id="482" r:id="rId5"/>
    <p:sldId id="488" r:id="rId6"/>
    <p:sldId id="489" r:id="rId7"/>
    <p:sldId id="533" r:id="rId8"/>
    <p:sldId id="534" r:id="rId9"/>
    <p:sldId id="478" r:id="rId10"/>
    <p:sldId id="518" r:id="rId11"/>
    <p:sldId id="535" r:id="rId12"/>
    <p:sldId id="484" r:id="rId13"/>
    <p:sldId id="512" r:id="rId14"/>
    <p:sldId id="490" r:id="rId15"/>
    <p:sldId id="519" r:id="rId16"/>
    <p:sldId id="467" r:id="rId17"/>
    <p:sldId id="513" r:id="rId18"/>
    <p:sldId id="474" r:id="rId19"/>
    <p:sldId id="508" r:id="rId20"/>
    <p:sldId id="524" r:id="rId21"/>
    <p:sldId id="536" r:id="rId22"/>
    <p:sldId id="537" r:id="rId23"/>
    <p:sldId id="538" r:id="rId24"/>
    <p:sldId id="539" r:id="rId25"/>
    <p:sldId id="540" r:id="rId26"/>
    <p:sldId id="541" r:id="rId27"/>
    <p:sldId id="543" r:id="rId28"/>
    <p:sldId id="542" r:id="rId29"/>
    <p:sldId id="545" r:id="rId30"/>
    <p:sldId id="546" r:id="rId31"/>
    <p:sldId id="547" r:id="rId32"/>
    <p:sldId id="548" r:id="rId33"/>
    <p:sldId id="551" r:id="rId34"/>
    <p:sldId id="552" r:id="rId35"/>
    <p:sldId id="549" r:id="rId36"/>
    <p:sldId id="550" r:id="rId37"/>
    <p:sldId id="553" r:id="rId38"/>
    <p:sldId id="554" r:id="rId39"/>
    <p:sldId id="555" r:id="rId40"/>
    <p:sldId id="556" r:id="rId41"/>
    <p:sldId id="557" r:id="rId42"/>
    <p:sldId id="559" r:id="rId43"/>
    <p:sldId id="560" r:id="rId44"/>
    <p:sldId id="558" r:id="rId45"/>
    <p:sldId id="561" r:id="rId46"/>
    <p:sldId id="567" r:id="rId47"/>
    <p:sldId id="523" r:id="rId48"/>
    <p:sldId id="404" r:id="rId49"/>
    <p:sldId id="486" r:id="rId50"/>
    <p:sldId id="514" r:id="rId51"/>
    <p:sldId id="464" r:id="rId52"/>
    <p:sldId id="520" r:id="rId53"/>
    <p:sldId id="521" r:id="rId54"/>
    <p:sldId id="494" r:id="rId55"/>
    <p:sldId id="495" r:id="rId56"/>
    <p:sldId id="504" r:id="rId57"/>
    <p:sldId id="510" r:id="rId58"/>
    <p:sldId id="497" r:id="rId59"/>
    <p:sldId id="509" r:id="rId60"/>
    <p:sldId id="526" r:id="rId61"/>
    <p:sldId id="527" r:id="rId62"/>
    <p:sldId id="529" r:id="rId63"/>
    <p:sldId id="530" r:id="rId64"/>
    <p:sldId id="531" r:id="rId65"/>
    <p:sldId id="425" r:id="rId66"/>
    <p:sldId id="429" r:id="rId67"/>
    <p:sldId id="506" r:id="rId68"/>
    <p:sldId id="493" r:id="rId69"/>
    <p:sldId id="528" r:id="rId70"/>
    <p:sldId id="522" r:id="rId71"/>
    <p:sldId id="563" r:id="rId72"/>
    <p:sldId id="564" r:id="rId73"/>
    <p:sldId id="565" r:id="rId74"/>
    <p:sldId id="566" r:id="rId75"/>
    <p:sldId id="532" r:id="rId7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y3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33CC"/>
    <a:srgbClr val="6D0E72"/>
    <a:srgbClr val="602060"/>
    <a:srgbClr val="CCECFF"/>
    <a:srgbClr val="66CCFF"/>
    <a:srgbClr val="99C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25" autoAdjust="0"/>
    <p:restoredTop sz="94785" autoAdjust="0"/>
  </p:normalViewPr>
  <p:slideViewPr>
    <p:cSldViewPr>
      <p:cViewPr>
        <p:scale>
          <a:sx n="100" d="100"/>
          <a:sy n="100" d="100"/>
        </p:scale>
        <p:origin x="-878" y="168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32" y="6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8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70.xml"/><Relationship Id="rId5" Type="http://schemas.openxmlformats.org/officeDocument/2006/relationships/slide" Target="slides/slide64.xml"/><Relationship Id="rId4" Type="http://schemas.openxmlformats.org/officeDocument/2006/relationships/slide" Target="slides/slide6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731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48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803E04-0EC6-4E4A-9572-8F77E20153F9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766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18129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782638"/>
            <a:ext cx="4572000" cy="3429000"/>
          </a:xfrm>
          <a:ln/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1">
              <a:solidFill>
                <a:srgbClr val="000066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7826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517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 b="1">
              <a:solidFill>
                <a:srgbClr val="000066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782638"/>
            <a:ext cx="4572000" cy="3429000"/>
          </a:xfrm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1">
              <a:solidFill>
                <a:srgbClr val="000066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257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0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462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782638"/>
            <a:ext cx="4572000" cy="3429000"/>
          </a:xfrm>
          <a:ln/>
        </p:spPr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1">
              <a:solidFill>
                <a:srgbClr val="000066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48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10207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1026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782638"/>
            <a:ext cx="4572000" cy="3429000"/>
          </a:xfrm>
          <a:ln/>
        </p:spPr>
      </p:sp>
      <p:sp>
        <p:nvSpPr>
          <p:cNvPr id="7464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1">
              <a:solidFill>
                <a:srgbClr val="000066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782638"/>
            <a:ext cx="4572000" cy="3429000"/>
          </a:xfrm>
          <a:ln/>
        </p:spPr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1">
              <a:solidFill>
                <a:srgbClr val="000066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7826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926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 b="1">
              <a:solidFill>
                <a:srgbClr val="000066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782638"/>
            <a:ext cx="4572000" cy="3429000"/>
          </a:xfrm>
          <a:ln/>
        </p:spPr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1">
              <a:solidFill>
                <a:srgbClr val="000066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7826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721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 b="1">
              <a:solidFill>
                <a:srgbClr val="000066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782638"/>
            <a:ext cx="4572000" cy="3429000"/>
          </a:xfrm>
          <a:ln/>
        </p:spPr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1">
              <a:solidFill>
                <a:srgbClr val="000066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782638"/>
            <a:ext cx="4572000" cy="3429000"/>
          </a:xfrm>
          <a:ln/>
        </p:spPr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1">
              <a:solidFill>
                <a:srgbClr val="000066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782638"/>
            <a:ext cx="4572000" cy="3429000"/>
          </a:xfrm>
          <a:ln/>
        </p:spPr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1">
              <a:solidFill>
                <a:srgbClr val="000066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782638"/>
            <a:ext cx="4572000" cy="3429000"/>
          </a:xfrm>
          <a:ln/>
        </p:spPr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1">
              <a:solidFill>
                <a:srgbClr val="000066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782638"/>
            <a:ext cx="4572000" cy="3429000"/>
          </a:xfrm>
          <a:ln/>
        </p:spPr>
      </p:sp>
      <p:sp>
        <p:nvSpPr>
          <p:cNvPr id="77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1">
              <a:solidFill>
                <a:srgbClr val="000066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782638"/>
            <a:ext cx="4572000" cy="3429000"/>
          </a:xfrm>
          <a:ln/>
        </p:spPr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1">
              <a:solidFill>
                <a:srgbClr val="000066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782638"/>
            <a:ext cx="4572000" cy="3429000"/>
          </a:xfrm>
          <a:ln/>
        </p:spPr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1">
              <a:solidFill>
                <a:srgbClr val="000066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216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421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  <a:p>
            <a:endParaRPr lang="en-US"/>
          </a:p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625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                  </a:t>
            </a:r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287481"/>
      </p:ext>
    </p:extLst>
  </p:cSld>
  <p:clrMapOvr>
    <a:masterClrMapping/>
  </p:clrMapOvr>
  <p:transition advClick="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                  </a:t>
            </a:r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898805"/>
      </p:ext>
    </p:extLst>
  </p:cSld>
  <p:clrMapOvr>
    <a:masterClrMapping/>
  </p:clrMapOvr>
  <p:transition advClick="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29388" y="280988"/>
            <a:ext cx="2001837" cy="53673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20700" y="280988"/>
            <a:ext cx="5856288" cy="536733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                  </a:t>
            </a:r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305584"/>
      </p:ext>
    </p:extLst>
  </p:cSld>
  <p:clrMapOvr>
    <a:masterClrMapping/>
  </p:clrMapOvr>
  <p:transition advClick="0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8825" y="280988"/>
            <a:ext cx="7772400" cy="431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520700" y="1392238"/>
            <a:ext cx="7772400" cy="4256087"/>
          </a:xfrm>
        </p:spPr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0866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                        </a:t>
            </a:r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700338" y="6610350"/>
            <a:ext cx="6019800" cy="2476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024426"/>
      </p:ext>
    </p:extLst>
  </p:cSld>
  <p:clrMapOvr>
    <a:masterClrMapping/>
  </p:clrMapOvr>
  <p:transition advClick="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                  </a:t>
            </a:r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854398"/>
      </p:ext>
    </p:extLst>
  </p:cSld>
  <p:clrMapOvr>
    <a:masterClrMapping/>
  </p:clrMapOvr>
  <p:transition advClick="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                  </a:t>
            </a:r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930365"/>
      </p:ext>
    </p:extLst>
  </p:cSld>
  <p:clrMapOvr>
    <a:masterClrMapping/>
  </p:clrMapOvr>
  <p:transition advClick="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20700" y="1392238"/>
            <a:ext cx="3810000" cy="4256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83100" y="1392238"/>
            <a:ext cx="3810000" cy="4256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                  </a:t>
            </a:r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088513"/>
      </p:ext>
    </p:extLst>
  </p:cSld>
  <p:clrMapOvr>
    <a:masterClrMapping/>
  </p:clrMapOvr>
  <p:transition advClick="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                  </a:t>
            </a:r>
            <a:endParaRPr lang="ru-R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063462"/>
      </p:ext>
    </p:extLst>
  </p:cSld>
  <p:clrMapOvr>
    <a:masterClrMapping/>
  </p:clrMapOvr>
  <p:transition advClick="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                  </a:t>
            </a:r>
            <a:endParaRPr lang="ru-R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974652"/>
      </p:ext>
    </p:extLst>
  </p:cSld>
  <p:clrMapOvr>
    <a:masterClrMapping/>
  </p:clrMapOvr>
  <p:transition advClick="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                  </a:t>
            </a:r>
            <a:endParaRPr lang="ru-R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880996"/>
      </p:ext>
    </p:extLst>
  </p:cSld>
  <p:clrMapOvr>
    <a:masterClrMapping/>
  </p:clrMapOvr>
  <p:transition advClick="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                  </a:t>
            </a:r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497855"/>
      </p:ext>
    </p:extLst>
  </p:cSld>
  <p:clrMapOvr>
    <a:masterClrMapping/>
  </p:clrMapOvr>
  <p:transition advClick="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                        </a:t>
            </a:r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738526"/>
      </p:ext>
    </p:extLst>
  </p:cSld>
  <p:clrMapOvr>
    <a:masterClrMapping/>
  </p:clrMapOvr>
  <p:transition advClick="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8825" y="280988"/>
            <a:ext cx="7772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13" tIns="44607" rIns="89213" bIns="446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0700" y="1392238"/>
            <a:ext cx="7772400" cy="425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13" tIns="44607" rIns="89213" bIns="446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13" tIns="44607" rIns="89213" bIns="44607" numCol="1" anchor="t" anchorCtr="0" compatLnSpc="1">
            <a:prstTxWarp prst="textNoShape">
              <a:avLst/>
            </a:prstTxWarp>
          </a:bodyPr>
          <a:lstStyle>
            <a:lvl1pPr defTabSz="892175">
              <a:defRPr sz="1400">
                <a:solidFill>
                  <a:srgbClr val="000066"/>
                </a:solidFill>
                <a:latin typeface="+mj-lt"/>
              </a:defRPr>
            </a:lvl1pPr>
          </a:lstStyle>
          <a:p>
            <a:r>
              <a:rPr lang="en-US"/>
              <a:t>                        </a:t>
            </a: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610350"/>
            <a:ext cx="6019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13" tIns="44607" rIns="89213" bIns="44607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b="1" i="1">
                <a:solidFill>
                  <a:srgbClr val="000066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698500" y="712788"/>
            <a:ext cx="77470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817563" y="6638925"/>
            <a:ext cx="7745412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>
    <p:zoom/>
  </p:transition>
  <p:txStyles>
    <p:titleStyle>
      <a:lvl1pPr algn="ctr" defTabSz="892175" rtl="0" fontAlgn="base">
        <a:spcBef>
          <a:spcPct val="0"/>
        </a:spcBef>
        <a:spcAft>
          <a:spcPct val="0"/>
        </a:spcAft>
        <a:defRPr sz="2600">
          <a:solidFill>
            <a:srgbClr val="990000"/>
          </a:solidFill>
          <a:latin typeface="+mj-lt"/>
          <a:ea typeface="+mj-ea"/>
          <a:cs typeface="+mj-cs"/>
        </a:defRPr>
      </a:lvl1pPr>
      <a:lvl2pPr algn="ctr" defTabSz="892175" rtl="0" fontAlgn="base">
        <a:spcBef>
          <a:spcPct val="0"/>
        </a:spcBef>
        <a:spcAft>
          <a:spcPct val="0"/>
        </a:spcAft>
        <a:defRPr sz="2600">
          <a:solidFill>
            <a:srgbClr val="990000"/>
          </a:solidFill>
          <a:latin typeface="Arial Black" pitchFamily="34" charset="0"/>
        </a:defRPr>
      </a:lvl2pPr>
      <a:lvl3pPr algn="ctr" defTabSz="892175" rtl="0" fontAlgn="base">
        <a:spcBef>
          <a:spcPct val="0"/>
        </a:spcBef>
        <a:spcAft>
          <a:spcPct val="0"/>
        </a:spcAft>
        <a:defRPr sz="2600">
          <a:solidFill>
            <a:srgbClr val="990000"/>
          </a:solidFill>
          <a:latin typeface="Arial Black" pitchFamily="34" charset="0"/>
        </a:defRPr>
      </a:lvl3pPr>
      <a:lvl4pPr algn="ctr" defTabSz="892175" rtl="0" fontAlgn="base">
        <a:spcBef>
          <a:spcPct val="0"/>
        </a:spcBef>
        <a:spcAft>
          <a:spcPct val="0"/>
        </a:spcAft>
        <a:defRPr sz="2600">
          <a:solidFill>
            <a:srgbClr val="990000"/>
          </a:solidFill>
          <a:latin typeface="Arial Black" pitchFamily="34" charset="0"/>
        </a:defRPr>
      </a:lvl4pPr>
      <a:lvl5pPr algn="ctr" defTabSz="892175" rtl="0" fontAlgn="base">
        <a:spcBef>
          <a:spcPct val="0"/>
        </a:spcBef>
        <a:spcAft>
          <a:spcPct val="0"/>
        </a:spcAft>
        <a:defRPr sz="2600">
          <a:solidFill>
            <a:srgbClr val="990000"/>
          </a:solidFill>
          <a:latin typeface="Arial Black" pitchFamily="34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2600">
          <a:solidFill>
            <a:srgbClr val="990000"/>
          </a:solidFill>
          <a:latin typeface="Arial Black" pitchFamily="34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2600">
          <a:solidFill>
            <a:srgbClr val="990000"/>
          </a:solidFill>
          <a:latin typeface="Arial Black" pitchFamily="34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2600">
          <a:solidFill>
            <a:srgbClr val="990000"/>
          </a:solidFill>
          <a:latin typeface="Arial Black" pitchFamily="34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2600">
          <a:solidFill>
            <a:srgbClr val="990000"/>
          </a:solidFill>
          <a:latin typeface="Arial Black" pitchFamily="34" charset="0"/>
        </a:defRPr>
      </a:lvl9pPr>
    </p:titleStyle>
    <p:bodyStyle>
      <a:lvl1pPr marL="334963" indent="-334963" algn="l" defTabSz="892175" rtl="0" fontAlgn="base">
        <a:spcBef>
          <a:spcPct val="20000"/>
        </a:spcBef>
        <a:spcAft>
          <a:spcPct val="0"/>
        </a:spcAft>
        <a:buChar char="•"/>
        <a:defRPr sz="2300" b="1">
          <a:solidFill>
            <a:srgbClr val="000066"/>
          </a:solidFill>
          <a:latin typeface="+mn-lt"/>
          <a:ea typeface="+mn-ea"/>
          <a:cs typeface="+mn-cs"/>
        </a:defRPr>
      </a:lvl1pPr>
      <a:lvl2pPr marL="725488" indent="-279400" algn="l" defTabSz="892175" rtl="0" fontAlgn="base">
        <a:spcBef>
          <a:spcPct val="20000"/>
        </a:spcBef>
        <a:spcAft>
          <a:spcPct val="0"/>
        </a:spcAft>
        <a:buChar char="–"/>
        <a:defRPr sz="2000" b="1">
          <a:solidFill>
            <a:srgbClr val="000066"/>
          </a:solidFill>
          <a:latin typeface="+mn-lt"/>
        </a:defRPr>
      </a:lvl2pPr>
      <a:lvl3pPr marL="1114425" indent="-222250" algn="l" defTabSz="892175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66"/>
          </a:solidFill>
          <a:latin typeface="+mn-lt"/>
        </a:defRPr>
      </a:lvl3pPr>
      <a:lvl4pPr marL="1562100" indent="-223838" algn="l" defTabSz="892175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000066"/>
          </a:solidFill>
          <a:latin typeface="+mn-lt"/>
        </a:defRPr>
      </a:lvl4pPr>
      <a:lvl5pPr marL="2008188" indent="-223838" algn="l" defTabSz="892175" rtl="0" fontAlgn="base">
        <a:spcBef>
          <a:spcPct val="20000"/>
        </a:spcBef>
        <a:spcAft>
          <a:spcPct val="0"/>
        </a:spcAft>
        <a:buChar char="»"/>
        <a:defRPr sz="1100">
          <a:solidFill>
            <a:srgbClr val="000066"/>
          </a:solidFill>
          <a:latin typeface="+mn-lt"/>
        </a:defRPr>
      </a:lvl5pPr>
      <a:lvl6pPr marL="2465388" indent="-223838" algn="l" defTabSz="892175" rtl="0" fontAlgn="base">
        <a:spcBef>
          <a:spcPct val="20000"/>
        </a:spcBef>
        <a:spcAft>
          <a:spcPct val="0"/>
        </a:spcAft>
        <a:buChar char="»"/>
        <a:defRPr sz="1100">
          <a:solidFill>
            <a:srgbClr val="000066"/>
          </a:solidFill>
          <a:latin typeface="+mn-lt"/>
        </a:defRPr>
      </a:lvl6pPr>
      <a:lvl7pPr marL="2922588" indent="-223838" algn="l" defTabSz="892175" rtl="0" fontAlgn="base">
        <a:spcBef>
          <a:spcPct val="20000"/>
        </a:spcBef>
        <a:spcAft>
          <a:spcPct val="0"/>
        </a:spcAft>
        <a:buChar char="»"/>
        <a:defRPr sz="1100">
          <a:solidFill>
            <a:srgbClr val="000066"/>
          </a:solidFill>
          <a:latin typeface="+mn-lt"/>
        </a:defRPr>
      </a:lvl7pPr>
      <a:lvl8pPr marL="3379788" indent="-223838" algn="l" defTabSz="892175" rtl="0" fontAlgn="base">
        <a:spcBef>
          <a:spcPct val="20000"/>
        </a:spcBef>
        <a:spcAft>
          <a:spcPct val="0"/>
        </a:spcAft>
        <a:buChar char="»"/>
        <a:defRPr sz="1100">
          <a:solidFill>
            <a:srgbClr val="000066"/>
          </a:solidFill>
          <a:latin typeface="+mn-lt"/>
        </a:defRPr>
      </a:lvl8pPr>
      <a:lvl9pPr marL="3836988" indent="-223838" algn="l" defTabSz="892175" rtl="0" fontAlgn="base">
        <a:spcBef>
          <a:spcPct val="20000"/>
        </a:spcBef>
        <a:spcAft>
          <a:spcPct val="0"/>
        </a:spcAft>
        <a:buChar char="»"/>
        <a:defRPr sz="1100">
          <a:solidFill>
            <a:srgbClr val="0000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wmf"/><Relationship Id="rId2" Type="http://schemas.openxmlformats.org/officeDocument/2006/relationships/vmlDrawing" Target="../drawings/vmlDrawing7.vml"/><Relationship Id="rId1" Type="http://schemas.openxmlformats.org/officeDocument/2006/relationships/themeOverride" Target="../theme/themeOverride1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2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3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5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0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18.v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22.bin"/><Relationship Id="rId4" Type="http://schemas.openxmlformats.org/officeDocument/2006/relationships/notesSlide" Target="../notesSlides/notesSlide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2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4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24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emf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74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75.wmf"/><Relationship Id="rId4" Type="http://schemas.openxmlformats.org/officeDocument/2006/relationships/oleObject" Target="../embeddings/oleObject27.bin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29.bin"/><Relationship Id="rId2" Type="http://schemas.openxmlformats.org/officeDocument/2006/relationships/vmlDrawing" Target="../drawings/vmlDrawing23.v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28.bin"/><Relationship Id="rId4" Type="http://schemas.openxmlformats.org/officeDocument/2006/relationships/notesSlide" Target="../notesSlides/notesSlide29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9.wmf"/><Relationship Id="rId2" Type="http://schemas.openxmlformats.org/officeDocument/2006/relationships/vmlDrawing" Target="../drawings/vmlDrawing24.vml"/><Relationship Id="rId1" Type="http://schemas.openxmlformats.org/officeDocument/2006/relationships/themeOverride" Target="../theme/themeOverride6.x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81.emf"/><Relationship Id="rId10" Type="http://schemas.openxmlformats.org/officeDocument/2006/relationships/image" Target="../media/image82.wmf"/><Relationship Id="rId4" Type="http://schemas.openxmlformats.org/officeDocument/2006/relationships/notesSlide" Target="../notesSlides/notesSlide30.xml"/><Relationship Id="rId9" Type="http://schemas.openxmlformats.org/officeDocument/2006/relationships/image" Target="../media/image80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w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89.w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oleObject" Target="../embeddings/oleObject33.bin"/><Relationship Id="rId7" Type="http://schemas.openxmlformats.org/officeDocument/2006/relationships/image" Target="../media/image9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90.w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11188" y="2106613"/>
            <a:ext cx="8001000" cy="2465387"/>
          </a:xfrm>
        </p:spPr>
        <p:txBody>
          <a:bodyPr/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EXPERIMENTAL STUDY OF AEROSOLS DEPOSITION AND RESUSPENSION</a:t>
            </a:r>
            <a:br>
              <a:rPr lang="en-US" sz="2400" b="1">
                <a:latin typeface="Times New Roman" pitchFamily="18" charset="0"/>
                <a:cs typeface="Times New Roman" pitchFamily="18" charset="0"/>
              </a:rPr>
            </a:br>
            <a:r>
              <a:rPr lang="en-US" sz="2400" b="1">
                <a:latin typeface="Times New Roman" pitchFamily="18" charset="0"/>
                <a:cs typeface="Times New Roman" pitchFamily="18" charset="0"/>
              </a:rPr>
              <a:t> IN THE PRIMARY CIRCUIT EQUIPMENT</a:t>
            </a:r>
            <a:r>
              <a:rPr lang="en-US" sz="2400" b="1">
                <a:cs typeface="Times New Roman" pitchFamily="18" charset="0"/>
              </a:rPr>
              <a:t> </a:t>
            </a:r>
            <a:r>
              <a:rPr lang="ru-RU" sz="1800"/>
              <a:t/>
            </a:r>
            <a:br>
              <a:rPr lang="ru-RU" sz="1800"/>
            </a:br>
            <a:r>
              <a:rPr lang="ru-RU" sz="1800">
                <a:solidFill>
                  <a:srgbClr val="0033CC"/>
                </a:solidFill>
              </a:rPr>
              <a:t/>
            </a:r>
            <a:br>
              <a:rPr lang="ru-RU" sz="1800">
                <a:solidFill>
                  <a:srgbClr val="0033CC"/>
                </a:solidFill>
              </a:rPr>
            </a:br>
            <a:r>
              <a:rPr lang="ru-RU" sz="1800">
                <a:solidFill>
                  <a:srgbClr val="0033CC"/>
                </a:solidFill>
              </a:rPr>
              <a:t/>
            </a:r>
            <a:br>
              <a:rPr lang="ru-RU" sz="1800">
                <a:solidFill>
                  <a:srgbClr val="0033CC"/>
                </a:solidFill>
              </a:rPr>
            </a:br>
            <a:r>
              <a:rPr lang="en-US" sz="1800">
                <a:solidFill>
                  <a:srgbClr val="602060"/>
                </a:solidFill>
                <a:latin typeface="Times New Roman" pitchFamily="18" charset="0"/>
              </a:rPr>
              <a:t>Mikhail Lebedev</a:t>
            </a:r>
            <a:r>
              <a:rPr lang="ru-RU" sz="1800">
                <a:solidFill>
                  <a:srgbClr val="602060"/>
                </a:solidFill>
                <a:latin typeface="Times New Roman" pitchFamily="18" charset="0"/>
              </a:rPr>
              <a:t> (</a:t>
            </a:r>
            <a:r>
              <a:rPr lang="en-US" sz="1800">
                <a:solidFill>
                  <a:srgbClr val="602060"/>
                </a:solidFill>
                <a:latin typeface="Times New Roman" pitchFamily="18" charset="0"/>
              </a:rPr>
              <a:t>JSC </a:t>
            </a:r>
            <a:r>
              <a:rPr lang="ru-RU" sz="1800">
                <a:solidFill>
                  <a:srgbClr val="602060"/>
                </a:solidFill>
                <a:latin typeface="Times New Roman" pitchFamily="18" charset="0"/>
              </a:rPr>
              <a:t>«</a:t>
            </a:r>
            <a:r>
              <a:rPr lang="en-US" sz="1800">
                <a:solidFill>
                  <a:srgbClr val="602060"/>
                </a:solidFill>
                <a:latin typeface="Times New Roman" pitchFamily="18" charset="0"/>
              </a:rPr>
              <a:t>NPO CKTI</a:t>
            </a:r>
            <a:r>
              <a:rPr lang="ru-RU" sz="1800">
                <a:solidFill>
                  <a:srgbClr val="602060"/>
                </a:solidFill>
                <a:latin typeface="Times New Roman" pitchFamily="18" charset="0"/>
              </a:rPr>
              <a:t>»)</a:t>
            </a:r>
            <a:r>
              <a:rPr lang="ru-RU" sz="1800">
                <a:solidFill>
                  <a:srgbClr val="660033"/>
                </a:solidFill>
                <a:latin typeface="Times New Roman" pitchFamily="18" charset="0"/>
              </a:rPr>
              <a:t/>
            </a:r>
            <a:br>
              <a:rPr lang="ru-RU" sz="1800">
                <a:solidFill>
                  <a:srgbClr val="660033"/>
                </a:solidFill>
                <a:latin typeface="Times New Roman" pitchFamily="18" charset="0"/>
              </a:rPr>
            </a:br>
            <a:r>
              <a:rPr lang="ru-RU" sz="1800">
                <a:solidFill>
                  <a:srgbClr val="660033"/>
                </a:solidFill>
                <a:latin typeface="Times New Roman" pitchFamily="18" charset="0"/>
              </a:rPr>
              <a:t/>
            </a:r>
            <a:br>
              <a:rPr lang="ru-RU" sz="1800">
                <a:solidFill>
                  <a:srgbClr val="660033"/>
                </a:solidFill>
                <a:latin typeface="Times New Roman" pitchFamily="18" charset="0"/>
              </a:rPr>
            </a:br>
            <a:r>
              <a:rPr lang="ru-RU" sz="1800">
                <a:solidFill>
                  <a:srgbClr val="660033"/>
                </a:solidFill>
                <a:latin typeface="Times New Roman" pitchFamily="18" charset="0"/>
              </a:rPr>
              <a:t/>
            </a:r>
            <a:br>
              <a:rPr lang="ru-RU" sz="1800">
                <a:solidFill>
                  <a:srgbClr val="660033"/>
                </a:solidFill>
                <a:latin typeface="Times New Roman" pitchFamily="18" charset="0"/>
              </a:rPr>
            </a:br>
            <a:r>
              <a:rPr lang="ru-RU" sz="180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EVAN</a:t>
            </a:r>
            <a:r>
              <a:rPr lang="ru-RU" sz="180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ISTC Project Progress meeting</a:t>
            </a:r>
            <a:endParaRPr lang="ru-RU" sz="1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9939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en-US" sz="1400"/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1600"/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1600"/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1600"/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180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800"/>
              <a:t>March 04</a:t>
            </a:r>
            <a:r>
              <a:rPr lang="ru-RU" sz="1800"/>
              <a:t> </a:t>
            </a:r>
            <a:r>
              <a:rPr lang="en-US" sz="1800"/>
              <a:t>2008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800"/>
              <a:t>Budapest, Hungary</a:t>
            </a:r>
            <a:endParaRPr lang="ru-RU" sz="1800"/>
          </a:p>
        </p:txBody>
      </p:sp>
      <p:pic>
        <p:nvPicPr>
          <p:cNvPr id="699396" name="Picture 10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3"/>
          <a:stretch>
            <a:fillRect/>
          </a:stretch>
        </p:blipFill>
        <p:spPr bwMode="auto">
          <a:xfrm>
            <a:off x="7543800" y="304800"/>
            <a:ext cx="1258888" cy="1052513"/>
          </a:xfrm>
          <a:prstGeom prst="rect">
            <a:avLst/>
          </a:prstGeom>
          <a:solidFill>
            <a:schemeClr val="hlink"/>
          </a:solidFill>
        </p:spPr>
      </p:pic>
      <p:pic>
        <p:nvPicPr>
          <p:cNvPr id="699398" name="Picture 1030" descr="Логотип ЦКТИ  без назва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9399" name="Text Box 1031"/>
          <p:cNvSpPr txBox="1">
            <a:spLocks noChangeArrowheads="1"/>
          </p:cNvSpPr>
          <p:nvPr/>
        </p:nvSpPr>
        <p:spPr bwMode="auto">
          <a:xfrm>
            <a:off x="1508125" y="166688"/>
            <a:ext cx="9540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pitchFamily="34" charset="0"/>
              </a:rPr>
              <a:t>WP3</a:t>
            </a:r>
            <a:endParaRPr lang="ru-RU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699400" name="Text Box 1032"/>
          <p:cNvSpPr txBox="1">
            <a:spLocks noChangeArrowheads="1"/>
          </p:cNvSpPr>
          <p:nvPr/>
        </p:nvSpPr>
        <p:spPr bwMode="auto">
          <a:xfrm>
            <a:off x="6172200" y="152400"/>
            <a:ext cx="1408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pitchFamily="34" charset="0"/>
              </a:rPr>
              <a:t>TASK 4</a:t>
            </a:r>
            <a:endParaRPr lang="ru-RU">
              <a:solidFill>
                <a:schemeClr val="accent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431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660033"/>
                </a:solidFill>
                <a:latin typeface="Times New Roman" pitchFamily="18" charset="0"/>
              </a:rPr>
              <a:t>Measurement techniques</a:t>
            </a:r>
            <a:r>
              <a:rPr lang="ru-RU" sz="2800" b="1">
                <a:solidFill>
                  <a:srgbClr val="660033"/>
                </a:solidFill>
                <a:latin typeface="Times New Roman" pitchFamily="18" charset="0"/>
              </a:rPr>
              <a:t> (1)</a:t>
            </a:r>
            <a:endParaRPr lang="ru-RU" sz="28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grpSp>
        <p:nvGrpSpPr>
          <p:cNvPr id="789518" name="Group 14"/>
          <p:cNvGrpSpPr>
            <a:grpSpLocks/>
          </p:cNvGrpSpPr>
          <p:nvPr/>
        </p:nvGrpSpPr>
        <p:grpSpPr bwMode="auto">
          <a:xfrm>
            <a:off x="1066800" y="1555750"/>
            <a:ext cx="2209800" cy="1524000"/>
            <a:chOff x="864" y="2448"/>
            <a:chExt cx="1248" cy="960"/>
          </a:xfrm>
        </p:grpSpPr>
        <p:sp>
          <p:nvSpPr>
            <p:cNvPr id="789517" name="Rectangle 13"/>
            <p:cNvSpPr>
              <a:spLocks noChangeArrowheads="1"/>
            </p:cNvSpPr>
            <p:nvPr/>
          </p:nvSpPr>
          <p:spPr bwMode="auto">
            <a:xfrm>
              <a:off x="864" y="2448"/>
              <a:ext cx="1248" cy="960"/>
            </a:xfrm>
            <a:prstGeom prst="rect">
              <a:avLst/>
            </a:prstGeom>
            <a:solidFill>
              <a:srgbClr val="98E3F0"/>
            </a:solidFill>
            <a:ln w="25400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9510" name="Text Box 6"/>
            <p:cNvSpPr txBox="1">
              <a:spLocks noChangeArrowheads="1"/>
            </p:cNvSpPr>
            <p:nvPr/>
          </p:nvSpPr>
          <p:spPr bwMode="auto">
            <a:xfrm>
              <a:off x="960" y="2544"/>
              <a:ext cx="1104" cy="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8E3F0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400" b="1"/>
                <a:t>Velocity related parameters of the carrying media and disperse phase of the flow</a:t>
              </a:r>
              <a:endParaRPr lang="ru-RU" sz="1400" b="1"/>
            </a:p>
          </p:txBody>
        </p:sp>
      </p:grpSp>
      <p:sp>
        <p:nvSpPr>
          <p:cNvPr id="789511" name="Text Box 7"/>
          <p:cNvSpPr txBox="1">
            <a:spLocks noChangeArrowheads="1"/>
          </p:cNvSpPr>
          <p:nvPr/>
        </p:nvSpPr>
        <p:spPr bwMode="auto">
          <a:xfrm>
            <a:off x="381000" y="4076700"/>
            <a:ext cx="2073275" cy="304800"/>
          </a:xfrm>
          <a:prstGeom prst="rect">
            <a:avLst/>
          </a:prstGeom>
          <a:solidFill>
            <a:srgbClr val="98E3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/>
              <a:t>Hot-wire anemometer</a:t>
            </a:r>
            <a:endParaRPr lang="ru-RU" sz="1400" b="1"/>
          </a:p>
        </p:txBody>
      </p:sp>
      <p:sp>
        <p:nvSpPr>
          <p:cNvPr id="789512" name="Text Box 8"/>
          <p:cNvSpPr txBox="1">
            <a:spLocks noChangeArrowheads="1"/>
          </p:cNvSpPr>
          <p:nvPr/>
        </p:nvSpPr>
        <p:spPr bwMode="auto">
          <a:xfrm>
            <a:off x="2590800" y="4070350"/>
            <a:ext cx="1600200" cy="517525"/>
          </a:xfrm>
          <a:prstGeom prst="rect">
            <a:avLst/>
          </a:prstGeom>
          <a:solidFill>
            <a:srgbClr val="98E3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/>
              <a:t>Laser Doppler anemometer</a:t>
            </a:r>
            <a:endParaRPr lang="ru-RU" sz="1400" b="1"/>
          </a:p>
        </p:txBody>
      </p:sp>
      <p:sp>
        <p:nvSpPr>
          <p:cNvPr id="789514" name="Text Box 10"/>
          <p:cNvSpPr txBox="1">
            <a:spLocks noChangeArrowheads="1"/>
          </p:cNvSpPr>
          <p:nvPr/>
        </p:nvSpPr>
        <p:spPr bwMode="auto">
          <a:xfrm>
            <a:off x="4495800" y="4070350"/>
            <a:ext cx="1600200" cy="942975"/>
          </a:xfrm>
          <a:prstGeom prst="rect">
            <a:avLst/>
          </a:prstGeom>
          <a:solidFill>
            <a:srgbClr val="98E3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/>
              <a:t>Spectral transparency (extinction)  method </a:t>
            </a:r>
            <a:endParaRPr lang="ru-RU" sz="1400" b="1"/>
          </a:p>
        </p:txBody>
      </p:sp>
      <p:sp>
        <p:nvSpPr>
          <p:cNvPr id="789515" name="Text Box 11"/>
          <p:cNvSpPr txBox="1">
            <a:spLocks noChangeArrowheads="1"/>
          </p:cNvSpPr>
          <p:nvPr/>
        </p:nvSpPr>
        <p:spPr bwMode="auto">
          <a:xfrm>
            <a:off x="6248400" y="4070350"/>
            <a:ext cx="1143000" cy="1155700"/>
          </a:xfrm>
          <a:prstGeom prst="rect">
            <a:avLst/>
          </a:prstGeom>
          <a:solidFill>
            <a:srgbClr val="98E3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/>
              <a:t>Forward scattering  (Fraunhofer diffraction) method</a:t>
            </a:r>
            <a:endParaRPr lang="ru-RU" sz="1400" b="1"/>
          </a:p>
        </p:txBody>
      </p:sp>
      <p:sp>
        <p:nvSpPr>
          <p:cNvPr id="789516" name="Text Box 12"/>
          <p:cNvSpPr txBox="1">
            <a:spLocks noChangeArrowheads="1"/>
          </p:cNvSpPr>
          <p:nvPr/>
        </p:nvSpPr>
        <p:spPr bwMode="auto">
          <a:xfrm>
            <a:off x="7543800" y="4070350"/>
            <a:ext cx="1371600" cy="517525"/>
          </a:xfrm>
          <a:prstGeom prst="rect">
            <a:avLst/>
          </a:prstGeom>
          <a:solidFill>
            <a:srgbClr val="98E3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/>
              <a:t>Particle counter</a:t>
            </a:r>
            <a:endParaRPr lang="ru-RU" sz="1400" b="1"/>
          </a:p>
        </p:txBody>
      </p:sp>
      <p:grpSp>
        <p:nvGrpSpPr>
          <p:cNvPr id="789520" name="Group 16"/>
          <p:cNvGrpSpPr>
            <a:grpSpLocks/>
          </p:cNvGrpSpPr>
          <p:nvPr/>
        </p:nvGrpSpPr>
        <p:grpSpPr bwMode="auto">
          <a:xfrm>
            <a:off x="5562600" y="1524000"/>
            <a:ext cx="2286000" cy="1524000"/>
            <a:chOff x="1440" y="2832"/>
            <a:chExt cx="1584" cy="1200"/>
          </a:xfrm>
        </p:grpSpPr>
        <p:sp>
          <p:nvSpPr>
            <p:cNvPr id="789519" name="Rectangle 15"/>
            <p:cNvSpPr>
              <a:spLocks noChangeArrowheads="1"/>
            </p:cNvSpPr>
            <p:nvPr/>
          </p:nvSpPr>
          <p:spPr bwMode="auto">
            <a:xfrm>
              <a:off x="1440" y="2832"/>
              <a:ext cx="1584" cy="1200"/>
            </a:xfrm>
            <a:prstGeom prst="rect">
              <a:avLst/>
            </a:prstGeom>
            <a:solidFill>
              <a:srgbClr val="98E3F0"/>
            </a:solidFill>
            <a:ln w="25400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9513" name="Text Box 9"/>
            <p:cNvSpPr txBox="1">
              <a:spLocks noChangeArrowheads="1"/>
            </p:cNvSpPr>
            <p:nvPr/>
          </p:nvSpPr>
          <p:spPr bwMode="auto">
            <a:xfrm>
              <a:off x="1584" y="3072"/>
              <a:ext cx="1306" cy="7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8E3F0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400" b="1"/>
                <a:t>Size and concentration of the disperse phase</a:t>
              </a:r>
              <a:endParaRPr lang="ru-RU" sz="1400" b="1"/>
            </a:p>
            <a:p>
              <a:pPr algn="ctr"/>
              <a:r>
                <a:rPr lang="ru-RU" sz="1400" b="1">
                  <a:solidFill>
                    <a:schemeClr val="accent2"/>
                  </a:solidFill>
                </a:rPr>
                <a:t>(</a:t>
              </a:r>
              <a:r>
                <a:rPr lang="en-US" sz="1400" b="1">
                  <a:solidFill>
                    <a:schemeClr val="accent2"/>
                  </a:solidFill>
                </a:rPr>
                <a:t>liquid aerosol)</a:t>
              </a:r>
              <a:r>
                <a:rPr lang="en-US" sz="1400" b="1">
                  <a:solidFill>
                    <a:srgbClr val="FF33CC"/>
                  </a:solidFill>
                </a:rPr>
                <a:t> </a:t>
              </a:r>
              <a:endParaRPr lang="ru-RU" sz="1400" b="1">
                <a:solidFill>
                  <a:srgbClr val="FF33CC"/>
                </a:solidFill>
              </a:endParaRPr>
            </a:p>
          </p:txBody>
        </p:sp>
      </p:grpSp>
      <p:sp>
        <p:nvSpPr>
          <p:cNvPr id="789521" name="AutoShape 17"/>
          <p:cNvSpPr>
            <a:spLocks noChangeArrowheads="1"/>
          </p:cNvSpPr>
          <p:nvPr/>
        </p:nvSpPr>
        <p:spPr bwMode="auto">
          <a:xfrm rot="2610073">
            <a:off x="2178050" y="3462338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89522" name="AutoShape 18"/>
          <p:cNvSpPr>
            <a:spLocks noChangeArrowheads="1"/>
          </p:cNvSpPr>
          <p:nvPr/>
        </p:nvSpPr>
        <p:spPr bwMode="auto">
          <a:xfrm rot="8217999">
            <a:off x="1201738" y="3438525"/>
            <a:ext cx="1141412" cy="304800"/>
          </a:xfrm>
          <a:prstGeom prst="rightArrow">
            <a:avLst>
              <a:gd name="adj1" fmla="val 50000"/>
              <a:gd name="adj2" fmla="val 93620"/>
            </a:avLst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89523" name="AutoShape 19"/>
          <p:cNvSpPr>
            <a:spLocks noChangeArrowheads="1"/>
          </p:cNvSpPr>
          <p:nvPr/>
        </p:nvSpPr>
        <p:spPr bwMode="auto">
          <a:xfrm rot="2544303">
            <a:off x="7010400" y="3460750"/>
            <a:ext cx="1274763" cy="304800"/>
          </a:xfrm>
          <a:prstGeom prst="rightArrow">
            <a:avLst>
              <a:gd name="adj1" fmla="val 50000"/>
              <a:gd name="adj2" fmla="val 104557"/>
            </a:avLst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89524" name="AutoShape 20"/>
          <p:cNvSpPr>
            <a:spLocks noChangeArrowheads="1"/>
          </p:cNvSpPr>
          <p:nvPr/>
        </p:nvSpPr>
        <p:spPr bwMode="auto">
          <a:xfrm rot="8148103">
            <a:off x="5257800" y="346075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89525" name="AutoShape 21"/>
          <p:cNvSpPr>
            <a:spLocks noChangeArrowheads="1"/>
          </p:cNvSpPr>
          <p:nvPr/>
        </p:nvSpPr>
        <p:spPr bwMode="auto">
          <a:xfrm>
            <a:off x="6629400" y="3155950"/>
            <a:ext cx="304800" cy="914400"/>
          </a:xfrm>
          <a:prstGeom prst="downArrow">
            <a:avLst>
              <a:gd name="adj1" fmla="val 50000"/>
              <a:gd name="adj2" fmla="val 75000"/>
            </a:avLst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660033"/>
                </a:solidFill>
                <a:latin typeface="Times New Roman" pitchFamily="18" charset="0"/>
              </a:rPr>
              <a:t>Measurement techniques</a:t>
            </a:r>
            <a:r>
              <a:rPr lang="ru-RU" sz="2800" b="1">
                <a:solidFill>
                  <a:srgbClr val="660033"/>
                </a:solidFill>
                <a:latin typeface="Times New Roman" pitchFamily="18" charset="0"/>
              </a:rPr>
              <a:t> (2)</a:t>
            </a:r>
          </a:p>
        </p:txBody>
      </p:sp>
      <p:grpSp>
        <p:nvGrpSpPr>
          <p:cNvPr id="818188" name="Group 12"/>
          <p:cNvGrpSpPr>
            <a:grpSpLocks/>
          </p:cNvGrpSpPr>
          <p:nvPr/>
        </p:nvGrpSpPr>
        <p:grpSpPr bwMode="auto">
          <a:xfrm>
            <a:off x="3429000" y="1524000"/>
            <a:ext cx="2286000" cy="1524000"/>
            <a:chOff x="1440" y="2832"/>
            <a:chExt cx="1584" cy="1200"/>
          </a:xfrm>
        </p:grpSpPr>
        <p:sp>
          <p:nvSpPr>
            <p:cNvPr id="818189" name="Rectangle 13"/>
            <p:cNvSpPr>
              <a:spLocks noChangeArrowheads="1"/>
            </p:cNvSpPr>
            <p:nvPr/>
          </p:nvSpPr>
          <p:spPr bwMode="auto">
            <a:xfrm>
              <a:off x="1440" y="2832"/>
              <a:ext cx="1584" cy="1200"/>
            </a:xfrm>
            <a:prstGeom prst="rect">
              <a:avLst/>
            </a:prstGeom>
            <a:solidFill>
              <a:srgbClr val="98E3F0"/>
            </a:solidFill>
            <a:ln w="25400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18190" name="Text Box 14"/>
            <p:cNvSpPr txBox="1">
              <a:spLocks noChangeArrowheads="1"/>
            </p:cNvSpPr>
            <p:nvPr/>
          </p:nvSpPr>
          <p:spPr bwMode="auto">
            <a:xfrm>
              <a:off x="1584" y="3072"/>
              <a:ext cx="1306" cy="7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8E3F0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400" b="1"/>
                <a:t>Size and concentration of the disperse phase</a:t>
              </a:r>
            </a:p>
            <a:p>
              <a:pPr algn="ctr"/>
              <a:r>
                <a:rPr lang="en-US" sz="1400" b="1">
                  <a:solidFill>
                    <a:schemeClr val="accent2"/>
                  </a:solidFill>
                </a:rPr>
                <a:t>(solid aerosol)</a:t>
              </a:r>
              <a:endParaRPr lang="ru-RU" sz="1400" b="1">
                <a:solidFill>
                  <a:schemeClr val="accent2"/>
                </a:solidFill>
              </a:endParaRPr>
            </a:p>
          </p:txBody>
        </p:sp>
      </p:grpSp>
      <p:sp>
        <p:nvSpPr>
          <p:cNvPr id="818191" name="AutoShape 15"/>
          <p:cNvSpPr>
            <a:spLocks noChangeArrowheads="1"/>
          </p:cNvSpPr>
          <p:nvPr/>
        </p:nvSpPr>
        <p:spPr bwMode="auto">
          <a:xfrm rot="2544303">
            <a:off x="4876800" y="3460750"/>
            <a:ext cx="1274763" cy="304800"/>
          </a:xfrm>
          <a:prstGeom prst="rightArrow">
            <a:avLst>
              <a:gd name="adj1" fmla="val 50000"/>
              <a:gd name="adj2" fmla="val 104557"/>
            </a:avLst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8192" name="AutoShape 16"/>
          <p:cNvSpPr>
            <a:spLocks noChangeArrowheads="1"/>
          </p:cNvSpPr>
          <p:nvPr/>
        </p:nvSpPr>
        <p:spPr bwMode="auto">
          <a:xfrm rot="8148103">
            <a:off x="3124200" y="346075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8193" name="AutoShape 17"/>
          <p:cNvSpPr>
            <a:spLocks noChangeArrowheads="1"/>
          </p:cNvSpPr>
          <p:nvPr/>
        </p:nvSpPr>
        <p:spPr bwMode="auto">
          <a:xfrm>
            <a:off x="4495800" y="3155950"/>
            <a:ext cx="304800" cy="914400"/>
          </a:xfrm>
          <a:prstGeom prst="downArrow">
            <a:avLst>
              <a:gd name="adj1" fmla="val 50000"/>
              <a:gd name="adj2" fmla="val 75000"/>
            </a:avLst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8194" name="Text Box 18"/>
          <p:cNvSpPr txBox="1">
            <a:spLocks noChangeArrowheads="1"/>
          </p:cNvSpPr>
          <p:nvPr/>
        </p:nvSpPr>
        <p:spPr bwMode="auto">
          <a:xfrm>
            <a:off x="2133600" y="4114800"/>
            <a:ext cx="1524000" cy="517525"/>
          </a:xfrm>
          <a:prstGeom prst="rect">
            <a:avLst/>
          </a:prstGeom>
          <a:solidFill>
            <a:srgbClr val="98E3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/>
              <a:t>Chemical</a:t>
            </a:r>
          </a:p>
          <a:p>
            <a:pPr algn="ctr"/>
            <a:r>
              <a:rPr lang="en-US" sz="1400" b="1"/>
              <a:t>analysis</a:t>
            </a:r>
            <a:endParaRPr lang="ru-RU" sz="1400" b="1"/>
          </a:p>
        </p:txBody>
      </p:sp>
      <p:sp>
        <p:nvSpPr>
          <p:cNvPr id="818195" name="Text Box 19"/>
          <p:cNvSpPr txBox="1">
            <a:spLocks noChangeArrowheads="1"/>
          </p:cNvSpPr>
          <p:nvPr/>
        </p:nvSpPr>
        <p:spPr bwMode="auto">
          <a:xfrm>
            <a:off x="3848100" y="4114800"/>
            <a:ext cx="1447800" cy="517525"/>
          </a:xfrm>
          <a:prstGeom prst="rect">
            <a:avLst/>
          </a:prstGeom>
          <a:solidFill>
            <a:srgbClr val="98E3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/>
              <a:t>Weighting</a:t>
            </a:r>
          </a:p>
          <a:p>
            <a:pPr algn="ctr"/>
            <a:r>
              <a:rPr lang="en-US" sz="1400" b="1"/>
              <a:t>of trials</a:t>
            </a:r>
            <a:endParaRPr lang="ru-RU" sz="1400" b="1"/>
          </a:p>
        </p:txBody>
      </p:sp>
      <p:sp>
        <p:nvSpPr>
          <p:cNvPr id="818196" name="Text Box 20"/>
          <p:cNvSpPr txBox="1">
            <a:spLocks noChangeArrowheads="1"/>
          </p:cNvSpPr>
          <p:nvPr/>
        </p:nvSpPr>
        <p:spPr bwMode="auto">
          <a:xfrm>
            <a:off x="5486400" y="4114800"/>
            <a:ext cx="1828800" cy="517525"/>
          </a:xfrm>
          <a:prstGeom prst="rect">
            <a:avLst/>
          </a:prstGeom>
          <a:solidFill>
            <a:srgbClr val="98E3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/>
              <a:t>Micro</a:t>
            </a:r>
          </a:p>
          <a:p>
            <a:pPr algn="ctr"/>
            <a:r>
              <a:rPr lang="en-US" sz="1400" b="1"/>
              <a:t>Photography</a:t>
            </a:r>
          </a:p>
        </p:txBody>
      </p:sp>
    </p:spTree>
  </p:cSld>
  <p:clrMapOvr>
    <a:masterClrMapping/>
  </p:clrMapOvr>
  <p:transition advClick="0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63" name="Rectangle 1063"/>
          <p:cNvSpPr>
            <a:spLocks noGrp="1" noChangeArrowheads="1"/>
          </p:cNvSpPr>
          <p:nvPr>
            <p:ph type="title"/>
          </p:nvPr>
        </p:nvSpPr>
        <p:spPr>
          <a:xfrm>
            <a:off x="615950" y="44450"/>
            <a:ext cx="7772400" cy="638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660033"/>
                </a:solidFill>
                <a:latin typeface="Times New Roman" pitchFamily="18" charset="0"/>
              </a:rPr>
              <a:t>Hot-wire anemometer probe</a:t>
            </a:r>
            <a:endParaRPr lang="ru-RU" sz="2800" b="1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717866" name="Rectangle 1066"/>
          <p:cNvSpPr>
            <a:spLocks noChangeArrowheads="1"/>
          </p:cNvSpPr>
          <p:nvPr/>
        </p:nvSpPr>
        <p:spPr bwMode="auto">
          <a:xfrm>
            <a:off x="6248400" y="1828800"/>
            <a:ext cx="2133600" cy="396875"/>
          </a:xfrm>
          <a:prstGeom prst="rect">
            <a:avLst/>
          </a:prstGeom>
          <a:solidFill>
            <a:srgbClr val="98E3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cs typeface="Times New Roman" pitchFamily="18" charset="0"/>
              </a:rPr>
              <a:t>General view</a:t>
            </a:r>
            <a:endParaRPr lang="ru-RU" sz="2000">
              <a:solidFill>
                <a:schemeClr val="accent2"/>
              </a:solidFill>
            </a:endParaRPr>
          </a:p>
        </p:txBody>
      </p:sp>
      <p:pic>
        <p:nvPicPr>
          <p:cNvPr id="717865" name="Picture 1065" descr="DSCN0119"/>
          <p:cNvPicPr>
            <a:picLocks noChangeAspect="1" noChangeArrowheads="1"/>
          </p:cNvPicPr>
          <p:nvPr/>
        </p:nvPicPr>
        <p:blipFill>
          <a:blip r:embed="rId3" cstate="print">
            <a:lum bright="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00" b="18672"/>
          <a:stretch>
            <a:fillRect/>
          </a:stretch>
        </p:blipFill>
        <p:spPr bwMode="auto">
          <a:xfrm>
            <a:off x="228600" y="1066800"/>
            <a:ext cx="5105400" cy="200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64" name="Picture 1064" descr="DSCN0110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24"/>
          <a:stretch>
            <a:fillRect/>
          </a:stretch>
        </p:blipFill>
        <p:spPr bwMode="auto">
          <a:xfrm>
            <a:off x="228600" y="3300413"/>
            <a:ext cx="5257800" cy="323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867" name="Rectangle 1067"/>
          <p:cNvSpPr>
            <a:spLocks noChangeArrowheads="1"/>
          </p:cNvSpPr>
          <p:nvPr/>
        </p:nvSpPr>
        <p:spPr bwMode="auto">
          <a:xfrm>
            <a:off x="6300788" y="4365625"/>
            <a:ext cx="2312987" cy="1006475"/>
          </a:xfrm>
          <a:prstGeom prst="rect">
            <a:avLst/>
          </a:prstGeom>
          <a:solidFill>
            <a:srgbClr val="98E3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cs typeface="Times New Roman" pitchFamily="18" charset="0"/>
              </a:rPr>
              <a:t>Sensors: 5 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sz="2000">
                <a:solidFill>
                  <a:schemeClr val="accent2"/>
                </a:solidFill>
                <a:cs typeface="Times New Roman" pitchFamily="18" charset="0"/>
              </a:rPr>
              <a:t>m gilded wolfram wires</a:t>
            </a:r>
            <a:endParaRPr lang="ru-RU" sz="20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ChangeArrowheads="1"/>
          </p:cNvSpPr>
          <p:nvPr/>
        </p:nvSpPr>
        <p:spPr bwMode="auto">
          <a:xfrm>
            <a:off x="3851275" y="2636838"/>
            <a:ext cx="1439863" cy="2159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81315" name="AutoShape 3"/>
          <p:cNvSpPr>
            <a:spLocks noChangeArrowheads="1"/>
          </p:cNvSpPr>
          <p:nvPr/>
        </p:nvSpPr>
        <p:spPr bwMode="auto">
          <a:xfrm>
            <a:off x="611188" y="2636838"/>
            <a:ext cx="3240087" cy="431800"/>
          </a:xfrm>
          <a:prstGeom prst="cube">
            <a:avLst>
              <a:gd name="adj" fmla="val 44838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Arial" pitchFamily="34" charset="0"/>
              </a:rPr>
              <a:t>TRAVERSING SYSTEM</a:t>
            </a:r>
            <a:endParaRPr lang="ru-RU" sz="12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81316" name="AutoShape 4"/>
          <p:cNvSpPr>
            <a:spLocks noChangeArrowheads="1"/>
          </p:cNvSpPr>
          <p:nvPr/>
        </p:nvSpPr>
        <p:spPr bwMode="auto">
          <a:xfrm>
            <a:off x="5075238" y="2636838"/>
            <a:ext cx="2520950" cy="431800"/>
          </a:xfrm>
          <a:prstGeom prst="cube">
            <a:avLst>
              <a:gd name="adj" fmla="val 4483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781317" name="Group 5"/>
          <p:cNvGrpSpPr>
            <a:grpSpLocks/>
          </p:cNvGrpSpPr>
          <p:nvPr/>
        </p:nvGrpSpPr>
        <p:grpSpPr bwMode="auto">
          <a:xfrm>
            <a:off x="5940425" y="2192338"/>
            <a:ext cx="936625" cy="574675"/>
            <a:chOff x="3742" y="1389"/>
            <a:chExt cx="590" cy="362"/>
          </a:xfrm>
        </p:grpSpPr>
        <p:sp>
          <p:nvSpPr>
            <p:cNvPr id="781318" name="Oval 6"/>
            <p:cNvSpPr>
              <a:spLocks noChangeArrowheads="1"/>
            </p:cNvSpPr>
            <p:nvPr/>
          </p:nvSpPr>
          <p:spPr bwMode="auto">
            <a:xfrm>
              <a:off x="3742" y="1389"/>
              <a:ext cx="590" cy="362"/>
            </a:xfrm>
            <a:prstGeom prst="ellipse">
              <a:avLst/>
            </a:prstGeom>
            <a:solidFill>
              <a:srgbClr val="9999FF"/>
            </a:solidFill>
            <a:ln w="9525">
              <a:round/>
              <a:headEnd/>
              <a:tailEnd/>
            </a:ln>
            <a:effectLst/>
            <a:scene3d>
              <a:camera prst="legacyPerspectiveFront">
                <a:rot lat="0" lon="4200000" rev="0"/>
              </a:camera>
              <a:lightRig rig="legacyFlat2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99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781319" name="Oval 7"/>
            <p:cNvSpPr>
              <a:spLocks noChangeArrowheads="1"/>
            </p:cNvSpPr>
            <p:nvPr/>
          </p:nvSpPr>
          <p:spPr bwMode="auto">
            <a:xfrm>
              <a:off x="3977" y="1434"/>
              <a:ext cx="136" cy="272"/>
            </a:xfrm>
            <a:prstGeom prst="ellipse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81320" name="AutoShape 8" descr="25%"/>
          <p:cNvSpPr>
            <a:spLocks noChangeArrowheads="1"/>
          </p:cNvSpPr>
          <p:nvPr/>
        </p:nvSpPr>
        <p:spPr bwMode="auto">
          <a:xfrm rot="16200000">
            <a:off x="5707857" y="1920081"/>
            <a:ext cx="368300" cy="1106487"/>
          </a:xfrm>
          <a:prstGeom prst="triangle">
            <a:avLst>
              <a:gd name="adj" fmla="val 44116"/>
            </a:avLst>
          </a:prstGeom>
          <a:pattFill prst="pct25">
            <a:fgClr>
              <a:srgbClr val="FF3300"/>
            </a:fgClr>
            <a:bgClr>
              <a:srgbClr val="FFFFFF"/>
            </a:bgClr>
          </a:patt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781321" name="Group 9"/>
          <p:cNvGrpSpPr>
            <a:grpSpLocks/>
          </p:cNvGrpSpPr>
          <p:nvPr/>
        </p:nvGrpSpPr>
        <p:grpSpPr bwMode="auto">
          <a:xfrm>
            <a:off x="5732463" y="2205038"/>
            <a:ext cx="355600" cy="576262"/>
            <a:chOff x="2517" y="2750"/>
            <a:chExt cx="408" cy="499"/>
          </a:xfrm>
        </p:grpSpPr>
        <p:sp>
          <p:nvSpPr>
            <p:cNvPr id="781322" name="Oval 10"/>
            <p:cNvSpPr>
              <a:spLocks noChangeArrowheads="1"/>
            </p:cNvSpPr>
            <p:nvPr/>
          </p:nvSpPr>
          <p:spPr bwMode="auto">
            <a:xfrm>
              <a:off x="2517" y="2750"/>
              <a:ext cx="408" cy="49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1323" name="Oval 11"/>
            <p:cNvSpPr>
              <a:spLocks noChangeArrowheads="1"/>
            </p:cNvSpPr>
            <p:nvPr/>
          </p:nvSpPr>
          <p:spPr bwMode="auto">
            <a:xfrm>
              <a:off x="2639" y="2871"/>
              <a:ext cx="172" cy="2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81324" name="Text Box 12"/>
          <p:cNvSpPr txBox="1">
            <a:spLocks noChangeArrowheads="1"/>
          </p:cNvSpPr>
          <p:nvPr/>
        </p:nvSpPr>
        <p:spPr bwMode="auto">
          <a:xfrm>
            <a:off x="5229225" y="4767263"/>
            <a:ext cx="950913" cy="668337"/>
          </a:xfrm>
          <a:prstGeom prst="rect">
            <a:avLst/>
          </a:prstGeom>
          <a:solidFill>
            <a:srgbClr val="CCCC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200" b="1">
                <a:solidFill>
                  <a:schemeClr val="accent2"/>
                </a:solidFill>
                <a:latin typeface="Univers" pitchFamily="34" charset="0"/>
              </a:rPr>
              <a:t>Doppler</a:t>
            </a:r>
          </a:p>
          <a:p>
            <a:pPr algn="ctr" eaLnBrk="0" hangingPunct="0"/>
            <a:r>
              <a:rPr lang="en-US" sz="1200" b="1">
                <a:solidFill>
                  <a:schemeClr val="accent2"/>
                </a:solidFill>
                <a:latin typeface="Univers" pitchFamily="34" charset="0"/>
              </a:rPr>
              <a:t> signal</a:t>
            </a:r>
          </a:p>
          <a:p>
            <a:pPr algn="ctr" eaLnBrk="0" hangingPunct="0"/>
            <a:r>
              <a:rPr lang="en-US" sz="1200" b="1">
                <a:solidFill>
                  <a:schemeClr val="accent2"/>
                </a:solidFill>
                <a:latin typeface="Univers" pitchFamily="34" charset="0"/>
              </a:rPr>
              <a:t> processor</a:t>
            </a:r>
            <a:endParaRPr lang="en-GB" sz="1200" b="1">
              <a:solidFill>
                <a:schemeClr val="accent2"/>
              </a:solidFill>
              <a:latin typeface="Univers" pitchFamily="34" charset="0"/>
            </a:endParaRPr>
          </a:p>
        </p:txBody>
      </p:sp>
      <p:grpSp>
        <p:nvGrpSpPr>
          <p:cNvPr id="781325" name="Group 13"/>
          <p:cNvGrpSpPr>
            <a:grpSpLocks/>
          </p:cNvGrpSpPr>
          <p:nvPr/>
        </p:nvGrpSpPr>
        <p:grpSpPr bwMode="auto">
          <a:xfrm>
            <a:off x="882650" y="2193925"/>
            <a:ext cx="2206625" cy="576263"/>
            <a:chOff x="1071" y="2024"/>
            <a:chExt cx="1390" cy="363"/>
          </a:xfrm>
        </p:grpSpPr>
        <p:sp>
          <p:nvSpPr>
            <p:cNvPr id="781326" name="AutoShape 14"/>
            <p:cNvSpPr>
              <a:spLocks noChangeArrowheads="1"/>
            </p:cNvSpPr>
            <p:nvPr/>
          </p:nvSpPr>
          <p:spPr bwMode="auto">
            <a:xfrm>
              <a:off x="1701" y="2024"/>
              <a:ext cx="760" cy="363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999FF">
                    <a:gamma/>
                    <a:shade val="46275"/>
                    <a:invGamma/>
                  </a:srgbClr>
                </a:gs>
                <a:gs pos="100000">
                  <a:srgbClr val="9999FF"/>
                </a:gs>
              </a:gsLst>
              <a:lin ang="0" scaled="1"/>
            </a:gradFill>
            <a:ln w="9525">
              <a:solidFill>
                <a:srgbClr val="9999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400" b="1">
                  <a:solidFill>
                    <a:schemeClr val="bg1"/>
                  </a:solidFill>
                </a:rPr>
                <a:t>Sending</a:t>
              </a:r>
            </a:p>
            <a:p>
              <a:pPr algn="ctr" eaLnBrk="0" hangingPunct="0"/>
              <a:r>
                <a:rPr lang="en-US" sz="1400" b="1">
                  <a:solidFill>
                    <a:schemeClr val="bg1"/>
                  </a:solidFill>
                </a:rPr>
                <a:t>optics</a:t>
              </a:r>
              <a:endParaRPr lang="ru-RU" sz="1400" b="1">
                <a:solidFill>
                  <a:schemeClr val="bg1"/>
                </a:solidFill>
              </a:endParaRPr>
            </a:p>
          </p:txBody>
        </p:sp>
        <p:sp>
          <p:nvSpPr>
            <p:cNvPr id="781327" name="AutoShape 15"/>
            <p:cNvSpPr>
              <a:spLocks noChangeArrowheads="1"/>
            </p:cNvSpPr>
            <p:nvPr/>
          </p:nvSpPr>
          <p:spPr bwMode="auto">
            <a:xfrm>
              <a:off x="1071" y="2120"/>
              <a:ext cx="492" cy="227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9999FF">
                    <a:gamma/>
                    <a:shade val="46275"/>
                    <a:invGamma/>
                  </a:srgbClr>
                </a:gs>
                <a:gs pos="100000">
                  <a:srgbClr val="9999FF"/>
                </a:gs>
              </a:gsLst>
              <a:lin ang="0" scaled="1"/>
            </a:gradFill>
            <a:ln w="9525">
              <a:solidFill>
                <a:srgbClr val="9999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600" b="1">
                  <a:solidFill>
                    <a:schemeClr val="bg1"/>
                  </a:solidFill>
                </a:rPr>
                <a:t>Laser</a:t>
              </a:r>
              <a:endParaRPr lang="ru-RU" sz="1600" b="1">
                <a:solidFill>
                  <a:schemeClr val="bg1"/>
                </a:solidFill>
              </a:endParaRPr>
            </a:p>
          </p:txBody>
        </p:sp>
        <p:sp>
          <p:nvSpPr>
            <p:cNvPr id="781328" name="Line 16"/>
            <p:cNvSpPr>
              <a:spLocks noChangeShapeType="1"/>
            </p:cNvSpPr>
            <p:nvPr/>
          </p:nvSpPr>
          <p:spPr bwMode="auto">
            <a:xfrm flipV="1">
              <a:off x="1519" y="2251"/>
              <a:ext cx="178" cy="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781329" name="Group 17"/>
          <p:cNvGrpSpPr>
            <a:grpSpLocks/>
          </p:cNvGrpSpPr>
          <p:nvPr/>
        </p:nvGrpSpPr>
        <p:grpSpPr bwMode="auto">
          <a:xfrm>
            <a:off x="2903538" y="3914775"/>
            <a:ext cx="1420812" cy="1423988"/>
            <a:chOff x="567" y="2341"/>
            <a:chExt cx="727" cy="731"/>
          </a:xfrm>
        </p:grpSpPr>
        <p:sp>
          <p:nvSpPr>
            <p:cNvPr id="781330" name="Rectangle 18"/>
            <p:cNvSpPr>
              <a:spLocks noChangeArrowheads="1"/>
            </p:cNvSpPr>
            <p:nvPr/>
          </p:nvSpPr>
          <p:spPr bwMode="auto">
            <a:xfrm>
              <a:off x="567" y="2869"/>
              <a:ext cx="727" cy="203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781331" name="Rectangle 19"/>
            <p:cNvSpPr>
              <a:spLocks noChangeArrowheads="1"/>
            </p:cNvSpPr>
            <p:nvPr/>
          </p:nvSpPr>
          <p:spPr bwMode="auto">
            <a:xfrm>
              <a:off x="623" y="2341"/>
              <a:ext cx="605" cy="487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781332" name="Rectangle 20"/>
            <p:cNvSpPr>
              <a:spLocks noChangeArrowheads="1"/>
            </p:cNvSpPr>
            <p:nvPr/>
          </p:nvSpPr>
          <p:spPr bwMode="auto">
            <a:xfrm>
              <a:off x="687" y="2382"/>
              <a:ext cx="484" cy="40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781333" name="Rectangle 21"/>
            <p:cNvSpPr>
              <a:spLocks noChangeArrowheads="1"/>
            </p:cNvSpPr>
            <p:nvPr/>
          </p:nvSpPr>
          <p:spPr bwMode="auto">
            <a:xfrm>
              <a:off x="678" y="2828"/>
              <a:ext cx="44" cy="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781334" name="Rectangle 22"/>
            <p:cNvSpPr>
              <a:spLocks noChangeArrowheads="1"/>
            </p:cNvSpPr>
            <p:nvPr/>
          </p:nvSpPr>
          <p:spPr bwMode="auto">
            <a:xfrm>
              <a:off x="1140" y="2828"/>
              <a:ext cx="44" cy="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781335" name="Text Box 23"/>
            <p:cNvSpPr txBox="1">
              <a:spLocks noChangeArrowheads="1"/>
            </p:cNvSpPr>
            <p:nvPr/>
          </p:nvSpPr>
          <p:spPr bwMode="auto">
            <a:xfrm>
              <a:off x="838" y="2880"/>
              <a:ext cx="212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GB" sz="1400" b="1">
                  <a:solidFill>
                    <a:schemeClr val="accent2"/>
                  </a:solidFill>
                  <a:latin typeface="Univers" pitchFamily="34" charset="0"/>
                </a:rPr>
                <a:t>PC</a:t>
              </a:r>
            </a:p>
          </p:txBody>
        </p:sp>
      </p:grpSp>
      <p:sp>
        <p:nvSpPr>
          <p:cNvPr id="781336" name="AutoShape 24"/>
          <p:cNvSpPr>
            <a:spLocks noChangeArrowheads="1"/>
          </p:cNvSpPr>
          <p:nvPr/>
        </p:nvSpPr>
        <p:spPr bwMode="auto">
          <a:xfrm>
            <a:off x="4356100" y="4983163"/>
            <a:ext cx="865188" cy="287337"/>
          </a:xfrm>
          <a:prstGeom prst="leftArrow">
            <a:avLst>
              <a:gd name="adj1" fmla="val 50000"/>
              <a:gd name="adj2" fmla="val 75276"/>
            </a:avLst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781337" name="Group 25"/>
          <p:cNvGrpSpPr>
            <a:grpSpLocks/>
          </p:cNvGrpSpPr>
          <p:nvPr/>
        </p:nvGrpSpPr>
        <p:grpSpPr bwMode="auto">
          <a:xfrm>
            <a:off x="4140200" y="1268413"/>
            <a:ext cx="850900" cy="2362200"/>
            <a:chOff x="2608" y="799"/>
            <a:chExt cx="536" cy="1488"/>
          </a:xfrm>
        </p:grpSpPr>
        <p:grpSp>
          <p:nvGrpSpPr>
            <p:cNvPr id="781338" name="Group 26"/>
            <p:cNvGrpSpPr>
              <a:grpSpLocks/>
            </p:cNvGrpSpPr>
            <p:nvPr/>
          </p:nvGrpSpPr>
          <p:grpSpPr bwMode="auto">
            <a:xfrm>
              <a:off x="3107" y="890"/>
              <a:ext cx="37" cy="1360"/>
              <a:chOff x="3424" y="890"/>
              <a:chExt cx="37" cy="1360"/>
            </a:xfrm>
          </p:grpSpPr>
          <p:sp>
            <p:nvSpPr>
              <p:cNvPr id="781339" name="Line 27"/>
              <p:cNvSpPr>
                <a:spLocks noChangeShapeType="1"/>
              </p:cNvSpPr>
              <p:nvPr/>
            </p:nvSpPr>
            <p:spPr bwMode="auto">
              <a:xfrm>
                <a:off x="3443" y="890"/>
                <a:ext cx="0" cy="52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1340" name="Line 28"/>
              <p:cNvSpPr>
                <a:spLocks noChangeShapeType="1"/>
              </p:cNvSpPr>
              <p:nvPr/>
            </p:nvSpPr>
            <p:spPr bwMode="auto">
              <a:xfrm>
                <a:off x="3443" y="1724"/>
                <a:ext cx="0" cy="52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1341" name="Line 29"/>
              <p:cNvSpPr>
                <a:spLocks noChangeShapeType="1"/>
              </p:cNvSpPr>
              <p:nvPr/>
            </p:nvSpPr>
            <p:spPr bwMode="auto">
              <a:xfrm>
                <a:off x="3424" y="890"/>
                <a:ext cx="0" cy="13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1342" name="Line 30"/>
              <p:cNvSpPr>
                <a:spLocks noChangeShapeType="1"/>
              </p:cNvSpPr>
              <p:nvPr/>
            </p:nvSpPr>
            <p:spPr bwMode="auto">
              <a:xfrm>
                <a:off x="3461" y="890"/>
                <a:ext cx="0" cy="13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781343" name="Group 31"/>
            <p:cNvGrpSpPr>
              <a:grpSpLocks/>
            </p:cNvGrpSpPr>
            <p:nvPr/>
          </p:nvGrpSpPr>
          <p:grpSpPr bwMode="auto">
            <a:xfrm>
              <a:off x="2608" y="845"/>
              <a:ext cx="37" cy="1406"/>
              <a:chOff x="3091" y="845"/>
              <a:chExt cx="37" cy="1406"/>
            </a:xfrm>
          </p:grpSpPr>
          <p:sp>
            <p:nvSpPr>
              <p:cNvPr id="781344" name="Line 32"/>
              <p:cNvSpPr>
                <a:spLocks noChangeShapeType="1"/>
              </p:cNvSpPr>
              <p:nvPr/>
            </p:nvSpPr>
            <p:spPr bwMode="auto">
              <a:xfrm>
                <a:off x="3107" y="845"/>
                <a:ext cx="0" cy="5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1345" name="Line 33"/>
              <p:cNvSpPr>
                <a:spLocks noChangeShapeType="1"/>
              </p:cNvSpPr>
              <p:nvPr/>
            </p:nvSpPr>
            <p:spPr bwMode="auto">
              <a:xfrm>
                <a:off x="3107" y="1707"/>
                <a:ext cx="0" cy="54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1346" name="Line 34"/>
              <p:cNvSpPr>
                <a:spLocks noChangeShapeType="1"/>
              </p:cNvSpPr>
              <p:nvPr/>
            </p:nvSpPr>
            <p:spPr bwMode="auto">
              <a:xfrm>
                <a:off x="3091" y="845"/>
                <a:ext cx="0" cy="14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1347" name="Line 35"/>
              <p:cNvSpPr>
                <a:spLocks noChangeShapeType="1"/>
              </p:cNvSpPr>
              <p:nvPr/>
            </p:nvSpPr>
            <p:spPr bwMode="auto">
              <a:xfrm>
                <a:off x="3128" y="845"/>
                <a:ext cx="0" cy="14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781348" name="Rectangle 36" descr="30%"/>
            <p:cNvSpPr>
              <a:spLocks noChangeArrowheads="1"/>
            </p:cNvSpPr>
            <p:nvPr/>
          </p:nvSpPr>
          <p:spPr bwMode="auto">
            <a:xfrm>
              <a:off x="2653" y="845"/>
              <a:ext cx="454" cy="1406"/>
            </a:xfrm>
            <a:prstGeom prst="rect">
              <a:avLst/>
            </a:prstGeom>
            <a:pattFill prst="pct30">
              <a:fgClr>
                <a:srgbClr val="00FFFF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1349" name="Freeform 37"/>
            <p:cNvSpPr>
              <a:spLocks/>
            </p:cNvSpPr>
            <p:nvPr/>
          </p:nvSpPr>
          <p:spPr bwMode="auto">
            <a:xfrm>
              <a:off x="2643" y="2200"/>
              <a:ext cx="476" cy="59"/>
            </a:xfrm>
            <a:custGeom>
              <a:avLst/>
              <a:gdLst>
                <a:gd name="T0" fmla="*/ 0 w 476"/>
                <a:gd name="T1" fmla="*/ 40 h 59"/>
                <a:gd name="T2" fmla="*/ 80 w 476"/>
                <a:gd name="T3" fmla="*/ 40 h 59"/>
                <a:gd name="T4" fmla="*/ 464 w 476"/>
                <a:gd name="T5" fmla="*/ 51 h 59"/>
                <a:gd name="T6" fmla="*/ 424 w 476"/>
                <a:gd name="T7" fmla="*/ 24 h 59"/>
                <a:gd name="T8" fmla="*/ 336 w 476"/>
                <a:gd name="T9" fmla="*/ 0 h 59"/>
                <a:gd name="T10" fmla="*/ 80 w 476"/>
                <a:gd name="T11" fmla="*/ 8 h 59"/>
                <a:gd name="T12" fmla="*/ 0 w 476"/>
                <a:gd name="T13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6" h="59">
                  <a:moveTo>
                    <a:pt x="0" y="40"/>
                  </a:moveTo>
                  <a:cubicBezTo>
                    <a:pt x="27" y="40"/>
                    <a:pt x="53" y="40"/>
                    <a:pt x="80" y="40"/>
                  </a:cubicBezTo>
                  <a:lnTo>
                    <a:pt x="464" y="51"/>
                  </a:lnTo>
                  <a:cubicBezTo>
                    <a:pt x="404" y="44"/>
                    <a:pt x="476" y="59"/>
                    <a:pt x="424" y="24"/>
                  </a:cubicBezTo>
                  <a:cubicBezTo>
                    <a:pt x="406" y="12"/>
                    <a:pt x="357" y="5"/>
                    <a:pt x="336" y="0"/>
                  </a:cubicBezTo>
                  <a:cubicBezTo>
                    <a:pt x="251" y="3"/>
                    <a:pt x="165" y="3"/>
                    <a:pt x="80" y="8"/>
                  </a:cubicBezTo>
                  <a:cubicBezTo>
                    <a:pt x="29" y="11"/>
                    <a:pt x="43" y="40"/>
                    <a:pt x="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1350" name="Rectangle 38"/>
            <p:cNvSpPr>
              <a:spLocks noChangeArrowheads="1"/>
            </p:cNvSpPr>
            <p:nvPr/>
          </p:nvSpPr>
          <p:spPr bwMode="auto">
            <a:xfrm>
              <a:off x="2659" y="2242"/>
              <a:ext cx="409" cy="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1351" name="Freeform 39"/>
            <p:cNvSpPr>
              <a:spLocks/>
            </p:cNvSpPr>
            <p:nvPr/>
          </p:nvSpPr>
          <p:spPr bwMode="auto">
            <a:xfrm>
              <a:off x="2653" y="843"/>
              <a:ext cx="454" cy="54"/>
            </a:xfrm>
            <a:custGeom>
              <a:avLst/>
              <a:gdLst>
                <a:gd name="T0" fmla="*/ 0 w 454"/>
                <a:gd name="T1" fmla="*/ 2 h 54"/>
                <a:gd name="T2" fmla="*/ 454 w 454"/>
                <a:gd name="T3" fmla="*/ 2 h 54"/>
                <a:gd name="T4" fmla="*/ 429 w 454"/>
                <a:gd name="T5" fmla="*/ 54 h 54"/>
                <a:gd name="T6" fmla="*/ 252 w 454"/>
                <a:gd name="T7" fmla="*/ 51 h 54"/>
                <a:gd name="T8" fmla="*/ 162 w 454"/>
                <a:gd name="T9" fmla="*/ 21 h 54"/>
                <a:gd name="T10" fmla="*/ 0 w 454"/>
                <a:gd name="T11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4" h="54">
                  <a:moveTo>
                    <a:pt x="0" y="2"/>
                  </a:moveTo>
                  <a:lnTo>
                    <a:pt x="454" y="2"/>
                  </a:lnTo>
                  <a:cubicBezTo>
                    <a:pt x="447" y="20"/>
                    <a:pt x="446" y="43"/>
                    <a:pt x="429" y="54"/>
                  </a:cubicBezTo>
                  <a:cubicBezTo>
                    <a:pt x="370" y="53"/>
                    <a:pt x="311" y="53"/>
                    <a:pt x="252" y="51"/>
                  </a:cubicBezTo>
                  <a:cubicBezTo>
                    <a:pt x="218" y="50"/>
                    <a:pt x="193" y="26"/>
                    <a:pt x="162" y="21"/>
                  </a:cubicBezTo>
                  <a:cubicBezTo>
                    <a:pt x="110" y="0"/>
                    <a:pt x="51" y="25"/>
                    <a:pt x="0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1352" name="Rectangle 40"/>
            <p:cNvSpPr>
              <a:spLocks noChangeArrowheads="1"/>
            </p:cNvSpPr>
            <p:nvPr/>
          </p:nvSpPr>
          <p:spPr bwMode="auto">
            <a:xfrm>
              <a:off x="2880" y="799"/>
              <a:ext cx="227" cy="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1353" name="Rectangle 41"/>
            <p:cNvSpPr>
              <a:spLocks noChangeArrowheads="1"/>
            </p:cNvSpPr>
            <p:nvPr/>
          </p:nvSpPr>
          <p:spPr bwMode="auto">
            <a:xfrm>
              <a:off x="2662" y="802"/>
              <a:ext cx="264" cy="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781354" name="Group 42"/>
          <p:cNvGrpSpPr>
            <a:grpSpLocks/>
          </p:cNvGrpSpPr>
          <p:nvPr/>
        </p:nvGrpSpPr>
        <p:grpSpPr bwMode="auto">
          <a:xfrm>
            <a:off x="3236913" y="2301875"/>
            <a:ext cx="2692400" cy="360363"/>
            <a:chOff x="2039" y="1450"/>
            <a:chExt cx="1696" cy="227"/>
          </a:xfrm>
        </p:grpSpPr>
        <p:sp>
          <p:nvSpPr>
            <p:cNvPr id="781355" name="Oval 43"/>
            <p:cNvSpPr>
              <a:spLocks noChangeArrowheads="1"/>
            </p:cNvSpPr>
            <p:nvPr/>
          </p:nvSpPr>
          <p:spPr bwMode="auto">
            <a:xfrm>
              <a:off x="2039" y="1450"/>
              <a:ext cx="318" cy="227"/>
            </a:xfrm>
            <a:prstGeom prst="ellipse">
              <a:avLst/>
            </a:prstGeom>
            <a:solidFill>
              <a:srgbClr val="9999FF"/>
            </a:solidFill>
            <a:ln w="9525">
              <a:round/>
              <a:headEnd/>
              <a:tailEnd/>
            </a:ln>
            <a:effectLst/>
            <a:scene3d>
              <a:camera prst="legacyPerspectiveFront">
                <a:rot lat="300000" lon="17099998" rev="0"/>
              </a:camera>
              <a:lightRig rig="legacyFlat4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99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grpSp>
          <p:nvGrpSpPr>
            <p:cNvPr id="781356" name="Group 44"/>
            <p:cNvGrpSpPr>
              <a:grpSpLocks/>
            </p:cNvGrpSpPr>
            <p:nvPr/>
          </p:nvGrpSpPr>
          <p:grpSpPr bwMode="auto">
            <a:xfrm>
              <a:off x="2192" y="1464"/>
              <a:ext cx="1543" cy="210"/>
              <a:chOff x="793" y="2478"/>
              <a:chExt cx="1543" cy="210"/>
            </a:xfrm>
          </p:grpSpPr>
          <p:sp>
            <p:nvSpPr>
              <p:cNvPr id="781357" name="Line 45"/>
              <p:cNvSpPr>
                <a:spLocks noChangeShapeType="1"/>
              </p:cNvSpPr>
              <p:nvPr/>
            </p:nvSpPr>
            <p:spPr bwMode="auto">
              <a:xfrm>
                <a:off x="793" y="2507"/>
                <a:ext cx="1543" cy="181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1358" name="Line 46"/>
              <p:cNvSpPr>
                <a:spLocks noChangeShapeType="1"/>
              </p:cNvSpPr>
              <p:nvPr/>
            </p:nvSpPr>
            <p:spPr bwMode="auto">
              <a:xfrm flipV="1">
                <a:off x="793" y="2478"/>
                <a:ext cx="1543" cy="181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781359" name="Text Box 47"/>
          <p:cNvSpPr txBox="1">
            <a:spLocks noChangeArrowheads="1"/>
          </p:cNvSpPr>
          <p:nvPr/>
        </p:nvSpPr>
        <p:spPr bwMode="auto">
          <a:xfrm>
            <a:off x="6526213" y="2205038"/>
            <a:ext cx="9255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Receiving</a:t>
            </a:r>
          </a:p>
          <a:p>
            <a:pPr algn="ctr"/>
            <a:r>
              <a:rPr lang="en-US" sz="1400" b="1">
                <a:solidFill>
                  <a:schemeClr val="bg1"/>
                </a:solidFill>
              </a:rPr>
              <a:t>module</a:t>
            </a:r>
            <a:endParaRPr lang="ru-RU" sz="1400" b="1">
              <a:solidFill>
                <a:schemeClr val="bg1"/>
              </a:solidFill>
            </a:endParaRPr>
          </a:p>
        </p:txBody>
      </p:sp>
      <p:sp>
        <p:nvSpPr>
          <p:cNvPr id="781360" name="Text Box 48"/>
          <p:cNvSpPr txBox="1">
            <a:spLocks noChangeArrowheads="1"/>
          </p:cNvSpPr>
          <p:nvPr/>
        </p:nvSpPr>
        <p:spPr bwMode="auto">
          <a:xfrm>
            <a:off x="5435600" y="2781300"/>
            <a:ext cx="885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2"/>
                </a:solidFill>
              </a:rPr>
              <a:t>Aperture</a:t>
            </a:r>
            <a:endParaRPr lang="ru-RU" sz="1400" b="1">
              <a:solidFill>
                <a:schemeClr val="accent2"/>
              </a:solidFill>
            </a:endParaRPr>
          </a:p>
        </p:txBody>
      </p:sp>
      <p:sp>
        <p:nvSpPr>
          <p:cNvPr id="781361" name="AutoShape 49"/>
          <p:cNvSpPr>
            <a:spLocks noChangeArrowheads="1"/>
          </p:cNvSpPr>
          <p:nvPr/>
        </p:nvSpPr>
        <p:spPr bwMode="auto">
          <a:xfrm>
            <a:off x="4427538" y="1773238"/>
            <a:ext cx="215900" cy="6477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81362" name="Text Box 50"/>
          <p:cNvSpPr txBox="1">
            <a:spLocks noChangeArrowheads="1"/>
          </p:cNvSpPr>
          <p:nvPr/>
        </p:nvSpPr>
        <p:spPr bwMode="auto">
          <a:xfrm>
            <a:off x="4356100" y="1341438"/>
            <a:ext cx="5762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accent2"/>
                </a:solidFill>
                <a:latin typeface="Arial" pitchFamily="34" charset="0"/>
              </a:rPr>
              <a:t>v</a:t>
            </a:r>
            <a:endParaRPr lang="ru-RU" b="1" i="1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781363" name="AutoShape 51" descr="25%"/>
          <p:cNvSpPr>
            <a:spLocks noChangeArrowheads="1"/>
          </p:cNvSpPr>
          <p:nvPr/>
        </p:nvSpPr>
        <p:spPr bwMode="auto">
          <a:xfrm rot="16200000">
            <a:off x="5260182" y="1893094"/>
            <a:ext cx="190500" cy="1169987"/>
          </a:xfrm>
          <a:prstGeom prst="triangle">
            <a:avLst>
              <a:gd name="adj" fmla="val 44116"/>
            </a:avLst>
          </a:prstGeom>
          <a:pattFill prst="pct25">
            <a:fgClr>
              <a:srgbClr val="FF3300"/>
            </a:fgClr>
            <a:bgClr>
              <a:srgbClr val="FFFFFF"/>
            </a:bgClr>
          </a:patt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81364" name="Freeform 52"/>
          <p:cNvSpPr>
            <a:spLocks/>
          </p:cNvSpPr>
          <p:nvPr/>
        </p:nvSpPr>
        <p:spPr bwMode="auto">
          <a:xfrm>
            <a:off x="6156325" y="2492375"/>
            <a:ext cx="1871663" cy="2592388"/>
          </a:xfrm>
          <a:custGeom>
            <a:avLst/>
            <a:gdLst>
              <a:gd name="T0" fmla="*/ 816 w 1179"/>
              <a:gd name="T1" fmla="*/ 0 h 1633"/>
              <a:gd name="T2" fmla="*/ 1179 w 1179"/>
              <a:gd name="T3" fmla="*/ 0 h 1633"/>
              <a:gd name="T4" fmla="*/ 1179 w 1179"/>
              <a:gd name="T5" fmla="*/ 1633 h 1633"/>
              <a:gd name="T6" fmla="*/ 0 w 1179"/>
              <a:gd name="T7" fmla="*/ 1633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79" h="1633">
                <a:moveTo>
                  <a:pt x="816" y="0"/>
                </a:moveTo>
                <a:lnTo>
                  <a:pt x="1179" y="0"/>
                </a:lnTo>
                <a:lnTo>
                  <a:pt x="1179" y="1633"/>
                </a:lnTo>
                <a:lnTo>
                  <a:pt x="0" y="1633"/>
                </a:ln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1365" name="Rectangle 53"/>
          <p:cNvSpPr>
            <a:spLocks noChangeArrowheads="1"/>
          </p:cNvSpPr>
          <p:nvPr/>
        </p:nvSpPr>
        <p:spPr bwMode="auto">
          <a:xfrm>
            <a:off x="3635375" y="2852738"/>
            <a:ext cx="1439863" cy="2159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81366" name="Line 54"/>
          <p:cNvSpPr>
            <a:spLocks noChangeShapeType="1"/>
          </p:cNvSpPr>
          <p:nvPr/>
        </p:nvSpPr>
        <p:spPr bwMode="auto">
          <a:xfrm>
            <a:off x="3851275" y="2924175"/>
            <a:ext cx="863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1367" name="Rectangle 55"/>
          <p:cNvSpPr>
            <a:spLocks noChangeArrowheads="1"/>
          </p:cNvSpPr>
          <p:nvPr/>
        </p:nvSpPr>
        <p:spPr bwMode="auto">
          <a:xfrm>
            <a:off x="539750" y="188913"/>
            <a:ext cx="8343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b="1">
                <a:solidFill>
                  <a:srgbClr val="660033"/>
                </a:solidFill>
              </a:rPr>
              <a:t>Single-component Laser Doppler Anemometer (LDA)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Text Box 2"/>
          <p:cNvSpPr txBox="1">
            <a:spLocks noChangeArrowheads="1"/>
          </p:cNvSpPr>
          <p:nvPr/>
        </p:nvSpPr>
        <p:spPr bwMode="auto">
          <a:xfrm>
            <a:off x="735013" y="2297113"/>
            <a:ext cx="7366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735235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660033"/>
                </a:solidFill>
              </a:rPr>
              <a:t>Workbench of LDA system</a:t>
            </a:r>
            <a:endParaRPr lang="ru-RU" b="1">
              <a:solidFill>
                <a:srgbClr val="660033"/>
              </a:solidFill>
              <a:cs typeface="Times New Roman" pitchFamily="18" charset="0"/>
            </a:endParaRPr>
          </a:p>
        </p:txBody>
      </p:sp>
      <p:sp>
        <p:nvSpPr>
          <p:cNvPr id="735236" name="Rectangle 4"/>
          <p:cNvSpPr>
            <a:spLocks noChangeArrowheads="1"/>
          </p:cNvSpPr>
          <p:nvPr/>
        </p:nvSpPr>
        <p:spPr bwMode="auto">
          <a:xfrm>
            <a:off x="1604963" y="2462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735238" name="Rectangle 6"/>
          <p:cNvSpPr>
            <a:spLocks noChangeArrowheads="1"/>
          </p:cNvSpPr>
          <p:nvPr/>
        </p:nvSpPr>
        <p:spPr bwMode="auto">
          <a:xfrm>
            <a:off x="304800" y="4551363"/>
            <a:ext cx="4038600" cy="641350"/>
          </a:xfrm>
          <a:prstGeom prst="rect">
            <a:avLst/>
          </a:prstGeom>
          <a:solidFill>
            <a:srgbClr val="98E3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accent2"/>
                </a:solidFill>
                <a:cs typeface="Times New Roman" pitchFamily="18" charset="0"/>
              </a:rPr>
              <a:t>Running of the profile measurement procedure</a:t>
            </a:r>
            <a:endParaRPr lang="ru-RU" sz="180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735240" name="Rectangle 8"/>
          <p:cNvSpPr>
            <a:spLocks noChangeArrowheads="1"/>
          </p:cNvSpPr>
          <p:nvPr/>
        </p:nvSpPr>
        <p:spPr bwMode="auto">
          <a:xfrm>
            <a:off x="3124200" y="2338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735239" name="Picture 7" descr="prsc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3813"/>
            <a:ext cx="3886200" cy="292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5242" name="Rectangle 10"/>
          <p:cNvSpPr>
            <a:spLocks noChangeArrowheads="1"/>
          </p:cNvSpPr>
          <p:nvPr/>
        </p:nvSpPr>
        <p:spPr bwMode="auto">
          <a:xfrm>
            <a:off x="3128963" y="2343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735241" name="Picture 9" descr="prsc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6988"/>
            <a:ext cx="388620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5243" name="Rectangle 11"/>
          <p:cNvSpPr>
            <a:spLocks noChangeArrowheads="1"/>
          </p:cNvSpPr>
          <p:nvPr/>
        </p:nvSpPr>
        <p:spPr bwMode="auto">
          <a:xfrm>
            <a:off x="4572000" y="4587875"/>
            <a:ext cx="4038600" cy="641350"/>
          </a:xfrm>
          <a:prstGeom prst="rect">
            <a:avLst/>
          </a:prstGeom>
          <a:solidFill>
            <a:srgbClr val="98E3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accent2"/>
                </a:solidFill>
                <a:cs typeface="Times New Roman" pitchFamily="18" charset="0"/>
              </a:rPr>
              <a:t>Resulting profile of measured velocity and turbulence intensity</a:t>
            </a:r>
            <a:endParaRPr lang="ru-RU" sz="1800">
              <a:solidFill>
                <a:schemeClr val="accent2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8825" y="188913"/>
            <a:ext cx="7772400" cy="431800"/>
          </a:xfrm>
        </p:spPr>
        <p:txBody>
          <a:bodyPr/>
          <a:lstStyle/>
          <a:p>
            <a:r>
              <a:rPr lang="en-US" sz="2800" b="1">
                <a:solidFill>
                  <a:srgbClr val="660033"/>
                </a:solidFill>
                <a:latin typeface="Times New Roman" pitchFamily="18" charset="0"/>
              </a:rPr>
              <a:t>Spectral transparency method: realization</a:t>
            </a:r>
            <a:endParaRPr lang="ru-RU" sz="2800" b="1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790531" name="Oval 3"/>
          <p:cNvSpPr>
            <a:spLocks noChangeArrowheads="1"/>
          </p:cNvSpPr>
          <p:nvPr/>
        </p:nvSpPr>
        <p:spPr bwMode="auto">
          <a:xfrm>
            <a:off x="5880100" y="2662238"/>
            <a:ext cx="576263" cy="647700"/>
          </a:xfrm>
          <a:prstGeom prst="ellipse">
            <a:avLst/>
          </a:prstGeom>
          <a:solidFill>
            <a:srgbClr val="9999FF"/>
          </a:solidFill>
          <a:ln w="9525">
            <a:round/>
            <a:headEnd/>
            <a:tailEnd/>
          </a:ln>
          <a:effectLst/>
          <a:scene3d>
            <a:camera prst="legacyPerspectiveFront">
              <a:rot lat="0" lon="4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9999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grpSp>
        <p:nvGrpSpPr>
          <p:cNvPr id="790532" name="Group 4"/>
          <p:cNvGrpSpPr>
            <a:grpSpLocks/>
          </p:cNvGrpSpPr>
          <p:nvPr/>
        </p:nvGrpSpPr>
        <p:grpSpPr bwMode="auto">
          <a:xfrm>
            <a:off x="3995738" y="2133600"/>
            <a:ext cx="1736725" cy="1657350"/>
            <a:chOff x="1194" y="1344"/>
            <a:chExt cx="1276" cy="1089"/>
          </a:xfrm>
        </p:grpSpPr>
        <p:sp>
          <p:nvSpPr>
            <p:cNvPr id="790533" name="Oval 5" descr="20%"/>
            <p:cNvSpPr>
              <a:spLocks noChangeArrowheads="1"/>
            </p:cNvSpPr>
            <p:nvPr/>
          </p:nvSpPr>
          <p:spPr bwMode="auto">
            <a:xfrm>
              <a:off x="1247" y="1344"/>
              <a:ext cx="1168" cy="1089"/>
            </a:xfrm>
            <a:prstGeom prst="ellipse">
              <a:avLst/>
            </a:prstGeom>
            <a:pattFill prst="pct20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790534" name="Group 6"/>
            <p:cNvGrpSpPr>
              <a:grpSpLocks/>
            </p:cNvGrpSpPr>
            <p:nvPr/>
          </p:nvGrpSpPr>
          <p:grpSpPr bwMode="auto">
            <a:xfrm>
              <a:off x="1807" y="1616"/>
              <a:ext cx="663" cy="559"/>
              <a:chOff x="2509" y="1744"/>
              <a:chExt cx="663" cy="559"/>
            </a:xfrm>
          </p:grpSpPr>
          <p:grpSp>
            <p:nvGrpSpPr>
              <p:cNvPr id="790535" name="Group 7"/>
              <p:cNvGrpSpPr>
                <a:grpSpLocks/>
              </p:cNvGrpSpPr>
              <p:nvPr/>
            </p:nvGrpSpPr>
            <p:grpSpPr bwMode="auto">
              <a:xfrm>
                <a:off x="2562" y="1748"/>
                <a:ext cx="610" cy="551"/>
                <a:chOff x="2562" y="1748"/>
                <a:chExt cx="610" cy="551"/>
              </a:xfrm>
            </p:grpSpPr>
            <p:sp>
              <p:nvSpPr>
                <p:cNvPr id="790536" name="Arc 8" descr="20%"/>
                <p:cNvSpPr>
                  <a:spLocks/>
                </p:cNvSpPr>
                <p:nvPr/>
              </p:nvSpPr>
              <p:spPr bwMode="auto">
                <a:xfrm>
                  <a:off x="2562" y="1748"/>
                  <a:ext cx="610" cy="277"/>
                </a:xfrm>
                <a:custGeom>
                  <a:avLst/>
                  <a:gdLst>
                    <a:gd name="G0" fmla="+- 0 0 0"/>
                    <a:gd name="G1" fmla="+- 10997 0 0"/>
                    <a:gd name="G2" fmla="+- 21600 0 0"/>
                    <a:gd name="T0" fmla="*/ 18591 w 21600"/>
                    <a:gd name="T1" fmla="*/ 0 h 10997"/>
                    <a:gd name="T2" fmla="*/ 21600 w 21600"/>
                    <a:gd name="T3" fmla="*/ 10997 h 10997"/>
                    <a:gd name="T4" fmla="*/ 0 w 21600"/>
                    <a:gd name="T5" fmla="*/ 10997 h 109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0997" fill="none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</a:path>
                    <a:path w="21600" h="10997" stroke="0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  <a:lnTo>
                        <a:pt x="0" y="10997"/>
                      </a:lnTo>
                      <a:close/>
                    </a:path>
                  </a:pathLst>
                </a:custGeom>
                <a:pattFill prst="pct20">
                  <a:fgClr>
                    <a:schemeClr val="accent1"/>
                  </a:fgClr>
                  <a:bgClr>
                    <a:schemeClr val="bg1"/>
                  </a:bgClr>
                </a:patt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90537" name="Arc 9" descr="20%"/>
                <p:cNvSpPr>
                  <a:spLocks/>
                </p:cNvSpPr>
                <p:nvPr/>
              </p:nvSpPr>
              <p:spPr bwMode="auto">
                <a:xfrm flipV="1">
                  <a:off x="2562" y="2022"/>
                  <a:ext cx="610" cy="277"/>
                </a:xfrm>
                <a:custGeom>
                  <a:avLst/>
                  <a:gdLst>
                    <a:gd name="G0" fmla="+- 0 0 0"/>
                    <a:gd name="G1" fmla="+- 10997 0 0"/>
                    <a:gd name="G2" fmla="+- 21600 0 0"/>
                    <a:gd name="T0" fmla="*/ 18591 w 21600"/>
                    <a:gd name="T1" fmla="*/ 0 h 10997"/>
                    <a:gd name="T2" fmla="*/ 21600 w 21600"/>
                    <a:gd name="T3" fmla="*/ 10997 h 10997"/>
                    <a:gd name="T4" fmla="*/ 0 w 21600"/>
                    <a:gd name="T5" fmla="*/ 10997 h 109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0997" fill="none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</a:path>
                    <a:path w="21600" h="10997" stroke="0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  <a:lnTo>
                        <a:pt x="0" y="10997"/>
                      </a:lnTo>
                      <a:close/>
                    </a:path>
                  </a:pathLst>
                </a:custGeom>
                <a:pattFill prst="pct20">
                  <a:fgClr>
                    <a:schemeClr val="accent1"/>
                  </a:fgClr>
                  <a:bgClr>
                    <a:schemeClr val="bg1"/>
                  </a:bgClr>
                </a:patt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790538" name="Group 10"/>
              <p:cNvGrpSpPr>
                <a:grpSpLocks/>
              </p:cNvGrpSpPr>
              <p:nvPr/>
            </p:nvGrpSpPr>
            <p:grpSpPr bwMode="auto">
              <a:xfrm>
                <a:off x="2509" y="1752"/>
                <a:ext cx="610" cy="551"/>
                <a:chOff x="2562" y="1748"/>
                <a:chExt cx="610" cy="551"/>
              </a:xfrm>
            </p:grpSpPr>
            <p:sp>
              <p:nvSpPr>
                <p:cNvPr id="790539" name="Arc 11" descr="20%"/>
                <p:cNvSpPr>
                  <a:spLocks/>
                </p:cNvSpPr>
                <p:nvPr/>
              </p:nvSpPr>
              <p:spPr bwMode="auto">
                <a:xfrm>
                  <a:off x="2562" y="1748"/>
                  <a:ext cx="610" cy="277"/>
                </a:xfrm>
                <a:custGeom>
                  <a:avLst/>
                  <a:gdLst>
                    <a:gd name="G0" fmla="+- 0 0 0"/>
                    <a:gd name="G1" fmla="+- 10997 0 0"/>
                    <a:gd name="G2" fmla="+- 21600 0 0"/>
                    <a:gd name="T0" fmla="*/ 18591 w 21600"/>
                    <a:gd name="T1" fmla="*/ 0 h 10997"/>
                    <a:gd name="T2" fmla="*/ 21600 w 21600"/>
                    <a:gd name="T3" fmla="*/ 10997 h 10997"/>
                    <a:gd name="T4" fmla="*/ 0 w 21600"/>
                    <a:gd name="T5" fmla="*/ 10997 h 109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0997" fill="none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</a:path>
                    <a:path w="21600" h="10997" stroke="0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  <a:lnTo>
                        <a:pt x="0" y="10997"/>
                      </a:lnTo>
                      <a:close/>
                    </a:path>
                  </a:pathLst>
                </a:custGeom>
                <a:pattFill prst="pct20">
                  <a:fgClr>
                    <a:schemeClr val="accent1"/>
                  </a:fgClr>
                  <a:bgClr>
                    <a:schemeClr val="bg1"/>
                  </a:bgClr>
                </a:patt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90540" name="Arc 12" descr="20%"/>
                <p:cNvSpPr>
                  <a:spLocks/>
                </p:cNvSpPr>
                <p:nvPr/>
              </p:nvSpPr>
              <p:spPr bwMode="auto">
                <a:xfrm flipV="1">
                  <a:off x="2562" y="2022"/>
                  <a:ext cx="610" cy="277"/>
                </a:xfrm>
                <a:custGeom>
                  <a:avLst/>
                  <a:gdLst>
                    <a:gd name="G0" fmla="+- 0 0 0"/>
                    <a:gd name="G1" fmla="+- 10997 0 0"/>
                    <a:gd name="G2" fmla="+- 21600 0 0"/>
                    <a:gd name="T0" fmla="*/ 18591 w 21600"/>
                    <a:gd name="T1" fmla="*/ 0 h 10997"/>
                    <a:gd name="T2" fmla="*/ 21600 w 21600"/>
                    <a:gd name="T3" fmla="*/ 10997 h 10997"/>
                    <a:gd name="T4" fmla="*/ 0 w 21600"/>
                    <a:gd name="T5" fmla="*/ 10997 h 109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0997" fill="none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</a:path>
                    <a:path w="21600" h="10997" stroke="0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  <a:lnTo>
                        <a:pt x="0" y="10997"/>
                      </a:lnTo>
                      <a:close/>
                    </a:path>
                  </a:pathLst>
                </a:custGeom>
                <a:pattFill prst="pct20">
                  <a:fgClr>
                    <a:schemeClr val="accent1"/>
                  </a:fgClr>
                  <a:bgClr>
                    <a:schemeClr val="bg1"/>
                  </a:bgClr>
                </a:patt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790541" name="Line 13" descr="20%"/>
              <p:cNvSpPr>
                <a:spLocks noChangeShapeType="1"/>
              </p:cNvSpPr>
              <p:nvPr/>
            </p:nvSpPr>
            <p:spPr bwMode="auto">
              <a:xfrm>
                <a:off x="3045" y="2296"/>
                <a:ext cx="4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0542" name="Line 14" descr="20%"/>
              <p:cNvSpPr>
                <a:spLocks noChangeShapeType="1"/>
              </p:cNvSpPr>
              <p:nvPr/>
            </p:nvSpPr>
            <p:spPr bwMode="auto">
              <a:xfrm>
                <a:off x="3040" y="1744"/>
                <a:ext cx="4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790543" name="Group 15"/>
            <p:cNvGrpSpPr>
              <a:grpSpLocks/>
            </p:cNvGrpSpPr>
            <p:nvPr/>
          </p:nvGrpSpPr>
          <p:grpSpPr bwMode="auto">
            <a:xfrm flipH="1">
              <a:off x="1194" y="1608"/>
              <a:ext cx="663" cy="559"/>
              <a:chOff x="2509" y="1744"/>
              <a:chExt cx="663" cy="559"/>
            </a:xfrm>
          </p:grpSpPr>
          <p:grpSp>
            <p:nvGrpSpPr>
              <p:cNvPr id="790544" name="Group 16"/>
              <p:cNvGrpSpPr>
                <a:grpSpLocks/>
              </p:cNvGrpSpPr>
              <p:nvPr/>
            </p:nvGrpSpPr>
            <p:grpSpPr bwMode="auto">
              <a:xfrm>
                <a:off x="2562" y="1748"/>
                <a:ext cx="610" cy="551"/>
                <a:chOff x="2562" y="1748"/>
                <a:chExt cx="610" cy="551"/>
              </a:xfrm>
            </p:grpSpPr>
            <p:sp>
              <p:nvSpPr>
                <p:cNvPr id="790545" name="Arc 17" descr="20%"/>
                <p:cNvSpPr>
                  <a:spLocks/>
                </p:cNvSpPr>
                <p:nvPr/>
              </p:nvSpPr>
              <p:spPr bwMode="auto">
                <a:xfrm>
                  <a:off x="2562" y="1748"/>
                  <a:ext cx="610" cy="277"/>
                </a:xfrm>
                <a:custGeom>
                  <a:avLst/>
                  <a:gdLst>
                    <a:gd name="G0" fmla="+- 0 0 0"/>
                    <a:gd name="G1" fmla="+- 10997 0 0"/>
                    <a:gd name="G2" fmla="+- 21600 0 0"/>
                    <a:gd name="T0" fmla="*/ 18591 w 21600"/>
                    <a:gd name="T1" fmla="*/ 0 h 10997"/>
                    <a:gd name="T2" fmla="*/ 21600 w 21600"/>
                    <a:gd name="T3" fmla="*/ 10997 h 10997"/>
                    <a:gd name="T4" fmla="*/ 0 w 21600"/>
                    <a:gd name="T5" fmla="*/ 10997 h 109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0997" fill="none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</a:path>
                    <a:path w="21600" h="10997" stroke="0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  <a:lnTo>
                        <a:pt x="0" y="10997"/>
                      </a:lnTo>
                      <a:close/>
                    </a:path>
                  </a:pathLst>
                </a:custGeom>
                <a:pattFill prst="pct20">
                  <a:fgClr>
                    <a:schemeClr val="accent1"/>
                  </a:fgClr>
                  <a:bgClr>
                    <a:schemeClr val="bg1"/>
                  </a:bgClr>
                </a:patt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90546" name="Arc 18" descr="20%"/>
                <p:cNvSpPr>
                  <a:spLocks/>
                </p:cNvSpPr>
                <p:nvPr/>
              </p:nvSpPr>
              <p:spPr bwMode="auto">
                <a:xfrm flipV="1">
                  <a:off x="2562" y="2022"/>
                  <a:ext cx="610" cy="277"/>
                </a:xfrm>
                <a:custGeom>
                  <a:avLst/>
                  <a:gdLst>
                    <a:gd name="G0" fmla="+- 0 0 0"/>
                    <a:gd name="G1" fmla="+- 10997 0 0"/>
                    <a:gd name="G2" fmla="+- 21600 0 0"/>
                    <a:gd name="T0" fmla="*/ 18591 w 21600"/>
                    <a:gd name="T1" fmla="*/ 0 h 10997"/>
                    <a:gd name="T2" fmla="*/ 21600 w 21600"/>
                    <a:gd name="T3" fmla="*/ 10997 h 10997"/>
                    <a:gd name="T4" fmla="*/ 0 w 21600"/>
                    <a:gd name="T5" fmla="*/ 10997 h 109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0997" fill="none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</a:path>
                    <a:path w="21600" h="10997" stroke="0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  <a:lnTo>
                        <a:pt x="0" y="10997"/>
                      </a:lnTo>
                      <a:close/>
                    </a:path>
                  </a:pathLst>
                </a:custGeom>
                <a:pattFill prst="pct20">
                  <a:fgClr>
                    <a:schemeClr val="accent1"/>
                  </a:fgClr>
                  <a:bgClr>
                    <a:schemeClr val="bg1"/>
                  </a:bgClr>
                </a:patt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790547" name="Group 19"/>
              <p:cNvGrpSpPr>
                <a:grpSpLocks/>
              </p:cNvGrpSpPr>
              <p:nvPr/>
            </p:nvGrpSpPr>
            <p:grpSpPr bwMode="auto">
              <a:xfrm>
                <a:off x="2509" y="1752"/>
                <a:ext cx="610" cy="551"/>
                <a:chOff x="2562" y="1748"/>
                <a:chExt cx="610" cy="551"/>
              </a:xfrm>
            </p:grpSpPr>
            <p:sp>
              <p:nvSpPr>
                <p:cNvPr id="790548" name="Arc 20" descr="20%"/>
                <p:cNvSpPr>
                  <a:spLocks/>
                </p:cNvSpPr>
                <p:nvPr/>
              </p:nvSpPr>
              <p:spPr bwMode="auto">
                <a:xfrm>
                  <a:off x="2562" y="1748"/>
                  <a:ext cx="610" cy="277"/>
                </a:xfrm>
                <a:custGeom>
                  <a:avLst/>
                  <a:gdLst>
                    <a:gd name="G0" fmla="+- 0 0 0"/>
                    <a:gd name="G1" fmla="+- 10997 0 0"/>
                    <a:gd name="G2" fmla="+- 21600 0 0"/>
                    <a:gd name="T0" fmla="*/ 18591 w 21600"/>
                    <a:gd name="T1" fmla="*/ 0 h 10997"/>
                    <a:gd name="T2" fmla="*/ 21600 w 21600"/>
                    <a:gd name="T3" fmla="*/ 10997 h 10997"/>
                    <a:gd name="T4" fmla="*/ 0 w 21600"/>
                    <a:gd name="T5" fmla="*/ 10997 h 109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0997" fill="none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</a:path>
                    <a:path w="21600" h="10997" stroke="0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  <a:lnTo>
                        <a:pt x="0" y="10997"/>
                      </a:lnTo>
                      <a:close/>
                    </a:path>
                  </a:pathLst>
                </a:custGeom>
                <a:pattFill prst="pct20">
                  <a:fgClr>
                    <a:schemeClr val="accent1"/>
                  </a:fgClr>
                  <a:bgClr>
                    <a:schemeClr val="bg1"/>
                  </a:bgClr>
                </a:patt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90549" name="Arc 21" descr="20%"/>
                <p:cNvSpPr>
                  <a:spLocks/>
                </p:cNvSpPr>
                <p:nvPr/>
              </p:nvSpPr>
              <p:spPr bwMode="auto">
                <a:xfrm flipV="1">
                  <a:off x="2562" y="2022"/>
                  <a:ext cx="610" cy="277"/>
                </a:xfrm>
                <a:custGeom>
                  <a:avLst/>
                  <a:gdLst>
                    <a:gd name="G0" fmla="+- 0 0 0"/>
                    <a:gd name="G1" fmla="+- 10997 0 0"/>
                    <a:gd name="G2" fmla="+- 21600 0 0"/>
                    <a:gd name="T0" fmla="*/ 18591 w 21600"/>
                    <a:gd name="T1" fmla="*/ 0 h 10997"/>
                    <a:gd name="T2" fmla="*/ 21600 w 21600"/>
                    <a:gd name="T3" fmla="*/ 10997 h 10997"/>
                    <a:gd name="T4" fmla="*/ 0 w 21600"/>
                    <a:gd name="T5" fmla="*/ 10997 h 109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0997" fill="none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</a:path>
                    <a:path w="21600" h="10997" stroke="0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  <a:lnTo>
                        <a:pt x="0" y="10997"/>
                      </a:lnTo>
                      <a:close/>
                    </a:path>
                  </a:pathLst>
                </a:custGeom>
                <a:pattFill prst="pct20">
                  <a:fgClr>
                    <a:schemeClr val="accent1"/>
                  </a:fgClr>
                  <a:bgClr>
                    <a:schemeClr val="bg1"/>
                  </a:bgClr>
                </a:patt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790550" name="Line 22" descr="20%"/>
              <p:cNvSpPr>
                <a:spLocks noChangeShapeType="1"/>
              </p:cNvSpPr>
              <p:nvPr/>
            </p:nvSpPr>
            <p:spPr bwMode="auto">
              <a:xfrm>
                <a:off x="3045" y="2296"/>
                <a:ext cx="4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0551" name="Line 23" descr="20%"/>
              <p:cNvSpPr>
                <a:spLocks noChangeShapeType="1"/>
              </p:cNvSpPr>
              <p:nvPr/>
            </p:nvSpPr>
            <p:spPr bwMode="auto">
              <a:xfrm>
                <a:off x="3040" y="1744"/>
                <a:ext cx="4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790552" name="Text Box 24"/>
          <p:cNvSpPr txBox="1">
            <a:spLocks noChangeArrowheads="1"/>
          </p:cNvSpPr>
          <p:nvPr/>
        </p:nvSpPr>
        <p:spPr bwMode="auto">
          <a:xfrm>
            <a:off x="4465638" y="5180013"/>
            <a:ext cx="1412875" cy="485775"/>
          </a:xfrm>
          <a:prstGeom prst="rect">
            <a:avLst/>
          </a:prstGeom>
          <a:solidFill>
            <a:srgbClr val="CCCC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200" b="1">
                <a:solidFill>
                  <a:schemeClr val="accent2"/>
                </a:solidFill>
                <a:latin typeface="Univers" pitchFamily="34" charset="0"/>
              </a:rPr>
              <a:t>Analog to digital</a:t>
            </a:r>
          </a:p>
          <a:p>
            <a:pPr algn="ctr" eaLnBrk="0" hangingPunct="0"/>
            <a:r>
              <a:rPr lang="en-US" sz="1200" b="1">
                <a:solidFill>
                  <a:schemeClr val="accent2"/>
                </a:solidFill>
                <a:latin typeface="Univers" pitchFamily="34" charset="0"/>
              </a:rPr>
              <a:t> converter</a:t>
            </a:r>
            <a:endParaRPr lang="en-GB" sz="1200" b="1">
              <a:solidFill>
                <a:schemeClr val="accent2"/>
              </a:solidFill>
              <a:latin typeface="Univers" pitchFamily="34" charset="0"/>
            </a:endParaRPr>
          </a:p>
        </p:txBody>
      </p:sp>
      <p:sp>
        <p:nvSpPr>
          <p:cNvPr id="790553" name="AutoShape 25"/>
          <p:cNvSpPr>
            <a:spLocks noChangeArrowheads="1"/>
          </p:cNvSpPr>
          <p:nvPr/>
        </p:nvSpPr>
        <p:spPr bwMode="auto">
          <a:xfrm>
            <a:off x="2033588" y="2736850"/>
            <a:ext cx="1206500" cy="576263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9999FF">
                  <a:gamma/>
                  <a:shade val="46275"/>
                  <a:invGamma/>
                </a:srgbClr>
              </a:gs>
              <a:gs pos="100000">
                <a:srgbClr val="9999FF"/>
              </a:gs>
            </a:gsLst>
            <a:lin ang="0" scaled="1"/>
          </a:gradFill>
          <a:ln w="9525">
            <a:solidFill>
              <a:srgbClr val="99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 b="1">
                <a:solidFill>
                  <a:schemeClr val="bg1"/>
                </a:solidFill>
              </a:rPr>
              <a:t>Sending</a:t>
            </a:r>
          </a:p>
          <a:p>
            <a:pPr algn="ctr" eaLnBrk="0" hangingPunct="0"/>
            <a:r>
              <a:rPr lang="en-US" sz="1400" b="1">
                <a:solidFill>
                  <a:schemeClr val="bg1"/>
                </a:solidFill>
              </a:rPr>
              <a:t>optics</a:t>
            </a:r>
            <a:endParaRPr lang="ru-RU" sz="1400" b="1">
              <a:solidFill>
                <a:schemeClr val="bg1"/>
              </a:solidFill>
            </a:endParaRPr>
          </a:p>
        </p:txBody>
      </p:sp>
      <p:sp>
        <p:nvSpPr>
          <p:cNvPr id="790554" name="AutoShape 26"/>
          <p:cNvSpPr>
            <a:spLocks noChangeArrowheads="1"/>
          </p:cNvSpPr>
          <p:nvPr/>
        </p:nvSpPr>
        <p:spPr bwMode="auto">
          <a:xfrm>
            <a:off x="1042988" y="2890838"/>
            <a:ext cx="781050" cy="360362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9999FF">
                  <a:gamma/>
                  <a:shade val="46275"/>
                  <a:invGamma/>
                </a:srgbClr>
              </a:gs>
              <a:gs pos="100000">
                <a:srgbClr val="9999FF"/>
              </a:gs>
            </a:gsLst>
            <a:lin ang="0" scaled="1"/>
          </a:gradFill>
          <a:ln w="9525">
            <a:solidFill>
              <a:srgbClr val="99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chemeClr val="bg1"/>
                </a:solidFill>
              </a:rPr>
              <a:t>Laser</a:t>
            </a:r>
            <a:endParaRPr lang="ru-RU" sz="1600" b="1">
              <a:solidFill>
                <a:schemeClr val="bg1"/>
              </a:solidFill>
            </a:endParaRPr>
          </a:p>
        </p:txBody>
      </p:sp>
      <p:sp>
        <p:nvSpPr>
          <p:cNvPr id="790555" name="Line 27"/>
          <p:cNvSpPr>
            <a:spLocks noChangeShapeType="1"/>
          </p:cNvSpPr>
          <p:nvPr/>
        </p:nvSpPr>
        <p:spPr bwMode="auto">
          <a:xfrm flipV="1">
            <a:off x="1754188" y="3098800"/>
            <a:ext cx="282575" cy="15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grpSp>
        <p:nvGrpSpPr>
          <p:cNvPr id="790556" name="Group 28"/>
          <p:cNvGrpSpPr>
            <a:grpSpLocks/>
          </p:cNvGrpSpPr>
          <p:nvPr/>
        </p:nvGrpSpPr>
        <p:grpSpPr bwMode="auto">
          <a:xfrm>
            <a:off x="2124075" y="4221163"/>
            <a:ext cx="1420813" cy="1423987"/>
            <a:chOff x="567" y="2341"/>
            <a:chExt cx="727" cy="731"/>
          </a:xfrm>
        </p:grpSpPr>
        <p:sp>
          <p:nvSpPr>
            <p:cNvPr id="790557" name="Rectangle 29"/>
            <p:cNvSpPr>
              <a:spLocks noChangeArrowheads="1"/>
            </p:cNvSpPr>
            <p:nvPr/>
          </p:nvSpPr>
          <p:spPr bwMode="auto">
            <a:xfrm>
              <a:off x="567" y="2869"/>
              <a:ext cx="727" cy="203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790558" name="Rectangle 30"/>
            <p:cNvSpPr>
              <a:spLocks noChangeArrowheads="1"/>
            </p:cNvSpPr>
            <p:nvPr/>
          </p:nvSpPr>
          <p:spPr bwMode="auto">
            <a:xfrm>
              <a:off x="623" y="2341"/>
              <a:ext cx="605" cy="487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790559" name="Rectangle 31"/>
            <p:cNvSpPr>
              <a:spLocks noChangeArrowheads="1"/>
            </p:cNvSpPr>
            <p:nvPr/>
          </p:nvSpPr>
          <p:spPr bwMode="auto">
            <a:xfrm>
              <a:off x="687" y="2382"/>
              <a:ext cx="484" cy="40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790560" name="Rectangle 32"/>
            <p:cNvSpPr>
              <a:spLocks noChangeArrowheads="1"/>
            </p:cNvSpPr>
            <p:nvPr/>
          </p:nvSpPr>
          <p:spPr bwMode="auto">
            <a:xfrm>
              <a:off x="678" y="2828"/>
              <a:ext cx="44" cy="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790561" name="Rectangle 33"/>
            <p:cNvSpPr>
              <a:spLocks noChangeArrowheads="1"/>
            </p:cNvSpPr>
            <p:nvPr/>
          </p:nvSpPr>
          <p:spPr bwMode="auto">
            <a:xfrm>
              <a:off x="1140" y="2828"/>
              <a:ext cx="44" cy="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790562" name="Text Box 34"/>
            <p:cNvSpPr txBox="1">
              <a:spLocks noChangeArrowheads="1"/>
            </p:cNvSpPr>
            <p:nvPr/>
          </p:nvSpPr>
          <p:spPr bwMode="auto">
            <a:xfrm>
              <a:off x="834" y="2880"/>
              <a:ext cx="221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GB" sz="1400" b="1">
                  <a:solidFill>
                    <a:schemeClr val="tx2"/>
                  </a:solidFill>
                  <a:latin typeface="Univers" pitchFamily="34" charset="0"/>
                </a:rPr>
                <a:t>PC</a:t>
              </a:r>
            </a:p>
          </p:txBody>
        </p:sp>
      </p:grpSp>
      <p:sp>
        <p:nvSpPr>
          <p:cNvPr id="790563" name="Text Box 35"/>
          <p:cNvSpPr txBox="1">
            <a:spLocks noChangeArrowheads="1"/>
          </p:cNvSpPr>
          <p:nvPr/>
        </p:nvSpPr>
        <p:spPr bwMode="auto">
          <a:xfrm>
            <a:off x="6172200" y="3284538"/>
            <a:ext cx="990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 b="1">
                <a:solidFill>
                  <a:schemeClr val="accent2"/>
                </a:solidFill>
                <a:latin typeface="Univers" pitchFamily="34" charset="0"/>
              </a:rPr>
              <a:t>Receiver</a:t>
            </a:r>
          </a:p>
          <a:p>
            <a:pPr algn="ctr" eaLnBrk="0" hangingPunct="0"/>
            <a:r>
              <a:rPr lang="en-US" sz="1400" b="1">
                <a:solidFill>
                  <a:schemeClr val="accent2"/>
                </a:solidFill>
                <a:latin typeface="Univers" pitchFamily="34" charset="0"/>
              </a:rPr>
              <a:t>(PM tube)</a:t>
            </a:r>
            <a:endParaRPr lang="en-GB" sz="1400" b="1">
              <a:solidFill>
                <a:schemeClr val="accent2"/>
              </a:solidFill>
              <a:latin typeface="Univers" pitchFamily="34" charset="0"/>
            </a:endParaRPr>
          </a:p>
        </p:txBody>
      </p:sp>
      <p:sp>
        <p:nvSpPr>
          <p:cNvPr id="790564" name="AutoShape 36"/>
          <p:cNvSpPr>
            <a:spLocks noChangeArrowheads="1"/>
          </p:cNvSpPr>
          <p:nvPr/>
        </p:nvSpPr>
        <p:spPr bwMode="auto">
          <a:xfrm>
            <a:off x="3576638" y="5289550"/>
            <a:ext cx="865187" cy="287338"/>
          </a:xfrm>
          <a:prstGeom prst="leftArrow">
            <a:avLst>
              <a:gd name="adj1" fmla="val 50000"/>
              <a:gd name="adj2" fmla="val 75276"/>
            </a:avLst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90565" name="Line 37"/>
          <p:cNvSpPr>
            <a:spLocks noChangeShapeType="1"/>
          </p:cNvSpPr>
          <p:nvPr/>
        </p:nvSpPr>
        <p:spPr bwMode="auto">
          <a:xfrm>
            <a:off x="3132138" y="2997200"/>
            <a:ext cx="302418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0566" name="Freeform 38"/>
          <p:cNvSpPr>
            <a:spLocks/>
          </p:cNvSpPr>
          <p:nvPr/>
        </p:nvSpPr>
        <p:spPr bwMode="auto">
          <a:xfrm>
            <a:off x="5867400" y="2997200"/>
            <a:ext cx="1873250" cy="2447925"/>
          </a:xfrm>
          <a:custGeom>
            <a:avLst/>
            <a:gdLst>
              <a:gd name="T0" fmla="*/ 772 w 1180"/>
              <a:gd name="T1" fmla="*/ 0 h 1542"/>
              <a:gd name="T2" fmla="*/ 1180 w 1180"/>
              <a:gd name="T3" fmla="*/ 0 h 1542"/>
              <a:gd name="T4" fmla="*/ 1180 w 1180"/>
              <a:gd name="T5" fmla="*/ 1542 h 1542"/>
              <a:gd name="T6" fmla="*/ 0 w 1180"/>
              <a:gd name="T7" fmla="*/ 1542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80" h="1542">
                <a:moveTo>
                  <a:pt x="772" y="0"/>
                </a:moveTo>
                <a:lnTo>
                  <a:pt x="1180" y="0"/>
                </a:lnTo>
                <a:lnTo>
                  <a:pt x="1180" y="1542"/>
                </a:lnTo>
                <a:lnTo>
                  <a:pt x="0" y="1542"/>
                </a:ln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advClick="0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4" name="Rectangle 4"/>
          <p:cNvSpPr>
            <a:spLocks noChangeArrowheads="1"/>
          </p:cNvSpPr>
          <p:nvPr/>
        </p:nvSpPr>
        <p:spPr bwMode="auto">
          <a:xfrm>
            <a:off x="900113" y="77788"/>
            <a:ext cx="75580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b="1">
                <a:solidFill>
                  <a:srgbClr val="660033"/>
                </a:solidFill>
              </a:rPr>
              <a:t>Forward scattering method</a:t>
            </a:r>
            <a:endParaRPr lang="ru-RU" b="1">
              <a:solidFill>
                <a:srgbClr val="660033"/>
              </a:solidFill>
            </a:endParaRPr>
          </a:p>
        </p:txBody>
      </p:sp>
      <p:pic>
        <p:nvPicPr>
          <p:cNvPr id="660485" name="Picture 5" descr="Рисунок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06"/>
          <a:stretch>
            <a:fillRect/>
          </a:stretch>
        </p:blipFill>
        <p:spPr bwMode="auto">
          <a:xfrm>
            <a:off x="250825" y="1582738"/>
            <a:ext cx="4625975" cy="2989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0487" name="Rectangle 7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660489" name="Object 9"/>
          <p:cNvGraphicFramePr>
            <a:graphicFrameLocks noChangeAspect="1"/>
          </p:cNvGraphicFramePr>
          <p:nvPr/>
        </p:nvGraphicFramePr>
        <p:xfrm>
          <a:off x="5029200" y="1981200"/>
          <a:ext cx="373380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495" name="Формула" r:id="rId6" imgW="1841500" imgH="482600" progId="Equation.3">
                  <p:embed/>
                </p:oleObj>
              </mc:Choice>
              <mc:Fallback>
                <p:oleObj name="Формула" r:id="rId6" imgW="1841500" imgH="482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981200"/>
                        <a:ext cx="3733800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0488" name="Object 8"/>
          <p:cNvGraphicFramePr>
            <a:graphicFrameLocks noChangeAspect="1"/>
          </p:cNvGraphicFramePr>
          <p:nvPr/>
        </p:nvGraphicFramePr>
        <p:xfrm>
          <a:off x="5580063" y="3463925"/>
          <a:ext cx="99853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496" name="Формула" r:id="rId8" imgW="596641" imgH="253890" progId="Equation.3">
                  <p:embed/>
                </p:oleObj>
              </mc:Choice>
              <mc:Fallback>
                <p:oleObj name="Формула" r:id="rId8" imgW="596641" imgH="25389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3463925"/>
                        <a:ext cx="998537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0492" name="Rectangle 12"/>
          <p:cNvSpPr>
            <a:spLocks noChangeArrowheads="1"/>
          </p:cNvSpPr>
          <p:nvPr/>
        </p:nvSpPr>
        <p:spPr bwMode="auto">
          <a:xfrm>
            <a:off x="6629400" y="3429000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1800">
                <a:cs typeface="Times New Roman" pitchFamily="18" charset="0"/>
              </a:rPr>
              <a:t>- </a:t>
            </a:r>
            <a:r>
              <a:rPr lang="en-US" sz="1800">
                <a:cs typeface="Times New Roman" pitchFamily="18" charset="0"/>
              </a:rPr>
              <a:t>first-order Bessel function of the first kind</a:t>
            </a:r>
            <a:r>
              <a:rPr lang="ru-RU" sz="1800"/>
              <a:t> </a:t>
            </a:r>
          </a:p>
        </p:txBody>
      </p:sp>
      <p:sp>
        <p:nvSpPr>
          <p:cNvPr id="660494" name="Text Box 14"/>
          <p:cNvSpPr txBox="1">
            <a:spLocks noChangeArrowheads="1"/>
          </p:cNvSpPr>
          <p:nvPr/>
        </p:nvSpPr>
        <p:spPr bwMode="auto">
          <a:xfrm>
            <a:off x="1524000" y="3124200"/>
            <a:ext cx="1284288" cy="13700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200"/>
              <a:t>1. </a:t>
            </a:r>
            <a:r>
              <a:rPr lang="en-US" sz="1200"/>
              <a:t>Light source</a:t>
            </a:r>
            <a:endParaRPr lang="ru-RU" sz="1200"/>
          </a:p>
          <a:p>
            <a:r>
              <a:rPr lang="ru-RU" sz="1200"/>
              <a:t>2. </a:t>
            </a:r>
            <a:r>
              <a:rPr lang="en-US" sz="1200"/>
              <a:t>Jet</a:t>
            </a:r>
          </a:p>
          <a:p>
            <a:r>
              <a:rPr lang="ru-RU" sz="1200"/>
              <a:t>3. </a:t>
            </a:r>
            <a:r>
              <a:rPr lang="en-US" sz="1200"/>
              <a:t>Objective</a:t>
            </a:r>
          </a:p>
          <a:p>
            <a:r>
              <a:rPr lang="ru-RU" sz="1200"/>
              <a:t>4. </a:t>
            </a:r>
            <a:r>
              <a:rPr lang="en-US" sz="1200"/>
              <a:t>Optical fiber</a:t>
            </a:r>
          </a:p>
          <a:p>
            <a:r>
              <a:rPr lang="ru-RU" sz="1200"/>
              <a:t>5. </a:t>
            </a:r>
            <a:r>
              <a:rPr lang="en-US" sz="1200"/>
              <a:t>Light register</a:t>
            </a:r>
          </a:p>
          <a:p>
            <a:r>
              <a:rPr lang="ru-RU" sz="1200"/>
              <a:t>6. </a:t>
            </a:r>
            <a:r>
              <a:rPr lang="en-US" sz="1200"/>
              <a:t>Indicating gage</a:t>
            </a:r>
          </a:p>
          <a:p>
            <a:r>
              <a:rPr lang="ru-RU" sz="1200"/>
              <a:t>7. </a:t>
            </a:r>
            <a:r>
              <a:rPr lang="en-US" sz="1200"/>
              <a:t>Power unit</a:t>
            </a:r>
            <a:endParaRPr lang="ru-RU" sz="1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ChangeArrowheads="1"/>
          </p:cNvSpPr>
          <p:nvPr>
            <p:ph type="title"/>
          </p:nvPr>
        </p:nvSpPr>
        <p:spPr>
          <a:xfrm flipH="1" flipV="1">
            <a:off x="8686800" y="188913"/>
            <a:ext cx="133350" cy="85725"/>
          </a:xfrm>
        </p:spPr>
        <p:txBody>
          <a:bodyPr/>
          <a:lstStyle/>
          <a:p>
            <a:endParaRPr lang="de-DE" sz="2200"/>
          </a:p>
        </p:txBody>
      </p:sp>
      <p:sp>
        <p:nvSpPr>
          <p:cNvPr id="783363" name="Oval 3"/>
          <p:cNvSpPr>
            <a:spLocks noChangeArrowheads="1"/>
          </p:cNvSpPr>
          <p:nvPr/>
        </p:nvSpPr>
        <p:spPr bwMode="auto">
          <a:xfrm rot="-1397518">
            <a:off x="6026150" y="2079625"/>
            <a:ext cx="287338" cy="587375"/>
          </a:xfrm>
          <a:prstGeom prst="ellipse">
            <a:avLst/>
          </a:prstGeom>
          <a:solidFill>
            <a:srgbClr val="9999FF"/>
          </a:solidFill>
          <a:ln w="9525">
            <a:round/>
            <a:headEnd/>
            <a:tailEnd/>
          </a:ln>
          <a:effectLst/>
          <a:scene3d>
            <a:camera prst="legacyPerspectiveFront">
              <a:rot lat="600000" lon="2100000" rev="0"/>
            </a:camera>
            <a:lightRig rig="legacyFlat2" dir="b"/>
          </a:scene3d>
          <a:sp3d extrusionH="1801800" prstMaterial="legacyMatte">
            <a:bevelT w="13500" h="13500" prst="angle"/>
            <a:bevelB w="13500" h="13500" prst="angle"/>
            <a:extrusionClr>
              <a:srgbClr val="9999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grpSp>
        <p:nvGrpSpPr>
          <p:cNvPr id="783364" name="Group 4"/>
          <p:cNvGrpSpPr>
            <a:grpSpLocks/>
          </p:cNvGrpSpPr>
          <p:nvPr/>
        </p:nvGrpSpPr>
        <p:grpSpPr bwMode="auto">
          <a:xfrm>
            <a:off x="3924300" y="2052638"/>
            <a:ext cx="1736725" cy="1512887"/>
            <a:chOff x="1194" y="1344"/>
            <a:chExt cx="1276" cy="1089"/>
          </a:xfrm>
        </p:grpSpPr>
        <p:sp>
          <p:nvSpPr>
            <p:cNvPr id="783365" name="Oval 5" descr="40%"/>
            <p:cNvSpPr>
              <a:spLocks noChangeArrowheads="1"/>
            </p:cNvSpPr>
            <p:nvPr/>
          </p:nvSpPr>
          <p:spPr bwMode="auto">
            <a:xfrm>
              <a:off x="1247" y="1344"/>
              <a:ext cx="1168" cy="1089"/>
            </a:xfrm>
            <a:prstGeom prst="ellipse">
              <a:avLst/>
            </a:prstGeom>
            <a:pattFill prst="pct40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783366" name="Group 6"/>
            <p:cNvGrpSpPr>
              <a:grpSpLocks/>
            </p:cNvGrpSpPr>
            <p:nvPr/>
          </p:nvGrpSpPr>
          <p:grpSpPr bwMode="auto">
            <a:xfrm>
              <a:off x="1807" y="1616"/>
              <a:ext cx="663" cy="559"/>
              <a:chOff x="2509" y="1744"/>
              <a:chExt cx="663" cy="559"/>
            </a:xfrm>
          </p:grpSpPr>
          <p:grpSp>
            <p:nvGrpSpPr>
              <p:cNvPr id="783367" name="Group 7"/>
              <p:cNvGrpSpPr>
                <a:grpSpLocks/>
              </p:cNvGrpSpPr>
              <p:nvPr/>
            </p:nvGrpSpPr>
            <p:grpSpPr bwMode="auto">
              <a:xfrm>
                <a:off x="2562" y="1748"/>
                <a:ext cx="610" cy="551"/>
                <a:chOff x="2562" y="1748"/>
                <a:chExt cx="610" cy="551"/>
              </a:xfrm>
            </p:grpSpPr>
            <p:sp>
              <p:nvSpPr>
                <p:cNvPr id="783368" name="Arc 8"/>
                <p:cNvSpPr>
                  <a:spLocks/>
                </p:cNvSpPr>
                <p:nvPr/>
              </p:nvSpPr>
              <p:spPr bwMode="auto">
                <a:xfrm>
                  <a:off x="2562" y="1748"/>
                  <a:ext cx="610" cy="277"/>
                </a:xfrm>
                <a:custGeom>
                  <a:avLst/>
                  <a:gdLst>
                    <a:gd name="G0" fmla="+- 0 0 0"/>
                    <a:gd name="G1" fmla="+- 10997 0 0"/>
                    <a:gd name="G2" fmla="+- 21600 0 0"/>
                    <a:gd name="T0" fmla="*/ 18591 w 21600"/>
                    <a:gd name="T1" fmla="*/ 0 h 10997"/>
                    <a:gd name="T2" fmla="*/ 21600 w 21600"/>
                    <a:gd name="T3" fmla="*/ 10997 h 10997"/>
                    <a:gd name="T4" fmla="*/ 0 w 21600"/>
                    <a:gd name="T5" fmla="*/ 10997 h 109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0997" fill="none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</a:path>
                    <a:path w="21600" h="10997" stroke="0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  <a:lnTo>
                        <a:pt x="0" y="10997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83369" name="Arc 9"/>
                <p:cNvSpPr>
                  <a:spLocks/>
                </p:cNvSpPr>
                <p:nvPr/>
              </p:nvSpPr>
              <p:spPr bwMode="auto">
                <a:xfrm flipV="1">
                  <a:off x="2562" y="2022"/>
                  <a:ext cx="610" cy="277"/>
                </a:xfrm>
                <a:custGeom>
                  <a:avLst/>
                  <a:gdLst>
                    <a:gd name="G0" fmla="+- 0 0 0"/>
                    <a:gd name="G1" fmla="+- 10997 0 0"/>
                    <a:gd name="G2" fmla="+- 21600 0 0"/>
                    <a:gd name="T0" fmla="*/ 18591 w 21600"/>
                    <a:gd name="T1" fmla="*/ 0 h 10997"/>
                    <a:gd name="T2" fmla="*/ 21600 w 21600"/>
                    <a:gd name="T3" fmla="*/ 10997 h 10997"/>
                    <a:gd name="T4" fmla="*/ 0 w 21600"/>
                    <a:gd name="T5" fmla="*/ 10997 h 109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0997" fill="none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</a:path>
                    <a:path w="21600" h="10997" stroke="0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  <a:lnTo>
                        <a:pt x="0" y="10997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783370" name="Group 10"/>
              <p:cNvGrpSpPr>
                <a:grpSpLocks/>
              </p:cNvGrpSpPr>
              <p:nvPr/>
            </p:nvGrpSpPr>
            <p:grpSpPr bwMode="auto">
              <a:xfrm>
                <a:off x="2509" y="1752"/>
                <a:ext cx="610" cy="551"/>
                <a:chOff x="2562" y="1748"/>
                <a:chExt cx="610" cy="551"/>
              </a:xfrm>
            </p:grpSpPr>
            <p:sp>
              <p:nvSpPr>
                <p:cNvPr id="783371" name="Arc 11"/>
                <p:cNvSpPr>
                  <a:spLocks/>
                </p:cNvSpPr>
                <p:nvPr/>
              </p:nvSpPr>
              <p:spPr bwMode="auto">
                <a:xfrm>
                  <a:off x="2562" y="1748"/>
                  <a:ext cx="610" cy="277"/>
                </a:xfrm>
                <a:custGeom>
                  <a:avLst/>
                  <a:gdLst>
                    <a:gd name="G0" fmla="+- 0 0 0"/>
                    <a:gd name="G1" fmla="+- 10997 0 0"/>
                    <a:gd name="G2" fmla="+- 21600 0 0"/>
                    <a:gd name="T0" fmla="*/ 18591 w 21600"/>
                    <a:gd name="T1" fmla="*/ 0 h 10997"/>
                    <a:gd name="T2" fmla="*/ 21600 w 21600"/>
                    <a:gd name="T3" fmla="*/ 10997 h 10997"/>
                    <a:gd name="T4" fmla="*/ 0 w 21600"/>
                    <a:gd name="T5" fmla="*/ 10997 h 109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0997" fill="none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</a:path>
                    <a:path w="21600" h="10997" stroke="0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  <a:lnTo>
                        <a:pt x="0" y="10997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83372" name="Arc 12"/>
                <p:cNvSpPr>
                  <a:spLocks/>
                </p:cNvSpPr>
                <p:nvPr/>
              </p:nvSpPr>
              <p:spPr bwMode="auto">
                <a:xfrm flipV="1">
                  <a:off x="2562" y="2022"/>
                  <a:ext cx="610" cy="277"/>
                </a:xfrm>
                <a:custGeom>
                  <a:avLst/>
                  <a:gdLst>
                    <a:gd name="G0" fmla="+- 0 0 0"/>
                    <a:gd name="G1" fmla="+- 10997 0 0"/>
                    <a:gd name="G2" fmla="+- 21600 0 0"/>
                    <a:gd name="T0" fmla="*/ 18591 w 21600"/>
                    <a:gd name="T1" fmla="*/ 0 h 10997"/>
                    <a:gd name="T2" fmla="*/ 21600 w 21600"/>
                    <a:gd name="T3" fmla="*/ 10997 h 10997"/>
                    <a:gd name="T4" fmla="*/ 0 w 21600"/>
                    <a:gd name="T5" fmla="*/ 10997 h 109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0997" fill="none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</a:path>
                    <a:path w="21600" h="10997" stroke="0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  <a:lnTo>
                        <a:pt x="0" y="10997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783373" name="Line 13"/>
              <p:cNvSpPr>
                <a:spLocks noChangeShapeType="1"/>
              </p:cNvSpPr>
              <p:nvPr/>
            </p:nvSpPr>
            <p:spPr bwMode="auto">
              <a:xfrm>
                <a:off x="3045" y="2296"/>
                <a:ext cx="4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3374" name="Line 14"/>
              <p:cNvSpPr>
                <a:spLocks noChangeShapeType="1"/>
              </p:cNvSpPr>
              <p:nvPr/>
            </p:nvSpPr>
            <p:spPr bwMode="auto">
              <a:xfrm>
                <a:off x="3040" y="1744"/>
                <a:ext cx="4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783375" name="Group 15"/>
            <p:cNvGrpSpPr>
              <a:grpSpLocks/>
            </p:cNvGrpSpPr>
            <p:nvPr/>
          </p:nvGrpSpPr>
          <p:grpSpPr bwMode="auto">
            <a:xfrm flipH="1">
              <a:off x="1194" y="1608"/>
              <a:ext cx="663" cy="559"/>
              <a:chOff x="2509" y="1744"/>
              <a:chExt cx="663" cy="559"/>
            </a:xfrm>
          </p:grpSpPr>
          <p:grpSp>
            <p:nvGrpSpPr>
              <p:cNvPr id="783376" name="Group 16"/>
              <p:cNvGrpSpPr>
                <a:grpSpLocks/>
              </p:cNvGrpSpPr>
              <p:nvPr/>
            </p:nvGrpSpPr>
            <p:grpSpPr bwMode="auto">
              <a:xfrm>
                <a:off x="2562" y="1748"/>
                <a:ext cx="610" cy="551"/>
                <a:chOff x="2562" y="1748"/>
                <a:chExt cx="610" cy="551"/>
              </a:xfrm>
            </p:grpSpPr>
            <p:sp>
              <p:nvSpPr>
                <p:cNvPr id="783377" name="Arc 17"/>
                <p:cNvSpPr>
                  <a:spLocks/>
                </p:cNvSpPr>
                <p:nvPr/>
              </p:nvSpPr>
              <p:spPr bwMode="auto">
                <a:xfrm>
                  <a:off x="2562" y="1748"/>
                  <a:ext cx="610" cy="277"/>
                </a:xfrm>
                <a:custGeom>
                  <a:avLst/>
                  <a:gdLst>
                    <a:gd name="G0" fmla="+- 0 0 0"/>
                    <a:gd name="G1" fmla="+- 10997 0 0"/>
                    <a:gd name="G2" fmla="+- 21600 0 0"/>
                    <a:gd name="T0" fmla="*/ 18591 w 21600"/>
                    <a:gd name="T1" fmla="*/ 0 h 10997"/>
                    <a:gd name="T2" fmla="*/ 21600 w 21600"/>
                    <a:gd name="T3" fmla="*/ 10997 h 10997"/>
                    <a:gd name="T4" fmla="*/ 0 w 21600"/>
                    <a:gd name="T5" fmla="*/ 10997 h 109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0997" fill="none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</a:path>
                    <a:path w="21600" h="10997" stroke="0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  <a:lnTo>
                        <a:pt x="0" y="10997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83378" name="Arc 18"/>
                <p:cNvSpPr>
                  <a:spLocks/>
                </p:cNvSpPr>
                <p:nvPr/>
              </p:nvSpPr>
              <p:spPr bwMode="auto">
                <a:xfrm flipV="1">
                  <a:off x="2562" y="2022"/>
                  <a:ext cx="610" cy="277"/>
                </a:xfrm>
                <a:custGeom>
                  <a:avLst/>
                  <a:gdLst>
                    <a:gd name="G0" fmla="+- 0 0 0"/>
                    <a:gd name="G1" fmla="+- 10997 0 0"/>
                    <a:gd name="G2" fmla="+- 21600 0 0"/>
                    <a:gd name="T0" fmla="*/ 18591 w 21600"/>
                    <a:gd name="T1" fmla="*/ 0 h 10997"/>
                    <a:gd name="T2" fmla="*/ 21600 w 21600"/>
                    <a:gd name="T3" fmla="*/ 10997 h 10997"/>
                    <a:gd name="T4" fmla="*/ 0 w 21600"/>
                    <a:gd name="T5" fmla="*/ 10997 h 109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0997" fill="none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</a:path>
                    <a:path w="21600" h="10997" stroke="0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  <a:lnTo>
                        <a:pt x="0" y="10997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783379" name="Group 19"/>
              <p:cNvGrpSpPr>
                <a:grpSpLocks/>
              </p:cNvGrpSpPr>
              <p:nvPr/>
            </p:nvGrpSpPr>
            <p:grpSpPr bwMode="auto">
              <a:xfrm>
                <a:off x="2509" y="1752"/>
                <a:ext cx="610" cy="551"/>
                <a:chOff x="2562" y="1748"/>
                <a:chExt cx="610" cy="551"/>
              </a:xfrm>
            </p:grpSpPr>
            <p:sp>
              <p:nvSpPr>
                <p:cNvPr id="783380" name="Arc 20"/>
                <p:cNvSpPr>
                  <a:spLocks/>
                </p:cNvSpPr>
                <p:nvPr/>
              </p:nvSpPr>
              <p:spPr bwMode="auto">
                <a:xfrm>
                  <a:off x="2562" y="1748"/>
                  <a:ext cx="610" cy="277"/>
                </a:xfrm>
                <a:custGeom>
                  <a:avLst/>
                  <a:gdLst>
                    <a:gd name="G0" fmla="+- 0 0 0"/>
                    <a:gd name="G1" fmla="+- 10997 0 0"/>
                    <a:gd name="G2" fmla="+- 21600 0 0"/>
                    <a:gd name="T0" fmla="*/ 18591 w 21600"/>
                    <a:gd name="T1" fmla="*/ 0 h 10997"/>
                    <a:gd name="T2" fmla="*/ 21600 w 21600"/>
                    <a:gd name="T3" fmla="*/ 10997 h 10997"/>
                    <a:gd name="T4" fmla="*/ 0 w 21600"/>
                    <a:gd name="T5" fmla="*/ 10997 h 109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0997" fill="none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</a:path>
                    <a:path w="21600" h="10997" stroke="0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  <a:lnTo>
                        <a:pt x="0" y="10997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783381" name="Arc 21"/>
                <p:cNvSpPr>
                  <a:spLocks/>
                </p:cNvSpPr>
                <p:nvPr/>
              </p:nvSpPr>
              <p:spPr bwMode="auto">
                <a:xfrm flipV="1">
                  <a:off x="2562" y="2022"/>
                  <a:ext cx="610" cy="277"/>
                </a:xfrm>
                <a:custGeom>
                  <a:avLst/>
                  <a:gdLst>
                    <a:gd name="G0" fmla="+- 0 0 0"/>
                    <a:gd name="G1" fmla="+- 10997 0 0"/>
                    <a:gd name="G2" fmla="+- 21600 0 0"/>
                    <a:gd name="T0" fmla="*/ 18591 w 21600"/>
                    <a:gd name="T1" fmla="*/ 0 h 10997"/>
                    <a:gd name="T2" fmla="*/ 21600 w 21600"/>
                    <a:gd name="T3" fmla="*/ 10997 h 10997"/>
                    <a:gd name="T4" fmla="*/ 0 w 21600"/>
                    <a:gd name="T5" fmla="*/ 10997 h 109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0997" fill="none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</a:path>
                    <a:path w="21600" h="10997" stroke="0" extrusionOk="0">
                      <a:moveTo>
                        <a:pt x="18591" y="-1"/>
                      </a:moveTo>
                      <a:cubicBezTo>
                        <a:pt x="20560" y="3330"/>
                        <a:pt x="21600" y="7128"/>
                        <a:pt x="21600" y="10997"/>
                      </a:cubicBezTo>
                      <a:lnTo>
                        <a:pt x="0" y="10997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783382" name="Line 22"/>
              <p:cNvSpPr>
                <a:spLocks noChangeShapeType="1"/>
              </p:cNvSpPr>
              <p:nvPr/>
            </p:nvSpPr>
            <p:spPr bwMode="auto">
              <a:xfrm>
                <a:off x="3045" y="2296"/>
                <a:ext cx="4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3383" name="Line 23"/>
              <p:cNvSpPr>
                <a:spLocks noChangeShapeType="1"/>
              </p:cNvSpPr>
              <p:nvPr/>
            </p:nvSpPr>
            <p:spPr bwMode="auto">
              <a:xfrm>
                <a:off x="3040" y="1744"/>
                <a:ext cx="4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783384" name="Text Box 24"/>
          <p:cNvSpPr txBox="1">
            <a:spLocks noChangeArrowheads="1"/>
          </p:cNvSpPr>
          <p:nvPr/>
        </p:nvSpPr>
        <p:spPr bwMode="auto">
          <a:xfrm>
            <a:off x="4427538" y="4591050"/>
            <a:ext cx="1500187" cy="485775"/>
          </a:xfrm>
          <a:prstGeom prst="rect">
            <a:avLst/>
          </a:prstGeom>
          <a:solidFill>
            <a:srgbClr val="CCCC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200" b="1">
                <a:solidFill>
                  <a:schemeClr val="accent2"/>
                </a:solidFill>
                <a:latin typeface="Univers" pitchFamily="34" charset="0"/>
              </a:rPr>
              <a:t>Pulse amplitude</a:t>
            </a:r>
          </a:p>
          <a:p>
            <a:pPr algn="ctr" eaLnBrk="0" hangingPunct="0"/>
            <a:r>
              <a:rPr lang="en-US" sz="1200" b="1">
                <a:solidFill>
                  <a:schemeClr val="accent2"/>
                </a:solidFill>
                <a:latin typeface="Univers" pitchFamily="34" charset="0"/>
              </a:rPr>
              <a:t>analyzer</a:t>
            </a:r>
            <a:endParaRPr lang="en-GB" sz="1200" b="1">
              <a:solidFill>
                <a:schemeClr val="accent2"/>
              </a:solidFill>
              <a:latin typeface="Univers" pitchFamily="34" charset="0"/>
            </a:endParaRPr>
          </a:p>
        </p:txBody>
      </p:sp>
      <p:sp>
        <p:nvSpPr>
          <p:cNvPr id="783385" name="AutoShape 25"/>
          <p:cNvSpPr>
            <a:spLocks noChangeArrowheads="1"/>
          </p:cNvSpPr>
          <p:nvPr/>
        </p:nvSpPr>
        <p:spPr bwMode="auto">
          <a:xfrm>
            <a:off x="2033588" y="2513013"/>
            <a:ext cx="1206500" cy="576262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9999FF">
                  <a:gamma/>
                  <a:shade val="46275"/>
                  <a:invGamma/>
                </a:srgbClr>
              </a:gs>
              <a:gs pos="100000">
                <a:srgbClr val="9999FF"/>
              </a:gs>
            </a:gsLst>
            <a:lin ang="0" scaled="1"/>
          </a:gradFill>
          <a:ln w="9525">
            <a:solidFill>
              <a:srgbClr val="99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400" b="1">
                <a:solidFill>
                  <a:schemeClr val="bg1"/>
                </a:solidFill>
              </a:rPr>
              <a:t>Sending</a:t>
            </a:r>
          </a:p>
          <a:p>
            <a:pPr algn="ctr" eaLnBrk="0" hangingPunct="0"/>
            <a:r>
              <a:rPr lang="en-US" sz="1400" b="1">
                <a:solidFill>
                  <a:schemeClr val="bg1"/>
                </a:solidFill>
              </a:rPr>
              <a:t>optics</a:t>
            </a:r>
            <a:endParaRPr lang="ru-RU" sz="1400" b="1">
              <a:solidFill>
                <a:schemeClr val="bg1"/>
              </a:solidFill>
            </a:endParaRPr>
          </a:p>
        </p:txBody>
      </p:sp>
      <p:sp>
        <p:nvSpPr>
          <p:cNvPr id="783386" name="AutoShape 26"/>
          <p:cNvSpPr>
            <a:spLocks noChangeArrowheads="1"/>
          </p:cNvSpPr>
          <p:nvPr/>
        </p:nvSpPr>
        <p:spPr bwMode="auto">
          <a:xfrm>
            <a:off x="1042988" y="2667000"/>
            <a:ext cx="781050" cy="360363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9999FF">
                  <a:gamma/>
                  <a:shade val="46275"/>
                  <a:invGamma/>
                </a:srgbClr>
              </a:gs>
              <a:gs pos="100000">
                <a:srgbClr val="9999FF"/>
              </a:gs>
            </a:gsLst>
            <a:lin ang="0" scaled="1"/>
          </a:gradFill>
          <a:ln w="9525">
            <a:solidFill>
              <a:srgbClr val="99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chemeClr val="bg1"/>
                </a:solidFill>
              </a:rPr>
              <a:t>Laser</a:t>
            </a:r>
            <a:endParaRPr lang="ru-RU" sz="1600" b="1">
              <a:solidFill>
                <a:schemeClr val="bg1"/>
              </a:solidFill>
            </a:endParaRPr>
          </a:p>
        </p:txBody>
      </p:sp>
      <p:sp>
        <p:nvSpPr>
          <p:cNvPr id="783387" name="Line 27"/>
          <p:cNvSpPr>
            <a:spLocks noChangeShapeType="1"/>
          </p:cNvSpPr>
          <p:nvPr/>
        </p:nvSpPr>
        <p:spPr bwMode="auto">
          <a:xfrm flipV="1">
            <a:off x="1754188" y="2874963"/>
            <a:ext cx="282575" cy="15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grpSp>
        <p:nvGrpSpPr>
          <p:cNvPr id="783388" name="Group 28"/>
          <p:cNvGrpSpPr>
            <a:grpSpLocks/>
          </p:cNvGrpSpPr>
          <p:nvPr/>
        </p:nvGrpSpPr>
        <p:grpSpPr bwMode="auto">
          <a:xfrm>
            <a:off x="2124075" y="3632200"/>
            <a:ext cx="1420813" cy="1423988"/>
            <a:chOff x="567" y="2341"/>
            <a:chExt cx="727" cy="731"/>
          </a:xfrm>
        </p:grpSpPr>
        <p:sp>
          <p:nvSpPr>
            <p:cNvPr id="783389" name="Rectangle 29"/>
            <p:cNvSpPr>
              <a:spLocks noChangeArrowheads="1"/>
            </p:cNvSpPr>
            <p:nvPr/>
          </p:nvSpPr>
          <p:spPr bwMode="auto">
            <a:xfrm>
              <a:off x="567" y="2869"/>
              <a:ext cx="727" cy="203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783390" name="Rectangle 30"/>
            <p:cNvSpPr>
              <a:spLocks noChangeArrowheads="1"/>
            </p:cNvSpPr>
            <p:nvPr/>
          </p:nvSpPr>
          <p:spPr bwMode="auto">
            <a:xfrm>
              <a:off x="623" y="2341"/>
              <a:ext cx="605" cy="487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783391" name="Rectangle 31"/>
            <p:cNvSpPr>
              <a:spLocks noChangeArrowheads="1"/>
            </p:cNvSpPr>
            <p:nvPr/>
          </p:nvSpPr>
          <p:spPr bwMode="auto">
            <a:xfrm>
              <a:off x="687" y="2382"/>
              <a:ext cx="484" cy="40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783392" name="Rectangle 32"/>
            <p:cNvSpPr>
              <a:spLocks noChangeArrowheads="1"/>
            </p:cNvSpPr>
            <p:nvPr/>
          </p:nvSpPr>
          <p:spPr bwMode="auto">
            <a:xfrm>
              <a:off x="678" y="2828"/>
              <a:ext cx="44" cy="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783393" name="Rectangle 33"/>
            <p:cNvSpPr>
              <a:spLocks noChangeArrowheads="1"/>
            </p:cNvSpPr>
            <p:nvPr/>
          </p:nvSpPr>
          <p:spPr bwMode="auto">
            <a:xfrm>
              <a:off x="1140" y="2828"/>
              <a:ext cx="44" cy="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783394" name="Text Box 34"/>
            <p:cNvSpPr txBox="1">
              <a:spLocks noChangeArrowheads="1"/>
            </p:cNvSpPr>
            <p:nvPr/>
          </p:nvSpPr>
          <p:spPr bwMode="auto">
            <a:xfrm>
              <a:off x="834" y="2880"/>
              <a:ext cx="221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GB" sz="1400" b="1">
                  <a:solidFill>
                    <a:schemeClr val="accent2"/>
                  </a:solidFill>
                  <a:latin typeface="Univers" pitchFamily="34" charset="0"/>
                </a:rPr>
                <a:t>PC</a:t>
              </a:r>
            </a:p>
          </p:txBody>
        </p:sp>
      </p:grpSp>
      <p:sp>
        <p:nvSpPr>
          <p:cNvPr id="783395" name="Text Box 35"/>
          <p:cNvSpPr txBox="1">
            <a:spLocks noChangeArrowheads="1"/>
          </p:cNvSpPr>
          <p:nvPr/>
        </p:nvSpPr>
        <p:spPr bwMode="auto">
          <a:xfrm>
            <a:off x="6299200" y="2586038"/>
            <a:ext cx="10223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400" b="1">
                <a:solidFill>
                  <a:schemeClr val="accent2"/>
                </a:solidFill>
                <a:latin typeface="Univers" pitchFamily="34" charset="0"/>
              </a:rPr>
              <a:t>Receiving</a:t>
            </a:r>
          </a:p>
          <a:p>
            <a:pPr algn="ctr" eaLnBrk="0" hangingPunct="0"/>
            <a:r>
              <a:rPr lang="en-US" sz="1400" b="1">
                <a:solidFill>
                  <a:schemeClr val="accent2"/>
                </a:solidFill>
                <a:latin typeface="Univers" pitchFamily="34" charset="0"/>
              </a:rPr>
              <a:t>module</a:t>
            </a:r>
            <a:endParaRPr lang="en-GB" sz="1400" b="1">
              <a:solidFill>
                <a:schemeClr val="accent2"/>
              </a:solidFill>
              <a:latin typeface="Univers" pitchFamily="34" charset="0"/>
            </a:endParaRPr>
          </a:p>
        </p:txBody>
      </p:sp>
      <p:grpSp>
        <p:nvGrpSpPr>
          <p:cNvPr id="783396" name="Group 36"/>
          <p:cNvGrpSpPr>
            <a:grpSpLocks/>
          </p:cNvGrpSpPr>
          <p:nvPr/>
        </p:nvGrpSpPr>
        <p:grpSpPr bwMode="auto">
          <a:xfrm>
            <a:off x="3203575" y="2730500"/>
            <a:ext cx="2952750" cy="144463"/>
            <a:chOff x="2154" y="1162"/>
            <a:chExt cx="1360" cy="91"/>
          </a:xfrm>
        </p:grpSpPr>
        <p:sp>
          <p:nvSpPr>
            <p:cNvPr id="783397" name="AutoShape 37"/>
            <p:cNvSpPr>
              <a:spLocks noChangeArrowheads="1"/>
            </p:cNvSpPr>
            <p:nvPr/>
          </p:nvSpPr>
          <p:spPr bwMode="auto">
            <a:xfrm rot="5400000">
              <a:off x="2448" y="868"/>
              <a:ext cx="91" cy="680"/>
            </a:xfrm>
            <a:prstGeom prst="triangle">
              <a:avLst>
                <a:gd name="adj" fmla="val 60870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83398" name="AutoShape 38"/>
            <p:cNvSpPr>
              <a:spLocks noChangeArrowheads="1"/>
            </p:cNvSpPr>
            <p:nvPr/>
          </p:nvSpPr>
          <p:spPr bwMode="auto">
            <a:xfrm rot="16200000" flipH="1">
              <a:off x="3128" y="868"/>
              <a:ext cx="91" cy="680"/>
            </a:xfrm>
            <a:prstGeom prst="triangle">
              <a:avLst>
                <a:gd name="adj" fmla="val 60870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83399" name="AutoShape 39" descr="25%"/>
          <p:cNvSpPr>
            <a:spLocks noChangeArrowheads="1"/>
          </p:cNvSpPr>
          <p:nvPr/>
        </p:nvSpPr>
        <p:spPr bwMode="auto">
          <a:xfrm rot="-27910481">
            <a:off x="5310188" y="1814513"/>
            <a:ext cx="247650" cy="1581150"/>
          </a:xfrm>
          <a:prstGeom prst="triangle">
            <a:avLst>
              <a:gd name="adj" fmla="val 44116"/>
            </a:avLst>
          </a:prstGeom>
          <a:pattFill prst="pct25">
            <a:fgClr>
              <a:srgbClr val="FF3300"/>
            </a:fgClr>
            <a:bgClr>
              <a:srgbClr val="FFFFFF"/>
            </a:bgClr>
          </a:patt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83400" name="Freeform 40"/>
          <p:cNvSpPr>
            <a:spLocks/>
          </p:cNvSpPr>
          <p:nvPr/>
        </p:nvSpPr>
        <p:spPr bwMode="auto">
          <a:xfrm>
            <a:off x="5940425" y="1981200"/>
            <a:ext cx="1743075" cy="2868613"/>
          </a:xfrm>
          <a:custGeom>
            <a:avLst/>
            <a:gdLst>
              <a:gd name="T0" fmla="*/ 953 w 1361"/>
              <a:gd name="T1" fmla="*/ 90 h 1769"/>
              <a:gd name="T2" fmla="*/ 1361 w 1361"/>
              <a:gd name="T3" fmla="*/ 0 h 1769"/>
              <a:gd name="T4" fmla="*/ 1361 w 1361"/>
              <a:gd name="T5" fmla="*/ 1769 h 1769"/>
              <a:gd name="T6" fmla="*/ 0 w 1361"/>
              <a:gd name="T7" fmla="*/ 1769 h 1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61" h="1769">
                <a:moveTo>
                  <a:pt x="953" y="90"/>
                </a:moveTo>
                <a:lnTo>
                  <a:pt x="1361" y="0"/>
                </a:lnTo>
                <a:lnTo>
                  <a:pt x="1361" y="1769"/>
                </a:lnTo>
                <a:lnTo>
                  <a:pt x="0" y="1769"/>
                </a:ln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3401" name="AutoShape 41"/>
          <p:cNvSpPr>
            <a:spLocks noChangeArrowheads="1"/>
          </p:cNvSpPr>
          <p:nvPr/>
        </p:nvSpPr>
        <p:spPr bwMode="auto">
          <a:xfrm>
            <a:off x="3576638" y="4700588"/>
            <a:ext cx="850900" cy="287337"/>
          </a:xfrm>
          <a:prstGeom prst="leftArrow">
            <a:avLst>
              <a:gd name="adj1" fmla="val 50000"/>
              <a:gd name="adj2" fmla="val 74033"/>
            </a:avLst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83402" name="Rectangle 42"/>
          <p:cNvSpPr>
            <a:spLocks noChangeArrowheads="1"/>
          </p:cNvSpPr>
          <p:nvPr/>
        </p:nvSpPr>
        <p:spPr bwMode="auto">
          <a:xfrm>
            <a:off x="1692275" y="115888"/>
            <a:ext cx="530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660033"/>
                </a:solidFill>
              </a:rPr>
              <a:t>Individual particle counter (sizer)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Text Box 2"/>
          <p:cNvSpPr txBox="1">
            <a:spLocks noChangeArrowheads="1"/>
          </p:cNvSpPr>
          <p:nvPr/>
        </p:nvSpPr>
        <p:spPr bwMode="auto">
          <a:xfrm>
            <a:off x="282575" y="1192213"/>
            <a:ext cx="8610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49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286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10000"/>
              </a:lnSpc>
            </a:pPr>
            <a:endParaRPr lang="de-DE" sz="2000" b="1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676871" name="Rectangle 7"/>
          <p:cNvSpPr>
            <a:spLocks noChangeArrowheads="1"/>
          </p:cNvSpPr>
          <p:nvPr/>
        </p:nvSpPr>
        <p:spPr bwMode="auto">
          <a:xfrm>
            <a:off x="0" y="1752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676873" name="Rectangle 9"/>
          <p:cNvSpPr>
            <a:spLocks noChangeArrowheads="1"/>
          </p:cNvSpPr>
          <p:nvPr/>
        </p:nvSpPr>
        <p:spPr bwMode="auto">
          <a:xfrm>
            <a:off x="0" y="1752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676874" name="Rectangle 10"/>
          <p:cNvSpPr>
            <a:spLocks noChangeArrowheads="1"/>
          </p:cNvSpPr>
          <p:nvPr/>
        </p:nvSpPr>
        <p:spPr bwMode="auto">
          <a:xfrm>
            <a:off x="1331913" y="4221163"/>
            <a:ext cx="1824037" cy="442912"/>
          </a:xfrm>
          <a:prstGeom prst="rect">
            <a:avLst/>
          </a:prstGeom>
          <a:solidFill>
            <a:srgbClr val="98E3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chemeClr val="accent2"/>
                </a:solidFill>
                <a:latin typeface="Arial" pitchFamily="34" charset="0"/>
              </a:rPr>
              <a:t>Axial velocity profile</a:t>
            </a:r>
            <a:r>
              <a:rPr lang="ru-RU" sz="2300">
                <a:solidFill>
                  <a:schemeClr val="accent2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676875" name="Rectangle 11"/>
          <p:cNvSpPr>
            <a:spLocks noChangeArrowheads="1"/>
          </p:cNvSpPr>
          <p:nvPr/>
        </p:nvSpPr>
        <p:spPr bwMode="auto">
          <a:xfrm>
            <a:off x="4859338" y="4292600"/>
            <a:ext cx="3830637" cy="517525"/>
          </a:xfrm>
          <a:prstGeom prst="rect">
            <a:avLst/>
          </a:prstGeom>
          <a:solidFill>
            <a:srgbClr val="98E3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400">
                <a:solidFill>
                  <a:schemeClr val="accent2"/>
                </a:solidFill>
                <a:latin typeface="Arial" pitchFamily="34" charset="0"/>
              </a:rPr>
              <a:t>Root-mean-square pulsations of the axial velocity profile</a:t>
            </a:r>
            <a:endParaRPr lang="ru-RU" sz="140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676876" name="Rectangle 12"/>
          <p:cNvSpPr>
            <a:spLocks noChangeArrowheads="1"/>
          </p:cNvSpPr>
          <p:nvPr/>
        </p:nvSpPr>
        <p:spPr bwMode="auto">
          <a:xfrm>
            <a:off x="1447800" y="5191125"/>
            <a:ext cx="4203700" cy="9429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1400">
                <a:latin typeface="Arial" pitchFamily="34" charset="0"/>
              </a:rPr>
              <a:t>1 – </a:t>
            </a:r>
            <a:r>
              <a:rPr lang="en-US" sz="1400">
                <a:latin typeface="Arial" pitchFamily="34" charset="0"/>
              </a:rPr>
              <a:t>level</a:t>
            </a:r>
            <a:r>
              <a:rPr lang="ru-RU" sz="1400">
                <a:latin typeface="Arial" pitchFamily="34" charset="0"/>
              </a:rPr>
              <a:t> </a:t>
            </a:r>
            <a:r>
              <a:rPr lang="en-US" sz="1400">
                <a:latin typeface="Arial" pitchFamily="34" charset="0"/>
              </a:rPr>
              <a:t>3,</a:t>
            </a:r>
            <a:r>
              <a:rPr lang="ru-RU" sz="1400">
                <a:latin typeface="Arial" pitchFamily="34" charset="0"/>
              </a:rPr>
              <a:t> </a:t>
            </a:r>
            <a:r>
              <a:rPr lang="en-US" sz="1400">
                <a:latin typeface="Arial" pitchFamily="34" charset="0"/>
              </a:rPr>
              <a:t>Uav=33.8 m/s, </a:t>
            </a:r>
            <a:r>
              <a:rPr lang="en-US" sz="1400">
                <a:latin typeface="Arial" pitchFamily="34" charset="0"/>
                <a:cs typeface="Times New Roman" pitchFamily="18" charset="0"/>
              </a:rPr>
              <a:t>EVAN</a:t>
            </a:r>
            <a:r>
              <a:rPr lang="ru-RU" sz="1400">
                <a:latin typeface="Arial" pitchFamily="34" charset="0"/>
                <a:cs typeface="Times New Roman" pitchFamily="18" charset="0"/>
              </a:rPr>
              <a:t>-№3345АТ1.2.2</a:t>
            </a:r>
            <a:r>
              <a:rPr lang="en-US" sz="1400">
                <a:latin typeface="Arial" pitchFamily="34" charset="0"/>
              </a:rPr>
              <a:t>;</a:t>
            </a:r>
            <a:endParaRPr lang="ru-RU" sz="1400">
              <a:latin typeface="Arial" pitchFamily="34" charset="0"/>
            </a:endParaRPr>
          </a:p>
          <a:p>
            <a:r>
              <a:rPr lang="ru-RU" sz="1400">
                <a:latin typeface="Arial" pitchFamily="34" charset="0"/>
              </a:rPr>
              <a:t>2 – </a:t>
            </a:r>
            <a:r>
              <a:rPr lang="en-US" sz="1400">
                <a:latin typeface="Arial" pitchFamily="34" charset="0"/>
              </a:rPr>
              <a:t>level</a:t>
            </a:r>
            <a:r>
              <a:rPr lang="ru-RU" sz="1400">
                <a:latin typeface="Arial" pitchFamily="34" charset="0"/>
              </a:rPr>
              <a:t> </a:t>
            </a:r>
            <a:r>
              <a:rPr lang="en-US" sz="1400">
                <a:latin typeface="Arial" pitchFamily="34" charset="0"/>
              </a:rPr>
              <a:t>3, Uav=3</a:t>
            </a:r>
            <a:r>
              <a:rPr lang="ru-RU" sz="1400">
                <a:latin typeface="Arial" pitchFamily="34" charset="0"/>
              </a:rPr>
              <a:t>9</a:t>
            </a:r>
            <a:r>
              <a:rPr lang="en-US" sz="1400">
                <a:latin typeface="Arial" pitchFamily="34" charset="0"/>
              </a:rPr>
              <a:t>.</a:t>
            </a:r>
            <a:r>
              <a:rPr lang="ru-RU" sz="1400">
                <a:latin typeface="Arial" pitchFamily="34" charset="0"/>
              </a:rPr>
              <a:t>6</a:t>
            </a:r>
            <a:r>
              <a:rPr lang="en-US" sz="1400">
                <a:latin typeface="Arial" pitchFamily="34" charset="0"/>
              </a:rPr>
              <a:t> m/s, </a:t>
            </a:r>
            <a:r>
              <a:rPr lang="en-US" sz="1400">
                <a:latin typeface="Arial" pitchFamily="34" charset="0"/>
                <a:cs typeface="Times New Roman" pitchFamily="18" charset="0"/>
              </a:rPr>
              <a:t>EVAN</a:t>
            </a:r>
            <a:r>
              <a:rPr lang="ru-RU" sz="1400">
                <a:latin typeface="Arial" pitchFamily="34" charset="0"/>
                <a:cs typeface="Times New Roman" pitchFamily="18" charset="0"/>
              </a:rPr>
              <a:t>-№3345</a:t>
            </a:r>
            <a:r>
              <a:rPr lang="ru-RU" sz="1400">
                <a:latin typeface="Arial Black" pitchFamily="34" charset="0"/>
                <a:cs typeface="Times New Roman" pitchFamily="18" charset="0"/>
              </a:rPr>
              <a:t>АТ</a:t>
            </a:r>
            <a:r>
              <a:rPr lang="ru-RU" sz="1400">
                <a:latin typeface="Arial" pitchFamily="34" charset="0"/>
                <a:cs typeface="Times New Roman" pitchFamily="18" charset="0"/>
              </a:rPr>
              <a:t>1.2.</a:t>
            </a:r>
            <a:r>
              <a:rPr lang="en-US" sz="1400">
                <a:latin typeface="Arial" pitchFamily="34" charset="0"/>
                <a:cs typeface="Times New Roman" pitchFamily="18" charset="0"/>
              </a:rPr>
              <a:t>1</a:t>
            </a:r>
            <a:r>
              <a:rPr lang="ru-RU" sz="1400">
                <a:latin typeface="Arial" pitchFamily="34" charset="0"/>
              </a:rPr>
              <a:t>; </a:t>
            </a:r>
          </a:p>
          <a:p>
            <a:r>
              <a:rPr lang="ru-RU" sz="1400">
                <a:latin typeface="Arial" pitchFamily="34" charset="0"/>
              </a:rPr>
              <a:t>3 – </a:t>
            </a:r>
            <a:r>
              <a:rPr lang="en-US" sz="1400">
                <a:latin typeface="Arial" pitchFamily="34" charset="0"/>
              </a:rPr>
              <a:t>level</a:t>
            </a:r>
            <a:r>
              <a:rPr lang="ru-RU" sz="1400">
                <a:latin typeface="Arial" pitchFamily="34" charset="0"/>
              </a:rPr>
              <a:t> </a:t>
            </a:r>
            <a:r>
              <a:rPr lang="en-US" sz="1400">
                <a:latin typeface="Arial" pitchFamily="34" charset="0"/>
              </a:rPr>
              <a:t>3</a:t>
            </a:r>
            <a:r>
              <a:rPr lang="ru-RU" sz="1400">
                <a:latin typeface="Arial" pitchFamily="34" charset="0"/>
              </a:rPr>
              <a:t>; </a:t>
            </a:r>
            <a:r>
              <a:rPr lang="en-US" sz="1400">
                <a:latin typeface="Arial" pitchFamily="34" charset="0"/>
              </a:rPr>
              <a:t>Uav=</a:t>
            </a:r>
            <a:r>
              <a:rPr lang="ru-RU" sz="1400">
                <a:latin typeface="Arial" pitchFamily="34" charset="0"/>
              </a:rPr>
              <a:t>26</a:t>
            </a:r>
            <a:r>
              <a:rPr lang="en-US" sz="1400">
                <a:latin typeface="Arial" pitchFamily="34" charset="0"/>
              </a:rPr>
              <a:t>.</a:t>
            </a:r>
            <a:r>
              <a:rPr lang="ru-RU" sz="1400">
                <a:latin typeface="Arial" pitchFamily="34" charset="0"/>
              </a:rPr>
              <a:t>9</a:t>
            </a:r>
            <a:r>
              <a:rPr lang="en-US" sz="1400">
                <a:latin typeface="Arial" pitchFamily="34" charset="0"/>
              </a:rPr>
              <a:t> m/s, </a:t>
            </a:r>
            <a:endParaRPr lang="ru-RU" sz="1400">
              <a:latin typeface="Arial" pitchFamily="34" charset="0"/>
            </a:endParaRPr>
          </a:p>
          <a:p>
            <a:r>
              <a:rPr lang="ru-RU" sz="1400">
                <a:latin typeface="Arial" pitchFamily="34" charset="0"/>
              </a:rPr>
              <a:t>4 – </a:t>
            </a:r>
            <a:r>
              <a:rPr lang="en-US" sz="1400">
                <a:latin typeface="Arial" pitchFamily="34" charset="0"/>
              </a:rPr>
              <a:t>level</a:t>
            </a:r>
            <a:r>
              <a:rPr lang="ru-RU" sz="1400">
                <a:latin typeface="Arial" pitchFamily="34" charset="0"/>
              </a:rPr>
              <a:t> </a:t>
            </a:r>
            <a:r>
              <a:rPr lang="en-US" sz="1400">
                <a:latin typeface="Arial" pitchFamily="34" charset="0"/>
              </a:rPr>
              <a:t>3</a:t>
            </a:r>
            <a:r>
              <a:rPr lang="ru-RU" sz="1400">
                <a:latin typeface="Arial" pitchFamily="34" charset="0"/>
              </a:rPr>
              <a:t>, </a:t>
            </a:r>
            <a:r>
              <a:rPr lang="en-US" sz="1400">
                <a:latin typeface="Arial" pitchFamily="34" charset="0"/>
              </a:rPr>
              <a:t>Uav=33.</a:t>
            </a:r>
            <a:r>
              <a:rPr lang="ru-RU" sz="1400">
                <a:latin typeface="Arial" pitchFamily="34" charset="0"/>
              </a:rPr>
              <a:t>0</a:t>
            </a:r>
            <a:r>
              <a:rPr lang="en-US" sz="1400">
                <a:latin typeface="Arial" pitchFamily="34" charset="0"/>
              </a:rPr>
              <a:t> m/s.</a:t>
            </a:r>
            <a:endParaRPr lang="ru-RU" sz="1400">
              <a:latin typeface="Arial" pitchFamily="34" charset="0"/>
            </a:endParaRPr>
          </a:p>
        </p:txBody>
      </p:sp>
      <p:sp>
        <p:nvSpPr>
          <p:cNvPr id="676877" name="Rectangle 13"/>
          <p:cNvSpPr>
            <a:spLocks noChangeArrowheads="1"/>
          </p:cNvSpPr>
          <p:nvPr/>
        </p:nvSpPr>
        <p:spPr bwMode="auto">
          <a:xfrm>
            <a:off x="609600" y="152400"/>
            <a:ext cx="8518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b="1">
                <a:solidFill>
                  <a:srgbClr val="660033"/>
                </a:solidFill>
              </a:rPr>
              <a:t>Measurement with the hot-wire anemometer (ATF</a:t>
            </a:r>
            <a:r>
              <a:rPr lang="ru-RU" b="1">
                <a:solidFill>
                  <a:srgbClr val="660033"/>
                </a:solidFill>
              </a:rPr>
              <a:t>3</a:t>
            </a:r>
            <a:r>
              <a:rPr lang="en-US" b="1">
                <a:solidFill>
                  <a:srgbClr val="660033"/>
                </a:solidFill>
              </a:rPr>
              <a:t>)</a:t>
            </a:r>
          </a:p>
        </p:txBody>
      </p:sp>
      <p:sp>
        <p:nvSpPr>
          <p:cNvPr id="676879" name="Rectangle 15"/>
          <p:cNvSpPr>
            <a:spLocks noChangeArrowheads="1"/>
          </p:cNvSpPr>
          <p:nvPr/>
        </p:nvSpPr>
        <p:spPr bwMode="auto">
          <a:xfrm>
            <a:off x="1871663" y="1890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graphicFrame>
        <p:nvGraphicFramePr>
          <p:cNvPr id="676878" name="Object 14"/>
          <p:cNvGraphicFramePr>
            <a:graphicFrameLocks noChangeAspect="1"/>
          </p:cNvGraphicFramePr>
          <p:nvPr/>
        </p:nvGraphicFramePr>
        <p:xfrm>
          <a:off x="254000" y="1524000"/>
          <a:ext cx="4318000" cy="245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83" r:id="rId4" imgW="5928360" imgH="3685032" progId="Word.Picture.8">
                  <p:embed/>
                </p:oleObj>
              </mc:Choice>
              <mc:Fallback>
                <p:oleObj r:id="rId4" imgW="5928360" imgH="3685032" progId="Word.Picture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8109"/>
                      <a:stretch>
                        <a:fillRect/>
                      </a:stretch>
                    </p:blipFill>
                    <p:spPr bwMode="auto">
                      <a:xfrm>
                        <a:off x="254000" y="1524000"/>
                        <a:ext cx="4318000" cy="2459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881" name="Rectangle 17"/>
          <p:cNvSpPr>
            <a:spLocks noChangeArrowheads="1"/>
          </p:cNvSpPr>
          <p:nvPr/>
        </p:nvSpPr>
        <p:spPr bwMode="auto">
          <a:xfrm>
            <a:off x="1871663" y="1890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graphicFrame>
        <p:nvGraphicFramePr>
          <p:cNvPr id="676880" name="Object 16"/>
          <p:cNvGraphicFramePr>
            <a:graphicFrameLocks noChangeAspect="1"/>
          </p:cNvGraphicFramePr>
          <p:nvPr/>
        </p:nvGraphicFramePr>
        <p:xfrm>
          <a:off x="4572000" y="1524000"/>
          <a:ext cx="4318000" cy="245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84" r:id="rId6" imgW="5928360" imgH="3683508" progId="Word.Picture.8">
                  <p:embed/>
                </p:oleObj>
              </mc:Choice>
              <mc:Fallback>
                <p:oleObj r:id="rId6" imgW="5928360" imgH="3683508" progId="Word.Picture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8112"/>
                      <a:stretch>
                        <a:fillRect/>
                      </a:stretch>
                    </p:blipFill>
                    <p:spPr bwMode="auto">
                      <a:xfrm>
                        <a:off x="4572000" y="1524000"/>
                        <a:ext cx="4318000" cy="2459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7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4827" name="Group 1707"/>
          <p:cNvGraphicFramePr>
            <a:graphicFrameLocks noGrp="1"/>
          </p:cNvGraphicFramePr>
          <p:nvPr/>
        </p:nvGraphicFramePr>
        <p:xfrm>
          <a:off x="468313" y="990600"/>
          <a:ext cx="8216900" cy="5105400"/>
        </p:xfrm>
        <a:graphic>
          <a:graphicData uri="http://schemas.openxmlformats.org/drawingml/2006/table">
            <a:tbl>
              <a:tblPr/>
              <a:tblGrid>
                <a:gridCol w="4086225"/>
                <a:gridCol w="4130675"/>
              </a:tblGrid>
              <a:tr h="9286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Axial flow velocity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24.6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s, level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2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,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EVAN–№3345 AT 1.2.3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443288"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Mean axial velocity profile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Turbulence intensity profile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74148" name="Rectangle 1028"/>
          <p:cNvSpPr>
            <a:spLocks noChangeArrowheads="1"/>
          </p:cNvSpPr>
          <p:nvPr/>
        </p:nvSpPr>
        <p:spPr bwMode="auto">
          <a:xfrm>
            <a:off x="1533525" y="2027238"/>
            <a:ext cx="30289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774149" name="Rectangle 1029"/>
          <p:cNvSpPr>
            <a:spLocks noChangeArrowheads="1"/>
          </p:cNvSpPr>
          <p:nvPr/>
        </p:nvSpPr>
        <p:spPr bwMode="auto">
          <a:xfrm>
            <a:off x="1533525" y="2027238"/>
            <a:ext cx="304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774150" name="Rectangle 1030"/>
          <p:cNvSpPr>
            <a:spLocks noChangeArrowheads="1"/>
          </p:cNvSpPr>
          <p:nvPr/>
        </p:nvSpPr>
        <p:spPr bwMode="auto">
          <a:xfrm>
            <a:off x="1533525" y="3063875"/>
            <a:ext cx="184150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1200">
                <a:latin typeface="Arial" pitchFamily="34" charset="0"/>
                <a:cs typeface="Times New Roman" pitchFamily="18" charset="0"/>
              </a:rPr>
              <a:t/>
            </a:r>
            <a:br>
              <a:rPr lang="ru-RU" sz="1200">
                <a:latin typeface="Arial" pitchFamily="34" charset="0"/>
                <a:cs typeface="Times New Roman" pitchFamily="18" charset="0"/>
              </a:rPr>
            </a:br>
            <a:endParaRPr lang="ru-RU" sz="900"/>
          </a:p>
          <a:p>
            <a:pPr eaLnBrk="0" hangingPunct="0"/>
            <a:endParaRPr lang="ru-RU" sz="2400"/>
          </a:p>
        </p:txBody>
      </p:sp>
      <p:sp>
        <p:nvSpPr>
          <p:cNvPr id="774151" name="Rectangle 1031"/>
          <p:cNvSpPr>
            <a:spLocks noChangeArrowheads="1"/>
          </p:cNvSpPr>
          <p:nvPr/>
        </p:nvSpPr>
        <p:spPr bwMode="auto">
          <a:xfrm>
            <a:off x="1533525" y="2027238"/>
            <a:ext cx="3022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774152" name="Rectangle 1032"/>
          <p:cNvSpPr>
            <a:spLocks noChangeArrowheads="1"/>
          </p:cNvSpPr>
          <p:nvPr/>
        </p:nvSpPr>
        <p:spPr bwMode="auto">
          <a:xfrm>
            <a:off x="1533525" y="2027238"/>
            <a:ext cx="30543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774174" name="Rectangle 1054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74175" name="Rectangle 1055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74181" name="Rectangle 1061"/>
          <p:cNvSpPr>
            <a:spLocks noChangeArrowheads="1"/>
          </p:cNvSpPr>
          <p:nvPr/>
        </p:nvSpPr>
        <p:spPr bwMode="auto">
          <a:xfrm>
            <a:off x="3048000" y="2209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774183" name="Rectangle 1063"/>
          <p:cNvSpPr>
            <a:spLocks noChangeArrowheads="1"/>
          </p:cNvSpPr>
          <p:nvPr/>
        </p:nvSpPr>
        <p:spPr bwMode="auto">
          <a:xfrm>
            <a:off x="3128963" y="218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774343" name="Rectangle 1223"/>
          <p:cNvSpPr>
            <a:spLocks noChangeArrowheads="1"/>
          </p:cNvSpPr>
          <p:nvPr/>
        </p:nvSpPr>
        <p:spPr bwMode="auto">
          <a:xfrm>
            <a:off x="3128963" y="2257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774345" name="Rectangle 1225"/>
          <p:cNvSpPr>
            <a:spLocks noChangeArrowheads="1"/>
          </p:cNvSpPr>
          <p:nvPr/>
        </p:nvSpPr>
        <p:spPr bwMode="auto">
          <a:xfrm>
            <a:off x="3090863" y="218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774820" name="Rectangle 1700"/>
          <p:cNvSpPr>
            <a:spLocks noChangeArrowheads="1"/>
          </p:cNvSpPr>
          <p:nvPr/>
        </p:nvSpPr>
        <p:spPr bwMode="auto">
          <a:xfrm>
            <a:off x="1116013" y="115888"/>
            <a:ext cx="71453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660033"/>
                </a:solidFill>
              </a:rPr>
              <a:t>LDA measurements: axial air velocity </a:t>
            </a:r>
            <a:r>
              <a:rPr lang="ru-RU" b="1">
                <a:solidFill>
                  <a:srgbClr val="660033"/>
                </a:solidFill>
              </a:rPr>
              <a:t>(</a:t>
            </a:r>
            <a:r>
              <a:rPr lang="en-US" b="1">
                <a:solidFill>
                  <a:srgbClr val="660033"/>
                </a:solidFill>
              </a:rPr>
              <a:t>ATF3)</a:t>
            </a:r>
          </a:p>
        </p:txBody>
      </p:sp>
      <p:sp>
        <p:nvSpPr>
          <p:cNvPr id="775029" name="Rectangle 1909"/>
          <p:cNvSpPr>
            <a:spLocks noChangeArrowheads="1"/>
          </p:cNvSpPr>
          <p:nvPr/>
        </p:nvSpPr>
        <p:spPr bwMode="auto">
          <a:xfrm>
            <a:off x="3148013" y="2252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graphicFrame>
        <p:nvGraphicFramePr>
          <p:cNvPr id="775028" name="Object 1908"/>
          <p:cNvGraphicFramePr>
            <a:graphicFrameLocks noChangeAspect="1"/>
          </p:cNvGraphicFramePr>
          <p:nvPr/>
        </p:nvGraphicFramePr>
        <p:xfrm>
          <a:off x="457200" y="1905000"/>
          <a:ext cx="4114800" cy="339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290" name="Рисунок" r:id="rId4" imgW="2848680" imgH="2353320" progId="Word.Picture.8">
                  <p:embed/>
                </p:oleObj>
              </mc:Choice>
              <mc:Fallback>
                <p:oleObj name="Рисунок" r:id="rId4" imgW="2848680" imgH="2353320" progId="Word.Picture.8">
                  <p:embed/>
                  <p:pic>
                    <p:nvPicPr>
                      <p:cNvPr id="0" name="Object 19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05000"/>
                        <a:ext cx="4114800" cy="3398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1289" name="Rectangle 1129"/>
          <p:cNvSpPr>
            <a:spLocks noChangeArrowheads="1"/>
          </p:cNvSpPr>
          <p:nvPr/>
        </p:nvSpPr>
        <p:spPr bwMode="auto">
          <a:xfrm>
            <a:off x="3162300" y="2257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graphicFrame>
        <p:nvGraphicFramePr>
          <p:cNvPr id="861288" name="Object 1128"/>
          <p:cNvGraphicFramePr>
            <a:graphicFrameLocks noChangeAspect="1"/>
          </p:cNvGraphicFramePr>
          <p:nvPr/>
        </p:nvGraphicFramePr>
        <p:xfrm>
          <a:off x="4572000" y="1905000"/>
          <a:ext cx="4114800" cy="341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291" r:id="rId6" imgW="2819400" imgH="2343912" progId="Word.Picture.8">
                  <p:embed/>
                </p:oleObj>
              </mc:Choice>
              <mc:Fallback>
                <p:oleObj r:id="rId6" imgW="2819400" imgH="2343912" progId="Word.Picture.8">
                  <p:embed/>
                  <p:pic>
                    <p:nvPicPr>
                      <p:cNvPr id="0" name="Object 1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05000"/>
                        <a:ext cx="4114800" cy="341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solidFill>
                  <a:srgbClr val="660033"/>
                </a:solidFill>
              </a:rPr>
              <a:t>Contents</a:t>
            </a:r>
            <a:endParaRPr lang="ru-RU" sz="2800">
              <a:solidFill>
                <a:srgbClr val="660033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81200"/>
            <a:ext cx="8532812" cy="2600325"/>
          </a:xfrm>
        </p:spPr>
        <p:txBody>
          <a:bodyPr/>
          <a:lstStyle/>
          <a:p>
            <a:r>
              <a:rPr lang="en-US" sz="2400"/>
              <a:t>The goal of the experimental study</a:t>
            </a:r>
            <a:endParaRPr lang="ru-RU" sz="2400"/>
          </a:p>
          <a:p>
            <a:r>
              <a:rPr lang="en-US" sz="2400"/>
              <a:t>Experimental set-up</a:t>
            </a:r>
            <a:endParaRPr lang="ru-RU" sz="2400"/>
          </a:p>
          <a:p>
            <a:r>
              <a:rPr lang="en-US" sz="2400"/>
              <a:t>Measurement technology</a:t>
            </a:r>
          </a:p>
          <a:p>
            <a:r>
              <a:rPr lang="en-US" sz="2400"/>
              <a:t>Results </a:t>
            </a:r>
            <a:r>
              <a:rPr lang="en-US" sz="2400">
                <a:solidFill>
                  <a:schemeClr val="tx1"/>
                </a:solidFill>
              </a:rPr>
              <a:t>(liquid and solid particles)</a:t>
            </a:r>
            <a:endParaRPr lang="ru-RU" sz="2400">
              <a:solidFill>
                <a:srgbClr val="FF33CC"/>
              </a:solidFill>
            </a:endParaRPr>
          </a:p>
          <a:p>
            <a:r>
              <a:rPr lang="en-US" sz="2400"/>
              <a:t>Summary</a:t>
            </a:r>
            <a:endParaRPr lang="ru-RU" sz="2400"/>
          </a:p>
        </p:txBody>
      </p:sp>
      <p:sp>
        <p:nvSpPr>
          <p:cNvPr id="787460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9540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pitchFamily="34" charset="0"/>
              </a:rPr>
              <a:t>WP3</a:t>
            </a:r>
            <a:endParaRPr lang="ru-RU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787461" name="Text Box 5"/>
          <p:cNvSpPr txBox="1">
            <a:spLocks noChangeArrowheads="1"/>
          </p:cNvSpPr>
          <p:nvPr/>
        </p:nvSpPr>
        <p:spPr bwMode="auto">
          <a:xfrm>
            <a:off x="7735888" y="188913"/>
            <a:ext cx="14081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pitchFamily="34" charset="0"/>
              </a:rPr>
              <a:t>TASK 4</a:t>
            </a:r>
            <a:endParaRPr lang="ru-RU">
              <a:solidFill>
                <a:schemeClr val="accent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ChangeArrowheads="1"/>
          </p:cNvSpPr>
          <p:nvPr/>
        </p:nvSpPr>
        <p:spPr bwMode="auto">
          <a:xfrm>
            <a:off x="395288" y="161925"/>
            <a:ext cx="8353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b="1">
                <a:solidFill>
                  <a:srgbClr val="660033"/>
                </a:solidFill>
              </a:rPr>
              <a:t>Air/drop velocity comparison </a:t>
            </a:r>
            <a:r>
              <a:rPr lang="ru-RU" b="1">
                <a:solidFill>
                  <a:srgbClr val="660033"/>
                </a:solidFill>
              </a:rPr>
              <a:t>(</a:t>
            </a:r>
            <a:r>
              <a:rPr lang="en-US" b="1">
                <a:solidFill>
                  <a:srgbClr val="660033"/>
                </a:solidFill>
              </a:rPr>
              <a:t>ATF2</a:t>
            </a:r>
            <a:r>
              <a:rPr lang="ru-RU" b="1">
                <a:solidFill>
                  <a:srgbClr val="660033"/>
                </a:solidFill>
              </a:rPr>
              <a:t>)</a:t>
            </a:r>
          </a:p>
        </p:txBody>
      </p:sp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1533525" y="2027238"/>
            <a:ext cx="30289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797700" name="Rectangle 4"/>
          <p:cNvSpPr>
            <a:spLocks noChangeArrowheads="1"/>
          </p:cNvSpPr>
          <p:nvPr/>
        </p:nvSpPr>
        <p:spPr bwMode="auto">
          <a:xfrm>
            <a:off x="1533525" y="2027238"/>
            <a:ext cx="304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797701" name="Rectangle 5"/>
          <p:cNvSpPr>
            <a:spLocks noChangeArrowheads="1"/>
          </p:cNvSpPr>
          <p:nvPr/>
        </p:nvSpPr>
        <p:spPr bwMode="auto">
          <a:xfrm>
            <a:off x="1533525" y="3063875"/>
            <a:ext cx="184150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1200">
                <a:latin typeface="Arial" pitchFamily="34" charset="0"/>
                <a:cs typeface="Times New Roman" pitchFamily="18" charset="0"/>
              </a:rPr>
              <a:t/>
            </a:r>
            <a:br>
              <a:rPr lang="ru-RU" sz="1200">
                <a:latin typeface="Arial" pitchFamily="34" charset="0"/>
                <a:cs typeface="Times New Roman" pitchFamily="18" charset="0"/>
              </a:rPr>
            </a:br>
            <a:endParaRPr lang="ru-RU" sz="900"/>
          </a:p>
          <a:p>
            <a:pPr eaLnBrk="0" hangingPunct="0"/>
            <a:endParaRPr lang="ru-RU" sz="2400"/>
          </a:p>
        </p:txBody>
      </p:sp>
      <p:sp>
        <p:nvSpPr>
          <p:cNvPr id="797702" name="Rectangle 6"/>
          <p:cNvSpPr>
            <a:spLocks noChangeArrowheads="1"/>
          </p:cNvSpPr>
          <p:nvPr/>
        </p:nvSpPr>
        <p:spPr bwMode="auto">
          <a:xfrm>
            <a:off x="1533525" y="2027238"/>
            <a:ext cx="3022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797703" name="Rectangle 7"/>
          <p:cNvSpPr>
            <a:spLocks noChangeArrowheads="1"/>
          </p:cNvSpPr>
          <p:nvPr/>
        </p:nvSpPr>
        <p:spPr bwMode="auto">
          <a:xfrm>
            <a:off x="1533525" y="2027238"/>
            <a:ext cx="30543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graphicFrame>
        <p:nvGraphicFramePr>
          <p:cNvPr id="798280" name="Group 584"/>
          <p:cNvGraphicFramePr>
            <a:graphicFrameLocks noGrp="1"/>
          </p:cNvGraphicFramePr>
          <p:nvPr/>
        </p:nvGraphicFramePr>
        <p:xfrm>
          <a:off x="468313" y="914400"/>
          <a:ext cx="8216900" cy="5605463"/>
        </p:xfrm>
        <a:graphic>
          <a:graphicData uri="http://schemas.openxmlformats.org/drawingml/2006/table">
            <a:tbl>
              <a:tblPr/>
              <a:tblGrid>
                <a:gridCol w="8216900"/>
              </a:tblGrid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Axial flow velocity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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s, level 1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2650"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Axial flow velocity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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s, level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0"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7718" name="Rectangle 22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97719" name="Rectangle 23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97720" name="Rectangle 24"/>
          <p:cNvSpPr>
            <a:spLocks noChangeArrowheads="1"/>
          </p:cNvSpPr>
          <p:nvPr/>
        </p:nvSpPr>
        <p:spPr bwMode="auto">
          <a:xfrm>
            <a:off x="3048000" y="2209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797721" name="Rectangle 25"/>
          <p:cNvSpPr>
            <a:spLocks noChangeArrowheads="1"/>
          </p:cNvSpPr>
          <p:nvPr/>
        </p:nvSpPr>
        <p:spPr bwMode="auto">
          <a:xfrm>
            <a:off x="3128963" y="218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797722" name="Rectangle 26"/>
          <p:cNvSpPr>
            <a:spLocks noChangeArrowheads="1"/>
          </p:cNvSpPr>
          <p:nvPr/>
        </p:nvSpPr>
        <p:spPr bwMode="auto">
          <a:xfrm>
            <a:off x="3128963" y="2257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797723" name="Rectangle 27"/>
          <p:cNvSpPr>
            <a:spLocks noChangeArrowheads="1"/>
          </p:cNvSpPr>
          <p:nvPr/>
        </p:nvSpPr>
        <p:spPr bwMode="auto">
          <a:xfrm>
            <a:off x="3090863" y="218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797981" name="Rectangle 285"/>
          <p:cNvSpPr>
            <a:spLocks noChangeArrowheads="1"/>
          </p:cNvSpPr>
          <p:nvPr/>
        </p:nvSpPr>
        <p:spPr bwMode="auto">
          <a:xfrm>
            <a:off x="7089775" y="3579813"/>
            <a:ext cx="984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100">
                <a:solidFill>
                  <a:srgbClr val="000000"/>
                </a:solidFill>
              </a:rPr>
              <a:t> </a:t>
            </a:r>
            <a:endParaRPr lang="ru-RU" sz="2300">
              <a:latin typeface="Arial" pitchFamily="34" charset="0"/>
            </a:endParaRPr>
          </a:p>
        </p:txBody>
      </p:sp>
      <p:sp>
        <p:nvSpPr>
          <p:cNvPr id="797982" name="Rectangle 286"/>
          <p:cNvSpPr>
            <a:spLocks noChangeArrowheads="1"/>
          </p:cNvSpPr>
          <p:nvPr/>
        </p:nvSpPr>
        <p:spPr bwMode="auto">
          <a:xfrm>
            <a:off x="7686675" y="6559550"/>
            <a:ext cx="984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</a:rPr>
              <a:t> </a:t>
            </a:r>
            <a:endParaRPr lang="ru-RU" sz="2300">
              <a:latin typeface="Arial" pitchFamily="34" charset="0"/>
            </a:endParaRPr>
          </a:p>
        </p:txBody>
      </p:sp>
      <p:grpSp>
        <p:nvGrpSpPr>
          <p:cNvPr id="798549" name="Group 853"/>
          <p:cNvGrpSpPr>
            <a:grpSpLocks/>
          </p:cNvGrpSpPr>
          <p:nvPr/>
        </p:nvGrpSpPr>
        <p:grpSpPr bwMode="auto">
          <a:xfrm>
            <a:off x="1905000" y="4191000"/>
            <a:ext cx="5172075" cy="2293938"/>
            <a:chOff x="1345" y="2643"/>
            <a:chExt cx="3095" cy="1373"/>
          </a:xfrm>
        </p:grpSpPr>
        <p:grpSp>
          <p:nvGrpSpPr>
            <p:cNvPr id="798550" name="Group 854"/>
            <p:cNvGrpSpPr>
              <a:grpSpLocks/>
            </p:cNvGrpSpPr>
            <p:nvPr/>
          </p:nvGrpSpPr>
          <p:grpSpPr bwMode="auto">
            <a:xfrm>
              <a:off x="1345" y="2643"/>
              <a:ext cx="3095" cy="1373"/>
              <a:chOff x="1127" y="2532"/>
              <a:chExt cx="3696" cy="1491"/>
            </a:xfrm>
          </p:grpSpPr>
          <p:sp>
            <p:nvSpPr>
              <p:cNvPr id="798551" name="Rectangle 855"/>
              <p:cNvSpPr>
                <a:spLocks noChangeArrowheads="1"/>
              </p:cNvSpPr>
              <p:nvPr/>
            </p:nvSpPr>
            <p:spPr bwMode="auto">
              <a:xfrm>
                <a:off x="1319" y="2570"/>
                <a:ext cx="3435" cy="1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552" name="Line 856"/>
              <p:cNvSpPr>
                <a:spLocks noChangeShapeType="1"/>
              </p:cNvSpPr>
              <p:nvPr/>
            </p:nvSpPr>
            <p:spPr bwMode="auto">
              <a:xfrm>
                <a:off x="1319" y="3617"/>
                <a:ext cx="34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553" name="Line 857"/>
              <p:cNvSpPr>
                <a:spLocks noChangeShapeType="1"/>
              </p:cNvSpPr>
              <p:nvPr/>
            </p:nvSpPr>
            <p:spPr bwMode="auto">
              <a:xfrm>
                <a:off x="1319" y="3442"/>
                <a:ext cx="34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554" name="Line 858"/>
              <p:cNvSpPr>
                <a:spLocks noChangeShapeType="1"/>
              </p:cNvSpPr>
              <p:nvPr/>
            </p:nvSpPr>
            <p:spPr bwMode="auto">
              <a:xfrm>
                <a:off x="1319" y="3268"/>
                <a:ext cx="34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555" name="Line 859"/>
              <p:cNvSpPr>
                <a:spLocks noChangeShapeType="1"/>
              </p:cNvSpPr>
              <p:nvPr/>
            </p:nvSpPr>
            <p:spPr bwMode="auto">
              <a:xfrm>
                <a:off x="1319" y="3094"/>
                <a:ext cx="34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556" name="Line 860"/>
              <p:cNvSpPr>
                <a:spLocks noChangeShapeType="1"/>
              </p:cNvSpPr>
              <p:nvPr/>
            </p:nvSpPr>
            <p:spPr bwMode="auto">
              <a:xfrm>
                <a:off x="1319" y="2919"/>
                <a:ext cx="34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557" name="Line 861"/>
              <p:cNvSpPr>
                <a:spLocks noChangeShapeType="1"/>
              </p:cNvSpPr>
              <p:nvPr/>
            </p:nvSpPr>
            <p:spPr bwMode="auto">
              <a:xfrm>
                <a:off x="1319" y="2745"/>
                <a:ext cx="34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558" name="Line 862"/>
              <p:cNvSpPr>
                <a:spLocks noChangeShapeType="1"/>
              </p:cNvSpPr>
              <p:nvPr/>
            </p:nvSpPr>
            <p:spPr bwMode="auto">
              <a:xfrm>
                <a:off x="1319" y="2570"/>
                <a:ext cx="34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559" name="Line 863"/>
              <p:cNvSpPr>
                <a:spLocks noChangeShapeType="1"/>
              </p:cNvSpPr>
              <p:nvPr/>
            </p:nvSpPr>
            <p:spPr bwMode="auto">
              <a:xfrm>
                <a:off x="1663" y="2570"/>
                <a:ext cx="1" cy="1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560" name="Line 864"/>
              <p:cNvSpPr>
                <a:spLocks noChangeShapeType="1"/>
              </p:cNvSpPr>
              <p:nvPr/>
            </p:nvSpPr>
            <p:spPr bwMode="auto">
              <a:xfrm>
                <a:off x="2006" y="2570"/>
                <a:ext cx="1" cy="1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561" name="Line 865"/>
              <p:cNvSpPr>
                <a:spLocks noChangeShapeType="1"/>
              </p:cNvSpPr>
              <p:nvPr/>
            </p:nvSpPr>
            <p:spPr bwMode="auto">
              <a:xfrm>
                <a:off x="2349" y="2570"/>
                <a:ext cx="1" cy="1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562" name="Line 866"/>
              <p:cNvSpPr>
                <a:spLocks noChangeShapeType="1"/>
              </p:cNvSpPr>
              <p:nvPr/>
            </p:nvSpPr>
            <p:spPr bwMode="auto">
              <a:xfrm>
                <a:off x="2693" y="2570"/>
                <a:ext cx="1" cy="1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563" name="Line 867"/>
              <p:cNvSpPr>
                <a:spLocks noChangeShapeType="1"/>
              </p:cNvSpPr>
              <p:nvPr/>
            </p:nvSpPr>
            <p:spPr bwMode="auto">
              <a:xfrm>
                <a:off x="3036" y="2570"/>
                <a:ext cx="1" cy="1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564" name="Line 868"/>
              <p:cNvSpPr>
                <a:spLocks noChangeShapeType="1"/>
              </p:cNvSpPr>
              <p:nvPr/>
            </p:nvSpPr>
            <p:spPr bwMode="auto">
              <a:xfrm>
                <a:off x="3380" y="2570"/>
                <a:ext cx="1" cy="1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565" name="Line 869"/>
              <p:cNvSpPr>
                <a:spLocks noChangeShapeType="1"/>
              </p:cNvSpPr>
              <p:nvPr/>
            </p:nvSpPr>
            <p:spPr bwMode="auto">
              <a:xfrm>
                <a:off x="3724" y="2570"/>
                <a:ext cx="1" cy="1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566" name="Line 870"/>
              <p:cNvSpPr>
                <a:spLocks noChangeShapeType="1"/>
              </p:cNvSpPr>
              <p:nvPr/>
            </p:nvSpPr>
            <p:spPr bwMode="auto">
              <a:xfrm>
                <a:off x="4067" y="2570"/>
                <a:ext cx="1" cy="1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567" name="Line 871"/>
              <p:cNvSpPr>
                <a:spLocks noChangeShapeType="1"/>
              </p:cNvSpPr>
              <p:nvPr/>
            </p:nvSpPr>
            <p:spPr bwMode="auto">
              <a:xfrm>
                <a:off x="4410" y="2570"/>
                <a:ext cx="1" cy="1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568" name="Line 872"/>
              <p:cNvSpPr>
                <a:spLocks noChangeShapeType="1"/>
              </p:cNvSpPr>
              <p:nvPr/>
            </p:nvSpPr>
            <p:spPr bwMode="auto">
              <a:xfrm>
                <a:off x="4754" y="2570"/>
                <a:ext cx="1" cy="1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569" name="Rectangle 873"/>
              <p:cNvSpPr>
                <a:spLocks noChangeArrowheads="1"/>
              </p:cNvSpPr>
              <p:nvPr/>
            </p:nvSpPr>
            <p:spPr bwMode="auto">
              <a:xfrm>
                <a:off x="1319" y="2570"/>
                <a:ext cx="3435" cy="1222"/>
              </a:xfrm>
              <a:prstGeom prst="rect">
                <a:avLst/>
              </a:prstGeom>
              <a:noFill/>
              <a:ln w="12700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570" name="Line 874"/>
              <p:cNvSpPr>
                <a:spLocks noChangeShapeType="1"/>
              </p:cNvSpPr>
              <p:nvPr/>
            </p:nvSpPr>
            <p:spPr bwMode="auto">
              <a:xfrm>
                <a:off x="1319" y="2570"/>
                <a:ext cx="1" cy="12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571" name="Line 875"/>
              <p:cNvSpPr>
                <a:spLocks noChangeShapeType="1"/>
              </p:cNvSpPr>
              <p:nvPr/>
            </p:nvSpPr>
            <p:spPr bwMode="auto">
              <a:xfrm>
                <a:off x="1300" y="3792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572" name="Line 876"/>
              <p:cNvSpPr>
                <a:spLocks noChangeShapeType="1"/>
              </p:cNvSpPr>
              <p:nvPr/>
            </p:nvSpPr>
            <p:spPr bwMode="auto">
              <a:xfrm>
                <a:off x="1300" y="3617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573" name="Line 877"/>
              <p:cNvSpPr>
                <a:spLocks noChangeShapeType="1"/>
              </p:cNvSpPr>
              <p:nvPr/>
            </p:nvSpPr>
            <p:spPr bwMode="auto">
              <a:xfrm>
                <a:off x="1300" y="3442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574" name="Line 878"/>
              <p:cNvSpPr>
                <a:spLocks noChangeShapeType="1"/>
              </p:cNvSpPr>
              <p:nvPr/>
            </p:nvSpPr>
            <p:spPr bwMode="auto">
              <a:xfrm>
                <a:off x="1300" y="3268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575" name="Line 879"/>
              <p:cNvSpPr>
                <a:spLocks noChangeShapeType="1"/>
              </p:cNvSpPr>
              <p:nvPr/>
            </p:nvSpPr>
            <p:spPr bwMode="auto">
              <a:xfrm>
                <a:off x="1300" y="3094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576" name="Line 880"/>
              <p:cNvSpPr>
                <a:spLocks noChangeShapeType="1"/>
              </p:cNvSpPr>
              <p:nvPr/>
            </p:nvSpPr>
            <p:spPr bwMode="auto">
              <a:xfrm>
                <a:off x="1300" y="2919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577" name="Line 881"/>
              <p:cNvSpPr>
                <a:spLocks noChangeShapeType="1"/>
              </p:cNvSpPr>
              <p:nvPr/>
            </p:nvSpPr>
            <p:spPr bwMode="auto">
              <a:xfrm>
                <a:off x="1300" y="2745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578" name="Line 882"/>
              <p:cNvSpPr>
                <a:spLocks noChangeShapeType="1"/>
              </p:cNvSpPr>
              <p:nvPr/>
            </p:nvSpPr>
            <p:spPr bwMode="auto">
              <a:xfrm>
                <a:off x="1300" y="2570"/>
                <a:ext cx="1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579" name="Line 883"/>
              <p:cNvSpPr>
                <a:spLocks noChangeShapeType="1"/>
              </p:cNvSpPr>
              <p:nvPr/>
            </p:nvSpPr>
            <p:spPr bwMode="auto">
              <a:xfrm>
                <a:off x="1319" y="3792"/>
                <a:ext cx="34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580" name="Line 884"/>
              <p:cNvSpPr>
                <a:spLocks noChangeShapeType="1"/>
              </p:cNvSpPr>
              <p:nvPr/>
            </p:nvSpPr>
            <p:spPr bwMode="auto">
              <a:xfrm flipV="1">
                <a:off x="1319" y="3792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581" name="Line 885"/>
              <p:cNvSpPr>
                <a:spLocks noChangeShapeType="1"/>
              </p:cNvSpPr>
              <p:nvPr/>
            </p:nvSpPr>
            <p:spPr bwMode="auto">
              <a:xfrm flipV="1">
                <a:off x="1663" y="3792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582" name="Line 886"/>
              <p:cNvSpPr>
                <a:spLocks noChangeShapeType="1"/>
              </p:cNvSpPr>
              <p:nvPr/>
            </p:nvSpPr>
            <p:spPr bwMode="auto">
              <a:xfrm flipV="1">
                <a:off x="2006" y="3792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583" name="Line 887"/>
              <p:cNvSpPr>
                <a:spLocks noChangeShapeType="1"/>
              </p:cNvSpPr>
              <p:nvPr/>
            </p:nvSpPr>
            <p:spPr bwMode="auto">
              <a:xfrm flipV="1">
                <a:off x="2349" y="3792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584" name="Line 888"/>
              <p:cNvSpPr>
                <a:spLocks noChangeShapeType="1"/>
              </p:cNvSpPr>
              <p:nvPr/>
            </p:nvSpPr>
            <p:spPr bwMode="auto">
              <a:xfrm flipV="1">
                <a:off x="2693" y="3792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585" name="Line 889"/>
              <p:cNvSpPr>
                <a:spLocks noChangeShapeType="1"/>
              </p:cNvSpPr>
              <p:nvPr/>
            </p:nvSpPr>
            <p:spPr bwMode="auto">
              <a:xfrm flipV="1">
                <a:off x="3036" y="3792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586" name="Line 890"/>
              <p:cNvSpPr>
                <a:spLocks noChangeShapeType="1"/>
              </p:cNvSpPr>
              <p:nvPr/>
            </p:nvSpPr>
            <p:spPr bwMode="auto">
              <a:xfrm flipV="1">
                <a:off x="3380" y="3792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587" name="Line 891"/>
              <p:cNvSpPr>
                <a:spLocks noChangeShapeType="1"/>
              </p:cNvSpPr>
              <p:nvPr/>
            </p:nvSpPr>
            <p:spPr bwMode="auto">
              <a:xfrm flipV="1">
                <a:off x="3724" y="3792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588" name="Line 892"/>
              <p:cNvSpPr>
                <a:spLocks noChangeShapeType="1"/>
              </p:cNvSpPr>
              <p:nvPr/>
            </p:nvSpPr>
            <p:spPr bwMode="auto">
              <a:xfrm flipV="1">
                <a:off x="4067" y="3792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589" name="Line 893"/>
              <p:cNvSpPr>
                <a:spLocks noChangeShapeType="1"/>
              </p:cNvSpPr>
              <p:nvPr/>
            </p:nvSpPr>
            <p:spPr bwMode="auto">
              <a:xfrm flipV="1">
                <a:off x="4410" y="3792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590" name="Line 894"/>
              <p:cNvSpPr>
                <a:spLocks noChangeShapeType="1"/>
              </p:cNvSpPr>
              <p:nvPr/>
            </p:nvSpPr>
            <p:spPr bwMode="auto">
              <a:xfrm flipV="1">
                <a:off x="4754" y="3792"/>
                <a:ext cx="1" cy="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591" name="Freeform 895"/>
              <p:cNvSpPr>
                <a:spLocks/>
              </p:cNvSpPr>
              <p:nvPr/>
            </p:nvSpPr>
            <p:spPr bwMode="auto">
              <a:xfrm>
                <a:off x="1319" y="3028"/>
                <a:ext cx="137" cy="764"/>
              </a:xfrm>
              <a:custGeom>
                <a:avLst/>
                <a:gdLst>
                  <a:gd name="T0" fmla="*/ 0 w 275"/>
                  <a:gd name="T1" fmla="*/ 1528 h 1528"/>
                  <a:gd name="T2" fmla="*/ 17 w 275"/>
                  <a:gd name="T3" fmla="*/ 1430 h 1528"/>
                  <a:gd name="T4" fmla="*/ 35 w 275"/>
                  <a:gd name="T5" fmla="*/ 1326 h 1528"/>
                  <a:gd name="T6" fmla="*/ 54 w 275"/>
                  <a:gd name="T7" fmla="*/ 1220 h 1528"/>
                  <a:gd name="T8" fmla="*/ 71 w 275"/>
                  <a:gd name="T9" fmla="*/ 1111 h 1528"/>
                  <a:gd name="T10" fmla="*/ 110 w 275"/>
                  <a:gd name="T11" fmla="*/ 890 h 1528"/>
                  <a:gd name="T12" fmla="*/ 127 w 275"/>
                  <a:gd name="T13" fmla="*/ 779 h 1528"/>
                  <a:gd name="T14" fmla="*/ 146 w 275"/>
                  <a:gd name="T15" fmla="*/ 671 h 1528"/>
                  <a:gd name="T16" fmla="*/ 163 w 275"/>
                  <a:gd name="T17" fmla="*/ 566 h 1528"/>
                  <a:gd name="T18" fmla="*/ 182 w 275"/>
                  <a:gd name="T19" fmla="*/ 464 h 1528"/>
                  <a:gd name="T20" fmla="*/ 190 w 275"/>
                  <a:gd name="T21" fmla="*/ 416 h 1528"/>
                  <a:gd name="T22" fmla="*/ 200 w 275"/>
                  <a:gd name="T23" fmla="*/ 368 h 1528"/>
                  <a:gd name="T24" fmla="*/ 207 w 275"/>
                  <a:gd name="T25" fmla="*/ 322 h 1528"/>
                  <a:gd name="T26" fmla="*/ 215 w 275"/>
                  <a:gd name="T27" fmla="*/ 278 h 1528"/>
                  <a:gd name="T28" fmla="*/ 223 w 275"/>
                  <a:gd name="T29" fmla="*/ 236 h 1528"/>
                  <a:gd name="T30" fmla="*/ 232 w 275"/>
                  <a:gd name="T31" fmla="*/ 195 h 1528"/>
                  <a:gd name="T32" fmla="*/ 240 w 275"/>
                  <a:gd name="T33" fmla="*/ 157 h 1528"/>
                  <a:gd name="T34" fmla="*/ 248 w 275"/>
                  <a:gd name="T35" fmla="*/ 120 h 1528"/>
                  <a:gd name="T36" fmla="*/ 254 w 275"/>
                  <a:gd name="T37" fmla="*/ 86 h 1528"/>
                  <a:gd name="T38" fmla="*/ 261 w 275"/>
                  <a:gd name="T39" fmla="*/ 55 h 1528"/>
                  <a:gd name="T40" fmla="*/ 269 w 275"/>
                  <a:gd name="T41" fmla="*/ 26 h 1528"/>
                  <a:gd name="T42" fmla="*/ 275 w 275"/>
                  <a:gd name="T43" fmla="*/ 0 h 1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5" h="1528">
                    <a:moveTo>
                      <a:pt x="0" y="1528"/>
                    </a:moveTo>
                    <a:lnTo>
                      <a:pt x="17" y="1430"/>
                    </a:lnTo>
                    <a:lnTo>
                      <a:pt x="35" y="1326"/>
                    </a:lnTo>
                    <a:lnTo>
                      <a:pt x="54" y="1220"/>
                    </a:lnTo>
                    <a:lnTo>
                      <a:pt x="71" y="1111"/>
                    </a:lnTo>
                    <a:lnTo>
                      <a:pt x="110" y="890"/>
                    </a:lnTo>
                    <a:lnTo>
                      <a:pt x="127" y="779"/>
                    </a:lnTo>
                    <a:lnTo>
                      <a:pt x="146" y="671"/>
                    </a:lnTo>
                    <a:lnTo>
                      <a:pt x="163" y="566"/>
                    </a:lnTo>
                    <a:lnTo>
                      <a:pt x="182" y="464"/>
                    </a:lnTo>
                    <a:lnTo>
                      <a:pt x="190" y="416"/>
                    </a:lnTo>
                    <a:lnTo>
                      <a:pt x="200" y="368"/>
                    </a:lnTo>
                    <a:lnTo>
                      <a:pt x="207" y="322"/>
                    </a:lnTo>
                    <a:lnTo>
                      <a:pt x="215" y="278"/>
                    </a:lnTo>
                    <a:lnTo>
                      <a:pt x="223" y="236"/>
                    </a:lnTo>
                    <a:lnTo>
                      <a:pt x="232" y="195"/>
                    </a:lnTo>
                    <a:lnTo>
                      <a:pt x="240" y="157"/>
                    </a:lnTo>
                    <a:lnTo>
                      <a:pt x="248" y="120"/>
                    </a:lnTo>
                    <a:lnTo>
                      <a:pt x="254" y="86"/>
                    </a:lnTo>
                    <a:lnTo>
                      <a:pt x="261" y="55"/>
                    </a:lnTo>
                    <a:lnTo>
                      <a:pt x="269" y="26"/>
                    </a:lnTo>
                    <a:lnTo>
                      <a:pt x="275" y="0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592" name="Freeform 896"/>
              <p:cNvSpPr>
                <a:spLocks/>
              </p:cNvSpPr>
              <p:nvPr/>
            </p:nvSpPr>
            <p:spPr bwMode="auto">
              <a:xfrm>
                <a:off x="1456" y="3000"/>
                <a:ext cx="69" cy="28"/>
              </a:xfrm>
              <a:custGeom>
                <a:avLst/>
                <a:gdLst>
                  <a:gd name="T0" fmla="*/ 0 w 138"/>
                  <a:gd name="T1" fmla="*/ 56 h 56"/>
                  <a:gd name="T2" fmla="*/ 3 w 138"/>
                  <a:gd name="T3" fmla="*/ 44 h 56"/>
                  <a:gd name="T4" fmla="*/ 11 w 138"/>
                  <a:gd name="T5" fmla="*/ 32 h 56"/>
                  <a:gd name="T6" fmla="*/ 19 w 138"/>
                  <a:gd name="T7" fmla="*/ 25 h 56"/>
                  <a:gd name="T8" fmla="*/ 27 w 138"/>
                  <a:gd name="T9" fmla="*/ 17 h 56"/>
                  <a:gd name="T10" fmla="*/ 38 w 138"/>
                  <a:gd name="T11" fmla="*/ 11 h 56"/>
                  <a:gd name="T12" fmla="*/ 48 w 138"/>
                  <a:gd name="T13" fmla="*/ 8 h 56"/>
                  <a:gd name="T14" fmla="*/ 71 w 138"/>
                  <a:gd name="T15" fmla="*/ 2 h 56"/>
                  <a:gd name="T16" fmla="*/ 94 w 138"/>
                  <a:gd name="T17" fmla="*/ 0 h 56"/>
                  <a:gd name="T18" fmla="*/ 113 w 138"/>
                  <a:gd name="T19" fmla="*/ 0 h 56"/>
                  <a:gd name="T20" fmla="*/ 123 w 138"/>
                  <a:gd name="T21" fmla="*/ 0 h 56"/>
                  <a:gd name="T22" fmla="*/ 128 w 138"/>
                  <a:gd name="T23" fmla="*/ 0 h 56"/>
                  <a:gd name="T24" fmla="*/ 134 w 138"/>
                  <a:gd name="T25" fmla="*/ 0 h 56"/>
                  <a:gd name="T26" fmla="*/ 138 w 138"/>
                  <a:gd name="T2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8" h="56">
                    <a:moveTo>
                      <a:pt x="0" y="56"/>
                    </a:moveTo>
                    <a:lnTo>
                      <a:pt x="3" y="44"/>
                    </a:lnTo>
                    <a:lnTo>
                      <a:pt x="11" y="32"/>
                    </a:lnTo>
                    <a:lnTo>
                      <a:pt x="19" y="25"/>
                    </a:lnTo>
                    <a:lnTo>
                      <a:pt x="27" y="17"/>
                    </a:lnTo>
                    <a:lnTo>
                      <a:pt x="38" y="11"/>
                    </a:lnTo>
                    <a:lnTo>
                      <a:pt x="48" y="8"/>
                    </a:lnTo>
                    <a:lnTo>
                      <a:pt x="71" y="2"/>
                    </a:lnTo>
                    <a:lnTo>
                      <a:pt x="94" y="0"/>
                    </a:lnTo>
                    <a:lnTo>
                      <a:pt x="113" y="0"/>
                    </a:lnTo>
                    <a:lnTo>
                      <a:pt x="123" y="0"/>
                    </a:lnTo>
                    <a:lnTo>
                      <a:pt x="128" y="0"/>
                    </a:lnTo>
                    <a:lnTo>
                      <a:pt x="134" y="0"/>
                    </a:lnTo>
                    <a:lnTo>
                      <a:pt x="138" y="0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593" name="Freeform 897"/>
              <p:cNvSpPr>
                <a:spLocks/>
              </p:cNvSpPr>
              <p:nvPr/>
            </p:nvSpPr>
            <p:spPr bwMode="auto">
              <a:xfrm>
                <a:off x="1525" y="2988"/>
                <a:ext cx="69" cy="12"/>
              </a:xfrm>
              <a:custGeom>
                <a:avLst/>
                <a:gdLst>
                  <a:gd name="T0" fmla="*/ 0 w 136"/>
                  <a:gd name="T1" fmla="*/ 23 h 23"/>
                  <a:gd name="T2" fmla="*/ 34 w 136"/>
                  <a:gd name="T3" fmla="*/ 15 h 23"/>
                  <a:gd name="T4" fmla="*/ 67 w 136"/>
                  <a:gd name="T5" fmla="*/ 7 h 23"/>
                  <a:gd name="T6" fmla="*/ 102 w 136"/>
                  <a:gd name="T7" fmla="*/ 4 h 23"/>
                  <a:gd name="T8" fmla="*/ 136 w 136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23">
                    <a:moveTo>
                      <a:pt x="0" y="23"/>
                    </a:moveTo>
                    <a:lnTo>
                      <a:pt x="34" y="15"/>
                    </a:lnTo>
                    <a:lnTo>
                      <a:pt x="67" y="7"/>
                    </a:lnTo>
                    <a:lnTo>
                      <a:pt x="102" y="4"/>
                    </a:lnTo>
                    <a:lnTo>
                      <a:pt x="136" y="0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594" name="Freeform 898"/>
              <p:cNvSpPr>
                <a:spLocks/>
              </p:cNvSpPr>
              <p:nvPr/>
            </p:nvSpPr>
            <p:spPr bwMode="auto">
              <a:xfrm>
                <a:off x="1594" y="2986"/>
                <a:ext cx="69" cy="2"/>
              </a:xfrm>
              <a:custGeom>
                <a:avLst/>
                <a:gdLst>
                  <a:gd name="T0" fmla="*/ 0 w 138"/>
                  <a:gd name="T1" fmla="*/ 4 h 4"/>
                  <a:gd name="T2" fmla="*/ 17 w 138"/>
                  <a:gd name="T3" fmla="*/ 2 h 4"/>
                  <a:gd name="T4" fmla="*/ 35 w 138"/>
                  <a:gd name="T5" fmla="*/ 4 h 4"/>
                  <a:gd name="T6" fmla="*/ 69 w 138"/>
                  <a:gd name="T7" fmla="*/ 4 h 4"/>
                  <a:gd name="T8" fmla="*/ 104 w 138"/>
                  <a:gd name="T9" fmla="*/ 4 h 4"/>
                  <a:gd name="T10" fmla="*/ 121 w 138"/>
                  <a:gd name="T11" fmla="*/ 4 h 4"/>
                  <a:gd name="T12" fmla="*/ 138 w 13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4">
                    <a:moveTo>
                      <a:pt x="0" y="4"/>
                    </a:moveTo>
                    <a:lnTo>
                      <a:pt x="17" y="2"/>
                    </a:lnTo>
                    <a:lnTo>
                      <a:pt x="35" y="4"/>
                    </a:lnTo>
                    <a:lnTo>
                      <a:pt x="69" y="4"/>
                    </a:lnTo>
                    <a:lnTo>
                      <a:pt x="104" y="4"/>
                    </a:lnTo>
                    <a:lnTo>
                      <a:pt x="121" y="4"/>
                    </a:lnTo>
                    <a:lnTo>
                      <a:pt x="138" y="0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595" name="Freeform 899"/>
              <p:cNvSpPr>
                <a:spLocks/>
              </p:cNvSpPr>
              <p:nvPr/>
            </p:nvSpPr>
            <p:spPr bwMode="auto">
              <a:xfrm>
                <a:off x="1663" y="2956"/>
                <a:ext cx="68" cy="30"/>
              </a:xfrm>
              <a:custGeom>
                <a:avLst/>
                <a:gdLst>
                  <a:gd name="T0" fmla="*/ 0 w 137"/>
                  <a:gd name="T1" fmla="*/ 61 h 61"/>
                  <a:gd name="T2" fmla="*/ 18 w 137"/>
                  <a:gd name="T3" fmla="*/ 55 h 61"/>
                  <a:gd name="T4" fmla="*/ 35 w 137"/>
                  <a:gd name="T5" fmla="*/ 49 h 61"/>
                  <a:gd name="T6" fmla="*/ 68 w 137"/>
                  <a:gd name="T7" fmla="*/ 32 h 61"/>
                  <a:gd name="T8" fmla="*/ 102 w 137"/>
                  <a:gd name="T9" fmla="*/ 13 h 61"/>
                  <a:gd name="T10" fmla="*/ 119 w 137"/>
                  <a:gd name="T11" fmla="*/ 5 h 61"/>
                  <a:gd name="T12" fmla="*/ 137 w 137"/>
                  <a:gd name="T1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61">
                    <a:moveTo>
                      <a:pt x="0" y="61"/>
                    </a:moveTo>
                    <a:lnTo>
                      <a:pt x="18" y="55"/>
                    </a:lnTo>
                    <a:lnTo>
                      <a:pt x="35" y="49"/>
                    </a:lnTo>
                    <a:lnTo>
                      <a:pt x="68" y="32"/>
                    </a:lnTo>
                    <a:lnTo>
                      <a:pt x="102" y="13"/>
                    </a:lnTo>
                    <a:lnTo>
                      <a:pt x="119" y="5"/>
                    </a:lnTo>
                    <a:lnTo>
                      <a:pt x="137" y="0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596" name="Freeform 900"/>
              <p:cNvSpPr>
                <a:spLocks/>
              </p:cNvSpPr>
              <p:nvPr/>
            </p:nvSpPr>
            <p:spPr bwMode="auto">
              <a:xfrm>
                <a:off x="1731" y="2942"/>
                <a:ext cx="69" cy="14"/>
              </a:xfrm>
              <a:custGeom>
                <a:avLst/>
                <a:gdLst>
                  <a:gd name="T0" fmla="*/ 0 w 138"/>
                  <a:gd name="T1" fmla="*/ 27 h 27"/>
                  <a:gd name="T2" fmla="*/ 17 w 138"/>
                  <a:gd name="T3" fmla="*/ 23 h 27"/>
                  <a:gd name="T4" fmla="*/ 34 w 138"/>
                  <a:gd name="T5" fmla="*/ 19 h 27"/>
                  <a:gd name="T6" fmla="*/ 69 w 138"/>
                  <a:gd name="T7" fmla="*/ 13 h 27"/>
                  <a:gd name="T8" fmla="*/ 103 w 138"/>
                  <a:gd name="T9" fmla="*/ 7 h 27"/>
                  <a:gd name="T10" fmla="*/ 121 w 138"/>
                  <a:gd name="T11" fmla="*/ 4 h 27"/>
                  <a:gd name="T12" fmla="*/ 138 w 138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27">
                    <a:moveTo>
                      <a:pt x="0" y="27"/>
                    </a:moveTo>
                    <a:lnTo>
                      <a:pt x="17" y="23"/>
                    </a:lnTo>
                    <a:lnTo>
                      <a:pt x="34" y="19"/>
                    </a:lnTo>
                    <a:lnTo>
                      <a:pt x="69" y="13"/>
                    </a:lnTo>
                    <a:lnTo>
                      <a:pt x="103" y="7"/>
                    </a:lnTo>
                    <a:lnTo>
                      <a:pt x="121" y="4"/>
                    </a:lnTo>
                    <a:lnTo>
                      <a:pt x="138" y="0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597" name="Freeform 901"/>
              <p:cNvSpPr>
                <a:spLocks/>
              </p:cNvSpPr>
              <p:nvPr/>
            </p:nvSpPr>
            <p:spPr bwMode="auto">
              <a:xfrm>
                <a:off x="1800" y="2914"/>
                <a:ext cx="68" cy="28"/>
              </a:xfrm>
              <a:custGeom>
                <a:avLst/>
                <a:gdLst>
                  <a:gd name="T0" fmla="*/ 0 w 136"/>
                  <a:gd name="T1" fmla="*/ 58 h 58"/>
                  <a:gd name="T2" fmla="*/ 17 w 136"/>
                  <a:gd name="T3" fmla="*/ 52 h 58"/>
                  <a:gd name="T4" fmla="*/ 35 w 136"/>
                  <a:gd name="T5" fmla="*/ 42 h 58"/>
                  <a:gd name="T6" fmla="*/ 67 w 136"/>
                  <a:gd name="T7" fmla="*/ 25 h 58"/>
                  <a:gd name="T8" fmla="*/ 84 w 136"/>
                  <a:gd name="T9" fmla="*/ 15 h 58"/>
                  <a:gd name="T10" fmla="*/ 102 w 136"/>
                  <a:gd name="T11" fmla="*/ 8 h 58"/>
                  <a:gd name="T12" fmla="*/ 119 w 136"/>
                  <a:gd name="T13" fmla="*/ 2 h 58"/>
                  <a:gd name="T14" fmla="*/ 136 w 136"/>
                  <a:gd name="T1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6" h="58">
                    <a:moveTo>
                      <a:pt x="0" y="58"/>
                    </a:moveTo>
                    <a:lnTo>
                      <a:pt x="17" y="52"/>
                    </a:lnTo>
                    <a:lnTo>
                      <a:pt x="35" y="42"/>
                    </a:lnTo>
                    <a:lnTo>
                      <a:pt x="67" y="25"/>
                    </a:lnTo>
                    <a:lnTo>
                      <a:pt x="84" y="15"/>
                    </a:lnTo>
                    <a:lnTo>
                      <a:pt x="102" y="8"/>
                    </a:lnTo>
                    <a:lnTo>
                      <a:pt x="119" y="2"/>
                    </a:lnTo>
                    <a:lnTo>
                      <a:pt x="136" y="0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598" name="Freeform 902"/>
              <p:cNvSpPr>
                <a:spLocks/>
              </p:cNvSpPr>
              <p:nvPr/>
            </p:nvSpPr>
            <p:spPr bwMode="auto">
              <a:xfrm>
                <a:off x="1868" y="2914"/>
                <a:ext cx="69" cy="24"/>
              </a:xfrm>
              <a:custGeom>
                <a:avLst/>
                <a:gdLst>
                  <a:gd name="T0" fmla="*/ 0 w 139"/>
                  <a:gd name="T1" fmla="*/ 0 h 50"/>
                  <a:gd name="T2" fmla="*/ 18 w 139"/>
                  <a:gd name="T3" fmla="*/ 2 h 50"/>
                  <a:gd name="T4" fmla="*/ 35 w 139"/>
                  <a:gd name="T5" fmla="*/ 8 h 50"/>
                  <a:gd name="T6" fmla="*/ 52 w 139"/>
                  <a:gd name="T7" fmla="*/ 17 h 50"/>
                  <a:gd name="T8" fmla="*/ 69 w 139"/>
                  <a:gd name="T9" fmla="*/ 27 h 50"/>
                  <a:gd name="T10" fmla="*/ 87 w 139"/>
                  <a:gd name="T11" fmla="*/ 37 h 50"/>
                  <a:gd name="T12" fmla="*/ 104 w 139"/>
                  <a:gd name="T13" fmla="*/ 44 h 50"/>
                  <a:gd name="T14" fmla="*/ 121 w 139"/>
                  <a:gd name="T15" fmla="*/ 48 h 50"/>
                  <a:gd name="T16" fmla="*/ 129 w 139"/>
                  <a:gd name="T17" fmla="*/ 50 h 50"/>
                  <a:gd name="T18" fmla="*/ 139 w 139"/>
                  <a:gd name="T1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" h="50">
                    <a:moveTo>
                      <a:pt x="0" y="0"/>
                    </a:moveTo>
                    <a:lnTo>
                      <a:pt x="18" y="2"/>
                    </a:lnTo>
                    <a:lnTo>
                      <a:pt x="35" y="8"/>
                    </a:lnTo>
                    <a:lnTo>
                      <a:pt x="52" y="17"/>
                    </a:lnTo>
                    <a:lnTo>
                      <a:pt x="69" y="27"/>
                    </a:lnTo>
                    <a:lnTo>
                      <a:pt x="87" y="37"/>
                    </a:lnTo>
                    <a:lnTo>
                      <a:pt x="104" y="44"/>
                    </a:lnTo>
                    <a:lnTo>
                      <a:pt x="121" y="48"/>
                    </a:lnTo>
                    <a:lnTo>
                      <a:pt x="129" y="50"/>
                    </a:lnTo>
                    <a:lnTo>
                      <a:pt x="139" y="48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599" name="Freeform 903"/>
              <p:cNvSpPr>
                <a:spLocks/>
              </p:cNvSpPr>
              <p:nvPr/>
            </p:nvSpPr>
            <p:spPr bwMode="auto">
              <a:xfrm>
                <a:off x="1937" y="2883"/>
                <a:ext cx="69" cy="55"/>
              </a:xfrm>
              <a:custGeom>
                <a:avLst/>
                <a:gdLst>
                  <a:gd name="T0" fmla="*/ 0 w 138"/>
                  <a:gd name="T1" fmla="*/ 109 h 109"/>
                  <a:gd name="T2" fmla="*/ 9 w 138"/>
                  <a:gd name="T3" fmla="*/ 107 h 109"/>
                  <a:gd name="T4" fmla="*/ 17 w 138"/>
                  <a:gd name="T5" fmla="*/ 101 h 109"/>
                  <a:gd name="T6" fmla="*/ 34 w 138"/>
                  <a:gd name="T7" fmla="*/ 90 h 109"/>
                  <a:gd name="T8" fmla="*/ 51 w 138"/>
                  <a:gd name="T9" fmla="*/ 75 h 109"/>
                  <a:gd name="T10" fmla="*/ 69 w 138"/>
                  <a:gd name="T11" fmla="*/ 57 h 109"/>
                  <a:gd name="T12" fmla="*/ 86 w 138"/>
                  <a:gd name="T13" fmla="*/ 40 h 109"/>
                  <a:gd name="T14" fmla="*/ 103 w 138"/>
                  <a:gd name="T15" fmla="*/ 25 h 109"/>
                  <a:gd name="T16" fmla="*/ 121 w 138"/>
                  <a:gd name="T17" fmla="*/ 9 h 109"/>
                  <a:gd name="T18" fmla="*/ 138 w 138"/>
                  <a:gd name="T1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8" h="109">
                    <a:moveTo>
                      <a:pt x="0" y="109"/>
                    </a:moveTo>
                    <a:lnTo>
                      <a:pt x="9" y="107"/>
                    </a:lnTo>
                    <a:lnTo>
                      <a:pt x="17" y="101"/>
                    </a:lnTo>
                    <a:lnTo>
                      <a:pt x="34" y="90"/>
                    </a:lnTo>
                    <a:lnTo>
                      <a:pt x="51" y="75"/>
                    </a:lnTo>
                    <a:lnTo>
                      <a:pt x="69" y="57"/>
                    </a:lnTo>
                    <a:lnTo>
                      <a:pt x="86" y="40"/>
                    </a:lnTo>
                    <a:lnTo>
                      <a:pt x="103" y="25"/>
                    </a:lnTo>
                    <a:lnTo>
                      <a:pt x="121" y="9"/>
                    </a:lnTo>
                    <a:lnTo>
                      <a:pt x="138" y="0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00" name="Freeform 904"/>
              <p:cNvSpPr>
                <a:spLocks/>
              </p:cNvSpPr>
              <p:nvPr/>
            </p:nvSpPr>
            <p:spPr bwMode="auto">
              <a:xfrm>
                <a:off x="2006" y="2877"/>
                <a:ext cx="69" cy="6"/>
              </a:xfrm>
              <a:custGeom>
                <a:avLst/>
                <a:gdLst>
                  <a:gd name="T0" fmla="*/ 0 w 136"/>
                  <a:gd name="T1" fmla="*/ 12 h 12"/>
                  <a:gd name="T2" fmla="*/ 17 w 136"/>
                  <a:gd name="T3" fmla="*/ 6 h 12"/>
                  <a:gd name="T4" fmla="*/ 34 w 136"/>
                  <a:gd name="T5" fmla="*/ 2 h 12"/>
                  <a:gd name="T6" fmla="*/ 52 w 136"/>
                  <a:gd name="T7" fmla="*/ 0 h 12"/>
                  <a:gd name="T8" fmla="*/ 67 w 136"/>
                  <a:gd name="T9" fmla="*/ 0 h 12"/>
                  <a:gd name="T10" fmla="*/ 102 w 136"/>
                  <a:gd name="T11" fmla="*/ 2 h 12"/>
                  <a:gd name="T12" fmla="*/ 119 w 136"/>
                  <a:gd name="T13" fmla="*/ 2 h 12"/>
                  <a:gd name="T14" fmla="*/ 136 w 136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6" h="12">
                    <a:moveTo>
                      <a:pt x="0" y="12"/>
                    </a:moveTo>
                    <a:lnTo>
                      <a:pt x="17" y="6"/>
                    </a:lnTo>
                    <a:lnTo>
                      <a:pt x="34" y="2"/>
                    </a:lnTo>
                    <a:lnTo>
                      <a:pt x="52" y="0"/>
                    </a:lnTo>
                    <a:lnTo>
                      <a:pt x="67" y="0"/>
                    </a:lnTo>
                    <a:lnTo>
                      <a:pt x="102" y="2"/>
                    </a:lnTo>
                    <a:lnTo>
                      <a:pt x="119" y="2"/>
                    </a:lnTo>
                    <a:lnTo>
                      <a:pt x="136" y="0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01" name="Freeform 905"/>
              <p:cNvSpPr>
                <a:spLocks/>
              </p:cNvSpPr>
              <p:nvPr/>
            </p:nvSpPr>
            <p:spPr bwMode="auto">
              <a:xfrm>
                <a:off x="2075" y="2867"/>
                <a:ext cx="69" cy="10"/>
              </a:xfrm>
              <a:custGeom>
                <a:avLst/>
                <a:gdLst>
                  <a:gd name="T0" fmla="*/ 0 w 138"/>
                  <a:gd name="T1" fmla="*/ 21 h 21"/>
                  <a:gd name="T2" fmla="*/ 69 w 138"/>
                  <a:gd name="T3" fmla="*/ 13 h 21"/>
                  <a:gd name="T4" fmla="*/ 104 w 138"/>
                  <a:gd name="T5" fmla="*/ 8 h 21"/>
                  <a:gd name="T6" fmla="*/ 138 w 138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21">
                    <a:moveTo>
                      <a:pt x="0" y="21"/>
                    </a:moveTo>
                    <a:lnTo>
                      <a:pt x="69" y="13"/>
                    </a:lnTo>
                    <a:lnTo>
                      <a:pt x="104" y="8"/>
                    </a:lnTo>
                    <a:lnTo>
                      <a:pt x="138" y="0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02" name="Freeform 906"/>
              <p:cNvSpPr>
                <a:spLocks/>
              </p:cNvSpPr>
              <p:nvPr/>
            </p:nvSpPr>
            <p:spPr bwMode="auto">
              <a:xfrm>
                <a:off x="2144" y="2845"/>
                <a:ext cx="68" cy="22"/>
              </a:xfrm>
              <a:custGeom>
                <a:avLst/>
                <a:gdLst>
                  <a:gd name="T0" fmla="*/ 0 w 137"/>
                  <a:gd name="T1" fmla="*/ 42 h 42"/>
                  <a:gd name="T2" fmla="*/ 35 w 137"/>
                  <a:gd name="T3" fmla="*/ 32 h 42"/>
                  <a:gd name="T4" fmla="*/ 68 w 137"/>
                  <a:gd name="T5" fmla="*/ 19 h 42"/>
                  <a:gd name="T6" fmla="*/ 102 w 137"/>
                  <a:gd name="T7" fmla="*/ 7 h 42"/>
                  <a:gd name="T8" fmla="*/ 119 w 137"/>
                  <a:gd name="T9" fmla="*/ 4 h 42"/>
                  <a:gd name="T10" fmla="*/ 137 w 137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" h="42">
                    <a:moveTo>
                      <a:pt x="0" y="42"/>
                    </a:moveTo>
                    <a:lnTo>
                      <a:pt x="35" y="32"/>
                    </a:lnTo>
                    <a:lnTo>
                      <a:pt x="68" y="19"/>
                    </a:lnTo>
                    <a:lnTo>
                      <a:pt x="102" y="7"/>
                    </a:lnTo>
                    <a:lnTo>
                      <a:pt x="119" y="4"/>
                    </a:lnTo>
                    <a:lnTo>
                      <a:pt x="137" y="0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03" name="Freeform 907"/>
              <p:cNvSpPr>
                <a:spLocks/>
              </p:cNvSpPr>
              <p:nvPr/>
            </p:nvSpPr>
            <p:spPr bwMode="auto">
              <a:xfrm>
                <a:off x="2212" y="2844"/>
                <a:ext cx="69" cy="4"/>
              </a:xfrm>
              <a:custGeom>
                <a:avLst/>
                <a:gdLst>
                  <a:gd name="T0" fmla="*/ 0 w 138"/>
                  <a:gd name="T1" fmla="*/ 2 h 8"/>
                  <a:gd name="T2" fmla="*/ 17 w 138"/>
                  <a:gd name="T3" fmla="*/ 0 h 8"/>
                  <a:gd name="T4" fmla="*/ 34 w 138"/>
                  <a:gd name="T5" fmla="*/ 0 h 8"/>
                  <a:gd name="T6" fmla="*/ 69 w 138"/>
                  <a:gd name="T7" fmla="*/ 2 h 8"/>
                  <a:gd name="T8" fmla="*/ 103 w 138"/>
                  <a:gd name="T9" fmla="*/ 6 h 8"/>
                  <a:gd name="T10" fmla="*/ 138 w 138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8">
                    <a:moveTo>
                      <a:pt x="0" y="2"/>
                    </a:moveTo>
                    <a:lnTo>
                      <a:pt x="17" y="0"/>
                    </a:lnTo>
                    <a:lnTo>
                      <a:pt x="34" y="0"/>
                    </a:lnTo>
                    <a:lnTo>
                      <a:pt x="69" y="2"/>
                    </a:lnTo>
                    <a:lnTo>
                      <a:pt x="103" y="6"/>
                    </a:lnTo>
                    <a:lnTo>
                      <a:pt x="138" y="8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04" name="Freeform 908"/>
              <p:cNvSpPr>
                <a:spLocks/>
              </p:cNvSpPr>
              <p:nvPr/>
            </p:nvSpPr>
            <p:spPr bwMode="auto">
              <a:xfrm>
                <a:off x="2281" y="2846"/>
                <a:ext cx="68" cy="3"/>
              </a:xfrm>
              <a:custGeom>
                <a:avLst/>
                <a:gdLst>
                  <a:gd name="T0" fmla="*/ 0 w 136"/>
                  <a:gd name="T1" fmla="*/ 4 h 5"/>
                  <a:gd name="T2" fmla="*/ 34 w 136"/>
                  <a:gd name="T3" fmla="*/ 5 h 5"/>
                  <a:gd name="T4" fmla="*/ 67 w 136"/>
                  <a:gd name="T5" fmla="*/ 5 h 5"/>
                  <a:gd name="T6" fmla="*/ 102 w 136"/>
                  <a:gd name="T7" fmla="*/ 5 h 5"/>
                  <a:gd name="T8" fmla="*/ 119 w 136"/>
                  <a:gd name="T9" fmla="*/ 4 h 5"/>
                  <a:gd name="T10" fmla="*/ 136 w 136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6" h="5">
                    <a:moveTo>
                      <a:pt x="0" y="4"/>
                    </a:moveTo>
                    <a:lnTo>
                      <a:pt x="34" y="5"/>
                    </a:lnTo>
                    <a:lnTo>
                      <a:pt x="67" y="5"/>
                    </a:lnTo>
                    <a:lnTo>
                      <a:pt x="102" y="5"/>
                    </a:lnTo>
                    <a:lnTo>
                      <a:pt x="119" y="4"/>
                    </a:lnTo>
                    <a:lnTo>
                      <a:pt x="136" y="0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05" name="Freeform 909"/>
              <p:cNvSpPr>
                <a:spLocks/>
              </p:cNvSpPr>
              <p:nvPr/>
            </p:nvSpPr>
            <p:spPr bwMode="auto">
              <a:xfrm>
                <a:off x="2349" y="2813"/>
                <a:ext cx="69" cy="33"/>
              </a:xfrm>
              <a:custGeom>
                <a:avLst/>
                <a:gdLst>
                  <a:gd name="T0" fmla="*/ 0 w 138"/>
                  <a:gd name="T1" fmla="*/ 67 h 67"/>
                  <a:gd name="T2" fmla="*/ 18 w 138"/>
                  <a:gd name="T3" fmla="*/ 61 h 67"/>
                  <a:gd name="T4" fmla="*/ 35 w 138"/>
                  <a:gd name="T5" fmla="*/ 53 h 67"/>
                  <a:gd name="T6" fmla="*/ 69 w 138"/>
                  <a:gd name="T7" fmla="*/ 34 h 67"/>
                  <a:gd name="T8" fmla="*/ 104 w 138"/>
                  <a:gd name="T9" fmla="*/ 15 h 67"/>
                  <a:gd name="T10" fmla="*/ 121 w 138"/>
                  <a:gd name="T11" fmla="*/ 5 h 67"/>
                  <a:gd name="T12" fmla="*/ 138 w 138"/>
                  <a:gd name="T1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67">
                    <a:moveTo>
                      <a:pt x="0" y="67"/>
                    </a:moveTo>
                    <a:lnTo>
                      <a:pt x="18" y="61"/>
                    </a:lnTo>
                    <a:lnTo>
                      <a:pt x="35" y="53"/>
                    </a:lnTo>
                    <a:lnTo>
                      <a:pt x="69" y="34"/>
                    </a:lnTo>
                    <a:lnTo>
                      <a:pt x="104" y="15"/>
                    </a:lnTo>
                    <a:lnTo>
                      <a:pt x="121" y="5"/>
                    </a:lnTo>
                    <a:lnTo>
                      <a:pt x="138" y="0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06" name="Freeform 910"/>
              <p:cNvSpPr>
                <a:spLocks/>
              </p:cNvSpPr>
              <p:nvPr/>
            </p:nvSpPr>
            <p:spPr bwMode="auto">
              <a:xfrm>
                <a:off x="2418" y="2802"/>
                <a:ext cx="69" cy="11"/>
              </a:xfrm>
              <a:custGeom>
                <a:avLst/>
                <a:gdLst>
                  <a:gd name="T0" fmla="*/ 0 w 139"/>
                  <a:gd name="T1" fmla="*/ 22 h 22"/>
                  <a:gd name="T2" fmla="*/ 18 w 139"/>
                  <a:gd name="T3" fmla="*/ 18 h 22"/>
                  <a:gd name="T4" fmla="*/ 35 w 139"/>
                  <a:gd name="T5" fmla="*/ 14 h 22"/>
                  <a:gd name="T6" fmla="*/ 70 w 139"/>
                  <a:gd name="T7" fmla="*/ 10 h 22"/>
                  <a:gd name="T8" fmla="*/ 104 w 139"/>
                  <a:gd name="T9" fmla="*/ 8 h 22"/>
                  <a:gd name="T10" fmla="*/ 121 w 139"/>
                  <a:gd name="T11" fmla="*/ 4 h 22"/>
                  <a:gd name="T12" fmla="*/ 139 w 139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22">
                    <a:moveTo>
                      <a:pt x="0" y="22"/>
                    </a:moveTo>
                    <a:lnTo>
                      <a:pt x="18" y="18"/>
                    </a:lnTo>
                    <a:lnTo>
                      <a:pt x="35" y="14"/>
                    </a:lnTo>
                    <a:lnTo>
                      <a:pt x="70" y="10"/>
                    </a:lnTo>
                    <a:lnTo>
                      <a:pt x="104" y="8"/>
                    </a:lnTo>
                    <a:lnTo>
                      <a:pt x="121" y="4"/>
                    </a:lnTo>
                    <a:lnTo>
                      <a:pt x="139" y="0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07" name="Freeform 911"/>
              <p:cNvSpPr>
                <a:spLocks/>
              </p:cNvSpPr>
              <p:nvPr/>
            </p:nvSpPr>
            <p:spPr bwMode="auto">
              <a:xfrm>
                <a:off x="2487" y="2773"/>
                <a:ext cx="69" cy="29"/>
              </a:xfrm>
              <a:custGeom>
                <a:avLst/>
                <a:gdLst>
                  <a:gd name="T0" fmla="*/ 0 w 136"/>
                  <a:gd name="T1" fmla="*/ 57 h 57"/>
                  <a:gd name="T2" fmla="*/ 17 w 136"/>
                  <a:gd name="T3" fmla="*/ 52 h 57"/>
                  <a:gd name="T4" fmla="*/ 34 w 136"/>
                  <a:gd name="T5" fmla="*/ 44 h 57"/>
                  <a:gd name="T6" fmla="*/ 67 w 136"/>
                  <a:gd name="T7" fmla="*/ 29 h 57"/>
                  <a:gd name="T8" fmla="*/ 101 w 136"/>
                  <a:gd name="T9" fmla="*/ 13 h 57"/>
                  <a:gd name="T10" fmla="*/ 119 w 136"/>
                  <a:gd name="T11" fmla="*/ 6 h 57"/>
                  <a:gd name="T12" fmla="*/ 136 w 136"/>
                  <a:gd name="T1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" h="57">
                    <a:moveTo>
                      <a:pt x="0" y="57"/>
                    </a:moveTo>
                    <a:lnTo>
                      <a:pt x="17" y="52"/>
                    </a:lnTo>
                    <a:lnTo>
                      <a:pt x="34" y="44"/>
                    </a:lnTo>
                    <a:lnTo>
                      <a:pt x="67" y="29"/>
                    </a:lnTo>
                    <a:lnTo>
                      <a:pt x="101" y="13"/>
                    </a:lnTo>
                    <a:lnTo>
                      <a:pt x="119" y="6"/>
                    </a:lnTo>
                    <a:lnTo>
                      <a:pt x="136" y="0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08" name="Freeform 912"/>
              <p:cNvSpPr>
                <a:spLocks/>
              </p:cNvSpPr>
              <p:nvPr/>
            </p:nvSpPr>
            <p:spPr bwMode="auto">
              <a:xfrm>
                <a:off x="2556" y="2764"/>
                <a:ext cx="69" cy="9"/>
              </a:xfrm>
              <a:custGeom>
                <a:avLst/>
                <a:gdLst>
                  <a:gd name="T0" fmla="*/ 0 w 138"/>
                  <a:gd name="T1" fmla="*/ 19 h 19"/>
                  <a:gd name="T2" fmla="*/ 35 w 138"/>
                  <a:gd name="T3" fmla="*/ 11 h 19"/>
                  <a:gd name="T4" fmla="*/ 69 w 138"/>
                  <a:gd name="T5" fmla="*/ 5 h 19"/>
                  <a:gd name="T6" fmla="*/ 104 w 138"/>
                  <a:gd name="T7" fmla="*/ 3 h 19"/>
                  <a:gd name="T8" fmla="*/ 138 w 138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9">
                    <a:moveTo>
                      <a:pt x="0" y="19"/>
                    </a:moveTo>
                    <a:lnTo>
                      <a:pt x="35" y="11"/>
                    </a:lnTo>
                    <a:lnTo>
                      <a:pt x="69" y="5"/>
                    </a:lnTo>
                    <a:lnTo>
                      <a:pt x="104" y="3"/>
                    </a:lnTo>
                    <a:lnTo>
                      <a:pt x="138" y="0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09" name="Freeform 913"/>
              <p:cNvSpPr>
                <a:spLocks/>
              </p:cNvSpPr>
              <p:nvPr/>
            </p:nvSpPr>
            <p:spPr bwMode="auto">
              <a:xfrm>
                <a:off x="2625" y="2761"/>
                <a:ext cx="68" cy="3"/>
              </a:xfrm>
              <a:custGeom>
                <a:avLst/>
                <a:gdLst>
                  <a:gd name="T0" fmla="*/ 0 w 137"/>
                  <a:gd name="T1" fmla="*/ 6 h 6"/>
                  <a:gd name="T2" fmla="*/ 35 w 137"/>
                  <a:gd name="T3" fmla="*/ 4 h 6"/>
                  <a:gd name="T4" fmla="*/ 67 w 137"/>
                  <a:gd name="T5" fmla="*/ 2 h 6"/>
                  <a:gd name="T6" fmla="*/ 102 w 137"/>
                  <a:gd name="T7" fmla="*/ 2 h 6"/>
                  <a:gd name="T8" fmla="*/ 137 w 13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6">
                    <a:moveTo>
                      <a:pt x="0" y="6"/>
                    </a:moveTo>
                    <a:lnTo>
                      <a:pt x="35" y="4"/>
                    </a:lnTo>
                    <a:lnTo>
                      <a:pt x="67" y="2"/>
                    </a:lnTo>
                    <a:lnTo>
                      <a:pt x="102" y="2"/>
                    </a:lnTo>
                    <a:lnTo>
                      <a:pt x="137" y="0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10" name="Freeform 914"/>
              <p:cNvSpPr>
                <a:spLocks/>
              </p:cNvSpPr>
              <p:nvPr/>
            </p:nvSpPr>
            <p:spPr bwMode="auto">
              <a:xfrm>
                <a:off x="2693" y="2755"/>
                <a:ext cx="69" cy="6"/>
              </a:xfrm>
              <a:custGeom>
                <a:avLst/>
                <a:gdLst>
                  <a:gd name="T0" fmla="*/ 0 w 138"/>
                  <a:gd name="T1" fmla="*/ 12 h 12"/>
                  <a:gd name="T2" fmla="*/ 69 w 138"/>
                  <a:gd name="T3" fmla="*/ 8 h 12"/>
                  <a:gd name="T4" fmla="*/ 103 w 138"/>
                  <a:gd name="T5" fmla="*/ 4 h 12"/>
                  <a:gd name="T6" fmla="*/ 138 w 13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12">
                    <a:moveTo>
                      <a:pt x="0" y="12"/>
                    </a:moveTo>
                    <a:lnTo>
                      <a:pt x="69" y="8"/>
                    </a:lnTo>
                    <a:lnTo>
                      <a:pt x="103" y="4"/>
                    </a:lnTo>
                    <a:lnTo>
                      <a:pt x="138" y="0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11" name="Freeform 915"/>
              <p:cNvSpPr>
                <a:spLocks/>
              </p:cNvSpPr>
              <p:nvPr/>
            </p:nvSpPr>
            <p:spPr bwMode="auto">
              <a:xfrm>
                <a:off x="2762" y="2740"/>
                <a:ext cx="68" cy="15"/>
              </a:xfrm>
              <a:custGeom>
                <a:avLst/>
                <a:gdLst>
                  <a:gd name="T0" fmla="*/ 0 w 136"/>
                  <a:gd name="T1" fmla="*/ 30 h 30"/>
                  <a:gd name="T2" fmla="*/ 34 w 136"/>
                  <a:gd name="T3" fmla="*/ 23 h 30"/>
                  <a:gd name="T4" fmla="*/ 67 w 136"/>
                  <a:gd name="T5" fmla="*/ 15 h 30"/>
                  <a:gd name="T6" fmla="*/ 102 w 136"/>
                  <a:gd name="T7" fmla="*/ 5 h 30"/>
                  <a:gd name="T8" fmla="*/ 136 w 13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30">
                    <a:moveTo>
                      <a:pt x="0" y="30"/>
                    </a:moveTo>
                    <a:lnTo>
                      <a:pt x="34" y="23"/>
                    </a:lnTo>
                    <a:lnTo>
                      <a:pt x="67" y="15"/>
                    </a:lnTo>
                    <a:lnTo>
                      <a:pt x="102" y="5"/>
                    </a:lnTo>
                    <a:lnTo>
                      <a:pt x="136" y="0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12" name="Freeform 916"/>
              <p:cNvSpPr>
                <a:spLocks/>
              </p:cNvSpPr>
              <p:nvPr/>
            </p:nvSpPr>
            <p:spPr bwMode="auto">
              <a:xfrm>
                <a:off x="2830" y="2738"/>
                <a:ext cx="69" cy="2"/>
              </a:xfrm>
              <a:custGeom>
                <a:avLst/>
                <a:gdLst>
                  <a:gd name="T0" fmla="*/ 0 w 138"/>
                  <a:gd name="T1" fmla="*/ 4 h 4"/>
                  <a:gd name="T2" fmla="*/ 35 w 138"/>
                  <a:gd name="T3" fmla="*/ 0 h 4"/>
                  <a:gd name="T4" fmla="*/ 69 w 138"/>
                  <a:gd name="T5" fmla="*/ 0 h 4"/>
                  <a:gd name="T6" fmla="*/ 138 w 138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4">
                    <a:moveTo>
                      <a:pt x="0" y="4"/>
                    </a:moveTo>
                    <a:lnTo>
                      <a:pt x="35" y="0"/>
                    </a:lnTo>
                    <a:lnTo>
                      <a:pt x="69" y="0"/>
                    </a:lnTo>
                    <a:lnTo>
                      <a:pt x="138" y="0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13" name="Line 917"/>
              <p:cNvSpPr>
                <a:spLocks noChangeShapeType="1"/>
              </p:cNvSpPr>
              <p:nvPr/>
            </p:nvSpPr>
            <p:spPr bwMode="auto">
              <a:xfrm>
                <a:off x="2899" y="2738"/>
                <a:ext cx="68" cy="1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14" name="Freeform 918"/>
              <p:cNvSpPr>
                <a:spLocks/>
              </p:cNvSpPr>
              <p:nvPr/>
            </p:nvSpPr>
            <p:spPr bwMode="auto">
              <a:xfrm>
                <a:off x="2967" y="2738"/>
                <a:ext cx="69" cy="2"/>
              </a:xfrm>
              <a:custGeom>
                <a:avLst/>
                <a:gdLst>
                  <a:gd name="T0" fmla="*/ 0 w 138"/>
                  <a:gd name="T1" fmla="*/ 0 h 4"/>
                  <a:gd name="T2" fmla="*/ 69 w 138"/>
                  <a:gd name="T3" fmla="*/ 2 h 4"/>
                  <a:gd name="T4" fmla="*/ 138 w 138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8" h="4">
                    <a:moveTo>
                      <a:pt x="0" y="0"/>
                    </a:moveTo>
                    <a:lnTo>
                      <a:pt x="69" y="2"/>
                    </a:lnTo>
                    <a:lnTo>
                      <a:pt x="138" y="4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15" name="Freeform 919"/>
              <p:cNvSpPr>
                <a:spLocks/>
              </p:cNvSpPr>
              <p:nvPr/>
            </p:nvSpPr>
            <p:spPr bwMode="auto">
              <a:xfrm>
                <a:off x="3036" y="2740"/>
                <a:ext cx="70" cy="1"/>
              </a:xfrm>
              <a:custGeom>
                <a:avLst/>
                <a:gdLst>
                  <a:gd name="T0" fmla="*/ 0 w 138"/>
                  <a:gd name="T1" fmla="*/ 0 h 2"/>
                  <a:gd name="T2" fmla="*/ 69 w 138"/>
                  <a:gd name="T3" fmla="*/ 0 h 2"/>
                  <a:gd name="T4" fmla="*/ 104 w 138"/>
                  <a:gd name="T5" fmla="*/ 0 h 2"/>
                  <a:gd name="T6" fmla="*/ 138 w 138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2">
                    <a:moveTo>
                      <a:pt x="0" y="0"/>
                    </a:moveTo>
                    <a:lnTo>
                      <a:pt x="69" y="0"/>
                    </a:lnTo>
                    <a:lnTo>
                      <a:pt x="104" y="0"/>
                    </a:lnTo>
                    <a:lnTo>
                      <a:pt x="138" y="2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16" name="Freeform 920"/>
              <p:cNvSpPr>
                <a:spLocks/>
              </p:cNvSpPr>
              <p:nvPr/>
            </p:nvSpPr>
            <p:spPr bwMode="auto">
              <a:xfrm>
                <a:off x="3106" y="2741"/>
                <a:ext cx="68" cy="7"/>
              </a:xfrm>
              <a:custGeom>
                <a:avLst/>
                <a:gdLst>
                  <a:gd name="T0" fmla="*/ 0 w 137"/>
                  <a:gd name="T1" fmla="*/ 0 h 15"/>
                  <a:gd name="T2" fmla="*/ 35 w 137"/>
                  <a:gd name="T3" fmla="*/ 3 h 15"/>
                  <a:gd name="T4" fmla="*/ 67 w 137"/>
                  <a:gd name="T5" fmla="*/ 7 h 15"/>
                  <a:gd name="T6" fmla="*/ 137 w 137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7" h="15">
                    <a:moveTo>
                      <a:pt x="0" y="0"/>
                    </a:moveTo>
                    <a:lnTo>
                      <a:pt x="35" y="3"/>
                    </a:lnTo>
                    <a:lnTo>
                      <a:pt x="67" y="7"/>
                    </a:lnTo>
                    <a:lnTo>
                      <a:pt x="137" y="15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17" name="Freeform 921"/>
              <p:cNvSpPr>
                <a:spLocks/>
              </p:cNvSpPr>
              <p:nvPr/>
            </p:nvSpPr>
            <p:spPr bwMode="auto">
              <a:xfrm>
                <a:off x="3174" y="2748"/>
                <a:ext cx="69" cy="7"/>
              </a:xfrm>
              <a:custGeom>
                <a:avLst/>
                <a:gdLst>
                  <a:gd name="T0" fmla="*/ 0 w 138"/>
                  <a:gd name="T1" fmla="*/ 0 h 13"/>
                  <a:gd name="T2" fmla="*/ 69 w 138"/>
                  <a:gd name="T3" fmla="*/ 6 h 13"/>
                  <a:gd name="T4" fmla="*/ 138 w 138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8" h="13">
                    <a:moveTo>
                      <a:pt x="0" y="0"/>
                    </a:moveTo>
                    <a:lnTo>
                      <a:pt x="69" y="6"/>
                    </a:lnTo>
                    <a:lnTo>
                      <a:pt x="138" y="13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18" name="Freeform 922"/>
              <p:cNvSpPr>
                <a:spLocks/>
              </p:cNvSpPr>
              <p:nvPr/>
            </p:nvSpPr>
            <p:spPr bwMode="auto">
              <a:xfrm>
                <a:off x="3243" y="2755"/>
                <a:ext cx="68" cy="9"/>
              </a:xfrm>
              <a:custGeom>
                <a:avLst/>
                <a:gdLst>
                  <a:gd name="T0" fmla="*/ 0 w 136"/>
                  <a:gd name="T1" fmla="*/ 0 h 18"/>
                  <a:gd name="T2" fmla="*/ 67 w 136"/>
                  <a:gd name="T3" fmla="*/ 8 h 18"/>
                  <a:gd name="T4" fmla="*/ 136 w 136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6" h="18">
                    <a:moveTo>
                      <a:pt x="0" y="0"/>
                    </a:moveTo>
                    <a:lnTo>
                      <a:pt x="67" y="8"/>
                    </a:lnTo>
                    <a:lnTo>
                      <a:pt x="136" y="18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19" name="Freeform 923"/>
              <p:cNvSpPr>
                <a:spLocks/>
              </p:cNvSpPr>
              <p:nvPr/>
            </p:nvSpPr>
            <p:spPr bwMode="auto">
              <a:xfrm>
                <a:off x="3311" y="2764"/>
                <a:ext cx="69" cy="7"/>
              </a:xfrm>
              <a:custGeom>
                <a:avLst/>
                <a:gdLst>
                  <a:gd name="T0" fmla="*/ 0 w 138"/>
                  <a:gd name="T1" fmla="*/ 0 h 13"/>
                  <a:gd name="T2" fmla="*/ 35 w 138"/>
                  <a:gd name="T3" fmla="*/ 3 h 13"/>
                  <a:gd name="T4" fmla="*/ 69 w 138"/>
                  <a:gd name="T5" fmla="*/ 5 h 13"/>
                  <a:gd name="T6" fmla="*/ 104 w 138"/>
                  <a:gd name="T7" fmla="*/ 7 h 13"/>
                  <a:gd name="T8" fmla="*/ 138 w 138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3">
                    <a:moveTo>
                      <a:pt x="0" y="0"/>
                    </a:moveTo>
                    <a:lnTo>
                      <a:pt x="35" y="3"/>
                    </a:lnTo>
                    <a:lnTo>
                      <a:pt x="69" y="5"/>
                    </a:lnTo>
                    <a:lnTo>
                      <a:pt x="104" y="7"/>
                    </a:lnTo>
                    <a:lnTo>
                      <a:pt x="138" y="13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20" name="Freeform 924"/>
              <p:cNvSpPr>
                <a:spLocks/>
              </p:cNvSpPr>
              <p:nvPr/>
            </p:nvSpPr>
            <p:spPr bwMode="auto">
              <a:xfrm>
                <a:off x="3380" y="2771"/>
                <a:ext cx="68" cy="21"/>
              </a:xfrm>
              <a:custGeom>
                <a:avLst/>
                <a:gdLst>
                  <a:gd name="T0" fmla="*/ 0 w 137"/>
                  <a:gd name="T1" fmla="*/ 0 h 42"/>
                  <a:gd name="T2" fmla="*/ 35 w 137"/>
                  <a:gd name="T3" fmla="*/ 10 h 42"/>
                  <a:gd name="T4" fmla="*/ 68 w 137"/>
                  <a:gd name="T5" fmla="*/ 21 h 42"/>
                  <a:gd name="T6" fmla="*/ 102 w 137"/>
                  <a:gd name="T7" fmla="*/ 33 h 42"/>
                  <a:gd name="T8" fmla="*/ 137 w 137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42">
                    <a:moveTo>
                      <a:pt x="0" y="0"/>
                    </a:moveTo>
                    <a:lnTo>
                      <a:pt x="35" y="10"/>
                    </a:lnTo>
                    <a:lnTo>
                      <a:pt x="68" y="21"/>
                    </a:lnTo>
                    <a:lnTo>
                      <a:pt x="102" y="33"/>
                    </a:lnTo>
                    <a:lnTo>
                      <a:pt x="137" y="42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21" name="Freeform 925"/>
              <p:cNvSpPr>
                <a:spLocks/>
              </p:cNvSpPr>
              <p:nvPr/>
            </p:nvSpPr>
            <p:spPr bwMode="auto">
              <a:xfrm>
                <a:off x="3448" y="2792"/>
                <a:ext cx="69" cy="6"/>
              </a:xfrm>
              <a:custGeom>
                <a:avLst/>
                <a:gdLst>
                  <a:gd name="T0" fmla="*/ 0 w 138"/>
                  <a:gd name="T1" fmla="*/ 0 h 14"/>
                  <a:gd name="T2" fmla="*/ 34 w 138"/>
                  <a:gd name="T3" fmla="*/ 6 h 14"/>
                  <a:gd name="T4" fmla="*/ 69 w 138"/>
                  <a:gd name="T5" fmla="*/ 8 h 14"/>
                  <a:gd name="T6" fmla="*/ 103 w 138"/>
                  <a:gd name="T7" fmla="*/ 10 h 14"/>
                  <a:gd name="T8" fmla="*/ 138 w 138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4">
                    <a:moveTo>
                      <a:pt x="0" y="0"/>
                    </a:moveTo>
                    <a:lnTo>
                      <a:pt x="34" y="6"/>
                    </a:lnTo>
                    <a:lnTo>
                      <a:pt x="69" y="8"/>
                    </a:lnTo>
                    <a:lnTo>
                      <a:pt x="103" y="10"/>
                    </a:lnTo>
                    <a:lnTo>
                      <a:pt x="138" y="14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22" name="Freeform 926"/>
              <p:cNvSpPr>
                <a:spLocks/>
              </p:cNvSpPr>
              <p:nvPr/>
            </p:nvSpPr>
            <p:spPr bwMode="auto">
              <a:xfrm>
                <a:off x="3517" y="2798"/>
                <a:ext cx="69" cy="11"/>
              </a:xfrm>
              <a:custGeom>
                <a:avLst/>
                <a:gdLst>
                  <a:gd name="T0" fmla="*/ 0 w 136"/>
                  <a:gd name="T1" fmla="*/ 0 h 21"/>
                  <a:gd name="T2" fmla="*/ 67 w 136"/>
                  <a:gd name="T3" fmla="*/ 9 h 21"/>
                  <a:gd name="T4" fmla="*/ 136 w 136"/>
                  <a:gd name="T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6" h="21">
                    <a:moveTo>
                      <a:pt x="0" y="0"/>
                    </a:moveTo>
                    <a:lnTo>
                      <a:pt x="67" y="9"/>
                    </a:lnTo>
                    <a:lnTo>
                      <a:pt x="136" y="21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23" name="Freeform 927"/>
              <p:cNvSpPr>
                <a:spLocks/>
              </p:cNvSpPr>
              <p:nvPr/>
            </p:nvSpPr>
            <p:spPr bwMode="auto">
              <a:xfrm>
                <a:off x="3586" y="2809"/>
                <a:ext cx="69" cy="12"/>
              </a:xfrm>
              <a:custGeom>
                <a:avLst/>
                <a:gdLst>
                  <a:gd name="T0" fmla="*/ 0 w 138"/>
                  <a:gd name="T1" fmla="*/ 0 h 25"/>
                  <a:gd name="T2" fmla="*/ 35 w 138"/>
                  <a:gd name="T3" fmla="*/ 6 h 25"/>
                  <a:gd name="T4" fmla="*/ 69 w 138"/>
                  <a:gd name="T5" fmla="*/ 13 h 25"/>
                  <a:gd name="T6" fmla="*/ 104 w 138"/>
                  <a:gd name="T7" fmla="*/ 19 h 25"/>
                  <a:gd name="T8" fmla="*/ 138 w 138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25">
                    <a:moveTo>
                      <a:pt x="0" y="0"/>
                    </a:moveTo>
                    <a:lnTo>
                      <a:pt x="35" y="6"/>
                    </a:lnTo>
                    <a:lnTo>
                      <a:pt x="69" y="13"/>
                    </a:lnTo>
                    <a:lnTo>
                      <a:pt x="104" y="19"/>
                    </a:lnTo>
                    <a:lnTo>
                      <a:pt x="138" y="25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24" name="Freeform 928"/>
              <p:cNvSpPr>
                <a:spLocks/>
              </p:cNvSpPr>
              <p:nvPr/>
            </p:nvSpPr>
            <p:spPr bwMode="auto">
              <a:xfrm>
                <a:off x="3655" y="2821"/>
                <a:ext cx="69" cy="2"/>
              </a:xfrm>
              <a:custGeom>
                <a:avLst/>
                <a:gdLst>
                  <a:gd name="T0" fmla="*/ 0 w 139"/>
                  <a:gd name="T1" fmla="*/ 0 h 4"/>
                  <a:gd name="T2" fmla="*/ 35 w 139"/>
                  <a:gd name="T3" fmla="*/ 2 h 4"/>
                  <a:gd name="T4" fmla="*/ 70 w 139"/>
                  <a:gd name="T5" fmla="*/ 0 h 4"/>
                  <a:gd name="T6" fmla="*/ 104 w 139"/>
                  <a:gd name="T7" fmla="*/ 0 h 4"/>
                  <a:gd name="T8" fmla="*/ 121 w 139"/>
                  <a:gd name="T9" fmla="*/ 2 h 4"/>
                  <a:gd name="T10" fmla="*/ 139 w 139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">
                    <a:moveTo>
                      <a:pt x="0" y="0"/>
                    </a:moveTo>
                    <a:lnTo>
                      <a:pt x="35" y="2"/>
                    </a:lnTo>
                    <a:lnTo>
                      <a:pt x="70" y="0"/>
                    </a:lnTo>
                    <a:lnTo>
                      <a:pt x="104" y="0"/>
                    </a:lnTo>
                    <a:lnTo>
                      <a:pt x="121" y="2"/>
                    </a:lnTo>
                    <a:lnTo>
                      <a:pt x="139" y="4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25" name="Freeform 929"/>
              <p:cNvSpPr>
                <a:spLocks/>
              </p:cNvSpPr>
              <p:nvPr/>
            </p:nvSpPr>
            <p:spPr bwMode="auto">
              <a:xfrm>
                <a:off x="3724" y="2823"/>
                <a:ext cx="68" cy="22"/>
              </a:xfrm>
              <a:custGeom>
                <a:avLst/>
                <a:gdLst>
                  <a:gd name="T0" fmla="*/ 0 w 136"/>
                  <a:gd name="T1" fmla="*/ 0 h 44"/>
                  <a:gd name="T2" fmla="*/ 34 w 136"/>
                  <a:gd name="T3" fmla="*/ 7 h 44"/>
                  <a:gd name="T4" fmla="*/ 67 w 136"/>
                  <a:gd name="T5" fmla="*/ 19 h 44"/>
                  <a:gd name="T6" fmla="*/ 101 w 136"/>
                  <a:gd name="T7" fmla="*/ 32 h 44"/>
                  <a:gd name="T8" fmla="*/ 136 w 136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44">
                    <a:moveTo>
                      <a:pt x="0" y="0"/>
                    </a:moveTo>
                    <a:lnTo>
                      <a:pt x="34" y="7"/>
                    </a:lnTo>
                    <a:lnTo>
                      <a:pt x="67" y="19"/>
                    </a:lnTo>
                    <a:lnTo>
                      <a:pt x="101" y="32"/>
                    </a:lnTo>
                    <a:lnTo>
                      <a:pt x="136" y="44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26" name="Freeform 930"/>
              <p:cNvSpPr>
                <a:spLocks/>
              </p:cNvSpPr>
              <p:nvPr/>
            </p:nvSpPr>
            <p:spPr bwMode="auto">
              <a:xfrm>
                <a:off x="3792" y="2845"/>
                <a:ext cx="69" cy="24"/>
              </a:xfrm>
              <a:custGeom>
                <a:avLst/>
                <a:gdLst>
                  <a:gd name="T0" fmla="*/ 0 w 138"/>
                  <a:gd name="T1" fmla="*/ 0 h 48"/>
                  <a:gd name="T2" fmla="*/ 35 w 138"/>
                  <a:gd name="T3" fmla="*/ 13 h 48"/>
                  <a:gd name="T4" fmla="*/ 69 w 138"/>
                  <a:gd name="T5" fmla="*/ 27 h 48"/>
                  <a:gd name="T6" fmla="*/ 104 w 138"/>
                  <a:gd name="T7" fmla="*/ 38 h 48"/>
                  <a:gd name="T8" fmla="*/ 138 w 138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48">
                    <a:moveTo>
                      <a:pt x="0" y="0"/>
                    </a:moveTo>
                    <a:lnTo>
                      <a:pt x="35" y="13"/>
                    </a:lnTo>
                    <a:lnTo>
                      <a:pt x="69" y="27"/>
                    </a:lnTo>
                    <a:lnTo>
                      <a:pt x="104" y="38"/>
                    </a:lnTo>
                    <a:lnTo>
                      <a:pt x="138" y="48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27" name="Freeform 931"/>
              <p:cNvSpPr>
                <a:spLocks/>
              </p:cNvSpPr>
              <p:nvPr/>
            </p:nvSpPr>
            <p:spPr bwMode="auto">
              <a:xfrm>
                <a:off x="3861" y="2869"/>
                <a:ext cx="68" cy="3"/>
              </a:xfrm>
              <a:custGeom>
                <a:avLst/>
                <a:gdLst>
                  <a:gd name="T0" fmla="*/ 0 w 137"/>
                  <a:gd name="T1" fmla="*/ 0 h 6"/>
                  <a:gd name="T2" fmla="*/ 18 w 137"/>
                  <a:gd name="T3" fmla="*/ 2 h 6"/>
                  <a:gd name="T4" fmla="*/ 35 w 137"/>
                  <a:gd name="T5" fmla="*/ 4 h 6"/>
                  <a:gd name="T6" fmla="*/ 67 w 137"/>
                  <a:gd name="T7" fmla="*/ 6 h 6"/>
                  <a:gd name="T8" fmla="*/ 102 w 137"/>
                  <a:gd name="T9" fmla="*/ 4 h 6"/>
                  <a:gd name="T10" fmla="*/ 137 w 137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" h="6">
                    <a:moveTo>
                      <a:pt x="0" y="0"/>
                    </a:moveTo>
                    <a:lnTo>
                      <a:pt x="18" y="2"/>
                    </a:lnTo>
                    <a:lnTo>
                      <a:pt x="35" y="4"/>
                    </a:lnTo>
                    <a:lnTo>
                      <a:pt x="67" y="6"/>
                    </a:lnTo>
                    <a:lnTo>
                      <a:pt x="102" y="4"/>
                    </a:lnTo>
                    <a:lnTo>
                      <a:pt x="137" y="6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28" name="Freeform 932"/>
              <p:cNvSpPr>
                <a:spLocks/>
              </p:cNvSpPr>
              <p:nvPr/>
            </p:nvSpPr>
            <p:spPr bwMode="auto">
              <a:xfrm>
                <a:off x="3929" y="2872"/>
                <a:ext cx="69" cy="8"/>
              </a:xfrm>
              <a:custGeom>
                <a:avLst/>
                <a:gdLst>
                  <a:gd name="T0" fmla="*/ 0 w 138"/>
                  <a:gd name="T1" fmla="*/ 0 h 15"/>
                  <a:gd name="T2" fmla="*/ 34 w 138"/>
                  <a:gd name="T3" fmla="*/ 1 h 15"/>
                  <a:gd name="T4" fmla="*/ 69 w 138"/>
                  <a:gd name="T5" fmla="*/ 3 h 15"/>
                  <a:gd name="T6" fmla="*/ 103 w 138"/>
                  <a:gd name="T7" fmla="*/ 7 h 15"/>
                  <a:gd name="T8" fmla="*/ 138 w 138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">
                    <a:moveTo>
                      <a:pt x="0" y="0"/>
                    </a:moveTo>
                    <a:lnTo>
                      <a:pt x="34" y="1"/>
                    </a:lnTo>
                    <a:lnTo>
                      <a:pt x="69" y="3"/>
                    </a:lnTo>
                    <a:lnTo>
                      <a:pt x="103" y="7"/>
                    </a:lnTo>
                    <a:lnTo>
                      <a:pt x="138" y="15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29" name="Freeform 933"/>
              <p:cNvSpPr>
                <a:spLocks/>
              </p:cNvSpPr>
              <p:nvPr/>
            </p:nvSpPr>
            <p:spPr bwMode="auto">
              <a:xfrm>
                <a:off x="3998" y="2880"/>
                <a:ext cx="69" cy="30"/>
              </a:xfrm>
              <a:custGeom>
                <a:avLst/>
                <a:gdLst>
                  <a:gd name="T0" fmla="*/ 0 w 136"/>
                  <a:gd name="T1" fmla="*/ 0 h 59"/>
                  <a:gd name="T2" fmla="*/ 17 w 136"/>
                  <a:gd name="T3" fmla="*/ 6 h 59"/>
                  <a:gd name="T4" fmla="*/ 34 w 136"/>
                  <a:gd name="T5" fmla="*/ 13 h 59"/>
                  <a:gd name="T6" fmla="*/ 67 w 136"/>
                  <a:gd name="T7" fmla="*/ 31 h 59"/>
                  <a:gd name="T8" fmla="*/ 102 w 136"/>
                  <a:gd name="T9" fmla="*/ 48 h 59"/>
                  <a:gd name="T10" fmla="*/ 119 w 136"/>
                  <a:gd name="T11" fmla="*/ 54 h 59"/>
                  <a:gd name="T12" fmla="*/ 136 w 136"/>
                  <a:gd name="T13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" h="59">
                    <a:moveTo>
                      <a:pt x="0" y="0"/>
                    </a:moveTo>
                    <a:lnTo>
                      <a:pt x="17" y="6"/>
                    </a:lnTo>
                    <a:lnTo>
                      <a:pt x="34" y="13"/>
                    </a:lnTo>
                    <a:lnTo>
                      <a:pt x="67" y="31"/>
                    </a:lnTo>
                    <a:lnTo>
                      <a:pt x="102" y="48"/>
                    </a:lnTo>
                    <a:lnTo>
                      <a:pt x="119" y="54"/>
                    </a:lnTo>
                    <a:lnTo>
                      <a:pt x="136" y="59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30" name="Freeform 934"/>
              <p:cNvSpPr>
                <a:spLocks/>
              </p:cNvSpPr>
              <p:nvPr/>
            </p:nvSpPr>
            <p:spPr bwMode="auto">
              <a:xfrm>
                <a:off x="4067" y="2908"/>
                <a:ext cx="69" cy="3"/>
              </a:xfrm>
              <a:custGeom>
                <a:avLst/>
                <a:gdLst>
                  <a:gd name="T0" fmla="*/ 0 w 138"/>
                  <a:gd name="T1" fmla="*/ 3 h 5"/>
                  <a:gd name="T2" fmla="*/ 17 w 138"/>
                  <a:gd name="T3" fmla="*/ 5 h 5"/>
                  <a:gd name="T4" fmla="*/ 35 w 138"/>
                  <a:gd name="T5" fmla="*/ 5 h 5"/>
                  <a:gd name="T6" fmla="*/ 69 w 138"/>
                  <a:gd name="T7" fmla="*/ 3 h 5"/>
                  <a:gd name="T8" fmla="*/ 104 w 138"/>
                  <a:gd name="T9" fmla="*/ 0 h 5"/>
                  <a:gd name="T10" fmla="*/ 121 w 138"/>
                  <a:gd name="T11" fmla="*/ 0 h 5"/>
                  <a:gd name="T12" fmla="*/ 138 w 138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5">
                    <a:moveTo>
                      <a:pt x="0" y="3"/>
                    </a:moveTo>
                    <a:lnTo>
                      <a:pt x="17" y="5"/>
                    </a:lnTo>
                    <a:lnTo>
                      <a:pt x="35" y="5"/>
                    </a:lnTo>
                    <a:lnTo>
                      <a:pt x="69" y="3"/>
                    </a:lnTo>
                    <a:lnTo>
                      <a:pt x="104" y="0"/>
                    </a:lnTo>
                    <a:lnTo>
                      <a:pt x="121" y="0"/>
                    </a:lnTo>
                    <a:lnTo>
                      <a:pt x="138" y="1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31" name="Freeform 935"/>
              <p:cNvSpPr>
                <a:spLocks/>
              </p:cNvSpPr>
              <p:nvPr/>
            </p:nvSpPr>
            <p:spPr bwMode="auto">
              <a:xfrm>
                <a:off x="4136" y="2909"/>
                <a:ext cx="69" cy="27"/>
              </a:xfrm>
              <a:custGeom>
                <a:avLst/>
                <a:gdLst>
                  <a:gd name="T0" fmla="*/ 0 w 139"/>
                  <a:gd name="T1" fmla="*/ 0 h 54"/>
                  <a:gd name="T2" fmla="*/ 18 w 139"/>
                  <a:gd name="T3" fmla="*/ 4 h 54"/>
                  <a:gd name="T4" fmla="*/ 35 w 139"/>
                  <a:gd name="T5" fmla="*/ 10 h 54"/>
                  <a:gd name="T6" fmla="*/ 69 w 139"/>
                  <a:gd name="T7" fmla="*/ 25 h 54"/>
                  <a:gd name="T8" fmla="*/ 104 w 139"/>
                  <a:gd name="T9" fmla="*/ 41 h 54"/>
                  <a:gd name="T10" fmla="*/ 121 w 139"/>
                  <a:gd name="T11" fmla="*/ 48 h 54"/>
                  <a:gd name="T12" fmla="*/ 139 w 139"/>
                  <a:gd name="T1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54">
                    <a:moveTo>
                      <a:pt x="0" y="0"/>
                    </a:moveTo>
                    <a:lnTo>
                      <a:pt x="18" y="4"/>
                    </a:lnTo>
                    <a:lnTo>
                      <a:pt x="35" y="10"/>
                    </a:lnTo>
                    <a:lnTo>
                      <a:pt x="69" y="25"/>
                    </a:lnTo>
                    <a:lnTo>
                      <a:pt x="104" y="41"/>
                    </a:lnTo>
                    <a:lnTo>
                      <a:pt x="121" y="48"/>
                    </a:lnTo>
                    <a:lnTo>
                      <a:pt x="139" y="54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32" name="Freeform 936"/>
              <p:cNvSpPr>
                <a:spLocks/>
              </p:cNvSpPr>
              <p:nvPr/>
            </p:nvSpPr>
            <p:spPr bwMode="auto">
              <a:xfrm>
                <a:off x="4205" y="2936"/>
                <a:ext cx="68" cy="17"/>
              </a:xfrm>
              <a:custGeom>
                <a:avLst/>
                <a:gdLst>
                  <a:gd name="T0" fmla="*/ 0 w 136"/>
                  <a:gd name="T1" fmla="*/ 0 h 35"/>
                  <a:gd name="T2" fmla="*/ 34 w 136"/>
                  <a:gd name="T3" fmla="*/ 10 h 35"/>
                  <a:gd name="T4" fmla="*/ 67 w 136"/>
                  <a:gd name="T5" fmla="*/ 19 h 35"/>
                  <a:gd name="T6" fmla="*/ 136 w 136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" h="35">
                    <a:moveTo>
                      <a:pt x="0" y="0"/>
                    </a:moveTo>
                    <a:lnTo>
                      <a:pt x="34" y="10"/>
                    </a:lnTo>
                    <a:lnTo>
                      <a:pt x="67" y="19"/>
                    </a:lnTo>
                    <a:lnTo>
                      <a:pt x="136" y="35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33" name="Freeform 937"/>
              <p:cNvSpPr>
                <a:spLocks/>
              </p:cNvSpPr>
              <p:nvPr/>
            </p:nvSpPr>
            <p:spPr bwMode="auto">
              <a:xfrm>
                <a:off x="4273" y="2953"/>
                <a:ext cx="69" cy="11"/>
              </a:xfrm>
              <a:custGeom>
                <a:avLst/>
                <a:gdLst>
                  <a:gd name="T0" fmla="*/ 0 w 138"/>
                  <a:gd name="T1" fmla="*/ 0 h 23"/>
                  <a:gd name="T2" fmla="*/ 34 w 138"/>
                  <a:gd name="T3" fmla="*/ 6 h 23"/>
                  <a:gd name="T4" fmla="*/ 69 w 138"/>
                  <a:gd name="T5" fmla="*/ 9 h 23"/>
                  <a:gd name="T6" fmla="*/ 104 w 138"/>
                  <a:gd name="T7" fmla="*/ 13 h 23"/>
                  <a:gd name="T8" fmla="*/ 121 w 138"/>
                  <a:gd name="T9" fmla="*/ 17 h 23"/>
                  <a:gd name="T10" fmla="*/ 138 w 138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23">
                    <a:moveTo>
                      <a:pt x="0" y="0"/>
                    </a:moveTo>
                    <a:lnTo>
                      <a:pt x="34" y="6"/>
                    </a:lnTo>
                    <a:lnTo>
                      <a:pt x="69" y="9"/>
                    </a:lnTo>
                    <a:lnTo>
                      <a:pt x="104" y="13"/>
                    </a:lnTo>
                    <a:lnTo>
                      <a:pt x="121" y="17"/>
                    </a:lnTo>
                    <a:lnTo>
                      <a:pt x="138" y="23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34" name="Freeform 938"/>
              <p:cNvSpPr>
                <a:spLocks/>
              </p:cNvSpPr>
              <p:nvPr/>
            </p:nvSpPr>
            <p:spPr bwMode="auto">
              <a:xfrm>
                <a:off x="4342" y="2964"/>
                <a:ext cx="68" cy="39"/>
              </a:xfrm>
              <a:custGeom>
                <a:avLst/>
                <a:gdLst>
                  <a:gd name="T0" fmla="*/ 0 w 136"/>
                  <a:gd name="T1" fmla="*/ 0 h 77"/>
                  <a:gd name="T2" fmla="*/ 17 w 136"/>
                  <a:gd name="T3" fmla="*/ 7 h 77"/>
                  <a:gd name="T4" fmla="*/ 35 w 136"/>
                  <a:gd name="T5" fmla="*/ 17 h 77"/>
                  <a:gd name="T6" fmla="*/ 67 w 136"/>
                  <a:gd name="T7" fmla="*/ 40 h 77"/>
                  <a:gd name="T8" fmla="*/ 85 w 136"/>
                  <a:gd name="T9" fmla="*/ 52 h 77"/>
                  <a:gd name="T10" fmla="*/ 102 w 136"/>
                  <a:gd name="T11" fmla="*/ 61 h 77"/>
                  <a:gd name="T12" fmla="*/ 119 w 136"/>
                  <a:gd name="T13" fmla="*/ 71 h 77"/>
                  <a:gd name="T14" fmla="*/ 136 w 136"/>
                  <a:gd name="T15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6" h="77">
                    <a:moveTo>
                      <a:pt x="0" y="0"/>
                    </a:moveTo>
                    <a:lnTo>
                      <a:pt x="17" y="7"/>
                    </a:lnTo>
                    <a:lnTo>
                      <a:pt x="35" y="17"/>
                    </a:lnTo>
                    <a:lnTo>
                      <a:pt x="67" y="40"/>
                    </a:lnTo>
                    <a:lnTo>
                      <a:pt x="85" y="52"/>
                    </a:lnTo>
                    <a:lnTo>
                      <a:pt x="102" y="61"/>
                    </a:lnTo>
                    <a:lnTo>
                      <a:pt x="119" y="71"/>
                    </a:lnTo>
                    <a:lnTo>
                      <a:pt x="136" y="77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35" name="Freeform 939"/>
              <p:cNvSpPr>
                <a:spLocks/>
              </p:cNvSpPr>
              <p:nvPr/>
            </p:nvSpPr>
            <p:spPr bwMode="auto">
              <a:xfrm>
                <a:off x="4410" y="3003"/>
                <a:ext cx="69" cy="3"/>
              </a:xfrm>
              <a:custGeom>
                <a:avLst/>
                <a:gdLst>
                  <a:gd name="T0" fmla="*/ 0 w 139"/>
                  <a:gd name="T1" fmla="*/ 0 h 5"/>
                  <a:gd name="T2" fmla="*/ 18 w 139"/>
                  <a:gd name="T3" fmla="*/ 3 h 5"/>
                  <a:gd name="T4" fmla="*/ 35 w 139"/>
                  <a:gd name="T5" fmla="*/ 5 h 5"/>
                  <a:gd name="T6" fmla="*/ 52 w 139"/>
                  <a:gd name="T7" fmla="*/ 3 h 5"/>
                  <a:gd name="T8" fmla="*/ 70 w 139"/>
                  <a:gd name="T9" fmla="*/ 3 h 5"/>
                  <a:gd name="T10" fmla="*/ 104 w 139"/>
                  <a:gd name="T11" fmla="*/ 2 h 5"/>
                  <a:gd name="T12" fmla="*/ 121 w 139"/>
                  <a:gd name="T13" fmla="*/ 2 h 5"/>
                  <a:gd name="T14" fmla="*/ 139 w 139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9" h="5">
                    <a:moveTo>
                      <a:pt x="0" y="0"/>
                    </a:moveTo>
                    <a:lnTo>
                      <a:pt x="18" y="3"/>
                    </a:lnTo>
                    <a:lnTo>
                      <a:pt x="35" y="5"/>
                    </a:lnTo>
                    <a:lnTo>
                      <a:pt x="52" y="3"/>
                    </a:lnTo>
                    <a:lnTo>
                      <a:pt x="70" y="3"/>
                    </a:lnTo>
                    <a:lnTo>
                      <a:pt x="104" y="2"/>
                    </a:lnTo>
                    <a:lnTo>
                      <a:pt x="121" y="2"/>
                    </a:lnTo>
                    <a:lnTo>
                      <a:pt x="139" y="3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36" name="Freeform 940"/>
              <p:cNvSpPr>
                <a:spLocks/>
              </p:cNvSpPr>
              <p:nvPr/>
            </p:nvSpPr>
            <p:spPr bwMode="auto">
              <a:xfrm>
                <a:off x="4479" y="3004"/>
                <a:ext cx="69" cy="27"/>
              </a:xfrm>
              <a:custGeom>
                <a:avLst/>
                <a:gdLst>
                  <a:gd name="T0" fmla="*/ 0 w 136"/>
                  <a:gd name="T1" fmla="*/ 1 h 53"/>
                  <a:gd name="T2" fmla="*/ 4 w 136"/>
                  <a:gd name="T3" fmla="*/ 1 h 53"/>
                  <a:gd name="T4" fmla="*/ 7 w 136"/>
                  <a:gd name="T5" fmla="*/ 1 h 53"/>
                  <a:gd name="T6" fmla="*/ 15 w 136"/>
                  <a:gd name="T7" fmla="*/ 1 h 53"/>
                  <a:gd name="T8" fmla="*/ 23 w 136"/>
                  <a:gd name="T9" fmla="*/ 1 h 53"/>
                  <a:gd name="T10" fmla="*/ 44 w 136"/>
                  <a:gd name="T11" fmla="*/ 0 h 53"/>
                  <a:gd name="T12" fmla="*/ 65 w 136"/>
                  <a:gd name="T13" fmla="*/ 1 h 53"/>
                  <a:gd name="T14" fmla="*/ 88 w 136"/>
                  <a:gd name="T15" fmla="*/ 7 h 53"/>
                  <a:gd name="T16" fmla="*/ 100 w 136"/>
                  <a:gd name="T17" fmla="*/ 11 h 53"/>
                  <a:gd name="T18" fmla="*/ 109 w 136"/>
                  <a:gd name="T19" fmla="*/ 15 h 53"/>
                  <a:gd name="T20" fmla="*/ 117 w 136"/>
                  <a:gd name="T21" fmla="*/ 23 h 53"/>
                  <a:gd name="T22" fmla="*/ 125 w 136"/>
                  <a:gd name="T23" fmla="*/ 30 h 53"/>
                  <a:gd name="T24" fmla="*/ 132 w 136"/>
                  <a:gd name="T25" fmla="*/ 42 h 53"/>
                  <a:gd name="T26" fmla="*/ 136 w 136"/>
                  <a:gd name="T2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6" h="53">
                    <a:moveTo>
                      <a:pt x="0" y="1"/>
                    </a:moveTo>
                    <a:lnTo>
                      <a:pt x="4" y="1"/>
                    </a:lnTo>
                    <a:lnTo>
                      <a:pt x="7" y="1"/>
                    </a:lnTo>
                    <a:lnTo>
                      <a:pt x="15" y="1"/>
                    </a:lnTo>
                    <a:lnTo>
                      <a:pt x="23" y="1"/>
                    </a:lnTo>
                    <a:lnTo>
                      <a:pt x="44" y="0"/>
                    </a:lnTo>
                    <a:lnTo>
                      <a:pt x="65" y="1"/>
                    </a:lnTo>
                    <a:lnTo>
                      <a:pt x="88" y="7"/>
                    </a:lnTo>
                    <a:lnTo>
                      <a:pt x="100" y="11"/>
                    </a:lnTo>
                    <a:lnTo>
                      <a:pt x="109" y="15"/>
                    </a:lnTo>
                    <a:lnTo>
                      <a:pt x="117" y="23"/>
                    </a:lnTo>
                    <a:lnTo>
                      <a:pt x="125" y="30"/>
                    </a:lnTo>
                    <a:lnTo>
                      <a:pt x="132" y="42"/>
                    </a:lnTo>
                    <a:lnTo>
                      <a:pt x="136" y="53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37" name="Freeform 941"/>
              <p:cNvSpPr>
                <a:spLocks/>
              </p:cNvSpPr>
              <p:nvPr/>
            </p:nvSpPr>
            <p:spPr bwMode="auto">
              <a:xfrm>
                <a:off x="4548" y="3031"/>
                <a:ext cx="137" cy="761"/>
              </a:xfrm>
              <a:custGeom>
                <a:avLst/>
                <a:gdLst>
                  <a:gd name="T0" fmla="*/ 0 w 275"/>
                  <a:gd name="T1" fmla="*/ 0 h 1523"/>
                  <a:gd name="T2" fmla="*/ 6 w 275"/>
                  <a:gd name="T3" fmla="*/ 27 h 1523"/>
                  <a:gd name="T4" fmla="*/ 13 w 275"/>
                  <a:gd name="T5" fmla="*/ 56 h 1523"/>
                  <a:gd name="T6" fmla="*/ 21 w 275"/>
                  <a:gd name="T7" fmla="*/ 87 h 1523"/>
                  <a:gd name="T8" fmla="*/ 27 w 275"/>
                  <a:gd name="T9" fmla="*/ 119 h 1523"/>
                  <a:gd name="T10" fmla="*/ 35 w 275"/>
                  <a:gd name="T11" fmla="*/ 156 h 1523"/>
                  <a:gd name="T12" fmla="*/ 42 w 275"/>
                  <a:gd name="T13" fmla="*/ 194 h 1523"/>
                  <a:gd name="T14" fmla="*/ 50 w 275"/>
                  <a:gd name="T15" fmla="*/ 234 h 1523"/>
                  <a:gd name="T16" fmla="*/ 60 w 275"/>
                  <a:gd name="T17" fmla="*/ 277 h 1523"/>
                  <a:gd name="T18" fmla="*/ 67 w 275"/>
                  <a:gd name="T19" fmla="*/ 321 h 1523"/>
                  <a:gd name="T20" fmla="*/ 75 w 275"/>
                  <a:gd name="T21" fmla="*/ 367 h 1523"/>
                  <a:gd name="T22" fmla="*/ 85 w 275"/>
                  <a:gd name="T23" fmla="*/ 415 h 1523"/>
                  <a:gd name="T24" fmla="*/ 92 w 275"/>
                  <a:gd name="T25" fmla="*/ 463 h 1523"/>
                  <a:gd name="T26" fmla="*/ 111 w 275"/>
                  <a:gd name="T27" fmla="*/ 565 h 1523"/>
                  <a:gd name="T28" fmla="*/ 129 w 275"/>
                  <a:gd name="T29" fmla="*/ 670 h 1523"/>
                  <a:gd name="T30" fmla="*/ 148 w 275"/>
                  <a:gd name="T31" fmla="*/ 778 h 1523"/>
                  <a:gd name="T32" fmla="*/ 165 w 275"/>
                  <a:gd name="T33" fmla="*/ 887 h 1523"/>
                  <a:gd name="T34" fmla="*/ 204 w 275"/>
                  <a:gd name="T35" fmla="*/ 1108 h 1523"/>
                  <a:gd name="T36" fmla="*/ 221 w 275"/>
                  <a:gd name="T37" fmla="*/ 1215 h 1523"/>
                  <a:gd name="T38" fmla="*/ 240 w 275"/>
                  <a:gd name="T39" fmla="*/ 1323 h 1523"/>
                  <a:gd name="T40" fmla="*/ 257 w 275"/>
                  <a:gd name="T41" fmla="*/ 1425 h 1523"/>
                  <a:gd name="T42" fmla="*/ 275 w 275"/>
                  <a:gd name="T43" fmla="*/ 1523 h 1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5" h="1523">
                    <a:moveTo>
                      <a:pt x="0" y="0"/>
                    </a:moveTo>
                    <a:lnTo>
                      <a:pt x="6" y="27"/>
                    </a:lnTo>
                    <a:lnTo>
                      <a:pt x="13" y="56"/>
                    </a:lnTo>
                    <a:lnTo>
                      <a:pt x="21" y="87"/>
                    </a:lnTo>
                    <a:lnTo>
                      <a:pt x="27" y="119"/>
                    </a:lnTo>
                    <a:lnTo>
                      <a:pt x="35" y="156"/>
                    </a:lnTo>
                    <a:lnTo>
                      <a:pt x="42" y="194"/>
                    </a:lnTo>
                    <a:lnTo>
                      <a:pt x="50" y="234"/>
                    </a:lnTo>
                    <a:lnTo>
                      <a:pt x="60" y="277"/>
                    </a:lnTo>
                    <a:lnTo>
                      <a:pt x="67" y="321"/>
                    </a:lnTo>
                    <a:lnTo>
                      <a:pt x="75" y="367"/>
                    </a:lnTo>
                    <a:lnTo>
                      <a:pt x="85" y="415"/>
                    </a:lnTo>
                    <a:lnTo>
                      <a:pt x="92" y="463"/>
                    </a:lnTo>
                    <a:lnTo>
                      <a:pt x="111" y="565"/>
                    </a:lnTo>
                    <a:lnTo>
                      <a:pt x="129" y="670"/>
                    </a:lnTo>
                    <a:lnTo>
                      <a:pt x="148" y="778"/>
                    </a:lnTo>
                    <a:lnTo>
                      <a:pt x="165" y="887"/>
                    </a:lnTo>
                    <a:lnTo>
                      <a:pt x="204" y="1108"/>
                    </a:lnTo>
                    <a:lnTo>
                      <a:pt x="221" y="1215"/>
                    </a:lnTo>
                    <a:lnTo>
                      <a:pt x="240" y="1323"/>
                    </a:lnTo>
                    <a:lnTo>
                      <a:pt x="257" y="1425"/>
                    </a:lnTo>
                    <a:lnTo>
                      <a:pt x="275" y="1523"/>
                    </a:lnTo>
                  </a:path>
                </a:pathLst>
              </a:custGeom>
              <a:noFill/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38" name="Freeform 942"/>
              <p:cNvSpPr>
                <a:spLocks/>
              </p:cNvSpPr>
              <p:nvPr/>
            </p:nvSpPr>
            <p:spPr bwMode="auto">
              <a:xfrm>
                <a:off x="1319" y="3038"/>
                <a:ext cx="137" cy="754"/>
              </a:xfrm>
              <a:custGeom>
                <a:avLst/>
                <a:gdLst>
                  <a:gd name="T0" fmla="*/ 0 w 275"/>
                  <a:gd name="T1" fmla="*/ 1507 h 1507"/>
                  <a:gd name="T2" fmla="*/ 17 w 275"/>
                  <a:gd name="T3" fmla="*/ 1411 h 1507"/>
                  <a:gd name="T4" fmla="*/ 35 w 275"/>
                  <a:gd name="T5" fmla="*/ 1309 h 1507"/>
                  <a:gd name="T6" fmla="*/ 54 w 275"/>
                  <a:gd name="T7" fmla="*/ 1203 h 1507"/>
                  <a:gd name="T8" fmla="*/ 71 w 275"/>
                  <a:gd name="T9" fmla="*/ 1096 h 1507"/>
                  <a:gd name="T10" fmla="*/ 110 w 275"/>
                  <a:gd name="T11" fmla="*/ 877 h 1507"/>
                  <a:gd name="T12" fmla="*/ 127 w 275"/>
                  <a:gd name="T13" fmla="*/ 769 h 1507"/>
                  <a:gd name="T14" fmla="*/ 146 w 275"/>
                  <a:gd name="T15" fmla="*/ 662 h 1507"/>
                  <a:gd name="T16" fmla="*/ 163 w 275"/>
                  <a:gd name="T17" fmla="*/ 558 h 1507"/>
                  <a:gd name="T18" fmla="*/ 182 w 275"/>
                  <a:gd name="T19" fmla="*/ 458 h 1507"/>
                  <a:gd name="T20" fmla="*/ 190 w 275"/>
                  <a:gd name="T21" fmla="*/ 409 h 1507"/>
                  <a:gd name="T22" fmla="*/ 200 w 275"/>
                  <a:gd name="T23" fmla="*/ 362 h 1507"/>
                  <a:gd name="T24" fmla="*/ 207 w 275"/>
                  <a:gd name="T25" fmla="*/ 316 h 1507"/>
                  <a:gd name="T26" fmla="*/ 215 w 275"/>
                  <a:gd name="T27" fmla="*/ 274 h 1507"/>
                  <a:gd name="T28" fmla="*/ 223 w 275"/>
                  <a:gd name="T29" fmla="*/ 232 h 1507"/>
                  <a:gd name="T30" fmla="*/ 232 w 275"/>
                  <a:gd name="T31" fmla="*/ 192 h 1507"/>
                  <a:gd name="T32" fmla="*/ 240 w 275"/>
                  <a:gd name="T33" fmla="*/ 153 h 1507"/>
                  <a:gd name="T34" fmla="*/ 248 w 275"/>
                  <a:gd name="T35" fmla="*/ 119 h 1507"/>
                  <a:gd name="T36" fmla="*/ 254 w 275"/>
                  <a:gd name="T37" fmla="*/ 84 h 1507"/>
                  <a:gd name="T38" fmla="*/ 261 w 275"/>
                  <a:gd name="T39" fmla="*/ 53 h 1507"/>
                  <a:gd name="T40" fmla="*/ 269 w 275"/>
                  <a:gd name="T41" fmla="*/ 25 h 1507"/>
                  <a:gd name="T42" fmla="*/ 275 w 275"/>
                  <a:gd name="T43" fmla="*/ 0 h 1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5" h="1507">
                    <a:moveTo>
                      <a:pt x="0" y="1507"/>
                    </a:moveTo>
                    <a:lnTo>
                      <a:pt x="17" y="1411"/>
                    </a:lnTo>
                    <a:lnTo>
                      <a:pt x="35" y="1309"/>
                    </a:lnTo>
                    <a:lnTo>
                      <a:pt x="54" y="1203"/>
                    </a:lnTo>
                    <a:lnTo>
                      <a:pt x="71" y="1096"/>
                    </a:lnTo>
                    <a:lnTo>
                      <a:pt x="110" y="877"/>
                    </a:lnTo>
                    <a:lnTo>
                      <a:pt x="127" y="769"/>
                    </a:lnTo>
                    <a:lnTo>
                      <a:pt x="146" y="662"/>
                    </a:lnTo>
                    <a:lnTo>
                      <a:pt x="163" y="558"/>
                    </a:lnTo>
                    <a:lnTo>
                      <a:pt x="182" y="458"/>
                    </a:lnTo>
                    <a:lnTo>
                      <a:pt x="190" y="409"/>
                    </a:lnTo>
                    <a:lnTo>
                      <a:pt x="200" y="362"/>
                    </a:lnTo>
                    <a:lnTo>
                      <a:pt x="207" y="316"/>
                    </a:lnTo>
                    <a:lnTo>
                      <a:pt x="215" y="274"/>
                    </a:lnTo>
                    <a:lnTo>
                      <a:pt x="223" y="232"/>
                    </a:lnTo>
                    <a:lnTo>
                      <a:pt x="232" y="192"/>
                    </a:lnTo>
                    <a:lnTo>
                      <a:pt x="240" y="153"/>
                    </a:lnTo>
                    <a:lnTo>
                      <a:pt x="248" y="119"/>
                    </a:lnTo>
                    <a:lnTo>
                      <a:pt x="254" y="84"/>
                    </a:lnTo>
                    <a:lnTo>
                      <a:pt x="261" y="53"/>
                    </a:lnTo>
                    <a:lnTo>
                      <a:pt x="269" y="25"/>
                    </a:lnTo>
                    <a:lnTo>
                      <a:pt x="275" y="0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39" name="Freeform 943"/>
              <p:cNvSpPr>
                <a:spLocks/>
              </p:cNvSpPr>
              <p:nvPr/>
            </p:nvSpPr>
            <p:spPr bwMode="auto">
              <a:xfrm>
                <a:off x="1456" y="3015"/>
                <a:ext cx="69" cy="23"/>
              </a:xfrm>
              <a:custGeom>
                <a:avLst/>
                <a:gdLst>
                  <a:gd name="T0" fmla="*/ 0 w 138"/>
                  <a:gd name="T1" fmla="*/ 46 h 46"/>
                  <a:gd name="T2" fmla="*/ 3 w 138"/>
                  <a:gd name="T3" fmla="*/ 34 h 46"/>
                  <a:gd name="T4" fmla="*/ 11 w 138"/>
                  <a:gd name="T5" fmla="*/ 25 h 46"/>
                  <a:gd name="T6" fmla="*/ 19 w 138"/>
                  <a:gd name="T7" fmla="*/ 17 h 46"/>
                  <a:gd name="T8" fmla="*/ 27 w 138"/>
                  <a:gd name="T9" fmla="*/ 11 h 46"/>
                  <a:gd name="T10" fmla="*/ 38 w 138"/>
                  <a:gd name="T11" fmla="*/ 5 h 46"/>
                  <a:gd name="T12" fmla="*/ 48 w 138"/>
                  <a:gd name="T13" fmla="*/ 3 h 46"/>
                  <a:gd name="T14" fmla="*/ 71 w 138"/>
                  <a:gd name="T15" fmla="*/ 0 h 46"/>
                  <a:gd name="T16" fmla="*/ 94 w 138"/>
                  <a:gd name="T17" fmla="*/ 1 h 46"/>
                  <a:gd name="T18" fmla="*/ 113 w 138"/>
                  <a:gd name="T19" fmla="*/ 1 h 46"/>
                  <a:gd name="T20" fmla="*/ 123 w 138"/>
                  <a:gd name="T21" fmla="*/ 3 h 46"/>
                  <a:gd name="T22" fmla="*/ 128 w 138"/>
                  <a:gd name="T23" fmla="*/ 3 h 46"/>
                  <a:gd name="T24" fmla="*/ 134 w 138"/>
                  <a:gd name="T25" fmla="*/ 3 h 46"/>
                  <a:gd name="T26" fmla="*/ 138 w 138"/>
                  <a:gd name="T27" fmla="*/ 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8" h="46">
                    <a:moveTo>
                      <a:pt x="0" y="46"/>
                    </a:moveTo>
                    <a:lnTo>
                      <a:pt x="3" y="34"/>
                    </a:lnTo>
                    <a:lnTo>
                      <a:pt x="11" y="25"/>
                    </a:lnTo>
                    <a:lnTo>
                      <a:pt x="19" y="17"/>
                    </a:lnTo>
                    <a:lnTo>
                      <a:pt x="27" y="11"/>
                    </a:lnTo>
                    <a:lnTo>
                      <a:pt x="38" y="5"/>
                    </a:lnTo>
                    <a:lnTo>
                      <a:pt x="48" y="3"/>
                    </a:lnTo>
                    <a:lnTo>
                      <a:pt x="71" y="0"/>
                    </a:lnTo>
                    <a:lnTo>
                      <a:pt x="94" y="1"/>
                    </a:lnTo>
                    <a:lnTo>
                      <a:pt x="113" y="1"/>
                    </a:lnTo>
                    <a:lnTo>
                      <a:pt x="123" y="3"/>
                    </a:lnTo>
                    <a:lnTo>
                      <a:pt x="128" y="3"/>
                    </a:lnTo>
                    <a:lnTo>
                      <a:pt x="134" y="3"/>
                    </a:lnTo>
                    <a:lnTo>
                      <a:pt x="138" y="3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40" name="Freeform 944"/>
              <p:cNvSpPr>
                <a:spLocks/>
              </p:cNvSpPr>
              <p:nvPr/>
            </p:nvSpPr>
            <p:spPr bwMode="auto">
              <a:xfrm>
                <a:off x="1525" y="2982"/>
                <a:ext cx="69" cy="35"/>
              </a:xfrm>
              <a:custGeom>
                <a:avLst/>
                <a:gdLst>
                  <a:gd name="T0" fmla="*/ 0 w 136"/>
                  <a:gd name="T1" fmla="*/ 71 h 71"/>
                  <a:gd name="T2" fmla="*/ 17 w 136"/>
                  <a:gd name="T3" fmla="*/ 64 h 71"/>
                  <a:gd name="T4" fmla="*/ 34 w 136"/>
                  <a:gd name="T5" fmla="*/ 54 h 71"/>
                  <a:gd name="T6" fmla="*/ 67 w 136"/>
                  <a:gd name="T7" fmla="*/ 33 h 71"/>
                  <a:gd name="T8" fmla="*/ 102 w 136"/>
                  <a:gd name="T9" fmla="*/ 14 h 71"/>
                  <a:gd name="T10" fmla="*/ 119 w 136"/>
                  <a:gd name="T11" fmla="*/ 6 h 71"/>
                  <a:gd name="T12" fmla="*/ 136 w 136"/>
                  <a:gd name="T1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" h="71">
                    <a:moveTo>
                      <a:pt x="0" y="71"/>
                    </a:moveTo>
                    <a:lnTo>
                      <a:pt x="17" y="64"/>
                    </a:lnTo>
                    <a:lnTo>
                      <a:pt x="34" y="54"/>
                    </a:lnTo>
                    <a:lnTo>
                      <a:pt x="67" y="33"/>
                    </a:lnTo>
                    <a:lnTo>
                      <a:pt x="102" y="14"/>
                    </a:lnTo>
                    <a:lnTo>
                      <a:pt x="119" y="6"/>
                    </a:lnTo>
                    <a:lnTo>
                      <a:pt x="136" y="0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41" name="Freeform 945"/>
              <p:cNvSpPr>
                <a:spLocks/>
              </p:cNvSpPr>
              <p:nvPr/>
            </p:nvSpPr>
            <p:spPr bwMode="auto">
              <a:xfrm>
                <a:off x="1594" y="2978"/>
                <a:ext cx="69" cy="4"/>
              </a:xfrm>
              <a:custGeom>
                <a:avLst/>
                <a:gdLst>
                  <a:gd name="T0" fmla="*/ 0 w 138"/>
                  <a:gd name="T1" fmla="*/ 7 h 7"/>
                  <a:gd name="T2" fmla="*/ 17 w 138"/>
                  <a:gd name="T3" fmla="*/ 4 h 7"/>
                  <a:gd name="T4" fmla="*/ 35 w 138"/>
                  <a:gd name="T5" fmla="*/ 2 h 7"/>
                  <a:gd name="T6" fmla="*/ 69 w 138"/>
                  <a:gd name="T7" fmla="*/ 2 h 7"/>
                  <a:gd name="T8" fmla="*/ 104 w 138"/>
                  <a:gd name="T9" fmla="*/ 4 h 7"/>
                  <a:gd name="T10" fmla="*/ 121 w 138"/>
                  <a:gd name="T11" fmla="*/ 2 h 7"/>
                  <a:gd name="T12" fmla="*/ 138 w 138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7">
                    <a:moveTo>
                      <a:pt x="0" y="7"/>
                    </a:moveTo>
                    <a:lnTo>
                      <a:pt x="17" y="4"/>
                    </a:lnTo>
                    <a:lnTo>
                      <a:pt x="35" y="2"/>
                    </a:lnTo>
                    <a:lnTo>
                      <a:pt x="69" y="2"/>
                    </a:lnTo>
                    <a:lnTo>
                      <a:pt x="104" y="4"/>
                    </a:lnTo>
                    <a:lnTo>
                      <a:pt x="121" y="2"/>
                    </a:lnTo>
                    <a:lnTo>
                      <a:pt x="138" y="0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42" name="Freeform 946"/>
              <p:cNvSpPr>
                <a:spLocks/>
              </p:cNvSpPr>
              <p:nvPr/>
            </p:nvSpPr>
            <p:spPr bwMode="auto">
              <a:xfrm>
                <a:off x="1663" y="2954"/>
                <a:ext cx="68" cy="24"/>
              </a:xfrm>
              <a:custGeom>
                <a:avLst/>
                <a:gdLst>
                  <a:gd name="T0" fmla="*/ 0 w 137"/>
                  <a:gd name="T1" fmla="*/ 48 h 48"/>
                  <a:gd name="T2" fmla="*/ 35 w 137"/>
                  <a:gd name="T3" fmla="*/ 38 h 48"/>
                  <a:gd name="T4" fmla="*/ 68 w 137"/>
                  <a:gd name="T5" fmla="*/ 27 h 48"/>
                  <a:gd name="T6" fmla="*/ 102 w 137"/>
                  <a:gd name="T7" fmla="*/ 11 h 48"/>
                  <a:gd name="T8" fmla="*/ 137 w 137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48">
                    <a:moveTo>
                      <a:pt x="0" y="48"/>
                    </a:moveTo>
                    <a:lnTo>
                      <a:pt x="35" y="38"/>
                    </a:lnTo>
                    <a:lnTo>
                      <a:pt x="68" y="27"/>
                    </a:lnTo>
                    <a:lnTo>
                      <a:pt x="102" y="11"/>
                    </a:lnTo>
                    <a:lnTo>
                      <a:pt x="137" y="0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43" name="Freeform 947"/>
              <p:cNvSpPr>
                <a:spLocks/>
              </p:cNvSpPr>
              <p:nvPr/>
            </p:nvSpPr>
            <p:spPr bwMode="auto">
              <a:xfrm>
                <a:off x="1731" y="2935"/>
                <a:ext cx="69" cy="19"/>
              </a:xfrm>
              <a:custGeom>
                <a:avLst/>
                <a:gdLst>
                  <a:gd name="T0" fmla="*/ 0 w 138"/>
                  <a:gd name="T1" fmla="*/ 39 h 39"/>
                  <a:gd name="T2" fmla="*/ 69 w 138"/>
                  <a:gd name="T3" fmla="*/ 18 h 39"/>
                  <a:gd name="T4" fmla="*/ 103 w 138"/>
                  <a:gd name="T5" fmla="*/ 8 h 39"/>
                  <a:gd name="T6" fmla="*/ 138 w 138"/>
                  <a:gd name="T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39">
                    <a:moveTo>
                      <a:pt x="0" y="39"/>
                    </a:moveTo>
                    <a:lnTo>
                      <a:pt x="69" y="18"/>
                    </a:lnTo>
                    <a:lnTo>
                      <a:pt x="103" y="8"/>
                    </a:lnTo>
                    <a:lnTo>
                      <a:pt x="138" y="0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44" name="Freeform 948"/>
              <p:cNvSpPr>
                <a:spLocks/>
              </p:cNvSpPr>
              <p:nvPr/>
            </p:nvSpPr>
            <p:spPr bwMode="auto">
              <a:xfrm>
                <a:off x="1800" y="2933"/>
                <a:ext cx="68" cy="2"/>
              </a:xfrm>
              <a:custGeom>
                <a:avLst/>
                <a:gdLst>
                  <a:gd name="T0" fmla="*/ 0 w 136"/>
                  <a:gd name="T1" fmla="*/ 4 h 4"/>
                  <a:gd name="T2" fmla="*/ 17 w 136"/>
                  <a:gd name="T3" fmla="*/ 2 h 4"/>
                  <a:gd name="T4" fmla="*/ 35 w 136"/>
                  <a:gd name="T5" fmla="*/ 2 h 4"/>
                  <a:gd name="T6" fmla="*/ 67 w 136"/>
                  <a:gd name="T7" fmla="*/ 4 h 4"/>
                  <a:gd name="T8" fmla="*/ 102 w 136"/>
                  <a:gd name="T9" fmla="*/ 4 h 4"/>
                  <a:gd name="T10" fmla="*/ 119 w 136"/>
                  <a:gd name="T11" fmla="*/ 2 h 4"/>
                  <a:gd name="T12" fmla="*/ 136 w 13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" h="4">
                    <a:moveTo>
                      <a:pt x="0" y="4"/>
                    </a:moveTo>
                    <a:lnTo>
                      <a:pt x="17" y="2"/>
                    </a:lnTo>
                    <a:lnTo>
                      <a:pt x="35" y="2"/>
                    </a:lnTo>
                    <a:lnTo>
                      <a:pt x="67" y="4"/>
                    </a:lnTo>
                    <a:lnTo>
                      <a:pt x="102" y="4"/>
                    </a:lnTo>
                    <a:lnTo>
                      <a:pt x="119" y="2"/>
                    </a:lnTo>
                    <a:lnTo>
                      <a:pt x="136" y="0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45" name="Freeform 949"/>
              <p:cNvSpPr>
                <a:spLocks/>
              </p:cNvSpPr>
              <p:nvPr/>
            </p:nvSpPr>
            <p:spPr bwMode="auto">
              <a:xfrm>
                <a:off x="1868" y="2906"/>
                <a:ext cx="69" cy="27"/>
              </a:xfrm>
              <a:custGeom>
                <a:avLst/>
                <a:gdLst>
                  <a:gd name="T0" fmla="*/ 0 w 139"/>
                  <a:gd name="T1" fmla="*/ 53 h 53"/>
                  <a:gd name="T2" fmla="*/ 18 w 139"/>
                  <a:gd name="T3" fmla="*/ 50 h 53"/>
                  <a:gd name="T4" fmla="*/ 35 w 139"/>
                  <a:gd name="T5" fmla="*/ 42 h 53"/>
                  <a:gd name="T6" fmla="*/ 69 w 139"/>
                  <a:gd name="T7" fmla="*/ 27 h 53"/>
                  <a:gd name="T8" fmla="*/ 104 w 139"/>
                  <a:gd name="T9" fmla="*/ 11 h 53"/>
                  <a:gd name="T10" fmla="*/ 121 w 139"/>
                  <a:gd name="T11" fmla="*/ 4 h 53"/>
                  <a:gd name="T12" fmla="*/ 139 w 139"/>
                  <a:gd name="T13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53">
                    <a:moveTo>
                      <a:pt x="0" y="53"/>
                    </a:moveTo>
                    <a:lnTo>
                      <a:pt x="18" y="50"/>
                    </a:lnTo>
                    <a:lnTo>
                      <a:pt x="35" y="42"/>
                    </a:lnTo>
                    <a:lnTo>
                      <a:pt x="69" y="27"/>
                    </a:lnTo>
                    <a:lnTo>
                      <a:pt x="104" y="11"/>
                    </a:lnTo>
                    <a:lnTo>
                      <a:pt x="121" y="4"/>
                    </a:lnTo>
                    <a:lnTo>
                      <a:pt x="139" y="0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46" name="Freeform 950"/>
              <p:cNvSpPr>
                <a:spLocks/>
              </p:cNvSpPr>
              <p:nvPr/>
            </p:nvSpPr>
            <p:spPr bwMode="auto">
              <a:xfrm>
                <a:off x="1937" y="2904"/>
                <a:ext cx="69" cy="2"/>
              </a:xfrm>
              <a:custGeom>
                <a:avLst/>
                <a:gdLst>
                  <a:gd name="T0" fmla="*/ 0 w 138"/>
                  <a:gd name="T1" fmla="*/ 4 h 4"/>
                  <a:gd name="T2" fmla="*/ 17 w 138"/>
                  <a:gd name="T3" fmla="*/ 2 h 4"/>
                  <a:gd name="T4" fmla="*/ 34 w 138"/>
                  <a:gd name="T5" fmla="*/ 0 h 4"/>
                  <a:gd name="T6" fmla="*/ 69 w 138"/>
                  <a:gd name="T7" fmla="*/ 2 h 4"/>
                  <a:gd name="T8" fmla="*/ 103 w 138"/>
                  <a:gd name="T9" fmla="*/ 4 h 4"/>
                  <a:gd name="T10" fmla="*/ 121 w 138"/>
                  <a:gd name="T11" fmla="*/ 2 h 4"/>
                  <a:gd name="T12" fmla="*/ 138 w 13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4">
                    <a:moveTo>
                      <a:pt x="0" y="4"/>
                    </a:moveTo>
                    <a:lnTo>
                      <a:pt x="17" y="2"/>
                    </a:lnTo>
                    <a:lnTo>
                      <a:pt x="34" y="0"/>
                    </a:lnTo>
                    <a:lnTo>
                      <a:pt x="69" y="2"/>
                    </a:lnTo>
                    <a:lnTo>
                      <a:pt x="103" y="4"/>
                    </a:lnTo>
                    <a:lnTo>
                      <a:pt x="121" y="2"/>
                    </a:lnTo>
                    <a:lnTo>
                      <a:pt x="138" y="0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47" name="Freeform 951"/>
              <p:cNvSpPr>
                <a:spLocks/>
              </p:cNvSpPr>
              <p:nvPr/>
            </p:nvSpPr>
            <p:spPr bwMode="auto">
              <a:xfrm>
                <a:off x="2006" y="2878"/>
                <a:ext cx="69" cy="26"/>
              </a:xfrm>
              <a:custGeom>
                <a:avLst/>
                <a:gdLst>
                  <a:gd name="T0" fmla="*/ 0 w 136"/>
                  <a:gd name="T1" fmla="*/ 52 h 52"/>
                  <a:gd name="T2" fmla="*/ 17 w 136"/>
                  <a:gd name="T3" fmla="*/ 48 h 52"/>
                  <a:gd name="T4" fmla="*/ 34 w 136"/>
                  <a:gd name="T5" fmla="*/ 42 h 52"/>
                  <a:gd name="T6" fmla="*/ 67 w 136"/>
                  <a:gd name="T7" fmla="*/ 27 h 52"/>
                  <a:gd name="T8" fmla="*/ 102 w 136"/>
                  <a:gd name="T9" fmla="*/ 12 h 52"/>
                  <a:gd name="T10" fmla="*/ 119 w 136"/>
                  <a:gd name="T11" fmla="*/ 6 h 52"/>
                  <a:gd name="T12" fmla="*/ 136 w 136"/>
                  <a:gd name="T1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" h="52">
                    <a:moveTo>
                      <a:pt x="0" y="52"/>
                    </a:moveTo>
                    <a:lnTo>
                      <a:pt x="17" y="48"/>
                    </a:lnTo>
                    <a:lnTo>
                      <a:pt x="34" y="42"/>
                    </a:lnTo>
                    <a:lnTo>
                      <a:pt x="67" y="27"/>
                    </a:lnTo>
                    <a:lnTo>
                      <a:pt x="102" y="12"/>
                    </a:lnTo>
                    <a:lnTo>
                      <a:pt x="119" y="6"/>
                    </a:lnTo>
                    <a:lnTo>
                      <a:pt x="136" y="0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48" name="Freeform 952"/>
              <p:cNvSpPr>
                <a:spLocks/>
              </p:cNvSpPr>
              <p:nvPr/>
            </p:nvSpPr>
            <p:spPr bwMode="auto">
              <a:xfrm>
                <a:off x="2075" y="2868"/>
                <a:ext cx="69" cy="10"/>
              </a:xfrm>
              <a:custGeom>
                <a:avLst/>
                <a:gdLst>
                  <a:gd name="T0" fmla="*/ 0 w 138"/>
                  <a:gd name="T1" fmla="*/ 19 h 19"/>
                  <a:gd name="T2" fmla="*/ 35 w 138"/>
                  <a:gd name="T3" fmla="*/ 11 h 19"/>
                  <a:gd name="T4" fmla="*/ 69 w 138"/>
                  <a:gd name="T5" fmla="*/ 8 h 19"/>
                  <a:gd name="T6" fmla="*/ 104 w 138"/>
                  <a:gd name="T7" fmla="*/ 4 h 19"/>
                  <a:gd name="T8" fmla="*/ 138 w 138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9">
                    <a:moveTo>
                      <a:pt x="0" y="19"/>
                    </a:moveTo>
                    <a:lnTo>
                      <a:pt x="35" y="11"/>
                    </a:lnTo>
                    <a:lnTo>
                      <a:pt x="69" y="8"/>
                    </a:lnTo>
                    <a:lnTo>
                      <a:pt x="104" y="4"/>
                    </a:lnTo>
                    <a:lnTo>
                      <a:pt x="138" y="0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49" name="Freeform 953"/>
              <p:cNvSpPr>
                <a:spLocks/>
              </p:cNvSpPr>
              <p:nvPr/>
            </p:nvSpPr>
            <p:spPr bwMode="auto">
              <a:xfrm>
                <a:off x="2144" y="2861"/>
                <a:ext cx="68" cy="7"/>
              </a:xfrm>
              <a:custGeom>
                <a:avLst/>
                <a:gdLst>
                  <a:gd name="T0" fmla="*/ 0 w 137"/>
                  <a:gd name="T1" fmla="*/ 16 h 16"/>
                  <a:gd name="T2" fmla="*/ 35 w 137"/>
                  <a:gd name="T3" fmla="*/ 12 h 16"/>
                  <a:gd name="T4" fmla="*/ 68 w 137"/>
                  <a:gd name="T5" fmla="*/ 10 h 16"/>
                  <a:gd name="T6" fmla="*/ 102 w 137"/>
                  <a:gd name="T7" fmla="*/ 6 h 16"/>
                  <a:gd name="T8" fmla="*/ 137 w 137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16">
                    <a:moveTo>
                      <a:pt x="0" y="16"/>
                    </a:moveTo>
                    <a:lnTo>
                      <a:pt x="35" y="12"/>
                    </a:lnTo>
                    <a:lnTo>
                      <a:pt x="68" y="10"/>
                    </a:lnTo>
                    <a:lnTo>
                      <a:pt x="102" y="6"/>
                    </a:lnTo>
                    <a:lnTo>
                      <a:pt x="137" y="0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50" name="Freeform 954"/>
              <p:cNvSpPr>
                <a:spLocks/>
              </p:cNvSpPr>
              <p:nvPr/>
            </p:nvSpPr>
            <p:spPr bwMode="auto">
              <a:xfrm>
                <a:off x="2212" y="2839"/>
                <a:ext cx="69" cy="22"/>
              </a:xfrm>
              <a:custGeom>
                <a:avLst/>
                <a:gdLst>
                  <a:gd name="T0" fmla="*/ 0 w 138"/>
                  <a:gd name="T1" fmla="*/ 44 h 44"/>
                  <a:gd name="T2" fmla="*/ 34 w 138"/>
                  <a:gd name="T3" fmla="*/ 35 h 44"/>
                  <a:gd name="T4" fmla="*/ 69 w 138"/>
                  <a:gd name="T5" fmla="*/ 23 h 44"/>
                  <a:gd name="T6" fmla="*/ 103 w 138"/>
                  <a:gd name="T7" fmla="*/ 10 h 44"/>
                  <a:gd name="T8" fmla="*/ 138 w 138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44">
                    <a:moveTo>
                      <a:pt x="0" y="44"/>
                    </a:moveTo>
                    <a:lnTo>
                      <a:pt x="34" y="35"/>
                    </a:lnTo>
                    <a:lnTo>
                      <a:pt x="69" y="23"/>
                    </a:lnTo>
                    <a:lnTo>
                      <a:pt x="103" y="10"/>
                    </a:lnTo>
                    <a:lnTo>
                      <a:pt x="138" y="0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51" name="Freeform 955"/>
              <p:cNvSpPr>
                <a:spLocks/>
              </p:cNvSpPr>
              <p:nvPr/>
            </p:nvSpPr>
            <p:spPr bwMode="auto">
              <a:xfrm>
                <a:off x="2281" y="2827"/>
                <a:ext cx="68" cy="12"/>
              </a:xfrm>
              <a:custGeom>
                <a:avLst/>
                <a:gdLst>
                  <a:gd name="T0" fmla="*/ 0 w 136"/>
                  <a:gd name="T1" fmla="*/ 23 h 23"/>
                  <a:gd name="T2" fmla="*/ 34 w 136"/>
                  <a:gd name="T3" fmla="*/ 16 h 23"/>
                  <a:gd name="T4" fmla="*/ 67 w 136"/>
                  <a:gd name="T5" fmla="*/ 10 h 23"/>
                  <a:gd name="T6" fmla="*/ 102 w 136"/>
                  <a:gd name="T7" fmla="*/ 6 h 23"/>
                  <a:gd name="T8" fmla="*/ 136 w 136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23">
                    <a:moveTo>
                      <a:pt x="0" y="23"/>
                    </a:moveTo>
                    <a:lnTo>
                      <a:pt x="34" y="16"/>
                    </a:lnTo>
                    <a:lnTo>
                      <a:pt x="67" y="10"/>
                    </a:lnTo>
                    <a:lnTo>
                      <a:pt x="102" y="6"/>
                    </a:lnTo>
                    <a:lnTo>
                      <a:pt x="136" y="0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52" name="Freeform 956"/>
              <p:cNvSpPr>
                <a:spLocks/>
              </p:cNvSpPr>
              <p:nvPr/>
            </p:nvSpPr>
            <p:spPr bwMode="auto">
              <a:xfrm>
                <a:off x="2349" y="2814"/>
                <a:ext cx="69" cy="13"/>
              </a:xfrm>
              <a:custGeom>
                <a:avLst/>
                <a:gdLst>
                  <a:gd name="T0" fmla="*/ 0 w 138"/>
                  <a:gd name="T1" fmla="*/ 27 h 27"/>
                  <a:gd name="T2" fmla="*/ 69 w 138"/>
                  <a:gd name="T3" fmla="*/ 14 h 27"/>
                  <a:gd name="T4" fmla="*/ 138 w 138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8" h="27">
                    <a:moveTo>
                      <a:pt x="0" y="27"/>
                    </a:moveTo>
                    <a:lnTo>
                      <a:pt x="69" y="14"/>
                    </a:lnTo>
                    <a:lnTo>
                      <a:pt x="138" y="0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53" name="Freeform 957"/>
              <p:cNvSpPr>
                <a:spLocks/>
              </p:cNvSpPr>
              <p:nvPr/>
            </p:nvSpPr>
            <p:spPr bwMode="auto">
              <a:xfrm>
                <a:off x="2418" y="2799"/>
                <a:ext cx="69" cy="15"/>
              </a:xfrm>
              <a:custGeom>
                <a:avLst/>
                <a:gdLst>
                  <a:gd name="T0" fmla="*/ 0 w 139"/>
                  <a:gd name="T1" fmla="*/ 28 h 28"/>
                  <a:gd name="T2" fmla="*/ 70 w 139"/>
                  <a:gd name="T3" fmla="*/ 15 h 28"/>
                  <a:gd name="T4" fmla="*/ 104 w 139"/>
                  <a:gd name="T5" fmla="*/ 7 h 28"/>
                  <a:gd name="T6" fmla="*/ 139 w 139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9" h="28">
                    <a:moveTo>
                      <a:pt x="0" y="28"/>
                    </a:moveTo>
                    <a:lnTo>
                      <a:pt x="70" y="15"/>
                    </a:lnTo>
                    <a:lnTo>
                      <a:pt x="104" y="7"/>
                    </a:lnTo>
                    <a:lnTo>
                      <a:pt x="139" y="0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54" name="Freeform 958"/>
              <p:cNvSpPr>
                <a:spLocks/>
              </p:cNvSpPr>
              <p:nvPr/>
            </p:nvSpPr>
            <p:spPr bwMode="auto">
              <a:xfrm>
                <a:off x="2487" y="2778"/>
                <a:ext cx="69" cy="21"/>
              </a:xfrm>
              <a:custGeom>
                <a:avLst/>
                <a:gdLst>
                  <a:gd name="T0" fmla="*/ 0 w 136"/>
                  <a:gd name="T1" fmla="*/ 43 h 43"/>
                  <a:gd name="T2" fmla="*/ 34 w 136"/>
                  <a:gd name="T3" fmla="*/ 33 h 43"/>
                  <a:gd name="T4" fmla="*/ 67 w 136"/>
                  <a:gd name="T5" fmla="*/ 20 h 43"/>
                  <a:gd name="T6" fmla="*/ 101 w 136"/>
                  <a:gd name="T7" fmla="*/ 8 h 43"/>
                  <a:gd name="T8" fmla="*/ 136 w 136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43">
                    <a:moveTo>
                      <a:pt x="0" y="43"/>
                    </a:moveTo>
                    <a:lnTo>
                      <a:pt x="34" y="33"/>
                    </a:lnTo>
                    <a:lnTo>
                      <a:pt x="67" y="20"/>
                    </a:lnTo>
                    <a:lnTo>
                      <a:pt x="101" y="8"/>
                    </a:lnTo>
                    <a:lnTo>
                      <a:pt x="136" y="0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55" name="Freeform 959"/>
              <p:cNvSpPr>
                <a:spLocks/>
              </p:cNvSpPr>
              <p:nvPr/>
            </p:nvSpPr>
            <p:spPr bwMode="auto">
              <a:xfrm>
                <a:off x="2556" y="2774"/>
                <a:ext cx="69" cy="4"/>
              </a:xfrm>
              <a:custGeom>
                <a:avLst/>
                <a:gdLst>
                  <a:gd name="T0" fmla="*/ 0 w 138"/>
                  <a:gd name="T1" fmla="*/ 7 h 7"/>
                  <a:gd name="T2" fmla="*/ 17 w 138"/>
                  <a:gd name="T3" fmla="*/ 5 h 7"/>
                  <a:gd name="T4" fmla="*/ 35 w 138"/>
                  <a:gd name="T5" fmla="*/ 4 h 7"/>
                  <a:gd name="T6" fmla="*/ 69 w 138"/>
                  <a:gd name="T7" fmla="*/ 4 h 7"/>
                  <a:gd name="T8" fmla="*/ 104 w 138"/>
                  <a:gd name="T9" fmla="*/ 4 h 7"/>
                  <a:gd name="T10" fmla="*/ 138 w 13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7">
                    <a:moveTo>
                      <a:pt x="0" y="7"/>
                    </a:moveTo>
                    <a:lnTo>
                      <a:pt x="17" y="5"/>
                    </a:lnTo>
                    <a:lnTo>
                      <a:pt x="35" y="4"/>
                    </a:lnTo>
                    <a:lnTo>
                      <a:pt x="69" y="4"/>
                    </a:lnTo>
                    <a:lnTo>
                      <a:pt x="104" y="4"/>
                    </a:lnTo>
                    <a:lnTo>
                      <a:pt x="138" y="0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56" name="Freeform 960"/>
              <p:cNvSpPr>
                <a:spLocks/>
              </p:cNvSpPr>
              <p:nvPr/>
            </p:nvSpPr>
            <p:spPr bwMode="auto">
              <a:xfrm>
                <a:off x="2625" y="2757"/>
                <a:ext cx="68" cy="17"/>
              </a:xfrm>
              <a:custGeom>
                <a:avLst/>
                <a:gdLst>
                  <a:gd name="T0" fmla="*/ 0 w 137"/>
                  <a:gd name="T1" fmla="*/ 35 h 35"/>
                  <a:gd name="T2" fmla="*/ 18 w 137"/>
                  <a:gd name="T3" fmla="*/ 31 h 35"/>
                  <a:gd name="T4" fmla="*/ 35 w 137"/>
                  <a:gd name="T5" fmla="*/ 27 h 35"/>
                  <a:gd name="T6" fmla="*/ 67 w 137"/>
                  <a:gd name="T7" fmla="*/ 17 h 35"/>
                  <a:gd name="T8" fmla="*/ 102 w 137"/>
                  <a:gd name="T9" fmla="*/ 6 h 35"/>
                  <a:gd name="T10" fmla="*/ 119 w 137"/>
                  <a:gd name="T11" fmla="*/ 2 h 35"/>
                  <a:gd name="T12" fmla="*/ 137 w 137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35">
                    <a:moveTo>
                      <a:pt x="0" y="35"/>
                    </a:moveTo>
                    <a:lnTo>
                      <a:pt x="18" y="31"/>
                    </a:lnTo>
                    <a:lnTo>
                      <a:pt x="35" y="27"/>
                    </a:lnTo>
                    <a:lnTo>
                      <a:pt x="67" y="17"/>
                    </a:lnTo>
                    <a:lnTo>
                      <a:pt x="102" y="6"/>
                    </a:lnTo>
                    <a:lnTo>
                      <a:pt x="119" y="2"/>
                    </a:lnTo>
                    <a:lnTo>
                      <a:pt x="137" y="0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57" name="Freeform 961"/>
              <p:cNvSpPr>
                <a:spLocks/>
              </p:cNvSpPr>
              <p:nvPr/>
            </p:nvSpPr>
            <p:spPr bwMode="auto">
              <a:xfrm>
                <a:off x="2693" y="2756"/>
                <a:ext cx="69" cy="3"/>
              </a:xfrm>
              <a:custGeom>
                <a:avLst/>
                <a:gdLst>
                  <a:gd name="T0" fmla="*/ 0 w 138"/>
                  <a:gd name="T1" fmla="*/ 2 h 6"/>
                  <a:gd name="T2" fmla="*/ 17 w 138"/>
                  <a:gd name="T3" fmla="*/ 0 h 6"/>
                  <a:gd name="T4" fmla="*/ 34 w 138"/>
                  <a:gd name="T5" fmla="*/ 0 h 6"/>
                  <a:gd name="T6" fmla="*/ 69 w 138"/>
                  <a:gd name="T7" fmla="*/ 4 h 6"/>
                  <a:gd name="T8" fmla="*/ 103 w 138"/>
                  <a:gd name="T9" fmla="*/ 6 h 6"/>
                  <a:gd name="T10" fmla="*/ 138 w 138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6">
                    <a:moveTo>
                      <a:pt x="0" y="2"/>
                    </a:moveTo>
                    <a:lnTo>
                      <a:pt x="17" y="0"/>
                    </a:lnTo>
                    <a:lnTo>
                      <a:pt x="34" y="0"/>
                    </a:lnTo>
                    <a:lnTo>
                      <a:pt x="69" y="4"/>
                    </a:lnTo>
                    <a:lnTo>
                      <a:pt x="103" y="6"/>
                    </a:lnTo>
                    <a:lnTo>
                      <a:pt x="138" y="6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58" name="Freeform 962"/>
              <p:cNvSpPr>
                <a:spLocks/>
              </p:cNvSpPr>
              <p:nvPr/>
            </p:nvSpPr>
            <p:spPr bwMode="auto">
              <a:xfrm>
                <a:off x="2762" y="2748"/>
                <a:ext cx="68" cy="11"/>
              </a:xfrm>
              <a:custGeom>
                <a:avLst/>
                <a:gdLst>
                  <a:gd name="T0" fmla="*/ 0 w 136"/>
                  <a:gd name="T1" fmla="*/ 21 h 21"/>
                  <a:gd name="T2" fmla="*/ 34 w 136"/>
                  <a:gd name="T3" fmla="*/ 17 h 21"/>
                  <a:gd name="T4" fmla="*/ 67 w 136"/>
                  <a:gd name="T5" fmla="*/ 11 h 21"/>
                  <a:gd name="T6" fmla="*/ 102 w 136"/>
                  <a:gd name="T7" fmla="*/ 6 h 21"/>
                  <a:gd name="T8" fmla="*/ 136 w 136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21">
                    <a:moveTo>
                      <a:pt x="0" y="21"/>
                    </a:moveTo>
                    <a:lnTo>
                      <a:pt x="34" y="17"/>
                    </a:lnTo>
                    <a:lnTo>
                      <a:pt x="67" y="11"/>
                    </a:lnTo>
                    <a:lnTo>
                      <a:pt x="102" y="6"/>
                    </a:lnTo>
                    <a:lnTo>
                      <a:pt x="136" y="0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59" name="Freeform 963"/>
              <p:cNvSpPr>
                <a:spLocks/>
              </p:cNvSpPr>
              <p:nvPr/>
            </p:nvSpPr>
            <p:spPr bwMode="auto">
              <a:xfrm>
                <a:off x="2830" y="2743"/>
                <a:ext cx="69" cy="5"/>
              </a:xfrm>
              <a:custGeom>
                <a:avLst/>
                <a:gdLst>
                  <a:gd name="T0" fmla="*/ 0 w 138"/>
                  <a:gd name="T1" fmla="*/ 12 h 12"/>
                  <a:gd name="T2" fmla="*/ 69 w 138"/>
                  <a:gd name="T3" fmla="*/ 4 h 12"/>
                  <a:gd name="T4" fmla="*/ 104 w 138"/>
                  <a:gd name="T5" fmla="*/ 2 h 12"/>
                  <a:gd name="T6" fmla="*/ 138 w 13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12">
                    <a:moveTo>
                      <a:pt x="0" y="12"/>
                    </a:moveTo>
                    <a:lnTo>
                      <a:pt x="69" y="4"/>
                    </a:lnTo>
                    <a:lnTo>
                      <a:pt x="104" y="2"/>
                    </a:lnTo>
                    <a:lnTo>
                      <a:pt x="138" y="0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60" name="Freeform 964"/>
              <p:cNvSpPr>
                <a:spLocks/>
              </p:cNvSpPr>
              <p:nvPr/>
            </p:nvSpPr>
            <p:spPr bwMode="auto">
              <a:xfrm>
                <a:off x="2899" y="2743"/>
                <a:ext cx="68" cy="3"/>
              </a:xfrm>
              <a:custGeom>
                <a:avLst/>
                <a:gdLst>
                  <a:gd name="T0" fmla="*/ 0 w 137"/>
                  <a:gd name="T1" fmla="*/ 0 h 6"/>
                  <a:gd name="T2" fmla="*/ 35 w 137"/>
                  <a:gd name="T3" fmla="*/ 0 h 6"/>
                  <a:gd name="T4" fmla="*/ 68 w 137"/>
                  <a:gd name="T5" fmla="*/ 2 h 6"/>
                  <a:gd name="T6" fmla="*/ 102 w 137"/>
                  <a:gd name="T7" fmla="*/ 4 h 6"/>
                  <a:gd name="T8" fmla="*/ 137 w 137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6">
                    <a:moveTo>
                      <a:pt x="0" y="0"/>
                    </a:moveTo>
                    <a:lnTo>
                      <a:pt x="35" y="0"/>
                    </a:lnTo>
                    <a:lnTo>
                      <a:pt x="68" y="2"/>
                    </a:lnTo>
                    <a:lnTo>
                      <a:pt x="102" y="4"/>
                    </a:lnTo>
                    <a:lnTo>
                      <a:pt x="137" y="6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61" name="Freeform 965"/>
              <p:cNvSpPr>
                <a:spLocks/>
              </p:cNvSpPr>
              <p:nvPr/>
            </p:nvSpPr>
            <p:spPr bwMode="auto">
              <a:xfrm>
                <a:off x="2967" y="2744"/>
                <a:ext cx="69" cy="2"/>
              </a:xfrm>
              <a:custGeom>
                <a:avLst/>
                <a:gdLst>
                  <a:gd name="T0" fmla="*/ 0 w 138"/>
                  <a:gd name="T1" fmla="*/ 4 h 4"/>
                  <a:gd name="T2" fmla="*/ 34 w 138"/>
                  <a:gd name="T3" fmla="*/ 4 h 4"/>
                  <a:gd name="T4" fmla="*/ 69 w 138"/>
                  <a:gd name="T5" fmla="*/ 2 h 4"/>
                  <a:gd name="T6" fmla="*/ 103 w 138"/>
                  <a:gd name="T7" fmla="*/ 0 h 4"/>
                  <a:gd name="T8" fmla="*/ 138 w 13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4">
                    <a:moveTo>
                      <a:pt x="0" y="4"/>
                    </a:moveTo>
                    <a:lnTo>
                      <a:pt x="34" y="4"/>
                    </a:lnTo>
                    <a:lnTo>
                      <a:pt x="69" y="2"/>
                    </a:lnTo>
                    <a:lnTo>
                      <a:pt x="103" y="0"/>
                    </a:lnTo>
                    <a:lnTo>
                      <a:pt x="138" y="0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62" name="Freeform 966"/>
              <p:cNvSpPr>
                <a:spLocks/>
              </p:cNvSpPr>
              <p:nvPr/>
            </p:nvSpPr>
            <p:spPr bwMode="auto">
              <a:xfrm>
                <a:off x="3036" y="2744"/>
                <a:ext cx="70" cy="2"/>
              </a:xfrm>
              <a:custGeom>
                <a:avLst/>
                <a:gdLst>
                  <a:gd name="T0" fmla="*/ 0 w 138"/>
                  <a:gd name="T1" fmla="*/ 0 h 4"/>
                  <a:gd name="T2" fmla="*/ 69 w 138"/>
                  <a:gd name="T3" fmla="*/ 2 h 4"/>
                  <a:gd name="T4" fmla="*/ 138 w 138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8" h="4">
                    <a:moveTo>
                      <a:pt x="0" y="0"/>
                    </a:moveTo>
                    <a:lnTo>
                      <a:pt x="69" y="2"/>
                    </a:lnTo>
                    <a:lnTo>
                      <a:pt x="138" y="4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63" name="Freeform 967"/>
              <p:cNvSpPr>
                <a:spLocks/>
              </p:cNvSpPr>
              <p:nvPr/>
            </p:nvSpPr>
            <p:spPr bwMode="auto">
              <a:xfrm>
                <a:off x="3106" y="2746"/>
                <a:ext cx="68" cy="5"/>
              </a:xfrm>
              <a:custGeom>
                <a:avLst/>
                <a:gdLst>
                  <a:gd name="T0" fmla="*/ 0 w 137"/>
                  <a:gd name="T1" fmla="*/ 0 h 12"/>
                  <a:gd name="T2" fmla="*/ 67 w 137"/>
                  <a:gd name="T3" fmla="*/ 4 h 12"/>
                  <a:gd name="T4" fmla="*/ 137 w 137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7" h="12">
                    <a:moveTo>
                      <a:pt x="0" y="0"/>
                    </a:moveTo>
                    <a:lnTo>
                      <a:pt x="67" y="4"/>
                    </a:lnTo>
                    <a:lnTo>
                      <a:pt x="137" y="12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64" name="Freeform 968"/>
              <p:cNvSpPr>
                <a:spLocks/>
              </p:cNvSpPr>
              <p:nvPr/>
            </p:nvSpPr>
            <p:spPr bwMode="auto">
              <a:xfrm>
                <a:off x="3174" y="2751"/>
                <a:ext cx="69" cy="12"/>
              </a:xfrm>
              <a:custGeom>
                <a:avLst/>
                <a:gdLst>
                  <a:gd name="T0" fmla="*/ 0 w 138"/>
                  <a:gd name="T1" fmla="*/ 0 h 23"/>
                  <a:gd name="T2" fmla="*/ 34 w 138"/>
                  <a:gd name="T3" fmla="*/ 5 h 23"/>
                  <a:gd name="T4" fmla="*/ 69 w 138"/>
                  <a:gd name="T5" fmla="*/ 11 h 23"/>
                  <a:gd name="T6" fmla="*/ 103 w 138"/>
                  <a:gd name="T7" fmla="*/ 17 h 23"/>
                  <a:gd name="T8" fmla="*/ 138 w 138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23">
                    <a:moveTo>
                      <a:pt x="0" y="0"/>
                    </a:moveTo>
                    <a:lnTo>
                      <a:pt x="34" y="5"/>
                    </a:lnTo>
                    <a:lnTo>
                      <a:pt x="69" y="11"/>
                    </a:lnTo>
                    <a:lnTo>
                      <a:pt x="103" y="17"/>
                    </a:lnTo>
                    <a:lnTo>
                      <a:pt x="138" y="23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65" name="Freeform 969"/>
              <p:cNvSpPr>
                <a:spLocks/>
              </p:cNvSpPr>
              <p:nvPr/>
            </p:nvSpPr>
            <p:spPr bwMode="auto">
              <a:xfrm>
                <a:off x="3243" y="2763"/>
                <a:ext cx="68" cy="6"/>
              </a:xfrm>
              <a:custGeom>
                <a:avLst/>
                <a:gdLst>
                  <a:gd name="T0" fmla="*/ 0 w 136"/>
                  <a:gd name="T1" fmla="*/ 0 h 11"/>
                  <a:gd name="T2" fmla="*/ 34 w 136"/>
                  <a:gd name="T3" fmla="*/ 4 h 11"/>
                  <a:gd name="T4" fmla="*/ 67 w 136"/>
                  <a:gd name="T5" fmla="*/ 5 h 11"/>
                  <a:gd name="T6" fmla="*/ 102 w 136"/>
                  <a:gd name="T7" fmla="*/ 7 h 11"/>
                  <a:gd name="T8" fmla="*/ 136 w 136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11">
                    <a:moveTo>
                      <a:pt x="0" y="0"/>
                    </a:moveTo>
                    <a:lnTo>
                      <a:pt x="34" y="4"/>
                    </a:lnTo>
                    <a:lnTo>
                      <a:pt x="67" y="5"/>
                    </a:lnTo>
                    <a:lnTo>
                      <a:pt x="102" y="7"/>
                    </a:lnTo>
                    <a:lnTo>
                      <a:pt x="136" y="11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66" name="Freeform 970"/>
              <p:cNvSpPr>
                <a:spLocks/>
              </p:cNvSpPr>
              <p:nvPr/>
            </p:nvSpPr>
            <p:spPr bwMode="auto">
              <a:xfrm>
                <a:off x="3311" y="2769"/>
                <a:ext cx="69" cy="11"/>
              </a:xfrm>
              <a:custGeom>
                <a:avLst/>
                <a:gdLst>
                  <a:gd name="T0" fmla="*/ 0 w 138"/>
                  <a:gd name="T1" fmla="*/ 0 h 23"/>
                  <a:gd name="T2" fmla="*/ 35 w 138"/>
                  <a:gd name="T3" fmla="*/ 6 h 23"/>
                  <a:gd name="T4" fmla="*/ 69 w 138"/>
                  <a:gd name="T5" fmla="*/ 12 h 23"/>
                  <a:gd name="T6" fmla="*/ 138 w 138"/>
                  <a:gd name="T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23">
                    <a:moveTo>
                      <a:pt x="0" y="0"/>
                    </a:moveTo>
                    <a:lnTo>
                      <a:pt x="35" y="6"/>
                    </a:lnTo>
                    <a:lnTo>
                      <a:pt x="69" y="12"/>
                    </a:lnTo>
                    <a:lnTo>
                      <a:pt x="138" y="23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67" name="Freeform 971"/>
              <p:cNvSpPr>
                <a:spLocks/>
              </p:cNvSpPr>
              <p:nvPr/>
            </p:nvSpPr>
            <p:spPr bwMode="auto">
              <a:xfrm>
                <a:off x="3380" y="2780"/>
                <a:ext cx="68" cy="9"/>
              </a:xfrm>
              <a:custGeom>
                <a:avLst/>
                <a:gdLst>
                  <a:gd name="T0" fmla="*/ 0 w 137"/>
                  <a:gd name="T1" fmla="*/ 0 h 18"/>
                  <a:gd name="T2" fmla="*/ 68 w 137"/>
                  <a:gd name="T3" fmla="*/ 8 h 18"/>
                  <a:gd name="T4" fmla="*/ 102 w 137"/>
                  <a:gd name="T5" fmla="*/ 12 h 18"/>
                  <a:gd name="T6" fmla="*/ 137 w 137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7" h="18">
                    <a:moveTo>
                      <a:pt x="0" y="0"/>
                    </a:moveTo>
                    <a:lnTo>
                      <a:pt x="68" y="8"/>
                    </a:lnTo>
                    <a:lnTo>
                      <a:pt x="102" y="12"/>
                    </a:lnTo>
                    <a:lnTo>
                      <a:pt x="137" y="18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68" name="Freeform 972"/>
              <p:cNvSpPr>
                <a:spLocks/>
              </p:cNvSpPr>
              <p:nvPr/>
            </p:nvSpPr>
            <p:spPr bwMode="auto">
              <a:xfrm>
                <a:off x="3448" y="2789"/>
                <a:ext cx="69" cy="14"/>
              </a:xfrm>
              <a:custGeom>
                <a:avLst/>
                <a:gdLst>
                  <a:gd name="T0" fmla="*/ 0 w 138"/>
                  <a:gd name="T1" fmla="*/ 0 h 28"/>
                  <a:gd name="T2" fmla="*/ 69 w 138"/>
                  <a:gd name="T3" fmla="*/ 13 h 28"/>
                  <a:gd name="T4" fmla="*/ 138 w 138"/>
                  <a:gd name="T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8" h="28">
                    <a:moveTo>
                      <a:pt x="0" y="0"/>
                    </a:moveTo>
                    <a:lnTo>
                      <a:pt x="69" y="13"/>
                    </a:lnTo>
                    <a:lnTo>
                      <a:pt x="138" y="28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69" name="Freeform 973"/>
              <p:cNvSpPr>
                <a:spLocks/>
              </p:cNvSpPr>
              <p:nvPr/>
            </p:nvSpPr>
            <p:spPr bwMode="auto">
              <a:xfrm>
                <a:off x="3517" y="2803"/>
                <a:ext cx="69" cy="17"/>
              </a:xfrm>
              <a:custGeom>
                <a:avLst/>
                <a:gdLst>
                  <a:gd name="T0" fmla="*/ 0 w 136"/>
                  <a:gd name="T1" fmla="*/ 0 h 35"/>
                  <a:gd name="T2" fmla="*/ 67 w 136"/>
                  <a:gd name="T3" fmla="*/ 18 h 35"/>
                  <a:gd name="T4" fmla="*/ 102 w 136"/>
                  <a:gd name="T5" fmla="*/ 27 h 35"/>
                  <a:gd name="T6" fmla="*/ 136 w 136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" h="35">
                    <a:moveTo>
                      <a:pt x="0" y="0"/>
                    </a:moveTo>
                    <a:lnTo>
                      <a:pt x="67" y="18"/>
                    </a:lnTo>
                    <a:lnTo>
                      <a:pt x="102" y="27"/>
                    </a:lnTo>
                    <a:lnTo>
                      <a:pt x="136" y="35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70" name="Freeform 974"/>
              <p:cNvSpPr>
                <a:spLocks/>
              </p:cNvSpPr>
              <p:nvPr/>
            </p:nvSpPr>
            <p:spPr bwMode="auto">
              <a:xfrm>
                <a:off x="3586" y="2820"/>
                <a:ext cx="69" cy="13"/>
              </a:xfrm>
              <a:custGeom>
                <a:avLst/>
                <a:gdLst>
                  <a:gd name="T0" fmla="*/ 0 w 138"/>
                  <a:gd name="T1" fmla="*/ 0 h 25"/>
                  <a:gd name="T2" fmla="*/ 35 w 138"/>
                  <a:gd name="T3" fmla="*/ 6 h 25"/>
                  <a:gd name="T4" fmla="*/ 69 w 138"/>
                  <a:gd name="T5" fmla="*/ 11 h 25"/>
                  <a:gd name="T6" fmla="*/ 104 w 138"/>
                  <a:gd name="T7" fmla="*/ 17 h 25"/>
                  <a:gd name="T8" fmla="*/ 138 w 138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25">
                    <a:moveTo>
                      <a:pt x="0" y="0"/>
                    </a:moveTo>
                    <a:lnTo>
                      <a:pt x="35" y="6"/>
                    </a:lnTo>
                    <a:lnTo>
                      <a:pt x="69" y="11"/>
                    </a:lnTo>
                    <a:lnTo>
                      <a:pt x="104" y="17"/>
                    </a:lnTo>
                    <a:lnTo>
                      <a:pt x="138" y="25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71" name="Freeform 975"/>
              <p:cNvSpPr>
                <a:spLocks/>
              </p:cNvSpPr>
              <p:nvPr/>
            </p:nvSpPr>
            <p:spPr bwMode="auto">
              <a:xfrm>
                <a:off x="3655" y="2833"/>
                <a:ext cx="69" cy="24"/>
              </a:xfrm>
              <a:custGeom>
                <a:avLst/>
                <a:gdLst>
                  <a:gd name="T0" fmla="*/ 0 w 139"/>
                  <a:gd name="T1" fmla="*/ 0 h 48"/>
                  <a:gd name="T2" fmla="*/ 18 w 139"/>
                  <a:gd name="T3" fmla="*/ 6 h 48"/>
                  <a:gd name="T4" fmla="*/ 35 w 139"/>
                  <a:gd name="T5" fmla="*/ 11 h 48"/>
                  <a:gd name="T6" fmla="*/ 70 w 139"/>
                  <a:gd name="T7" fmla="*/ 27 h 48"/>
                  <a:gd name="T8" fmla="*/ 104 w 139"/>
                  <a:gd name="T9" fmla="*/ 40 h 48"/>
                  <a:gd name="T10" fmla="*/ 121 w 139"/>
                  <a:gd name="T11" fmla="*/ 44 h 48"/>
                  <a:gd name="T12" fmla="*/ 139 w 139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48">
                    <a:moveTo>
                      <a:pt x="0" y="0"/>
                    </a:moveTo>
                    <a:lnTo>
                      <a:pt x="18" y="6"/>
                    </a:lnTo>
                    <a:lnTo>
                      <a:pt x="35" y="11"/>
                    </a:lnTo>
                    <a:lnTo>
                      <a:pt x="70" y="27"/>
                    </a:lnTo>
                    <a:lnTo>
                      <a:pt x="104" y="40"/>
                    </a:lnTo>
                    <a:lnTo>
                      <a:pt x="121" y="44"/>
                    </a:lnTo>
                    <a:lnTo>
                      <a:pt x="139" y="48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72" name="Freeform 976"/>
              <p:cNvSpPr>
                <a:spLocks/>
              </p:cNvSpPr>
              <p:nvPr/>
            </p:nvSpPr>
            <p:spPr bwMode="auto">
              <a:xfrm>
                <a:off x="3724" y="2853"/>
                <a:ext cx="68" cy="5"/>
              </a:xfrm>
              <a:custGeom>
                <a:avLst/>
                <a:gdLst>
                  <a:gd name="T0" fmla="*/ 0 w 136"/>
                  <a:gd name="T1" fmla="*/ 8 h 10"/>
                  <a:gd name="T2" fmla="*/ 17 w 136"/>
                  <a:gd name="T3" fmla="*/ 10 h 10"/>
                  <a:gd name="T4" fmla="*/ 34 w 136"/>
                  <a:gd name="T5" fmla="*/ 10 h 10"/>
                  <a:gd name="T6" fmla="*/ 67 w 136"/>
                  <a:gd name="T7" fmla="*/ 6 h 10"/>
                  <a:gd name="T8" fmla="*/ 101 w 136"/>
                  <a:gd name="T9" fmla="*/ 0 h 10"/>
                  <a:gd name="T10" fmla="*/ 119 w 136"/>
                  <a:gd name="T11" fmla="*/ 0 h 10"/>
                  <a:gd name="T12" fmla="*/ 136 w 136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" h="10">
                    <a:moveTo>
                      <a:pt x="0" y="8"/>
                    </a:moveTo>
                    <a:lnTo>
                      <a:pt x="17" y="10"/>
                    </a:lnTo>
                    <a:lnTo>
                      <a:pt x="34" y="10"/>
                    </a:lnTo>
                    <a:lnTo>
                      <a:pt x="67" y="6"/>
                    </a:lnTo>
                    <a:lnTo>
                      <a:pt x="101" y="0"/>
                    </a:lnTo>
                    <a:lnTo>
                      <a:pt x="119" y="0"/>
                    </a:lnTo>
                    <a:lnTo>
                      <a:pt x="136" y="0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73" name="Freeform 977"/>
              <p:cNvSpPr>
                <a:spLocks/>
              </p:cNvSpPr>
              <p:nvPr/>
            </p:nvSpPr>
            <p:spPr bwMode="auto">
              <a:xfrm>
                <a:off x="3792" y="2853"/>
                <a:ext cx="69" cy="16"/>
              </a:xfrm>
              <a:custGeom>
                <a:avLst/>
                <a:gdLst>
                  <a:gd name="T0" fmla="*/ 0 w 138"/>
                  <a:gd name="T1" fmla="*/ 0 h 33"/>
                  <a:gd name="T2" fmla="*/ 35 w 138"/>
                  <a:gd name="T3" fmla="*/ 6 h 33"/>
                  <a:gd name="T4" fmla="*/ 69 w 138"/>
                  <a:gd name="T5" fmla="*/ 14 h 33"/>
                  <a:gd name="T6" fmla="*/ 104 w 138"/>
                  <a:gd name="T7" fmla="*/ 25 h 33"/>
                  <a:gd name="T8" fmla="*/ 138 w 138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33">
                    <a:moveTo>
                      <a:pt x="0" y="0"/>
                    </a:moveTo>
                    <a:lnTo>
                      <a:pt x="35" y="6"/>
                    </a:lnTo>
                    <a:lnTo>
                      <a:pt x="69" y="14"/>
                    </a:lnTo>
                    <a:lnTo>
                      <a:pt x="104" y="25"/>
                    </a:lnTo>
                    <a:lnTo>
                      <a:pt x="138" y="33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74" name="Freeform 978"/>
              <p:cNvSpPr>
                <a:spLocks/>
              </p:cNvSpPr>
              <p:nvPr/>
            </p:nvSpPr>
            <p:spPr bwMode="auto">
              <a:xfrm>
                <a:off x="3861" y="2869"/>
                <a:ext cx="68" cy="12"/>
              </a:xfrm>
              <a:custGeom>
                <a:avLst/>
                <a:gdLst>
                  <a:gd name="T0" fmla="*/ 0 w 137"/>
                  <a:gd name="T1" fmla="*/ 0 h 23"/>
                  <a:gd name="T2" fmla="*/ 35 w 137"/>
                  <a:gd name="T3" fmla="*/ 6 h 23"/>
                  <a:gd name="T4" fmla="*/ 67 w 137"/>
                  <a:gd name="T5" fmla="*/ 11 h 23"/>
                  <a:gd name="T6" fmla="*/ 137 w 137"/>
                  <a:gd name="T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7" h="23">
                    <a:moveTo>
                      <a:pt x="0" y="0"/>
                    </a:moveTo>
                    <a:lnTo>
                      <a:pt x="35" y="6"/>
                    </a:lnTo>
                    <a:lnTo>
                      <a:pt x="67" y="11"/>
                    </a:lnTo>
                    <a:lnTo>
                      <a:pt x="137" y="23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75" name="Freeform 979"/>
              <p:cNvSpPr>
                <a:spLocks/>
              </p:cNvSpPr>
              <p:nvPr/>
            </p:nvSpPr>
            <p:spPr bwMode="auto">
              <a:xfrm>
                <a:off x="3929" y="2881"/>
                <a:ext cx="69" cy="14"/>
              </a:xfrm>
              <a:custGeom>
                <a:avLst/>
                <a:gdLst>
                  <a:gd name="T0" fmla="*/ 0 w 138"/>
                  <a:gd name="T1" fmla="*/ 0 h 29"/>
                  <a:gd name="T2" fmla="*/ 69 w 138"/>
                  <a:gd name="T3" fmla="*/ 13 h 29"/>
                  <a:gd name="T4" fmla="*/ 138 w 138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8" h="29">
                    <a:moveTo>
                      <a:pt x="0" y="0"/>
                    </a:moveTo>
                    <a:lnTo>
                      <a:pt x="69" y="13"/>
                    </a:lnTo>
                    <a:lnTo>
                      <a:pt x="138" y="29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76" name="Freeform 980"/>
              <p:cNvSpPr>
                <a:spLocks/>
              </p:cNvSpPr>
              <p:nvPr/>
            </p:nvSpPr>
            <p:spPr bwMode="auto">
              <a:xfrm>
                <a:off x="3998" y="2895"/>
                <a:ext cx="69" cy="18"/>
              </a:xfrm>
              <a:custGeom>
                <a:avLst/>
                <a:gdLst>
                  <a:gd name="T0" fmla="*/ 0 w 136"/>
                  <a:gd name="T1" fmla="*/ 0 h 34"/>
                  <a:gd name="T2" fmla="*/ 67 w 136"/>
                  <a:gd name="T3" fmla="*/ 17 h 34"/>
                  <a:gd name="T4" fmla="*/ 136 w 136"/>
                  <a:gd name="T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6" h="34">
                    <a:moveTo>
                      <a:pt x="0" y="0"/>
                    </a:moveTo>
                    <a:lnTo>
                      <a:pt x="67" y="17"/>
                    </a:lnTo>
                    <a:lnTo>
                      <a:pt x="136" y="34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77" name="Freeform 981"/>
              <p:cNvSpPr>
                <a:spLocks/>
              </p:cNvSpPr>
              <p:nvPr/>
            </p:nvSpPr>
            <p:spPr bwMode="auto">
              <a:xfrm>
                <a:off x="4067" y="2913"/>
                <a:ext cx="69" cy="17"/>
              </a:xfrm>
              <a:custGeom>
                <a:avLst/>
                <a:gdLst>
                  <a:gd name="T0" fmla="*/ 0 w 138"/>
                  <a:gd name="T1" fmla="*/ 0 h 35"/>
                  <a:gd name="T2" fmla="*/ 35 w 138"/>
                  <a:gd name="T3" fmla="*/ 10 h 35"/>
                  <a:gd name="T4" fmla="*/ 69 w 138"/>
                  <a:gd name="T5" fmla="*/ 19 h 35"/>
                  <a:gd name="T6" fmla="*/ 104 w 138"/>
                  <a:gd name="T7" fmla="*/ 29 h 35"/>
                  <a:gd name="T8" fmla="*/ 138 w 138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35">
                    <a:moveTo>
                      <a:pt x="0" y="0"/>
                    </a:moveTo>
                    <a:lnTo>
                      <a:pt x="35" y="10"/>
                    </a:lnTo>
                    <a:lnTo>
                      <a:pt x="69" y="19"/>
                    </a:lnTo>
                    <a:lnTo>
                      <a:pt x="104" y="29"/>
                    </a:lnTo>
                    <a:lnTo>
                      <a:pt x="138" y="35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78" name="Freeform 982"/>
              <p:cNvSpPr>
                <a:spLocks/>
              </p:cNvSpPr>
              <p:nvPr/>
            </p:nvSpPr>
            <p:spPr bwMode="auto">
              <a:xfrm>
                <a:off x="4136" y="2930"/>
                <a:ext cx="69" cy="4"/>
              </a:xfrm>
              <a:custGeom>
                <a:avLst/>
                <a:gdLst>
                  <a:gd name="T0" fmla="*/ 0 w 139"/>
                  <a:gd name="T1" fmla="*/ 0 h 7"/>
                  <a:gd name="T2" fmla="*/ 35 w 139"/>
                  <a:gd name="T3" fmla="*/ 4 h 7"/>
                  <a:gd name="T4" fmla="*/ 69 w 139"/>
                  <a:gd name="T5" fmla="*/ 4 h 7"/>
                  <a:gd name="T6" fmla="*/ 104 w 139"/>
                  <a:gd name="T7" fmla="*/ 5 h 7"/>
                  <a:gd name="T8" fmla="*/ 139 w 139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7">
                    <a:moveTo>
                      <a:pt x="0" y="0"/>
                    </a:moveTo>
                    <a:lnTo>
                      <a:pt x="35" y="4"/>
                    </a:lnTo>
                    <a:lnTo>
                      <a:pt x="69" y="4"/>
                    </a:lnTo>
                    <a:lnTo>
                      <a:pt x="104" y="5"/>
                    </a:lnTo>
                    <a:lnTo>
                      <a:pt x="139" y="7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79" name="Freeform 983"/>
              <p:cNvSpPr>
                <a:spLocks/>
              </p:cNvSpPr>
              <p:nvPr/>
            </p:nvSpPr>
            <p:spPr bwMode="auto">
              <a:xfrm>
                <a:off x="4205" y="2934"/>
                <a:ext cx="68" cy="10"/>
              </a:xfrm>
              <a:custGeom>
                <a:avLst/>
                <a:gdLst>
                  <a:gd name="T0" fmla="*/ 0 w 136"/>
                  <a:gd name="T1" fmla="*/ 0 h 22"/>
                  <a:gd name="T2" fmla="*/ 34 w 136"/>
                  <a:gd name="T3" fmla="*/ 4 h 22"/>
                  <a:gd name="T4" fmla="*/ 67 w 136"/>
                  <a:gd name="T5" fmla="*/ 6 h 22"/>
                  <a:gd name="T6" fmla="*/ 101 w 136"/>
                  <a:gd name="T7" fmla="*/ 12 h 22"/>
                  <a:gd name="T8" fmla="*/ 119 w 136"/>
                  <a:gd name="T9" fmla="*/ 16 h 22"/>
                  <a:gd name="T10" fmla="*/ 136 w 136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6" h="22">
                    <a:moveTo>
                      <a:pt x="0" y="0"/>
                    </a:moveTo>
                    <a:lnTo>
                      <a:pt x="34" y="4"/>
                    </a:lnTo>
                    <a:lnTo>
                      <a:pt x="67" y="6"/>
                    </a:lnTo>
                    <a:lnTo>
                      <a:pt x="101" y="12"/>
                    </a:lnTo>
                    <a:lnTo>
                      <a:pt x="119" y="16"/>
                    </a:lnTo>
                    <a:lnTo>
                      <a:pt x="136" y="22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80" name="Freeform 984"/>
              <p:cNvSpPr>
                <a:spLocks/>
              </p:cNvSpPr>
              <p:nvPr/>
            </p:nvSpPr>
            <p:spPr bwMode="auto">
              <a:xfrm>
                <a:off x="4273" y="2944"/>
                <a:ext cx="69" cy="38"/>
              </a:xfrm>
              <a:custGeom>
                <a:avLst/>
                <a:gdLst>
                  <a:gd name="T0" fmla="*/ 0 w 138"/>
                  <a:gd name="T1" fmla="*/ 0 h 74"/>
                  <a:gd name="T2" fmla="*/ 17 w 138"/>
                  <a:gd name="T3" fmla="*/ 7 h 74"/>
                  <a:gd name="T4" fmla="*/ 34 w 138"/>
                  <a:gd name="T5" fmla="*/ 15 h 74"/>
                  <a:gd name="T6" fmla="*/ 69 w 138"/>
                  <a:gd name="T7" fmla="*/ 36 h 74"/>
                  <a:gd name="T8" fmla="*/ 104 w 138"/>
                  <a:gd name="T9" fmla="*/ 57 h 74"/>
                  <a:gd name="T10" fmla="*/ 121 w 138"/>
                  <a:gd name="T11" fmla="*/ 67 h 74"/>
                  <a:gd name="T12" fmla="*/ 138 w 138"/>
                  <a:gd name="T1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74">
                    <a:moveTo>
                      <a:pt x="0" y="0"/>
                    </a:moveTo>
                    <a:lnTo>
                      <a:pt x="17" y="7"/>
                    </a:lnTo>
                    <a:lnTo>
                      <a:pt x="34" y="15"/>
                    </a:lnTo>
                    <a:lnTo>
                      <a:pt x="69" y="36"/>
                    </a:lnTo>
                    <a:lnTo>
                      <a:pt x="104" y="57"/>
                    </a:lnTo>
                    <a:lnTo>
                      <a:pt x="121" y="67"/>
                    </a:lnTo>
                    <a:lnTo>
                      <a:pt x="138" y="74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81" name="Freeform 985"/>
              <p:cNvSpPr>
                <a:spLocks/>
              </p:cNvSpPr>
              <p:nvPr/>
            </p:nvSpPr>
            <p:spPr bwMode="auto">
              <a:xfrm>
                <a:off x="4342" y="2982"/>
                <a:ext cx="68" cy="18"/>
              </a:xfrm>
              <a:custGeom>
                <a:avLst/>
                <a:gdLst>
                  <a:gd name="T0" fmla="*/ 0 w 136"/>
                  <a:gd name="T1" fmla="*/ 0 h 37"/>
                  <a:gd name="T2" fmla="*/ 35 w 136"/>
                  <a:gd name="T3" fmla="*/ 12 h 37"/>
                  <a:gd name="T4" fmla="*/ 67 w 136"/>
                  <a:gd name="T5" fmla="*/ 21 h 37"/>
                  <a:gd name="T6" fmla="*/ 102 w 136"/>
                  <a:gd name="T7" fmla="*/ 29 h 37"/>
                  <a:gd name="T8" fmla="*/ 136 w 136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37">
                    <a:moveTo>
                      <a:pt x="0" y="0"/>
                    </a:moveTo>
                    <a:lnTo>
                      <a:pt x="35" y="12"/>
                    </a:lnTo>
                    <a:lnTo>
                      <a:pt x="67" y="21"/>
                    </a:lnTo>
                    <a:lnTo>
                      <a:pt x="102" y="29"/>
                    </a:lnTo>
                    <a:lnTo>
                      <a:pt x="136" y="37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82" name="Freeform 986"/>
              <p:cNvSpPr>
                <a:spLocks/>
              </p:cNvSpPr>
              <p:nvPr/>
            </p:nvSpPr>
            <p:spPr bwMode="auto">
              <a:xfrm>
                <a:off x="4410" y="3000"/>
                <a:ext cx="69" cy="9"/>
              </a:xfrm>
              <a:custGeom>
                <a:avLst/>
                <a:gdLst>
                  <a:gd name="T0" fmla="*/ 0 w 139"/>
                  <a:gd name="T1" fmla="*/ 0 h 17"/>
                  <a:gd name="T2" fmla="*/ 18 w 139"/>
                  <a:gd name="T3" fmla="*/ 2 h 17"/>
                  <a:gd name="T4" fmla="*/ 35 w 139"/>
                  <a:gd name="T5" fmla="*/ 4 h 17"/>
                  <a:gd name="T6" fmla="*/ 70 w 139"/>
                  <a:gd name="T7" fmla="*/ 6 h 17"/>
                  <a:gd name="T8" fmla="*/ 104 w 139"/>
                  <a:gd name="T9" fmla="*/ 9 h 17"/>
                  <a:gd name="T10" fmla="*/ 121 w 139"/>
                  <a:gd name="T11" fmla="*/ 11 h 17"/>
                  <a:gd name="T12" fmla="*/ 139 w 139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17">
                    <a:moveTo>
                      <a:pt x="0" y="0"/>
                    </a:moveTo>
                    <a:lnTo>
                      <a:pt x="18" y="2"/>
                    </a:lnTo>
                    <a:lnTo>
                      <a:pt x="35" y="4"/>
                    </a:lnTo>
                    <a:lnTo>
                      <a:pt x="70" y="6"/>
                    </a:lnTo>
                    <a:lnTo>
                      <a:pt x="104" y="9"/>
                    </a:lnTo>
                    <a:lnTo>
                      <a:pt x="121" y="11"/>
                    </a:lnTo>
                    <a:lnTo>
                      <a:pt x="139" y="17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83" name="Freeform 987"/>
              <p:cNvSpPr>
                <a:spLocks/>
              </p:cNvSpPr>
              <p:nvPr/>
            </p:nvSpPr>
            <p:spPr bwMode="auto">
              <a:xfrm>
                <a:off x="4479" y="3009"/>
                <a:ext cx="69" cy="42"/>
              </a:xfrm>
              <a:custGeom>
                <a:avLst/>
                <a:gdLst>
                  <a:gd name="T0" fmla="*/ 0 w 136"/>
                  <a:gd name="T1" fmla="*/ 0 h 85"/>
                  <a:gd name="T2" fmla="*/ 4 w 136"/>
                  <a:gd name="T3" fmla="*/ 0 h 85"/>
                  <a:gd name="T4" fmla="*/ 9 w 136"/>
                  <a:gd name="T5" fmla="*/ 2 h 85"/>
                  <a:gd name="T6" fmla="*/ 15 w 136"/>
                  <a:gd name="T7" fmla="*/ 4 h 85"/>
                  <a:gd name="T8" fmla="*/ 25 w 136"/>
                  <a:gd name="T9" fmla="*/ 4 h 85"/>
                  <a:gd name="T10" fmla="*/ 44 w 136"/>
                  <a:gd name="T11" fmla="*/ 8 h 85"/>
                  <a:gd name="T12" fmla="*/ 65 w 136"/>
                  <a:gd name="T13" fmla="*/ 15 h 85"/>
                  <a:gd name="T14" fmla="*/ 88 w 136"/>
                  <a:gd name="T15" fmla="*/ 25 h 85"/>
                  <a:gd name="T16" fmla="*/ 107 w 136"/>
                  <a:gd name="T17" fmla="*/ 39 h 85"/>
                  <a:gd name="T18" fmla="*/ 117 w 136"/>
                  <a:gd name="T19" fmla="*/ 48 h 85"/>
                  <a:gd name="T20" fmla="*/ 125 w 136"/>
                  <a:gd name="T21" fmla="*/ 60 h 85"/>
                  <a:gd name="T22" fmla="*/ 132 w 136"/>
                  <a:gd name="T23" fmla="*/ 71 h 85"/>
                  <a:gd name="T24" fmla="*/ 136 w 136"/>
                  <a:gd name="T25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6" h="85">
                    <a:moveTo>
                      <a:pt x="0" y="0"/>
                    </a:moveTo>
                    <a:lnTo>
                      <a:pt x="4" y="0"/>
                    </a:lnTo>
                    <a:lnTo>
                      <a:pt x="9" y="2"/>
                    </a:lnTo>
                    <a:lnTo>
                      <a:pt x="15" y="4"/>
                    </a:lnTo>
                    <a:lnTo>
                      <a:pt x="25" y="4"/>
                    </a:lnTo>
                    <a:lnTo>
                      <a:pt x="44" y="8"/>
                    </a:lnTo>
                    <a:lnTo>
                      <a:pt x="65" y="15"/>
                    </a:lnTo>
                    <a:lnTo>
                      <a:pt x="88" y="25"/>
                    </a:lnTo>
                    <a:lnTo>
                      <a:pt x="107" y="39"/>
                    </a:lnTo>
                    <a:lnTo>
                      <a:pt x="117" y="48"/>
                    </a:lnTo>
                    <a:lnTo>
                      <a:pt x="125" y="60"/>
                    </a:lnTo>
                    <a:lnTo>
                      <a:pt x="132" y="71"/>
                    </a:lnTo>
                    <a:lnTo>
                      <a:pt x="136" y="85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84" name="Freeform 988"/>
              <p:cNvSpPr>
                <a:spLocks/>
              </p:cNvSpPr>
              <p:nvPr/>
            </p:nvSpPr>
            <p:spPr bwMode="auto">
              <a:xfrm>
                <a:off x="4548" y="3051"/>
                <a:ext cx="137" cy="741"/>
              </a:xfrm>
              <a:custGeom>
                <a:avLst/>
                <a:gdLst>
                  <a:gd name="T0" fmla="*/ 0 w 275"/>
                  <a:gd name="T1" fmla="*/ 0 h 1482"/>
                  <a:gd name="T2" fmla="*/ 6 w 275"/>
                  <a:gd name="T3" fmla="*/ 25 h 1482"/>
                  <a:gd name="T4" fmla="*/ 13 w 275"/>
                  <a:gd name="T5" fmla="*/ 53 h 1482"/>
                  <a:gd name="T6" fmla="*/ 21 w 275"/>
                  <a:gd name="T7" fmla="*/ 84 h 1482"/>
                  <a:gd name="T8" fmla="*/ 27 w 275"/>
                  <a:gd name="T9" fmla="*/ 119 h 1482"/>
                  <a:gd name="T10" fmla="*/ 35 w 275"/>
                  <a:gd name="T11" fmla="*/ 153 h 1482"/>
                  <a:gd name="T12" fmla="*/ 42 w 275"/>
                  <a:gd name="T13" fmla="*/ 192 h 1482"/>
                  <a:gd name="T14" fmla="*/ 50 w 275"/>
                  <a:gd name="T15" fmla="*/ 230 h 1482"/>
                  <a:gd name="T16" fmla="*/ 60 w 275"/>
                  <a:gd name="T17" fmla="*/ 272 h 1482"/>
                  <a:gd name="T18" fmla="*/ 67 w 275"/>
                  <a:gd name="T19" fmla="*/ 314 h 1482"/>
                  <a:gd name="T20" fmla="*/ 75 w 275"/>
                  <a:gd name="T21" fmla="*/ 359 h 1482"/>
                  <a:gd name="T22" fmla="*/ 85 w 275"/>
                  <a:gd name="T23" fmla="*/ 405 h 1482"/>
                  <a:gd name="T24" fmla="*/ 92 w 275"/>
                  <a:gd name="T25" fmla="*/ 453 h 1482"/>
                  <a:gd name="T26" fmla="*/ 111 w 275"/>
                  <a:gd name="T27" fmla="*/ 551 h 1482"/>
                  <a:gd name="T28" fmla="*/ 129 w 275"/>
                  <a:gd name="T29" fmla="*/ 652 h 1482"/>
                  <a:gd name="T30" fmla="*/ 148 w 275"/>
                  <a:gd name="T31" fmla="*/ 758 h 1482"/>
                  <a:gd name="T32" fmla="*/ 165 w 275"/>
                  <a:gd name="T33" fmla="*/ 863 h 1482"/>
                  <a:gd name="T34" fmla="*/ 204 w 275"/>
                  <a:gd name="T35" fmla="*/ 1078 h 1482"/>
                  <a:gd name="T36" fmla="*/ 221 w 275"/>
                  <a:gd name="T37" fmla="*/ 1184 h 1482"/>
                  <a:gd name="T38" fmla="*/ 240 w 275"/>
                  <a:gd name="T39" fmla="*/ 1286 h 1482"/>
                  <a:gd name="T40" fmla="*/ 257 w 275"/>
                  <a:gd name="T41" fmla="*/ 1386 h 1482"/>
                  <a:gd name="T42" fmla="*/ 275 w 275"/>
                  <a:gd name="T43" fmla="*/ 1482 h 1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5" h="1482">
                    <a:moveTo>
                      <a:pt x="0" y="0"/>
                    </a:moveTo>
                    <a:lnTo>
                      <a:pt x="6" y="25"/>
                    </a:lnTo>
                    <a:lnTo>
                      <a:pt x="13" y="53"/>
                    </a:lnTo>
                    <a:lnTo>
                      <a:pt x="21" y="84"/>
                    </a:lnTo>
                    <a:lnTo>
                      <a:pt x="27" y="119"/>
                    </a:lnTo>
                    <a:lnTo>
                      <a:pt x="35" y="153"/>
                    </a:lnTo>
                    <a:lnTo>
                      <a:pt x="42" y="192"/>
                    </a:lnTo>
                    <a:lnTo>
                      <a:pt x="50" y="230"/>
                    </a:lnTo>
                    <a:lnTo>
                      <a:pt x="60" y="272"/>
                    </a:lnTo>
                    <a:lnTo>
                      <a:pt x="67" y="314"/>
                    </a:lnTo>
                    <a:lnTo>
                      <a:pt x="75" y="359"/>
                    </a:lnTo>
                    <a:lnTo>
                      <a:pt x="85" y="405"/>
                    </a:lnTo>
                    <a:lnTo>
                      <a:pt x="92" y="453"/>
                    </a:lnTo>
                    <a:lnTo>
                      <a:pt x="111" y="551"/>
                    </a:lnTo>
                    <a:lnTo>
                      <a:pt x="129" y="652"/>
                    </a:lnTo>
                    <a:lnTo>
                      <a:pt x="148" y="758"/>
                    </a:lnTo>
                    <a:lnTo>
                      <a:pt x="165" y="863"/>
                    </a:lnTo>
                    <a:lnTo>
                      <a:pt x="204" y="1078"/>
                    </a:lnTo>
                    <a:lnTo>
                      <a:pt x="221" y="1184"/>
                    </a:lnTo>
                    <a:lnTo>
                      <a:pt x="240" y="1286"/>
                    </a:lnTo>
                    <a:lnTo>
                      <a:pt x="257" y="1386"/>
                    </a:lnTo>
                    <a:lnTo>
                      <a:pt x="275" y="1482"/>
                    </a:lnTo>
                  </a:path>
                </a:pathLst>
              </a:cu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85" name="Freeform 989"/>
              <p:cNvSpPr>
                <a:spLocks/>
              </p:cNvSpPr>
              <p:nvPr/>
            </p:nvSpPr>
            <p:spPr bwMode="auto">
              <a:xfrm>
                <a:off x="1299" y="3772"/>
                <a:ext cx="40" cy="40"/>
              </a:xfrm>
              <a:custGeom>
                <a:avLst/>
                <a:gdLst>
                  <a:gd name="T0" fmla="*/ 40 w 80"/>
                  <a:gd name="T1" fmla="*/ 0 h 81"/>
                  <a:gd name="T2" fmla="*/ 80 w 80"/>
                  <a:gd name="T3" fmla="*/ 41 h 81"/>
                  <a:gd name="T4" fmla="*/ 40 w 80"/>
                  <a:gd name="T5" fmla="*/ 81 h 81"/>
                  <a:gd name="T6" fmla="*/ 0 w 80"/>
                  <a:gd name="T7" fmla="*/ 41 h 81"/>
                  <a:gd name="T8" fmla="*/ 40 w 80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81">
                    <a:moveTo>
                      <a:pt x="40" y="0"/>
                    </a:moveTo>
                    <a:lnTo>
                      <a:pt x="80" y="41"/>
                    </a:lnTo>
                    <a:lnTo>
                      <a:pt x="40" y="81"/>
                    </a:lnTo>
                    <a:lnTo>
                      <a:pt x="0" y="4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86" name="Freeform 990"/>
              <p:cNvSpPr>
                <a:spLocks/>
              </p:cNvSpPr>
              <p:nvPr/>
            </p:nvSpPr>
            <p:spPr bwMode="auto">
              <a:xfrm>
                <a:off x="1436" y="3008"/>
                <a:ext cx="40" cy="40"/>
              </a:xfrm>
              <a:custGeom>
                <a:avLst/>
                <a:gdLst>
                  <a:gd name="T0" fmla="*/ 41 w 81"/>
                  <a:gd name="T1" fmla="*/ 0 h 81"/>
                  <a:gd name="T2" fmla="*/ 81 w 81"/>
                  <a:gd name="T3" fmla="*/ 41 h 81"/>
                  <a:gd name="T4" fmla="*/ 41 w 81"/>
                  <a:gd name="T5" fmla="*/ 81 h 81"/>
                  <a:gd name="T6" fmla="*/ 0 w 81"/>
                  <a:gd name="T7" fmla="*/ 41 h 81"/>
                  <a:gd name="T8" fmla="*/ 41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1" y="0"/>
                    </a:moveTo>
                    <a:lnTo>
                      <a:pt x="81" y="41"/>
                    </a:lnTo>
                    <a:lnTo>
                      <a:pt x="41" y="81"/>
                    </a:lnTo>
                    <a:lnTo>
                      <a:pt x="0" y="4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87" name="Freeform 991"/>
              <p:cNvSpPr>
                <a:spLocks/>
              </p:cNvSpPr>
              <p:nvPr/>
            </p:nvSpPr>
            <p:spPr bwMode="auto">
              <a:xfrm>
                <a:off x="1505" y="2980"/>
                <a:ext cx="41" cy="40"/>
              </a:xfrm>
              <a:custGeom>
                <a:avLst/>
                <a:gdLst>
                  <a:gd name="T0" fmla="*/ 40 w 80"/>
                  <a:gd name="T1" fmla="*/ 0 h 80"/>
                  <a:gd name="T2" fmla="*/ 80 w 80"/>
                  <a:gd name="T3" fmla="*/ 40 h 80"/>
                  <a:gd name="T4" fmla="*/ 40 w 80"/>
                  <a:gd name="T5" fmla="*/ 80 h 80"/>
                  <a:gd name="T6" fmla="*/ 0 w 80"/>
                  <a:gd name="T7" fmla="*/ 40 h 80"/>
                  <a:gd name="T8" fmla="*/ 40 w 80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80" y="40"/>
                    </a:lnTo>
                    <a:lnTo>
                      <a:pt x="40" y="80"/>
                    </a:lnTo>
                    <a:lnTo>
                      <a:pt x="0" y="4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88" name="Freeform 992"/>
              <p:cNvSpPr>
                <a:spLocks/>
              </p:cNvSpPr>
              <p:nvPr/>
            </p:nvSpPr>
            <p:spPr bwMode="auto">
              <a:xfrm>
                <a:off x="1573" y="2968"/>
                <a:ext cx="41" cy="41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lnTo>
                      <a:pt x="81" y="41"/>
                    </a:lnTo>
                    <a:lnTo>
                      <a:pt x="40" y="81"/>
                    </a:lnTo>
                    <a:lnTo>
                      <a:pt x="0" y="4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89" name="Freeform 993"/>
              <p:cNvSpPr>
                <a:spLocks/>
              </p:cNvSpPr>
              <p:nvPr/>
            </p:nvSpPr>
            <p:spPr bwMode="auto">
              <a:xfrm>
                <a:off x="1643" y="2966"/>
                <a:ext cx="40" cy="41"/>
              </a:xfrm>
              <a:custGeom>
                <a:avLst/>
                <a:gdLst>
                  <a:gd name="T0" fmla="*/ 40 w 81"/>
                  <a:gd name="T1" fmla="*/ 0 h 80"/>
                  <a:gd name="T2" fmla="*/ 81 w 81"/>
                  <a:gd name="T3" fmla="*/ 40 h 80"/>
                  <a:gd name="T4" fmla="*/ 40 w 81"/>
                  <a:gd name="T5" fmla="*/ 80 h 80"/>
                  <a:gd name="T6" fmla="*/ 0 w 81"/>
                  <a:gd name="T7" fmla="*/ 40 h 80"/>
                  <a:gd name="T8" fmla="*/ 40 w 81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0">
                    <a:moveTo>
                      <a:pt x="40" y="0"/>
                    </a:moveTo>
                    <a:lnTo>
                      <a:pt x="81" y="40"/>
                    </a:lnTo>
                    <a:lnTo>
                      <a:pt x="40" y="80"/>
                    </a:lnTo>
                    <a:lnTo>
                      <a:pt x="0" y="4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90" name="Freeform 994"/>
              <p:cNvSpPr>
                <a:spLocks/>
              </p:cNvSpPr>
              <p:nvPr/>
            </p:nvSpPr>
            <p:spPr bwMode="auto">
              <a:xfrm>
                <a:off x="1711" y="2936"/>
                <a:ext cx="40" cy="40"/>
              </a:xfrm>
              <a:custGeom>
                <a:avLst/>
                <a:gdLst>
                  <a:gd name="T0" fmla="*/ 41 w 81"/>
                  <a:gd name="T1" fmla="*/ 0 h 81"/>
                  <a:gd name="T2" fmla="*/ 81 w 81"/>
                  <a:gd name="T3" fmla="*/ 41 h 81"/>
                  <a:gd name="T4" fmla="*/ 41 w 81"/>
                  <a:gd name="T5" fmla="*/ 81 h 81"/>
                  <a:gd name="T6" fmla="*/ 0 w 81"/>
                  <a:gd name="T7" fmla="*/ 41 h 81"/>
                  <a:gd name="T8" fmla="*/ 41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1" y="0"/>
                    </a:moveTo>
                    <a:lnTo>
                      <a:pt x="81" y="41"/>
                    </a:lnTo>
                    <a:lnTo>
                      <a:pt x="41" y="81"/>
                    </a:lnTo>
                    <a:lnTo>
                      <a:pt x="0" y="4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91" name="Freeform 995"/>
              <p:cNvSpPr>
                <a:spLocks/>
              </p:cNvSpPr>
              <p:nvPr/>
            </p:nvSpPr>
            <p:spPr bwMode="auto">
              <a:xfrm>
                <a:off x="1780" y="2922"/>
                <a:ext cx="40" cy="40"/>
              </a:xfrm>
              <a:custGeom>
                <a:avLst/>
                <a:gdLst>
                  <a:gd name="T0" fmla="*/ 40 w 80"/>
                  <a:gd name="T1" fmla="*/ 0 h 81"/>
                  <a:gd name="T2" fmla="*/ 80 w 80"/>
                  <a:gd name="T3" fmla="*/ 41 h 81"/>
                  <a:gd name="T4" fmla="*/ 40 w 80"/>
                  <a:gd name="T5" fmla="*/ 81 h 81"/>
                  <a:gd name="T6" fmla="*/ 0 w 80"/>
                  <a:gd name="T7" fmla="*/ 41 h 81"/>
                  <a:gd name="T8" fmla="*/ 40 w 80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81">
                    <a:moveTo>
                      <a:pt x="40" y="0"/>
                    </a:moveTo>
                    <a:lnTo>
                      <a:pt x="80" y="41"/>
                    </a:lnTo>
                    <a:lnTo>
                      <a:pt x="40" y="81"/>
                    </a:lnTo>
                    <a:lnTo>
                      <a:pt x="0" y="4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92" name="Freeform 996"/>
              <p:cNvSpPr>
                <a:spLocks/>
              </p:cNvSpPr>
              <p:nvPr/>
            </p:nvSpPr>
            <p:spPr bwMode="auto">
              <a:xfrm>
                <a:off x="1848" y="2893"/>
                <a:ext cx="40" cy="41"/>
              </a:xfrm>
              <a:custGeom>
                <a:avLst/>
                <a:gdLst>
                  <a:gd name="T0" fmla="*/ 40 w 81"/>
                  <a:gd name="T1" fmla="*/ 0 h 80"/>
                  <a:gd name="T2" fmla="*/ 81 w 81"/>
                  <a:gd name="T3" fmla="*/ 40 h 80"/>
                  <a:gd name="T4" fmla="*/ 40 w 81"/>
                  <a:gd name="T5" fmla="*/ 80 h 80"/>
                  <a:gd name="T6" fmla="*/ 0 w 81"/>
                  <a:gd name="T7" fmla="*/ 40 h 80"/>
                  <a:gd name="T8" fmla="*/ 40 w 81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0">
                    <a:moveTo>
                      <a:pt x="40" y="0"/>
                    </a:moveTo>
                    <a:lnTo>
                      <a:pt x="81" y="40"/>
                    </a:lnTo>
                    <a:lnTo>
                      <a:pt x="40" y="80"/>
                    </a:lnTo>
                    <a:lnTo>
                      <a:pt x="0" y="4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93" name="Freeform 997"/>
              <p:cNvSpPr>
                <a:spLocks/>
              </p:cNvSpPr>
              <p:nvPr/>
            </p:nvSpPr>
            <p:spPr bwMode="auto">
              <a:xfrm>
                <a:off x="1917" y="2917"/>
                <a:ext cx="40" cy="41"/>
              </a:xfrm>
              <a:custGeom>
                <a:avLst/>
                <a:gdLst>
                  <a:gd name="T0" fmla="*/ 41 w 81"/>
                  <a:gd name="T1" fmla="*/ 0 h 80"/>
                  <a:gd name="T2" fmla="*/ 81 w 81"/>
                  <a:gd name="T3" fmla="*/ 40 h 80"/>
                  <a:gd name="T4" fmla="*/ 41 w 81"/>
                  <a:gd name="T5" fmla="*/ 80 h 80"/>
                  <a:gd name="T6" fmla="*/ 0 w 81"/>
                  <a:gd name="T7" fmla="*/ 40 h 80"/>
                  <a:gd name="T8" fmla="*/ 41 w 81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0">
                    <a:moveTo>
                      <a:pt x="41" y="0"/>
                    </a:moveTo>
                    <a:lnTo>
                      <a:pt x="81" y="40"/>
                    </a:lnTo>
                    <a:lnTo>
                      <a:pt x="41" y="80"/>
                    </a:lnTo>
                    <a:lnTo>
                      <a:pt x="0" y="4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94" name="Freeform 998"/>
              <p:cNvSpPr>
                <a:spLocks/>
              </p:cNvSpPr>
              <p:nvPr/>
            </p:nvSpPr>
            <p:spPr bwMode="auto">
              <a:xfrm>
                <a:off x="1986" y="2863"/>
                <a:ext cx="41" cy="40"/>
              </a:xfrm>
              <a:custGeom>
                <a:avLst/>
                <a:gdLst>
                  <a:gd name="T0" fmla="*/ 41 w 81"/>
                  <a:gd name="T1" fmla="*/ 0 h 81"/>
                  <a:gd name="T2" fmla="*/ 81 w 81"/>
                  <a:gd name="T3" fmla="*/ 41 h 81"/>
                  <a:gd name="T4" fmla="*/ 41 w 81"/>
                  <a:gd name="T5" fmla="*/ 81 h 81"/>
                  <a:gd name="T6" fmla="*/ 0 w 81"/>
                  <a:gd name="T7" fmla="*/ 41 h 81"/>
                  <a:gd name="T8" fmla="*/ 41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1" y="0"/>
                    </a:moveTo>
                    <a:lnTo>
                      <a:pt x="81" y="41"/>
                    </a:lnTo>
                    <a:lnTo>
                      <a:pt x="41" y="81"/>
                    </a:lnTo>
                    <a:lnTo>
                      <a:pt x="0" y="4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95" name="Freeform 999"/>
              <p:cNvSpPr>
                <a:spLocks/>
              </p:cNvSpPr>
              <p:nvPr/>
            </p:nvSpPr>
            <p:spPr bwMode="auto">
              <a:xfrm>
                <a:off x="2054" y="2857"/>
                <a:ext cx="41" cy="40"/>
              </a:xfrm>
              <a:custGeom>
                <a:avLst/>
                <a:gdLst>
                  <a:gd name="T0" fmla="*/ 40 w 80"/>
                  <a:gd name="T1" fmla="*/ 0 h 80"/>
                  <a:gd name="T2" fmla="*/ 80 w 80"/>
                  <a:gd name="T3" fmla="*/ 40 h 80"/>
                  <a:gd name="T4" fmla="*/ 40 w 80"/>
                  <a:gd name="T5" fmla="*/ 80 h 80"/>
                  <a:gd name="T6" fmla="*/ 0 w 80"/>
                  <a:gd name="T7" fmla="*/ 40 h 80"/>
                  <a:gd name="T8" fmla="*/ 40 w 80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80" y="40"/>
                    </a:lnTo>
                    <a:lnTo>
                      <a:pt x="40" y="80"/>
                    </a:lnTo>
                    <a:lnTo>
                      <a:pt x="0" y="4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96" name="Freeform 1000"/>
              <p:cNvSpPr>
                <a:spLocks/>
              </p:cNvSpPr>
              <p:nvPr/>
            </p:nvSpPr>
            <p:spPr bwMode="auto">
              <a:xfrm>
                <a:off x="2124" y="2846"/>
                <a:ext cx="40" cy="41"/>
              </a:xfrm>
              <a:custGeom>
                <a:avLst/>
                <a:gdLst>
                  <a:gd name="T0" fmla="*/ 40 w 81"/>
                  <a:gd name="T1" fmla="*/ 0 h 80"/>
                  <a:gd name="T2" fmla="*/ 81 w 81"/>
                  <a:gd name="T3" fmla="*/ 40 h 80"/>
                  <a:gd name="T4" fmla="*/ 40 w 81"/>
                  <a:gd name="T5" fmla="*/ 80 h 80"/>
                  <a:gd name="T6" fmla="*/ 0 w 81"/>
                  <a:gd name="T7" fmla="*/ 40 h 80"/>
                  <a:gd name="T8" fmla="*/ 40 w 81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0">
                    <a:moveTo>
                      <a:pt x="40" y="0"/>
                    </a:moveTo>
                    <a:lnTo>
                      <a:pt x="81" y="40"/>
                    </a:lnTo>
                    <a:lnTo>
                      <a:pt x="40" y="80"/>
                    </a:lnTo>
                    <a:lnTo>
                      <a:pt x="0" y="4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97" name="Freeform 1001"/>
              <p:cNvSpPr>
                <a:spLocks/>
              </p:cNvSpPr>
              <p:nvPr/>
            </p:nvSpPr>
            <p:spPr bwMode="auto">
              <a:xfrm>
                <a:off x="2192" y="2825"/>
                <a:ext cx="40" cy="41"/>
              </a:xfrm>
              <a:custGeom>
                <a:avLst/>
                <a:gdLst>
                  <a:gd name="T0" fmla="*/ 41 w 81"/>
                  <a:gd name="T1" fmla="*/ 0 h 81"/>
                  <a:gd name="T2" fmla="*/ 81 w 81"/>
                  <a:gd name="T3" fmla="*/ 41 h 81"/>
                  <a:gd name="T4" fmla="*/ 41 w 81"/>
                  <a:gd name="T5" fmla="*/ 81 h 81"/>
                  <a:gd name="T6" fmla="*/ 0 w 81"/>
                  <a:gd name="T7" fmla="*/ 41 h 81"/>
                  <a:gd name="T8" fmla="*/ 41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1" y="0"/>
                    </a:moveTo>
                    <a:lnTo>
                      <a:pt x="81" y="41"/>
                    </a:lnTo>
                    <a:lnTo>
                      <a:pt x="41" y="81"/>
                    </a:lnTo>
                    <a:lnTo>
                      <a:pt x="0" y="4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98" name="Freeform 1002"/>
              <p:cNvSpPr>
                <a:spLocks/>
              </p:cNvSpPr>
              <p:nvPr/>
            </p:nvSpPr>
            <p:spPr bwMode="auto">
              <a:xfrm>
                <a:off x="2261" y="2828"/>
                <a:ext cx="40" cy="40"/>
              </a:xfrm>
              <a:custGeom>
                <a:avLst/>
                <a:gdLst>
                  <a:gd name="T0" fmla="*/ 40 w 80"/>
                  <a:gd name="T1" fmla="*/ 0 h 81"/>
                  <a:gd name="T2" fmla="*/ 80 w 80"/>
                  <a:gd name="T3" fmla="*/ 41 h 81"/>
                  <a:gd name="T4" fmla="*/ 40 w 80"/>
                  <a:gd name="T5" fmla="*/ 81 h 81"/>
                  <a:gd name="T6" fmla="*/ 0 w 80"/>
                  <a:gd name="T7" fmla="*/ 41 h 81"/>
                  <a:gd name="T8" fmla="*/ 40 w 80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81">
                    <a:moveTo>
                      <a:pt x="40" y="0"/>
                    </a:moveTo>
                    <a:lnTo>
                      <a:pt x="80" y="41"/>
                    </a:lnTo>
                    <a:lnTo>
                      <a:pt x="40" y="81"/>
                    </a:lnTo>
                    <a:lnTo>
                      <a:pt x="0" y="4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699" name="Freeform 1003"/>
              <p:cNvSpPr>
                <a:spLocks/>
              </p:cNvSpPr>
              <p:nvPr/>
            </p:nvSpPr>
            <p:spPr bwMode="auto">
              <a:xfrm>
                <a:off x="2329" y="2826"/>
                <a:ext cx="40" cy="41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lnTo>
                      <a:pt x="81" y="41"/>
                    </a:lnTo>
                    <a:lnTo>
                      <a:pt x="40" y="81"/>
                    </a:lnTo>
                    <a:lnTo>
                      <a:pt x="0" y="4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700" name="Freeform 1004"/>
              <p:cNvSpPr>
                <a:spLocks/>
              </p:cNvSpPr>
              <p:nvPr/>
            </p:nvSpPr>
            <p:spPr bwMode="auto">
              <a:xfrm>
                <a:off x="2398" y="2793"/>
                <a:ext cx="40" cy="40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lnTo>
                      <a:pt x="81" y="41"/>
                    </a:lnTo>
                    <a:lnTo>
                      <a:pt x="40" y="81"/>
                    </a:lnTo>
                    <a:lnTo>
                      <a:pt x="0" y="4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701" name="Freeform 1005"/>
              <p:cNvSpPr>
                <a:spLocks/>
              </p:cNvSpPr>
              <p:nvPr/>
            </p:nvSpPr>
            <p:spPr bwMode="auto">
              <a:xfrm>
                <a:off x="2467" y="2782"/>
                <a:ext cx="41" cy="40"/>
              </a:xfrm>
              <a:custGeom>
                <a:avLst/>
                <a:gdLst>
                  <a:gd name="T0" fmla="*/ 41 w 81"/>
                  <a:gd name="T1" fmla="*/ 0 h 81"/>
                  <a:gd name="T2" fmla="*/ 81 w 81"/>
                  <a:gd name="T3" fmla="*/ 40 h 81"/>
                  <a:gd name="T4" fmla="*/ 41 w 81"/>
                  <a:gd name="T5" fmla="*/ 81 h 81"/>
                  <a:gd name="T6" fmla="*/ 0 w 81"/>
                  <a:gd name="T7" fmla="*/ 40 h 81"/>
                  <a:gd name="T8" fmla="*/ 41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1" y="0"/>
                    </a:moveTo>
                    <a:lnTo>
                      <a:pt x="81" y="40"/>
                    </a:lnTo>
                    <a:lnTo>
                      <a:pt x="41" y="81"/>
                    </a:lnTo>
                    <a:lnTo>
                      <a:pt x="0" y="4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702" name="Freeform 1006"/>
              <p:cNvSpPr>
                <a:spLocks/>
              </p:cNvSpPr>
              <p:nvPr/>
            </p:nvSpPr>
            <p:spPr bwMode="auto">
              <a:xfrm>
                <a:off x="2535" y="2753"/>
                <a:ext cx="41" cy="41"/>
              </a:xfrm>
              <a:custGeom>
                <a:avLst/>
                <a:gdLst>
                  <a:gd name="T0" fmla="*/ 40 w 80"/>
                  <a:gd name="T1" fmla="*/ 0 h 81"/>
                  <a:gd name="T2" fmla="*/ 80 w 80"/>
                  <a:gd name="T3" fmla="*/ 41 h 81"/>
                  <a:gd name="T4" fmla="*/ 40 w 80"/>
                  <a:gd name="T5" fmla="*/ 81 h 81"/>
                  <a:gd name="T6" fmla="*/ 0 w 80"/>
                  <a:gd name="T7" fmla="*/ 41 h 81"/>
                  <a:gd name="T8" fmla="*/ 40 w 80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81">
                    <a:moveTo>
                      <a:pt x="40" y="0"/>
                    </a:moveTo>
                    <a:lnTo>
                      <a:pt x="80" y="41"/>
                    </a:lnTo>
                    <a:lnTo>
                      <a:pt x="40" y="81"/>
                    </a:lnTo>
                    <a:lnTo>
                      <a:pt x="0" y="4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703" name="Freeform 1007"/>
              <p:cNvSpPr>
                <a:spLocks/>
              </p:cNvSpPr>
              <p:nvPr/>
            </p:nvSpPr>
            <p:spPr bwMode="auto">
              <a:xfrm>
                <a:off x="2604" y="2744"/>
                <a:ext cx="41" cy="40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lnTo>
                      <a:pt x="81" y="41"/>
                    </a:lnTo>
                    <a:lnTo>
                      <a:pt x="40" y="81"/>
                    </a:lnTo>
                    <a:lnTo>
                      <a:pt x="0" y="4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704" name="Freeform 1008"/>
              <p:cNvSpPr>
                <a:spLocks/>
              </p:cNvSpPr>
              <p:nvPr/>
            </p:nvSpPr>
            <p:spPr bwMode="auto">
              <a:xfrm>
                <a:off x="2673" y="2741"/>
                <a:ext cx="40" cy="40"/>
              </a:xfrm>
              <a:custGeom>
                <a:avLst/>
                <a:gdLst>
                  <a:gd name="T0" fmla="*/ 41 w 81"/>
                  <a:gd name="T1" fmla="*/ 0 h 80"/>
                  <a:gd name="T2" fmla="*/ 81 w 81"/>
                  <a:gd name="T3" fmla="*/ 40 h 80"/>
                  <a:gd name="T4" fmla="*/ 41 w 81"/>
                  <a:gd name="T5" fmla="*/ 80 h 80"/>
                  <a:gd name="T6" fmla="*/ 0 w 81"/>
                  <a:gd name="T7" fmla="*/ 40 h 80"/>
                  <a:gd name="T8" fmla="*/ 41 w 81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0">
                    <a:moveTo>
                      <a:pt x="41" y="0"/>
                    </a:moveTo>
                    <a:lnTo>
                      <a:pt x="81" y="40"/>
                    </a:lnTo>
                    <a:lnTo>
                      <a:pt x="41" y="80"/>
                    </a:lnTo>
                    <a:lnTo>
                      <a:pt x="0" y="4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705" name="Freeform 1009"/>
              <p:cNvSpPr>
                <a:spLocks/>
              </p:cNvSpPr>
              <p:nvPr/>
            </p:nvSpPr>
            <p:spPr bwMode="auto">
              <a:xfrm>
                <a:off x="2742" y="2735"/>
                <a:ext cx="40" cy="40"/>
              </a:xfrm>
              <a:custGeom>
                <a:avLst/>
                <a:gdLst>
                  <a:gd name="T0" fmla="*/ 40 w 80"/>
                  <a:gd name="T1" fmla="*/ 0 h 81"/>
                  <a:gd name="T2" fmla="*/ 80 w 80"/>
                  <a:gd name="T3" fmla="*/ 40 h 81"/>
                  <a:gd name="T4" fmla="*/ 40 w 80"/>
                  <a:gd name="T5" fmla="*/ 81 h 81"/>
                  <a:gd name="T6" fmla="*/ 0 w 80"/>
                  <a:gd name="T7" fmla="*/ 40 h 81"/>
                  <a:gd name="T8" fmla="*/ 40 w 80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81">
                    <a:moveTo>
                      <a:pt x="40" y="0"/>
                    </a:moveTo>
                    <a:lnTo>
                      <a:pt x="80" y="40"/>
                    </a:lnTo>
                    <a:lnTo>
                      <a:pt x="40" y="81"/>
                    </a:lnTo>
                    <a:lnTo>
                      <a:pt x="0" y="4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706" name="Freeform 1010"/>
              <p:cNvSpPr>
                <a:spLocks/>
              </p:cNvSpPr>
              <p:nvPr/>
            </p:nvSpPr>
            <p:spPr bwMode="auto">
              <a:xfrm>
                <a:off x="2810" y="2720"/>
                <a:ext cx="40" cy="40"/>
              </a:xfrm>
              <a:custGeom>
                <a:avLst/>
                <a:gdLst>
                  <a:gd name="T0" fmla="*/ 40 w 80"/>
                  <a:gd name="T1" fmla="*/ 0 h 81"/>
                  <a:gd name="T2" fmla="*/ 80 w 80"/>
                  <a:gd name="T3" fmla="*/ 41 h 81"/>
                  <a:gd name="T4" fmla="*/ 40 w 80"/>
                  <a:gd name="T5" fmla="*/ 81 h 81"/>
                  <a:gd name="T6" fmla="*/ 0 w 80"/>
                  <a:gd name="T7" fmla="*/ 41 h 81"/>
                  <a:gd name="T8" fmla="*/ 40 w 80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81">
                    <a:moveTo>
                      <a:pt x="40" y="0"/>
                    </a:moveTo>
                    <a:lnTo>
                      <a:pt x="80" y="41"/>
                    </a:lnTo>
                    <a:lnTo>
                      <a:pt x="40" y="81"/>
                    </a:lnTo>
                    <a:lnTo>
                      <a:pt x="0" y="4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707" name="Freeform 1011"/>
              <p:cNvSpPr>
                <a:spLocks/>
              </p:cNvSpPr>
              <p:nvPr/>
            </p:nvSpPr>
            <p:spPr bwMode="auto">
              <a:xfrm>
                <a:off x="2879" y="2718"/>
                <a:ext cx="40" cy="40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lnTo>
                      <a:pt x="81" y="41"/>
                    </a:lnTo>
                    <a:lnTo>
                      <a:pt x="40" y="81"/>
                    </a:lnTo>
                    <a:lnTo>
                      <a:pt x="0" y="4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708" name="Freeform 1012"/>
              <p:cNvSpPr>
                <a:spLocks/>
              </p:cNvSpPr>
              <p:nvPr/>
            </p:nvSpPr>
            <p:spPr bwMode="auto">
              <a:xfrm>
                <a:off x="2947" y="2718"/>
                <a:ext cx="41" cy="40"/>
              </a:xfrm>
              <a:custGeom>
                <a:avLst/>
                <a:gdLst>
                  <a:gd name="T0" fmla="*/ 41 w 81"/>
                  <a:gd name="T1" fmla="*/ 0 h 81"/>
                  <a:gd name="T2" fmla="*/ 81 w 81"/>
                  <a:gd name="T3" fmla="*/ 41 h 81"/>
                  <a:gd name="T4" fmla="*/ 41 w 81"/>
                  <a:gd name="T5" fmla="*/ 81 h 81"/>
                  <a:gd name="T6" fmla="*/ 0 w 81"/>
                  <a:gd name="T7" fmla="*/ 41 h 81"/>
                  <a:gd name="T8" fmla="*/ 41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1" y="0"/>
                    </a:moveTo>
                    <a:lnTo>
                      <a:pt x="81" y="41"/>
                    </a:lnTo>
                    <a:lnTo>
                      <a:pt x="41" y="81"/>
                    </a:lnTo>
                    <a:lnTo>
                      <a:pt x="0" y="4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709" name="Freeform 1013"/>
              <p:cNvSpPr>
                <a:spLocks/>
              </p:cNvSpPr>
              <p:nvPr/>
            </p:nvSpPr>
            <p:spPr bwMode="auto">
              <a:xfrm>
                <a:off x="3016" y="2720"/>
                <a:ext cx="41" cy="40"/>
              </a:xfrm>
              <a:custGeom>
                <a:avLst/>
                <a:gdLst>
                  <a:gd name="T0" fmla="*/ 40 w 80"/>
                  <a:gd name="T1" fmla="*/ 0 h 81"/>
                  <a:gd name="T2" fmla="*/ 80 w 80"/>
                  <a:gd name="T3" fmla="*/ 41 h 81"/>
                  <a:gd name="T4" fmla="*/ 40 w 80"/>
                  <a:gd name="T5" fmla="*/ 81 h 81"/>
                  <a:gd name="T6" fmla="*/ 0 w 80"/>
                  <a:gd name="T7" fmla="*/ 41 h 81"/>
                  <a:gd name="T8" fmla="*/ 40 w 80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81">
                    <a:moveTo>
                      <a:pt x="40" y="0"/>
                    </a:moveTo>
                    <a:lnTo>
                      <a:pt x="80" y="41"/>
                    </a:lnTo>
                    <a:lnTo>
                      <a:pt x="40" y="81"/>
                    </a:lnTo>
                    <a:lnTo>
                      <a:pt x="0" y="4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710" name="Freeform 1014"/>
              <p:cNvSpPr>
                <a:spLocks/>
              </p:cNvSpPr>
              <p:nvPr/>
            </p:nvSpPr>
            <p:spPr bwMode="auto">
              <a:xfrm>
                <a:off x="3085" y="2721"/>
                <a:ext cx="41" cy="40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lnTo>
                      <a:pt x="81" y="41"/>
                    </a:lnTo>
                    <a:lnTo>
                      <a:pt x="40" y="81"/>
                    </a:lnTo>
                    <a:lnTo>
                      <a:pt x="0" y="4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711" name="Freeform 1015"/>
              <p:cNvSpPr>
                <a:spLocks/>
              </p:cNvSpPr>
              <p:nvPr/>
            </p:nvSpPr>
            <p:spPr bwMode="auto">
              <a:xfrm>
                <a:off x="3154" y="2728"/>
                <a:ext cx="40" cy="41"/>
              </a:xfrm>
              <a:custGeom>
                <a:avLst/>
                <a:gdLst>
                  <a:gd name="T0" fmla="*/ 41 w 81"/>
                  <a:gd name="T1" fmla="*/ 0 h 80"/>
                  <a:gd name="T2" fmla="*/ 81 w 81"/>
                  <a:gd name="T3" fmla="*/ 40 h 80"/>
                  <a:gd name="T4" fmla="*/ 41 w 81"/>
                  <a:gd name="T5" fmla="*/ 80 h 80"/>
                  <a:gd name="T6" fmla="*/ 0 w 81"/>
                  <a:gd name="T7" fmla="*/ 40 h 80"/>
                  <a:gd name="T8" fmla="*/ 41 w 81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0">
                    <a:moveTo>
                      <a:pt x="41" y="0"/>
                    </a:moveTo>
                    <a:lnTo>
                      <a:pt x="81" y="40"/>
                    </a:lnTo>
                    <a:lnTo>
                      <a:pt x="41" y="80"/>
                    </a:lnTo>
                    <a:lnTo>
                      <a:pt x="0" y="4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712" name="Freeform 1016"/>
              <p:cNvSpPr>
                <a:spLocks/>
              </p:cNvSpPr>
              <p:nvPr/>
            </p:nvSpPr>
            <p:spPr bwMode="auto">
              <a:xfrm>
                <a:off x="3223" y="2735"/>
                <a:ext cx="40" cy="40"/>
              </a:xfrm>
              <a:custGeom>
                <a:avLst/>
                <a:gdLst>
                  <a:gd name="T0" fmla="*/ 41 w 81"/>
                  <a:gd name="T1" fmla="*/ 0 h 81"/>
                  <a:gd name="T2" fmla="*/ 81 w 81"/>
                  <a:gd name="T3" fmla="*/ 40 h 81"/>
                  <a:gd name="T4" fmla="*/ 41 w 81"/>
                  <a:gd name="T5" fmla="*/ 81 h 81"/>
                  <a:gd name="T6" fmla="*/ 0 w 81"/>
                  <a:gd name="T7" fmla="*/ 40 h 81"/>
                  <a:gd name="T8" fmla="*/ 41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1" y="0"/>
                    </a:moveTo>
                    <a:lnTo>
                      <a:pt x="81" y="40"/>
                    </a:lnTo>
                    <a:lnTo>
                      <a:pt x="41" y="81"/>
                    </a:lnTo>
                    <a:lnTo>
                      <a:pt x="0" y="4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713" name="Freeform 1017"/>
              <p:cNvSpPr>
                <a:spLocks/>
              </p:cNvSpPr>
              <p:nvPr/>
            </p:nvSpPr>
            <p:spPr bwMode="auto">
              <a:xfrm>
                <a:off x="3291" y="2744"/>
                <a:ext cx="40" cy="40"/>
              </a:xfrm>
              <a:custGeom>
                <a:avLst/>
                <a:gdLst>
                  <a:gd name="T0" fmla="*/ 40 w 80"/>
                  <a:gd name="T1" fmla="*/ 0 h 81"/>
                  <a:gd name="T2" fmla="*/ 80 w 80"/>
                  <a:gd name="T3" fmla="*/ 41 h 81"/>
                  <a:gd name="T4" fmla="*/ 40 w 80"/>
                  <a:gd name="T5" fmla="*/ 81 h 81"/>
                  <a:gd name="T6" fmla="*/ 0 w 80"/>
                  <a:gd name="T7" fmla="*/ 41 h 81"/>
                  <a:gd name="T8" fmla="*/ 40 w 80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81">
                    <a:moveTo>
                      <a:pt x="40" y="0"/>
                    </a:moveTo>
                    <a:lnTo>
                      <a:pt x="80" y="41"/>
                    </a:lnTo>
                    <a:lnTo>
                      <a:pt x="40" y="81"/>
                    </a:lnTo>
                    <a:lnTo>
                      <a:pt x="0" y="4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714" name="Freeform 1018"/>
              <p:cNvSpPr>
                <a:spLocks/>
              </p:cNvSpPr>
              <p:nvPr/>
            </p:nvSpPr>
            <p:spPr bwMode="auto">
              <a:xfrm>
                <a:off x="3360" y="2750"/>
                <a:ext cx="40" cy="41"/>
              </a:xfrm>
              <a:custGeom>
                <a:avLst/>
                <a:gdLst>
                  <a:gd name="T0" fmla="*/ 40 w 81"/>
                  <a:gd name="T1" fmla="*/ 0 h 80"/>
                  <a:gd name="T2" fmla="*/ 81 w 81"/>
                  <a:gd name="T3" fmla="*/ 40 h 80"/>
                  <a:gd name="T4" fmla="*/ 40 w 81"/>
                  <a:gd name="T5" fmla="*/ 80 h 80"/>
                  <a:gd name="T6" fmla="*/ 0 w 81"/>
                  <a:gd name="T7" fmla="*/ 40 h 80"/>
                  <a:gd name="T8" fmla="*/ 40 w 81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0">
                    <a:moveTo>
                      <a:pt x="40" y="0"/>
                    </a:moveTo>
                    <a:lnTo>
                      <a:pt x="81" y="40"/>
                    </a:lnTo>
                    <a:lnTo>
                      <a:pt x="40" y="80"/>
                    </a:lnTo>
                    <a:lnTo>
                      <a:pt x="0" y="4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715" name="Freeform 1019"/>
              <p:cNvSpPr>
                <a:spLocks/>
              </p:cNvSpPr>
              <p:nvPr/>
            </p:nvSpPr>
            <p:spPr bwMode="auto">
              <a:xfrm>
                <a:off x="3428" y="2771"/>
                <a:ext cx="40" cy="41"/>
              </a:xfrm>
              <a:custGeom>
                <a:avLst/>
                <a:gdLst>
                  <a:gd name="T0" fmla="*/ 41 w 81"/>
                  <a:gd name="T1" fmla="*/ 0 h 81"/>
                  <a:gd name="T2" fmla="*/ 81 w 81"/>
                  <a:gd name="T3" fmla="*/ 40 h 81"/>
                  <a:gd name="T4" fmla="*/ 41 w 81"/>
                  <a:gd name="T5" fmla="*/ 81 h 81"/>
                  <a:gd name="T6" fmla="*/ 0 w 81"/>
                  <a:gd name="T7" fmla="*/ 40 h 81"/>
                  <a:gd name="T8" fmla="*/ 41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1" y="0"/>
                    </a:moveTo>
                    <a:lnTo>
                      <a:pt x="81" y="40"/>
                    </a:lnTo>
                    <a:lnTo>
                      <a:pt x="41" y="81"/>
                    </a:lnTo>
                    <a:lnTo>
                      <a:pt x="0" y="4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716" name="Freeform 1020"/>
              <p:cNvSpPr>
                <a:spLocks/>
              </p:cNvSpPr>
              <p:nvPr/>
            </p:nvSpPr>
            <p:spPr bwMode="auto">
              <a:xfrm>
                <a:off x="3497" y="2778"/>
                <a:ext cx="41" cy="41"/>
              </a:xfrm>
              <a:custGeom>
                <a:avLst/>
                <a:gdLst>
                  <a:gd name="T0" fmla="*/ 40 w 80"/>
                  <a:gd name="T1" fmla="*/ 0 h 81"/>
                  <a:gd name="T2" fmla="*/ 80 w 80"/>
                  <a:gd name="T3" fmla="*/ 41 h 81"/>
                  <a:gd name="T4" fmla="*/ 40 w 80"/>
                  <a:gd name="T5" fmla="*/ 81 h 81"/>
                  <a:gd name="T6" fmla="*/ 0 w 80"/>
                  <a:gd name="T7" fmla="*/ 41 h 81"/>
                  <a:gd name="T8" fmla="*/ 40 w 80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81">
                    <a:moveTo>
                      <a:pt x="40" y="0"/>
                    </a:moveTo>
                    <a:lnTo>
                      <a:pt x="80" y="41"/>
                    </a:lnTo>
                    <a:lnTo>
                      <a:pt x="40" y="81"/>
                    </a:lnTo>
                    <a:lnTo>
                      <a:pt x="0" y="4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717" name="Freeform 1021"/>
              <p:cNvSpPr>
                <a:spLocks/>
              </p:cNvSpPr>
              <p:nvPr/>
            </p:nvSpPr>
            <p:spPr bwMode="auto">
              <a:xfrm>
                <a:off x="3565" y="2789"/>
                <a:ext cx="41" cy="40"/>
              </a:xfrm>
              <a:custGeom>
                <a:avLst/>
                <a:gdLst>
                  <a:gd name="T0" fmla="*/ 40 w 81"/>
                  <a:gd name="T1" fmla="*/ 0 h 80"/>
                  <a:gd name="T2" fmla="*/ 81 w 81"/>
                  <a:gd name="T3" fmla="*/ 40 h 80"/>
                  <a:gd name="T4" fmla="*/ 40 w 81"/>
                  <a:gd name="T5" fmla="*/ 80 h 80"/>
                  <a:gd name="T6" fmla="*/ 0 w 81"/>
                  <a:gd name="T7" fmla="*/ 40 h 80"/>
                  <a:gd name="T8" fmla="*/ 40 w 81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0">
                    <a:moveTo>
                      <a:pt x="40" y="0"/>
                    </a:moveTo>
                    <a:lnTo>
                      <a:pt x="81" y="40"/>
                    </a:lnTo>
                    <a:lnTo>
                      <a:pt x="40" y="80"/>
                    </a:lnTo>
                    <a:lnTo>
                      <a:pt x="0" y="4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718" name="Freeform 1022"/>
              <p:cNvSpPr>
                <a:spLocks/>
              </p:cNvSpPr>
              <p:nvPr/>
            </p:nvSpPr>
            <p:spPr bwMode="auto">
              <a:xfrm>
                <a:off x="3635" y="2801"/>
                <a:ext cx="40" cy="41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lnTo>
                      <a:pt x="81" y="41"/>
                    </a:lnTo>
                    <a:lnTo>
                      <a:pt x="40" y="81"/>
                    </a:lnTo>
                    <a:lnTo>
                      <a:pt x="0" y="4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719" name="Freeform 1023"/>
              <p:cNvSpPr>
                <a:spLocks/>
              </p:cNvSpPr>
              <p:nvPr/>
            </p:nvSpPr>
            <p:spPr bwMode="auto">
              <a:xfrm>
                <a:off x="3704" y="2803"/>
                <a:ext cx="40" cy="40"/>
              </a:xfrm>
              <a:custGeom>
                <a:avLst/>
                <a:gdLst>
                  <a:gd name="T0" fmla="*/ 41 w 81"/>
                  <a:gd name="T1" fmla="*/ 0 h 81"/>
                  <a:gd name="T2" fmla="*/ 81 w 81"/>
                  <a:gd name="T3" fmla="*/ 41 h 81"/>
                  <a:gd name="T4" fmla="*/ 41 w 81"/>
                  <a:gd name="T5" fmla="*/ 81 h 81"/>
                  <a:gd name="T6" fmla="*/ 0 w 81"/>
                  <a:gd name="T7" fmla="*/ 41 h 81"/>
                  <a:gd name="T8" fmla="*/ 41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1" y="0"/>
                    </a:moveTo>
                    <a:lnTo>
                      <a:pt x="81" y="41"/>
                    </a:lnTo>
                    <a:lnTo>
                      <a:pt x="41" y="81"/>
                    </a:lnTo>
                    <a:lnTo>
                      <a:pt x="0" y="4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08" name="Freeform 1024"/>
              <p:cNvSpPr>
                <a:spLocks/>
              </p:cNvSpPr>
              <p:nvPr/>
            </p:nvSpPr>
            <p:spPr bwMode="auto">
              <a:xfrm>
                <a:off x="3772" y="2825"/>
                <a:ext cx="40" cy="41"/>
              </a:xfrm>
              <a:custGeom>
                <a:avLst/>
                <a:gdLst>
                  <a:gd name="T0" fmla="*/ 40 w 80"/>
                  <a:gd name="T1" fmla="*/ 0 h 81"/>
                  <a:gd name="T2" fmla="*/ 80 w 80"/>
                  <a:gd name="T3" fmla="*/ 41 h 81"/>
                  <a:gd name="T4" fmla="*/ 40 w 80"/>
                  <a:gd name="T5" fmla="*/ 81 h 81"/>
                  <a:gd name="T6" fmla="*/ 0 w 80"/>
                  <a:gd name="T7" fmla="*/ 41 h 81"/>
                  <a:gd name="T8" fmla="*/ 40 w 80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81">
                    <a:moveTo>
                      <a:pt x="40" y="0"/>
                    </a:moveTo>
                    <a:lnTo>
                      <a:pt x="80" y="41"/>
                    </a:lnTo>
                    <a:lnTo>
                      <a:pt x="40" y="81"/>
                    </a:lnTo>
                    <a:lnTo>
                      <a:pt x="0" y="4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09" name="Freeform 1025"/>
              <p:cNvSpPr>
                <a:spLocks/>
              </p:cNvSpPr>
              <p:nvPr/>
            </p:nvSpPr>
            <p:spPr bwMode="auto">
              <a:xfrm>
                <a:off x="3841" y="2849"/>
                <a:ext cx="40" cy="41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lnTo>
                      <a:pt x="81" y="41"/>
                    </a:lnTo>
                    <a:lnTo>
                      <a:pt x="40" y="81"/>
                    </a:lnTo>
                    <a:lnTo>
                      <a:pt x="0" y="4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10" name="Freeform 1026"/>
              <p:cNvSpPr>
                <a:spLocks/>
              </p:cNvSpPr>
              <p:nvPr/>
            </p:nvSpPr>
            <p:spPr bwMode="auto">
              <a:xfrm>
                <a:off x="3909" y="2852"/>
                <a:ext cx="40" cy="40"/>
              </a:xfrm>
              <a:custGeom>
                <a:avLst/>
                <a:gdLst>
                  <a:gd name="T0" fmla="*/ 41 w 81"/>
                  <a:gd name="T1" fmla="*/ 0 h 81"/>
                  <a:gd name="T2" fmla="*/ 81 w 81"/>
                  <a:gd name="T3" fmla="*/ 41 h 81"/>
                  <a:gd name="T4" fmla="*/ 41 w 81"/>
                  <a:gd name="T5" fmla="*/ 81 h 81"/>
                  <a:gd name="T6" fmla="*/ 0 w 81"/>
                  <a:gd name="T7" fmla="*/ 41 h 81"/>
                  <a:gd name="T8" fmla="*/ 41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1" y="0"/>
                    </a:moveTo>
                    <a:lnTo>
                      <a:pt x="81" y="41"/>
                    </a:lnTo>
                    <a:lnTo>
                      <a:pt x="41" y="81"/>
                    </a:lnTo>
                    <a:lnTo>
                      <a:pt x="0" y="4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11" name="Freeform 1027"/>
              <p:cNvSpPr>
                <a:spLocks/>
              </p:cNvSpPr>
              <p:nvPr/>
            </p:nvSpPr>
            <p:spPr bwMode="auto">
              <a:xfrm>
                <a:off x="3978" y="2860"/>
                <a:ext cx="41" cy="40"/>
              </a:xfrm>
              <a:custGeom>
                <a:avLst/>
                <a:gdLst>
                  <a:gd name="T0" fmla="*/ 41 w 81"/>
                  <a:gd name="T1" fmla="*/ 0 h 80"/>
                  <a:gd name="T2" fmla="*/ 81 w 81"/>
                  <a:gd name="T3" fmla="*/ 40 h 80"/>
                  <a:gd name="T4" fmla="*/ 41 w 81"/>
                  <a:gd name="T5" fmla="*/ 80 h 80"/>
                  <a:gd name="T6" fmla="*/ 0 w 81"/>
                  <a:gd name="T7" fmla="*/ 40 h 80"/>
                  <a:gd name="T8" fmla="*/ 41 w 81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0">
                    <a:moveTo>
                      <a:pt x="41" y="0"/>
                    </a:moveTo>
                    <a:lnTo>
                      <a:pt x="81" y="40"/>
                    </a:lnTo>
                    <a:lnTo>
                      <a:pt x="41" y="80"/>
                    </a:lnTo>
                    <a:lnTo>
                      <a:pt x="0" y="4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12" name="Freeform 1028"/>
              <p:cNvSpPr>
                <a:spLocks/>
              </p:cNvSpPr>
              <p:nvPr/>
            </p:nvSpPr>
            <p:spPr bwMode="auto">
              <a:xfrm>
                <a:off x="4046" y="2890"/>
                <a:ext cx="41" cy="40"/>
              </a:xfrm>
              <a:custGeom>
                <a:avLst/>
                <a:gdLst>
                  <a:gd name="T0" fmla="*/ 40 w 80"/>
                  <a:gd name="T1" fmla="*/ 0 h 81"/>
                  <a:gd name="T2" fmla="*/ 80 w 80"/>
                  <a:gd name="T3" fmla="*/ 40 h 81"/>
                  <a:gd name="T4" fmla="*/ 40 w 80"/>
                  <a:gd name="T5" fmla="*/ 81 h 81"/>
                  <a:gd name="T6" fmla="*/ 0 w 80"/>
                  <a:gd name="T7" fmla="*/ 40 h 81"/>
                  <a:gd name="T8" fmla="*/ 40 w 80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81">
                    <a:moveTo>
                      <a:pt x="40" y="0"/>
                    </a:moveTo>
                    <a:lnTo>
                      <a:pt x="80" y="40"/>
                    </a:lnTo>
                    <a:lnTo>
                      <a:pt x="40" y="81"/>
                    </a:lnTo>
                    <a:lnTo>
                      <a:pt x="0" y="4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13" name="Freeform 1029"/>
              <p:cNvSpPr>
                <a:spLocks/>
              </p:cNvSpPr>
              <p:nvPr/>
            </p:nvSpPr>
            <p:spPr bwMode="auto">
              <a:xfrm>
                <a:off x="4116" y="2889"/>
                <a:ext cx="40" cy="40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0 h 81"/>
                  <a:gd name="T4" fmla="*/ 40 w 81"/>
                  <a:gd name="T5" fmla="*/ 81 h 81"/>
                  <a:gd name="T6" fmla="*/ 0 w 81"/>
                  <a:gd name="T7" fmla="*/ 40 h 81"/>
                  <a:gd name="T8" fmla="*/ 40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lnTo>
                      <a:pt x="81" y="40"/>
                    </a:lnTo>
                    <a:lnTo>
                      <a:pt x="40" y="81"/>
                    </a:lnTo>
                    <a:lnTo>
                      <a:pt x="0" y="4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14" name="Freeform 1030"/>
              <p:cNvSpPr>
                <a:spLocks/>
              </p:cNvSpPr>
              <p:nvPr/>
            </p:nvSpPr>
            <p:spPr bwMode="auto">
              <a:xfrm>
                <a:off x="4185" y="2915"/>
                <a:ext cx="40" cy="41"/>
              </a:xfrm>
              <a:custGeom>
                <a:avLst/>
                <a:gdLst>
                  <a:gd name="T0" fmla="*/ 41 w 81"/>
                  <a:gd name="T1" fmla="*/ 0 h 81"/>
                  <a:gd name="T2" fmla="*/ 81 w 81"/>
                  <a:gd name="T3" fmla="*/ 40 h 81"/>
                  <a:gd name="T4" fmla="*/ 41 w 81"/>
                  <a:gd name="T5" fmla="*/ 81 h 81"/>
                  <a:gd name="T6" fmla="*/ 0 w 81"/>
                  <a:gd name="T7" fmla="*/ 40 h 81"/>
                  <a:gd name="T8" fmla="*/ 41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1" y="0"/>
                    </a:moveTo>
                    <a:lnTo>
                      <a:pt x="81" y="40"/>
                    </a:lnTo>
                    <a:lnTo>
                      <a:pt x="41" y="81"/>
                    </a:lnTo>
                    <a:lnTo>
                      <a:pt x="0" y="4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15" name="Freeform 1031"/>
              <p:cNvSpPr>
                <a:spLocks/>
              </p:cNvSpPr>
              <p:nvPr/>
            </p:nvSpPr>
            <p:spPr bwMode="auto">
              <a:xfrm>
                <a:off x="4253" y="2933"/>
                <a:ext cx="40" cy="40"/>
              </a:xfrm>
              <a:custGeom>
                <a:avLst/>
                <a:gdLst>
                  <a:gd name="T0" fmla="*/ 40 w 80"/>
                  <a:gd name="T1" fmla="*/ 0 h 81"/>
                  <a:gd name="T2" fmla="*/ 80 w 80"/>
                  <a:gd name="T3" fmla="*/ 41 h 81"/>
                  <a:gd name="T4" fmla="*/ 40 w 80"/>
                  <a:gd name="T5" fmla="*/ 81 h 81"/>
                  <a:gd name="T6" fmla="*/ 0 w 80"/>
                  <a:gd name="T7" fmla="*/ 41 h 81"/>
                  <a:gd name="T8" fmla="*/ 40 w 80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81">
                    <a:moveTo>
                      <a:pt x="40" y="0"/>
                    </a:moveTo>
                    <a:lnTo>
                      <a:pt x="80" y="41"/>
                    </a:lnTo>
                    <a:lnTo>
                      <a:pt x="40" y="81"/>
                    </a:lnTo>
                    <a:lnTo>
                      <a:pt x="0" y="4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16" name="Freeform 1032"/>
              <p:cNvSpPr>
                <a:spLocks/>
              </p:cNvSpPr>
              <p:nvPr/>
            </p:nvSpPr>
            <p:spPr bwMode="auto">
              <a:xfrm>
                <a:off x="4322" y="2944"/>
                <a:ext cx="40" cy="41"/>
              </a:xfrm>
              <a:custGeom>
                <a:avLst/>
                <a:gdLst>
                  <a:gd name="T0" fmla="*/ 40 w 80"/>
                  <a:gd name="T1" fmla="*/ 0 h 80"/>
                  <a:gd name="T2" fmla="*/ 80 w 80"/>
                  <a:gd name="T3" fmla="*/ 40 h 80"/>
                  <a:gd name="T4" fmla="*/ 40 w 80"/>
                  <a:gd name="T5" fmla="*/ 80 h 80"/>
                  <a:gd name="T6" fmla="*/ 0 w 80"/>
                  <a:gd name="T7" fmla="*/ 40 h 80"/>
                  <a:gd name="T8" fmla="*/ 40 w 80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80" y="40"/>
                    </a:lnTo>
                    <a:lnTo>
                      <a:pt x="40" y="80"/>
                    </a:lnTo>
                    <a:lnTo>
                      <a:pt x="0" y="4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17" name="Freeform 1033"/>
              <p:cNvSpPr>
                <a:spLocks/>
              </p:cNvSpPr>
              <p:nvPr/>
            </p:nvSpPr>
            <p:spPr bwMode="auto">
              <a:xfrm>
                <a:off x="4390" y="2983"/>
                <a:ext cx="40" cy="40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lnTo>
                      <a:pt x="81" y="41"/>
                    </a:lnTo>
                    <a:lnTo>
                      <a:pt x="40" y="81"/>
                    </a:lnTo>
                    <a:lnTo>
                      <a:pt x="0" y="4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18" name="Freeform 1034"/>
              <p:cNvSpPr>
                <a:spLocks/>
              </p:cNvSpPr>
              <p:nvPr/>
            </p:nvSpPr>
            <p:spPr bwMode="auto">
              <a:xfrm>
                <a:off x="4459" y="2985"/>
                <a:ext cx="41" cy="40"/>
              </a:xfrm>
              <a:custGeom>
                <a:avLst/>
                <a:gdLst>
                  <a:gd name="T0" fmla="*/ 41 w 81"/>
                  <a:gd name="T1" fmla="*/ 0 h 81"/>
                  <a:gd name="T2" fmla="*/ 81 w 81"/>
                  <a:gd name="T3" fmla="*/ 40 h 81"/>
                  <a:gd name="T4" fmla="*/ 41 w 81"/>
                  <a:gd name="T5" fmla="*/ 81 h 81"/>
                  <a:gd name="T6" fmla="*/ 0 w 81"/>
                  <a:gd name="T7" fmla="*/ 40 h 81"/>
                  <a:gd name="T8" fmla="*/ 41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1" y="0"/>
                    </a:moveTo>
                    <a:lnTo>
                      <a:pt x="81" y="40"/>
                    </a:lnTo>
                    <a:lnTo>
                      <a:pt x="41" y="81"/>
                    </a:lnTo>
                    <a:lnTo>
                      <a:pt x="0" y="4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19" name="Freeform 1035"/>
              <p:cNvSpPr>
                <a:spLocks/>
              </p:cNvSpPr>
              <p:nvPr/>
            </p:nvSpPr>
            <p:spPr bwMode="auto">
              <a:xfrm>
                <a:off x="4527" y="3010"/>
                <a:ext cx="41" cy="41"/>
              </a:xfrm>
              <a:custGeom>
                <a:avLst/>
                <a:gdLst>
                  <a:gd name="T0" fmla="*/ 40 w 80"/>
                  <a:gd name="T1" fmla="*/ 0 h 81"/>
                  <a:gd name="T2" fmla="*/ 80 w 80"/>
                  <a:gd name="T3" fmla="*/ 40 h 81"/>
                  <a:gd name="T4" fmla="*/ 40 w 80"/>
                  <a:gd name="T5" fmla="*/ 81 h 81"/>
                  <a:gd name="T6" fmla="*/ 0 w 80"/>
                  <a:gd name="T7" fmla="*/ 40 h 81"/>
                  <a:gd name="T8" fmla="*/ 40 w 80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81">
                    <a:moveTo>
                      <a:pt x="40" y="0"/>
                    </a:moveTo>
                    <a:lnTo>
                      <a:pt x="80" y="40"/>
                    </a:lnTo>
                    <a:lnTo>
                      <a:pt x="40" y="81"/>
                    </a:lnTo>
                    <a:lnTo>
                      <a:pt x="0" y="4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20" name="Freeform 1036"/>
              <p:cNvSpPr>
                <a:spLocks/>
              </p:cNvSpPr>
              <p:nvPr/>
            </p:nvSpPr>
            <p:spPr bwMode="auto">
              <a:xfrm>
                <a:off x="4665" y="3772"/>
                <a:ext cx="40" cy="40"/>
              </a:xfrm>
              <a:custGeom>
                <a:avLst/>
                <a:gdLst>
                  <a:gd name="T0" fmla="*/ 41 w 81"/>
                  <a:gd name="T1" fmla="*/ 0 h 81"/>
                  <a:gd name="T2" fmla="*/ 81 w 81"/>
                  <a:gd name="T3" fmla="*/ 41 h 81"/>
                  <a:gd name="T4" fmla="*/ 41 w 81"/>
                  <a:gd name="T5" fmla="*/ 81 h 81"/>
                  <a:gd name="T6" fmla="*/ 0 w 81"/>
                  <a:gd name="T7" fmla="*/ 41 h 81"/>
                  <a:gd name="T8" fmla="*/ 41 w 81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41" y="0"/>
                    </a:moveTo>
                    <a:lnTo>
                      <a:pt x="81" y="41"/>
                    </a:lnTo>
                    <a:lnTo>
                      <a:pt x="41" y="81"/>
                    </a:lnTo>
                    <a:lnTo>
                      <a:pt x="0" y="4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21" name="Rectangle 1037"/>
              <p:cNvSpPr>
                <a:spLocks noChangeArrowheads="1"/>
              </p:cNvSpPr>
              <p:nvPr/>
            </p:nvSpPr>
            <p:spPr bwMode="auto">
              <a:xfrm>
                <a:off x="1299" y="3772"/>
                <a:ext cx="40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22" name="Rectangle 1038"/>
              <p:cNvSpPr>
                <a:spLocks noChangeArrowheads="1"/>
              </p:cNvSpPr>
              <p:nvPr/>
            </p:nvSpPr>
            <p:spPr bwMode="auto">
              <a:xfrm>
                <a:off x="1436" y="3018"/>
                <a:ext cx="40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23" name="Rectangle 1039"/>
              <p:cNvSpPr>
                <a:spLocks noChangeArrowheads="1"/>
              </p:cNvSpPr>
              <p:nvPr/>
            </p:nvSpPr>
            <p:spPr bwMode="auto">
              <a:xfrm>
                <a:off x="1505" y="2997"/>
                <a:ext cx="41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24" name="Rectangle 1040"/>
              <p:cNvSpPr>
                <a:spLocks noChangeArrowheads="1"/>
              </p:cNvSpPr>
              <p:nvPr/>
            </p:nvSpPr>
            <p:spPr bwMode="auto">
              <a:xfrm>
                <a:off x="1573" y="2962"/>
                <a:ext cx="41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25" name="Rectangle 1041"/>
              <p:cNvSpPr>
                <a:spLocks noChangeArrowheads="1"/>
              </p:cNvSpPr>
              <p:nvPr/>
            </p:nvSpPr>
            <p:spPr bwMode="auto">
              <a:xfrm>
                <a:off x="1643" y="2958"/>
                <a:ext cx="40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26" name="Rectangle 1042"/>
              <p:cNvSpPr>
                <a:spLocks noChangeArrowheads="1"/>
              </p:cNvSpPr>
              <p:nvPr/>
            </p:nvSpPr>
            <p:spPr bwMode="auto">
              <a:xfrm>
                <a:off x="1711" y="2934"/>
                <a:ext cx="40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27" name="Rectangle 1043"/>
              <p:cNvSpPr>
                <a:spLocks noChangeArrowheads="1"/>
              </p:cNvSpPr>
              <p:nvPr/>
            </p:nvSpPr>
            <p:spPr bwMode="auto">
              <a:xfrm>
                <a:off x="1780" y="2914"/>
                <a:ext cx="40" cy="41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28" name="Rectangle 1044"/>
              <p:cNvSpPr>
                <a:spLocks noChangeArrowheads="1"/>
              </p:cNvSpPr>
              <p:nvPr/>
            </p:nvSpPr>
            <p:spPr bwMode="auto">
              <a:xfrm>
                <a:off x="1848" y="2913"/>
                <a:ext cx="40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29" name="Rectangle 1045"/>
              <p:cNvSpPr>
                <a:spLocks noChangeArrowheads="1"/>
              </p:cNvSpPr>
              <p:nvPr/>
            </p:nvSpPr>
            <p:spPr bwMode="auto">
              <a:xfrm>
                <a:off x="1917" y="2886"/>
                <a:ext cx="40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30" name="Rectangle 1046"/>
              <p:cNvSpPr>
                <a:spLocks noChangeArrowheads="1"/>
              </p:cNvSpPr>
              <p:nvPr/>
            </p:nvSpPr>
            <p:spPr bwMode="auto">
              <a:xfrm>
                <a:off x="1986" y="2884"/>
                <a:ext cx="41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31" name="Rectangle 1047"/>
              <p:cNvSpPr>
                <a:spLocks noChangeArrowheads="1"/>
              </p:cNvSpPr>
              <p:nvPr/>
            </p:nvSpPr>
            <p:spPr bwMode="auto">
              <a:xfrm>
                <a:off x="2054" y="2858"/>
                <a:ext cx="41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32" name="Rectangle 1048"/>
              <p:cNvSpPr>
                <a:spLocks noChangeArrowheads="1"/>
              </p:cNvSpPr>
              <p:nvPr/>
            </p:nvSpPr>
            <p:spPr bwMode="auto">
              <a:xfrm>
                <a:off x="2124" y="2848"/>
                <a:ext cx="40" cy="41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33" name="Rectangle 1049"/>
              <p:cNvSpPr>
                <a:spLocks noChangeArrowheads="1"/>
              </p:cNvSpPr>
              <p:nvPr/>
            </p:nvSpPr>
            <p:spPr bwMode="auto">
              <a:xfrm>
                <a:off x="2192" y="2841"/>
                <a:ext cx="40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34" name="Rectangle 1050"/>
              <p:cNvSpPr>
                <a:spLocks noChangeArrowheads="1"/>
              </p:cNvSpPr>
              <p:nvPr/>
            </p:nvSpPr>
            <p:spPr bwMode="auto">
              <a:xfrm>
                <a:off x="2261" y="2819"/>
                <a:ext cx="40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35" name="Rectangle 1051"/>
              <p:cNvSpPr>
                <a:spLocks noChangeArrowheads="1"/>
              </p:cNvSpPr>
              <p:nvPr/>
            </p:nvSpPr>
            <p:spPr bwMode="auto">
              <a:xfrm>
                <a:off x="2329" y="2807"/>
                <a:ext cx="40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36" name="Rectangle 1052"/>
              <p:cNvSpPr>
                <a:spLocks noChangeArrowheads="1"/>
              </p:cNvSpPr>
              <p:nvPr/>
            </p:nvSpPr>
            <p:spPr bwMode="auto">
              <a:xfrm>
                <a:off x="2398" y="2794"/>
                <a:ext cx="40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37" name="Rectangle 1053"/>
              <p:cNvSpPr>
                <a:spLocks noChangeArrowheads="1"/>
              </p:cNvSpPr>
              <p:nvPr/>
            </p:nvSpPr>
            <p:spPr bwMode="auto">
              <a:xfrm>
                <a:off x="2467" y="2779"/>
                <a:ext cx="41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38" name="Rectangle 1054"/>
              <p:cNvSpPr>
                <a:spLocks noChangeArrowheads="1"/>
              </p:cNvSpPr>
              <p:nvPr/>
            </p:nvSpPr>
            <p:spPr bwMode="auto">
              <a:xfrm>
                <a:off x="2535" y="2758"/>
                <a:ext cx="41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39" name="Rectangle 1055"/>
              <p:cNvSpPr>
                <a:spLocks noChangeArrowheads="1"/>
              </p:cNvSpPr>
              <p:nvPr/>
            </p:nvSpPr>
            <p:spPr bwMode="auto">
              <a:xfrm>
                <a:off x="2604" y="2754"/>
                <a:ext cx="41" cy="41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40" name="Rectangle 1056"/>
              <p:cNvSpPr>
                <a:spLocks noChangeArrowheads="1"/>
              </p:cNvSpPr>
              <p:nvPr/>
            </p:nvSpPr>
            <p:spPr bwMode="auto">
              <a:xfrm>
                <a:off x="2673" y="2737"/>
                <a:ext cx="40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41" name="Rectangle 1057"/>
              <p:cNvSpPr>
                <a:spLocks noChangeArrowheads="1"/>
              </p:cNvSpPr>
              <p:nvPr/>
            </p:nvSpPr>
            <p:spPr bwMode="auto">
              <a:xfrm>
                <a:off x="2742" y="2739"/>
                <a:ext cx="40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42" name="Rectangle 1058"/>
              <p:cNvSpPr>
                <a:spLocks noChangeArrowheads="1"/>
              </p:cNvSpPr>
              <p:nvPr/>
            </p:nvSpPr>
            <p:spPr bwMode="auto">
              <a:xfrm>
                <a:off x="2810" y="2728"/>
                <a:ext cx="40" cy="41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43" name="Rectangle 1059"/>
              <p:cNvSpPr>
                <a:spLocks noChangeArrowheads="1"/>
              </p:cNvSpPr>
              <p:nvPr/>
            </p:nvSpPr>
            <p:spPr bwMode="auto">
              <a:xfrm>
                <a:off x="2879" y="2723"/>
                <a:ext cx="40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44" name="Rectangle 1060"/>
              <p:cNvSpPr>
                <a:spLocks noChangeArrowheads="1"/>
              </p:cNvSpPr>
              <p:nvPr/>
            </p:nvSpPr>
            <p:spPr bwMode="auto">
              <a:xfrm>
                <a:off x="2947" y="2725"/>
                <a:ext cx="41" cy="41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45" name="Rectangle 1061"/>
              <p:cNvSpPr>
                <a:spLocks noChangeArrowheads="1"/>
              </p:cNvSpPr>
              <p:nvPr/>
            </p:nvSpPr>
            <p:spPr bwMode="auto">
              <a:xfrm>
                <a:off x="3016" y="2723"/>
                <a:ext cx="41" cy="41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46" name="Rectangle 1062"/>
              <p:cNvSpPr>
                <a:spLocks noChangeArrowheads="1"/>
              </p:cNvSpPr>
              <p:nvPr/>
            </p:nvSpPr>
            <p:spPr bwMode="auto">
              <a:xfrm>
                <a:off x="3085" y="2725"/>
                <a:ext cx="41" cy="41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47" name="Rectangle 1063"/>
              <p:cNvSpPr>
                <a:spLocks noChangeArrowheads="1"/>
              </p:cNvSpPr>
              <p:nvPr/>
            </p:nvSpPr>
            <p:spPr bwMode="auto">
              <a:xfrm>
                <a:off x="3154" y="2731"/>
                <a:ext cx="40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48" name="Rectangle 1064"/>
              <p:cNvSpPr>
                <a:spLocks noChangeArrowheads="1"/>
              </p:cNvSpPr>
              <p:nvPr/>
            </p:nvSpPr>
            <p:spPr bwMode="auto">
              <a:xfrm>
                <a:off x="3223" y="2743"/>
                <a:ext cx="40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49" name="Rectangle 1065"/>
              <p:cNvSpPr>
                <a:spLocks noChangeArrowheads="1"/>
              </p:cNvSpPr>
              <p:nvPr/>
            </p:nvSpPr>
            <p:spPr bwMode="auto">
              <a:xfrm>
                <a:off x="3291" y="2748"/>
                <a:ext cx="40" cy="41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50" name="Rectangle 1066"/>
              <p:cNvSpPr>
                <a:spLocks noChangeArrowheads="1"/>
              </p:cNvSpPr>
              <p:nvPr/>
            </p:nvSpPr>
            <p:spPr bwMode="auto">
              <a:xfrm>
                <a:off x="3360" y="2760"/>
                <a:ext cx="40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51" name="Rectangle 1067"/>
              <p:cNvSpPr>
                <a:spLocks noChangeArrowheads="1"/>
              </p:cNvSpPr>
              <p:nvPr/>
            </p:nvSpPr>
            <p:spPr bwMode="auto">
              <a:xfrm>
                <a:off x="3428" y="2769"/>
                <a:ext cx="40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52" name="Rectangle 1068"/>
              <p:cNvSpPr>
                <a:spLocks noChangeArrowheads="1"/>
              </p:cNvSpPr>
              <p:nvPr/>
            </p:nvSpPr>
            <p:spPr bwMode="auto">
              <a:xfrm>
                <a:off x="3497" y="2783"/>
                <a:ext cx="41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53" name="Rectangle 1069"/>
              <p:cNvSpPr>
                <a:spLocks noChangeArrowheads="1"/>
              </p:cNvSpPr>
              <p:nvPr/>
            </p:nvSpPr>
            <p:spPr bwMode="auto">
              <a:xfrm>
                <a:off x="3565" y="2800"/>
                <a:ext cx="41" cy="41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54" name="Rectangle 1070"/>
              <p:cNvSpPr>
                <a:spLocks noChangeArrowheads="1"/>
              </p:cNvSpPr>
              <p:nvPr/>
            </p:nvSpPr>
            <p:spPr bwMode="auto">
              <a:xfrm>
                <a:off x="3635" y="2813"/>
                <a:ext cx="40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55" name="Rectangle 1071"/>
              <p:cNvSpPr>
                <a:spLocks noChangeArrowheads="1"/>
              </p:cNvSpPr>
              <p:nvPr/>
            </p:nvSpPr>
            <p:spPr bwMode="auto">
              <a:xfrm>
                <a:off x="3704" y="2837"/>
                <a:ext cx="40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56" name="Rectangle 1072"/>
              <p:cNvSpPr>
                <a:spLocks noChangeArrowheads="1"/>
              </p:cNvSpPr>
              <p:nvPr/>
            </p:nvSpPr>
            <p:spPr bwMode="auto">
              <a:xfrm>
                <a:off x="3772" y="2833"/>
                <a:ext cx="40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57" name="Rectangle 1073"/>
              <p:cNvSpPr>
                <a:spLocks noChangeArrowheads="1"/>
              </p:cNvSpPr>
              <p:nvPr/>
            </p:nvSpPr>
            <p:spPr bwMode="auto">
              <a:xfrm>
                <a:off x="3841" y="2849"/>
                <a:ext cx="40" cy="41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58" name="Rectangle 1074"/>
              <p:cNvSpPr>
                <a:spLocks noChangeArrowheads="1"/>
              </p:cNvSpPr>
              <p:nvPr/>
            </p:nvSpPr>
            <p:spPr bwMode="auto">
              <a:xfrm>
                <a:off x="3909" y="2861"/>
                <a:ext cx="40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59" name="Rectangle 1075"/>
              <p:cNvSpPr>
                <a:spLocks noChangeArrowheads="1"/>
              </p:cNvSpPr>
              <p:nvPr/>
            </p:nvSpPr>
            <p:spPr bwMode="auto">
              <a:xfrm>
                <a:off x="3978" y="2875"/>
                <a:ext cx="41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60" name="Rectangle 1076"/>
              <p:cNvSpPr>
                <a:spLocks noChangeArrowheads="1"/>
              </p:cNvSpPr>
              <p:nvPr/>
            </p:nvSpPr>
            <p:spPr bwMode="auto">
              <a:xfrm>
                <a:off x="4046" y="2892"/>
                <a:ext cx="41" cy="41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61" name="Rectangle 1077"/>
              <p:cNvSpPr>
                <a:spLocks noChangeArrowheads="1"/>
              </p:cNvSpPr>
              <p:nvPr/>
            </p:nvSpPr>
            <p:spPr bwMode="auto">
              <a:xfrm>
                <a:off x="4116" y="2910"/>
                <a:ext cx="40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62" name="Rectangle 1078"/>
              <p:cNvSpPr>
                <a:spLocks noChangeArrowheads="1"/>
              </p:cNvSpPr>
              <p:nvPr/>
            </p:nvSpPr>
            <p:spPr bwMode="auto">
              <a:xfrm>
                <a:off x="4185" y="2914"/>
                <a:ext cx="40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63" name="Rectangle 1079"/>
              <p:cNvSpPr>
                <a:spLocks noChangeArrowheads="1"/>
              </p:cNvSpPr>
              <p:nvPr/>
            </p:nvSpPr>
            <p:spPr bwMode="auto">
              <a:xfrm>
                <a:off x="4253" y="2924"/>
                <a:ext cx="40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64" name="Rectangle 1080"/>
              <p:cNvSpPr>
                <a:spLocks noChangeArrowheads="1"/>
              </p:cNvSpPr>
              <p:nvPr/>
            </p:nvSpPr>
            <p:spPr bwMode="auto">
              <a:xfrm>
                <a:off x="4322" y="2962"/>
                <a:ext cx="40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65" name="Rectangle 1081"/>
              <p:cNvSpPr>
                <a:spLocks noChangeArrowheads="1"/>
              </p:cNvSpPr>
              <p:nvPr/>
            </p:nvSpPr>
            <p:spPr bwMode="auto">
              <a:xfrm>
                <a:off x="4390" y="2980"/>
                <a:ext cx="40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66" name="Rectangle 1082"/>
              <p:cNvSpPr>
                <a:spLocks noChangeArrowheads="1"/>
              </p:cNvSpPr>
              <p:nvPr/>
            </p:nvSpPr>
            <p:spPr bwMode="auto">
              <a:xfrm>
                <a:off x="4459" y="2988"/>
                <a:ext cx="41" cy="41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67" name="Rectangle 1083"/>
              <p:cNvSpPr>
                <a:spLocks noChangeArrowheads="1"/>
              </p:cNvSpPr>
              <p:nvPr/>
            </p:nvSpPr>
            <p:spPr bwMode="auto">
              <a:xfrm>
                <a:off x="4527" y="3031"/>
                <a:ext cx="41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68" name="Rectangle 1084"/>
              <p:cNvSpPr>
                <a:spLocks noChangeArrowheads="1"/>
              </p:cNvSpPr>
              <p:nvPr/>
            </p:nvSpPr>
            <p:spPr bwMode="auto">
              <a:xfrm>
                <a:off x="4665" y="3772"/>
                <a:ext cx="40" cy="40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269" name="Rectangle 1085"/>
              <p:cNvSpPr>
                <a:spLocks noChangeArrowheads="1"/>
              </p:cNvSpPr>
              <p:nvPr/>
            </p:nvSpPr>
            <p:spPr bwMode="auto">
              <a:xfrm>
                <a:off x="1236" y="3753"/>
                <a:ext cx="40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ru-RU" sz="800">
                    <a:solidFill>
                      <a:srgbClr val="000000"/>
                    </a:solidFill>
                    <a:latin typeface="Arial" pitchFamily="34" charset="0"/>
                  </a:rPr>
                  <a:t>0</a:t>
                </a:r>
                <a:endParaRPr lang="ru-RU" sz="23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862270" name="Rectangle 1086"/>
              <p:cNvSpPr>
                <a:spLocks noChangeArrowheads="1"/>
              </p:cNvSpPr>
              <p:nvPr/>
            </p:nvSpPr>
            <p:spPr bwMode="auto">
              <a:xfrm>
                <a:off x="1236" y="3579"/>
                <a:ext cx="40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ru-RU" sz="800">
                    <a:solidFill>
                      <a:srgbClr val="000000"/>
                    </a:solidFill>
                    <a:latin typeface="Arial" pitchFamily="34" charset="0"/>
                  </a:rPr>
                  <a:t>1</a:t>
                </a:r>
                <a:endParaRPr lang="ru-RU" sz="23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862271" name="Rectangle 1087"/>
              <p:cNvSpPr>
                <a:spLocks noChangeArrowheads="1"/>
              </p:cNvSpPr>
              <p:nvPr/>
            </p:nvSpPr>
            <p:spPr bwMode="auto">
              <a:xfrm>
                <a:off x="1236" y="3404"/>
                <a:ext cx="40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ru-RU" sz="800">
                    <a:solidFill>
                      <a:srgbClr val="000000"/>
                    </a:solidFill>
                    <a:latin typeface="Arial" pitchFamily="34" charset="0"/>
                  </a:rPr>
                  <a:t>2</a:t>
                </a:r>
                <a:endParaRPr lang="ru-RU" sz="23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862272" name="Rectangle 1088"/>
              <p:cNvSpPr>
                <a:spLocks noChangeArrowheads="1"/>
              </p:cNvSpPr>
              <p:nvPr/>
            </p:nvSpPr>
            <p:spPr bwMode="auto">
              <a:xfrm>
                <a:off x="1236" y="3229"/>
                <a:ext cx="40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ru-RU" sz="800">
                    <a:solidFill>
                      <a:srgbClr val="000000"/>
                    </a:solidFill>
                    <a:latin typeface="Arial" pitchFamily="34" charset="0"/>
                  </a:rPr>
                  <a:t>3</a:t>
                </a:r>
                <a:endParaRPr lang="ru-RU" sz="23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862273" name="Rectangle 1089"/>
              <p:cNvSpPr>
                <a:spLocks noChangeArrowheads="1"/>
              </p:cNvSpPr>
              <p:nvPr/>
            </p:nvSpPr>
            <p:spPr bwMode="auto">
              <a:xfrm>
                <a:off x="1236" y="3057"/>
                <a:ext cx="40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ru-RU" sz="800">
                    <a:solidFill>
                      <a:srgbClr val="000000"/>
                    </a:solidFill>
                    <a:latin typeface="Arial" pitchFamily="34" charset="0"/>
                  </a:rPr>
                  <a:t>4</a:t>
                </a:r>
                <a:endParaRPr lang="ru-RU" sz="23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862274" name="Rectangle 1090"/>
              <p:cNvSpPr>
                <a:spLocks noChangeArrowheads="1"/>
              </p:cNvSpPr>
              <p:nvPr/>
            </p:nvSpPr>
            <p:spPr bwMode="auto">
              <a:xfrm>
                <a:off x="1236" y="2881"/>
                <a:ext cx="40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ru-RU" sz="800">
                    <a:solidFill>
                      <a:srgbClr val="000000"/>
                    </a:solidFill>
                    <a:latin typeface="Arial" pitchFamily="34" charset="0"/>
                  </a:rPr>
                  <a:t>5</a:t>
                </a:r>
                <a:endParaRPr lang="ru-RU" sz="23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862275" name="Rectangle 1091"/>
              <p:cNvSpPr>
                <a:spLocks noChangeArrowheads="1"/>
              </p:cNvSpPr>
              <p:nvPr/>
            </p:nvSpPr>
            <p:spPr bwMode="auto">
              <a:xfrm>
                <a:off x="1236" y="2707"/>
                <a:ext cx="40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ru-RU" sz="800">
                    <a:solidFill>
                      <a:srgbClr val="000000"/>
                    </a:solidFill>
                    <a:latin typeface="Arial" pitchFamily="34" charset="0"/>
                  </a:rPr>
                  <a:t>6</a:t>
                </a:r>
                <a:endParaRPr lang="ru-RU" sz="23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862276" name="Rectangle 1092"/>
              <p:cNvSpPr>
                <a:spLocks noChangeArrowheads="1"/>
              </p:cNvSpPr>
              <p:nvPr/>
            </p:nvSpPr>
            <p:spPr bwMode="auto">
              <a:xfrm>
                <a:off x="1236" y="2532"/>
                <a:ext cx="40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ru-RU" sz="800">
                    <a:solidFill>
                      <a:srgbClr val="000000"/>
                    </a:solidFill>
                    <a:latin typeface="Arial" pitchFamily="34" charset="0"/>
                  </a:rPr>
                  <a:t>7</a:t>
                </a:r>
                <a:endParaRPr lang="ru-RU" sz="23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862277" name="Rectangle 1093"/>
              <p:cNvSpPr>
                <a:spLocks noChangeArrowheads="1"/>
              </p:cNvSpPr>
              <p:nvPr/>
            </p:nvSpPr>
            <p:spPr bwMode="auto">
              <a:xfrm>
                <a:off x="1303" y="3847"/>
                <a:ext cx="40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ru-RU" sz="800">
                    <a:solidFill>
                      <a:srgbClr val="000000"/>
                    </a:solidFill>
                    <a:latin typeface="Arial" pitchFamily="34" charset="0"/>
                  </a:rPr>
                  <a:t>0</a:t>
                </a:r>
                <a:endParaRPr lang="ru-RU" sz="23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862278" name="Rectangle 1094"/>
              <p:cNvSpPr>
                <a:spLocks noChangeArrowheads="1"/>
              </p:cNvSpPr>
              <p:nvPr/>
            </p:nvSpPr>
            <p:spPr bwMode="auto">
              <a:xfrm>
                <a:off x="1630" y="3847"/>
                <a:ext cx="81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ru-RU" sz="800">
                    <a:solidFill>
                      <a:srgbClr val="000000"/>
                    </a:solidFill>
                    <a:latin typeface="Arial" pitchFamily="34" charset="0"/>
                  </a:rPr>
                  <a:t>10</a:t>
                </a:r>
                <a:endParaRPr lang="ru-RU" sz="23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862279" name="Rectangle 1095"/>
              <p:cNvSpPr>
                <a:spLocks noChangeArrowheads="1"/>
              </p:cNvSpPr>
              <p:nvPr/>
            </p:nvSpPr>
            <p:spPr bwMode="auto">
              <a:xfrm>
                <a:off x="1971" y="3847"/>
                <a:ext cx="81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ru-RU" sz="800">
                    <a:solidFill>
                      <a:srgbClr val="000000"/>
                    </a:solidFill>
                    <a:latin typeface="Arial" pitchFamily="34" charset="0"/>
                  </a:rPr>
                  <a:t>20</a:t>
                </a:r>
                <a:endParaRPr lang="ru-RU" sz="23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862280" name="Rectangle 1096"/>
              <p:cNvSpPr>
                <a:spLocks noChangeArrowheads="1"/>
              </p:cNvSpPr>
              <p:nvPr/>
            </p:nvSpPr>
            <p:spPr bwMode="auto">
              <a:xfrm>
                <a:off x="2314" y="3847"/>
                <a:ext cx="81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ru-RU" sz="800">
                    <a:solidFill>
                      <a:srgbClr val="000000"/>
                    </a:solidFill>
                    <a:latin typeface="Arial" pitchFamily="34" charset="0"/>
                  </a:rPr>
                  <a:t>30</a:t>
                </a:r>
                <a:endParaRPr lang="ru-RU" sz="23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862281" name="Rectangle 1097"/>
              <p:cNvSpPr>
                <a:spLocks noChangeArrowheads="1"/>
              </p:cNvSpPr>
              <p:nvPr/>
            </p:nvSpPr>
            <p:spPr bwMode="auto">
              <a:xfrm>
                <a:off x="2658" y="3847"/>
                <a:ext cx="81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ru-RU" sz="800">
                    <a:solidFill>
                      <a:srgbClr val="000000"/>
                    </a:solidFill>
                    <a:latin typeface="Arial" pitchFamily="34" charset="0"/>
                  </a:rPr>
                  <a:t>40</a:t>
                </a:r>
                <a:endParaRPr lang="ru-RU" sz="23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862282" name="Rectangle 1098"/>
              <p:cNvSpPr>
                <a:spLocks noChangeArrowheads="1"/>
              </p:cNvSpPr>
              <p:nvPr/>
            </p:nvSpPr>
            <p:spPr bwMode="auto">
              <a:xfrm>
                <a:off x="3001" y="3847"/>
                <a:ext cx="82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ru-RU" sz="800">
                    <a:solidFill>
                      <a:srgbClr val="000000"/>
                    </a:solidFill>
                    <a:latin typeface="Arial" pitchFamily="34" charset="0"/>
                  </a:rPr>
                  <a:t>50</a:t>
                </a:r>
                <a:endParaRPr lang="ru-RU" sz="23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862283" name="Rectangle 1099"/>
              <p:cNvSpPr>
                <a:spLocks noChangeArrowheads="1"/>
              </p:cNvSpPr>
              <p:nvPr/>
            </p:nvSpPr>
            <p:spPr bwMode="auto">
              <a:xfrm>
                <a:off x="3345" y="3847"/>
                <a:ext cx="82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ru-RU" sz="800">
                    <a:solidFill>
                      <a:srgbClr val="000000"/>
                    </a:solidFill>
                    <a:latin typeface="Arial" pitchFamily="34" charset="0"/>
                  </a:rPr>
                  <a:t>60</a:t>
                </a:r>
                <a:endParaRPr lang="ru-RU" sz="23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862284" name="Rectangle 1100"/>
              <p:cNvSpPr>
                <a:spLocks noChangeArrowheads="1"/>
              </p:cNvSpPr>
              <p:nvPr/>
            </p:nvSpPr>
            <p:spPr bwMode="auto">
              <a:xfrm>
                <a:off x="3689" y="3847"/>
                <a:ext cx="81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ru-RU" sz="800">
                    <a:solidFill>
                      <a:srgbClr val="000000"/>
                    </a:solidFill>
                    <a:latin typeface="Arial" pitchFamily="34" charset="0"/>
                  </a:rPr>
                  <a:t>70</a:t>
                </a:r>
                <a:endParaRPr lang="ru-RU" sz="23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862285" name="Rectangle 1101"/>
              <p:cNvSpPr>
                <a:spLocks noChangeArrowheads="1"/>
              </p:cNvSpPr>
              <p:nvPr/>
            </p:nvSpPr>
            <p:spPr bwMode="auto">
              <a:xfrm>
                <a:off x="4031" y="3847"/>
                <a:ext cx="81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ru-RU" sz="800">
                    <a:solidFill>
                      <a:srgbClr val="000000"/>
                    </a:solidFill>
                    <a:latin typeface="Arial" pitchFamily="34" charset="0"/>
                  </a:rPr>
                  <a:t>80</a:t>
                </a:r>
                <a:endParaRPr lang="ru-RU" sz="23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862286" name="Rectangle 1102"/>
              <p:cNvSpPr>
                <a:spLocks noChangeArrowheads="1"/>
              </p:cNvSpPr>
              <p:nvPr/>
            </p:nvSpPr>
            <p:spPr bwMode="auto">
              <a:xfrm>
                <a:off x="4375" y="3847"/>
                <a:ext cx="81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ru-RU" sz="800">
                    <a:solidFill>
                      <a:srgbClr val="000000"/>
                    </a:solidFill>
                    <a:latin typeface="Arial" pitchFamily="34" charset="0"/>
                  </a:rPr>
                  <a:t>90</a:t>
                </a:r>
                <a:endParaRPr lang="ru-RU" sz="23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862287" name="Rectangle 1103"/>
              <p:cNvSpPr>
                <a:spLocks noChangeArrowheads="1"/>
              </p:cNvSpPr>
              <p:nvPr/>
            </p:nvSpPr>
            <p:spPr bwMode="auto">
              <a:xfrm>
                <a:off x="4701" y="3847"/>
                <a:ext cx="122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ru-RU" sz="800">
                    <a:solidFill>
                      <a:srgbClr val="000000"/>
                    </a:solidFill>
                    <a:latin typeface="Arial" pitchFamily="34" charset="0"/>
                  </a:rPr>
                  <a:t>100</a:t>
                </a:r>
                <a:endParaRPr lang="ru-RU" sz="23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862288" name="Rectangle 1104"/>
              <p:cNvSpPr>
                <a:spLocks noChangeArrowheads="1"/>
              </p:cNvSpPr>
              <p:nvPr/>
            </p:nvSpPr>
            <p:spPr bwMode="auto">
              <a:xfrm>
                <a:off x="2628" y="3943"/>
                <a:ext cx="57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ru-RU" sz="800">
                    <a:solidFill>
                      <a:srgbClr val="000000"/>
                    </a:solidFill>
                    <a:latin typeface="Arial" pitchFamily="34" charset="0"/>
                  </a:rPr>
                  <a:t>Gaging point, mm</a:t>
                </a:r>
                <a:endParaRPr lang="ru-RU" sz="23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862289" name="Rectangle 1105"/>
              <p:cNvSpPr>
                <a:spLocks noChangeArrowheads="1"/>
              </p:cNvSpPr>
              <p:nvPr/>
            </p:nvSpPr>
            <p:spPr bwMode="auto">
              <a:xfrm rot="16200000">
                <a:off x="798" y="3294"/>
                <a:ext cx="74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ru-RU" sz="800">
                    <a:solidFill>
                      <a:srgbClr val="000000"/>
                    </a:solidFill>
                    <a:latin typeface="Arial" pitchFamily="34" charset="0"/>
                  </a:rPr>
                  <a:t>Mean velocity value, m/s </a:t>
                </a:r>
                <a:endParaRPr lang="ru-RU" sz="23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862290" name="Group 1106"/>
              <p:cNvGrpSpPr>
                <a:grpSpLocks/>
              </p:cNvGrpSpPr>
              <p:nvPr/>
            </p:nvGrpSpPr>
            <p:grpSpPr bwMode="auto">
              <a:xfrm>
                <a:off x="1824" y="3312"/>
                <a:ext cx="442" cy="80"/>
                <a:chOff x="1753" y="4082"/>
                <a:chExt cx="442" cy="80"/>
              </a:xfrm>
            </p:grpSpPr>
            <p:sp>
              <p:nvSpPr>
                <p:cNvPr id="862291" name="Line 1107"/>
                <p:cNvSpPr>
                  <a:spLocks noChangeShapeType="1"/>
                </p:cNvSpPr>
                <p:nvPr/>
              </p:nvSpPr>
              <p:spPr bwMode="auto">
                <a:xfrm>
                  <a:off x="1753" y="4116"/>
                  <a:ext cx="159" cy="1"/>
                </a:xfrm>
                <a:prstGeom prst="line">
                  <a:avLst/>
                </a:prstGeom>
                <a:noFill/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62292" name="Freeform 1108"/>
                <p:cNvSpPr>
                  <a:spLocks/>
                </p:cNvSpPr>
                <p:nvPr/>
              </p:nvSpPr>
              <p:spPr bwMode="auto">
                <a:xfrm>
                  <a:off x="1813" y="4097"/>
                  <a:ext cx="39" cy="38"/>
                </a:xfrm>
                <a:custGeom>
                  <a:avLst/>
                  <a:gdLst>
                    <a:gd name="T0" fmla="*/ 38 w 77"/>
                    <a:gd name="T1" fmla="*/ 0 h 77"/>
                    <a:gd name="T2" fmla="*/ 77 w 77"/>
                    <a:gd name="T3" fmla="*/ 39 h 77"/>
                    <a:gd name="T4" fmla="*/ 38 w 77"/>
                    <a:gd name="T5" fmla="*/ 77 h 77"/>
                    <a:gd name="T6" fmla="*/ 0 w 77"/>
                    <a:gd name="T7" fmla="*/ 39 h 77"/>
                    <a:gd name="T8" fmla="*/ 38 w 77"/>
                    <a:gd name="T9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" h="77">
                      <a:moveTo>
                        <a:pt x="38" y="0"/>
                      </a:moveTo>
                      <a:lnTo>
                        <a:pt x="77" y="39"/>
                      </a:lnTo>
                      <a:lnTo>
                        <a:pt x="38" y="77"/>
                      </a:lnTo>
                      <a:lnTo>
                        <a:pt x="0" y="39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12700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62293" name="Rectangle 1109"/>
                <p:cNvSpPr>
                  <a:spLocks noChangeArrowheads="1"/>
                </p:cNvSpPr>
                <p:nvPr/>
              </p:nvSpPr>
              <p:spPr bwMode="auto">
                <a:xfrm>
                  <a:off x="1929" y="4082"/>
                  <a:ext cx="266" cy="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ru-RU" sz="800">
                      <a:solidFill>
                        <a:srgbClr val="000000"/>
                      </a:solidFill>
                      <a:latin typeface="Arial" pitchFamily="34" charset="0"/>
                    </a:rPr>
                    <a:t>ROSCO</a:t>
                  </a:r>
                  <a:endParaRPr lang="ru-RU" sz="23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862294" name="Group 1110"/>
              <p:cNvGrpSpPr>
                <a:grpSpLocks/>
              </p:cNvGrpSpPr>
              <p:nvPr/>
            </p:nvGrpSpPr>
            <p:grpSpPr bwMode="auto">
              <a:xfrm>
                <a:off x="3216" y="3312"/>
                <a:ext cx="727" cy="80"/>
                <a:chOff x="3295" y="4080"/>
                <a:chExt cx="727" cy="80"/>
              </a:xfrm>
            </p:grpSpPr>
            <p:sp>
              <p:nvSpPr>
                <p:cNvPr id="862295" name="Line 1111"/>
                <p:cNvSpPr>
                  <a:spLocks noChangeShapeType="1"/>
                </p:cNvSpPr>
                <p:nvPr/>
              </p:nvSpPr>
              <p:spPr bwMode="auto">
                <a:xfrm>
                  <a:off x="3295" y="4116"/>
                  <a:ext cx="159" cy="1"/>
                </a:xfrm>
                <a:prstGeom prst="line">
                  <a:avLst/>
                </a:prstGeom>
                <a:noFill/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62296" name="Rectangle 1112"/>
                <p:cNvSpPr>
                  <a:spLocks noChangeArrowheads="1"/>
                </p:cNvSpPr>
                <p:nvPr/>
              </p:nvSpPr>
              <p:spPr bwMode="auto">
                <a:xfrm>
                  <a:off x="3355" y="4097"/>
                  <a:ext cx="39" cy="38"/>
                </a:xfrm>
                <a:prstGeom prst="rect">
                  <a:avLst/>
                </a:prstGeom>
                <a:solidFill>
                  <a:srgbClr val="FF00FF"/>
                </a:solidFill>
                <a:ln w="12700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62297" name="Rectangle 1113"/>
                <p:cNvSpPr>
                  <a:spLocks noChangeArrowheads="1"/>
                </p:cNvSpPr>
                <p:nvPr/>
              </p:nvSpPr>
              <p:spPr bwMode="auto">
                <a:xfrm>
                  <a:off x="3502" y="4080"/>
                  <a:ext cx="520" cy="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ru-RU" sz="800">
                      <a:solidFill>
                        <a:srgbClr val="000000"/>
                      </a:solidFill>
                      <a:latin typeface="Arial" pitchFamily="34" charset="0"/>
                    </a:rPr>
                    <a:t> PRO ULF 1037</a:t>
                  </a:r>
                  <a:endParaRPr lang="ru-RU" sz="23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862298" name="Group 1114"/>
            <p:cNvGrpSpPr>
              <a:grpSpLocks/>
            </p:cNvGrpSpPr>
            <p:nvPr/>
          </p:nvGrpSpPr>
          <p:grpSpPr bwMode="auto">
            <a:xfrm>
              <a:off x="1837" y="3293"/>
              <a:ext cx="680" cy="182"/>
              <a:chOff x="703" y="3430"/>
              <a:chExt cx="726" cy="182"/>
            </a:xfrm>
          </p:grpSpPr>
          <p:sp>
            <p:nvSpPr>
              <p:cNvPr id="862299" name="Rectangle 1115"/>
              <p:cNvSpPr>
                <a:spLocks noChangeArrowheads="1"/>
              </p:cNvSpPr>
              <p:nvPr/>
            </p:nvSpPr>
            <p:spPr bwMode="auto">
              <a:xfrm>
                <a:off x="703" y="3430"/>
                <a:ext cx="726" cy="182"/>
              </a:xfrm>
              <a:prstGeom prst="rect">
                <a:avLst/>
              </a:pr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ru-RU" sz="1200" b="1">
                    <a:solidFill>
                      <a:srgbClr val="000000"/>
                    </a:solidFill>
                  </a:rPr>
                  <a:t>   drop </a:t>
                </a:r>
              </a:p>
            </p:txBody>
          </p:sp>
          <p:sp>
            <p:nvSpPr>
              <p:cNvPr id="862300" name="Line 1116"/>
              <p:cNvSpPr>
                <a:spLocks noChangeShapeType="1"/>
              </p:cNvSpPr>
              <p:nvPr/>
            </p:nvSpPr>
            <p:spPr bwMode="auto">
              <a:xfrm>
                <a:off x="748" y="3521"/>
                <a:ext cx="136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301" name="AutoShape 1117"/>
              <p:cNvSpPr>
                <a:spLocks noChangeArrowheads="1"/>
              </p:cNvSpPr>
              <p:nvPr/>
            </p:nvSpPr>
            <p:spPr bwMode="auto">
              <a:xfrm>
                <a:off x="793" y="3493"/>
                <a:ext cx="46" cy="46"/>
              </a:xfrm>
              <a:prstGeom prst="diamond">
                <a:avLst/>
              </a:prstGeom>
              <a:solidFill>
                <a:srgbClr val="3333CC"/>
              </a:solidFill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862302" name="Group 1118"/>
            <p:cNvGrpSpPr>
              <a:grpSpLocks/>
            </p:cNvGrpSpPr>
            <p:nvPr/>
          </p:nvGrpSpPr>
          <p:grpSpPr bwMode="auto">
            <a:xfrm>
              <a:off x="3107" y="3293"/>
              <a:ext cx="680" cy="182"/>
              <a:chOff x="2472" y="3067"/>
              <a:chExt cx="544" cy="182"/>
            </a:xfrm>
          </p:grpSpPr>
          <p:sp>
            <p:nvSpPr>
              <p:cNvPr id="862303" name="Rectangle 1119"/>
              <p:cNvSpPr>
                <a:spLocks noChangeArrowheads="1"/>
              </p:cNvSpPr>
              <p:nvPr/>
            </p:nvSpPr>
            <p:spPr bwMode="auto">
              <a:xfrm>
                <a:off x="2472" y="3067"/>
                <a:ext cx="544" cy="182"/>
              </a:xfrm>
              <a:prstGeom prst="rect">
                <a:avLst/>
              </a:pr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ru-RU" sz="1200" b="1">
                    <a:solidFill>
                      <a:srgbClr val="000000"/>
                    </a:solidFill>
                  </a:rPr>
                  <a:t> air </a:t>
                </a:r>
              </a:p>
            </p:txBody>
          </p:sp>
          <p:sp>
            <p:nvSpPr>
              <p:cNvPr id="862304" name="Line 1120"/>
              <p:cNvSpPr>
                <a:spLocks noChangeShapeType="1"/>
              </p:cNvSpPr>
              <p:nvPr/>
            </p:nvSpPr>
            <p:spPr bwMode="auto">
              <a:xfrm>
                <a:off x="2517" y="3158"/>
                <a:ext cx="136" cy="0"/>
              </a:xfrm>
              <a:prstGeom prst="line">
                <a:avLst/>
              </a:prstGeom>
              <a:noFill/>
              <a:ln w="19050">
                <a:solidFill>
                  <a:srgbClr val="FF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305" name="Rectangle 1121"/>
              <p:cNvSpPr>
                <a:spLocks noChangeArrowheads="1"/>
              </p:cNvSpPr>
              <p:nvPr/>
            </p:nvSpPr>
            <p:spPr bwMode="auto">
              <a:xfrm>
                <a:off x="2562" y="3137"/>
                <a:ext cx="46" cy="46"/>
              </a:xfrm>
              <a:prstGeom prst="rect">
                <a:avLst/>
              </a:prstGeom>
              <a:solidFill>
                <a:srgbClr val="FF66FF"/>
              </a:solidFill>
              <a:ln w="25400">
                <a:solidFill>
                  <a:srgbClr val="FF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grpSp>
        <p:nvGrpSpPr>
          <p:cNvPr id="862306" name="Group 1122"/>
          <p:cNvGrpSpPr>
            <a:grpSpLocks/>
          </p:cNvGrpSpPr>
          <p:nvPr/>
        </p:nvGrpSpPr>
        <p:grpSpPr bwMode="auto">
          <a:xfrm>
            <a:off x="1754188" y="1409700"/>
            <a:ext cx="5635625" cy="2019300"/>
            <a:chOff x="2773" y="2220"/>
            <a:chExt cx="8874" cy="3180"/>
          </a:xfrm>
        </p:grpSpPr>
        <p:sp>
          <p:nvSpPr>
            <p:cNvPr id="862307" name="Rectangle 1123"/>
            <p:cNvSpPr>
              <a:spLocks noChangeArrowheads="1"/>
            </p:cNvSpPr>
            <p:nvPr/>
          </p:nvSpPr>
          <p:spPr bwMode="auto">
            <a:xfrm>
              <a:off x="3282" y="2331"/>
              <a:ext cx="8228" cy="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08" name="Line 1124"/>
            <p:cNvSpPr>
              <a:spLocks noChangeShapeType="1"/>
            </p:cNvSpPr>
            <p:nvPr/>
          </p:nvSpPr>
          <p:spPr bwMode="auto">
            <a:xfrm>
              <a:off x="3282" y="4407"/>
              <a:ext cx="8228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09" name="Line 1125"/>
            <p:cNvSpPr>
              <a:spLocks noChangeShapeType="1"/>
            </p:cNvSpPr>
            <p:nvPr/>
          </p:nvSpPr>
          <p:spPr bwMode="auto">
            <a:xfrm>
              <a:off x="3282" y="3995"/>
              <a:ext cx="8228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10" name="Line 1126"/>
            <p:cNvSpPr>
              <a:spLocks noChangeShapeType="1"/>
            </p:cNvSpPr>
            <p:nvPr/>
          </p:nvSpPr>
          <p:spPr bwMode="auto">
            <a:xfrm>
              <a:off x="3282" y="3583"/>
              <a:ext cx="8228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11" name="Line 1127"/>
            <p:cNvSpPr>
              <a:spLocks noChangeShapeType="1"/>
            </p:cNvSpPr>
            <p:nvPr/>
          </p:nvSpPr>
          <p:spPr bwMode="auto">
            <a:xfrm>
              <a:off x="3282" y="3155"/>
              <a:ext cx="8228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12" name="Line 1128"/>
            <p:cNvSpPr>
              <a:spLocks noChangeShapeType="1"/>
            </p:cNvSpPr>
            <p:nvPr/>
          </p:nvSpPr>
          <p:spPr bwMode="auto">
            <a:xfrm>
              <a:off x="3282" y="2743"/>
              <a:ext cx="8228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13" name="Line 1129"/>
            <p:cNvSpPr>
              <a:spLocks noChangeShapeType="1"/>
            </p:cNvSpPr>
            <p:nvPr/>
          </p:nvSpPr>
          <p:spPr bwMode="auto">
            <a:xfrm>
              <a:off x="3282" y="2331"/>
              <a:ext cx="8228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14" name="Line 1130"/>
            <p:cNvSpPr>
              <a:spLocks noChangeShapeType="1"/>
            </p:cNvSpPr>
            <p:nvPr/>
          </p:nvSpPr>
          <p:spPr bwMode="auto">
            <a:xfrm>
              <a:off x="4109" y="2331"/>
              <a:ext cx="3" cy="24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15" name="Line 1131"/>
            <p:cNvSpPr>
              <a:spLocks noChangeShapeType="1"/>
            </p:cNvSpPr>
            <p:nvPr/>
          </p:nvSpPr>
          <p:spPr bwMode="auto">
            <a:xfrm>
              <a:off x="4934" y="2331"/>
              <a:ext cx="2" cy="24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16" name="Line 1132"/>
            <p:cNvSpPr>
              <a:spLocks noChangeShapeType="1"/>
            </p:cNvSpPr>
            <p:nvPr/>
          </p:nvSpPr>
          <p:spPr bwMode="auto">
            <a:xfrm>
              <a:off x="5745" y="2331"/>
              <a:ext cx="3" cy="24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17" name="Line 1133"/>
            <p:cNvSpPr>
              <a:spLocks noChangeShapeType="1"/>
            </p:cNvSpPr>
            <p:nvPr/>
          </p:nvSpPr>
          <p:spPr bwMode="auto">
            <a:xfrm>
              <a:off x="6572" y="2331"/>
              <a:ext cx="2" cy="24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18" name="Line 1134"/>
            <p:cNvSpPr>
              <a:spLocks noChangeShapeType="1"/>
            </p:cNvSpPr>
            <p:nvPr/>
          </p:nvSpPr>
          <p:spPr bwMode="auto">
            <a:xfrm>
              <a:off x="7396" y="2331"/>
              <a:ext cx="3" cy="24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19" name="Line 1135"/>
            <p:cNvSpPr>
              <a:spLocks noChangeShapeType="1"/>
            </p:cNvSpPr>
            <p:nvPr/>
          </p:nvSpPr>
          <p:spPr bwMode="auto">
            <a:xfrm>
              <a:off x="8223" y="2331"/>
              <a:ext cx="3" cy="24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20" name="Line 1136"/>
            <p:cNvSpPr>
              <a:spLocks noChangeShapeType="1"/>
            </p:cNvSpPr>
            <p:nvPr/>
          </p:nvSpPr>
          <p:spPr bwMode="auto">
            <a:xfrm>
              <a:off x="9048" y="2331"/>
              <a:ext cx="2" cy="24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21" name="Line 1137"/>
            <p:cNvSpPr>
              <a:spLocks noChangeShapeType="1"/>
            </p:cNvSpPr>
            <p:nvPr/>
          </p:nvSpPr>
          <p:spPr bwMode="auto">
            <a:xfrm>
              <a:off x="9859" y="2331"/>
              <a:ext cx="2" cy="24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22" name="Line 1138"/>
            <p:cNvSpPr>
              <a:spLocks noChangeShapeType="1"/>
            </p:cNvSpPr>
            <p:nvPr/>
          </p:nvSpPr>
          <p:spPr bwMode="auto">
            <a:xfrm>
              <a:off x="10683" y="2331"/>
              <a:ext cx="3" cy="24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23" name="Line 1139"/>
            <p:cNvSpPr>
              <a:spLocks noChangeShapeType="1"/>
            </p:cNvSpPr>
            <p:nvPr/>
          </p:nvSpPr>
          <p:spPr bwMode="auto">
            <a:xfrm>
              <a:off x="11510" y="2331"/>
              <a:ext cx="3" cy="24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24" name="Rectangle 1140"/>
            <p:cNvSpPr>
              <a:spLocks noChangeArrowheads="1"/>
            </p:cNvSpPr>
            <p:nvPr/>
          </p:nvSpPr>
          <p:spPr bwMode="auto">
            <a:xfrm>
              <a:off x="3282" y="2331"/>
              <a:ext cx="8228" cy="2490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25" name="Line 1141"/>
            <p:cNvSpPr>
              <a:spLocks noChangeShapeType="1"/>
            </p:cNvSpPr>
            <p:nvPr/>
          </p:nvSpPr>
          <p:spPr bwMode="auto">
            <a:xfrm>
              <a:off x="3282" y="2331"/>
              <a:ext cx="3" cy="24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26" name="Line 1142"/>
            <p:cNvSpPr>
              <a:spLocks noChangeShapeType="1"/>
            </p:cNvSpPr>
            <p:nvPr/>
          </p:nvSpPr>
          <p:spPr bwMode="auto">
            <a:xfrm>
              <a:off x="3238" y="4821"/>
              <a:ext cx="4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27" name="Line 1143"/>
            <p:cNvSpPr>
              <a:spLocks noChangeShapeType="1"/>
            </p:cNvSpPr>
            <p:nvPr/>
          </p:nvSpPr>
          <p:spPr bwMode="auto">
            <a:xfrm>
              <a:off x="3238" y="4407"/>
              <a:ext cx="4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28" name="Line 1144"/>
            <p:cNvSpPr>
              <a:spLocks noChangeShapeType="1"/>
            </p:cNvSpPr>
            <p:nvPr/>
          </p:nvSpPr>
          <p:spPr bwMode="auto">
            <a:xfrm>
              <a:off x="3238" y="3995"/>
              <a:ext cx="4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29" name="Line 1145"/>
            <p:cNvSpPr>
              <a:spLocks noChangeShapeType="1"/>
            </p:cNvSpPr>
            <p:nvPr/>
          </p:nvSpPr>
          <p:spPr bwMode="auto">
            <a:xfrm>
              <a:off x="3238" y="3583"/>
              <a:ext cx="4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30" name="Line 1146"/>
            <p:cNvSpPr>
              <a:spLocks noChangeShapeType="1"/>
            </p:cNvSpPr>
            <p:nvPr/>
          </p:nvSpPr>
          <p:spPr bwMode="auto">
            <a:xfrm>
              <a:off x="3238" y="3155"/>
              <a:ext cx="4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31" name="Line 1147"/>
            <p:cNvSpPr>
              <a:spLocks noChangeShapeType="1"/>
            </p:cNvSpPr>
            <p:nvPr/>
          </p:nvSpPr>
          <p:spPr bwMode="auto">
            <a:xfrm>
              <a:off x="3238" y="2743"/>
              <a:ext cx="4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32" name="Line 1148"/>
            <p:cNvSpPr>
              <a:spLocks noChangeShapeType="1"/>
            </p:cNvSpPr>
            <p:nvPr/>
          </p:nvSpPr>
          <p:spPr bwMode="auto">
            <a:xfrm>
              <a:off x="3238" y="2331"/>
              <a:ext cx="4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33" name="Line 1149"/>
            <p:cNvSpPr>
              <a:spLocks noChangeShapeType="1"/>
            </p:cNvSpPr>
            <p:nvPr/>
          </p:nvSpPr>
          <p:spPr bwMode="auto">
            <a:xfrm>
              <a:off x="3282" y="4821"/>
              <a:ext cx="8228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34" name="Line 1150"/>
            <p:cNvSpPr>
              <a:spLocks noChangeShapeType="1"/>
            </p:cNvSpPr>
            <p:nvPr/>
          </p:nvSpPr>
          <p:spPr bwMode="auto">
            <a:xfrm flipV="1">
              <a:off x="3282" y="4821"/>
              <a:ext cx="3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35" name="Line 1151"/>
            <p:cNvSpPr>
              <a:spLocks noChangeShapeType="1"/>
            </p:cNvSpPr>
            <p:nvPr/>
          </p:nvSpPr>
          <p:spPr bwMode="auto">
            <a:xfrm flipV="1">
              <a:off x="4109" y="4821"/>
              <a:ext cx="3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36" name="Line 1152"/>
            <p:cNvSpPr>
              <a:spLocks noChangeShapeType="1"/>
            </p:cNvSpPr>
            <p:nvPr/>
          </p:nvSpPr>
          <p:spPr bwMode="auto">
            <a:xfrm flipV="1">
              <a:off x="4934" y="4821"/>
              <a:ext cx="2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37" name="Line 1153"/>
            <p:cNvSpPr>
              <a:spLocks noChangeShapeType="1"/>
            </p:cNvSpPr>
            <p:nvPr/>
          </p:nvSpPr>
          <p:spPr bwMode="auto">
            <a:xfrm flipV="1">
              <a:off x="5745" y="4821"/>
              <a:ext cx="3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38" name="Line 1154"/>
            <p:cNvSpPr>
              <a:spLocks noChangeShapeType="1"/>
            </p:cNvSpPr>
            <p:nvPr/>
          </p:nvSpPr>
          <p:spPr bwMode="auto">
            <a:xfrm flipV="1">
              <a:off x="6572" y="4821"/>
              <a:ext cx="2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39" name="Line 1155"/>
            <p:cNvSpPr>
              <a:spLocks noChangeShapeType="1"/>
            </p:cNvSpPr>
            <p:nvPr/>
          </p:nvSpPr>
          <p:spPr bwMode="auto">
            <a:xfrm flipV="1">
              <a:off x="7396" y="4821"/>
              <a:ext cx="3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40" name="Line 1156"/>
            <p:cNvSpPr>
              <a:spLocks noChangeShapeType="1"/>
            </p:cNvSpPr>
            <p:nvPr/>
          </p:nvSpPr>
          <p:spPr bwMode="auto">
            <a:xfrm flipV="1">
              <a:off x="8223" y="4821"/>
              <a:ext cx="3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41" name="Line 1157"/>
            <p:cNvSpPr>
              <a:spLocks noChangeShapeType="1"/>
            </p:cNvSpPr>
            <p:nvPr/>
          </p:nvSpPr>
          <p:spPr bwMode="auto">
            <a:xfrm flipV="1">
              <a:off x="9048" y="4821"/>
              <a:ext cx="2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42" name="Line 1158"/>
            <p:cNvSpPr>
              <a:spLocks noChangeShapeType="1"/>
            </p:cNvSpPr>
            <p:nvPr/>
          </p:nvSpPr>
          <p:spPr bwMode="auto">
            <a:xfrm flipV="1">
              <a:off x="9859" y="4821"/>
              <a:ext cx="2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43" name="Line 1159"/>
            <p:cNvSpPr>
              <a:spLocks noChangeShapeType="1"/>
            </p:cNvSpPr>
            <p:nvPr/>
          </p:nvSpPr>
          <p:spPr bwMode="auto">
            <a:xfrm flipV="1">
              <a:off x="10683" y="4821"/>
              <a:ext cx="3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44" name="Line 1160"/>
            <p:cNvSpPr>
              <a:spLocks noChangeShapeType="1"/>
            </p:cNvSpPr>
            <p:nvPr/>
          </p:nvSpPr>
          <p:spPr bwMode="auto">
            <a:xfrm flipV="1">
              <a:off x="11510" y="4821"/>
              <a:ext cx="3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45" name="Freeform 1161"/>
            <p:cNvSpPr>
              <a:spLocks/>
            </p:cNvSpPr>
            <p:nvPr/>
          </p:nvSpPr>
          <p:spPr bwMode="auto">
            <a:xfrm>
              <a:off x="3282" y="2807"/>
              <a:ext cx="287" cy="2014"/>
            </a:xfrm>
            <a:custGeom>
              <a:avLst/>
              <a:gdLst>
                <a:gd name="T0" fmla="*/ 0 w 109"/>
                <a:gd name="T1" fmla="*/ 724 h 724"/>
                <a:gd name="T2" fmla="*/ 12 w 109"/>
                <a:gd name="T3" fmla="*/ 627 h 724"/>
                <a:gd name="T4" fmla="*/ 29 w 109"/>
                <a:gd name="T5" fmla="*/ 524 h 724"/>
                <a:gd name="T6" fmla="*/ 40 w 109"/>
                <a:gd name="T7" fmla="*/ 422 h 724"/>
                <a:gd name="T8" fmla="*/ 57 w 109"/>
                <a:gd name="T9" fmla="*/ 319 h 724"/>
                <a:gd name="T10" fmla="*/ 69 w 109"/>
                <a:gd name="T11" fmla="*/ 222 h 724"/>
                <a:gd name="T12" fmla="*/ 86 w 109"/>
                <a:gd name="T13" fmla="*/ 131 h 724"/>
                <a:gd name="T14" fmla="*/ 92 w 109"/>
                <a:gd name="T15" fmla="*/ 91 h 724"/>
                <a:gd name="T16" fmla="*/ 97 w 109"/>
                <a:gd name="T17" fmla="*/ 57 h 724"/>
                <a:gd name="T18" fmla="*/ 103 w 109"/>
                <a:gd name="T19" fmla="*/ 28 h 724"/>
                <a:gd name="T20" fmla="*/ 109 w 109"/>
                <a:gd name="T2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724">
                  <a:moveTo>
                    <a:pt x="0" y="724"/>
                  </a:moveTo>
                  <a:lnTo>
                    <a:pt x="12" y="627"/>
                  </a:lnTo>
                  <a:lnTo>
                    <a:pt x="29" y="524"/>
                  </a:lnTo>
                  <a:lnTo>
                    <a:pt x="40" y="422"/>
                  </a:lnTo>
                  <a:lnTo>
                    <a:pt x="57" y="319"/>
                  </a:lnTo>
                  <a:lnTo>
                    <a:pt x="69" y="222"/>
                  </a:lnTo>
                  <a:lnTo>
                    <a:pt x="86" y="131"/>
                  </a:lnTo>
                  <a:lnTo>
                    <a:pt x="92" y="91"/>
                  </a:lnTo>
                  <a:lnTo>
                    <a:pt x="97" y="57"/>
                  </a:lnTo>
                  <a:lnTo>
                    <a:pt x="103" y="28"/>
                  </a:lnTo>
                  <a:lnTo>
                    <a:pt x="109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46" name="Freeform 1162"/>
            <p:cNvSpPr>
              <a:spLocks/>
            </p:cNvSpPr>
            <p:nvPr/>
          </p:nvSpPr>
          <p:spPr bwMode="auto">
            <a:xfrm>
              <a:off x="3569" y="2696"/>
              <a:ext cx="164" cy="111"/>
            </a:xfrm>
            <a:custGeom>
              <a:avLst/>
              <a:gdLst>
                <a:gd name="T0" fmla="*/ 0 w 62"/>
                <a:gd name="T1" fmla="*/ 40 h 40"/>
                <a:gd name="T2" fmla="*/ 11 w 62"/>
                <a:gd name="T3" fmla="*/ 17 h 40"/>
                <a:gd name="T4" fmla="*/ 34 w 62"/>
                <a:gd name="T5" fmla="*/ 6 h 40"/>
                <a:gd name="T6" fmla="*/ 51 w 62"/>
                <a:gd name="T7" fmla="*/ 0 h 40"/>
                <a:gd name="T8" fmla="*/ 62 w 62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0">
                  <a:moveTo>
                    <a:pt x="0" y="40"/>
                  </a:moveTo>
                  <a:lnTo>
                    <a:pt x="11" y="17"/>
                  </a:lnTo>
                  <a:lnTo>
                    <a:pt x="34" y="6"/>
                  </a:lnTo>
                  <a:lnTo>
                    <a:pt x="51" y="0"/>
                  </a:lnTo>
                  <a:lnTo>
                    <a:pt x="62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47" name="Freeform 1163"/>
            <p:cNvSpPr>
              <a:spLocks/>
            </p:cNvSpPr>
            <p:nvPr/>
          </p:nvSpPr>
          <p:spPr bwMode="auto">
            <a:xfrm>
              <a:off x="3733" y="2601"/>
              <a:ext cx="166" cy="95"/>
            </a:xfrm>
            <a:custGeom>
              <a:avLst/>
              <a:gdLst>
                <a:gd name="T0" fmla="*/ 0 w 63"/>
                <a:gd name="T1" fmla="*/ 34 h 34"/>
                <a:gd name="T2" fmla="*/ 29 w 63"/>
                <a:gd name="T3" fmla="*/ 17 h 34"/>
                <a:gd name="T4" fmla="*/ 63 w 6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34">
                  <a:moveTo>
                    <a:pt x="0" y="34"/>
                  </a:moveTo>
                  <a:lnTo>
                    <a:pt x="29" y="17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48" name="Freeform 1164"/>
            <p:cNvSpPr>
              <a:spLocks/>
            </p:cNvSpPr>
            <p:nvPr/>
          </p:nvSpPr>
          <p:spPr bwMode="auto">
            <a:xfrm>
              <a:off x="3899" y="2584"/>
              <a:ext cx="166" cy="17"/>
            </a:xfrm>
            <a:custGeom>
              <a:avLst/>
              <a:gdLst>
                <a:gd name="T0" fmla="*/ 0 w 63"/>
                <a:gd name="T1" fmla="*/ 6 h 6"/>
                <a:gd name="T2" fmla="*/ 29 w 63"/>
                <a:gd name="T3" fmla="*/ 0 h 6"/>
                <a:gd name="T4" fmla="*/ 63 w 63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">
                  <a:moveTo>
                    <a:pt x="0" y="6"/>
                  </a:moveTo>
                  <a:lnTo>
                    <a:pt x="29" y="0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49" name="Freeform 1165"/>
            <p:cNvSpPr>
              <a:spLocks/>
            </p:cNvSpPr>
            <p:nvPr/>
          </p:nvSpPr>
          <p:spPr bwMode="auto">
            <a:xfrm>
              <a:off x="4065" y="2568"/>
              <a:ext cx="163" cy="16"/>
            </a:xfrm>
            <a:custGeom>
              <a:avLst/>
              <a:gdLst>
                <a:gd name="T0" fmla="*/ 0 w 62"/>
                <a:gd name="T1" fmla="*/ 6 h 6"/>
                <a:gd name="T2" fmla="*/ 28 w 62"/>
                <a:gd name="T3" fmla="*/ 0 h 6"/>
                <a:gd name="T4" fmla="*/ 62 w 62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6">
                  <a:moveTo>
                    <a:pt x="0" y="6"/>
                  </a:moveTo>
                  <a:lnTo>
                    <a:pt x="28" y="0"/>
                  </a:lnTo>
                  <a:lnTo>
                    <a:pt x="62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50" name="Freeform 1166"/>
            <p:cNvSpPr>
              <a:spLocks/>
            </p:cNvSpPr>
            <p:nvPr/>
          </p:nvSpPr>
          <p:spPr bwMode="auto">
            <a:xfrm>
              <a:off x="4228" y="2568"/>
              <a:ext cx="166" cy="33"/>
            </a:xfrm>
            <a:custGeom>
              <a:avLst/>
              <a:gdLst>
                <a:gd name="T0" fmla="*/ 0 w 63"/>
                <a:gd name="T1" fmla="*/ 0 h 12"/>
                <a:gd name="T2" fmla="*/ 29 w 63"/>
                <a:gd name="T3" fmla="*/ 6 h 12"/>
                <a:gd name="T4" fmla="*/ 63 w 63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12">
                  <a:moveTo>
                    <a:pt x="0" y="0"/>
                  </a:moveTo>
                  <a:lnTo>
                    <a:pt x="29" y="6"/>
                  </a:lnTo>
                  <a:lnTo>
                    <a:pt x="63" y="12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51" name="Freeform 1167"/>
            <p:cNvSpPr>
              <a:spLocks/>
            </p:cNvSpPr>
            <p:nvPr/>
          </p:nvSpPr>
          <p:spPr bwMode="auto">
            <a:xfrm>
              <a:off x="4394" y="2601"/>
              <a:ext cx="166" cy="3"/>
            </a:xfrm>
            <a:custGeom>
              <a:avLst/>
              <a:gdLst>
                <a:gd name="T0" fmla="*/ 0 w 63"/>
                <a:gd name="T1" fmla="*/ 29 w 63"/>
                <a:gd name="T2" fmla="*/ 63 w 6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3">
                  <a:moveTo>
                    <a:pt x="0" y="0"/>
                  </a:moveTo>
                  <a:lnTo>
                    <a:pt x="29" y="0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52" name="Line 1168"/>
            <p:cNvSpPr>
              <a:spLocks noChangeShapeType="1"/>
            </p:cNvSpPr>
            <p:nvPr/>
          </p:nvSpPr>
          <p:spPr bwMode="auto">
            <a:xfrm>
              <a:off x="4560" y="2601"/>
              <a:ext cx="166" cy="3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53" name="Freeform 1169"/>
            <p:cNvSpPr>
              <a:spLocks/>
            </p:cNvSpPr>
            <p:nvPr/>
          </p:nvSpPr>
          <p:spPr bwMode="auto">
            <a:xfrm>
              <a:off x="4726" y="2584"/>
              <a:ext cx="163" cy="17"/>
            </a:xfrm>
            <a:custGeom>
              <a:avLst/>
              <a:gdLst>
                <a:gd name="T0" fmla="*/ 0 w 62"/>
                <a:gd name="T1" fmla="*/ 6 h 6"/>
                <a:gd name="T2" fmla="*/ 28 w 62"/>
                <a:gd name="T3" fmla="*/ 0 h 6"/>
                <a:gd name="T4" fmla="*/ 62 w 62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6">
                  <a:moveTo>
                    <a:pt x="0" y="6"/>
                  </a:moveTo>
                  <a:lnTo>
                    <a:pt x="28" y="0"/>
                  </a:lnTo>
                  <a:lnTo>
                    <a:pt x="62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54" name="Freeform 1170"/>
            <p:cNvSpPr>
              <a:spLocks/>
            </p:cNvSpPr>
            <p:nvPr/>
          </p:nvSpPr>
          <p:spPr bwMode="auto">
            <a:xfrm>
              <a:off x="4889" y="2584"/>
              <a:ext cx="166" cy="17"/>
            </a:xfrm>
            <a:custGeom>
              <a:avLst/>
              <a:gdLst>
                <a:gd name="T0" fmla="*/ 0 w 63"/>
                <a:gd name="T1" fmla="*/ 0 h 6"/>
                <a:gd name="T2" fmla="*/ 29 w 63"/>
                <a:gd name="T3" fmla="*/ 0 h 6"/>
                <a:gd name="T4" fmla="*/ 63 w 63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">
                  <a:moveTo>
                    <a:pt x="0" y="0"/>
                  </a:moveTo>
                  <a:lnTo>
                    <a:pt x="29" y="0"/>
                  </a:lnTo>
                  <a:lnTo>
                    <a:pt x="63" y="6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55" name="Freeform 1171"/>
            <p:cNvSpPr>
              <a:spLocks/>
            </p:cNvSpPr>
            <p:nvPr/>
          </p:nvSpPr>
          <p:spPr bwMode="auto">
            <a:xfrm>
              <a:off x="5055" y="2601"/>
              <a:ext cx="166" cy="3"/>
            </a:xfrm>
            <a:custGeom>
              <a:avLst/>
              <a:gdLst>
                <a:gd name="T0" fmla="*/ 0 w 63"/>
                <a:gd name="T1" fmla="*/ 28 w 63"/>
                <a:gd name="T2" fmla="*/ 63 w 6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3">
                  <a:moveTo>
                    <a:pt x="0" y="0"/>
                  </a:moveTo>
                  <a:lnTo>
                    <a:pt x="28" y="0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56" name="Freeform 1172"/>
            <p:cNvSpPr>
              <a:spLocks/>
            </p:cNvSpPr>
            <p:nvPr/>
          </p:nvSpPr>
          <p:spPr bwMode="auto">
            <a:xfrm>
              <a:off x="5221" y="2601"/>
              <a:ext cx="163" cy="47"/>
            </a:xfrm>
            <a:custGeom>
              <a:avLst/>
              <a:gdLst>
                <a:gd name="T0" fmla="*/ 0 w 62"/>
                <a:gd name="T1" fmla="*/ 0 h 17"/>
                <a:gd name="T2" fmla="*/ 28 w 62"/>
                <a:gd name="T3" fmla="*/ 5 h 17"/>
                <a:gd name="T4" fmla="*/ 62 w 6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17">
                  <a:moveTo>
                    <a:pt x="0" y="0"/>
                  </a:moveTo>
                  <a:lnTo>
                    <a:pt x="28" y="5"/>
                  </a:lnTo>
                  <a:lnTo>
                    <a:pt x="62" y="17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57" name="Line 1173"/>
            <p:cNvSpPr>
              <a:spLocks noChangeShapeType="1"/>
            </p:cNvSpPr>
            <p:nvPr/>
          </p:nvSpPr>
          <p:spPr bwMode="auto">
            <a:xfrm>
              <a:off x="5384" y="2648"/>
              <a:ext cx="166" cy="3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58" name="Line 1174"/>
            <p:cNvSpPr>
              <a:spLocks noChangeShapeType="1"/>
            </p:cNvSpPr>
            <p:nvPr/>
          </p:nvSpPr>
          <p:spPr bwMode="auto">
            <a:xfrm>
              <a:off x="5550" y="2679"/>
              <a:ext cx="166" cy="17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59" name="Line 1175"/>
            <p:cNvSpPr>
              <a:spLocks noChangeShapeType="1"/>
            </p:cNvSpPr>
            <p:nvPr/>
          </p:nvSpPr>
          <p:spPr bwMode="auto">
            <a:xfrm>
              <a:off x="5716" y="2696"/>
              <a:ext cx="163" cy="1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60" name="Freeform 1176"/>
            <p:cNvSpPr>
              <a:spLocks/>
            </p:cNvSpPr>
            <p:nvPr/>
          </p:nvSpPr>
          <p:spPr bwMode="auto">
            <a:xfrm>
              <a:off x="5879" y="2712"/>
              <a:ext cx="166" cy="3"/>
            </a:xfrm>
            <a:custGeom>
              <a:avLst/>
              <a:gdLst>
                <a:gd name="T0" fmla="*/ 0 w 63"/>
                <a:gd name="T1" fmla="*/ 29 w 63"/>
                <a:gd name="T2" fmla="*/ 63 w 6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3">
                  <a:moveTo>
                    <a:pt x="0" y="0"/>
                  </a:moveTo>
                  <a:lnTo>
                    <a:pt x="29" y="0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61" name="Freeform 1177"/>
            <p:cNvSpPr>
              <a:spLocks/>
            </p:cNvSpPr>
            <p:nvPr/>
          </p:nvSpPr>
          <p:spPr bwMode="auto">
            <a:xfrm>
              <a:off x="6045" y="2662"/>
              <a:ext cx="166" cy="50"/>
            </a:xfrm>
            <a:custGeom>
              <a:avLst/>
              <a:gdLst>
                <a:gd name="T0" fmla="*/ 0 w 63"/>
                <a:gd name="T1" fmla="*/ 18 h 18"/>
                <a:gd name="T2" fmla="*/ 29 w 63"/>
                <a:gd name="T3" fmla="*/ 6 h 18"/>
                <a:gd name="T4" fmla="*/ 63 w 63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18">
                  <a:moveTo>
                    <a:pt x="0" y="18"/>
                  </a:moveTo>
                  <a:lnTo>
                    <a:pt x="29" y="6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62" name="Freeform 1178"/>
            <p:cNvSpPr>
              <a:spLocks/>
            </p:cNvSpPr>
            <p:nvPr/>
          </p:nvSpPr>
          <p:spPr bwMode="auto">
            <a:xfrm>
              <a:off x="6211" y="2662"/>
              <a:ext cx="166" cy="3"/>
            </a:xfrm>
            <a:custGeom>
              <a:avLst/>
              <a:gdLst>
                <a:gd name="T0" fmla="*/ 0 w 63"/>
                <a:gd name="T1" fmla="*/ 34 w 63"/>
                <a:gd name="T2" fmla="*/ 63 w 6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3">
                  <a:moveTo>
                    <a:pt x="0" y="0"/>
                  </a:moveTo>
                  <a:lnTo>
                    <a:pt x="34" y="0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63" name="Line 1179"/>
            <p:cNvSpPr>
              <a:spLocks noChangeShapeType="1"/>
            </p:cNvSpPr>
            <p:nvPr/>
          </p:nvSpPr>
          <p:spPr bwMode="auto">
            <a:xfrm>
              <a:off x="6377" y="2662"/>
              <a:ext cx="150" cy="17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64" name="Line 1180"/>
            <p:cNvSpPr>
              <a:spLocks noChangeShapeType="1"/>
            </p:cNvSpPr>
            <p:nvPr/>
          </p:nvSpPr>
          <p:spPr bwMode="auto">
            <a:xfrm>
              <a:off x="6527" y="2679"/>
              <a:ext cx="163" cy="17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65" name="Line 1181"/>
            <p:cNvSpPr>
              <a:spLocks noChangeShapeType="1"/>
            </p:cNvSpPr>
            <p:nvPr/>
          </p:nvSpPr>
          <p:spPr bwMode="auto">
            <a:xfrm>
              <a:off x="6690" y="2696"/>
              <a:ext cx="166" cy="3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66" name="Line 1182"/>
            <p:cNvSpPr>
              <a:spLocks noChangeShapeType="1"/>
            </p:cNvSpPr>
            <p:nvPr/>
          </p:nvSpPr>
          <p:spPr bwMode="auto">
            <a:xfrm>
              <a:off x="6856" y="2696"/>
              <a:ext cx="166" cy="3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67" name="Line 1183"/>
            <p:cNvSpPr>
              <a:spLocks noChangeShapeType="1"/>
            </p:cNvSpPr>
            <p:nvPr/>
          </p:nvSpPr>
          <p:spPr bwMode="auto">
            <a:xfrm flipV="1">
              <a:off x="7022" y="2679"/>
              <a:ext cx="164" cy="17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68" name="Freeform 1184"/>
            <p:cNvSpPr>
              <a:spLocks/>
            </p:cNvSpPr>
            <p:nvPr/>
          </p:nvSpPr>
          <p:spPr bwMode="auto">
            <a:xfrm>
              <a:off x="7186" y="2648"/>
              <a:ext cx="165" cy="31"/>
            </a:xfrm>
            <a:custGeom>
              <a:avLst/>
              <a:gdLst>
                <a:gd name="T0" fmla="*/ 0 w 63"/>
                <a:gd name="T1" fmla="*/ 11 h 11"/>
                <a:gd name="T2" fmla="*/ 29 w 63"/>
                <a:gd name="T3" fmla="*/ 5 h 11"/>
                <a:gd name="T4" fmla="*/ 63 w 63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11">
                  <a:moveTo>
                    <a:pt x="0" y="11"/>
                  </a:moveTo>
                  <a:lnTo>
                    <a:pt x="29" y="5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69" name="Freeform 1185"/>
            <p:cNvSpPr>
              <a:spLocks/>
            </p:cNvSpPr>
            <p:nvPr/>
          </p:nvSpPr>
          <p:spPr bwMode="auto">
            <a:xfrm>
              <a:off x="7351" y="2648"/>
              <a:ext cx="166" cy="3"/>
            </a:xfrm>
            <a:custGeom>
              <a:avLst/>
              <a:gdLst>
                <a:gd name="T0" fmla="*/ 0 w 63"/>
                <a:gd name="T1" fmla="*/ 28 w 63"/>
                <a:gd name="T2" fmla="*/ 63 w 6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3">
                  <a:moveTo>
                    <a:pt x="0" y="0"/>
                  </a:moveTo>
                  <a:lnTo>
                    <a:pt x="28" y="0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70" name="Freeform 1186"/>
            <p:cNvSpPr>
              <a:spLocks/>
            </p:cNvSpPr>
            <p:nvPr/>
          </p:nvSpPr>
          <p:spPr bwMode="auto">
            <a:xfrm>
              <a:off x="7517" y="2632"/>
              <a:ext cx="164" cy="16"/>
            </a:xfrm>
            <a:custGeom>
              <a:avLst/>
              <a:gdLst>
                <a:gd name="T0" fmla="*/ 0 w 62"/>
                <a:gd name="T1" fmla="*/ 6 h 6"/>
                <a:gd name="T2" fmla="*/ 28 w 62"/>
                <a:gd name="T3" fmla="*/ 0 h 6"/>
                <a:gd name="T4" fmla="*/ 62 w 62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6">
                  <a:moveTo>
                    <a:pt x="0" y="6"/>
                  </a:moveTo>
                  <a:lnTo>
                    <a:pt x="28" y="0"/>
                  </a:lnTo>
                  <a:lnTo>
                    <a:pt x="62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71" name="Freeform 1187"/>
            <p:cNvSpPr>
              <a:spLocks/>
            </p:cNvSpPr>
            <p:nvPr/>
          </p:nvSpPr>
          <p:spPr bwMode="auto">
            <a:xfrm>
              <a:off x="7681" y="2632"/>
              <a:ext cx="166" cy="3"/>
            </a:xfrm>
            <a:custGeom>
              <a:avLst/>
              <a:gdLst>
                <a:gd name="T0" fmla="*/ 0 w 63"/>
                <a:gd name="T1" fmla="*/ 29 w 63"/>
                <a:gd name="T2" fmla="*/ 63 w 6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3">
                  <a:moveTo>
                    <a:pt x="0" y="0"/>
                  </a:moveTo>
                  <a:lnTo>
                    <a:pt x="29" y="0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72" name="Freeform 1188"/>
            <p:cNvSpPr>
              <a:spLocks/>
            </p:cNvSpPr>
            <p:nvPr/>
          </p:nvSpPr>
          <p:spPr bwMode="auto">
            <a:xfrm>
              <a:off x="7847" y="2601"/>
              <a:ext cx="165" cy="31"/>
            </a:xfrm>
            <a:custGeom>
              <a:avLst/>
              <a:gdLst>
                <a:gd name="T0" fmla="*/ 0 w 63"/>
                <a:gd name="T1" fmla="*/ 11 h 11"/>
                <a:gd name="T2" fmla="*/ 29 w 63"/>
                <a:gd name="T3" fmla="*/ 5 h 11"/>
                <a:gd name="T4" fmla="*/ 63 w 63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11">
                  <a:moveTo>
                    <a:pt x="0" y="11"/>
                  </a:moveTo>
                  <a:lnTo>
                    <a:pt x="29" y="5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73" name="Freeform 1189"/>
            <p:cNvSpPr>
              <a:spLocks/>
            </p:cNvSpPr>
            <p:nvPr/>
          </p:nvSpPr>
          <p:spPr bwMode="auto">
            <a:xfrm>
              <a:off x="8012" y="2601"/>
              <a:ext cx="164" cy="14"/>
            </a:xfrm>
            <a:custGeom>
              <a:avLst/>
              <a:gdLst>
                <a:gd name="T0" fmla="*/ 0 w 62"/>
                <a:gd name="T1" fmla="*/ 0 h 5"/>
                <a:gd name="T2" fmla="*/ 28 w 62"/>
                <a:gd name="T3" fmla="*/ 0 h 5"/>
                <a:gd name="T4" fmla="*/ 62 w 62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5">
                  <a:moveTo>
                    <a:pt x="0" y="0"/>
                  </a:moveTo>
                  <a:lnTo>
                    <a:pt x="28" y="0"/>
                  </a:lnTo>
                  <a:lnTo>
                    <a:pt x="62" y="5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74" name="Freeform 1190"/>
            <p:cNvSpPr>
              <a:spLocks/>
            </p:cNvSpPr>
            <p:nvPr/>
          </p:nvSpPr>
          <p:spPr bwMode="auto">
            <a:xfrm>
              <a:off x="8176" y="2601"/>
              <a:ext cx="166" cy="14"/>
            </a:xfrm>
            <a:custGeom>
              <a:avLst/>
              <a:gdLst>
                <a:gd name="T0" fmla="*/ 0 w 63"/>
                <a:gd name="T1" fmla="*/ 5 h 5"/>
                <a:gd name="T2" fmla="*/ 29 w 63"/>
                <a:gd name="T3" fmla="*/ 5 h 5"/>
                <a:gd name="T4" fmla="*/ 63 w 63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">
                  <a:moveTo>
                    <a:pt x="0" y="5"/>
                  </a:moveTo>
                  <a:lnTo>
                    <a:pt x="29" y="5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75" name="Line 1191"/>
            <p:cNvSpPr>
              <a:spLocks noChangeShapeType="1"/>
            </p:cNvSpPr>
            <p:nvPr/>
          </p:nvSpPr>
          <p:spPr bwMode="auto">
            <a:xfrm flipV="1">
              <a:off x="8342" y="2584"/>
              <a:ext cx="166" cy="17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76" name="Line 1192"/>
            <p:cNvSpPr>
              <a:spLocks noChangeShapeType="1"/>
            </p:cNvSpPr>
            <p:nvPr/>
          </p:nvSpPr>
          <p:spPr bwMode="auto">
            <a:xfrm flipV="1">
              <a:off x="8508" y="2568"/>
              <a:ext cx="166" cy="1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77" name="Line 1193"/>
            <p:cNvSpPr>
              <a:spLocks noChangeShapeType="1"/>
            </p:cNvSpPr>
            <p:nvPr/>
          </p:nvSpPr>
          <p:spPr bwMode="auto">
            <a:xfrm flipV="1">
              <a:off x="8674" y="2554"/>
              <a:ext cx="163" cy="14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78" name="Line 1194"/>
            <p:cNvSpPr>
              <a:spLocks noChangeShapeType="1"/>
            </p:cNvSpPr>
            <p:nvPr/>
          </p:nvSpPr>
          <p:spPr bwMode="auto">
            <a:xfrm flipV="1">
              <a:off x="8837" y="2537"/>
              <a:ext cx="166" cy="17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79" name="Freeform 1195"/>
            <p:cNvSpPr>
              <a:spLocks/>
            </p:cNvSpPr>
            <p:nvPr/>
          </p:nvSpPr>
          <p:spPr bwMode="auto">
            <a:xfrm>
              <a:off x="9003" y="2537"/>
              <a:ext cx="166" cy="3"/>
            </a:xfrm>
            <a:custGeom>
              <a:avLst/>
              <a:gdLst>
                <a:gd name="T0" fmla="*/ 0 w 63"/>
                <a:gd name="T1" fmla="*/ 28 w 63"/>
                <a:gd name="T2" fmla="*/ 63 w 6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3">
                  <a:moveTo>
                    <a:pt x="0" y="0"/>
                  </a:moveTo>
                  <a:lnTo>
                    <a:pt x="28" y="0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80" name="Freeform 1196"/>
            <p:cNvSpPr>
              <a:spLocks/>
            </p:cNvSpPr>
            <p:nvPr/>
          </p:nvSpPr>
          <p:spPr bwMode="auto">
            <a:xfrm>
              <a:off x="9169" y="2537"/>
              <a:ext cx="163" cy="64"/>
            </a:xfrm>
            <a:custGeom>
              <a:avLst/>
              <a:gdLst>
                <a:gd name="T0" fmla="*/ 0 w 62"/>
                <a:gd name="T1" fmla="*/ 0 h 23"/>
                <a:gd name="T2" fmla="*/ 28 w 62"/>
                <a:gd name="T3" fmla="*/ 11 h 23"/>
                <a:gd name="T4" fmla="*/ 62 w 62"/>
                <a:gd name="T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23">
                  <a:moveTo>
                    <a:pt x="0" y="0"/>
                  </a:moveTo>
                  <a:lnTo>
                    <a:pt x="28" y="11"/>
                  </a:lnTo>
                  <a:lnTo>
                    <a:pt x="62" y="23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81" name="Freeform 1197"/>
            <p:cNvSpPr>
              <a:spLocks/>
            </p:cNvSpPr>
            <p:nvPr/>
          </p:nvSpPr>
          <p:spPr bwMode="auto">
            <a:xfrm>
              <a:off x="9332" y="2601"/>
              <a:ext cx="166" cy="14"/>
            </a:xfrm>
            <a:custGeom>
              <a:avLst/>
              <a:gdLst>
                <a:gd name="T0" fmla="*/ 0 w 63"/>
                <a:gd name="T1" fmla="*/ 0 h 5"/>
                <a:gd name="T2" fmla="*/ 29 w 63"/>
                <a:gd name="T3" fmla="*/ 5 h 5"/>
                <a:gd name="T4" fmla="*/ 63 w 63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">
                  <a:moveTo>
                    <a:pt x="0" y="0"/>
                  </a:moveTo>
                  <a:lnTo>
                    <a:pt x="29" y="5"/>
                  </a:lnTo>
                  <a:lnTo>
                    <a:pt x="63" y="5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82" name="Freeform 1198"/>
            <p:cNvSpPr>
              <a:spLocks/>
            </p:cNvSpPr>
            <p:nvPr/>
          </p:nvSpPr>
          <p:spPr bwMode="auto">
            <a:xfrm>
              <a:off x="9498" y="2615"/>
              <a:ext cx="166" cy="17"/>
            </a:xfrm>
            <a:custGeom>
              <a:avLst/>
              <a:gdLst>
                <a:gd name="T0" fmla="*/ 0 w 63"/>
                <a:gd name="T1" fmla="*/ 0 h 6"/>
                <a:gd name="T2" fmla="*/ 29 w 63"/>
                <a:gd name="T3" fmla="*/ 0 h 6"/>
                <a:gd name="T4" fmla="*/ 63 w 63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">
                  <a:moveTo>
                    <a:pt x="0" y="0"/>
                  </a:moveTo>
                  <a:lnTo>
                    <a:pt x="29" y="0"/>
                  </a:lnTo>
                  <a:lnTo>
                    <a:pt x="63" y="6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83" name="Freeform 1199"/>
            <p:cNvSpPr>
              <a:spLocks/>
            </p:cNvSpPr>
            <p:nvPr/>
          </p:nvSpPr>
          <p:spPr bwMode="auto">
            <a:xfrm>
              <a:off x="9664" y="2632"/>
              <a:ext cx="163" cy="47"/>
            </a:xfrm>
            <a:custGeom>
              <a:avLst/>
              <a:gdLst>
                <a:gd name="T0" fmla="*/ 0 w 62"/>
                <a:gd name="T1" fmla="*/ 0 h 17"/>
                <a:gd name="T2" fmla="*/ 28 w 62"/>
                <a:gd name="T3" fmla="*/ 11 h 17"/>
                <a:gd name="T4" fmla="*/ 62 w 6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17">
                  <a:moveTo>
                    <a:pt x="0" y="0"/>
                  </a:moveTo>
                  <a:lnTo>
                    <a:pt x="28" y="11"/>
                  </a:lnTo>
                  <a:lnTo>
                    <a:pt x="62" y="17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84" name="Freeform 1200"/>
            <p:cNvSpPr>
              <a:spLocks/>
            </p:cNvSpPr>
            <p:nvPr/>
          </p:nvSpPr>
          <p:spPr bwMode="auto">
            <a:xfrm>
              <a:off x="9827" y="2679"/>
              <a:ext cx="166" cy="3"/>
            </a:xfrm>
            <a:custGeom>
              <a:avLst/>
              <a:gdLst>
                <a:gd name="T0" fmla="*/ 0 w 63"/>
                <a:gd name="T1" fmla="*/ 29 w 63"/>
                <a:gd name="T2" fmla="*/ 63 w 6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3">
                  <a:moveTo>
                    <a:pt x="0" y="0"/>
                  </a:moveTo>
                  <a:lnTo>
                    <a:pt x="29" y="0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85" name="Line 1201"/>
            <p:cNvSpPr>
              <a:spLocks noChangeShapeType="1"/>
            </p:cNvSpPr>
            <p:nvPr/>
          </p:nvSpPr>
          <p:spPr bwMode="auto">
            <a:xfrm>
              <a:off x="9993" y="2679"/>
              <a:ext cx="166" cy="33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86" name="Freeform 1202"/>
            <p:cNvSpPr>
              <a:spLocks/>
            </p:cNvSpPr>
            <p:nvPr/>
          </p:nvSpPr>
          <p:spPr bwMode="auto">
            <a:xfrm>
              <a:off x="10159" y="2712"/>
              <a:ext cx="166" cy="62"/>
            </a:xfrm>
            <a:custGeom>
              <a:avLst/>
              <a:gdLst>
                <a:gd name="T0" fmla="*/ 0 w 63"/>
                <a:gd name="T1" fmla="*/ 0 h 22"/>
                <a:gd name="T2" fmla="*/ 17 w 63"/>
                <a:gd name="T3" fmla="*/ 5 h 22"/>
                <a:gd name="T4" fmla="*/ 28 w 63"/>
                <a:gd name="T5" fmla="*/ 17 h 22"/>
                <a:gd name="T6" fmla="*/ 45 w 63"/>
                <a:gd name="T7" fmla="*/ 22 h 22"/>
                <a:gd name="T8" fmla="*/ 63 w 63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2">
                  <a:moveTo>
                    <a:pt x="0" y="0"/>
                  </a:moveTo>
                  <a:lnTo>
                    <a:pt x="17" y="5"/>
                  </a:lnTo>
                  <a:lnTo>
                    <a:pt x="28" y="17"/>
                  </a:lnTo>
                  <a:lnTo>
                    <a:pt x="45" y="22"/>
                  </a:lnTo>
                  <a:lnTo>
                    <a:pt x="63" y="22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87" name="Freeform 1203"/>
            <p:cNvSpPr>
              <a:spLocks/>
            </p:cNvSpPr>
            <p:nvPr/>
          </p:nvSpPr>
          <p:spPr bwMode="auto">
            <a:xfrm>
              <a:off x="10325" y="2632"/>
              <a:ext cx="163" cy="142"/>
            </a:xfrm>
            <a:custGeom>
              <a:avLst/>
              <a:gdLst>
                <a:gd name="T0" fmla="*/ 0 w 62"/>
                <a:gd name="T1" fmla="*/ 51 h 51"/>
                <a:gd name="T2" fmla="*/ 17 w 62"/>
                <a:gd name="T3" fmla="*/ 40 h 51"/>
                <a:gd name="T4" fmla="*/ 34 w 62"/>
                <a:gd name="T5" fmla="*/ 23 h 51"/>
                <a:gd name="T6" fmla="*/ 45 w 62"/>
                <a:gd name="T7" fmla="*/ 6 h 51"/>
                <a:gd name="T8" fmla="*/ 62 w 62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1">
                  <a:moveTo>
                    <a:pt x="0" y="51"/>
                  </a:moveTo>
                  <a:lnTo>
                    <a:pt x="17" y="40"/>
                  </a:lnTo>
                  <a:lnTo>
                    <a:pt x="34" y="23"/>
                  </a:lnTo>
                  <a:lnTo>
                    <a:pt x="45" y="6"/>
                  </a:lnTo>
                  <a:lnTo>
                    <a:pt x="62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88" name="Freeform 1204"/>
            <p:cNvSpPr>
              <a:spLocks/>
            </p:cNvSpPr>
            <p:nvPr/>
          </p:nvSpPr>
          <p:spPr bwMode="auto">
            <a:xfrm>
              <a:off x="10488" y="2632"/>
              <a:ext cx="150" cy="111"/>
            </a:xfrm>
            <a:custGeom>
              <a:avLst/>
              <a:gdLst>
                <a:gd name="T0" fmla="*/ 0 w 57"/>
                <a:gd name="T1" fmla="*/ 0 h 40"/>
                <a:gd name="T2" fmla="*/ 17 w 57"/>
                <a:gd name="T3" fmla="*/ 6 h 40"/>
                <a:gd name="T4" fmla="*/ 29 w 57"/>
                <a:gd name="T5" fmla="*/ 17 h 40"/>
                <a:gd name="T6" fmla="*/ 40 w 57"/>
                <a:gd name="T7" fmla="*/ 29 h 40"/>
                <a:gd name="T8" fmla="*/ 57 w 57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40">
                  <a:moveTo>
                    <a:pt x="0" y="0"/>
                  </a:moveTo>
                  <a:lnTo>
                    <a:pt x="17" y="6"/>
                  </a:lnTo>
                  <a:lnTo>
                    <a:pt x="29" y="17"/>
                  </a:lnTo>
                  <a:lnTo>
                    <a:pt x="40" y="29"/>
                  </a:lnTo>
                  <a:lnTo>
                    <a:pt x="57" y="4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89" name="Freeform 1205"/>
            <p:cNvSpPr>
              <a:spLocks/>
            </p:cNvSpPr>
            <p:nvPr/>
          </p:nvSpPr>
          <p:spPr bwMode="auto">
            <a:xfrm>
              <a:off x="10638" y="2743"/>
              <a:ext cx="166" cy="17"/>
            </a:xfrm>
            <a:custGeom>
              <a:avLst/>
              <a:gdLst>
                <a:gd name="T0" fmla="*/ 0 w 63"/>
                <a:gd name="T1" fmla="*/ 0 h 6"/>
                <a:gd name="T2" fmla="*/ 17 w 63"/>
                <a:gd name="T3" fmla="*/ 0 h 6"/>
                <a:gd name="T4" fmla="*/ 29 w 63"/>
                <a:gd name="T5" fmla="*/ 0 h 6"/>
                <a:gd name="T6" fmla="*/ 46 w 63"/>
                <a:gd name="T7" fmla="*/ 0 h 6"/>
                <a:gd name="T8" fmla="*/ 63 w 6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">
                  <a:moveTo>
                    <a:pt x="0" y="0"/>
                  </a:moveTo>
                  <a:lnTo>
                    <a:pt x="17" y="0"/>
                  </a:lnTo>
                  <a:lnTo>
                    <a:pt x="29" y="0"/>
                  </a:lnTo>
                  <a:lnTo>
                    <a:pt x="46" y="0"/>
                  </a:lnTo>
                  <a:lnTo>
                    <a:pt x="63" y="6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90" name="Freeform 1206"/>
            <p:cNvSpPr>
              <a:spLocks/>
            </p:cNvSpPr>
            <p:nvPr/>
          </p:nvSpPr>
          <p:spPr bwMode="auto">
            <a:xfrm>
              <a:off x="10804" y="2760"/>
              <a:ext cx="166" cy="220"/>
            </a:xfrm>
            <a:custGeom>
              <a:avLst/>
              <a:gdLst>
                <a:gd name="T0" fmla="*/ 0 w 63"/>
                <a:gd name="T1" fmla="*/ 0 h 79"/>
                <a:gd name="T2" fmla="*/ 11 w 63"/>
                <a:gd name="T3" fmla="*/ 5 h 79"/>
                <a:gd name="T4" fmla="*/ 28 w 63"/>
                <a:gd name="T5" fmla="*/ 22 h 79"/>
                <a:gd name="T6" fmla="*/ 46 w 63"/>
                <a:gd name="T7" fmla="*/ 45 h 79"/>
                <a:gd name="T8" fmla="*/ 63 w 63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9">
                  <a:moveTo>
                    <a:pt x="0" y="0"/>
                  </a:moveTo>
                  <a:lnTo>
                    <a:pt x="11" y="5"/>
                  </a:lnTo>
                  <a:lnTo>
                    <a:pt x="28" y="22"/>
                  </a:lnTo>
                  <a:lnTo>
                    <a:pt x="46" y="45"/>
                  </a:lnTo>
                  <a:lnTo>
                    <a:pt x="63" y="79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91" name="Freeform 1207"/>
            <p:cNvSpPr>
              <a:spLocks/>
            </p:cNvSpPr>
            <p:nvPr/>
          </p:nvSpPr>
          <p:spPr bwMode="auto">
            <a:xfrm>
              <a:off x="10970" y="2980"/>
              <a:ext cx="374" cy="1841"/>
            </a:xfrm>
            <a:custGeom>
              <a:avLst/>
              <a:gdLst>
                <a:gd name="T0" fmla="*/ 0 w 142"/>
                <a:gd name="T1" fmla="*/ 0 h 662"/>
                <a:gd name="T2" fmla="*/ 5 w 142"/>
                <a:gd name="T3" fmla="*/ 23 h 662"/>
                <a:gd name="T4" fmla="*/ 11 w 142"/>
                <a:gd name="T5" fmla="*/ 57 h 662"/>
                <a:gd name="T6" fmla="*/ 28 w 142"/>
                <a:gd name="T7" fmla="*/ 126 h 662"/>
                <a:gd name="T8" fmla="*/ 45 w 142"/>
                <a:gd name="T9" fmla="*/ 206 h 662"/>
                <a:gd name="T10" fmla="*/ 68 w 142"/>
                <a:gd name="T11" fmla="*/ 297 h 662"/>
                <a:gd name="T12" fmla="*/ 85 w 142"/>
                <a:gd name="T13" fmla="*/ 388 h 662"/>
                <a:gd name="T14" fmla="*/ 102 w 142"/>
                <a:gd name="T15" fmla="*/ 485 h 662"/>
                <a:gd name="T16" fmla="*/ 125 w 142"/>
                <a:gd name="T17" fmla="*/ 576 h 662"/>
                <a:gd name="T18" fmla="*/ 142 w 142"/>
                <a:gd name="T19" fmla="*/ 662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662">
                  <a:moveTo>
                    <a:pt x="0" y="0"/>
                  </a:moveTo>
                  <a:lnTo>
                    <a:pt x="5" y="23"/>
                  </a:lnTo>
                  <a:lnTo>
                    <a:pt x="11" y="57"/>
                  </a:lnTo>
                  <a:lnTo>
                    <a:pt x="28" y="126"/>
                  </a:lnTo>
                  <a:lnTo>
                    <a:pt x="45" y="206"/>
                  </a:lnTo>
                  <a:lnTo>
                    <a:pt x="68" y="297"/>
                  </a:lnTo>
                  <a:lnTo>
                    <a:pt x="85" y="388"/>
                  </a:lnTo>
                  <a:lnTo>
                    <a:pt x="102" y="485"/>
                  </a:lnTo>
                  <a:lnTo>
                    <a:pt x="125" y="576"/>
                  </a:lnTo>
                  <a:lnTo>
                    <a:pt x="142" y="662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92" name="Freeform 1208"/>
            <p:cNvSpPr>
              <a:spLocks/>
            </p:cNvSpPr>
            <p:nvPr/>
          </p:nvSpPr>
          <p:spPr bwMode="auto">
            <a:xfrm>
              <a:off x="3282" y="3789"/>
              <a:ext cx="287" cy="1032"/>
            </a:xfrm>
            <a:custGeom>
              <a:avLst/>
              <a:gdLst>
                <a:gd name="T0" fmla="*/ 0 w 109"/>
                <a:gd name="T1" fmla="*/ 371 h 371"/>
                <a:gd name="T2" fmla="*/ 29 w 109"/>
                <a:gd name="T3" fmla="*/ 274 h 371"/>
                <a:gd name="T4" fmla="*/ 57 w 109"/>
                <a:gd name="T5" fmla="*/ 183 h 371"/>
                <a:gd name="T6" fmla="*/ 86 w 109"/>
                <a:gd name="T7" fmla="*/ 86 h 371"/>
                <a:gd name="T8" fmla="*/ 109 w 109"/>
                <a:gd name="T9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371">
                  <a:moveTo>
                    <a:pt x="0" y="371"/>
                  </a:moveTo>
                  <a:lnTo>
                    <a:pt x="29" y="274"/>
                  </a:lnTo>
                  <a:lnTo>
                    <a:pt x="57" y="183"/>
                  </a:lnTo>
                  <a:lnTo>
                    <a:pt x="86" y="86"/>
                  </a:lnTo>
                  <a:lnTo>
                    <a:pt x="109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93" name="Freeform 1209"/>
            <p:cNvSpPr>
              <a:spLocks/>
            </p:cNvSpPr>
            <p:nvPr/>
          </p:nvSpPr>
          <p:spPr bwMode="auto">
            <a:xfrm>
              <a:off x="3569" y="2966"/>
              <a:ext cx="164" cy="823"/>
            </a:xfrm>
            <a:custGeom>
              <a:avLst/>
              <a:gdLst>
                <a:gd name="T0" fmla="*/ 0 w 62"/>
                <a:gd name="T1" fmla="*/ 296 h 296"/>
                <a:gd name="T2" fmla="*/ 17 w 62"/>
                <a:gd name="T3" fmla="*/ 211 h 296"/>
                <a:gd name="T4" fmla="*/ 34 w 62"/>
                <a:gd name="T5" fmla="*/ 131 h 296"/>
                <a:gd name="T6" fmla="*/ 45 w 62"/>
                <a:gd name="T7" fmla="*/ 57 h 296"/>
                <a:gd name="T8" fmla="*/ 57 w 62"/>
                <a:gd name="T9" fmla="*/ 23 h 296"/>
                <a:gd name="T10" fmla="*/ 62 w 62"/>
                <a:gd name="T11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96">
                  <a:moveTo>
                    <a:pt x="0" y="296"/>
                  </a:moveTo>
                  <a:lnTo>
                    <a:pt x="17" y="211"/>
                  </a:lnTo>
                  <a:lnTo>
                    <a:pt x="34" y="131"/>
                  </a:lnTo>
                  <a:lnTo>
                    <a:pt x="45" y="57"/>
                  </a:lnTo>
                  <a:lnTo>
                    <a:pt x="57" y="23"/>
                  </a:lnTo>
                  <a:lnTo>
                    <a:pt x="62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94" name="Freeform 1210"/>
            <p:cNvSpPr>
              <a:spLocks/>
            </p:cNvSpPr>
            <p:nvPr/>
          </p:nvSpPr>
          <p:spPr bwMode="auto">
            <a:xfrm>
              <a:off x="3733" y="2790"/>
              <a:ext cx="166" cy="176"/>
            </a:xfrm>
            <a:custGeom>
              <a:avLst/>
              <a:gdLst>
                <a:gd name="T0" fmla="*/ 0 w 63"/>
                <a:gd name="T1" fmla="*/ 63 h 63"/>
                <a:gd name="T2" fmla="*/ 12 w 63"/>
                <a:gd name="T3" fmla="*/ 34 h 63"/>
                <a:gd name="T4" fmla="*/ 29 w 63"/>
                <a:gd name="T5" fmla="*/ 23 h 63"/>
                <a:gd name="T6" fmla="*/ 52 w 63"/>
                <a:gd name="T7" fmla="*/ 11 h 63"/>
                <a:gd name="T8" fmla="*/ 63 w 6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63"/>
                  </a:moveTo>
                  <a:lnTo>
                    <a:pt x="12" y="34"/>
                  </a:lnTo>
                  <a:lnTo>
                    <a:pt x="29" y="23"/>
                  </a:lnTo>
                  <a:lnTo>
                    <a:pt x="52" y="11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95" name="Freeform 1211"/>
            <p:cNvSpPr>
              <a:spLocks/>
            </p:cNvSpPr>
            <p:nvPr/>
          </p:nvSpPr>
          <p:spPr bwMode="auto">
            <a:xfrm>
              <a:off x="3899" y="2679"/>
              <a:ext cx="166" cy="111"/>
            </a:xfrm>
            <a:custGeom>
              <a:avLst/>
              <a:gdLst>
                <a:gd name="T0" fmla="*/ 0 w 63"/>
                <a:gd name="T1" fmla="*/ 40 h 40"/>
                <a:gd name="T2" fmla="*/ 29 w 63"/>
                <a:gd name="T3" fmla="*/ 17 h 40"/>
                <a:gd name="T4" fmla="*/ 63 w 63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40">
                  <a:moveTo>
                    <a:pt x="0" y="40"/>
                  </a:moveTo>
                  <a:lnTo>
                    <a:pt x="29" y="17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96" name="Freeform 1212"/>
            <p:cNvSpPr>
              <a:spLocks/>
            </p:cNvSpPr>
            <p:nvPr/>
          </p:nvSpPr>
          <p:spPr bwMode="auto">
            <a:xfrm>
              <a:off x="4065" y="2601"/>
              <a:ext cx="163" cy="78"/>
            </a:xfrm>
            <a:custGeom>
              <a:avLst/>
              <a:gdLst>
                <a:gd name="T0" fmla="*/ 0 w 62"/>
                <a:gd name="T1" fmla="*/ 28 h 28"/>
                <a:gd name="T2" fmla="*/ 28 w 62"/>
                <a:gd name="T3" fmla="*/ 11 h 28"/>
                <a:gd name="T4" fmla="*/ 62 w 62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28">
                  <a:moveTo>
                    <a:pt x="0" y="28"/>
                  </a:moveTo>
                  <a:lnTo>
                    <a:pt x="28" y="11"/>
                  </a:lnTo>
                  <a:lnTo>
                    <a:pt x="62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97" name="Freeform 1213"/>
            <p:cNvSpPr>
              <a:spLocks/>
            </p:cNvSpPr>
            <p:nvPr/>
          </p:nvSpPr>
          <p:spPr bwMode="auto">
            <a:xfrm>
              <a:off x="4228" y="2568"/>
              <a:ext cx="166" cy="33"/>
            </a:xfrm>
            <a:custGeom>
              <a:avLst/>
              <a:gdLst>
                <a:gd name="T0" fmla="*/ 0 w 63"/>
                <a:gd name="T1" fmla="*/ 12 h 12"/>
                <a:gd name="T2" fmla="*/ 29 w 63"/>
                <a:gd name="T3" fmla="*/ 6 h 12"/>
                <a:gd name="T4" fmla="*/ 63 w 63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12">
                  <a:moveTo>
                    <a:pt x="0" y="12"/>
                  </a:moveTo>
                  <a:lnTo>
                    <a:pt x="29" y="6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98" name="Freeform 1214"/>
            <p:cNvSpPr>
              <a:spLocks/>
            </p:cNvSpPr>
            <p:nvPr/>
          </p:nvSpPr>
          <p:spPr bwMode="auto">
            <a:xfrm>
              <a:off x="4394" y="2568"/>
              <a:ext cx="166" cy="16"/>
            </a:xfrm>
            <a:custGeom>
              <a:avLst/>
              <a:gdLst>
                <a:gd name="T0" fmla="*/ 0 w 63"/>
                <a:gd name="T1" fmla="*/ 0 h 6"/>
                <a:gd name="T2" fmla="*/ 29 w 63"/>
                <a:gd name="T3" fmla="*/ 0 h 6"/>
                <a:gd name="T4" fmla="*/ 63 w 63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">
                  <a:moveTo>
                    <a:pt x="0" y="0"/>
                  </a:moveTo>
                  <a:lnTo>
                    <a:pt x="29" y="0"/>
                  </a:lnTo>
                  <a:lnTo>
                    <a:pt x="63" y="6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399" name="Freeform 1215"/>
            <p:cNvSpPr>
              <a:spLocks/>
            </p:cNvSpPr>
            <p:nvPr/>
          </p:nvSpPr>
          <p:spPr bwMode="auto">
            <a:xfrm>
              <a:off x="4560" y="2568"/>
              <a:ext cx="166" cy="16"/>
            </a:xfrm>
            <a:custGeom>
              <a:avLst/>
              <a:gdLst>
                <a:gd name="T0" fmla="*/ 0 w 63"/>
                <a:gd name="T1" fmla="*/ 6 h 6"/>
                <a:gd name="T2" fmla="*/ 28 w 63"/>
                <a:gd name="T3" fmla="*/ 6 h 6"/>
                <a:gd name="T4" fmla="*/ 63 w 63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">
                  <a:moveTo>
                    <a:pt x="0" y="6"/>
                  </a:moveTo>
                  <a:lnTo>
                    <a:pt x="28" y="6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400" name="Line 1216"/>
            <p:cNvSpPr>
              <a:spLocks noChangeShapeType="1"/>
            </p:cNvSpPr>
            <p:nvPr/>
          </p:nvSpPr>
          <p:spPr bwMode="auto">
            <a:xfrm>
              <a:off x="4726" y="2568"/>
              <a:ext cx="163" cy="3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401" name="Freeform 1217"/>
            <p:cNvSpPr>
              <a:spLocks/>
            </p:cNvSpPr>
            <p:nvPr/>
          </p:nvSpPr>
          <p:spPr bwMode="auto">
            <a:xfrm>
              <a:off x="4889" y="2554"/>
              <a:ext cx="166" cy="14"/>
            </a:xfrm>
            <a:custGeom>
              <a:avLst/>
              <a:gdLst>
                <a:gd name="T0" fmla="*/ 0 w 63"/>
                <a:gd name="T1" fmla="*/ 5 h 5"/>
                <a:gd name="T2" fmla="*/ 29 w 63"/>
                <a:gd name="T3" fmla="*/ 0 h 5"/>
                <a:gd name="T4" fmla="*/ 63 w 63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">
                  <a:moveTo>
                    <a:pt x="0" y="5"/>
                  </a:moveTo>
                  <a:lnTo>
                    <a:pt x="29" y="0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402" name="Freeform 1218"/>
            <p:cNvSpPr>
              <a:spLocks/>
            </p:cNvSpPr>
            <p:nvPr/>
          </p:nvSpPr>
          <p:spPr bwMode="auto">
            <a:xfrm>
              <a:off x="5055" y="2554"/>
              <a:ext cx="166" cy="14"/>
            </a:xfrm>
            <a:custGeom>
              <a:avLst/>
              <a:gdLst>
                <a:gd name="T0" fmla="*/ 0 w 63"/>
                <a:gd name="T1" fmla="*/ 0 h 5"/>
                <a:gd name="T2" fmla="*/ 28 w 63"/>
                <a:gd name="T3" fmla="*/ 0 h 5"/>
                <a:gd name="T4" fmla="*/ 63 w 63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">
                  <a:moveTo>
                    <a:pt x="0" y="0"/>
                  </a:moveTo>
                  <a:lnTo>
                    <a:pt x="28" y="0"/>
                  </a:lnTo>
                  <a:lnTo>
                    <a:pt x="63" y="5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403" name="Freeform 1219"/>
            <p:cNvSpPr>
              <a:spLocks/>
            </p:cNvSpPr>
            <p:nvPr/>
          </p:nvSpPr>
          <p:spPr bwMode="auto">
            <a:xfrm>
              <a:off x="5221" y="2568"/>
              <a:ext cx="163" cy="3"/>
            </a:xfrm>
            <a:custGeom>
              <a:avLst/>
              <a:gdLst>
                <a:gd name="T0" fmla="*/ 0 w 62"/>
                <a:gd name="T1" fmla="*/ 28 w 62"/>
                <a:gd name="T2" fmla="*/ 62 w 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2">
                  <a:moveTo>
                    <a:pt x="0" y="0"/>
                  </a:moveTo>
                  <a:lnTo>
                    <a:pt x="28" y="0"/>
                  </a:lnTo>
                  <a:lnTo>
                    <a:pt x="62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404" name="Freeform 1220"/>
            <p:cNvSpPr>
              <a:spLocks/>
            </p:cNvSpPr>
            <p:nvPr/>
          </p:nvSpPr>
          <p:spPr bwMode="auto">
            <a:xfrm>
              <a:off x="5384" y="2568"/>
              <a:ext cx="166" cy="33"/>
            </a:xfrm>
            <a:custGeom>
              <a:avLst/>
              <a:gdLst>
                <a:gd name="T0" fmla="*/ 0 w 63"/>
                <a:gd name="T1" fmla="*/ 0 h 12"/>
                <a:gd name="T2" fmla="*/ 29 w 63"/>
                <a:gd name="T3" fmla="*/ 6 h 12"/>
                <a:gd name="T4" fmla="*/ 63 w 63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12">
                  <a:moveTo>
                    <a:pt x="0" y="0"/>
                  </a:moveTo>
                  <a:lnTo>
                    <a:pt x="29" y="6"/>
                  </a:lnTo>
                  <a:lnTo>
                    <a:pt x="63" y="12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405" name="Line 1221"/>
            <p:cNvSpPr>
              <a:spLocks noChangeShapeType="1"/>
            </p:cNvSpPr>
            <p:nvPr/>
          </p:nvSpPr>
          <p:spPr bwMode="auto">
            <a:xfrm>
              <a:off x="5550" y="2601"/>
              <a:ext cx="166" cy="47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406" name="Freeform 1222"/>
            <p:cNvSpPr>
              <a:spLocks/>
            </p:cNvSpPr>
            <p:nvPr/>
          </p:nvSpPr>
          <p:spPr bwMode="auto">
            <a:xfrm>
              <a:off x="5716" y="2648"/>
              <a:ext cx="163" cy="48"/>
            </a:xfrm>
            <a:custGeom>
              <a:avLst/>
              <a:gdLst>
                <a:gd name="T0" fmla="*/ 0 w 62"/>
                <a:gd name="T1" fmla="*/ 0 h 17"/>
                <a:gd name="T2" fmla="*/ 28 w 62"/>
                <a:gd name="T3" fmla="*/ 11 h 17"/>
                <a:gd name="T4" fmla="*/ 62 w 6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17">
                  <a:moveTo>
                    <a:pt x="0" y="0"/>
                  </a:moveTo>
                  <a:lnTo>
                    <a:pt x="28" y="11"/>
                  </a:lnTo>
                  <a:lnTo>
                    <a:pt x="62" y="17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407" name="Freeform 1223"/>
            <p:cNvSpPr>
              <a:spLocks/>
            </p:cNvSpPr>
            <p:nvPr/>
          </p:nvSpPr>
          <p:spPr bwMode="auto">
            <a:xfrm>
              <a:off x="5879" y="2696"/>
              <a:ext cx="166" cy="3"/>
            </a:xfrm>
            <a:custGeom>
              <a:avLst/>
              <a:gdLst>
                <a:gd name="T0" fmla="*/ 0 w 63"/>
                <a:gd name="T1" fmla="*/ 29 w 63"/>
                <a:gd name="T2" fmla="*/ 63 w 6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3">
                  <a:moveTo>
                    <a:pt x="0" y="0"/>
                  </a:moveTo>
                  <a:lnTo>
                    <a:pt x="29" y="0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408" name="Line 1224"/>
            <p:cNvSpPr>
              <a:spLocks noChangeShapeType="1"/>
            </p:cNvSpPr>
            <p:nvPr/>
          </p:nvSpPr>
          <p:spPr bwMode="auto">
            <a:xfrm>
              <a:off x="6045" y="2696"/>
              <a:ext cx="166" cy="16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409" name="Freeform 1225"/>
            <p:cNvSpPr>
              <a:spLocks/>
            </p:cNvSpPr>
            <p:nvPr/>
          </p:nvSpPr>
          <p:spPr bwMode="auto">
            <a:xfrm>
              <a:off x="6211" y="2712"/>
              <a:ext cx="166" cy="14"/>
            </a:xfrm>
            <a:custGeom>
              <a:avLst/>
              <a:gdLst>
                <a:gd name="T0" fmla="*/ 0 w 63"/>
                <a:gd name="T1" fmla="*/ 0 h 5"/>
                <a:gd name="T2" fmla="*/ 34 w 63"/>
                <a:gd name="T3" fmla="*/ 5 h 5"/>
                <a:gd name="T4" fmla="*/ 63 w 63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">
                  <a:moveTo>
                    <a:pt x="0" y="0"/>
                  </a:moveTo>
                  <a:lnTo>
                    <a:pt x="34" y="5"/>
                  </a:lnTo>
                  <a:lnTo>
                    <a:pt x="63" y="5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410" name="Freeform 1226"/>
            <p:cNvSpPr>
              <a:spLocks/>
            </p:cNvSpPr>
            <p:nvPr/>
          </p:nvSpPr>
          <p:spPr bwMode="auto">
            <a:xfrm>
              <a:off x="6377" y="2696"/>
              <a:ext cx="150" cy="30"/>
            </a:xfrm>
            <a:custGeom>
              <a:avLst/>
              <a:gdLst>
                <a:gd name="T0" fmla="*/ 0 w 57"/>
                <a:gd name="T1" fmla="*/ 11 h 11"/>
                <a:gd name="T2" fmla="*/ 28 w 57"/>
                <a:gd name="T3" fmla="*/ 6 h 11"/>
                <a:gd name="T4" fmla="*/ 57 w 57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11">
                  <a:moveTo>
                    <a:pt x="0" y="11"/>
                  </a:moveTo>
                  <a:lnTo>
                    <a:pt x="28" y="6"/>
                  </a:lnTo>
                  <a:lnTo>
                    <a:pt x="57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411" name="Line 1227"/>
            <p:cNvSpPr>
              <a:spLocks noChangeShapeType="1"/>
            </p:cNvSpPr>
            <p:nvPr/>
          </p:nvSpPr>
          <p:spPr bwMode="auto">
            <a:xfrm>
              <a:off x="6527" y="2696"/>
              <a:ext cx="163" cy="3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412" name="Freeform 1228"/>
            <p:cNvSpPr>
              <a:spLocks/>
            </p:cNvSpPr>
            <p:nvPr/>
          </p:nvSpPr>
          <p:spPr bwMode="auto">
            <a:xfrm>
              <a:off x="6690" y="2696"/>
              <a:ext cx="166" cy="30"/>
            </a:xfrm>
            <a:custGeom>
              <a:avLst/>
              <a:gdLst>
                <a:gd name="T0" fmla="*/ 0 w 63"/>
                <a:gd name="T1" fmla="*/ 0 h 11"/>
                <a:gd name="T2" fmla="*/ 29 w 63"/>
                <a:gd name="T3" fmla="*/ 6 h 11"/>
                <a:gd name="T4" fmla="*/ 63 w 63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11">
                  <a:moveTo>
                    <a:pt x="0" y="0"/>
                  </a:moveTo>
                  <a:lnTo>
                    <a:pt x="29" y="6"/>
                  </a:lnTo>
                  <a:lnTo>
                    <a:pt x="63" y="11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413" name="Freeform 1229"/>
            <p:cNvSpPr>
              <a:spLocks/>
            </p:cNvSpPr>
            <p:nvPr/>
          </p:nvSpPr>
          <p:spPr bwMode="auto">
            <a:xfrm>
              <a:off x="6856" y="2712"/>
              <a:ext cx="166" cy="14"/>
            </a:xfrm>
            <a:custGeom>
              <a:avLst/>
              <a:gdLst>
                <a:gd name="T0" fmla="*/ 0 w 63"/>
                <a:gd name="T1" fmla="*/ 5 h 5"/>
                <a:gd name="T2" fmla="*/ 28 w 63"/>
                <a:gd name="T3" fmla="*/ 5 h 5"/>
                <a:gd name="T4" fmla="*/ 63 w 63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">
                  <a:moveTo>
                    <a:pt x="0" y="5"/>
                  </a:moveTo>
                  <a:lnTo>
                    <a:pt x="28" y="5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414" name="Line 1230"/>
            <p:cNvSpPr>
              <a:spLocks noChangeShapeType="1"/>
            </p:cNvSpPr>
            <p:nvPr/>
          </p:nvSpPr>
          <p:spPr bwMode="auto">
            <a:xfrm>
              <a:off x="7022" y="2712"/>
              <a:ext cx="164" cy="3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415" name="Freeform 1231"/>
            <p:cNvSpPr>
              <a:spLocks/>
            </p:cNvSpPr>
            <p:nvPr/>
          </p:nvSpPr>
          <p:spPr bwMode="auto">
            <a:xfrm>
              <a:off x="7186" y="2696"/>
              <a:ext cx="165" cy="16"/>
            </a:xfrm>
            <a:custGeom>
              <a:avLst/>
              <a:gdLst>
                <a:gd name="T0" fmla="*/ 0 w 63"/>
                <a:gd name="T1" fmla="*/ 6 h 6"/>
                <a:gd name="T2" fmla="*/ 29 w 63"/>
                <a:gd name="T3" fmla="*/ 0 h 6"/>
                <a:gd name="T4" fmla="*/ 63 w 63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">
                  <a:moveTo>
                    <a:pt x="0" y="6"/>
                  </a:moveTo>
                  <a:lnTo>
                    <a:pt x="29" y="0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416" name="Freeform 1232"/>
            <p:cNvSpPr>
              <a:spLocks/>
            </p:cNvSpPr>
            <p:nvPr/>
          </p:nvSpPr>
          <p:spPr bwMode="auto">
            <a:xfrm>
              <a:off x="7351" y="2696"/>
              <a:ext cx="166" cy="16"/>
            </a:xfrm>
            <a:custGeom>
              <a:avLst/>
              <a:gdLst>
                <a:gd name="T0" fmla="*/ 0 w 63"/>
                <a:gd name="T1" fmla="*/ 0 h 6"/>
                <a:gd name="T2" fmla="*/ 28 w 63"/>
                <a:gd name="T3" fmla="*/ 0 h 6"/>
                <a:gd name="T4" fmla="*/ 63 w 63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">
                  <a:moveTo>
                    <a:pt x="0" y="0"/>
                  </a:moveTo>
                  <a:lnTo>
                    <a:pt x="28" y="0"/>
                  </a:lnTo>
                  <a:lnTo>
                    <a:pt x="63" y="6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417" name="Freeform 1233"/>
            <p:cNvSpPr>
              <a:spLocks/>
            </p:cNvSpPr>
            <p:nvPr/>
          </p:nvSpPr>
          <p:spPr bwMode="auto">
            <a:xfrm>
              <a:off x="7517" y="2696"/>
              <a:ext cx="164" cy="16"/>
            </a:xfrm>
            <a:custGeom>
              <a:avLst/>
              <a:gdLst>
                <a:gd name="T0" fmla="*/ 0 w 62"/>
                <a:gd name="T1" fmla="*/ 6 h 6"/>
                <a:gd name="T2" fmla="*/ 28 w 62"/>
                <a:gd name="T3" fmla="*/ 6 h 6"/>
                <a:gd name="T4" fmla="*/ 62 w 62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6">
                  <a:moveTo>
                    <a:pt x="0" y="6"/>
                  </a:moveTo>
                  <a:lnTo>
                    <a:pt x="28" y="6"/>
                  </a:lnTo>
                  <a:lnTo>
                    <a:pt x="62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418" name="Line 1234"/>
            <p:cNvSpPr>
              <a:spLocks noChangeShapeType="1"/>
            </p:cNvSpPr>
            <p:nvPr/>
          </p:nvSpPr>
          <p:spPr bwMode="auto">
            <a:xfrm flipV="1">
              <a:off x="7681" y="2679"/>
              <a:ext cx="166" cy="17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419" name="Line 1235"/>
            <p:cNvSpPr>
              <a:spLocks noChangeShapeType="1"/>
            </p:cNvSpPr>
            <p:nvPr/>
          </p:nvSpPr>
          <p:spPr bwMode="auto">
            <a:xfrm flipV="1">
              <a:off x="7847" y="2648"/>
              <a:ext cx="165" cy="31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420" name="Line 1236"/>
            <p:cNvSpPr>
              <a:spLocks noChangeShapeType="1"/>
            </p:cNvSpPr>
            <p:nvPr/>
          </p:nvSpPr>
          <p:spPr bwMode="auto">
            <a:xfrm flipV="1">
              <a:off x="8012" y="2632"/>
              <a:ext cx="164" cy="16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421" name="Line 1237"/>
            <p:cNvSpPr>
              <a:spLocks noChangeShapeType="1"/>
            </p:cNvSpPr>
            <p:nvPr/>
          </p:nvSpPr>
          <p:spPr bwMode="auto">
            <a:xfrm>
              <a:off x="8176" y="2632"/>
              <a:ext cx="166" cy="3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422" name="Freeform 1238"/>
            <p:cNvSpPr>
              <a:spLocks/>
            </p:cNvSpPr>
            <p:nvPr/>
          </p:nvSpPr>
          <p:spPr bwMode="auto">
            <a:xfrm>
              <a:off x="8342" y="2615"/>
              <a:ext cx="166" cy="17"/>
            </a:xfrm>
            <a:custGeom>
              <a:avLst/>
              <a:gdLst>
                <a:gd name="T0" fmla="*/ 0 w 63"/>
                <a:gd name="T1" fmla="*/ 6 h 6"/>
                <a:gd name="T2" fmla="*/ 29 w 63"/>
                <a:gd name="T3" fmla="*/ 0 h 6"/>
                <a:gd name="T4" fmla="*/ 63 w 63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">
                  <a:moveTo>
                    <a:pt x="0" y="6"/>
                  </a:moveTo>
                  <a:lnTo>
                    <a:pt x="29" y="0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423" name="Freeform 1239"/>
            <p:cNvSpPr>
              <a:spLocks/>
            </p:cNvSpPr>
            <p:nvPr/>
          </p:nvSpPr>
          <p:spPr bwMode="auto">
            <a:xfrm>
              <a:off x="8508" y="2615"/>
              <a:ext cx="166" cy="3"/>
            </a:xfrm>
            <a:custGeom>
              <a:avLst/>
              <a:gdLst>
                <a:gd name="T0" fmla="*/ 0 w 63"/>
                <a:gd name="T1" fmla="*/ 28 w 63"/>
                <a:gd name="T2" fmla="*/ 63 w 6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3">
                  <a:moveTo>
                    <a:pt x="0" y="0"/>
                  </a:moveTo>
                  <a:lnTo>
                    <a:pt x="28" y="0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424" name="Freeform 1240"/>
            <p:cNvSpPr>
              <a:spLocks/>
            </p:cNvSpPr>
            <p:nvPr/>
          </p:nvSpPr>
          <p:spPr bwMode="auto">
            <a:xfrm>
              <a:off x="8674" y="2584"/>
              <a:ext cx="163" cy="31"/>
            </a:xfrm>
            <a:custGeom>
              <a:avLst/>
              <a:gdLst>
                <a:gd name="T0" fmla="*/ 0 w 62"/>
                <a:gd name="T1" fmla="*/ 11 h 11"/>
                <a:gd name="T2" fmla="*/ 28 w 62"/>
                <a:gd name="T3" fmla="*/ 6 h 11"/>
                <a:gd name="T4" fmla="*/ 62 w 62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11">
                  <a:moveTo>
                    <a:pt x="0" y="11"/>
                  </a:moveTo>
                  <a:lnTo>
                    <a:pt x="28" y="6"/>
                  </a:lnTo>
                  <a:lnTo>
                    <a:pt x="62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425" name="Freeform 1241"/>
            <p:cNvSpPr>
              <a:spLocks/>
            </p:cNvSpPr>
            <p:nvPr/>
          </p:nvSpPr>
          <p:spPr bwMode="auto">
            <a:xfrm>
              <a:off x="8837" y="2584"/>
              <a:ext cx="166" cy="3"/>
            </a:xfrm>
            <a:custGeom>
              <a:avLst/>
              <a:gdLst>
                <a:gd name="T0" fmla="*/ 0 w 63"/>
                <a:gd name="T1" fmla="*/ 29 w 63"/>
                <a:gd name="T2" fmla="*/ 63 w 6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3">
                  <a:moveTo>
                    <a:pt x="0" y="0"/>
                  </a:moveTo>
                  <a:lnTo>
                    <a:pt x="29" y="0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426" name="Freeform 1242"/>
            <p:cNvSpPr>
              <a:spLocks/>
            </p:cNvSpPr>
            <p:nvPr/>
          </p:nvSpPr>
          <p:spPr bwMode="auto">
            <a:xfrm>
              <a:off x="9003" y="2520"/>
              <a:ext cx="166" cy="64"/>
            </a:xfrm>
            <a:custGeom>
              <a:avLst/>
              <a:gdLst>
                <a:gd name="T0" fmla="*/ 0 w 63"/>
                <a:gd name="T1" fmla="*/ 23 h 23"/>
                <a:gd name="T2" fmla="*/ 17 w 63"/>
                <a:gd name="T3" fmla="*/ 17 h 23"/>
                <a:gd name="T4" fmla="*/ 28 w 63"/>
                <a:gd name="T5" fmla="*/ 12 h 23"/>
                <a:gd name="T6" fmla="*/ 46 w 63"/>
                <a:gd name="T7" fmla="*/ 6 h 23"/>
                <a:gd name="T8" fmla="*/ 63 w 6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3">
                  <a:moveTo>
                    <a:pt x="0" y="23"/>
                  </a:moveTo>
                  <a:lnTo>
                    <a:pt x="17" y="17"/>
                  </a:lnTo>
                  <a:lnTo>
                    <a:pt x="28" y="12"/>
                  </a:lnTo>
                  <a:lnTo>
                    <a:pt x="46" y="6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427" name="Freeform 1243"/>
            <p:cNvSpPr>
              <a:spLocks/>
            </p:cNvSpPr>
            <p:nvPr/>
          </p:nvSpPr>
          <p:spPr bwMode="auto">
            <a:xfrm>
              <a:off x="9169" y="2520"/>
              <a:ext cx="163" cy="17"/>
            </a:xfrm>
            <a:custGeom>
              <a:avLst/>
              <a:gdLst>
                <a:gd name="T0" fmla="*/ 0 w 62"/>
                <a:gd name="T1" fmla="*/ 0 h 6"/>
                <a:gd name="T2" fmla="*/ 28 w 62"/>
                <a:gd name="T3" fmla="*/ 0 h 6"/>
                <a:gd name="T4" fmla="*/ 62 w 62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6">
                  <a:moveTo>
                    <a:pt x="0" y="0"/>
                  </a:moveTo>
                  <a:lnTo>
                    <a:pt x="28" y="0"/>
                  </a:lnTo>
                  <a:lnTo>
                    <a:pt x="62" y="6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428" name="Freeform 1244"/>
            <p:cNvSpPr>
              <a:spLocks/>
            </p:cNvSpPr>
            <p:nvPr/>
          </p:nvSpPr>
          <p:spPr bwMode="auto">
            <a:xfrm>
              <a:off x="9332" y="2520"/>
              <a:ext cx="166" cy="17"/>
            </a:xfrm>
            <a:custGeom>
              <a:avLst/>
              <a:gdLst>
                <a:gd name="T0" fmla="*/ 0 w 63"/>
                <a:gd name="T1" fmla="*/ 6 h 6"/>
                <a:gd name="T2" fmla="*/ 29 w 63"/>
                <a:gd name="T3" fmla="*/ 0 h 6"/>
                <a:gd name="T4" fmla="*/ 63 w 63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">
                  <a:moveTo>
                    <a:pt x="0" y="6"/>
                  </a:moveTo>
                  <a:lnTo>
                    <a:pt x="29" y="0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429" name="Freeform 1245"/>
            <p:cNvSpPr>
              <a:spLocks/>
            </p:cNvSpPr>
            <p:nvPr/>
          </p:nvSpPr>
          <p:spPr bwMode="auto">
            <a:xfrm>
              <a:off x="9498" y="2520"/>
              <a:ext cx="166" cy="17"/>
            </a:xfrm>
            <a:custGeom>
              <a:avLst/>
              <a:gdLst>
                <a:gd name="T0" fmla="*/ 0 w 63"/>
                <a:gd name="T1" fmla="*/ 0 h 6"/>
                <a:gd name="T2" fmla="*/ 29 w 63"/>
                <a:gd name="T3" fmla="*/ 0 h 6"/>
                <a:gd name="T4" fmla="*/ 63 w 63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">
                  <a:moveTo>
                    <a:pt x="0" y="0"/>
                  </a:moveTo>
                  <a:lnTo>
                    <a:pt x="29" y="0"/>
                  </a:lnTo>
                  <a:lnTo>
                    <a:pt x="63" y="6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430" name="Freeform 1246"/>
            <p:cNvSpPr>
              <a:spLocks/>
            </p:cNvSpPr>
            <p:nvPr/>
          </p:nvSpPr>
          <p:spPr bwMode="auto">
            <a:xfrm>
              <a:off x="9664" y="2537"/>
              <a:ext cx="163" cy="17"/>
            </a:xfrm>
            <a:custGeom>
              <a:avLst/>
              <a:gdLst>
                <a:gd name="T0" fmla="*/ 0 w 62"/>
                <a:gd name="T1" fmla="*/ 0 h 6"/>
                <a:gd name="T2" fmla="*/ 28 w 62"/>
                <a:gd name="T3" fmla="*/ 0 h 6"/>
                <a:gd name="T4" fmla="*/ 62 w 62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6">
                  <a:moveTo>
                    <a:pt x="0" y="0"/>
                  </a:moveTo>
                  <a:lnTo>
                    <a:pt x="28" y="0"/>
                  </a:lnTo>
                  <a:lnTo>
                    <a:pt x="62" y="6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431" name="Freeform 1247"/>
            <p:cNvSpPr>
              <a:spLocks/>
            </p:cNvSpPr>
            <p:nvPr/>
          </p:nvSpPr>
          <p:spPr bwMode="auto">
            <a:xfrm>
              <a:off x="9827" y="2554"/>
              <a:ext cx="166" cy="47"/>
            </a:xfrm>
            <a:custGeom>
              <a:avLst/>
              <a:gdLst>
                <a:gd name="T0" fmla="*/ 0 w 63"/>
                <a:gd name="T1" fmla="*/ 0 h 17"/>
                <a:gd name="T2" fmla="*/ 29 w 63"/>
                <a:gd name="T3" fmla="*/ 5 h 17"/>
                <a:gd name="T4" fmla="*/ 63 w 63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17">
                  <a:moveTo>
                    <a:pt x="0" y="0"/>
                  </a:moveTo>
                  <a:lnTo>
                    <a:pt x="29" y="5"/>
                  </a:lnTo>
                  <a:lnTo>
                    <a:pt x="63" y="17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432" name="Freeform 1248"/>
            <p:cNvSpPr>
              <a:spLocks/>
            </p:cNvSpPr>
            <p:nvPr/>
          </p:nvSpPr>
          <p:spPr bwMode="auto">
            <a:xfrm>
              <a:off x="9993" y="2601"/>
              <a:ext cx="166" cy="61"/>
            </a:xfrm>
            <a:custGeom>
              <a:avLst/>
              <a:gdLst>
                <a:gd name="T0" fmla="*/ 0 w 63"/>
                <a:gd name="T1" fmla="*/ 0 h 22"/>
                <a:gd name="T2" fmla="*/ 29 w 63"/>
                <a:gd name="T3" fmla="*/ 11 h 22"/>
                <a:gd name="T4" fmla="*/ 63 w 63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22">
                  <a:moveTo>
                    <a:pt x="0" y="0"/>
                  </a:moveTo>
                  <a:lnTo>
                    <a:pt x="29" y="11"/>
                  </a:lnTo>
                  <a:lnTo>
                    <a:pt x="63" y="22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433" name="Freeform 1249"/>
            <p:cNvSpPr>
              <a:spLocks/>
            </p:cNvSpPr>
            <p:nvPr/>
          </p:nvSpPr>
          <p:spPr bwMode="auto">
            <a:xfrm>
              <a:off x="10159" y="2662"/>
              <a:ext cx="166" cy="17"/>
            </a:xfrm>
            <a:custGeom>
              <a:avLst/>
              <a:gdLst>
                <a:gd name="T0" fmla="*/ 0 w 63"/>
                <a:gd name="T1" fmla="*/ 0 h 6"/>
                <a:gd name="T2" fmla="*/ 28 w 63"/>
                <a:gd name="T3" fmla="*/ 6 h 6"/>
                <a:gd name="T4" fmla="*/ 63 w 63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">
                  <a:moveTo>
                    <a:pt x="0" y="0"/>
                  </a:moveTo>
                  <a:lnTo>
                    <a:pt x="28" y="6"/>
                  </a:lnTo>
                  <a:lnTo>
                    <a:pt x="63" y="6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434" name="Freeform 1250"/>
            <p:cNvSpPr>
              <a:spLocks/>
            </p:cNvSpPr>
            <p:nvPr/>
          </p:nvSpPr>
          <p:spPr bwMode="auto">
            <a:xfrm>
              <a:off x="10325" y="2679"/>
              <a:ext cx="163" cy="47"/>
            </a:xfrm>
            <a:custGeom>
              <a:avLst/>
              <a:gdLst>
                <a:gd name="T0" fmla="*/ 0 w 62"/>
                <a:gd name="T1" fmla="*/ 0 h 17"/>
                <a:gd name="T2" fmla="*/ 17 w 62"/>
                <a:gd name="T3" fmla="*/ 6 h 17"/>
                <a:gd name="T4" fmla="*/ 34 w 62"/>
                <a:gd name="T5" fmla="*/ 12 h 17"/>
                <a:gd name="T6" fmla="*/ 45 w 62"/>
                <a:gd name="T7" fmla="*/ 17 h 17"/>
                <a:gd name="T8" fmla="*/ 62 w 62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7">
                  <a:moveTo>
                    <a:pt x="0" y="0"/>
                  </a:moveTo>
                  <a:lnTo>
                    <a:pt x="17" y="6"/>
                  </a:lnTo>
                  <a:lnTo>
                    <a:pt x="34" y="12"/>
                  </a:lnTo>
                  <a:lnTo>
                    <a:pt x="45" y="17"/>
                  </a:lnTo>
                  <a:lnTo>
                    <a:pt x="62" y="17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435" name="Freeform 1251"/>
            <p:cNvSpPr>
              <a:spLocks/>
            </p:cNvSpPr>
            <p:nvPr/>
          </p:nvSpPr>
          <p:spPr bwMode="auto">
            <a:xfrm>
              <a:off x="10488" y="2648"/>
              <a:ext cx="150" cy="78"/>
            </a:xfrm>
            <a:custGeom>
              <a:avLst/>
              <a:gdLst>
                <a:gd name="T0" fmla="*/ 0 w 57"/>
                <a:gd name="T1" fmla="*/ 28 h 28"/>
                <a:gd name="T2" fmla="*/ 17 w 57"/>
                <a:gd name="T3" fmla="*/ 23 h 28"/>
                <a:gd name="T4" fmla="*/ 29 w 57"/>
                <a:gd name="T5" fmla="*/ 11 h 28"/>
                <a:gd name="T6" fmla="*/ 40 w 57"/>
                <a:gd name="T7" fmla="*/ 5 h 28"/>
                <a:gd name="T8" fmla="*/ 57 w 57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28">
                  <a:moveTo>
                    <a:pt x="0" y="28"/>
                  </a:moveTo>
                  <a:lnTo>
                    <a:pt x="17" y="23"/>
                  </a:lnTo>
                  <a:lnTo>
                    <a:pt x="29" y="11"/>
                  </a:lnTo>
                  <a:lnTo>
                    <a:pt x="40" y="5"/>
                  </a:lnTo>
                  <a:lnTo>
                    <a:pt x="57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436" name="Freeform 1252"/>
            <p:cNvSpPr>
              <a:spLocks/>
            </p:cNvSpPr>
            <p:nvPr/>
          </p:nvSpPr>
          <p:spPr bwMode="auto">
            <a:xfrm>
              <a:off x="10638" y="2648"/>
              <a:ext cx="166" cy="64"/>
            </a:xfrm>
            <a:custGeom>
              <a:avLst/>
              <a:gdLst>
                <a:gd name="T0" fmla="*/ 0 w 63"/>
                <a:gd name="T1" fmla="*/ 0 h 23"/>
                <a:gd name="T2" fmla="*/ 17 w 63"/>
                <a:gd name="T3" fmla="*/ 0 h 23"/>
                <a:gd name="T4" fmla="*/ 29 w 63"/>
                <a:gd name="T5" fmla="*/ 5 h 23"/>
                <a:gd name="T6" fmla="*/ 63 w 63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3">
                  <a:moveTo>
                    <a:pt x="0" y="0"/>
                  </a:moveTo>
                  <a:lnTo>
                    <a:pt x="17" y="0"/>
                  </a:lnTo>
                  <a:lnTo>
                    <a:pt x="29" y="5"/>
                  </a:lnTo>
                  <a:lnTo>
                    <a:pt x="63" y="23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437" name="Freeform 1253"/>
            <p:cNvSpPr>
              <a:spLocks/>
            </p:cNvSpPr>
            <p:nvPr/>
          </p:nvSpPr>
          <p:spPr bwMode="auto">
            <a:xfrm>
              <a:off x="10804" y="2712"/>
              <a:ext cx="166" cy="109"/>
            </a:xfrm>
            <a:custGeom>
              <a:avLst/>
              <a:gdLst>
                <a:gd name="T0" fmla="*/ 0 w 63"/>
                <a:gd name="T1" fmla="*/ 0 h 39"/>
                <a:gd name="T2" fmla="*/ 11 w 63"/>
                <a:gd name="T3" fmla="*/ 0 h 39"/>
                <a:gd name="T4" fmla="*/ 28 w 63"/>
                <a:gd name="T5" fmla="*/ 5 h 39"/>
                <a:gd name="T6" fmla="*/ 51 w 63"/>
                <a:gd name="T7" fmla="*/ 17 h 39"/>
                <a:gd name="T8" fmla="*/ 63 w 63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39">
                  <a:moveTo>
                    <a:pt x="0" y="0"/>
                  </a:moveTo>
                  <a:lnTo>
                    <a:pt x="11" y="0"/>
                  </a:lnTo>
                  <a:lnTo>
                    <a:pt x="28" y="5"/>
                  </a:lnTo>
                  <a:lnTo>
                    <a:pt x="51" y="17"/>
                  </a:lnTo>
                  <a:lnTo>
                    <a:pt x="63" y="39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438" name="Freeform 1254"/>
            <p:cNvSpPr>
              <a:spLocks/>
            </p:cNvSpPr>
            <p:nvPr/>
          </p:nvSpPr>
          <p:spPr bwMode="auto">
            <a:xfrm>
              <a:off x="10970" y="2821"/>
              <a:ext cx="374" cy="2000"/>
            </a:xfrm>
            <a:custGeom>
              <a:avLst/>
              <a:gdLst>
                <a:gd name="T0" fmla="*/ 0 w 142"/>
                <a:gd name="T1" fmla="*/ 0 h 719"/>
                <a:gd name="T2" fmla="*/ 5 w 142"/>
                <a:gd name="T3" fmla="*/ 29 h 719"/>
                <a:gd name="T4" fmla="*/ 11 w 142"/>
                <a:gd name="T5" fmla="*/ 57 h 719"/>
                <a:gd name="T6" fmla="*/ 22 w 142"/>
                <a:gd name="T7" fmla="*/ 92 h 719"/>
                <a:gd name="T8" fmla="*/ 28 w 142"/>
                <a:gd name="T9" fmla="*/ 132 h 719"/>
                <a:gd name="T10" fmla="*/ 45 w 142"/>
                <a:gd name="T11" fmla="*/ 223 h 719"/>
                <a:gd name="T12" fmla="*/ 68 w 142"/>
                <a:gd name="T13" fmla="*/ 320 h 719"/>
                <a:gd name="T14" fmla="*/ 85 w 142"/>
                <a:gd name="T15" fmla="*/ 422 h 719"/>
                <a:gd name="T16" fmla="*/ 102 w 142"/>
                <a:gd name="T17" fmla="*/ 525 h 719"/>
                <a:gd name="T18" fmla="*/ 125 w 142"/>
                <a:gd name="T19" fmla="*/ 622 h 719"/>
                <a:gd name="T20" fmla="*/ 142 w 142"/>
                <a:gd name="T21" fmla="*/ 719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719">
                  <a:moveTo>
                    <a:pt x="0" y="0"/>
                  </a:moveTo>
                  <a:lnTo>
                    <a:pt x="5" y="29"/>
                  </a:lnTo>
                  <a:lnTo>
                    <a:pt x="11" y="57"/>
                  </a:lnTo>
                  <a:lnTo>
                    <a:pt x="22" y="92"/>
                  </a:lnTo>
                  <a:lnTo>
                    <a:pt x="28" y="132"/>
                  </a:lnTo>
                  <a:lnTo>
                    <a:pt x="45" y="223"/>
                  </a:lnTo>
                  <a:lnTo>
                    <a:pt x="68" y="320"/>
                  </a:lnTo>
                  <a:lnTo>
                    <a:pt x="85" y="422"/>
                  </a:lnTo>
                  <a:lnTo>
                    <a:pt x="102" y="525"/>
                  </a:lnTo>
                  <a:lnTo>
                    <a:pt x="125" y="622"/>
                  </a:lnTo>
                  <a:lnTo>
                    <a:pt x="142" y="719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439" name="Freeform 1255"/>
            <p:cNvSpPr>
              <a:spLocks/>
            </p:cNvSpPr>
            <p:nvPr/>
          </p:nvSpPr>
          <p:spPr bwMode="auto">
            <a:xfrm>
              <a:off x="3238" y="4774"/>
              <a:ext cx="89" cy="95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440" name="Freeform 1256"/>
            <p:cNvSpPr>
              <a:spLocks/>
            </p:cNvSpPr>
            <p:nvPr/>
          </p:nvSpPr>
          <p:spPr bwMode="auto">
            <a:xfrm>
              <a:off x="3525" y="2760"/>
              <a:ext cx="89" cy="9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441" name="Freeform 1257"/>
            <p:cNvSpPr>
              <a:spLocks/>
            </p:cNvSpPr>
            <p:nvPr/>
          </p:nvSpPr>
          <p:spPr bwMode="auto">
            <a:xfrm>
              <a:off x="3688" y="2648"/>
              <a:ext cx="90" cy="95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442" name="Freeform 1258"/>
            <p:cNvSpPr>
              <a:spLocks/>
            </p:cNvSpPr>
            <p:nvPr/>
          </p:nvSpPr>
          <p:spPr bwMode="auto">
            <a:xfrm>
              <a:off x="3854" y="2554"/>
              <a:ext cx="89" cy="9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443" name="Freeform 1259"/>
            <p:cNvSpPr>
              <a:spLocks/>
            </p:cNvSpPr>
            <p:nvPr/>
          </p:nvSpPr>
          <p:spPr bwMode="auto">
            <a:xfrm>
              <a:off x="4020" y="2537"/>
              <a:ext cx="89" cy="95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444" name="Freeform 1260"/>
            <p:cNvSpPr>
              <a:spLocks/>
            </p:cNvSpPr>
            <p:nvPr/>
          </p:nvSpPr>
          <p:spPr bwMode="auto">
            <a:xfrm>
              <a:off x="4183" y="2520"/>
              <a:ext cx="92" cy="95"/>
            </a:xfrm>
            <a:custGeom>
              <a:avLst/>
              <a:gdLst>
                <a:gd name="T0" fmla="*/ 17 w 35"/>
                <a:gd name="T1" fmla="*/ 0 h 34"/>
                <a:gd name="T2" fmla="*/ 35 w 35"/>
                <a:gd name="T3" fmla="*/ 17 h 34"/>
                <a:gd name="T4" fmla="*/ 17 w 35"/>
                <a:gd name="T5" fmla="*/ 34 h 34"/>
                <a:gd name="T6" fmla="*/ 0 w 35"/>
                <a:gd name="T7" fmla="*/ 17 h 34"/>
                <a:gd name="T8" fmla="*/ 17 w 3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4">
                  <a:moveTo>
                    <a:pt x="17" y="0"/>
                  </a:moveTo>
                  <a:lnTo>
                    <a:pt x="35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445" name="Freeform 1261"/>
            <p:cNvSpPr>
              <a:spLocks/>
            </p:cNvSpPr>
            <p:nvPr/>
          </p:nvSpPr>
          <p:spPr bwMode="auto">
            <a:xfrm>
              <a:off x="4349" y="2554"/>
              <a:ext cx="90" cy="9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446" name="Freeform 1262"/>
            <p:cNvSpPr>
              <a:spLocks/>
            </p:cNvSpPr>
            <p:nvPr/>
          </p:nvSpPr>
          <p:spPr bwMode="auto">
            <a:xfrm>
              <a:off x="4515" y="2554"/>
              <a:ext cx="89" cy="9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447" name="Freeform 1263"/>
            <p:cNvSpPr>
              <a:spLocks/>
            </p:cNvSpPr>
            <p:nvPr/>
          </p:nvSpPr>
          <p:spPr bwMode="auto">
            <a:xfrm>
              <a:off x="4678" y="2554"/>
              <a:ext cx="92" cy="94"/>
            </a:xfrm>
            <a:custGeom>
              <a:avLst/>
              <a:gdLst>
                <a:gd name="T0" fmla="*/ 18 w 35"/>
                <a:gd name="T1" fmla="*/ 0 h 34"/>
                <a:gd name="T2" fmla="*/ 35 w 35"/>
                <a:gd name="T3" fmla="*/ 17 h 34"/>
                <a:gd name="T4" fmla="*/ 18 w 35"/>
                <a:gd name="T5" fmla="*/ 34 h 34"/>
                <a:gd name="T6" fmla="*/ 0 w 35"/>
                <a:gd name="T7" fmla="*/ 17 h 34"/>
                <a:gd name="T8" fmla="*/ 18 w 3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4">
                  <a:moveTo>
                    <a:pt x="18" y="0"/>
                  </a:moveTo>
                  <a:lnTo>
                    <a:pt x="35" y="17"/>
                  </a:lnTo>
                  <a:lnTo>
                    <a:pt x="18" y="34"/>
                  </a:lnTo>
                  <a:lnTo>
                    <a:pt x="0" y="1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448" name="Freeform 1264"/>
            <p:cNvSpPr>
              <a:spLocks/>
            </p:cNvSpPr>
            <p:nvPr/>
          </p:nvSpPr>
          <p:spPr bwMode="auto">
            <a:xfrm>
              <a:off x="4844" y="2537"/>
              <a:ext cx="90" cy="95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449" name="Freeform 1265"/>
            <p:cNvSpPr>
              <a:spLocks/>
            </p:cNvSpPr>
            <p:nvPr/>
          </p:nvSpPr>
          <p:spPr bwMode="auto">
            <a:xfrm>
              <a:off x="5010" y="2554"/>
              <a:ext cx="90" cy="9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450" name="Freeform 1266"/>
            <p:cNvSpPr>
              <a:spLocks/>
            </p:cNvSpPr>
            <p:nvPr/>
          </p:nvSpPr>
          <p:spPr bwMode="auto">
            <a:xfrm>
              <a:off x="5176" y="2554"/>
              <a:ext cx="90" cy="9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451" name="Freeform 1267"/>
            <p:cNvSpPr>
              <a:spLocks/>
            </p:cNvSpPr>
            <p:nvPr/>
          </p:nvSpPr>
          <p:spPr bwMode="auto">
            <a:xfrm>
              <a:off x="5339" y="2601"/>
              <a:ext cx="90" cy="95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452" name="Freeform 1268"/>
            <p:cNvSpPr>
              <a:spLocks/>
            </p:cNvSpPr>
            <p:nvPr/>
          </p:nvSpPr>
          <p:spPr bwMode="auto">
            <a:xfrm>
              <a:off x="5505" y="2632"/>
              <a:ext cx="90" cy="9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453" name="Freeform 1269"/>
            <p:cNvSpPr>
              <a:spLocks/>
            </p:cNvSpPr>
            <p:nvPr/>
          </p:nvSpPr>
          <p:spPr bwMode="auto">
            <a:xfrm>
              <a:off x="5671" y="2648"/>
              <a:ext cx="90" cy="95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454" name="Freeform 1270"/>
            <p:cNvSpPr>
              <a:spLocks/>
            </p:cNvSpPr>
            <p:nvPr/>
          </p:nvSpPr>
          <p:spPr bwMode="auto">
            <a:xfrm>
              <a:off x="5834" y="2662"/>
              <a:ext cx="93" cy="98"/>
            </a:xfrm>
            <a:custGeom>
              <a:avLst/>
              <a:gdLst>
                <a:gd name="T0" fmla="*/ 17 w 35"/>
                <a:gd name="T1" fmla="*/ 0 h 35"/>
                <a:gd name="T2" fmla="*/ 35 w 35"/>
                <a:gd name="T3" fmla="*/ 18 h 35"/>
                <a:gd name="T4" fmla="*/ 17 w 35"/>
                <a:gd name="T5" fmla="*/ 35 h 35"/>
                <a:gd name="T6" fmla="*/ 0 w 35"/>
                <a:gd name="T7" fmla="*/ 18 h 35"/>
                <a:gd name="T8" fmla="*/ 17 w 35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17" y="0"/>
                  </a:moveTo>
                  <a:lnTo>
                    <a:pt x="35" y="18"/>
                  </a:lnTo>
                  <a:lnTo>
                    <a:pt x="17" y="35"/>
                  </a:lnTo>
                  <a:lnTo>
                    <a:pt x="0" y="1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455" name="Freeform 1271"/>
            <p:cNvSpPr>
              <a:spLocks/>
            </p:cNvSpPr>
            <p:nvPr/>
          </p:nvSpPr>
          <p:spPr bwMode="auto">
            <a:xfrm>
              <a:off x="6000" y="2662"/>
              <a:ext cx="90" cy="98"/>
            </a:xfrm>
            <a:custGeom>
              <a:avLst/>
              <a:gdLst>
                <a:gd name="T0" fmla="*/ 17 w 34"/>
                <a:gd name="T1" fmla="*/ 0 h 35"/>
                <a:gd name="T2" fmla="*/ 34 w 34"/>
                <a:gd name="T3" fmla="*/ 18 h 35"/>
                <a:gd name="T4" fmla="*/ 17 w 34"/>
                <a:gd name="T5" fmla="*/ 35 h 35"/>
                <a:gd name="T6" fmla="*/ 0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lnTo>
                    <a:pt x="34" y="18"/>
                  </a:lnTo>
                  <a:lnTo>
                    <a:pt x="17" y="35"/>
                  </a:lnTo>
                  <a:lnTo>
                    <a:pt x="0" y="1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456" name="Freeform 1272"/>
            <p:cNvSpPr>
              <a:spLocks/>
            </p:cNvSpPr>
            <p:nvPr/>
          </p:nvSpPr>
          <p:spPr bwMode="auto">
            <a:xfrm>
              <a:off x="6166" y="2615"/>
              <a:ext cx="90" cy="97"/>
            </a:xfrm>
            <a:custGeom>
              <a:avLst/>
              <a:gdLst>
                <a:gd name="T0" fmla="*/ 17 w 34"/>
                <a:gd name="T1" fmla="*/ 0 h 35"/>
                <a:gd name="T2" fmla="*/ 34 w 34"/>
                <a:gd name="T3" fmla="*/ 17 h 35"/>
                <a:gd name="T4" fmla="*/ 17 w 34"/>
                <a:gd name="T5" fmla="*/ 35 h 35"/>
                <a:gd name="T6" fmla="*/ 0 w 34"/>
                <a:gd name="T7" fmla="*/ 17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lnTo>
                    <a:pt x="34" y="17"/>
                  </a:lnTo>
                  <a:lnTo>
                    <a:pt x="17" y="35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457" name="Freeform 1273"/>
            <p:cNvSpPr>
              <a:spLocks/>
            </p:cNvSpPr>
            <p:nvPr/>
          </p:nvSpPr>
          <p:spPr bwMode="auto">
            <a:xfrm>
              <a:off x="6330" y="2615"/>
              <a:ext cx="92" cy="97"/>
            </a:xfrm>
            <a:custGeom>
              <a:avLst/>
              <a:gdLst>
                <a:gd name="T0" fmla="*/ 18 w 35"/>
                <a:gd name="T1" fmla="*/ 0 h 35"/>
                <a:gd name="T2" fmla="*/ 35 w 35"/>
                <a:gd name="T3" fmla="*/ 17 h 35"/>
                <a:gd name="T4" fmla="*/ 18 w 35"/>
                <a:gd name="T5" fmla="*/ 35 h 35"/>
                <a:gd name="T6" fmla="*/ 0 w 35"/>
                <a:gd name="T7" fmla="*/ 17 h 35"/>
                <a:gd name="T8" fmla="*/ 18 w 35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18" y="0"/>
                  </a:moveTo>
                  <a:lnTo>
                    <a:pt x="35" y="17"/>
                  </a:lnTo>
                  <a:lnTo>
                    <a:pt x="18" y="35"/>
                  </a:lnTo>
                  <a:lnTo>
                    <a:pt x="0" y="1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458" name="Freeform 1274"/>
            <p:cNvSpPr>
              <a:spLocks/>
            </p:cNvSpPr>
            <p:nvPr/>
          </p:nvSpPr>
          <p:spPr bwMode="auto">
            <a:xfrm>
              <a:off x="6480" y="2632"/>
              <a:ext cx="92" cy="94"/>
            </a:xfrm>
            <a:custGeom>
              <a:avLst/>
              <a:gdLst>
                <a:gd name="T0" fmla="*/ 18 w 35"/>
                <a:gd name="T1" fmla="*/ 0 h 34"/>
                <a:gd name="T2" fmla="*/ 35 w 35"/>
                <a:gd name="T3" fmla="*/ 17 h 34"/>
                <a:gd name="T4" fmla="*/ 18 w 35"/>
                <a:gd name="T5" fmla="*/ 34 h 34"/>
                <a:gd name="T6" fmla="*/ 0 w 35"/>
                <a:gd name="T7" fmla="*/ 17 h 34"/>
                <a:gd name="T8" fmla="*/ 18 w 3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4">
                  <a:moveTo>
                    <a:pt x="18" y="0"/>
                  </a:moveTo>
                  <a:lnTo>
                    <a:pt x="35" y="17"/>
                  </a:lnTo>
                  <a:lnTo>
                    <a:pt x="18" y="34"/>
                  </a:lnTo>
                  <a:lnTo>
                    <a:pt x="0" y="1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459" name="Freeform 1275"/>
            <p:cNvSpPr>
              <a:spLocks/>
            </p:cNvSpPr>
            <p:nvPr/>
          </p:nvSpPr>
          <p:spPr bwMode="auto">
            <a:xfrm>
              <a:off x="6646" y="2648"/>
              <a:ext cx="89" cy="95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460" name="Freeform 1276"/>
            <p:cNvSpPr>
              <a:spLocks/>
            </p:cNvSpPr>
            <p:nvPr/>
          </p:nvSpPr>
          <p:spPr bwMode="auto">
            <a:xfrm>
              <a:off x="6812" y="2648"/>
              <a:ext cx="89" cy="95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461" name="Freeform 1277"/>
            <p:cNvSpPr>
              <a:spLocks/>
            </p:cNvSpPr>
            <p:nvPr/>
          </p:nvSpPr>
          <p:spPr bwMode="auto">
            <a:xfrm>
              <a:off x="6977" y="2648"/>
              <a:ext cx="90" cy="95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462" name="Freeform 1278"/>
            <p:cNvSpPr>
              <a:spLocks/>
            </p:cNvSpPr>
            <p:nvPr/>
          </p:nvSpPr>
          <p:spPr bwMode="auto">
            <a:xfrm>
              <a:off x="7141" y="2632"/>
              <a:ext cx="89" cy="9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463" name="Freeform 1279"/>
            <p:cNvSpPr>
              <a:spLocks/>
            </p:cNvSpPr>
            <p:nvPr/>
          </p:nvSpPr>
          <p:spPr bwMode="auto">
            <a:xfrm>
              <a:off x="7307" y="2601"/>
              <a:ext cx="89" cy="95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464" name="Freeform 1280"/>
            <p:cNvSpPr>
              <a:spLocks/>
            </p:cNvSpPr>
            <p:nvPr/>
          </p:nvSpPr>
          <p:spPr bwMode="auto">
            <a:xfrm>
              <a:off x="7473" y="2601"/>
              <a:ext cx="89" cy="95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465" name="Freeform 1281"/>
            <p:cNvSpPr>
              <a:spLocks/>
            </p:cNvSpPr>
            <p:nvPr/>
          </p:nvSpPr>
          <p:spPr bwMode="auto">
            <a:xfrm>
              <a:off x="7636" y="2584"/>
              <a:ext cx="89" cy="95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466" name="Freeform 1282"/>
            <p:cNvSpPr>
              <a:spLocks/>
            </p:cNvSpPr>
            <p:nvPr/>
          </p:nvSpPr>
          <p:spPr bwMode="auto">
            <a:xfrm>
              <a:off x="7802" y="2584"/>
              <a:ext cx="89" cy="95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467" name="Freeform 1283"/>
            <p:cNvSpPr>
              <a:spLocks/>
            </p:cNvSpPr>
            <p:nvPr/>
          </p:nvSpPr>
          <p:spPr bwMode="auto">
            <a:xfrm>
              <a:off x="7968" y="2554"/>
              <a:ext cx="89" cy="9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468" name="Freeform 1284"/>
            <p:cNvSpPr>
              <a:spLocks/>
            </p:cNvSpPr>
            <p:nvPr/>
          </p:nvSpPr>
          <p:spPr bwMode="auto">
            <a:xfrm>
              <a:off x="8131" y="2568"/>
              <a:ext cx="92" cy="94"/>
            </a:xfrm>
            <a:custGeom>
              <a:avLst/>
              <a:gdLst>
                <a:gd name="T0" fmla="*/ 17 w 35"/>
                <a:gd name="T1" fmla="*/ 0 h 34"/>
                <a:gd name="T2" fmla="*/ 35 w 35"/>
                <a:gd name="T3" fmla="*/ 17 h 34"/>
                <a:gd name="T4" fmla="*/ 17 w 35"/>
                <a:gd name="T5" fmla="*/ 34 h 34"/>
                <a:gd name="T6" fmla="*/ 0 w 35"/>
                <a:gd name="T7" fmla="*/ 17 h 34"/>
                <a:gd name="T8" fmla="*/ 17 w 3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4">
                  <a:moveTo>
                    <a:pt x="17" y="0"/>
                  </a:moveTo>
                  <a:lnTo>
                    <a:pt x="35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469" name="Freeform 1285"/>
            <p:cNvSpPr>
              <a:spLocks/>
            </p:cNvSpPr>
            <p:nvPr/>
          </p:nvSpPr>
          <p:spPr bwMode="auto">
            <a:xfrm>
              <a:off x="8297" y="2554"/>
              <a:ext cx="89" cy="9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470" name="Freeform 1286"/>
            <p:cNvSpPr>
              <a:spLocks/>
            </p:cNvSpPr>
            <p:nvPr/>
          </p:nvSpPr>
          <p:spPr bwMode="auto">
            <a:xfrm>
              <a:off x="8463" y="2537"/>
              <a:ext cx="89" cy="95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471" name="Freeform 1287"/>
            <p:cNvSpPr>
              <a:spLocks/>
            </p:cNvSpPr>
            <p:nvPr/>
          </p:nvSpPr>
          <p:spPr bwMode="auto">
            <a:xfrm>
              <a:off x="8626" y="2520"/>
              <a:ext cx="92" cy="95"/>
            </a:xfrm>
            <a:custGeom>
              <a:avLst/>
              <a:gdLst>
                <a:gd name="T0" fmla="*/ 18 w 35"/>
                <a:gd name="T1" fmla="*/ 0 h 34"/>
                <a:gd name="T2" fmla="*/ 35 w 35"/>
                <a:gd name="T3" fmla="*/ 17 h 34"/>
                <a:gd name="T4" fmla="*/ 18 w 35"/>
                <a:gd name="T5" fmla="*/ 34 h 34"/>
                <a:gd name="T6" fmla="*/ 0 w 35"/>
                <a:gd name="T7" fmla="*/ 17 h 34"/>
                <a:gd name="T8" fmla="*/ 18 w 3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4">
                  <a:moveTo>
                    <a:pt x="18" y="0"/>
                  </a:moveTo>
                  <a:lnTo>
                    <a:pt x="35" y="17"/>
                  </a:lnTo>
                  <a:lnTo>
                    <a:pt x="18" y="34"/>
                  </a:lnTo>
                  <a:lnTo>
                    <a:pt x="0" y="1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472" name="Freeform 1288"/>
            <p:cNvSpPr>
              <a:spLocks/>
            </p:cNvSpPr>
            <p:nvPr/>
          </p:nvSpPr>
          <p:spPr bwMode="auto">
            <a:xfrm>
              <a:off x="8792" y="2504"/>
              <a:ext cx="90" cy="97"/>
            </a:xfrm>
            <a:custGeom>
              <a:avLst/>
              <a:gdLst>
                <a:gd name="T0" fmla="*/ 17 w 34"/>
                <a:gd name="T1" fmla="*/ 0 h 35"/>
                <a:gd name="T2" fmla="*/ 34 w 34"/>
                <a:gd name="T3" fmla="*/ 18 h 35"/>
                <a:gd name="T4" fmla="*/ 17 w 34"/>
                <a:gd name="T5" fmla="*/ 35 h 35"/>
                <a:gd name="T6" fmla="*/ 0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lnTo>
                    <a:pt x="34" y="18"/>
                  </a:lnTo>
                  <a:lnTo>
                    <a:pt x="17" y="35"/>
                  </a:lnTo>
                  <a:lnTo>
                    <a:pt x="0" y="1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473" name="Freeform 1289"/>
            <p:cNvSpPr>
              <a:spLocks/>
            </p:cNvSpPr>
            <p:nvPr/>
          </p:nvSpPr>
          <p:spPr bwMode="auto">
            <a:xfrm>
              <a:off x="8958" y="2490"/>
              <a:ext cx="90" cy="9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474" name="Freeform 1290"/>
            <p:cNvSpPr>
              <a:spLocks/>
            </p:cNvSpPr>
            <p:nvPr/>
          </p:nvSpPr>
          <p:spPr bwMode="auto">
            <a:xfrm>
              <a:off x="9124" y="2490"/>
              <a:ext cx="89" cy="9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475" name="Freeform 1291"/>
            <p:cNvSpPr>
              <a:spLocks/>
            </p:cNvSpPr>
            <p:nvPr/>
          </p:nvSpPr>
          <p:spPr bwMode="auto">
            <a:xfrm>
              <a:off x="9287" y="2554"/>
              <a:ext cx="90" cy="9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476" name="Freeform 1292"/>
            <p:cNvSpPr>
              <a:spLocks/>
            </p:cNvSpPr>
            <p:nvPr/>
          </p:nvSpPr>
          <p:spPr bwMode="auto">
            <a:xfrm>
              <a:off x="9453" y="2568"/>
              <a:ext cx="90" cy="9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477" name="Freeform 1293"/>
            <p:cNvSpPr>
              <a:spLocks/>
            </p:cNvSpPr>
            <p:nvPr/>
          </p:nvSpPr>
          <p:spPr bwMode="auto">
            <a:xfrm>
              <a:off x="9619" y="2584"/>
              <a:ext cx="90" cy="95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478" name="Freeform 1294"/>
            <p:cNvSpPr>
              <a:spLocks/>
            </p:cNvSpPr>
            <p:nvPr/>
          </p:nvSpPr>
          <p:spPr bwMode="auto">
            <a:xfrm>
              <a:off x="9782" y="2632"/>
              <a:ext cx="93" cy="94"/>
            </a:xfrm>
            <a:custGeom>
              <a:avLst/>
              <a:gdLst>
                <a:gd name="T0" fmla="*/ 17 w 35"/>
                <a:gd name="T1" fmla="*/ 0 h 34"/>
                <a:gd name="T2" fmla="*/ 35 w 35"/>
                <a:gd name="T3" fmla="*/ 17 h 34"/>
                <a:gd name="T4" fmla="*/ 17 w 35"/>
                <a:gd name="T5" fmla="*/ 34 h 34"/>
                <a:gd name="T6" fmla="*/ 0 w 35"/>
                <a:gd name="T7" fmla="*/ 17 h 34"/>
                <a:gd name="T8" fmla="*/ 17 w 3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4">
                  <a:moveTo>
                    <a:pt x="17" y="0"/>
                  </a:moveTo>
                  <a:lnTo>
                    <a:pt x="35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479" name="Freeform 1295"/>
            <p:cNvSpPr>
              <a:spLocks/>
            </p:cNvSpPr>
            <p:nvPr/>
          </p:nvSpPr>
          <p:spPr bwMode="auto">
            <a:xfrm>
              <a:off x="9948" y="2632"/>
              <a:ext cx="90" cy="9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480" name="Freeform 1296"/>
            <p:cNvSpPr>
              <a:spLocks/>
            </p:cNvSpPr>
            <p:nvPr/>
          </p:nvSpPr>
          <p:spPr bwMode="auto">
            <a:xfrm>
              <a:off x="10114" y="2662"/>
              <a:ext cx="90" cy="98"/>
            </a:xfrm>
            <a:custGeom>
              <a:avLst/>
              <a:gdLst>
                <a:gd name="T0" fmla="*/ 17 w 34"/>
                <a:gd name="T1" fmla="*/ 0 h 35"/>
                <a:gd name="T2" fmla="*/ 34 w 34"/>
                <a:gd name="T3" fmla="*/ 18 h 35"/>
                <a:gd name="T4" fmla="*/ 17 w 34"/>
                <a:gd name="T5" fmla="*/ 35 h 35"/>
                <a:gd name="T6" fmla="*/ 0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lnTo>
                    <a:pt x="34" y="18"/>
                  </a:lnTo>
                  <a:lnTo>
                    <a:pt x="17" y="35"/>
                  </a:lnTo>
                  <a:lnTo>
                    <a:pt x="0" y="1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481" name="Freeform 1297"/>
            <p:cNvSpPr>
              <a:spLocks/>
            </p:cNvSpPr>
            <p:nvPr/>
          </p:nvSpPr>
          <p:spPr bwMode="auto">
            <a:xfrm>
              <a:off x="10277" y="2726"/>
              <a:ext cx="93" cy="95"/>
            </a:xfrm>
            <a:custGeom>
              <a:avLst/>
              <a:gdLst>
                <a:gd name="T0" fmla="*/ 18 w 35"/>
                <a:gd name="T1" fmla="*/ 0 h 34"/>
                <a:gd name="T2" fmla="*/ 35 w 35"/>
                <a:gd name="T3" fmla="*/ 17 h 34"/>
                <a:gd name="T4" fmla="*/ 18 w 35"/>
                <a:gd name="T5" fmla="*/ 34 h 34"/>
                <a:gd name="T6" fmla="*/ 0 w 35"/>
                <a:gd name="T7" fmla="*/ 17 h 34"/>
                <a:gd name="T8" fmla="*/ 18 w 3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4">
                  <a:moveTo>
                    <a:pt x="18" y="0"/>
                  </a:moveTo>
                  <a:lnTo>
                    <a:pt x="35" y="17"/>
                  </a:lnTo>
                  <a:lnTo>
                    <a:pt x="18" y="34"/>
                  </a:lnTo>
                  <a:lnTo>
                    <a:pt x="0" y="1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482" name="Freeform 1298"/>
            <p:cNvSpPr>
              <a:spLocks/>
            </p:cNvSpPr>
            <p:nvPr/>
          </p:nvSpPr>
          <p:spPr bwMode="auto">
            <a:xfrm>
              <a:off x="10443" y="2584"/>
              <a:ext cx="90" cy="95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483" name="Freeform 1299"/>
            <p:cNvSpPr>
              <a:spLocks/>
            </p:cNvSpPr>
            <p:nvPr/>
          </p:nvSpPr>
          <p:spPr bwMode="auto">
            <a:xfrm>
              <a:off x="10594" y="2696"/>
              <a:ext cx="89" cy="9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484" name="Freeform 1300"/>
            <p:cNvSpPr>
              <a:spLocks/>
            </p:cNvSpPr>
            <p:nvPr/>
          </p:nvSpPr>
          <p:spPr bwMode="auto">
            <a:xfrm>
              <a:off x="10759" y="2712"/>
              <a:ext cx="90" cy="95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485" name="Freeform 1301"/>
            <p:cNvSpPr>
              <a:spLocks/>
            </p:cNvSpPr>
            <p:nvPr/>
          </p:nvSpPr>
          <p:spPr bwMode="auto">
            <a:xfrm>
              <a:off x="10925" y="2932"/>
              <a:ext cx="90" cy="98"/>
            </a:xfrm>
            <a:custGeom>
              <a:avLst/>
              <a:gdLst>
                <a:gd name="T0" fmla="*/ 17 w 34"/>
                <a:gd name="T1" fmla="*/ 0 h 35"/>
                <a:gd name="T2" fmla="*/ 34 w 34"/>
                <a:gd name="T3" fmla="*/ 17 h 35"/>
                <a:gd name="T4" fmla="*/ 17 w 34"/>
                <a:gd name="T5" fmla="*/ 35 h 35"/>
                <a:gd name="T6" fmla="*/ 0 w 34"/>
                <a:gd name="T7" fmla="*/ 17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lnTo>
                    <a:pt x="34" y="17"/>
                  </a:lnTo>
                  <a:lnTo>
                    <a:pt x="17" y="35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486" name="Freeform 1302"/>
            <p:cNvSpPr>
              <a:spLocks/>
            </p:cNvSpPr>
            <p:nvPr/>
          </p:nvSpPr>
          <p:spPr bwMode="auto">
            <a:xfrm>
              <a:off x="11299" y="4774"/>
              <a:ext cx="90" cy="95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487" name="Rectangle 1303"/>
            <p:cNvSpPr>
              <a:spLocks noChangeArrowheads="1"/>
            </p:cNvSpPr>
            <p:nvPr/>
          </p:nvSpPr>
          <p:spPr bwMode="auto">
            <a:xfrm>
              <a:off x="3238" y="4774"/>
              <a:ext cx="89" cy="9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488" name="Rectangle 1304"/>
            <p:cNvSpPr>
              <a:spLocks noChangeArrowheads="1"/>
            </p:cNvSpPr>
            <p:nvPr/>
          </p:nvSpPr>
          <p:spPr bwMode="auto">
            <a:xfrm>
              <a:off x="3525" y="3742"/>
              <a:ext cx="89" cy="9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489" name="Rectangle 1305"/>
            <p:cNvSpPr>
              <a:spLocks noChangeArrowheads="1"/>
            </p:cNvSpPr>
            <p:nvPr/>
          </p:nvSpPr>
          <p:spPr bwMode="auto">
            <a:xfrm>
              <a:off x="3688" y="2918"/>
              <a:ext cx="90" cy="9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490" name="Rectangle 1306"/>
            <p:cNvSpPr>
              <a:spLocks noChangeArrowheads="1"/>
            </p:cNvSpPr>
            <p:nvPr/>
          </p:nvSpPr>
          <p:spPr bwMode="auto">
            <a:xfrm>
              <a:off x="3854" y="2743"/>
              <a:ext cx="89" cy="9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491" name="Rectangle 1307"/>
            <p:cNvSpPr>
              <a:spLocks noChangeArrowheads="1"/>
            </p:cNvSpPr>
            <p:nvPr/>
          </p:nvSpPr>
          <p:spPr bwMode="auto">
            <a:xfrm>
              <a:off x="4020" y="2632"/>
              <a:ext cx="89" cy="9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492" name="Rectangle 1308"/>
            <p:cNvSpPr>
              <a:spLocks noChangeArrowheads="1"/>
            </p:cNvSpPr>
            <p:nvPr/>
          </p:nvSpPr>
          <p:spPr bwMode="auto">
            <a:xfrm>
              <a:off x="4183" y="2554"/>
              <a:ext cx="92" cy="9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493" name="Rectangle 1309"/>
            <p:cNvSpPr>
              <a:spLocks noChangeArrowheads="1"/>
            </p:cNvSpPr>
            <p:nvPr/>
          </p:nvSpPr>
          <p:spPr bwMode="auto">
            <a:xfrm>
              <a:off x="4349" y="2520"/>
              <a:ext cx="90" cy="9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494" name="Rectangle 1310"/>
            <p:cNvSpPr>
              <a:spLocks noChangeArrowheads="1"/>
            </p:cNvSpPr>
            <p:nvPr/>
          </p:nvSpPr>
          <p:spPr bwMode="auto">
            <a:xfrm>
              <a:off x="4515" y="2537"/>
              <a:ext cx="89" cy="9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495" name="Rectangle 1311"/>
            <p:cNvSpPr>
              <a:spLocks noChangeArrowheads="1"/>
            </p:cNvSpPr>
            <p:nvPr/>
          </p:nvSpPr>
          <p:spPr bwMode="auto">
            <a:xfrm>
              <a:off x="4678" y="2520"/>
              <a:ext cx="92" cy="9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496" name="Rectangle 1312"/>
            <p:cNvSpPr>
              <a:spLocks noChangeArrowheads="1"/>
            </p:cNvSpPr>
            <p:nvPr/>
          </p:nvSpPr>
          <p:spPr bwMode="auto">
            <a:xfrm>
              <a:off x="4844" y="2520"/>
              <a:ext cx="90" cy="9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497" name="Rectangle 1313"/>
            <p:cNvSpPr>
              <a:spLocks noChangeArrowheads="1"/>
            </p:cNvSpPr>
            <p:nvPr/>
          </p:nvSpPr>
          <p:spPr bwMode="auto">
            <a:xfrm>
              <a:off x="5010" y="2504"/>
              <a:ext cx="90" cy="97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498" name="Rectangle 1314"/>
            <p:cNvSpPr>
              <a:spLocks noChangeArrowheads="1"/>
            </p:cNvSpPr>
            <p:nvPr/>
          </p:nvSpPr>
          <p:spPr bwMode="auto">
            <a:xfrm>
              <a:off x="5176" y="2520"/>
              <a:ext cx="90" cy="9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499" name="Rectangle 1315"/>
            <p:cNvSpPr>
              <a:spLocks noChangeArrowheads="1"/>
            </p:cNvSpPr>
            <p:nvPr/>
          </p:nvSpPr>
          <p:spPr bwMode="auto">
            <a:xfrm>
              <a:off x="5339" y="2520"/>
              <a:ext cx="90" cy="9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500" name="Rectangle 1316"/>
            <p:cNvSpPr>
              <a:spLocks noChangeArrowheads="1"/>
            </p:cNvSpPr>
            <p:nvPr/>
          </p:nvSpPr>
          <p:spPr bwMode="auto">
            <a:xfrm>
              <a:off x="5505" y="2554"/>
              <a:ext cx="90" cy="9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501" name="Rectangle 1317"/>
            <p:cNvSpPr>
              <a:spLocks noChangeArrowheads="1"/>
            </p:cNvSpPr>
            <p:nvPr/>
          </p:nvSpPr>
          <p:spPr bwMode="auto">
            <a:xfrm>
              <a:off x="5671" y="2601"/>
              <a:ext cx="90" cy="9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502" name="Rectangle 1318"/>
            <p:cNvSpPr>
              <a:spLocks noChangeArrowheads="1"/>
            </p:cNvSpPr>
            <p:nvPr/>
          </p:nvSpPr>
          <p:spPr bwMode="auto">
            <a:xfrm>
              <a:off x="5834" y="2648"/>
              <a:ext cx="93" cy="9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503" name="Rectangle 1319"/>
            <p:cNvSpPr>
              <a:spLocks noChangeArrowheads="1"/>
            </p:cNvSpPr>
            <p:nvPr/>
          </p:nvSpPr>
          <p:spPr bwMode="auto">
            <a:xfrm>
              <a:off x="6000" y="2648"/>
              <a:ext cx="90" cy="9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504" name="Rectangle 1320"/>
            <p:cNvSpPr>
              <a:spLocks noChangeArrowheads="1"/>
            </p:cNvSpPr>
            <p:nvPr/>
          </p:nvSpPr>
          <p:spPr bwMode="auto">
            <a:xfrm>
              <a:off x="6166" y="2662"/>
              <a:ext cx="90" cy="9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505" name="Rectangle 1321"/>
            <p:cNvSpPr>
              <a:spLocks noChangeArrowheads="1"/>
            </p:cNvSpPr>
            <p:nvPr/>
          </p:nvSpPr>
          <p:spPr bwMode="auto">
            <a:xfrm>
              <a:off x="6330" y="2679"/>
              <a:ext cx="92" cy="9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506" name="Rectangle 1322"/>
            <p:cNvSpPr>
              <a:spLocks noChangeArrowheads="1"/>
            </p:cNvSpPr>
            <p:nvPr/>
          </p:nvSpPr>
          <p:spPr bwMode="auto">
            <a:xfrm>
              <a:off x="6480" y="2648"/>
              <a:ext cx="92" cy="9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507" name="Rectangle 1323"/>
            <p:cNvSpPr>
              <a:spLocks noChangeArrowheads="1"/>
            </p:cNvSpPr>
            <p:nvPr/>
          </p:nvSpPr>
          <p:spPr bwMode="auto">
            <a:xfrm>
              <a:off x="6646" y="2648"/>
              <a:ext cx="89" cy="9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508" name="Rectangle 1324"/>
            <p:cNvSpPr>
              <a:spLocks noChangeArrowheads="1"/>
            </p:cNvSpPr>
            <p:nvPr/>
          </p:nvSpPr>
          <p:spPr bwMode="auto">
            <a:xfrm>
              <a:off x="6812" y="2679"/>
              <a:ext cx="89" cy="9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509" name="Rectangle 1325"/>
            <p:cNvSpPr>
              <a:spLocks noChangeArrowheads="1"/>
            </p:cNvSpPr>
            <p:nvPr/>
          </p:nvSpPr>
          <p:spPr bwMode="auto">
            <a:xfrm>
              <a:off x="6977" y="2662"/>
              <a:ext cx="90" cy="9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510" name="Rectangle 1326"/>
            <p:cNvSpPr>
              <a:spLocks noChangeArrowheads="1"/>
            </p:cNvSpPr>
            <p:nvPr/>
          </p:nvSpPr>
          <p:spPr bwMode="auto">
            <a:xfrm>
              <a:off x="7141" y="2662"/>
              <a:ext cx="89" cy="9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511" name="Rectangle 1327"/>
            <p:cNvSpPr>
              <a:spLocks noChangeArrowheads="1"/>
            </p:cNvSpPr>
            <p:nvPr/>
          </p:nvSpPr>
          <p:spPr bwMode="auto">
            <a:xfrm>
              <a:off x="7307" y="2648"/>
              <a:ext cx="89" cy="9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512" name="Rectangle 1328"/>
            <p:cNvSpPr>
              <a:spLocks noChangeArrowheads="1"/>
            </p:cNvSpPr>
            <p:nvPr/>
          </p:nvSpPr>
          <p:spPr bwMode="auto">
            <a:xfrm>
              <a:off x="7473" y="2662"/>
              <a:ext cx="89" cy="9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513" name="Rectangle 1329"/>
            <p:cNvSpPr>
              <a:spLocks noChangeArrowheads="1"/>
            </p:cNvSpPr>
            <p:nvPr/>
          </p:nvSpPr>
          <p:spPr bwMode="auto">
            <a:xfrm>
              <a:off x="7636" y="2648"/>
              <a:ext cx="89" cy="9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514" name="Rectangle 1330"/>
            <p:cNvSpPr>
              <a:spLocks noChangeArrowheads="1"/>
            </p:cNvSpPr>
            <p:nvPr/>
          </p:nvSpPr>
          <p:spPr bwMode="auto">
            <a:xfrm>
              <a:off x="7802" y="2632"/>
              <a:ext cx="89" cy="9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515" name="Rectangle 1331"/>
            <p:cNvSpPr>
              <a:spLocks noChangeArrowheads="1"/>
            </p:cNvSpPr>
            <p:nvPr/>
          </p:nvSpPr>
          <p:spPr bwMode="auto">
            <a:xfrm>
              <a:off x="7968" y="2601"/>
              <a:ext cx="89" cy="9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516" name="Rectangle 1332"/>
            <p:cNvSpPr>
              <a:spLocks noChangeArrowheads="1"/>
            </p:cNvSpPr>
            <p:nvPr/>
          </p:nvSpPr>
          <p:spPr bwMode="auto">
            <a:xfrm>
              <a:off x="8131" y="2584"/>
              <a:ext cx="92" cy="9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517" name="Rectangle 1333"/>
            <p:cNvSpPr>
              <a:spLocks noChangeArrowheads="1"/>
            </p:cNvSpPr>
            <p:nvPr/>
          </p:nvSpPr>
          <p:spPr bwMode="auto">
            <a:xfrm>
              <a:off x="8297" y="2584"/>
              <a:ext cx="89" cy="9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518" name="Rectangle 1334"/>
            <p:cNvSpPr>
              <a:spLocks noChangeArrowheads="1"/>
            </p:cNvSpPr>
            <p:nvPr/>
          </p:nvSpPr>
          <p:spPr bwMode="auto">
            <a:xfrm>
              <a:off x="8463" y="2568"/>
              <a:ext cx="89" cy="9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519" name="Rectangle 1335"/>
            <p:cNvSpPr>
              <a:spLocks noChangeArrowheads="1"/>
            </p:cNvSpPr>
            <p:nvPr/>
          </p:nvSpPr>
          <p:spPr bwMode="auto">
            <a:xfrm>
              <a:off x="8626" y="2568"/>
              <a:ext cx="92" cy="9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520" name="Rectangle 1336"/>
            <p:cNvSpPr>
              <a:spLocks noChangeArrowheads="1"/>
            </p:cNvSpPr>
            <p:nvPr/>
          </p:nvSpPr>
          <p:spPr bwMode="auto">
            <a:xfrm>
              <a:off x="8792" y="2537"/>
              <a:ext cx="90" cy="9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521" name="Rectangle 1337"/>
            <p:cNvSpPr>
              <a:spLocks noChangeArrowheads="1"/>
            </p:cNvSpPr>
            <p:nvPr/>
          </p:nvSpPr>
          <p:spPr bwMode="auto">
            <a:xfrm>
              <a:off x="8958" y="2537"/>
              <a:ext cx="90" cy="9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522" name="Rectangle 1338"/>
            <p:cNvSpPr>
              <a:spLocks noChangeArrowheads="1"/>
            </p:cNvSpPr>
            <p:nvPr/>
          </p:nvSpPr>
          <p:spPr bwMode="auto">
            <a:xfrm>
              <a:off x="9124" y="2473"/>
              <a:ext cx="89" cy="9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523" name="Rectangle 1339"/>
            <p:cNvSpPr>
              <a:spLocks noChangeArrowheads="1"/>
            </p:cNvSpPr>
            <p:nvPr/>
          </p:nvSpPr>
          <p:spPr bwMode="auto">
            <a:xfrm>
              <a:off x="9287" y="2490"/>
              <a:ext cx="90" cy="9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524" name="Rectangle 1340"/>
            <p:cNvSpPr>
              <a:spLocks noChangeArrowheads="1"/>
            </p:cNvSpPr>
            <p:nvPr/>
          </p:nvSpPr>
          <p:spPr bwMode="auto">
            <a:xfrm>
              <a:off x="9453" y="2473"/>
              <a:ext cx="90" cy="9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525" name="Rectangle 1341"/>
            <p:cNvSpPr>
              <a:spLocks noChangeArrowheads="1"/>
            </p:cNvSpPr>
            <p:nvPr/>
          </p:nvSpPr>
          <p:spPr bwMode="auto">
            <a:xfrm>
              <a:off x="9619" y="2490"/>
              <a:ext cx="90" cy="9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526" name="Rectangle 1342"/>
            <p:cNvSpPr>
              <a:spLocks noChangeArrowheads="1"/>
            </p:cNvSpPr>
            <p:nvPr/>
          </p:nvSpPr>
          <p:spPr bwMode="auto">
            <a:xfrm>
              <a:off x="9782" y="2504"/>
              <a:ext cx="93" cy="97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527" name="Rectangle 1343"/>
            <p:cNvSpPr>
              <a:spLocks noChangeArrowheads="1"/>
            </p:cNvSpPr>
            <p:nvPr/>
          </p:nvSpPr>
          <p:spPr bwMode="auto">
            <a:xfrm>
              <a:off x="9948" y="2554"/>
              <a:ext cx="90" cy="9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528" name="Rectangle 1344"/>
            <p:cNvSpPr>
              <a:spLocks noChangeArrowheads="1"/>
            </p:cNvSpPr>
            <p:nvPr/>
          </p:nvSpPr>
          <p:spPr bwMode="auto">
            <a:xfrm>
              <a:off x="10114" y="2615"/>
              <a:ext cx="90" cy="97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529" name="Rectangle 1345"/>
            <p:cNvSpPr>
              <a:spLocks noChangeArrowheads="1"/>
            </p:cNvSpPr>
            <p:nvPr/>
          </p:nvSpPr>
          <p:spPr bwMode="auto">
            <a:xfrm>
              <a:off x="10277" y="2632"/>
              <a:ext cx="93" cy="9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530" name="Rectangle 1346"/>
            <p:cNvSpPr>
              <a:spLocks noChangeArrowheads="1"/>
            </p:cNvSpPr>
            <p:nvPr/>
          </p:nvSpPr>
          <p:spPr bwMode="auto">
            <a:xfrm>
              <a:off x="10443" y="2679"/>
              <a:ext cx="90" cy="9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531" name="Rectangle 1347"/>
            <p:cNvSpPr>
              <a:spLocks noChangeArrowheads="1"/>
            </p:cNvSpPr>
            <p:nvPr/>
          </p:nvSpPr>
          <p:spPr bwMode="auto">
            <a:xfrm>
              <a:off x="10594" y="2601"/>
              <a:ext cx="89" cy="9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532" name="Rectangle 1348"/>
            <p:cNvSpPr>
              <a:spLocks noChangeArrowheads="1"/>
            </p:cNvSpPr>
            <p:nvPr/>
          </p:nvSpPr>
          <p:spPr bwMode="auto">
            <a:xfrm>
              <a:off x="10759" y="2662"/>
              <a:ext cx="90" cy="9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533" name="Rectangle 1349"/>
            <p:cNvSpPr>
              <a:spLocks noChangeArrowheads="1"/>
            </p:cNvSpPr>
            <p:nvPr/>
          </p:nvSpPr>
          <p:spPr bwMode="auto">
            <a:xfrm>
              <a:off x="10925" y="2774"/>
              <a:ext cx="90" cy="97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534" name="Rectangle 1350"/>
            <p:cNvSpPr>
              <a:spLocks noChangeArrowheads="1"/>
            </p:cNvSpPr>
            <p:nvPr/>
          </p:nvSpPr>
          <p:spPr bwMode="auto">
            <a:xfrm>
              <a:off x="11299" y="4774"/>
              <a:ext cx="90" cy="9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535" name="Rectangle 1351"/>
            <p:cNvSpPr>
              <a:spLocks noChangeArrowheads="1"/>
            </p:cNvSpPr>
            <p:nvPr/>
          </p:nvSpPr>
          <p:spPr bwMode="auto">
            <a:xfrm>
              <a:off x="3074" y="4710"/>
              <a:ext cx="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ru-RU" sz="23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62536" name="Rectangle 1352"/>
            <p:cNvSpPr>
              <a:spLocks noChangeArrowheads="1"/>
            </p:cNvSpPr>
            <p:nvPr/>
          </p:nvSpPr>
          <p:spPr bwMode="auto">
            <a:xfrm>
              <a:off x="3074" y="4298"/>
              <a:ext cx="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ru-RU" sz="23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62537" name="Rectangle 1353"/>
            <p:cNvSpPr>
              <a:spLocks noChangeArrowheads="1"/>
            </p:cNvSpPr>
            <p:nvPr/>
          </p:nvSpPr>
          <p:spPr bwMode="auto">
            <a:xfrm>
              <a:off x="3074" y="3884"/>
              <a:ext cx="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ru-RU" sz="23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62538" name="Rectangle 1354"/>
            <p:cNvSpPr>
              <a:spLocks noChangeArrowheads="1"/>
            </p:cNvSpPr>
            <p:nvPr/>
          </p:nvSpPr>
          <p:spPr bwMode="auto">
            <a:xfrm>
              <a:off x="3074" y="3466"/>
              <a:ext cx="92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3</a:t>
              </a:r>
              <a:endParaRPr lang="ru-RU" sz="23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62539" name="Rectangle 1355"/>
            <p:cNvSpPr>
              <a:spLocks noChangeArrowheads="1"/>
            </p:cNvSpPr>
            <p:nvPr/>
          </p:nvSpPr>
          <p:spPr bwMode="auto">
            <a:xfrm>
              <a:off x="3074" y="3041"/>
              <a:ext cx="9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4</a:t>
              </a:r>
              <a:endParaRPr lang="ru-RU" sz="23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62540" name="Rectangle 1356"/>
            <p:cNvSpPr>
              <a:spLocks noChangeArrowheads="1"/>
            </p:cNvSpPr>
            <p:nvPr/>
          </p:nvSpPr>
          <p:spPr bwMode="auto">
            <a:xfrm>
              <a:off x="3074" y="2635"/>
              <a:ext cx="9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5</a:t>
              </a:r>
              <a:endParaRPr lang="ru-RU" sz="23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62541" name="Rectangle 1357"/>
            <p:cNvSpPr>
              <a:spLocks noChangeArrowheads="1"/>
            </p:cNvSpPr>
            <p:nvPr/>
          </p:nvSpPr>
          <p:spPr bwMode="auto">
            <a:xfrm>
              <a:off x="3074" y="2220"/>
              <a:ext cx="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6</a:t>
              </a:r>
              <a:endParaRPr lang="ru-RU" sz="23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62542" name="Rectangle 1358"/>
            <p:cNvSpPr>
              <a:spLocks noChangeArrowheads="1"/>
            </p:cNvSpPr>
            <p:nvPr/>
          </p:nvSpPr>
          <p:spPr bwMode="auto">
            <a:xfrm>
              <a:off x="3238" y="4966"/>
              <a:ext cx="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ru-RU" sz="23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62543" name="Rectangle 1359"/>
            <p:cNvSpPr>
              <a:spLocks noChangeArrowheads="1"/>
            </p:cNvSpPr>
            <p:nvPr/>
          </p:nvSpPr>
          <p:spPr bwMode="auto">
            <a:xfrm>
              <a:off x="4020" y="4966"/>
              <a:ext cx="18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10</a:t>
              </a:r>
              <a:endParaRPr lang="ru-RU" sz="23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62544" name="Rectangle 1360"/>
            <p:cNvSpPr>
              <a:spLocks noChangeArrowheads="1"/>
            </p:cNvSpPr>
            <p:nvPr/>
          </p:nvSpPr>
          <p:spPr bwMode="auto">
            <a:xfrm>
              <a:off x="4844" y="4966"/>
              <a:ext cx="18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20</a:t>
              </a:r>
              <a:endParaRPr lang="ru-RU" sz="23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62545" name="Rectangle 1361"/>
            <p:cNvSpPr>
              <a:spLocks noChangeArrowheads="1"/>
            </p:cNvSpPr>
            <p:nvPr/>
          </p:nvSpPr>
          <p:spPr bwMode="auto">
            <a:xfrm>
              <a:off x="5655" y="4966"/>
              <a:ext cx="17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30</a:t>
              </a:r>
              <a:endParaRPr lang="ru-RU" sz="23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62546" name="Rectangle 1362"/>
            <p:cNvSpPr>
              <a:spLocks noChangeArrowheads="1"/>
            </p:cNvSpPr>
            <p:nvPr/>
          </p:nvSpPr>
          <p:spPr bwMode="auto">
            <a:xfrm>
              <a:off x="6480" y="4966"/>
              <a:ext cx="17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40</a:t>
              </a:r>
              <a:endParaRPr lang="ru-RU" sz="23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62547" name="Rectangle 1363"/>
            <p:cNvSpPr>
              <a:spLocks noChangeArrowheads="1"/>
            </p:cNvSpPr>
            <p:nvPr/>
          </p:nvSpPr>
          <p:spPr bwMode="auto">
            <a:xfrm>
              <a:off x="7307" y="496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50</a:t>
              </a:r>
              <a:endParaRPr lang="ru-RU" sz="23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62548" name="Rectangle 1364"/>
            <p:cNvSpPr>
              <a:spLocks noChangeArrowheads="1"/>
            </p:cNvSpPr>
            <p:nvPr/>
          </p:nvSpPr>
          <p:spPr bwMode="auto">
            <a:xfrm>
              <a:off x="8131" y="4966"/>
              <a:ext cx="17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60</a:t>
              </a:r>
              <a:endParaRPr lang="ru-RU" sz="23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62549" name="Rectangle 1365"/>
            <p:cNvSpPr>
              <a:spLocks noChangeArrowheads="1"/>
            </p:cNvSpPr>
            <p:nvPr/>
          </p:nvSpPr>
          <p:spPr bwMode="auto">
            <a:xfrm>
              <a:off x="8958" y="4966"/>
              <a:ext cx="17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70</a:t>
              </a:r>
              <a:endParaRPr lang="ru-RU" sz="23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62550" name="Rectangle 1366"/>
            <p:cNvSpPr>
              <a:spLocks noChangeArrowheads="1"/>
            </p:cNvSpPr>
            <p:nvPr/>
          </p:nvSpPr>
          <p:spPr bwMode="auto">
            <a:xfrm>
              <a:off x="9769" y="4966"/>
              <a:ext cx="18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80</a:t>
              </a:r>
              <a:endParaRPr lang="ru-RU" sz="23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62551" name="Rectangle 1367"/>
            <p:cNvSpPr>
              <a:spLocks noChangeArrowheads="1"/>
            </p:cNvSpPr>
            <p:nvPr/>
          </p:nvSpPr>
          <p:spPr bwMode="auto">
            <a:xfrm>
              <a:off x="10594" y="4966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90</a:t>
              </a:r>
              <a:endParaRPr lang="ru-RU" sz="23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62552" name="Rectangle 1368"/>
            <p:cNvSpPr>
              <a:spLocks noChangeArrowheads="1"/>
            </p:cNvSpPr>
            <p:nvPr/>
          </p:nvSpPr>
          <p:spPr bwMode="auto">
            <a:xfrm>
              <a:off x="11376" y="4966"/>
              <a:ext cx="2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100</a:t>
              </a:r>
              <a:endParaRPr lang="ru-RU" sz="23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62553" name="Rectangle 1369"/>
            <p:cNvSpPr>
              <a:spLocks noChangeArrowheads="1"/>
            </p:cNvSpPr>
            <p:nvPr/>
          </p:nvSpPr>
          <p:spPr bwMode="auto">
            <a:xfrm>
              <a:off x="6295" y="5208"/>
              <a:ext cx="127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Gaging point, mm</a:t>
              </a:r>
              <a:endParaRPr lang="ru-RU" sz="23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62554" name="Rectangle 1370"/>
            <p:cNvSpPr>
              <a:spLocks noChangeArrowheads="1"/>
            </p:cNvSpPr>
            <p:nvPr/>
          </p:nvSpPr>
          <p:spPr bwMode="auto">
            <a:xfrm rot="16200000">
              <a:off x="2118" y="3903"/>
              <a:ext cx="150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Mean velocity value, </a:t>
              </a:r>
              <a:endParaRPr lang="ru-RU" sz="23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62555" name="Rectangle 1371"/>
            <p:cNvSpPr>
              <a:spLocks noChangeArrowheads="1"/>
            </p:cNvSpPr>
            <p:nvPr/>
          </p:nvSpPr>
          <p:spPr bwMode="auto">
            <a:xfrm rot="16200000">
              <a:off x="2728" y="2953"/>
              <a:ext cx="30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m/s </a:t>
              </a:r>
              <a:endParaRPr lang="ru-RU" sz="23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62556" name="Line 1372"/>
            <p:cNvSpPr>
              <a:spLocks noChangeShapeType="1"/>
            </p:cNvSpPr>
            <p:nvPr/>
          </p:nvSpPr>
          <p:spPr bwMode="auto">
            <a:xfrm>
              <a:off x="4525" y="3845"/>
              <a:ext cx="406" cy="3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2557" name="Freeform 1373"/>
            <p:cNvSpPr>
              <a:spLocks/>
            </p:cNvSpPr>
            <p:nvPr/>
          </p:nvSpPr>
          <p:spPr bwMode="auto">
            <a:xfrm>
              <a:off x="4676" y="3797"/>
              <a:ext cx="92" cy="95"/>
            </a:xfrm>
            <a:custGeom>
              <a:avLst/>
              <a:gdLst>
                <a:gd name="T0" fmla="*/ 18 w 35"/>
                <a:gd name="T1" fmla="*/ 0 h 34"/>
                <a:gd name="T2" fmla="*/ 35 w 35"/>
                <a:gd name="T3" fmla="*/ 17 h 34"/>
                <a:gd name="T4" fmla="*/ 18 w 35"/>
                <a:gd name="T5" fmla="*/ 34 h 34"/>
                <a:gd name="T6" fmla="*/ 0 w 35"/>
                <a:gd name="T7" fmla="*/ 17 h 34"/>
                <a:gd name="T8" fmla="*/ 18 w 3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4">
                  <a:moveTo>
                    <a:pt x="18" y="0"/>
                  </a:moveTo>
                  <a:lnTo>
                    <a:pt x="35" y="17"/>
                  </a:lnTo>
                  <a:lnTo>
                    <a:pt x="18" y="34"/>
                  </a:lnTo>
                  <a:lnTo>
                    <a:pt x="0" y="1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2558" name="Rectangle 1374"/>
            <p:cNvSpPr>
              <a:spLocks noChangeArrowheads="1"/>
            </p:cNvSpPr>
            <p:nvPr/>
          </p:nvSpPr>
          <p:spPr bwMode="auto">
            <a:xfrm>
              <a:off x="4976" y="3733"/>
              <a:ext cx="114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 PRO ULF 1037</a:t>
              </a:r>
              <a:endParaRPr lang="ru-RU" sz="23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862559" name="Group 1375"/>
            <p:cNvGrpSpPr>
              <a:grpSpLocks/>
            </p:cNvGrpSpPr>
            <p:nvPr/>
          </p:nvGrpSpPr>
          <p:grpSpPr bwMode="auto">
            <a:xfrm>
              <a:off x="8697" y="3733"/>
              <a:ext cx="1038" cy="195"/>
              <a:chOff x="3097" y="2217"/>
              <a:chExt cx="394" cy="70"/>
            </a:xfrm>
          </p:grpSpPr>
          <p:sp>
            <p:nvSpPr>
              <p:cNvPr id="862560" name="Line 1376"/>
              <p:cNvSpPr>
                <a:spLocks noChangeShapeType="1"/>
              </p:cNvSpPr>
              <p:nvPr/>
            </p:nvSpPr>
            <p:spPr bwMode="auto">
              <a:xfrm>
                <a:off x="3097" y="2257"/>
                <a:ext cx="154" cy="1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561" name="Rectangle 1377"/>
              <p:cNvSpPr>
                <a:spLocks noChangeArrowheads="1"/>
              </p:cNvSpPr>
              <p:nvPr/>
            </p:nvSpPr>
            <p:spPr bwMode="auto">
              <a:xfrm>
                <a:off x="3154" y="2240"/>
                <a:ext cx="35" cy="3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562" name="Rectangle 1378"/>
              <p:cNvSpPr>
                <a:spLocks noChangeArrowheads="1"/>
              </p:cNvSpPr>
              <p:nvPr/>
            </p:nvSpPr>
            <p:spPr bwMode="auto">
              <a:xfrm>
                <a:off x="3268" y="2217"/>
                <a:ext cx="223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ru-RU" sz="800">
                    <a:solidFill>
                      <a:srgbClr val="000000"/>
                    </a:solidFill>
                    <a:latin typeface="Arial" pitchFamily="34" charset="0"/>
                  </a:rPr>
                  <a:t>ROSCO</a:t>
                </a:r>
                <a:endParaRPr lang="ru-RU" sz="23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862563" name="Group 1379"/>
            <p:cNvGrpSpPr>
              <a:grpSpLocks/>
            </p:cNvGrpSpPr>
            <p:nvPr/>
          </p:nvGrpSpPr>
          <p:grpSpPr bwMode="auto">
            <a:xfrm>
              <a:off x="4381" y="3507"/>
              <a:ext cx="1791" cy="479"/>
              <a:chOff x="703" y="3430"/>
              <a:chExt cx="726" cy="182"/>
            </a:xfrm>
          </p:grpSpPr>
          <p:sp>
            <p:nvSpPr>
              <p:cNvPr id="862564" name="Rectangle 1380"/>
              <p:cNvSpPr>
                <a:spLocks noChangeArrowheads="1"/>
              </p:cNvSpPr>
              <p:nvPr/>
            </p:nvSpPr>
            <p:spPr bwMode="auto">
              <a:xfrm>
                <a:off x="703" y="3430"/>
                <a:ext cx="726" cy="182"/>
              </a:xfrm>
              <a:prstGeom prst="rect">
                <a:avLst/>
              </a:pr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ru-RU" sz="1200" b="1">
                    <a:solidFill>
                      <a:srgbClr val="000000"/>
                    </a:solidFill>
                  </a:rPr>
                  <a:t>   drop </a:t>
                </a:r>
              </a:p>
            </p:txBody>
          </p:sp>
          <p:sp>
            <p:nvSpPr>
              <p:cNvPr id="862565" name="Line 1381"/>
              <p:cNvSpPr>
                <a:spLocks noChangeShapeType="1"/>
              </p:cNvSpPr>
              <p:nvPr/>
            </p:nvSpPr>
            <p:spPr bwMode="auto">
              <a:xfrm>
                <a:off x="748" y="3521"/>
                <a:ext cx="136" cy="0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566" name="AutoShape 1382"/>
              <p:cNvSpPr>
                <a:spLocks noChangeArrowheads="1"/>
              </p:cNvSpPr>
              <p:nvPr/>
            </p:nvSpPr>
            <p:spPr bwMode="auto">
              <a:xfrm>
                <a:off x="793" y="3493"/>
                <a:ext cx="46" cy="46"/>
              </a:xfrm>
              <a:prstGeom prst="diamond">
                <a:avLst/>
              </a:prstGeom>
              <a:solidFill>
                <a:srgbClr val="3333CC"/>
              </a:solidFill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862567" name="Group 1383"/>
            <p:cNvGrpSpPr>
              <a:grpSpLocks/>
            </p:cNvGrpSpPr>
            <p:nvPr/>
          </p:nvGrpSpPr>
          <p:grpSpPr bwMode="auto">
            <a:xfrm>
              <a:off x="8434" y="3507"/>
              <a:ext cx="1433" cy="479"/>
              <a:chOff x="2472" y="3067"/>
              <a:chExt cx="544" cy="182"/>
            </a:xfrm>
          </p:grpSpPr>
          <p:sp>
            <p:nvSpPr>
              <p:cNvPr id="862568" name="Rectangle 1384"/>
              <p:cNvSpPr>
                <a:spLocks noChangeArrowheads="1"/>
              </p:cNvSpPr>
              <p:nvPr/>
            </p:nvSpPr>
            <p:spPr bwMode="auto">
              <a:xfrm>
                <a:off x="2472" y="3067"/>
                <a:ext cx="544" cy="182"/>
              </a:xfrm>
              <a:prstGeom prst="rect">
                <a:avLst/>
              </a:pr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ru-RU" sz="1200" b="1">
                    <a:solidFill>
                      <a:srgbClr val="000000"/>
                    </a:solidFill>
                  </a:rPr>
                  <a:t> air </a:t>
                </a:r>
              </a:p>
            </p:txBody>
          </p:sp>
          <p:sp>
            <p:nvSpPr>
              <p:cNvPr id="862569" name="Line 1385"/>
              <p:cNvSpPr>
                <a:spLocks noChangeShapeType="1"/>
              </p:cNvSpPr>
              <p:nvPr/>
            </p:nvSpPr>
            <p:spPr bwMode="auto">
              <a:xfrm>
                <a:off x="2517" y="3158"/>
                <a:ext cx="136" cy="0"/>
              </a:xfrm>
              <a:prstGeom prst="line">
                <a:avLst/>
              </a:prstGeom>
              <a:noFill/>
              <a:ln w="19050">
                <a:solidFill>
                  <a:srgbClr val="FF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2570" name="Rectangle 1386"/>
              <p:cNvSpPr>
                <a:spLocks noChangeArrowheads="1"/>
              </p:cNvSpPr>
              <p:nvPr/>
            </p:nvSpPr>
            <p:spPr bwMode="auto">
              <a:xfrm>
                <a:off x="2562" y="3137"/>
                <a:ext cx="46" cy="46"/>
              </a:xfrm>
              <a:prstGeom prst="rect">
                <a:avLst/>
              </a:prstGeom>
              <a:solidFill>
                <a:srgbClr val="FF66FF"/>
              </a:solidFill>
              <a:ln w="25400">
                <a:solidFill>
                  <a:srgbClr val="FF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6D0E72"/>
                </a:solidFill>
                <a:latin typeface="Times New Roman" pitchFamily="18" charset="0"/>
              </a:rPr>
              <a:t>Velocity pulsation</a:t>
            </a:r>
            <a:r>
              <a:rPr lang="ru-RU" sz="2800" b="1">
                <a:solidFill>
                  <a:srgbClr val="6D0E72"/>
                </a:solidFill>
                <a:latin typeface="Times New Roman" pitchFamily="18" charset="0"/>
              </a:rPr>
              <a:t> (</a:t>
            </a:r>
            <a:r>
              <a:rPr lang="en-US" sz="2800" b="1">
                <a:solidFill>
                  <a:srgbClr val="6D0E72"/>
                </a:solidFill>
                <a:latin typeface="Times New Roman" pitchFamily="18" charset="0"/>
              </a:rPr>
              <a:t>ATF3)</a:t>
            </a:r>
            <a:endParaRPr lang="ru-RU" sz="2800" b="1">
              <a:solidFill>
                <a:srgbClr val="6D0E72"/>
              </a:solidFill>
              <a:latin typeface="Times New Roman" pitchFamily="18" charset="0"/>
            </a:endParaRPr>
          </a:p>
        </p:txBody>
      </p:sp>
      <p:sp>
        <p:nvSpPr>
          <p:cNvPr id="819212" name="Rectangle 12"/>
          <p:cNvSpPr>
            <a:spLocks noChangeArrowheads="1"/>
          </p:cNvSpPr>
          <p:nvPr/>
        </p:nvSpPr>
        <p:spPr bwMode="auto">
          <a:xfrm>
            <a:off x="5343525" y="2233613"/>
            <a:ext cx="3048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819214" name="Rectangle 14"/>
          <p:cNvSpPr>
            <a:spLocks noChangeArrowheads="1"/>
          </p:cNvSpPr>
          <p:nvPr/>
        </p:nvSpPr>
        <p:spPr bwMode="auto">
          <a:xfrm>
            <a:off x="5310188" y="2233613"/>
            <a:ext cx="3114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graphicFrame>
        <p:nvGraphicFramePr>
          <p:cNvPr id="819220" name="Object 20"/>
          <p:cNvGraphicFramePr>
            <a:graphicFrameLocks/>
          </p:cNvGraphicFramePr>
          <p:nvPr/>
        </p:nvGraphicFramePr>
        <p:xfrm>
          <a:off x="1533525" y="552450"/>
          <a:ext cx="6391275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21" name="Документ" r:id="rId3" imgW="6400080" imgH="5838840" progId="Word.Document.8">
                  <p:embed/>
                </p:oleObj>
              </mc:Choice>
              <mc:Fallback>
                <p:oleObj name="Документ" r:id="rId3" imgW="6400080" imgH="5838840" progId="Word.Document.8">
                  <p:embed/>
                  <p:pic>
                    <p:nvPicPr>
                      <p:cNvPr id="0" name="Object 2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3525" y="552450"/>
                        <a:ext cx="6391275" cy="583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660033"/>
                </a:solidFill>
                <a:latin typeface="Times New Roman" pitchFamily="18" charset="0"/>
              </a:rPr>
              <a:t>Aerosol transport process: measurement results</a:t>
            </a:r>
            <a:endParaRPr lang="ru-RU" sz="2800" b="1">
              <a:solidFill>
                <a:srgbClr val="660033"/>
              </a:solidFill>
              <a:latin typeface="Times New Roman" pitchFamily="18" charset="0"/>
            </a:endParaRPr>
          </a:p>
        </p:txBody>
      </p:sp>
      <p:graphicFrame>
        <p:nvGraphicFramePr>
          <p:cNvPr id="821690" name="Object 442"/>
          <p:cNvGraphicFramePr>
            <a:graphicFrameLocks noChangeAspect="1"/>
          </p:cNvGraphicFramePr>
          <p:nvPr/>
        </p:nvGraphicFramePr>
        <p:xfrm>
          <a:off x="685800" y="1143000"/>
          <a:ext cx="8001000" cy="529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91" name="Документ" r:id="rId3" imgW="5384160" imgH="3617280" progId="Word.Document.8">
                  <p:embed/>
                </p:oleObj>
              </mc:Choice>
              <mc:Fallback>
                <p:oleObj name="Документ" r:id="rId3" imgW="5384160" imgH="3617280" progId="Word.Document.8">
                  <p:embed/>
                  <p:pic>
                    <p:nvPicPr>
                      <p:cNvPr id="0" name="Object 4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143000"/>
                        <a:ext cx="8001000" cy="529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660033"/>
                </a:solidFill>
                <a:latin typeface="Times New Roman" pitchFamily="18" charset="0"/>
              </a:rPr>
              <a:t>Aerosol transport process: measurement results</a:t>
            </a:r>
            <a:endParaRPr lang="ru-RU" sz="2800" b="1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822276" name="Rectangle 4"/>
          <p:cNvSpPr>
            <a:spLocks noChangeArrowheads="1"/>
          </p:cNvSpPr>
          <p:nvPr/>
        </p:nvSpPr>
        <p:spPr bwMode="auto">
          <a:xfrm>
            <a:off x="2457450" y="1852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graphicFrame>
        <p:nvGraphicFramePr>
          <p:cNvPr id="822275" name="Object 3"/>
          <p:cNvGraphicFramePr>
            <a:graphicFrameLocks noChangeAspect="1"/>
          </p:cNvGraphicFramePr>
          <p:nvPr/>
        </p:nvGraphicFramePr>
        <p:xfrm>
          <a:off x="1371600" y="1371600"/>
          <a:ext cx="6400800" cy="477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78" r:id="rId3" imgW="4908804" imgH="3671316" progId="Word.Picture.8">
                  <p:embed/>
                </p:oleObj>
              </mc:Choice>
              <mc:Fallback>
                <p:oleObj r:id="rId3" imgW="4908804" imgH="3671316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383" t="3966" r="2748" b="2266"/>
                      <a:stretch>
                        <a:fillRect/>
                      </a:stretch>
                    </p:blipFill>
                    <p:spPr bwMode="auto">
                      <a:xfrm>
                        <a:off x="1371600" y="1371600"/>
                        <a:ext cx="6400800" cy="477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277" name="Rectangle 5"/>
          <p:cNvSpPr>
            <a:spLocks noChangeArrowheads="1"/>
          </p:cNvSpPr>
          <p:nvPr/>
        </p:nvSpPr>
        <p:spPr bwMode="auto">
          <a:xfrm>
            <a:off x="152400" y="762000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000">
                <a:cs typeface="Times New Roman" pitchFamily="18" charset="0"/>
              </a:rPr>
              <a:t>Distribution of counting concentration, surface</a:t>
            </a:r>
            <a:r>
              <a:rPr lang="ru-RU" sz="2000"/>
              <a:t> </a:t>
            </a:r>
            <a:r>
              <a:rPr lang="en-US" sz="2000"/>
              <a:t>and</a:t>
            </a:r>
            <a:r>
              <a:rPr lang="en-US" sz="2000">
                <a:cs typeface="Times New Roman" pitchFamily="18" charset="0"/>
              </a:rPr>
              <a:t> volume of liquid particles</a:t>
            </a:r>
            <a:r>
              <a:rPr lang="en-US" sz="2400">
                <a:cs typeface="Times New Roman" pitchFamily="18" charset="0"/>
              </a:rPr>
              <a:t> </a:t>
            </a:r>
            <a:endParaRPr lang="ru-RU" sz="2400"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660033"/>
                </a:solidFill>
                <a:latin typeface="Times New Roman" pitchFamily="18" charset="0"/>
              </a:rPr>
              <a:t>Aerosol transport process: measurement results</a:t>
            </a:r>
            <a:endParaRPr lang="ru-RU" sz="2800" b="1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823300" name="Rectangle 4"/>
          <p:cNvSpPr>
            <a:spLocks noChangeArrowheads="1"/>
          </p:cNvSpPr>
          <p:nvPr/>
        </p:nvSpPr>
        <p:spPr bwMode="auto">
          <a:xfrm>
            <a:off x="1790700" y="1666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grpSp>
        <p:nvGrpSpPr>
          <p:cNvPr id="823503" name="Group 207"/>
          <p:cNvGrpSpPr>
            <a:grpSpLocks/>
          </p:cNvGrpSpPr>
          <p:nvPr/>
        </p:nvGrpSpPr>
        <p:grpSpPr bwMode="auto">
          <a:xfrm>
            <a:off x="936625" y="1579563"/>
            <a:ext cx="7258050" cy="4572000"/>
            <a:chOff x="590" y="995"/>
            <a:chExt cx="4572" cy="2880"/>
          </a:xfrm>
        </p:grpSpPr>
        <p:sp>
          <p:nvSpPr>
            <p:cNvPr id="823303" name="Rectangle 7"/>
            <p:cNvSpPr>
              <a:spLocks noChangeArrowheads="1"/>
            </p:cNvSpPr>
            <p:nvPr/>
          </p:nvSpPr>
          <p:spPr bwMode="auto">
            <a:xfrm>
              <a:off x="590" y="995"/>
              <a:ext cx="4572" cy="2880"/>
            </a:xfrm>
            <a:prstGeom prst="rect">
              <a:avLst/>
            </a:prstGeom>
            <a:solidFill>
              <a:srgbClr val="FFFE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3304" name="Rectangle 8"/>
            <p:cNvSpPr>
              <a:spLocks noChangeArrowheads="1"/>
            </p:cNvSpPr>
            <p:nvPr/>
          </p:nvSpPr>
          <p:spPr bwMode="auto">
            <a:xfrm>
              <a:off x="1182" y="1149"/>
              <a:ext cx="2697" cy="21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05" name="Line 9"/>
            <p:cNvSpPr>
              <a:spLocks noChangeShapeType="1"/>
            </p:cNvSpPr>
            <p:nvPr/>
          </p:nvSpPr>
          <p:spPr bwMode="auto">
            <a:xfrm>
              <a:off x="1182" y="2978"/>
              <a:ext cx="26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06" name="Line 10"/>
            <p:cNvSpPr>
              <a:spLocks noChangeShapeType="1"/>
            </p:cNvSpPr>
            <p:nvPr/>
          </p:nvSpPr>
          <p:spPr bwMode="auto">
            <a:xfrm>
              <a:off x="1182" y="2614"/>
              <a:ext cx="26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07" name="Line 11"/>
            <p:cNvSpPr>
              <a:spLocks noChangeShapeType="1"/>
            </p:cNvSpPr>
            <p:nvPr/>
          </p:nvSpPr>
          <p:spPr bwMode="auto">
            <a:xfrm>
              <a:off x="1182" y="2249"/>
              <a:ext cx="26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08" name="Line 12"/>
            <p:cNvSpPr>
              <a:spLocks noChangeShapeType="1"/>
            </p:cNvSpPr>
            <p:nvPr/>
          </p:nvSpPr>
          <p:spPr bwMode="auto">
            <a:xfrm>
              <a:off x="1182" y="1878"/>
              <a:ext cx="26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09" name="Line 13"/>
            <p:cNvSpPr>
              <a:spLocks noChangeShapeType="1"/>
            </p:cNvSpPr>
            <p:nvPr/>
          </p:nvSpPr>
          <p:spPr bwMode="auto">
            <a:xfrm>
              <a:off x="1182" y="1514"/>
              <a:ext cx="26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10" name="Line 14"/>
            <p:cNvSpPr>
              <a:spLocks noChangeShapeType="1"/>
            </p:cNvSpPr>
            <p:nvPr/>
          </p:nvSpPr>
          <p:spPr bwMode="auto">
            <a:xfrm>
              <a:off x="1182" y="1149"/>
              <a:ext cx="26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11" name="Line 15"/>
            <p:cNvSpPr>
              <a:spLocks noChangeShapeType="1"/>
            </p:cNvSpPr>
            <p:nvPr/>
          </p:nvSpPr>
          <p:spPr bwMode="auto">
            <a:xfrm>
              <a:off x="1456" y="1149"/>
              <a:ext cx="1" cy="21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12" name="Line 16"/>
            <p:cNvSpPr>
              <a:spLocks noChangeShapeType="1"/>
            </p:cNvSpPr>
            <p:nvPr/>
          </p:nvSpPr>
          <p:spPr bwMode="auto">
            <a:xfrm>
              <a:off x="1729" y="1149"/>
              <a:ext cx="1" cy="21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13" name="Line 17"/>
            <p:cNvSpPr>
              <a:spLocks noChangeShapeType="1"/>
            </p:cNvSpPr>
            <p:nvPr/>
          </p:nvSpPr>
          <p:spPr bwMode="auto">
            <a:xfrm>
              <a:off x="2010" y="1149"/>
              <a:ext cx="1" cy="21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14" name="Line 18"/>
            <p:cNvSpPr>
              <a:spLocks noChangeShapeType="1"/>
            </p:cNvSpPr>
            <p:nvPr/>
          </p:nvSpPr>
          <p:spPr bwMode="auto">
            <a:xfrm>
              <a:off x="2284" y="1149"/>
              <a:ext cx="1" cy="21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15" name="Line 19"/>
            <p:cNvSpPr>
              <a:spLocks noChangeShapeType="1"/>
            </p:cNvSpPr>
            <p:nvPr/>
          </p:nvSpPr>
          <p:spPr bwMode="auto">
            <a:xfrm>
              <a:off x="2557" y="1149"/>
              <a:ext cx="1" cy="21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16" name="Line 20"/>
            <p:cNvSpPr>
              <a:spLocks noChangeShapeType="1"/>
            </p:cNvSpPr>
            <p:nvPr/>
          </p:nvSpPr>
          <p:spPr bwMode="auto">
            <a:xfrm>
              <a:off x="2831" y="1149"/>
              <a:ext cx="1" cy="21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17" name="Line 21"/>
            <p:cNvSpPr>
              <a:spLocks noChangeShapeType="1"/>
            </p:cNvSpPr>
            <p:nvPr/>
          </p:nvSpPr>
          <p:spPr bwMode="auto">
            <a:xfrm>
              <a:off x="3112" y="1149"/>
              <a:ext cx="1" cy="21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18" name="Line 22"/>
            <p:cNvSpPr>
              <a:spLocks noChangeShapeType="1"/>
            </p:cNvSpPr>
            <p:nvPr/>
          </p:nvSpPr>
          <p:spPr bwMode="auto">
            <a:xfrm>
              <a:off x="3385" y="1149"/>
              <a:ext cx="1" cy="21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19" name="Line 23"/>
            <p:cNvSpPr>
              <a:spLocks noChangeShapeType="1"/>
            </p:cNvSpPr>
            <p:nvPr/>
          </p:nvSpPr>
          <p:spPr bwMode="auto">
            <a:xfrm>
              <a:off x="3659" y="1149"/>
              <a:ext cx="1" cy="21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20" name="Rectangle 24"/>
            <p:cNvSpPr>
              <a:spLocks noChangeArrowheads="1"/>
            </p:cNvSpPr>
            <p:nvPr/>
          </p:nvSpPr>
          <p:spPr bwMode="auto">
            <a:xfrm>
              <a:off x="1182" y="1149"/>
              <a:ext cx="2697" cy="2193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21" name="Line 25"/>
            <p:cNvSpPr>
              <a:spLocks noChangeShapeType="1"/>
            </p:cNvSpPr>
            <p:nvPr/>
          </p:nvSpPr>
          <p:spPr bwMode="auto">
            <a:xfrm>
              <a:off x="1182" y="1149"/>
              <a:ext cx="1" cy="21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22" name="Line 26"/>
            <p:cNvSpPr>
              <a:spLocks noChangeShapeType="1"/>
            </p:cNvSpPr>
            <p:nvPr/>
          </p:nvSpPr>
          <p:spPr bwMode="auto">
            <a:xfrm>
              <a:off x="1144" y="3342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23" name="Line 27"/>
            <p:cNvSpPr>
              <a:spLocks noChangeShapeType="1"/>
            </p:cNvSpPr>
            <p:nvPr/>
          </p:nvSpPr>
          <p:spPr bwMode="auto">
            <a:xfrm>
              <a:off x="1144" y="2978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24" name="Line 28"/>
            <p:cNvSpPr>
              <a:spLocks noChangeShapeType="1"/>
            </p:cNvSpPr>
            <p:nvPr/>
          </p:nvSpPr>
          <p:spPr bwMode="auto">
            <a:xfrm>
              <a:off x="1144" y="2614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25" name="Line 29"/>
            <p:cNvSpPr>
              <a:spLocks noChangeShapeType="1"/>
            </p:cNvSpPr>
            <p:nvPr/>
          </p:nvSpPr>
          <p:spPr bwMode="auto">
            <a:xfrm>
              <a:off x="1144" y="2249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26" name="Line 30"/>
            <p:cNvSpPr>
              <a:spLocks noChangeShapeType="1"/>
            </p:cNvSpPr>
            <p:nvPr/>
          </p:nvSpPr>
          <p:spPr bwMode="auto">
            <a:xfrm>
              <a:off x="1144" y="1878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27" name="Line 31"/>
            <p:cNvSpPr>
              <a:spLocks noChangeShapeType="1"/>
            </p:cNvSpPr>
            <p:nvPr/>
          </p:nvSpPr>
          <p:spPr bwMode="auto">
            <a:xfrm>
              <a:off x="1144" y="1514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28" name="Line 32"/>
            <p:cNvSpPr>
              <a:spLocks noChangeShapeType="1"/>
            </p:cNvSpPr>
            <p:nvPr/>
          </p:nvSpPr>
          <p:spPr bwMode="auto">
            <a:xfrm>
              <a:off x="1144" y="1149"/>
              <a:ext cx="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29" name="Line 33"/>
            <p:cNvSpPr>
              <a:spLocks noChangeShapeType="1"/>
            </p:cNvSpPr>
            <p:nvPr/>
          </p:nvSpPr>
          <p:spPr bwMode="auto">
            <a:xfrm>
              <a:off x="1182" y="3342"/>
              <a:ext cx="26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30" name="Line 34"/>
            <p:cNvSpPr>
              <a:spLocks noChangeShapeType="1"/>
            </p:cNvSpPr>
            <p:nvPr/>
          </p:nvSpPr>
          <p:spPr bwMode="auto">
            <a:xfrm flipV="1">
              <a:off x="1182" y="3342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31" name="Line 35"/>
            <p:cNvSpPr>
              <a:spLocks noChangeShapeType="1"/>
            </p:cNvSpPr>
            <p:nvPr/>
          </p:nvSpPr>
          <p:spPr bwMode="auto">
            <a:xfrm flipV="1">
              <a:off x="1456" y="3342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32" name="Line 36"/>
            <p:cNvSpPr>
              <a:spLocks noChangeShapeType="1"/>
            </p:cNvSpPr>
            <p:nvPr/>
          </p:nvSpPr>
          <p:spPr bwMode="auto">
            <a:xfrm flipV="1">
              <a:off x="1729" y="3342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33" name="Line 37"/>
            <p:cNvSpPr>
              <a:spLocks noChangeShapeType="1"/>
            </p:cNvSpPr>
            <p:nvPr/>
          </p:nvSpPr>
          <p:spPr bwMode="auto">
            <a:xfrm flipV="1">
              <a:off x="2010" y="3342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34" name="Line 38"/>
            <p:cNvSpPr>
              <a:spLocks noChangeShapeType="1"/>
            </p:cNvSpPr>
            <p:nvPr/>
          </p:nvSpPr>
          <p:spPr bwMode="auto">
            <a:xfrm flipV="1">
              <a:off x="2284" y="3342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35" name="Line 39"/>
            <p:cNvSpPr>
              <a:spLocks noChangeShapeType="1"/>
            </p:cNvSpPr>
            <p:nvPr/>
          </p:nvSpPr>
          <p:spPr bwMode="auto">
            <a:xfrm flipV="1">
              <a:off x="2557" y="3342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36" name="Line 40"/>
            <p:cNvSpPr>
              <a:spLocks noChangeShapeType="1"/>
            </p:cNvSpPr>
            <p:nvPr/>
          </p:nvSpPr>
          <p:spPr bwMode="auto">
            <a:xfrm flipV="1">
              <a:off x="2831" y="3342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37" name="Line 41"/>
            <p:cNvSpPr>
              <a:spLocks noChangeShapeType="1"/>
            </p:cNvSpPr>
            <p:nvPr/>
          </p:nvSpPr>
          <p:spPr bwMode="auto">
            <a:xfrm flipV="1">
              <a:off x="3112" y="3342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38" name="Line 42"/>
            <p:cNvSpPr>
              <a:spLocks noChangeShapeType="1"/>
            </p:cNvSpPr>
            <p:nvPr/>
          </p:nvSpPr>
          <p:spPr bwMode="auto">
            <a:xfrm flipV="1">
              <a:off x="3385" y="3342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39" name="Line 43"/>
            <p:cNvSpPr>
              <a:spLocks noChangeShapeType="1"/>
            </p:cNvSpPr>
            <p:nvPr/>
          </p:nvSpPr>
          <p:spPr bwMode="auto">
            <a:xfrm flipV="1">
              <a:off x="3659" y="3342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40" name="Freeform 44"/>
            <p:cNvSpPr>
              <a:spLocks/>
            </p:cNvSpPr>
            <p:nvPr/>
          </p:nvSpPr>
          <p:spPr bwMode="auto">
            <a:xfrm>
              <a:off x="1372" y="2439"/>
              <a:ext cx="137" cy="420"/>
            </a:xfrm>
            <a:custGeom>
              <a:avLst/>
              <a:gdLst>
                <a:gd name="T0" fmla="*/ 0 w 137"/>
                <a:gd name="T1" fmla="*/ 0 h 420"/>
                <a:gd name="T2" fmla="*/ 16 w 137"/>
                <a:gd name="T3" fmla="*/ 56 h 420"/>
                <a:gd name="T4" fmla="*/ 31 w 137"/>
                <a:gd name="T5" fmla="*/ 119 h 420"/>
                <a:gd name="T6" fmla="*/ 69 w 137"/>
                <a:gd name="T7" fmla="*/ 238 h 420"/>
                <a:gd name="T8" fmla="*/ 84 w 137"/>
                <a:gd name="T9" fmla="*/ 294 h 420"/>
                <a:gd name="T10" fmla="*/ 99 w 137"/>
                <a:gd name="T11" fmla="*/ 350 h 420"/>
                <a:gd name="T12" fmla="*/ 122 w 137"/>
                <a:gd name="T13" fmla="*/ 392 h 420"/>
                <a:gd name="T14" fmla="*/ 137 w 137"/>
                <a:gd name="T15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420">
                  <a:moveTo>
                    <a:pt x="0" y="0"/>
                  </a:moveTo>
                  <a:lnTo>
                    <a:pt x="16" y="56"/>
                  </a:lnTo>
                  <a:lnTo>
                    <a:pt x="31" y="119"/>
                  </a:lnTo>
                  <a:lnTo>
                    <a:pt x="69" y="238"/>
                  </a:lnTo>
                  <a:lnTo>
                    <a:pt x="84" y="294"/>
                  </a:lnTo>
                  <a:lnTo>
                    <a:pt x="99" y="350"/>
                  </a:lnTo>
                  <a:lnTo>
                    <a:pt x="122" y="392"/>
                  </a:lnTo>
                  <a:lnTo>
                    <a:pt x="137" y="420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41" name="Freeform 45"/>
            <p:cNvSpPr>
              <a:spLocks/>
            </p:cNvSpPr>
            <p:nvPr/>
          </p:nvSpPr>
          <p:spPr bwMode="auto">
            <a:xfrm>
              <a:off x="1509" y="2831"/>
              <a:ext cx="144" cy="49"/>
            </a:xfrm>
            <a:custGeom>
              <a:avLst/>
              <a:gdLst>
                <a:gd name="T0" fmla="*/ 0 w 144"/>
                <a:gd name="T1" fmla="*/ 28 h 49"/>
                <a:gd name="T2" fmla="*/ 15 w 144"/>
                <a:gd name="T3" fmla="*/ 42 h 49"/>
                <a:gd name="T4" fmla="*/ 30 w 144"/>
                <a:gd name="T5" fmla="*/ 49 h 49"/>
                <a:gd name="T6" fmla="*/ 53 w 144"/>
                <a:gd name="T7" fmla="*/ 49 h 49"/>
                <a:gd name="T8" fmla="*/ 68 w 144"/>
                <a:gd name="T9" fmla="*/ 49 h 49"/>
                <a:gd name="T10" fmla="*/ 114 w 144"/>
                <a:gd name="T11" fmla="*/ 28 h 49"/>
                <a:gd name="T12" fmla="*/ 144 w 14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49">
                  <a:moveTo>
                    <a:pt x="0" y="28"/>
                  </a:moveTo>
                  <a:lnTo>
                    <a:pt x="15" y="42"/>
                  </a:lnTo>
                  <a:lnTo>
                    <a:pt x="30" y="49"/>
                  </a:lnTo>
                  <a:lnTo>
                    <a:pt x="53" y="49"/>
                  </a:lnTo>
                  <a:lnTo>
                    <a:pt x="68" y="49"/>
                  </a:lnTo>
                  <a:lnTo>
                    <a:pt x="114" y="28"/>
                  </a:lnTo>
                  <a:lnTo>
                    <a:pt x="144" y="0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42" name="Freeform 46"/>
            <p:cNvSpPr>
              <a:spLocks/>
            </p:cNvSpPr>
            <p:nvPr/>
          </p:nvSpPr>
          <p:spPr bwMode="auto">
            <a:xfrm>
              <a:off x="1653" y="2649"/>
              <a:ext cx="137" cy="182"/>
            </a:xfrm>
            <a:custGeom>
              <a:avLst/>
              <a:gdLst>
                <a:gd name="T0" fmla="*/ 0 w 137"/>
                <a:gd name="T1" fmla="*/ 182 h 182"/>
                <a:gd name="T2" fmla="*/ 16 w 137"/>
                <a:gd name="T3" fmla="*/ 168 h 182"/>
                <a:gd name="T4" fmla="*/ 38 w 137"/>
                <a:gd name="T5" fmla="*/ 147 h 182"/>
                <a:gd name="T6" fmla="*/ 69 w 137"/>
                <a:gd name="T7" fmla="*/ 98 h 182"/>
                <a:gd name="T8" fmla="*/ 107 w 137"/>
                <a:gd name="T9" fmla="*/ 42 h 182"/>
                <a:gd name="T10" fmla="*/ 137 w 137"/>
                <a:gd name="T1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82">
                  <a:moveTo>
                    <a:pt x="0" y="182"/>
                  </a:moveTo>
                  <a:lnTo>
                    <a:pt x="16" y="168"/>
                  </a:lnTo>
                  <a:lnTo>
                    <a:pt x="38" y="147"/>
                  </a:lnTo>
                  <a:lnTo>
                    <a:pt x="69" y="98"/>
                  </a:lnTo>
                  <a:lnTo>
                    <a:pt x="107" y="42"/>
                  </a:lnTo>
                  <a:lnTo>
                    <a:pt x="137" y="0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43" name="Freeform 47"/>
            <p:cNvSpPr>
              <a:spLocks/>
            </p:cNvSpPr>
            <p:nvPr/>
          </p:nvSpPr>
          <p:spPr bwMode="auto">
            <a:xfrm>
              <a:off x="1790" y="2544"/>
              <a:ext cx="137" cy="105"/>
            </a:xfrm>
            <a:custGeom>
              <a:avLst/>
              <a:gdLst>
                <a:gd name="T0" fmla="*/ 0 w 137"/>
                <a:gd name="T1" fmla="*/ 105 h 105"/>
                <a:gd name="T2" fmla="*/ 30 w 137"/>
                <a:gd name="T3" fmla="*/ 77 h 105"/>
                <a:gd name="T4" fmla="*/ 68 w 137"/>
                <a:gd name="T5" fmla="*/ 49 h 105"/>
                <a:gd name="T6" fmla="*/ 99 w 137"/>
                <a:gd name="T7" fmla="*/ 28 h 105"/>
                <a:gd name="T8" fmla="*/ 137 w 137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05">
                  <a:moveTo>
                    <a:pt x="0" y="105"/>
                  </a:moveTo>
                  <a:lnTo>
                    <a:pt x="30" y="77"/>
                  </a:lnTo>
                  <a:lnTo>
                    <a:pt x="68" y="49"/>
                  </a:lnTo>
                  <a:lnTo>
                    <a:pt x="99" y="28"/>
                  </a:lnTo>
                  <a:lnTo>
                    <a:pt x="137" y="0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44" name="Freeform 48"/>
            <p:cNvSpPr>
              <a:spLocks/>
            </p:cNvSpPr>
            <p:nvPr/>
          </p:nvSpPr>
          <p:spPr bwMode="auto">
            <a:xfrm>
              <a:off x="1927" y="2432"/>
              <a:ext cx="137" cy="112"/>
            </a:xfrm>
            <a:custGeom>
              <a:avLst/>
              <a:gdLst>
                <a:gd name="T0" fmla="*/ 0 w 137"/>
                <a:gd name="T1" fmla="*/ 112 h 112"/>
                <a:gd name="T2" fmla="*/ 30 w 137"/>
                <a:gd name="T3" fmla="*/ 84 h 112"/>
                <a:gd name="T4" fmla="*/ 68 w 137"/>
                <a:gd name="T5" fmla="*/ 49 h 112"/>
                <a:gd name="T6" fmla="*/ 99 w 137"/>
                <a:gd name="T7" fmla="*/ 21 h 112"/>
                <a:gd name="T8" fmla="*/ 137 w 137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12">
                  <a:moveTo>
                    <a:pt x="0" y="112"/>
                  </a:moveTo>
                  <a:lnTo>
                    <a:pt x="30" y="84"/>
                  </a:lnTo>
                  <a:lnTo>
                    <a:pt x="68" y="49"/>
                  </a:lnTo>
                  <a:lnTo>
                    <a:pt x="99" y="21"/>
                  </a:lnTo>
                  <a:lnTo>
                    <a:pt x="137" y="0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45" name="Freeform 49"/>
            <p:cNvSpPr>
              <a:spLocks/>
            </p:cNvSpPr>
            <p:nvPr/>
          </p:nvSpPr>
          <p:spPr bwMode="auto">
            <a:xfrm>
              <a:off x="2064" y="2396"/>
              <a:ext cx="136" cy="36"/>
            </a:xfrm>
            <a:custGeom>
              <a:avLst/>
              <a:gdLst>
                <a:gd name="T0" fmla="*/ 0 w 136"/>
                <a:gd name="T1" fmla="*/ 36 h 36"/>
                <a:gd name="T2" fmla="*/ 30 w 136"/>
                <a:gd name="T3" fmla="*/ 15 h 36"/>
                <a:gd name="T4" fmla="*/ 68 w 136"/>
                <a:gd name="T5" fmla="*/ 7 h 36"/>
                <a:gd name="T6" fmla="*/ 98 w 136"/>
                <a:gd name="T7" fmla="*/ 0 h 36"/>
                <a:gd name="T8" fmla="*/ 136 w 136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36">
                  <a:moveTo>
                    <a:pt x="0" y="36"/>
                  </a:moveTo>
                  <a:lnTo>
                    <a:pt x="30" y="15"/>
                  </a:lnTo>
                  <a:lnTo>
                    <a:pt x="68" y="7"/>
                  </a:lnTo>
                  <a:lnTo>
                    <a:pt x="98" y="0"/>
                  </a:lnTo>
                  <a:lnTo>
                    <a:pt x="136" y="0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46" name="Freeform 50"/>
            <p:cNvSpPr>
              <a:spLocks/>
            </p:cNvSpPr>
            <p:nvPr/>
          </p:nvSpPr>
          <p:spPr bwMode="auto">
            <a:xfrm>
              <a:off x="2200" y="2396"/>
              <a:ext cx="137" cy="113"/>
            </a:xfrm>
            <a:custGeom>
              <a:avLst/>
              <a:gdLst>
                <a:gd name="T0" fmla="*/ 0 w 137"/>
                <a:gd name="T1" fmla="*/ 0 h 113"/>
                <a:gd name="T2" fmla="*/ 15 w 137"/>
                <a:gd name="T3" fmla="*/ 7 h 113"/>
                <a:gd name="T4" fmla="*/ 31 w 137"/>
                <a:gd name="T5" fmla="*/ 22 h 113"/>
                <a:gd name="T6" fmla="*/ 69 w 137"/>
                <a:gd name="T7" fmla="*/ 57 h 113"/>
                <a:gd name="T8" fmla="*/ 99 w 137"/>
                <a:gd name="T9" fmla="*/ 92 h 113"/>
                <a:gd name="T10" fmla="*/ 122 w 137"/>
                <a:gd name="T11" fmla="*/ 106 h 113"/>
                <a:gd name="T12" fmla="*/ 137 w 137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113">
                  <a:moveTo>
                    <a:pt x="0" y="0"/>
                  </a:moveTo>
                  <a:lnTo>
                    <a:pt x="15" y="7"/>
                  </a:lnTo>
                  <a:lnTo>
                    <a:pt x="31" y="22"/>
                  </a:lnTo>
                  <a:lnTo>
                    <a:pt x="69" y="57"/>
                  </a:lnTo>
                  <a:lnTo>
                    <a:pt x="99" y="92"/>
                  </a:lnTo>
                  <a:lnTo>
                    <a:pt x="122" y="106"/>
                  </a:lnTo>
                  <a:lnTo>
                    <a:pt x="137" y="113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47" name="Freeform 51"/>
            <p:cNvSpPr>
              <a:spLocks/>
            </p:cNvSpPr>
            <p:nvPr/>
          </p:nvSpPr>
          <p:spPr bwMode="auto">
            <a:xfrm>
              <a:off x="2337" y="2432"/>
              <a:ext cx="137" cy="77"/>
            </a:xfrm>
            <a:custGeom>
              <a:avLst/>
              <a:gdLst>
                <a:gd name="T0" fmla="*/ 0 w 137"/>
                <a:gd name="T1" fmla="*/ 77 h 77"/>
                <a:gd name="T2" fmla="*/ 15 w 137"/>
                <a:gd name="T3" fmla="*/ 77 h 77"/>
                <a:gd name="T4" fmla="*/ 30 w 137"/>
                <a:gd name="T5" fmla="*/ 70 h 77"/>
                <a:gd name="T6" fmla="*/ 68 w 137"/>
                <a:gd name="T7" fmla="*/ 42 h 77"/>
                <a:gd name="T8" fmla="*/ 99 w 137"/>
                <a:gd name="T9" fmla="*/ 14 h 77"/>
                <a:gd name="T10" fmla="*/ 121 w 137"/>
                <a:gd name="T11" fmla="*/ 7 h 77"/>
                <a:gd name="T12" fmla="*/ 137 w 137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77">
                  <a:moveTo>
                    <a:pt x="0" y="77"/>
                  </a:moveTo>
                  <a:lnTo>
                    <a:pt x="15" y="77"/>
                  </a:lnTo>
                  <a:lnTo>
                    <a:pt x="30" y="70"/>
                  </a:lnTo>
                  <a:lnTo>
                    <a:pt x="68" y="42"/>
                  </a:lnTo>
                  <a:lnTo>
                    <a:pt x="99" y="14"/>
                  </a:lnTo>
                  <a:lnTo>
                    <a:pt x="121" y="7"/>
                  </a:lnTo>
                  <a:lnTo>
                    <a:pt x="137" y="0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48" name="Freeform 52"/>
            <p:cNvSpPr>
              <a:spLocks/>
            </p:cNvSpPr>
            <p:nvPr/>
          </p:nvSpPr>
          <p:spPr bwMode="auto">
            <a:xfrm>
              <a:off x="2474" y="2432"/>
              <a:ext cx="136" cy="21"/>
            </a:xfrm>
            <a:custGeom>
              <a:avLst/>
              <a:gdLst>
                <a:gd name="T0" fmla="*/ 0 w 136"/>
                <a:gd name="T1" fmla="*/ 0 h 21"/>
                <a:gd name="T2" fmla="*/ 30 w 136"/>
                <a:gd name="T3" fmla="*/ 0 h 21"/>
                <a:gd name="T4" fmla="*/ 68 w 136"/>
                <a:gd name="T5" fmla="*/ 7 h 21"/>
                <a:gd name="T6" fmla="*/ 98 w 136"/>
                <a:gd name="T7" fmla="*/ 14 h 21"/>
                <a:gd name="T8" fmla="*/ 136 w 136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21">
                  <a:moveTo>
                    <a:pt x="0" y="0"/>
                  </a:moveTo>
                  <a:lnTo>
                    <a:pt x="30" y="0"/>
                  </a:lnTo>
                  <a:lnTo>
                    <a:pt x="68" y="7"/>
                  </a:lnTo>
                  <a:lnTo>
                    <a:pt x="98" y="14"/>
                  </a:lnTo>
                  <a:lnTo>
                    <a:pt x="136" y="21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49" name="Freeform 53"/>
            <p:cNvSpPr>
              <a:spLocks/>
            </p:cNvSpPr>
            <p:nvPr/>
          </p:nvSpPr>
          <p:spPr bwMode="auto">
            <a:xfrm>
              <a:off x="2610" y="2453"/>
              <a:ext cx="137" cy="7"/>
            </a:xfrm>
            <a:custGeom>
              <a:avLst/>
              <a:gdLst>
                <a:gd name="T0" fmla="*/ 0 w 137"/>
                <a:gd name="T1" fmla="*/ 0 h 7"/>
                <a:gd name="T2" fmla="*/ 69 w 137"/>
                <a:gd name="T3" fmla="*/ 7 h 7"/>
                <a:gd name="T4" fmla="*/ 137 w 137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7" h="7">
                  <a:moveTo>
                    <a:pt x="0" y="0"/>
                  </a:moveTo>
                  <a:lnTo>
                    <a:pt x="69" y="7"/>
                  </a:lnTo>
                  <a:lnTo>
                    <a:pt x="137" y="7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50" name="Freeform 54"/>
            <p:cNvSpPr>
              <a:spLocks/>
            </p:cNvSpPr>
            <p:nvPr/>
          </p:nvSpPr>
          <p:spPr bwMode="auto">
            <a:xfrm>
              <a:off x="2747" y="2439"/>
              <a:ext cx="144" cy="21"/>
            </a:xfrm>
            <a:custGeom>
              <a:avLst/>
              <a:gdLst>
                <a:gd name="T0" fmla="*/ 0 w 144"/>
                <a:gd name="T1" fmla="*/ 21 h 21"/>
                <a:gd name="T2" fmla="*/ 68 w 144"/>
                <a:gd name="T3" fmla="*/ 14 h 21"/>
                <a:gd name="T4" fmla="*/ 144 w 144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1">
                  <a:moveTo>
                    <a:pt x="0" y="21"/>
                  </a:moveTo>
                  <a:lnTo>
                    <a:pt x="68" y="14"/>
                  </a:lnTo>
                  <a:lnTo>
                    <a:pt x="144" y="0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51" name="Freeform 55"/>
            <p:cNvSpPr>
              <a:spLocks/>
            </p:cNvSpPr>
            <p:nvPr/>
          </p:nvSpPr>
          <p:spPr bwMode="auto">
            <a:xfrm>
              <a:off x="2891" y="2368"/>
              <a:ext cx="137" cy="71"/>
            </a:xfrm>
            <a:custGeom>
              <a:avLst/>
              <a:gdLst>
                <a:gd name="T0" fmla="*/ 0 w 137"/>
                <a:gd name="T1" fmla="*/ 71 h 71"/>
                <a:gd name="T2" fmla="*/ 38 w 137"/>
                <a:gd name="T3" fmla="*/ 57 h 71"/>
                <a:gd name="T4" fmla="*/ 69 w 137"/>
                <a:gd name="T5" fmla="*/ 35 h 71"/>
                <a:gd name="T6" fmla="*/ 107 w 137"/>
                <a:gd name="T7" fmla="*/ 14 h 71"/>
                <a:gd name="T8" fmla="*/ 137 w 137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71">
                  <a:moveTo>
                    <a:pt x="0" y="71"/>
                  </a:moveTo>
                  <a:lnTo>
                    <a:pt x="38" y="57"/>
                  </a:lnTo>
                  <a:lnTo>
                    <a:pt x="69" y="35"/>
                  </a:lnTo>
                  <a:lnTo>
                    <a:pt x="107" y="14"/>
                  </a:lnTo>
                  <a:lnTo>
                    <a:pt x="137" y="0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52" name="Freeform 56"/>
            <p:cNvSpPr>
              <a:spLocks/>
            </p:cNvSpPr>
            <p:nvPr/>
          </p:nvSpPr>
          <p:spPr bwMode="auto">
            <a:xfrm>
              <a:off x="3028" y="2368"/>
              <a:ext cx="137" cy="35"/>
            </a:xfrm>
            <a:custGeom>
              <a:avLst/>
              <a:gdLst>
                <a:gd name="T0" fmla="*/ 0 w 137"/>
                <a:gd name="T1" fmla="*/ 0 h 35"/>
                <a:gd name="T2" fmla="*/ 31 w 137"/>
                <a:gd name="T3" fmla="*/ 0 h 35"/>
                <a:gd name="T4" fmla="*/ 69 w 137"/>
                <a:gd name="T5" fmla="*/ 14 h 35"/>
                <a:gd name="T6" fmla="*/ 99 w 137"/>
                <a:gd name="T7" fmla="*/ 21 h 35"/>
                <a:gd name="T8" fmla="*/ 137 w 137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35">
                  <a:moveTo>
                    <a:pt x="0" y="0"/>
                  </a:moveTo>
                  <a:lnTo>
                    <a:pt x="31" y="0"/>
                  </a:lnTo>
                  <a:lnTo>
                    <a:pt x="69" y="14"/>
                  </a:lnTo>
                  <a:lnTo>
                    <a:pt x="99" y="21"/>
                  </a:lnTo>
                  <a:lnTo>
                    <a:pt x="137" y="35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53" name="Freeform 57"/>
            <p:cNvSpPr>
              <a:spLocks/>
            </p:cNvSpPr>
            <p:nvPr/>
          </p:nvSpPr>
          <p:spPr bwMode="auto">
            <a:xfrm>
              <a:off x="3165" y="2403"/>
              <a:ext cx="137" cy="43"/>
            </a:xfrm>
            <a:custGeom>
              <a:avLst/>
              <a:gdLst>
                <a:gd name="T0" fmla="*/ 0 w 137"/>
                <a:gd name="T1" fmla="*/ 0 h 43"/>
                <a:gd name="T2" fmla="*/ 68 w 137"/>
                <a:gd name="T3" fmla="*/ 22 h 43"/>
                <a:gd name="T4" fmla="*/ 137 w 137"/>
                <a:gd name="T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7" h="43">
                  <a:moveTo>
                    <a:pt x="0" y="0"/>
                  </a:moveTo>
                  <a:lnTo>
                    <a:pt x="68" y="22"/>
                  </a:lnTo>
                  <a:lnTo>
                    <a:pt x="137" y="43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54" name="Freeform 58"/>
            <p:cNvSpPr>
              <a:spLocks/>
            </p:cNvSpPr>
            <p:nvPr/>
          </p:nvSpPr>
          <p:spPr bwMode="auto">
            <a:xfrm>
              <a:off x="3302" y="2446"/>
              <a:ext cx="136" cy="84"/>
            </a:xfrm>
            <a:custGeom>
              <a:avLst/>
              <a:gdLst>
                <a:gd name="T0" fmla="*/ 0 w 136"/>
                <a:gd name="T1" fmla="*/ 0 h 84"/>
                <a:gd name="T2" fmla="*/ 30 w 136"/>
                <a:gd name="T3" fmla="*/ 21 h 84"/>
                <a:gd name="T4" fmla="*/ 68 w 136"/>
                <a:gd name="T5" fmla="*/ 42 h 84"/>
                <a:gd name="T6" fmla="*/ 136 w 136"/>
                <a:gd name="T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84">
                  <a:moveTo>
                    <a:pt x="0" y="0"/>
                  </a:moveTo>
                  <a:lnTo>
                    <a:pt x="30" y="21"/>
                  </a:lnTo>
                  <a:lnTo>
                    <a:pt x="68" y="42"/>
                  </a:lnTo>
                  <a:lnTo>
                    <a:pt x="136" y="84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55" name="Freeform 59"/>
            <p:cNvSpPr>
              <a:spLocks/>
            </p:cNvSpPr>
            <p:nvPr/>
          </p:nvSpPr>
          <p:spPr bwMode="auto">
            <a:xfrm>
              <a:off x="3438" y="2530"/>
              <a:ext cx="137" cy="77"/>
            </a:xfrm>
            <a:custGeom>
              <a:avLst/>
              <a:gdLst>
                <a:gd name="T0" fmla="*/ 0 w 137"/>
                <a:gd name="T1" fmla="*/ 0 h 77"/>
                <a:gd name="T2" fmla="*/ 31 w 137"/>
                <a:gd name="T3" fmla="*/ 21 h 77"/>
                <a:gd name="T4" fmla="*/ 69 w 137"/>
                <a:gd name="T5" fmla="*/ 49 h 77"/>
                <a:gd name="T6" fmla="*/ 99 w 137"/>
                <a:gd name="T7" fmla="*/ 63 h 77"/>
                <a:gd name="T8" fmla="*/ 137 w 137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77">
                  <a:moveTo>
                    <a:pt x="0" y="0"/>
                  </a:moveTo>
                  <a:lnTo>
                    <a:pt x="31" y="21"/>
                  </a:lnTo>
                  <a:lnTo>
                    <a:pt x="69" y="49"/>
                  </a:lnTo>
                  <a:lnTo>
                    <a:pt x="99" y="63"/>
                  </a:lnTo>
                  <a:lnTo>
                    <a:pt x="137" y="77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56" name="Freeform 60"/>
            <p:cNvSpPr>
              <a:spLocks/>
            </p:cNvSpPr>
            <p:nvPr/>
          </p:nvSpPr>
          <p:spPr bwMode="auto">
            <a:xfrm>
              <a:off x="3575" y="2579"/>
              <a:ext cx="137" cy="35"/>
            </a:xfrm>
            <a:custGeom>
              <a:avLst/>
              <a:gdLst>
                <a:gd name="T0" fmla="*/ 0 w 137"/>
                <a:gd name="T1" fmla="*/ 28 h 35"/>
                <a:gd name="T2" fmla="*/ 38 w 137"/>
                <a:gd name="T3" fmla="*/ 35 h 35"/>
                <a:gd name="T4" fmla="*/ 68 w 137"/>
                <a:gd name="T5" fmla="*/ 35 h 35"/>
                <a:gd name="T6" fmla="*/ 106 w 137"/>
                <a:gd name="T7" fmla="*/ 21 h 35"/>
                <a:gd name="T8" fmla="*/ 137 w 137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35">
                  <a:moveTo>
                    <a:pt x="0" y="28"/>
                  </a:moveTo>
                  <a:lnTo>
                    <a:pt x="38" y="35"/>
                  </a:lnTo>
                  <a:lnTo>
                    <a:pt x="68" y="35"/>
                  </a:lnTo>
                  <a:lnTo>
                    <a:pt x="106" y="21"/>
                  </a:lnTo>
                  <a:lnTo>
                    <a:pt x="137" y="0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57" name="Freeform 61"/>
            <p:cNvSpPr>
              <a:spLocks/>
            </p:cNvSpPr>
            <p:nvPr/>
          </p:nvSpPr>
          <p:spPr bwMode="auto">
            <a:xfrm>
              <a:off x="3712" y="2340"/>
              <a:ext cx="83" cy="239"/>
            </a:xfrm>
            <a:custGeom>
              <a:avLst/>
              <a:gdLst>
                <a:gd name="T0" fmla="*/ 0 w 83"/>
                <a:gd name="T1" fmla="*/ 239 h 239"/>
                <a:gd name="T2" fmla="*/ 15 w 83"/>
                <a:gd name="T3" fmla="*/ 218 h 239"/>
                <a:gd name="T4" fmla="*/ 23 w 83"/>
                <a:gd name="T5" fmla="*/ 197 h 239"/>
                <a:gd name="T6" fmla="*/ 45 w 83"/>
                <a:gd name="T7" fmla="*/ 134 h 239"/>
                <a:gd name="T8" fmla="*/ 61 w 83"/>
                <a:gd name="T9" fmla="*/ 63 h 239"/>
                <a:gd name="T10" fmla="*/ 83 w 83"/>
                <a:gd name="T1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239">
                  <a:moveTo>
                    <a:pt x="0" y="239"/>
                  </a:moveTo>
                  <a:lnTo>
                    <a:pt x="15" y="218"/>
                  </a:lnTo>
                  <a:lnTo>
                    <a:pt x="23" y="197"/>
                  </a:lnTo>
                  <a:lnTo>
                    <a:pt x="45" y="134"/>
                  </a:lnTo>
                  <a:lnTo>
                    <a:pt x="61" y="63"/>
                  </a:lnTo>
                  <a:lnTo>
                    <a:pt x="83" y="0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58" name="Freeform 62"/>
            <p:cNvSpPr>
              <a:spLocks/>
            </p:cNvSpPr>
            <p:nvPr/>
          </p:nvSpPr>
          <p:spPr bwMode="auto">
            <a:xfrm>
              <a:off x="1258" y="1745"/>
              <a:ext cx="16" cy="49"/>
            </a:xfrm>
            <a:custGeom>
              <a:avLst/>
              <a:gdLst>
                <a:gd name="T0" fmla="*/ 0 w 16"/>
                <a:gd name="T1" fmla="*/ 49 h 49"/>
                <a:gd name="T2" fmla="*/ 8 w 16"/>
                <a:gd name="T3" fmla="*/ 0 h 49"/>
                <a:gd name="T4" fmla="*/ 16 w 16"/>
                <a:gd name="T5" fmla="*/ 0 h 49"/>
                <a:gd name="T6" fmla="*/ 8 w 16"/>
                <a:gd name="T7" fmla="*/ 49 h 49"/>
                <a:gd name="T8" fmla="*/ 0 w 16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9">
                  <a:moveTo>
                    <a:pt x="0" y="49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59" name="Freeform 63"/>
            <p:cNvSpPr>
              <a:spLocks/>
            </p:cNvSpPr>
            <p:nvPr/>
          </p:nvSpPr>
          <p:spPr bwMode="auto">
            <a:xfrm>
              <a:off x="1266" y="1689"/>
              <a:ext cx="15" cy="28"/>
            </a:xfrm>
            <a:custGeom>
              <a:avLst/>
              <a:gdLst>
                <a:gd name="T0" fmla="*/ 0 w 15"/>
                <a:gd name="T1" fmla="*/ 28 h 28"/>
                <a:gd name="T2" fmla="*/ 8 w 15"/>
                <a:gd name="T3" fmla="*/ 0 h 28"/>
                <a:gd name="T4" fmla="*/ 15 w 15"/>
                <a:gd name="T5" fmla="*/ 0 h 28"/>
                <a:gd name="T6" fmla="*/ 8 w 15"/>
                <a:gd name="T7" fmla="*/ 28 h 28"/>
                <a:gd name="T8" fmla="*/ 0 w 15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8">
                  <a:moveTo>
                    <a:pt x="0" y="28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8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60" name="Rectangle 64"/>
            <p:cNvSpPr>
              <a:spLocks noChangeArrowheads="1"/>
            </p:cNvSpPr>
            <p:nvPr/>
          </p:nvSpPr>
          <p:spPr bwMode="auto">
            <a:xfrm>
              <a:off x="1274" y="1668"/>
              <a:ext cx="7" cy="21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61" name="Freeform 65"/>
            <p:cNvSpPr>
              <a:spLocks/>
            </p:cNvSpPr>
            <p:nvPr/>
          </p:nvSpPr>
          <p:spPr bwMode="auto">
            <a:xfrm>
              <a:off x="1274" y="1591"/>
              <a:ext cx="15" cy="49"/>
            </a:xfrm>
            <a:custGeom>
              <a:avLst/>
              <a:gdLst>
                <a:gd name="T0" fmla="*/ 0 w 15"/>
                <a:gd name="T1" fmla="*/ 49 h 49"/>
                <a:gd name="T2" fmla="*/ 7 w 15"/>
                <a:gd name="T3" fmla="*/ 0 h 49"/>
                <a:gd name="T4" fmla="*/ 15 w 15"/>
                <a:gd name="T5" fmla="*/ 0 h 49"/>
                <a:gd name="T6" fmla="*/ 7 w 15"/>
                <a:gd name="T7" fmla="*/ 49 h 49"/>
                <a:gd name="T8" fmla="*/ 0 w 15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9">
                  <a:moveTo>
                    <a:pt x="0" y="49"/>
                  </a:moveTo>
                  <a:lnTo>
                    <a:pt x="7" y="0"/>
                  </a:lnTo>
                  <a:lnTo>
                    <a:pt x="15" y="0"/>
                  </a:lnTo>
                  <a:lnTo>
                    <a:pt x="7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62" name="Freeform 66"/>
            <p:cNvSpPr>
              <a:spLocks/>
            </p:cNvSpPr>
            <p:nvPr/>
          </p:nvSpPr>
          <p:spPr bwMode="auto">
            <a:xfrm>
              <a:off x="1281" y="1514"/>
              <a:ext cx="15" cy="49"/>
            </a:xfrm>
            <a:custGeom>
              <a:avLst/>
              <a:gdLst>
                <a:gd name="T0" fmla="*/ 0 w 15"/>
                <a:gd name="T1" fmla="*/ 49 h 49"/>
                <a:gd name="T2" fmla="*/ 8 w 15"/>
                <a:gd name="T3" fmla="*/ 0 h 49"/>
                <a:gd name="T4" fmla="*/ 15 w 15"/>
                <a:gd name="T5" fmla="*/ 0 h 49"/>
                <a:gd name="T6" fmla="*/ 8 w 15"/>
                <a:gd name="T7" fmla="*/ 49 h 49"/>
                <a:gd name="T8" fmla="*/ 0 w 15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9">
                  <a:moveTo>
                    <a:pt x="0" y="49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8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63" name="Rectangle 67"/>
            <p:cNvSpPr>
              <a:spLocks noChangeArrowheads="1"/>
            </p:cNvSpPr>
            <p:nvPr/>
          </p:nvSpPr>
          <p:spPr bwMode="auto">
            <a:xfrm>
              <a:off x="1296" y="1472"/>
              <a:ext cx="8" cy="14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64" name="Freeform 68"/>
            <p:cNvSpPr>
              <a:spLocks/>
            </p:cNvSpPr>
            <p:nvPr/>
          </p:nvSpPr>
          <p:spPr bwMode="auto">
            <a:xfrm>
              <a:off x="1296" y="1436"/>
              <a:ext cx="16" cy="36"/>
            </a:xfrm>
            <a:custGeom>
              <a:avLst/>
              <a:gdLst>
                <a:gd name="T0" fmla="*/ 0 w 16"/>
                <a:gd name="T1" fmla="*/ 36 h 36"/>
                <a:gd name="T2" fmla="*/ 8 w 16"/>
                <a:gd name="T3" fmla="*/ 0 h 36"/>
                <a:gd name="T4" fmla="*/ 16 w 16"/>
                <a:gd name="T5" fmla="*/ 0 h 36"/>
                <a:gd name="T6" fmla="*/ 8 w 16"/>
                <a:gd name="T7" fmla="*/ 36 h 36"/>
                <a:gd name="T8" fmla="*/ 0 w 1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6">
                  <a:moveTo>
                    <a:pt x="0" y="36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65" name="Freeform 69"/>
            <p:cNvSpPr>
              <a:spLocks/>
            </p:cNvSpPr>
            <p:nvPr/>
          </p:nvSpPr>
          <p:spPr bwMode="auto">
            <a:xfrm>
              <a:off x="1304" y="1387"/>
              <a:ext cx="15" cy="21"/>
            </a:xfrm>
            <a:custGeom>
              <a:avLst/>
              <a:gdLst>
                <a:gd name="T0" fmla="*/ 0 w 15"/>
                <a:gd name="T1" fmla="*/ 21 h 21"/>
                <a:gd name="T2" fmla="*/ 8 w 15"/>
                <a:gd name="T3" fmla="*/ 0 h 21"/>
                <a:gd name="T4" fmla="*/ 15 w 15"/>
                <a:gd name="T5" fmla="*/ 0 h 21"/>
                <a:gd name="T6" fmla="*/ 8 w 15"/>
                <a:gd name="T7" fmla="*/ 21 h 21"/>
                <a:gd name="T8" fmla="*/ 0 w 15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1">
                  <a:moveTo>
                    <a:pt x="0" y="21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8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66" name="Freeform 70"/>
            <p:cNvSpPr>
              <a:spLocks/>
            </p:cNvSpPr>
            <p:nvPr/>
          </p:nvSpPr>
          <p:spPr bwMode="auto">
            <a:xfrm>
              <a:off x="1312" y="1366"/>
              <a:ext cx="15" cy="21"/>
            </a:xfrm>
            <a:custGeom>
              <a:avLst/>
              <a:gdLst>
                <a:gd name="T0" fmla="*/ 0 w 15"/>
                <a:gd name="T1" fmla="*/ 21 h 21"/>
                <a:gd name="T2" fmla="*/ 7 w 15"/>
                <a:gd name="T3" fmla="*/ 0 h 21"/>
                <a:gd name="T4" fmla="*/ 15 w 15"/>
                <a:gd name="T5" fmla="*/ 0 h 21"/>
                <a:gd name="T6" fmla="*/ 7 w 15"/>
                <a:gd name="T7" fmla="*/ 21 h 21"/>
                <a:gd name="T8" fmla="*/ 0 w 15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1">
                  <a:moveTo>
                    <a:pt x="0" y="21"/>
                  </a:moveTo>
                  <a:lnTo>
                    <a:pt x="7" y="0"/>
                  </a:lnTo>
                  <a:lnTo>
                    <a:pt x="15" y="0"/>
                  </a:lnTo>
                  <a:lnTo>
                    <a:pt x="7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67" name="Rectangle 71"/>
            <p:cNvSpPr>
              <a:spLocks noChangeArrowheads="1"/>
            </p:cNvSpPr>
            <p:nvPr/>
          </p:nvSpPr>
          <p:spPr bwMode="auto">
            <a:xfrm>
              <a:off x="1319" y="1338"/>
              <a:ext cx="8" cy="28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68" name="Rectangle 72"/>
            <p:cNvSpPr>
              <a:spLocks noChangeArrowheads="1"/>
            </p:cNvSpPr>
            <p:nvPr/>
          </p:nvSpPr>
          <p:spPr bwMode="auto">
            <a:xfrm>
              <a:off x="1327" y="1303"/>
              <a:ext cx="7" cy="7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69" name="Freeform 73"/>
            <p:cNvSpPr>
              <a:spLocks/>
            </p:cNvSpPr>
            <p:nvPr/>
          </p:nvSpPr>
          <p:spPr bwMode="auto">
            <a:xfrm>
              <a:off x="1327" y="1268"/>
              <a:ext cx="15" cy="35"/>
            </a:xfrm>
            <a:custGeom>
              <a:avLst/>
              <a:gdLst>
                <a:gd name="T0" fmla="*/ 0 w 15"/>
                <a:gd name="T1" fmla="*/ 35 h 35"/>
                <a:gd name="T2" fmla="*/ 7 w 15"/>
                <a:gd name="T3" fmla="*/ 0 h 35"/>
                <a:gd name="T4" fmla="*/ 15 w 15"/>
                <a:gd name="T5" fmla="*/ 0 h 35"/>
                <a:gd name="T6" fmla="*/ 7 w 15"/>
                <a:gd name="T7" fmla="*/ 35 h 35"/>
                <a:gd name="T8" fmla="*/ 0 w 15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5">
                  <a:moveTo>
                    <a:pt x="0" y="35"/>
                  </a:moveTo>
                  <a:lnTo>
                    <a:pt x="7" y="0"/>
                  </a:lnTo>
                  <a:lnTo>
                    <a:pt x="15" y="0"/>
                  </a:lnTo>
                  <a:lnTo>
                    <a:pt x="7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70" name="Freeform 74"/>
            <p:cNvSpPr>
              <a:spLocks/>
            </p:cNvSpPr>
            <p:nvPr/>
          </p:nvSpPr>
          <p:spPr bwMode="auto">
            <a:xfrm>
              <a:off x="1334" y="1254"/>
              <a:ext cx="16" cy="14"/>
            </a:xfrm>
            <a:custGeom>
              <a:avLst/>
              <a:gdLst>
                <a:gd name="T0" fmla="*/ 0 w 16"/>
                <a:gd name="T1" fmla="*/ 7 h 14"/>
                <a:gd name="T2" fmla="*/ 8 w 16"/>
                <a:gd name="T3" fmla="*/ 0 h 14"/>
                <a:gd name="T4" fmla="*/ 16 w 16"/>
                <a:gd name="T5" fmla="*/ 7 h 14"/>
                <a:gd name="T6" fmla="*/ 8 w 16"/>
                <a:gd name="T7" fmla="*/ 14 h 14"/>
                <a:gd name="T8" fmla="*/ 0 w 16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0" y="7"/>
                  </a:moveTo>
                  <a:lnTo>
                    <a:pt x="8" y="0"/>
                  </a:lnTo>
                  <a:lnTo>
                    <a:pt x="16" y="7"/>
                  </a:lnTo>
                  <a:lnTo>
                    <a:pt x="8" y="1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71" name="Rectangle 75"/>
            <p:cNvSpPr>
              <a:spLocks noChangeArrowheads="1"/>
            </p:cNvSpPr>
            <p:nvPr/>
          </p:nvSpPr>
          <p:spPr bwMode="auto">
            <a:xfrm>
              <a:off x="1357" y="1226"/>
              <a:ext cx="8" cy="7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72" name="Rectangle 76"/>
            <p:cNvSpPr>
              <a:spLocks noChangeArrowheads="1"/>
            </p:cNvSpPr>
            <p:nvPr/>
          </p:nvSpPr>
          <p:spPr bwMode="auto">
            <a:xfrm>
              <a:off x="1357" y="1219"/>
              <a:ext cx="8" cy="7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73" name="Freeform 77"/>
            <p:cNvSpPr>
              <a:spLocks/>
            </p:cNvSpPr>
            <p:nvPr/>
          </p:nvSpPr>
          <p:spPr bwMode="auto">
            <a:xfrm>
              <a:off x="1365" y="1212"/>
              <a:ext cx="15" cy="14"/>
            </a:xfrm>
            <a:custGeom>
              <a:avLst/>
              <a:gdLst>
                <a:gd name="T0" fmla="*/ 7 w 15"/>
                <a:gd name="T1" fmla="*/ 0 h 14"/>
                <a:gd name="T2" fmla="*/ 15 w 15"/>
                <a:gd name="T3" fmla="*/ 7 h 14"/>
                <a:gd name="T4" fmla="*/ 7 w 15"/>
                <a:gd name="T5" fmla="*/ 14 h 14"/>
                <a:gd name="T6" fmla="*/ 0 w 15"/>
                <a:gd name="T7" fmla="*/ 7 h 14"/>
                <a:gd name="T8" fmla="*/ 7 w 1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7" y="0"/>
                  </a:moveTo>
                  <a:lnTo>
                    <a:pt x="15" y="7"/>
                  </a:lnTo>
                  <a:lnTo>
                    <a:pt x="7" y="14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74" name="Rectangle 78"/>
            <p:cNvSpPr>
              <a:spLocks noChangeArrowheads="1"/>
            </p:cNvSpPr>
            <p:nvPr/>
          </p:nvSpPr>
          <p:spPr bwMode="auto">
            <a:xfrm>
              <a:off x="1372" y="1226"/>
              <a:ext cx="8" cy="14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75" name="Rectangle 79"/>
            <p:cNvSpPr>
              <a:spLocks noChangeArrowheads="1"/>
            </p:cNvSpPr>
            <p:nvPr/>
          </p:nvSpPr>
          <p:spPr bwMode="auto">
            <a:xfrm>
              <a:off x="1372" y="1240"/>
              <a:ext cx="8" cy="35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76" name="Rectangle 80"/>
            <p:cNvSpPr>
              <a:spLocks noChangeArrowheads="1"/>
            </p:cNvSpPr>
            <p:nvPr/>
          </p:nvSpPr>
          <p:spPr bwMode="auto">
            <a:xfrm>
              <a:off x="1372" y="1275"/>
              <a:ext cx="8" cy="14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77" name="Rectangle 81"/>
            <p:cNvSpPr>
              <a:spLocks noChangeArrowheads="1"/>
            </p:cNvSpPr>
            <p:nvPr/>
          </p:nvSpPr>
          <p:spPr bwMode="auto">
            <a:xfrm>
              <a:off x="1380" y="1317"/>
              <a:ext cx="8" cy="7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78" name="Rectangle 82"/>
            <p:cNvSpPr>
              <a:spLocks noChangeArrowheads="1"/>
            </p:cNvSpPr>
            <p:nvPr/>
          </p:nvSpPr>
          <p:spPr bwMode="auto">
            <a:xfrm>
              <a:off x="1380" y="1324"/>
              <a:ext cx="8" cy="42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79" name="Freeform 83"/>
            <p:cNvSpPr>
              <a:spLocks/>
            </p:cNvSpPr>
            <p:nvPr/>
          </p:nvSpPr>
          <p:spPr bwMode="auto">
            <a:xfrm>
              <a:off x="1380" y="1394"/>
              <a:ext cx="15" cy="50"/>
            </a:xfrm>
            <a:custGeom>
              <a:avLst/>
              <a:gdLst>
                <a:gd name="T0" fmla="*/ 8 w 15"/>
                <a:gd name="T1" fmla="*/ 0 h 50"/>
                <a:gd name="T2" fmla="*/ 15 w 15"/>
                <a:gd name="T3" fmla="*/ 50 h 50"/>
                <a:gd name="T4" fmla="*/ 8 w 15"/>
                <a:gd name="T5" fmla="*/ 50 h 50"/>
                <a:gd name="T6" fmla="*/ 0 w 15"/>
                <a:gd name="T7" fmla="*/ 0 h 50"/>
                <a:gd name="T8" fmla="*/ 8 w 15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0">
                  <a:moveTo>
                    <a:pt x="8" y="0"/>
                  </a:moveTo>
                  <a:lnTo>
                    <a:pt x="15" y="50"/>
                  </a:lnTo>
                  <a:lnTo>
                    <a:pt x="8" y="50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80" name="Rectangle 84"/>
            <p:cNvSpPr>
              <a:spLocks noChangeArrowheads="1"/>
            </p:cNvSpPr>
            <p:nvPr/>
          </p:nvSpPr>
          <p:spPr bwMode="auto">
            <a:xfrm>
              <a:off x="1388" y="1472"/>
              <a:ext cx="7" cy="49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81" name="Freeform 85"/>
            <p:cNvSpPr>
              <a:spLocks/>
            </p:cNvSpPr>
            <p:nvPr/>
          </p:nvSpPr>
          <p:spPr bwMode="auto">
            <a:xfrm>
              <a:off x="1388" y="1549"/>
              <a:ext cx="15" cy="49"/>
            </a:xfrm>
            <a:custGeom>
              <a:avLst/>
              <a:gdLst>
                <a:gd name="T0" fmla="*/ 7 w 15"/>
                <a:gd name="T1" fmla="*/ 0 h 49"/>
                <a:gd name="T2" fmla="*/ 15 w 15"/>
                <a:gd name="T3" fmla="*/ 49 h 49"/>
                <a:gd name="T4" fmla="*/ 7 w 15"/>
                <a:gd name="T5" fmla="*/ 49 h 49"/>
                <a:gd name="T6" fmla="*/ 0 w 15"/>
                <a:gd name="T7" fmla="*/ 0 h 49"/>
                <a:gd name="T8" fmla="*/ 7 w 15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9">
                  <a:moveTo>
                    <a:pt x="7" y="0"/>
                  </a:moveTo>
                  <a:lnTo>
                    <a:pt x="15" y="49"/>
                  </a:lnTo>
                  <a:lnTo>
                    <a:pt x="7" y="49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82" name="Rectangle 86"/>
            <p:cNvSpPr>
              <a:spLocks noChangeArrowheads="1"/>
            </p:cNvSpPr>
            <p:nvPr/>
          </p:nvSpPr>
          <p:spPr bwMode="auto">
            <a:xfrm>
              <a:off x="1395" y="1626"/>
              <a:ext cx="8" cy="49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83" name="Rectangle 87"/>
            <p:cNvSpPr>
              <a:spLocks noChangeArrowheads="1"/>
            </p:cNvSpPr>
            <p:nvPr/>
          </p:nvSpPr>
          <p:spPr bwMode="auto">
            <a:xfrm>
              <a:off x="1403" y="1703"/>
              <a:ext cx="7" cy="49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84" name="Rectangle 88"/>
            <p:cNvSpPr>
              <a:spLocks noChangeArrowheads="1"/>
            </p:cNvSpPr>
            <p:nvPr/>
          </p:nvSpPr>
          <p:spPr bwMode="auto">
            <a:xfrm>
              <a:off x="1403" y="1780"/>
              <a:ext cx="7" cy="49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85" name="Freeform 89"/>
            <p:cNvSpPr>
              <a:spLocks/>
            </p:cNvSpPr>
            <p:nvPr/>
          </p:nvSpPr>
          <p:spPr bwMode="auto">
            <a:xfrm>
              <a:off x="1403" y="1857"/>
              <a:ext cx="15" cy="49"/>
            </a:xfrm>
            <a:custGeom>
              <a:avLst/>
              <a:gdLst>
                <a:gd name="T0" fmla="*/ 7 w 15"/>
                <a:gd name="T1" fmla="*/ 0 h 49"/>
                <a:gd name="T2" fmla="*/ 15 w 15"/>
                <a:gd name="T3" fmla="*/ 49 h 49"/>
                <a:gd name="T4" fmla="*/ 7 w 15"/>
                <a:gd name="T5" fmla="*/ 49 h 49"/>
                <a:gd name="T6" fmla="*/ 0 w 15"/>
                <a:gd name="T7" fmla="*/ 0 h 49"/>
                <a:gd name="T8" fmla="*/ 7 w 15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9">
                  <a:moveTo>
                    <a:pt x="7" y="0"/>
                  </a:moveTo>
                  <a:lnTo>
                    <a:pt x="15" y="49"/>
                  </a:lnTo>
                  <a:lnTo>
                    <a:pt x="7" y="49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86" name="Rectangle 90"/>
            <p:cNvSpPr>
              <a:spLocks noChangeArrowheads="1"/>
            </p:cNvSpPr>
            <p:nvPr/>
          </p:nvSpPr>
          <p:spPr bwMode="auto">
            <a:xfrm>
              <a:off x="1410" y="1934"/>
              <a:ext cx="8" cy="21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87" name="Rectangle 91"/>
            <p:cNvSpPr>
              <a:spLocks noChangeArrowheads="1"/>
            </p:cNvSpPr>
            <p:nvPr/>
          </p:nvSpPr>
          <p:spPr bwMode="auto">
            <a:xfrm>
              <a:off x="1410" y="1955"/>
              <a:ext cx="8" cy="28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88" name="Rectangle 92"/>
            <p:cNvSpPr>
              <a:spLocks noChangeArrowheads="1"/>
            </p:cNvSpPr>
            <p:nvPr/>
          </p:nvSpPr>
          <p:spPr bwMode="auto">
            <a:xfrm>
              <a:off x="1410" y="2011"/>
              <a:ext cx="8" cy="21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89" name="Rectangle 93"/>
            <p:cNvSpPr>
              <a:spLocks noChangeArrowheads="1"/>
            </p:cNvSpPr>
            <p:nvPr/>
          </p:nvSpPr>
          <p:spPr bwMode="auto">
            <a:xfrm>
              <a:off x="1410" y="2032"/>
              <a:ext cx="8" cy="28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90" name="Rectangle 94"/>
            <p:cNvSpPr>
              <a:spLocks noChangeArrowheads="1"/>
            </p:cNvSpPr>
            <p:nvPr/>
          </p:nvSpPr>
          <p:spPr bwMode="auto">
            <a:xfrm>
              <a:off x="1418" y="2088"/>
              <a:ext cx="7" cy="21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91" name="Rectangle 95"/>
            <p:cNvSpPr>
              <a:spLocks noChangeArrowheads="1"/>
            </p:cNvSpPr>
            <p:nvPr/>
          </p:nvSpPr>
          <p:spPr bwMode="auto">
            <a:xfrm>
              <a:off x="1418" y="2109"/>
              <a:ext cx="7" cy="28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92" name="Rectangle 96"/>
            <p:cNvSpPr>
              <a:spLocks noChangeArrowheads="1"/>
            </p:cNvSpPr>
            <p:nvPr/>
          </p:nvSpPr>
          <p:spPr bwMode="auto">
            <a:xfrm>
              <a:off x="1418" y="2165"/>
              <a:ext cx="7" cy="14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93" name="Freeform 97"/>
            <p:cNvSpPr>
              <a:spLocks/>
            </p:cNvSpPr>
            <p:nvPr/>
          </p:nvSpPr>
          <p:spPr bwMode="auto">
            <a:xfrm>
              <a:off x="1418" y="2179"/>
              <a:ext cx="15" cy="35"/>
            </a:xfrm>
            <a:custGeom>
              <a:avLst/>
              <a:gdLst>
                <a:gd name="T0" fmla="*/ 7 w 15"/>
                <a:gd name="T1" fmla="*/ 0 h 35"/>
                <a:gd name="T2" fmla="*/ 15 w 15"/>
                <a:gd name="T3" fmla="*/ 35 h 35"/>
                <a:gd name="T4" fmla="*/ 7 w 15"/>
                <a:gd name="T5" fmla="*/ 35 h 35"/>
                <a:gd name="T6" fmla="*/ 0 w 15"/>
                <a:gd name="T7" fmla="*/ 0 h 35"/>
                <a:gd name="T8" fmla="*/ 7 w 15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5">
                  <a:moveTo>
                    <a:pt x="7" y="0"/>
                  </a:moveTo>
                  <a:lnTo>
                    <a:pt x="15" y="35"/>
                  </a:lnTo>
                  <a:lnTo>
                    <a:pt x="7" y="35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94" name="Rectangle 98"/>
            <p:cNvSpPr>
              <a:spLocks noChangeArrowheads="1"/>
            </p:cNvSpPr>
            <p:nvPr/>
          </p:nvSpPr>
          <p:spPr bwMode="auto">
            <a:xfrm>
              <a:off x="1425" y="2242"/>
              <a:ext cx="8" cy="42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95" name="Rectangle 99"/>
            <p:cNvSpPr>
              <a:spLocks noChangeArrowheads="1"/>
            </p:cNvSpPr>
            <p:nvPr/>
          </p:nvSpPr>
          <p:spPr bwMode="auto">
            <a:xfrm>
              <a:off x="1425" y="2284"/>
              <a:ext cx="8" cy="7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96" name="Rectangle 100"/>
            <p:cNvSpPr>
              <a:spLocks noChangeArrowheads="1"/>
            </p:cNvSpPr>
            <p:nvPr/>
          </p:nvSpPr>
          <p:spPr bwMode="auto">
            <a:xfrm>
              <a:off x="1433" y="2319"/>
              <a:ext cx="8" cy="14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97" name="Freeform 101"/>
            <p:cNvSpPr>
              <a:spLocks/>
            </p:cNvSpPr>
            <p:nvPr/>
          </p:nvSpPr>
          <p:spPr bwMode="auto">
            <a:xfrm>
              <a:off x="1433" y="2326"/>
              <a:ext cx="15" cy="14"/>
            </a:xfrm>
            <a:custGeom>
              <a:avLst/>
              <a:gdLst>
                <a:gd name="T0" fmla="*/ 8 w 15"/>
                <a:gd name="T1" fmla="*/ 0 h 14"/>
                <a:gd name="T2" fmla="*/ 15 w 15"/>
                <a:gd name="T3" fmla="*/ 7 h 14"/>
                <a:gd name="T4" fmla="*/ 8 w 15"/>
                <a:gd name="T5" fmla="*/ 14 h 14"/>
                <a:gd name="T6" fmla="*/ 0 w 15"/>
                <a:gd name="T7" fmla="*/ 7 h 14"/>
                <a:gd name="T8" fmla="*/ 8 w 1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8" y="0"/>
                  </a:moveTo>
                  <a:lnTo>
                    <a:pt x="15" y="7"/>
                  </a:lnTo>
                  <a:lnTo>
                    <a:pt x="8" y="14"/>
                  </a:lnTo>
                  <a:lnTo>
                    <a:pt x="0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98" name="Rectangle 102"/>
            <p:cNvSpPr>
              <a:spLocks noChangeArrowheads="1"/>
            </p:cNvSpPr>
            <p:nvPr/>
          </p:nvSpPr>
          <p:spPr bwMode="auto">
            <a:xfrm>
              <a:off x="1441" y="2333"/>
              <a:ext cx="7" cy="7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399" name="Rectangle 103"/>
            <p:cNvSpPr>
              <a:spLocks noChangeArrowheads="1"/>
            </p:cNvSpPr>
            <p:nvPr/>
          </p:nvSpPr>
          <p:spPr bwMode="auto">
            <a:xfrm>
              <a:off x="1448" y="2333"/>
              <a:ext cx="8" cy="7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400" name="Freeform 104"/>
            <p:cNvSpPr>
              <a:spLocks/>
            </p:cNvSpPr>
            <p:nvPr/>
          </p:nvSpPr>
          <p:spPr bwMode="auto">
            <a:xfrm>
              <a:off x="1448" y="2326"/>
              <a:ext cx="15" cy="14"/>
            </a:xfrm>
            <a:custGeom>
              <a:avLst/>
              <a:gdLst>
                <a:gd name="T0" fmla="*/ 0 w 15"/>
                <a:gd name="T1" fmla="*/ 14 h 14"/>
                <a:gd name="T2" fmla="*/ 8 w 15"/>
                <a:gd name="T3" fmla="*/ 0 h 14"/>
                <a:gd name="T4" fmla="*/ 15 w 15"/>
                <a:gd name="T5" fmla="*/ 0 h 14"/>
                <a:gd name="T6" fmla="*/ 8 w 15"/>
                <a:gd name="T7" fmla="*/ 14 h 14"/>
                <a:gd name="T8" fmla="*/ 0 w 15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0" y="14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8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401" name="Rectangle 105"/>
            <p:cNvSpPr>
              <a:spLocks noChangeArrowheads="1"/>
            </p:cNvSpPr>
            <p:nvPr/>
          </p:nvSpPr>
          <p:spPr bwMode="auto">
            <a:xfrm>
              <a:off x="1479" y="2291"/>
              <a:ext cx="7" cy="7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402" name="Freeform 106"/>
            <p:cNvSpPr>
              <a:spLocks/>
            </p:cNvSpPr>
            <p:nvPr/>
          </p:nvSpPr>
          <p:spPr bwMode="auto">
            <a:xfrm>
              <a:off x="1479" y="2249"/>
              <a:ext cx="22" cy="42"/>
            </a:xfrm>
            <a:custGeom>
              <a:avLst/>
              <a:gdLst>
                <a:gd name="T0" fmla="*/ 0 w 22"/>
                <a:gd name="T1" fmla="*/ 42 h 42"/>
                <a:gd name="T2" fmla="*/ 15 w 22"/>
                <a:gd name="T3" fmla="*/ 0 h 42"/>
                <a:gd name="T4" fmla="*/ 22 w 22"/>
                <a:gd name="T5" fmla="*/ 0 h 42"/>
                <a:gd name="T6" fmla="*/ 7 w 22"/>
                <a:gd name="T7" fmla="*/ 42 h 42"/>
                <a:gd name="T8" fmla="*/ 0 w 22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2">
                  <a:moveTo>
                    <a:pt x="0" y="42"/>
                  </a:moveTo>
                  <a:lnTo>
                    <a:pt x="15" y="0"/>
                  </a:lnTo>
                  <a:lnTo>
                    <a:pt x="22" y="0"/>
                  </a:lnTo>
                  <a:lnTo>
                    <a:pt x="7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403" name="Rectangle 107"/>
            <p:cNvSpPr>
              <a:spLocks noChangeArrowheads="1"/>
            </p:cNvSpPr>
            <p:nvPr/>
          </p:nvSpPr>
          <p:spPr bwMode="auto">
            <a:xfrm>
              <a:off x="1509" y="2214"/>
              <a:ext cx="8" cy="7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404" name="Freeform 108"/>
            <p:cNvSpPr>
              <a:spLocks/>
            </p:cNvSpPr>
            <p:nvPr/>
          </p:nvSpPr>
          <p:spPr bwMode="auto">
            <a:xfrm>
              <a:off x="1509" y="2179"/>
              <a:ext cx="23" cy="35"/>
            </a:xfrm>
            <a:custGeom>
              <a:avLst/>
              <a:gdLst>
                <a:gd name="T0" fmla="*/ 0 w 23"/>
                <a:gd name="T1" fmla="*/ 35 h 35"/>
                <a:gd name="T2" fmla="*/ 15 w 23"/>
                <a:gd name="T3" fmla="*/ 0 h 35"/>
                <a:gd name="T4" fmla="*/ 23 w 23"/>
                <a:gd name="T5" fmla="*/ 0 h 35"/>
                <a:gd name="T6" fmla="*/ 8 w 23"/>
                <a:gd name="T7" fmla="*/ 35 h 35"/>
                <a:gd name="T8" fmla="*/ 0 w 23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5">
                  <a:moveTo>
                    <a:pt x="0" y="35"/>
                  </a:moveTo>
                  <a:lnTo>
                    <a:pt x="15" y="0"/>
                  </a:lnTo>
                  <a:lnTo>
                    <a:pt x="23" y="0"/>
                  </a:lnTo>
                  <a:lnTo>
                    <a:pt x="8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405" name="Rectangle 109"/>
            <p:cNvSpPr>
              <a:spLocks noChangeArrowheads="1"/>
            </p:cNvSpPr>
            <p:nvPr/>
          </p:nvSpPr>
          <p:spPr bwMode="auto">
            <a:xfrm>
              <a:off x="1524" y="2172"/>
              <a:ext cx="8" cy="7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406" name="Freeform 110"/>
            <p:cNvSpPr>
              <a:spLocks/>
            </p:cNvSpPr>
            <p:nvPr/>
          </p:nvSpPr>
          <p:spPr bwMode="auto">
            <a:xfrm>
              <a:off x="1532" y="2116"/>
              <a:ext cx="23" cy="35"/>
            </a:xfrm>
            <a:custGeom>
              <a:avLst/>
              <a:gdLst>
                <a:gd name="T0" fmla="*/ 0 w 23"/>
                <a:gd name="T1" fmla="*/ 35 h 35"/>
                <a:gd name="T2" fmla="*/ 15 w 23"/>
                <a:gd name="T3" fmla="*/ 0 h 35"/>
                <a:gd name="T4" fmla="*/ 23 w 23"/>
                <a:gd name="T5" fmla="*/ 0 h 35"/>
                <a:gd name="T6" fmla="*/ 7 w 23"/>
                <a:gd name="T7" fmla="*/ 35 h 35"/>
                <a:gd name="T8" fmla="*/ 0 w 23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5">
                  <a:moveTo>
                    <a:pt x="0" y="35"/>
                  </a:moveTo>
                  <a:lnTo>
                    <a:pt x="15" y="0"/>
                  </a:lnTo>
                  <a:lnTo>
                    <a:pt x="23" y="0"/>
                  </a:lnTo>
                  <a:lnTo>
                    <a:pt x="7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407" name="Rectangle 111"/>
            <p:cNvSpPr>
              <a:spLocks noChangeArrowheads="1"/>
            </p:cNvSpPr>
            <p:nvPr/>
          </p:nvSpPr>
          <p:spPr bwMode="auto">
            <a:xfrm>
              <a:off x="1547" y="2102"/>
              <a:ext cx="8" cy="14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408" name="Rectangle 112"/>
            <p:cNvSpPr>
              <a:spLocks noChangeArrowheads="1"/>
            </p:cNvSpPr>
            <p:nvPr/>
          </p:nvSpPr>
          <p:spPr bwMode="auto">
            <a:xfrm>
              <a:off x="1555" y="2067"/>
              <a:ext cx="7" cy="7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409" name="Freeform 113"/>
            <p:cNvSpPr>
              <a:spLocks/>
            </p:cNvSpPr>
            <p:nvPr/>
          </p:nvSpPr>
          <p:spPr bwMode="auto">
            <a:xfrm>
              <a:off x="1555" y="2025"/>
              <a:ext cx="22" cy="42"/>
            </a:xfrm>
            <a:custGeom>
              <a:avLst/>
              <a:gdLst>
                <a:gd name="T0" fmla="*/ 0 w 22"/>
                <a:gd name="T1" fmla="*/ 42 h 42"/>
                <a:gd name="T2" fmla="*/ 15 w 22"/>
                <a:gd name="T3" fmla="*/ 0 h 42"/>
                <a:gd name="T4" fmla="*/ 22 w 22"/>
                <a:gd name="T5" fmla="*/ 0 h 42"/>
                <a:gd name="T6" fmla="*/ 7 w 22"/>
                <a:gd name="T7" fmla="*/ 42 h 42"/>
                <a:gd name="T8" fmla="*/ 0 w 22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2">
                  <a:moveTo>
                    <a:pt x="0" y="42"/>
                  </a:moveTo>
                  <a:lnTo>
                    <a:pt x="15" y="0"/>
                  </a:lnTo>
                  <a:lnTo>
                    <a:pt x="22" y="0"/>
                  </a:lnTo>
                  <a:lnTo>
                    <a:pt x="7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410" name="Freeform 114"/>
            <p:cNvSpPr>
              <a:spLocks/>
            </p:cNvSpPr>
            <p:nvPr/>
          </p:nvSpPr>
          <p:spPr bwMode="auto">
            <a:xfrm>
              <a:off x="1577" y="1962"/>
              <a:ext cx="16" cy="35"/>
            </a:xfrm>
            <a:custGeom>
              <a:avLst/>
              <a:gdLst>
                <a:gd name="T0" fmla="*/ 0 w 16"/>
                <a:gd name="T1" fmla="*/ 35 h 35"/>
                <a:gd name="T2" fmla="*/ 8 w 16"/>
                <a:gd name="T3" fmla="*/ 0 h 35"/>
                <a:gd name="T4" fmla="*/ 16 w 16"/>
                <a:gd name="T5" fmla="*/ 0 h 35"/>
                <a:gd name="T6" fmla="*/ 8 w 16"/>
                <a:gd name="T7" fmla="*/ 35 h 35"/>
                <a:gd name="T8" fmla="*/ 0 w 16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5">
                  <a:moveTo>
                    <a:pt x="0" y="35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411" name="Rectangle 115"/>
            <p:cNvSpPr>
              <a:spLocks noChangeArrowheads="1"/>
            </p:cNvSpPr>
            <p:nvPr/>
          </p:nvSpPr>
          <p:spPr bwMode="auto">
            <a:xfrm>
              <a:off x="1585" y="1948"/>
              <a:ext cx="8" cy="14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412" name="Rectangle 116"/>
            <p:cNvSpPr>
              <a:spLocks noChangeArrowheads="1"/>
            </p:cNvSpPr>
            <p:nvPr/>
          </p:nvSpPr>
          <p:spPr bwMode="auto">
            <a:xfrm>
              <a:off x="1593" y="1913"/>
              <a:ext cx="7" cy="7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413" name="Freeform 117"/>
            <p:cNvSpPr>
              <a:spLocks/>
            </p:cNvSpPr>
            <p:nvPr/>
          </p:nvSpPr>
          <p:spPr bwMode="auto">
            <a:xfrm>
              <a:off x="1593" y="1871"/>
              <a:ext cx="22" cy="42"/>
            </a:xfrm>
            <a:custGeom>
              <a:avLst/>
              <a:gdLst>
                <a:gd name="T0" fmla="*/ 0 w 22"/>
                <a:gd name="T1" fmla="*/ 42 h 42"/>
                <a:gd name="T2" fmla="*/ 15 w 22"/>
                <a:gd name="T3" fmla="*/ 0 h 42"/>
                <a:gd name="T4" fmla="*/ 22 w 22"/>
                <a:gd name="T5" fmla="*/ 0 h 42"/>
                <a:gd name="T6" fmla="*/ 7 w 22"/>
                <a:gd name="T7" fmla="*/ 42 h 42"/>
                <a:gd name="T8" fmla="*/ 0 w 22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2">
                  <a:moveTo>
                    <a:pt x="0" y="42"/>
                  </a:moveTo>
                  <a:lnTo>
                    <a:pt x="15" y="0"/>
                  </a:lnTo>
                  <a:lnTo>
                    <a:pt x="22" y="0"/>
                  </a:lnTo>
                  <a:lnTo>
                    <a:pt x="7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414" name="Freeform 118"/>
            <p:cNvSpPr>
              <a:spLocks/>
            </p:cNvSpPr>
            <p:nvPr/>
          </p:nvSpPr>
          <p:spPr bwMode="auto">
            <a:xfrm>
              <a:off x="1631" y="1829"/>
              <a:ext cx="15" cy="14"/>
            </a:xfrm>
            <a:custGeom>
              <a:avLst/>
              <a:gdLst>
                <a:gd name="T0" fmla="*/ 0 w 15"/>
                <a:gd name="T1" fmla="*/ 7 h 14"/>
                <a:gd name="T2" fmla="*/ 15 w 15"/>
                <a:gd name="T3" fmla="*/ 0 h 14"/>
                <a:gd name="T4" fmla="*/ 15 w 15"/>
                <a:gd name="T5" fmla="*/ 7 h 14"/>
                <a:gd name="T6" fmla="*/ 0 w 15"/>
                <a:gd name="T7" fmla="*/ 14 h 14"/>
                <a:gd name="T8" fmla="*/ 0 w 15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0" y="7"/>
                  </a:moveTo>
                  <a:lnTo>
                    <a:pt x="15" y="0"/>
                  </a:lnTo>
                  <a:lnTo>
                    <a:pt x="15" y="7"/>
                  </a:lnTo>
                  <a:lnTo>
                    <a:pt x="0" y="1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415" name="Rectangle 119"/>
            <p:cNvSpPr>
              <a:spLocks noChangeArrowheads="1"/>
            </p:cNvSpPr>
            <p:nvPr/>
          </p:nvSpPr>
          <p:spPr bwMode="auto">
            <a:xfrm>
              <a:off x="1646" y="1829"/>
              <a:ext cx="7" cy="7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416" name="Rectangle 120"/>
            <p:cNvSpPr>
              <a:spLocks noChangeArrowheads="1"/>
            </p:cNvSpPr>
            <p:nvPr/>
          </p:nvSpPr>
          <p:spPr bwMode="auto">
            <a:xfrm>
              <a:off x="1653" y="1829"/>
              <a:ext cx="8" cy="7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417" name="Freeform 121"/>
            <p:cNvSpPr>
              <a:spLocks/>
            </p:cNvSpPr>
            <p:nvPr/>
          </p:nvSpPr>
          <p:spPr bwMode="auto">
            <a:xfrm>
              <a:off x="1661" y="1829"/>
              <a:ext cx="23" cy="21"/>
            </a:xfrm>
            <a:custGeom>
              <a:avLst/>
              <a:gdLst>
                <a:gd name="T0" fmla="*/ 8 w 23"/>
                <a:gd name="T1" fmla="*/ 0 h 21"/>
                <a:gd name="T2" fmla="*/ 23 w 23"/>
                <a:gd name="T3" fmla="*/ 14 h 21"/>
                <a:gd name="T4" fmla="*/ 15 w 23"/>
                <a:gd name="T5" fmla="*/ 21 h 21"/>
                <a:gd name="T6" fmla="*/ 0 w 23"/>
                <a:gd name="T7" fmla="*/ 7 h 21"/>
                <a:gd name="T8" fmla="*/ 8 w 23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1">
                  <a:moveTo>
                    <a:pt x="8" y="0"/>
                  </a:moveTo>
                  <a:lnTo>
                    <a:pt x="23" y="14"/>
                  </a:lnTo>
                  <a:lnTo>
                    <a:pt x="15" y="21"/>
                  </a:lnTo>
                  <a:lnTo>
                    <a:pt x="0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418" name="Freeform 122"/>
            <p:cNvSpPr>
              <a:spLocks/>
            </p:cNvSpPr>
            <p:nvPr/>
          </p:nvSpPr>
          <p:spPr bwMode="auto">
            <a:xfrm>
              <a:off x="1676" y="1843"/>
              <a:ext cx="23" cy="28"/>
            </a:xfrm>
            <a:custGeom>
              <a:avLst/>
              <a:gdLst>
                <a:gd name="T0" fmla="*/ 8 w 23"/>
                <a:gd name="T1" fmla="*/ 0 h 28"/>
                <a:gd name="T2" fmla="*/ 23 w 23"/>
                <a:gd name="T3" fmla="*/ 21 h 28"/>
                <a:gd name="T4" fmla="*/ 15 w 23"/>
                <a:gd name="T5" fmla="*/ 28 h 28"/>
                <a:gd name="T6" fmla="*/ 0 w 23"/>
                <a:gd name="T7" fmla="*/ 7 h 28"/>
                <a:gd name="T8" fmla="*/ 8 w 23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8">
                  <a:moveTo>
                    <a:pt x="8" y="0"/>
                  </a:moveTo>
                  <a:lnTo>
                    <a:pt x="23" y="21"/>
                  </a:lnTo>
                  <a:lnTo>
                    <a:pt x="15" y="28"/>
                  </a:lnTo>
                  <a:lnTo>
                    <a:pt x="0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419" name="Freeform 123"/>
            <p:cNvSpPr>
              <a:spLocks/>
            </p:cNvSpPr>
            <p:nvPr/>
          </p:nvSpPr>
          <p:spPr bwMode="auto">
            <a:xfrm>
              <a:off x="1714" y="1892"/>
              <a:ext cx="23" cy="28"/>
            </a:xfrm>
            <a:custGeom>
              <a:avLst/>
              <a:gdLst>
                <a:gd name="T0" fmla="*/ 8 w 23"/>
                <a:gd name="T1" fmla="*/ 0 h 28"/>
                <a:gd name="T2" fmla="*/ 23 w 23"/>
                <a:gd name="T3" fmla="*/ 21 h 28"/>
                <a:gd name="T4" fmla="*/ 15 w 23"/>
                <a:gd name="T5" fmla="*/ 28 h 28"/>
                <a:gd name="T6" fmla="*/ 0 w 23"/>
                <a:gd name="T7" fmla="*/ 7 h 28"/>
                <a:gd name="T8" fmla="*/ 8 w 23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8">
                  <a:moveTo>
                    <a:pt x="8" y="0"/>
                  </a:moveTo>
                  <a:lnTo>
                    <a:pt x="23" y="21"/>
                  </a:lnTo>
                  <a:lnTo>
                    <a:pt x="15" y="28"/>
                  </a:lnTo>
                  <a:lnTo>
                    <a:pt x="0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420" name="Freeform 124"/>
            <p:cNvSpPr>
              <a:spLocks/>
            </p:cNvSpPr>
            <p:nvPr/>
          </p:nvSpPr>
          <p:spPr bwMode="auto">
            <a:xfrm>
              <a:off x="1729" y="1913"/>
              <a:ext cx="23" cy="28"/>
            </a:xfrm>
            <a:custGeom>
              <a:avLst/>
              <a:gdLst>
                <a:gd name="T0" fmla="*/ 8 w 23"/>
                <a:gd name="T1" fmla="*/ 0 h 28"/>
                <a:gd name="T2" fmla="*/ 23 w 23"/>
                <a:gd name="T3" fmla="*/ 21 h 28"/>
                <a:gd name="T4" fmla="*/ 15 w 23"/>
                <a:gd name="T5" fmla="*/ 28 h 28"/>
                <a:gd name="T6" fmla="*/ 0 w 23"/>
                <a:gd name="T7" fmla="*/ 7 h 28"/>
                <a:gd name="T8" fmla="*/ 8 w 23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8">
                  <a:moveTo>
                    <a:pt x="8" y="0"/>
                  </a:moveTo>
                  <a:lnTo>
                    <a:pt x="23" y="21"/>
                  </a:lnTo>
                  <a:lnTo>
                    <a:pt x="15" y="28"/>
                  </a:lnTo>
                  <a:lnTo>
                    <a:pt x="0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421" name="Rectangle 125"/>
            <p:cNvSpPr>
              <a:spLocks noChangeArrowheads="1"/>
            </p:cNvSpPr>
            <p:nvPr/>
          </p:nvSpPr>
          <p:spPr bwMode="auto">
            <a:xfrm>
              <a:off x="1760" y="1962"/>
              <a:ext cx="7" cy="7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422" name="Freeform 126"/>
            <p:cNvSpPr>
              <a:spLocks/>
            </p:cNvSpPr>
            <p:nvPr/>
          </p:nvSpPr>
          <p:spPr bwMode="auto">
            <a:xfrm>
              <a:off x="1760" y="1969"/>
              <a:ext cx="22" cy="42"/>
            </a:xfrm>
            <a:custGeom>
              <a:avLst/>
              <a:gdLst>
                <a:gd name="T0" fmla="*/ 7 w 22"/>
                <a:gd name="T1" fmla="*/ 0 h 42"/>
                <a:gd name="T2" fmla="*/ 22 w 22"/>
                <a:gd name="T3" fmla="*/ 42 h 42"/>
                <a:gd name="T4" fmla="*/ 15 w 22"/>
                <a:gd name="T5" fmla="*/ 42 h 42"/>
                <a:gd name="T6" fmla="*/ 0 w 22"/>
                <a:gd name="T7" fmla="*/ 0 h 42"/>
                <a:gd name="T8" fmla="*/ 7 w 2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2">
                  <a:moveTo>
                    <a:pt x="7" y="0"/>
                  </a:moveTo>
                  <a:lnTo>
                    <a:pt x="22" y="42"/>
                  </a:lnTo>
                  <a:lnTo>
                    <a:pt x="15" y="42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423" name="Freeform 127"/>
            <p:cNvSpPr>
              <a:spLocks/>
            </p:cNvSpPr>
            <p:nvPr/>
          </p:nvSpPr>
          <p:spPr bwMode="auto">
            <a:xfrm>
              <a:off x="1790" y="2032"/>
              <a:ext cx="30" cy="49"/>
            </a:xfrm>
            <a:custGeom>
              <a:avLst/>
              <a:gdLst>
                <a:gd name="T0" fmla="*/ 8 w 30"/>
                <a:gd name="T1" fmla="*/ 0 h 49"/>
                <a:gd name="T2" fmla="*/ 30 w 30"/>
                <a:gd name="T3" fmla="*/ 49 h 49"/>
                <a:gd name="T4" fmla="*/ 23 w 30"/>
                <a:gd name="T5" fmla="*/ 49 h 49"/>
                <a:gd name="T6" fmla="*/ 0 w 30"/>
                <a:gd name="T7" fmla="*/ 0 h 49"/>
                <a:gd name="T8" fmla="*/ 8 w 30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9">
                  <a:moveTo>
                    <a:pt x="8" y="0"/>
                  </a:moveTo>
                  <a:lnTo>
                    <a:pt x="30" y="49"/>
                  </a:lnTo>
                  <a:lnTo>
                    <a:pt x="23" y="49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424" name="Freeform 128"/>
            <p:cNvSpPr>
              <a:spLocks/>
            </p:cNvSpPr>
            <p:nvPr/>
          </p:nvSpPr>
          <p:spPr bwMode="auto">
            <a:xfrm>
              <a:off x="1828" y="2102"/>
              <a:ext cx="23" cy="28"/>
            </a:xfrm>
            <a:custGeom>
              <a:avLst/>
              <a:gdLst>
                <a:gd name="T0" fmla="*/ 8 w 23"/>
                <a:gd name="T1" fmla="*/ 0 h 28"/>
                <a:gd name="T2" fmla="*/ 23 w 23"/>
                <a:gd name="T3" fmla="*/ 21 h 28"/>
                <a:gd name="T4" fmla="*/ 15 w 23"/>
                <a:gd name="T5" fmla="*/ 28 h 28"/>
                <a:gd name="T6" fmla="*/ 0 w 23"/>
                <a:gd name="T7" fmla="*/ 7 h 28"/>
                <a:gd name="T8" fmla="*/ 8 w 23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8">
                  <a:moveTo>
                    <a:pt x="8" y="0"/>
                  </a:moveTo>
                  <a:lnTo>
                    <a:pt x="23" y="21"/>
                  </a:lnTo>
                  <a:lnTo>
                    <a:pt x="15" y="28"/>
                  </a:lnTo>
                  <a:lnTo>
                    <a:pt x="0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425" name="Freeform 129"/>
            <p:cNvSpPr>
              <a:spLocks/>
            </p:cNvSpPr>
            <p:nvPr/>
          </p:nvSpPr>
          <p:spPr bwMode="auto">
            <a:xfrm>
              <a:off x="1843" y="2123"/>
              <a:ext cx="23" cy="28"/>
            </a:xfrm>
            <a:custGeom>
              <a:avLst/>
              <a:gdLst>
                <a:gd name="T0" fmla="*/ 8 w 23"/>
                <a:gd name="T1" fmla="*/ 0 h 28"/>
                <a:gd name="T2" fmla="*/ 23 w 23"/>
                <a:gd name="T3" fmla="*/ 21 h 28"/>
                <a:gd name="T4" fmla="*/ 15 w 23"/>
                <a:gd name="T5" fmla="*/ 28 h 28"/>
                <a:gd name="T6" fmla="*/ 0 w 23"/>
                <a:gd name="T7" fmla="*/ 7 h 28"/>
                <a:gd name="T8" fmla="*/ 8 w 23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8">
                  <a:moveTo>
                    <a:pt x="8" y="0"/>
                  </a:moveTo>
                  <a:lnTo>
                    <a:pt x="23" y="21"/>
                  </a:lnTo>
                  <a:lnTo>
                    <a:pt x="15" y="28"/>
                  </a:lnTo>
                  <a:lnTo>
                    <a:pt x="0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426" name="Freeform 130"/>
            <p:cNvSpPr>
              <a:spLocks/>
            </p:cNvSpPr>
            <p:nvPr/>
          </p:nvSpPr>
          <p:spPr bwMode="auto">
            <a:xfrm>
              <a:off x="1874" y="2165"/>
              <a:ext cx="38" cy="49"/>
            </a:xfrm>
            <a:custGeom>
              <a:avLst/>
              <a:gdLst>
                <a:gd name="T0" fmla="*/ 7 w 38"/>
                <a:gd name="T1" fmla="*/ 0 h 49"/>
                <a:gd name="T2" fmla="*/ 38 w 38"/>
                <a:gd name="T3" fmla="*/ 42 h 49"/>
                <a:gd name="T4" fmla="*/ 30 w 38"/>
                <a:gd name="T5" fmla="*/ 49 h 49"/>
                <a:gd name="T6" fmla="*/ 0 w 38"/>
                <a:gd name="T7" fmla="*/ 7 h 49"/>
                <a:gd name="T8" fmla="*/ 7 w 38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9">
                  <a:moveTo>
                    <a:pt x="7" y="0"/>
                  </a:moveTo>
                  <a:lnTo>
                    <a:pt x="38" y="42"/>
                  </a:lnTo>
                  <a:lnTo>
                    <a:pt x="30" y="49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427" name="Freeform 131"/>
            <p:cNvSpPr>
              <a:spLocks/>
            </p:cNvSpPr>
            <p:nvPr/>
          </p:nvSpPr>
          <p:spPr bwMode="auto">
            <a:xfrm>
              <a:off x="1927" y="2228"/>
              <a:ext cx="38" cy="49"/>
            </a:xfrm>
            <a:custGeom>
              <a:avLst/>
              <a:gdLst>
                <a:gd name="T0" fmla="*/ 7 w 38"/>
                <a:gd name="T1" fmla="*/ 0 h 49"/>
                <a:gd name="T2" fmla="*/ 38 w 38"/>
                <a:gd name="T3" fmla="*/ 42 h 49"/>
                <a:gd name="T4" fmla="*/ 30 w 38"/>
                <a:gd name="T5" fmla="*/ 49 h 49"/>
                <a:gd name="T6" fmla="*/ 0 w 38"/>
                <a:gd name="T7" fmla="*/ 7 h 49"/>
                <a:gd name="T8" fmla="*/ 7 w 38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9">
                  <a:moveTo>
                    <a:pt x="7" y="0"/>
                  </a:moveTo>
                  <a:lnTo>
                    <a:pt x="38" y="42"/>
                  </a:lnTo>
                  <a:lnTo>
                    <a:pt x="30" y="49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428" name="Freeform 132"/>
            <p:cNvSpPr>
              <a:spLocks/>
            </p:cNvSpPr>
            <p:nvPr/>
          </p:nvSpPr>
          <p:spPr bwMode="auto">
            <a:xfrm>
              <a:off x="1980" y="2291"/>
              <a:ext cx="53" cy="42"/>
            </a:xfrm>
            <a:custGeom>
              <a:avLst/>
              <a:gdLst>
                <a:gd name="T0" fmla="*/ 8 w 53"/>
                <a:gd name="T1" fmla="*/ 0 h 42"/>
                <a:gd name="T2" fmla="*/ 53 w 53"/>
                <a:gd name="T3" fmla="*/ 35 h 42"/>
                <a:gd name="T4" fmla="*/ 46 w 53"/>
                <a:gd name="T5" fmla="*/ 42 h 42"/>
                <a:gd name="T6" fmla="*/ 0 w 53"/>
                <a:gd name="T7" fmla="*/ 7 h 42"/>
                <a:gd name="T8" fmla="*/ 8 w 53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2">
                  <a:moveTo>
                    <a:pt x="8" y="0"/>
                  </a:moveTo>
                  <a:lnTo>
                    <a:pt x="53" y="35"/>
                  </a:lnTo>
                  <a:lnTo>
                    <a:pt x="46" y="42"/>
                  </a:lnTo>
                  <a:lnTo>
                    <a:pt x="0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429" name="Freeform 133"/>
            <p:cNvSpPr>
              <a:spLocks/>
            </p:cNvSpPr>
            <p:nvPr/>
          </p:nvSpPr>
          <p:spPr bwMode="auto">
            <a:xfrm>
              <a:off x="2048" y="2347"/>
              <a:ext cx="46" cy="35"/>
            </a:xfrm>
            <a:custGeom>
              <a:avLst/>
              <a:gdLst>
                <a:gd name="T0" fmla="*/ 8 w 46"/>
                <a:gd name="T1" fmla="*/ 0 h 35"/>
                <a:gd name="T2" fmla="*/ 46 w 46"/>
                <a:gd name="T3" fmla="*/ 28 h 35"/>
                <a:gd name="T4" fmla="*/ 38 w 46"/>
                <a:gd name="T5" fmla="*/ 35 h 35"/>
                <a:gd name="T6" fmla="*/ 0 w 46"/>
                <a:gd name="T7" fmla="*/ 7 h 35"/>
                <a:gd name="T8" fmla="*/ 8 w 46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5">
                  <a:moveTo>
                    <a:pt x="8" y="0"/>
                  </a:moveTo>
                  <a:lnTo>
                    <a:pt x="46" y="28"/>
                  </a:lnTo>
                  <a:lnTo>
                    <a:pt x="38" y="35"/>
                  </a:lnTo>
                  <a:lnTo>
                    <a:pt x="0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430" name="Freeform 134"/>
            <p:cNvSpPr>
              <a:spLocks/>
            </p:cNvSpPr>
            <p:nvPr/>
          </p:nvSpPr>
          <p:spPr bwMode="auto">
            <a:xfrm>
              <a:off x="2094" y="2382"/>
              <a:ext cx="53" cy="36"/>
            </a:xfrm>
            <a:custGeom>
              <a:avLst/>
              <a:gdLst>
                <a:gd name="T0" fmla="*/ 7 w 53"/>
                <a:gd name="T1" fmla="*/ 0 h 36"/>
                <a:gd name="T2" fmla="*/ 53 w 53"/>
                <a:gd name="T3" fmla="*/ 29 h 36"/>
                <a:gd name="T4" fmla="*/ 45 w 53"/>
                <a:gd name="T5" fmla="*/ 36 h 36"/>
                <a:gd name="T6" fmla="*/ 0 w 53"/>
                <a:gd name="T7" fmla="*/ 7 h 36"/>
                <a:gd name="T8" fmla="*/ 7 w 53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6">
                  <a:moveTo>
                    <a:pt x="7" y="0"/>
                  </a:moveTo>
                  <a:lnTo>
                    <a:pt x="53" y="29"/>
                  </a:lnTo>
                  <a:lnTo>
                    <a:pt x="45" y="36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431" name="Freeform 135"/>
            <p:cNvSpPr>
              <a:spLocks/>
            </p:cNvSpPr>
            <p:nvPr/>
          </p:nvSpPr>
          <p:spPr bwMode="auto">
            <a:xfrm>
              <a:off x="2170" y="2425"/>
              <a:ext cx="30" cy="21"/>
            </a:xfrm>
            <a:custGeom>
              <a:avLst/>
              <a:gdLst>
                <a:gd name="T0" fmla="*/ 0 w 30"/>
                <a:gd name="T1" fmla="*/ 0 h 21"/>
                <a:gd name="T2" fmla="*/ 30 w 30"/>
                <a:gd name="T3" fmla="*/ 14 h 21"/>
                <a:gd name="T4" fmla="*/ 30 w 30"/>
                <a:gd name="T5" fmla="*/ 21 h 21"/>
                <a:gd name="T6" fmla="*/ 0 w 30"/>
                <a:gd name="T7" fmla="*/ 7 h 21"/>
                <a:gd name="T8" fmla="*/ 0 w 30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1">
                  <a:moveTo>
                    <a:pt x="0" y="0"/>
                  </a:moveTo>
                  <a:lnTo>
                    <a:pt x="30" y="14"/>
                  </a:lnTo>
                  <a:lnTo>
                    <a:pt x="30" y="21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432" name="Freeform 136"/>
            <p:cNvSpPr>
              <a:spLocks/>
            </p:cNvSpPr>
            <p:nvPr/>
          </p:nvSpPr>
          <p:spPr bwMode="auto">
            <a:xfrm>
              <a:off x="2200" y="2439"/>
              <a:ext cx="23" cy="14"/>
            </a:xfrm>
            <a:custGeom>
              <a:avLst/>
              <a:gdLst>
                <a:gd name="T0" fmla="*/ 0 w 23"/>
                <a:gd name="T1" fmla="*/ 0 h 14"/>
                <a:gd name="T2" fmla="*/ 23 w 23"/>
                <a:gd name="T3" fmla="*/ 7 h 14"/>
                <a:gd name="T4" fmla="*/ 23 w 23"/>
                <a:gd name="T5" fmla="*/ 14 h 14"/>
                <a:gd name="T6" fmla="*/ 0 w 23"/>
                <a:gd name="T7" fmla="*/ 7 h 14"/>
                <a:gd name="T8" fmla="*/ 0 w 23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4">
                  <a:moveTo>
                    <a:pt x="0" y="0"/>
                  </a:moveTo>
                  <a:lnTo>
                    <a:pt x="23" y="7"/>
                  </a:lnTo>
                  <a:lnTo>
                    <a:pt x="23" y="14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433" name="Rectangle 137"/>
            <p:cNvSpPr>
              <a:spLocks noChangeArrowheads="1"/>
            </p:cNvSpPr>
            <p:nvPr/>
          </p:nvSpPr>
          <p:spPr bwMode="auto">
            <a:xfrm>
              <a:off x="2253" y="2453"/>
              <a:ext cx="8" cy="7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434" name="Freeform 138"/>
            <p:cNvSpPr>
              <a:spLocks/>
            </p:cNvSpPr>
            <p:nvPr/>
          </p:nvSpPr>
          <p:spPr bwMode="auto">
            <a:xfrm>
              <a:off x="2261" y="2453"/>
              <a:ext cx="46" cy="14"/>
            </a:xfrm>
            <a:custGeom>
              <a:avLst/>
              <a:gdLst>
                <a:gd name="T0" fmla="*/ 0 w 46"/>
                <a:gd name="T1" fmla="*/ 0 h 14"/>
                <a:gd name="T2" fmla="*/ 46 w 46"/>
                <a:gd name="T3" fmla="*/ 7 h 14"/>
                <a:gd name="T4" fmla="*/ 46 w 46"/>
                <a:gd name="T5" fmla="*/ 14 h 14"/>
                <a:gd name="T6" fmla="*/ 0 w 46"/>
                <a:gd name="T7" fmla="*/ 7 h 14"/>
                <a:gd name="T8" fmla="*/ 0 w 4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4">
                  <a:moveTo>
                    <a:pt x="0" y="0"/>
                  </a:moveTo>
                  <a:lnTo>
                    <a:pt x="46" y="7"/>
                  </a:lnTo>
                  <a:lnTo>
                    <a:pt x="46" y="14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435" name="Rectangle 139"/>
            <p:cNvSpPr>
              <a:spLocks noChangeArrowheads="1"/>
            </p:cNvSpPr>
            <p:nvPr/>
          </p:nvSpPr>
          <p:spPr bwMode="auto">
            <a:xfrm>
              <a:off x="2314" y="2460"/>
              <a:ext cx="53" cy="7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436" name="Rectangle 140"/>
            <p:cNvSpPr>
              <a:spLocks noChangeArrowheads="1"/>
            </p:cNvSpPr>
            <p:nvPr/>
          </p:nvSpPr>
          <p:spPr bwMode="auto">
            <a:xfrm>
              <a:off x="2398" y="2453"/>
              <a:ext cx="23" cy="7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437" name="Freeform 141"/>
            <p:cNvSpPr>
              <a:spLocks/>
            </p:cNvSpPr>
            <p:nvPr/>
          </p:nvSpPr>
          <p:spPr bwMode="auto">
            <a:xfrm>
              <a:off x="2421" y="2446"/>
              <a:ext cx="30" cy="14"/>
            </a:xfrm>
            <a:custGeom>
              <a:avLst/>
              <a:gdLst>
                <a:gd name="T0" fmla="*/ 0 w 30"/>
                <a:gd name="T1" fmla="*/ 7 h 14"/>
                <a:gd name="T2" fmla="*/ 30 w 30"/>
                <a:gd name="T3" fmla="*/ 0 h 14"/>
                <a:gd name="T4" fmla="*/ 30 w 30"/>
                <a:gd name="T5" fmla="*/ 7 h 14"/>
                <a:gd name="T6" fmla="*/ 0 w 30"/>
                <a:gd name="T7" fmla="*/ 14 h 14"/>
                <a:gd name="T8" fmla="*/ 0 w 30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4">
                  <a:moveTo>
                    <a:pt x="0" y="7"/>
                  </a:moveTo>
                  <a:lnTo>
                    <a:pt x="30" y="0"/>
                  </a:lnTo>
                  <a:lnTo>
                    <a:pt x="30" y="7"/>
                  </a:lnTo>
                  <a:lnTo>
                    <a:pt x="0" y="1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438" name="Freeform 142"/>
            <p:cNvSpPr>
              <a:spLocks/>
            </p:cNvSpPr>
            <p:nvPr/>
          </p:nvSpPr>
          <p:spPr bwMode="auto">
            <a:xfrm>
              <a:off x="2481" y="2425"/>
              <a:ext cx="53" cy="21"/>
            </a:xfrm>
            <a:custGeom>
              <a:avLst/>
              <a:gdLst>
                <a:gd name="T0" fmla="*/ 0 w 53"/>
                <a:gd name="T1" fmla="*/ 14 h 21"/>
                <a:gd name="T2" fmla="*/ 53 w 53"/>
                <a:gd name="T3" fmla="*/ 0 h 21"/>
                <a:gd name="T4" fmla="*/ 53 w 53"/>
                <a:gd name="T5" fmla="*/ 7 h 21"/>
                <a:gd name="T6" fmla="*/ 0 w 53"/>
                <a:gd name="T7" fmla="*/ 21 h 21"/>
                <a:gd name="T8" fmla="*/ 0 w 53"/>
                <a:gd name="T9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1">
                  <a:moveTo>
                    <a:pt x="0" y="14"/>
                  </a:moveTo>
                  <a:lnTo>
                    <a:pt x="53" y="0"/>
                  </a:lnTo>
                  <a:lnTo>
                    <a:pt x="53" y="7"/>
                  </a:lnTo>
                  <a:lnTo>
                    <a:pt x="0" y="2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439" name="Freeform 143"/>
            <p:cNvSpPr>
              <a:spLocks/>
            </p:cNvSpPr>
            <p:nvPr/>
          </p:nvSpPr>
          <p:spPr bwMode="auto">
            <a:xfrm>
              <a:off x="2534" y="2432"/>
              <a:ext cx="213" cy="35"/>
            </a:xfrm>
            <a:custGeom>
              <a:avLst/>
              <a:gdLst>
                <a:gd name="T0" fmla="*/ 0 w 213"/>
                <a:gd name="T1" fmla="*/ 0 h 35"/>
                <a:gd name="T2" fmla="*/ 54 w 213"/>
                <a:gd name="T3" fmla="*/ 14 h 35"/>
                <a:gd name="T4" fmla="*/ 107 w 213"/>
                <a:gd name="T5" fmla="*/ 21 h 35"/>
                <a:gd name="T6" fmla="*/ 160 w 213"/>
                <a:gd name="T7" fmla="*/ 35 h 35"/>
                <a:gd name="T8" fmla="*/ 213 w 213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35">
                  <a:moveTo>
                    <a:pt x="0" y="0"/>
                  </a:moveTo>
                  <a:lnTo>
                    <a:pt x="54" y="14"/>
                  </a:lnTo>
                  <a:lnTo>
                    <a:pt x="107" y="21"/>
                  </a:lnTo>
                  <a:lnTo>
                    <a:pt x="160" y="35"/>
                  </a:lnTo>
                  <a:lnTo>
                    <a:pt x="213" y="35"/>
                  </a:lnTo>
                </a:path>
              </a:pathLst>
            </a:custGeom>
            <a:noFill/>
            <a:ln w="12700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440" name="Freeform 144"/>
            <p:cNvSpPr>
              <a:spLocks/>
            </p:cNvSpPr>
            <p:nvPr/>
          </p:nvSpPr>
          <p:spPr bwMode="auto">
            <a:xfrm>
              <a:off x="2747" y="2389"/>
              <a:ext cx="220" cy="78"/>
            </a:xfrm>
            <a:custGeom>
              <a:avLst/>
              <a:gdLst>
                <a:gd name="T0" fmla="*/ 0 w 220"/>
                <a:gd name="T1" fmla="*/ 78 h 78"/>
                <a:gd name="T2" fmla="*/ 53 w 220"/>
                <a:gd name="T3" fmla="*/ 71 h 78"/>
                <a:gd name="T4" fmla="*/ 106 w 220"/>
                <a:gd name="T5" fmla="*/ 57 h 78"/>
                <a:gd name="T6" fmla="*/ 167 w 220"/>
                <a:gd name="T7" fmla="*/ 36 h 78"/>
                <a:gd name="T8" fmla="*/ 220 w 220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78">
                  <a:moveTo>
                    <a:pt x="0" y="78"/>
                  </a:moveTo>
                  <a:lnTo>
                    <a:pt x="53" y="71"/>
                  </a:lnTo>
                  <a:lnTo>
                    <a:pt x="106" y="57"/>
                  </a:lnTo>
                  <a:lnTo>
                    <a:pt x="167" y="36"/>
                  </a:lnTo>
                  <a:lnTo>
                    <a:pt x="220" y="0"/>
                  </a:lnTo>
                </a:path>
              </a:pathLst>
            </a:custGeom>
            <a:noFill/>
            <a:ln w="12700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441" name="Freeform 145"/>
            <p:cNvSpPr>
              <a:spLocks/>
            </p:cNvSpPr>
            <p:nvPr/>
          </p:nvSpPr>
          <p:spPr bwMode="auto">
            <a:xfrm>
              <a:off x="2967" y="2172"/>
              <a:ext cx="221" cy="217"/>
            </a:xfrm>
            <a:custGeom>
              <a:avLst/>
              <a:gdLst>
                <a:gd name="T0" fmla="*/ 0 w 221"/>
                <a:gd name="T1" fmla="*/ 217 h 217"/>
                <a:gd name="T2" fmla="*/ 54 w 221"/>
                <a:gd name="T3" fmla="*/ 175 h 217"/>
                <a:gd name="T4" fmla="*/ 107 w 221"/>
                <a:gd name="T5" fmla="*/ 126 h 217"/>
                <a:gd name="T6" fmla="*/ 167 w 221"/>
                <a:gd name="T7" fmla="*/ 63 h 217"/>
                <a:gd name="T8" fmla="*/ 221 w 221"/>
                <a:gd name="T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217">
                  <a:moveTo>
                    <a:pt x="0" y="217"/>
                  </a:moveTo>
                  <a:lnTo>
                    <a:pt x="54" y="175"/>
                  </a:lnTo>
                  <a:lnTo>
                    <a:pt x="107" y="126"/>
                  </a:lnTo>
                  <a:lnTo>
                    <a:pt x="167" y="63"/>
                  </a:lnTo>
                  <a:lnTo>
                    <a:pt x="221" y="0"/>
                  </a:lnTo>
                </a:path>
              </a:pathLst>
            </a:custGeom>
            <a:noFill/>
            <a:ln w="12700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442" name="Freeform 146"/>
            <p:cNvSpPr>
              <a:spLocks/>
            </p:cNvSpPr>
            <p:nvPr/>
          </p:nvSpPr>
          <p:spPr bwMode="auto">
            <a:xfrm>
              <a:off x="3188" y="1836"/>
              <a:ext cx="220" cy="336"/>
            </a:xfrm>
            <a:custGeom>
              <a:avLst/>
              <a:gdLst>
                <a:gd name="T0" fmla="*/ 0 w 220"/>
                <a:gd name="T1" fmla="*/ 336 h 336"/>
                <a:gd name="T2" fmla="*/ 30 w 220"/>
                <a:gd name="T3" fmla="*/ 294 h 336"/>
                <a:gd name="T4" fmla="*/ 60 w 220"/>
                <a:gd name="T5" fmla="*/ 245 h 336"/>
                <a:gd name="T6" fmla="*/ 114 w 220"/>
                <a:gd name="T7" fmla="*/ 133 h 336"/>
                <a:gd name="T8" fmla="*/ 144 w 220"/>
                <a:gd name="T9" fmla="*/ 84 h 336"/>
                <a:gd name="T10" fmla="*/ 174 w 220"/>
                <a:gd name="T11" fmla="*/ 42 h 336"/>
                <a:gd name="T12" fmla="*/ 197 w 220"/>
                <a:gd name="T13" fmla="*/ 14 h 336"/>
                <a:gd name="T14" fmla="*/ 212 w 220"/>
                <a:gd name="T15" fmla="*/ 0 h 336"/>
                <a:gd name="T16" fmla="*/ 220 w 220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0" h="336">
                  <a:moveTo>
                    <a:pt x="0" y="336"/>
                  </a:moveTo>
                  <a:lnTo>
                    <a:pt x="30" y="294"/>
                  </a:lnTo>
                  <a:lnTo>
                    <a:pt x="60" y="245"/>
                  </a:lnTo>
                  <a:lnTo>
                    <a:pt x="114" y="133"/>
                  </a:lnTo>
                  <a:lnTo>
                    <a:pt x="144" y="84"/>
                  </a:lnTo>
                  <a:lnTo>
                    <a:pt x="174" y="42"/>
                  </a:lnTo>
                  <a:lnTo>
                    <a:pt x="197" y="14"/>
                  </a:lnTo>
                  <a:lnTo>
                    <a:pt x="212" y="0"/>
                  </a:lnTo>
                  <a:lnTo>
                    <a:pt x="220" y="0"/>
                  </a:lnTo>
                </a:path>
              </a:pathLst>
            </a:custGeom>
            <a:noFill/>
            <a:ln w="12700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443" name="Freeform 147"/>
            <p:cNvSpPr>
              <a:spLocks/>
            </p:cNvSpPr>
            <p:nvPr/>
          </p:nvSpPr>
          <p:spPr bwMode="auto">
            <a:xfrm>
              <a:off x="3408" y="1836"/>
              <a:ext cx="114" cy="315"/>
            </a:xfrm>
            <a:custGeom>
              <a:avLst/>
              <a:gdLst>
                <a:gd name="T0" fmla="*/ 0 w 114"/>
                <a:gd name="T1" fmla="*/ 0 h 315"/>
                <a:gd name="T2" fmla="*/ 8 w 114"/>
                <a:gd name="T3" fmla="*/ 0 h 315"/>
                <a:gd name="T4" fmla="*/ 23 w 114"/>
                <a:gd name="T5" fmla="*/ 7 h 315"/>
                <a:gd name="T6" fmla="*/ 38 w 114"/>
                <a:gd name="T7" fmla="*/ 35 h 315"/>
                <a:gd name="T8" fmla="*/ 53 w 114"/>
                <a:gd name="T9" fmla="*/ 77 h 315"/>
                <a:gd name="T10" fmla="*/ 61 w 114"/>
                <a:gd name="T11" fmla="*/ 126 h 315"/>
                <a:gd name="T12" fmla="*/ 76 w 114"/>
                <a:gd name="T13" fmla="*/ 182 h 315"/>
                <a:gd name="T14" fmla="*/ 91 w 114"/>
                <a:gd name="T15" fmla="*/ 231 h 315"/>
                <a:gd name="T16" fmla="*/ 99 w 114"/>
                <a:gd name="T17" fmla="*/ 280 h 315"/>
                <a:gd name="T18" fmla="*/ 114 w 114"/>
                <a:gd name="T19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315">
                  <a:moveTo>
                    <a:pt x="0" y="0"/>
                  </a:moveTo>
                  <a:lnTo>
                    <a:pt x="8" y="0"/>
                  </a:lnTo>
                  <a:lnTo>
                    <a:pt x="23" y="7"/>
                  </a:lnTo>
                  <a:lnTo>
                    <a:pt x="38" y="35"/>
                  </a:lnTo>
                  <a:lnTo>
                    <a:pt x="53" y="77"/>
                  </a:lnTo>
                  <a:lnTo>
                    <a:pt x="61" y="126"/>
                  </a:lnTo>
                  <a:lnTo>
                    <a:pt x="76" y="182"/>
                  </a:lnTo>
                  <a:lnTo>
                    <a:pt x="91" y="231"/>
                  </a:lnTo>
                  <a:lnTo>
                    <a:pt x="99" y="280"/>
                  </a:lnTo>
                  <a:lnTo>
                    <a:pt x="114" y="315"/>
                  </a:lnTo>
                </a:path>
              </a:pathLst>
            </a:custGeom>
            <a:noFill/>
            <a:ln w="12700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444" name="Freeform 148"/>
            <p:cNvSpPr>
              <a:spLocks/>
            </p:cNvSpPr>
            <p:nvPr/>
          </p:nvSpPr>
          <p:spPr bwMode="auto">
            <a:xfrm>
              <a:off x="3522" y="2151"/>
              <a:ext cx="106" cy="189"/>
            </a:xfrm>
            <a:custGeom>
              <a:avLst/>
              <a:gdLst>
                <a:gd name="T0" fmla="*/ 0 w 106"/>
                <a:gd name="T1" fmla="*/ 0 h 189"/>
                <a:gd name="T2" fmla="*/ 7 w 106"/>
                <a:gd name="T3" fmla="*/ 28 h 189"/>
                <a:gd name="T4" fmla="*/ 23 w 106"/>
                <a:gd name="T5" fmla="*/ 63 h 189"/>
                <a:gd name="T6" fmla="*/ 38 w 106"/>
                <a:gd name="T7" fmla="*/ 98 h 189"/>
                <a:gd name="T8" fmla="*/ 53 w 106"/>
                <a:gd name="T9" fmla="*/ 140 h 189"/>
                <a:gd name="T10" fmla="*/ 68 w 106"/>
                <a:gd name="T11" fmla="*/ 168 h 189"/>
                <a:gd name="T12" fmla="*/ 83 w 106"/>
                <a:gd name="T13" fmla="*/ 189 h 189"/>
                <a:gd name="T14" fmla="*/ 91 w 106"/>
                <a:gd name="T15" fmla="*/ 189 h 189"/>
                <a:gd name="T16" fmla="*/ 99 w 106"/>
                <a:gd name="T17" fmla="*/ 189 h 189"/>
                <a:gd name="T18" fmla="*/ 106 w 106"/>
                <a:gd name="T19" fmla="*/ 182 h 189"/>
                <a:gd name="T20" fmla="*/ 106 w 106"/>
                <a:gd name="T21" fmla="*/ 16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189">
                  <a:moveTo>
                    <a:pt x="0" y="0"/>
                  </a:moveTo>
                  <a:lnTo>
                    <a:pt x="7" y="28"/>
                  </a:lnTo>
                  <a:lnTo>
                    <a:pt x="23" y="63"/>
                  </a:lnTo>
                  <a:lnTo>
                    <a:pt x="38" y="98"/>
                  </a:lnTo>
                  <a:lnTo>
                    <a:pt x="53" y="140"/>
                  </a:lnTo>
                  <a:lnTo>
                    <a:pt x="68" y="168"/>
                  </a:lnTo>
                  <a:lnTo>
                    <a:pt x="83" y="189"/>
                  </a:lnTo>
                  <a:lnTo>
                    <a:pt x="91" y="189"/>
                  </a:lnTo>
                  <a:lnTo>
                    <a:pt x="99" y="189"/>
                  </a:lnTo>
                  <a:lnTo>
                    <a:pt x="106" y="182"/>
                  </a:lnTo>
                  <a:lnTo>
                    <a:pt x="106" y="168"/>
                  </a:lnTo>
                </a:path>
              </a:pathLst>
            </a:custGeom>
            <a:noFill/>
            <a:ln w="12700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445" name="Freeform 149"/>
            <p:cNvSpPr>
              <a:spLocks/>
            </p:cNvSpPr>
            <p:nvPr/>
          </p:nvSpPr>
          <p:spPr bwMode="auto">
            <a:xfrm>
              <a:off x="3628" y="1240"/>
              <a:ext cx="61" cy="1079"/>
            </a:xfrm>
            <a:custGeom>
              <a:avLst/>
              <a:gdLst>
                <a:gd name="T0" fmla="*/ 0 w 61"/>
                <a:gd name="T1" fmla="*/ 1079 h 1079"/>
                <a:gd name="T2" fmla="*/ 8 w 61"/>
                <a:gd name="T3" fmla="*/ 1044 h 1079"/>
                <a:gd name="T4" fmla="*/ 8 w 61"/>
                <a:gd name="T5" fmla="*/ 995 h 1079"/>
                <a:gd name="T6" fmla="*/ 15 w 61"/>
                <a:gd name="T7" fmla="*/ 939 h 1079"/>
                <a:gd name="T8" fmla="*/ 15 w 61"/>
                <a:gd name="T9" fmla="*/ 869 h 1079"/>
                <a:gd name="T10" fmla="*/ 23 w 61"/>
                <a:gd name="T11" fmla="*/ 792 h 1079"/>
                <a:gd name="T12" fmla="*/ 23 w 61"/>
                <a:gd name="T13" fmla="*/ 715 h 1079"/>
                <a:gd name="T14" fmla="*/ 31 w 61"/>
                <a:gd name="T15" fmla="*/ 540 h 1079"/>
                <a:gd name="T16" fmla="*/ 38 w 61"/>
                <a:gd name="T17" fmla="*/ 372 h 1079"/>
                <a:gd name="T18" fmla="*/ 46 w 61"/>
                <a:gd name="T19" fmla="*/ 288 h 1079"/>
                <a:gd name="T20" fmla="*/ 46 w 61"/>
                <a:gd name="T21" fmla="*/ 211 h 1079"/>
                <a:gd name="T22" fmla="*/ 53 w 61"/>
                <a:gd name="T23" fmla="*/ 147 h 1079"/>
                <a:gd name="T24" fmla="*/ 53 w 61"/>
                <a:gd name="T25" fmla="*/ 84 h 1079"/>
                <a:gd name="T26" fmla="*/ 61 w 61"/>
                <a:gd name="T27" fmla="*/ 35 h 1079"/>
                <a:gd name="T28" fmla="*/ 61 w 61"/>
                <a:gd name="T29" fmla="*/ 0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79">
                  <a:moveTo>
                    <a:pt x="0" y="1079"/>
                  </a:moveTo>
                  <a:lnTo>
                    <a:pt x="8" y="1044"/>
                  </a:lnTo>
                  <a:lnTo>
                    <a:pt x="8" y="995"/>
                  </a:lnTo>
                  <a:lnTo>
                    <a:pt x="15" y="939"/>
                  </a:lnTo>
                  <a:lnTo>
                    <a:pt x="15" y="869"/>
                  </a:lnTo>
                  <a:lnTo>
                    <a:pt x="23" y="792"/>
                  </a:lnTo>
                  <a:lnTo>
                    <a:pt x="23" y="715"/>
                  </a:lnTo>
                  <a:lnTo>
                    <a:pt x="31" y="540"/>
                  </a:lnTo>
                  <a:lnTo>
                    <a:pt x="38" y="372"/>
                  </a:lnTo>
                  <a:lnTo>
                    <a:pt x="46" y="288"/>
                  </a:lnTo>
                  <a:lnTo>
                    <a:pt x="46" y="211"/>
                  </a:lnTo>
                  <a:lnTo>
                    <a:pt x="53" y="147"/>
                  </a:lnTo>
                  <a:lnTo>
                    <a:pt x="53" y="84"/>
                  </a:lnTo>
                  <a:lnTo>
                    <a:pt x="61" y="35"/>
                  </a:lnTo>
                  <a:lnTo>
                    <a:pt x="61" y="0"/>
                  </a:lnTo>
                </a:path>
              </a:pathLst>
            </a:custGeom>
            <a:noFill/>
            <a:ln w="12700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446" name="Freeform 150"/>
            <p:cNvSpPr>
              <a:spLocks/>
            </p:cNvSpPr>
            <p:nvPr/>
          </p:nvSpPr>
          <p:spPr bwMode="auto">
            <a:xfrm>
              <a:off x="3689" y="1219"/>
              <a:ext cx="53" cy="168"/>
            </a:xfrm>
            <a:custGeom>
              <a:avLst/>
              <a:gdLst>
                <a:gd name="T0" fmla="*/ 0 w 53"/>
                <a:gd name="T1" fmla="*/ 21 h 168"/>
                <a:gd name="T2" fmla="*/ 0 w 53"/>
                <a:gd name="T3" fmla="*/ 7 h 168"/>
                <a:gd name="T4" fmla="*/ 8 w 53"/>
                <a:gd name="T5" fmla="*/ 0 h 168"/>
                <a:gd name="T6" fmla="*/ 8 w 53"/>
                <a:gd name="T7" fmla="*/ 7 h 168"/>
                <a:gd name="T8" fmla="*/ 15 w 53"/>
                <a:gd name="T9" fmla="*/ 21 h 168"/>
                <a:gd name="T10" fmla="*/ 30 w 53"/>
                <a:gd name="T11" fmla="*/ 49 h 168"/>
                <a:gd name="T12" fmla="*/ 38 w 53"/>
                <a:gd name="T13" fmla="*/ 84 h 168"/>
                <a:gd name="T14" fmla="*/ 46 w 53"/>
                <a:gd name="T15" fmla="*/ 112 h 168"/>
                <a:gd name="T16" fmla="*/ 46 w 53"/>
                <a:gd name="T17" fmla="*/ 147 h 168"/>
                <a:gd name="T18" fmla="*/ 53 w 53"/>
                <a:gd name="T1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168">
                  <a:moveTo>
                    <a:pt x="0" y="21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7"/>
                  </a:lnTo>
                  <a:lnTo>
                    <a:pt x="15" y="21"/>
                  </a:lnTo>
                  <a:lnTo>
                    <a:pt x="30" y="49"/>
                  </a:lnTo>
                  <a:lnTo>
                    <a:pt x="38" y="84"/>
                  </a:lnTo>
                  <a:lnTo>
                    <a:pt x="46" y="112"/>
                  </a:lnTo>
                  <a:lnTo>
                    <a:pt x="46" y="147"/>
                  </a:lnTo>
                  <a:lnTo>
                    <a:pt x="53" y="168"/>
                  </a:lnTo>
                </a:path>
              </a:pathLst>
            </a:custGeom>
            <a:noFill/>
            <a:ln w="12700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447" name="Freeform 151"/>
            <p:cNvSpPr>
              <a:spLocks/>
            </p:cNvSpPr>
            <p:nvPr/>
          </p:nvSpPr>
          <p:spPr bwMode="auto">
            <a:xfrm>
              <a:off x="3742" y="1387"/>
              <a:ext cx="53" cy="407"/>
            </a:xfrm>
            <a:custGeom>
              <a:avLst/>
              <a:gdLst>
                <a:gd name="T0" fmla="*/ 0 w 53"/>
                <a:gd name="T1" fmla="*/ 0 h 407"/>
                <a:gd name="T2" fmla="*/ 8 w 53"/>
                <a:gd name="T3" fmla="*/ 35 h 407"/>
                <a:gd name="T4" fmla="*/ 15 w 53"/>
                <a:gd name="T5" fmla="*/ 85 h 407"/>
                <a:gd name="T6" fmla="*/ 23 w 53"/>
                <a:gd name="T7" fmla="*/ 190 h 407"/>
                <a:gd name="T8" fmla="*/ 38 w 53"/>
                <a:gd name="T9" fmla="*/ 302 h 407"/>
                <a:gd name="T10" fmla="*/ 53 w 53"/>
                <a:gd name="T11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407">
                  <a:moveTo>
                    <a:pt x="0" y="0"/>
                  </a:moveTo>
                  <a:lnTo>
                    <a:pt x="8" y="35"/>
                  </a:lnTo>
                  <a:lnTo>
                    <a:pt x="15" y="85"/>
                  </a:lnTo>
                  <a:lnTo>
                    <a:pt x="23" y="190"/>
                  </a:lnTo>
                  <a:lnTo>
                    <a:pt x="38" y="302"/>
                  </a:lnTo>
                  <a:lnTo>
                    <a:pt x="53" y="407"/>
                  </a:lnTo>
                </a:path>
              </a:pathLst>
            </a:custGeom>
            <a:noFill/>
            <a:ln w="12700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3448" name="Freeform 152"/>
            <p:cNvSpPr>
              <a:spLocks/>
            </p:cNvSpPr>
            <p:nvPr/>
          </p:nvSpPr>
          <p:spPr bwMode="auto">
            <a:xfrm>
              <a:off x="1350" y="2418"/>
              <a:ext cx="45" cy="42"/>
            </a:xfrm>
            <a:custGeom>
              <a:avLst/>
              <a:gdLst>
                <a:gd name="T0" fmla="*/ 22 w 45"/>
                <a:gd name="T1" fmla="*/ 0 h 42"/>
                <a:gd name="T2" fmla="*/ 45 w 45"/>
                <a:gd name="T3" fmla="*/ 21 h 42"/>
                <a:gd name="T4" fmla="*/ 22 w 45"/>
                <a:gd name="T5" fmla="*/ 42 h 42"/>
                <a:gd name="T6" fmla="*/ 0 w 45"/>
                <a:gd name="T7" fmla="*/ 21 h 42"/>
                <a:gd name="T8" fmla="*/ 22 w 45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2">
                  <a:moveTo>
                    <a:pt x="22" y="0"/>
                  </a:moveTo>
                  <a:lnTo>
                    <a:pt x="45" y="21"/>
                  </a:lnTo>
                  <a:lnTo>
                    <a:pt x="22" y="42"/>
                  </a:lnTo>
                  <a:lnTo>
                    <a:pt x="0" y="2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00FF"/>
            </a:solidFill>
            <a:ln w="127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3449" name="Freeform 153"/>
            <p:cNvSpPr>
              <a:spLocks/>
            </p:cNvSpPr>
            <p:nvPr/>
          </p:nvSpPr>
          <p:spPr bwMode="auto">
            <a:xfrm>
              <a:off x="1486" y="2838"/>
              <a:ext cx="46" cy="42"/>
            </a:xfrm>
            <a:custGeom>
              <a:avLst/>
              <a:gdLst>
                <a:gd name="T0" fmla="*/ 23 w 46"/>
                <a:gd name="T1" fmla="*/ 0 h 42"/>
                <a:gd name="T2" fmla="*/ 46 w 46"/>
                <a:gd name="T3" fmla="*/ 21 h 42"/>
                <a:gd name="T4" fmla="*/ 23 w 46"/>
                <a:gd name="T5" fmla="*/ 42 h 42"/>
                <a:gd name="T6" fmla="*/ 0 w 46"/>
                <a:gd name="T7" fmla="*/ 21 h 42"/>
                <a:gd name="T8" fmla="*/ 23 w 46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2">
                  <a:moveTo>
                    <a:pt x="23" y="0"/>
                  </a:moveTo>
                  <a:lnTo>
                    <a:pt x="46" y="21"/>
                  </a:lnTo>
                  <a:lnTo>
                    <a:pt x="23" y="42"/>
                  </a:lnTo>
                  <a:lnTo>
                    <a:pt x="0" y="2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00FF"/>
            </a:solidFill>
            <a:ln w="127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3450" name="Freeform 154"/>
            <p:cNvSpPr>
              <a:spLocks/>
            </p:cNvSpPr>
            <p:nvPr/>
          </p:nvSpPr>
          <p:spPr bwMode="auto">
            <a:xfrm>
              <a:off x="1631" y="2810"/>
              <a:ext cx="45" cy="42"/>
            </a:xfrm>
            <a:custGeom>
              <a:avLst/>
              <a:gdLst>
                <a:gd name="T0" fmla="*/ 22 w 45"/>
                <a:gd name="T1" fmla="*/ 0 h 42"/>
                <a:gd name="T2" fmla="*/ 45 w 45"/>
                <a:gd name="T3" fmla="*/ 21 h 42"/>
                <a:gd name="T4" fmla="*/ 22 w 45"/>
                <a:gd name="T5" fmla="*/ 42 h 42"/>
                <a:gd name="T6" fmla="*/ 0 w 45"/>
                <a:gd name="T7" fmla="*/ 21 h 42"/>
                <a:gd name="T8" fmla="*/ 22 w 45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2">
                  <a:moveTo>
                    <a:pt x="22" y="0"/>
                  </a:moveTo>
                  <a:lnTo>
                    <a:pt x="45" y="21"/>
                  </a:lnTo>
                  <a:lnTo>
                    <a:pt x="22" y="42"/>
                  </a:lnTo>
                  <a:lnTo>
                    <a:pt x="0" y="2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00FF"/>
            </a:solidFill>
            <a:ln w="127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3451" name="Freeform 155"/>
            <p:cNvSpPr>
              <a:spLocks/>
            </p:cNvSpPr>
            <p:nvPr/>
          </p:nvSpPr>
          <p:spPr bwMode="auto">
            <a:xfrm>
              <a:off x="1767" y="2628"/>
              <a:ext cx="46" cy="42"/>
            </a:xfrm>
            <a:custGeom>
              <a:avLst/>
              <a:gdLst>
                <a:gd name="T0" fmla="*/ 23 w 46"/>
                <a:gd name="T1" fmla="*/ 0 h 42"/>
                <a:gd name="T2" fmla="*/ 46 w 46"/>
                <a:gd name="T3" fmla="*/ 21 h 42"/>
                <a:gd name="T4" fmla="*/ 23 w 46"/>
                <a:gd name="T5" fmla="*/ 42 h 42"/>
                <a:gd name="T6" fmla="*/ 0 w 46"/>
                <a:gd name="T7" fmla="*/ 21 h 42"/>
                <a:gd name="T8" fmla="*/ 23 w 46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2">
                  <a:moveTo>
                    <a:pt x="23" y="0"/>
                  </a:moveTo>
                  <a:lnTo>
                    <a:pt x="46" y="21"/>
                  </a:lnTo>
                  <a:lnTo>
                    <a:pt x="23" y="42"/>
                  </a:lnTo>
                  <a:lnTo>
                    <a:pt x="0" y="2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00FF"/>
            </a:solidFill>
            <a:ln w="127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3452" name="Freeform 156"/>
            <p:cNvSpPr>
              <a:spLocks/>
            </p:cNvSpPr>
            <p:nvPr/>
          </p:nvSpPr>
          <p:spPr bwMode="auto">
            <a:xfrm>
              <a:off x="1904" y="2523"/>
              <a:ext cx="46" cy="42"/>
            </a:xfrm>
            <a:custGeom>
              <a:avLst/>
              <a:gdLst>
                <a:gd name="T0" fmla="*/ 23 w 46"/>
                <a:gd name="T1" fmla="*/ 0 h 42"/>
                <a:gd name="T2" fmla="*/ 46 w 46"/>
                <a:gd name="T3" fmla="*/ 21 h 42"/>
                <a:gd name="T4" fmla="*/ 23 w 46"/>
                <a:gd name="T5" fmla="*/ 42 h 42"/>
                <a:gd name="T6" fmla="*/ 0 w 46"/>
                <a:gd name="T7" fmla="*/ 21 h 42"/>
                <a:gd name="T8" fmla="*/ 23 w 46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2">
                  <a:moveTo>
                    <a:pt x="23" y="0"/>
                  </a:moveTo>
                  <a:lnTo>
                    <a:pt x="46" y="21"/>
                  </a:lnTo>
                  <a:lnTo>
                    <a:pt x="23" y="42"/>
                  </a:lnTo>
                  <a:lnTo>
                    <a:pt x="0" y="2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00FF"/>
            </a:solidFill>
            <a:ln w="127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3453" name="Freeform 157"/>
            <p:cNvSpPr>
              <a:spLocks/>
            </p:cNvSpPr>
            <p:nvPr/>
          </p:nvSpPr>
          <p:spPr bwMode="auto">
            <a:xfrm>
              <a:off x="2041" y="2411"/>
              <a:ext cx="45" cy="42"/>
            </a:xfrm>
            <a:custGeom>
              <a:avLst/>
              <a:gdLst>
                <a:gd name="T0" fmla="*/ 23 w 45"/>
                <a:gd name="T1" fmla="*/ 0 h 42"/>
                <a:gd name="T2" fmla="*/ 45 w 45"/>
                <a:gd name="T3" fmla="*/ 21 h 42"/>
                <a:gd name="T4" fmla="*/ 23 w 45"/>
                <a:gd name="T5" fmla="*/ 42 h 42"/>
                <a:gd name="T6" fmla="*/ 0 w 45"/>
                <a:gd name="T7" fmla="*/ 21 h 42"/>
                <a:gd name="T8" fmla="*/ 23 w 45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2">
                  <a:moveTo>
                    <a:pt x="23" y="0"/>
                  </a:moveTo>
                  <a:lnTo>
                    <a:pt x="45" y="21"/>
                  </a:lnTo>
                  <a:lnTo>
                    <a:pt x="23" y="42"/>
                  </a:lnTo>
                  <a:lnTo>
                    <a:pt x="0" y="2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00FF"/>
            </a:solidFill>
            <a:ln w="127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3454" name="Freeform 158"/>
            <p:cNvSpPr>
              <a:spLocks/>
            </p:cNvSpPr>
            <p:nvPr/>
          </p:nvSpPr>
          <p:spPr bwMode="auto">
            <a:xfrm>
              <a:off x="2177" y="2375"/>
              <a:ext cx="46" cy="43"/>
            </a:xfrm>
            <a:custGeom>
              <a:avLst/>
              <a:gdLst>
                <a:gd name="T0" fmla="*/ 23 w 46"/>
                <a:gd name="T1" fmla="*/ 0 h 43"/>
                <a:gd name="T2" fmla="*/ 46 w 46"/>
                <a:gd name="T3" fmla="*/ 21 h 43"/>
                <a:gd name="T4" fmla="*/ 23 w 46"/>
                <a:gd name="T5" fmla="*/ 43 h 43"/>
                <a:gd name="T6" fmla="*/ 0 w 46"/>
                <a:gd name="T7" fmla="*/ 21 h 43"/>
                <a:gd name="T8" fmla="*/ 23 w 46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3">
                  <a:moveTo>
                    <a:pt x="23" y="0"/>
                  </a:moveTo>
                  <a:lnTo>
                    <a:pt x="46" y="21"/>
                  </a:lnTo>
                  <a:lnTo>
                    <a:pt x="23" y="43"/>
                  </a:lnTo>
                  <a:lnTo>
                    <a:pt x="0" y="2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00FF"/>
            </a:solidFill>
            <a:ln w="127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3455" name="Freeform 159"/>
            <p:cNvSpPr>
              <a:spLocks/>
            </p:cNvSpPr>
            <p:nvPr/>
          </p:nvSpPr>
          <p:spPr bwMode="auto">
            <a:xfrm>
              <a:off x="2314" y="2488"/>
              <a:ext cx="46" cy="42"/>
            </a:xfrm>
            <a:custGeom>
              <a:avLst/>
              <a:gdLst>
                <a:gd name="T0" fmla="*/ 23 w 46"/>
                <a:gd name="T1" fmla="*/ 0 h 42"/>
                <a:gd name="T2" fmla="*/ 46 w 46"/>
                <a:gd name="T3" fmla="*/ 21 h 42"/>
                <a:gd name="T4" fmla="*/ 23 w 46"/>
                <a:gd name="T5" fmla="*/ 42 h 42"/>
                <a:gd name="T6" fmla="*/ 0 w 46"/>
                <a:gd name="T7" fmla="*/ 21 h 42"/>
                <a:gd name="T8" fmla="*/ 23 w 46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2">
                  <a:moveTo>
                    <a:pt x="23" y="0"/>
                  </a:moveTo>
                  <a:lnTo>
                    <a:pt x="46" y="21"/>
                  </a:lnTo>
                  <a:lnTo>
                    <a:pt x="23" y="42"/>
                  </a:lnTo>
                  <a:lnTo>
                    <a:pt x="0" y="2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00FF"/>
            </a:solidFill>
            <a:ln w="127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3456" name="Freeform 160"/>
            <p:cNvSpPr>
              <a:spLocks/>
            </p:cNvSpPr>
            <p:nvPr/>
          </p:nvSpPr>
          <p:spPr bwMode="auto">
            <a:xfrm>
              <a:off x="2451" y="2411"/>
              <a:ext cx="45" cy="42"/>
            </a:xfrm>
            <a:custGeom>
              <a:avLst/>
              <a:gdLst>
                <a:gd name="T0" fmla="*/ 23 w 45"/>
                <a:gd name="T1" fmla="*/ 0 h 42"/>
                <a:gd name="T2" fmla="*/ 45 w 45"/>
                <a:gd name="T3" fmla="*/ 21 h 42"/>
                <a:gd name="T4" fmla="*/ 23 w 45"/>
                <a:gd name="T5" fmla="*/ 42 h 42"/>
                <a:gd name="T6" fmla="*/ 0 w 45"/>
                <a:gd name="T7" fmla="*/ 21 h 42"/>
                <a:gd name="T8" fmla="*/ 23 w 45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2">
                  <a:moveTo>
                    <a:pt x="23" y="0"/>
                  </a:moveTo>
                  <a:lnTo>
                    <a:pt x="45" y="21"/>
                  </a:lnTo>
                  <a:lnTo>
                    <a:pt x="23" y="42"/>
                  </a:lnTo>
                  <a:lnTo>
                    <a:pt x="0" y="2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00FF"/>
            </a:solidFill>
            <a:ln w="127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3457" name="Freeform 161"/>
            <p:cNvSpPr>
              <a:spLocks/>
            </p:cNvSpPr>
            <p:nvPr/>
          </p:nvSpPr>
          <p:spPr bwMode="auto">
            <a:xfrm>
              <a:off x="2588" y="2432"/>
              <a:ext cx="45" cy="42"/>
            </a:xfrm>
            <a:custGeom>
              <a:avLst/>
              <a:gdLst>
                <a:gd name="T0" fmla="*/ 22 w 45"/>
                <a:gd name="T1" fmla="*/ 0 h 42"/>
                <a:gd name="T2" fmla="*/ 45 w 45"/>
                <a:gd name="T3" fmla="*/ 21 h 42"/>
                <a:gd name="T4" fmla="*/ 22 w 45"/>
                <a:gd name="T5" fmla="*/ 42 h 42"/>
                <a:gd name="T6" fmla="*/ 0 w 45"/>
                <a:gd name="T7" fmla="*/ 21 h 42"/>
                <a:gd name="T8" fmla="*/ 22 w 45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2">
                  <a:moveTo>
                    <a:pt x="22" y="0"/>
                  </a:moveTo>
                  <a:lnTo>
                    <a:pt x="45" y="21"/>
                  </a:lnTo>
                  <a:lnTo>
                    <a:pt x="22" y="42"/>
                  </a:lnTo>
                  <a:lnTo>
                    <a:pt x="0" y="2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00FF"/>
            </a:solidFill>
            <a:ln w="127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3458" name="Freeform 162"/>
            <p:cNvSpPr>
              <a:spLocks/>
            </p:cNvSpPr>
            <p:nvPr/>
          </p:nvSpPr>
          <p:spPr bwMode="auto">
            <a:xfrm>
              <a:off x="2724" y="2439"/>
              <a:ext cx="46" cy="42"/>
            </a:xfrm>
            <a:custGeom>
              <a:avLst/>
              <a:gdLst>
                <a:gd name="T0" fmla="*/ 23 w 46"/>
                <a:gd name="T1" fmla="*/ 0 h 42"/>
                <a:gd name="T2" fmla="*/ 46 w 46"/>
                <a:gd name="T3" fmla="*/ 21 h 42"/>
                <a:gd name="T4" fmla="*/ 23 w 46"/>
                <a:gd name="T5" fmla="*/ 42 h 42"/>
                <a:gd name="T6" fmla="*/ 0 w 46"/>
                <a:gd name="T7" fmla="*/ 21 h 42"/>
                <a:gd name="T8" fmla="*/ 23 w 46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2">
                  <a:moveTo>
                    <a:pt x="23" y="0"/>
                  </a:moveTo>
                  <a:lnTo>
                    <a:pt x="46" y="21"/>
                  </a:lnTo>
                  <a:lnTo>
                    <a:pt x="23" y="42"/>
                  </a:lnTo>
                  <a:lnTo>
                    <a:pt x="0" y="2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00FF"/>
            </a:solidFill>
            <a:ln w="127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3459" name="Freeform 163"/>
            <p:cNvSpPr>
              <a:spLocks/>
            </p:cNvSpPr>
            <p:nvPr/>
          </p:nvSpPr>
          <p:spPr bwMode="auto">
            <a:xfrm>
              <a:off x="2869" y="2418"/>
              <a:ext cx="45" cy="42"/>
            </a:xfrm>
            <a:custGeom>
              <a:avLst/>
              <a:gdLst>
                <a:gd name="T0" fmla="*/ 22 w 45"/>
                <a:gd name="T1" fmla="*/ 0 h 42"/>
                <a:gd name="T2" fmla="*/ 45 w 45"/>
                <a:gd name="T3" fmla="*/ 21 h 42"/>
                <a:gd name="T4" fmla="*/ 22 w 45"/>
                <a:gd name="T5" fmla="*/ 42 h 42"/>
                <a:gd name="T6" fmla="*/ 0 w 45"/>
                <a:gd name="T7" fmla="*/ 21 h 42"/>
                <a:gd name="T8" fmla="*/ 22 w 45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2">
                  <a:moveTo>
                    <a:pt x="22" y="0"/>
                  </a:moveTo>
                  <a:lnTo>
                    <a:pt x="45" y="21"/>
                  </a:lnTo>
                  <a:lnTo>
                    <a:pt x="22" y="42"/>
                  </a:lnTo>
                  <a:lnTo>
                    <a:pt x="0" y="2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00FF"/>
            </a:solidFill>
            <a:ln w="127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3460" name="Freeform 164"/>
            <p:cNvSpPr>
              <a:spLocks/>
            </p:cNvSpPr>
            <p:nvPr/>
          </p:nvSpPr>
          <p:spPr bwMode="auto">
            <a:xfrm>
              <a:off x="3005" y="2347"/>
              <a:ext cx="46" cy="42"/>
            </a:xfrm>
            <a:custGeom>
              <a:avLst/>
              <a:gdLst>
                <a:gd name="T0" fmla="*/ 23 w 46"/>
                <a:gd name="T1" fmla="*/ 0 h 42"/>
                <a:gd name="T2" fmla="*/ 46 w 46"/>
                <a:gd name="T3" fmla="*/ 21 h 42"/>
                <a:gd name="T4" fmla="*/ 23 w 46"/>
                <a:gd name="T5" fmla="*/ 42 h 42"/>
                <a:gd name="T6" fmla="*/ 0 w 46"/>
                <a:gd name="T7" fmla="*/ 21 h 42"/>
                <a:gd name="T8" fmla="*/ 23 w 46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2">
                  <a:moveTo>
                    <a:pt x="23" y="0"/>
                  </a:moveTo>
                  <a:lnTo>
                    <a:pt x="46" y="21"/>
                  </a:lnTo>
                  <a:lnTo>
                    <a:pt x="23" y="42"/>
                  </a:lnTo>
                  <a:lnTo>
                    <a:pt x="0" y="2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00FF"/>
            </a:solidFill>
            <a:ln w="127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3461" name="Freeform 165"/>
            <p:cNvSpPr>
              <a:spLocks/>
            </p:cNvSpPr>
            <p:nvPr/>
          </p:nvSpPr>
          <p:spPr bwMode="auto">
            <a:xfrm>
              <a:off x="3142" y="2382"/>
              <a:ext cx="46" cy="43"/>
            </a:xfrm>
            <a:custGeom>
              <a:avLst/>
              <a:gdLst>
                <a:gd name="T0" fmla="*/ 23 w 46"/>
                <a:gd name="T1" fmla="*/ 0 h 43"/>
                <a:gd name="T2" fmla="*/ 46 w 46"/>
                <a:gd name="T3" fmla="*/ 21 h 43"/>
                <a:gd name="T4" fmla="*/ 23 w 46"/>
                <a:gd name="T5" fmla="*/ 43 h 43"/>
                <a:gd name="T6" fmla="*/ 0 w 46"/>
                <a:gd name="T7" fmla="*/ 21 h 43"/>
                <a:gd name="T8" fmla="*/ 23 w 46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3">
                  <a:moveTo>
                    <a:pt x="23" y="0"/>
                  </a:moveTo>
                  <a:lnTo>
                    <a:pt x="46" y="21"/>
                  </a:lnTo>
                  <a:lnTo>
                    <a:pt x="23" y="43"/>
                  </a:lnTo>
                  <a:lnTo>
                    <a:pt x="0" y="2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00FF"/>
            </a:solidFill>
            <a:ln w="127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3462" name="Freeform 166"/>
            <p:cNvSpPr>
              <a:spLocks/>
            </p:cNvSpPr>
            <p:nvPr/>
          </p:nvSpPr>
          <p:spPr bwMode="auto">
            <a:xfrm>
              <a:off x="3279" y="2425"/>
              <a:ext cx="45" cy="42"/>
            </a:xfrm>
            <a:custGeom>
              <a:avLst/>
              <a:gdLst>
                <a:gd name="T0" fmla="*/ 23 w 45"/>
                <a:gd name="T1" fmla="*/ 0 h 42"/>
                <a:gd name="T2" fmla="*/ 45 w 45"/>
                <a:gd name="T3" fmla="*/ 21 h 42"/>
                <a:gd name="T4" fmla="*/ 23 w 45"/>
                <a:gd name="T5" fmla="*/ 42 h 42"/>
                <a:gd name="T6" fmla="*/ 0 w 45"/>
                <a:gd name="T7" fmla="*/ 21 h 42"/>
                <a:gd name="T8" fmla="*/ 23 w 45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2">
                  <a:moveTo>
                    <a:pt x="23" y="0"/>
                  </a:moveTo>
                  <a:lnTo>
                    <a:pt x="45" y="21"/>
                  </a:lnTo>
                  <a:lnTo>
                    <a:pt x="23" y="42"/>
                  </a:lnTo>
                  <a:lnTo>
                    <a:pt x="0" y="2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00FF"/>
            </a:solidFill>
            <a:ln w="127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3463" name="Freeform 167"/>
            <p:cNvSpPr>
              <a:spLocks/>
            </p:cNvSpPr>
            <p:nvPr/>
          </p:nvSpPr>
          <p:spPr bwMode="auto">
            <a:xfrm>
              <a:off x="3416" y="2509"/>
              <a:ext cx="45" cy="42"/>
            </a:xfrm>
            <a:custGeom>
              <a:avLst/>
              <a:gdLst>
                <a:gd name="T0" fmla="*/ 22 w 45"/>
                <a:gd name="T1" fmla="*/ 0 h 42"/>
                <a:gd name="T2" fmla="*/ 45 w 45"/>
                <a:gd name="T3" fmla="*/ 21 h 42"/>
                <a:gd name="T4" fmla="*/ 22 w 45"/>
                <a:gd name="T5" fmla="*/ 42 h 42"/>
                <a:gd name="T6" fmla="*/ 0 w 45"/>
                <a:gd name="T7" fmla="*/ 21 h 42"/>
                <a:gd name="T8" fmla="*/ 22 w 45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2">
                  <a:moveTo>
                    <a:pt x="22" y="0"/>
                  </a:moveTo>
                  <a:lnTo>
                    <a:pt x="45" y="21"/>
                  </a:lnTo>
                  <a:lnTo>
                    <a:pt x="22" y="42"/>
                  </a:lnTo>
                  <a:lnTo>
                    <a:pt x="0" y="2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00FF"/>
            </a:solidFill>
            <a:ln w="127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3464" name="Freeform 168"/>
            <p:cNvSpPr>
              <a:spLocks/>
            </p:cNvSpPr>
            <p:nvPr/>
          </p:nvSpPr>
          <p:spPr bwMode="auto">
            <a:xfrm>
              <a:off x="3552" y="2586"/>
              <a:ext cx="46" cy="42"/>
            </a:xfrm>
            <a:custGeom>
              <a:avLst/>
              <a:gdLst>
                <a:gd name="T0" fmla="*/ 23 w 46"/>
                <a:gd name="T1" fmla="*/ 0 h 42"/>
                <a:gd name="T2" fmla="*/ 46 w 46"/>
                <a:gd name="T3" fmla="*/ 21 h 42"/>
                <a:gd name="T4" fmla="*/ 23 w 46"/>
                <a:gd name="T5" fmla="*/ 42 h 42"/>
                <a:gd name="T6" fmla="*/ 0 w 46"/>
                <a:gd name="T7" fmla="*/ 21 h 42"/>
                <a:gd name="T8" fmla="*/ 23 w 46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2">
                  <a:moveTo>
                    <a:pt x="23" y="0"/>
                  </a:moveTo>
                  <a:lnTo>
                    <a:pt x="46" y="21"/>
                  </a:lnTo>
                  <a:lnTo>
                    <a:pt x="23" y="42"/>
                  </a:lnTo>
                  <a:lnTo>
                    <a:pt x="0" y="2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00FF"/>
            </a:solidFill>
            <a:ln w="127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3465" name="Freeform 169"/>
            <p:cNvSpPr>
              <a:spLocks/>
            </p:cNvSpPr>
            <p:nvPr/>
          </p:nvSpPr>
          <p:spPr bwMode="auto">
            <a:xfrm>
              <a:off x="3689" y="2558"/>
              <a:ext cx="46" cy="42"/>
            </a:xfrm>
            <a:custGeom>
              <a:avLst/>
              <a:gdLst>
                <a:gd name="T0" fmla="*/ 23 w 46"/>
                <a:gd name="T1" fmla="*/ 0 h 42"/>
                <a:gd name="T2" fmla="*/ 46 w 46"/>
                <a:gd name="T3" fmla="*/ 21 h 42"/>
                <a:gd name="T4" fmla="*/ 23 w 46"/>
                <a:gd name="T5" fmla="*/ 42 h 42"/>
                <a:gd name="T6" fmla="*/ 0 w 46"/>
                <a:gd name="T7" fmla="*/ 21 h 42"/>
                <a:gd name="T8" fmla="*/ 23 w 46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2">
                  <a:moveTo>
                    <a:pt x="23" y="0"/>
                  </a:moveTo>
                  <a:lnTo>
                    <a:pt x="46" y="21"/>
                  </a:lnTo>
                  <a:lnTo>
                    <a:pt x="23" y="42"/>
                  </a:lnTo>
                  <a:lnTo>
                    <a:pt x="0" y="2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00FF"/>
            </a:solidFill>
            <a:ln w="127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3466" name="Freeform 170"/>
            <p:cNvSpPr>
              <a:spLocks/>
            </p:cNvSpPr>
            <p:nvPr/>
          </p:nvSpPr>
          <p:spPr bwMode="auto">
            <a:xfrm>
              <a:off x="3773" y="2319"/>
              <a:ext cx="45" cy="42"/>
            </a:xfrm>
            <a:custGeom>
              <a:avLst/>
              <a:gdLst>
                <a:gd name="T0" fmla="*/ 22 w 45"/>
                <a:gd name="T1" fmla="*/ 0 h 42"/>
                <a:gd name="T2" fmla="*/ 45 w 45"/>
                <a:gd name="T3" fmla="*/ 21 h 42"/>
                <a:gd name="T4" fmla="*/ 22 w 45"/>
                <a:gd name="T5" fmla="*/ 42 h 42"/>
                <a:gd name="T6" fmla="*/ 0 w 45"/>
                <a:gd name="T7" fmla="*/ 21 h 42"/>
                <a:gd name="T8" fmla="*/ 22 w 45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2">
                  <a:moveTo>
                    <a:pt x="22" y="0"/>
                  </a:moveTo>
                  <a:lnTo>
                    <a:pt x="45" y="21"/>
                  </a:lnTo>
                  <a:lnTo>
                    <a:pt x="22" y="42"/>
                  </a:lnTo>
                  <a:lnTo>
                    <a:pt x="0" y="2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00FF"/>
            </a:solidFill>
            <a:ln w="127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3467" name="Freeform 171"/>
            <p:cNvSpPr>
              <a:spLocks/>
            </p:cNvSpPr>
            <p:nvPr/>
          </p:nvSpPr>
          <p:spPr bwMode="auto">
            <a:xfrm>
              <a:off x="1243" y="1773"/>
              <a:ext cx="46" cy="42"/>
            </a:xfrm>
            <a:custGeom>
              <a:avLst/>
              <a:gdLst>
                <a:gd name="T0" fmla="*/ 23 w 46"/>
                <a:gd name="T1" fmla="*/ 0 h 42"/>
                <a:gd name="T2" fmla="*/ 46 w 46"/>
                <a:gd name="T3" fmla="*/ 42 h 42"/>
                <a:gd name="T4" fmla="*/ 0 w 46"/>
                <a:gd name="T5" fmla="*/ 42 h 42"/>
                <a:gd name="T6" fmla="*/ 23 w 46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2">
                  <a:moveTo>
                    <a:pt x="23" y="0"/>
                  </a:moveTo>
                  <a:lnTo>
                    <a:pt x="46" y="42"/>
                  </a:lnTo>
                  <a:lnTo>
                    <a:pt x="0" y="4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333399"/>
            </a:solidFill>
            <a:ln w="12700">
              <a:solidFill>
                <a:srgbClr val="33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3468" name="Freeform 172"/>
            <p:cNvSpPr>
              <a:spLocks/>
            </p:cNvSpPr>
            <p:nvPr/>
          </p:nvSpPr>
          <p:spPr bwMode="auto">
            <a:xfrm>
              <a:off x="1296" y="1366"/>
              <a:ext cx="46" cy="42"/>
            </a:xfrm>
            <a:custGeom>
              <a:avLst/>
              <a:gdLst>
                <a:gd name="T0" fmla="*/ 23 w 46"/>
                <a:gd name="T1" fmla="*/ 0 h 42"/>
                <a:gd name="T2" fmla="*/ 46 w 46"/>
                <a:gd name="T3" fmla="*/ 42 h 42"/>
                <a:gd name="T4" fmla="*/ 0 w 46"/>
                <a:gd name="T5" fmla="*/ 42 h 42"/>
                <a:gd name="T6" fmla="*/ 23 w 46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2">
                  <a:moveTo>
                    <a:pt x="23" y="0"/>
                  </a:moveTo>
                  <a:lnTo>
                    <a:pt x="46" y="42"/>
                  </a:lnTo>
                  <a:lnTo>
                    <a:pt x="0" y="4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333399"/>
            </a:solidFill>
            <a:ln w="12700">
              <a:solidFill>
                <a:srgbClr val="33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3469" name="Freeform 173"/>
            <p:cNvSpPr>
              <a:spLocks/>
            </p:cNvSpPr>
            <p:nvPr/>
          </p:nvSpPr>
          <p:spPr bwMode="auto">
            <a:xfrm>
              <a:off x="1350" y="1219"/>
              <a:ext cx="45" cy="42"/>
            </a:xfrm>
            <a:custGeom>
              <a:avLst/>
              <a:gdLst>
                <a:gd name="T0" fmla="*/ 22 w 45"/>
                <a:gd name="T1" fmla="*/ 0 h 42"/>
                <a:gd name="T2" fmla="*/ 45 w 45"/>
                <a:gd name="T3" fmla="*/ 42 h 42"/>
                <a:gd name="T4" fmla="*/ 0 w 45"/>
                <a:gd name="T5" fmla="*/ 42 h 42"/>
                <a:gd name="T6" fmla="*/ 22 w 45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2">
                  <a:moveTo>
                    <a:pt x="22" y="0"/>
                  </a:moveTo>
                  <a:lnTo>
                    <a:pt x="45" y="42"/>
                  </a:lnTo>
                  <a:lnTo>
                    <a:pt x="0" y="4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333399"/>
            </a:solidFill>
            <a:ln w="12700">
              <a:solidFill>
                <a:srgbClr val="33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3470" name="Freeform 174"/>
            <p:cNvSpPr>
              <a:spLocks/>
            </p:cNvSpPr>
            <p:nvPr/>
          </p:nvSpPr>
          <p:spPr bwMode="auto">
            <a:xfrm>
              <a:off x="1410" y="2298"/>
              <a:ext cx="46" cy="42"/>
            </a:xfrm>
            <a:custGeom>
              <a:avLst/>
              <a:gdLst>
                <a:gd name="T0" fmla="*/ 23 w 46"/>
                <a:gd name="T1" fmla="*/ 0 h 42"/>
                <a:gd name="T2" fmla="*/ 46 w 46"/>
                <a:gd name="T3" fmla="*/ 42 h 42"/>
                <a:gd name="T4" fmla="*/ 0 w 46"/>
                <a:gd name="T5" fmla="*/ 42 h 42"/>
                <a:gd name="T6" fmla="*/ 23 w 46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2">
                  <a:moveTo>
                    <a:pt x="23" y="0"/>
                  </a:moveTo>
                  <a:lnTo>
                    <a:pt x="46" y="42"/>
                  </a:lnTo>
                  <a:lnTo>
                    <a:pt x="0" y="4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333399"/>
            </a:solidFill>
            <a:ln w="12700">
              <a:solidFill>
                <a:srgbClr val="33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3471" name="Freeform 175"/>
            <p:cNvSpPr>
              <a:spLocks/>
            </p:cNvSpPr>
            <p:nvPr/>
          </p:nvSpPr>
          <p:spPr bwMode="auto">
            <a:xfrm>
              <a:off x="1517" y="2130"/>
              <a:ext cx="45" cy="42"/>
            </a:xfrm>
            <a:custGeom>
              <a:avLst/>
              <a:gdLst>
                <a:gd name="T0" fmla="*/ 22 w 45"/>
                <a:gd name="T1" fmla="*/ 0 h 42"/>
                <a:gd name="T2" fmla="*/ 45 w 45"/>
                <a:gd name="T3" fmla="*/ 42 h 42"/>
                <a:gd name="T4" fmla="*/ 0 w 45"/>
                <a:gd name="T5" fmla="*/ 42 h 42"/>
                <a:gd name="T6" fmla="*/ 22 w 45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2">
                  <a:moveTo>
                    <a:pt x="22" y="0"/>
                  </a:moveTo>
                  <a:lnTo>
                    <a:pt x="45" y="42"/>
                  </a:lnTo>
                  <a:lnTo>
                    <a:pt x="0" y="4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333399"/>
            </a:solidFill>
            <a:ln w="12700">
              <a:solidFill>
                <a:srgbClr val="33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3472" name="Freeform 176"/>
            <p:cNvSpPr>
              <a:spLocks/>
            </p:cNvSpPr>
            <p:nvPr/>
          </p:nvSpPr>
          <p:spPr bwMode="auto">
            <a:xfrm>
              <a:off x="1631" y="1815"/>
              <a:ext cx="45" cy="42"/>
            </a:xfrm>
            <a:custGeom>
              <a:avLst/>
              <a:gdLst>
                <a:gd name="T0" fmla="*/ 22 w 45"/>
                <a:gd name="T1" fmla="*/ 0 h 42"/>
                <a:gd name="T2" fmla="*/ 45 w 45"/>
                <a:gd name="T3" fmla="*/ 42 h 42"/>
                <a:gd name="T4" fmla="*/ 0 w 45"/>
                <a:gd name="T5" fmla="*/ 42 h 42"/>
                <a:gd name="T6" fmla="*/ 22 w 45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2">
                  <a:moveTo>
                    <a:pt x="22" y="0"/>
                  </a:moveTo>
                  <a:lnTo>
                    <a:pt x="45" y="42"/>
                  </a:lnTo>
                  <a:lnTo>
                    <a:pt x="0" y="4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333399"/>
            </a:solidFill>
            <a:ln w="12700">
              <a:solidFill>
                <a:srgbClr val="33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3473" name="Freeform 177"/>
            <p:cNvSpPr>
              <a:spLocks/>
            </p:cNvSpPr>
            <p:nvPr/>
          </p:nvSpPr>
          <p:spPr bwMode="auto">
            <a:xfrm>
              <a:off x="1851" y="2151"/>
              <a:ext cx="45" cy="42"/>
            </a:xfrm>
            <a:custGeom>
              <a:avLst/>
              <a:gdLst>
                <a:gd name="T0" fmla="*/ 23 w 45"/>
                <a:gd name="T1" fmla="*/ 0 h 42"/>
                <a:gd name="T2" fmla="*/ 45 w 45"/>
                <a:gd name="T3" fmla="*/ 42 h 42"/>
                <a:gd name="T4" fmla="*/ 0 w 45"/>
                <a:gd name="T5" fmla="*/ 42 h 42"/>
                <a:gd name="T6" fmla="*/ 23 w 45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2">
                  <a:moveTo>
                    <a:pt x="23" y="0"/>
                  </a:moveTo>
                  <a:lnTo>
                    <a:pt x="45" y="42"/>
                  </a:lnTo>
                  <a:lnTo>
                    <a:pt x="0" y="4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333399"/>
            </a:solidFill>
            <a:ln w="12700">
              <a:solidFill>
                <a:srgbClr val="33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3474" name="Freeform 178"/>
            <p:cNvSpPr>
              <a:spLocks/>
            </p:cNvSpPr>
            <p:nvPr/>
          </p:nvSpPr>
          <p:spPr bwMode="auto">
            <a:xfrm>
              <a:off x="2071" y="2368"/>
              <a:ext cx="46" cy="43"/>
            </a:xfrm>
            <a:custGeom>
              <a:avLst/>
              <a:gdLst>
                <a:gd name="T0" fmla="*/ 23 w 46"/>
                <a:gd name="T1" fmla="*/ 0 h 43"/>
                <a:gd name="T2" fmla="*/ 46 w 46"/>
                <a:gd name="T3" fmla="*/ 43 h 43"/>
                <a:gd name="T4" fmla="*/ 0 w 46"/>
                <a:gd name="T5" fmla="*/ 43 h 43"/>
                <a:gd name="T6" fmla="*/ 23 w 46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3">
                  <a:moveTo>
                    <a:pt x="23" y="0"/>
                  </a:moveTo>
                  <a:lnTo>
                    <a:pt x="46" y="43"/>
                  </a:lnTo>
                  <a:lnTo>
                    <a:pt x="0" y="4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333399"/>
            </a:solidFill>
            <a:ln w="12700">
              <a:solidFill>
                <a:srgbClr val="33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3475" name="Freeform 179"/>
            <p:cNvSpPr>
              <a:spLocks/>
            </p:cNvSpPr>
            <p:nvPr/>
          </p:nvSpPr>
          <p:spPr bwMode="auto">
            <a:xfrm>
              <a:off x="2291" y="2446"/>
              <a:ext cx="46" cy="42"/>
            </a:xfrm>
            <a:custGeom>
              <a:avLst/>
              <a:gdLst>
                <a:gd name="T0" fmla="*/ 23 w 46"/>
                <a:gd name="T1" fmla="*/ 0 h 42"/>
                <a:gd name="T2" fmla="*/ 46 w 46"/>
                <a:gd name="T3" fmla="*/ 42 h 42"/>
                <a:gd name="T4" fmla="*/ 0 w 46"/>
                <a:gd name="T5" fmla="*/ 42 h 42"/>
                <a:gd name="T6" fmla="*/ 23 w 46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2">
                  <a:moveTo>
                    <a:pt x="23" y="0"/>
                  </a:moveTo>
                  <a:lnTo>
                    <a:pt x="46" y="42"/>
                  </a:lnTo>
                  <a:lnTo>
                    <a:pt x="0" y="4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333399"/>
            </a:solidFill>
            <a:ln w="12700">
              <a:solidFill>
                <a:srgbClr val="33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3476" name="Freeform 180"/>
            <p:cNvSpPr>
              <a:spLocks/>
            </p:cNvSpPr>
            <p:nvPr/>
          </p:nvSpPr>
          <p:spPr bwMode="auto">
            <a:xfrm>
              <a:off x="2512" y="2411"/>
              <a:ext cx="45" cy="42"/>
            </a:xfrm>
            <a:custGeom>
              <a:avLst/>
              <a:gdLst>
                <a:gd name="T0" fmla="*/ 22 w 45"/>
                <a:gd name="T1" fmla="*/ 0 h 42"/>
                <a:gd name="T2" fmla="*/ 45 w 45"/>
                <a:gd name="T3" fmla="*/ 42 h 42"/>
                <a:gd name="T4" fmla="*/ 0 w 45"/>
                <a:gd name="T5" fmla="*/ 42 h 42"/>
                <a:gd name="T6" fmla="*/ 22 w 45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2">
                  <a:moveTo>
                    <a:pt x="22" y="0"/>
                  </a:moveTo>
                  <a:lnTo>
                    <a:pt x="45" y="42"/>
                  </a:lnTo>
                  <a:lnTo>
                    <a:pt x="0" y="4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333399"/>
            </a:solidFill>
            <a:ln w="12700">
              <a:solidFill>
                <a:srgbClr val="33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3477" name="Freeform 181"/>
            <p:cNvSpPr>
              <a:spLocks/>
            </p:cNvSpPr>
            <p:nvPr/>
          </p:nvSpPr>
          <p:spPr bwMode="auto">
            <a:xfrm>
              <a:off x="2512" y="2411"/>
              <a:ext cx="45" cy="42"/>
            </a:xfrm>
            <a:custGeom>
              <a:avLst/>
              <a:gdLst>
                <a:gd name="T0" fmla="*/ 22 w 45"/>
                <a:gd name="T1" fmla="*/ 0 h 42"/>
                <a:gd name="T2" fmla="*/ 45 w 45"/>
                <a:gd name="T3" fmla="*/ 42 h 42"/>
                <a:gd name="T4" fmla="*/ 0 w 45"/>
                <a:gd name="T5" fmla="*/ 42 h 42"/>
                <a:gd name="T6" fmla="*/ 22 w 45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2">
                  <a:moveTo>
                    <a:pt x="22" y="0"/>
                  </a:moveTo>
                  <a:lnTo>
                    <a:pt x="45" y="42"/>
                  </a:lnTo>
                  <a:lnTo>
                    <a:pt x="0" y="4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3478" name="Freeform 182"/>
            <p:cNvSpPr>
              <a:spLocks/>
            </p:cNvSpPr>
            <p:nvPr/>
          </p:nvSpPr>
          <p:spPr bwMode="auto">
            <a:xfrm>
              <a:off x="2724" y="2446"/>
              <a:ext cx="46" cy="42"/>
            </a:xfrm>
            <a:custGeom>
              <a:avLst/>
              <a:gdLst>
                <a:gd name="T0" fmla="*/ 23 w 46"/>
                <a:gd name="T1" fmla="*/ 0 h 42"/>
                <a:gd name="T2" fmla="*/ 46 w 46"/>
                <a:gd name="T3" fmla="*/ 42 h 42"/>
                <a:gd name="T4" fmla="*/ 0 w 46"/>
                <a:gd name="T5" fmla="*/ 42 h 42"/>
                <a:gd name="T6" fmla="*/ 23 w 46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2">
                  <a:moveTo>
                    <a:pt x="23" y="0"/>
                  </a:moveTo>
                  <a:lnTo>
                    <a:pt x="46" y="42"/>
                  </a:lnTo>
                  <a:lnTo>
                    <a:pt x="0" y="4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3479" name="Freeform 183"/>
            <p:cNvSpPr>
              <a:spLocks/>
            </p:cNvSpPr>
            <p:nvPr/>
          </p:nvSpPr>
          <p:spPr bwMode="auto">
            <a:xfrm>
              <a:off x="2945" y="2368"/>
              <a:ext cx="45" cy="43"/>
            </a:xfrm>
            <a:custGeom>
              <a:avLst/>
              <a:gdLst>
                <a:gd name="T0" fmla="*/ 22 w 45"/>
                <a:gd name="T1" fmla="*/ 0 h 43"/>
                <a:gd name="T2" fmla="*/ 45 w 45"/>
                <a:gd name="T3" fmla="*/ 43 h 43"/>
                <a:gd name="T4" fmla="*/ 0 w 45"/>
                <a:gd name="T5" fmla="*/ 43 h 43"/>
                <a:gd name="T6" fmla="*/ 22 w 45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3">
                  <a:moveTo>
                    <a:pt x="22" y="0"/>
                  </a:moveTo>
                  <a:lnTo>
                    <a:pt x="45" y="43"/>
                  </a:lnTo>
                  <a:lnTo>
                    <a:pt x="0" y="4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3480" name="Freeform 184"/>
            <p:cNvSpPr>
              <a:spLocks/>
            </p:cNvSpPr>
            <p:nvPr/>
          </p:nvSpPr>
          <p:spPr bwMode="auto">
            <a:xfrm>
              <a:off x="3165" y="2151"/>
              <a:ext cx="45" cy="42"/>
            </a:xfrm>
            <a:custGeom>
              <a:avLst/>
              <a:gdLst>
                <a:gd name="T0" fmla="*/ 23 w 45"/>
                <a:gd name="T1" fmla="*/ 0 h 42"/>
                <a:gd name="T2" fmla="*/ 45 w 45"/>
                <a:gd name="T3" fmla="*/ 42 h 42"/>
                <a:gd name="T4" fmla="*/ 0 w 45"/>
                <a:gd name="T5" fmla="*/ 42 h 42"/>
                <a:gd name="T6" fmla="*/ 23 w 45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2">
                  <a:moveTo>
                    <a:pt x="23" y="0"/>
                  </a:moveTo>
                  <a:lnTo>
                    <a:pt x="45" y="42"/>
                  </a:lnTo>
                  <a:lnTo>
                    <a:pt x="0" y="4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3481" name="Freeform 185"/>
            <p:cNvSpPr>
              <a:spLocks/>
            </p:cNvSpPr>
            <p:nvPr/>
          </p:nvSpPr>
          <p:spPr bwMode="auto">
            <a:xfrm>
              <a:off x="3385" y="1815"/>
              <a:ext cx="46" cy="42"/>
            </a:xfrm>
            <a:custGeom>
              <a:avLst/>
              <a:gdLst>
                <a:gd name="T0" fmla="*/ 23 w 46"/>
                <a:gd name="T1" fmla="*/ 0 h 42"/>
                <a:gd name="T2" fmla="*/ 46 w 46"/>
                <a:gd name="T3" fmla="*/ 42 h 42"/>
                <a:gd name="T4" fmla="*/ 0 w 46"/>
                <a:gd name="T5" fmla="*/ 42 h 42"/>
                <a:gd name="T6" fmla="*/ 23 w 46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2">
                  <a:moveTo>
                    <a:pt x="23" y="0"/>
                  </a:moveTo>
                  <a:lnTo>
                    <a:pt x="46" y="42"/>
                  </a:lnTo>
                  <a:lnTo>
                    <a:pt x="0" y="4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3482" name="Freeform 186"/>
            <p:cNvSpPr>
              <a:spLocks/>
            </p:cNvSpPr>
            <p:nvPr/>
          </p:nvSpPr>
          <p:spPr bwMode="auto">
            <a:xfrm>
              <a:off x="3499" y="2130"/>
              <a:ext cx="46" cy="42"/>
            </a:xfrm>
            <a:custGeom>
              <a:avLst/>
              <a:gdLst>
                <a:gd name="T0" fmla="*/ 23 w 46"/>
                <a:gd name="T1" fmla="*/ 0 h 42"/>
                <a:gd name="T2" fmla="*/ 46 w 46"/>
                <a:gd name="T3" fmla="*/ 42 h 42"/>
                <a:gd name="T4" fmla="*/ 0 w 46"/>
                <a:gd name="T5" fmla="*/ 42 h 42"/>
                <a:gd name="T6" fmla="*/ 23 w 46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2">
                  <a:moveTo>
                    <a:pt x="23" y="0"/>
                  </a:moveTo>
                  <a:lnTo>
                    <a:pt x="46" y="42"/>
                  </a:lnTo>
                  <a:lnTo>
                    <a:pt x="0" y="4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3483" name="Freeform 187"/>
            <p:cNvSpPr>
              <a:spLocks/>
            </p:cNvSpPr>
            <p:nvPr/>
          </p:nvSpPr>
          <p:spPr bwMode="auto">
            <a:xfrm>
              <a:off x="3605" y="2298"/>
              <a:ext cx="46" cy="42"/>
            </a:xfrm>
            <a:custGeom>
              <a:avLst/>
              <a:gdLst>
                <a:gd name="T0" fmla="*/ 23 w 46"/>
                <a:gd name="T1" fmla="*/ 0 h 42"/>
                <a:gd name="T2" fmla="*/ 46 w 46"/>
                <a:gd name="T3" fmla="*/ 42 h 42"/>
                <a:gd name="T4" fmla="*/ 0 w 46"/>
                <a:gd name="T5" fmla="*/ 42 h 42"/>
                <a:gd name="T6" fmla="*/ 23 w 46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2">
                  <a:moveTo>
                    <a:pt x="23" y="0"/>
                  </a:moveTo>
                  <a:lnTo>
                    <a:pt x="46" y="42"/>
                  </a:lnTo>
                  <a:lnTo>
                    <a:pt x="0" y="4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3484" name="Freeform 188"/>
            <p:cNvSpPr>
              <a:spLocks/>
            </p:cNvSpPr>
            <p:nvPr/>
          </p:nvSpPr>
          <p:spPr bwMode="auto">
            <a:xfrm>
              <a:off x="3666" y="1219"/>
              <a:ext cx="46" cy="42"/>
            </a:xfrm>
            <a:custGeom>
              <a:avLst/>
              <a:gdLst>
                <a:gd name="T0" fmla="*/ 23 w 46"/>
                <a:gd name="T1" fmla="*/ 0 h 42"/>
                <a:gd name="T2" fmla="*/ 46 w 46"/>
                <a:gd name="T3" fmla="*/ 42 h 42"/>
                <a:gd name="T4" fmla="*/ 0 w 46"/>
                <a:gd name="T5" fmla="*/ 42 h 42"/>
                <a:gd name="T6" fmla="*/ 23 w 46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2">
                  <a:moveTo>
                    <a:pt x="23" y="0"/>
                  </a:moveTo>
                  <a:lnTo>
                    <a:pt x="46" y="42"/>
                  </a:lnTo>
                  <a:lnTo>
                    <a:pt x="0" y="4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3485" name="Freeform 189"/>
            <p:cNvSpPr>
              <a:spLocks/>
            </p:cNvSpPr>
            <p:nvPr/>
          </p:nvSpPr>
          <p:spPr bwMode="auto">
            <a:xfrm>
              <a:off x="3719" y="1366"/>
              <a:ext cx="46" cy="42"/>
            </a:xfrm>
            <a:custGeom>
              <a:avLst/>
              <a:gdLst>
                <a:gd name="T0" fmla="*/ 23 w 46"/>
                <a:gd name="T1" fmla="*/ 0 h 42"/>
                <a:gd name="T2" fmla="*/ 46 w 46"/>
                <a:gd name="T3" fmla="*/ 42 h 42"/>
                <a:gd name="T4" fmla="*/ 0 w 46"/>
                <a:gd name="T5" fmla="*/ 42 h 42"/>
                <a:gd name="T6" fmla="*/ 23 w 46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2">
                  <a:moveTo>
                    <a:pt x="23" y="0"/>
                  </a:moveTo>
                  <a:lnTo>
                    <a:pt x="46" y="42"/>
                  </a:lnTo>
                  <a:lnTo>
                    <a:pt x="0" y="4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3486" name="Freeform 190"/>
            <p:cNvSpPr>
              <a:spLocks/>
            </p:cNvSpPr>
            <p:nvPr/>
          </p:nvSpPr>
          <p:spPr bwMode="auto">
            <a:xfrm>
              <a:off x="3773" y="1773"/>
              <a:ext cx="45" cy="42"/>
            </a:xfrm>
            <a:custGeom>
              <a:avLst/>
              <a:gdLst>
                <a:gd name="T0" fmla="*/ 22 w 45"/>
                <a:gd name="T1" fmla="*/ 0 h 42"/>
                <a:gd name="T2" fmla="*/ 45 w 45"/>
                <a:gd name="T3" fmla="*/ 42 h 42"/>
                <a:gd name="T4" fmla="*/ 0 w 45"/>
                <a:gd name="T5" fmla="*/ 42 h 42"/>
                <a:gd name="T6" fmla="*/ 22 w 45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2">
                  <a:moveTo>
                    <a:pt x="22" y="0"/>
                  </a:moveTo>
                  <a:lnTo>
                    <a:pt x="45" y="42"/>
                  </a:lnTo>
                  <a:lnTo>
                    <a:pt x="0" y="4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3487" name="Rectangle 191"/>
            <p:cNvSpPr>
              <a:spLocks noChangeArrowheads="1"/>
            </p:cNvSpPr>
            <p:nvPr/>
          </p:nvSpPr>
          <p:spPr bwMode="auto">
            <a:xfrm>
              <a:off x="1015" y="3279"/>
              <a:ext cx="12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4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ru-RU"/>
            </a:p>
          </p:txBody>
        </p:sp>
        <p:sp>
          <p:nvSpPr>
            <p:cNvPr id="823488" name="Rectangle 192"/>
            <p:cNvSpPr>
              <a:spLocks noChangeArrowheads="1"/>
            </p:cNvSpPr>
            <p:nvPr/>
          </p:nvSpPr>
          <p:spPr bwMode="auto">
            <a:xfrm>
              <a:off x="917" y="2915"/>
              <a:ext cx="22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400">
                  <a:solidFill>
                    <a:srgbClr val="000000"/>
                  </a:solidFill>
                  <a:latin typeface="Arial" pitchFamily="34" charset="0"/>
                </a:rPr>
                <a:t>0,4</a:t>
              </a:r>
              <a:endParaRPr lang="ru-RU"/>
            </a:p>
          </p:txBody>
        </p:sp>
        <p:sp>
          <p:nvSpPr>
            <p:cNvPr id="823489" name="Rectangle 193"/>
            <p:cNvSpPr>
              <a:spLocks noChangeArrowheads="1"/>
            </p:cNvSpPr>
            <p:nvPr/>
          </p:nvSpPr>
          <p:spPr bwMode="auto">
            <a:xfrm>
              <a:off x="917" y="2551"/>
              <a:ext cx="22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400">
                  <a:solidFill>
                    <a:srgbClr val="000000"/>
                  </a:solidFill>
                  <a:latin typeface="Arial" pitchFamily="34" charset="0"/>
                </a:rPr>
                <a:t>0,8</a:t>
              </a:r>
              <a:endParaRPr lang="ru-RU"/>
            </a:p>
          </p:txBody>
        </p:sp>
        <p:sp>
          <p:nvSpPr>
            <p:cNvPr id="823490" name="Rectangle 194"/>
            <p:cNvSpPr>
              <a:spLocks noChangeArrowheads="1"/>
            </p:cNvSpPr>
            <p:nvPr/>
          </p:nvSpPr>
          <p:spPr bwMode="auto">
            <a:xfrm>
              <a:off x="917" y="2186"/>
              <a:ext cx="22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400">
                  <a:solidFill>
                    <a:srgbClr val="000000"/>
                  </a:solidFill>
                  <a:latin typeface="Arial" pitchFamily="34" charset="0"/>
                </a:rPr>
                <a:t>1,2</a:t>
              </a:r>
              <a:endParaRPr lang="ru-RU"/>
            </a:p>
          </p:txBody>
        </p:sp>
        <p:sp>
          <p:nvSpPr>
            <p:cNvPr id="823491" name="Rectangle 195"/>
            <p:cNvSpPr>
              <a:spLocks noChangeArrowheads="1"/>
            </p:cNvSpPr>
            <p:nvPr/>
          </p:nvSpPr>
          <p:spPr bwMode="auto">
            <a:xfrm>
              <a:off x="917" y="1815"/>
              <a:ext cx="22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400">
                  <a:solidFill>
                    <a:srgbClr val="000000"/>
                  </a:solidFill>
                  <a:latin typeface="Arial" pitchFamily="34" charset="0"/>
                </a:rPr>
                <a:t>1,6</a:t>
              </a:r>
              <a:endParaRPr lang="ru-RU"/>
            </a:p>
          </p:txBody>
        </p:sp>
        <p:sp>
          <p:nvSpPr>
            <p:cNvPr id="823492" name="Rectangle 196"/>
            <p:cNvSpPr>
              <a:spLocks noChangeArrowheads="1"/>
            </p:cNvSpPr>
            <p:nvPr/>
          </p:nvSpPr>
          <p:spPr bwMode="auto">
            <a:xfrm>
              <a:off x="1015" y="1451"/>
              <a:ext cx="12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40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ru-RU"/>
            </a:p>
          </p:txBody>
        </p:sp>
        <p:sp>
          <p:nvSpPr>
            <p:cNvPr id="823493" name="Rectangle 197"/>
            <p:cNvSpPr>
              <a:spLocks noChangeArrowheads="1"/>
            </p:cNvSpPr>
            <p:nvPr/>
          </p:nvSpPr>
          <p:spPr bwMode="auto">
            <a:xfrm>
              <a:off x="917" y="1086"/>
              <a:ext cx="22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400">
                  <a:solidFill>
                    <a:srgbClr val="000000"/>
                  </a:solidFill>
                  <a:latin typeface="Arial" pitchFamily="34" charset="0"/>
                </a:rPr>
                <a:t>2,4</a:t>
              </a:r>
              <a:endParaRPr lang="ru-RU"/>
            </a:p>
          </p:txBody>
        </p:sp>
        <p:sp>
          <p:nvSpPr>
            <p:cNvPr id="823494" name="Rectangle 198"/>
            <p:cNvSpPr>
              <a:spLocks noChangeArrowheads="1"/>
            </p:cNvSpPr>
            <p:nvPr/>
          </p:nvSpPr>
          <p:spPr bwMode="auto">
            <a:xfrm>
              <a:off x="1152" y="3441"/>
              <a:ext cx="12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4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ru-RU"/>
            </a:p>
          </p:txBody>
        </p:sp>
        <p:sp>
          <p:nvSpPr>
            <p:cNvPr id="823495" name="Rectangle 199"/>
            <p:cNvSpPr>
              <a:spLocks noChangeArrowheads="1"/>
            </p:cNvSpPr>
            <p:nvPr/>
          </p:nvSpPr>
          <p:spPr bwMode="auto">
            <a:xfrm>
              <a:off x="1388" y="3441"/>
              <a:ext cx="19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400">
                  <a:solidFill>
                    <a:srgbClr val="000000"/>
                  </a:solidFill>
                  <a:latin typeface="Arial" pitchFamily="34" charset="0"/>
                </a:rPr>
                <a:t>10</a:t>
              </a:r>
              <a:endParaRPr lang="ru-RU"/>
            </a:p>
          </p:txBody>
        </p:sp>
        <p:sp>
          <p:nvSpPr>
            <p:cNvPr id="823496" name="Rectangle 200"/>
            <p:cNvSpPr>
              <a:spLocks noChangeArrowheads="1"/>
            </p:cNvSpPr>
            <p:nvPr/>
          </p:nvSpPr>
          <p:spPr bwMode="auto">
            <a:xfrm>
              <a:off x="1661" y="3441"/>
              <a:ext cx="19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400">
                  <a:solidFill>
                    <a:srgbClr val="000000"/>
                  </a:solidFill>
                  <a:latin typeface="Arial" pitchFamily="34" charset="0"/>
                </a:rPr>
                <a:t>20</a:t>
              </a:r>
              <a:endParaRPr lang="ru-RU"/>
            </a:p>
          </p:txBody>
        </p:sp>
        <p:sp>
          <p:nvSpPr>
            <p:cNvPr id="823497" name="Rectangle 201"/>
            <p:cNvSpPr>
              <a:spLocks noChangeArrowheads="1"/>
            </p:cNvSpPr>
            <p:nvPr/>
          </p:nvSpPr>
          <p:spPr bwMode="auto">
            <a:xfrm>
              <a:off x="1942" y="3441"/>
              <a:ext cx="19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400">
                  <a:solidFill>
                    <a:srgbClr val="000000"/>
                  </a:solidFill>
                  <a:latin typeface="Arial" pitchFamily="34" charset="0"/>
                </a:rPr>
                <a:t>30</a:t>
              </a:r>
              <a:endParaRPr lang="ru-RU"/>
            </a:p>
          </p:txBody>
        </p:sp>
        <p:sp>
          <p:nvSpPr>
            <p:cNvPr id="823498" name="Rectangle 202"/>
            <p:cNvSpPr>
              <a:spLocks noChangeArrowheads="1"/>
            </p:cNvSpPr>
            <p:nvPr/>
          </p:nvSpPr>
          <p:spPr bwMode="auto">
            <a:xfrm>
              <a:off x="2215" y="3441"/>
              <a:ext cx="19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400">
                  <a:solidFill>
                    <a:srgbClr val="000000"/>
                  </a:solidFill>
                  <a:latin typeface="Arial" pitchFamily="34" charset="0"/>
                </a:rPr>
                <a:t>40</a:t>
              </a:r>
              <a:endParaRPr lang="ru-RU"/>
            </a:p>
          </p:txBody>
        </p:sp>
        <p:sp>
          <p:nvSpPr>
            <p:cNvPr id="823499" name="Rectangle 203"/>
            <p:cNvSpPr>
              <a:spLocks noChangeArrowheads="1"/>
            </p:cNvSpPr>
            <p:nvPr/>
          </p:nvSpPr>
          <p:spPr bwMode="auto">
            <a:xfrm>
              <a:off x="2489" y="3441"/>
              <a:ext cx="19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400">
                  <a:solidFill>
                    <a:srgbClr val="000000"/>
                  </a:solidFill>
                  <a:latin typeface="Arial" pitchFamily="34" charset="0"/>
                </a:rPr>
                <a:t>50</a:t>
              </a:r>
              <a:endParaRPr lang="ru-RU"/>
            </a:p>
          </p:txBody>
        </p:sp>
        <p:sp>
          <p:nvSpPr>
            <p:cNvPr id="823500" name="Rectangle 204"/>
            <p:cNvSpPr>
              <a:spLocks noChangeArrowheads="1"/>
            </p:cNvSpPr>
            <p:nvPr/>
          </p:nvSpPr>
          <p:spPr bwMode="auto">
            <a:xfrm>
              <a:off x="2762" y="3441"/>
              <a:ext cx="19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400">
                  <a:solidFill>
                    <a:srgbClr val="000000"/>
                  </a:solidFill>
                  <a:latin typeface="Arial" pitchFamily="34" charset="0"/>
                </a:rPr>
                <a:t>60</a:t>
              </a:r>
              <a:endParaRPr lang="ru-RU"/>
            </a:p>
          </p:txBody>
        </p:sp>
        <p:sp>
          <p:nvSpPr>
            <p:cNvPr id="823501" name="Rectangle 205"/>
            <p:cNvSpPr>
              <a:spLocks noChangeArrowheads="1"/>
            </p:cNvSpPr>
            <p:nvPr/>
          </p:nvSpPr>
          <p:spPr bwMode="auto">
            <a:xfrm>
              <a:off x="3043" y="3441"/>
              <a:ext cx="19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400">
                  <a:solidFill>
                    <a:srgbClr val="000000"/>
                  </a:solidFill>
                  <a:latin typeface="Arial" pitchFamily="34" charset="0"/>
                </a:rPr>
                <a:t>70</a:t>
              </a:r>
              <a:endParaRPr lang="ru-RU"/>
            </a:p>
          </p:txBody>
        </p:sp>
        <p:sp>
          <p:nvSpPr>
            <p:cNvPr id="823502" name="Rectangle 206"/>
            <p:cNvSpPr>
              <a:spLocks noChangeArrowheads="1"/>
            </p:cNvSpPr>
            <p:nvPr/>
          </p:nvSpPr>
          <p:spPr bwMode="auto">
            <a:xfrm>
              <a:off x="3317" y="3441"/>
              <a:ext cx="19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400">
                  <a:solidFill>
                    <a:srgbClr val="000000"/>
                  </a:solidFill>
                  <a:latin typeface="Arial" pitchFamily="34" charset="0"/>
                </a:rPr>
                <a:t>80</a:t>
              </a:r>
              <a:endParaRPr lang="ru-RU"/>
            </a:p>
          </p:txBody>
        </p:sp>
      </p:grpSp>
      <p:sp>
        <p:nvSpPr>
          <p:cNvPr id="823504" name="Rectangle 208"/>
          <p:cNvSpPr>
            <a:spLocks noChangeArrowheads="1"/>
          </p:cNvSpPr>
          <p:nvPr/>
        </p:nvSpPr>
        <p:spPr bwMode="auto">
          <a:xfrm>
            <a:off x="5699125" y="5462588"/>
            <a:ext cx="3016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>
                <a:solidFill>
                  <a:srgbClr val="000000"/>
                </a:solidFill>
                <a:latin typeface="Arial" pitchFamily="34" charset="0"/>
              </a:rPr>
              <a:t>90</a:t>
            </a:r>
            <a:endParaRPr lang="ru-RU"/>
          </a:p>
        </p:txBody>
      </p:sp>
      <p:sp>
        <p:nvSpPr>
          <p:cNvPr id="823505" name="Rectangle 209"/>
          <p:cNvSpPr>
            <a:spLocks noChangeArrowheads="1"/>
          </p:cNvSpPr>
          <p:nvPr/>
        </p:nvSpPr>
        <p:spPr bwMode="auto">
          <a:xfrm>
            <a:off x="3817938" y="5715000"/>
            <a:ext cx="15065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Arial" pitchFamily="34" charset="0"/>
              </a:rPr>
              <a:t>Gaging point, mm</a:t>
            </a:r>
            <a:endParaRPr lang="ru-RU"/>
          </a:p>
        </p:txBody>
      </p:sp>
      <p:sp>
        <p:nvSpPr>
          <p:cNvPr id="823506" name="Rectangle 210"/>
          <p:cNvSpPr>
            <a:spLocks noChangeArrowheads="1"/>
          </p:cNvSpPr>
          <p:nvPr/>
        </p:nvSpPr>
        <p:spPr bwMode="auto">
          <a:xfrm rot="16200000">
            <a:off x="307975" y="3924300"/>
            <a:ext cx="18319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Arial" pitchFamily="34" charset="0"/>
              </a:rPr>
              <a:t>Relative particles rate</a:t>
            </a:r>
            <a:endParaRPr lang="ru-RU"/>
          </a:p>
        </p:txBody>
      </p:sp>
      <p:sp>
        <p:nvSpPr>
          <p:cNvPr id="823507" name="Rectangle 211"/>
          <p:cNvSpPr>
            <a:spLocks noChangeArrowheads="1"/>
          </p:cNvSpPr>
          <p:nvPr/>
        </p:nvSpPr>
        <p:spPr bwMode="auto">
          <a:xfrm>
            <a:off x="6350000" y="1824038"/>
            <a:ext cx="1725613" cy="3481387"/>
          </a:xfrm>
          <a:prstGeom prst="rect">
            <a:avLst/>
          </a:prstGeom>
          <a:solidFill>
            <a:srgbClr val="FFFE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23508" name="Line 212"/>
          <p:cNvSpPr>
            <a:spLocks noChangeShapeType="1"/>
          </p:cNvSpPr>
          <p:nvPr/>
        </p:nvSpPr>
        <p:spPr bwMode="auto">
          <a:xfrm>
            <a:off x="6446838" y="2235200"/>
            <a:ext cx="482600" cy="1588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3509" name="Freeform 213"/>
          <p:cNvSpPr>
            <a:spLocks/>
          </p:cNvSpPr>
          <p:nvPr/>
        </p:nvSpPr>
        <p:spPr bwMode="auto">
          <a:xfrm>
            <a:off x="6651625" y="2201863"/>
            <a:ext cx="73025" cy="66675"/>
          </a:xfrm>
          <a:custGeom>
            <a:avLst/>
            <a:gdLst>
              <a:gd name="T0" fmla="*/ 23 w 46"/>
              <a:gd name="T1" fmla="*/ 0 h 42"/>
              <a:gd name="T2" fmla="*/ 46 w 46"/>
              <a:gd name="T3" fmla="*/ 21 h 42"/>
              <a:gd name="T4" fmla="*/ 23 w 46"/>
              <a:gd name="T5" fmla="*/ 42 h 42"/>
              <a:gd name="T6" fmla="*/ 0 w 46"/>
              <a:gd name="T7" fmla="*/ 21 h 42"/>
              <a:gd name="T8" fmla="*/ 23 w 46"/>
              <a:gd name="T9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42">
                <a:moveTo>
                  <a:pt x="23" y="0"/>
                </a:moveTo>
                <a:lnTo>
                  <a:pt x="46" y="21"/>
                </a:lnTo>
                <a:lnTo>
                  <a:pt x="23" y="42"/>
                </a:lnTo>
                <a:lnTo>
                  <a:pt x="0" y="21"/>
                </a:lnTo>
                <a:lnTo>
                  <a:pt x="23" y="0"/>
                </a:lnTo>
                <a:close/>
              </a:path>
            </a:pathLst>
          </a:custGeom>
          <a:solidFill>
            <a:srgbClr val="FF00FF"/>
          </a:solidFill>
          <a:ln w="12700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23510" name="Rectangle 214"/>
          <p:cNvSpPr>
            <a:spLocks noChangeArrowheads="1"/>
          </p:cNvSpPr>
          <p:nvPr/>
        </p:nvSpPr>
        <p:spPr bwMode="auto">
          <a:xfrm>
            <a:off x="6965950" y="2135188"/>
            <a:ext cx="450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pitchFamily="34" charset="0"/>
              </a:rPr>
              <a:t>Level 1</a:t>
            </a:r>
            <a:endParaRPr lang="ru-RU"/>
          </a:p>
        </p:txBody>
      </p:sp>
      <p:sp>
        <p:nvSpPr>
          <p:cNvPr id="823511" name="Rectangle 215"/>
          <p:cNvSpPr>
            <a:spLocks noChangeArrowheads="1"/>
          </p:cNvSpPr>
          <p:nvPr/>
        </p:nvSpPr>
        <p:spPr bwMode="auto">
          <a:xfrm>
            <a:off x="6446838" y="3381375"/>
            <a:ext cx="84137" cy="11113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3512" name="Rectangle 216"/>
          <p:cNvSpPr>
            <a:spLocks noChangeArrowheads="1"/>
          </p:cNvSpPr>
          <p:nvPr/>
        </p:nvSpPr>
        <p:spPr bwMode="auto">
          <a:xfrm>
            <a:off x="6580188" y="3381375"/>
            <a:ext cx="84137" cy="11113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3513" name="Rectangle 217"/>
          <p:cNvSpPr>
            <a:spLocks noChangeArrowheads="1"/>
          </p:cNvSpPr>
          <p:nvPr/>
        </p:nvSpPr>
        <p:spPr bwMode="auto">
          <a:xfrm>
            <a:off x="6711950" y="3381375"/>
            <a:ext cx="84138" cy="11113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3514" name="Rectangle 218"/>
          <p:cNvSpPr>
            <a:spLocks noChangeArrowheads="1"/>
          </p:cNvSpPr>
          <p:nvPr/>
        </p:nvSpPr>
        <p:spPr bwMode="auto">
          <a:xfrm>
            <a:off x="6845300" y="3381375"/>
            <a:ext cx="84138" cy="11113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3515" name="Freeform 219"/>
          <p:cNvSpPr>
            <a:spLocks/>
          </p:cNvSpPr>
          <p:nvPr/>
        </p:nvSpPr>
        <p:spPr bwMode="auto">
          <a:xfrm>
            <a:off x="6651625" y="3359150"/>
            <a:ext cx="73025" cy="66675"/>
          </a:xfrm>
          <a:custGeom>
            <a:avLst/>
            <a:gdLst>
              <a:gd name="T0" fmla="*/ 23 w 46"/>
              <a:gd name="T1" fmla="*/ 0 h 42"/>
              <a:gd name="T2" fmla="*/ 46 w 46"/>
              <a:gd name="T3" fmla="*/ 42 h 42"/>
              <a:gd name="T4" fmla="*/ 0 w 46"/>
              <a:gd name="T5" fmla="*/ 42 h 42"/>
              <a:gd name="T6" fmla="*/ 23 w 46"/>
              <a:gd name="T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" h="42">
                <a:moveTo>
                  <a:pt x="23" y="0"/>
                </a:moveTo>
                <a:lnTo>
                  <a:pt x="46" y="42"/>
                </a:lnTo>
                <a:lnTo>
                  <a:pt x="0" y="42"/>
                </a:lnTo>
                <a:lnTo>
                  <a:pt x="23" y="0"/>
                </a:lnTo>
                <a:close/>
              </a:path>
            </a:pathLst>
          </a:custGeom>
          <a:solidFill>
            <a:srgbClr val="333399"/>
          </a:solidFill>
          <a:ln w="12700">
            <a:solidFill>
              <a:srgbClr val="33339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23516" name="Rectangle 220"/>
          <p:cNvSpPr>
            <a:spLocks noChangeArrowheads="1"/>
          </p:cNvSpPr>
          <p:nvPr/>
        </p:nvSpPr>
        <p:spPr bwMode="auto">
          <a:xfrm>
            <a:off x="6965950" y="3292475"/>
            <a:ext cx="450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pitchFamily="34" charset="0"/>
              </a:rPr>
              <a:t>Level 3</a:t>
            </a:r>
            <a:endParaRPr lang="ru-RU"/>
          </a:p>
        </p:txBody>
      </p:sp>
      <p:sp>
        <p:nvSpPr>
          <p:cNvPr id="823517" name="Rectangle 221"/>
          <p:cNvSpPr>
            <a:spLocks noChangeArrowheads="1"/>
          </p:cNvSpPr>
          <p:nvPr/>
        </p:nvSpPr>
        <p:spPr bwMode="auto">
          <a:xfrm>
            <a:off x="6934200" y="3505200"/>
            <a:ext cx="730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pitchFamily="34" charset="0"/>
              </a:rPr>
              <a:t>Simmetrical</a:t>
            </a:r>
          </a:p>
          <a:p>
            <a:r>
              <a:rPr lang="en-US" sz="1100">
                <a:solidFill>
                  <a:srgbClr val="000000"/>
                </a:solidFill>
                <a:latin typeface="Arial" pitchFamily="34" charset="0"/>
              </a:rPr>
              <a:t> values</a:t>
            </a:r>
            <a:endParaRPr lang="ru-RU"/>
          </a:p>
        </p:txBody>
      </p:sp>
      <p:sp>
        <p:nvSpPr>
          <p:cNvPr id="823519" name="Line 223"/>
          <p:cNvSpPr>
            <a:spLocks noChangeShapeType="1"/>
          </p:cNvSpPr>
          <p:nvPr/>
        </p:nvSpPr>
        <p:spPr bwMode="auto">
          <a:xfrm>
            <a:off x="6446838" y="4538663"/>
            <a:ext cx="482600" cy="1587"/>
          </a:xfrm>
          <a:prstGeom prst="line">
            <a:avLst/>
          </a:prstGeom>
          <a:noFill/>
          <a:ln w="127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3520" name="Freeform 224"/>
          <p:cNvSpPr>
            <a:spLocks/>
          </p:cNvSpPr>
          <p:nvPr/>
        </p:nvSpPr>
        <p:spPr bwMode="auto">
          <a:xfrm>
            <a:off x="6651625" y="4505325"/>
            <a:ext cx="73025" cy="66675"/>
          </a:xfrm>
          <a:custGeom>
            <a:avLst/>
            <a:gdLst>
              <a:gd name="T0" fmla="*/ 23 w 46"/>
              <a:gd name="T1" fmla="*/ 0 h 42"/>
              <a:gd name="T2" fmla="*/ 46 w 46"/>
              <a:gd name="T3" fmla="*/ 42 h 42"/>
              <a:gd name="T4" fmla="*/ 0 w 46"/>
              <a:gd name="T5" fmla="*/ 42 h 42"/>
              <a:gd name="T6" fmla="*/ 23 w 46"/>
              <a:gd name="T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" h="42">
                <a:moveTo>
                  <a:pt x="23" y="0"/>
                </a:moveTo>
                <a:lnTo>
                  <a:pt x="46" y="42"/>
                </a:lnTo>
                <a:lnTo>
                  <a:pt x="0" y="42"/>
                </a:lnTo>
                <a:lnTo>
                  <a:pt x="23" y="0"/>
                </a:lnTo>
                <a:close/>
              </a:path>
            </a:pathLst>
          </a:custGeom>
          <a:solidFill>
            <a:srgbClr val="000080"/>
          </a:solidFill>
          <a:ln w="12700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23521" name="Rectangle 225"/>
          <p:cNvSpPr>
            <a:spLocks noChangeArrowheads="1"/>
          </p:cNvSpPr>
          <p:nvPr/>
        </p:nvSpPr>
        <p:spPr bwMode="auto">
          <a:xfrm>
            <a:off x="6965950" y="4438650"/>
            <a:ext cx="450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pitchFamily="34" charset="0"/>
              </a:rPr>
              <a:t>Level 3</a:t>
            </a:r>
            <a:endParaRPr lang="ru-RU"/>
          </a:p>
        </p:txBody>
      </p:sp>
      <p:sp>
        <p:nvSpPr>
          <p:cNvPr id="823522" name="Rectangle 226"/>
          <p:cNvSpPr>
            <a:spLocks noChangeArrowheads="1"/>
          </p:cNvSpPr>
          <p:nvPr/>
        </p:nvSpPr>
        <p:spPr bwMode="auto">
          <a:xfrm>
            <a:off x="6965950" y="4616450"/>
            <a:ext cx="9223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pitchFamily="34" charset="0"/>
              </a:rPr>
              <a:t>Measurements</a:t>
            </a:r>
            <a:endParaRPr lang="ru-RU"/>
          </a:p>
        </p:txBody>
      </p:sp>
      <p:sp>
        <p:nvSpPr>
          <p:cNvPr id="823524" name="Rectangle 228"/>
          <p:cNvSpPr>
            <a:spLocks noChangeArrowheads="1"/>
          </p:cNvSpPr>
          <p:nvPr/>
        </p:nvSpPr>
        <p:spPr bwMode="auto">
          <a:xfrm>
            <a:off x="936625" y="1579563"/>
            <a:ext cx="7258050" cy="4572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3301" name="Rectangle 5"/>
          <p:cNvSpPr>
            <a:spLocks noChangeArrowheads="1"/>
          </p:cNvSpPr>
          <p:nvPr/>
        </p:nvSpPr>
        <p:spPr bwMode="auto">
          <a:xfrm>
            <a:off x="1790700" y="1620838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823302" name="Rectangle 6"/>
          <p:cNvSpPr>
            <a:spLocks noChangeArrowheads="1"/>
          </p:cNvSpPr>
          <p:nvPr/>
        </p:nvSpPr>
        <p:spPr bwMode="auto">
          <a:xfrm>
            <a:off x="647700" y="914400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>
                <a:cs typeface="Times New Roman" pitchFamily="18" charset="0"/>
              </a:rPr>
              <a:t>Concentration profiles comparison</a:t>
            </a:r>
            <a:endParaRPr lang="ru-RU" sz="2400"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660033"/>
                </a:solidFill>
                <a:latin typeface="Times New Roman" pitchFamily="18" charset="0"/>
              </a:rPr>
              <a:t>Aerosol transport process: measurement results</a:t>
            </a:r>
            <a:endParaRPr lang="ru-RU" sz="2800" b="1">
              <a:solidFill>
                <a:srgbClr val="660033"/>
              </a:solidFill>
              <a:latin typeface="Times New Roman" pitchFamily="18" charset="0"/>
            </a:endParaRPr>
          </a:p>
        </p:txBody>
      </p:sp>
      <p:grpSp>
        <p:nvGrpSpPr>
          <p:cNvPr id="824712" name="Group 392"/>
          <p:cNvGrpSpPr>
            <a:grpSpLocks/>
          </p:cNvGrpSpPr>
          <p:nvPr/>
        </p:nvGrpSpPr>
        <p:grpSpPr bwMode="auto">
          <a:xfrm>
            <a:off x="381000" y="990600"/>
            <a:ext cx="8382000" cy="5305425"/>
            <a:chOff x="287" y="9827"/>
            <a:chExt cx="10203" cy="6457"/>
          </a:xfrm>
        </p:grpSpPr>
        <p:sp>
          <p:nvSpPr>
            <p:cNvPr id="824713" name="Rectangle 393"/>
            <p:cNvSpPr>
              <a:spLocks noChangeArrowheads="1"/>
            </p:cNvSpPr>
            <p:nvPr/>
          </p:nvSpPr>
          <p:spPr bwMode="auto">
            <a:xfrm>
              <a:off x="8468" y="15309"/>
              <a:ext cx="1011" cy="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ctr" eaLnBrk="0" hangingPunct="0"/>
              <a:r>
                <a:rPr lang="ru-RU" sz="1600" b="1">
                  <a:solidFill>
                    <a:srgbClr val="000000"/>
                  </a:solidFill>
                  <a:latin typeface="Arial" pitchFamily="34" charset="0"/>
                </a:rPr>
                <a:t>0,101</a:t>
              </a:r>
              <a:endParaRPr lang="en-US" sz="1600" b="1">
                <a:solidFill>
                  <a:srgbClr val="000000"/>
                </a:solidFill>
                <a:latin typeface="Arial" pitchFamily="34" charset="0"/>
              </a:endParaRPr>
            </a:p>
            <a:p>
              <a:pPr algn="ctr" eaLnBrk="0" hangingPunct="0"/>
              <a:endParaRPr lang="ru-RU" sz="1600" b="1">
                <a:solidFill>
                  <a:srgbClr val="000000"/>
                </a:solidFill>
              </a:endParaRPr>
            </a:p>
          </p:txBody>
        </p:sp>
        <p:sp>
          <p:nvSpPr>
            <p:cNvPr id="824714" name="Rectangle 394"/>
            <p:cNvSpPr>
              <a:spLocks noChangeArrowheads="1"/>
            </p:cNvSpPr>
            <p:nvPr/>
          </p:nvSpPr>
          <p:spPr bwMode="auto">
            <a:xfrm>
              <a:off x="7667" y="15309"/>
              <a:ext cx="801" cy="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ctr" eaLnBrk="0" hangingPunct="0"/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0,103</a:t>
              </a:r>
              <a:endParaRPr lang="en-US" sz="1400" b="1">
                <a:solidFill>
                  <a:srgbClr val="000000"/>
                </a:solidFill>
                <a:latin typeface="Arial" pitchFamily="34" charset="0"/>
              </a:endParaRPr>
            </a:p>
            <a:p>
              <a:pPr algn="ctr" eaLnBrk="0" hangingPunct="0"/>
              <a:endParaRPr lang="ru-RU" sz="1400" b="1">
                <a:solidFill>
                  <a:srgbClr val="000000"/>
                </a:solidFill>
              </a:endParaRPr>
            </a:p>
          </p:txBody>
        </p:sp>
        <p:sp>
          <p:nvSpPr>
            <p:cNvPr id="824715" name="Rectangle 395"/>
            <p:cNvSpPr>
              <a:spLocks noChangeArrowheads="1"/>
            </p:cNvSpPr>
            <p:nvPr/>
          </p:nvSpPr>
          <p:spPr bwMode="auto">
            <a:xfrm>
              <a:off x="6865" y="15309"/>
              <a:ext cx="802" cy="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ctr" eaLnBrk="0" hangingPunct="0"/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2,10</a:t>
              </a:r>
              <a:endParaRPr lang="en-US" sz="1400" b="1">
                <a:solidFill>
                  <a:srgbClr val="000000"/>
                </a:solidFill>
                <a:latin typeface="Arial" pitchFamily="34" charset="0"/>
              </a:endParaRPr>
            </a:p>
            <a:p>
              <a:pPr algn="ctr" eaLnBrk="0" hangingPunct="0"/>
              <a:endParaRPr lang="ru-RU" sz="1400" b="1">
                <a:solidFill>
                  <a:srgbClr val="000000"/>
                </a:solidFill>
              </a:endParaRPr>
            </a:p>
          </p:txBody>
        </p:sp>
        <p:sp>
          <p:nvSpPr>
            <p:cNvPr id="824716" name="Rectangle 396"/>
            <p:cNvSpPr>
              <a:spLocks noChangeArrowheads="1"/>
            </p:cNvSpPr>
            <p:nvPr/>
          </p:nvSpPr>
          <p:spPr bwMode="auto">
            <a:xfrm>
              <a:off x="6064" y="15309"/>
              <a:ext cx="801" cy="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ctr" eaLnBrk="0" hangingPunct="0"/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2,40</a:t>
              </a:r>
              <a:endParaRPr lang="en-US" sz="1400" b="1">
                <a:solidFill>
                  <a:srgbClr val="000000"/>
                </a:solidFill>
                <a:latin typeface="Arial" pitchFamily="34" charset="0"/>
              </a:endParaRPr>
            </a:p>
            <a:p>
              <a:pPr algn="ctr" eaLnBrk="0" hangingPunct="0"/>
              <a:endParaRPr lang="ru-RU" sz="1400" b="1">
                <a:solidFill>
                  <a:srgbClr val="000000"/>
                </a:solidFill>
              </a:endParaRPr>
            </a:p>
          </p:txBody>
        </p:sp>
        <p:sp>
          <p:nvSpPr>
            <p:cNvPr id="824717" name="Rectangle 397"/>
            <p:cNvSpPr>
              <a:spLocks noChangeArrowheads="1"/>
            </p:cNvSpPr>
            <p:nvPr/>
          </p:nvSpPr>
          <p:spPr bwMode="auto">
            <a:xfrm>
              <a:off x="5263" y="15309"/>
              <a:ext cx="801" cy="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ctr" eaLnBrk="0" hangingPunct="0"/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4,50</a:t>
              </a:r>
              <a:endParaRPr lang="en-US" sz="1400" b="1">
                <a:solidFill>
                  <a:srgbClr val="000000"/>
                </a:solidFill>
                <a:latin typeface="Arial" pitchFamily="34" charset="0"/>
              </a:endParaRPr>
            </a:p>
            <a:p>
              <a:pPr algn="ctr" eaLnBrk="0" hangingPunct="0"/>
              <a:endParaRPr lang="ru-RU" sz="1400" b="1">
                <a:solidFill>
                  <a:srgbClr val="000000"/>
                </a:solidFill>
              </a:endParaRPr>
            </a:p>
          </p:txBody>
        </p:sp>
        <p:sp>
          <p:nvSpPr>
            <p:cNvPr id="824718" name="Rectangle 398"/>
            <p:cNvSpPr>
              <a:spLocks noChangeArrowheads="1"/>
            </p:cNvSpPr>
            <p:nvPr/>
          </p:nvSpPr>
          <p:spPr bwMode="auto">
            <a:xfrm>
              <a:off x="3695" y="15309"/>
              <a:ext cx="1568" cy="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ctr" eaLnBrk="0" hangingPunct="0"/>
              <a:r>
                <a:rPr lang="ru-RU" sz="1600" b="1">
                  <a:solidFill>
                    <a:srgbClr val="000000"/>
                  </a:solidFill>
                  <a:latin typeface="Arial" pitchFamily="34" charset="0"/>
                </a:rPr>
                <a:t> 5,5</a:t>
              </a:r>
              <a:endParaRPr lang="en-US" sz="1600" b="1">
                <a:solidFill>
                  <a:srgbClr val="000000"/>
                </a:solidFill>
                <a:latin typeface="Arial" pitchFamily="34" charset="0"/>
              </a:endParaRPr>
            </a:p>
            <a:p>
              <a:pPr algn="ctr" eaLnBrk="0" hangingPunct="0"/>
              <a:endParaRPr lang="ru-RU" sz="1600" b="1">
                <a:solidFill>
                  <a:srgbClr val="000000"/>
                </a:solidFill>
              </a:endParaRPr>
            </a:p>
          </p:txBody>
        </p:sp>
        <p:sp>
          <p:nvSpPr>
            <p:cNvPr id="824719" name="Rectangle 399"/>
            <p:cNvSpPr>
              <a:spLocks noChangeArrowheads="1"/>
            </p:cNvSpPr>
            <p:nvPr/>
          </p:nvSpPr>
          <p:spPr bwMode="auto">
            <a:xfrm>
              <a:off x="2903" y="15309"/>
              <a:ext cx="792" cy="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ctr" eaLnBrk="0" hangingPunct="0"/>
              <a:r>
                <a:rPr lang="ru-RU" sz="1600" b="1">
                  <a:solidFill>
                    <a:srgbClr val="000000"/>
                  </a:solidFill>
                </a:rPr>
                <a:t>6,5</a:t>
              </a:r>
              <a:endParaRPr lang="en-US" sz="1600" b="1">
                <a:solidFill>
                  <a:srgbClr val="000000"/>
                </a:solidFill>
              </a:endParaRPr>
            </a:p>
            <a:p>
              <a:pPr algn="ctr" eaLnBrk="0" hangingPunct="0"/>
              <a:endParaRPr lang="ru-RU" sz="1600" b="1">
                <a:solidFill>
                  <a:srgbClr val="000000"/>
                </a:solidFill>
              </a:endParaRPr>
            </a:p>
          </p:txBody>
        </p:sp>
        <p:sp>
          <p:nvSpPr>
            <p:cNvPr id="824720" name="Rectangle 400"/>
            <p:cNvSpPr>
              <a:spLocks noChangeArrowheads="1"/>
            </p:cNvSpPr>
            <p:nvPr/>
          </p:nvSpPr>
          <p:spPr bwMode="auto">
            <a:xfrm>
              <a:off x="287" y="15309"/>
              <a:ext cx="2616" cy="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ctr" eaLnBrk="0" hangingPunct="0"/>
              <a:r>
                <a:rPr lang="ru-RU" sz="1600" b="1">
                  <a:solidFill>
                    <a:srgbClr val="000000"/>
                  </a:solidFill>
                </a:rPr>
                <a:t>EVAN–№3345</a:t>
              </a:r>
              <a:endParaRPr lang="en-US" sz="1600" b="1">
                <a:solidFill>
                  <a:srgbClr val="000000"/>
                </a:solidFill>
              </a:endParaRPr>
            </a:p>
            <a:p>
              <a:pPr algn="ctr" eaLnBrk="0" hangingPunct="0"/>
              <a:r>
                <a:rPr lang="ru-RU" sz="1600" b="1">
                  <a:solidFill>
                    <a:srgbClr val="000000"/>
                  </a:solidFill>
                </a:rPr>
                <a:t> AT 1.2.4</a:t>
              </a:r>
            </a:p>
          </p:txBody>
        </p:sp>
        <p:sp>
          <p:nvSpPr>
            <p:cNvPr id="824721" name="Rectangle 401"/>
            <p:cNvSpPr>
              <a:spLocks noChangeArrowheads="1"/>
            </p:cNvSpPr>
            <p:nvPr/>
          </p:nvSpPr>
          <p:spPr bwMode="auto">
            <a:xfrm>
              <a:off x="8468" y="14330"/>
              <a:ext cx="1011" cy="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ctr" eaLnBrk="0" hangingPunct="0"/>
              <a:r>
                <a:rPr lang="ru-RU" sz="1600" b="1">
                  <a:solidFill>
                    <a:srgbClr val="000000"/>
                  </a:solidFill>
                  <a:latin typeface="Arial" pitchFamily="34" charset="0"/>
                </a:rPr>
                <a:t>0,11</a:t>
              </a:r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n-US" sz="1600" b="1">
                <a:solidFill>
                  <a:srgbClr val="000000"/>
                </a:solidFill>
              </a:endParaRPr>
            </a:p>
            <a:p>
              <a:pPr algn="ctr" eaLnBrk="0" hangingPunct="0"/>
              <a:endParaRPr lang="ru-RU" sz="1600" b="1">
                <a:solidFill>
                  <a:srgbClr val="000000"/>
                </a:solidFill>
              </a:endParaRPr>
            </a:p>
          </p:txBody>
        </p:sp>
        <p:sp>
          <p:nvSpPr>
            <p:cNvPr id="824722" name="Rectangle 402"/>
            <p:cNvSpPr>
              <a:spLocks noChangeArrowheads="1"/>
            </p:cNvSpPr>
            <p:nvPr/>
          </p:nvSpPr>
          <p:spPr bwMode="auto">
            <a:xfrm>
              <a:off x="7667" y="14330"/>
              <a:ext cx="801" cy="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ctr" eaLnBrk="0" hangingPunct="0"/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0,112</a:t>
              </a:r>
              <a:endParaRPr lang="en-US" sz="1400" b="1">
                <a:solidFill>
                  <a:srgbClr val="000000"/>
                </a:solidFill>
                <a:latin typeface="Arial" pitchFamily="34" charset="0"/>
              </a:endParaRPr>
            </a:p>
            <a:p>
              <a:pPr algn="ctr" eaLnBrk="0" hangingPunct="0"/>
              <a:endParaRPr lang="ru-RU" sz="1400" b="1">
                <a:solidFill>
                  <a:srgbClr val="000000"/>
                </a:solidFill>
              </a:endParaRPr>
            </a:p>
          </p:txBody>
        </p:sp>
        <p:sp>
          <p:nvSpPr>
            <p:cNvPr id="824723" name="Rectangle 403"/>
            <p:cNvSpPr>
              <a:spLocks noChangeArrowheads="1"/>
            </p:cNvSpPr>
            <p:nvPr/>
          </p:nvSpPr>
          <p:spPr bwMode="auto">
            <a:xfrm>
              <a:off x="6865" y="14330"/>
              <a:ext cx="802" cy="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ctr" eaLnBrk="0" hangingPunct="0"/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0,600</a:t>
              </a:r>
              <a:endParaRPr lang="en-US" sz="1400" b="1">
                <a:solidFill>
                  <a:srgbClr val="000000"/>
                </a:solidFill>
                <a:latin typeface="Arial" pitchFamily="34" charset="0"/>
              </a:endParaRPr>
            </a:p>
            <a:p>
              <a:pPr algn="ctr" eaLnBrk="0" hangingPunct="0"/>
              <a:endParaRPr lang="ru-RU" sz="1400" b="1">
                <a:solidFill>
                  <a:srgbClr val="000000"/>
                </a:solidFill>
              </a:endParaRPr>
            </a:p>
          </p:txBody>
        </p:sp>
        <p:sp>
          <p:nvSpPr>
            <p:cNvPr id="824724" name="Rectangle 404"/>
            <p:cNvSpPr>
              <a:spLocks noChangeArrowheads="1"/>
            </p:cNvSpPr>
            <p:nvPr/>
          </p:nvSpPr>
          <p:spPr bwMode="auto">
            <a:xfrm>
              <a:off x="6064" y="14330"/>
              <a:ext cx="801" cy="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ctr" eaLnBrk="0" hangingPunct="0"/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0,500</a:t>
              </a:r>
              <a:endParaRPr lang="en-US" sz="1400" b="1">
                <a:solidFill>
                  <a:srgbClr val="000000"/>
                </a:solidFill>
                <a:latin typeface="Arial" pitchFamily="34" charset="0"/>
              </a:endParaRPr>
            </a:p>
            <a:p>
              <a:pPr algn="ctr" eaLnBrk="0" hangingPunct="0"/>
              <a:endParaRPr lang="ru-RU" sz="1400" b="1">
                <a:solidFill>
                  <a:srgbClr val="000000"/>
                </a:solidFill>
              </a:endParaRPr>
            </a:p>
          </p:txBody>
        </p:sp>
        <p:sp>
          <p:nvSpPr>
            <p:cNvPr id="824725" name="Rectangle 405"/>
            <p:cNvSpPr>
              <a:spLocks noChangeArrowheads="1"/>
            </p:cNvSpPr>
            <p:nvPr/>
          </p:nvSpPr>
          <p:spPr bwMode="auto">
            <a:xfrm>
              <a:off x="5263" y="14330"/>
              <a:ext cx="801" cy="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ctr" eaLnBrk="0" hangingPunct="0"/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1,10</a:t>
              </a:r>
              <a:endParaRPr lang="en-US" sz="1400" b="1">
                <a:solidFill>
                  <a:srgbClr val="000000"/>
                </a:solidFill>
                <a:latin typeface="Arial" pitchFamily="34" charset="0"/>
              </a:endParaRPr>
            </a:p>
            <a:p>
              <a:pPr algn="ctr" eaLnBrk="0" hangingPunct="0"/>
              <a:endParaRPr lang="ru-RU" sz="1400" b="1">
                <a:solidFill>
                  <a:srgbClr val="000000"/>
                </a:solidFill>
              </a:endParaRPr>
            </a:p>
          </p:txBody>
        </p:sp>
        <p:sp>
          <p:nvSpPr>
            <p:cNvPr id="824726" name="Rectangle 406"/>
            <p:cNvSpPr>
              <a:spLocks noChangeArrowheads="1"/>
            </p:cNvSpPr>
            <p:nvPr/>
          </p:nvSpPr>
          <p:spPr bwMode="auto">
            <a:xfrm>
              <a:off x="3695" y="14330"/>
              <a:ext cx="1568" cy="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ctr" eaLnBrk="0" hangingPunct="0"/>
              <a:r>
                <a:rPr lang="ru-RU" sz="1600" b="1">
                  <a:solidFill>
                    <a:srgbClr val="000000"/>
                  </a:solidFill>
                  <a:latin typeface="Arial" pitchFamily="34" charset="0"/>
                </a:rPr>
                <a:t> 5,5</a:t>
              </a:r>
              <a:endParaRPr lang="en-US" sz="1600" b="1">
                <a:solidFill>
                  <a:srgbClr val="000000"/>
                </a:solidFill>
                <a:latin typeface="Arial" pitchFamily="34" charset="0"/>
              </a:endParaRPr>
            </a:p>
            <a:p>
              <a:pPr algn="ctr" eaLnBrk="0" hangingPunct="0"/>
              <a:endParaRPr lang="ru-RU" sz="1600" b="1">
                <a:solidFill>
                  <a:srgbClr val="000000"/>
                </a:solidFill>
              </a:endParaRPr>
            </a:p>
          </p:txBody>
        </p:sp>
        <p:sp>
          <p:nvSpPr>
            <p:cNvPr id="824727" name="Rectangle 407"/>
            <p:cNvSpPr>
              <a:spLocks noChangeArrowheads="1"/>
            </p:cNvSpPr>
            <p:nvPr/>
          </p:nvSpPr>
          <p:spPr bwMode="auto">
            <a:xfrm>
              <a:off x="2903" y="14330"/>
              <a:ext cx="792" cy="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ctr" eaLnBrk="0" hangingPunct="0"/>
              <a:r>
                <a:rPr lang="ru-RU" sz="1600" b="1">
                  <a:solidFill>
                    <a:srgbClr val="000000"/>
                  </a:solidFill>
                  <a:latin typeface="Arial" pitchFamily="34" charset="0"/>
                </a:rPr>
                <a:t>24,8</a:t>
              </a:r>
              <a:endParaRPr lang="en-US" sz="1600" b="1">
                <a:solidFill>
                  <a:srgbClr val="000000"/>
                </a:solidFill>
                <a:latin typeface="Arial" pitchFamily="34" charset="0"/>
              </a:endParaRPr>
            </a:p>
            <a:p>
              <a:pPr algn="ctr" eaLnBrk="0" hangingPunct="0"/>
              <a:endParaRPr lang="ru-RU" sz="1600" b="1">
                <a:solidFill>
                  <a:srgbClr val="000000"/>
                </a:solidFill>
              </a:endParaRPr>
            </a:p>
          </p:txBody>
        </p:sp>
        <p:sp>
          <p:nvSpPr>
            <p:cNvPr id="824728" name="Rectangle 408"/>
            <p:cNvSpPr>
              <a:spLocks noChangeArrowheads="1"/>
            </p:cNvSpPr>
            <p:nvPr/>
          </p:nvSpPr>
          <p:spPr bwMode="auto">
            <a:xfrm>
              <a:off x="287" y="14330"/>
              <a:ext cx="2616" cy="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ctr" eaLnBrk="0" hangingPunct="0"/>
              <a:r>
                <a:rPr lang="ru-RU" sz="1600" b="1">
                  <a:solidFill>
                    <a:srgbClr val="000000"/>
                  </a:solidFill>
                </a:rPr>
                <a:t>EVAN–№3345</a:t>
              </a:r>
              <a:endParaRPr lang="en-US" sz="1600" b="1">
                <a:solidFill>
                  <a:srgbClr val="000000"/>
                </a:solidFill>
              </a:endParaRPr>
            </a:p>
            <a:p>
              <a:pPr algn="ctr" eaLnBrk="0" hangingPunct="0"/>
              <a:r>
                <a:rPr lang="ru-RU" sz="1600" b="1">
                  <a:solidFill>
                    <a:srgbClr val="000000"/>
                  </a:solidFill>
                </a:rPr>
                <a:t> AT 1.2.3</a:t>
              </a:r>
            </a:p>
          </p:txBody>
        </p:sp>
        <p:sp>
          <p:nvSpPr>
            <p:cNvPr id="824729" name="Rectangle 409"/>
            <p:cNvSpPr>
              <a:spLocks noChangeArrowheads="1"/>
            </p:cNvSpPr>
            <p:nvPr/>
          </p:nvSpPr>
          <p:spPr bwMode="auto">
            <a:xfrm>
              <a:off x="8468" y="13355"/>
              <a:ext cx="1011" cy="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ctr" eaLnBrk="0" hangingPunct="0"/>
              <a:r>
                <a:rPr lang="ru-RU" sz="1600" b="1">
                  <a:solidFill>
                    <a:srgbClr val="000000"/>
                  </a:solidFill>
                  <a:latin typeface="Arial" pitchFamily="34" charset="0"/>
                </a:rPr>
                <a:t>0,141</a:t>
              </a:r>
              <a:endParaRPr lang="ru-RU" sz="1600" b="1">
                <a:solidFill>
                  <a:srgbClr val="000000"/>
                </a:solidFill>
              </a:endParaRPr>
            </a:p>
          </p:txBody>
        </p:sp>
        <p:sp>
          <p:nvSpPr>
            <p:cNvPr id="824730" name="Rectangle 410"/>
            <p:cNvSpPr>
              <a:spLocks noChangeArrowheads="1"/>
            </p:cNvSpPr>
            <p:nvPr/>
          </p:nvSpPr>
          <p:spPr bwMode="auto">
            <a:xfrm>
              <a:off x="7667" y="13355"/>
              <a:ext cx="801" cy="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ctr" eaLnBrk="0" hangingPunct="0"/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0,14</a:t>
              </a:r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3</a:t>
              </a:r>
            </a:p>
            <a:p>
              <a:pPr algn="ctr" eaLnBrk="0" hangingPunct="0"/>
              <a:endParaRPr lang="ru-RU" sz="1400" b="1">
                <a:solidFill>
                  <a:srgbClr val="000000"/>
                </a:solidFill>
              </a:endParaRPr>
            </a:p>
          </p:txBody>
        </p:sp>
        <p:sp>
          <p:nvSpPr>
            <p:cNvPr id="824731" name="Rectangle 411"/>
            <p:cNvSpPr>
              <a:spLocks noChangeArrowheads="1"/>
            </p:cNvSpPr>
            <p:nvPr/>
          </p:nvSpPr>
          <p:spPr bwMode="auto">
            <a:xfrm>
              <a:off x="6865" y="13355"/>
              <a:ext cx="802" cy="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ctr" eaLnBrk="0" hangingPunct="0"/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0,480</a:t>
              </a:r>
              <a:endParaRPr lang="en-US" sz="1400" b="1">
                <a:solidFill>
                  <a:srgbClr val="000000"/>
                </a:solidFill>
                <a:latin typeface="Arial" pitchFamily="34" charset="0"/>
              </a:endParaRPr>
            </a:p>
            <a:p>
              <a:pPr algn="ctr" eaLnBrk="0" hangingPunct="0"/>
              <a:endParaRPr lang="ru-RU" sz="1400" b="1">
                <a:solidFill>
                  <a:srgbClr val="000000"/>
                </a:solidFill>
              </a:endParaRPr>
            </a:p>
          </p:txBody>
        </p:sp>
        <p:sp>
          <p:nvSpPr>
            <p:cNvPr id="824732" name="Rectangle 412"/>
            <p:cNvSpPr>
              <a:spLocks noChangeArrowheads="1"/>
            </p:cNvSpPr>
            <p:nvPr/>
          </p:nvSpPr>
          <p:spPr bwMode="auto">
            <a:xfrm>
              <a:off x="6064" y="13355"/>
              <a:ext cx="801" cy="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ctr" eaLnBrk="0" hangingPunct="0"/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0,250</a:t>
              </a:r>
              <a:endParaRPr lang="en-US" sz="1400" b="1">
                <a:solidFill>
                  <a:srgbClr val="000000"/>
                </a:solidFill>
                <a:latin typeface="Arial" pitchFamily="34" charset="0"/>
              </a:endParaRPr>
            </a:p>
            <a:p>
              <a:pPr algn="ctr" eaLnBrk="0" hangingPunct="0"/>
              <a:endParaRPr lang="ru-RU" sz="1400" b="1">
                <a:solidFill>
                  <a:srgbClr val="000000"/>
                </a:solidFill>
              </a:endParaRPr>
            </a:p>
          </p:txBody>
        </p:sp>
        <p:sp>
          <p:nvSpPr>
            <p:cNvPr id="824733" name="Rectangle 413"/>
            <p:cNvSpPr>
              <a:spLocks noChangeArrowheads="1"/>
            </p:cNvSpPr>
            <p:nvPr/>
          </p:nvSpPr>
          <p:spPr bwMode="auto">
            <a:xfrm>
              <a:off x="5263" y="13355"/>
              <a:ext cx="801" cy="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ctr" eaLnBrk="0" hangingPunct="0"/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0,730</a:t>
              </a:r>
              <a:endParaRPr lang="en-US" sz="1400" b="1">
                <a:solidFill>
                  <a:srgbClr val="000000"/>
                </a:solidFill>
                <a:latin typeface="Arial" pitchFamily="34" charset="0"/>
              </a:endParaRPr>
            </a:p>
            <a:p>
              <a:pPr algn="ctr" eaLnBrk="0" hangingPunct="0"/>
              <a:endParaRPr lang="ru-RU" sz="1400" b="1">
                <a:solidFill>
                  <a:srgbClr val="000000"/>
                </a:solidFill>
              </a:endParaRPr>
            </a:p>
          </p:txBody>
        </p:sp>
        <p:sp>
          <p:nvSpPr>
            <p:cNvPr id="824734" name="Rectangle 414"/>
            <p:cNvSpPr>
              <a:spLocks noChangeArrowheads="1"/>
            </p:cNvSpPr>
            <p:nvPr/>
          </p:nvSpPr>
          <p:spPr bwMode="auto">
            <a:xfrm>
              <a:off x="3695" y="13355"/>
              <a:ext cx="1568" cy="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ctr" eaLnBrk="0" hangingPunct="0"/>
              <a:r>
                <a:rPr lang="ru-RU" sz="1600" b="1">
                  <a:solidFill>
                    <a:srgbClr val="000000"/>
                  </a:solidFill>
                  <a:latin typeface="Arial" pitchFamily="34" charset="0"/>
                </a:rPr>
                <a:t> 5,5 </a:t>
              </a:r>
              <a:endParaRPr lang="en-US" sz="1600" b="1">
                <a:solidFill>
                  <a:srgbClr val="000000"/>
                </a:solidFill>
                <a:latin typeface="Arial" pitchFamily="34" charset="0"/>
              </a:endParaRPr>
            </a:p>
            <a:p>
              <a:pPr algn="ctr" eaLnBrk="0" hangingPunct="0"/>
              <a:endParaRPr lang="ru-RU" sz="1600" b="1">
                <a:solidFill>
                  <a:srgbClr val="000000"/>
                </a:solidFill>
              </a:endParaRPr>
            </a:p>
          </p:txBody>
        </p:sp>
        <p:sp>
          <p:nvSpPr>
            <p:cNvPr id="824735" name="Rectangle 415"/>
            <p:cNvSpPr>
              <a:spLocks noChangeArrowheads="1"/>
            </p:cNvSpPr>
            <p:nvPr/>
          </p:nvSpPr>
          <p:spPr bwMode="auto">
            <a:xfrm>
              <a:off x="2903" y="13355"/>
              <a:ext cx="792" cy="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ctr" eaLnBrk="0" hangingPunct="0"/>
              <a:r>
                <a:rPr lang="ru-RU" sz="1600" b="1">
                  <a:solidFill>
                    <a:srgbClr val="000000"/>
                  </a:solidFill>
                </a:rPr>
                <a:t>39,6</a:t>
              </a:r>
              <a:endParaRPr lang="en-US" sz="1600" b="1">
                <a:solidFill>
                  <a:srgbClr val="000000"/>
                </a:solidFill>
              </a:endParaRPr>
            </a:p>
            <a:p>
              <a:pPr algn="ctr" eaLnBrk="0" hangingPunct="0"/>
              <a:endParaRPr lang="ru-RU" sz="1600" b="1">
                <a:solidFill>
                  <a:srgbClr val="000000"/>
                </a:solidFill>
              </a:endParaRPr>
            </a:p>
          </p:txBody>
        </p:sp>
        <p:sp>
          <p:nvSpPr>
            <p:cNvPr id="824736" name="Rectangle 416"/>
            <p:cNvSpPr>
              <a:spLocks noChangeArrowheads="1"/>
            </p:cNvSpPr>
            <p:nvPr/>
          </p:nvSpPr>
          <p:spPr bwMode="auto">
            <a:xfrm>
              <a:off x="287" y="13355"/>
              <a:ext cx="2616" cy="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ctr" eaLnBrk="0" hangingPunct="0"/>
              <a:r>
                <a:rPr lang="ru-RU" sz="1600" b="1">
                  <a:solidFill>
                    <a:srgbClr val="000000"/>
                  </a:solidFill>
                </a:rPr>
                <a:t>EVAN–№3345</a:t>
              </a:r>
              <a:endParaRPr lang="en-US" sz="1600" b="1">
                <a:solidFill>
                  <a:srgbClr val="000000"/>
                </a:solidFill>
              </a:endParaRPr>
            </a:p>
            <a:p>
              <a:pPr algn="ctr" eaLnBrk="0" hangingPunct="0"/>
              <a:r>
                <a:rPr lang="ru-RU" sz="1600" b="1">
                  <a:solidFill>
                    <a:srgbClr val="000000"/>
                  </a:solidFill>
                </a:rPr>
                <a:t> AT 1.2.1</a:t>
              </a:r>
            </a:p>
          </p:txBody>
        </p:sp>
        <p:sp>
          <p:nvSpPr>
            <p:cNvPr id="824737" name="Rectangle 417"/>
            <p:cNvSpPr>
              <a:spLocks noChangeArrowheads="1"/>
            </p:cNvSpPr>
            <p:nvPr/>
          </p:nvSpPr>
          <p:spPr bwMode="auto">
            <a:xfrm>
              <a:off x="8468" y="12515"/>
              <a:ext cx="1011" cy="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ctr" eaLnBrk="0" hangingPunct="0"/>
              <a:r>
                <a:rPr lang="ru-RU" sz="1600" b="1">
                  <a:solidFill>
                    <a:srgbClr val="000000"/>
                  </a:solidFill>
                  <a:latin typeface="Arial" pitchFamily="34" charset="0"/>
                </a:rPr>
                <a:t>0,195</a:t>
              </a:r>
              <a:endParaRPr lang="en-US" sz="1600" b="1">
                <a:solidFill>
                  <a:srgbClr val="000000"/>
                </a:solidFill>
                <a:latin typeface="Arial" pitchFamily="34" charset="0"/>
              </a:endParaRPr>
            </a:p>
            <a:p>
              <a:pPr algn="ctr" eaLnBrk="0" hangingPunct="0"/>
              <a:endParaRPr lang="ru-RU" sz="1600" b="1">
                <a:solidFill>
                  <a:srgbClr val="000000"/>
                </a:solidFill>
              </a:endParaRPr>
            </a:p>
          </p:txBody>
        </p:sp>
        <p:sp>
          <p:nvSpPr>
            <p:cNvPr id="824738" name="Rectangle 418"/>
            <p:cNvSpPr>
              <a:spLocks noChangeArrowheads="1"/>
            </p:cNvSpPr>
            <p:nvPr/>
          </p:nvSpPr>
          <p:spPr bwMode="auto">
            <a:xfrm>
              <a:off x="7667" y="12515"/>
              <a:ext cx="801" cy="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ctr" eaLnBrk="0" hangingPunct="0"/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0,19</a:t>
              </a:r>
              <a:r>
                <a:rPr lang="en-US" sz="1400" b="1">
                  <a:solidFill>
                    <a:srgbClr val="000000"/>
                  </a:solidFill>
                  <a:latin typeface="Arial" pitchFamily="34" charset="0"/>
                </a:rPr>
                <a:t>8</a:t>
              </a:r>
              <a:endParaRPr lang="en-US" sz="1400" b="1">
                <a:solidFill>
                  <a:srgbClr val="000000"/>
                </a:solidFill>
              </a:endParaRPr>
            </a:p>
            <a:p>
              <a:pPr algn="ctr" eaLnBrk="0" hangingPunct="0"/>
              <a:endParaRPr lang="ru-RU" sz="1400" b="1">
                <a:solidFill>
                  <a:srgbClr val="000000"/>
                </a:solidFill>
              </a:endParaRPr>
            </a:p>
          </p:txBody>
        </p:sp>
        <p:sp>
          <p:nvSpPr>
            <p:cNvPr id="824739" name="Rectangle 419"/>
            <p:cNvSpPr>
              <a:spLocks noChangeArrowheads="1"/>
            </p:cNvSpPr>
            <p:nvPr/>
          </p:nvSpPr>
          <p:spPr bwMode="auto">
            <a:xfrm>
              <a:off x="6865" y="12515"/>
              <a:ext cx="802" cy="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ctr" eaLnBrk="0" hangingPunct="0"/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0,750</a:t>
              </a:r>
              <a:endParaRPr lang="en-US" sz="1400" b="1">
                <a:solidFill>
                  <a:srgbClr val="000000"/>
                </a:solidFill>
                <a:latin typeface="Arial" pitchFamily="34" charset="0"/>
              </a:endParaRPr>
            </a:p>
            <a:p>
              <a:pPr algn="ctr" eaLnBrk="0" hangingPunct="0"/>
              <a:endParaRPr lang="ru-RU" sz="1400" b="1">
                <a:solidFill>
                  <a:srgbClr val="000000"/>
                </a:solidFill>
              </a:endParaRPr>
            </a:p>
          </p:txBody>
        </p:sp>
        <p:sp>
          <p:nvSpPr>
            <p:cNvPr id="824740" name="Rectangle 420"/>
            <p:cNvSpPr>
              <a:spLocks noChangeArrowheads="1"/>
            </p:cNvSpPr>
            <p:nvPr/>
          </p:nvSpPr>
          <p:spPr bwMode="auto">
            <a:xfrm>
              <a:off x="6064" y="12515"/>
              <a:ext cx="801" cy="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ctr" eaLnBrk="0" hangingPunct="0"/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0,750</a:t>
              </a:r>
              <a:endParaRPr lang="en-US" sz="1400" b="1">
                <a:solidFill>
                  <a:srgbClr val="000000"/>
                </a:solidFill>
                <a:latin typeface="Arial" pitchFamily="34" charset="0"/>
              </a:endParaRPr>
            </a:p>
            <a:p>
              <a:pPr algn="ctr" eaLnBrk="0" hangingPunct="0"/>
              <a:endParaRPr lang="ru-RU" sz="1400" b="1">
                <a:solidFill>
                  <a:srgbClr val="000000"/>
                </a:solidFill>
              </a:endParaRPr>
            </a:p>
          </p:txBody>
        </p:sp>
        <p:sp>
          <p:nvSpPr>
            <p:cNvPr id="824741" name="Rectangle 421"/>
            <p:cNvSpPr>
              <a:spLocks noChangeArrowheads="1"/>
            </p:cNvSpPr>
            <p:nvPr/>
          </p:nvSpPr>
          <p:spPr bwMode="auto">
            <a:xfrm>
              <a:off x="5263" y="12515"/>
              <a:ext cx="801" cy="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ctr" eaLnBrk="0" hangingPunct="0"/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1,50</a:t>
              </a:r>
              <a:endParaRPr lang="en-US" sz="1400" b="1">
                <a:solidFill>
                  <a:srgbClr val="000000"/>
                </a:solidFill>
                <a:latin typeface="Arial" pitchFamily="34" charset="0"/>
              </a:endParaRPr>
            </a:p>
            <a:p>
              <a:pPr algn="ctr" eaLnBrk="0" hangingPunct="0"/>
              <a:endParaRPr lang="ru-RU" sz="1400" b="1">
                <a:solidFill>
                  <a:srgbClr val="000000"/>
                </a:solidFill>
              </a:endParaRPr>
            </a:p>
          </p:txBody>
        </p:sp>
        <p:sp>
          <p:nvSpPr>
            <p:cNvPr id="824742" name="Rectangle 422"/>
            <p:cNvSpPr>
              <a:spLocks noChangeArrowheads="1"/>
            </p:cNvSpPr>
            <p:nvPr/>
          </p:nvSpPr>
          <p:spPr bwMode="auto">
            <a:xfrm>
              <a:off x="3695" y="12515"/>
              <a:ext cx="1568" cy="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ctr" eaLnBrk="0" hangingPunct="0"/>
              <a:r>
                <a:rPr lang="ru-RU" sz="1600" b="1">
                  <a:solidFill>
                    <a:srgbClr val="000000"/>
                  </a:solidFill>
                  <a:latin typeface="Arial" pitchFamily="34" charset="0"/>
                </a:rPr>
                <a:t> 5,5</a:t>
              </a:r>
              <a:endParaRPr lang="en-US" sz="1600" b="1">
                <a:solidFill>
                  <a:srgbClr val="000000"/>
                </a:solidFill>
                <a:latin typeface="Arial" pitchFamily="34" charset="0"/>
              </a:endParaRPr>
            </a:p>
            <a:p>
              <a:pPr algn="ctr" eaLnBrk="0" hangingPunct="0"/>
              <a:endParaRPr lang="ru-RU" sz="1600" b="1">
                <a:solidFill>
                  <a:srgbClr val="000000"/>
                </a:solidFill>
              </a:endParaRPr>
            </a:p>
          </p:txBody>
        </p:sp>
        <p:sp>
          <p:nvSpPr>
            <p:cNvPr id="824743" name="Rectangle 423"/>
            <p:cNvSpPr>
              <a:spLocks noChangeArrowheads="1"/>
            </p:cNvSpPr>
            <p:nvPr/>
          </p:nvSpPr>
          <p:spPr bwMode="auto">
            <a:xfrm>
              <a:off x="2903" y="12515"/>
              <a:ext cx="792" cy="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ctr" eaLnBrk="0" hangingPunct="0"/>
              <a:r>
                <a:rPr lang="ru-RU" sz="1600" b="1">
                  <a:solidFill>
                    <a:srgbClr val="000000"/>
                  </a:solidFill>
                </a:rPr>
                <a:t>33,8</a:t>
              </a:r>
              <a:endParaRPr lang="en-US" sz="1600" b="1">
                <a:solidFill>
                  <a:srgbClr val="000000"/>
                </a:solidFill>
              </a:endParaRPr>
            </a:p>
            <a:p>
              <a:pPr algn="ctr" eaLnBrk="0" hangingPunct="0"/>
              <a:endParaRPr lang="ru-RU" sz="1600" b="1">
                <a:solidFill>
                  <a:srgbClr val="000000"/>
                </a:solidFill>
              </a:endParaRPr>
            </a:p>
          </p:txBody>
        </p:sp>
        <p:sp>
          <p:nvSpPr>
            <p:cNvPr id="824744" name="Rectangle 424"/>
            <p:cNvSpPr>
              <a:spLocks noChangeArrowheads="1"/>
            </p:cNvSpPr>
            <p:nvPr/>
          </p:nvSpPr>
          <p:spPr bwMode="auto">
            <a:xfrm>
              <a:off x="287" y="12515"/>
              <a:ext cx="2616" cy="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ctr" eaLnBrk="0" hangingPunct="0"/>
              <a:r>
                <a:rPr lang="ru-RU" sz="1600" b="1">
                  <a:solidFill>
                    <a:srgbClr val="000000"/>
                  </a:solidFill>
                </a:rPr>
                <a:t>EVAN–№3345</a:t>
              </a:r>
              <a:endParaRPr lang="en-US" sz="1600" b="1">
                <a:solidFill>
                  <a:srgbClr val="000000"/>
                </a:solidFill>
              </a:endParaRPr>
            </a:p>
            <a:p>
              <a:pPr algn="ctr" eaLnBrk="0" hangingPunct="0"/>
              <a:r>
                <a:rPr lang="ru-RU" sz="1600" b="1">
                  <a:solidFill>
                    <a:srgbClr val="000000"/>
                  </a:solidFill>
                </a:rPr>
                <a:t> AT 1.2.2</a:t>
              </a:r>
            </a:p>
          </p:txBody>
        </p:sp>
        <p:sp>
          <p:nvSpPr>
            <p:cNvPr id="824745" name="Rectangle 425"/>
            <p:cNvSpPr>
              <a:spLocks noChangeArrowheads="1"/>
            </p:cNvSpPr>
            <p:nvPr/>
          </p:nvSpPr>
          <p:spPr bwMode="auto">
            <a:xfrm>
              <a:off x="8468" y="11575"/>
              <a:ext cx="1011" cy="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ctr" eaLnBrk="0" hangingPunct="0"/>
              <a:r>
                <a:rPr lang="ru-RU" sz="1600" b="1">
                  <a:solidFill>
                    <a:srgbClr val="000000"/>
                  </a:solidFill>
                  <a:latin typeface="Arial" pitchFamily="34" charset="0"/>
                </a:rPr>
                <a:t>0,182</a:t>
              </a:r>
              <a:endParaRPr lang="en-US" sz="1600" b="1">
                <a:solidFill>
                  <a:srgbClr val="000000"/>
                </a:solidFill>
                <a:latin typeface="Arial" pitchFamily="34" charset="0"/>
              </a:endParaRPr>
            </a:p>
            <a:p>
              <a:pPr algn="ctr" eaLnBrk="0" hangingPunct="0"/>
              <a:endParaRPr lang="ru-RU" sz="1600" b="1">
                <a:solidFill>
                  <a:srgbClr val="000000"/>
                </a:solidFill>
              </a:endParaRPr>
            </a:p>
          </p:txBody>
        </p:sp>
        <p:sp>
          <p:nvSpPr>
            <p:cNvPr id="824746" name="Rectangle 426"/>
            <p:cNvSpPr>
              <a:spLocks noChangeArrowheads="1"/>
            </p:cNvSpPr>
            <p:nvPr/>
          </p:nvSpPr>
          <p:spPr bwMode="auto">
            <a:xfrm>
              <a:off x="7667" y="11575"/>
              <a:ext cx="801" cy="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ctr" eaLnBrk="0" hangingPunct="0"/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0,185</a:t>
              </a:r>
              <a:endParaRPr lang="en-US" sz="1400" b="1">
                <a:solidFill>
                  <a:srgbClr val="000000"/>
                </a:solidFill>
                <a:latin typeface="Arial" pitchFamily="34" charset="0"/>
              </a:endParaRPr>
            </a:p>
            <a:p>
              <a:pPr algn="ctr" eaLnBrk="0" hangingPunct="0"/>
              <a:endParaRPr lang="ru-RU" sz="1400" b="1">
                <a:solidFill>
                  <a:srgbClr val="000000"/>
                </a:solidFill>
              </a:endParaRPr>
            </a:p>
          </p:txBody>
        </p:sp>
        <p:sp>
          <p:nvSpPr>
            <p:cNvPr id="824747" name="Rectangle 427"/>
            <p:cNvSpPr>
              <a:spLocks noChangeArrowheads="1"/>
            </p:cNvSpPr>
            <p:nvPr/>
          </p:nvSpPr>
          <p:spPr bwMode="auto">
            <a:xfrm>
              <a:off x="6865" y="11575"/>
              <a:ext cx="802" cy="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ctr" eaLnBrk="0" hangingPunct="0"/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0,700</a:t>
              </a:r>
              <a:endParaRPr lang="en-US" sz="1400" b="1">
                <a:solidFill>
                  <a:srgbClr val="000000"/>
                </a:solidFill>
                <a:latin typeface="Arial" pitchFamily="34" charset="0"/>
              </a:endParaRPr>
            </a:p>
            <a:p>
              <a:pPr algn="ctr" eaLnBrk="0" hangingPunct="0"/>
              <a:endParaRPr lang="ru-RU" sz="1400" b="1">
                <a:solidFill>
                  <a:srgbClr val="000000"/>
                </a:solidFill>
              </a:endParaRPr>
            </a:p>
          </p:txBody>
        </p:sp>
        <p:sp>
          <p:nvSpPr>
            <p:cNvPr id="824748" name="Rectangle 428"/>
            <p:cNvSpPr>
              <a:spLocks noChangeArrowheads="1"/>
            </p:cNvSpPr>
            <p:nvPr/>
          </p:nvSpPr>
          <p:spPr bwMode="auto">
            <a:xfrm>
              <a:off x="6064" y="11575"/>
              <a:ext cx="801" cy="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ctr" eaLnBrk="0" hangingPunct="0"/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4,10</a:t>
              </a:r>
              <a:endParaRPr lang="en-US" sz="1400" b="1">
                <a:solidFill>
                  <a:srgbClr val="000000"/>
                </a:solidFill>
                <a:latin typeface="Arial" pitchFamily="34" charset="0"/>
              </a:endParaRPr>
            </a:p>
            <a:p>
              <a:pPr algn="ctr" eaLnBrk="0" hangingPunct="0"/>
              <a:endParaRPr lang="ru-RU" sz="1400" b="1">
                <a:solidFill>
                  <a:srgbClr val="000000"/>
                </a:solidFill>
              </a:endParaRPr>
            </a:p>
          </p:txBody>
        </p:sp>
        <p:sp>
          <p:nvSpPr>
            <p:cNvPr id="824749" name="Rectangle 429"/>
            <p:cNvSpPr>
              <a:spLocks noChangeArrowheads="1"/>
            </p:cNvSpPr>
            <p:nvPr/>
          </p:nvSpPr>
          <p:spPr bwMode="auto">
            <a:xfrm>
              <a:off x="5263" y="11575"/>
              <a:ext cx="801" cy="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ctr" eaLnBrk="0" hangingPunct="0"/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4,80</a:t>
              </a:r>
              <a:endParaRPr lang="en-US" sz="1400" b="1">
                <a:solidFill>
                  <a:srgbClr val="000000"/>
                </a:solidFill>
                <a:latin typeface="Arial" pitchFamily="34" charset="0"/>
              </a:endParaRPr>
            </a:p>
            <a:p>
              <a:pPr algn="ctr" eaLnBrk="0" hangingPunct="0"/>
              <a:endParaRPr lang="ru-RU" sz="1400" b="1">
                <a:solidFill>
                  <a:srgbClr val="000000"/>
                </a:solidFill>
              </a:endParaRPr>
            </a:p>
          </p:txBody>
        </p:sp>
        <p:sp>
          <p:nvSpPr>
            <p:cNvPr id="824750" name="Rectangle 430"/>
            <p:cNvSpPr>
              <a:spLocks noChangeArrowheads="1"/>
            </p:cNvSpPr>
            <p:nvPr/>
          </p:nvSpPr>
          <p:spPr bwMode="auto">
            <a:xfrm>
              <a:off x="3695" y="11575"/>
              <a:ext cx="1568" cy="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ctr" eaLnBrk="0" hangingPunct="0"/>
              <a:r>
                <a:rPr lang="ru-RU" sz="1600" b="1">
                  <a:solidFill>
                    <a:srgbClr val="000000"/>
                  </a:solidFill>
                  <a:latin typeface="Arial" pitchFamily="34" charset="0"/>
                </a:rPr>
                <a:t>0,52</a:t>
              </a:r>
              <a:endParaRPr lang="en-US" sz="1600" b="1">
                <a:solidFill>
                  <a:srgbClr val="000000"/>
                </a:solidFill>
                <a:latin typeface="Arial" pitchFamily="34" charset="0"/>
              </a:endParaRPr>
            </a:p>
            <a:p>
              <a:pPr algn="ctr" eaLnBrk="0" hangingPunct="0"/>
              <a:endParaRPr lang="ru-RU" sz="1600" b="1">
                <a:solidFill>
                  <a:srgbClr val="000000"/>
                </a:solidFill>
              </a:endParaRPr>
            </a:p>
          </p:txBody>
        </p:sp>
        <p:sp>
          <p:nvSpPr>
            <p:cNvPr id="824751" name="Rectangle 431"/>
            <p:cNvSpPr>
              <a:spLocks noChangeArrowheads="1"/>
            </p:cNvSpPr>
            <p:nvPr/>
          </p:nvSpPr>
          <p:spPr bwMode="auto">
            <a:xfrm>
              <a:off x="2903" y="11575"/>
              <a:ext cx="792" cy="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ctr" eaLnBrk="0" hangingPunct="0"/>
              <a:r>
                <a:rPr lang="ru-RU" sz="1600" b="1">
                  <a:solidFill>
                    <a:srgbClr val="000000"/>
                  </a:solidFill>
                </a:rPr>
                <a:t>33,8</a:t>
              </a:r>
              <a:endParaRPr lang="en-US" sz="1600" b="1">
                <a:solidFill>
                  <a:srgbClr val="000000"/>
                </a:solidFill>
              </a:endParaRPr>
            </a:p>
            <a:p>
              <a:pPr algn="ctr" eaLnBrk="0" hangingPunct="0"/>
              <a:endParaRPr lang="ru-RU" sz="1600" b="1">
                <a:solidFill>
                  <a:srgbClr val="000000"/>
                </a:solidFill>
              </a:endParaRPr>
            </a:p>
          </p:txBody>
        </p:sp>
        <p:sp>
          <p:nvSpPr>
            <p:cNvPr id="824752" name="Rectangle 432"/>
            <p:cNvSpPr>
              <a:spLocks noChangeArrowheads="1"/>
            </p:cNvSpPr>
            <p:nvPr/>
          </p:nvSpPr>
          <p:spPr bwMode="auto">
            <a:xfrm>
              <a:off x="287" y="11575"/>
              <a:ext cx="2616" cy="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ctr" eaLnBrk="0" hangingPunct="0"/>
              <a:r>
                <a:rPr lang="ru-RU" sz="1600" b="1">
                  <a:solidFill>
                    <a:srgbClr val="000000"/>
                  </a:solidFill>
                </a:rPr>
                <a:t>EVAN–№3345</a:t>
              </a:r>
              <a:endParaRPr lang="en-US" sz="1600" b="1">
                <a:solidFill>
                  <a:srgbClr val="000000"/>
                </a:solidFill>
              </a:endParaRPr>
            </a:p>
            <a:p>
              <a:pPr algn="ctr" eaLnBrk="0" hangingPunct="0"/>
              <a:r>
                <a:rPr lang="ru-RU" sz="1600" b="1">
                  <a:solidFill>
                    <a:srgbClr val="000000"/>
                  </a:solidFill>
                </a:rPr>
                <a:t> AT 1.1</a:t>
              </a:r>
            </a:p>
          </p:txBody>
        </p:sp>
        <p:sp>
          <p:nvSpPr>
            <p:cNvPr id="824753" name="Rectangle 433"/>
            <p:cNvSpPr>
              <a:spLocks noChangeArrowheads="1"/>
            </p:cNvSpPr>
            <p:nvPr/>
          </p:nvSpPr>
          <p:spPr bwMode="auto">
            <a:xfrm>
              <a:off x="8468" y="10736"/>
              <a:ext cx="1011" cy="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g/(m</a:t>
              </a:r>
              <a:r>
                <a:rPr lang="ru-RU" sz="1400" b="1" baseline="3000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ru-RU" sz="1400" b="1">
                  <a:solidFill>
                    <a:srgbClr val="000000"/>
                  </a:solidFill>
                  <a:latin typeface="Arial" pitchFamily="34" charset="0"/>
                </a:rPr>
                <a:t>s)</a:t>
              </a:r>
              <a:endParaRPr lang="ru-RU" sz="1400" b="1">
                <a:solidFill>
                  <a:srgbClr val="000000"/>
                </a:solidFill>
              </a:endParaRPr>
            </a:p>
          </p:txBody>
        </p:sp>
        <p:sp>
          <p:nvSpPr>
            <p:cNvPr id="824754" name="Rectangle 434"/>
            <p:cNvSpPr>
              <a:spLocks noChangeArrowheads="1"/>
            </p:cNvSpPr>
            <p:nvPr/>
          </p:nvSpPr>
          <p:spPr bwMode="auto">
            <a:xfrm>
              <a:off x="7667" y="10736"/>
              <a:ext cx="801" cy="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ru-RU" sz="1600" b="1">
                  <a:solidFill>
                    <a:srgbClr val="000000"/>
                  </a:solidFill>
                  <a:latin typeface="Arial" pitchFamily="34" charset="0"/>
                </a:rPr>
                <a:t>g/s</a:t>
              </a:r>
              <a:endParaRPr lang="ru-RU" sz="1600" b="1">
                <a:solidFill>
                  <a:srgbClr val="000000"/>
                </a:solidFill>
              </a:endParaRPr>
            </a:p>
          </p:txBody>
        </p:sp>
        <p:sp>
          <p:nvSpPr>
            <p:cNvPr id="824755" name="Rectangle 435"/>
            <p:cNvSpPr>
              <a:spLocks noChangeArrowheads="1"/>
            </p:cNvSpPr>
            <p:nvPr/>
          </p:nvSpPr>
          <p:spPr bwMode="auto">
            <a:xfrm>
              <a:off x="6865" y="10736"/>
              <a:ext cx="802" cy="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ru-RU" sz="1600" b="1">
                  <a:solidFill>
                    <a:srgbClr val="000000"/>
                  </a:solidFill>
                  <a:latin typeface="Arial" pitchFamily="34" charset="0"/>
                </a:rPr>
                <a:t>g/m</a:t>
              </a:r>
              <a:r>
                <a:rPr lang="ru-RU" sz="1600" b="1" baseline="30000">
                  <a:solidFill>
                    <a:srgbClr val="000000"/>
                  </a:solidFill>
                  <a:latin typeface="Arial" pitchFamily="34" charset="0"/>
                </a:rPr>
                <a:t>3</a:t>
              </a:r>
              <a:endParaRPr lang="ru-RU" sz="1600" b="1">
                <a:solidFill>
                  <a:srgbClr val="000000"/>
                </a:solidFill>
              </a:endParaRPr>
            </a:p>
          </p:txBody>
        </p:sp>
        <p:sp>
          <p:nvSpPr>
            <p:cNvPr id="824756" name="Rectangle 436"/>
            <p:cNvSpPr>
              <a:spLocks noChangeArrowheads="1"/>
            </p:cNvSpPr>
            <p:nvPr/>
          </p:nvSpPr>
          <p:spPr bwMode="auto">
            <a:xfrm>
              <a:off x="6064" y="10736"/>
              <a:ext cx="801" cy="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ru-RU" sz="1600" b="1">
                  <a:solidFill>
                    <a:srgbClr val="000000"/>
                  </a:solidFill>
                  <a:latin typeface="Arial" pitchFamily="34" charset="0"/>
                </a:rPr>
                <a:t>g/m</a:t>
              </a:r>
              <a:r>
                <a:rPr lang="ru-RU" sz="1600" b="1" baseline="30000">
                  <a:solidFill>
                    <a:srgbClr val="000000"/>
                  </a:solidFill>
                  <a:latin typeface="Arial" pitchFamily="34" charset="0"/>
                </a:rPr>
                <a:t>3</a:t>
              </a:r>
              <a:endParaRPr lang="ru-RU" sz="1600" b="1">
                <a:solidFill>
                  <a:srgbClr val="000000"/>
                </a:solidFill>
              </a:endParaRPr>
            </a:p>
          </p:txBody>
        </p:sp>
        <p:sp>
          <p:nvSpPr>
            <p:cNvPr id="824757" name="Rectangle 437"/>
            <p:cNvSpPr>
              <a:spLocks noChangeArrowheads="1"/>
            </p:cNvSpPr>
            <p:nvPr/>
          </p:nvSpPr>
          <p:spPr bwMode="auto">
            <a:xfrm>
              <a:off x="5263" y="10736"/>
              <a:ext cx="801" cy="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ru-RU" sz="1600" b="1">
                  <a:solidFill>
                    <a:srgbClr val="000000"/>
                  </a:solidFill>
                  <a:latin typeface="Arial" pitchFamily="34" charset="0"/>
                </a:rPr>
                <a:t>g/m</a:t>
              </a:r>
              <a:r>
                <a:rPr lang="ru-RU" sz="1600" b="1" baseline="30000">
                  <a:solidFill>
                    <a:srgbClr val="000000"/>
                  </a:solidFill>
                  <a:latin typeface="Arial" pitchFamily="34" charset="0"/>
                </a:rPr>
                <a:t>3</a:t>
              </a:r>
              <a:endParaRPr lang="ru-RU" sz="1600" b="1">
                <a:solidFill>
                  <a:srgbClr val="000000"/>
                </a:solidFill>
              </a:endParaRPr>
            </a:p>
          </p:txBody>
        </p:sp>
        <p:sp>
          <p:nvSpPr>
            <p:cNvPr id="824758" name="Rectangle 438"/>
            <p:cNvSpPr>
              <a:spLocks noChangeArrowheads="1"/>
            </p:cNvSpPr>
            <p:nvPr/>
          </p:nvSpPr>
          <p:spPr bwMode="auto">
            <a:xfrm>
              <a:off x="3695" y="10736"/>
              <a:ext cx="1568" cy="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ru-RU" sz="1600" b="1">
                  <a:solidFill>
                    <a:srgbClr val="000000"/>
                  </a:solidFill>
                  <a:latin typeface="Arial" pitchFamily="34" charset="0"/>
                </a:rPr>
                <a:t>mkm</a:t>
              </a:r>
              <a:endParaRPr lang="ru-RU" sz="1600" b="1">
                <a:solidFill>
                  <a:srgbClr val="000000"/>
                </a:solidFill>
              </a:endParaRPr>
            </a:p>
          </p:txBody>
        </p:sp>
        <p:sp>
          <p:nvSpPr>
            <p:cNvPr id="824759" name="Rectangle 439"/>
            <p:cNvSpPr>
              <a:spLocks noChangeArrowheads="1"/>
            </p:cNvSpPr>
            <p:nvPr/>
          </p:nvSpPr>
          <p:spPr bwMode="auto">
            <a:xfrm>
              <a:off x="2903" y="10736"/>
              <a:ext cx="792" cy="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ru-RU" sz="1600" b="1">
                  <a:solidFill>
                    <a:srgbClr val="000000"/>
                  </a:solidFill>
                  <a:latin typeface="Arial" pitchFamily="34" charset="0"/>
                </a:rPr>
                <a:t>m/s</a:t>
              </a:r>
              <a:endParaRPr lang="ru-RU" sz="1600" b="1">
                <a:solidFill>
                  <a:srgbClr val="000000"/>
                </a:solidFill>
              </a:endParaRPr>
            </a:p>
          </p:txBody>
        </p:sp>
        <p:sp>
          <p:nvSpPr>
            <p:cNvPr id="824760" name="Rectangle 440"/>
            <p:cNvSpPr>
              <a:spLocks noChangeArrowheads="1"/>
            </p:cNvSpPr>
            <p:nvPr/>
          </p:nvSpPr>
          <p:spPr bwMode="auto">
            <a:xfrm>
              <a:off x="8468" y="9832"/>
              <a:ext cx="1011" cy="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ru-RU" sz="1600" b="1">
                  <a:solidFill>
                    <a:srgbClr val="000000"/>
                  </a:solidFill>
                </a:rPr>
                <a:t>F</a:t>
              </a:r>
            </a:p>
          </p:txBody>
        </p:sp>
        <p:sp>
          <p:nvSpPr>
            <p:cNvPr id="824761" name="Rectangle 441"/>
            <p:cNvSpPr>
              <a:spLocks noChangeArrowheads="1"/>
            </p:cNvSpPr>
            <p:nvPr/>
          </p:nvSpPr>
          <p:spPr bwMode="auto">
            <a:xfrm>
              <a:off x="7667" y="9832"/>
              <a:ext cx="801" cy="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ru-RU" sz="1600" b="1">
                  <a:solidFill>
                    <a:srgbClr val="000000"/>
                  </a:solidFill>
                </a:rPr>
                <a:t>M</a:t>
              </a:r>
            </a:p>
          </p:txBody>
        </p:sp>
        <p:sp>
          <p:nvSpPr>
            <p:cNvPr id="824762" name="Rectangle 442"/>
            <p:cNvSpPr>
              <a:spLocks noChangeArrowheads="1"/>
            </p:cNvSpPr>
            <p:nvPr/>
          </p:nvSpPr>
          <p:spPr bwMode="auto">
            <a:xfrm>
              <a:off x="6865" y="9832"/>
              <a:ext cx="802" cy="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ru-RU" sz="1400" b="1">
                  <a:solidFill>
                    <a:srgbClr val="000000"/>
                  </a:solidFill>
                </a:rPr>
                <a:t>C</a:t>
              </a:r>
              <a:r>
                <a:rPr lang="ru-RU" sz="1400" b="1" baseline="-25000">
                  <a:solidFill>
                    <a:srgbClr val="000000"/>
                  </a:solidFill>
                </a:rPr>
                <a:t>1</a:t>
              </a:r>
              <a:r>
                <a:rPr lang="ru-RU" sz="1400" b="1">
                  <a:solidFill>
                    <a:srgbClr val="000000"/>
                  </a:solidFill>
                </a:rPr>
                <a:t>-C</a:t>
              </a:r>
              <a:r>
                <a:rPr lang="ru-RU" sz="1400" b="1" baseline="-25000">
                  <a:solidFill>
                    <a:srgbClr val="000000"/>
                  </a:solidFill>
                </a:rPr>
                <a:t>2</a:t>
              </a:r>
              <a:endParaRPr lang="ru-RU" sz="1400" b="1">
                <a:solidFill>
                  <a:srgbClr val="000000"/>
                </a:solidFill>
              </a:endParaRPr>
            </a:p>
          </p:txBody>
        </p:sp>
        <p:sp>
          <p:nvSpPr>
            <p:cNvPr id="824763" name="Rectangle 443"/>
            <p:cNvSpPr>
              <a:spLocks noChangeArrowheads="1"/>
            </p:cNvSpPr>
            <p:nvPr/>
          </p:nvSpPr>
          <p:spPr bwMode="auto">
            <a:xfrm>
              <a:off x="6064" y="9832"/>
              <a:ext cx="801" cy="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ru-RU" sz="1600" b="1">
                  <a:solidFill>
                    <a:srgbClr val="000000"/>
                  </a:solidFill>
                </a:rPr>
                <a:t>С</a:t>
              </a:r>
              <a:r>
                <a:rPr lang="ru-RU" sz="1600" b="1" baseline="-25000">
                  <a:solidFill>
                    <a:srgbClr val="000000"/>
                  </a:solidFill>
                </a:rPr>
                <a:t>2</a:t>
              </a:r>
              <a:endParaRPr lang="ru-RU" sz="1600" b="1">
                <a:solidFill>
                  <a:srgbClr val="000000"/>
                </a:solidFill>
              </a:endParaRPr>
            </a:p>
          </p:txBody>
        </p:sp>
        <p:sp>
          <p:nvSpPr>
            <p:cNvPr id="824764" name="Rectangle 444"/>
            <p:cNvSpPr>
              <a:spLocks noChangeArrowheads="1"/>
            </p:cNvSpPr>
            <p:nvPr/>
          </p:nvSpPr>
          <p:spPr bwMode="auto">
            <a:xfrm>
              <a:off x="5263" y="9832"/>
              <a:ext cx="801" cy="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ru-RU" sz="1600" b="1">
                  <a:solidFill>
                    <a:srgbClr val="000000"/>
                  </a:solidFill>
                </a:rPr>
                <a:t>С</a:t>
              </a:r>
              <a:r>
                <a:rPr lang="ru-RU" sz="1600" b="1" baseline="-25000">
                  <a:solidFill>
                    <a:srgbClr val="000000"/>
                  </a:solidFill>
                </a:rPr>
                <a:t>1</a:t>
              </a:r>
              <a:endParaRPr lang="ru-RU" sz="1600" b="1">
                <a:solidFill>
                  <a:srgbClr val="000000"/>
                </a:solidFill>
              </a:endParaRPr>
            </a:p>
          </p:txBody>
        </p:sp>
        <p:sp>
          <p:nvSpPr>
            <p:cNvPr id="824765" name="Rectangle 445"/>
            <p:cNvSpPr>
              <a:spLocks noChangeArrowheads="1"/>
            </p:cNvSpPr>
            <p:nvPr/>
          </p:nvSpPr>
          <p:spPr bwMode="auto">
            <a:xfrm>
              <a:off x="3695" y="9832"/>
              <a:ext cx="1568" cy="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ru-RU" sz="1600" b="1">
                  <a:solidFill>
                    <a:srgbClr val="000000"/>
                  </a:solidFill>
                </a:rPr>
                <a:t>Particle size</a:t>
              </a:r>
            </a:p>
          </p:txBody>
        </p:sp>
        <p:sp>
          <p:nvSpPr>
            <p:cNvPr id="824766" name="Rectangle 446"/>
            <p:cNvSpPr>
              <a:spLocks noChangeArrowheads="1"/>
            </p:cNvSpPr>
            <p:nvPr/>
          </p:nvSpPr>
          <p:spPr bwMode="auto">
            <a:xfrm>
              <a:off x="2903" y="9832"/>
              <a:ext cx="792" cy="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ru-RU" sz="1600" b="1">
                  <a:solidFill>
                    <a:srgbClr val="000000"/>
                  </a:solidFill>
                </a:rPr>
                <a:t>Um</a:t>
              </a:r>
            </a:p>
          </p:txBody>
        </p:sp>
        <p:sp>
          <p:nvSpPr>
            <p:cNvPr id="824767" name="Rectangle 447"/>
            <p:cNvSpPr>
              <a:spLocks noChangeArrowheads="1"/>
            </p:cNvSpPr>
            <p:nvPr/>
          </p:nvSpPr>
          <p:spPr bwMode="auto">
            <a:xfrm>
              <a:off x="287" y="9832"/>
              <a:ext cx="2616" cy="17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ru-RU" sz="1600" b="1">
                  <a:solidFill>
                    <a:srgbClr val="000000"/>
                  </a:solidFill>
                </a:rPr>
                <a:t>Test</a:t>
              </a:r>
            </a:p>
          </p:txBody>
        </p:sp>
        <p:sp>
          <p:nvSpPr>
            <p:cNvPr id="824768" name="Line 448"/>
            <p:cNvSpPr>
              <a:spLocks noChangeShapeType="1"/>
            </p:cNvSpPr>
            <p:nvPr/>
          </p:nvSpPr>
          <p:spPr bwMode="auto">
            <a:xfrm>
              <a:off x="287" y="9832"/>
              <a:ext cx="10193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4769" name="Line 449"/>
            <p:cNvSpPr>
              <a:spLocks noChangeShapeType="1"/>
            </p:cNvSpPr>
            <p:nvPr/>
          </p:nvSpPr>
          <p:spPr bwMode="auto">
            <a:xfrm>
              <a:off x="287" y="16284"/>
              <a:ext cx="10192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4770" name="Line 450"/>
            <p:cNvSpPr>
              <a:spLocks noChangeShapeType="1"/>
            </p:cNvSpPr>
            <p:nvPr/>
          </p:nvSpPr>
          <p:spPr bwMode="auto">
            <a:xfrm>
              <a:off x="287" y="9832"/>
              <a:ext cx="0" cy="1743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4771" name="Line 451"/>
            <p:cNvSpPr>
              <a:spLocks noChangeShapeType="1"/>
            </p:cNvSpPr>
            <p:nvPr/>
          </p:nvSpPr>
          <p:spPr bwMode="auto">
            <a:xfrm>
              <a:off x="9479" y="9832"/>
              <a:ext cx="0" cy="645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4772" name="Line 452"/>
            <p:cNvSpPr>
              <a:spLocks noChangeShapeType="1"/>
            </p:cNvSpPr>
            <p:nvPr/>
          </p:nvSpPr>
          <p:spPr bwMode="auto">
            <a:xfrm>
              <a:off x="287" y="11575"/>
              <a:ext cx="0" cy="47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4773" name="Line 453"/>
            <p:cNvSpPr>
              <a:spLocks noChangeShapeType="1"/>
            </p:cNvSpPr>
            <p:nvPr/>
          </p:nvSpPr>
          <p:spPr bwMode="auto">
            <a:xfrm>
              <a:off x="2903" y="9832"/>
              <a:ext cx="0" cy="645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4774" name="Line 454"/>
            <p:cNvSpPr>
              <a:spLocks noChangeShapeType="1"/>
            </p:cNvSpPr>
            <p:nvPr/>
          </p:nvSpPr>
          <p:spPr bwMode="auto">
            <a:xfrm>
              <a:off x="3695" y="9832"/>
              <a:ext cx="0" cy="645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4775" name="Line 455"/>
            <p:cNvSpPr>
              <a:spLocks noChangeShapeType="1"/>
            </p:cNvSpPr>
            <p:nvPr/>
          </p:nvSpPr>
          <p:spPr bwMode="auto">
            <a:xfrm>
              <a:off x="5263" y="9832"/>
              <a:ext cx="0" cy="645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4776" name="Line 456"/>
            <p:cNvSpPr>
              <a:spLocks noChangeShapeType="1"/>
            </p:cNvSpPr>
            <p:nvPr/>
          </p:nvSpPr>
          <p:spPr bwMode="auto">
            <a:xfrm>
              <a:off x="6064" y="9832"/>
              <a:ext cx="0" cy="645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4777" name="Line 457"/>
            <p:cNvSpPr>
              <a:spLocks noChangeShapeType="1"/>
            </p:cNvSpPr>
            <p:nvPr/>
          </p:nvSpPr>
          <p:spPr bwMode="auto">
            <a:xfrm>
              <a:off x="6865" y="9832"/>
              <a:ext cx="0" cy="645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4778" name="Line 458"/>
            <p:cNvSpPr>
              <a:spLocks noChangeShapeType="1"/>
            </p:cNvSpPr>
            <p:nvPr/>
          </p:nvSpPr>
          <p:spPr bwMode="auto">
            <a:xfrm>
              <a:off x="7667" y="9832"/>
              <a:ext cx="0" cy="645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4779" name="Line 459"/>
            <p:cNvSpPr>
              <a:spLocks noChangeShapeType="1"/>
            </p:cNvSpPr>
            <p:nvPr/>
          </p:nvSpPr>
          <p:spPr bwMode="auto">
            <a:xfrm>
              <a:off x="8468" y="9832"/>
              <a:ext cx="0" cy="645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4780" name="Line 460"/>
            <p:cNvSpPr>
              <a:spLocks noChangeShapeType="1"/>
            </p:cNvSpPr>
            <p:nvPr/>
          </p:nvSpPr>
          <p:spPr bwMode="auto">
            <a:xfrm>
              <a:off x="287" y="11575"/>
              <a:ext cx="10193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4781" name="Line 461"/>
            <p:cNvSpPr>
              <a:spLocks noChangeShapeType="1"/>
            </p:cNvSpPr>
            <p:nvPr/>
          </p:nvSpPr>
          <p:spPr bwMode="auto">
            <a:xfrm>
              <a:off x="287" y="12515"/>
              <a:ext cx="10182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4782" name="Line 462"/>
            <p:cNvSpPr>
              <a:spLocks noChangeShapeType="1"/>
            </p:cNvSpPr>
            <p:nvPr/>
          </p:nvSpPr>
          <p:spPr bwMode="auto">
            <a:xfrm>
              <a:off x="287" y="13355"/>
              <a:ext cx="10182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4783" name="Line 463"/>
            <p:cNvSpPr>
              <a:spLocks noChangeShapeType="1"/>
            </p:cNvSpPr>
            <p:nvPr/>
          </p:nvSpPr>
          <p:spPr bwMode="auto">
            <a:xfrm>
              <a:off x="287" y="14330"/>
              <a:ext cx="10203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4784" name="Line 464"/>
            <p:cNvSpPr>
              <a:spLocks noChangeShapeType="1"/>
            </p:cNvSpPr>
            <p:nvPr/>
          </p:nvSpPr>
          <p:spPr bwMode="auto">
            <a:xfrm>
              <a:off x="287" y="15309"/>
              <a:ext cx="10183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4785" name="Line 465"/>
            <p:cNvSpPr>
              <a:spLocks noChangeShapeType="1"/>
            </p:cNvSpPr>
            <p:nvPr/>
          </p:nvSpPr>
          <p:spPr bwMode="auto">
            <a:xfrm>
              <a:off x="2903" y="10736"/>
              <a:ext cx="7567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4786" name="Rectangle 466"/>
            <p:cNvSpPr>
              <a:spLocks noChangeArrowheads="1"/>
            </p:cNvSpPr>
            <p:nvPr/>
          </p:nvSpPr>
          <p:spPr bwMode="auto">
            <a:xfrm>
              <a:off x="9474" y="15304"/>
              <a:ext cx="1011" cy="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eaLnBrk="0" hangingPunct="0"/>
              <a:r>
                <a:rPr lang="ru-RU" sz="1200" b="1">
                  <a:latin typeface="Arial" pitchFamily="34" charset="0"/>
                </a:rPr>
                <a:t>3,03E-02</a:t>
              </a:r>
              <a:endParaRPr lang="en-US" sz="1200" b="1">
                <a:latin typeface="Arial" pitchFamily="34" charset="0"/>
              </a:endParaRPr>
            </a:p>
            <a:p>
              <a:pPr eaLnBrk="0" hangingPunct="0"/>
              <a:endParaRPr lang="ru-RU" sz="1200" b="1">
                <a:latin typeface="Arial" pitchFamily="34" charset="0"/>
              </a:endParaRPr>
            </a:p>
          </p:txBody>
        </p:sp>
        <p:sp>
          <p:nvSpPr>
            <p:cNvPr id="824787" name="Rectangle 467"/>
            <p:cNvSpPr>
              <a:spLocks noChangeArrowheads="1"/>
            </p:cNvSpPr>
            <p:nvPr/>
          </p:nvSpPr>
          <p:spPr bwMode="auto">
            <a:xfrm>
              <a:off x="9474" y="14325"/>
              <a:ext cx="1011" cy="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eaLnBrk="0" hangingPunct="0"/>
              <a:r>
                <a:rPr lang="ru-RU" sz="1200" b="1">
                  <a:latin typeface="Arial" pitchFamily="34" charset="0"/>
                </a:rPr>
                <a:t>1,21E-01</a:t>
              </a:r>
              <a:endParaRPr lang="en-US" sz="1200" b="1">
                <a:latin typeface="Arial" pitchFamily="34" charset="0"/>
              </a:endParaRPr>
            </a:p>
            <a:p>
              <a:pPr eaLnBrk="0" hangingPunct="0"/>
              <a:endParaRPr lang="ru-RU" sz="1200" b="1">
                <a:latin typeface="Arial" pitchFamily="34" charset="0"/>
              </a:endParaRPr>
            </a:p>
          </p:txBody>
        </p:sp>
        <p:sp>
          <p:nvSpPr>
            <p:cNvPr id="824788" name="Rectangle 468"/>
            <p:cNvSpPr>
              <a:spLocks noChangeArrowheads="1"/>
            </p:cNvSpPr>
            <p:nvPr/>
          </p:nvSpPr>
          <p:spPr bwMode="auto">
            <a:xfrm>
              <a:off x="9474" y="13350"/>
              <a:ext cx="1011" cy="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eaLnBrk="0" hangingPunct="0"/>
              <a:r>
                <a:rPr lang="ru-RU" sz="1200" b="1">
                  <a:latin typeface="Arial" pitchFamily="34" charset="0"/>
                </a:rPr>
                <a:t>2,63E-01</a:t>
              </a:r>
              <a:endParaRPr lang="en-US" sz="1200" b="1">
                <a:latin typeface="Arial" pitchFamily="34" charset="0"/>
              </a:endParaRPr>
            </a:p>
            <a:p>
              <a:pPr eaLnBrk="0" hangingPunct="0"/>
              <a:endParaRPr lang="ru-RU" sz="1200" b="1">
                <a:latin typeface="Arial" pitchFamily="34" charset="0"/>
              </a:endParaRPr>
            </a:p>
          </p:txBody>
        </p:sp>
        <p:sp>
          <p:nvSpPr>
            <p:cNvPr id="824789" name="Rectangle 469"/>
            <p:cNvSpPr>
              <a:spLocks noChangeArrowheads="1"/>
            </p:cNvSpPr>
            <p:nvPr/>
          </p:nvSpPr>
          <p:spPr bwMode="auto">
            <a:xfrm>
              <a:off x="9474" y="12510"/>
              <a:ext cx="1011" cy="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eaLnBrk="0" hangingPunct="0"/>
              <a:r>
                <a:rPr lang="ru-RU" sz="1200" b="1">
                  <a:latin typeface="Arial" pitchFamily="34" charset="0"/>
                </a:rPr>
                <a:t>1,50E-01</a:t>
              </a:r>
              <a:endParaRPr lang="en-US" sz="1200" b="1">
                <a:latin typeface="Arial" pitchFamily="34" charset="0"/>
              </a:endParaRPr>
            </a:p>
            <a:p>
              <a:pPr eaLnBrk="0" hangingPunct="0"/>
              <a:endParaRPr lang="ru-RU" sz="1200" b="1">
                <a:latin typeface="Arial" pitchFamily="34" charset="0"/>
              </a:endParaRPr>
            </a:p>
          </p:txBody>
        </p:sp>
        <p:sp>
          <p:nvSpPr>
            <p:cNvPr id="824790" name="Rectangle 470"/>
            <p:cNvSpPr>
              <a:spLocks noChangeArrowheads="1"/>
            </p:cNvSpPr>
            <p:nvPr/>
          </p:nvSpPr>
          <p:spPr bwMode="auto">
            <a:xfrm>
              <a:off x="9474" y="11570"/>
              <a:ext cx="1011" cy="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b"/>
            <a:lstStyle/>
            <a:p>
              <a:pPr algn="ctr" eaLnBrk="0" hangingPunct="0"/>
              <a:r>
                <a:rPr lang="ru-RU" sz="1200" b="1">
                  <a:latin typeface="Arial" pitchFamily="34" charset="0"/>
                </a:rPr>
                <a:t>3,42E-02</a:t>
              </a:r>
              <a:endParaRPr lang="en-US" sz="1200" b="1">
                <a:latin typeface="Arial" pitchFamily="34" charset="0"/>
              </a:endParaRPr>
            </a:p>
            <a:p>
              <a:pPr algn="ctr" eaLnBrk="0" hangingPunct="0"/>
              <a:endParaRPr lang="ru-RU" sz="12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24791" name="Rectangle 471"/>
            <p:cNvSpPr>
              <a:spLocks noChangeArrowheads="1"/>
            </p:cNvSpPr>
            <p:nvPr/>
          </p:nvSpPr>
          <p:spPr bwMode="auto">
            <a:xfrm>
              <a:off x="9474" y="10731"/>
              <a:ext cx="1011" cy="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ru-RU" sz="1600" b="1">
                  <a:solidFill>
                    <a:srgbClr val="000000"/>
                  </a:solidFill>
                  <a:latin typeface="Arial" pitchFamily="34" charset="0"/>
                </a:rPr>
                <a:t>m/s</a:t>
              </a:r>
              <a:endParaRPr lang="ru-RU" sz="1600" b="1">
                <a:solidFill>
                  <a:srgbClr val="000000"/>
                </a:solidFill>
              </a:endParaRPr>
            </a:p>
          </p:txBody>
        </p:sp>
        <p:sp>
          <p:nvSpPr>
            <p:cNvPr id="824792" name="Rectangle 472"/>
            <p:cNvSpPr>
              <a:spLocks noChangeArrowheads="1"/>
            </p:cNvSpPr>
            <p:nvPr/>
          </p:nvSpPr>
          <p:spPr bwMode="auto">
            <a:xfrm>
              <a:off x="9474" y="9827"/>
              <a:ext cx="1011" cy="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ru-RU" sz="1600" b="1"/>
                <a:t>V</a:t>
              </a:r>
              <a:r>
                <a:rPr lang="ru-RU" sz="1600" b="1" baseline="-25000"/>
                <a:t>d</a:t>
              </a:r>
              <a:endParaRPr lang="ru-RU" sz="1600" b="1">
                <a:solidFill>
                  <a:srgbClr val="000000"/>
                </a:solidFill>
              </a:endParaRPr>
            </a:p>
          </p:txBody>
        </p:sp>
        <p:sp>
          <p:nvSpPr>
            <p:cNvPr id="824793" name="Line 473"/>
            <p:cNvSpPr>
              <a:spLocks noChangeShapeType="1"/>
            </p:cNvSpPr>
            <p:nvPr/>
          </p:nvSpPr>
          <p:spPr bwMode="auto">
            <a:xfrm>
              <a:off x="10485" y="9827"/>
              <a:ext cx="0" cy="645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4794" name="Line 474"/>
            <p:cNvSpPr>
              <a:spLocks noChangeShapeType="1"/>
            </p:cNvSpPr>
            <p:nvPr/>
          </p:nvSpPr>
          <p:spPr bwMode="auto">
            <a:xfrm>
              <a:off x="9474" y="9827"/>
              <a:ext cx="0" cy="6452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 advClick="0"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6D0E72"/>
                </a:solidFill>
                <a:latin typeface="Times New Roman" pitchFamily="18" charset="0"/>
              </a:rPr>
              <a:t>Solid particles study</a:t>
            </a:r>
            <a:r>
              <a:rPr lang="ru-RU" sz="2800" b="1">
                <a:solidFill>
                  <a:srgbClr val="6D0E72"/>
                </a:solidFill>
                <a:latin typeface="Times New Roman" pitchFamily="18" charset="0"/>
              </a:rPr>
              <a:t>:</a:t>
            </a:r>
            <a:r>
              <a:rPr lang="en-US" sz="2800" b="1">
                <a:solidFill>
                  <a:srgbClr val="6D0E72"/>
                </a:solidFill>
                <a:latin typeface="Times New Roman" pitchFamily="18" charset="0"/>
              </a:rPr>
              <a:t> test section</a:t>
            </a:r>
            <a:endParaRPr lang="ru-RU" sz="2800" b="1">
              <a:solidFill>
                <a:srgbClr val="6D0E72"/>
              </a:solidFill>
              <a:latin typeface="Times New Roman" pitchFamily="18" charset="0"/>
            </a:endParaRPr>
          </a:p>
        </p:txBody>
      </p:sp>
      <p:sp>
        <p:nvSpPr>
          <p:cNvPr id="825348" name="Rectangle 4"/>
          <p:cNvSpPr>
            <a:spLocks noChangeArrowheads="1"/>
          </p:cNvSpPr>
          <p:nvPr/>
        </p:nvSpPr>
        <p:spPr bwMode="auto">
          <a:xfrm>
            <a:off x="3224213" y="728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graphicFrame>
        <p:nvGraphicFramePr>
          <p:cNvPr id="825347" name="Object 3"/>
          <p:cNvGraphicFramePr>
            <a:graphicFrameLocks noChangeAspect="1"/>
          </p:cNvGraphicFramePr>
          <p:nvPr/>
        </p:nvGraphicFramePr>
        <p:xfrm>
          <a:off x="838200" y="896938"/>
          <a:ext cx="1733550" cy="481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51" name="Рисунок" r:id="rId3" imgW="2439000" imgH="6769800" progId="Word.Picture.8">
                  <p:embed/>
                </p:oleObj>
              </mc:Choice>
              <mc:Fallback>
                <p:oleObj name="Рисунок" r:id="rId3" imgW="2439000" imgH="676980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896938"/>
                        <a:ext cx="1733550" cy="481806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5349" name="Rectangle 5"/>
          <p:cNvSpPr>
            <a:spLocks noChangeArrowheads="1"/>
          </p:cNvSpPr>
          <p:nvPr/>
        </p:nvSpPr>
        <p:spPr bwMode="auto">
          <a:xfrm>
            <a:off x="533400" y="5638800"/>
            <a:ext cx="822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>
                <a:cs typeface="Times New Roman" pitchFamily="18" charset="0"/>
              </a:rPr>
              <a:t>1 ÷ 6 – </a:t>
            </a:r>
            <a:r>
              <a:rPr lang="en-US" sz="2000">
                <a:cs typeface="Times New Roman" pitchFamily="18" charset="0"/>
              </a:rPr>
              <a:t>test section elements</a:t>
            </a:r>
            <a:r>
              <a:rPr lang="ru-RU" sz="2000">
                <a:cs typeface="Times New Roman" pitchFamily="18" charset="0"/>
              </a:rPr>
              <a:t>; 7 – </a:t>
            </a:r>
            <a:r>
              <a:rPr lang="en-US" sz="2000"/>
              <a:t>d</a:t>
            </a:r>
            <a:r>
              <a:rPr lang="en-US" sz="2000">
                <a:cs typeface="Times New Roman" pitchFamily="18" charset="0"/>
              </a:rPr>
              <a:t>otted precipitators</a:t>
            </a:r>
            <a:r>
              <a:rPr lang="ru-RU" sz="2000">
                <a:cs typeface="Times New Roman" pitchFamily="18" charset="0"/>
              </a:rPr>
              <a:t>; 8 – </a:t>
            </a:r>
            <a:r>
              <a:rPr lang="en-US" sz="2000">
                <a:cs typeface="Times New Roman" pitchFamily="18" charset="0"/>
              </a:rPr>
              <a:t>static pressure taps</a:t>
            </a:r>
            <a:r>
              <a:rPr lang="ru-RU" sz="2000">
                <a:cs typeface="Times New Roman" pitchFamily="18" charset="0"/>
              </a:rPr>
              <a:t>; </a:t>
            </a:r>
            <a:endParaRPr lang="en-US" sz="2000">
              <a:cs typeface="Times New Roman" pitchFamily="18" charset="0"/>
            </a:endParaRPr>
          </a:p>
          <a:p>
            <a:pPr algn="ctr"/>
            <a:r>
              <a:rPr lang="ru-RU" sz="2000">
                <a:cs typeface="Times New Roman" pitchFamily="18" charset="0"/>
              </a:rPr>
              <a:t>9 – </a:t>
            </a:r>
            <a:r>
              <a:rPr lang="en-US" sz="2000">
                <a:cs typeface="Times New Roman" pitchFamily="18" charset="0"/>
              </a:rPr>
              <a:t>connection clip</a:t>
            </a:r>
            <a:endParaRPr lang="ru-RU" sz="2000">
              <a:cs typeface="Times New Roman" pitchFamily="18" charset="0"/>
            </a:endParaRPr>
          </a:p>
        </p:txBody>
      </p:sp>
      <p:graphicFrame>
        <p:nvGraphicFramePr>
          <p:cNvPr id="825350" name="Object 6"/>
          <p:cNvGraphicFramePr>
            <a:graphicFrameLocks noChangeAspect="1"/>
          </p:cNvGraphicFramePr>
          <p:nvPr/>
        </p:nvGraphicFramePr>
        <p:xfrm>
          <a:off x="2743200" y="838200"/>
          <a:ext cx="6086475" cy="482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52" name="Документ" r:id="rId5" imgW="6093000" imgH="4834080" progId="Word.Document.8">
                  <p:embed/>
                </p:oleObj>
              </mc:Choice>
              <mc:Fallback>
                <p:oleObj name="Документ" r:id="rId5" imgW="6093000" imgH="483408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838200"/>
                        <a:ext cx="6086475" cy="482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6D0E72"/>
                </a:solidFill>
                <a:latin typeface="Times New Roman" pitchFamily="18" charset="0"/>
              </a:rPr>
              <a:t>Solid particles study</a:t>
            </a:r>
            <a:r>
              <a:rPr lang="ru-RU" sz="2800" b="1">
                <a:solidFill>
                  <a:srgbClr val="6D0E72"/>
                </a:solidFill>
                <a:latin typeface="Times New Roman" pitchFamily="18" charset="0"/>
              </a:rPr>
              <a:t>:</a:t>
            </a:r>
            <a:r>
              <a:rPr lang="en-US" sz="2800" b="1">
                <a:solidFill>
                  <a:srgbClr val="6D0E72"/>
                </a:solidFill>
                <a:latin typeface="Times New Roman" pitchFamily="18" charset="0"/>
              </a:rPr>
              <a:t> test section</a:t>
            </a:r>
            <a:endParaRPr lang="ru-RU" sz="2800" b="1">
              <a:solidFill>
                <a:srgbClr val="6D0E72"/>
              </a:solidFill>
              <a:latin typeface="Times New Roman" pitchFamily="18" charset="0"/>
            </a:endParaRPr>
          </a:p>
        </p:txBody>
      </p:sp>
      <p:sp>
        <p:nvSpPr>
          <p:cNvPr id="827396" name="Rectangle 4"/>
          <p:cNvSpPr>
            <a:spLocks noChangeArrowheads="1"/>
          </p:cNvSpPr>
          <p:nvPr/>
        </p:nvSpPr>
        <p:spPr bwMode="auto">
          <a:xfrm>
            <a:off x="2771775" y="1457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8273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457325"/>
            <a:ext cx="360045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7397" name="Rectangle 5"/>
          <p:cNvSpPr>
            <a:spLocks noChangeArrowheads="1"/>
          </p:cNvSpPr>
          <p:nvPr/>
        </p:nvSpPr>
        <p:spPr bwMode="auto">
          <a:xfrm>
            <a:off x="838200" y="990600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>
                <a:cs typeface="Times New Roman" pitchFamily="18" charset="0"/>
              </a:rPr>
              <a:t>Connection clip</a:t>
            </a:r>
            <a:endParaRPr lang="ru-RU" sz="2400"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6D0E72"/>
                </a:solidFill>
                <a:latin typeface="Times New Roman" pitchFamily="18" charset="0"/>
              </a:rPr>
              <a:t>Solid particles study</a:t>
            </a:r>
            <a:r>
              <a:rPr lang="ru-RU" sz="2800" b="1">
                <a:solidFill>
                  <a:srgbClr val="6D0E72"/>
                </a:solidFill>
                <a:latin typeface="Times New Roman" pitchFamily="18" charset="0"/>
              </a:rPr>
              <a:t>:</a:t>
            </a:r>
            <a:r>
              <a:rPr lang="en-US" sz="2800" b="1">
                <a:solidFill>
                  <a:srgbClr val="6D0E72"/>
                </a:solidFill>
                <a:latin typeface="Times New Roman" pitchFamily="18" charset="0"/>
              </a:rPr>
              <a:t> test section</a:t>
            </a:r>
            <a:endParaRPr lang="ru-RU" sz="2800" b="1">
              <a:solidFill>
                <a:srgbClr val="6D0E72"/>
              </a:solidFill>
              <a:latin typeface="Times New Roman" pitchFamily="18" charset="0"/>
            </a:endParaRPr>
          </a:p>
        </p:txBody>
      </p:sp>
      <p:sp>
        <p:nvSpPr>
          <p:cNvPr id="826372" name="Rectangle 1028"/>
          <p:cNvSpPr>
            <a:spLocks noChangeArrowheads="1"/>
          </p:cNvSpPr>
          <p:nvPr/>
        </p:nvSpPr>
        <p:spPr bwMode="auto">
          <a:xfrm>
            <a:off x="2771775" y="2033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826371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033588"/>
            <a:ext cx="360045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6373" name="Rectangle 1029"/>
          <p:cNvSpPr>
            <a:spLocks noChangeArrowheads="1"/>
          </p:cNvSpPr>
          <p:nvPr/>
        </p:nvSpPr>
        <p:spPr bwMode="auto">
          <a:xfrm>
            <a:off x="1981200" y="1143000"/>
            <a:ext cx="579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>
                <a:cs typeface="Times New Roman" pitchFamily="18" charset="0"/>
              </a:rPr>
              <a:t>Dotted precipitator</a:t>
            </a:r>
            <a:endParaRPr lang="ru-RU" sz="2400"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6D0E72"/>
                </a:solidFill>
                <a:latin typeface="Times New Roman" pitchFamily="18" charset="0"/>
              </a:rPr>
              <a:t>Solid particles study</a:t>
            </a:r>
            <a:r>
              <a:rPr lang="ru-RU" sz="2800" b="1">
                <a:solidFill>
                  <a:srgbClr val="6D0E72"/>
                </a:solidFill>
                <a:latin typeface="Times New Roman" pitchFamily="18" charset="0"/>
              </a:rPr>
              <a:t>:</a:t>
            </a:r>
            <a:r>
              <a:rPr lang="en-US" sz="2800" b="1">
                <a:solidFill>
                  <a:srgbClr val="6D0E72"/>
                </a:solidFill>
                <a:latin typeface="Times New Roman" pitchFamily="18" charset="0"/>
              </a:rPr>
              <a:t> test section</a:t>
            </a:r>
            <a:endParaRPr lang="ru-RU" sz="2800" b="1">
              <a:solidFill>
                <a:srgbClr val="6D0E72"/>
              </a:solidFill>
              <a:latin typeface="Times New Roman" pitchFamily="18" charset="0"/>
            </a:endParaRPr>
          </a:p>
        </p:txBody>
      </p:sp>
      <p:sp>
        <p:nvSpPr>
          <p:cNvPr id="829444" name="Rectangle 4"/>
          <p:cNvSpPr>
            <a:spLocks noChangeArrowheads="1"/>
          </p:cNvSpPr>
          <p:nvPr/>
        </p:nvSpPr>
        <p:spPr bwMode="auto">
          <a:xfrm>
            <a:off x="3162300" y="1271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8294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1271588"/>
            <a:ext cx="2819400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45" name="Rectangle 5"/>
          <p:cNvSpPr>
            <a:spLocks noChangeArrowheads="1"/>
          </p:cNvSpPr>
          <p:nvPr/>
        </p:nvSpPr>
        <p:spPr bwMode="auto">
          <a:xfrm>
            <a:off x="0" y="58674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>
                <a:latin typeface="Tahoma" pitchFamily="34" charset="0"/>
                <a:cs typeface="Times New Roman" pitchFamily="18" charset="0"/>
              </a:rPr>
              <a:t>Element for optical measurements</a:t>
            </a:r>
            <a:endParaRPr lang="ru-RU" sz="1800">
              <a:solidFill>
                <a:srgbClr val="FF33CC"/>
              </a:solidFill>
              <a:latin typeface="Tahoma" pitchFamily="34" charset="0"/>
              <a:cs typeface="Times New Roman" pitchFamily="18" charset="0"/>
            </a:endParaRPr>
          </a:p>
          <a:p>
            <a:pPr algn="ctr" eaLnBrk="0" hangingPunct="0"/>
            <a:r>
              <a:rPr lang="en-US" sz="1800">
                <a:cs typeface="Times New Roman" pitchFamily="18" charset="0"/>
              </a:rPr>
              <a:t>At the top - optical windows, at the bottom –</a:t>
            </a:r>
            <a:r>
              <a:rPr lang="ru-RU" sz="1800">
                <a:solidFill>
                  <a:srgbClr val="FF33CC"/>
                </a:solidFill>
                <a:cs typeface="Times New Roman" pitchFamily="18" charset="0"/>
              </a:rPr>
              <a:t> </a:t>
            </a:r>
            <a:r>
              <a:rPr lang="en-US" sz="1800">
                <a:cs typeface="Times New Roman" pitchFamily="18" charset="0"/>
              </a:rPr>
              <a:t>points of optical fibers installation</a:t>
            </a:r>
            <a:r>
              <a:rPr lang="en-US" sz="1800">
                <a:solidFill>
                  <a:srgbClr val="FF33CC"/>
                </a:solidFill>
                <a:cs typeface="Times New Roman" pitchFamily="18" charset="0"/>
              </a:rPr>
              <a:t> </a:t>
            </a:r>
            <a:r>
              <a:rPr lang="ru-RU" sz="900"/>
              <a:t> </a:t>
            </a:r>
          </a:p>
        </p:txBody>
      </p:sp>
    </p:spTree>
  </p:cSld>
  <p:clrMapOvr>
    <a:masterClrMapping/>
  </p:clrMapOvr>
  <p:transition advClick="0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305" name="Rectangle 817"/>
          <p:cNvSpPr>
            <a:spLocks noGrp="1" noChangeArrowheads="1"/>
          </p:cNvSpPr>
          <p:nvPr>
            <p:ph type="title"/>
          </p:nvPr>
        </p:nvSpPr>
        <p:spPr>
          <a:xfrm>
            <a:off x="0" y="280988"/>
            <a:ext cx="9144000" cy="431800"/>
          </a:xfrm>
        </p:spPr>
        <p:txBody>
          <a:bodyPr/>
          <a:lstStyle/>
          <a:p>
            <a:r>
              <a:rPr lang="en-US" sz="2400" b="1">
                <a:solidFill>
                  <a:srgbClr val="660033"/>
                </a:solidFill>
                <a:latin typeface="Arial" pitchFamily="34" charset="0"/>
              </a:rPr>
              <a:t>Matrix of performed experiments for phase </a:t>
            </a:r>
            <a:r>
              <a:rPr lang="ru-RU" sz="2400" b="1">
                <a:solidFill>
                  <a:srgbClr val="660033"/>
                </a:solidFill>
                <a:latin typeface="Arial" pitchFamily="34" charset="0"/>
              </a:rPr>
              <a:t>№</a:t>
            </a:r>
            <a:r>
              <a:rPr lang="en-US" sz="2400" b="1">
                <a:solidFill>
                  <a:srgbClr val="660033"/>
                </a:solidFill>
                <a:latin typeface="Arial" pitchFamily="34" charset="0"/>
              </a:rPr>
              <a:t>1 and </a:t>
            </a:r>
            <a:r>
              <a:rPr lang="ru-RU" sz="2400" b="1">
                <a:solidFill>
                  <a:srgbClr val="660033"/>
                </a:solidFill>
                <a:latin typeface="Arial" pitchFamily="34" charset="0"/>
              </a:rPr>
              <a:t>№</a:t>
            </a:r>
            <a:r>
              <a:rPr lang="en-US" sz="2400" b="1">
                <a:solidFill>
                  <a:srgbClr val="660033"/>
                </a:solidFill>
                <a:latin typeface="Arial" pitchFamily="34" charset="0"/>
              </a:rPr>
              <a:t>2</a:t>
            </a:r>
            <a:endParaRPr lang="ru-RU" sz="2400" b="1">
              <a:solidFill>
                <a:srgbClr val="660033"/>
              </a:solidFill>
              <a:latin typeface="Arial" pitchFamily="34" charset="0"/>
            </a:endParaRPr>
          </a:p>
        </p:txBody>
      </p:sp>
      <p:graphicFrame>
        <p:nvGraphicFramePr>
          <p:cNvPr id="704373" name="Group 885"/>
          <p:cNvGraphicFramePr>
            <a:graphicFrameLocks noGrp="1"/>
          </p:cNvGraphicFramePr>
          <p:nvPr>
            <p:ph idx="1"/>
          </p:nvPr>
        </p:nvGraphicFramePr>
        <p:xfrm>
          <a:off x="250825" y="1219200"/>
          <a:ext cx="8642350" cy="5086987"/>
        </p:xfrm>
        <a:graphic>
          <a:graphicData uri="http://schemas.openxmlformats.org/drawingml/2006/table">
            <a:tbl>
              <a:tblPr/>
              <a:tblGrid>
                <a:gridCol w="793750"/>
                <a:gridCol w="1104900"/>
                <a:gridCol w="1203325"/>
                <a:gridCol w="865188"/>
                <a:gridCol w="760412"/>
                <a:gridCol w="1501775"/>
                <a:gridCol w="1263650"/>
                <a:gridCol w="1149350"/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Test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Velocity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for deposition phase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m/s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Velocity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for 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resuspension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phase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m/s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Particle size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d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mkm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Temperature, K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Test Purpose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Aerosol particles parameters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Orientation and surface parameters of working section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EVAN–№3345 AT 1.1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None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 – 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Investigation of transport and deposition rate of liquid aerosol particles from gas flow towards the wall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Liquid  JEM PRO-SMOKE high density (SP MIX)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Vertical pipe with 98 mm diameter, height ~6 m  (upwards flow), steel 10ХСНД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EVAN–№3345 AT 1.2.1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None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 – 28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EVAN–№3345 AT 1.2.2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EVAN–№3345 AT 1.2.3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EVAN–№3345 AT 1.2.4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571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EVAN–№3345 AT 2.1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 – 10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Investigation of deposition and resuspension of solid aerosol particles (prototype and preliminary tests)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Solid aerosol particles of NH4Cl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Vertical pipe from stainless steel with diameter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50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mm, height ~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 m,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571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EVAN–№3345 AT 2.2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5876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571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EVAN–№3345 AT 2.3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571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6D0E72"/>
                </a:solidFill>
                <a:latin typeface="Times New Roman" pitchFamily="18" charset="0"/>
              </a:rPr>
              <a:t>Solid particles study</a:t>
            </a:r>
            <a:r>
              <a:rPr lang="ru-RU" sz="2800" b="1">
                <a:solidFill>
                  <a:srgbClr val="6D0E72"/>
                </a:solidFill>
                <a:latin typeface="Times New Roman" pitchFamily="18" charset="0"/>
              </a:rPr>
              <a:t>:</a:t>
            </a:r>
            <a:r>
              <a:rPr lang="en-US" sz="2800" b="1">
                <a:solidFill>
                  <a:srgbClr val="6D0E72"/>
                </a:solidFill>
                <a:latin typeface="Times New Roman" pitchFamily="18" charset="0"/>
              </a:rPr>
              <a:t> test section</a:t>
            </a:r>
            <a:endParaRPr lang="ru-RU" sz="2800" b="1">
              <a:solidFill>
                <a:srgbClr val="6D0E72"/>
              </a:solidFill>
              <a:latin typeface="Times New Roman" pitchFamily="18" charset="0"/>
            </a:endParaRPr>
          </a:p>
        </p:txBody>
      </p:sp>
      <p:sp>
        <p:nvSpPr>
          <p:cNvPr id="830468" name="Rectangle 4"/>
          <p:cNvSpPr>
            <a:spLocks noChangeArrowheads="1"/>
          </p:cNvSpPr>
          <p:nvPr/>
        </p:nvSpPr>
        <p:spPr bwMode="auto">
          <a:xfrm>
            <a:off x="3352800" y="1809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8304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09750"/>
            <a:ext cx="266700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0470" name="Rectangle 6"/>
          <p:cNvSpPr>
            <a:spLocks noChangeArrowheads="1"/>
          </p:cNvSpPr>
          <p:nvPr/>
        </p:nvSpPr>
        <p:spPr bwMode="auto">
          <a:xfrm>
            <a:off x="2771775" y="2605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8304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05088"/>
            <a:ext cx="3505200" cy="204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0471" name="Rectangle 7"/>
          <p:cNvSpPr>
            <a:spLocks noChangeArrowheads="1"/>
          </p:cNvSpPr>
          <p:nvPr/>
        </p:nvSpPr>
        <p:spPr bwMode="auto">
          <a:xfrm>
            <a:off x="1295400" y="106680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>
                <a:cs typeface="Times New Roman" pitchFamily="18" charset="0"/>
              </a:rPr>
              <a:t>Measuring section</a:t>
            </a:r>
            <a:r>
              <a:rPr lang="ru-RU" sz="2400"/>
              <a:t> </a:t>
            </a:r>
          </a:p>
        </p:txBody>
      </p:sp>
    </p:spTree>
  </p:cSld>
  <p:clrMapOvr>
    <a:masterClrMapping/>
  </p:clrMapOvr>
  <p:transition advClick="0"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6D0E72"/>
                </a:solidFill>
                <a:latin typeface="Times New Roman" pitchFamily="18" charset="0"/>
              </a:rPr>
              <a:t>Solid particles study</a:t>
            </a:r>
            <a:r>
              <a:rPr lang="ru-RU" sz="2800" b="1">
                <a:solidFill>
                  <a:srgbClr val="6D0E72"/>
                </a:solidFill>
                <a:latin typeface="Times New Roman" pitchFamily="18" charset="0"/>
              </a:rPr>
              <a:t>:</a:t>
            </a:r>
            <a:r>
              <a:rPr lang="en-US" sz="2800" b="1">
                <a:solidFill>
                  <a:srgbClr val="6D0E72"/>
                </a:solidFill>
                <a:latin typeface="Times New Roman" pitchFamily="18" charset="0"/>
              </a:rPr>
              <a:t> generator </a:t>
            </a:r>
            <a:endParaRPr lang="ru-RU" sz="2800" b="1">
              <a:solidFill>
                <a:srgbClr val="6D0E72"/>
              </a:solidFill>
              <a:latin typeface="Times New Roman" pitchFamily="18" charset="0"/>
            </a:endParaRPr>
          </a:p>
        </p:txBody>
      </p:sp>
      <p:sp>
        <p:nvSpPr>
          <p:cNvPr id="831492" name="Rectangle 4"/>
          <p:cNvSpPr>
            <a:spLocks noChangeArrowheads="1"/>
          </p:cNvSpPr>
          <p:nvPr/>
        </p:nvSpPr>
        <p:spPr bwMode="auto">
          <a:xfrm>
            <a:off x="2363788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831491" name="Picture 3" descr="схем+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5715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1493" name="Rectangle 5"/>
          <p:cNvSpPr>
            <a:spLocks noChangeArrowheads="1"/>
          </p:cNvSpPr>
          <p:nvPr/>
        </p:nvSpPr>
        <p:spPr bwMode="auto">
          <a:xfrm>
            <a:off x="990600" y="5791200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>
                <a:cs typeface="Times New Roman" pitchFamily="18" charset="0"/>
              </a:rPr>
              <a:t>Generator of sal ammonia design</a:t>
            </a:r>
            <a:r>
              <a:rPr lang="ru-RU" sz="2400"/>
              <a:t> </a:t>
            </a:r>
          </a:p>
        </p:txBody>
      </p:sp>
    </p:spTree>
  </p:cSld>
  <p:clrMapOvr>
    <a:masterClrMapping/>
  </p:clrMapOvr>
  <p:transition advClick="0"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6D0E72"/>
                </a:solidFill>
                <a:latin typeface="Times New Roman" pitchFamily="18" charset="0"/>
              </a:rPr>
              <a:t>Solid particles study</a:t>
            </a:r>
            <a:r>
              <a:rPr lang="ru-RU" sz="2800" b="1">
                <a:solidFill>
                  <a:srgbClr val="6D0E72"/>
                </a:solidFill>
                <a:latin typeface="Times New Roman" pitchFamily="18" charset="0"/>
              </a:rPr>
              <a:t>:</a:t>
            </a:r>
            <a:r>
              <a:rPr lang="en-US" sz="2800" b="1">
                <a:solidFill>
                  <a:srgbClr val="6D0E72"/>
                </a:solidFill>
                <a:latin typeface="Times New Roman" pitchFamily="18" charset="0"/>
              </a:rPr>
              <a:t> generator</a:t>
            </a:r>
            <a:endParaRPr lang="ru-RU" sz="2800" b="1">
              <a:solidFill>
                <a:srgbClr val="6D0E72"/>
              </a:solidFill>
              <a:latin typeface="Times New Roman" pitchFamily="18" charset="0"/>
            </a:endParaRPr>
          </a:p>
        </p:txBody>
      </p:sp>
      <p:sp>
        <p:nvSpPr>
          <p:cNvPr id="832520" name="Rectangle 1032"/>
          <p:cNvSpPr>
            <a:spLocks noChangeArrowheads="1"/>
          </p:cNvSpPr>
          <p:nvPr/>
        </p:nvSpPr>
        <p:spPr bwMode="auto">
          <a:xfrm>
            <a:off x="2195513" y="1643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832519" name="Рисунок 16" descr="IMG_58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643063"/>
            <a:ext cx="47529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6D0E72"/>
                </a:solidFill>
                <a:latin typeface="Times New Roman" pitchFamily="18" charset="0"/>
              </a:rPr>
              <a:t>Solid particles study</a:t>
            </a:r>
            <a:r>
              <a:rPr lang="ru-RU" sz="2800" b="1">
                <a:solidFill>
                  <a:srgbClr val="6D0E72"/>
                </a:solidFill>
                <a:latin typeface="Times New Roman" pitchFamily="18" charset="0"/>
              </a:rPr>
              <a:t>:</a:t>
            </a:r>
            <a:r>
              <a:rPr lang="en-US" sz="2800" b="1">
                <a:solidFill>
                  <a:srgbClr val="6D0E72"/>
                </a:solidFill>
                <a:latin typeface="Times New Roman" pitchFamily="18" charset="0"/>
              </a:rPr>
              <a:t> generator</a:t>
            </a:r>
            <a:endParaRPr lang="ru-RU" sz="2800" b="1">
              <a:solidFill>
                <a:srgbClr val="6D0E72"/>
              </a:solidFill>
              <a:latin typeface="Times New Roman" pitchFamily="18" charset="0"/>
            </a:endParaRPr>
          </a:p>
        </p:txBody>
      </p:sp>
      <p:pic>
        <p:nvPicPr>
          <p:cNvPr id="835588" name="Рисунок 23" descr="IMG_58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9" t="7397" r="15997" b="5263"/>
          <a:stretch>
            <a:fillRect/>
          </a:stretch>
        </p:blipFill>
        <p:spPr bwMode="auto">
          <a:xfrm>
            <a:off x="2941638" y="838200"/>
            <a:ext cx="3259137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6D0E72"/>
                </a:solidFill>
                <a:latin typeface="Times New Roman" pitchFamily="18" charset="0"/>
              </a:rPr>
              <a:t>Solid particles study</a:t>
            </a:r>
            <a:r>
              <a:rPr lang="ru-RU" sz="2800" b="1">
                <a:solidFill>
                  <a:srgbClr val="6D0E72"/>
                </a:solidFill>
                <a:latin typeface="Times New Roman" pitchFamily="18" charset="0"/>
              </a:rPr>
              <a:t>:</a:t>
            </a:r>
            <a:r>
              <a:rPr lang="en-US" sz="2800" b="1">
                <a:solidFill>
                  <a:srgbClr val="6D0E72"/>
                </a:solidFill>
                <a:latin typeface="Times New Roman" pitchFamily="18" charset="0"/>
              </a:rPr>
              <a:t> generator</a:t>
            </a:r>
            <a:endParaRPr lang="ru-RU" sz="2800" b="1">
              <a:solidFill>
                <a:srgbClr val="6D0E72"/>
              </a:solidFill>
              <a:latin typeface="Times New Roman" pitchFamily="18" charset="0"/>
            </a:endParaRPr>
          </a:p>
        </p:txBody>
      </p:sp>
      <p:sp>
        <p:nvSpPr>
          <p:cNvPr id="836612" name="Rectangle 4"/>
          <p:cNvSpPr>
            <a:spLocks noChangeArrowheads="1"/>
          </p:cNvSpPr>
          <p:nvPr/>
        </p:nvSpPr>
        <p:spPr bwMode="auto">
          <a:xfrm>
            <a:off x="2195513" y="1643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836611" name="Рисунок 13" descr="IMG_56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643063"/>
            <a:ext cx="47529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6D0E72"/>
                </a:solidFill>
                <a:latin typeface="Times New Roman" pitchFamily="18" charset="0"/>
              </a:rPr>
              <a:t>Solid particles study</a:t>
            </a:r>
            <a:r>
              <a:rPr lang="ru-RU" sz="2800" b="1">
                <a:solidFill>
                  <a:srgbClr val="6D0E72"/>
                </a:solidFill>
                <a:latin typeface="Times New Roman" pitchFamily="18" charset="0"/>
              </a:rPr>
              <a:t>: </a:t>
            </a:r>
            <a:r>
              <a:rPr lang="en-US" sz="2800" b="1">
                <a:solidFill>
                  <a:srgbClr val="660033"/>
                </a:solidFill>
                <a:latin typeface="Times New Roman" pitchFamily="18" charset="0"/>
              </a:rPr>
              <a:t>measurement techniques</a:t>
            </a:r>
            <a:r>
              <a:rPr lang="ru-RU" sz="2800" b="1">
                <a:solidFill>
                  <a:srgbClr val="660033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33540" name="Rectangle 1028"/>
          <p:cNvSpPr>
            <a:spLocks noChangeArrowheads="1"/>
          </p:cNvSpPr>
          <p:nvPr/>
        </p:nvSpPr>
        <p:spPr bwMode="auto">
          <a:xfrm>
            <a:off x="1871663" y="2767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833539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6781800" cy="2590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33541" name="Rectangle 1029"/>
          <p:cNvSpPr>
            <a:spLocks noChangeArrowheads="1"/>
          </p:cNvSpPr>
          <p:nvPr/>
        </p:nvSpPr>
        <p:spPr bwMode="auto">
          <a:xfrm>
            <a:off x="-152400" y="541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rgbClr val="FF33CC"/>
                </a:solidFill>
                <a:cs typeface="Times New Roman" pitchFamily="18" charset="0"/>
              </a:rPr>
              <a:t>. </a:t>
            </a:r>
            <a:r>
              <a:rPr lang="en-US" sz="2400">
                <a:cs typeface="Times New Roman" pitchFamily="18" charset="0"/>
              </a:rPr>
              <a:t>Block</a:t>
            </a:r>
            <a:r>
              <a:rPr lang="en-US" sz="2400">
                <a:solidFill>
                  <a:srgbClr val="FF33CC"/>
                </a:solidFill>
                <a:cs typeface="Times New Roman" pitchFamily="18" charset="0"/>
              </a:rPr>
              <a:t> </a:t>
            </a:r>
            <a:r>
              <a:rPr lang="en-US" sz="2400">
                <a:cs typeface="Times New Roman" pitchFamily="18" charset="0"/>
              </a:rPr>
              <a:t>diagram of 3-cascade impactor</a:t>
            </a:r>
            <a:r>
              <a:rPr lang="ru-RU" sz="2400"/>
              <a:t> </a:t>
            </a:r>
          </a:p>
        </p:txBody>
      </p:sp>
      <p:sp>
        <p:nvSpPr>
          <p:cNvPr id="833542" name="Text Box 1030"/>
          <p:cNvSpPr txBox="1">
            <a:spLocks noChangeArrowheads="1"/>
          </p:cNvSpPr>
          <p:nvPr/>
        </p:nvSpPr>
        <p:spPr bwMode="auto">
          <a:xfrm>
            <a:off x="2438400" y="4267200"/>
            <a:ext cx="4648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BASE PLATE-1  BASE PLATE-2    BASE PLATE-3</a:t>
            </a:r>
            <a:endParaRPr lang="ru-RU" sz="1600"/>
          </a:p>
        </p:txBody>
      </p:sp>
      <p:sp>
        <p:nvSpPr>
          <p:cNvPr id="833543" name="Text Box 1031"/>
          <p:cNvSpPr txBox="1">
            <a:spLocks noChangeArrowheads="1"/>
          </p:cNvSpPr>
          <p:nvPr/>
        </p:nvSpPr>
        <p:spPr bwMode="auto">
          <a:xfrm>
            <a:off x="1295400" y="2971800"/>
            <a:ext cx="1066800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Aerosol from the volume under investigation</a:t>
            </a:r>
            <a:endParaRPr lang="ru-RU" sz="1200" b="1"/>
          </a:p>
        </p:txBody>
      </p:sp>
      <p:sp>
        <p:nvSpPr>
          <p:cNvPr id="833544" name="Rectangle 1032"/>
          <p:cNvSpPr>
            <a:spLocks noChangeArrowheads="1"/>
          </p:cNvSpPr>
          <p:nvPr/>
        </p:nvSpPr>
        <p:spPr bwMode="auto">
          <a:xfrm>
            <a:off x="7010400" y="3581400"/>
            <a:ext cx="990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advClick="0"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280988"/>
            <a:ext cx="9144000" cy="431800"/>
          </a:xfrm>
        </p:spPr>
        <p:txBody>
          <a:bodyPr/>
          <a:lstStyle/>
          <a:p>
            <a:r>
              <a:rPr lang="en-US" sz="2800" b="1">
                <a:solidFill>
                  <a:srgbClr val="660033"/>
                </a:solidFill>
                <a:latin typeface="Times New Roman" pitchFamily="18" charset="0"/>
              </a:rPr>
              <a:t>Measurement with the hot-wire anemometer (ATF4)</a:t>
            </a:r>
            <a:endParaRPr lang="ru-RU" sz="2800" b="1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834564" name="Rectangle 1028"/>
          <p:cNvSpPr>
            <a:spLocks noChangeArrowheads="1"/>
          </p:cNvSpPr>
          <p:nvPr/>
        </p:nvSpPr>
        <p:spPr bwMode="auto">
          <a:xfrm>
            <a:off x="1871663" y="1752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graphicFrame>
        <p:nvGraphicFramePr>
          <p:cNvPr id="834563" name="Object 1027"/>
          <p:cNvGraphicFramePr>
            <a:graphicFrameLocks noChangeAspect="1"/>
          </p:cNvGraphicFramePr>
          <p:nvPr/>
        </p:nvGraphicFramePr>
        <p:xfrm>
          <a:off x="1143000" y="838200"/>
          <a:ext cx="7381875" cy="458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566" r:id="rId3" imgW="5396484" imgH="3352800" progId="Word.Picture.8">
                  <p:embed/>
                </p:oleObj>
              </mc:Choice>
              <mc:Fallback>
                <p:oleObj r:id="rId3" imgW="5396484" imgH="3352800" progId="Word.Picture.8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838200"/>
                        <a:ext cx="7381875" cy="458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4565" name="Rectangle 1029"/>
          <p:cNvSpPr>
            <a:spLocks noChangeArrowheads="1"/>
          </p:cNvSpPr>
          <p:nvPr/>
        </p:nvSpPr>
        <p:spPr bwMode="auto">
          <a:xfrm>
            <a:off x="533400" y="5259388"/>
            <a:ext cx="7848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450850" algn="ctr"/>
            <a:r>
              <a:rPr lang="en-US" sz="2000">
                <a:cs typeface="Times New Roman" pitchFamily="18" charset="0"/>
              </a:rPr>
              <a:t>Results of velocity profiles measurements</a:t>
            </a:r>
            <a:endParaRPr lang="en-US" sz="2000">
              <a:solidFill>
                <a:srgbClr val="FF33CC"/>
              </a:solidFill>
              <a:cs typeface="Times New Roman" pitchFamily="18" charset="0"/>
            </a:endParaRPr>
          </a:p>
          <a:p>
            <a:pPr indent="450850" algn="ctr"/>
            <a:r>
              <a:rPr lang="ru-RU" sz="2000">
                <a:solidFill>
                  <a:srgbClr val="FF33CC"/>
                </a:solidFill>
                <a:cs typeface="Times New Roman" pitchFamily="18" charset="0"/>
              </a:rPr>
              <a:t> </a:t>
            </a:r>
            <a:r>
              <a:rPr lang="ru-RU" sz="2000">
                <a:cs typeface="Times New Roman" pitchFamily="18" charset="0"/>
              </a:rPr>
              <a:t>1 – </a:t>
            </a:r>
            <a:r>
              <a:rPr lang="en-US" sz="2000">
                <a:cs typeface="Times New Roman" pitchFamily="18" charset="0"/>
              </a:rPr>
              <a:t>w</a:t>
            </a:r>
            <a:r>
              <a:rPr lang="en-US" sz="2000" baseline="-30000">
                <a:cs typeface="Times New Roman" pitchFamily="18" charset="0"/>
              </a:rPr>
              <a:t>av</a:t>
            </a:r>
            <a:r>
              <a:rPr lang="ru-RU" sz="2000">
                <a:cs typeface="Times New Roman" pitchFamily="18" charset="0"/>
              </a:rPr>
              <a:t> =56,27 </a:t>
            </a:r>
            <a:r>
              <a:rPr lang="en-US" sz="2000">
                <a:cs typeface="Times New Roman" pitchFamily="18" charset="0"/>
              </a:rPr>
              <a:t>m</a:t>
            </a:r>
            <a:r>
              <a:rPr lang="ru-RU" sz="2000">
                <a:cs typeface="Times New Roman" pitchFamily="18" charset="0"/>
              </a:rPr>
              <a:t>/</a:t>
            </a:r>
            <a:r>
              <a:rPr lang="en-US" sz="2000">
                <a:cs typeface="Times New Roman" pitchFamily="18" charset="0"/>
              </a:rPr>
              <a:t>s</a:t>
            </a:r>
            <a:r>
              <a:rPr lang="ru-RU" sz="2000">
                <a:cs typeface="Times New Roman" pitchFamily="18" charset="0"/>
              </a:rPr>
              <a:t>; 1 – </a:t>
            </a:r>
            <a:r>
              <a:rPr lang="en-US" sz="2000">
                <a:cs typeface="Times New Roman" pitchFamily="18" charset="0"/>
              </a:rPr>
              <a:t>w</a:t>
            </a:r>
            <a:r>
              <a:rPr lang="en-US" sz="2000" baseline="-30000">
                <a:cs typeface="Times New Roman" pitchFamily="18" charset="0"/>
              </a:rPr>
              <a:t>av</a:t>
            </a:r>
            <a:r>
              <a:rPr lang="ru-RU" sz="2000">
                <a:cs typeface="Times New Roman" pitchFamily="18" charset="0"/>
              </a:rPr>
              <a:t> =47,74 </a:t>
            </a:r>
            <a:r>
              <a:rPr lang="en-US" sz="2000">
                <a:cs typeface="Times New Roman" pitchFamily="18" charset="0"/>
              </a:rPr>
              <a:t>m</a:t>
            </a:r>
            <a:r>
              <a:rPr lang="ru-RU" sz="2000">
                <a:cs typeface="Times New Roman" pitchFamily="18" charset="0"/>
              </a:rPr>
              <a:t>/</a:t>
            </a:r>
            <a:r>
              <a:rPr lang="en-US" sz="2000">
                <a:cs typeface="Times New Roman" pitchFamily="18" charset="0"/>
              </a:rPr>
              <a:t>s</a:t>
            </a:r>
            <a:r>
              <a:rPr lang="ru-RU" sz="2000">
                <a:cs typeface="Times New Roman" pitchFamily="18" charset="0"/>
              </a:rPr>
              <a:t>; </a:t>
            </a:r>
            <a:endParaRPr lang="en-US" sz="2000">
              <a:cs typeface="Times New Roman" pitchFamily="18" charset="0"/>
            </a:endParaRPr>
          </a:p>
          <a:p>
            <a:pPr indent="450850" algn="ctr"/>
            <a:r>
              <a:rPr lang="ru-RU" sz="2000">
                <a:cs typeface="Times New Roman" pitchFamily="18" charset="0"/>
              </a:rPr>
              <a:t>3 – </a:t>
            </a:r>
            <a:r>
              <a:rPr lang="en-US" sz="2000">
                <a:cs typeface="Times New Roman" pitchFamily="18" charset="0"/>
              </a:rPr>
              <a:t>w</a:t>
            </a:r>
            <a:r>
              <a:rPr lang="en-US" sz="2000" baseline="-30000">
                <a:cs typeface="Times New Roman" pitchFamily="18" charset="0"/>
              </a:rPr>
              <a:t>av</a:t>
            </a:r>
            <a:r>
              <a:rPr lang="ru-RU" sz="2000">
                <a:cs typeface="Times New Roman" pitchFamily="18" charset="0"/>
              </a:rPr>
              <a:t> =20,12 </a:t>
            </a:r>
            <a:r>
              <a:rPr lang="en-US" sz="2000">
                <a:cs typeface="Times New Roman" pitchFamily="18" charset="0"/>
              </a:rPr>
              <a:t>m</a:t>
            </a:r>
            <a:r>
              <a:rPr lang="ru-RU" sz="2000">
                <a:cs typeface="Times New Roman" pitchFamily="18" charset="0"/>
              </a:rPr>
              <a:t>/</a:t>
            </a:r>
            <a:r>
              <a:rPr lang="en-US" sz="2000">
                <a:cs typeface="Times New Roman" pitchFamily="18" charset="0"/>
              </a:rPr>
              <a:t>s (EVAN-</a:t>
            </a:r>
            <a:r>
              <a:rPr lang="ru-RU" sz="2000"/>
              <a:t>№</a:t>
            </a:r>
            <a:r>
              <a:rPr lang="en-US" sz="2000"/>
              <a:t>3345 AT 2.1)</a:t>
            </a:r>
            <a:r>
              <a:rPr lang="ru-RU" sz="2000">
                <a:cs typeface="Times New Roman" pitchFamily="18" charset="0"/>
              </a:rPr>
              <a:t>; </a:t>
            </a:r>
            <a:endParaRPr lang="en-US" sz="2000">
              <a:cs typeface="Times New Roman" pitchFamily="18" charset="0"/>
            </a:endParaRPr>
          </a:p>
          <a:p>
            <a:pPr indent="450850" algn="ctr" eaLnBrk="0" hangingPunct="0"/>
            <a:r>
              <a:rPr lang="ru-RU" sz="2000">
                <a:cs typeface="Times New Roman" pitchFamily="18" charset="0"/>
              </a:rPr>
              <a:t>4 – </a:t>
            </a:r>
            <a:r>
              <a:rPr lang="en-US" sz="2000">
                <a:cs typeface="Times New Roman" pitchFamily="18" charset="0"/>
              </a:rPr>
              <a:t>w</a:t>
            </a:r>
            <a:r>
              <a:rPr lang="en-US" sz="2000" baseline="-30000">
                <a:cs typeface="Times New Roman" pitchFamily="18" charset="0"/>
              </a:rPr>
              <a:t>av</a:t>
            </a:r>
            <a:r>
              <a:rPr lang="ru-RU" sz="2000">
                <a:cs typeface="Times New Roman" pitchFamily="18" charset="0"/>
              </a:rPr>
              <a:t> =8,52 </a:t>
            </a:r>
            <a:r>
              <a:rPr lang="en-US" sz="2000">
                <a:cs typeface="Times New Roman" pitchFamily="18" charset="0"/>
              </a:rPr>
              <a:t>m</a:t>
            </a:r>
            <a:r>
              <a:rPr lang="ru-RU" sz="2000">
                <a:cs typeface="Times New Roman" pitchFamily="18" charset="0"/>
              </a:rPr>
              <a:t>/</a:t>
            </a:r>
            <a:r>
              <a:rPr lang="en-US" sz="2000">
                <a:cs typeface="Times New Roman" pitchFamily="18" charset="0"/>
              </a:rPr>
              <a:t>s</a:t>
            </a:r>
            <a:r>
              <a:rPr lang="ru-RU" sz="2000">
                <a:cs typeface="Times New Roman" pitchFamily="18" charset="0"/>
              </a:rPr>
              <a:t>;</a:t>
            </a:r>
            <a:r>
              <a:rPr lang="en-US" sz="2000">
                <a:cs typeface="Times New Roman" pitchFamily="18" charset="0"/>
              </a:rPr>
              <a:t> </a:t>
            </a:r>
            <a:r>
              <a:rPr lang="ru-RU" sz="2000">
                <a:cs typeface="Times New Roman" pitchFamily="18" charset="0"/>
              </a:rPr>
              <a:t>5 – </a:t>
            </a:r>
            <a:r>
              <a:rPr lang="en-US" sz="2000">
                <a:cs typeface="Times New Roman" pitchFamily="18" charset="0"/>
              </a:rPr>
              <a:t>w</a:t>
            </a:r>
            <a:r>
              <a:rPr lang="en-US" sz="2000" baseline="-30000">
                <a:cs typeface="Times New Roman" pitchFamily="18" charset="0"/>
              </a:rPr>
              <a:t>av</a:t>
            </a:r>
            <a:r>
              <a:rPr lang="ru-RU" sz="2000">
                <a:cs typeface="Times New Roman" pitchFamily="18" charset="0"/>
              </a:rPr>
              <a:t> =29,98 </a:t>
            </a:r>
            <a:r>
              <a:rPr lang="en-US" sz="2000">
                <a:cs typeface="Times New Roman" pitchFamily="18" charset="0"/>
              </a:rPr>
              <a:t>m</a:t>
            </a:r>
            <a:r>
              <a:rPr lang="ru-RU" sz="2000">
                <a:cs typeface="Times New Roman" pitchFamily="18" charset="0"/>
              </a:rPr>
              <a:t>/</a:t>
            </a:r>
            <a:r>
              <a:rPr lang="en-US" sz="2000">
                <a:cs typeface="Times New Roman" pitchFamily="18" charset="0"/>
              </a:rPr>
              <a:t>s (EVAN-</a:t>
            </a:r>
            <a:r>
              <a:rPr lang="ru-RU" sz="2000"/>
              <a:t>№</a:t>
            </a:r>
            <a:r>
              <a:rPr lang="en-US" sz="2000"/>
              <a:t>3345 AT 2.2)</a:t>
            </a:r>
            <a:r>
              <a:rPr lang="en-US" sz="2000">
                <a:cs typeface="Times New Roman" pitchFamily="18" charset="0"/>
              </a:rPr>
              <a:t> </a:t>
            </a:r>
            <a:endParaRPr lang="ru-RU" sz="2000"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660033"/>
                </a:solidFill>
                <a:latin typeface="Times New Roman" pitchFamily="18" charset="0"/>
              </a:rPr>
              <a:t>Optical measurements</a:t>
            </a:r>
            <a:endParaRPr lang="ru-RU" sz="2800" b="1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837636" name="Rectangle 4"/>
          <p:cNvSpPr>
            <a:spLocks noChangeArrowheads="1"/>
          </p:cNvSpPr>
          <p:nvPr/>
        </p:nvSpPr>
        <p:spPr bwMode="auto">
          <a:xfrm>
            <a:off x="1752600" y="2243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grpSp>
        <p:nvGrpSpPr>
          <p:cNvPr id="837838" name="Group 206"/>
          <p:cNvGrpSpPr>
            <a:grpSpLocks/>
          </p:cNvGrpSpPr>
          <p:nvPr/>
        </p:nvGrpSpPr>
        <p:grpSpPr bwMode="auto">
          <a:xfrm>
            <a:off x="1363663" y="1652588"/>
            <a:ext cx="6645275" cy="3486150"/>
            <a:chOff x="859" y="1041"/>
            <a:chExt cx="4186" cy="2196"/>
          </a:xfrm>
        </p:grpSpPr>
        <p:sp>
          <p:nvSpPr>
            <p:cNvPr id="837638" name="Rectangle 6"/>
            <p:cNvSpPr>
              <a:spLocks noChangeArrowheads="1"/>
            </p:cNvSpPr>
            <p:nvPr/>
          </p:nvSpPr>
          <p:spPr bwMode="auto">
            <a:xfrm>
              <a:off x="859" y="1041"/>
              <a:ext cx="4186" cy="2196"/>
            </a:xfrm>
            <a:prstGeom prst="rect">
              <a:avLst/>
            </a:prstGeom>
            <a:solidFill>
              <a:srgbClr val="FFF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639" name="Rectangle 7"/>
            <p:cNvSpPr>
              <a:spLocks noChangeArrowheads="1"/>
            </p:cNvSpPr>
            <p:nvPr/>
          </p:nvSpPr>
          <p:spPr bwMode="auto">
            <a:xfrm>
              <a:off x="1441" y="1187"/>
              <a:ext cx="2067" cy="16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640" name="Line 8"/>
            <p:cNvSpPr>
              <a:spLocks noChangeShapeType="1"/>
            </p:cNvSpPr>
            <p:nvPr/>
          </p:nvSpPr>
          <p:spPr bwMode="auto">
            <a:xfrm>
              <a:off x="1441" y="2581"/>
              <a:ext cx="206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641" name="Line 9"/>
            <p:cNvSpPr>
              <a:spLocks noChangeShapeType="1"/>
            </p:cNvSpPr>
            <p:nvPr/>
          </p:nvSpPr>
          <p:spPr bwMode="auto">
            <a:xfrm>
              <a:off x="1441" y="2348"/>
              <a:ext cx="206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642" name="Line 10"/>
            <p:cNvSpPr>
              <a:spLocks noChangeShapeType="1"/>
            </p:cNvSpPr>
            <p:nvPr/>
          </p:nvSpPr>
          <p:spPr bwMode="auto">
            <a:xfrm>
              <a:off x="1441" y="2116"/>
              <a:ext cx="206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643" name="Line 11"/>
            <p:cNvSpPr>
              <a:spLocks noChangeShapeType="1"/>
            </p:cNvSpPr>
            <p:nvPr/>
          </p:nvSpPr>
          <p:spPr bwMode="auto">
            <a:xfrm>
              <a:off x="1441" y="1884"/>
              <a:ext cx="206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644" name="Line 12"/>
            <p:cNvSpPr>
              <a:spLocks noChangeShapeType="1"/>
            </p:cNvSpPr>
            <p:nvPr/>
          </p:nvSpPr>
          <p:spPr bwMode="auto">
            <a:xfrm>
              <a:off x="1441" y="1652"/>
              <a:ext cx="206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645" name="Line 13"/>
            <p:cNvSpPr>
              <a:spLocks noChangeShapeType="1"/>
            </p:cNvSpPr>
            <p:nvPr/>
          </p:nvSpPr>
          <p:spPr bwMode="auto">
            <a:xfrm>
              <a:off x="1441" y="1419"/>
              <a:ext cx="206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646" name="Line 14"/>
            <p:cNvSpPr>
              <a:spLocks noChangeShapeType="1"/>
            </p:cNvSpPr>
            <p:nvPr/>
          </p:nvSpPr>
          <p:spPr bwMode="auto">
            <a:xfrm>
              <a:off x="1441" y="1187"/>
              <a:ext cx="206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647" name="Line 15"/>
            <p:cNvSpPr>
              <a:spLocks noChangeShapeType="1"/>
            </p:cNvSpPr>
            <p:nvPr/>
          </p:nvSpPr>
          <p:spPr bwMode="auto">
            <a:xfrm>
              <a:off x="1971" y="1187"/>
              <a:ext cx="1" cy="16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648" name="Line 16"/>
            <p:cNvSpPr>
              <a:spLocks noChangeShapeType="1"/>
            </p:cNvSpPr>
            <p:nvPr/>
          </p:nvSpPr>
          <p:spPr bwMode="auto">
            <a:xfrm>
              <a:off x="2500" y="1187"/>
              <a:ext cx="1" cy="16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649" name="Line 17"/>
            <p:cNvSpPr>
              <a:spLocks noChangeShapeType="1"/>
            </p:cNvSpPr>
            <p:nvPr/>
          </p:nvSpPr>
          <p:spPr bwMode="auto">
            <a:xfrm>
              <a:off x="3030" y="1187"/>
              <a:ext cx="1" cy="16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650" name="Rectangle 18"/>
            <p:cNvSpPr>
              <a:spLocks noChangeArrowheads="1"/>
            </p:cNvSpPr>
            <p:nvPr/>
          </p:nvSpPr>
          <p:spPr bwMode="auto">
            <a:xfrm>
              <a:off x="1441" y="1187"/>
              <a:ext cx="2067" cy="1626"/>
            </a:xfrm>
            <a:prstGeom prst="rect">
              <a:avLst/>
            </a:prstGeom>
            <a:noFill/>
            <a:ln w="14288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651" name="Line 19"/>
            <p:cNvSpPr>
              <a:spLocks noChangeShapeType="1"/>
            </p:cNvSpPr>
            <p:nvPr/>
          </p:nvSpPr>
          <p:spPr bwMode="auto">
            <a:xfrm>
              <a:off x="1441" y="1187"/>
              <a:ext cx="1" cy="16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652" name="Line 20"/>
            <p:cNvSpPr>
              <a:spLocks noChangeShapeType="1"/>
            </p:cNvSpPr>
            <p:nvPr/>
          </p:nvSpPr>
          <p:spPr bwMode="auto">
            <a:xfrm>
              <a:off x="1398" y="2813"/>
              <a:ext cx="4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653" name="Line 21"/>
            <p:cNvSpPr>
              <a:spLocks noChangeShapeType="1"/>
            </p:cNvSpPr>
            <p:nvPr/>
          </p:nvSpPr>
          <p:spPr bwMode="auto">
            <a:xfrm>
              <a:off x="1398" y="2581"/>
              <a:ext cx="4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654" name="Line 22"/>
            <p:cNvSpPr>
              <a:spLocks noChangeShapeType="1"/>
            </p:cNvSpPr>
            <p:nvPr/>
          </p:nvSpPr>
          <p:spPr bwMode="auto">
            <a:xfrm>
              <a:off x="1398" y="2348"/>
              <a:ext cx="4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655" name="Line 23"/>
            <p:cNvSpPr>
              <a:spLocks noChangeShapeType="1"/>
            </p:cNvSpPr>
            <p:nvPr/>
          </p:nvSpPr>
          <p:spPr bwMode="auto">
            <a:xfrm>
              <a:off x="1398" y="2116"/>
              <a:ext cx="4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656" name="Line 24"/>
            <p:cNvSpPr>
              <a:spLocks noChangeShapeType="1"/>
            </p:cNvSpPr>
            <p:nvPr/>
          </p:nvSpPr>
          <p:spPr bwMode="auto">
            <a:xfrm>
              <a:off x="1398" y="1884"/>
              <a:ext cx="4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657" name="Line 25"/>
            <p:cNvSpPr>
              <a:spLocks noChangeShapeType="1"/>
            </p:cNvSpPr>
            <p:nvPr/>
          </p:nvSpPr>
          <p:spPr bwMode="auto">
            <a:xfrm>
              <a:off x="1398" y="1652"/>
              <a:ext cx="4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658" name="Line 26"/>
            <p:cNvSpPr>
              <a:spLocks noChangeShapeType="1"/>
            </p:cNvSpPr>
            <p:nvPr/>
          </p:nvSpPr>
          <p:spPr bwMode="auto">
            <a:xfrm>
              <a:off x="1398" y="1419"/>
              <a:ext cx="4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659" name="Line 27"/>
            <p:cNvSpPr>
              <a:spLocks noChangeShapeType="1"/>
            </p:cNvSpPr>
            <p:nvPr/>
          </p:nvSpPr>
          <p:spPr bwMode="auto">
            <a:xfrm>
              <a:off x="1398" y="1187"/>
              <a:ext cx="4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660" name="Line 28"/>
            <p:cNvSpPr>
              <a:spLocks noChangeShapeType="1"/>
            </p:cNvSpPr>
            <p:nvPr/>
          </p:nvSpPr>
          <p:spPr bwMode="auto">
            <a:xfrm>
              <a:off x="1441" y="2813"/>
              <a:ext cx="206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661" name="Line 29"/>
            <p:cNvSpPr>
              <a:spLocks noChangeShapeType="1"/>
            </p:cNvSpPr>
            <p:nvPr/>
          </p:nvSpPr>
          <p:spPr bwMode="auto">
            <a:xfrm flipV="1">
              <a:off x="1441" y="2813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662" name="Line 30"/>
            <p:cNvSpPr>
              <a:spLocks noChangeShapeType="1"/>
            </p:cNvSpPr>
            <p:nvPr/>
          </p:nvSpPr>
          <p:spPr bwMode="auto">
            <a:xfrm flipV="1">
              <a:off x="1971" y="2813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663" name="Line 31"/>
            <p:cNvSpPr>
              <a:spLocks noChangeShapeType="1"/>
            </p:cNvSpPr>
            <p:nvPr/>
          </p:nvSpPr>
          <p:spPr bwMode="auto">
            <a:xfrm flipV="1">
              <a:off x="2500" y="2813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664" name="Line 32"/>
            <p:cNvSpPr>
              <a:spLocks noChangeShapeType="1"/>
            </p:cNvSpPr>
            <p:nvPr/>
          </p:nvSpPr>
          <p:spPr bwMode="auto">
            <a:xfrm flipV="1">
              <a:off x="3030" y="2813"/>
              <a:ext cx="1" cy="3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665" name="Line 33"/>
            <p:cNvSpPr>
              <a:spLocks noChangeShapeType="1"/>
            </p:cNvSpPr>
            <p:nvPr/>
          </p:nvSpPr>
          <p:spPr bwMode="auto">
            <a:xfrm>
              <a:off x="1441" y="2707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666" name="Line 34"/>
            <p:cNvSpPr>
              <a:spLocks noChangeShapeType="1"/>
            </p:cNvSpPr>
            <p:nvPr/>
          </p:nvSpPr>
          <p:spPr bwMode="auto">
            <a:xfrm>
              <a:off x="1441" y="2713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667" name="Freeform 35"/>
            <p:cNvSpPr>
              <a:spLocks/>
            </p:cNvSpPr>
            <p:nvPr/>
          </p:nvSpPr>
          <p:spPr bwMode="auto">
            <a:xfrm>
              <a:off x="1441" y="2707"/>
              <a:ext cx="9" cy="6"/>
            </a:xfrm>
            <a:custGeom>
              <a:avLst/>
              <a:gdLst>
                <a:gd name="T0" fmla="*/ 0 w 9"/>
                <a:gd name="T1" fmla="*/ 6 h 6"/>
                <a:gd name="T2" fmla="*/ 0 w 9"/>
                <a:gd name="T3" fmla="*/ 0 h 6"/>
                <a:gd name="T4" fmla="*/ 9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6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668" name="Freeform 36"/>
            <p:cNvSpPr>
              <a:spLocks/>
            </p:cNvSpPr>
            <p:nvPr/>
          </p:nvSpPr>
          <p:spPr bwMode="auto">
            <a:xfrm>
              <a:off x="1450" y="2707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669" name="Freeform 37"/>
            <p:cNvSpPr>
              <a:spLocks/>
            </p:cNvSpPr>
            <p:nvPr/>
          </p:nvSpPr>
          <p:spPr bwMode="auto">
            <a:xfrm>
              <a:off x="1450" y="2707"/>
              <a:ext cx="1" cy="6"/>
            </a:xfrm>
            <a:custGeom>
              <a:avLst/>
              <a:gdLst>
                <a:gd name="T0" fmla="*/ 6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670" name="Freeform 38"/>
            <p:cNvSpPr>
              <a:spLocks/>
            </p:cNvSpPr>
            <p:nvPr/>
          </p:nvSpPr>
          <p:spPr bwMode="auto">
            <a:xfrm>
              <a:off x="1450" y="2707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671" name="Freeform 39"/>
            <p:cNvSpPr>
              <a:spLocks/>
            </p:cNvSpPr>
            <p:nvPr/>
          </p:nvSpPr>
          <p:spPr bwMode="auto">
            <a:xfrm>
              <a:off x="1450" y="2707"/>
              <a:ext cx="1" cy="6"/>
            </a:xfrm>
            <a:custGeom>
              <a:avLst/>
              <a:gdLst>
                <a:gd name="T0" fmla="*/ 6 h 6"/>
                <a:gd name="T1" fmla="*/ 6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672" name="Line 40"/>
            <p:cNvSpPr>
              <a:spLocks noChangeShapeType="1"/>
            </p:cNvSpPr>
            <p:nvPr/>
          </p:nvSpPr>
          <p:spPr bwMode="auto">
            <a:xfrm flipV="1">
              <a:off x="1450" y="2700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673" name="Line 41"/>
            <p:cNvSpPr>
              <a:spLocks noChangeShapeType="1"/>
            </p:cNvSpPr>
            <p:nvPr/>
          </p:nvSpPr>
          <p:spPr bwMode="auto">
            <a:xfrm>
              <a:off x="1450" y="2700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674" name="Freeform 42"/>
            <p:cNvSpPr>
              <a:spLocks/>
            </p:cNvSpPr>
            <p:nvPr/>
          </p:nvSpPr>
          <p:spPr bwMode="auto">
            <a:xfrm>
              <a:off x="1450" y="2700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675" name="Line 43"/>
            <p:cNvSpPr>
              <a:spLocks noChangeShapeType="1"/>
            </p:cNvSpPr>
            <p:nvPr/>
          </p:nvSpPr>
          <p:spPr bwMode="auto">
            <a:xfrm flipV="1">
              <a:off x="1459" y="2693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676" name="Line 44"/>
            <p:cNvSpPr>
              <a:spLocks noChangeShapeType="1"/>
            </p:cNvSpPr>
            <p:nvPr/>
          </p:nvSpPr>
          <p:spPr bwMode="auto">
            <a:xfrm flipV="1">
              <a:off x="1459" y="2687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677" name="Line 45"/>
            <p:cNvSpPr>
              <a:spLocks noChangeShapeType="1"/>
            </p:cNvSpPr>
            <p:nvPr/>
          </p:nvSpPr>
          <p:spPr bwMode="auto">
            <a:xfrm flipV="1">
              <a:off x="1459" y="2680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678" name="Line 46"/>
            <p:cNvSpPr>
              <a:spLocks noChangeShapeType="1"/>
            </p:cNvSpPr>
            <p:nvPr/>
          </p:nvSpPr>
          <p:spPr bwMode="auto">
            <a:xfrm flipV="1">
              <a:off x="1459" y="2673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679" name="Line 47"/>
            <p:cNvSpPr>
              <a:spLocks noChangeShapeType="1"/>
            </p:cNvSpPr>
            <p:nvPr/>
          </p:nvSpPr>
          <p:spPr bwMode="auto">
            <a:xfrm flipV="1">
              <a:off x="1459" y="2667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680" name="Line 48"/>
            <p:cNvSpPr>
              <a:spLocks noChangeShapeType="1"/>
            </p:cNvSpPr>
            <p:nvPr/>
          </p:nvSpPr>
          <p:spPr bwMode="auto">
            <a:xfrm flipV="1">
              <a:off x="1459" y="2660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681" name="Freeform 49"/>
            <p:cNvSpPr>
              <a:spLocks/>
            </p:cNvSpPr>
            <p:nvPr/>
          </p:nvSpPr>
          <p:spPr bwMode="auto">
            <a:xfrm>
              <a:off x="1459" y="2660"/>
              <a:ext cx="8" cy="1"/>
            </a:xfrm>
            <a:custGeom>
              <a:avLst/>
              <a:gdLst>
                <a:gd name="T0" fmla="*/ 0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682" name="Freeform 50"/>
            <p:cNvSpPr>
              <a:spLocks/>
            </p:cNvSpPr>
            <p:nvPr/>
          </p:nvSpPr>
          <p:spPr bwMode="auto">
            <a:xfrm>
              <a:off x="1467" y="2647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683" name="Line 51"/>
            <p:cNvSpPr>
              <a:spLocks noChangeShapeType="1"/>
            </p:cNvSpPr>
            <p:nvPr/>
          </p:nvSpPr>
          <p:spPr bwMode="auto">
            <a:xfrm flipV="1">
              <a:off x="1467" y="2640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684" name="Freeform 52"/>
            <p:cNvSpPr>
              <a:spLocks/>
            </p:cNvSpPr>
            <p:nvPr/>
          </p:nvSpPr>
          <p:spPr bwMode="auto">
            <a:xfrm>
              <a:off x="1467" y="2627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685" name="Line 53"/>
            <p:cNvSpPr>
              <a:spLocks noChangeShapeType="1"/>
            </p:cNvSpPr>
            <p:nvPr/>
          </p:nvSpPr>
          <p:spPr bwMode="auto">
            <a:xfrm>
              <a:off x="1467" y="2627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686" name="Freeform 54"/>
            <p:cNvSpPr>
              <a:spLocks/>
            </p:cNvSpPr>
            <p:nvPr/>
          </p:nvSpPr>
          <p:spPr bwMode="auto">
            <a:xfrm>
              <a:off x="1467" y="2614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687" name="Line 55"/>
            <p:cNvSpPr>
              <a:spLocks noChangeShapeType="1"/>
            </p:cNvSpPr>
            <p:nvPr/>
          </p:nvSpPr>
          <p:spPr bwMode="auto">
            <a:xfrm flipV="1">
              <a:off x="1467" y="2607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688" name="Freeform 56"/>
            <p:cNvSpPr>
              <a:spLocks/>
            </p:cNvSpPr>
            <p:nvPr/>
          </p:nvSpPr>
          <p:spPr bwMode="auto">
            <a:xfrm>
              <a:off x="1467" y="2600"/>
              <a:ext cx="9" cy="7"/>
            </a:xfrm>
            <a:custGeom>
              <a:avLst/>
              <a:gdLst>
                <a:gd name="T0" fmla="*/ 0 w 9"/>
                <a:gd name="T1" fmla="*/ 7 h 7"/>
                <a:gd name="T2" fmla="*/ 0 w 9"/>
                <a:gd name="T3" fmla="*/ 7 h 7"/>
                <a:gd name="T4" fmla="*/ 9 w 9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7"/>
                  </a:moveTo>
                  <a:lnTo>
                    <a:pt x="0" y="7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689" name="Line 57"/>
            <p:cNvSpPr>
              <a:spLocks noChangeShapeType="1"/>
            </p:cNvSpPr>
            <p:nvPr/>
          </p:nvSpPr>
          <p:spPr bwMode="auto">
            <a:xfrm flipV="1">
              <a:off x="1476" y="2587"/>
              <a:ext cx="1" cy="13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690" name="Line 58"/>
            <p:cNvSpPr>
              <a:spLocks noChangeShapeType="1"/>
            </p:cNvSpPr>
            <p:nvPr/>
          </p:nvSpPr>
          <p:spPr bwMode="auto">
            <a:xfrm flipV="1">
              <a:off x="1476" y="2581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691" name="Line 59"/>
            <p:cNvSpPr>
              <a:spLocks noChangeShapeType="1"/>
            </p:cNvSpPr>
            <p:nvPr/>
          </p:nvSpPr>
          <p:spPr bwMode="auto">
            <a:xfrm flipV="1">
              <a:off x="1476" y="2567"/>
              <a:ext cx="1" cy="14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692" name="Line 60"/>
            <p:cNvSpPr>
              <a:spLocks noChangeShapeType="1"/>
            </p:cNvSpPr>
            <p:nvPr/>
          </p:nvSpPr>
          <p:spPr bwMode="auto">
            <a:xfrm flipV="1">
              <a:off x="1476" y="2561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693" name="Line 61"/>
            <p:cNvSpPr>
              <a:spLocks noChangeShapeType="1"/>
            </p:cNvSpPr>
            <p:nvPr/>
          </p:nvSpPr>
          <p:spPr bwMode="auto">
            <a:xfrm flipV="1">
              <a:off x="1476" y="2554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694" name="Freeform 62"/>
            <p:cNvSpPr>
              <a:spLocks/>
            </p:cNvSpPr>
            <p:nvPr/>
          </p:nvSpPr>
          <p:spPr bwMode="auto">
            <a:xfrm>
              <a:off x="1476" y="2541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695" name="Freeform 63"/>
            <p:cNvSpPr>
              <a:spLocks/>
            </p:cNvSpPr>
            <p:nvPr/>
          </p:nvSpPr>
          <p:spPr bwMode="auto">
            <a:xfrm>
              <a:off x="1476" y="2541"/>
              <a:ext cx="9" cy="6"/>
            </a:xfrm>
            <a:custGeom>
              <a:avLst/>
              <a:gdLst>
                <a:gd name="T0" fmla="*/ 0 w 9"/>
                <a:gd name="T1" fmla="*/ 0 h 6"/>
                <a:gd name="T2" fmla="*/ 0 w 9"/>
                <a:gd name="T3" fmla="*/ 6 h 6"/>
                <a:gd name="T4" fmla="*/ 9 w 9"/>
                <a:gd name="T5" fmla="*/ 6 h 6"/>
                <a:gd name="T6" fmla="*/ 9 w 9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0" y="6"/>
                  </a:lnTo>
                  <a:lnTo>
                    <a:pt x="9" y="6"/>
                  </a:lnTo>
                  <a:lnTo>
                    <a:pt x="9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696" name="Freeform 64"/>
            <p:cNvSpPr>
              <a:spLocks/>
            </p:cNvSpPr>
            <p:nvPr/>
          </p:nvSpPr>
          <p:spPr bwMode="auto">
            <a:xfrm>
              <a:off x="1485" y="2521"/>
              <a:ext cx="1" cy="26"/>
            </a:xfrm>
            <a:custGeom>
              <a:avLst/>
              <a:gdLst>
                <a:gd name="T0" fmla="*/ 26 h 26"/>
                <a:gd name="T1" fmla="*/ 20 h 26"/>
                <a:gd name="T2" fmla="*/ 13 h 26"/>
                <a:gd name="T3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0"/>
                  </a:ln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697" name="Line 65"/>
            <p:cNvSpPr>
              <a:spLocks noChangeShapeType="1"/>
            </p:cNvSpPr>
            <p:nvPr/>
          </p:nvSpPr>
          <p:spPr bwMode="auto">
            <a:xfrm flipV="1">
              <a:off x="1485" y="2514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698" name="Line 66"/>
            <p:cNvSpPr>
              <a:spLocks noChangeShapeType="1"/>
            </p:cNvSpPr>
            <p:nvPr/>
          </p:nvSpPr>
          <p:spPr bwMode="auto">
            <a:xfrm flipV="1">
              <a:off x="1485" y="2501"/>
              <a:ext cx="1" cy="13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699" name="Freeform 67"/>
            <p:cNvSpPr>
              <a:spLocks/>
            </p:cNvSpPr>
            <p:nvPr/>
          </p:nvSpPr>
          <p:spPr bwMode="auto">
            <a:xfrm>
              <a:off x="1485" y="2488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00" name="Line 68"/>
            <p:cNvSpPr>
              <a:spLocks noChangeShapeType="1"/>
            </p:cNvSpPr>
            <p:nvPr/>
          </p:nvSpPr>
          <p:spPr bwMode="auto">
            <a:xfrm>
              <a:off x="1485" y="248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01" name="Freeform 69"/>
            <p:cNvSpPr>
              <a:spLocks/>
            </p:cNvSpPr>
            <p:nvPr/>
          </p:nvSpPr>
          <p:spPr bwMode="auto">
            <a:xfrm>
              <a:off x="1485" y="2488"/>
              <a:ext cx="1" cy="6"/>
            </a:xfrm>
            <a:custGeom>
              <a:avLst/>
              <a:gdLst>
                <a:gd name="T0" fmla="*/ 0 h 6"/>
                <a:gd name="T1" fmla="*/ 6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02" name="Freeform 70"/>
            <p:cNvSpPr>
              <a:spLocks/>
            </p:cNvSpPr>
            <p:nvPr/>
          </p:nvSpPr>
          <p:spPr bwMode="auto">
            <a:xfrm>
              <a:off x="1485" y="2481"/>
              <a:ext cx="8" cy="13"/>
            </a:xfrm>
            <a:custGeom>
              <a:avLst/>
              <a:gdLst>
                <a:gd name="T0" fmla="*/ 0 w 8"/>
                <a:gd name="T1" fmla="*/ 13 h 13"/>
                <a:gd name="T2" fmla="*/ 0 w 8"/>
                <a:gd name="T3" fmla="*/ 7 h 13"/>
                <a:gd name="T4" fmla="*/ 8 w 8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3">
                  <a:moveTo>
                    <a:pt x="0" y="13"/>
                  </a:moveTo>
                  <a:lnTo>
                    <a:pt x="0" y="7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03" name="Freeform 71"/>
            <p:cNvSpPr>
              <a:spLocks/>
            </p:cNvSpPr>
            <p:nvPr/>
          </p:nvSpPr>
          <p:spPr bwMode="auto">
            <a:xfrm>
              <a:off x="1493" y="2454"/>
              <a:ext cx="1" cy="27"/>
            </a:xfrm>
            <a:custGeom>
              <a:avLst/>
              <a:gdLst>
                <a:gd name="T0" fmla="*/ 27 h 27"/>
                <a:gd name="T1" fmla="*/ 14 h 27"/>
                <a:gd name="T2" fmla="*/ 0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">
                  <a:moveTo>
                    <a:pt x="0" y="27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04" name="Line 72"/>
            <p:cNvSpPr>
              <a:spLocks noChangeShapeType="1"/>
            </p:cNvSpPr>
            <p:nvPr/>
          </p:nvSpPr>
          <p:spPr bwMode="auto">
            <a:xfrm flipV="1">
              <a:off x="1493" y="2441"/>
              <a:ext cx="1" cy="13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05" name="Line 73"/>
            <p:cNvSpPr>
              <a:spLocks noChangeShapeType="1"/>
            </p:cNvSpPr>
            <p:nvPr/>
          </p:nvSpPr>
          <p:spPr bwMode="auto">
            <a:xfrm flipV="1">
              <a:off x="1493" y="2435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06" name="Freeform 74"/>
            <p:cNvSpPr>
              <a:spLocks/>
            </p:cNvSpPr>
            <p:nvPr/>
          </p:nvSpPr>
          <p:spPr bwMode="auto">
            <a:xfrm>
              <a:off x="1493" y="2415"/>
              <a:ext cx="1" cy="20"/>
            </a:xfrm>
            <a:custGeom>
              <a:avLst/>
              <a:gdLst>
                <a:gd name="T0" fmla="*/ 20 h 20"/>
                <a:gd name="T1" fmla="*/ 6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07" name="Freeform 75"/>
            <p:cNvSpPr>
              <a:spLocks/>
            </p:cNvSpPr>
            <p:nvPr/>
          </p:nvSpPr>
          <p:spPr bwMode="auto">
            <a:xfrm>
              <a:off x="1493" y="2415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08" name="Line 76"/>
            <p:cNvSpPr>
              <a:spLocks noChangeShapeType="1"/>
            </p:cNvSpPr>
            <p:nvPr/>
          </p:nvSpPr>
          <p:spPr bwMode="auto">
            <a:xfrm>
              <a:off x="1493" y="242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09" name="Freeform 77"/>
            <p:cNvSpPr>
              <a:spLocks/>
            </p:cNvSpPr>
            <p:nvPr/>
          </p:nvSpPr>
          <p:spPr bwMode="auto">
            <a:xfrm>
              <a:off x="1493" y="2401"/>
              <a:ext cx="1" cy="20"/>
            </a:xfrm>
            <a:custGeom>
              <a:avLst/>
              <a:gdLst>
                <a:gd name="T0" fmla="*/ 20 h 20"/>
                <a:gd name="T1" fmla="*/ 14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10" name="Freeform 78"/>
            <p:cNvSpPr>
              <a:spLocks/>
            </p:cNvSpPr>
            <p:nvPr/>
          </p:nvSpPr>
          <p:spPr bwMode="auto">
            <a:xfrm>
              <a:off x="1493" y="2388"/>
              <a:ext cx="9" cy="13"/>
            </a:xfrm>
            <a:custGeom>
              <a:avLst/>
              <a:gdLst>
                <a:gd name="T0" fmla="*/ 0 w 9"/>
                <a:gd name="T1" fmla="*/ 13 h 13"/>
                <a:gd name="T2" fmla="*/ 0 w 9"/>
                <a:gd name="T3" fmla="*/ 7 h 13"/>
                <a:gd name="T4" fmla="*/ 9 w 9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3">
                  <a:moveTo>
                    <a:pt x="0" y="13"/>
                  </a:moveTo>
                  <a:lnTo>
                    <a:pt x="0" y="7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11" name="Line 79"/>
            <p:cNvSpPr>
              <a:spLocks noChangeShapeType="1"/>
            </p:cNvSpPr>
            <p:nvPr/>
          </p:nvSpPr>
          <p:spPr bwMode="auto">
            <a:xfrm flipV="1">
              <a:off x="1502" y="2375"/>
              <a:ext cx="1" cy="13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12" name="Freeform 80"/>
            <p:cNvSpPr>
              <a:spLocks/>
            </p:cNvSpPr>
            <p:nvPr/>
          </p:nvSpPr>
          <p:spPr bwMode="auto">
            <a:xfrm>
              <a:off x="1502" y="2362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13" name="Freeform 81"/>
            <p:cNvSpPr>
              <a:spLocks/>
            </p:cNvSpPr>
            <p:nvPr/>
          </p:nvSpPr>
          <p:spPr bwMode="auto">
            <a:xfrm>
              <a:off x="1502" y="2362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14" name="Freeform 82"/>
            <p:cNvSpPr>
              <a:spLocks/>
            </p:cNvSpPr>
            <p:nvPr/>
          </p:nvSpPr>
          <p:spPr bwMode="auto">
            <a:xfrm>
              <a:off x="1502" y="2368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15" name="Freeform 83"/>
            <p:cNvSpPr>
              <a:spLocks/>
            </p:cNvSpPr>
            <p:nvPr/>
          </p:nvSpPr>
          <p:spPr bwMode="auto">
            <a:xfrm>
              <a:off x="1502" y="2348"/>
              <a:ext cx="1" cy="20"/>
            </a:xfrm>
            <a:custGeom>
              <a:avLst/>
              <a:gdLst>
                <a:gd name="T0" fmla="*/ 20 h 20"/>
                <a:gd name="T1" fmla="*/ 7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16" name="Line 84"/>
            <p:cNvSpPr>
              <a:spLocks noChangeShapeType="1"/>
            </p:cNvSpPr>
            <p:nvPr/>
          </p:nvSpPr>
          <p:spPr bwMode="auto">
            <a:xfrm flipV="1">
              <a:off x="1502" y="2342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17" name="Freeform 85"/>
            <p:cNvSpPr>
              <a:spLocks/>
            </p:cNvSpPr>
            <p:nvPr/>
          </p:nvSpPr>
          <p:spPr bwMode="auto">
            <a:xfrm>
              <a:off x="1502" y="2328"/>
              <a:ext cx="9" cy="14"/>
            </a:xfrm>
            <a:custGeom>
              <a:avLst/>
              <a:gdLst>
                <a:gd name="T0" fmla="*/ 0 w 9"/>
                <a:gd name="T1" fmla="*/ 14 h 14"/>
                <a:gd name="T2" fmla="*/ 0 w 9"/>
                <a:gd name="T3" fmla="*/ 7 h 14"/>
                <a:gd name="T4" fmla="*/ 9 w 9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4">
                  <a:moveTo>
                    <a:pt x="0" y="14"/>
                  </a:moveTo>
                  <a:lnTo>
                    <a:pt x="0" y="7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18" name="Freeform 86"/>
            <p:cNvSpPr>
              <a:spLocks/>
            </p:cNvSpPr>
            <p:nvPr/>
          </p:nvSpPr>
          <p:spPr bwMode="auto">
            <a:xfrm>
              <a:off x="1511" y="2315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19" name="Freeform 87"/>
            <p:cNvSpPr>
              <a:spLocks/>
            </p:cNvSpPr>
            <p:nvPr/>
          </p:nvSpPr>
          <p:spPr bwMode="auto">
            <a:xfrm>
              <a:off x="1511" y="2315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20" name="Freeform 88"/>
            <p:cNvSpPr>
              <a:spLocks/>
            </p:cNvSpPr>
            <p:nvPr/>
          </p:nvSpPr>
          <p:spPr bwMode="auto">
            <a:xfrm>
              <a:off x="1511" y="2322"/>
              <a:ext cx="1" cy="6"/>
            </a:xfrm>
            <a:custGeom>
              <a:avLst/>
              <a:gdLst>
                <a:gd name="T0" fmla="*/ 6 h 6"/>
                <a:gd name="T1" fmla="*/ 6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21" name="Line 89"/>
            <p:cNvSpPr>
              <a:spLocks noChangeShapeType="1"/>
            </p:cNvSpPr>
            <p:nvPr/>
          </p:nvSpPr>
          <p:spPr bwMode="auto">
            <a:xfrm flipV="1">
              <a:off x="1511" y="2315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22" name="Freeform 90"/>
            <p:cNvSpPr>
              <a:spLocks/>
            </p:cNvSpPr>
            <p:nvPr/>
          </p:nvSpPr>
          <p:spPr bwMode="auto">
            <a:xfrm>
              <a:off x="1511" y="2302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23" name="Line 91"/>
            <p:cNvSpPr>
              <a:spLocks noChangeShapeType="1"/>
            </p:cNvSpPr>
            <p:nvPr/>
          </p:nvSpPr>
          <p:spPr bwMode="auto">
            <a:xfrm>
              <a:off x="1511" y="230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24" name="Freeform 92"/>
            <p:cNvSpPr>
              <a:spLocks/>
            </p:cNvSpPr>
            <p:nvPr/>
          </p:nvSpPr>
          <p:spPr bwMode="auto">
            <a:xfrm>
              <a:off x="1511" y="2302"/>
              <a:ext cx="8" cy="1"/>
            </a:xfrm>
            <a:custGeom>
              <a:avLst/>
              <a:gdLst>
                <a:gd name="T0" fmla="*/ 0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25" name="Freeform 93"/>
            <p:cNvSpPr>
              <a:spLocks/>
            </p:cNvSpPr>
            <p:nvPr/>
          </p:nvSpPr>
          <p:spPr bwMode="auto">
            <a:xfrm>
              <a:off x="1519" y="2302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26" name="Line 94"/>
            <p:cNvSpPr>
              <a:spLocks noChangeShapeType="1"/>
            </p:cNvSpPr>
            <p:nvPr/>
          </p:nvSpPr>
          <p:spPr bwMode="auto">
            <a:xfrm flipV="1">
              <a:off x="1519" y="2302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27" name="Freeform 95"/>
            <p:cNvSpPr>
              <a:spLocks/>
            </p:cNvSpPr>
            <p:nvPr/>
          </p:nvSpPr>
          <p:spPr bwMode="auto">
            <a:xfrm>
              <a:off x="1519" y="2282"/>
              <a:ext cx="1" cy="20"/>
            </a:xfrm>
            <a:custGeom>
              <a:avLst/>
              <a:gdLst>
                <a:gd name="T0" fmla="*/ 20 h 20"/>
                <a:gd name="T1" fmla="*/ 7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28" name="Line 96"/>
            <p:cNvSpPr>
              <a:spLocks noChangeShapeType="1"/>
            </p:cNvSpPr>
            <p:nvPr/>
          </p:nvSpPr>
          <p:spPr bwMode="auto">
            <a:xfrm flipV="1">
              <a:off x="1519" y="2275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29" name="Freeform 97"/>
            <p:cNvSpPr>
              <a:spLocks/>
            </p:cNvSpPr>
            <p:nvPr/>
          </p:nvSpPr>
          <p:spPr bwMode="auto">
            <a:xfrm>
              <a:off x="1519" y="2269"/>
              <a:ext cx="1" cy="6"/>
            </a:xfrm>
            <a:custGeom>
              <a:avLst/>
              <a:gdLst>
                <a:gd name="T0" fmla="*/ 6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30" name="Freeform 98"/>
            <p:cNvSpPr>
              <a:spLocks/>
            </p:cNvSpPr>
            <p:nvPr/>
          </p:nvSpPr>
          <p:spPr bwMode="auto">
            <a:xfrm>
              <a:off x="1519" y="2269"/>
              <a:ext cx="1" cy="20"/>
            </a:xfrm>
            <a:custGeom>
              <a:avLst/>
              <a:gdLst>
                <a:gd name="T0" fmla="*/ 0 h 20"/>
                <a:gd name="T1" fmla="*/ 6 h 20"/>
                <a:gd name="T2" fmla="*/ 13 h 20"/>
                <a:gd name="T3" fmla="*/ 20 h 20"/>
                <a:gd name="T4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31" name="Freeform 99"/>
            <p:cNvSpPr>
              <a:spLocks/>
            </p:cNvSpPr>
            <p:nvPr/>
          </p:nvSpPr>
          <p:spPr bwMode="auto">
            <a:xfrm>
              <a:off x="1519" y="2275"/>
              <a:ext cx="9" cy="14"/>
            </a:xfrm>
            <a:custGeom>
              <a:avLst/>
              <a:gdLst>
                <a:gd name="T0" fmla="*/ 0 w 9"/>
                <a:gd name="T1" fmla="*/ 14 h 14"/>
                <a:gd name="T2" fmla="*/ 0 w 9"/>
                <a:gd name="T3" fmla="*/ 7 h 14"/>
                <a:gd name="T4" fmla="*/ 9 w 9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4">
                  <a:moveTo>
                    <a:pt x="0" y="14"/>
                  </a:moveTo>
                  <a:lnTo>
                    <a:pt x="0" y="7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32" name="Freeform 100"/>
            <p:cNvSpPr>
              <a:spLocks/>
            </p:cNvSpPr>
            <p:nvPr/>
          </p:nvSpPr>
          <p:spPr bwMode="auto">
            <a:xfrm>
              <a:off x="1528" y="2249"/>
              <a:ext cx="1" cy="26"/>
            </a:xfrm>
            <a:custGeom>
              <a:avLst/>
              <a:gdLst>
                <a:gd name="T0" fmla="*/ 26 h 26"/>
                <a:gd name="T1" fmla="*/ 13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33" name="Line 101"/>
            <p:cNvSpPr>
              <a:spLocks noChangeShapeType="1"/>
            </p:cNvSpPr>
            <p:nvPr/>
          </p:nvSpPr>
          <p:spPr bwMode="auto">
            <a:xfrm>
              <a:off x="1528" y="224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34" name="Line 102"/>
            <p:cNvSpPr>
              <a:spLocks noChangeShapeType="1"/>
            </p:cNvSpPr>
            <p:nvPr/>
          </p:nvSpPr>
          <p:spPr bwMode="auto">
            <a:xfrm>
              <a:off x="1528" y="224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35" name="Freeform 103"/>
            <p:cNvSpPr>
              <a:spLocks/>
            </p:cNvSpPr>
            <p:nvPr/>
          </p:nvSpPr>
          <p:spPr bwMode="auto">
            <a:xfrm>
              <a:off x="1528" y="2249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36" name="Line 104"/>
            <p:cNvSpPr>
              <a:spLocks noChangeShapeType="1"/>
            </p:cNvSpPr>
            <p:nvPr/>
          </p:nvSpPr>
          <p:spPr bwMode="auto">
            <a:xfrm>
              <a:off x="1528" y="226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37" name="Freeform 105"/>
            <p:cNvSpPr>
              <a:spLocks/>
            </p:cNvSpPr>
            <p:nvPr/>
          </p:nvSpPr>
          <p:spPr bwMode="auto">
            <a:xfrm>
              <a:off x="1528" y="2242"/>
              <a:ext cx="1" cy="20"/>
            </a:xfrm>
            <a:custGeom>
              <a:avLst/>
              <a:gdLst>
                <a:gd name="T0" fmla="*/ 20 h 20"/>
                <a:gd name="T1" fmla="*/ 13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38" name="Freeform 106"/>
            <p:cNvSpPr>
              <a:spLocks/>
            </p:cNvSpPr>
            <p:nvPr/>
          </p:nvSpPr>
          <p:spPr bwMode="auto">
            <a:xfrm>
              <a:off x="1528" y="2236"/>
              <a:ext cx="9" cy="6"/>
            </a:xfrm>
            <a:custGeom>
              <a:avLst/>
              <a:gdLst>
                <a:gd name="T0" fmla="*/ 0 w 9"/>
                <a:gd name="T1" fmla="*/ 6 h 6"/>
                <a:gd name="T2" fmla="*/ 0 w 9"/>
                <a:gd name="T3" fmla="*/ 0 h 6"/>
                <a:gd name="T4" fmla="*/ 9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6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39" name="Freeform 107"/>
            <p:cNvSpPr>
              <a:spLocks/>
            </p:cNvSpPr>
            <p:nvPr/>
          </p:nvSpPr>
          <p:spPr bwMode="auto">
            <a:xfrm>
              <a:off x="1537" y="2222"/>
              <a:ext cx="1" cy="14"/>
            </a:xfrm>
            <a:custGeom>
              <a:avLst/>
              <a:gdLst>
                <a:gd name="T0" fmla="*/ 14 h 14"/>
                <a:gd name="T1" fmla="*/ 7 h 14"/>
                <a:gd name="T2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40" name="Freeform 108"/>
            <p:cNvSpPr>
              <a:spLocks/>
            </p:cNvSpPr>
            <p:nvPr/>
          </p:nvSpPr>
          <p:spPr bwMode="auto">
            <a:xfrm>
              <a:off x="1537" y="2222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41" name="Freeform 109"/>
            <p:cNvSpPr>
              <a:spLocks/>
            </p:cNvSpPr>
            <p:nvPr/>
          </p:nvSpPr>
          <p:spPr bwMode="auto">
            <a:xfrm>
              <a:off x="1537" y="2229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42" name="Line 110"/>
            <p:cNvSpPr>
              <a:spLocks noChangeShapeType="1"/>
            </p:cNvSpPr>
            <p:nvPr/>
          </p:nvSpPr>
          <p:spPr bwMode="auto">
            <a:xfrm>
              <a:off x="1537" y="224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43" name="Freeform 111"/>
            <p:cNvSpPr>
              <a:spLocks/>
            </p:cNvSpPr>
            <p:nvPr/>
          </p:nvSpPr>
          <p:spPr bwMode="auto">
            <a:xfrm>
              <a:off x="1537" y="2222"/>
              <a:ext cx="1" cy="20"/>
            </a:xfrm>
            <a:custGeom>
              <a:avLst/>
              <a:gdLst>
                <a:gd name="T0" fmla="*/ 20 h 20"/>
                <a:gd name="T1" fmla="*/ 14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44" name="Line 112"/>
            <p:cNvSpPr>
              <a:spLocks noChangeShapeType="1"/>
            </p:cNvSpPr>
            <p:nvPr/>
          </p:nvSpPr>
          <p:spPr bwMode="auto">
            <a:xfrm flipV="1">
              <a:off x="1537" y="2216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45" name="Freeform 113"/>
            <p:cNvSpPr>
              <a:spLocks/>
            </p:cNvSpPr>
            <p:nvPr/>
          </p:nvSpPr>
          <p:spPr bwMode="auto">
            <a:xfrm>
              <a:off x="1537" y="2209"/>
              <a:ext cx="8" cy="7"/>
            </a:xfrm>
            <a:custGeom>
              <a:avLst/>
              <a:gdLst>
                <a:gd name="T0" fmla="*/ 0 w 8"/>
                <a:gd name="T1" fmla="*/ 7 h 7"/>
                <a:gd name="T2" fmla="*/ 0 w 8"/>
                <a:gd name="T3" fmla="*/ 0 h 7"/>
                <a:gd name="T4" fmla="*/ 8 w 8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7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46" name="Freeform 114"/>
            <p:cNvSpPr>
              <a:spLocks/>
            </p:cNvSpPr>
            <p:nvPr/>
          </p:nvSpPr>
          <p:spPr bwMode="auto">
            <a:xfrm>
              <a:off x="1545" y="2202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47" name="Freeform 115"/>
            <p:cNvSpPr>
              <a:spLocks/>
            </p:cNvSpPr>
            <p:nvPr/>
          </p:nvSpPr>
          <p:spPr bwMode="auto">
            <a:xfrm>
              <a:off x="1545" y="2202"/>
              <a:ext cx="1" cy="20"/>
            </a:xfrm>
            <a:custGeom>
              <a:avLst/>
              <a:gdLst>
                <a:gd name="T0" fmla="*/ 0 h 20"/>
                <a:gd name="T1" fmla="*/ 7 h 20"/>
                <a:gd name="T2" fmla="*/ 7 h 20"/>
                <a:gd name="T3" fmla="*/ 14 h 20"/>
                <a:gd name="T4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48" name="Freeform 116"/>
            <p:cNvSpPr>
              <a:spLocks/>
            </p:cNvSpPr>
            <p:nvPr/>
          </p:nvSpPr>
          <p:spPr bwMode="auto">
            <a:xfrm>
              <a:off x="1545" y="2216"/>
              <a:ext cx="1" cy="6"/>
            </a:xfrm>
            <a:custGeom>
              <a:avLst/>
              <a:gdLst>
                <a:gd name="T0" fmla="*/ 6 h 6"/>
                <a:gd name="T1" fmla="*/ 6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49" name="Freeform 117"/>
            <p:cNvSpPr>
              <a:spLocks/>
            </p:cNvSpPr>
            <p:nvPr/>
          </p:nvSpPr>
          <p:spPr bwMode="auto">
            <a:xfrm>
              <a:off x="1545" y="2202"/>
              <a:ext cx="1" cy="14"/>
            </a:xfrm>
            <a:custGeom>
              <a:avLst/>
              <a:gdLst>
                <a:gd name="T0" fmla="*/ 14 h 14"/>
                <a:gd name="T1" fmla="*/ 7 h 14"/>
                <a:gd name="T2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50" name="Line 118"/>
            <p:cNvSpPr>
              <a:spLocks noChangeShapeType="1"/>
            </p:cNvSpPr>
            <p:nvPr/>
          </p:nvSpPr>
          <p:spPr bwMode="auto">
            <a:xfrm>
              <a:off x="1545" y="220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51" name="Line 119"/>
            <p:cNvSpPr>
              <a:spLocks noChangeShapeType="1"/>
            </p:cNvSpPr>
            <p:nvPr/>
          </p:nvSpPr>
          <p:spPr bwMode="auto">
            <a:xfrm>
              <a:off x="1545" y="2202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52" name="Freeform 120"/>
            <p:cNvSpPr>
              <a:spLocks/>
            </p:cNvSpPr>
            <p:nvPr/>
          </p:nvSpPr>
          <p:spPr bwMode="auto">
            <a:xfrm>
              <a:off x="1545" y="2209"/>
              <a:ext cx="9" cy="27"/>
            </a:xfrm>
            <a:custGeom>
              <a:avLst/>
              <a:gdLst>
                <a:gd name="T0" fmla="*/ 0 w 9"/>
                <a:gd name="T1" fmla="*/ 0 h 27"/>
                <a:gd name="T2" fmla="*/ 0 w 9"/>
                <a:gd name="T3" fmla="*/ 13 h 27"/>
                <a:gd name="T4" fmla="*/ 9 w 9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7">
                  <a:moveTo>
                    <a:pt x="0" y="0"/>
                  </a:moveTo>
                  <a:lnTo>
                    <a:pt x="0" y="13"/>
                  </a:lnTo>
                  <a:lnTo>
                    <a:pt x="9" y="2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53" name="Line 121"/>
            <p:cNvSpPr>
              <a:spLocks noChangeShapeType="1"/>
            </p:cNvSpPr>
            <p:nvPr/>
          </p:nvSpPr>
          <p:spPr bwMode="auto">
            <a:xfrm>
              <a:off x="1554" y="2236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54" name="Line 122"/>
            <p:cNvSpPr>
              <a:spLocks noChangeShapeType="1"/>
            </p:cNvSpPr>
            <p:nvPr/>
          </p:nvSpPr>
          <p:spPr bwMode="auto">
            <a:xfrm>
              <a:off x="1554" y="2236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55" name="Freeform 123"/>
            <p:cNvSpPr>
              <a:spLocks/>
            </p:cNvSpPr>
            <p:nvPr/>
          </p:nvSpPr>
          <p:spPr bwMode="auto">
            <a:xfrm>
              <a:off x="1554" y="2222"/>
              <a:ext cx="1" cy="14"/>
            </a:xfrm>
            <a:custGeom>
              <a:avLst/>
              <a:gdLst>
                <a:gd name="T0" fmla="*/ 14 h 14"/>
                <a:gd name="T1" fmla="*/ 7 h 14"/>
                <a:gd name="T2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56" name="Freeform 124"/>
            <p:cNvSpPr>
              <a:spLocks/>
            </p:cNvSpPr>
            <p:nvPr/>
          </p:nvSpPr>
          <p:spPr bwMode="auto">
            <a:xfrm>
              <a:off x="1554" y="2222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57" name="Freeform 125"/>
            <p:cNvSpPr>
              <a:spLocks/>
            </p:cNvSpPr>
            <p:nvPr/>
          </p:nvSpPr>
          <p:spPr bwMode="auto">
            <a:xfrm>
              <a:off x="1554" y="2222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58" name="Freeform 126"/>
            <p:cNvSpPr>
              <a:spLocks/>
            </p:cNvSpPr>
            <p:nvPr/>
          </p:nvSpPr>
          <p:spPr bwMode="auto">
            <a:xfrm>
              <a:off x="1554" y="2216"/>
              <a:ext cx="1" cy="6"/>
            </a:xfrm>
            <a:custGeom>
              <a:avLst/>
              <a:gdLst>
                <a:gd name="T0" fmla="*/ 6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59" name="Freeform 127"/>
            <p:cNvSpPr>
              <a:spLocks/>
            </p:cNvSpPr>
            <p:nvPr/>
          </p:nvSpPr>
          <p:spPr bwMode="auto">
            <a:xfrm>
              <a:off x="1554" y="2216"/>
              <a:ext cx="9" cy="6"/>
            </a:xfrm>
            <a:custGeom>
              <a:avLst/>
              <a:gdLst>
                <a:gd name="T0" fmla="*/ 0 w 9"/>
                <a:gd name="T1" fmla="*/ 0 h 6"/>
                <a:gd name="T2" fmla="*/ 0 w 9"/>
                <a:gd name="T3" fmla="*/ 0 h 6"/>
                <a:gd name="T4" fmla="*/ 9 w 9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0" y="0"/>
                  </a:lnTo>
                  <a:lnTo>
                    <a:pt x="9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60" name="Line 128"/>
            <p:cNvSpPr>
              <a:spLocks noChangeShapeType="1"/>
            </p:cNvSpPr>
            <p:nvPr/>
          </p:nvSpPr>
          <p:spPr bwMode="auto">
            <a:xfrm>
              <a:off x="1563" y="222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61" name="Freeform 129"/>
            <p:cNvSpPr>
              <a:spLocks/>
            </p:cNvSpPr>
            <p:nvPr/>
          </p:nvSpPr>
          <p:spPr bwMode="auto">
            <a:xfrm>
              <a:off x="1563" y="2202"/>
              <a:ext cx="1" cy="20"/>
            </a:xfrm>
            <a:custGeom>
              <a:avLst/>
              <a:gdLst>
                <a:gd name="T0" fmla="*/ 20 h 20"/>
                <a:gd name="T1" fmla="*/ 14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62" name="Freeform 130"/>
            <p:cNvSpPr>
              <a:spLocks/>
            </p:cNvSpPr>
            <p:nvPr/>
          </p:nvSpPr>
          <p:spPr bwMode="auto">
            <a:xfrm>
              <a:off x="1563" y="2189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63" name="Freeform 131"/>
            <p:cNvSpPr>
              <a:spLocks/>
            </p:cNvSpPr>
            <p:nvPr/>
          </p:nvSpPr>
          <p:spPr bwMode="auto">
            <a:xfrm>
              <a:off x="1563" y="2189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64" name="Line 132"/>
            <p:cNvSpPr>
              <a:spLocks noChangeShapeType="1"/>
            </p:cNvSpPr>
            <p:nvPr/>
          </p:nvSpPr>
          <p:spPr bwMode="auto">
            <a:xfrm>
              <a:off x="1563" y="2196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65" name="Freeform 133"/>
            <p:cNvSpPr>
              <a:spLocks/>
            </p:cNvSpPr>
            <p:nvPr/>
          </p:nvSpPr>
          <p:spPr bwMode="auto">
            <a:xfrm>
              <a:off x="1563" y="2196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66" name="Freeform 134"/>
            <p:cNvSpPr>
              <a:spLocks/>
            </p:cNvSpPr>
            <p:nvPr/>
          </p:nvSpPr>
          <p:spPr bwMode="auto">
            <a:xfrm>
              <a:off x="1563" y="2202"/>
              <a:ext cx="8" cy="7"/>
            </a:xfrm>
            <a:custGeom>
              <a:avLst/>
              <a:gdLst>
                <a:gd name="T0" fmla="*/ 0 w 8"/>
                <a:gd name="T1" fmla="*/ 7 h 7"/>
                <a:gd name="T2" fmla="*/ 0 w 8"/>
                <a:gd name="T3" fmla="*/ 7 h 7"/>
                <a:gd name="T4" fmla="*/ 8 w 8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7"/>
                  </a:moveTo>
                  <a:lnTo>
                    <a:pt x="0" y="7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67" name="Line 135"/>
            <p:cNvSpPr>
              <a:spLocks noChangeShapeType="1"/>
            </p:cNvSpPr>
            <p:nvPr/>
          </p:nvSpPr>
          <p:spPr bwMode="auto">
            <a:xfrm flipV="1">
              <a:off x="1571" y="2196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68" name="Line 136"/>
            <p:cNvSpPr>
              <a:spLocks noChangeShapeType="1"/>
            </p:cNvSpPr>
            <p:nvPr/>
          </p:nvSpPr>
          <p:spPr bwMode="auto">
            <a:xfrm>
              <a:off x="1571" y="2196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69" name="Line 137"/>
            <p:cNvSpPr>
              <a:spLocks noChangeShapeType="1"/>
            </p:cNvSpPr>
            <p:nvPr/>
          </p:nvSpPr>
          <p:spPr bwMode="auto">
            <a:xfrm>
              <a:off x="1571" y="2196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70" name="Freeform 138"/>
            <p:cNvSpPr>
              <a:spLocks/>
            </p:cNvSpPr>
            <p:nvPr/>
          </p:nvSpPr>
          <p:spPr bwMode="auto">
            <a:xfrm>
              <a:off x="1571" y="2196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71" name="Line 139"/>
            <p:cNvSpPr>
              <a:spLocks noChangeShapeType="1"/>
            </p:cNvSpPr>
            <p:nvPr/>
          </p:nvSpPr>
          <p:spPr bwMode="auto">
            <a:xfrm>
              <a:off x="1571" y="220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72" name="Freeform 140"/>
            <p:cNvSpPr>
              <a:spLocks/>
            </p:cNvSpPr>
            <p:nvPr/>
          </p:nvSpPr>
          <p:spPr bwMode="auto">
            <a:xfrm>
              <a:off x="1571" y="2202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73" name="Freeform 141"/>
            <p:cNvSpPr>
              <a:spLocks/>
            </p:cNvSpPr>
            <p:nvPr/>
          </p:nvSpPr>
          <p:spPr bwMode="auto">
            <a:xfrm>
              <a:off x="1571" y="2189"/>
              <a:ext cx="9" cy="20"/>
            </a:xfrm>
            <a:custGeom>
              <a:avLst/>
              <a:gdLst>
                <a:gd name="T0" fmla="*/ 0 w 9"/>
                <a:gd name="T1" fmla="*/ 20 h 20"/>
                <a:gd name="T2" fmla="*/ 0 w 9"/>
                <a:gd name="T3" fmla="*/ 13 h 20"/>
                <a:gd name="T4" fmla="*/ 9 w 9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0">
                  <a:moveTo>
                    <a:pt x="0" y="20"/>
                  </a:moveTo>
                  <a:lnTo>
                    <a:pt x="0" y="13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74" name="Line 142"/>
            <p:cNvSpPr>
              <a:spLocks noChangeShapeType="1"/>
            </p:cNvSpPr>
            <p:nvPr/>
          </p:nvSpPr>
          <p:spPr bwMode="auto">
            <a:xfrm>
              <a:off x="1580" y="218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75" name="Line 143"/>
            <p:cNvSpPr>
              <a:spLocks noChangeShapeType="1"/>
            </p:cNvSpPr>
            <p:nvPr/>
          </p:nvSpPr>
          <p:spPr bwMode="auto">
            <a:xfrm>
              <a:off x="1580" y="218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76" name="Freeform 144"/>
            <p:cNvSpPr>
              <a:spLocks/>
            </p:cNvSpPr>
            <p:nvPr/>
          </p:nvSpPr>
          <p:spPr bwMode="auto">
            <a:xfrm>
              <a:off x="1580" y="2189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77" name="Freeform 145"/>
            <p:cNvSpPr>
              <a:spLocks/>
            </p:cNvSpPr>
            <p:nvPr/>
          </p:nvSpPr>
          <p:spPr bwMode="auto">
            <a:xfrm>
              <a:off x="1580" y="2202"/>
              <a:ext cx="1" cy="14"/>
            </a:xfrm>
            <a:custGeom>
              <a:avLst/>
              <a:gdLst>
                <a:gd name="T0" fmla="*/ 0 h 14"/>
                <a:gd name="T1" fmla="*/ 7 h 14"/>
                <a:gd name="T2" fmla="*/ 14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78" name="Freeform 146"/>
            <p:cNvSpPr>
              <a:spLocks/>
            </p:cNvSpPr>
            <p:nvPr/>
          </p:nvSpPr>
          <p:spPr bwMode="auto">
            <a:xfrm>
              <a:off x="1580" y="2196"/>
              <a:ext cx="1" cy="20"/>
            </a:xfrm>
            <a:custGeom>
              <a:avLst/>
              <a:gdLst>
                <a:gd name="T0" fmla="*/ 20 h 20"/>
                <a:gd name="T1" fmla="*/ 20 h 20"/>
                <a:gd name="T2" fmla="*/ 13 h 20"/>
                <a:gd name="T3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20"/>
                  </a:ln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79" name="Line 147"/>
            <p:cNvSpPr>
              <a:spLocks noChangeShapeType="1"/>
            </p:cNvSpPr>
            <p:nvPr/>
          </p:nvSpPr>
          <p:spPr bwMode="auto">
            <a:xfrm flipV="1">
              <a:off x="1580" y="2189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80" name="Freeform 148"/>
            <p:cNvSpPr>
              <a:spLocks/>
            </p:cNvSpPr>
            <p:nvPr/>
          </p:nvSpPr>
          <p:spPr bwMode="auto">
            <a:xfrm>
              <a:off x="1580" y="2189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81" name="Line 149"/>
            <p:cNvSpPr>
              <a:spLocks noChangeShapeType="1"/>
            </p:cNvSpPr>
            <p:nvPr/>
          </p:nvSpPr>
          <p:spPr bwMode="auto">
            <a:xfrm>
              <a:off x="1589" y="218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82" name="Freeform 150"/>
            <p:cNvSpPr>
              <a:spLocks/>
            </p:cNvSpPr>
            <p:nvPr/>
          </p:nvSpPr>
          <p:spPr bwMode="auto">
            <a:xfrm>
              <a:off x="1589" y="2189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83" name="Freeform 151"/>
            <p:cNvSpPr>
              <a:spLocks/>
            </p:cNvSpPr>
            <p:nvPr/>
          </p:nvSpPr>
          <p:spPr bwMode="auto">
            <a:xfrm>
              <a:off x="1589" y="2202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84" name="Freeform 152"/>
            <p:cNvSpPr>
              <a:spLocks/>
            </p:cNvSpPr>
            <p:nvPr/>
          </p:nvSpPr>
          <p:spPr bwMode="auto">
            <a:xfrm>
              <a:off x="1589" y="2196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85" name="Freeform 153"/>
            <p:cNvSpPr>
              <a:spLocks/>
            </p:cNvSpPr>
            <p:nvPr/>
          </p:nvSpPr>
          <p:spPr bwMode="auto">
            <a:xfrm>
              <a:off x="1589" y="2176"/>
              <a:ext cx="1" cy="20"/>
            </a:xfrm>
            <a:custGeom>
              <a:avLst/>
              <a:gdLst>
                <a:gd name="T0" fmla="*/ 20 h 20"/>
                <a:gd name="T1" fmla="*/ 6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86" name="Line 154"/>
            <p:cNvSpPr>
              <a:spLocks noChangeShapeType="1"/>
            </p:cNvSpPr>
            <p:nvPr/>
          </p:nvSpPr>
          <p:spPr bwMode="auto">
            <a:xfrm>
              <a:off x="1589" y="2176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87" name="Freeform 155"/>
            <p:cNvSpPr>
              <a:spLocks/>
            </p:cNvSpPr>
            <p:nvPr/>
          </p:nvSpPr>
          <p:spPr bwMode="auto">
            <a:xfrm>
              <a:off x="1589" y="2176"/>
              <a:ext cx="8" cy="1"/>
            </a:xfrm>
            <a:custGeom>
              <a:avLst/>
              <a:gdLst>
                <a:gd name="T0" fmla="*/ 0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88" name="Freeform 156"/>
            <p:cNvSpPr>
              <a:spLocks/>
            </p:cNvSpPr>
            <p:nvPr/>
          </p:nvSpPr>
          <p:spPr bwMode="auto">
            <a:xfrm>
              <a:off x="1597" y="2176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89" name="Freeform 157"/>
            <p:cNvSpPr>
              <a:spLocks/>
            </p:cNvSpPr>
            <p:nvPr/>
          </p:nvSpPr>
          <p:spPr bwMode="auto">
            <a:xfrm>
              <a:off x="1597" y="2189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90" name="Freeform 158"/>
            <p:cNvSpPr>
              <a:spLocks/>
            </p:cNvSpPr>
            <p:nvPr/>
          </p:nvSpPr>
          <p:spPr bwMode="auto">
            <a:xfrm>
              <a:off x="1597" y="2182"/>
              <a:ext cx="1" cy="20"/>
            </a:xfrm>
            <a:custGeom>
              <a:avLst/>
              <a:gdLst>
                <a:gd name="T0" fmla="*/ 20 h 20"/>
                <a:gd name="T1" fmla="*/ 20 h 20"/>
                <a:gd name="T2" fmla="*/ 14 h 20"/>
                <a:gd name="T3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20"/>
                  </a:ln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91" name="Line 159"/>
            <p:cNvSpPr>
              <a:spLocks noChangeShapeType="1"/>
            </p:cNvSpPr>
            <p:nvPr/>
          </p:nvSpPr>
          <p:spPr bwMode="auto">
            <a:xfrm>
              <a:off x="1597" y="218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92" name="Freeform 160"/>
            <p:cNvSpPr>
              <a:spLocks/>
            </p:cNvSpPr>
            <p:nvPr/>
          </p:nvSpPr>
          <p:spPr bwMode="auto">
            <a:xfrm>
              <a:off x="1597" y="2176"/>
              <a:ext cx="1" cy="6"/>
            </a:xfrm>
            <a:custGeom>
              <a:avLst/>
              <a:gdLst>
                <a:gd name="T0" fmla="*/ 6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93" name="Line 161"/>
            <p:cNvSpPr>
              <a:spLocks noChangeShapeType="1"/>
            </p:cNvSpPr>
            <p:nvPr/>
          </p:nvSpPr>
          <p:spPr bwMode="auto">
            <a:xfrm>
              <a:off x="1597" y="2176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94" name="Freeform 162"/>
            <p:cNvSpPr>
              <a:spLocks/>
            </p:cNvSpPr>
            <p:nvPr/>
          </p:nvSpPr>
          <p:spPr bwMode="auto">
            <a:xfrm>
              <a:off x="1597" y="2176"/>
              <a:ext cx="9" cy="20"/>
            </a:xfrm>
            <a:custGeom>
              <a:avLst/>
              <a:gdLst>
                <a:gd name="T0" fmla="*/ 0 w 9"/>
                <a:gd name="T1" fmla="*/ 0 h 20"/>
                <a:gd name="T2" fmla="*/ 0 w 9"/>
                <a:gd name="T3" fmla="*/ 6 h 20"/>
                <a:gd name="T4" fmla="*/ 9 w 9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0">
                  <a:moveTo>
                    <a:pt x="0" y="0"/>
                  </a:moveTo>
                  <a:lnTo>
                    <a:pt x="0" y="6"/>
                  </a:lnTo>
                  <a:lnTo>
                    <a:pt x="9" y="2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95" name="Line 163"/>
            <p:cNvSpPr>
              <a:spLocks noChangeShapeType="1"/>
            </p:cNvSpPr>
            <p:nvPr/>
          </p:nvSpPr>
          <p:spPr bwMode="auto">
            <a:xfrm>
              <a:off x="1606" y="2196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96" name="Freeform 164"/>
            <p:cNvSpPr>
              <a:spLocks/>
            </p:cNvSpPr>
            <p:nvPr/>
          </p:nvSpPr>
          <p:spPr bwMode="auto">
            <a:xfrm>
              <a:off x="1606" y="2182"/>
              <a:ext cx="1" cy="14"/>
            </a:xfrm>
            <a:custGeom>
              <a:avLst/>
              <a:gdLst>
                <a:gd name="T0" fmla="*/ 14 h 14"/>
                <a:gd name="T1" fmla="*/ 7 h 14"/>
                <a:gd name="T2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97" name="Line 165"/>
            <p:cNvSpPr>
              <a:spLocks noChangeShapeType="1"/>
            </p:cNvSpPr>
            <p:nvPr/>
          </p:nvSpPr>
          <p:spPr bwMode="auto">
            <a:xfrm>
              <a:off x="1606" y="218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98" name="Freeform 166"/>
            <p:cNvSpPr>
              <a:spLocks/>
            </p:cNvSpPr>
            <p:nvPr/>
          </p:nvSpPr>
          <p:spPr bwMode="auto">
            <a:xfrm>
              <a:off x="1606" y="2176"/>
              <a:ext cx="1" cy="6"/>
            </a:xfrm>
            <a:custGeom>
              <a:avLst/>
              <a:gdLst>
                <a:gd name="T0" fmla="*/ 6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799" name="Freeform 167"/>
            <p:cNvSpPr>
              <a:spLocks/>
            </p:cNvSpPr>
            <p:nvPr/>
          </p:nvSpPr>
          <p:spPr bwMode="auto">
            <a:xfrm>
              <a:off x="1606" y="2176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00" name="Freeform 168"/>
            <p:cNvSpPr>
              <a:spLocks/>
            </p:cNvSpPr>
            <p:nvPr/>
          </p:nvSpPr>
          <p:spPr bwMode="auto">
            <a:xfrm>
              <a:off x="1606" y="2182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01" name="Freeform 169"/>
            <p:cNvSpPr>
              <a:spLocks/>
            </p:cNvSpPr>
            <p:nvPr/>
          </p:nvSpPr>
          <p:spPr bwMode="auto">
            <a:xfrm>
              <a:off x="1606" y="2182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02" name="Freeform 170"/>
            <p:cNvSpPr>
              <a:spLocks/>
            </p:cNvSpPr>
            <p:nvPr/>
          </p:nvSpPr>
          <p:spPr bwMode="auto">
            <a:xfrm>
              <a:off x="1606" y="2163"/>
              <a:ext cx="9" cy="19"/>
            </a:xfrm>
            <a:custGeom>
              <a:avLst/>
              <a:gdLst>
                <a:gd name="T0" fmla="*/ 0 w 9"/>
                <a:gd name="T1" fmla="*/ 19 h 19"/>
                <a:gd name="T2" fmla="*/ 0 w 9"/>
                <a:gd name="T3" fmla="*/ 6 h 19"/>
                <a:gd name="T4" fmla="*/ 9 w 9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9">
                  <a:moveTo>
                    <a:pt x="0" y="19"/>
                  </a:moveTo>
                  <a:lnTo>
                    <a:pt x="0" y="6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03" name="Line 171"/>
            <p:cNvSpPr>
              <a:spLocks noChangeShapeType="1"/>
            </p:cNvSpPr>
            <p:nvPr/>
          </p:nvSpPr>
          <p:spPr bwMode="auto">
            <a:xfrm>
              <a:off x="1615" y="2163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04" name="Line 172"/>
            <p:cNvSpPr>
              <a:spLocks noChangeShapeType="1"/>
            </p:cNvSpPr>
            <p:nvPr/>
          </p:nvSpPr>
          <p:spPr bwMode="auto">
            <a:xfrm>
              <a:off x="1615" y="2163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05" name="Line 173"/>
            <p:cNvSpPr>
              <a:spLocks noChangeShapeType="1"/>
            </p:cNvSpPr>
            <p:nvPr/>
          </p:nvSpPr>
          <p:spPr bwMode="auto">
            <a:xfrm>
              <a:off x="1615" y="2163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06" name="Line 174"/>
            <p:cNvSpPr>
              <a:spLocks noChangeShapeType="1"/>
            </p:cNvSpPr>
            <p:nvPr/>
          </p:nvSpPr>
          <p:spPr bwMode="auto">
            <a:xfrm>
              <a:off x="1615" y="2169"/>
              <a:ext cx="1" cy="13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07" name="Freeform 175"/>
            <p:cNvSpPr>
              <a:spLocks/>
            </p:cNvSpPr>
            <p:nvPr/>
          </p:nvSpPr>
          <p:spPr bwMode="auto">
            <a:xfrm>
              <a:off x="1615" y="2182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08" name="Freeform 176"/>
            <p:cNvSpPr>
              <a:spLocks/>
            </p:cNvSpPr>
            <p:nvPr/>
          </p:nvSpPr>
          <p:spPr bwMode="auto">
            <a:xfrm>
              <a:off x="1615" y="2176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09" name="Freeform 177"/>
            <p:cNvSpPr>
              <a:spLocks/>
            </p:cNvSpPr>
            <p:nvPr/>
          </p:nvSpPr>
          <p:spPr bwMode="auto">
            <a:xfrm>
              <a:off x="1615" y="2169"/>
              <a:ext cx="9" cy="7"/>
            </a:xfrm>
            <a:custGeom>
              <a:avLst/>
              <a:gdLst>
                <a:gd name="T0" fmla="*/ 0 w 9"/>
                <a:gd name="T1" fmla="*/ 7 h 7"/>
                <a:gd name="T2" fmla="*/ 0 w 9"/>
                <a:gd name="T3" fmla="*/ 0 h 7"/>
                <a:gd name="T4" fmla="*/ 9 w 9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7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10" name="Freeform 178"/>
            <p:cNvSpPr>
              <a:spLocks/>
            </p:cNvSpPr>
            <p:nvPr/>
          </p:nvSpPr>
          <p:spPr bwMode="auto">
            <a:xfrm>
              <a:off x="1624" y="2169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11" name="Freeform 179"/>
            <p:cNvSpPr>
              <a:spLocks/>
            </p:cNvSpPr>
            <p:nvPr/>
          </p:nvSpPr>
          <p:spPr bwMode="auto">
            <a:xfrm>
              <a:off x="1624" y="2169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12" name="Freeform 180"/>
            <p:cNvSpPr>
              <a:spLocks/>
            </p:cNvSpPr>
            <p:nvPr/>
          </p:nvSpPr>
          <p:spPr bwMode="auto">
            <a:xfrm>
              <a:off x="1624" y="2169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13" name="Line 181"/>
            <p:cNvSpPr>
              <a:spLocks noChangeShapeType="1"/>
            </p:cNvSpPr>
            <p:nvPr/>
          </p:nvSpPr>
          <p:spPr bwMode="auto">
            <a:xfrm>
              <a:off x="1624" y="218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14" name="Freeform 182"/>
            <p:cNvSpPr>
              <a:spLocks/>
            </p:cNvSpPr>
            <p:nvPr/>
          </p:nvSpPr>
          <p:spPr bwMode="auto">
            <a:xfrm>
              <a:off x="1624" y="2163"/>
              <a:ext cx="1" cy="19"/>
            </a:xfrm>
            <a:custGeom>
              <a:avLst/>
              <a:gdLst>
                <a:gd name="T0" fmla="*/ 19 h 19"/>
                <a:gd name="T1" fmla="*/ 13 h 19"/>
                <a:gd name="T2" fmla="*/ 0 h 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9">
                  <a:moveTo>
                    <a:pt x="0" y="19"/>
                  </a:move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15" name="Line 183"/>
            <p:cNvSpPr>
              <a:spLocks noChangeShapeType="1"/>
            </p:cNvSpPr>
            <p:nvPr/>
          </p:nvSpPr>
          <p:spPr bwMode="auto">
            <a:xfrm flipV="1">
              <a:off x="1624" y="2156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16" name="Freeform 184"/>
            <p:cNvSpPr>
              <a:spLocks/>
            </p:cNvSpPr>
            <p:nvPr/>
          </p:nvSpPr>
          <p:spPr bwMode="auto">
            <a:xfrm>
              <a:off x="1624" y="2156"/>
              <a:ext cx="8" cy="7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0 h 7"/>
                <a:gd name="T4" fmla="*/ 8 w 8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0"/>
                  </a:lnTo>
                  <a:lnTo>
                    <a:pt x="8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17" name="Line 185"/>
            <p:cNvSpPr>
              <a:spLocks noChangeShapeType="1"/>
            </p:cNvSpPr>
            <p:nvPr/>
          </p:nvSpPr>
          <p:spPr bwMode="auto">
            <a:xfrm>
              <a:off x="1632" y="2163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18" name="Freeform 186"/>
            <p:cNvSpPr>
              <a:spLocks/>
            </p:cNvSpPr>
            <p:nvPr/>
          </p:nvSpPr>
          <p:spPr bwMode="auto">
            <a:xfrm>
              <a:off x="1632" y="2163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19" name="Line 187"/>
            <p:cNvSpPr>
              <a:spLocks noChangeShapeType="1"/>
            </p:cNvSpPr>
            <p:nvPr/>
          </p:nvSpPr>
          <p:spPr bwMode="auto">
            <a:xfrm>
              <a:off x="1632" y="216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20" name="Freeform 188"/>
            <p:cNvSpPr>
              <a:spLocks/>
            </p:cNvSpPr>
            <p:nvPr/>
          </p:nvSpPr>
          <p:spPr bwMode="auto">
            <a:xfrm>
              <a:off x="1632" y="2156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21" name="Line 189"/>
            <p:cNvSpPr>
              <a:spLocks noChangeShapeType="1"/>
            </p:cNvSpPr>
            <p:nvPr/>
          </p:nvSpPr>
          <p:spPr bwMode="auto">
            <a:xfrm>
              <a:off x="1632" y="2156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22" name="Line 190"/>
            <p:cNvSpPr>
              <a:spLocks noChangeShapeType="1"/>
            </p:cNvSpPr>
            <p:nvPr/>
          </p:nvSpPr>
          <p:spPr bwMode="auto">
            <a:xfrm>
              <a:off x="1632" y="2156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23" name="Freeform 191"/>
            <p:cNvSpPr>
              <a:spLocks/>
            </p:cNvSpPr>
            <p:nvPr/>
          </p:nvSpPr>
          <p:spPr bwMode="auto">
            <a:xfrm>
              <a:off x="1632" y="2156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24" name="Freeform 192"/>
            <p:cNvSpPr>
              <a:spLocks/>
            </p:cNvSpPr>
            <p:nvPr/>
          </p:nvSpPr>
          <p:spPr bwMode="auto">
            <a:xfrm>
              <a:off x="1641" y="2156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25" name="Line 193"/>
            <p:cNvSpPr>
              <a:spLocks noChangeShapeType="1"/>
            </p:cNvSpPr>
            <p:nvPr/>
          </p:nvSpPr>
          <p:spPr bwMode="auto">
            <a:xfrm>
              <a:off x="1641" y="2169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26" name="Freeform 194"/>
            <p:cNvSpPr>
              <a:spLocks/>
            </p:cNvSpPr>
            <p:nvPr/>
          </p:nvSpPr>
          <p:spPr bwMode="auto">
            <a:xfrm>
              <a:off x="1641" y="2169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27" name="Line 195"/>
            <p:cNvSpPr>
              <a:spLocks noChangeShapeType="1"/>
            </p:cNvSpPr>
            <p:nvPr/>
          </p:nvSpPr>
          <p:spPr bwMode="auto">
            <a:xfrm flipV="1">
              <a:off x="1641" y="2163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28" name="Freeform 196"/>
            <p:cNvSpPr>
              <a:spLocks/>
            </p:cNvSpPr>
            <p:nvPr/>
          </p:nvSpPr>
          <p:spPr bwMode="auto">
            <a:xfrm>
              <a:off x="1641" y="2156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29" name="Freeform 197"/>
            <p:cNvSpPr>
              <a:spLocks/>
            </p:cNvSpPr>
            <p:nvPr/>
          </p:nvSpPr>
          <p:spPr bwMode="auto">
            <a:xfrm>
              <a:off x="1641" y="2156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30" name="Freeform 198"/>
            <p:cNvSpPr>
              <a:spLocks/>
            </p:cNvSpPr>
            <p:nvPr/>
          </p:nvSpPr>
          <p:spPr bwMode="auto">
            <a:xfrm>
              <a:off x="1641" y="2169"/>
              <a:ext cx="9" cy="13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7 h 13"/>
                <a:gd name="T4" fmla="*/ 9 w 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3">
                  <a:moveTo>
                    <a:pt x="0" y="0"/>
                  </a:moveTo>
                  <a:lnTo>
                    <a:pt x="0" y="7"/>
                  </a:lnTo>
                  <a:lnTo>
                    <a:pt x="9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31" name="Freeform 199"/>
            <p:cNvSpPr>
              <a:spLocks/>
            </p:cNvSpPr>
            <p:nvPr/>
          </p:nvSpPr>
          <p:spPr bwMode="auto">
            <a:xfrm>
              <a:off x="1650" y="2176"/>
              <a:ext cx="1" cy="6"/>
            </a:xfrm>
            <a:custGeom>
              <a:avLst/>
              <a:gdLst>
                <a:gd name="T0" fmla="*/ 6 h 6"/>
                <a:gd name="T1" fmla="*/ 6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32" name="Line 200"/>
            <p:cNvSpPr>
              <a:spLocks noChangeShapeType="1"/>
            </p:cNvSpPr>
            <p:nvPr/>
          </p:nvSpPr>
          <p:spPr bwMode="auto">
            <a:xfrm>
              <a:off x="1650" y="2176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33" name="Line 201"/>
            <p:cNvSpPr>
              <a:spLocks noChangeShapeType="1"/>
            </p:cNvSpPr>
            <p:nvPr/>
          </p:nvSpPr>
          <p:spPr bwMode="auto">
            <a:xfrm>
              <a:off x="1650" y="2176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34" name="Freeform 202"/>
            <p:cNvSpPr>
              <a:spLocks/>
            </p:cNvSpPr>
            <p:nvPr/>
          </p:nvSpPr>
          <p:spPr bwMode="auto">
            <a:xfrm>
              <a:off x="1650" y="2169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35" name="Line 203"/>
            <p:cNvSpPr>
              <a:spLocks noChangeShapeType="1"/>
            </p:cNvSpPr>
            <p:nvPr/>
          </p:nvSpPr>
          <p:spPr bwMode="auto">
            <a:xfrm>
              <a:off x="1650" y="2169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36" name="Freeform 204"/>
            <p:cNvSpPr>
              <a:spLocks/>
            </p:cNvSpPr>
            <p:nvPr/>
          </p:nvSpPr>
          <p:spPr bwMode="auto">
            <a:xfrm>
              <a:off x="1650" y="2176"/>
              <a:ext cx="1" cy="20"/>
            </a:xfrm>
            <a:custGeom>
              <a:avLst/>
              <a:gdLst>
                <a:gd name="T0" fmla="*/ 0 h 20"/>
                <a:gd name="T1" fmla="*/ 13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13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37" name="Freeform 205"/>
            <p:cNvSpPr>
              <a:spLocks/>
            </p:cNvSpPr>
            <p:nvPr/>
          </p:nvSpPr>
          <p:spPr bwMode="auto">
            <a:xfrm>
              <a:off x="1650" y="2189"/>
              <a:ext cx="8" cy="7"/>
            </a:xfrm>
            <a:custGeom>
              <a:avLst/>
              <a:gdLst>
                <a:gd name="T0" fmla="*/ 0 w 8"/>
                <a:gd name="T1" fmla="*/ 7 h 7"/>
                <a:gd name="T2" fmla="*/ 0 w 8"/>
                <a:gd name="T3" fmla="*/ 7 h 7"/>
                <a:gd name="T4" fmla="*/ 8 w 8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7"/>
                  </a:moveTo>
                  <a:lnTo>
                    <a:pt x="0" y="7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38039" name="Group 407"/>
          <p:cNvGrpSpPr>
            <a:grpSpLocks/>
          </p:cNvGrpSpPr>
          <p:nvPr/>
        </p:nvGrpSpPr>
        <p:grpSpPr bwMode="auto">
          <a:xfrm>
            <a:off x="2632075" y="3433763"/>
            <a:ext cx="387350" cy="146050"/>
            <a:chOff x="1658" y="2163"/>
            <a:chExt cx="244" cy="92"/>
          </a:xfrm>
        </p:grpSpPr>
        <p:sp>
          <p:nvSpPr>
            <p:cNvPr id="837839" name="Line 207"/>
            <p:cNvSpPr>
              <a:spLocks noChangeShapeType="1"/>
            </p:cNvSpPr>
            <p:nvPr/>
          </p:nvSpPr>
          <p:spPr bwMode="auto">
            <a:xfrm>
              <a:off x="1658" y="218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40" name="Freeform 208"/>
            <p:cNvSpPr>
              <a:spLocks/>
            </p:cNvSpPr>
            <p:nvPr/>
          </p:nvSpPr>
          <p:spPr bwMode="auto">
            <a:xfrm>
              <a:off x="1658" y="2182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41" name="Line 209"/>
            <p:cNvSpPr>
              <a:spLocks noChangeShapeType="1"/>
            </p:cNvSpPr>
            <p:nvPr/>
          </p:nvSpPr>
          <p:spPr bwMode="auto">
            <a:xfrm>
              <a:off x="1658" y="218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42" name="Freeform 210"/>
            <p:cNvSpPr>
              <a:spLocks/>
            </p:cNvSpPr>
            <p:nvPr/>
          </p:nvSpPr>
          <p:spPr bwMode="auto">
            <a:xfrm>
              <a:off x="1658" y="2169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43" name="Freeform 211"/>
            <p:cNvSpPr>
              <a:spLocks/>
            </p:cNvSpPr>
            <p:nvPr/>
          </p:nvSpPr>
          <p:spPr bwMode="auto">
            <a:xfrm>
              <a:off x="1658" y="2169"/>
              <a:ext cx="1" cy="20"/>
            </a:xfrm>
            <a:custGeom>
              <a:avLst/>
              <a:gdLst>
                <a:gd name="T0" fmla="*/ 0 h 20"/>
                <a:gd name="T1" fmla="*/ 0 h 20"/>
                <a:gd name="T2" fmla="*/ 7 h 20"/>
                <a:gd name="T3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44" name="Freeform 212"/>
            <p:cNvSpPr>
              <a:spLocks/>
            </p:cNvSpPr>
            <p:nvPr/>
          </p:nvSpPr>
          <p:spPr bwMode="auto">
            <a:xfrm>
              <a:off x="1658" y="2189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45" name="Freeform 213"/>
            <p:cNvSpPr>
              <a:spLocks/>
            </p:cNvSpPr>
            <p:nvPr/>
          </p:nvSpPr>
          <p:spPr bwMode="auto">
            <a:xfrm>
              <a:off x="1658" y="2163"/>
              <a:ext cx="9" cy="33"/>
            </a:xfrm>
            <a:custGeom>
              <a:avLst/>
              <a:gdLst>
                <a:gd name="T0" fmla="*/ 0 w 9"/>
                <a:gd name="T1" fmla="*/ 33 h 33"/>
                <a:gd name="T2" fmla="*/ 0 w 9"/>
                <a:gd name="T3" fmla="*/ 26 h 33"/>
                <a:gd name="T4" fmla="*/ 0 w 9"/>
                <a:gd name="T5" fmla="*/ 13 h 33"/>
                <a:gd name="T6" fmla="*/ 9 w 9"/>
                <a:gd name="T7" fmla="*/ 6 h 33"/>
                <a:gd name="T8" fmla="*/ 9 w 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3">
                  <a:moveTo>
                    <a:pt x="0" y="33"/>
                  </a:moveTo>
                  <a:lnTo>
                    <a:pt x="0" y="26"/>
                  </a:lnTo>
                  <a:lnTo>
                    <a:pt x="0" y="13"/>
                  </a:lnTo>
                  <a:lnTo>
                    <a:pt x="9" y="6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46" name="Freeform 214"/>
            <p:cNvSpPr>
              <a:spLocks/>
            </p:cNvSpPr>
            <p:nvPr/>
          </p:nvSpPr>
          <p:spPr bwMode="auto">
            <a:xfrm>
              <a:off x="1667" y="2163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47" name="Freeform 215"/>
            <p:cNvSpPr>
              <a:spLocks/>
            </p:cNvSpPr>
            <p:nvPr/>
          </p:nvSpPr>
          <p:spPr bwMode="auto">
            <a:xfrm>
              <a:off x="1667" y="2169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48" name="Freeform 216"/>
            <p:cNvSpPr>
              <a:spLocks/>
            </p:cNvSpPr>
            <p:nvPr/>
          </p:nvSpPr>
          <p:spPr bwMode="auto">
            <a:xfrm>
              <a:off x="1667" y="2176"/>
              <a:ext cx="1" cy="6"/>
            </a:xfrm>
            <a:custGeom>
              <a:avLst/>
              <a:gdLst>
                <a:gd name="T0" fmla="*/ 6 h 6"/>
                <a:gd name="T1" fmla="*/ 6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49" name="Line 217"/>
            <p:cNvSpPr>
              <a:spLocks noChangeShapeType="1"/>
            </p:cNvSpPr>
            <p:nvPr/>
          </p:nvSpPr>
          <p:spPr bwMode="auto">
            <a:xfrm>
              <a:off x="1667" y="2176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50" name="Freeform 218"/>
            <p:cNvSpPr>
              <a:spLocks/>
            </p:cNvSpPr>
            <p:nvPr/>
          </p:nvSpPr>
          <p:spPr bwMode="auto">
            <a:xfrm>
              <a:off x="1667" y="2176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51" name="Freeform 219"/>
            <p:cNvSpPr>
              <a:spLocks/>
            </p:cNvSpPr>
            <p:nvPr/>
          </p:nvSpPr>
          <p:spPr bwMode="auto">
            <a:xfrm>
              <a:off x="1667" y="2182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52" name="Freeform 220"/>
            <p:cNvSpPr>
              <a:spLocks/>
            </p:cNvSpPr>
            <p:nvPr/>
          </p:nvSpPr>
          <p:spPr bwMode="auto">
            <a:xfrm>
              <a:off x="1667" y="2182"/>
              <a:ext cx="9" cy="14"/>
            </a:xfrm>
            <a:custGeom>
              <a:avLst/>
              <a:gdLst>
                <a:gd name="T0" fmla="*/ 0 w 9"/>
                <a:gd name="T1" fmla="*/ 0 h 14"/>
                <a:gd name="T2" fmla="*/ 0 w 9"/>
                <a:gd name="T3" fmla="*/ 7 h 14"/>
                <a:gd name="T4" fmla="*/ 9 w 9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4">
                  <a:moveTo>
                    <a:pt x="0" y="0"/>
                  </a:moveTo>
                  <a:lnTo>
                    <a:pt x="0" y="7"/>
                  </a:lnTo>
                  <a:lnTo>
                    <a:pt x="9" y="14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53" name="Freeform 221"/>
            <p:cNvSpPr>
              <a:spLocks/>
            </p:cNvSpPr>
            <p:nvPr/>
          </p:nvSpPr>
          <p:spPr bwMode="auto">
            <a:xfrm>
              <a:off x="1676" y="2182"/>
              <a:ext cx="1" cy="14"/>
            </a:xfrm>
            <a:custGeom>
              <a:avLst/>
              <a:gdLst>
                <a:gd name="T0" fmla="*/ 14 h 14"/>
                <a:gd name="T1" fmla="*/ 7 h 14"/>
                <a:gd name="T2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54" name="Freeform 222"/>
            <p:cNvSpPr>
              <a:spLocks/>
            </p:cNvSpPr>
            <p:nvPr/>
          </p:nvSpPr>
          <p:spPr bwMode="auto">
            <a:xfrm>
              <a:off x="1676" y="2182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55" name="Freeform 223"/>
            <p:cNvSpPr>
              <a:spLocks/>
            </p:cNvSpPr>
            <p:nvPr/>
          </p:nvSpPr>
          <p:spPr bwMode="auto">
            <a:xfrm>
              <a:off x="1676" y="2189"/>
              <a:ext cx="1" cy="27"/>
            </a:xfrm>
            <a:custGeom>
              <a:avLst/>
              <a:gdLst>
                <a:gd name="T0" fmla="*/ 0 h 27"/>
                <a:gd name="T1" fmla="*/ 7 h 27"/>
                <a:gd name="T2" fmla="*/ 13 h 27"/>
                <a:gd name="T3" fmla="*/ 20 h 27"/>
                <a:gd name="T4" fmla="*/ 27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7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56" name="Freeform 224"/>
            <p:cNvSpPr>
              <a:spLocks/>
            </p:cNvSpPr>
            <p:nvPr/>
          </p:nvSpPr>
          <p:spPr bwMode="auto">
            <a:xfrm>
              <a:off x="1676" y="2202"/>
              <a:ext cx="1" cy="14"/>
            </a:xfrm>
            <a:custGeom>
              <a:avLst/>
              <a:gdLst>
                <a:gd name="T0" fmla="*/ 14 h 14"/>
                <a:gd name="T1" fmla="*/ 7 h 14"/>
                <a:gd name="T2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57" name="Freeform 225"/>
            <p:cNvSpPr>
              <a:spLocks/>
            </p:cNvSpPr>
            <p:nvPr/>
          </p:nvSpPr>
          <p:spPr bwMode="auto">
            <a:xfrm>
              <a:off x="1676" y="2189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58" name="Freeform 226"/>
            <p:cNvSpPr>
              <a:spLocks/>
            </p:cNvSpPr>
            <p:nvPr/>
          </p:nvSpPr>
          <p:spPr bwMode="auto">
            <a:xfrm>
              <a:off x="1676" y="2189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59" name="Freeform 227"/>
            <p:cNvSpPr>
              <a:spLocks/>
            </p:cNvSpPr>
            <p:nvPr/>
          </p:nvSpPr>
          <p:spPr bwMode="auto">
            <a:xfrm>
              <a:off x="1676" y="2196"/>
              <a:ext cx="8" cy="1"/>
            </a:xfrm>
            <a:custGeom>
              <a:avLst/>
              <a:gdLst>
                <a:gd name="T0" fmla="*/ 0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60" name="Line 228"/>
            <p:cNvSpPr>
              <a:spLocks noChangeShapeType="1"/>
            </p:cNvSpPr>
            <p:nvPr/>
          </p:nvSpPr>
          <p:spPr bwMode="auto">
            <a:xfrm>
              <a:off x="1684" y="2196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61" name="Line 229"/>
            <p:cNvSpPr>
              <a:spLocks noChangeShapeType="1"/>
            </p:cNvSpPr>
            <p:nvPr/>
          </p:nvSpPr>
          <p:spPr bwMode="auto">
            <a:xfrm>
              <a:off x="1684" y="2202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62" name="Line 230"/>
            <p:cNvSpPr>
              <a:spLocks noChangeShapeType="1"/>
            </p:cNvSpPr>
            <p:nvPr/>
          </p:nvSpPr>
          <p:spPr bwMode="auto">
            <a:xfrm>
              <a:off x="1684" y="220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63" name="Line 231"/>
            <p:cNvSpPr>
              <a:spLocks noChangeShapeType="1"/>
            </p:cNvSpPr>
            <p:nvPr/>
          </p:nvSpPr>
          <p:spPr bwMode="auto">
            <a:xfrm flipV="1">
              <a:off x="1684" y="2202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64" name="Line 232"/>
            <p:cNvSpPr>
              <a:spLocks noChangeShapeType="1"/>
            </p:cNvSpPr>
            <p:nvPr/>
          </p:nvSpPr>
          <p:spPr bwMode="auto">
            <a:xfrm flipV="1">
              <a:off x="1684" y="2196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65" name="Freeform 233"/>
            <p:cNvSpPr>
              <a:spLocks/>
            </p:cNvSpPr>
            <p:nvPr/>
          </p:nvSpPr>
          <p:spPr bwMode="auto">
            <a:xfrm>
              <a:off x="1684" y="2189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66" name="Freeform 234"/>
            <p:cNvSpPr>
              <a:spLocks/>
            </p:cNvSpPr>
            <p:nvPr/>
          </p:nvSpPr>
          <p:spPr bwMode="auto">
            <a:xfrm>
              <a:off x="1684" y="2189"/>
              <a:ext cx="9" cy="13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7 h 13"/>
                <a:gd name="T4" fmla="*/ 9 w 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3">
                  <a:moveTo>
                    <a:pt x="0" y="0"/>
                  </a:moveTo>
                  <a:lnTo>
                    <a:pt x="0" y="7"/>
                  </a:lnTo>
                  <a:lnTo>
                    <a:pt x="9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67" name="Freeform 235"/>
            <p:cNvSpPr>
              <a:spLocks/>
            </p:cNvSpPr>
            <p:nvPr/>
          </p:nvSpPr>
          <p:spPr bwMode="auto">
            <a:xfrm>
              <a:off x="1693" y="2202"/>
              <a:ext cx="1" cy="20"/>
            </a:xfrm>
            <a:custGeom>
              <a:avLst/>
              <a:gdLst>
                <a:gd name="T0" fmla="*/ 0 h 20"/>
                <a:gd name="T1" fmla="*/ 14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14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68" name="Line 236"/>
            <p:cNvSpPr>
              <a:spLocks noChangeShapeType="1"/>
            </p:cNvSpPr>
            <p:nvPr/>
          </p:nvSpPr>
          <p:spPr bwMode="auto">
            <a:xfrm>
              <a:off x="1693" y="222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69" name="Freeform 237"/>
            <p:cNvSpPr>
              <a:spLocks/>
            </p:cNvSpPr>
            <p:nvPr/>
          </p:nvSpPr>
          <p:spPr bwMode="auto">
            <a:xfrm>
              <a:off x="1693" y="2202"/>
              <a:ext cx="1" cy="20"/>
            </a:xfrm>
            <a:custGeom>
              <a:avLst/>
              <a:gdLst>
                <a:gd name="T0" fmla="*/ 20 h 20"/>
                <a:gd name="T1" fmla="*/ 7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70" name="Freeform 238"/>
            <p:cNvSpPr>
              <a:spLocks/>
            </p:cNvSpPr>
            <p:nvPr/>
          </p:nvSpPr>
          <p:spPr bwMode="auto">
            <a:xfrm>
              <a:off x="1693" y="2202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71" name="Freeform 239"/>
            <p:cNvSpPr>
              <a:spLocks/>
            </p:cNvSpPr>
            <p:nvPr/>
          </p:nvSpPr>
          <p:spPr bwMode="auto">
            <a:xfrm>
              <a:off x="1693" y="2202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72" name="Freeform 240"/>
            <p:cNvSpPr>
              <a:spLocks/>
            </p:cNvSpPr>
            <p:nvPr/>
          </p:nvSpPr>
          <p:spPr bwMode="auto">
            <a:xfrm>
              <a:off x="1693" y="2196"/>
              <a:ext cx="1" cy="6"/>
            </a:xfrm>
            <a:custGeom>
              <a:avLst/>
              <a:gdLst>
                <a:gd name="T0" fmla="*/ 6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73" name="Freeform 241"/>
            <p:cNvSpPr>
              <a:spLocks/>
            </p:cNvSpPr>
            <p:nvPr/>
          </p:nvSpPr>
          <p:spPr bwMode="auto">
            <a:xfrm>
              <a:off x="1693" y="2196"/>
              <a:ext cx="9" cy="20"/>
            </a:xfrm>
            <a:custGeom>
              <a:avLst/>
              <a:gdLst>
                <a:gd name="T0" fmla="*/ 0 w 9"/>
                <a:gd name="T1" fmla="*/ 0 h 20"/>
                <a:gd name="T2" fmla="*/ 0 w 9"/>
                <a:gd name="T3" fmla="*/ 6 h 20"/>
                <a:gd name="T4" fmla="*/ 9 w 9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0">
                  <a:moveTo>
                    <a:pt x="0" y="0"/>
                  </a:moveTo>
                  <a:lnTo>
                    <a:pt x="0" y="6"/>
                  </a:lnTo>
                  <a:lnTo>
                    <a:pt x="9" y="2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74" name="Line 242"/>
            <p:cNvSpPr>
              <a:spLocks noChangeShapeType="1"/>
            </p:cNvSpPr>
            <p:nvPr/>
          </p:nvSpPr>
          <p:spPr bwMode="auto">
            <a:xfrm>
              <a:off x="1702" y="2216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75" name="Freeform 243"/>
            <p:cNvSpPr>
              <a:spLocks/>
            </p:cNvSpPr>
            <p:nvPr/>
          </p:nvSpPr>
          <p:spPr bwMode="auto">
            <a:xfrm>
              <a:off x="1702" y="2209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76" name="Line 244"/>
            <p:cNvSpPr>
              <a:spLocks noChangeShapeType="1"/>
            </p:cNvSpPr>
            <p:nvPr/>
          </p:nvSpPr>
          <p:spPr bwMode="auto">
            <a:xfrm>
              <a:off x="1702" y="220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77" name="Line 245"/>
            <p:cNvSpPr>
              <a:spLocks noChangeShapeType="1"/>
            </p:cNvSpPr>
            <p:nvPr/>
          </p:nvSpPr>
          <p:spPr bwMode="auto">
            <a:xfrm flipV="1">
              <a:off x="1702" y="2202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78" name="Freeform 246"/>
            <p:cNvSpPr>
              <a:spLocks/>
            </p:cNvSpPr>
            <p:nvPr/>
          </p:nvSpPr>
          <p:spPr bwMode="auto">
            <a:xfrm>
              <a:off x="1702" y="2189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79" name="Freeform 247"/>
            <p:cNvSpPr>
              <a:spLocks/>
            </p:cNvSpPr>
            <p:nvPr/>
          </p:nvSpPr>
          <p:spPr bwMode="auto">
            <a:xfrm>
              <a:off x="1702" y="2189"/>
              <a:ext cx="1" cy="20"/>
            </a:xfrm>
            <a:custGeom>
              <a:avLst/>
              <a:gdLst>
                <a:gd name="T0" fmla="*/ 0 h 20"/>
                <a:gd name="T1" fmla="*/ 0 h 20"/>
                <a:gd name="T2" fmla="*/ 7 h 20"/>
                <a:gd name="T3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80" name="Freeform 248"/>
            <p:cNvSpPr>
              <a:spLocks/>
            </p:cNvSpPr>
            <p:nvPr/>
          </p:nvSpPr>
          <p:spPr bwMode="auto">
            <a:xfrm>
              <a:off x="1702" y="2209"/>
              <a:ext cx="8" cy="7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7 h 7"/>
                <a:gd name="T4" fmla="*/ 8 w 8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7"/>
                  </a:lnTo>
                  <a:lnTo>
                    <a:pt x="8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81" name="Freeform 249"/>
            <p:cNvSpPr>
              <a:spLocks/>
            </p:cNvSpPr>
            <p:nvPr/>
          </p:nvSpPr>
          <p:spPr bwMode="auto">
            <a:xfrm>
              <a:off x="1710" y="2209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82" name="Line 250"/>
            <p:cNvSpPr>
              <a:spLocks noChangeShapeType="1"/>
            </p:cNvSpPr>
            <p:nvPr/>
          </p:nvSpPr>
          <p:spPr bwMode="auto">
            <a:xfrm>
              <a:off x="1710" y="220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83" name="Freeform 251"/>
            <p:cNvSpPr>
              <a:spLocks/>
            </p:cNvSpPr>
            <p:nvPr/>
          </p:nvSpPr>
          <p:spPr bwMode="auto">
            <a:xfrm>
              <a:off x="1710" y="2196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84" name="Line 252"/>
            <p:cNvSpPr>
              <a:spLocks noChangeShapeType="1"/>
            </p:cNvSpPr>
            <p:nvPr/>
          </p:nvSpPr>
          <p:spPr bwMode="auto">
            <a:xfrm>
              <a:off x="1710" y="2196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85" name="Freeform 253"/>
            <p:cNvSpPr>
              <a:spLocks/>
            </p:cNvSpPr>
            <p:nvPr/>
          </p:nvSpPr>
          <p:spPr bwMode="auto">
            <a:xfrm>
              <a:off x="1710" y="2196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86" name="Freeform 254"/>
            <p:cNvSpPr>
              <a:spLocks/>
            </p:cNvSpPr>
            <p:nvPr/>
          </p:nvSpPr>
          <p:spPr bwMode="auto">
            <a:xfrm>
              <a:off x="1710" y="2209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87" name="Freeform 255"/>
            <p:cNvSpPr>
              <a:spLocks/>
            </p:cNvSpPr>
            <p:nvPr/>
          </p:nvSpPr>
          <p:spPr bwMode="auto">
            <a:xfrm>
              <a:off x="1710" y="2216"/>
              <a:ext cx="9" cy="6"/>
            </a:xfrm>
            <a:custGeom>
              <a:avLst/>
              <a:gdLst>
                <a:gd name="T0" fmla="*/ 0 w 9"/>
                <a:gd name="T1" fmla="*/ 6 h 6"/>
                <a:gd name="T2" fmla="*/ 0 w 9"/>
                <a:gd name="T3" fmla="*/ 6 h 6"/>
                <a:gd name="T4" fmla="*/ 9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6"/>
                  </a:moveTo>
                  <a:lnTo>
                    <a:pt x="0" y="6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88" name="Line 256"/>
            <p:cNvSpPr>
              <a:spLocks noChangeShapeType="1"/>
            </p:cNvSpPr>
            <p:nvPr/>
          </p:nvSpPr>
          <p:spPr bwMode="auto">
            <a:xfrm flipV="1">
              <a:off x="1719" y="2209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89" name="Line 257"/>
            <p:cNvSpPr>
              <a:spLocks noChangeShapeType="1"/>
            </p:cNvSpPr>
            <p:nvPr/>
          </p:nvSpPr>
          <p:spPr bwMode="auto">
            <a:xfrm flipV="1">
              <a:off x="1719" y="2202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90" name="Line 258"/>
            <p:cNvSpPr>
              <a:spLocks noChangeShapeType="1"/>
            </p:cNvSpPr>
            <p:nvPr/>
          </p:nvSpPr>
          <p:spPr bwMode="auto">
            <a:xfrm>
              <a:off x="1719" y="220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91" name="Line 259"/>
            <p:cNvSpPr>
              <a:spLocks noChangeShapeType="1"/>
            </p:cNvSpPr>
            <p:nvPr/>
          </p:nvSpPr>
          <p:spPr bwMode="auto">
            <a:xfrm>
              <a:off x="1719" y="2202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92" name="Freeform 260"/>
            <p:cNvSpPr>
              <a:spLocks/>
            </p:cNvSpPr>
            <p:nvPr/>
          </p:nvSpPr>
          <p:spPr bwMode="auto">
            <a:xfrm>
              <a:off x="1719" y="2209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93" name="Freeform 261"/>
            <p:cNvSpPr>
              <a:spLocks/>
            </p:cNvSpPr>
            <p:nvPr/>
          </p:nvSpPr>
          <p:spPr bwMode="auto">
            <a:xfrm>
              <a:off x="1719" y="2209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94" name="Line 262"/>
            <p:cNvSpPr>
              <a:spLocks noChangeShapeType="1"/>
            </p:cNvSpPr>
            <p:nvPr/>
          </p:nvSpPr>
          <p:spPr bwMode="auto">
            <a:xfrm flipV="1">
              <a:off x="1719" y="2202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95" name="Freeform 263"/>
            <p:cNvSpPr>
              <a:spLocks/>
            </p:cNvSpPr>
            <p:nvPr/>
          </p:nvSpPr>
          <p:spPr bwMode="auto">
            <a:xfrm>
              <a:off x="1719" y="2202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96" name="Line 264"/>
            <p:cNvSpPr>
              <a:spLocks noChangeShapeType="1"/>
            </p:cNvSpPr>
            <p:nvPr/>
          </p:nvSpPr>
          <p:spPr bwMode="auto">
            <a:xfrm>
              <a:off x="1728" y="220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97" name="Line 265"/>
            <p:cNvSpPr>
              <a:spLocks noChangeShapeType="1"/>
            </p:cNvSpPr>
            <p:nvPr/>
          </p:nvSpPr>
          <p:spPr bwMode="auto">
            <a:xfrm>
              <a:off x="1728" y="2202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98" name="Line 266"/>
            <p:cNvSpPr>
              <a:spLocks noChangeShapeType="1"/>
            </p:cNvSpPr>
            <p:nvPr/>
          </p:nvSpPr>
          <p:spPr bwMode="auto">
            <a:xfrm>
              <a:off x="1728" y="2209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899" name="Line 267"/>
            <p:cNvSpPr>
              <a:spLocks noChangeShapeType="1"/>
            </p:cNvSpPr>
            <p:nvPr/>
          </p:nvSpPr>
          <p:spPr bwMode="auto">
            <a:xfrm>
              <a:off x="1728" y="2216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00" name="Freeform 268"/>
            <p:cNvSpPr>
              <a:spLocks/>
            </p:cNvSpPr>
            <p:nvPr/>
          </p:nvSpPr>
          <p:spPr bwMode="auto">
            <a:xfrm>
              <a:off x="1728" y="2196"/>
              <a:ext cx="1" cy="20"/>
            </a:xfrm>
            <a:custGeom>
              <a:avLst/>
              <a:gdLst>
                <a:gd name="T0" fmla="*/ 20 h 20"/>
                <a:gd name="T1" fmla="*/ 6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01" name="Freeform 269"/>
            <p:cNvSpPr>
              <a:spLocks/>
            </p:cNvSpPr>
            <p:nvPr/>
          </p:nvSpPr>
          <p:spPr bwMode="auto">
            <a:xfrm>
              <a:off x="1728" y="2196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02" name="Freeform 270"/>
            <p:cNvSpPr>
              <a:spLocks/>
            </p:cNvSpPr>
            <p:nvPr/>
          </p:nvSpPr>
          <p:spPr bwMode="auto">
            <a:xfrm>
              <a:off x="1728" y="2202"/>
              <a:ext cx="8" cy="1"/>
            </a:xfrm>
            <a:custGeom>
              <a:avLst/>
              <a:gdLst>
                <a:gd name="T0" fmla="*/ 0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03" name="Freeform 271"/>
            <p:cNvSpPr>
              <a:spLocks/>
            </p:cNvSpPr>
            <p:nvPr/>
          </p:nvSpPr>
          <p:spPr bwMode="auto">
            <a:xfrm>
              <a:off x="1736" y="2196"/>
              <a:ext cx="1" cy="6"/>
            </a:xfrm>
            <a:custGeom>
              <a:avLst/>
              <a:gdLst>
                <a:gd name="T0" fmla="*/ 6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04" name="Freeform 272"/>
            <p:cNvSpPr>
              <a:spLocks/>
            </p:cNvSpPr>
            <p:nvPr/>
          </p:nvSpPr>
          <p:spPr bwMode="auto">
            <a:xfrm>
              <a:off x="1736" y="2196"/>
              <a:ext cx="1" cy="20"/>
            </a:xfrm>
            <a:custGeom>
              <a:avLst/>
              <a:gdLst>
                <a:gd name="T0" fmla="*/ 0 h 20"/>
                <a:gd name="T1" fmla="*/ 6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6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05" name="Line 273"/>
            <p:cNvSpPr>
              <a:spLocks noChangeShapeType="1"/>
            </p:cNvSpPr>
            <p:nvPr/>
          </p:nvSpPr>
          <p:spPr bwMode="auto">
            <a:xfrm>
              <a:off x="1736" y="2216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06" name="Freeform 274"/>
            <p:cNvSpPr>
              <a:spLocks/>
            </p:cNvSpPr>
            <p:nvPr/>
          </p:nvSpPr>
          <p:spPr bwMode="auto">
            <a:xfrm>
              <a:off x="1736" y="2202"/>
              <a:ext cx="1" cy="14"/>
            </a:xfrm>
            <a:custGeom>
              <a:avLst/>
              <a:gdLst>
                <a:gd name="T0" fmla="*/ 14 h 14"/>
                <a:gd name="T1" fmla="*/ 7 h 14"/>
                <a:gd name="T2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07" name="Line 275"/>
            <p:cNvSpPr>
              <a:spLocks noChangeShapeType="1"/>
            </p:cNvSpPr>
            <p:nvPr/>
          </p:nvSpPr>
          <p:spPr bwMode="auto">
            <a:xfrm>
              <a:off x="1736" y="220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08" name="Freeform 276"/>
            <p:cNvSpPr>
              <a:spLocks/>
            </p:cNvSpPr>
            <p:nvPr/>
          </p:nvSpPr>
          <p:spPr bwMode="auto">
            <a:xfrm>
              <a:off x="1736" y="2189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  <a:gd name="T3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09" name="Freeform 277"/>
            <p:cNvSpPr>
              <a:spLocks/>
            </p:cNvSpPr>
            <p:nvPr/>
          </p:nvSpPr>
          <p:spPr bwMode="auto">
            <a:xfrm>
              <a:off x="1736" y="2189"/>
              <a:ext cx="9" cy="33"/>
            </a:xfrm>
            <a:custGeom>
              <a:avLst/>
              <a:gdLst>
                <a:gd name="T0" fmla="*/ 0 w 9"/>
                <a:gd name="T1" fmla="*/ 0 h 33"/>
                <a:gd name="T2" fmla="*/ 0 w 9"/>
                <a:gd name="T3" fmla="*/ 7 h 33"/>
                <a:gd name="T4" fmla="*/ 0 w 9"/>
                <a:gd name="T5" fmla="*/ 13 h 33"/>
                <a:gd name="T6" fmla="*/ 9 w 9"/>
                <a:gd name="T7" fmla="*/ 27 h 33"/>
                <a:gd name="T8" fmla="*/ 9 w 9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9" y="27"/>
                  </a:lnTo>
                  <a:lnTo>
                    <a:pt x="9" y="3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10" name="Freeform 278"/>
            <p:cNvSpPr>
              <a:spLocks/>
            </p:cNvSpPr>
            <p:nvPr/>
          </p:nvSpPr>
          <p:spPr bwMode="auto">
            <a:xfrm>
              <a:off x="1745" y="2216"/>
              <a:ext cx="1" cy="6"/>
            </a:xfrm>
            <a:custGeom>
              <a:avLst/>
              <a:gdLst>
                <a:gd name="T0" fmla="*/ 6 h 6"/>
                <a:gd name="T1" fmla="*/ 6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11" name="Freeform 279"/>
            <p:cNvSpPr>
              <a:spLocks/>
            </p:cNvSpPr>
            <p:nvPr/>
          </p:nvSpPr>
          <p:spPr bwMode="auto">
            <a:xfrm>
              <a:off x="1745" y="2196"/>
              <a:ext cx="1" cy="20"/>
            </a:xfrm>
            <a:custGeom>
              <a:avLst/>
              <a:gdLst>
                <a:gd name="T0" fmla="*/ 20 h 20"/>
                <a:gd name="T1" fmla="*/ 6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12" name="Line 280"/>
            <p:cNvSpPr>
              <a:spLocks noChangeShapeType="1"/>
            </p:cNvSpPr>
            <p:nvPr/>
          </p:nvSpPr>
          <p:spPr bwMode="auto">
            <a:xfrm flipV="1">
              <a:off x="1745" y="2189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13" name="Freeform 281"/>
            <p:cNvSpPr>
              <a:spLocks/>
            </p:cNvSpPr>
            <p:nvPr/>
          </p:nvSpPr>
          <p:spPr bwMode="auto">
            <a:xfrm>
              <a:off x="1745" y="2189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14" name="Line 282"/>
            <p:cNvSpPr>
              <a:spLocks noChangeShapeType="1"/>
            </p:cNvSpPr>
            <p:nvPr/>
          </p:nvSpPr>
          <p:spPr bwMode="auto">
            <a:xfrm>
              <a:off x="1745" y="2196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15" name="Freeform 283"/>
            <p:cNvSpPr>
              <a:spLocks/>
            </p:cNvSpPr>
            <p:nvPr/>
          </p:nvSpPr>
          <p:spPr bwMode="auto">
            <a:xfrm>
              <a:off x="1745" y="2202"/>
              <a:ext cx="1" cy="14"/>
            </a:xfrm>
            <a:custGeom>
              <a:avLst/>
              <a:gdLst>
                <a:gd name="T0" fmla="*/ 0 h 14"/>
                <a:gd name="T1" fmla="*/ 7 h 14"/>
                <a:gd name="T2" fmla="*/ 14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16" name="Freeform 284"/>
            <p:cNvSpPr>
              <a:spLocks/>
            </p:cNvSpPr>
            <p:nvPr/>
          </p:nvSpPr>
          <p:spPr bwMode="auto">
            <a:xfrm>
              <a:off x="1745" y="2209"/>
              <a:ext cx="9" cy="7"/>
            </a:xfrm>
            <a:custGeom>
              <a:avLst/>
              <a:gdLst>
                <a:gd name="T0" fmla="*/ 0 w 9"/>
                <a:gd name="T1" fmla="*/ 7 h 7"/>
                <a:gd name="T2" fmla="*/ 0 w 9"/>
                <a:gd name="T3" fmla="*/ 7 h 7"/>
                <a:gd name="T4" fmla="*/ 9 w 9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7"/>
                  </a:moveTo>
                  <a:lnTo>
                    <a:pt x="0" y="7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17" name="Freeform 285"/>
            <p:cNvSpPr>
              <a:spLocks/>
            </p:cNvSpPr>
            <p:nvPr/>
          </p:nvSpPr>
          <p:spPr bwMode="auto">
            <a:xfrm>
              <a:off x="1754" y="2189"/>
              <a:ext cx="1" cy="20"/>
            </a:xfrm>
            <a:custGeom>
              <a:avLst/>
              <a:gdLst>
                <a:gd name="T0" fmla="*/ 20 h 20"/>
                <a:gd name="T1" fmla="*/ 7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18" name="Line 286"/>
            <p:cNvSpPr>
              <a:spLocks noChangeShapeType="1"/>
            </p:cNvSpPr>
            <p:nvPr/>
          </p:nvSpPr>
          <p:spPr bwMode="auto">
            <a:xfrm>
              <a:off x="1754" y="218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19" name="Line 287"/>
            <p:cNvSpPr>
              <a:spLocks noChangeShapeType="1"/>
            </p:cNvSpPr>
            <p:nvPr/>
          </p:nvSpPr>
          <p:spPr bwMode="auto">
            <a:xfrm>
              <a:off x="1754" y="218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20" name="Freeform 288"/>
            <p:cNvSpPr>
              <a:spLocks/>
            </p:cNvSpPr>
            <p:nvPr/>
          </p:nvSpPr>
          <p:spPr bwMode="auto">
            <a:xfrm>
              <a:off x="1754" y="2189"/>
              <a:ext cx="1" cy="27"/>
            </a:xfrm>
            <a:custGeom>
              <a:avLst/>
              <a:gdLst>
                <a:gd name="T0" fmla="*/ 0 h 27"/>
                <a:gd name="T1" fmla="*/ 7 h 27"/>
                <a:gd name="T2" fmla="*/ 13 h 27"/>
                <a:gd name="T3" fmla="*/ 20 h 27"/>
                <a:gd name="T4" fmla="*/ 27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7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21" name="Freeform 289"/>
            <p:cNvSpPr>
              <a:spLocks/>
            </p:cNvSpPr>
            <p:nvPr/>
          </p:nvSpPr>
          <p:spPr bwMode="auto">
            <a:xfrm>
              <a:off x="1754" y="2209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22" name="Freeform 290"/>
            <p:cNvSpPr>
              <a:spLocks/>
            </p:cNvSpPr>
            <p:nvPr/>
          </p:nvSpPr>
          <p:spPr bwMode="auto">
            <a:xfrm>
              <a:off x="1754" y="2182"/>
              <a:ext cx="1" cy="27"/>
            </a:xfrm>
            <a:custGeom>
              <a:avLst/>
              <a:gdLst>
                <a:gd name="T0" fmla="*/ 27 h 27"/>
                <a:gd name="T1" fmla="*/ 14 h 27"/>
                <a:gd name="T2" fmla="*/ 7 h 27"/>
                <a:gd name="T3" fmla="*/ 0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7">
                  <a:moveTo>
                    <a:pt x="0" y="27"/>
                  </a:move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23" name="Freeform 291"/>
            <p:cNvSpPr>
              <a:spLocks/>
            </p:cNvSpPr>
            <p:nvPr/>
          </p:nvSpPr>
          <p:spPr bwMode="auto">
            <a:xfrm>
              <a:off x="1754" y="2182"/>
              <a:ext cx="8" cy="7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0 h 7"/>
                <a:gd name="T4" fmla="*/ 8 w 8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0"/>
                  </a:lnTo>
                  <a:lnTo>
                    <a:pt x="8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24" name="Line 292"/>
            <p:cNvSpPr>
              <a:spLocks noChangeShapeType="1"/>
            </p:cNvSpPr>
            <p:nvPr/>
          </p:nvSpPr>
          <p:spPr bwMode="auto">
            <a:xfrm>
              <a:off x="1762" y="218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25" name="Freeform 293"/>
            <p:cNvSpPr>
              <a:spLocks/>
            </p:cNvSpPr>
            <p:nvPr/>
          </p:nvSpPr>
          <p:spPr bwMode="auto">
            <a:xfrm>
              <a:off x="1762" y="2189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26" name="Line 294"/>
            <p:cNvSpPr>
              <a:spLocks noChangeShapeType="1"/>
            </p:cNvSpPr>
            <p:nvPr/>
          </p:nvSpPr>
          <p:spPr bwMode="auto">
            <a:xfrm>
              <a:off x="1762" y="220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27" name="Line 295"/>
            <p:cNvSpPr>
              <a:spLocks noChangeShapeType="1"/>
            </p:cNvSpPr>
            <p:nvPr/>
          </p:nvSpPr>
          <p:spPr bwMode="auto">
            <a:xfrm flipV="1">
              <a:off x="1762" y="2196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28" name="Line 296"/>
            <p:cNvSpPr>
              <a:spLocks noChangeShapeType="1"/>
            </p:cNvSpPr>
            <p:nvPr/>
          </p:nvSpPr>
          <p:spPr bwMode="auto">
            <a:xfrm flipV="1">
              <a:off x="1762" y="2189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29" name="Line 297"/>
            <p:cNvSpPr>
              <a:spLocks noChangeShapeType="1"/>
            </p:cNvSpPr>
            <p:nvPr/>
          </p:nvSpPr>
          <p:spPr bwMode="auto">
            <a:xfrm>
              <a:off x="1762" y="218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30" name="Freeform 298"/>
            <p:cNvSpPr>
              <a:spLocks/>
            </p:cNvSpPr>
            <p:nvPr/>
          </p:nvSpPr>
          <p:spPr bwMode="auto">
            <a:xfrm>
              <a:off x="1762" y="2189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31" name="Freeform 299"/>
            <p:cNvSpPr>
              <a:spLocks/>
            </p:cNvSpPr>
            <p:nvPr/>
          </p:nvSpPr>
          <p:spPr bwMode="auto">
            <a:xfrm>
              <a:off x="1771" y="2189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32" name="Line 300"/>
            <p:cNvSpPr>
              <a:spLocks noChangeShapeType="1"/>
            </p:cNvSpPr>
            <p:nvPr/>
          </p:nvSpPr>
          <p:spPr bwMode="auto">
            <a:xfrm>
              <a:off x="1771" y="2196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33" name="Freeform 301"/>
            <p:cNvSpPr>
              <a:spLocks/>
            </p:cNvSpPr>
            <p:nvPr/>
          </p:nvSpPr>
          <p:spPr bwMode="auto">
            <a:xfrm>
              <a:off x="1771" y="2182"/>
              <a:ext cx="1" cy="14"/>
            </a:xfrm>
            <a:custGeom>
              <a:avLst/>
              <a:gdLst>
                <a:gd name="T0" fmla="*/ 14 h 14"/>
                <a:gd name="T1" fmla="*/ 7 h 14"/>
                <a:gd name="T2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34" name="Freeform 302"/>
            <p:cNvSpPr>
              <a:spLocks/>
            </p:cNvSpPr>
            <p:nvPr/>
          </p:nvSpPr>
          <p:spPr bwMode="auto">
            <a:xfrm>
              <a:off x="1771" y="2182"/>
              <a:ext cx="1" cy="14"/>
            </a:xfrm>
            <a:custGeom>
              <a:avLst/>
              <a:gdLst>
                <a:gd name="T0" fmla="*/ 0 h 14"/>
                <a:gd name="T1" fmla="*/ 7 h 14"/>
                <a:gd name="T2" fmla="*/ 14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35" name="Freeform 303"/>
            <p:cNvSpPr>
              <a:spLocks/>
            </p:cNvSpPr>
            <p:nvPr/>
          </p:nvSpPr>
          <p:spPr bwMode="auto">
            <a:xfrm>
              <a:off x="1771" y="2189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36" name="Freeform 304"/>
            <p:cNvSpPr>
              <a:spLocks/>
            </p:cNvSpPr>
            <p:nvPr/>
          </p:nvSpPr>
          <p:spPr bwMode="auto">
            <a:xfrm>
              <a:off x="1771" y="2189"/>
              <a:ext cx="1" cy="20"/>
            </a:xfrm>
            <a:custGeom>
              <a:avLst/>
              <a:gdLst>
                <a:gd name="T0" fmla="*/ 0 h 20"/>
                <a:gd name="T1" fmla="*/ 7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37" name="Freeform 305"/>
            <p:cNvSpPr>
              <a:spLocks/>
            </p:cNvSpPr>
            <p:nvPr/>
          </p:nvSpPr>
          <p:spPr bwMode="auto">
            <a:xfrm>
              <a:off x="1771" y="2209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38" name="Freeform 306"/>
            <p:cNvSpPr>
              <a:spLocks/>
            </p:cNvSpPr>
            <p:nvPr/>
          </p:nvSpPr>
          <p:spPr bwMode="auto">
            <a:xfrm>
              <a:off x="1780" y="2196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39" name="Line 307"/>
            <p:cNvSpPr>
              <a:spLocks noChangeShapeType="1"/>
            </p:cNvSpPr>
            <p:nvPr/>
          </p:nvSpPr>
          <p:spPr bwMode="auto">
            <a:xfrm>
              <a:off x="1780" y="2196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40" name="Freeform 308"/>
            <p:cNvSpPr>
              <a:spLocks/>
            </p:cNvSpPr>
            <p:nvPr/>
          </p:nvSpPr>
          <p:spPr bwMode="auto">
            <a:xfrm>
              <a:off x="1780" y="2189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41" name="Freeform 309"/>
            <p:cNvSpPr>
              <a:spLocks/>
            </p:cNvSpPr>
            <p:nvPr/>
          </p:nvSpPr>
          <p:spPr bwMode="auto">
            <a:xfrm>
              <a:off x="1780" y="2189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42" name="Line 310"/>
            <p:cNvSpPr>
              <a:spLocks noChangeShapeType="1"/>
            </p:cNvSpPr>
            <p:nvPr/>
          </p:nvSpPr>
          <p:spPr bwMode="auto">
            <a:xfrm>
              <a:off x="1780" y="220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43" name="Line 311"/>
            <p:cNvSpPr>
              <a:spLocks noChangeShapeType="1"/>
            </p:cNvSpPr>
            <p:nvPr/>
          </p:nvSpPr>
          <p:spPr bwMode="auto">
            <a:xfrm>
              <a:off x="1780" y="220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44" name="Freeform 312"/>
            <p:cNvSpPr>
              <a:spLocks/>
            </p:cNvSpPr>
            <p:nvPr/>
          </p:nvSpPr>
          <p:spPr bwMode="auto">
            <a:xfrm>
              <a:off x="1780" y="2196"/>
              <a:ext cx="8" cy="6"/>
            </a:xfrm>
            <a:custGeom>
              <a:avLst/>
              <a:gdLst>
                <a:gd name="T0" fmla="*/ 0 w 8"/>
                <a:gd name="T1" fmla="*/ 6 h 6"/>
                <a:gd name="T2" fmla="*/ 0 w 8"/>
                <a:gd name="T3" fmla="*/ 0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45" name="Freeform 313"/>
            <p:cNvSpPr>
              <a:spLocks/>
            </p:cNvSpPr>
            <p:nvPr/>
          </p:nvSpPr>
          <p:spPr bwMode="auto">
            <a:xfrm>
              <a:off x="1788" y="2196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46" name="Freeform 314"/>
            <p:cNvSpPr>
              <a:spLocks/>
            </p:cNvSpPr>
            <p:nvPr/>
          </p:nvSpPr>
          <p:spPr bwMode="auto">
            <a:xfrm>
              <a:off x="1788" y="2196"/>
              <a:ext cx="1" cy="6"/>
            </a:xfrm>
            <a:custGeom>
              <a:avLst/>
              <a:gdLst>
                <a:gd name="T0" fmla="*/ 6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47" name="Freeform 315"/>
            <p:cNvSpPr>
              <a:spLocks/>
            </p:cNvSpPr>
            <p:nvPr/>
          </p:nvSpPr>
          <p:spPr bwMode="auto">
            <a:xfrm>
              <a:off x="1788" y="2196"/>
              <a:ext cx="1" cy="20"/>
            </a:xfrm>
            <a:custGeom>
              <a:avLst/>
              <a:gdLst>
                <a:gd name="T0" fmla="*/ 0 h 20"/>
                <a:gd name="T1" fmla="*/ 6 h 20"/>
                <a:gd name="T2" fmla="*/ 13 h 20"/>
                <a:gd name="T3" fmla="*/ 20 h 20"/>
                <a:gd name="T4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48" name="Freeform 316"/>
            <p:cNvSpPr>
              <a:spLocks/>
            </p:cNvSpPr>
            <p:nvPr/>
          </p:nvSpPr>
          <p:spPr bwMode="auto">
            <a:xfrm>
              <a:off x="1788" y="2202"/>
              <a:ext cx="1" cy="14"/>
            </a:xfrm>
            <a:custGeom>
              <a:avLst/>
              <a:gdLst>
                <a:gd name="T0" fmla="*/ 14 h 14"/>
                <a:gd name="T1" fmla="*/ 7 h 14"/>
                <a:gd name="T2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49" name="Freeform 317"/>
            <p:cNvSpPr>
              <a:spLocks/>
            </p:cNvSpPr>
            <p:nvPr/>
          </p:nvSpPr>
          <p:spPr bwMode="auto">
            <a:xfrm>
              <a:off x="1788" y="2189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50" name="Line 318"/>
            <p:cNvSpPr>
              <a:spLocks noChangeShapeType="1"/>
            </p:cNvSpPr>
            <p:nvPr/>
          </p:nvSpPr>
          <p:spPr bwMode="auto">
            <a:xfrm>
              <a:off x="1788" y="218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51" name="Freeform 319"/>
            <p:cNvSpPr>
              <a:spLocks/>
            </p:cNvSpPr>
            <p:nvPr/>
          </p:nvSpPr>
          <p:spPr bwMode="auto">
            <a:xfrm>
              <a:off x="1788" y="2189"/>
              <a:ext cx="9" cy="7"/>
            </a:xfrm>
            <a:custGeom>
              <a:avLst/>
              <a:gdLst>
                <a:gd name="T0" fmla="*/ 0 w 9"/>
                <a:gd name="T1" fmla="*/ 0 h 7"/>
                <a:gd name="T2" fmla="*/ 0 w 9"/>
                <a:gd name="T3" fmla="*/ 0 h 7"/>
                <a:gd name="T4" fmla="*/ 9 w 9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lnTo>
                    <a:pt x="0" y="0"/>
                  </a:lnTo>
                  <a:lnTo>
                    <a:pt x="9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52" name="Line 320"/>
            <p:cNvSpPr>
              <a:spLocks noChangeShapeType="1"/>
            </p:cNvSpPr>
            <p:nvPr/>
          </p:nvSpPr>
          <p:spPr bwMode="auto">
            <a:xfrm>
              <a:off x="1797" y="2196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53" name="Line 321"/>
            <p:cNvSpPr>
              <a:spLocks noChangeShapeType="1"/>
            </p:cNvSpPr>
            <p:nvPr/>
          </p:nvSpPr>
          <p:spPr bwMode="auto">
            <a:xfrm>
              <a:off x="1797" y="2202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54" name="Freeform 322"/>
            <p:cNvSpPr>
              <a:spLocks/>
            </p:cNvSpPr>
            <p:nvPr/>
          </p:nvSpPr>
          <p:spPr bwMode="auto">
            <a:xfrm>
              <a:off x="1797" y="2209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55" name="Freeform 323"/>
            <p:cNvSpPr>
              <a:spLocks/>
            </p:cNvSpPr>
            <p:nvPr/>
          </p:nvSpPr>
          <p:spPr bwMode="auto">
            <a:xfrm>
              <a:off x="1797" y="2209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56" name="Line 324"/>
            <p:cNvSpPr>
              <a:spLocks noChangeShapeType="1"/>
            </p:cNvSpPr>
            <p:nvPr/>
          </p:nvSpPr>
          <p:spPr bwMode="auto">
            <a:xfrm>
              <a:off x="1797" y="220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57" name="Line 325"/>
            <p:cNvSpPr>
              <a:spLocks noChangeShapeType="1"/>
            </p:cNvSpPr>
            <p:nvPr/>
          </p:nvSpPr>
          <p:spPr bwMode="auto">
            <a:xfrm>
              <a:off x="1797" y="220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58" name="Freeform 326"/>
            <p:cNvSpPr>
              <a:spLocks/>
            </p:cNvSpPr>
            <p:nvPr/>
          </p:nvSpPr>
          <p:spPr bwMode="auto">
            <a:xfrm>
              <a:off x="1797" y="2209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59" name="Freeform 327"/>
            <p:cNvSpPr>
              <a:spLocks/>
            </p:cNvSpPr>
            <p:nvPr/>
          </p:nvSpPr>
          <p:spPr bwMode="auto">
            <a:xfrm>
              <a:off x="1806" y="2209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60" name="Line 328"/>
            <p:cNvSpPr>
              <a:spLocks noChangeShapeType="1"/>
            </p:cNvSpPr>
            <p:nvPr/>
          </p:nvSpPr>
          <p:spPr bwMode="auto">
            <a:xfrm>
              <a:off x="1806" y="222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61" name="Freeform 329"/>
            <p:cNvSpPr>
              <a:spLocks/>
            </p:cNvSpPr>
            <p:nvPr/>
          </p:nvSpPr>
          <p:spPr bwMode="auto">
            <a:xfrm>
              <a:off x="1806" y="2222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62" name="Freeform 330"/>
            <p:cNvSpPr>
              <a:spLocks/>
            </p:cNvSpPr>
            <p:nvPr/>
          </p:nvSpPr>
          <p:spPr bwMode="auto">
            <a:xfrm>
              <a:off x="1806" y="2222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63" name="Line 331"/>
            <p:cNvSpPr>
              <a:spLocks noChangeShapeType="1"/>
            </p:cNvSpPr>
            <p:nvPr/>
          </p:nvSpPr>
          <p:spPr bwMode="auto">
            <a:xfrm>
              <a:off x="1806" y="222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64" name="Freeform 332"/>
            <p:cNvSpPr>
              <a:spLocks/>
            </p:cNvSpPr>
            <p:nvPr/>
          </p:nvSpPr>
          <p:spPr bwMode="auto">
            <a:xfrm>
              <a:off x="1806" y="2216"/>
              <a:ext cx="1" cy="6"/>
            </a:xfrm>
            <a:custGeom>
              <a:avLst/>
              <a:gdLst>
                <a:gd name="T0" fmla="*/ 6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65" name="Freeform 333"/>
            <p:cNvSpPr>
              <a:spLocks/>
            </p:cNvSpPr>
            <p:nvPr/>
          </p:nvSpPr>
          <p:spPr bwMode="auto">
            <a:xfrm>
              <a:off x="1806" y="2216"/>
              <a:ext cx="9" cy="13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6 h 13"/>
                <a:gd name="T4" fmla="*/ 9 w 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3">
                  <a:moveTo>
                    <a:pt x="0" y="0"/>
                  </a:moveTo>
                  <a:lnTo>
                    <a:pt x="0" y="6"/>
                  </a:lnTo>
                  <a:lnTo>
                    <a:pt x="9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66" name="Line 334"/>
            <p:cNvSpPr>
              <a:spLocks noChangeShapeType="1"/>
            </p:cNvSpPr>
            <p:nvPr/>
          </p:nvSpPr>
          <p:spPr bwMode="auto">
            <a:xfrm>
              <a:off x="1815" y="222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67" name="Freeform 335"/>
            <p:cNvSpPr>
              <a:spLocks/>
            </p:cNvSpPr>
            <p:nvPr/>
          </p:nvSpPr>
          <p:spPr bwMode="auto">
            <a:xfrm>
              <a:off x="1815" y="2229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68" name="Freeform 336"/>
            <p:cNvSpPr>
              <a:spLocks/>
            </p:cNvSpPr>
            <p:nvPr/>
          </p:nvSpPr>
          <p:spPr bwMode="auto">
            <a:xfrm>
              <a:off x="1815" y="2229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69" name="Line 337"/>
            <p:cNvSpPr>
              <a:spLocks noChangeShapeType="1"/>
            </p:cNvSpPr>
            <p:nvPr/>
          </p:nvSpPr>
          <p:spPr bwMode="auto">
            <a:xfrm>
              <a:off x="1815" y="222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70" name="Freeform 338"/>
            <p:cNvSpPr>
              <a:spLocks/>
            </p:cNvSpPr>
            <p:nvPr/>
          </p:nvSpPr>
          <p:spPr bwMode="auto">
            <a:xfrm>
              <a:off x="1815" y="2222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71" name="Line 339"/>
            <p:cNvSpPr>
              <a:spLocks noChangeShapeType="1"/>
            </p:cNvSpPr>
            <p:nvPr/>
          </p:nvSpPr>
          <p:spPr bwMode="auto">
            <a:xfrm>
              <a:off x="1815" y="222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72" name="Freeform 340"/>
            <p:cNvSpPr>
              <a:spLocks/>
            </p:cNvSpPr>
            <p:nvPr/>
          </p:nvSpPr>
          <p:spPr bwMode="auto">
            <a:xfrm>
              <a:off x="1815" y="2222"/>
              <a:ext cx="8" cy="14"/>
            </a:xfrm>
            <a:custGeom>
              <a:avLst/>
              <a:gdLst>
                <a:gd name="T0" fmla="*/ 0 w 8"/>
                <a:gd name="T1" fmla="*/ 0 h 14"/>
                <a:gd name="T2" fmla="*/ 0 w 8"/>
                <a:gd name="T3" fmla="*/ 7 h 14"/>
                <a:gd name="T4" fmla="*/ 8 w 8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4">
                  <a:moveTo>
                    <a:pt x="0" y="0"/>
                  </a:moveTo>
                  <a:lnTo>
                    <a:pt x="0" y="7"/>
                  </a:lnTo>
                  <a:lnTo>
                    <a:pt x="8" y="14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73" name="Line 341"/>
            <p:cNvSpPr>
              <a:spLocks noChangeShapeType="1"/>
            </p:cNvSpPr>
            <p:nvPr/>
          </p:nvSpPr>
          <p:spPr bwMode="auto">
            <a:xfrm>
              <a:off x="1823" y="2236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74" name="Freeform 342"/>
            <p:cNvSpPr>
              <a:spLocks/>
            </p:cNvSpPr>
            <p:nvPr/>
          </p:nvSpPr>
          <p:spPr bwMode="auto">
            <a:xfrm>
              <a:off x="1823" y="2242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75" name="Freeform 343"/>
            <p:cNvSpPr>
              <a:spLocks/>
            </p:cNvSpPr>
            <p:nvPr/>
          </p:nvSpPr>
          <p:spPr bwMode="auto">
            <a:xfrm>
              <a:off x="1823" y="2242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76" name="Line 344"/>
            <p:cNvSpPr>
              <a:spLocks noChangeShapeType="1"/>
            </p:cNvSpPr>
            <p:nvPr/>
          </p:nvSpPr>
          <p:spPr bwMode="auto">
            <a:xfrm>
              <a:off x="1823" y="224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77" name="Line 345"/>
            <p:cNvSpPr>
              <a:spLocks noChangeShapeType="1"/>
            </p:cNvSpPr>
            <p:nvPr/>
          </p:nvSpPr>
          <p:spPr bwMode="auto">
            <a:xfrm>
              <a:off x="1823" y="224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78" name="Freeform 346"/>
            <p:cNvSpPr>
              <a:spLocks/>
            </p:cNvSpPr>
            <p:nvPr/>
          </p:nvSpPr>
          <p:spPr bwMode="auto">
            <a:xfrm>
              <a:off x="1823" y="2242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79" name="Freeform 347"/>
            <p:cNvSpPr>
              <a:spLocks/>
            </p:cNvSpPr>
            <p:nvPr/>
          </p:nvSpPr>
          <p:spPr bwMode="auto">
            <a:xfrm>
              <a:off x="1823" y="2249"/>
              <a:ext cx="1" cy="6"/>
            </a:xfrm>
            <a:custGeom>
              <a:avLst/>
              <a:gdLst>
                <a:gd name="T0" fmla="*/ 6 h 6"/>
                <a:gd name="T1" fmla="*/ 6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80" name="Freeform 348"/>
            <p:cNvSpPr>
              <a:spLocks/>
            </p:cNvSpPr>
            <p:nvPr/>
          </p:nvSpPr>
          <p:spPr bwMode="auto">
            <a:xfrm>
              <a:off x="1823" y="2236"/>
              <a:ext cx="9" cy="13"/>
            </a:xfrm>
            <a:custGeom>
              <a:avLst/>
              <a:gdLst>
                <a:gd name="T0" fmla="*/ 0 w 9"/>
                <a:gd name="T1" fmla="*/ 13 h 13"/>
                <a:gd name="T2" fmla="*/ 0 w 9"/>
                <a:gd name="T3" fmla="*/ 6 h 13"/>
                <a:gd name="T4" fmla="*/ 9 w 9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3">
                  <a:moveTo>
                    <a:pt x="0" y="13"/>
                  </a:moveTo>
                  <a:lnTo>
                    <a:pt x="0" y="6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81" name="Line 349"/>
            <p:cNvSpPr>
              <a:spLocks noChangeShapeType="1"/>
            </p:cNvSpPr>
            <p:nvPr/>
          </p:nvSpPr>
          <p:spPr bwMode="auto">
            <a:xfrm>
              <a:off x="1832" y="2236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82" name="Freeform 350"/>
            <p:cNvSpPr>
              <a:spLocks/>
            </p:cNvSpPr>
            <p:nvPr/>
          </p:nvSpPr>
          <p:spPr bwMode="auto">
            <a:xfrm>
              <a:off x="1832" y="2229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83" name="Line 351"/>
            <p:cNvSpPr>
              <a:spLocks noChangeShapeType="1"/>
            </p:cNvSpPr>
            <p:nvPr/>
          </p:nvSpPr>
          <p:spPr bwMode="auto">
            <a:xfrm>
              <a:off x="1832" y="222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84" name="Line 352"/>
            <p:cNvSpPr>
              <a:spLocks noChangeShapeType="1"/>
            </p:cNvSpPr>
            <p:nvPr/>
          </p:nvSpPr>
          <p:spPr bwMode="auto">
            <a:xfrm>
              <a:off x="1832" y="222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85" name="Freeform 353"/>
            <p:cNvSpPr>
              <a:spLocks/>
            </p:cNvSpPr>
            <p:nvPr/>
          </p:nvSpPr>
          <p:spPr bwMode="auto">
            <a:xfrm>
              <a:off x="1832" y="2216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86" name="Line 354"/>
            <p:cNvSpPr>
              <a:spLocks noChangeShapeType="1"/>
            </p:cNvSpPr>
            <p:nvPr/>
          </p:nvSpPr>
          <p:spPr bwMode="auto">
            <a:xfrm>
              <a:off x="1832" y="2216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87" name="Freeform 355"/>
            <p:cNvSpPr>
              <a:spLocks/>
            </p:cNvSpPr>
            <p:nvPr/>
          </p:nvSpPr>
          <p:spPr bwMode="auto">
            <a:xfrm>
              <a:off x="1832" y="2216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88" name="Freeform 356"/>
            <p:cNvSpPr>
              <a:spLocks/>
            </p:cNvSpPr>
            <p:nvPr/>
          </p:nvSpPr>
          <p:spPr bwMode="auto">
            <a:xfrm>
              <a:off x="1841" y="2216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89" name="Line 357"/>
            <p:cNvSpPr>
              <a:spLocks noChangeShapeType="1"/>
            </p:cNvSpPr>
            <p:nvPr/>
          </p:nvSpPr>
          <p:spPr bwMode="auto">
            <a:xfrm>
              <a:off x="1841" y="2229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90" name="Line 358"/>
            <p:cNvSpPr>
              <a:spLocks noChangeShapeType="1"/>
            </p:cNvSpPr>
            <p:nvPr/>
          </p:nvSpPr>
          <p:spPr bwMode="auto">
            <a:xfrm>
              <a:off x="1841" y="2236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91" name="Freeform 359"/>
            <p:cNvSpPr>
              <a:spLocks/>
            </p:cNvSpPr>
            <p:nvPr/>
          </p:nvSpPr>
          <p:spPr bwMode="auto">
            <a:xfrm>
              <a:off x="1841" y="2222"/>
              <a:ext cx="1" cy="14"/>
            </a:xfrm>
            <a:custGeom>
              <a:avLst/>
              <a:gdLst>
                <a:gd name="T0" fmla="*/ 14 h 14"/>
                <a:gd name="T1" fmla="*/ 7 h 14"/>
                <a:gd name="T2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92" name="Line 360"/>
            <p:cNvSpPr>
              <a:spLocks noChangeShapeType="1"/>
            </p:cNvSpPr>
            <p:nvPr/>
          </p:nvSpPr>
          <p:spPr bwMode="auto">
            <a:xfrm flipV="1">
              <a:off x="1841" y="2216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93" name="Line 361"/>
            <p:cNvSpPr>
              <a:spLocks noChangeShapeType="1"/>
            </p:cNvSpPr>
            <p:nvPr/>
          </p:nvSpPr>
          <p:spPr bwMode="auto">
            <a:xfrm>
              <a:off x="1841" y="2216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94" name="Freeform 362"/>
            <p:cNvSpPr>
              <a:spLocks/>
            </p:cNvSpPr>
            <p:nvPr/>
          </p:nvSpPr>
          <p:spPr bwMode="auto">
            <a:xfrm>
              <a:off x="1841" y="2209"/>
              <a:ext cx="8" cy="7"/>
            </a:xfrm>
            <a:custGeom>
              <a:avLst/>
              <a:gdLst>
                <a:gd name="T0" fmla="*/ 0 w 8"/>
                <a:gd name="T1" fmla="*/ 7 h 7"/>
                <a:gd name="T2" fmla="*/ 0 w 8"/>
                <a:gd name="T3" fmla="*/ 0 h 7"/>
                <a:gd name="T4" fmla="*/ 8 w 8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7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95" name="Freeform 363"/>
            <p:cNvSpPr>
              <a:spLocks/>
            </p:cNvSpPr>
            <p:nvPr/>
          </p:nvSpPr>
          <p:spPr bwMode="auto">
            <a:xfrm>
              <a:off x="1849" y="2209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96" name="Line 364"/>
            <p:cNvSpPr>
              <a:spLocks noChangeShapeType="1"/>
            </p:cNvSpPr>
            <p:nvPr/>
          </p:nvSpPr>
          <p:spPr bwMode="auto">
            <a:xfrm>
              <a:off x="1849" y="222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97" name="Line 365"/>
            <p:cNvSpPr>
              <a:spLocks noChangeShapeType="1"/>
            </p:cNvSpPr>
            <p:nvPr/>
          </p:nvSpPr>
          <p:spPr bwMode="auto">
            <a:xfrm flipV="1">
              <a:off x="1849" y="2216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98" name="Freeform 366"/>
            <p:cNvSpPr>
              <a:spLocks/>
            </p:cNvSpPr>
            <p:nvPr/>
          </p:nvSpPr>
          <p:spPr bwMode="auto">
            <a:xfrm>
              <a:off x="1849" y="2202"/>
              <a:ext cx="1" cy="14"/>
            </a:xfrm>
            <a:custGeom>
              <a:avLst/>
              <a:gdLst>
                <a:gd name="T0" fmla="*/ 14 h 14"/>
                <a:gd name="T1" fmla="*/ 7 h 14"/>
                <a:gd name="T2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7999" name="Freeform 367"/>
            <p:cNvSpPr>
              <a:spLocks/>
            </p:cNvSpPr>
            <p:nvPr/>
          </p:nvSpPr>
          <p:spPr bwMode="auto">
            <a:xfrm>
              <a:off x="1849" y="2202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00" name="Line 368"/>
            <p:cNvSpPr>
              <a:spLocks noChangeShapeType="1"/>
            </p:cNvSpPr>
            <p:nvPr/>
          </p:nvSpPr>
          <p:spPr bwMode="auto">
            <a:xfrm>
              <a:off x="1849" y="220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01" name="Freeform 369"/>
            <p:cNvSpPr>
              <a:spLocks/>
            </p:cNvSpPr>
            <p:nvPr/>
          </p:nvSpPr>
          <p:spPr bwMode="auto">
            <a:xfrm>
              <a:off x="1849" y="2209"/>
              <a:ext cx="9" cy="20"/>
            </a:xfrm>
            <a:custGeom>
              <a:avLst/>
              <a:gdLst>
                <a:gd name="T0" fmla="*/ 0 w 9"/>
                <a:gd name="T1" fmla="*/ 0 h 20"/>
                <a:gd name="T2" fmla="*/ 0 w 9"/>
                <a:gd name="T3" fmla="*/ 7 h 20"/>
                <a:gd name="T4" fmla="*/ 9 w 9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0">
                  <a:moveTo>
                    <a:pt x="0" y="0"/>
                  </a:moveTo>
                  <a:lnTo>
                    <a:pt x="0" y="7"/>
                  </a:lnTo>
                  <a:lnTo>
                    <a:pt x="9" y="2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02" name="Line 370"/>
            <p:cNvSpPr>
              <a:spLocks noChangeShapeType="1"/>
            </p:cNvSpPr>
            <p:nvPr/>
          </p:nvSpPr>
          <p:spPr bwMode="auto">
            <a:xfrm>
              <a:off x="1858" y="222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03" name="Line 371"/>
            <p:cNvSpPr>
              <a:spLocks noChangeShapeType="1"/>
            </p:cNvSpPr>
            <p:nvPr/>
          </p:nvSpPr>
          <p:spPr bwMode="auto">
            <a:xfrm flipV="1">
              <a:off x="1858" y="2222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04" name="Line 372"/>
            <p:cNvSpPr>
              <a:spLocks noChangeShapeType="1"/>
            </p:cNvSpPr>
            <p:nvPr/>
          </p:nvSpPr>
          <p:spPr bwMode="auto">
            <a:xfrm flipV="1">
              <a:off x="1858" y="2216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05" name="Line 373"/>
            <p:cNvSpPr>
              <a:spLocks noChangeShapeType="1"/>
            </p:cNvSpPr>
            <p:nvPr/>
          </p:nvSpPr>
          <p:spPr bwMode="auto">
            <a:xfrm>
              <a:off x="1858" y="2216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06" name="Line 374"/>
            <p:cNvSpPr>
              <a:spLocks noChangeShapeType="1"/>
            </p:cNvSpPr>
            <p:nvPr/>
          </p:nvSpPr>
          <p:spPr bwMode="auto">
            <a:xfrm>
              <a:off x="1858" y="2216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07" name="Freeform 375"/>
            <p:cNvSpPr>
              <a:spLocks/>
            </p:cNvSpPr>
            <p:nvPr/>
          </p:nvSpPr>
          <p:spPr bwMode="auto">
            <a:xfrm>
              <a:off x="1858" y="2216"/>
              <a:ext cx="1" cy="6"/>
            </a:xfrm>
            <a:custGeom>
              <a:avLst/>
              <a:gdLst>
                <a:gd name="T0" fmla="*/ 0 h 6"/>
                <a:gd name="T1" fmla="*/ 6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08" name="Freeform 376"/>
            <p:cNvSpPr>
              <a:spLocks/>
            </p:cNvSpPr>
            <p:nvPr/>
          </p:nvSpPr>
          <p:spPr bwMode="auto">
            <a:xfrm>
              <a:off x="1858" y="2216"/>
              <a:ext cx="9" cy="6"/>
            </a:xfrm>
            <a:custGeom>
              <a:avLst/>
              <a:gdLst>
                <a:gd name="T0" fmla="*/ 0 w 9"/>
                <a:gd name="T1" fmla="*/ 6 h 6"/>
                <a:gd name="T2" fmla="*/ 0 w 9"/>
                <a:gd name="T3" fmla="*/ 6 h 6"/>
                <a:gd name="T4" fmla="*/ 9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6"/>
                  </a:moveTo>
                  <a:lnTo>
                    <a:pt x="0" y="6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09" name="Line 377"/>
            <p:cNvSpPr>
              <a:spLocks noChangeShapeType="1"/>
            </p:cNvSpPr>
            <p:nvPr/>
          </p:nvSpPr>
          <p:spPr bwMode="auto">
            <a:xfrm flipV="1">
              <a:off x="1867" y="2209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10" name="Line 378"/>
            <p:cNvSpPr>
              <a:spLocks noChangeShapeType="1"/>
            </p:cNvSpPr>
            <p:nvPr/>
          </p:nvSpPr>
          <p:spPr bwMode="auto">
            <a:xfrm>
              <a:off x="1867" y="220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11" name="Freeform 379"/>
            <p:cNvSpPr>
              <a:spLocks/>
            </p:cNvSpPr>
            <p:nvPr/>
          </p:nvSpPr>
          <p:spPr bwMode="auto">
            <a:xfrm>
              <a:off x="1867" y="2209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12" name="Line 380"/>
            <p:cNvSpPr>
              <a:spLocks noChangeShapeType="1"/>
            </p:cNvSpPr>
            <p:nvPr/>
          </p:nvSpPr>
          <p:spPr bwMode="auto">
            <a:xfrm>
              <a:off x="1867" y="222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13" name="Line 381"/>
            <p:cNvSpPr>
              <a:spLocks noChangeShapeType="1"/>
            </p:cNvSpPr>
            <p:nvPr/>
          </p:nvSpPr>
          <p:spPr bwMode="auto">
            <a:xfrm>
              <a:off x="1867" y="222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14" name="Line 382"/>
            <p:cNvSpPr>
              <a:spLocks noChangeShapeType="1"/>
            </p:cNvSpPr>
            <p:nvPr/>
          </p:nvSpPr>
          <p:spPr bwMode="auto">
            <a:xfrm>
              <a:off x="1867" y="222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15" name="Freeform 383"/>
            <p:cNvSpPr>
              <a:spLocks/>
            </p:cNvSpPr>
            <p:nvPr/>
          </p:nvSpPr>
          <p:spPr bwMode="auto">
            <a:xfrm>
              <a:off x="1867" y="2222"/>
              <a:ext cx="8" cy="1"/>
            </a:xfrm>
            <a:custGeom>
              <a:avLst/>
              <a:gdLst>
                <a:gd name="T0" fmla="*/ 0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16" name="Line 384"/>
            <p:cNvSpPr>
              <a:spLocks noChangeShapeType="1"/>
            </p:cNvSpPr>
            <p:nvPr/>
          </p:nvSpPr>
          <p:spPr bwMode="auto">
            <a:xfrm>
              <a:off x="1875" y="222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17" name="Line 385"/>
            <p:cNvSpPr>
              <a:spLocks noChangeShapeType="1"/>
            </p:cNvSpPr>
            <p:nvPr/>
          </p:nvSpPr>
          <p:spPr bwMode="auto">
            <a:xfrm>
              <a:off x="1875" y="222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18" name="Freeform 386"/>
            <p:cNvSpPr>
              <a:spLocks/>
            </p:cNvSpPr>
            <p:nvPr/>
          </p:nvSpPr>
          <p:spPr bwMode="auto">
            <a:xfrm>
              <a:off x="1875" y="2222"/>
              <a:ext cx="1" cy="20"/>
            </a:xfrm>
            <a:custGeom>
              <a:avLst/>
              <a:gdLst>
                <a:gd name="T0" fmla="*/ 0 h 20"/>
                <a:gd name="T1" fmla="*/ 7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19" name="Line 387"/>
            <p:cNvSpPr>
              <a:spLocks noChangeShapeType="1"/>
            </p:cNvSpPr>
            <p:nvPr/>
          </p:nvSpPr>
          <p:spPr bwMode="auto">
            <a:xfrm>
              <a:off x="1875" y="224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20" name="Line 388"/>
            <p:cNvSpPr>
              <a:spLocks noChangeShapeType="1"/>
            </p:cNvSpPr>
            <p:nvPr/>
          </p:nvSpPr>
          <p:spPr bwMode="auto">
            <a:xfrm>
              <a:off x="1875" y="224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21" name="Freeform 389"/>
            <p:cNvSpPr>
              <a:spLocks/>
            </p:cNvSpPr>
            <p:nvPr/>
          </p:nvSpPr>
          <p:spPr bwMode="auto">
            <a:xfrm>
              <a:off x="1875" y="2222"/>
              <a:ext cx="1" cy="20"/>
            </a:xfrm>
            <a:custGeom>
              <a:avLst/>
              <a:gdLst>
                <a:gd name="T0" fmla="*/ 20 h 20"/>
                <a:gd name="T1" fmla="*/ 7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22" name="Freeform 390"/>
            <p:cNvSpPr>
              <a:spLocks/>
            </p:cNvSpPr>
            <p:nvPr/>
          </p:nvSpPr>
          <p:spPr bwMode="auto">
            <a:xfrm>
              <a:off x="1875" y="2222"/>
              <a:ext cx="9" cy="7"/>
            </a:xfrm>
            <a:custGeom>
              <a:avLst/>
              <a:gdLst>
                <a:gd name="T0" fmla="*/ 0 w 9"/>
                <a:gd name="T1" fmla="*/ 0 h 7"/>
                <a:gd name="T2" fmla="*/ 0 w 9"/>
                <a:gd name="T3" fmla="*/ 0 h 7"/>
                <a:gd name="T4" fmla="*/ 9 w 9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lnTo>
                    <a:pt x="0" y="0"/>
                  </a:lnTo>
                  <a:lnTo>
                    <a:pt x="9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23" name="Line 391"/>
            <p:cNvSpPr>
              <a:spLocks noChangeShapeType="1"/>
            </p:cNvSpPr>
            <p:nvPr/>
          </p:nvSpPr>
          <p:spPr bwMode="auto">
            <a:xfrm>
              <a:off x="1884" y="2229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24" name="Line 392"/>
            <p:cNvSpPr>
              <a:spLocks noChangeShapeType="1"/>
            </p:cNvSpPr>
            <p:nvPr/>
          </p:nvSpPr>
          <p:spPr bwMode="auto">
            <a:xfrm>
              <a:off x="1884" y="2236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25" name="Freeform 393"/>
            <p:cNvSpPr>
              <a:spLocks/>
            </p:cNvSpPr>
            <p:nvPr/>
          </p:nvSpPr>
          <p:spPr bwMode="auto">
            <a:xfrm>
              <a:off x="1884" y="2236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26" name="Line 394"/>
            <p:cNvSpPr>
              <a:spLocks noChangeShapeType="1"/>
            </p:cNvSpPr>
            <p:nvPr/>
          </p:nvSpPr>
          <p:spPr bwMode="auto">
            <a:xfrm>
              <a:off x="1884" y="224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27" name="Freeform 395"/>
            <p:cNvSpPr>
              <a:spLocks/>
            </p:cNvSpPr>
            <p:nvPr/>
          </p:nvSpPr>
          <p:spPr bwMode="auto">
            <a:xfrm>
              <a:off x="1884" y="2222"/>
              <a:ext cx="1" cy="20"/>
            </a:xfrm>
            <a:custGeom>
              <a:avLst/>
              <a:gdLst>
                <a:gd name="T0" fmla="*/ 20 h 20"/>
                <a:gd name="T1" fmla="*/ 14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28" name="Freeform 396"/>
            <p:cNvSpPr>
              <a:spLocks/>
            </p:cNvSpPr>
            <p:nvPr/>
          </p:nvSpPr>
          <p:spPr bwMode="auto">
            <a:xfrm>
              <a:off x="1884" y="2216"/>
              <a:ext cx="1" cy="6"/>
            </a:xfrm>
            <a:custGeom>
              <a:avLst/>
              <a:gdLst>
                <a:gd name="T0" fmla="*/ 6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29" name="Freeform 397"/>
            <p:cNvSpPr>
              <a:spLocks/>
            </p:cNvSpPr>
            <p:nvPr/>
          </p:nvSpPr>
          <p:spPr bwMode="auto">
            <a:xfrm>
              <a:off x="1884" y="2216"/>
              <a:ext cx="9" cy="13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6 h 13"/>
                <a:gd name="T4" fmla="*/ 9 w 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3">
                  <a:moveTo>
                    <a:pt x="0" y="0"/>
                  </a:moveTo>
                  <a:lnTo>
                    <a:pt x="0" y="6"/>
                  </a:lnTo>
                  <a:lnTo>
                    <a:pt x="9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30" name="Line 398"/>
            <p:cNvSpPr>
              <a:spLocks noChangeShapeType="1"/>
            </p:cNvSpPr>
            <p:nvPr/>
          </p:nvSpPr>
          <p:spPr bwMode="auto">
            <a:xfrm>
              <a:off x="1893" y="2229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31" name="Freeform 399"/>
            <p:cNvSpPr>
              <a:spLocks/>
            </p:cNvSpPr>
            <p:nvPr/>
          </p:nvSpPr>
          <p:spPr bwMode="auto">
            <a:xfrm>
              <a:off x="1893" y="2236"/>
              <a:ext cx="1" cy="19"/>
            </a:xfrm>
            <a:custGeom>
              <a:avLst/>
              <a:gdLst>
                <a:gd name="T0" fmla="*/ 0 h 19"/>
                <a:gd name="T1" fmla="*/ 13 h 19"/>
                <a:gd name="T2" fmla="*/ 19 h 19"/>
                <a:gd name="T3" fmla="*/ 19 h 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9">
                  <a:moveTo>
                    <a:pt x="0" y="0"/>
                  </a:moveTo>
                  <a:lnTo>
                    <a:pt x="0" y="13"/>
                  </a:lnTo>
                  <a:lnTo>
                    <a:pt x="0" y="19"/>
                  </a:lnTo>
                  <a:lnTo>
                    <a:pt x="0" y="19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32" name="Freeform 400"/>
            <p:cNvSpPr>
              <a:spLocks/>
            </p:cNvSpPr>
            <p:nvPr/>
          </p:nvSpPr>
          <p:spPr bwMode="auto">
            <a:xfrm>
              <a:off x="1893" y="2242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33" name="Freeform 401"/>
            <p:cNvSpPr>
              <a:spLocks/>
            </p:cNvSpPr>
            <p:nvPr/>
          </p:nvSpPr>
          <p:spPr bwMode="auto">
            <a:xfrm>
              <a:off x="1893" y="2222"/>
              <a:ext cx="1" cy="20"/>
            </a:xfrm>
            <a:custGeom>
              <a:avLst/>
              <a:gdLst>
                <a:gd name="T0" fmla="*/ 20 h 20"/>
                <a:gd name="T1" fmla="*/ 7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34" name="Freeform 402"/>
            <p:cNvSpPr>
              <a:spLocks/>
            </p:cNvSpPr>
            <p:nvPr/>
          </p:nvSpPr>
          <p:spPr bwMode="auto">
            <a:xfrm>
              <a:off x="1893" y="2222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35" name="Freeform 403"/>
            <p:cNvSpPr>
              <a:spLocks/>
            </p:cNvSpPr>
            <p:nvPr/>
          </p:nvSpPr>
          <p:spPr bwMode="auto">
            <a:xfrm>
              <a:off x="1893" y="2222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36" name="Freeform 404"/>
            <p:cNvSpPr>
              <a:spLocks/>
            </p:cNvSpPr>
            <p:nvPr/>
          </p:nvSpPr>
          <p:spPr bwMode="auto">
            <a:xfrm>
              <a:off x="1893" y="2222"/>
              <a:ext cx="8" cy="14"/>
            </a:xfrm>
            <a:custGeom>
              <a:avLst/>
              <a:gdLst>
                <a:gd name="T0" fmla="*/ 0 w 8"/>
                <a:gd name="T1" fmla="*/ 0 h 14"/>
                <a:gd name="T2" fmla="*/ 0 w 8"/>
                <a:gd name="T3" fmla="*/ 7 h 14"/>
                <a:gd name="T4" fmla="*/ 8 w 8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4">
                  <a:moveTo>
                    <a:pt x="0" y="0"/>
                  </a:moveTo>
                  <a:lnTo>
                    <a:pt x="0" y="7"/>
                  </a:lnTo>
                  <a:lnTo>
                    <a:pt x="8" y="14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37" name="Freeform 405"/>
            <p:cNvSpPr>
              <a:spLocks/>
            </p:cNvSpPr>
            <p:nvPr/>
          </p:nvSpPr>
          <p:spPr bwMode="auto">
            <a:xfrm>
              <a:off x="1901" y="2236"/>
              <a:ext cx="1" cy="6"/>
            </a:xfrm>
            <a:custGeom>
              <a:avLst/>
              <a:gdLst>
                <a:gd name="T0" fmla="*/ 0 h 6"/>
                <a:gd name="T1" fmla="*/ 6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38" name="Freeform 406"/>
            <p:cNvSpPr>
              <a:spLocks/>
            </p:cNvSpPr>
            <p:nvPr/>
          </p:nvSpPr>
          <p:spPr bwMode="auto">
            <a:xfrm>
              <a:off x="1901" y="2222"/>
              <a:ext cx="1" cy="20"/>
            </a:xfrm>
            <a:custGeom>
              <a:avLst/>
              <a:gdLst>
                <a:gd name="T0" fmla="*/ 20 h 20"/>
                <a:gd name="T1" fmla="*/ 14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38240" name="Group 608"/>
          <p:cNvGrpSpPr>
            <a:grpSpLocks/>
          </p:cNvGrpSpPr>
          <p:nvPr/>
        </p:nvGrpSpPr>
        <p:grpSpPr bwMode="auto">
          <a:xfrm>
            <a:off x="3017838" y="3506788"/>
            <a:ext cx="387350" cy="106362"/>
            <a:chOff x="1901" y="2209"/>
            <a:chExt cx="244" cy="67"/>
          </a:xfrm>
        </p:grpSpPr>
        <p:sp>
          <p:nvSpPr>
            <p:cNvPr id="838040" name="Line 408"/>
            <p:cNvSpPr>
              <a:spLocks noChangeShapeType="1"/>
            </p:cNvSpPr>
            <p:nvPr/>
          </p:nvSpPr>
          <p:spPr bwMode="auto">
            <a:xfrm>
              <a:off x="1901" y="222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41" name="Line 409"/>
            <p:cNvSpPr>
              <a:spLocks noChangeShapeType="1"/>
            </p:cNvSpPr>
            <p:nvPr/>
          </p:nvSpPr>
          <p:spPr bwMode="auto">
            <a:xfrm>
              <a:off x="1901" y="222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42" name="Freeform 410"/>
            <p:cNvSpPr>
              <a:spLocks/>
            </p:cNvSpPr>
            <p:nvPr/>
          </p:nvSpPr>
          <p:spPr bwMode="auto">
            <a:xfrm>
              <a:off x="1901" y="2222"/>
              <a:ext cx="1" cy="20"/>
            </a:xfrm>
            <a:custGeom>
              <a:avLst/>
              <a:gdLst>
                <a:gd name="T0" fmla="*/ 0 h 20"/>
                <a:gd name="T1" fmla="*/ 14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14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43" name="Freeform 411"/>
            <p:cNvSpPr>
              <a:spLocks/>
            </p:cNvSpPr>
            <p:nvPr/>
          </p:nvSpPr>
          <p:spPr bwMode="auto">
            <a:xfrm>
              <a:off x="1901" y="2236"/>
              <a:ext cx="1" cy="6"/>
            </a:xfrm>
            <a:custGeom>
              <a:avLst/>
              <a:gdLst>
                <a:gd name="T0" fmla="*/ 6 h 6"/>
                <a:gd name="T1" fmla="*/ 6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44" name="Freeform 412"/>
            <p:cNvSpPr>
              <a:spLocks/>
            </p:cNvSpPr>
            <p:nvPr/>
          </p:nvSpPr>
          <p:spPr bwMode="auto">
            <a:xfrm>
              <a:off x="1901" y="2236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45" name="Freeform 413"/>
            <p:cNvSpPr>
              <a:spLocks/>
            </p:cNvSpPr>
            <p:nvPr/>
          </p:nvSpPr>
          <p:spPr bwMode="auto">
            <a:xfrm>
              <a:off x="1910" y="2216"/>
              <a:ext cx="1" cy="20"/>
            </a:xfrm>
            <a:custGeom>
              <a:avLst/>
              <a:gdLst>
                <a:gd name="T0" fmla="*/ 20 h 20"/>
                <a:gd name="T1" fmla="*/ 6 h 20"/>
                <a:gd name="T2" fmla="*/ 0 h 20"/>
                <a:gd name="T3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46" name="Freeform 414"/>
            <p:cNvSpPr>
              <a:spLocks/>
            </p:cNvSpPr>
            <p:nvPr/>
          </p:nvSpPr>
          <p:spPr bwMode="auto">
            <a:xfrm>
              <a:off x="1910" y="2216"/>
              <a:ext cx="1" cy="13"/>
            </a:xfrm>
            <a:custGeom>
              <a:avLst/>
              <a:gdLst>
                <a:gd name="T0" fmla="*/ 0 h 13"/>
                <a:gd name="T1" fmla="*/ 0 h 13"/>
                <a:gd name="T2" fmla="*/ 6 h 13"/>
                <a:gd name="T3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47" name="Freeform 415"/>
            <p:cNvSpPr>
              <a:spLocks/>
            </p:cNvSpPr>
            <p:nvPr/>
          </p:nvSpPr>
          <p:spPr bwMode="auto">
            <a:xfrm>
              <a:off x="1910" y="2222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48" name="Freeform 416"/>
            <p:cNvSpPr>
              <a:spLocks/>
            </p:cNvSpPr>
            <p:nvPr/>
          </p:nvSpPr>
          <p:spPr bwMode="auto">
            <a:xfrm>
              <a:off x="1910" y="2222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49" name="Line 417"/>
            <p:cNvSpPr>
              <a:spLocks noChangeShapeType="1"/>
            </p:cNvSpPr>
            <p:nvPr/>
          </p:nvSpPr>
          <p:spPr bwMode="auto">
            <a:xfrm>
              <a:off x="1910" y="222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50" name="Line 418"/>
            <p:cNvSpPr>
              <a:spLocks noChangeShapeType="1"/>
            </p:cNvSpPr>
            <p:nvPr/>
          </p:nvSpPr>
          <p:spPr bwMode="auto">
            <a:xfrm flipV="1">
              <a:off x="1910" y="2222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51" name="Freeform 419"/>
            <p:cNvSpPr>
              <a:spLocks/>
            </p:cNvSpPr>
            <p:nvPr/>
          </p:nvSpPr>
          <p:spPr bwMode="auto">
            <a:xfrm>
              <a:off x="1910" y="2216"/>
              <a:ext cx="9" cy="6"/>
            </a:xfrm>
            <a:custGeom>
              <a:avLst/>
              <a:gdLst>
                <a:gd name="T0" fmla="*/ 0 w 9"/>
                <a:gd name="T1" fmla="*/ 6 h 6"/>
                <a:gd name="T2" fmla="*/ 0 w 9"/>
                <a:gd name="T3" fmla="*/ 0 h 6"/>
                <a:gd name="T4" fmla="*/ 9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6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52" name="Line 420"/>
            <p:cNvSpPr>
              <a:spLocks noChangeShapeType="1"/>
            </p:cNvSpPr>
            <p:nvPr/>
          </p:nvSpPr>
          <p:spPr bwMode="auto">
            <a:xfrm>
              <a:off x="1919" y="2216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53" name="Line 421"/>
            <p:cNvSpPr>
              <a:spLocks noChangeShapeType="1"/>
            </p:cNvSpPr>
            <p:nvPr/>
          </p:nvSpPr>
          <p:spPr bwMode="auto">
            <a:xfrm>
              <a:off x="1919" y="2216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54" name="Freeform 422"/>
            <p:cNvSpPr>
              <a:spLocks/>
            </p:cNvSpPr>
            <p:nvPr/>
          </p:nvSpPr>
          <p:spPr bwMode="auto">
            <a:xfrm>
              <a:off x="1919" y="2216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55" name="Freeform 423"/>
            <p:cNvSpPr>
              <a:spLocks/>
            </p:cNvSpPr>
            <p:nvPr/>
          </p:nvSpPr>
          <p:spPr bwMode="auto">
            <a:xfrm>
              <a:off x="1919" y="2229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56" name="Freeform 424"/>
            <p:cNvSpPr>
              <a:spLocks/>
            </p:cNvSpPr>
            <p:nvPr/>
          </p:nvSpPr>
          <p:spPr bwMode="auto">
            <a:xfrm>
              <a:off x="1919" y="2216"/>
              <a:ext cx="1" cy="20"/>
            </a:xfrm>
            <a:custGeom>
              <a:avLst/>
              <a:gdLst>
                <a:gd name="T0" fmla="*/ 20 h 20"/>
                <a:gd name="T1" fmla="*/ 13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57" name="Line 425"/>
            <p:cNvSpPr>
              <a:spLocks noChangeShapeType="1"/>
            </p:cNvSpPr>
            <p:nvPr/>
          </p:nvSpPr>
          <p:spPr bwMode="auto">
            <a:xfrm>
              <a:off x="1919" y="2216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58" name="Freeform 426"/>
            <p:cNvSpPr>
              <a:spLocks/>
            </p:cNvSpPr>
            <p:nvPr/>
          </p:nvSpPr>
          <p:spPr bwMode="auto">
            <a:xfrm>
              <a:off x="1919" y="2216"/>
              <a:ext cx="8" cy="1"/>
            </a:xfrm>
            <a:custGeom>
              <a:avLst/>
              <a:gdLst>
                <a:gd name="T0" fmla="*/ 0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59" name="Freeform 427"/>
            <p:cNvSpPr>
              <a:spLocks/>
            </p:cNvSpPr>
            <p:nvPr/>
          </p:nvSpPr>
          <p:spPr bwMode="auto">
            <a:xfrm>
              <a:off x="1927" y="2216"/>
              <a:ext cx="1" cy="20"/>
            </a:xfrm>
            <a:custGeom>
              <a:avLst/>
              <a:gdLst>
                <a:gd name="T0" fmla="*/ 0 h 20"/>
                <a:gd name="T1" fmla="*/ 6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6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60" name="Line 428"/>
            <p:cNvSpPr>
              <a:spLocks noChangeShapeType="1"/>
            </p:cNvSpPr>
            <p:nvPr/>
          </p:nvSpPr>
          <p:spPr bwMode="auto">
            <a:xfrm>
              <a:off x="1927" y="2236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61" name="Freeform 429"/>
            <p:cNvSpPr>
              <a:spLocks/>
            </p:cNvSpPr>
            <p:nvPr/>
          </p:nvSpPr>
          <p:spPr bwMode="auto">
            <a:xfrm>
              <a:off x="1927" y="2242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62" name="Freeform 430"/>
            <p:cNvSpPr>
              <a:spLocks/>
            </p:cNvSpPr>
            <p:nvPr/>
          </p:nvSpPr>
          <p:spPr bwMode="auto">
            <a:xfrm>
              <a:off x="1927" y="2222"/>
              <a:ext cx="1" cy="27"/>
            </a:xfrm>
            <a:custGeom>
              <a:avLst/>
              <a:gdLst>
                <a:gd name="T0" fmla="*/ 27 h 27"/>
                <a:gd name="T1" fmla="*/ 20 h 27"/>
                <a:gd name="T2" fmla="*/ 14 h 27"/>
                <a:gd name="T3" fmla="*/ 7 h 27"/>
                <a:gd name="T4" fmla="*/ 0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7">
                  <a:moveTo>
                    <a:pt x="0" y="27"/>
                  </a:moveTo>
                  <a:lnTo>
                    <a:pt x="0" y="20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63" name="Line 431"/>
            <p:cNvSpPr>
              <a:spLocks noChangeShapeType="1"/>
            </p:cNvSpPr>
            <p:nvPr/>
          </p:nvSpPr>
          <p:spPr bwMode="auto">
            <a:xfrm>
              <a:off x="1927" y="222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64" name="Freeform 432"/>
            <p:cNvSpPr>
              <a:spLocks/>
            </p:cNvSpPr>
            <p:nvPr/>
          </p:nvSpPr>
          <p:spPr bwMode="auto">
            <a:xfrm>
              <a:off x="1927" y="2222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65" name="Freeform 433"/>
            <p:cNvSpPr>
              <a:spLocks/>
            </p:cNvSpPr>
            <p:nvPr/>
          </p:nvSpPr>
          <p:spPr bwMode="auto">
            <a:xfrm>
              <a:off x="1927" y="2229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66" name="Freeform 434"/>
            <p:cNvSpPr>
              <a:spLocks/>
            </p:cNvSpPr>
            <p:nvPr/>
          </p:nvSpPr>
          <p:spPr bwMode="auto">
            <a:xfrm>
              <a:off x="1936" y="2229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67" name="Freeform 435"/>
            <p:cNvSpPr>
              <a:spLocks/>
            </p:cNvSpPr>
            <p:nvPr/>
          </p:nvSpPr>
          <p:spPr bwMode="auto">
            <a:xfrm>
              <a:off x="1936" y="2236"/>
              <a:ext cx="1" cy="6"/>
            </a:xfrm>
            <a:custGeom>
              <a:avLst/>
              <a:gdLst>
                <a:gd name="T0" fmla="*/ 6 h 6"/>
                <a:gd name="T1" fmla="*/ 6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68" name="Line 436"/>
            <p:cNvSpPr>
              <a:spLocks noChangeShapeType="1"/>
            </p:cNvSpPr>
            <p:nvPr/>
          </p:nvSpPr>
          <p:spPr bwMode="auto">
            <a:xfrm flipV="1">
              <a:off x="1936" y="2222"/>
              <a:ext cx="1" cy="14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69" name="Line 437"/>
            <p:cNvSpPr>
              <a:spLocks noChangeShapeType="1"/>
            </p:cNvSpPr>
            <p:nvPr/>
          </p:nvSpPr>
          <p:spPr bwMode="auto">
            <a:xfrm flipV="1">
              <a:off x="1936" y="2216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70" name="Line 438"/>
            <p:cNvSpPr>
              <a:spLocks noChangeShapeType="1"/>
            </p:cNvSpPr>
            <p:nvPr/>
          </p:nvSpPr>
          <p:spPr bwMode="auto">
            <a:xfrm>
              <a:off x="1936" y="2216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71" name="Freeform 439"/>
            <p:cNvSpPr>
              <a:spLocks/>
            </p:cNvSpPr>
            <p:nvPr/>
          </p:nvSpPr>
          <p:spPr bwMode="auto">
            <a:xfrm>
              <a:off x="1936" y="2216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72" name="Freeform 440"/>
            <p:cNvSpPr>
              <a:spLocks/>
            </p:cNvSpPr>
            <p:nvPr/>
          </p:nvSpPr>
          <p:spPr bwMode="auto">
            <a:xfrm>
              <a:off x="1936" y="2222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73" name="Freeform 441"/>
            <p:cNvSpPr>
              <a:spLocks/>
            </p:cNvSpPr>
            <p:nvPr/>
          </p:nvSpPr>
          <p:spPr bwMode="auto">
            <a:xfrm>
              <a:off x="1936" y="2222"/>
              <a:ext cx="9" cy="7"/>
            </a:xfrm>
            <a:custGeom>
              <a:avLst/>
              <a:gdLst>
                <a:gd name="T0" fmla="*/ 0 w 9"/>
                <a:gd name="T1" fmla="*/ 0 h 7"/>
                <a:gd name="T2" fmla="*/ 0 w 9"/>
                <a:gd name="T3" fmla="*/ 7 h 7"/>
                <a:gd name="T4" fmla="*/ 9 w 9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lnTo>
                    <a:pt x="0" y="7"/>
                  </a:lnTo>
                  <a:lnTo>
                    <a:pt x="9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74" name="Freeform 442"/>
            <p:cNvSpPr>
              <a:spLocks/>
            </p:cNvSpPr>
            <p:nvPr/>
          </p:nvSpPr>
          <p:spPr bwMode="auto">
            <a:xfrm>
              <a:off x="1945" y="2209"/>
              <a:ext cx="1" cy="20"/>
            </a:xfrm>
            <a:custGeom>
              <a:avLst/>
              <a:gdLst>
                <a:gd name="T0" fmla="*/ 20 h 20"/>
                <a:gd name="T1" fmla="*/ 13 h 20"/>
                <a:gd name="T2" fmla="*/ 7 h 20"/>
                <a:gd name="T3" fmla="*/ 7 h 20"/>
                <a:gd name="T4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1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75" name="Freeform 443"/>
            <p:cNvSpPr>
              <a:spLocks/>
            </p:cNvSpPr>
            <p:nvPr/>
          </p:nvSpPr>
          <p:spPr bwMode="auto">
            <a:xfrm>
              <a:off x="1945" y="2209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76" name="Freeform 444"/>
            <p:cNvSpPr>
              <a:spLocks/>
            </p:cNvSpPr>
            <p:nvPr/>
          </p:nvSpPr>
          <p:spPr bwMode="auto">
            <a:xfrm>
              <a:off x="1945" y="2209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77" name="Freeform 445"/>
            <p:cNvSpPr>
              <a:spLocks/>
            </p:cNvSpPr>
            <p:nvPr/>
          </p:nvSpPr>
          <p:spPr bwMode="auto">
            <a:xfrm>
              <a:off x="1945" y="2209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78" name="Line 446"/>
            <p:cNvSpPr>
              <a:spLocks noChangeShapeType="1"/>
            </p:cNvSpPr>
            <p:nvPr/>
          </p:nvSpPr>
          <p:spPr bwMode="auto">
            <a:xfrm>
              <a:off x="1945" y="222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79" name="Line 447"/>
            <p:cNvSpPr>
              <a:spLocks noChangeShapeType="1"/>
            </p:cNvSpPr>
            <p:nvPr/>
          </p:nvSpPr>
          <p:spPr bwMode="auto">
            <a:xfrm>
              <a:off x="1945" y="222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80" name="Freeform 448"/>
            <p:cNvSpPr>
              <a:spLocks/>
            </p:cNvSpPr>
            <p:nvPr/>
          </p:nvSpPr>
          <p:spPr bwMode="auto">
            <a:xfrm>
              <a:off x="1945" y="2209"/>
              <a:ext cx="8" cy="13"/>
            </a:xfrm>
            <a:custGeom>
              <a:avLst/>
              <a:gdLst>
                <a:gd name="T0" fmla="*/ 0 w 8"/>
                <a:gd name="T1" fmla="*/ 13 h 13"/>
                <a:gd name="T2" fmla="*/ 0 w 8"/>
                <a:gd name="T3" fmla="*/ 7 h 13"/>
                <a:gd name="T4" fmla="*/ 8 w 8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3">
                  <a:moveTo>
                    <a:pt x="0" y="13"/>
                  </a:moveTo>
                  <a:lnTo>
                    <a:pt x="0" y="7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81" name="Freeform 449"/>
            <p:cNvSpPr>
              <a:spLocks/>
            </p:cNvSpPr>
            <p:nvPr/>
          </p:nvSpPr>
          <p:spPr bwMode="auto">
            <a:xfrm>
              <a:off x="1953" y="2209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82" name="Line 450"/>
            <p:cNvSpPr>
              <a:spLocks noChangeShapeType="1"/>
            </p:cNvSpPr>
            <p:nvPr/>
          </p:nvSpPr>
          <p:spPr bwMode="auto">
            <a:xfrm>
              <a:off x="1953" y="2216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83" name="Line 451"/>
            <p:cNvSpPr>
              <a:spLocks noChangeShapeType="1"/>
            </p:cNvSpPr>
            <p:nvPr/>
          </p:nvSpPr>
          <p:spPr bwMode="auto">
            <a:xfrm>
              <a:off x="1953" y="2216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84" name="Line 452"/>
            <p:cNvSpPr>
              <a:spLocks noChangeShapeType="1"/>
            </p:cNvSpPr>
            <p:nvPr/>
          </p:nvSpPr>
          <p:spPr bwMode="auto">
            <a:xfrm>
              <a:off x="1953" y="2222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85" name="Freeform 453"/>
            <p:cNvSpPr>
              <a:spLocks/>
            </p:cNvSpPr>
            <p:nvPr/>
          </p:nvSpPr>
          <p:spPr bwMode="auto">
            <a:xfrm>
              <a:off x="1953" y="2229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  <a:gd name="T3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86" name="Freeform 454"/>
            <p:cNvSpPr>
              <a:spLocks/>
            </p:cNvSpPr>
            <p:nvPr/>
          </p:nvSpPr>
          <p:spPr bwMode="auto">
            <a:xfrm>
              <a:off x="1953" y="2216"/>
              <a:ext cx="1" cy="26"/>
            </a:xfrm>
            <a:custGeom>
              <a:avLst/>
              <a:gdLst>
                <a:gd name="T0" fmla="*/ 26 h 26"/>
                <a:gd name="T1" fmla="*/ 20 h 26"/>
                <a:gd name="T2" fmla="*/ 13 h 26"/>
                <a:gd name="T3" fmla="*/ 6 h 26"/>
                <a:gd name="T4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0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87" name="Freeform 455"/>
            <p:cNvSpPr>
              <a:spLocks/>
            </p:cNvSpPr>
            <p:nvPr/>
          </p:nvSpPr>
          <p:spPr bwMode="auto">
            <a:xfrm>
              <a:off x="1953" y="2209"/>
              <a:ext cx="9" cy="7"/>
            </a:xfrm>
            <a:custGeom>
              <a:avLst/>
              <a:gdLst>
                <a:gd name="T0" fmla="*/ 0 w 9"/>
                <a:gd name="T1" fmla="*/ 7 h 7"/>
                <a:gd name="T2" fmla="*/ 0 w 9"/>
                <a:gd name="T3" fmla="*/ 0 h 7"/>
                <a:gd name="T4" fmla="*/ 9 w 9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7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88" name="Line 456"/>
            <p:cNvSpPr>
              <a:spLocks noChangeShapeType="1"/>
            </p:cNvSpPr>
            <p:nvPr/>
          </p:nvSpPr>
          <p:spPr bwMode="auto">
            <a:xfrm>
              <a:off x="1962" y="2209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89" name="Freeform 457"/>
            <p:cNvSpPr>
              <a:spLocks/>
            </p:cNvSpPr>
            <p:nvPr/>
          </p:nvSpPr>
          <p:spPr bwMode="auto">
            <a:xfrm>
              <a:off x="1962" y="2216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90" name="Line 458"/>
            <p:cNvSpPr>
              <a:spLocks noChangeShapeType="1"/>
            </p:cNvSpPr>
            <p:nvPr/>
          </p:nvSpPr>
          <p:spPr bwMode="auto">
            <a:xfrm>
              <a:off x="1962" y="222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91" name="Line 459"/>
            <p:cNvSpPr>
              <a:spLocks noChangeShapeType="1"/>
            </p:cNvSpPr>
            <p:nvPr/>
          </p:nvSpPr>
          <p:spPr bwMode="auto">
            <a:xfrm>
              <a:off x="1962" y="222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92" name="Freeform 460"/>
            <p:cNvSpPr>
              <a:spLocks/>
            </p:cNvSpPr>
            <p:nvPr/>
          </p:nvSpPr>
          <p:spPr bwMode="auto">
            <a:xfrm>
              <a:off x="1962" y="2216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93" name="Line 461"/>
            <p:cNvSpPr>
              <a:spLocks noChangeShapeType="1"/>
            </p:cNvSpPr>
            <p:nvPr/>
          </p:nvSpPr>
          <p:spPr bwMode="auto">
            <a:xfrm>
              <a:off x="1962" y="2216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94" name="Freeform 462"/>
            <p:cNvSpPr>
              <a:spLocks/>
            </p:cNvSpPr>
            <p:nvPr/>
          </p:nvSpPr>
          <p:spPr bwMode="auto">
            <a:xfrm>
              <a:off x="1962" y="2216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95" name="Freeform 463"/>
            <p:cNvSpPr>
              <a:spLocks/>
            </p:cNvSpPr>
            <p:nvPr/>
          </p:nvSpPr>
          <p:spPr bwMode="auto">
            <a:xfrm>
              <a:off x="1971" y="2216"/>
              <a:ext cx="1" cy="20"/>
            </a:xfrm>
            <a:custGeom>
              <a:avLst/>
              <a:gdLst>
                <a:gd name="T0" fmla="*/ 0 h 20"/>
                <a:gd name="T1" fmla="*/ 6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6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96" name="Line 464"/>
            <p:cNvSpPr>
              <a:spLocks noChangeShapeType="1"/>
            </p:cNvSpPr>
            <p:nvPr/>
          </p:nvSpPr>
          <p:spPr bwMode="auto">
            <a:xfrm>
              <a:off x="1971" y="2236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97" name="Freeform 465"/>
            <p:cNvSpPr>
              <a:spLocks/>
            </p:cNvSpPr>
            <p:nvPr/>
          </p:nvSpPr>
          <p:spPr bwMode="auto">
            <a:xfrm>
              <a:off x="1971" y="2222"/>
              <a:ext cx="1" cy="14"/>
            </a:xfrm>
            <a:custGeom>
              <a:avLst/>
              <a:gdLst>
                <a:gd name="T0" fmla="*/ 14 h 14"/>
                <a:gd name="T1" fmla="*/ 7 h 14"/>
                <a:gd name="T2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98" name="Line 466"/>
            <p:cNvSpPr>
              <a:spLocks noChangeShapeType="1"/>
            </p:cNvSpPr>
            <p:nvPr/>
          </p:nvSpPr>
          <p:spPr bwMode="auto">
            <a:xfrm>
              <a:off x="1971" y="222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099" name="Line 467"/>
            <p:cNvSpPr>
              <a:spLocks noChangeShapeType="1"/>
            </p:cNvSpPr>
            <p:nvPr/>
          </p:nvSpPr>
          <p:spPr bwMode="auto">
            <a:xfrm>
              <a:off x="1971" y="222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00" name="Freeform 468"/>
            <p:cNvSpPr>
              <a:spLocks/>
            </p:cNvSpPr>
            <p:nvPr/>
          </p:nvSpPr>
          <p:spPr bwMode="auto">
            <a:xfrm>
              <a:off x="1971" y="2222"/>
              <a:ext cx="1" cy="14"/>
            </a:xfrm>
            <a:custGeom>
              <a:avLst/>
              <a:gdLst>
                <a:gd name="T0" fmla="*/ 0 h 14"/>
                <a:gd name="T1" fmla="*/ 7 h 14"/>
                <a:gd name="T2" fmla="*/ 14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01" name="Freeform 469"/>
            <p:cNvSpPr>
              <a:spLocks/>
            </p:cNvSpPr>
            <p:nvPr/>
          </p:nvSpPr>
          <p:spPr bwMode="auto">
            <a:xfrm>
              <a:off x="1971" y="2229"/>
              <a:ext cx="9" cy="7"/>
            </a:xfrm>
            <a:custGeom>
              <a:avLst/>
              <a:gdLst>
                <a:gd name="T0" fmla="*/ 0 w 9"/>
                <a:gd name="T1" fmla="*/ 7 h 7"/>
                <a:gd name="T2" fmla="*/ 0 w 9"/>
                <a:gd name="T3" fmla="*/ 7 h 7"/>
                <a:gd name="T4" fmla="*/ 9 w 9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7"/>
                  </a:moveTo>
                  <a:lnTo>
                    <a:pt x="0" y="7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02" name="Line 470"/>
            <p:cNvSpPr>
              <a:spLocks noChangeShapeType="1"/>
            </p:cNvSpPr>
            <p:nvPr/>
          </p:nvSpPr>
          <p:spPr bwMode="auto">
            <a:xfrm>
              <a:off x="1980" y="222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03" name="Freeform 471"/>
            <p:cNvSpPr>
              <a:spLocks/>
            </p:cNvSpPr>
            <p:nvPr/>
          </p:nvSpPr>
          <p:spPr bwMode="auto">
            <a:xfrm>
              <a:off x="1980" y="2222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04" name="Freeform 472"/>
            <p:cNvSpPr>
              <a:spLocks/>
            </p:cNvSpPr>
            <p:nvPr/>
          </p:nvSpPr>
          <p:spPr bwMode="auto">
            <a:xfrm>
              <a:off x="1980" y="2222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05" name="Line 473"/>
            <p:cNvSpPr>
              <a:spLocks noChangeShapeType="1"/>
            </p:cNvSpPr>
            <p:nvPr/>
          </p:nvSpPr>
          <p:spPr bwMode="auto">
            <a:xfrm>
              <a:off x="1980" y="222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06" name="Freeform 474"/>
            <p:cNvSpPr>
              <a:spLocks/>
            </p:cNvSpPr>
            <p:nvPr/>
          </p:nvSpPr>
          <p:spPr bwMode="auto">
            <a:xfrm>
              <a:off x="1980" y="2229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07" name="Line 475"/>
            <p:cNvSpPr>
              <a:spLocks noChangeShapeType="1"/>
            </p:cNvSpPr>
            <p:nvPr/>
          </p:nvSpPr>
          <p:spPr bwMode="auto">
            <a:xfrm>
              <a:off x="1980" y="2236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08" name="Freeform 476"/>
            <p:cNvSpPr>
              <a:spLocks/>
            </p:cNvSpPr>
            <p:nvPr/>
          </p:nvSpPr>
          <p:spPr bwMode="auto">
            <a:xfrm>
              <a:off x="1980" y="2229"/>
              <a:ext cx="8" cy="7"/>
            </a:xfrm>
            <a:custGeom>
              <a:avLst/>
              <a:gdLst>
                <a:gd name="T0" fmla="*/ 0 w 8"/>
                <a:gd name="T1" fmla="*/ 7 h 7"/>
                <a:gd name="T2" fmla="*/ 0 w 8"/>
                <a:gd name="T3" fmla="*/ 0 h 7"/>
                <a:gd name="T4" fmla="*/ 8 w 8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7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09" name="Line 477"/>
            <p:cNvSpPr>
              <a:spLocks noChangeShapeType="1"/>
            </p:cNvSpPr>
            <p:nvPr/>
          </p:nvSpPr>
          <p:spPr bwMode="auto">
            <a:xfrm>
              <a:off x="1988" y="222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10" name="Freeform 478"/>
            <p:cNvSpPr>
              <a:spLocks/>
            </p:cNvSpPr>
            <p:nvPr/>
          </p:nvSpPr>
          <p:spPr bwMode="auto">
            <a:xfrm>
              <a:off x="1988" y="2222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11" name="Line 479"/>
            <p:cNvSpPr>
              <a:spLocks noChangeShapeType="1"/>
            </p:cNvSpPr>
            <p:nvPr/>
          </p:nvSpPr>
          <p:spPr bwMode="auto">
            <a:xfrm>
              <a:off x="1988" y="2222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12" name="Freeform 480"/>
            <p:cNvSpPr>
              <a:spLocks/>
            </p:cNvSpPr>
            <p:nvPr/>
          </p:nvSpPr>
          <p:spPr bwMode="auto">
            <a:xfrm>
              <a:off x="1988" y="2229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13" name="Line 481"/>
            <p:cNvSpPr>
              <a:spLocks noChangeShapeType="1"/>
            </p:cNvSpPr>
            <p:nvPr/>
          </p:nvSpPr>
          <p:spPr bwMode="auto">
            <a:xfrm>
              <a:off x="1988" y="224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14" name="Freeform 482"/>
            <p:cNvSpPr>
              <a:spLocks/>
            </p:cNvSpPr>
            <p:nvPr/>
          </p:nvSpPr>
          <p:spPr bwMode="auto">
            <a:xfrm>
              <a:off x="1988" y="2222"/>
              <a:ext cx="1" cy="20"/>
            </a:xfrm>
            <a:custGeom>
              <a:avLst/>
              <a:gdLst>
                <a:gd name="T0" fmla="*/ 20 h 20"/>
                <a:gd name="T1" fmla="*/ 7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15" name="Freeform 483"/>
            <p:cNvSpPr>
              <a:spLocks/>
            </p:cNvSpPr>
            <p:nvPr/>
          </p:nvSpPr>
          <p:spPr bwMode="auto">
            <a:xfrm>
              <a:off x="1988" y="2222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16" name="Line 484"/>
            <p:cNvSpPr>
              <a:spLocks noChangeShapeType="1"/>
            </p:cNvSpPr>
            <p:nvPr/>
          </p:nvSpPr>
          <p:spPr bwMode="auto">
            <a:xfrm>
              <a:off x="1997" y="222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17" name="Freeform 485"/>
            <p:cNvSpPr>
              <a:spLocks/>
            </p:cNvSpPr>
            <p:nvPr/>
          </p:nvSpPr>
          <p:spPr bwMode="auto">
            <a:xfrm>
              <a:off x="1997" y="2222"/>
              <a:ext cx="1" cy="14"/>
            </a:xfrm>
            <a:custGeom>
              <a:avLst/>
              <a:gdLst>
                <a:gd name="T0" fmla="*/ 0 h 14"/>
                <a:gd name="T1" fmla="*/ 7 h 14"/>
                <a:gd name="T2" fmla="*/ 14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18" name="Line 486"/>
            <p:cNvSpPr>
              <a:spLocks noChangeShapeType="1"/>
            </p:cNvSpPr>
            <p:nvPr/>
          </p:nvSpPr>
          <p:spPr bwMode="auto">
            <a:xfrm>
              <a:off x="1997" y="2236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19" name="Line 487"/>
            <p:cNvSpPr>
              <a:spLocks noChangeShapeType="1"/>
            </p:cNvSpPr>
            <p:nvPr/>
          </p:nvSpPr>
          <p:spPr bwMode="auto">
            <a:xfrm>
              <a:off x="1997" y="2236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20" name="Line 488"/>
            <p:cNvSpPr>
              <a:spLocks noChangeShapeType="1"/>
            </p:cNvSpPr>
            <p:nvPr/>
          </p:nvSpPr>
          <p:spPr bwMode="auto">
            <a:xfrm>
              <a:off x="1997" y="2236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21" name="Freeform 489"/>
            <p:cNvSpPr>
              <a:spLocks/>
            </p:cNvSpPr>
            <p:nvPr/>
          </p:nvSpPr>
          <p:spPr bwMode="auto">
            <a:xfrm>
              <a:off x="1997" y="2236"/>
              <a:ext cx="1" cy="6"/>
            </a:xfrm>
            <a:custGeom>
              <a:avLst/>
              <a:gdLst>
                <a:gd name="T0" fmla="*/ 0 h 6"/>
                <a:gd name="T1" fmla="*/ 6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22" name="Freeform 490"/>
            <p:cNvSpPr>
              <a:spLocks/>
            </p:cNvSpPr>
            <p:nvPr/>
          </p:nvSpPr>
          <p:spPr bwMode="auto">
            <a:xfrm>
              <a:off x="1997" y="2236"/>
              <a:ext cx="9" cy="6"/>
            </a:xfrm>
            <a:custGeom>
              <a:avLst/>
              <a:gdLst>
                <a:gd name="T0" fmla="*/ 0 w 9"/>
                <a:gd name="T1" fmla="*/ 6 h 6"/>
                <a:gd name="T2" fmla="*/ 0 w 9"/>
                <a:gd name="T3" fmla="*/ 0 h 6"/>
                <a:gd name="T4" fmla="*/ 9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6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23" name="Freeform 491"/>
            <p:cNvSpPr>
              <a:spLocks/>
            </p:cNvSpPr>
            <p:nvPr/>
          </p:nvSpPr>
          <p:spPr bwMode="auto">
            <a:xfrm>
              <a:off x="2006" y="2236"/>
              <a:ext cx="1" cy="19"/>
            </a:xfrm>
            <a:custGeom>
              <a:avLst/>
              <a:gdLst>
                <a:gd name="T0" fmla="*/ 0 h 19"/>
                <a:gd name="T1" fmla="*/ 6 h 19"/>
                <a:gd name="T2" fmla="*/ 19 h 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9">
                  <a:moveTo>
                    <a:pt x="0" y="0"/>
                  </a:moveTo>
                  <a:lnTo>
                    <a:pt x="0" y="6"/>
                  </a:lnTo>
                  <a:lnTo>
                    <a:pt x="0" y="19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24" name="Line 492"/>
            <p:cNvSpPr>
              <a:spLocks noChangeShapeType="1"/>
            </p:cNvSpPr>
            <p:nvPr/>
          </p:nvSpPr>
          <p:spPr bwMode="auto">
            <a:xfrm>
              <a:off x="2006" y="225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25" name="Freeform 493"/>
            <p:cNvSpPr>
              <a:spLocks/>
            </p:cNvSpPr>
            <p:nvPr/>
          </p:nvSpPr>
          <p:spPr bwMode="auto">
            <a:xfrm>
              <a:off x="2006" y="2236"/>
              <a:ext cx="1" cy="19"/>
            </a:xfrm>
            <a:custGeom>
              <a:avLst/>
              <a:gdLst>
                <a:gd name="T0" fmla="*/ 19 h 19"/>
                <a:gd name="T1" fmla="*/ 6 h 19"/>
                <a:gd name="T2" fmla="*/ 0 h 19"/>
                <a:gd name="T3" fmla="*/ 0 h 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9">
                  <a:moveTo>
                    <a:pt x="0" y="19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26" name="Freeform 494"/>
            <p:cNvSpPr>
              <a:spLocks/>
            </p:cNvSpPr>
            <p:nvPr/>
          </p:nvSpPr>
          <p:spPr bwMode="auto">
            <a:xfrm>
              <a:off x="2006" y="2236"/>
              <a:ext cx="1" cy="13"/>
            </a:xfrm>
            <a:custGeom>
              <a:avLst/>
              <a:gdLst>
                <a:gd name="T0" fmla="*/ 0 h 13"/>
                <a:gd name="T1" fmla="*/ 0 h 13"/>
                <a:gd name="T2" fmla="*/ 6 h 13"/>
                <a:gd name="T3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27" name="Freeform 495"/>
            <p:cNvSpPr>
              <a:spLocks/>
            </p:cNvSpPr>
            <p:nvPr/>
          </p:nvSpPr>
          <p:spPr bwMode="auto">
            <a:xfrm>
              <a:off x="2006" y="2242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28" name="Freeform 496"/>
            <p:cNvSpPr>
              <a:spLocks/>
            </p:cNvSpPr>
            <p:nvPr/>
          </p:nvSpPr>
          <p:spPr bwMode="auto">
            <a:xfrm>
              <a:off x="2006" y="2242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29" name="Freeform 497"/>
            <p:cNvSpPr>
              <a:spLocks/>
            </p:cNvSpPr>
            <p:nvPr/>
          </p:nvSpPr>
          <p:spPr bwMode="auto">
            <a:xfrm>
              <a:off x="2006" y="2255"/>
              <a:ext cx="8" cy="1"/>
            </a:xfrm>
            <a:custGeom>
              <a:avLst/>
              <a:gdLst>
                <a:gd name="T0" fmla="*/ 0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30" name="Freeform 498"/>
            <p:cNvSpPr>
              <a:spLocks/>
            </p:cNvSpPr>
            <p:nvPr/>
          </p:nvSpPr>
          <p:spPr bwMode="auto">
            <a:xfrm>
              <a:off x="2014" y="2242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31" name="Line 499"/>
            <p:cNvSpPr>
              <a:spLocks noChangeShapeType="1"/>
            </p:cNvSpPr>
            <p:nvPr/>
          </p:nvSpPr>
          <p:spPr bwMode="auto">
            <a:xfrm flipV="1">
              <a:off x="2014" y="2236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32" name="Line 500"/>
            <p:cNvSpPr>
              <a:spLocks noChangeShapeType="1"/>
            </p:cNvSpPr>
            <p:nvPr/>
          </p:nvSpPr>
          <p:spPr bwMode="auto">
            <a:xfrm>
              <a:off x="2014" y="2236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33" name="Line 501"/>
            <p:cNvSpPr>
              <a:spLocks noChangeShapeType="1"/>
            </p:cNvSpPr>
            <p:nvPr/>
          </p:nvSpPr>
          <p:spPr bwMode="auto">
            <a:xfrm>
              <a:off x="2014" y="2236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34" name="Freeform 502"/>
            <p:cNvSpPr>
              <a:spLocks/>
            </p:cNvSpPr>
            <p:nvPr/>
          </p:nvSpPr>
          <p:spPr bwMode="auto">
            <a:xfrm>
              <a:off x="2014" y="2236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35" name="Freeform 503"/>
            <p:cNvSpPr>
              <a:spLocks/>
            </p:cNvSpPr>
            <p:nvPr/>
          </p:nvSpPr>
          <p:spPr bwMode="auto">
            <a:xfrm>
              <a:off x="2014" y="2249"/>
              <a:ext cx="1" cy="6"/>
            </a:xfrm>
            <a:custGeom>
              <a:avLst/>
              <a:gdLst>
                <a:gd name="T0" fmla="*/ 0 h 6"/>
                <a:gd name="T1" fmla="*/ 6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36" name="Freeform 504"/>
            <p:cNvSpPr>
              <a:spLocks/>
            </p:cNvSpPr>
            <p:nvPr/>
          </p:nvSpPr>
          <p:spPr bwMode="auto">
            <a:xfrm>
              <a:off x="2014" y="2242"/>
              <a:ext cx="9" cy="13"/>
            </a:xfrm>
            <a:custGeom>
              <a:avLst/>
              <a:gdLst>
                <a:gd name="T0" fmla="*/ 0 w 9"/>
                <a:gd name="T1" fmla="*/ 13 h 13"/>
                <a:gd name="T2" fmla="*/ 0 w 9"/>
                <a:gd name="T3" fmla="*/ 7 h 13"/>
                <a:gd name="T4" fmla="*/ 9 w 9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3">
                  <a:moveTo>
                    <a:pt x="0" y="13"/>
                  </a:moveTo>
                  <a:lnTo>
                    <a:pt x="0" y="7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37" name="Line 505"/>
            <p:cNvSpPr>
              <a:spLocks noChangeShapeType="1"/>
            </p:cNvSpPr>
            <p:nvPr/>
          </p:nvSpPr>
          <p:spPr bwMode="auto">
            <a:xfrm>
              <a:off x="2023" y="224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38" name="Line 506"/>
            <p:cNvSpPr>
              <a:spLocks noChangeShapeType="1"/>
            </p:cNvSpPr>
            <p:nvPr/>
          </p:nvSpPr>
          <p:spPr bwMode="auto">
            <a:xfrm>
              <a:off x="2023" y="2242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39" name="Line 507"/>
            <p:cNvSpPr>
              <a:spLocks noChangeShapeType="1"/>
            </p:cNvSpPr>
            <p:nvPr/>
          </p:nvSpPr>
          <p:spPr bwMode="auto">
            <a:xfrm>
              <a:off x="2023" y="2249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40" name="Freeform 508"/>
            <p:cNvSpPr>
              <a:spLocks/>
            </p:cNvSpPr>
            <p:nvPr/>
          </p:nvSpPr>
          <p:spPr bwMode="auto">
            <a:xfrm>
              <a:off x="2023" y="2255"/>
              <a:ext cx="1" cy="14"/>
            </a:xfrm>
            <a:custGeom>
              <a:avLst/>
              <a:gdLst>
                <a:gd name="T0" fmla="*/ 0 h 14"/>
                <a:gd name="T1" fmla="*/ 7 h 14"/>
                <a:gd name="T2" fmla="*/ 14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41" name="Freeform 509"/>
            <p:cNvSpPr>
              <a:spLocks/>
            </p:cNvSpPr>
            <p:nvPr/>
          </p:nvSpPr>
          <p:spPr bwMode="auto">
            <a:xfrm>
              <a:off x="2023" y="2255"/>
              <a:ext cx="1" cy="14"/>
            </a:xfrm>
            <a:custGeom>
              <a:avLst/>
              <a:gdLst>
                <a:gd name="T0" fmla="*/ 14 h 14"/>
                <a:gd name="T1" fmla="*/ 7 h 14"/>
                <a:gd name="T2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42" name="Line 510"/>
            <p:cNvSpPr>
              <a:spLocks noChangeShapeType="1"/>
            </p:cNvSpPr>
            <p:nvPr/>
          </p:nvSpPr>
          <p:spPr bwMode="auto">
            <a:xfrm flipV="1">
              <a:off x="2023" y="2249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43" name="Freeform 511"/>
            <p:cNvSpPr>
              <a:spLocks/>
            </p:cNvSpPr>
            <p:nvPr/>
          </p:nvSpPr>
          <p:spPr bwMode="auto">
            <a:xfrm>
              <a:off x="2023" y="2242"/>
              <a:ext cx="9" cy="7"/>
            </a:xfrm>
            <a:custGeom>
              <a:avLst/>
              <a:gdLst>
                <a:gd name="T0" fmla="*/ 0 w 9"/>
                <a:gd name="T1" fmla="*/ 7 h 7"/>
                <a:gd name="T2" fmla="*/ 0 w 9"/>
                <a:gd name="T3" fmla="*/ 0 h 7"/>
                <a:gd name="T4" fmla="*/ 9 w 9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7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44" name="Line 512"/>
            <p:cNvSpPr>
              <a:spLocks noChangeShapeType="1"/>
            </p:cNvSpPr>
            <p:nvPr/>
          </p:nvSpPr>
          <p:spPr bwMode="auto">
            <a:xfrm>
              <a:off x="2032" y="2242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45" name="Freeform 513"/>
            <p:cNvSpPr>
              <a:spLocks/>
            </p:cNvSpPr>
            <p:nvPr/>
          </p:nvSpPr>
          <p:spPr bwMode="auto">
            <a:xfrm>
              <a:off x="2032" y="2249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46" name="Freeform 514"/>
            <p:cNvSpPr>
              <a:spLocks/>
            </p:cNvSpPr>
            <p:nvPr/>
          </p:nvSpPr>
          <p:spPr bwMode="auto">
            <a:xfrm>
              <a:off x="2032" y="2255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47" name="Line 515"/>
            <p:cNvSpPr>
              <a:spLocks noChangeShapeType="1"/>
            </p:cNvSpPr>
            <p:nvPr/>
          </p:nvSpPr>
          <p:spPr bwMode="auto">
            <a:xfrm>
              <a:off x="2032" y="225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48" name="Freeform 516"/>
            <p:cNvSpPr>
              <a:spLocks/>
            </p:cNvSpPr>
            <p:nvPr/>
          </p:nvSpPr>
          <p:spPr bwMode="auto">
            <a:xfrm>
              <a:off x="2032" y="2236"/>
              <a:ext cx="1" cy="19"/>
            </a:xfrm>
            <a:custGeom>
              <a:avLst/>
              <a:gdLst>
                <a:gd name="T0" fmla="*/ 19 h 19"/>
                <a:gd name="T1" fmla="*/ 6 h 19"/>
                <a:gd name="T2" fmla="*/ 0 h 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9">
                  <a:moveTo>
                    <a:pt x="0" y="19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49" name="Freeform 517"/>
            <p:cNvSpPr>
              <a:spLocks/>
            </p:cNvSpPr>
            <p:nvPr/>
          </p:nvSpPr>
          <p:spPr bwMode="auto">
            <a:xfrm>
              <a:off x="2032" y="2236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50" name="Freeform 518"/>
            <p:cNvSpPr>
              <a:spLocks/>
            </p:cNvSpPr>
            <p:nvPr/>
          </p:nvSpPr>
          <p:spPr bwMode="auto">
            <a:xfrm>
              <a:off x="2032" y="2242"/>
              <a:ext cx="8" cy="1"/>
            </a:xfrm>
            <a:custGeom>
              <a:avLst/>
              <a:gdLst>
                <a:gd name="T0" fmla="*/ 0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51" name="Freeform 519"/>
            <p:cNvSpPr>
              <a:spLocks/>
            </p:cNvSpPr>
            <p:nvPr/>
          </p:nvSpPr>
          <p:spPr bwMode="auto">
            <a:xfrm>
              <a:off x="2040" y="2242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52" name="Freeform 520"/>
            <p:cNvSpPr>
              <a:spLocks/>
            </p:cNvSpPr>
            <p:nvPr/>
          </p:nvSpPr>
          <p:spPr bwMode="auto">
            <a:xfrm>
              <a:off x="2040" y="2255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53" name="Freeform 521"/>
            <p:cNvSpPr>
              <a:spLocks/>
            </p:cNvSpPr>
            <p:nvPr/>
          </p:nvSpPr>
          <p:spPr bwMode="auto">
            <a:xfrm>
              <a:off x="2040" y="2242"/>
              <a:ext cx="1" cy="20"/>
            </a:xfrm>
            <a:custGeom>
              <a:avLst/>
              <a:gdLst>
                <a:gd name="T0" fmla="*/ 20 h 20"/>
                <a:gd name="T1" fmla="*/ 13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54" name="Line 522"/>
            <p:cNvSpPr>
              <a:spLocks noChangeShapeType="1"/>
            </p:cNvSpPr>
            <p:nvPr/>
          </p:nvSpPr>
          <p:spPr bwMode="auto">
            <a:xfrm>
              <a:off x="2040" y="224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55" name="Line 523"/>
            <p:cNvSpPr>
              <a:spLocks noChangeShapeType="1"/>
            </p:cNvSpPr>
            <p:nvPr/>
          </p:nvSpPr>
          <p:spPr bwMode="auto">
            <a:xfrm>
              <a:off x="2040" y="224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56" name="Freeform 524"/>
            <p:cNvSpPr>
              <a:spLocks/>
            </p:cNvSpPr>
            <p:nvPr/>
          </p:nvSpPr>
          <p:spPr bwMode="auto">
            <a:xfrm>
              <a:off x="2040" y="2242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57" name="Freeform 525"/>
            <p:cNvSpPr>
              <a:spLocks/>
            </p:cNvSpPr>
            <p:nvPr/>
          </p:nvSpPr>
          <p:spPr bwMode="auto">
            <a:xfrm>
              <a:off x="2040" y="2255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58" name="Line 526"/>
            <p:cNvSpPr>
              <a:spLocks noChangeShapeType="1"/>
            </p:cNvSpPr>
            <p:nvPr/>
          </p:nvSpPr>
          <p:spPr bwMode="auto">
            <a:xfrm>
              <a:off x="2049" y="225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59" name="Freeform 527"/>
            <p:cNvSpPr>
              <a:spLocks/>
            </p:cNvSpPr>
            <p:nvPr/>
          </p:nvSpPr>
          <p:spPr bwMode="auto">
            <a:xfrm>
              <a:off x="2049" y="2249"/>
              <a:ext cx="1" cy="6"/>
            </a:xfrm>
            <a:custGeom>
              <a:avLst/>
              <a:gdLst>
                <a:gd name="T0" fmla="*/ 6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60" name="Line 528"/>
            <p:cNvSpPr>
              <a:spLocks noChangeShapeType="1"/>
            </p:cNvSpPr>
            <p:nvPr/>
          </p:nvSpPr>
          <p:spPr bwMode="auto">
            <a:xfrm>
              <a:off x="2049" y="224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61" name="Line 529"/>
            <p:cNvSpPr>
              <a:spLocks noChangeShapeType="1"/>
            </p:cNvSpPr>
            <p:nvPr/>
          </p:nvSpPr>
          <p:spPr bwMode="auto">
            <a:xfrm>
              <a:off x="2049" y="224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62" name="Freeform 530"/>
            <p:cNvSpPr>
              <a:spLocks/>
            </p:cNvSpPr>
            <p:nvPr/>
          </p:nvSpPr>
          <p:spPr bwMode="auto">
            <a:xfrm>
              <a:off x="2049" y="2249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63" name="Line 531"/>
            <p:cNvSpPr>
              <a:spLocks noChangeShapeType="1"/>
            </p:cNvSpPr>
            <p:nvPr/>
          </p:nvSpPr>
          <p:spPr bwMode="auto">
            <a:xfrm>
              <a:off x="2049" y="2262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64" name="Line 532"/>
            <p:cNvSpPr>
              <a:spLocks noChangeShapeType="1"/>
            </p:cNvSpPr>
            <p:nvPr/>
          </p:nvSpPr>
          <p:spPr bwMode="auto">
            <a:xfrm>
              <a:off x="2049" y="226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65" name="Freeform 533"/>
            <p:cNvSpPr>
              <a:spLocks/>
            </p:cNvSpPr>
            <p:nvPr/>
          </p:nvSpPr>
          <p:spPr bwMode="auto">
            <a:xfrm>
              <a:off x="2049" y="2262"/>
              <a:ext cx="9" cy="7"/>
            </a:xfrm>
            <a:custGeom>
              <a:avLst/>
              <a:gdLst>
                <a:gd name="T0" fmla="*/ 0 w 9"/>
                <a:gd name="T1" fmla="*/ 7 h 7"/>
                <a:gd name="T2" fmla="*/ 0 w 9"/>
                <a:gd name="T3" fmla="*/ 7 h 7"/>
                <a:gd name="T4" fmla="*/ 9 w 9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7"/>
                  </a:moveTo>
                  <a:lnTo>
                    <a:pt x="0" y="7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66" name="Line 534"/>
            <p:cNvSpPr>
              <a:spLocks noChangeShapeType="1"/>
            </p:cNvSpPr>
            <p:nvPr/>
          </p:nvSpPr>
          <p:spPr bwMode="auto">
            <a:xfrm flipV="1">
              <a:off x="2058" y="2255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67" name="Line 535"/>
            <p:cNvSpPr>
              <a:spLocks noChangeShapeType="1"/>
            </p:cNvSpPr>
            <p:nvPr/>
          </p:nvSpPr>
          <p:spPr bwMode="auto">
            <a:xfrm>
              <a:off x="2058" y="225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68" name="Freeform 536"/>
            <p:cNvSpPr>
              <a:spLocks/>
            </p:cNvSpPr>
            <p:nvPr/>
          </p:nvSpPr>
          <p:spPr bwMode="auto">
            <a:xfrm>
              <a:off x="2058" y="2255"/>
              <a:ext cx="1" cy="14"/>
            </a:xfrm>
            <a:custGeom>
              <a:avLst/>
              <a:gdLst>
                <a:gd name="T0" fmla="*/ 0 h 14"/>
                <a:gd name="T1" fmla="*/ 7 h 14"/>
                <a:gd name="T2" fmla="*/ 14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69" name="Line 537"/>
            <p:cNvSpPr>
              <a:spLocks noChangeShapeType="1"/>
            </p:cNvSpPr>
            <p:nvPr/>
          </p:nvSpPr>
          <p:spPr bwMode="auto">
            <a:xfrm>
              <a:off x="2058" y="226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70" name="Line 538"/>
            <p:cNvSpPr>
              <a:spLocks noChangeShapeType="1"/>
            </p:cNvSpPr>
            <p:nvPr/>
          </p:nvSpPr>
          <p:spPr bwMode="auto">
            <a:xfrm flipV="1">
              <a:off x="2058" y="2262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71" name="Line 539"/>
            <p:cNvSpPr>
              <a:spLocks noChangeShapeType="1"/>
            </p:cNvSpPr>
            <p:nvPr/>
          </p:nvSpPr>
          <p:spPr bwMode="auto">
            <a:xfrm flipV="1">
              <a:off x="2058" y="2255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72" name="Freeform 540"/>
            <p:cNvSpPr>
              <a:spLocks/>
            </p:cNvSpPr>
            <p:nvPr/>
          </p:nvSpPr>
          <p:spPr bwMode="auto">
            <a:xfrm>
              <a:off x="2058" y="2255"/>
              <a:ext cx="8" cy="1"/>
            </a:xfrm>
            <a:custGeom>
              <a:avLst/>
              <a:gdLst>
                <a:gd name="T0" fmla="*/ 0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73" name="Freeform 541"/>
            <p:cNvSpPr>
              <a:spLocks/>
            </p:cNvSpPr>
            <p:nvPr/>
          </p:nvSpPr>
          <p:spPr bwMode="auto">
            <a:xfrm>
              <a:off x="2066" y="2255"/>
              <a:ext cx="1" cy="14"/>
            </a:xfrm>
            <a:custGeom>
              <a:avLst/>
              <a:gdLst>
                <a:gd name="T0" fmla="*/ 0 h 14"/>
                <a:gd name="T1" fmla="*/ 7 h 14"/>
                <a:gd name="T2" fmla="*/ 14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74" name="Line 542"/>
            <p:cNvSpPr>
              <a:spLocks noChangeShapeType="1"/>
            </p:cNvSpPr>
            <p:nvPr/>
          </p:nvSpPr>
          <p:spPr bwMode="auto">
            <a:xfrm>
              <a:off x="2066" y="2269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75" name="Line 543"/>
            <p:cNvSpPr>
              <a:spLocks noChangeShapeType="1"/>
            </p:cNvSpPr>
            <p:nvPr/>
          </p:nvSpPr>
          <p:spPr bwMode="auto">
            <a:xfrm>
              <a:off x="2066" y="227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76" name="Freeform 544"/>
            <p:cNvSpPr>
              <a:spLocks/>
            </p:cNvSpPr>
            <p:nvPr/>
          </p:nvSpPr>
          <p:spPr bwMode="auto">
            <a:xfrm>
              <a:off x="2066" y="2262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77" name="Freeform 545"/>
            <p:cNvSpPr>
              <a:spLocks/>
            </p:cNvSpPr>
            <p:nvPr/>
          </p:nvSpPr>
          <p:spPr bwMode="auto">
            <a:xfrm>
              <a:off x="2066" y="2262"/>
              <a:ext cx="1" cy="13"/>
            </a:xfrm>
            <a:custGeom>
              <a:avLst/>
              <a:gdLst>
                <a:gd name="T0" fmla="*/ 0 h 13"/>
                <a:gd name="T1" fmla="*/ 0 h 13"/>
                <a:gd name="T2" fmla="*/ 7 h 13"/>
                <a:gd name="T3" fmla="*/ 13 h 13"/>
                <a:gd name="T4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78" name="Freeform 546"/>
            <p:cNvSpPr>
              <a:spLocks/>
            </p:cNvSpPr>
            <p:nvPr/>
          </p:nvSpPr>
          <p:spPr bwMode="auto">
            <a:xfrm>
              <a:off x="2066" y="2255"/>
              <a:ext cx="1" cy="20"/>
            </a:xfrm>
            <a:custGeom>
              <a:avLst/>
              <a:gdLst>
                <a:gd name="T0" fmla="*/ 20 h 20"/>
                <a:gd name="T1" fmla="*/ 20 h 20"/>
                <a:gd name="T2" fmla="*/ 14 h 20"/>
                <a:gd name="T3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20"/>
                  </a:ln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79" name="Freeform 547"/>
            <p:cNvSpPr>
              <a:spLocks/>
            </p:cNvSpPr>
            <p:nvPr/>
          </p:nvSpPr>
          <p:spPr bwMode="auto">
            <a:xfrm>
              <a:off x="2066" y="2255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80" name="Line 548"/>
            <p:cNvSpPr>
              <a:spLocks noChangeShapeType="1"/>
            </p:cNvSpPr>
            <p:nvPr/>
          </p:nvSpPr>
          <p:spPr bwMode="auto">
            <a:xfrm>
              <a:off x="2075" y="2255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81" name="Line 549"/>
            <p:cNvSpPr>
              <a:spLocks noChangeShapeType="1"/>
            </p:cNvSpPr>
            <p:nvPr/>
          </p:nvSpPr>
          <p:spPr bwMode="auto">
            <a:xfrm>
              <a:off x="2075" y="2262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82" name="Freeform 550"/>
            <p:cNvSpPr>
              <a:spLocks/>
            </p:cNvSpPr>
            <p:nvPr/>
          </p:nvSpPr>
          <p:spPr bwMode="auto">
            <a:xfrm>
              <a:off x="2075" y="2269"/>
              <a:ext cx="1" cy="6"/>
            </a:xfrm>
            <a:custGeom>
              <a:avLst/>
              <a:gdLst>
                <a:gd name="T0" fmla="*/ 0 h 6"/>
                <a:gd name="T1" fmla="*/ 6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83" name="Freeform 551"/>
            <p:cNvSpPr>
              <a:spLocks/>
            </p:cNvSpPr>
            <p:nvPr/>
          </p:nvSpPr>
          <p:spPr bwMode="auto">
            <a:xfrm>
              <a:off x="2075" y="2262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84" name="Line 552"/>
            <p:cNvSpPr>
              <a:spLocks noChangeShapeType="1"/>
            </p:cNvSpPr>
            <p:nvPr/>
          </p:nvSpPr>
          <p:spPr bwMode="auto">
            <a:xfrm flipV="1">
              <a:off x="2075" y="2255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85" name="Freeform 553"/>
            <p:cNvSpPr>
              <a:spLocks/>
            </p:cNvSpPr>
            <p:nvPr/>
          </p:nvSpPr>
          <p:spPr bwMode="auto">
            <a:xfrm>
              <a:off x="2075" y="2255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86" name="Freeform 554"/>
            <p:cNvSpPr>
              <a:spLocks/>
            </p:cNvSpPr>
            <p:nvPr/>
          </p:nvSpPr>
          <p:spPr bwMode="auto">
            <a:xfrm>
              <a:off x="2075" y="2255"/>
              <a:ext cx="9" cy="7"/>
            </a:xfrm>
            <a:custGeom>
              <a:avLst/>
              <a:gdLst>
                <a:gd name="T0" fmla="*/ 0 w 9"/>
                <a:gd name="T1" fmla="*/ 7 h 7"/>
                <a:gd name="T2" fmla="*/ 0 w 9"/>
                <a:gd name="T3" fmla="*/ 0 h 7"/>
                <a:gd name="T4" fmla="*/ 9 w 9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7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87" name="Freeform 555"/>
            <p:cNvSpPr>
              <a:spLocks/>
            </p:cNvSpPr>
            <p:nvPr/>
          </p:nvSpPr>
          <p:spPr bwMode="auto">
            <a:xfrm>
              <a:off x="2084" y="2255"/>
              <a:ext cx="1" cy="14"/>
            </a:xfrm>
            <a:custGeom>
              <a:avLst/>
              <a:gdLst>
                <a:gd name="T0" fmla="*/ 0 h 14"/>
                <a:gd name="T1" fmla="*/ 7 h 14"/>
                <a:gd name="T2" fmla="*/ 14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88" name="Freeform 556"/>
            <p:cNvSpPr>
              <a:spLocks/>
            </p:cNvSpPr>
            <p:nvPr/>
          </p:nvSpPr>
          <p:spPr bwMode="auto">
            <a:xfrm>
              <a:off x="2084" y="2262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89" name="Line 557"/>
            <p:cNvSpPr>
              <a:spLocks noChangeShapeType="1"/>
            </p:cNvSpPr>
            <p:nvPr/>
          </p:nvSpPr>
          <p:spPr bwMode="auto">
            <a:xfrm flipV="1">
              <a:off x="2084" y="2255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90" name="Line 558"/>
            <p:cNvSpPr>
              <a:spLocks noChangeShapeType="1"/>
            </p:cNvSpPr>
            <p:nvPr/>
          </p:nvSpPr>
          <p:spPr bwMode="auto">
            <a:xfrm>
              <a:off x="2084" y="225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91" name="Line 559"/>
            <p:cNvSpPr>
              <a:spLocks noChangeShapeType="1"/>
            </p:cNvSpPr>
            <p:nvPr/>
          </p:nvSpPr>
          <p:spPr bwMode="auto">
            <a:xfrm>
              <a:off x="2084" y="225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92" name="Line 560"/>
            <p:cNvSpPr>
              <a:spLocks noChangeShapeType="1"/>
            </p:cNvSpPr>
            <p:nvPr/>
          </p:nvSpPr>
          <p:spPr bwMode="auto">
            <a:xfrm>
              <a:off x="2084" y="2255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93" name="Freeform 561"/>
            <p:cNvSpPr>
              <a:spLocks/>
            </p:cNvSpPr>
            <p:nvPr/>
          </p:nvSpPr>
          <p:spPr bwMode="auto">
            <a:xfrm>
              <a:off x="2084" y="2262"/>
              <a:ext cx="8" cy="7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7 h 7"/>
                <a:gd name="T4" fmla="*/ 8 w 8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7"/>
                  </a:lnTo>
                  <a:lnTo>
                    <a:pt x="8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94" name="Line 562"/>
            <p:cNvSpPr>
              <a:spLocks noChangeShapeType="1"/>
            </p:cNvSpPr>
            <p:nvPr/>
          </p:nvSpPr>
          <p:spPr bwMode="auto">
            <a:xfrm>
              <a:off x="2092" y="226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95" name="Freeform 563"/>
            <p:cNvSpPr>
              <a:spLocks/>
            </p:cNvSpPr>
            <p:nvPr/>
          </p:nvSpPr>
          <p:spPr bwMode="auto">
            <a:xfrm>
              <a:off x="2092" y="2262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96" name="Line 564"/>
            <p:cNvSpPr>
              <a:spLocks noChangeShapeType="1"/>
            </p:cNvSpPr>
            <p:nvPr/>
          </p:nvSpPr>
          <p:spPr bwMode="auto">
            <a:xfrm>
              <a:off x="2092" y="226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97" name="Line 565"/>
            <p:cNvSpPr>
              <a:spLocks noChangeShapeType="1"/>
            </p:cNvSpPr>
            <p:nvPr/>
          </p:nvSpPr>
          <p:spPr bwMode="auto">
            <a:xfrm>
              <a:off x="2092" y="226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98" name="Freeform 566"/>
            <p:cNvSpPr>
              <a:spLocks/>
            </p:cNvSpPr>
            <p:nvPr/>
          </p:nvSpPr>
          <p:spPr bwMode="auto">
            <a:xfrm>
              <a:off x="2092" y="2262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199" name="Line 567"/>
            <p:cNvSpPr>
              <a:spLocks noChangeShapeType="1"/>
            </p:cNvSpPr>
            <p:nvPr/>
          </p:nvSpPr>
          <p:spPr bwMode="auto">
            <a:xfrm>
              <a:off x="2092" y="227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00" name="Freeform 568"/>
            <p:cNvSpPr>
              <a:spLocks/>
            </p:cNvSpPr>
            <p:nvPr/>
          </p:nvSpPr>
          <p:spPr bwMode="auto">
            <a:xfrm>
              <a:off x="2092" y="2269"/>
              <a:ext cx="9" cy="6"/>
            </a:xfrm>
            <a:custGeom>
              <a:avLst/>
              <a:gdLst>
                <a:gd name="T0" fmla="*/ 0 w 9"/>
                <a:gd name="T1" fmla="*/ 6 h 6"/>
                <a:gd name="T2" fmla="*/ 0 w 9"/>
                <a:gd name="T3" fmla="*/ 6 h 6"/>
                <a:gd name="T4" fmla="*/ 9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6"/>
                  </a:moveTo>
                  <a:lnTo>
                    <a:pt x="0" y="6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01" name="Line 569"/>
            <p:cNvSpPr>
              <a:spLocks noChangeShapeType="1"/>
            </p:cNvSpPr>
            <p:nvPr/>
          </p:nvSpPr>
          <p:spPr bwMode="auto">
            <a:xfrm flipV="1">
              <a:off x="2101" y="2255"/>
              <a:ext cx="1" cy="14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02" name="Freeform 570"/>
            <p:cNvSpPr>
              <a:spLocks/>
            </p:cNvSpPr>
            <p:nvPr/>
          </p:nvSpPr>
          <p:spPr bwMode="auto">
            <a:xfrm>
              <a:off x="2101" y="2236"/>
              <a:ext cx="1" cy="19"/>
            </a:xfrm>
            <a:custGeom>
              <a:avLst/>
              <a:gdLst>
                <a:gd name="T0" fmla="*/ 19 h 19"/>
                <a:gd name="T1" fmla="*/ 6 h 19"/>
                <a:gd name="T2" fmla="*/ 0 h 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9">
                  <a:moveTo>
                    <a:pt x="0" y="19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03" name="Freeform 571"/>
            <p:cNvSpPr>
              <a:spLocks/>
            </p:cNvSpPr>
            <p:nvPr/>
          </p:nvSpPr>
          <p:spPr bwMode="auto">
            <a:xfrm>
              <a:off x="2101" y="2236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04" name="Line 572"/>
            <p:cNvSpPr>
              <a:spLocks noChangeShapeType="1"/>
            </p:cNvSpPr>
            <p:nvPr/>
          </p:nvSpPr>
          <p:spPr bwMode="auto">
            <a:xfrm>
              <a:off x="2101" y="224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05" name="Freeform 573"/>
            <p:cNvSpPr>
              <a:spLocks/>
            </p:cNvSpPr>
            <p:nvPr/>
          </p:nvSpPr>
          <p:spPr bwMode="auto">
            <a:xfrm>
              <a:off x="2101" y="2249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06" name="Line 574"/>
            <p:cNvSpPr>
              <a:spLocks noChangeShapeType="1"/>
            </p:cNvSpPr>
            <p:nvPr/>
          </p:nvSpPr>
          <p:spPr bwMode="auto">
            <a:xfrm>
              <a:off x="2101" y="225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07" name="Freeform 575"/>
            <p:cNvSpPr>
              <a:spLocks/>
            </p:cNvSpPr>
            <p:nvPr/>
          </p:nvSpPr>
          <p:spPr bwMode="auto">
            <a:xfrm>
              <a:off x="2101" y="2236"/>
              <a:ext cx="9" cy="19"/>
            </a:xfrm>
            <a:custGeom>
              <a:avLst/>
              <a:gdLst>
                <a:gd name="T0" fmla="*/ 0 w 9"/>
                <a:gd name="T1" fmla="*/ 19 h 19"/>
                <a:gd name="T2" fmla="*/ 0 w 9"/>
                <a:gd name="T3" fmla="*/ 6 h 19"/>
                <a:gd name="T4" fmla="*/ 9 w 9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9">
                  <a:moveTo>
                    <a:pt x="0" y="19"/>
                  </a:moveTo>
                  <a:lnTo>
                    <a:pt x="0" y="6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08" name="Line 576"/>
            <p:cNvSpPr>
              <a:spLocks noChangeShapeType="1"/>
            </p:cNvSpPr>
            <p:nvPr/>
          </p:nvSpPr>
          <p:spPr bwMode="auto">
            <a:xfrm>
              <a:off x="2110" y="2236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09" name="Line 577"/>
            <p:cNvSpPr>
              <a:spLocks noChangeShapeType="1"/>
            </p:cNvSpPr>
            <p:nvPr/>
          </p:nvSpPr>
          <p:spPr bwMode="auto">
            <a:xfrm>
              <a:off x="2110" y="2236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10" name="Line 578"/>
            <p:cNvSpPr>
              <a:spLocks noChangeShapeType="1"/>
            </p:cNvSpPr>
            <p:nvPr/>
          </p:nvSpPr>
          <p:spPr bwMode="auto">
            <a:xfrm>
              <a:off x="2110" y="2242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11" name="Freeform 579"/>
            <p:cNvSpPr>
              <a:spLocks/>
            </p:cNvSpPr>
            <p:nvPr/>
          </p:nvSpPr>
          <p:spPr bwMode="auto">
            <a:xfrm>
              <a:off x="2110" y="2249"/>
              <a:ext cx="1" cy="6"/>
            </a:xfrm>
            <a:custGeom>
              <a:avLst/>
              <a:gdLst>
                <a:gd name="T0" fmla="*/ 0 h 6"/>
                <a:gd name="T1" fmla="*/ 6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12" name="Line 580"/>
            <p:cNvSpPr>
              <a:spLocks noChangeShapeType="1"/>
            </p:cNvSpPr>
            <p:nvPr/>
          </p:nvSpPr>
          <p:spPr bwMode="auto">
            <a:xfrm flipV="1">
              <a:off x="2110" y="2249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13" name="Freeform 581"/>
            <p:cNvSpPr>
              <a:spLocks/>
            </p:cNvSpPr>
            <p:nvPr/>
          </p:nvSpPr>
          <p:spPr bwMode="auto">
            <a:xfrm>
              <a:off x="2110" y="2236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14" name="Freeform 582"/>
            <p:cNvSpPr>
              <a:spLocks/>
            </p:cNvSpPr>
            <p:nvPr/>
          </p:nvSpPr>
          <p:spPr bwMode="auto">
            <a:xfrm>
              <a:off x="2110" y="2236"/>
              <a:ext cx="8" cy="13"/>
            </a:xfrm>
            <a:custGeom>
              <a:avLst/>
              <a:gdLst>
                <a:gd name="T0" fmla="*/ 0 w 8"/>
                <a:gd name="T1" fmla="*/ 0 h 13"/>
                <a:gd name="T2" fmla="*/ 0 w 8"/>
                <a:gd name="T3" fmla="*/ 6 h 13"/>
                <a:gd name="T4" fmla="*/ 8 w 8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3">
                  <a:moveTo>
                    <a:pt x="0" y="0"/>
                  </a:moveTo>
                  <a:lnTo>
                    <a:pt x="0" y="6"/>
                  </a:lnTo>
                  <a:lnTo>
                    <a:pt x="8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15" name="Line 583"/>
            <p:cNvSpPr>
              <a:spLocks noChangeShapeType="1"/>
            </p:cNvSpPr>
            <p:nvPr/>
          </p:nvSpPr>
          <p:spPr bwMode="auto">
            <a:xfrm>
              <a:off x="2118" y="2249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16" name="Freeform 584"/>
            <p:cNvSpPr>
              <a:spLocks/>
            </p:cNvSpPr>
            <p:nvPr/>
          </p:nvSpPr>
          <p:spPr bwMode="auto">
            <a:xfrm>
              <a:off x="2118" y="2255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17" name="Freeform 585"/>
            <p:cNvSpPr>
              <a:spLocks/>
            </p:cNvSpPr>
            <p:nvPr/>
          </p:nvSpPr>
          <p:spPr bwMode="auto">
            <a:xfrm>
              <a:off x="2118" y="2255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18" name="Line 586"/>
            <p:cNvSpPr>
              <a:spLocks noChangeShapeType="1"/>
            </p:cNvSpPr>
            <p:nvPr/>
          </p:nvSpPr>
          <p:spPr bwMode="auto">
            <a:xfrm flipV="1">
              <a:off x="2118" y="2249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19" name="Line 587"/>
            <p:cNvSpPr>
              <a:spLocks noChangeShapeType="1"/>
            </p:cNvSpPr>
            <p:nvPr/>
          </p:nvSpPr>
          <p:spPr bwMode="auto">
            <a:xfrm flipV="1">
              <a:off x="2118" y="2242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20" name="Line 588"/>
            <p:cNvSpPr>
              <a:spLocks noChangeShapeType="1"/>
            </p:cNvSpPr>
            <p:nvPr/>
          </p:nvSpPr>
          <p:spPr bwMode="auto">
            <a:xfrm>
              <a:off x="2118" y="224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21" name="Freeform 589"/>
            <p:cNvSpPr>
              <a:spLocks/>
            </p:cNvSpPr>
            <p:nvPr/>
          </p:nvSpPr>
          <p:spPr bwMode="auto">
            <a:xfrm>
              <a:off x="2118" y="2242"/>
              <a:ext cx="9" cy="13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7 h 13"/>
                <a:gd name="T4" fmla="*/ 9 w 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3">
                  <a:moveTo>
                    <a:pt x="0" y="0"/>
                  </a:moveTo>
                  <a:lnTo>
                    <a:pt x="0" y="7"/>
                  </a:lnTo>
                  <a:lnTo>
                    <a:pt x="9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22" name="Line 590"/>
            <p:cNvSpPr>
              <a:spLocks noChangeShapeType="1"/>
            </p:cNvSpPr>
            <p:nvPr/>
          </p:nvSpPr>
          <p:spPr bwMode="auto">
            <a:xfrm>
              <a:off x="2127" y="2255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23" name="Freeform 591"/>
            <p:cNvSpPr>
              <a:spLocks/>
            </p:cNvSpPr>
            <p:nvPr/>
          </p:nvSpPr>
          <p:spPr bwMode="auto">
            <a:xfrm>
              <a:off x="2127" y="2262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24" name="Freeform 592"/>
            <p:cNvSpPr>
              <a:spLocks/>
            </p:cNvSpPr>
            <p:nvPr/>
          </p:nvSpPr>
          <p:spPr bwMode="auto">
            <a:xfrm>
              <a:off x="2127" y="2255"/>
              <a:ext cx="1" cy="14"/>
            </a:xfrm>
            <a:custGeom>
              <a:avLst/>
              <a:gdLst>
                <a:gd name="T0" fmla="*/ 14 h 14"/>
                <a:gd name="T1" fmla="*/ 7 h 14"/>
                <a:gd name="T2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25" name="Line 593"/>
            <p:cNvSpPr>
              <a:spLocks noChangeShapeType="1"/>
            </p:cNvSpPr>
            <p:nvPr/>
          </p:nvSpPr>
          <p:spPr bwMode="auto">
            <a:xfrm flipV="1">
              <a:off x="2127" y="2249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26" name="Line 594"/>
            <p:cNvSpPr>
              <a:spLocks noChangeShapeType="1"/>
            </p:cNvSpPr>
            <p:nvPr/>
          </p:nvSpPr>
          <p:spPr bwMode="auto">
            <a:xfrm>
              <a:off x="2127" y="224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27" name="Freeform 595"/>
            <p:cNvSpPr>
              <a:spLocks/>
            </p:cNvSpPr>
            <p:nvPr/>
          </p:nvSpPr>
          <p:spPr bwMode="auto">
            <a:xfrm>
              <a:off x="2127" y="2249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28" name="Freeform 596"/>
            <p:cNvSpPr>
              <a:spLocks/>
            </p:cNvSpPr>
            <p:nvPr/>
          </p:nvSpPr>
          <p:spPr bwMode="auto">
            <a:xfrm>
              <a:off x="2127" y="2262"/>
              <a:ext cx="9" cy="13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7 h 13"/>
                <a:gd name="T4" fmla="*/ 9 w 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3">
                  <a:moveTo>
                    <a:pt x="0" y="0"/>
                  </a:moveTo>
                  <a:lnTo>
                    <a:pt x="0" y="7"/>
                  </a:lnTo>
                  <a:lnTo>
                    <a:pt x="9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29" name="Line 597"/>
            <p:cNvSpPr>
              <a:spLocks noChangeShapeType="1"/>
            </p:cNvSpPr>
            <p:nvPr/>
          </p:nvSpPr>
          <p:spPr bwMode="auto">
            <a:xfrm>
              <a:off x="2136" y="227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30" name="Freeform 598"/>
            <p:cNvSpPr>
              <a:spLocks/>
            </p:cNvSpPr>
            <p:nvPr/>
          </p:nvSpPr>
          <p:spPr bwMode="auto">
            <a:xfrm>
              <a:off x="2136" y="2262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31" name="Line 599"/>
            <p:cNvSpPr>
              <a:spLocks noChangeShapeType="1"/>
            </p:cNvSpPr>
            <p:nvPr/>
          </p:nvSpPr>
          <p:spPr bwMode="auto">
            <a:xfrm>
              <a:off x="2136" y="226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32" name="Line 600"/>
            <p:cNvSpPr>
              <a:spLocks noChangeShapeType="1"/>
            </p:cNvSpPr>
            <p:nvPr/>
          </p:nvSpPr>
          <p:spPr bwMode="auto">
            <a:xfrm>
              <a:off x="2136" y="226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33" name="Freeform 601"/>
            <p:cNvSpPr>
              <a:spLocks/>
            </p:cNvSpPr>
            <p:nvPr/>
          </p:nvSpPr>
          <p:spPr bwMode="auto">
            <a:xfrm>
              <a:off x="2136" y="2262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34" name="Freeform 602"/>
            <p:cNvSpPr>
              <a:spLocks/>
            </p:cNvSpPr>
            <p:nvPr/>
          </p:nvSpPr>
          <p:spPr bwMode="auto">
            <a:xfrm>
              <a:off x="2136" y="2269"/>
              <a:ext cx="1" cy="6"/>
            </a:xfrm>
            <a:custGeom>
              <a:avLst/>
              <a:gdLst>
                <a:gd name="T0" fmla="*/ 6 h 6"/>
                <a:gd name="T1" fmla="*/ 6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35" name="Freeform 603"/>
            <p:cNvSpPr>
              <a:spLocks/>
            </p:cNvSpPr>
            <p:nvPr/>
          </p:nvSpPr>
          <p:spPr bwMode="auto">
            <a:xfrm>
              <a:off x="2136" y="2249"/>
              <a:ext cx="8" cy="20"/>
            </a:xfrm>
            <a:custGeom>
              <a:avLst/>
              <a:gdLst>
                <a:gd name="T0" fmla="*/ 0 w 8"/>
                <a:gd name="T1" fmla="*/ 20 h 20"/>
                <a:gd name="T2" fmla="*/ 0 w 8"/>
                <a:gd name="T3" fmla="*/ 6 h 20"/>
                <a:gd name="T4" fmla="*/ 8 w 8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0">
                  <a:moveTo>
                    <a:pt x="0" y="20"/>
                  </a:moveTo>
                  <a:lnTo>
                    <a:pt x="0" y="6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36" name="Line 604"/>
            <p:cNvSpPr>
              <a:spLocks noChangeShapeType="1"/>
            </p:cNvSpPr>
            <p:nvPr/>
          </p:nvSpPr>
          <p:spPr bwMode="auto">
            <a:xfrm flipV="1">
              <a:off x="2144" y="2242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37" name="Line 605"/>
            <p:cNvSpPr>
              <a:spLocks noChangeShapeType="1"/>
            </p:cNvSpPr>
            <p:nvPr/>
          </p:nvSpPr>
          <p:spPr bwMode="auto">
            <a:xfrm>
              <a:off x="2144" y="224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38" name="Freeform 606"/>
            <p:cNvSpPr>
              <a:spLocks/>
            </p:cNvSpPr>
            <p:nvPr/>
          </p:nvSpPr>
          <p:spPr bwMode="auto">
            <a:xfrm>
              <a:off x="2144" y="2242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39" name="Line 607"/>
            <p:cNvSpPr>
              <a:spLocks noChangeShapeType="1"/>
            </p:cNvSpPr>
            <p:nvPr/>
          </p:nvSpPr>
          <p:spPr bwMode="auto">
            <a:xfrm>
              <a:off x="2144" y="2255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38441" name="Group 809"/>
          <p:cNvGrpSpPr>
            <a:grpSpLocks/>
          </p:cNvGrpSpPr>
          <p:nvPr/>
        </p:nvGrpSpPr>
        <p:grpSpPr bwMode="auto">
          <a:xfrm>
            <a:off x="3403600" y="3570288"/>
            <a:ext cx="388938" cy="115887"/>
            <a:chOff x="2144" y="2249"/>
            <a:chExt cx="245" cy="73"/>
          </a:xfrm>
        </p:grpSpPr>
        <p:sp>
          <p:nvSpPr>
            <p:cNvPr id="838241" name="Freeform 609"/>
            <p:cNvSpPr>
              <a:spLocks/>
            </p:cNvSpPr>
            <p:nvPr/>
          </p:nvSpPr>
          <p:spPr bwMode="auto">
            <a:xfrm>
              <a:off x="2144" y="2262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42" name="Freeform 610"/>
            <p:cNvSpPr>
              <a:spLocks/>
            </p:cNvSpPr>
            <p:nvPr/>
          </p:nvSpPr>
          <p:spPr bwMode="auto">
            <a:xfrm>
              <a:off x="2144" y="2255"/>
              <a:ext cx="1" cy="14"/>
            </a:xfrm>
            <a:custGeom>
              <a:avLst/>
              <a:gdLst>
                <a:gd name="T0" fmla="*/ 14 h 14"/>
                <a:gd name="T1" fmla="*/ 7 h 14"/>
                <a:gd name="T2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43" name="Freeform 611"/>
            <p:cNvSpPr>
              <a:spLocks/>
            </p:cNvSpPr>
            <p:nvPr/>
          </p:nvSpPr>
          <p:spPr bwMode="auto">
            <a:xfrm>
              <a:off x="2144" y="2255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44" name="Line 612"/>
            <p:cNvSpPr>
              <a:spLocks noChangeShapeType="1"/>
            </p:cNvSpPr>
            <p:nvPr/>
          </p:nvSpPr>
          <p:spPr bwMode="auto">
            <a:xfrm>
              <a:off x="2153" y="225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45" name="Line 613"/>
            <p:cNvSpPr>
              <a:spLocks noChangeShapeType="1"/>
            </p:cNvSpPr>
            <p:nvPr/>
          </p:nvSpPr>
          <p:spPr bwMode="auto">
            <a:xfrm>
              <a:off x="2153" y="2255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46" name="Freeform 614"/>
            <p:cNvSpPr>
              <a:spLocks/>
            </p:cNvSpPr>
            <p:nvPr/>
          </p:nvSpPr>
          <p:spPr bwMode="auto">
            <a:xfrm>
              <a:off x="2153" y="2262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47" name="Line 615"/>
            <p:cNvSpPr>
              <a:spLocks noChangeShapeType="1"/>
            </p:cNvSpPr>
            <p:nvPr/>
          </p:nvSpPr>
          <p:spPr bwMode="auto">
            <a:xfrm flipV="1">
              <a:off x="2153" y="2262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48" name="Freeform 616"/>
            <p:cNvSpPr>
              <a:spLocks/>
            </p:cNvSpPr>
            <p:nvPr/>
          </p:nvSpPr>
          <p:spPr bwMode="auto">
            <a:xfrm>
              <a:off x="2153" y="2249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49" name="Freeform 617"/>
            <p:cNvSpPr>
              <a:spLocks/>
            </p:cNvSpPr>
            <p:nvPr/>
          </p:nvSpPr>
          <p:spPr bwMode="auto">
            <a:xfrm>
              <a:off x="2153" y="2249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50" name="Line 618"/>
            <p:cNvSpPr>
              <a:spLocks noChangeShapeType="1"/>
            </p:cNvSpPr>
            <p:nvPr/>
          </p:nvSpPr>
          <p:spPr bwMode="auto">
            <a:xfrm>
              <a:off x="2153" y="225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51" name="Freeform 619"/>
            <p:cNvSpPr>
              <a:spLocks/>
            </p:cNvSpPr>
            <p:nvPr/>
          </p:nvSpPr>
          <p:spPr bwMode="auto">
            <a:xfrm>
              <a:off x="2153" y="2255"/>
              <a:ext cx="9" cy="7"/>
            </a:xfrm>
            <a:custGeom>
              <a:avLst/>
              <a:gdLst>
                <a:gd name="T0" fmla="*/ 0 w 9"/>
                <a:gd name="T1" fmla="*/ 0 h 7"/>
                <a:gd name="T2" fmla="*/ 0 w 9"/>
                <a:gd name="T3" fmla="*/ 7 h 7"/>
                <a:gd name="T4" fmla="*/ 9 w 9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lnTo>
                    <a:pt x="0" y="7"/>
                  </a:lnTo>
                  <a:lnTo>
                    <a:pt x="9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52" name="Freeform 620"/>
            <p:cNvSpPr>
              <a:spLocks/>
            </p:cNvSpPr>
            <p:nvPr/>
          </p:nvSpPr>
          <p:spPr bwMode="auto">
            <a:xfrm>
              <a:off x="2162" y="2255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53" name="Freeform 621"/>
            <p:cNvSpPr>
              <a:spLocks/>
            </p:cNvSpPr>
            <p:nvPr/>
          </p:nvSpPr>
          <p:spPr bwMode="auto">
            <a:xfrm>
              <a:off x="2162" y="2255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54" name="Freeform 622"/>
            <p:cNvSpPr>
              <a:spLocks/>
            </p:cNvSpPr>
            <p:nvPr/>
          </p:nvSpPr>
          <p:spPr bwMode="auto">
            <a:xfrm>
              <a:off x="2162" y="2249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55" name="Freeform 623"/>
            <p:cNvSpPr>
              <a:spLocks/>
            </p:cNvSpPr>
            <p:nvPr/>
          </p:nvSpPr>
          <p:spPr bwMode="auto">
            <a:xfrm>
              <a:off x="2162" y="2249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56" name="Line 624"/>
            <p:cNvSpPr>
              <a:spLocks noChangeShapeType="1"/>
            </p:cNvSpPr>
            <p:nvPr/>
          </p:nvSpPr>
          <p:spPr bwMode="auto">
            <a:xfrm>
              <a:off x="2162" y="225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57" name="Freeform 625"/>
            <p:cNvSpPr>
              <a:spLocks/>
            </p:cNvSpPr>
            <p:nvPr/>
          </p:nvSpPr>
          <p:spPr bwMode="auto">
            <a:xfrm>
              <a:off x="2162" y="2255"/>
              <a:ext cx="1" cy="14"/>
            </a:xfrm>
            <a:custGeom>
              <a:avLst/>
              <a:gdLst>
                <a:gd name="T0" fmla="*/ 0 h 14"/>
                <a:gd name="T1" fmla="*/ 7 h 14"/>
                <a:gd name="T2" fmla="*/ 14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58" name="Freeform 626"/>
            <p:cNvSpPr>
              <a:spLocks/>
            </p:cNvSpPr>
            <p:nvPr/>
          </p:nvSpPr>
          <p:spPr bwMode="auto">
            <a:xfrm>
              <a:off x="2162" y="2269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59" name="Freeform 627"/>
            <p:cNvSpPr>
              <a:spLocks/>
            </p:cNvSpPr>
            <p:nvPr/>
          </p:nvSpPr>
          <p:spPr bwMode="auto">
            <a:xfrm>
              <a:off x="2171" y="2249"/>
              <a:ext cx="1" cy="20"/>
            </a:xfrm>
            <a:custGeom>
              <a:avLst/>
              <a:gdLst>
                <a:gd name="T0" fmla="*/ 20 h 20"/>
                <a:gd name="T1" fmla="*/ 6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60" name="Line 628"/>
            <p:cNvSpPr>
              <a:spLocks noChangeShapeType="1"/>
            </p:cNvSpPr>
            <p:nvPr/>
          </p:nvSpPr>
          <p:spPr bwMode="auto">
            <a:xfrm>
              <a:off x="2171" y="224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61" name="Line 629"/>
            <p:cNvSpPr>
              <a:spLocks noChangeShapeType="1"/>
            </p:cNvSpPr>
            <p:nvPr/>
          </p:nvSpPr>
          <p:spPr bwMode="auto">
            <a:xfrm>
              <a:off x="2171" y="2249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62" name="Freeform 630"/>
            <p:cNvSpPr>
              <a:spLocks/>
            </p:cNvSpPr>
            <p:nvPr/>
          </p:nvSpPr>
          <p:spPr bwMode="auto">
            <a:xfrm>
              <a:off x="2171" y="2255"/>
              <a:ext cx="1" cy="14"/>
            </a:xfrm>
            <a:custGeom>
              <a:avLst/>
              <a:gdLst>
                <a:gd name="T0" fmla="*/ 0 h 14"/>
                <a:gd name="T1" fmla="*/ 7 h 14"/>
                <a:gd name="T2" fmla="*/ 14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63" name="Line 631"/>
            <p:cNvSpPr>
              <a:spLocks noChangeShapeType="1"/>
            </p:cNvSpPr>
            <p:nvPr/>
          </p:nvSpPr>
          <p:spPr bwMode="auto">
            <a:xfrm>
              <a:off x="2171" y="226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64" name="Line 632"/>
            <p:cNvSpPr>
              <a:spLocks noChangeShapeType="1"/>
            </p:cNvSpPr>
            <p:nvPr/>
          </p:nvSpPr>
          <p:spPr bwMode="auto">
            <a:xfrm>
              <a:off x="2171" y="226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65" name="Freeform 633"/>
            <p:cNvSpPr>
              <a:spLocks/>
            </p:cNvSpPr>
            <p:nvPr/>
          </p:nvSpPr>
          <p:spPr bwMode="auto">
            <a:xfrm>
              <a:off x="2171" y="2262"/>
              <a:ext cx="8" cy="7"/>
            </a:xfrm>
            <a:custGeom>
              <a:avLst/>
              <a:gdLst>
                <a:gd name="T0" fmla="*/ 0 w 8"/>
                <a:gd name="T1" fmla="*/ 7 h 7"/>
                <a:gd name="T2" fmla="*/ 0 w 8"/>
                <a:gd name="T3" fmla="*/ 0 h 7"/>
                <a:gd name="T4" fmla="*/ 8 w 8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7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66" name="Line 634"/>
            <p:cNvSpPr>
              <a:spLocks noChangeShapeType="1"/>
            </p:cNvSpPr>
            <p:nvPr/>
          </p:nvSpPr>
          <p:spPr bwMode="auto">
            <a:xfrm>
              <a:off x="2179" y="226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67" name="Line 635"/>
            <p:cNvSpPr>
              <a:spLocks noChangeShapeType="1"/>
            </p:cNvSpPr>
            <p:nvPr/>
          </p:nvSpPr>
          <p:spPr bwMode="auto">
            <a:xfrm>
              <a:off x="2179" y="2262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68" name="Line 636"/>
            <p:cNvSpPr>
              <a:spLocks noChangeShapeType="1"/>
            </p:cNvSpPr>
            <p:nvPr/>
          </p:nvSpPr>
          <p:spPr bwMode="auto">
            <a:xfrm>
              <a:off x="2179" y="2269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69" name="Freeform 637"/>
            <p:cNvSpPr>
              <a:spLocks/>
            </p:cNvSpPr>
            <p:nvPr/>
          </p:nvSpPr>
          <p:spPr bwMode="auto">
            <a:xfrm>
              <a:off x="2179" y="2275"/>
              <a:ext cx="1" cy="14"/>
            </a:xfrm>
            <a:custGeom>
              <a:avLst/>
              <a:gdLst>
                <a:gd name="T0" fmla="*/ 0 h 14"/>
                <a:gd name="T1" fmla="*/ 7 h 14"/>
                <a:gd name="T2" fmla="*/ 14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70" name="Freeform 638"/>
            <p:cNvSpPr>
              <a:spLocks/>
            </p:cNvSpPr>
            <p:nvPr/>
          </p:nvSpPr>
          <p:spPr bwMode="auto">
            <a:xfrm>
              <a:off x="2179" y="2269"/>
              <a:ext cx="1" cy="20"/>
            </a:xfrm>
            <a:custGeom>
              <a:avLst/>
              <a:gdLst>
                <a:gd name="T0" fmla="*/ 20 h 20"/>
                <a:gd name="T1" fmla="*/ 20 h 20"/>
                <a:gd name="T2" fmla="*/ 13 h 20"/>
                <a:gd name="T3" fmla="*/ 6 h 20"/>
                <a:gd name="T4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20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71" name="Freeform 639"/>
            <p:cNvSpPr>
              <a:spLocks/>
            </p:cNvSpPr>
            <p:nvPr/>
          </p:nvSpPr>
          <p:spPr bwMode="auto">
            <a:xfrm>
              <a:off x="2179" y="2269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72" name="Freeform 640"/>
            <p:cNvSpPr>
              <a:spLocks/>
            </p:cNvSpPr>
            <p:nvPr/>
          </p:nvSpPr>
          <p:spPr bwMode="auto">
            <a:xfrm>
              <a:off x="2179" y="2275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73" name="Freeform 641"/>
            <p:cNvSpPr>
              <a:spLocks/>
            </p:cNvSpPr>
            <p:nvPr/>
          </p:nvSpPr>
          <p:spPr bwMode="auto">
            <a:xfrm>
              <a:off x="2188" y="2275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74" name="Line 642"/>
            <p:cNvSpPr>
              <a:spLocks noChangeShapeType="1"/>
            </p:cNvSpPr>
            <p:nvPr/>
          </p:nvSpPr>
          <p:spPr bwMode="auto">
            <a:xfrm>
              <a:off x="2188" y="228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75" name="Freeform 643"/>
            <p:cNvSpPr>
              <a:spLocks/>
            </p:cNvSpPr>
            <p:nvPr/>
          </p:nvSpPr>
          <p:spPr bwMode="auto">
            <a:xfrm>
              <a:off x="2188" y="2282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76" name="Freeform 644"/>
            <p:cNvSpPr>
              <a:spLocks/>
            </p:cNvSpPr>
            <p:nvPr/>
          </p:nvSpPr>
          <p:spPr bwMode="auto">
            <a:xfrm>
              <a:off x="2188" y="2262"/>
              <a:ext cx="1" cy="27"/>
            </a:xfrm>
            <a:custGeom>
              <a:avLst/>
              <a:gdLst>
                <a:gd name="T0" fmla="*/ 27 h 27"/>
                <a:gd name="T1" fmla="*/ 13 h 27"/>
                <a:gd name="T2" fmla="*/ 0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">
                  <a:moveTo>
                    <a:pt x="0" y="27"/>
                  </a:move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77" name="Freeform 645"/>
            <p:cNvSpPr>
              <a:spLocks/>
            </p:cNvSpPr>
            <p:nvPr/>
          </p:nvSpPr>
          <p:spPr bwMode="auto">
            <a:xfrm>
              <a:off x="2188" y="2249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78" name="Freeform 646"/>
            <p:cNvSpPr>
              <a:spLocks/>
            </p:cNvSpPr>
            <p:nvPr/>
          </p:nvSpPr>
          <p:spPr bwMode="auto">
            <a:xfrm>
              <a:off x="2188" y="2249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79" name="Freeform 647"/>
            <p:cNvSpPr>
              <a:spLocks/>
            </p:cNvSpPr>
            <p:nvPr/>
          </p:nvSpPr>
          <p:spPr bwMode="auto">
            <a:xfrm>
              <a:off x="2188" y="2262"/>
              <a:ext cx="9" cy="7"/>
            </a:xfrm>
            <a:custGeom>
              <a:avLst/>
              <a:gdLst>
                <a:gd name="T0" fmla="*/ 0 w 9"/>
                <a:gd name="T1" fmla="*/ 0 h 7"/>
                <a:gd name="T2" fmla="*/ 0 w 9"/>
                <a:gd name="T3" fmla="*/ 0 h 7"/>
                <a:gd name="T4" fmla="*/ 9 w 9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lnTo>
                    <a:pt x="0" y="0"/>
                  </a:lnTo>
                  <a:lnTo>
                    <a:pt x="9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80" name="Freeform 648"/>
            <p:cNvSpPr>
              <a:spLocks/>
            </p:cNvSpPr>
            <p:nvPr/>
          </p:nvSpPr>
          <p:spPr bwMode="auto">
            <a:xfrm>
              <a:off x="2197" y="2269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81" name="Line 649"/>
            <p:cNvSpPr>
              <a:spLocks noChangeShapeType="1"/>
            </p:cNvSpPr>
            <p:nvPr/>
          </p:nvSpPr>
          <p:spPr bwMode="auto">
            <a:xfrm>
              <a:off x="2197" y="228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82" name="Freeform 650"/>
            <p:cNvSpPr>
              <a:spLocks/>
            </p:cNvSpPr>
            <p:nvPr/>
          </p:nvSpPr>
          <p:spPr bwMode="auto">
            <a:xfrm>
              <a:off x="2197" y="2269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83" name="Line 651"/>
            <p:cNvSpPr>
              <a:spLocks noChangeShapeType="1"/>
            </p:cNvSpPr>
            <p:nvPr/>
          </p:nvSpPr>
          <p:spPr bwMode="auto">
            <a:xfrm flipV="1">
              <a:off x="2197" y="2262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84" name="Freeform 652"/>
            <p:cNvSpPr>
              <a:spLocks/>
            </p:cNvSpPr>
            <p:nvPr/>
          </p:nvSpPr>
          <p:spPr bwMode="auto">
            <a:xfrm>
              <a:off x="2197" y="2262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85" name="Line 653"/>
            <p:cNvSpPr>
              <a:spLocks noChangeShapeType="1"/>
            </p:cNvSpPr>
            <p:nvPr/>
          </p:nvSpPr>
          <p:spPr bwMode="auto">
            <a:xfrm>
              <a:off x="2197" y="226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86" name="Freeform 654"/>
            <p:cNvSpPr>
              <a:spLocks/>
            </p:cNvSpPr>
            <p:nvPr/>
          </p:nvSpPr>
          <p:spPr bwMode="auto">
            <a:xfrm>
              <a:off x="2197" y="2269"/>
              <a:ext cx="8" cy="13"/>
            </a:xfrm>
            <a:custGeom>
              <a:avLst/>
              <a:gdLst>
                <a:gd name="T0" fmla="*/ 0 w 8"/>
                <a:gd name="T1" fmla="*/ 0 h 13"/>
                <a:gd name="T2" fmla="*/ 0 w 8"/>
                <a:gd name="T3" fmla="*/ 6 h 13"/>
                <a:gd name="T4" fmla="*/ 8 w 8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3">
                  <a:moveTo>
                    <a:pt x="0" y="0"/>
                  </a:moveTo>
                  <a:lnTo>
                    <a:pt x="0" y="6"/>
                  </a:lnTo>
                  <a:lnTo>
                    <a:pt x="8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87" name="Line 655"/>
            <p:cNvSpPr>
              <a:spLocks noChangeShapeType="1"/>
            </p:cNvSpPr>
            <p:nvPr/>
          </p:nvSpPr>
          <p:spPr bwMode="auto">
            <a:xfrm>
              <a:off x="2205" y="228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88" name="Line 656"/>
            <p:cNvSpPr>
              <a:spLocks noChangeShapeType="1"/>
            </p:cNvSpPr>
            <p:nvPr/>
          </p:nvSpPr>
          <p:spPr bwMode="auto">
            <a:xfrm flipV="1">
              <a:off x="2205" y="2275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89" name="Line 657"/>
            <p:cNvSpPr>
              <a:spLocks noChangeShapeType="1"/>
            </p:cNvSpPr>
            <p:nvPr/>
          </p:nvSpPr>
          <p:spPr bwMode="auto">
            <a:xfrm flipV="1">
              <a:off x="2205" y="2269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90" name="Line 658"/>
            <p:cNvSpPr>
              <a:spLocks noChangeShapeType="1"/>
            </p:cNvSpPr>
            <p:nvPr/>
          </p:nvSpPr>
          <p:spPr bwMode="auto">
            <a:xfrm>
              <a:off x="2205" y="226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91" name="Line 659"/>
            <p:cNvSpPr>
              <a:spLocks noChangeShapeType="1"/>
            </p:cNvSpPr>
            <p:nvPr/>
          </p:nvSpPr>
          <p:spPr bwMode="auto">
            <a:xfrm>
              <a:off x="2205" y="226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92" name="Freeform 660"/>
            <p:cNvSpPr>
              <a:spLocks/>
            </p:cNvSpPr>
            <p:nvPr/>
          </p:nvSpPr>
          <p:spPr bwMode="auto">
            <a:xfrm>
              <a:off x="2205" y="2269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93" name="Freeform 661"/>
            <p:cNvSpPr>
              <a:spLocks/>
            </p:cNvSpPr>
            <p:nvPr/>
          </p:nvSpPr>
          <p:spPr bwMode="auto">
            <a:xfrm>
              <a:off x="2205" y="2282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94" name="Freeform 662"/>
            <p:cNvSpPr>
              <a:spLocks/>
            </p:cNvSpPr>
            <p:nvPr/>
          </p:nvSpPr>
          <p:spPr bwMode="auto">
            <a:xfrm>
              <a:off x="2214" y="2262"/>
              <a:ext cx="1" cy="20"/>
            </a:xfrm>
            <a:custGeom>
              <a:avLst/>
              <a:gdLst>
                <a:gd name="T0" fmla="*/ 20 h 20"/>
                <a:gd name="T1" fmla="*/ 7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95" name="Line 663"/>
            <p:cNvSpPr>
              <a:spLocks noChangeShapeType="1"/>
            </p:cNvSpPr>
            <p:nvPr/>
          </p:nvSpPr>
          <p:spPr bwMode="auto">
            <a:xfrm>
              <a:off x="2214" y="226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96" name="Line 664"/>
            <p:cNvSpPr>
              <a:spLocks noChangeShapeType="1"/>
            </p:cNvSpPr>
            <p:nvPr/>
          </p:nvSpPr>
          <p:spPr bwMode="auto">
            <a:xfrm>
              <a:off x="2214" y="2262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97" name="Line 665"/>
            <p:cNvSpPr>
              <a:spLocks noChangeShapeType="1"/>
            </p:cNvSpPr>
            <p:nvPr/>
          </p:nvSpPr>
          <p:spPr bwMode="auto">
            <a:xfrm>
              <a:off x="2214" y="2269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98" name="Line 666"/>
            <p:cNvSpPr>
              <a:spLocks noChangeShapeType="1"/>
            </p:cNvSpPr>
            <p:nvPr/>
          </p:nvSpPr>
          <p:spPr bwMode="auto">
            <a:xfrm>
              <a:off x="2214" y="2275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299" name="Line 667"/>
            <p:cNvSpPr>
              <a:spLocks noChangeShapeType="1"/>
            </p:cNvSpPr>
            <p:nvPr/>
          </p:nvSpPr>
          <p:spPr bwMode="auto">
            <a:xfrm>
              <a:off x="2214" y="228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00" name="Freeform 668"/>
            <p:cNvSpPr>
              <a:spLocks/>
            </p:cNvSpPr>
            <p:nvPr/>
          </p:nvSpPr>
          <p:spPr bwMode="auto">
            <a:xfrm>
              <a:off x="2214" y="2269"/>
              <a:ext cx="9" cy="13"/>
            </a:xfrm>
            <a:custGeom>
              <a:avLst/>
              <a:gdLst>
                <a:gd name="T0" fmla="*/ 0 w 9"/>
                <a:gd name="T1" fmla="*/ 13 h 13"/>
                <a:gd name="T2" fmla="*/ 0 w 9"/>
                <a:gd name="T3" fmla="*/ 6 h 13"/>
                <a:gd name="T4" fmla="*/ 9 w 9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3">
                  <a:moveTo>
                    <a:pt x="0" y="13"/>
                  </a:moveTo>
                  <a:lnTo>
                    <a:pt x="0" y="6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01" name="Line 669"/>
            <p:cNvSpPr>
              <a:spLocks noChangeShapeType="1"/>
            </p:cNvSpPr>
            <p:nvPr/>
          </p:nvSpPr>
          <p:spPr bwMode="auto">
            <a:xfrm>
              <a:off x="2223" y="226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02" name="Freeform 670"/>
            <p:cNvSpPr>
              <a:spLocks/>
            </p:cNvSpPr>
            <p:nvPr/>
          </p:nvSpPr>
          <p:spPr bwMode="auto">
            <a:xfrm>
              <a:off x="2223" y="2269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03" name="Line 671"/>
            <p:cNvSpPr>
              <a:spLocks noChangeShapeType="1"/>
            </p:cNvSpPr>
            <p:nvPr/>
          </p:nvSpPr>
          <p:spPr bwMode="auto">
            <a:xfrm>
              <a:off x="2223" y="227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04" name="Freeform 672"/>
            <p:cNvSpPr>
              <a:spLocks/>
            </p:cNvSpPr>
            <p:nvPr/>
          </p:nvSpPr>
          <p:spPr bwMode="auto">
            <a:xfrm>
              <a:off x="2223" y="2275"/>
              <a:ext cx="1" cy="14"/>
            </a:xfrm>
            <a:custGeom>
              <a:avLst/>
              <a:gdLst>
                <a:gd name="T0" fmla="*/ 0 h 14"/>
                <a:gd name="T1" fmla="*/ 7 h 14"/>
                <a:gd name="T2" fmla="*/ 14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05" name="Freeform 673"/>
            <p:cNvSpPr>
              <a:spLocks/>
            </p:cNvSpPr>
            <p:nvPr/>
          </p:nvSpPr>
          <p:spPr bwMode="auto">
            <a:xfrm>
              <a:off x="2223" y="2275"/>
              <a:ext cx="1" cy="14"/>
            </a:xfrm>
            <a:custGeom>
              <a:avLst/>
              <a:gdLst>
                <a:gd name="T0" fmla="*/ 14 h 14"/>
                <a:gd name="T1" fmla="*/ 7 h 14"/>
                <a:gd name="T2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06" name="Line 674"/>
            <p:cNvSpPr>
              <a:spLocks noChangeShapeType="1"/>
            </p:cNvSpPr>
            <p:nvPr/>
          </p:nvSpPr>
          <p:spPr bwMode="auto">
            <a:xfrm flipV="1">
              <a:off x="2223" y="2269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07" name="Freeform 675"/>
            <p:cNvSpPr>
              <a:spLocks/>
            </p:cNvSpPr>
            <p:nvPr/>
          </p:nvSpPr>
          <p:spPr bwMode="auto">
            <a:xfrm>
              <a:off x="2223" y="2269"/>
              <a:ext cx="8" cy="1"/>
            </a:xfrm>
            <a:custGeom>
              <a:avLst/>
              <a:gdLst>
                <a:gd name="T0" fmla="*/ 0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08" name="Line 676"/>
            <p:cNvSpPr>
              <a:spLocks noChangeShapeType="1"/>
            </p:cNvSpPr>
            <p:nvPr/>
          </p:nvSpPr>
          <p:spPr bwMode="auto">
            <a:xfrm>
              <a:off x="2231" y="2269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09" name="Line 677"/>
            <p:cNvSpPr>
              <a:spLocks noChangeShapeType="1"/>
            </p:cNvSpPr>
            <p:nvPr/>
          </p:nvSpPr>
          <p:spPr bwMode="auto">
            <a:xfrm>
              <a:off x="2231" y="2275"/>
              <a:ext cx="1" cy="14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10" name="Freeform 678"/>
            <p:cNvSpPr>
              <a:spLocks/>
            </p:cNvSpPr>
            <p:nvPr/>
          </p:nvSpPr>
          <p:spPr bwMode="auto">
            <a:xfrm>
              <a:off x="2231" y="2289"/>
              <a:ext cx="1" cy="6"/>
            </a:xfrm>
            <a:custGeom>
              <a:avLst/>
              <a:gdLst>
                <a:gd name="T0" fmla="*/ 0 h 6"/>
                <a:gd name="T1" fmla="*/ 6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11" name="Freeform 679"/>
            <p:cNvSpPr>
              <a:spLocks/>
            </p:cNvSpPr>
            <p:nvPr/>
          </p:nvSpPr>
          <p:spPr bwMode="auto">
            <a:xfrm>
              <a:off x="2231" y="2275"/>
              <a:ext cx="1" cy="20"/>
            </a:xfrm>
            <a:custGeom>
              <a:avLst/>
              <a:gdLst>
                <a:gd name="T0" fmla="*/ 20 h 20"/>
                <a:gd name="T1" fmla="*/ 14 h 20"/>
                <a:gd name="T2" fmla="*/ 7 h 20"/>
                <a:gd name="T3" fmla="*/ 7 h 20"/>
                <a:gd name="T4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1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12" name="Freeform 680"/>
            <p:cNvSpPr>
              <a:spLocks/>
            </p:cNvSpPr>
            <p:nvPr/>
          </p:nvSpPr>
          <p:spPr bwMode="auto">
            <a:xfrm>
              <a:off x="2231" y="2275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13" name="Freeform 681"/>
            <p:cNvSpPr>
              <a:spLocks/>
            </p:cNvSpPr>
            <p:nvPr/>
          </p:nvSpPr>
          <p:spPr bwMode="auto">
            <a:xfrm>
              <a:off x="2231" y="2275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14" name="Freeform 682"/>
            <p:cNvSpPr>
              <a:spLocks/>
            </p:cNvSpPr>
            <p:nvPr/>
          </p:nvSpPr>
          <p:spPr bwMode="auto">
            <a:xfrm>
              <a:off x="2231" y="2275"/>
              <a:ext cx="9" cy="7"/>
            </a:xfrm>
            <a:custGeom>
              <a:avLst/>
              <a:gdLst>
                <a:gd name="T0" fmla="*/ 0 w 9"/>
                <a:gd name="T1" fmla="*/ 0 h 7"/>
                <a:gd name="T2" fmla="*/ 0 w 9"/>
                <a:gd name="T3" fmla="*/ 0 h 7"/>
                <a:gd name="T4" fmla="*/ 9 w 9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lnTo>
                    <a:pt x="0" y="0"/>
                  </a:lnTo>
                  <a:lnTo>
                    <a:pt x="9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15" name="Line 683"/>
            <p:cNvSpPr>
              <a:spLocks noChangeShapeType="1"/>
            </p:cNvSpPr>
            <p:nvPr/>
          </p:nvSpPr>
          <p:spPr bwMode="auto">
            <a:xfrm>
              <a:off x="2240" y="2282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16" name="Freeform 684"/>
            <p:cNvSpPr>
              <a:spLocks/>
            </p:cNvSpPr>
            <p:nvPr/>
          </p:nvSpPr>
          <p:spPr bwMode="auto">
            <a:xfrm>
              <a:off x="2240" y="2289"/>
              <a:ext cx="1" cy="6"/>
            </a:xfrm>
            <a:custGeom>
              <a:avLst/>
              <a:gdLst>
                <a:gd name="T0" fmla="*/ 0 h 6"/>
                <a:gd name="T1" fmla="*/ 6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17" name="Freeform 685"/>
            <p:cNvSpPr>
              <a:spLocks/>
            </p:cNvSpPr>
            <p:nvPr/>
          </p:nvSpPr>
          <p:spPr bwMode="auto">
            <a:xfrm>
              <a:off x="2240" y="2275"/>
              <a:ext cx="1" cy="20"/>
            </a:xfrm>
            <a:custGeom>
              <a:avLst/>
              <a:gdLst>
                <a:gd name="T0" fmla="*/ 20 h 20"/>
                <a:gd name="T1" fmla="*/ 14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18" name="Line 686"/>
            <p:cNvSpPr>
              <a:spLocks noChangeShapeType="1"/>
            </p:cNvSpPr>
            <p:nvPr/>
          </p:nvSpPr>
          <p:spPr bwMode="auto">
            <a:xfrm>
              <a:off x="2240" y="227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19" name="Line 687"/>
            <p:cNvSpPr>
              <a:spLocks noChangeShapeType="1"/>
            </p:cNvSpPr>
            <p:nvPr/>
          </p:nvSpPr>
          <p:spPr bwMode="auto">
            <a:xfrm>
              <a:off x="2240" y="227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20" name="Freeform 688"/>
            <p:cNvSpPr>
              <a:spLocks/>
            </p:cNvSpPr>
            <p:nvPr/>
          </p:nvSpPr>
          <p:spPr bwMode="auto">
            <a:xfrm>
              <a:off x="2240" y="2275"/>
              <a:ext cx="1" cy="14"/>
            </a:xfrm>
            <a:custGeom>
              <a:avLst/>
              <a:gdLst>
                <a:gd name="T0" fmla="*/ 0 h 14"/>
                <a:gd name="T1" fmla="*/ 7 h 14"/>
                <a:gd name="T2" fmla="*/ 14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21" name="Freeform 689"/>
            <p:cNvSpPr>
              <a:spLocks/>
            </p:cNvSpPr>
            <p:nvPr/>
          </p:nvSpPr>
          <p:spPr bwMode="auto">
            <a:xfrm>
              <a:off x="2240" y="2289"/>
              <a:ext cx="9" cy="6"/>
            </a:xfrm>
            <a:custGeom>
              <a:avLst/>
              <a:gdLst>
                <a:gd name="T0" fmla="*/ 0 w 9"/>
                <a:gd name="T1" fmla="*/ 0 h 6"/>
                <a:gd name="T2" fmla="*/ 0 w 9"/>
                <a:gd name="T3" fmla="*/ 6 h 6"/>
                <a:gd name="T4" fmla="*/ 9 w 9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0" y="6"/>
                  </a:lnTo>
                  <a:lnTo>
                    <a:pt x="9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22" name="Freeform 690"/>
            <p:cNvSpPr>
              <a:spLocks/>
            </p:cNvSpPr>
            <p:nvPr/>
          </p:nvSpPr>
          <p:spPr bwMode="auto">
            <a:xfrm>
              <a:off x="2249" y="2282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23" name="Line 691"/>
            <p:cNvSpPr>
              <a:spLocks noChangeShapeType="1"/>
            </p:cNvSpPr>
            <p:nvPr/>
          </p:nvSpPr>
          <p:spPr bwMode="auto">
            <a:xfrm flipV="1">
              <a:off x="2249" y="2275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24" name="Line 692"/>
            <p:cNvSpPr>
              <a:spLocks noChangeShapeType="1"/>
            </p:cNvSpPr>
            <p:nvPr/>
          </p:nvSpPr>
          <p:spPr bwMode="auto">
            <a:xfrm>
              <a:off x="2249" y="227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25" name="Freeform 693"/>
            <p:cNvSpPr>
              <a:spLocks/>
            </p:cNvSpPr>
            <p:nvPr/>
          </p:nvSpPr>
          <p:spPr bwMode="auto">
            <a:xfrm>
              <a:off x="2249" y="2269"/>
              <a:ext cx="1" cy="6"/>
            </a:xfrm>
            <a:custGeom>
              <a:avLst/>
              <a:gdLst>
                <a:gd name="T0" fmla="*/ 6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26" name="Freeform 694"/>
            <p:cNvSpPr>
              <a:spLocks/>
            </p:cNvSpPr>
            <p:nvPr/>
          </p:nvSpPr>
          <p:spPr bwMode="auto">
            <a:xfrm>
              <a:off x="2249" y="2269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27" name="Line 695"/>
            <p:cNvSpPr>
              <a:spLocks noChangeShapeType="1"/>
            </p:cNvSpPr>
            <p:nvPr/>
          </p:nvSpPr>
          <p:spPr bwMode="auto">
            <a:xfrm>
              <a:off x="2249" y="2282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28" name="Freeform 696"/>
            <p:cNvSpPr>
              <a:spLocks/>
            </p:cNvSpPr>
            <p:nvPr/>
          </p:nvSpPr>
          <p:spPr bwMode="auto">
            <a:xfrm>
              <a:off x="2249" y="2289"/>
              <a:ext cx="8" cy="1"/>
            </a:xfrm>
            <a:custGeom>
              <a:avLst/>
              <a:gdLst>
                <a:gd name="T0" fmla="*/ 0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29" name="Freeform 697"/>
            <p:cNvSpPr>
              <a:spLocks/>
            </p:cNvSpPr>
            <p:nvPr/>
          </p:nvSpPr>
          <p:spPr bwMode="auto">
            <a:xfrm>
              <a:off x="2257" y="2275"/>
              <a:ext cx="1" cy="14"/>
            </a:xfrm>
            <a:custGeom>
              <a:avLst/>
              <a:gdLst>
                <a:gd name="T0" fmla="*/ 14 h 14"/>
                <a:gd name="T1" fmla="*/ 7 h 14"/>
                <a:gd name="T2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30" name="Line 698"/>
            <p:cNvSpPr>
              <a:spLocks noChangeShapeType="1"/>
            </p:cNvSpPr>
            <p:nvPr/>
          </p:nvSpPr>
          <p:spPr bwMode="auto">
            <a:xfrm flipV="1">
              <a:off x="2257" y="2269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31" name="Line 699"/>
            <p:cNvSpPr>
              <a:spLocks noChangeShapeType="1"/>
            </p:cNvSpPr>
            <p:nvPr/>
          </p:nvSpPr>
          <p:spPr bwMode="auto">
            <a:xfrm>
              <a:off x="2257" y="2269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32" name="Freeform 700"/>
            <p:cNvSpPr>
              <a:spLocks/>
            </p:cNvSpPr>
            <p:nvPr/>
          </p:nvSpPr>
          <p:spPr bwMode="auto">
            <a:xfrm>
              <a:off x="2257" y="2275"/>
              <a:ext cx="1" cy="14"/>
            </a:xfrm>
            <a:custGeom>
              <a:avLst/>
              <a:gdLst>
                <a:gd name="T0" fmla="*/ 0 h 14"/>
                <a:gd name="T1" fmla="*/ 7 h 14"/>
                <a:gd name="T2" fmla="*/ 14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33" name="Line 701"/>
            <p:cNvSpPr>
              <a:spLocks noChangeShapeType="1"/>
            </p:cNvSpPr>
            <p:nvPr/>
          </p:nvSpPr>
          <p:spPr bwMode="auto">
            <a:xfrm>
              <a:off x="2257" y="228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34" name="Freeform 702"/>
            <p:cNvSpPr>
              <a:spLocks/>
            </p:cNvSpPr>
            <p:nvPr/>
          </p:nvSpPr>
          <p:spPr bwMode="auto">
            <a:xfrm>
              <a:off x="2257" y="2275"/>
              <a:ext cx="1" cy="14"/>
            </a:xfrm>
            <a:custGeom>
              <a:avLst/>
              <a:gdLst>
                <a:gd name="T0" fmla="*/ 14 h 14"/>
                <a:gd name="T1" fmla="*/ 7 h 14"/>
                <a:gd name="T2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35" name="Freeform 703"/>
            <p:cNvSpPr>
              <a:spLocks/>
            </p:cNvSpPr>
            <p:nvPr/>
          </p:nvSpPr>
          <p:spPr bwMode="auto">
            <a:xfrm>
              <a:off x="2257" y="2275"/>
              <a:ext cx="9" cy="7"/>
            </a:xfrm>
            <a:custGeom>
              <a:avLst/>
              <a:gdLst>
                <a:gd name="T0" fmla="*/ 0 w 9"/>
                <a:gd name="T1" fmla="*/ 0 h 7"/>
                <a:gd name="T2" fmla="*/ 0 w 9"/>
                <a:gd name="T3" fmla="*/ 0 h 7"/>
                <a:gd name="T4" fmla="*/ 9 w 9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lnTo>
                    <a:pt x="0" y="0"/>
                  </a:lnTo>
                  <a:lnTo>
                    <a:pt x="9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36" name="Freeform 704"/>
            <p:cNvSpPr>
              <a:spLocks/>
            </p:cNvSpPr>
            <p:nvPr/>
          </p:nvSpPr>
          <p:spPr bwMode="auto">
            <a:xfrm>
              <a:off x="2266" y="2269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  <a:gd name="T3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37" name="Freeform 705"/>
            <p:cNvSpPr>
              <a:spLocks/>
            </p:cNvSpPr>
            <p:nvPr/>
          </p:nvSpPr>
          <p:spPr bwMode="auto">
            <a:xfrm>
              <a:off x="2266" y="2269"/>
              <a:ext cx="1" cy="20"/>
            </a:xfrm>
            <a:custGeom>
              <a:avLst/>
              <a:gdLst>
                <a:gd name="T0" fmla="*/ 0 h 20"/>
                <a:gd name="T1" fmla="*/ 0 h 20"/>
                <a:gd name="T2" fmla="*/ 6 h 20"/>
                <a:gd name="T3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38" name="Line 706"/>
            <p:cNvSpPr>
              <a:spLocks noChangeShapeType="1"/>
            </p:cNvSpPr>
            <p:nvPr/>
          </p:nvSpPr>
          <p:spPr bwMode="auto">
            <a:xfrm>
              <a:off x="2266" y="2289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39" name="Line 707"/>
            <p:cNvSpPr>
              <a:spLocks noChangeShapeType="1"/>
            </p:cNvSpPr>
            <p:nvPr/>
          </p:nvSpPr>
          <p:spPr bwMode="auto">
            <a:xfrm>
              <a:off x="2266" y="229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40" name="Freeform 708"/>
            <p:cNvSpPr>
              <a:spLocks/>
            </p:cNvSpPr>
            <p:nvPr/>
          </p:nvSpPr>
          <p:spPr bwMode="auto">
            <a:xfrm>
              <a:off x="2266" y="2275"/>
              <a:ext cx="1" cy="20"/>
            </a:xfrm>
            <a:custGeom>
              <a:avLst/>
              <a:gdLst>
                <a:gd name="T0" fmla="*/ 20 h 20"/>
                <a:gd name="T1" fmla="*/ 7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41" name="Freeform 709"/>
            <p:cNvSpPr>
              <a:spLocks/>
            </p:cNvSpPr>
            <p:nvPr/>
          </p:nvSpPr>
          <p:spPr bwMode="auto">
            <a:xfrm>
              <a:off x="2266" y="2275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42" name="Line 710"/>
            <p:cNvSpPr>
              <a:spLocks noChangeShapeType="1"/>
            </p:cNvSpPr>
            <p:nvPr/>
          </p:nvSpPr>
          <p:spPr bwMode="auto">
            <a:xfrm>
              <a:off x="2266" y="2282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43" name="Freeform 711"/>
            <p:cNvSpPr>
              <a:spLocks/>
            </p:cNvSpPr>
            <p:nvPr/>
          </p:nvSpPr>
          <p:spPr bwMode="auto">
            <a:xfrm>
              <a:off x="2266" y="2289"/>
              <a:ext cx="9" cy="13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6 h 13"/>
                <a:gd name="T4" fmla="*/ 9 w 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3">
                  <a:moveTo>
                    <a:pt x="0" y="0"/>
                  </a:moveTo>
                  <a:lnTo>
                    <a:pt x="0" y="6"/>
                  </a:lnTo>
                  <a:lnTo>
                    <a:pt x="9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44" name="Line 712"/>
            <p:cNvSpPr>
              <a:spLocks noChangeShapeType="1"/>
            </p:cNvSpPr>
            <p:nvPr/>
          </p:nvSpPr>
          <p:spPr bwMode="auto">
            <a:xfrm>
              <a:off x="2275" y="230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45" name="Freeform 713"/>
            <p:cNvSpPr>
              <a:spLocks/>
            </p:cNvSpPr>
            <p:nvPr/>
          </p:nvSpPr>
          <p:spPr bwMode="auto">
            <a:xfrm>
              <a:off x="2275" y="2302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46" name="Freeform 714"/>
            <p:cNvSpPr>
              <a:spLocks/>
            </p:cNvSpPr>
            <p:nvPr/>
          </p:nvSpPr>
          <p:spPr bwMode="auto">
            <a:xfrm>
              <a:off x="2275" y="2295"/>
              <a:ext cx="1" cy="14"/>
            </a:xfrm>
            <a:custGeom>
              <a:avLst/>
              <a:gdLst>
                <a:gd name="T0" fmla="*/ 14 h 14"/>
                <a:gd name="T1" fmla="*/ 7 h 14"/>
                <a:gd name="T2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47" name="Line 715"/>
            <p:cNvSpPr>
              <a:spLocks noChangeShapeType="1"/>
            </p:cNvSpPr>
            <p:nvPr/>
          </p:nvSpPr>
          <p:spPr bwMode="auto">
            <a:xfrm>
              <a:off x="2275" y="229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48" name="Freeform 716"/>
            <p:cNvSpPr>
              <a:spLocks/>
            </p:cNvSpPr>
            <p:nvPr/>
          </p:nvSpPr>
          <p:spPr bwMode="auto">
            <a:xfrm>
              <a:off x="2275" y="2289"/>
              <a:ext cx="1" cy="6"/>
            </a:xfrm>
            <a:custGeom>
              <a:avLst/>
              <a:gdLst>
                <a:gd name="T0" fmla="*/ 6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49" name="Freeform 717"/>
            <p:cNvSpPr>
              <a:spLocks/>
            </p:cNvSpPr>
            <p:nvPr/>
          </p:nvSpPr>
          <p:spPr bwMode="auto">
            <a:xfrm>
              <a:off x="2275" y="2289"/>
              <a:ext cx="1" cy="20"/>
            </a:xfrm>
            <a:custGeom>
              <a:avLst/>
              <a:gdLst>
                <a:gd name="T0" fmla="*/ 0 h 20"/>
                <a:gd name="T1" fmla="*/ 6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6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50" name="Freeform 718"/>
            <p:cNvSpPr>
              <a:spLocks/>
            </p:cNvSpPr>
            <p:nvPr/>
          </p:nvSpPr>
          <p:spPr bwMode="auto">
            <a:xfrm>
              <a:off x="2275" y="2309"/>
              <a:ext cx="8" cy="6"/>
            </a:xfrm>
            <a:custGeom>
              <a:avLst/>
              <a:gdLst>
                <a:gd name="T0" fmla="*/ 0 w 8"/>
                <a:gd name="T1" fmla="*/ 0 h 6"/>
                <a:gd name="T2" fmla="*/ 0 w 8"/>
                <a:gd name="T3" fmla="*/ 6 h 6"/>
                <a:gd name="T4" fmla="*/ 8 w 8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0" y="6"/>
                  </a:lnTo>
                  <a:lnTo>
                    <a:pt x="8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51" name="Line 719"/>
            <p:cNvSpPr>
              <a:spLocks noChangeShapeType="1"/>
            </p:cNvSpPr>
            <p:nvPr/>
          </p:nvSpPr>
          <p:spPr bwMode="auto">
            <a:xfrm flipV="1">
              <a:off x="2283" y="2309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52" name="Line 720"/>
            <p:cNvSpPr>
              <a:spLocks noChangeShapeType="1"/>
            </p:cNvSpPr>
            <p:nvPr/>
          </p:nvSpPr>
          <p:spPr bwMode="auto">
            <a:xfrm flipV="1">
              <a:off x="2283" y="2295"/>
              <a:ext cx="1" cy="14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53" name="Line 721"/>
            <p:cNvSpPr>
              <a:spLocks noChangeShapeType="1"/>
            </p:cNvSpPr>
            <p:nvPr/>
          </p:nvSpPr>
          <p:spPr bwMode="auto">
            <a:xfrm flipV="1">
              <a:off x="2283" y="2289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54" name="Freeform 722"/>
            <p:cNvSpPr>
              <a:spLocks/>
            </p:cNvSpPr>
            <p:nvPr/>
          </p:nvSpPr>
          <p:spPr bwMode="auto">
            <a:xfrm>
              <a:off x="2283" y="2289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55" name="Line 723"/>
            <p:cNvSpPr>
              <a:spLocks noChangeShapeType="1"/>
            </p:cNvSpPr>
            <p:nvPr/>
          </p:nvSpPr>
          <p:spPr bwMode="auto">
            <a:xfrm>
              <a:off x="2283" y="2295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56" name="Freeform 724"/>
            <p:cNvSpPr>
              <a:spLocks/>
            </p:cNvSpPr>
            <p:nvPr/>
          </p:nvSpPr>
          <p:spPr bwMode="auto">
            <a:xfrm>
              <a:off x="2283" y="2302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57" name="Freeform 725"/>
            <p:cNvSpPr>
              <a:spLocks/>
            </p:cNvSpPr>
            <p:nvPr/>
          </p:nvSpPr>
          <p:spPr bwMode="auto">
            <a:xfrm>
              <a:off x="2283" y="2289"/>
              <a:ext cx="9" cy="20"/>
            </a:xfrm>
            <a:custGeom>
              <a:avLst/>
              <a:gdLst>
                <a:gd name="T0" fmla="*/ 0 w 9"/>
                <a:gd name="T1" fmla="*/ 20 h 20"/>
                <a:gd name="T2" fmla="*/ 0 w 9"/>
                <a:gd name="T3" fmla="*/ 13 h 20"/>
                <a:gd name="T4" fmla="*/ 9 w 9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0">
                  <a:moveTo>
                    <a:pt x="0" y="20"/>
                  </a:moveTo>
                  <a:lnTo>
                    <a:pt x="0" y="13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58" name="Line 726"/>
            <p:cNvSpPr>
              <a:spLocks noChangeShapeType="1"/>
            </p:cNvSpPr>
            <p:nvPr/>
          </p:nvSpPr>
          <p:spPr bwMode="auto">
            <a:xfrm>
              <a:off x="2292" y="228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59" name="Line 727"/>
            <p:cNvSpPr>
              <a:spLocks noChangeShapeType="1"/>
            </p:cNvSpPr>
            <p:nvPr/>
          </p:nvSpPr>
          <p:spPr bwMode="auto">
            <a:xfrm>
              <a:off x="2292" y="228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60" name="Freeform 728"/>
            <p:cNvSpPr>
              <a:spLocks/>
            </p:cNvSpPr>
            <p:nvPr/>
          </p:nvSpPr>
          <p:spPr bwMode="auto">
            <a:xfrm>
              <a:off x="2292" y="2289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61" name="Freeform 729"/>
            <p:cNvSpPr>
              <a:spLocks/>
            </p:cNvSpPr>
            <p:nvPr/>
          </p:nvSpPr>
          <p:spPr bwMode="auto">
            <a:xfrm>
              <a:off x="2292" y="2302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62" name="Freeform 730"/>
            <p:cNvSpPr>
              <a:spLocks/>
            </p:cNvSpPr>
            <p:nvPr/>
          </p:nvSpPr>
          <p:spPr bwMode="auto">
            <a:xfrm>
              <a:off x="2292" y="2309"/>
              <a:ext cx="1" cy="6"/>
            </a:xfrm>
            <a:custGeom>
              <a:avLst/>
              <a:gdLst>
                <a:gd name="T0" fmla="*/ 6 h 6"/>
                <a:gd name="T1" fmla="*/ 6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63" name="Freeform 731"/>
            <p:cNvSpPr>
              <a:spLocks/>
            </p:cNvSpPr>
            <p:nvPr/>
          </p:nvSpPr>
          <p:spPr bwMode="auto">
            <a:xfrm>
              <a:off x="2292" y="2289"/>
              <a:ext cx="1" cy="20"/>
            </a:xfrm>
            <a:custGeom>
              <a:avLst/>
              <a:gdLst>
                <a:gd name="T0" fmla="*/ 20 h 20"/>
                <a:gd name="T1" fmla="*/ 6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64" name="Freeform 732"/>
            <p:cNvSpPr>
              <a:spLocks/>
            </p:cNvSpPr>
            <p:nvPr/>
          </p:nvSpPr>
          <p:spPr bwMode="auto">
            <a:xfrm>
              <a:off x="2292" y="2289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65" name="Line 733"/>
            <p:cNvSpPr>
              <a:spLocks noChangeShapeType="1"/>
            </p:cNvSpPr>
            <p:nvPr/>
          </p:nvSpPr>
          <p:spPr bwMode="auto">
            <a:xfrm>
              <a:off x="2301" y="228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66" name="Line 734"/>
            <p:cNvSpPr>
              <a:spLocks noChangeShapeType="1"/>
            </p:cNvSpPr>
            <p:nvPr/>
          </p:nvSpPr>
          <p:spPr bwMode="auto">
            <a:xfrm>
              <a:off x="2301" y="2289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67" name="Line 735"/>
            <p:cNvSpPr>
              <a:spLocks noChangeShapeType="1"/>
            </p:cNvSpPr>
            <p:nvPr/>
          </p:nvSpPr>
          <p:spPr bwMode="auto">
            <a:xfrm>
              <a:off x="2301" y="2295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68" name="Line 736"/>
            <p:cNvSpPr>
              <a:spLocks noChangeShapeType="1"/>
            </p:cNvSpPr>
            <p:nvPr/>
          </p:nvSpPr>
          <p:spPr bwMode="auto">
            <a:xfrm>
              <a:off x="2301" y="230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69" name="Freeform 737"/>
            <p:cNvSpPr>
              <a:spLocks/>
            </p:cNvSpPr>
            <p:nvPr/>
          </p:nvSpPr>
          <p:spPr bwMode="auto">
            <a:xfrm>
              <a:off x="2301" y="2289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70" name="Line 738"/>
            <p:cNvSpPr>
              <a:spLocks noChangeShapeType="1"/>
            </p:cNvSpPr>
            <p:nvPr/>
          </p:nvSpPr>
          <p:spPr bwMode="auto">
            <a:xfrm>
              <a:off x="2301" y="228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71" name="Freeform 739"/>
            <p:cNvSpPr>
              <a:spLocks/>
            </p:cNvSpPr>
            <p:nvPr/>
          </p:nvSpPr>
          <p:spPr bwMode="auto">
            <a:xfrm>
              <a:off x="2301" y="2289"/>
              <a:ext cx="8" cy="1"/>
            </a:xfrm>
            <a:custGeom>
              <a:avLst/>
              <a:gdLst>
                <a:gd name="T0" fmla="*/ 0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72" name="Line 740"/>
            <p:cNvSpPr>
              <a:spLocks noChangeShapeType="1"/>
            </p:cNvSpPr>
            <p:nvPr/>
          </p:nvSpPr>
          <p:spPr bwMode="auto">
            <a:xfrm>
              <a:off x="2309" y="2289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73" name="Freeform 741"/>
            <p:cNvSpPr>
              <a:spLocks/>
            </p:cNvSpPr>
            <p:nvPr/>
          </p:nvSpPr>
          <p:spPr bwMode="auto">
            <a:xfrm>
              <a:off x="2309" y="2295"/>
              <a:ext cx="1" cy="14"/>
            </a:xfrm>
            <a:custGeom>
              <a:avLst/>
              <a:gdLst>
                <a:gd name="T0" fmla="*/ 0 h 14"/>
                <a:gd name="T1" fmla="*/ 7 h 14"/>
                <a:gd name="T2" fmla="*/ 14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74" name="Freeform 742"/>
            <p:cNvSpPr>
              <a:spLocks/>
            </p:cNvSpPr>
            <p:nvPr/>
          </p:nvSpPr>
          <p:spPr bwMode="auto">
            <a:xfrm>
              <a:off x="2309" y="2295"/>
              <a:ext cx="1" cy="14"/>
            </a:xfrm>
            <a:custGeom>
              <a:avLst/>
              <a:gdLst>
                <a:gd name="T0" fmla="*/ 14 h 14"/>
                <a:gd name="T1" fmla="*/ 7 h 14"/>
                <a:gd name="T2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75" name="Line 743"/>
            <p:cNvSpPr>
              <a:spLocks noChangeShapeType="1"/>
            </p:cNvSpPr>
            <p:nvPr/>
          </p:nvSpPr>
          <p:spPr bwMode="auto">
            <a:xfrm flipV="1">
              <a:off x="2309" y="2289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76" name="Freeform 744"/>
            <p:cNvSpPr>
              <a:spLocks/>
            </p:cNvSpPr>
            <p:nvPr/>
          </p:nvSpPr>
          <p:spPr bwMode="auto">
            <a:xfrm>
              <a:off x="2309" y="2289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77" name="Line 745"/>
            <p:cNvSpPr>
              <a:spLocks noChangeShapeType="1"/>
            </p:cNvSpPr>
            <p:nvPr/>
          </p:nvSpPr>
          <p:spPr bwMode="auto">
            <a:xfrm>
              <a:off x="2309" y="229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78" name="Freeform 746"/>
            <p:cNvSpPr>
              <a:spLocks/>
            </p:cNvSpPr>
            <p:nvPr/>
          </p:nvSpPr>
          <p:spPr bwMode="auto">
            <a:xfrm>
              <a:off x="2309" y="2295"/>
              <a:ext cx="9" cy="14"/>
            </a:xfrm>
            <a:custGeom>
              <a:avLst/>
              <a:gdLst>
                <a:gd name="T0" fmla="*/ 0 w 9"/>
                <a:gd name="T1" fmla="*/ 0 h 14"/>
                <a:gd name="T2" fmla="*/ 0 w 9"/>
                <a:gd name="T3" fmla="*/ 7 h 14"/>
                <a:gd name="T4" fmla="*/ 9 w 9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4">
                  <a:moveTo>
                    <a:pt x="0" y="0"/>
                  </a:moveTo>
                  <a:lnTo>
                    <a:pt x="0" y="7"/>
                  </a:lnTo>
                  <a:lnTo>
                    <a:pt x="9" y="14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79" name="Freeform 747"/>
            <p:cNvSpPr>
              <a:spLocks/>
            </p:cNvSpPr>
            <p:nvPr/>
          </p:nvSpPr>
          <p:spPr bwMode="auto">
            <a:xfrm>
              <a:off x="2318" y="2309"/>
              <a:ext cx="1" cy="6"/>
            </a:xfrm>
            <a:custGeom>
              <a:avLst/>
              <a:gdLst>
                <a:gd name="T0" fmla="*/ 0 h 6"/>
                <a:gd name="T1" fmla="*/ 6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80" name="Freeform 748"/>
            <p:cNvSpPr>
              <a:spLocks/>
            </p:cNvSpPr>
            <p:nvPr/>
          </p:nvSpPr>
          <p:spPr bwMode="auto">
            <a:xfrm>
              <a:off x="2318" y="2302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81" name="Line 749"/>
            <p:cNvSpPr>
              <a:spLocks noChangeShapeType="1"/>
            </p:cNvSpPr>
            <p:nvPr/>
          </p:nvSpPr>
          <p:spPr bwMode="auto">
            <a:xfrm>
              <a:off x="2318" y="230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82" name="Freeform 750"/>
            <p:cNvSpPr>
              <a:spLocks/>
            </p:cNvSpPr>
            <p:nvPr/>
          </p:nvSpPr>
          <p:spPr bwMode="auto">
            <a:xfrm>
              <a:off x="2318" y="2295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83" name="Freeform 751"/>
            <p:cNvSpPr>
              <a:spLocks/>
            </p:cNvSpPr>
            <p:nvPr/>
          </p:nvSpPr>
          <p:spPr bwMode="auto">
            <a:xfrm>
              <a:off x="2318" y="2295"/>
              <a:ext cx="1" cy="14"/>
            </a:xfrm>
            <a:custGeom>
              <a:avLst/>
              <a:gdLst>
                <a:gd name="T0" fmla="*/ 0 h 14"/>
                <a:gd name="T1" fmla="*/ 7 h 14"/>
                <a:gd name="T2" fmla="*/ 14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84" name="Line 752"/>
            <p:cNvSpPr>
              <a:spLocks noChangeShapeType="1"/>
            </p:cNvSpPr>
            <p:nvPr/>
          </p:nvSpPr>
          <p:spPr bwMode="auto">
            <a:xfrm>
              <a:off x="2318" y="2309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85" name="Freeform 753"/>
            <p:cNvSpPr>
              <a:spLocks/>
            </p:cNvSpPr>
            <p:nvPr/>
          </p:nvSpPr>
          <p:spPr bwMode="auto">
            <a:xfrm>
              <a:off x="2318" y="2309"/>
              <a:ext cx="9" cy="6"/>
            </a:xfrm>
            <a:custGeom>
              <a:avLst/>
              <a:gdLst>
                <a:gd name="T0" fmla="*/ 0 w 9"/>
                <a:gd name="T1" fmla="*/ 6 h 6"/>
                <a:gd name="T2" fmla="*/ 0 w 9"/>
                <a:gd name="T3" fmla="*/ 6 h 6"/>
                <a:gd name="T4" fmla="*/ 9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6"/>
                  </a:moveTo>
                  <a:lnTo>
                    <a:pt x="0" y="6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86" name="Line 754"/>
            <p:cNvSpPr>
              <a:spLocks noChangeShapeType="1"/>
            </p:cNvSpPr>
            <p:nvPr/>
          </p:nvSpPr>
          <p:spPr bwMode="auto">
            <a:xfrm flipV="1">
              <a:off x="2327" y="2295"/>
              <a:ext cx="1" cy="14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87" name="Line 755"/>
            <p:cNvSpPr>
              <a:spLocks noChangeShapeType="1"/>
            </p:cNvSpPr>
            <p:nvPr/>
          </p:nvSpPr>
          <p:spPr bwMode="auto">
            <a:xfrm flipV="1">
              <a:off x="2327" y="2289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88" name="Line 756"/>
            <p:cNvSpPr>
              <a:spLocks noChangeShapeType="1"/>
            </p:cNvSpPr>
            <p:nvPr/>
          </p:nvSpPr>
          <p:spPr bwMode="auto">
            <a:xfrm>
              <a:off x="2327" y="228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89" name="Line 757"/>
            <p:cNvSpPr>
              <a:spLocks noChangeShapeType="1"/>
            </p:cNvSpPr>
            <p:nvPr/>
          </p:nvSpPr>
          <p:spPr bwMode="auto">
            <a:xfrm>
              <a:off x="2327" y="228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90" name="Freeform 758"/>
            <p:cNvSpPr>
              <a:spLocks/>
            </p:cNvSpPr>
            <p:nvPr/>
          </p:nvSpPr>
          <p:spPr bwMode="auto">
            <a:xfrm>
              <a:off x="2327" y="2289"/>
              <a:ext cx="1" cy="20"/>
            </a:xfrm>
            <a:custGeom>
              <a:avLst/>
              <a:gdLst>
                <a:gd name="T0" fmla="*/ 0 h 20"/>
                <a:gd name="T1" fmla="*/ 13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13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91" name="Freeform 759"/>
            <p:cNvSpPr>
              <a:spLocks/>
            </p:cNvSpPr>
            <p:nvPr/>
          </p:nvSpPr>
          <p:spPr bwMode="auto">
            <a:xfrm>
              <a:off x="2327" y="2302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92" name="Freeform 760"/>
            <p:cNvSpPr>
              <a:spLocks/>
            </p:cNvSpPr>
            <p:nvPr/>
          </p:nvSpPr>
          <p:spPr bwMode="auto">
            <a:xfrm>
              <a:off x="2327" y="2302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93" name="Freeform 761"/>
            <p:cNvSpPr>
              <a:spLocks/>
            </p:cNvSpPr>
            <p:nvPr/>
          </p:nvSpPr>
          <p:spPr bwMode="auto">
            <a:xfrm>
              <a:off x="2336" y="2289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94" name="Freeform 762"/>
            <p:cNvSpPr>
              <a:spLocks/>
            </p:cNvSpPr>
            <p:nvPr/>
          </p:nvSpPr>
          <p:spPr bwMode="auto">
            <a:xfrm>
              <a:off x="2336" y="2289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95" name="Line 763"/>
            <p:cNvSpPr>
              <a:spLocks noChangeShapeType="1"/>
            </p:cNvSpPr>
            <p:nvPr/>
          </p:nvSpPr>
          <p:spPr bwMode="auto">
            <a:xfrm>
              <a:off x="2336" y="229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96" name="Freeform 764"/>
            <p:cNvSpPr>
              <a:spLocks/>
            </p:cNvSpPr>
            <p:nvPr/>
          </p:nvSpPr>
          <p:spPr bwMode="auto">
            <a:xfrm>
              <a:off x="2336" y="2295"/>
              <a:ext cx="1" cy="14"/>
            </a:xfrm>
            <a:custGeom>
              <a:avLst/>
              <a:gdLst>
                <a:gd name="T0" fmla="*/ 0 h 14"/>
                <a:gd name="T1" fmla="*/ 7 h 14"/>
                <a:gd name="T2" fmla="*/ 14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97" name="Freeform 765"/>
            <p:cNvSpPr>
              <a:spLocks/>
            </p:cNvSpPr>
            <p:nvPr/>
          </p:nvSpPr>
          <p:spPr bwMode="auto">
            <a:xfrm>
              <a:off x="2336" y="2302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98" name="Freeform 766"/>
            <p:cNvSpPr>
              <a:spLocks/>
            </p:cNvSpPr>
            <p:nvPr/>
          </p:nvSpPr>
          <p:spPr bwMode="auto">
            <a:xfrm>
              <a:off x="2336" y="2289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399" name="Freeform 767"/>
            <p:cNvSpPr>
              <a:spLocks/>
            </p:cNvSpPr>
            <p:nvPr/>
          </p:nvSpPr>
          <p:spPr bwMode="auto">
            <a:xfrm>
              <a:off x="2336" y="2289"/>
              <a:ext cx="8" cy="6"/>
            </a:xfrm>
            <a:custGeom>
              <a:avLst/>
              <a:gdLst>
                <a:gd name="T0" fmla="*/ 0 w 8"/>
                <a:gd name="T1" fmla="*/ 0 h 6"/>
                <a:gd name="T2" fmla="*/ 0 w 8"/>
                <a:gd name="T3" fmla="*/ 0 h 6"/>
                <a:gd name="T4" fmla="*/ 8 w 8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0" y="0"/>
                  </a:lnTo>
                  <a:lnTo>
                    <a:pt x="8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00" name="Line 768"/>
            <p:cNvSpPr>
              <a:spLocks noChangeShapeType="1"/>
            </p:cNvSpPr>
            <p:nvPr/>
          </p:nvSpPr>
          <p:spPr bwMode="auto">
            <a:xfrm>
              <a:off x="2344" y="229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01" name="Line 769"/>
            <p:cNvSpPr>
              <a:spLocks noChangeShapeType="1"/>
            </p:cNvSpPr>
            <p:nvPr/>
          </p:nvSpPr>
          <p:spPr bwMode="auto">
            <a:xfrm>
              <a:off x="2344" y="2295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02" name="Line 770"/>
            <p:cNvSpPr>
              <a:spLocks noChangeShapeType="1"/>
            </p:cNvSpPr>
            <p:nvPr/>
          </p:nvSpPr>
          <p:spPr bwMode="auto">
            <a:xfrm>
              <a:off x="2344" y="2302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03" name="Line 771"/>
            <p:cNvSpPr>
              <a:spLocks noChangeShapeType="1"/>
            </p:cNvSpPr>
            <p:nvPr/>
          </p:nvSpPr>
          <p:spPr bwMode="auto">
            <a:xfrm>
              <a:off x="2344" y="230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04" name="Line 772"/>
            <p:cNvSpPr>
              <a:spLocks noChangeShapeType="1"/>
            </p:cNvSpPr>
            <p:nvPr/>
          </p:nvSpPr>
          <p:spPr bwMode="auto">
            <a:xfrm>
              <a:off x="2344" y="230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05" name="Line 773"/>
            <p:cNvSpPr>
              <a:spLocks noChangeShapeType="1"/>
            </p:cNvSpPr>
            <p:nvPr/>
          </p:nvSpPr>
          <p:spPr bwMode="auto">
            <a:xfrm>
              <a:off x="2344" y="230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06" name="Freeform 774"/>
            <p:cNvSpPr>
              <a:spLocks/>
            </p:cNvSpPr>
            <p:nvPr/>
          </p:nvSpPr>
          <p:spPr bwMode="auto">
            <a:xfrm>
              <a:off x="2344" y="2302"/>
              <a:ext cx="9" cy="7"/>
            </a:xfrm>
            <a:custGeom>
              <a:avLst/>
              <a:gdLst>
                <a:gd name="T0" fmla="*/ 0 w 9"/>
                <a:gd name="T1" fmla="*/ 7 h 7"/>
                <a:gd name="T2" fmla="*/ 0 w 9"/>
                <a:gd name="T3" fmla="*/ 0 h 7"/>
                <a:gd name="T4" fmla="*/ 9 w 9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7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07" name="Freeform 775"/>
            <p:cNvSpPr>
              <a:spLocks/>
            </p:cNvSpPr>
            <p:nvPr/>
          </p:nvSpPr>
          <p:spPr bwMode="auto">
            <a:xfrm>
              <a:off x="2353" y="2302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08" name="Line 776"/>
            <p:cNvSpPr>
              <a:spLocks noChangeShapeType="1"/>
            </p:cNvSpPr>
            <p:nvPr/>
          </p:nvSpPr>
          <p:spPr bwMode="auto">
            <a:xfrm>
              <a:off x="2353" y="230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09" name="Line 777"/>
            <p:cNvSpPr>
              <a:spLocks noChangeShapeType="1"/>
            </p:cNvSpPr>
            <p:nvPr/>
          </p:nvSpPr>
          <p:spPr bwMode="auto">
            <a:xfrm>
              <a:off x="2353" y="230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10" name="Freeform 778"/>
            <p:cNvSpPr>
              <a:spLocks/>
            </p:cNvSpPr>
            <p:nvPr/>
          </p:nvSpPr>
          <p:spPr bwMode="auto">
            <a:xfrm>
              <a:off x="2353" y="2295"/>
              <a:ext cx="1" cy="14"/>
            </a:xfrm>
            <a:custGeom>
              <a:avLst/>
              <a:gdLst>
                <a:gd name="T0" fmla="*/ 14 h 14"/>
                <a:gd name="T1" fmla="*/ 7 h 14"/>
                <a:gd name="T2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11" name="Line 779"/>
            <p:cNvSpPr>
              <a:spLocks noChangeShapeType="1"/>
            </p:cNvSpPr>
            <p:nvPr/>
          </p:nvSpPr>
          <p:spPr bwMode="auto">
            <a:xfrm>
              <a:off x="2353" y="229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12" name="Line 780"/>
            <p:cNvSpPr>
              <a:spLocks noChangeShapeType="1"/>
            </p:cNvSpPr>
            <p:nvPr/>
          </p:nvSpPr>
          <p:spPr bwMode="auto">
            <a:xfrm>
              <a:off x="2353" y="229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13" name="Freeform 781"/>
            <p:cNvSpPr>
              <a:spLocks/>
            </p:cNvSpPr>
            <p:nvPr/>
          </p:nvSpPr>
          <p:spPr bwMode="auto">
            <a:xfrm>
              <a:off x="2353" y="2295"/>
              <a:ext cx="9" cy="14"/>
            </a:xfrm>
            <a:custGeom>
              <a:avLst/>
              <a:gdLst>
                <a:gd name="T0" fmla="*/ 0 w 9"/>
                <a:gd name="T1" fmla="*/ 0 h 14"/>
                <a:gd name="T2" fmla="*/ 0 w 9"/>
                <a:gd name="T3" fmla="*/ 7 h 14"/>
                <a:gd name="T4" fmla="*/ 9 w 9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4">
                  <a:moveTo>
                    <a:pt x="0" y="0"/>
                  </a:moveTo>
                  <a:lnTo>
                    <a:pt x="0" y="7"/>
                  </a:lnTo>
                  <a:lnTo>
                    <a:pt x="9" y="14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14" name="Line 782"/>
            <p:cNvSpPr>
              <a:spLocks noChangeShapeType="1"/>
            </p:cNvSpPr>
            <p:nvPr/>
          </p:nvSpPr>
          <p:spPr bwMode="auto">
            <a:xfrm>
              <a:off x="2362" y="2309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15" name="Line 783"/>
            <p:cNvSpPr>
              <a:spLocks noChangeShapeType="1"/>
            </p:cNvSpPr>
            <p:nvPr/>
          </p:nvSpPr>
          <p:spPr bwMode="auto">
            <a:xfrm>
              <a:off x="2362" y="231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16" name="Freeform 784"/>
            <p:cNvSpPr>
              <a:spLocks/>
            </p:cNvSpPr>
            <p:nvPr/>
          </p:nvSpPr>
          <p:spPr bwMode="auto">
            <a:xfrm>
              <a:off x="2362" y="2302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17" name="Line 785"/>
            <p:cNvSpPr>
              <a:spLocks noChangeShapeType="1"/>
            </p:cNvSpPr>
            <p:nvPr/>
          </p:nvSpPr>
          <p:spPr bwMode="auto">
            <a:xfrm flipV="1">
              <a:off x="2362" y="2295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18" name="Line 786"/>
            <p:cNvSpPr>
              <a:spLocks noChangeShapeType="1"/>
            </p:cNvSpPr>
            <p:nvPr/>
          </p:nvSpPr>
          <p:spPr bwMode="auto">
            <a:xfrm>
              <a:off x="2362" y="229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19" name="Freeform 787"/>
            <p:cNvSpPr>
              <a:spLocks/>
            </p:cNvSpPr>
            <p:nvPr/>
          </p:nvSpPr>
          <p:spPr bwMode="auto">
            <a:xfrm>
              <a:off x="2362" y="2295"/>
              <a:ext cx="1" cy="20"/>
            </a:xfrm>
            <a:custGeom>
              <a:avLst/>
              <a:gdLst>
                <a:gd name="T0" fmla="*/ 0 h 20"/>
                <a:gd name="T1" fmla="*/ 7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20" name="Freeform 788"/>
            <p:cNvSpPr>
              <a:spLocks/>
            </p:cNvSpPr>
            <p:nvPr/>
          </p:nvSpPr>
          <p:spPr bwMode="auto">
            <a:xfrm>
              <a:off x="2362" y="2315"/>
              <a:ext cx="8" cy="7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7 h 7"/>
                <a:gd name="T4" fmla="*/ 8 w 8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7"/>
                  </a:lnTo>
                  <a:lnTo>
                    <a:pt x="8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21" name="Freeform 789"/>
            <p:cNvSpPr>
              <a:spLocks/>
            </p:cNvSpPr>
            <p:nvPr/>
          </p:nvSpPr>
          <p:spPr bwMode="auto">
            <a:xfrm>
              <a:off x="2370" y="2302"/>
              <a:ext cx="1" cy="20"/>
            </a:xfrm>
            <a:custGeom>
              <a:avLst/>
              <a:gdLst>
                <a:gd name="T0" fmla="*/ 20 h 20"/>
                <a:gd name="T1" fmla="*/ 13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22" name="Line 790"/>
            <p:cNvSpPr>
              <a:spLocks noChangeShapeType="1"/>
            </p:cNvSpPr>
            <p:nvPr/>
          </p:nvSpPr>
          <p:spPr bwMode="auto">
            <a:xfrm flipV="1">
              <a:off x="2370" y="2295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23" name="Line 791"/>
            <p:cNvSpPr>
              <a:spLocks noChangeShapeType="1"/>
            </p:cNvSpPr>
            <p:nvPr/>
          </p:nvSpPr>
          <p:spPr bwMode="auto">
            <a:xfrm>
              <a:off x="2370" y="229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24" name="Line 792"/>
            <p:cNvSpPr>
              <a:spLocks noChangeShapeType="1"/>
            </p:cNvSpPr>
            <p:nvPr/>
          </p:nvSpPr>
          <p:spPr bwMode="auto">
            <a:xfrm>
              <a:off x="2370" y="2295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25" name="Freeform 793"/>
            <p:cNvSpPr>
              <a:spLocks/>
            </p:cNvSpPr>
            <p:nvPr/>
          </p:nvSpPr>
          <p:spPr bwMode="auto">
            <a:xfrm>
              <a:off x="2370" y="2302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26" name="Freeform 794"/>
            <p:cNvSpPr>
              <a:spLocks/>
            </p:cNvSpPr>
            <p:nvPr/>
          </p:nvSpPr>
          <p:spPr bwMode="auto">
            <a:xfrm>
              <a:off x="2370" y="2302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27" name="Freeform 795"/>
            <p:cNvSpPr>
              <a:spLocks/>
            </p:cNvSpPr>
            <p:nvPr/>
          </p:nvSpPr>
          <p:spPr bwMode="auto">
            <a:xfrm>
              <a:off x="2370" y="2289"/>
              <a:ext cx="9" cy="13"/>
            </a:xfrm>
            <a:custGeom>
              <a:avLst/>
              <a:gdLst>
                <a:gd name="T0" fmla="*/ 0 w 9"/>
                <a:gd name="T1" fmla="*/ 13 h 13"/>
                <a:gd name="T2" fmla="*/ 0 w 9"/>
                <a:gd name="T3" fmla="*/ 6 h 13"/>
                <a:gd name="T4" fmla="*/ 9 w 9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3">
                  <a:moveTo>
                    <a:pt x="0" y="13"/>
                  </a:moveTo>
                  <a:lnTo>
                    <a:pt x="0" y="6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28" name="Line 796"/>
            <p:cNvSpPr>
              <a:spLocks noChangeShapeType="1"/>
            </p:cNvSpPr>
            <p:nvPr/>
          </p:nvSpPr>
          <p:spPr bwMode="auto">
            <a:xfrm>
              <a:off x="2379" y="228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29" name="Freeform 797"/>
            <p:cNvSpPr>
              <a:spLocks/>
            </p:cNvSpPr>
            <p:nvPr/>
          </p:nvSpPr>
          <p:spPr bwMode="auto">
            <a:xfrm>
              <a:off x="2379" y="2289"/>
              <a:ext cx="1" cy="6"/>
            </a:xfrm>
            <a:custGeom>
              <a:avLst/>
              <a:gdLst>
                <a:gd name="T0" fmla="*/ 0 h 6"/>
                <a:gd name="T1" fmla="*/ 6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30" name="Freeform 798"/>
            <p:cNvSpPr>
              <a:spLocks/>
            </p:cNvSpPr>
            <p:nvPr/>
          </p:nvSpPr>
          <p:spPr bwMode="auto">
            <a:xfrm>
              <a:off x="2379" y="2289"/>
              <a:ext cx="1" cy="6"/>
            </a:xfrm>
            <a:custGeom>
              <a:avLst/>
              <a:gdLst>
                <a:gd name="T0" fmla="*/ 6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31" name="Freeform 799"/>
            <p:cNvSpPr>
              <a:spLocks/>
            </p:cNvSpPr>
            <p:nvPr/>
          </p:nvSpPr>
          <p:spPr bwMode="auto">
            <a:xfrm>
              <a:off x="2379" y="2289"/>
              <a:ext cx="1" cy="20"/>
            </a:xfrm>
            <a:custGeom>
              <a:avLst/>
              <a:gdLst>
                <a:gd name="T0" fmla="*/ 0 h 20"/>
                <a:gd name="T1" fmla="*/ 6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6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32" name="Line 800"/>
            <p:cNvSpPr>
              <a:spLocks noChangeShapeType="1"/>
            </p:cNvSpPr>
            <p:nvPr/>
          </p:nvSpPr>
          <p:spPr bwMode="auto">
            <a:xfrm>
              <a:off x="2379" y="230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33" name="Line 801"/>
            <p:cNvSpPr>
              <a:spLocks noChangeShapeType="1"/>
            </p:cNvSpPr>
            <p:nvPr/>
          </p:nvSpPr>
          <p:spPr bwMode="auto">
            <a:xfrm flipV="1">
              <a:off x="2379" y="2302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34" name="Freeform 802"/>
            <p:cNvSpPr>
              <a:spLocks/>
            </p:cNvSpPr>
            <p:nvPr/>
          </p:nvSpPr>
          <p:spPr bwMode="auto">
            <a:xfrm>
              <a:off x="2379" y="2295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35" name="Freeform 803"/>
            <p:cNvSpPr>
              <a:spLocks/>
            </p:cNvSpPr>
            <p:nvPr/>
          </p:nvSpPr>
          <p:spPr bwMode="auto">
            <a:xfrm>
              <a:off x="2379" y="2295"/>
              <a:ext cx="9" cy="7"/>
            </a:xfrm>
            <a:custGeom>
              <a:avLst/>
              <a:gdLst>
                <a:gd name="T0" fmla="*/ 0 w 9"/>
                <a:gd name="T1" fmla="*/ 0 h 7"/>
                <a:gd name="T2" fmla="*/ 0 w 9"/>
                <a:gd name="T3" fmla="*/ 0 h 7"/>
                <a:gd name="T4" fmla="*/ 9 w 9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lnTo>
                    <a:pt x="0" y="0"/>
                  </a:lnTo>
                  <a:lnTo>
                    <a:pt x="9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36" name="Freeform 804"/>
            <p:cNvSpPr>
              <a:spLocks/>
            </p:cNvSpPr>
            <p:nvPr/>
          </p:nvSpPr>
          <p:spPr bwMode="auto">
            <a:xfrm>
              <a:off x="2388" y="2302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37" name="Line 805"/>
            <p:cNvSpPr>
              <a:spLocks noChangeShapeType="1"/>
            </p:cNvSpPr>
            <p:nvPr/>
          </p:nvSpPr>
          <p:spPr bwMode="auto">
            <a:xfrm>
              <a:off x="2388" y="231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38" name="Line 806"/>
            <p:cNvSpPr>
              <a:spLocks noChangeShapeType="1"/>
            </p:cNvSpPr>
            <p:nvPr/>
          </p:nvSpPr>
          <p:spPr bwMode="auto">
            <a:xfrm>
              <a:off x="2388" y="231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39" name="Freeform 807"/>
            <p:cNvSpPr>
              <a:spLocks/>
            </p:cNvSpPr>
            <p:nvPr/>
          </p:nvSpPr>
          <p:spPr bwMode="auto">
            <a:xfrm>
              <a:off x="2388" y="2295"/>
              <a:ext cx="1" cy="20"/>
            </a:xfrm>
            <a:custGeom>
              <a:avLst/>
              <a:gdLst>
                <a:gd name="T0" fmla="*/ 20 h 20"/>
                <a:gd name="T1" fmla="*/ 7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40" name="Line 808"/>
            <p:cNvSpPr>
              <a:spLocks noChangeShapeType="1"/>
            </p:cNvSpPr>
            <p:nvPr/>
          </p:nvSpPr>
          <p:spPr bwMode="auto">
            <a:xfrm>
              <a:off x="2388" y="229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38642" name="Group 1010"/>
          <p:cNvGrpSpPr>
            <a:grpSpLocks/>
          </p:cNvGrpSpPr>
          <p:nvPr/>
        </p:nvGrpSpPr>
        <p:grpSpPr bwMode="auto">
          <a:xfrm>
            <a:off x="3790950" y="3643313"/>
            <a:ext cx="398463" cy="138112"/>
            <a:chOff x="2388" y="2295"/>
            <a:chExt cx="251" cy="87"/>
          </a:xfrm>
        </p:grpSpPr>
        <p:sp>
          <p:nvSpPr>
            <p:cNvPr id="838442" name="Line 810"/>
            <p:cNvSpPr>
              <a:spLocks noChangeShapeType="1"/>
            </p:cNvSpPr>
            <p:nvPr/>
          </p:nvSpPr>
          <p:spPr bwMode="auto">
            <a:xfrm>
              <a:off x="2388" y="2295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43" name="Freeform 811"/>
            <p:cNvSpPr>
              <a:spLocks/>
            </p:cNvSpPr>
            <p:nvPr/>
          </p:nvSpPr>
          <p:spPr bwMode="auto">
            <a:xfrm>
              <a:off x="2388" y="2302"/>
              <a:ext cx="8" cy="13"/>
            </a:xfrm>
            <a:custGeom>
              <a:avLst/>
              <a:gdLst>
                <a:gd name="T0" fmla="*/ 0 w 8"/>
                <a:gd name="T1" fmla="*/ 0 h 13"/>
                <a:gd name="T2" fmla="*/ 0 w 8"/>
                <a:gd name="T3" fmla="*/ 7 h 13"/>
                <a:gd name="T4" fmla="*/ 8 w 8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3">
                  <a:moveTo>
                    <a:pt x="0" y="0"/>
                  </a:moveTo>
                  <a:lnTo>
                    <a:pt x="0" y="7"/>
                  </a:lnTo>
                  <a:lnTo>
                    <a:pt x="8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44" name="Freeform 812"/>
            <p:cNvSpPr>
              <a:spLocks/>
            </p:cNvSpPr>
            <p:nvPr/>
          </p:nvSpPr>
          <p:spPr bwMode="auto">
            <a:xfrm>
              <a:off x="2396" y="2309"/>
              <a:ext cx="1" cy="6"/>
            </a:xfrm>
            <a:custGeom>
              <a:avLst/>
              <a:gdLst>
                <a:gd name="T0" fmla="*/ 6 h 6"/>
                <a:gd name="T1" fmla="*/ 6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45" name="Line 813"/>
            <p:cNvSpPr>
              <a:spLocks noChangeShapeType="1"/>
            </p:cNvSpPr>
            <p:nvPr/>
          </p:nvSpPr>
          <p:spPr bwMode="auto">
            <a:xfrm>
              <a:off x="2396" y="230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46" name="Line 814"/>
            <p:cNvSpPr>
              <a:spLocks noChangeShapeType="1"/>
            </p:cNvSpPr>
            <p:nvPr/>
          </p:nvSpPr>
          <p:spPr bwMode="auto">
            <a:xfrm>
              <a:off x="2396" y="230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47" name="Line 815"/>
            <p:cNvSpPr>
              <a:spLocks noChangeShapeType="1"/>
            </p:cNvSpPr>
            <p:nvPr/>
          </p:nvSpPr>
          <p:spPr bwMode="auto">
            <a:xfrm>
              <a:off x="2396" y="230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48" name="Line 816"/>
            <p:cNvSpPr>
              <a:spLocks noChangeShapeType="1"/>
            </p:cNvSpPr>
            <p:nvPr/>
          </p:nvSpPr>
          <p:spPr bwMode="auto">
            <a:xfrm>
              <a:off x="2396" y="230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49" name="Freeform 817"/>
            <p:cNvSpPr>
              <a:spLocks/>
            </p:cNvSpPr>
            <p:nvPr/>
          </p:nvSpPr>
          <p:spPr bwMode="auto">
            <a:xfrm>
              <a:off x="2396" y="2309"/>
              <a:ext cx="1" cy="19"/>
            </a:xfrm>
            <a:custGeom>
              <a:avLst/>
              <a:gdLst>
                <a:gd name="T0" fmla="*/ 0 h 19"/>
                <a:gd name="T1" fmla="*/ 6 h 19"/>
                <a:gd name="T2" fmla="*/ 19 h 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9">
                  <a:moveTo>
                    <a:pt x="0" y="0"/>
                  </a:moveTo>
                  <a:lnTo>
                    <a:pt x="0" y="6"/>
                  </a:lnTo>
                  <a:lnTo>
                    <a:pt x="0" y="19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50" name="Freeform 818"/>
            <p:cNvSpPr>
              <a:spLocks/>
            </p:cNvSpPr>
            <p:nvPr/>
          </p:nvSpPr>
          <p:spPr bwMode="auto">
            <a:xfrm>
              <a:off x="2396" y="2328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51" name="Freeform 819"/>
            <p:cNvSpPr>
              <a:spLocks/>
            </p:cNvSpPr>
            <p:nvPr/>
          </p:nvSpPr>
          <p:spPr bwMode="auto">
            <a:xfrm>
              <a:off x="2405" y="2315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52" name="Line 820"/>
            <p:cNvSpPr>
              <a:spLocks noChangeShapeType="1"/>
            </p:cNvSpPr>
            <p:nvPr/>
          </p:nvSpPr>
          <p:spPr bwMode="auto">
            <a:xfrm flipV="1">
              <a:off x="2405" y="2309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53" name="Freeform 821"/>
            <p:cNvSpPr>
              <a:spLocks/>
            </p:cNvSpPr>
            <p:nvPr/>
          </p:nvSpPr>
          <p:spPr bwMode="auto">
            <a:xfrm>
              <a:off x="2405" y="2302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54" name="Line 822"/>
            <p:cNvSpPr>
              <a:spLocks noChangeShapeType="1"/>
            </p:cNvSpPr>
            <p:nvPr/>
          </p:nvSpPr>
          <p:spPr bwMode="auto">
            <a:xfrm>
              <a:off x="2405" y="2302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55" name="Line 823"/>
            <p:cNvSpPr>
              <a:spLocks noChangeShapeType="1"/>
            </p:cNvSpPr>
            <p:nvPr/>
          </p:nvSpPr>
          <p:spPr bwMode="auto">
            <a:xfrm>
              <a:off x="2405" y="2309"/>
              <a:ext cx="1" cy="13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56" name="Line 824"/>
            <p:cNvSpPr>
              <a:spLocks noChangeShapeType="1"/>
            </p:cNvSpPr>
            <p:nvPr/>
          </p:nvSpPr>
          <p:spPr bwMode="auto">
            <a:xfrm>
              <a:off x="2405" y="2322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57" name="Freeform 825"/>
            <p:cNvSpPr>
              <a:spLocks/>
            </p:cNvSpPr>
            <p:nvPr/>
          </p:nvSpPr>
          <p:spPr bwMode="auto">
            <a:xfrm>
              <a:off x="2405" y="2322"/>
              <a:ext cx="9" cy="6"/>
            </a:xfrm>
            <a:custGeom>
              <a:avLst/>
              <a:gdLst>
                <a:gd name="T0" fmla="*/ 0 w 9"/>
                <a:gd name="T1" fmla="*/ 6 h 6"/>
                <a:gd name="T2" fmla="*/ 0 w 9"/>
                <a:gd name="T3" fmla="*/ 6 h 6"/>
                <a:gd name="T4" fmla="*/ 9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6"/>
                  </a:moveTo>
                  <a:lnTo>
                    <a:pt x="0" y="6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58" name="Line 826"/>
            <p:cNvSpPr>
              <a:spLocks noChangeShapeType="1"/>
            </p:cNvSpPr>
            <p:nvPr/>
          </p:nvSpPr>
          <p:spPr bwMode="auto">
            <a:xfrm flipV="1">
              <a:off x="2414" y="2315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59" name="Line 827"/>
            <p:cNvSpPr>
              <a:spLocks noChangeShapeType="1"/>
            </p:cNvSpPr>
            <p:nvPr/>
          </p:nvSpPr>
          <p:spPr bwMode="auto">
            <a:xfrm>
              <a:off x="2414" y="231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60" name="Freeform 828"/>
            <p:cNvSpPr>
              <a:spLocks/>
            </p:cNvSpPr>
            <p:nvPr/>
          </p:nvSpPr>
          <p:spPr bwMode="auto">
            <a:xfrm>
              <a:off x="2414" y="2309"/>
              <a:ext cx="1" cy="6"/>
            </a:xfrm>
            <a:custGeom>
              <a:avLst/>
              <a:gdLst>
                <a:gd name="T0" fmla="*/ 6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61" name="Freeform 829"/>
            <p:cNvSpPr>
              <a:spLocks/>
            </p:cNvSpPr>
            <p:nvPr/>
          </p:nvSpPr>
          <p:spPr bwMode="auto">
            <a:xfrm>
              <a:off x="2414" y="2309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62" name="Freeform 830"/>
            <p:cNvSpPr>
              <a:spLocks/>
            </p:cNvSpPr>
            <p:nvPr/>
          </p:nvSpPr>
          <p:spPr bwMode="auto">
            <a:xfrm>
              <a:off x="2414" y="2322"/>
              <a:ext cx="1" cy="6"/>
            </a:xfrm>
            <a:custGeom>
              <a:avLst/>
              <a:gdLst>
                <a:gd name="T0" fmla="*/ 0 h 6"/>
                <a:gd name="T1" fmla="*/ 6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63" name="Freeform 831"/>
            <p:cNvSpPr>
              <a:spLocks/>
            </p:cNvSpPr>
            <p:nvPr/>
          </p:nvSpPr>
          <p:spPr bwMode="auto">
            <a:xfrm>
              <a:off x="2414" y="2309"/>
              <a:ext cx="1" cy="19"/>
            </a:xfrm>
            <a:custGeom>
              <a:avLst/>
              <a:gdLst>
                <a:gd name="T0" fmla="*/ 19 h 19"/>
                <a:gd name="T1" fmla="*/ 13 h 19"/>
                <a:gd name="T2" fmla="*/ 0 h 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9">
                  <a:moveTo>
                    <a:pt x="0" y="19"/>
                  </a:move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64" name="Freeform 832"/>
            <p:cNvSpPr>
              <a:spLocks/>
            </p:cNvSpPr>
            <p:nvPr/>
          </p:nvSpPr>
          <p:spPr bwMode="auto">
            <a:xfrm>
              <a:off x="2414" y="2309"/>
              <a:ext cx="8" cy="1"/>
            </a:xfrm>
            <a:custGeom>
              <a:avLst/>
              <a:gdLst>
                <a:gd name="T0" fmla="*/ 0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65" name="Line 833"/>
            <p:cNvSpPr>
              <a:spLocks noChangeShapeType="1"/>
            </p:cNvSpPr>
            <p:nvPr/>
          </p:nvSpPr>
          <p:spPr bwMode="auto">
            <a:xfrm>
              <a:off x="2422" y="2309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66" name="Freeform 834"/>
            <p:cNvSpPr>
              <a:spLocks/>
            </p:cNvSpPr>
            <p:nvPr/>
          </p:nvSpPr>
          <p:spPr bwMode="auto">
            <a:xfrm>
              <a:off x="2422" y="2309"/>
              <a:ext cx="1" cy="19"/>
            </a:xfrm>
            <a:custGeom>
              <a:avLst/>
              <a:gdLst>
                <a:gd name="T0" fmla="*/ 0 h 19"/>
                <a:gd name="T1" fmla="*/ 6 h 19"/>
                <a:gd name="T2" fmla="*/ 19 h 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9">
                  <a:moveTo>
                    <a:pt x="0" y="0"/>
                  </a:moveTo>
                  <a:lnTo>
                    <a:pt x="0" y="6"/>
                  </a:lnTo>
                  <a:lnTo>
                    <a:pt x="0" y="19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67" name="Line 835"/>
            <p:cNvSpPr>
              <a:spLocks noChangeShapeType="1"/>
            </p:cNvSpPr>
            <p:nvPr/>
          </p:nvSpPr>
          <p:spPr bwMode="auto">
            <a:xfrm>
              <a:off x="2422" y="232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68" name="Freeform 836"/>
            <p:cNvSpPr>
              <a:spLocks/>
            </p:cNvSpPr>
            <p:nvPr/>
          </p:nvSpPr>
          <p:spPr bwMode="auto">
            <a:xfrm>
              <a:off x="2422" y="2328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69" name="Freeform 837"/>
            <p:cNvSpPr>
              <a:spLocks/>
            </p:cNvSpPr>
            <p:nvPr/>
          </p:nvSpPr>
          <p:spPr bwMode="auto">
            <a:xfrm>
              <a:off x="2422" y="2309"/>
              <a:ext cx="1" cy="26"/>
            </a:xfrm>
            <a:custGeom>
              <a:avLst/>
              <a:gdLst>
                <a:gd name="T0" fmla="*/ 26 h 26"/>
                <a:gd name="T1" fmla="*/ 19 h 26"/>
                <a:gd name="T2" fmla="*/ 13 h 26"/>
                <a:gd name="T3" fmla="*/ 6 h 26"/>
                <a:gd name="T4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19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70" name="Freeform 838"/>
            <p:cNvSpPr>
              <a:spLocks/>
            </p:cNvSpPr>
            <p:nvPr/>
          </p:nvSpPr>
          <p:spPr bwMode="auto">
            <a:xfrm>
              <a:off x="2422" y="2309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71" name="Freeform 839"/>
            <p:cNvSpPr>
              <a:spLocks/>
            </p:cNvSpPr>
            <p:nvPr/>
          </p:nvSpPr>
          <p:spPr bwMode="auto">
            <a:xfrm>
              <a:off x="2422" y="2315"/>
              <a:ext cx="9" cy="7"/>
            </a:xfrm>
            <a:custGeom>
              <a:avLst/>
              <a:gdLst>
                <a:gd name="T0" fmla="*/ 0 w 9"/>
                <a:gd name="T1" fmla="*/ 0 h 7"/>
                <a:gd name="T2" fmla="*/ 0 w 9"/>
                <a:gd name="T3" fmla="*/ 0 h 7"/>
                <a:gd name="T4" fmla="*/ 9 w 9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lnTo>
                    <a:pt x="0" y="0"/>
                  </a:lnTo>
                  <a:lnTo>
                    <a:pt x="9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72" name="Freeform 840"/>
            <p:cNvSpPr>
              <a:spLocks/>
            </p:cNvSpPr>
            <p:nvPr/>
          </p:nvSpPr>
          <p:spPr bwMode="auto">
            <a:xfrm>
              <a:off x="2431" y="2322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73" name="Line 841"/>
            <p:cNvSpPr>
              <a:spLocks noChangeShapeType="1"/>
            </p:cNvSpPr>
            <p:nvPr/>
          </p:nvSpPr>
          <p:spPr bwMode="auto">
            <a:xfrm>
              <a:off x="2431" y="233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74" name="Line 842"/>
            <p:cNvSpPr>
              <a:spLocks noChangeShapeType="1"/>
            </p:cNvSpPr>
            <p:nvPr/>
          </p:nvSpPr>
          <p:spPr bwMode="auto">
            <a:xfrm>
              <a:off x="2431" y="233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75" name="Freeform 843"/>
            <p:cNvSpPr>
              <a:spLocks/>
            </p:cNvSpPr>
            <p:nvPr/>
          </p:nvSpPr>
          <p:spPr bwMode="auto">
            <a:xfrm>
              <a:off x="2431" y="2315"/>
              <a:ext cx="1" cy="20"/>
            </a:xfrm>
            <a:custGeom>
              <a:avLst/>
              <a:gdLst>
                <a:gd name="T0" fmla="*/ 20 h 20"/>
                <a:gd name="T1" fmla="*/ 7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76" name="Line 844"/>
            <p:cNvSpPr>
              <a:spLocks noChangeShapeType="1"/>
            </p:cNvSpPr>
            <p:nvPr/>
          </p:nvSpPr>
          <p:spPr bwMode="auto">
            <a:xfrm>
              <a:off x="2431" y="231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77" name="Line 845"/>
            <p:cNvSpPr>
              <a:spLocks noChangeShapeType="1"/>
            </p:cNvSpPr>
            <p:nvPr/>
          </p:nvSpPr>
          <p:spPr bwMode="auto">
            <a:xfrm>
              <a:off x="2431" y="2315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78" name="Freeform 846"/>
            <p:cNvSpPr>
              <a:spLocks/>
            </p:cNvSpPr>
            <p:nvPr/>
          </p:nvSpPr>
          <p:spPr bwMode="auto">
            <a:xfrm>
              <a:off x="2431" y="2322"/>
              <a:ext cx="9" cy="13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6 h 13"/>
                <a:gd name="T4" fmla="*/ 9 w 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3">
                  <a:moveTo>
                    <a:pt x="0" y="0"/>
                  </a:moveTo>
                  <a:lnTo>
                    <a:pt x="0" y="6"/>
                  </a:lnTo>
                  <a:lnTo>
                    <a:pt x="9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79" name="Line 847"/>
            <p:cNvSpPr>
              <a:spLocks noChangeShapeType="1"/>
            </p:cNvSpPr>
            <p:nvPr/>
          </p:nvSpPr>
          <p:spPr bwMode="auto">
            <a:xfrm>
              <a:off x="2440" y="233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80" name="Line 848"/>
            <p:cNvSpPr>
              <a:spLocks noChangeShapeType="1"/>
            </p:cNvSpPr>
            <p:nvPr/>
          </p:nvSpPr>
          <p:spPr bwMode="auto">
            <a:xfrm>
              <a:off x="2440" y="233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81" name="Freeform 849"/>
            <p:cNvSpPr>
              <a:spLocks/>
            </p:cNvSpPr>
            <p:nvPr/>
          </p:nvSpPr>
          <p:spPr bwMode="auto">
            <a:xfrm>
              <a:off x="2440" y="2315"/>
              <a:ext cx="1" cy="20"/>
            </a:xfrm>
            <a:custGeom>
              <a:avLst/>
              <a:gdLst>
                <a:gd name="T0" fmla="*/ 20 h 20"/>
                <a:gd name="T1" fmla="*/ 7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82" name="Line 850"/>
            <p:cNvSpPr>
              <a:spLocks noChangeShapeType="1"/>
            </p:cNvSpPr>
            <p:nvPr/>
          </p:nvSpPr>
          <p:spPr bwMode="auto">
            <a:xfrm>
              <a:off x="2440" y="231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83" name="Line 851"/>
            <p:cNvSpPr>
              <a:spLocks noChangeShapeType="1"/>
            </p:cNvSpPr>
            <p:nvPr/>
          </p:nvSpPr>
          <p:spPr bwMode="auto">
            <a:xfrm>
              <a:off x="2440" y="2315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84" name="Freeform 852"/>
            <p:cNvSpPr>
              <a:spLocks/>
            </p:cNvSpPr>
            <p:nvPr/>
          </p:nvSpPr>
          <p:spPr bwMode="auto">
            <a:xfrm>
              <a:off x="2440" y="2322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85" name="Freeform 853"/>
            <p:cNvSpPr>
              <a:spLocks/>
            </p:cNvSpPr>
            <p:nvPr/>
          </p:nvSpPr>
          <p:spPr bwMode="auto">
            <a:xfrm>
              <a:off x="2440" y="2335"/>
              <a:ext cx="8" cy="1"/>
            </a:xfrm>
            <a:custGeom>
              <a:avLst/>
              <a:gdLst>
                <a:gd name="T0" fmla="*/ 0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86" name="Line 854"/>
            <p:cNvSpPr>
              <a:spLocks noChangeShapeType="1"/>
            </p:cNvSpPr>
            <p:nvPr/>
          </p:nvSpPr>
          <p:spPr bwMode="auto">
            <a:xfrm>
              <a:off x="2448" y="233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87" name="Freeform 855"/>
            <p:cNvSpPr>
              <a:spLocks/>
            </p:cNvSpPr>
            <p:nvPr/>
          </p:nvSpPr>
          <p:spPr bwMode="auto">
            <a:xfrm>
              <a:off x="2448" y="2328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88" name="Line 856"/>
            <p:cNvSpPr>
              <a:spLocks noChangeShapeType="1"/>
            </p:cNvSpPr>
            <p:nvPr/>
          </p:nvSpPr>
          <p:spPr bwMode="auto">
            <a:xfrm>
              <a:off x="2448" y="232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89" name="Line 857"/>
            <p:cNvSpPr>
              <a:spLocks noChangeShapeType="1"/>
            </p:cNvSpPr>
            <p:nvPr/>
          </p:nvSpPr>
          <p:spPr bwMode="auto">
            <a:xfrm>
              <a:off x="2448" y="232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90" name="Line 858"/>
            <p:cNvSpPr>
              <a:spLocks noChangeShapeType="1"/>
            </p:cNvSpPr>
            <p:nvPr/>
          </p:nvSpPr>
          <p:spPr bwMode="auto">
            <a:xfrm>
              <a:off x="2448" y="2328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91" name="Line 859"/>
            <p:cNvSpPr>
              <a:spLocks noChangeShapeType="1"/>
            </p:cNvSpPr>
            <p:nvPr/>
          </p:nvSpPr>
          <p:spPr bwMode="auto">
            <a:xfrm>
              <a:off x="2448" y="2335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92" name="Freeform 860"/>
            <p:cNvSpPr>
              <a:spLocks/>
            </p:cNvSpPr>
            <p:nvPr/>
          </p:nvSpPr>
          <p:spPr bwMode="auto">
            <a:xfrm>
              <a:off x="2448" y="2342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93" name="Freeform 861"/>
            <p:cNvSpPr>
              <a:spLocks/>
            </p:cNvSpPr>
            <p:nvPr/>
          </p:nvSpPr>
          <p:spPr bwMode="auto">
            <a:xfrm>
              <a:off x="2457" y="2322"/>
              <a:ext cx="1" cy="20"/>
            </a:xfrm>
            <a:custGeom>
              <a:avLst/>
              <a:gdLst>
                <a:gd name="T0" fmla="*/ 20 h 20"/>
                <a:gd name="T1" fmla="*/ 6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94" name="Freeform 862"/>
            <p:cNvSpPr>
              <a:spLocks/>
            </p:cNvSpPr>
            <p:nvPr/>
          </p:nvSpPr>
          <p:spPr bwMode="auto">
            <a:xfrm>
              <a:off x="2457" y="2322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95" name="Freeform 863"/>
            <p:cNvSpPr>
              <a:spLocks/>
            </p:cNvSpPr>
            <p:nvPr/>
          </p:nvSpPr>
          <p:spPr bwMode="auto">
            <a:xfrm>
              <a:off x="2457" y="2322"/>
              <a:ext cx="1" cy="6"/>
            </a:xfrm>
            <a:custGeom>
              <a:avLst/>
              <a:gdLst>
                <a:gd name="T0" fmla="*/ 6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96" name="Freeform 864"/>
            <p:cNvSpPr>
              <a:spLocks/>
            </p:cNvSpPr>
            <p:nvPr/>
          </p:nvSpPr>
          <p:spPr bwMode="auto">
            <a:xfrm>
              <a:off x="2457" y="2322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97" name="Line 865"/>
            <p:cNvSpPr>
              <a:spLocks noChangeShapeType="1"/>
            </p:cNvSpPr>
            <p:nvPr/>
          </p:nvSpPr>
          <p:spPr bwMode="auto">
            <a:xfrm>
              <a:off x="2457" y="233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98" name="Freeform 866"/>
            <p:cNvSpPr>
              <a:spLocks/>
            </p:cNvSpPr>
            <p:nvPr/>
          </p:nvSpPr>
          <p:spPr bwMode="auto">
            <a:xfrm>
              <a:off x="2457" y="2315"/>
              <a:ext cx="1" cy="20"/>
            </a:xfrm>
            <a:custGeom>
              <a:avLst/>
              <a:gdLst>
                <a:gd name="T0" fmla="*/ 20 h 20"/>
                <a:gd name="T1" fmla="*/ 7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499" name="Freeform 867"/>
            <p:cNvSpPr>
              <a:spLocks/>
            </p:cNvSpPr>
            <p:nvPr/>
          </p:nvSpPr>
          <p:spPr bwMode="auto">
            <a:xfrm>
              <a:off x="2457" y="2315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00" name="Line 868"/>
            <p:cNvSpPr>
              <a:spLocks noChangeShapeType="1"/>
            </p:cNvSpPr>
            <p:nvPr/>
          </p:nvSpPr>
          <p:spPr bwMode="auto">
            <a:xfrm>
              <a:off x="2466" y="2315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01" name="Line 869"/>
            <p:cNvSpPr>
              <a:spLocks noChangeShapeType="1"/>
            </p:cNvSpPr>
            <p:nvPr/>
          </p:nvSpPr>
          <p:spPr bwMode="auto">
            <a:xfrm>
              <a:off x="2466" y="2322"/>
              <a:ext cx="1" cy="13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02" name="Line 870"/>
            <p:cNvSpPr>
              <a:spLocks noChangeShapeType="1"/>
            </p:cNvSpPr>
            <p:nvPr/>
          </p:nvSpPr>
          <p:spPr bwMode="auto">
            <a:xfrm>
              <a:off x="2466" y="2335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03" name="Line 871"/>
            <p:cNvSpPr>
              <a:spLocks noChangeShapeType="1"/>
            </p:cNvSpPr>
            <p:nvPr/>
          </p:nvSpPr>
          <p:spPr bwMode="auto">
            <a:xfrm>
              <a:off x="2466" y="234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04" name="Freeform 872"/>
            <p:cNvSpPr>
              <a:spLocks/>
            </p:cNvSpPr>
            <p:nvPr/>
          </p:nvSpPr>
          <p:spPr bwMode="auto">
            <a:xfrm>
              <a:off x="2466" y="2328"/>
              <a:ext cx="1" cy="14"/>
            </a:xfrm>
            <a:custGeom>
              <a:avLst/>
              <a:gdLst>
                <a:gd name="T0" fmla="*/ 14 h 14"/>
                <a:gd name="T1" fmla="*/ 7 h 14"/>
                <a:gd name="T2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05" name="Line 873"/>
            <p:cNvSpPr>
              <a:spLocks noChangeShapeType="1"/>
            </p:cNvSpPr>
            <p:nvPr/>
          </p:nvSpPr>
          <p:spPr bwMode="auto">
            <a:xfrm>
              <a:off x="2466" y="232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06" name="Freeform 874"/>
            <p:cNvSpPr>
              <a:spLocks/>
            </p:cNvSpPr>
            <p:nvPr/>
          </p:nvSpPr>
          <p:spPr bwMode="auto">
            <a:xfrm>
              <a:off x="2466" y="2328"/>
              <a:ext cx="8" cy="1"/>
            </a:xfrm>
            <a:custGeom>
              <a:avLst/>
              <a:gdLst>
                <a:gd name="T0" fmla="*/ 0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07" name="Freeform 875"/>
            <p:cNvSpPr>
              <a:spLocks/>
            </p:cNvSpPr>
            <p:nvPr/>
          </p:nvSpPr>
          <p:spPr bwMode="auto">
            <a:xfrm>
              <a:off x="2474" y="2328"/>
              <a:ext cx="1" cy="14"/>
            </a:xfrm>
            <a:custGeom>
              <a:avLst/>
              <a:gdLst>
                <a:gd name="T0" fmla="*/ 0 h 14"/>
                <a:gd name="T1" fmla="*/ 7 h 14"/>
                <a:gd name="T2" fmla="*/ 14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08" name="Line 876"/>
            <p:cNvSpPr>
              <a:spLocks noChangeShapeType="1"/>
            </p:cNvSpPr>
            <p:nvPr/>
          </p:nvSpPr>
          <p:spPr bwMode="auto">
            <a:xfrm>
              <a:off x="2474" y="234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09" name="Line 877"/>
            <p:cNvSpPr>
              <a:spLocks noChangeShapeType="1"/>
            </p:cNvSpPr>
            <p:nvPr/>
          </p:nvSpPr>
          <p:spPr bwMode="auto">
            <a:xfrm flipV="1">
              <a:off x="2474" y="2335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10" name="Line 878"/>
            <p:cNvSpPr>
              <a:spLocks noChangeShapeType="1"/>
            </p:cNvSpPr>
            <p:nvPr/>
          </p:nvSpPr>
          <p:spPr bwMode="auto">
            <a:xfrm flipV="1">
              <a:off x="2474" y="2328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11" name="Line 879"/>
            <p:cNvSpPr>
              <a:spLocks noChangeShapeType="1"/>
            </p:cNvSpPr>
            <p:nvPr/>
          </p:nvSpPr>
          <p:spPr bwMode="auto">
            <a:xfrm>
              <a:off x="2474" y="232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12" name="Line 880"/>
            <p:cNvSpPr>
              <a:spLocks noChangeShapeType="1"/>
            </p:cNvSpPr>
            <p:nvPr/>
          </p:nvSpPr>
          <p:spPr bwMode="auto">
            <a:xfrm>
              <a:off x="2474" y="2328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13" name="Freeform 881"/>
            <p:cNvSpPr>
              <a:spLocks/>
            </p:cNvSpPr>
            <p:nvPr/>
          </p:nvSpPr>
          <p:spPr bwMode="auto">
            <a:xfrm>
              <a:off x="2474" y="2335"/>
              <a:ext cx="9" cy="13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7 h 13"/>
                <a:gd name="T4" fmla="*/ 9 w 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3">
                  <a:moveTo>
                    <a:pt x="0" y="0"/>
                  </a:moveTo>
                  <a:lnTo>
                    <a:pt x="0" y="7"/>
                  </a:lnTo>
                  <a:lnTo>
                    <a:pt x="9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14" name="Freeform 882"/>
            <p:cNvSpPr>
              <a:spLocks/>
            </p:cNvSpPr>
            <p:nvPr/>
          </p:nvSpPr>
          <p:spPr bwMode="auto">
            <a:xfrm>
              <a:off x="2483" y="2348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15" name="Freeform 883"/>
            <p:cNvSpPr>
              <a:spLocks/>
            </p:cNvSpPr>
            <p:nvPr/>
          </p:nvSpPr>
          <p:spPr bwMode="auto">
            <a:xfrm>
              <a:off x="2483" y="2342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16" name="Line 884"/>
            <p:cNvSpPr>
              <a:spLocks noChangeShapeType="1"/>
            </p:cNvSpPr>
            <p:nvPr/>
          </p:nvSpPr>
          <p:spPr bwMode="auto">
            <a:xfrm flipV="1">
              <a:off x="2483" y="2335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17" name="Freeform 885"/>
            <p:cNvSpPr>
              <a:spLocks/>
            </p:cNvSpPr>
            <p:nvPr/>
          </p:nvSpPr>
          <p:spPr bwMode="auto">
            <a:xfrm>
              <a:off x="2483" y="2328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18" name="Freeform 886"/>
            <p:cNvSpPr>
              <a:spLocks/>
            </p:cNvSpPr>
            <p:nvPr/>
          </p:nvSpPr>
          <p:spPr bwMode="auto">
            <a:xfrm>
              <a:off x="2483" y="2328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19" name="Line 887"/>
            <p:cNvSpPr>
              <a:spLocks noChangeShapeType="1"/>
            </p:cNvSpPr>
            <p:nvPr/>
          </p:nvSpPr>
          <p:spPr bwMode="auto">
            <a:xfrm>
              <a:off x="2483" y="2335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20" name="Line 888"/>
            <p:cNvSpPr>
              <a:spLocks noChangeShapeType="1"/>
            </p:cNvSpPr>
            <p:nvPr/>
          </p:nvSpPr>
          <p:spPr bwMode="auto">
            <a:xfrm>
              <a:off x="2483" y="234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21" name="Freeform 889"/>
            <p:cNvSpPr>
              <a:spLocks/>
            </p:cNvSpPr>
            <p:nvPr/>
          </p:nvSpPr>
          <p:spPr bwMode="auto">
            <a:xfrm>
              <a:off x="2483" y="2335"/>
              <a:ext cx="9" cy="7"/>
            </a:xfrm>
            <a:custGeom>
              <a:avLst/>
              <a:gdLst>
                <a:gd name="T0" fmla="*/ 0 w 9"/>
                <a:gd name="T1" fmla="*/ 7 h 7"/>
                <a:gd name="T2" fmla="*/ 0 w 9"/>
                <a:gd name="T3" fmla="*/ 7 h 7"/>
                <a:gd name="T4" fmla="*/ 9 w 9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7"/>
                  </a:moveTo>
                  <a:lnTo>
                    <a:pt x="0" y="7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22" name="Freeform 890"/>
            <p:cNvSpPr>
              <a:spLocks/>
            </p:cNvSpPr>
            <p:nvPr/>
          </p:nvSpPr>
          <p:spPr bwMode="auto">
            <a:xfrm>
              <a:off x="2492" y="2315"/>
              <a:ext cx="1" cy="20"/>
            </a:xfrm>
            <a:custGeom>
              <a:avLst/>
              <a:gdLst>
                <a:gd name="T0" fmla="*/ 20 h 20"/>
                <a:gd name="T1" fmla="*/ 7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23" name="Line 891"/>
            <p:cNvSpPr>
              <a:spLocks noChangeShapeType="1"/>
            </p:cNvSpPr>
            <p:nvPr/>
          </p:nvSpPr>
          <p:spPr bwMode="auto">
            <a:xfrm>
              <a:off x="2492" y="231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24" name="Freeform 892"/>
            <p:cNvSpPr>
              <a:spLocks/>
            </p:cNvSpPr>
            <p:nvPr/>
          </p:nvSpPr>
          <p:spPr bwMode="auto">
            <a:xfrm>
              <a:off x="2492" y="2315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25" name="Line 893"/>
            <p:cNvSpPr>
              <a:spLocks noChangeShapeType="1"/>
            </p:cNvSpPr>
            <p:nvPr/>
          </p:nvSpPr>
          <p:spPr bwMode="auto">
            <a:xfrm>
              <a:off x="2492" y="2328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26" name="Line 894"/>
            <p:cNvSpPr>
              <a:spLocks noChangeShapeType="1"/>
            </p:cNvSpPr>
            <p:nvPr/>
          </p:nvSpPr>
          <p:spPr bwMode="auto">
            <a:xfrm>
              <a:off x="2492" y="233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27" name="Freeform 895"/>
            <p:cNvSpPr>
              <a:spLocks/>
            </p:cNvSpPr>
            <p:nvPr/>
          </p:nvSpPr>
          <p:spPr bwMode="auto">
            <a:xfrm>
              <a:off x="2492" y="2322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28" name="Freeform 896"/>
            <p:cNvSpPr>
              <a:spLocks/>
            </p:cNvSpPr>
            <p:nvPr/>
          </p:nvSpPr>
          <p:spPr bwMode="auto">
            <a:xfrm>
              <a:off x="2492" y="2322"/>
              <a:ext cx="8" cy="1"/>
            </a:xfrm>
            <a:custGeom>
              <a:avLst/>
              <a:gdLst>
                <a:gd name="T0" fmla="*/ 0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29" name="Line 897"/>
            <p:cNvSpPr>
              <a:spLocks noChangeShapeType="1"/>
            </p:cNvSpPr>
            <p:nvPr/>
          </p:nvSpPr>
          <p:spPr bwMode="auto">
            <a:xfrm>
              <a:off x="2500" y="232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30" name="Line 898"/>
            <p:cNvSpPr>
              <a:spLocks noChangeShapeType="1"/>
            </p:cNvSpPr>
            <p:nvPr/>
          </p:nvSpPr>
          <p:spPr bwMode="auto">
            <a:xfrm>
              <a:off x="2500" y="2322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31" name="Freeform 899"/>
            <p:cNvSpPr>
              <a:spLocks/>
            </p:cNvSpPr>
            <p:nvPr/>
          </p:nvSpPr>
          <p:spPr bwMode="auto">
            <a:xfrm>
              <a:off x="2500" y="2328"/>
              <a:ext cx="1" cy="20"/>
            </a:xfrm>
            <a:custGeom>
              <a:avLst/>
              <a:gdLst>
                <a:gd name="T0" fmla="*/ 0 h 20"/>
                <a:gd name="T1" fmla="*/ 7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32" name="Freeform 900"/>
            <p:cNvSpPr>
              <a:spLocks/>
            </p:cNvSpPr>
            <p:nvPr/>
          </p:nvSpPr>
          <p:spPr bwMode="auto">
            <a:xfrm>
              <a:off x="2500" y="2348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33" name="Freeform 901"/>
            <p:cNvSpPr>
              <a:spLocks/>
            </p:cNvSpPr>
            <p:nvPr/>
          </p:nvSpPr>
          <p:spPr bwMode="auto">
            <a:xfrm>
              <a:off x="2500" y="2335"/>
              <a:ext cx="1" cy="20"/>
            </a:xfrm>
            <a:custGeom>
              <a:avLst/>
              <a:gdLst>
                <a:gd name="T0" fmla="*/ 20 h 20"/>
                <a:gd name="T1" fmla="*/ 13 h 20"/>
                <a:gd name="T2" fmla="*/ 7 h 20"/>
                <a:gd name="T3" fmla="*/ 7 h 20"/>
                <a:gd name="T4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1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34" name="Freeform 902"/>
            <p:cNvSpPr>
              <a:spLocks/>
            </p:cNvSpPr>
            <p:nvPr/>
          </p:nvSpPr>
          <p:spPr bwMode="auto">
            <a:xfrm>
              <a:off x="2500" y="2335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35" name="Freeform 903"/>
            <p:cNvSpPr>
              <a:spLocks/>
            </p:cNvSpPr>
            <p:nvPr/>
          </p:nvSpPr>
          <p:spPr bwMode="auto">
            <a:xfrm>
              <a:off x="2500" y="2335"/>
              <a:ext cx="9" cy="7"/>
            </a:xfrm>
            <a:custGeom>
              <a:avLst/>
              <a:gdLst>
                <a:gd name="T0" fmla="*/ 0 w 9"/>
                <a:gd name="T1" fmla="*/ 7 h 7"/>
                <a:gd name="T2" fmla="*/ 0 w 9"/>
                <a:gd name="T3" fmla="*/ 0 h 7"/>
                <a:gd name="T4" fmla="*/ 9 w 9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7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36" name="Freeform 904"/>
            <p:cNvSpPr>
              <a:spLocks/>
            </p:cNvSpPr>
            <p:nvPr/>
          </p:nvSpPr>
          <p:spPr bwMode="auto">
            <a:xfrm>
              <a:off x="2509" y="2335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37" name="Line 905"/>
            <p:cNvSpPr>
              <a:spLocks noChangeShapeType="1"/>
            </p:cNvSpPr>
            <p:nvPr/>
          </p:nvSpPr>
          <p:spPr bwMode="auto">
            <a:xfrm>
              <a:off x="2509" y="234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38" name="Line 906"/>
            <p:cNvSpPr>
              <a:spLocks noChangeShapeType="1"/>
            </p:cNvSpPr>
            <p:nvPr/>
          </p:nvSpPr>
          <p:spPr bwMode="auto">
            <a:xfrm flipV="1">
              <a:off x="2509" y="2342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39" name="Freeform 907"/>
            <p:cNvSpPr>
              <a:spLocks/>
            </p:cNvSpPr>
            <p:nvPr/>
          </p:nvSpPr>
          <p:spPr bwMode="auto">
            <a:xfrm>
              <a:off x="2509" y="2335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40" name="Freeform 908"/>
            <p:cNvSpPr>
              <a:spLocks/>
            </p:cNvSpPr>
            <p:nvPr/>
          </p:nvSpPr>
          <p:spPr bwMode="auto">
            <a:xfrm>
              <a:off x="2509" y="2335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41" name="Line 909"/>
            <p:cNvSpPr>
              <a:spLocks noChangeShapeType="1"/>
            </p:cNvSpPr>
            <p:nvPr/>
          </p:nvSpPr>
          <p:spPr bwMode="auto">
            <a:xfrm>
              <a:off x="2509" y="234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42" name="Freeform 910"/>
            <p:cNvSpPr>
              <a:spLocks/>
            </p:cNvSpPr>
            <p:nvPr/>
          </p:nvSpPr>
          <p:spPr bwMode="auto">
            <a:xfrm>
              <a:off x="2509" y="2348"/>
              <a:ext cx="9" cy="14"/>
            </a:xfrm>
            <a:custGeom>
              <a:avLst/>
              <a:gdLst>
                <a:gd name="T0" fmla="*/ 0 w 9"/>
                <a:gd name="T1" fmla="*/ 0 h 14"/>
                <a:gd name="T2" fmla="*/ 0 w 9"/>
                <a:gd name="T3" fmla="*/ 7 h 14"/>
                <a:gd name="T4" fmla="*/ 9 w 9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4">
                  <a:moveTo>
                    <a:pt x="0" y="0"/>
                  </a:moveTo>
                  <a:lnTo>
                    <a:pt x="0" y="7"/>
                  </a:lnTo>
                  <a:lnTo>
                    <a:pt x="9" y="14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43" name="Freeform 911"/>
            <p:cNvSpPr>
              <a:spLocks/>
            </p:cNvSpPr>
            <p:nvPr/>
          </p:nvSpPr>
          <p:spPr bwMode="auto">
            <a:xfrm>
              <a:off x="2518" y="2362"/>
              <a:ext cx="1" cy="6"/>
            </a:xfrm>
            <a:custGeom>
              <a:avLst/>
              <a:gdLst>
                <a:gd name="T0" fmla="*/ 0 h 6"/>
                <a:gd name="T1" fmla="*/ 6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44" name="Freeform 912"/>
            <p:cNvSpPr>
              <a:spLocks/>
            </p:cNvSpPr>
            <p:nvPr/>
          </p:nvSpPr>
          <p:spPr bwMode="auto">
            <a:xfrm>
              <a:off x="2518" y="2348"/>
              <a:ext cx="1" cy="20"/>
            </a:xfrm>
            <a:custGeom>
              <a:avLst/>
              <a:gdLst>
                <a:gd name="T0" fmla="*/ 20 h 20"/>
                <a:gd name="T1" fmla="*/ 14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45" name="Line 913"/>
            <p:cNvSpPr>
              <a:spLocks noChangeShapeType="1"/>
            </p:cNvSpPr>
            <p:nvPr/>
          </p:nvSpPr>
          <p:spPr bwMode="auto">
            <a:xfrm flipV="1">
              <a:off x="2518" y="2342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46" name="Line 914"/>
            <p:cNvSpPr>
              <a:spLocks noChangeShapeType="1"/>
            </p:cNvSpPr>
            <p:nvPr/>
          </p:nvSpPr>
          <p:spPr bwMode="auto">
            <a:xfrm>
              <a:off x="2518" y="234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47" name="Line 915"/>
            <p:cNvSpPr>
              <a:spLocks noChangeShapeType="1"/>
            </p:cNvSpPr>
            <p:nvPr/>
          </p:nvSpPr>
          <p:spPr bwMode="auto">
            <a:xfrm>
              <a:off x="2518" y="234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48" name="Freeform 916"/>
            <p:cNvSpPr>
              <a:spLocks/>
            </p:cNvSpPr>
            <p:nvPr/>
          </p:nvSpPr>
          <p:spPr bwMode="auto">
            <a:xfrm>
              <a:off x="2518" y="2342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49" name="Freeform 917"/>
            <p:cNvSpPr>
              <a:spLocks/>
            </p:cNvSpPr>
            <p:nvPr/>
          </p:nvSpPr>
          <p:spPr bwMode="auto">
            <a:xfrm>
              <a:off x="2518" y="2355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50" name="Line 918"/>
            <p:cNvSpPr>
              <a:spLocks noChangeShapeType="1"/>
            </p:cNvSpPr>
            <p:nvPr/>
          </p:nvSpPr>
          <p:spPr bwMode="auto">
            <a:xfrm flipV="1">
              <a:off x="2527" y="2348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51" name="Line 919"/>
            <p:cNvSpPr>
              <a:spLocks noChangeShapeType="1"/>
            </p:cNvSpPr>
            <p:nvPr/>
          </p:nvSpPr>
          <p:spPr bwMode="auto">
            <a:xfrm flipV="1">
              <a:off x="2527" y="2342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52" name="Line 920"/>
            <p:cNvSpPr>
              <a:spLocks noChangeShapeType="1"/>
            </p:cNvSpPr>
            <p:nvPr/>
          </p:nvSpPr>
          <p:spPr bwMode="auto">
            <a:xfrm>
              <a:off x="2527" y="234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53" name="Line 921"/>
            <p:cNvSpPr>
              <a:spLocks noChangeShapeType="1"/>
            </p:cNvSpPr>
            <p:nvPr/>
          </p:nvSpPr>
          <p:spPr bwMode="auto">
            <a:xfrm>
              <a:off x="2527" y="2342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54" name="Freeform 922"/>
            <p:cNvSpPr>
              <a:spLocks/>
            </p:cNvSpPr>
            <p:nvPr/>
          </p:nvSpPr>
          <p:spPr bwMode="auto">
            <a:xfrm>
              <a:off x="2527" y="2348"/>
              <a:ext cx="1" cy="14"/>
            </a:xfrm>
            <a:custGeom>
              <a:avLst/>
              <a:gdLst>
                <a:gd name="T0" fmla="*/ 0 h 14"/>
                <a:gd name="T1" fmla="*/ 7 h 14"/>
                <a:gd name="T2" fmla="*/ 14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55" name="Line 923"/>
            <p:cNvSpPr>
              <a:spLocks noChangeShapeType="1"/>
            </p:cNvSpPr>
            <p:nvPr/>
          </p:nvSpPr>
          <p:spPr bwMode="auto">
            <a:xfrm>
              <a:off x="2527" y="236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56" name="Freeform 924"/>
            <p:cNvSpPr>
              <a:spLocks/>
            </p:cNvSpPr>
            <p:nvPr/>
          </p:nvSpPr>
          <p:spPr bwMode="auto">
            <a:xfrm>
              <a:off x="2527" y="2348"/>
              <a:ext cx="8" cy="14"/>
            </a:xfrm>
            <a:custGeom>
              <a:avLst/>
              <a:gdLst>
                <a:gd name="T0" fmla="*/ 0 w 8"/>
                <a:gd name="T1" fmla="*/ 14 h 14"/>
                <a:gd name="T2" fmla="*/ 0 w 8"/>
                <a:gd name="T3" fmla="*/ 7 h 14"/>
                <a:gd name="T4" fmla="*/ 8 w 8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4">
                  <a:moveTo>
                    <a:pt x="0" y="14"/>
                  </a:moveTo>
                  <a:lnTo>
                    <a:pt x="0" y="7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57" name="Freeform 925"/>
            <p:cNvSpPr>
              <a:spLocks/>
            </p:cNvSpPr>
            <p:nvPr/>
          </p:nvSpPr>
          <p:spPr bwMode="auto">
            <a:xfrm>
              <a:off x="2535" y="2342"/>
              <a:ext cx="1" cy="6"/>
            </a:xfrm>
            <a:custGeom>
              <a:avLst/>
              <a:gdLst>
                <a:gd name="T0" fmla="*/ 6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58" name="Line 926"/>
            <p:cNvSpPr>
              <a:spLocks noChangeShapeType="1"/>
            </p:cNvSpPr>
            <p:nvPr/>
          </p:nvSpPr>
          <p:spPr bwMode="auto">
            <a:xfrm>
              <a:off x="2535" y="2342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59" name="Line 927"/>
            <p:cNvSpPr>
              <a:spLocks noChangeShapeType="1"/>
            </p:cNvSpPr>
            <p:nvPr/>
          </p:nvSpPr>
          <p:spPr bwMode="auto">
            <a:xfrm>
              <a:off x="2535" y="2348"/>
              <a:ext cx="1" cy="14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60" name="Line 928"/>
            <p:cNvSpPr>
              <a:spLocks noChangeShapeType="1"/>
            </p:cNvSpPr>
            <p:nvPr/>
          </p:nvSpPr>
          <p:spPr bwMode="auto">
            <a:xfrm>
              <a:off x="2535" y="2362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61" name="Line 929"/>
            <p:cNvSpPr>
              <a:spLocks noChangeShapeType="1"/>
            </p:cNvSpPr>
            <p:nvPr/>
          </p:nvSpPr>
          <p:spPr bwMode="auto">
            <a:xfrm>
              <a:off x="2535" y="236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62" name="Freeform 930"/>
            <p:cNvSpPr>
              <a:spLocks/>
            </p:cNvSpPr>
            <p:nvPr/>
          </p:nvSpPr>
          <p:spPr bwMode="auto">
            <a:xfrm>
              <a:off x="2535" y="2355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63" name="Freeform 931"/>
            <p:cNvSpPr>
              <a:spLocks/>
            </p:cNvSpPr>
            <p:nvPr/>
          </p:nvSpPr>
          <p:spPr bwMode="auto">
            <a:xfrm>
              <a:off x="2535" y="2348"/>
              <a:ext cx="9" cy="7"/>
            </a:xfrm>
            <a:custGeom>
              <a:avLst/>
              <a:gdLst>
                <a:gd name="T0" fmla="*/ 0 w 9"/>
                <a:gd name="T1" fmla="*/ 7 h 7"/>
                <a:gd name="T2" fmla="*/ 0 w 9"/>
                <a:gd name="T3" fmla="*/ 0 h 7"/>
                <a:gd name="T4" fmla="*/ 9 w 9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7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64" name="Line 932"/>
            <p:cNvSpPr>
              <a:spLocks noChangeShapeType="1"/>
            </p:cNvSpPr>
            <p:nvPr/>
          </p:nvSpPr>
          <p:spPr bwMode="auto">
            <a:xfrm>
              <a:off x="2544" y="234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65" name="Line 933"/>
            <p:cNvSpPr>
              <a:spLocks noChangeShapeType="1"/>
            </p:cNvSpPr>
            <p:nvPr/>
          </p:nvSpPr>
          <p:spPr bwMode="auto">
            <a:xfrm>
              <a:off x="2544" y="2348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66" name="Line 934"/>
            <p:cNvSpPr>
              <a:spLocks noChangeShapeType="1"/>
            </p:cNvSpPr>
            <p:nvPr/>
          </p:nvSpPr>
          <p:spPr bwMode="auto">
            <a:xfrm>
              <a:off x="2544" y="2355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67" name="Line 935"/>
            <p:cNvSpPr>
              <a:spLocks noChangeShapeType="1"/>
            </p:cNvSpPr>
            <p:nvPr/>
          </p:nvSpPr>
          <p:spPr bwMode="auto">
            <a:xfrm>
              <a:off x="2544" y="236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68" name="Freeform 936"/>
            <p:cNvSpPr>
              <a:spLocks/>
            </p:cNvSpPr>
            <p:nvPr/>
          </p:nvSpPr>
          <p:spPr bwMode="auto">
            <a:xfrm>
              <a:off x="2544" y="2348"/>
              <a:ext cx="1" cy="14"/>
            </a:xfrm>
            <a:custGeom>
              <a:avLst/>
              <a:gdLst>
                <a:gd name="T0" fmla="*/ 14 h 14"/>
                <a:gd name="T1" fmla="*/ 7 h 14"/>
                <a:gd name="T2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69" name="Line 937"/>
            <p:cNvSpPr>
              <a:spLocks noChangeShapeType="1"/>
            </p:cNvSpPr>
            <p:nvPr/>
          </p:nvSpPr>
          <p:spPr bwMode="auto">
            <a:xfrm>
              <a:off x="2544" y="234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70" name="Freeform 938"/>
            <p:cNvSpPr>
              <a:spLocks/>
            </p:cNvSpPr>
            <p:nvPr/>
          </p:nvSpPr>
          <p:spPr bwMode="auto">
            <a:xfrm>
              <a:off x="2544" y="2348"/>
              <a:ext cx="9" cy="7"/>
            </a:xfrm>
            <a:custGeom>
              <a:avLst/>
              <a:gdLst>
                <a:gd name="T0" fmla="*/ 0 w 9"/>
                <a:gd name="T1" fmla="*/ 0 h 7"/>
                <a:gd name="T2" fmla="*/ 0 w 9"/>
                <a:gd name="T3" fmla="*/ 0 h 7"/>
                <a:gd name="T4" fmla="*/ 9 w 9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lnTo>
                    <a:pt x="0" y="0"/>
                  </a:lnTo>
                  <a:lnTo>
                    <a:pt x="9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71" name="Line 939"/>
            <p:cNvSpPr>
              <a:spLocks noChangeShapeType="1"/>
            </p:cNvSpPr>
            <p:nvPr/>
          </p:nvSpPr>
          <p:spPr bwMode="auto">
            <a:xfrm>
              <a:off x="2553" y="235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72" name="Freeform 940"/>
            <p:cNvSpPr>
              <a:spLocks/>
            </p:cNvSpPr>
            <p:nvPr/>
          </p:nvSpPr>
          <p:spPr bwMode="auto">
            <a:xfrm>
              <a:off x="2553" y="2355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73" name="Line 941"/>
            <p:cNvSpPr>
              <a:spLocks noChangeShapeType="1"/>
            </p:cNvSpPr>
            <p:nvPr/>
          </p:nvSpPr>
          <p:spPr bwMode="auto">
            <a:xfrm flipV="1">
              <a:off x="2553" y="2355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74" name="Freeform 942"/>
            <p:cNvSpPr>
              <a:spLocks/>
            </p:cNvSpPr>
            <p:nvPr/>
          </p:nvSpPr>
          <p:spPr bwMode="auto">
            <a:xfrm>
              <a:off x="2553" y="2342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75" name="Line 943"/>
            <p:cNvSpPr>
              <a:spLocks noChangeShapeType="1"/>
            </p:cNvSpPr>
            <p:nvPr/>
          </p:nvSpPr>
          <p:spPr bwMode="auto">
            <a:xfrm>
              <a:off x="2553" y="234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76" name="Line 944"/>
            <p:cNvSpPr>
              <a:spLocks noChangeShapeType="1"/>
            </p:cNvSpPr>
            <p:nvPr/>
          </p:nvSpPr>
          <p:spPr bwMode="auto">
            <a:xfrm>
              <a:off x="2553" y="2342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77" name="Freeform 945"/>
            <p:cNvSpPr>
              <a:spLocks/>
            </p:cNvSpPr>
            <p:nvPr/>
          </p:nvSpPr>
          <p:spPr bwMode="auto">
            <a:xfrm>
              <a:off x="2553" y="2348"/>
              <a:ext cx="8" cy="14"/>
            </a:xfrm>
            <a:custGeom>
              <a:avLst/>
              <a:gdLst>
                <a:gd name="T0" fmla="*/ 0 w 8"/>
                <a:gd name="T1" fmla="*/ 0 h 14"/>
                <a:gd name="T2" fmla="*/ 0 w 8"/>
                <a:gd name="T3" fmla="*/ 7 h 14"/>
                <a:gd name="T4" fmla="*/ 8 w 8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4">
                  <a:moveTo>
                    <a:pt x="0" y="0"/>
                  </a:moveTo>
                  <a:lnTo>
                    <a:pt x="0" y="7"/>
                  </a:lnTo>
                  <a:lnTo>
                    <a:pt x="8" y="14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78" name="Freeform 946"/>
            <p:cNvSpPr>
              <a:spLocks/>
            </p:cNvSpPr>
            <p:nvPr/>
          </p:nvSpPr>
          <p:spPr bwMode="auto">
            <a:xfrm>
              <a:off x="2561" y="2362"/>
              <a:ext cx="1" cy="6"/>
            </a:xfrm>
            <a:custGeom>
              <a:avLst/>
              <a:gdLst>
                <a:gd name="T0" fmla="*/ 0 h 6"/>
                <a:gd name="T1" fmla="*/ 6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79" name="Freeform 947"/>
            <p:cNvSpPr>
              <a:spLocks/>
            </p:cNvSpPr>
            <p:nvPr/>
          </p:nvSpPr>
          <p:spPr bwMode="auto">
            <a:xfrm>
              <a:off x="2561" y="2355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80" name="Freeform 948"/>
            <p:cNvSpPr>
              <a:spLocks/>
            </p:cNvSpPr>
            <p:nvPr/>
          </p:nvSpPr>
          <p:spPr bwMode="auto">
            <a:xfrm>
              <a:off x="2561" y="2342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81" name="Freeform 949"/>
            <p:cNvSpPr>
              <a:spLocks/>
            </p:cNvSpPr>
            <p:nvPr/>
          </p:nvSpPr>
          <p:spPr bwMode="auto">
            <a:xfrm>
              <a:off x="2561" y="2342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82" name="Line 950"/>
            <p:cNvSpPr>
              <a:spLocks noChangeShapeType="1"/>
            </p:cNvSpPr>
            <p:nvPr/>
          </p:nvSpPr>
          <p:spPr bwMode="auto">
            <a:xfrm>
              <a:off x="2561" y="234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83" name="Line 951"/>
            <p:cNvSpPr>
              <a:spLocks noChangeShapeType="1"/>
            </p:cNvSpPr>
            <p:nvPr/>
          </p:nvSpPr>
          <p:spPr bwMode="auto">
            <a:xfrm>
              <a:off x="2561" y="2348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84" name="Freeform 952"/>
            <p:cNvSpPr>
              <a:spLocks/>
            </p:cNvSpPr>
            <p:nvPr/>
          </p:nvSpPr>
          <p:spPr bwMode="auto">
            <a:xfrm>
              <a:off x="2561" y="2355"/>
              <a:ext cx="9" cy="7"/>
            </a:xfrm>
            <a:custGeom>
              <a:avLst/>
              <a:gdLst>
                <a:gd name="T0" fmla="*/ 0 w 9"/>
                <a:gd name="T1" fmla="*/ 0 h 7"/>
                <a:gd name="T2" fmla="*/ 0 w 9"/>
                <a:gd name="T3" fmla="*/ 7 h 7"/>
                <a:gd name="T4" fmla="*/ 9 w 9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lnTo>
                    <a:pt x="0" y="7"/>
                  </a:lnTo>
                  <a:lnTo>
                    <a:pt x="9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85" name="Freeform 953"/>
            <p:cNvSpPr>
              <a:spLocks/>
            </p:cNvSpPr>
            <p:nvPr/>
          </p:nvSpPr>
          <p:spPr bwMode="auto">
            <a:xfrm>
              <a:off x="2570" y="2355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86" name="Line 954"/>
            <p:cNvSpPr>
              <a:spLocks noChangeShapeType="1"/>
            </p:cNvSpPr>
            <p:nvPr/>
          </p:nvSpPr>
          <p:spPr bwMode="auto">
            <a:xfrm flipV="1">
              <a:off x="2570" y="2348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87" name="Line 955"/>
            <p:cNvSpPr>
              <a:spLocks noChangeShapeType="1"/>
            </p:cNvSpPr>
            <p:nvPr/>
          </p:nvSpPr>
          <p:spPr bwMode="auto">
            <a:xfrm>
              <a:off x="2570" y="234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88" name="Line 956"/>
            <p:cNvSpPr>
              <a:spLocks noChangeShapeType="1"/>
            </p:cNvSpPr>
            <p:nvPr/>
          </p:nvSpPr>
          <p:spPr bwMode="auto">
            <a:xfrm>
              <a:off x="2570" y="234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89" name="Line 957"/>
            <p:cNvSpPr>
              <a:spLocks noChangeShapeType="1"/>
            </p:cNvSpPr>
            <p:nvPr/>
          </p:nvSpPr>
          <p:spPr bwMode="auto">
            <a:xfrm>
              <a:off x="2570" y="2348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90" name="Freeform 958"/>
            <p:cNvSpPr>
              <a:spLocks/>
            </p:cNvSpPr>
            <p:nvPr/>
          </p:nvSpPr>
          <p:spPr bwMode="auto">
            <a:xfrm>
              <a:off x="2570" y="2355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91" name="Freeform 959"/>
            <p:cNvSpPr>
              <a:spLocks/>
            </p:cNvSpPr>
            <p:nvPr/>
          </p:nvSpPr>
          <p:spPr bwMode="auto">
            <a:xfrm>
              <a:off x="2570" y="2355"/>
              <a:ext cx="9" cy="7"/>
            </a:xfrm>
            <a:custGeom>
              <a:avLst/>
              <a:gdLst>
                <a:gd name="T0" fmla="*/ 0 w 9"/>
                <a:gd name="T1" fmla="*/ 7 h 7"/>
                <a:gd name="T2" fmla="*/ 0 w 9"/>
                <a:gd name="T3" fmla="*/ 7 h 7"/>
                <a:gd name="T4" fmla="*/ 9 w 9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7"/>
                  </a:moveTo>
                  <a:lnTo>
                    <a:pt x="0" y="7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92" name="Line 960"/>
            <p:cNvSpPr>
              <a:spLocks noChangeShapeType="1"/>
            </p:cNvSpPr>
            <p:nvPr/>
          </p:nvSpPr>
          <p:spPr bwMode="auto">
            <a:xfrm flipV="1">
              <a:off x="2579" y="2348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93" name="Line 961"/>
            <p:cNvSpPr>
              <a:spLocks noChangeShapeType="1"/>
            </p:cNvSpPr>
            <p:nvPr/>
          </p:nvSpPr>
          <p:spPr bwMode="auto">
            <a:xfrm flipV="1">
              <a:off x="2579" y="2342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94" name="Line 962"/>
            <p:cNvSpPr>
              <a:spLocks noChangeShapeType="1"/>
            </p:cNvSpPr>
            <p:nvPr/>
          </p:nvSpPr>
          <p:spPr bwMode="auto">
            <a:xfrm>
              <a:off x="2579" y="234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95" name="Freeform 963"/>
            <p:cNvSpPr>
              <a:spLocks/>
            </p:cNvSpPr>
            <p:nvPr/>
          </p:nvSpPr>
          <p:spPr bwMode="auto">
            <a:xfrm>
              <a:off x="2579" y="2342"/>
              <a:ext cx="1" cy="20"/>
            </a:xfrm>
            <a:custGeom>
              <a:avLst/>
              <a:gdLst>
                <a:gd name="T0" fmla="*/ 0 h 20"/>
                <a:gd name="T1" fmla="*/ 13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13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96" name="Freeform 964"/>
            <p:cNvSpPr>
              <a:spLocks/>
            </p:cNvSpPr>
            <p:nvPr/>
          </p:nvSpPr>
          <p:spPr bwMode="auto">
            <a:xfrm>
              <a:off x="2579" y="2355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97" name="Line 965"/>
            <p:cNvSpPr>
              <a:spLocks noChangeShapeType="1"/>
            </p:cNvSpPr>
            <p:nvPr/>
          </p:nvSpPr>
          <p:spPr bwMode="auto">
            <a:xfrm flipV="1">
              <a:off x="2579" y="2348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98" name="Freeform 966"/>
            <p:cNvSpPr>
              <a:spLocks/>
            </p:cNvSpPr>
            <p:nvPr/>
          </p:nvSpPr>
          <p:spPr bwMode="auto">
            <a:xfrm>
              <a:off x="2579" y="2342"/>
              <a:ext cx="8" cy="6"/>
            </a:xfrm>
            <a:custGeom>
              <a:avLst/>
              <a:gdLst>
                <a:gd name="T0" fmla="*/ 0 w 8"/>
                <a:gd name="T1" fmla="*/ 6 h 6"/>
                <a:gd name="T2" fmla="*/ 0 w 8"/>
                <a:gd name="T3" fmla="*/ 0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599" name="Line 967"/>
            <p:cNvSpPr>
              <a:spLocks noChangeShapeType="1"/>
            </p:cNvSpPr>
            <p:nvPr/>
          </p:nvSpPr>
          <p:spPr bwMode="auto">
            <a:xfrm>
              <a:off x="2587" y="234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600" name="Freeform 968"/>
            <p:cNvSpPr>
              <a:spLocks/>
            </p:cNvSpPr>
            <p:nvPr/>
          </p:nvSpPr>
          <p:spPr bwMode="auto">
            <a:xfrm>
              <a:off x="2587" y="2342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601" name="Line 969"/>
            <p:cNvSpPr>
              <a:spLocks noChangeShapeType="1"/>
            </p:cNvSpPr>
            <p:nvPr/>
          </p:nvSpPr>
          <p:spPr bwMode="auto">
            <a:xfrm>
              <a:off x="2587" y="2355"/>
              <a:ext cx="1" cy="13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602" name="Freeform 970"/>
            <p:cNvSpPr>
              <a:spLocks/>
            </p:cNvSpPr>
            <p:nvPr/>
          </p:nvSpPr>
          <p:spPr bwMode="auto">
            <a:xfrm>
              <a:off x="2587" y="2368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603" name="Freeform 971"/>
            <p:cNvSpPr>
              <a:spLocks/>
            </p:cNvSpPr>
            <p:nvPr/>
          </p:nvSpPr>
          <p:spPr bwMode="auto">
            <a:xfrm>
              <a:off x="2587" y="2362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604" name="Line 972"/>
            <p:cNvSpPr>
              <a:spLocks noChangeShapeType="1"/>
            </p:cNvSpPr>
            <p:nvPr/>
          </p:nvSpPr>
          <p:spPr bwMode="auto">
            <a:xfrm flipV="1">
              <a:off x="2587" y="2355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605" name="Freeform 973"/>
            <p:cNvSpPr>
              <a:spLocks/>
            </p:cNvSpPr>
            <p:nvPr/>
          </p:nvSpPr>
          <p:spPr bwMode="auto">
            <a:xfrm>
              <a:off x="2587" y="2348"/>
              <a:ext cx="9" cy="7"/>
            </a:xfrm>
            <a:custGeom>
              <a:avLst/>
              <a:gdLst>
                <a:gd name="T0" fmla="*/ 0 w 9"/>
                <a:gd name="T1" fmla="*/ 7 h 7"/>
                <a:gd name="T2" fmla="*/ 0 w 9"/>
                <a:gd name="T3" fmla="*/ 0 h 7"/>
                <a:gd name="T4" fmla="*/ 9 w 9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7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606" name="Line 974"/>
            <p:cNvSpPr>
              <a:spLocks noChangeShapeType="1"/>
            </p:cNvSpPr>
            <p:nvPr/>
          </p:nvSpPr>
          <p:spPr bwMode="auto">
            <a:xfrm>
              <a:off x="2596" y="2348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607" name="Freeform 975"/>
            <p:cNvSpPr>
              <a:spLocks/>
            </p:cNvSpPr>
            <p:nvPr/>
          </p:nvSpPr>
          <p:spPr bwMode="auto">
            <a:xfrm>
              <a:off x="2596" y="2355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608" name="Freeform 976"/>
            <p:cNvSpPr>
              <a:spLocks/>
            </p:cNvSpPr>
            <p:nvPr/>
          </p:nvSpPr>
          <p:spPr bwMode="auto">
            <a:xfrm>
              <a:off x="2596" y="2362"/>
              <a:ext cx="1" cy="6"/>
            </a:xfrm>
            <a:custGeom>
              <a:avLst/>
              <a:gdLst>
                <a:gd name="T0" fmla="*/ 6 h 6"/>
                <a:gd name="T1" fmla="*/ 6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609" name="Line 977"/>
            <p:cNvSpPr>
              <a:spLocks noChangeShapeType="1"/>
            </p:cNvSpPr>
            <p:nvPr/>
          </p:nvSpPr>
          <p:spPr bwMode="auto">
            <a:xfrm flipV="1">
              <a:off x="2596" y="2355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610" name="Line 978"/>
            <p:cNvSpPr>
              <a:spLocks noChangeShapeType="1"/>
            </p:cNvSpPr>
            <p:nvPr/>
          </p:nvSpPr>
          <p:spPr bwMode="auto">
            <a:xfrm>
              <a:off x="2596" y="235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611" name="Line 979"/>
            <p:cNvSpPr>
              <a:spLocks noChangeShapeType="1"/>
            </p:cNvSpPr>
            <p:nvPr/>
          </p:nvSpPr>
          <p:spPr bwMode="auto">
            <a:xfrm>
              <a:off x="2596" y="235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612" name="Line 980"/>
            <p:cNvSpPr>
              <a:spLocks noChangeShapeType="1"/>
            </p:cNvSpPr>
            <p:nvPr/>
          </p:nvSpPr>
          <p:spPr bwMode="auto">
            <a:xfrm>
              <a:off x="2596" y="2355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613" name="Freeform 981"/>
            <p:cNvSpPr>
              <a:spLocks/>
            </p:cNvSpPr>
            <p:nvPr/>
          </p:nvSpPr>
          <p:spPr bwMode="auto">
            <a:xfrm>
              <a:off x="2596" y="2362"/>
              <a:ext cx="9" cy="13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6 h 13"/>
                <a:gd name="T4" fmla="*/ 9 w 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3">
                  <a:moveTo>
                    <a:pt x="0" y="0"/>
                  </a:moveTo>
                  <a:lnTo>
                    <a:pt x="0" y="6"/>
                  </a:lnTo>
                  <a:lnTo>
                    <a:pt x="9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614" name="Line 982"/>
            <p:cNvSpPr>
              <a:spLocks noChangeShapeType="1"/>
            </p:cNvSpPr>
            <p:nvPr/>
          </p:nvSpPr>
          <p:spPr bwMode="auto">
            <a:xfrm>
              <a:off x="2605" y="237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615" name="Freeform 983"/>
            <p:cNvSpPr>
              <a:spLocks/>
            </p:cNvSpPr>
            <p:nvPr/>
          </p:nvSpPr>
          <p:spPr bwMode="auto">
            <a:xfrm>
              <a:off x="2605" y="2362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616" name="Line 984"/>
            <p:cNvSpPr>
              <a:spLocks noChangeShapeType="1"/>
            </p:cNvSpPr>
            <p:nvPr/>
          </p:nvSpPr>
          <p:spPr bwMode="auto">
            <a:xfrm flipV="1">
              <a:off x="2605" y="2355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617" name="Line 985"/>
            <p:cNvSpPr>
              <a:spLocks noChangeShapeType="1"/>
            </p:cNvSpPr>
            <p:nvPr/>
          </p:nvSpPr>
          <p:spPr bwMode="auto">
            <a:xfrm>
              <a:off x="2605" y="2355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618" name="Line 986"/>
            <p:cNvSpPr>
              <a:spLocks noChangeShapeType="1"/>
            </p:cNvSpPr>
            <p:nvPr/>
          </p:nvSpPr>
          <p:spPr bwMode="auto">
            <a:xfrm>
              <a:off x="2605" y="2362"/>
              <a:ext cx="1" cy="13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619" name="Line 987"/>
            <p:cNvSpPr>
              <a:spLocks noChangeShapeType="1"/>
            </p:cNvSpPr>
            <p:nvPr/>
          </p:nvSpPr>
          <p:spPr bwMode="auto">
            <a:xfrm>
              <a:off x="2605" y="2375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620" name="Freeform 988"/>
            <p:cNvSpPr>
              <a:spLocks/>
            </p:cNvSpPr>
            <p:nvPr/>
          </p:nvSpPr>
          <p:spPr bwMode="auto">
            <a:xfrm>
              <a:off x="2605" y="2381"/>
              <a:ext cx="8" cy="1"/>
            </a:xfrm>
            <a:custGeom>
              <a:avLst/>
              <a:gdLst>
                <a:gd name="T0" fmla="*/ 0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621" name="Freeform 989"/>
            <p:cNvSpPr>
              <a:spLocks/>
            </p:cNvSpPr>
            <p:nvPr/>
          </p:nvSpPr>
          <p:spPr bwMode="auto">
            <a:xfrm>
              <a:off x="2613" y="2362"/>
              <a:ext cx="1" cy="19"/>
            </a:xfrm>
            <a:custGeom>
              <a:avLst/>
              <a:gdLst>
                <a:gd name="T0" fmla="*/ 19 h 19"/>
                <a:gd name="T1" fmla="*/ 6 h 19"/>
                <a:gd name="T2" fmla="*/ 0 h 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9">
                  <a:moveTo>
                    <a:pt x="0" y="19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622" name="Line 990"/>
            <p:cNvSpPr>
              <a:spLocks noChangeShapeType="1"/>
            </p:cNvSpPr>
            <p:nvPr/>
          </p:nvSpPr>
          <p:spPr bwMode="auto">
            <a:xfrm>
              <a:off x="2613" y="236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623" name="Freeform 991"/>
            <p:cNvSpPr>
              <a:spLocks/>
            </p:cNvSpPr>
            <p:nvPr/>
          </p:nvSpPr>
          <p:spPr bwMode="auto">
            <a:xfrm>
              <a:off x="2613" y="2355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624" name="Freeform 992"/>
            <p:cNvSpPr>
              <a:spLocks/>
            </p:cNvSpPr>
            <p:nvPr/>
          </p:nvSpPr>
          <p:spPr bwMode="auto">
            <a:xfrm>
              <a:off x="2613" y="2355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625" name="Line 993"/>
            <p:cNvSpPr>
              <a:spLocks noChangeShapeType="1"/>
            </p:cNvSpPr>
            <p:nvPr/>
          </p:nvSpPr>
          <p:spPr bwMode="auto">
            <a:xfrm>
              <a:off x="2613" y="2368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626" name="Line 994"/>
            <p:cNvSpPr>
              <a:spLocks noChangeShapeType="1"/>
            </p:cNvSpPr>
            <p:nvPr/>
          </p:nvSpPr>
          <p:spPr bwMode="auto">
            <a:xfrm>
              <a:off x="2613" y="237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627" name="Freeform 995"/>
            <p:cNvSpPr>
              <a:spLocks/>
            </p:cNvSpPr>
            <p:nvPr/>
          </p:nvSpPr>
          <p:spPr bwMode="auto">
            <a:xfrm>
              <a:off x="2613" y="2362"/>
              <a:ext cx="9" cy="13"/>
            </a:xfrm>
            <a:custGeom>
              <a:avLst/>
              <a:gdLst>
                <a:gd name="T0" fmla="*/ 0 w 9"/>
                <a:gd name="T1" fmla="*/ 13 h 13"/>
                <a:gd name="T2" fmla="*/ 0 w 9"/>
                <a:gd name="T3" fmla="*/ 6 h 13"/>
                <a:gd name="T4" fmla="*/ 9 w 9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3">
                  <a:moveTo>
                    <a:pt x="0" y="13"/>
                  </a:moveTo>
                  <a:lnTo>
                    <a:pt x="0" y="6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628" name="Line 996"/>
            <p:cNvSpPr>
              <a:spLocks noChangeShapeType="1"/>
            </p:cNvSpPr>
            <p:nvPr/>
          </p:nvSpPr>
          <p:spPr bwMode="auto">
            <a:xfrm>
              <a:off x="2622" y="236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629" name="Freeform 997"/>
            <p:cNvSpPr>
              <a:spLocks/>
            </p:cNvSpPr>
            <p:nvPr/>
          </p:nvSpPr>
          <p:spPr bwMode="auto">
            <a:xfrm>
              <a:off x="2622" y="2355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630" name="Freeform 998"/>
            <p:cNvSpPr>
              <a:spLocks/>
            </p:cNvSpPr>
            <p:nvPr/>
          </p:nvSpPr>
          <p:spPr bwMode="auto">
            <a:xfrm>
              <a:off x="2622" y="2355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631" name="Line 999"/>
            <p:cNvSpPr>
              <a:spLocks noChangeShapeType="1"/>
            </p:cNvSpPr>
            <p:nvPr/>
          </p:nvSpPr>
          <p:spPr bwMode="auto">
            <a:xfrm>
              <a:off x="2622" y="236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632" name="Line 1000"/>
            <p:cNvSpPr>
              <a:spLocks noChangeShapeType="1"/>
            </p:cNvSpPr>
            <p:nvPr/>
          </p:nvSpPr>
          <p:spPr bwMode="auto">
            <a:xfrm>
              <a:off x="2622" y="236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633" name="Freeform 1001"/>
            <p:cNvSpPr>
              <a:spLocks/>
            </p:cNvSpPr>
            <p:nvPr/>
          </p:nvSpPr>
          <p:spPr bwMode="auto">
            <a:xfrm>
              <a:off x="2622" y="2362"/>
              <a:ext cx="1" cy="6"/>
            </a:xfrm>
            <a:custGeom>
              <a:avLst/>
              <a:gdLst>
                <a:gd name="T0" fmla="*/ 6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634" name="Freeform 1002"/>
            <p:cNvSpPr>
              <a:spLocks/>
            </p:cNvSpPr>
            <p:nvPr/>
          </p:nvSpPr>
          <p:spPr bwMode="auto">
            <a:xfrm>
              <a:off x="2622" y="2362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635" name="Freeform 1003"/>
            <p:cNvSpPr>
              <a:spLocks/>
            </p:cNvSpPr>
            <p:nvPr/>
          </p:nvSpPr>
          <p:spPr bwMode="auto">
            <a:xfrm>
              <a:off x="2631" y="2355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636" name="Freeform 1004"/>
            <p:cNvSpPr>
              <a:spLocks/>
            </p:cNvSpPr>
            <p:nvPr/>
          </p:nvSpPr>
          <p:spPr bwMode="auto">
            <a:xfrm>
              <a:off x="2631" y="2355"/>
              <a:ext cx="1" cy="20"/>
            </a:xfrm>
            <a:custGeom>
              <a:avLst/>
              <a:gdLst>
                <a:gd name="T0" fmla="*/ 0 h 20"/>
                <a:gd name="T1" fmla="*/ 7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637" name="Line 1005"/>
            <p:cNvSpPr>
              <a:spLocks noChangeShapeType="1"/>
            </p:cNvSpPr>
            <p:nvPr/>
          </p:nvSpPr>
          <p:spPr bwMode="auto">
            <a:xfrm>
              <a:off x="2631" y="237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638" name="Line 1006"/>
            <p:cNvSpPr>
              <a:spLocks noChangeShapeType="1"/>
            </p:cNvSpPr>
            <p:nvPr/>
          </p:nvSpPr>
          <p:spPr bwMode="auto">
            <a:xfrm flipV="1">
              <a:off x="2631" y="2368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639" name="Freeform 1007"/>
            <p:cNvSpPr>
              <a:spLocks/>
            </p:cNvSpPr>
            <p:nvPr/>
          </p:nvSpPr>
          <p:spPr bwMode="auto">
            <a:xfrm>
              <a:off x="2631" y="2355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640" name="Freeform 1008"/>
            <p:cNvSpPr>
              <a:spLocks/>
            </p:cNvSpPr>
            <p:nvPr/>
          </p:nvSpPr>
          <p:spPr bwMode="auto">
            <a:xfrm>
              <a:off x="2631" y="2355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641" name="Freeform 1009"/>
            <p:cNvSpPr>
              <a:spLocks/>
            </p:cNvSpPr>
            <p:nvPr/>
          </p:nvSpPr>
          <p:spPr bwMode="auto">
            <a:xfrm>
              <a:off x="2631" y="2362"/>
              <a:ext cx="8" cy="1"/>
            </a:xfrm>
            <a:custGeom>
              <a:avLst/>
              <a:gdLst>
                <a:gd name="T0" fmla="*/ 0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63419" name="Group 1211"/>
          <p:cNvGrpSpPr>
            <a:grpSpLocks/>
          </p:cNvGrpSpPr>
          <p:nvPr/>
        </p:nvGrpSpPr>
        <p:grpSpPr bwMode="auto">
          <a:xfrm>
            <a:off x="4189413" y="3738563"/>
            <a:ext cx="388937" cy="85725"/>
            <a:chOff x="2639" y="2355"/>
            <a:chExt cx="245" cy="54"/>
          </a:xfrm>
        </p:grpSpPr>
        <p:sp>
          <p:nvSpPr>
            <p:cNvPr id="838643" name="Freeform 1011"/>
            <p:cNvSpPr>
              <a:spLocks/>
            </p:cNvSpPr>
            <p:nvPr/>
          </p:nvSpPr>
          <p:spPr bwMode="auto">
            <a:xfrm>
              <a:off x="2639" y="2362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644" name="Line 1012"/>
            <p:cNvSpPr>
              <a:spLocks noChangeShapeType="1"/>
            </p:cNvSpPr>
            <p:nvPr/>
          </p:nvSpPr>
          <p:spPr bwMode="auto">
            <a:xfrm>
              <a:off x="2639" y="237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645" name="Freeform 1013"/>
            <p:cNvSpPr>
              <a:spLocks/>
            </p:cNvSpPr>
            <p:nvPr/>
          </p:nvSpPr>
          <p:spPr bwMode="auto">
            <a:xfrm>
              <a:off x="2639" y="2375"/>
              <a:ext cx="1" cy="6"/>
            </a:xfrm>
            <a:custGeom>
              <a:avLst/>
              <a:gdLst>
                <a:gd name="T0" fmla="*/ 0 h 6"/>
                <a:gd name="T1" fmla="*/ 6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646" name="Freeform 1014"/>
            <p:cNvSpPr>
              <a:spLocks/>
            </p:cNvSpPr>
            <p:nvPr/>
          </p:nvSpPr>
          <p:spPr bwMode="auto">
            <a:xfrm>
              <a:off x="2639" y="2368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647" name="Freeform 1015"/>
            <p:cNvSpPr>
              <a:spLocks/>
            </p:cNvSpPr>
            <p:nvPr/>
          </p:nvSpPr>
          <p:spPr bwMode="auto">
            <a:xfrm>
              <a:off x="2639" y="2355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648" name="Freeform 1016"/>
            <p:cNvSpPr>
              <a:spLocks/>
            </p:cNvSpPr>
            <p:nvPr/>
          </p:nvSpPr>
          <p:spPr bwMode="auto">
            <a:xfrm>
              <a:off x="2639" y="2355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649" name="Freeform 1017"/>
            <p:cNvSpPr>
              <a:spLocks/>
            </p:cNvSpPr>
            <p:nvPr/>
          </p:nvSpPr>
          <p:spPr bwMode="auto">
            <a:xfrm>
              <a:off x="2639" y="2362"/>
              <a:ext cx="9" cy="13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6 h 13"/>
                <a:gd name="T4" fmla="*/ 9 w 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3">
                  <a:moveTo>
                    <a:pt x="0" y="0"/>
                  </a:moveTo>
                  <a:lnTo>
                    <a:pt x="0" y="6"/>
                  </a:lnTo>
                  <a:lnTo>
                    <a:pt x="9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650" name="Freeform 1018"/>
            <p:cNvSpPr>
              <a:spLocks/>
            </p:cNvSpPr>
            <p:nvPr/>
          </p:nvSpPr>
          <p:spPr bwMode="auto">
            <a:xfrm>
              <a:off x="2648" y="2375"/>
              <a:ext cx="1" cy="6"/>
            </a:xfrm>
            <a:custGeom>
              <a:avLst/>
              <a:gdLst>
                <a:gd name="T0" fmla="*/ 0 h 6"/>
                <a:gd name="T1" fmla="*/ 6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651" name="Line 1019"/>
            <p:cNvSpPr>
              <a:spLocks noChangeShapeType="1"/>
            </p:cNvSpPr>
            <p:nvPr/>
          </p:nvSpPr>
          <p:spPr bwMode="auto">
            <a:xfrm flipV="1">
              <a:off x="2648" y="2375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652" name="Freeform 1020"/>
            <p:cNvSpPr>
              <a:spLocks/>
            </p:cNvSpPr>
            <p:nvPr/>
          </p:nvSpPr>
          <p:spPr bwMode="auto">
            <a:xfrm>
              <a:off x="2648" y="2362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653" name="Line 1021"/>
            <p:cNvSpPr>
              <a:spLocks noChangeShapeType="1"/>
            </p:cNvSpPr>
            <p:nvPr/>
          </p:nvSpPr>
          <p:spPr bwMode="auto">
            <a:xfrm>
              <a:off x="2648" y="236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654" name="Line 1022"/>
            <p:cNvSpPr>
              <a:spLocks noChangeShapeType="1"/>
            </p:cNvSpPr>
            <p:nvPr/>
          </p:nvSpPr>
          <p:spPr bwMode="auto">
            <a:xfrm>
              <a:off x="2648" y="236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8655" name="Freeform 1023"/>
            <p:cNvSpPr>
              <a:spLocks/>
            </p:cNvSpPr>
            <p:nvPr/>
          </p:nvSpPr>
          <p:spPr bwMode="auto">
            <a:xfrm>
              <a:off x="2648" y="2362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32" name="Freeform 1024"/>
            <p:cNvSpPr>
              <a:spLocks/>
            </p:cNvSpPr>
            <p:nvPr/>
          </p:nvSpPr>
          <p:spPr bwMode="auto">
            <a:xfrm>
              <a:off x="2648" y="2375"/>
              <a:ext cx="9" cy="6"/>
            </a:xfrm>
            <a:custGeom>
              <a:avLst/>
              <a:gdLst>
                <a:gd name="T0" fmla="*/ 0 w 9"/>
                <a:gd name="T1" fmla="*/ 0 h 6"/>
                <a:gd name="T2" fmla="*/ 0 w 9"/>
                <a:gd name="T3" fmla="*/ 6 h 6"/>
                <a:gd name="T4" fmla="*/ 9 w 9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0" y="6"/>
                  </a:lnTo>
                  <a:lnTo>
                    <a:pt x="9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33" name="Line 1025"/>
            <p:cNvSpPr>
              <a:spLocks noChangeShapeType="1"/>
            </p:cNvSpPr>
            <p:nvPr/>
          </p:nvSpPr>
          <p:spPr bwMode="auto">
            <a:xfrm flipV="1">
              <a:off x="2657" y="2375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34" name="Freeform 1026"/>
            <p:cNvSpPr>
              <a:spLocks/>
            </p:cNvSpPr>
            <p:nvPr/>
          </p:nvSpPr>
          <p:spPr bwMode="auto">
            <a:xfrm>
              <a:off x="2657" y="2362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35" name="Line 1027"/>
            <p:cNvSpPr>
              <a:spLocks noChangeShapeType="1"/>
            </p:cNvSpPr>
            <p:nvPr/>
          </p:nvSpPr>
          <p:spPr bwMode="auto">
            <a:xfrm>
              <a:off x="2657" y="236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36" name="Line 1028"/>
            <p:cNvSpPr>
              <a:spLocks noChangeShapeType="1"/>
            </p:cNvSpPr>
            <p:nvPr/>
          </p:nvSpPr>
          <p:spPr bwMode="auto">
            <a:xfrm>
              <a:off x="2657" y="236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37" name="Freeform 1029"/>
            <p:cNvSpPr>
              <a:spLocks/>
            </p:cNvSpPr>
            <p:nvPr/>
          </p:nvSpPr>
          <p:spPr bwMode="auto">
            <a:xfrm>
              <a:off x="2657" y="2362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38" name="Line 1030"/>
            <p:cNvSpPr>
              <a:spLocks noChangeShapeType="1"/>
            </p:cNvSpPr>
            <p:nvPr/>
          </p:nvSpPr>
          <p:spPr bwMode="auto">
            <a:xfrm>
              <a:off x="2657" y="237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39" name="Freeform 1031"/>
            <p:cNvSpPr>
              <a:spLocks/>
            </p:cNvSpPr>
            <p:nvPr/>
          </p:nvSpPr>
          <p:spPr bwMode="auto">
            <a:xfrm>
              <a:off x="2657" y="2368"/>
              <a:ext cx="8" cy="7"/>
            </a:xfrm>
            <a:custGeom>
              <a:avLst/>
              <a:gdLst>
                <a:gd name="T0" fmla="*/ 0 w 8"/>
                <a:gd name="T1" fmla="*/ 7 h 7"/>
                <a:gd name="T2" fmla="*/ 0 w 8"/>
                <a:gd name="T3" fmla="*/ 7 h 7"/>
                <a:gd name="T4" fmla="*/ 8 w 8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7"/>
                  </a:moveTo>
                  <a:lnTo>
                    <a:pt x="0" y="7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40" name="Freeform 1032"/>
            <p:cNvSpPr>
              <a:spLocks/>
            </p:cNvSpPr>
            <p:nvPr/>
          </p:nvSpPr>
          <p:spPr bwMode="auto">
            <a:xfrm>
              <a:off x="2665" y="2362"/>
              <a:ext cx="1" cy="6"/>
            </a:xfrm>
            <a:custGeom>
              <a:avLst/>
              <a:gdLst>
                <a:gd name="T0" fmla="*/ 6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41" name="Freeform 1033"/>
            <p:cNvSpPr>
              <a:spLocks/>
            </p:cNvSpPr>
            <p:nvPr/>
          </p:nvSpPr>
          <p:spPr bwMode="auto">
            <a:xfrm>
              <a:off x="2665" y="2362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42" name="Freeform 1034"/>
            <p:cNvSpPr>
              <a:spLocks/>
            </p:cNvSpPr>
            <p:nvPr/>
          </p:nvSpPr>
          <p:spPr bwMode="auto">
            <a:xfrm>
              <a:off x="2665" y="2362"/>
              <a:ext cx="1" cy="6"/>
            </a:xfrm>
            <a:custGeom>
              <a:avLst/>
              <a:gdLst>
                <a:gd name="T0" fmla="*/ 6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43" name="Freeform 1035"/>
            <p:cNvSpPr>
              <a:spLocks/>
            </p:cNvSpPr>
            <p:nvPr/>
          </p:nvSpPr>
          <p:spPr bwMode="auto">
            <a:xfrm>
              <a:off x="2665" y="2362"/>
              <a:ext cx="1" cy="19"/>
            </a:xfrm>
            <a:custGeom>
              <a:avLst/>
              <a:gdLst>
                <a:gd name="T0" fmla="*/ 0 h 19"/>
                <a:gd name="T1" fmla="*/ 6 h 19"/>
                <a:gd name="T2" fmla="*/ 6 h 19"/>
                <a:gd name="T3" fmla="*/ 13 h 19"/>
                <a:gd name="T4" fmla="*/ 19 h 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9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13"/>
                  </a:lnTo>
                  <a:lnTo>
                    <a:pt x="0" y="19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44" name="Freeform 1036"/>
            <p:cNvSpPr>
              <a:spLocks/>
            </p:cNvSpPr>
            <p:nvPr/>
          </p:nvSpPr>
          <p:spPr bwMode="auto">
            <a:xfrm>
              <a:off x="2665" y="2375"/>
              <a:ext cx="1" cy="6"/>
            </a:xfrm>
            <a:custGeom>
              <a:avLst/>
              <a:gdLst>
                <a:gd name="T0" fmla="*/ 6 h 6"/>
                <a:gd name="T1" fmla="*/ 6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45" name="Line 1037"/>
            <p:cNvSpPr>
              <a:spLocks noChangeShapeType="1"/>
            </p:cNvSpPr>
            <p:nvPr/>
          </p:nvSpPr>
          <p:spPr bwMode="auto">
            <a:xfrm flipV="1">
              <a:off x="2665" y="2368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46" name="Freeform 1038"/>
            <p:cNvSpPr>
              <a:spLocks/>
            </p:cNvSpPr>
            <p:nvPr/>
          </p:nvSpPr>
          <p:spPr bwMode="auto">
            <a:xfrm>
              <a:off x="2665" y="2355"/>
              <a:ext cx="9" cy="13"/>
            </a:xfrm>
            <a:custGeom>
              <a:avLst/>
              <a:gdLst>
                <a:gd name="T0" fmla="*/ 0 w 9"/>
                <a:gd name="T1" fmla="*/ 13 h 13"/>
                <a:gd name="T2" fmla="*/ 0 w 9"/>
                <a:gd name="T3" fmla="*/ 7 h 13"/>
                <a:gd name="T4" fmla="*/ 9 w 9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3">
                  <a:moveTo>
                    <a:pt x="0" y="13"/>
                  </a:moveTo>
                  <a:lnTo>
                    <a:pt x="0" y="7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47" name="Freeform 1039"/>
            <p:cNvSpPr>
              <a:spLocks/>
            </p:cNvSpPr>
            <p:nvPr/>
          </p:nvSpPr>
          <p:spPr bwMode="auto">
            <a:xfrm>
              <a:off x="2674" y="2355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48" name="Freeform 1040"/>
            <p:cNvSpPr>
              <a:spLocks/>
            </p:cNvSpPr>
            <p:nvPr/>
          </p:nvSpPr>
          <p:spPr bwMode="auto">
            <a:xfrm>
              <a:off x="2674" y="2355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49" name="Freeform 1041"/>
            <p:cNvSpPr>
              <a:spLocks/>
            </p:cNvSpPr>
            <p:nvPr/>
          </p:nvSpPr>
          <p:spPr bwMode="auto">
            <a:xfrm>
              <a:off x="2674" y="2355"/>
              <a:ext cx="1" cy="26"/>
            </a:xfrm>
            <a:custGeom>
              <a:avLst/>
              <a:gdLst>
                <a:gd name="T0" fmla="*/ 0 h 26"/>
                <a:gd name="T1" fmla="*/ 7 h 26"/>
                <a:gd name="T2" fmla="*/ 13 h 26"/>
                <a:gd name="T3" fmla="*/ 20 h 26"/>
                <a:gd name="T4" fmla="*/ 26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6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50" name="Line 1042"/>
            <p:cNvSpPr>
              <a:spLocks noChangeShapeType="1"/>
            </p:cNvSpPr>
            <p:nvPr/>
          </p:nvSpPr>
          <p:spPr bwMode="auto">
            <a:xfrm>
              <a:off x="2674" y="238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51" name="Freeform 1043"/>
            <p:cNvSpPr>
              <a:spLocks/>
            </p:cNvSpPr>
            <p:nvPr/>
          </p:nvSpPr>
          <p:spPr bwMode="auto">
            <a:xfrm>
              <a:off x="2674" y="2362"/>
              <a:ext cx="1" cy="19"/>
            </a:xfrm>
            <a:custGeom>
              <a:avLst/>
              <a:gdLst>
                <a:gd name="T0" fmla="*/ 19 h 19"/>
                <a:gd name="T1" fmla="*/ 6 h 19"/>
                <a:gd name="T2" fmla="*/ 0 h 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9">
                  <a:moveTo>
                    <a:pt x="0" y="19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52" name="Freeform 1044"/>
            <p:cNvSpPr>
              <a:spLocks/>
            </p:cNvSpPr>
            <p:nvPr/>
          </p:nvSpPr>
          <p:spPr bwMode="auto">
            <a:xfrm>
              <a:off x="2674" y="2362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53" name="Freeform 1045"/>
            <p:cNvSpPr>
              <a:spLocks/>
            </p:cNvSpPr>
            <p:nvPr/>
          </p:nvSpPr>
          <p:spPr bwMode="auto">
            <a:xfrm>
              <a:off x="2674" y="2362"/>
              <a:ext cx="9" cy="6"/>
            </a:xfrm>
            <a:custGeom>
              <a:avLst/>
              <a:gdLst>
                <a:gd name="T0" fmla="*/ 0 w 9"/>
                <a:gd name="T1" fmla="*/ 6 h 6"/>
                <a:gd name="T2" fmla="*/ 0 w 9"/>
                <a:gd name="T3" fmla="*/ 0 h 6"/>
                <a:gd name="T4" fmla="*/ 9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6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54" name="Freeform 1046"/>
            <p:cNvSpPr>
              <a:spLocks/>
            </p:cNvSpPr>
            <p:nvPr/>
          </p:nvSpPr>
          <p:spPr bwMode="auto">
            <a:xfrm>
              <a:off x="2683" y="2362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55" name="Line 1047"/>
            <p:cNvSpPr>
              <a:spLocks noChangeShapeType="1"/>
            </p:cNvSpPr>
            <p:nvPr/>
          </p:nvSpPr>
          <p:spPr bwMode="auto">
            <a:xfrm>
              <a:off x="2683" y="2375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56" name="Line 1048"/>
            <p:cNvSpPr>
              <a:spLocks noChangeShapeType="1"/>
            </p:cNvSpPr>
            <p:nvPr/>
          </p:nvSpPr>
          <p:spPr bwMode="auto">
            <a:xfrm>
              <a:off x="2683" y="238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57" name="Freeform 1049"/>
            <p:cNvSpPr>
              <a:spLocks/>
            </p:cNvSpPr>
            <p:nvPr/>
          </p:nvSpPr>
          <p:spPr bwMode="auto">
            <a:xfrm>
              <a:off x="2683" y="2362"/>
              <a:ext cx="1" cy="19"/>
            </a:xfrm>
            <a:custGeom>
              <a:avLst/>
              <a:gdLst>
                <a:gd name="T0" fmla="*/ 19 h 19"/>
                <a:gd name="T1" fmla="*/ 6 h 19"/>
                <a:gd name="T2" fmla="*/ 0 h 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9">
                  <a:moveTo>
                    <a:pt x="0" y="19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58" name="Line 1050"/>
            <p:cNvSpPr>
              <a:spLocks noChangeShapeType="1"/>
            </p:cNvSpPr>
            <p:nvPr/>
          </p:nvSpPr>
          <p:spPr bwMode="auto">
            <a:xfrm>
              <a:off x="2683" y="236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59" name="Line 1051"/>
            <p:cNvSpPr>
              <a:spLocks noChangeShapeType="1"/>
            </p:cNvSpPr>
            <p:nvPr/>
          </p:nvSpPr>
          <p:spPr bwMode="auto">
            <a:xfrm>
              <a:off x="2683" y="236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60" name="Freeform 1052"/>
            <p:cNvSpPr>
              <a:spLocks/>
            </p:cNvSpPr>
            <p:nvPr/>
          </p:nvSpPr>
          <p:spPr bwMode="auto">
            <a:xfrm>
              <a:off x="2683" y="2362"/>
              <a:ext cx="9" cy="19"/>
            </a:xfrm>
            <a:custGeom>
              <a:avLst/>
              <a:gdLst>
                <a:gd name="T0" fmla="*/ 0 w 9"/>
                <a:gd name="T1" fmla="*/ 0 h 19"/>
                <a:gd name="T2" fmla="*/ 0 w 9"/>
                <a:gd name="T3" fmla="*/ 6 h 19"/>
                <a:gd name="T4" fmla="*/ 9 w 9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9">
                  <a:moveTo>
                    <a:pt x="0" y="0"/>
                  </a:moveTo>
                  <a:lnTo>
                    <a:pt x="0" y="6"/>
                  </a:lnTo>
                  <a:lnTo>
                    <a:pt x="9" y="19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61" name="Line 1053"/>
            <p:cNvSpPr>
              <a:spLocks noChangeShapeType="1"/>
            </p:cNvSpPr>
            <p:nvPr/>
          </p:nvSpPr>
          <p:spPr bwMode="auto">
            <a:xfrm>
              <a:off x="2692" y="2381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62" name="Line 1054"/>
            <p:cNvSpPr>
              <a:spLocks noChangeShapeType="1"/>
            </p:cNvSpPr>
            <p:nvPr/>
          </p:nvSpPr>
          <p:spPr bwMode="auto">
            <a:xfrm>
              <a:off x="2692" y="238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63" name="Freeform 1055"/>
            <p:cNvSpPr>
              <a:spLocks/>
            </p:cNvSpPr>
            <p:nvPr/>
          </p:nvSpPr>
          <p:spPr bwMode="auto">
            <a:xfrm>
              <a:off x="2692" y="2368"/>
              <a:ext cx="1" cy="20"/>
            </a:xfrm>
            <a:custGeom>
              <a:avLst/>
              <a:gdLst>
                <a:gd name="T0" fmla="*/ 20 h 20"/>
                <a:gd name="T1" fmla="*/ 7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64" name="Line 1056"/>
            <p:cNvSpPr>
              <a:spLocks noChangeShapeType="1"/>
            </p:cNvSpPr>
            <p:nvPr/>
          </p:nvSpPr>
          <p:spPr bwMode="auto">
            <a:xfrm>
              <a:off x="2692" y="236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65" name="Line 1057"/>
            <p:cNvSpPr>
              <a:spLocks noChangeShapeType="1"/>
            </p:cNvSpPr>
            <p:nvPr/>
          </p:nvSpPr>
          <p:spPr bwMode="auto">
            <a:xfrm>
              <a:off x="2692" y="236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66" name="Freeform 1058"/>
            <p:cNvSpPr>
              <a:spLocks/>
            </p:cNvSpPr>
            <p:nvPr/>
          </p:nvSpPr>
          <p:spPr bwMode="auto">
            <a:xfrm>
              <a:off x="2692" y="2368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67" name="Freeform 1059"/>
            <p:cNvSpPr>
              <a:spLocks/>
            </p:cNvSpPr>
            <p:nvPr/>
          </p:nvSpPr>
          <p:spPr bwMode="auto">
            <a:xfrm>
              <a:off x="2692" y="2381"/>
              <a:ext cx="8" cy="1"/>
            </a:xfrm>
            <a:custGeom>
              <a:avLst/>
              <a:gdLst>
                <a:gd name="T0" fmla="*/ 0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68" name="Line 1060"/>
            <p:cNvSpPr>
              <a:spLocks noChangeShapeType="1"/>
            </p:cNvSpPr>
            <p:nvPr/>
          </p:nvSpPr>
          <p:spPr bwMode="auto">
            <a:xfrm>
              <a:off x="2700" y="238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69" name="Freeform 1061"/>
            <p:cNvSpPr>
              <a:spLocks/>
            </p:cNvSpPr>
            <p:nvPr/>
          </p:nvSpPr>
          <p:spPr bwMode="auto">
            <a:xfrm>
              <a:off x="2700" y="2362"/>
              <a:ext cx="1" cy="19"/>
            </a:xfrm>
            <a:custGeom>
              <a:avLst/>
              <a:gdLst>
                <a:gd name="T0" fmla="*/ 19 h 19"/>
                <a:gd name="T1" fmla="*/ 6 h 19"/>
                <a:gd name="T2" fmla="*/ 0 h 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9">
                  <a:moveTo>
                    <a:pt x="0" y="19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70" name="Line 1062"/>
            <p:cNvSpPr>
              <a:spLocks noChangeShapeType="1"/>
            </p:cNvSpPr>
            <p:nvPr/>
          </p:nvSpPr>
          <p:spPr bwMode="auto">
            <a:xfrm>
              <a:off x="2700" y="2362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71" name="Freeform 1063"/>
            <p:cNvSpPr>
              <a:spLocks/>
            </p:cNvSpPr>
            <p:nvPr/>
          </p:nvSpPr>
          <p:spPr bwMode="auto">
            <a:xfrm>
              <a:off x="2700" y="2355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72" name="Freeform 1064"/>
            <p:cNvSpPr>
              <a:spLocks/>
            </p:cNvSpPr>
            <p:nvPr/>
          </p:nvSpPr>
          <p:spPr bwMode="auto">
            <a:xfrm>
              <a:off x="2700" y="2355"/>
              <a:ext cx="1" cy="20"/>
            </a:xfrm>
            <a:custGeom>
              <a:avLst/>
              <a:gdLst>
                <a:gd name="T0" fmla="*/ 0 h 20"/>
                <a:gd name="T1" fmla="*/ 7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73" name="Line 1065"/>
            <p:cNvSpPr>
              <a:spLocks noChangeShapeType="1"/>
            </p:cNvSpPr>
            <p:nvPr/>
          </p:nvSpPr>
          <p:spPr bwMode="auto">
            <a:xfrm>
              <a:off x="2700" y="237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74" name="Freeform 1066"/>
            <p:cNvSpPr>
              <a:spLocks/>
            </p:cNvSpPr>
            <p:nvPr/>
          </p:nvSpPr>
          <p:spPr bwMode="auto">
            <a:xfrm>
              <a:off x="2700" y="2375"/>
              <a:ext cx="9" cy="13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6 h 13"/>
                <a:gd name="T4" fmla="*/ 9 w 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3">
                  <a:moveTo>
                    <a:pt x="0" y="0"/>
                  </a:moveTo>
                  <a:lnTo>
                    <a:pt x="0" y="6"/>
                  </a:lnTo>
                  <a:lnTo>
                    <a:pt x="9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75" name="Freeform 1067"/>
            <p:cNvSpPr>
              <a:spLocks/>
            </p:cNvSpPr>
            <p:nvPr/>
          </p:nvSpPr>
          <p:spPr bwMode="auto">
            <a:xfrm>
              <a:off x="2709" y="2375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76" name="Line 1068"/>
            <p:cNvSpPr>
              <a:spLocks noChangeShapeType="1"/>
            </p:cNvSpPr>
            <p:nvPr/>
          </p:nvSpPr>
          <p:spPr bwMode="auto">
            <a:xfrm>
              <a:off x="2709" y="237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77" name="Freeform 1069"/>
            <p:cNvSpPr>
              <a:spLocks/>
            </p:cNvSpPr>
            <p:nvPr/>
          </p:nvSpPr>
          <p:spPr bwMode="auto">
            <a:xfrm>
              <a:off x="2709" y="2362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78" name="Freeform 1070"/>
            <p:cNvSpPr>
              <a:spLocks/>
            </p:cNvSpPr>
            <p:nvPr/>
          </p:nvSpPr>
          <p:spPr bwMode="auto">
            <a:xfrm>
              <a:off x="2709" y="2362"/>
              <a:ext cx="1" cy="19"/>
            </a:xfrm>
            <a:custGeom>
              <a:avLst/>
              <a:gdLst>
                <a:gd name="T0" fmla="*/ 0 h 19"/>
                <a:gd name="T1" fmla="*/ 0 h 19"/>
                <a:gd name="T2" fmla="*/ 6 h 19"/>
                <a:gd name="T3" fmla="*/ 19 h 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9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19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79" name="Line 1071"/>
            <p:cNvSpPr>
              <a:spLocks noChangeShapeType="1"/>
            </p:cNvSpPr>
            <p:nvPr/>
          </p:nvSpPr>
          <p:spPr bwMode="auto">
            <a:xfrm>
              <a:off x="2709" y="2381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80" name="Line 1072"/>
            <p:cNvSpPr>
              <a:spLocks noChangeShapeType="1"/>
            </p:cNvSpPr>
            <p:nvPr/>
          </p:nvSpPr>
          <p:spPr bwMode="auto">
            <a:xfrm>
              <a:off x="2709" y="238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81" name="Freeform 1073"/>
            <p:cNvSpPr>
              <a:spLocks/>
            </p:cNvSpPr>
            <p:nvPr/>
          </p:nvSpPr>
          <p:spPr bwMode="auto">
            <a:xfrm>
              <a:off x="2709" y="2375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82" name="Freeform 1074"/>
            <p:cNvSpPr>
              <a:spLocks/>
            </p:cNvSpPr>
            <p:nvPr/>
          </p:nvSpPr>
          <p:spPr bwMode="auto">
            <a:xfrm>
              <a:off x="2709" y="2368"/>
              <a:ext cx="9" cy="7"/>
            </a:xfrm>
            <a:custGeom>
              <a:avLst/>
              <a:gdLst>
                <a:gd name="T0" fmla="*/ 0 w 9"/>
                <a:gd name="T1" fmla="*/ 7 h 7"/>
                <a:gd name="T2" fmla="*/ 0 w 9"/>
                <a:gd name="T3" fmla="*/ 0 h 7"/>
                <a:gd name="T4" fmla="*/ 9 w 9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7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83" name="Freeform 1075"/>
            <p:cNvSpPr>
              <a:spLocks/>
            </p:cNvSpPr>
            <p:nvPr/>
          </p:nvSpPr>
          <p:spPr bwMode="auto">
            <a:xfrm>
              <a:off x="2718" y="2362"/>
              <a:ext cx="1" cy="6"/>
            </a:xfrm>
            <a:custGeom>
              <a:avLst/>
              <a:gdLst>
                <a:gd name="T0" fmla="*/ 6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84" name="Freeform 1076"/>
            <p:cNvSpPr>
              <a:spLocks/>
            </p:cNvSpPr>
            <p:nvPr/>
          </p:nvSpPr>
          <p:spPr bwMode="auto">
            <a:xfrm>
              <a:off x="2718" y="2362"/>
              <a:ext cx="1" cy="26"/>
            </a:xfrm>
            <a:custGeom>
              <a:avLst/>
              <a:gdLst>
                <a:gd name="T0" fmla="*/ 0 h 26"/>
                <a:gd name="T1" fmla="*/ 6 h 26"/>
                <a:gd name="T2" fmla="*/ 13 h 26"/>
                <a:gd name="T3" fmla="*/ 19 h 26"/>
                <a:gd name="T4" fmla="*/ 26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6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0" y="2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85" name="Line 1077"/>
            <p:cNvSpPr>
              <a:spLocks noChangeShapeType="1"/>
            </p:cNvSpPr>
            <p:nvPr/>
          </p:nvSpPr>
          <p:spPr bwMode="auto">
            <a:xfrm>
              <a:off x="2718" y="238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86" name="Line 1078"/>
            <p:cNvSpPr>
              <a:spLocks noChangeShapeType="1"/>
            </p:cNvSpPr>
            <p:nvPr/>
          </p:nvSpPr>
          <p:spPr bwMode="auto">
            <a:xfrm flipV="1">
              <a:off x="2718" y="2381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87" name="Freeform 1079"/>
            <p:cNvSpPr>
              <a:spLocks/>
            </p:cNvSpPr>
            <p:nvPr/>
          </p:nvSpPr>
          <p:spPr bwMode="auto">
            <a:xfrm>
              <a:off x="2718" y="2368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88" name="Line 1080"/>
            <p:cNvSpPr>
              <a:spLocks noChangeShapeType="1"/>
            </p:cNvSpPr>
            <p:nvPr/>
          </p:nvSpPr>
          <p:spPr bwMode="auto">
            <a:xfrm>
              <a:off x="2718" y="236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89" name="Freeform 1081"/>
            <p:cNvSpPr>
              <a:spLocks/>
            </p:cNvSpPr>
            <p:nvPr/>
          </p:nvSpPr>
          <p:spPr bwMode="auto">
            <a:xfrm>
              <a:off x="2718" y="2368"/>
              <a:ext cx="8" cy="1"/>
            </a:xfrm>
            <a:custGeom>
              <a:avLst/>
              <a:gdLst>
                <a:gd name="T0" fmla="*/ 0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90" name="Freeform 1082"/>
            <p:cNvSpPr>
              <a:spLocks/>
            </p:cNvSpPr>
            <p:nvPr/>
          </p:nvSpPr>
          <p:spPr bwMode="auto">
            <a:xfrm>
              <a:off x="2726" y="2368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91" name="Line 1083"/>
            <p:cNvSpPr>
              <a:spLocks noChangeShapeType="1"/>
            </p:cNvSpPr>
            <p:nvPr/>
          </p:nvSpPr>
          <p:spPr bwMode="auto">
            <a:xfrm>
              <a:off x="2726" y="238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92" name="Line 1084"/>
            <p:cNvSpPr>
              <a:spLocks noChangeShapeType="1"/>
            </p:cNvSpPr>
            <p:nvPr/>
          </p:nvSpPr>
          <p:spPr bwMode="auto">
            <a:xfrm>
              <a:off x="2726" y="238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93" name="Line 1085"/>
            <p:cNvSpPr>
              <a:spLocks noChangeShapeType="1"/>
            </p:cNvSpPr>
            <p:nvPr/>
          </p:nvSpPr>
          <p:spPr bwMode="auto">
            <a:xfrm flipV="1">
              <a:off x="2726" y="2375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94" name="Freeform 1086"/>
            <p:cNvSpPr>
              <a:spLocks/>
            </p:cNvSpPr>
            <p:nvPr/>
          </p:nvSpPr>
          <p:spPr bwMode="auto">
            <a:xfrm>
              <a:off x="2726" y="2368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95" name="Freeform 1087"/>
            <p:cNvSpPr>
              <a:spLocks/>
            </p:cNvSpPr>
            <p:nvPr/>
          </p:nvSpPr>
          <p:spPr bwMode="auto">
            <a:xfrm>
              <a:off x="2726" y="2368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96" name="Freeform 1088"/>
            <p:cNvSpPr>
              <a:spLocks/>
            </p:cNvSpPr>
            <p:nvPr/>
          </p:nvSpPr>
          <p:spPr bwMode="auto">
            <a:xfrm>
              <a:off x="2726" y="2375"/>
              <a:ext cx="9" cy="20"/>
            </a:xfrm>
            <a:custGeom>
              <a:avLst/>
              <a:gdLst>
                <a:gd name="T0" fmla="*/ 0 w 9"/>
                <a:gd name="T1" fmla="*/ 0 h 20"/>
                <a:gd name="T2" fmla="*/ 0 w 9"/>
                <a:gd name="T3" fmla="*/ 13 h 20"/>
                <a:gd name="T4" fmla="*/ 9 w 9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0">
                  <a:moveTo>
                    <a:pt x="0" y="0"/>
                  </a:moveTo>
                  <a:lnTo>
                    <a:pt x="0" y="13"/>
                  </a:lnTo>
                  <a:lnTo>
                    <a:pt x="9" y="2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97" name="Line 1089"/>
            <p:cNvSpPr>
              <a:spLocks noChangeShapeType="1"/>
            </p:cNvSpPr>
            <p:nvPr/>
          </p:nvSpPr>
          <p:spPr bwMode="auto">
            <a:xfrm>
              <a:off x="2735" y="239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98" name="Freeform 1090"/>
            <p:cNvSpPr>
              <a:spLocks/>
            </p:cNvSpPr>
            <p:nvPr/>
          </p:nvSpPr>
          <p:spPr bwMode="auto">
            <a:xfrm>
              <a:off x="2735" y="2381"/>
              <a:ext cx="1" cy="14"/>
            </a:xfrm>
            <a:custGeom>
              <a:avLst/>
              <a:gdLst>
                <a:gd name="T0" fmla="*/ 14 h 14"/>
                <a:gd name="T1" fmla="*/ 7 h 14"/>
                <a:gd name="T2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299" name="Line 1091"/>
            <p:cNvSpPr>
              <a:spLocks noChangeShapeType="1"/>
            </p:cNvSpPr>
            <p:nvPr/>
          </p:nvSpPr>
          <p:spPr bwMode="auto">
            <a:xfrm flipV="1">
              <a:off x="2735" y="2375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00" name="Line 1092"/>
            <p:cNvSpPr>
              <a:spLocks noChangeShapeType="1"/>
            </p:cNvSpPr>
            <p:nvPr/>
          </p:nvSpPr>
          <p:spPr bwMode="auto">
            <a:xfrm>
              <a:off x="2735" y="237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01" name="Line 1093"/>
            <p:cNvSpPr>
              <a:spLocks noChangeShapeType="1"/>
            </p:cNvSpPr>
            <p:nvPr/>
          </p:nvSpPr>
          <p:spPr bwMode="auto">
            <a:xfrm>
              <a:off x="2735" y="237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02" name="Freeform 1094"/>
            <p:cNvSpPr>
              <a:spLocks/>
            </p:cNvSpPr>
            <p:nvPr/>
          </p:nvSpPr>
          <p:spPr bwMode="auto">
            <a:xfrm>
              <a:off x="2735" y="2375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03" name="Freeform 1095"/>
            <p:cNvSpPr>
              <a:spLocks/>
            </p:cNvSpPr>
            <p:nvPr/>
          </p:nvSpPr>
          <p:spPr bwMode="auto">
            <a:xfrm>
              <a:off x="2735" y="2381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04" name="Freeform 1096"/>
            <p:cNvSpPr>
              <a:spLocks/>
            </p:cNvSpPr>
            <p:nvPr/>
          </p:nvSpPr>
          <p:spPr bwMode="auto">
            <a:xfrm>
              <a:off x="2744" y="2375"/>
              <a:ext cx="1" cy="6"/>
            </a:xfrm>
            <a:custGeom>
              <a:avLst/>
              <a:gdLst>
                <a:gd name="T0" fmla="*/ 6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05" name="Line 1097"/>
            <p:cNvSpPr>
              <a:spLocks noChangeShapeType="1"/>
            </p:cNvSpPr>
            <p:nvPr/>
          </p:nvSpPr>
          <p:spPr bwMode="auto">
            <a:xfrm>
              <a:off x="2744" y="237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06" name="Line 1098"/>
            <p:cNvSpPr>
              <a:spLocks noChangeShapeType="1"/>
            </p:cNvSpPr>
            <p:nvPr/>
          </p:nvSpPr>
          <p:spPr bwMode="auto">
            <a:xfrm>
              <a:off x="2744" y="237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07" name="Line 1099"/>
            <p:cNvSpPr>
              <a:spLocks noChangeShapeType="1"/>
            </p:cNvSpPr>
            <p:nvPr/>
          </p:nvSpPr>
          <p:spPr bwMode="auto">
            <a:xfrm>
              <a:off x="2744" y="237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08" name="Freeform 1100"/>
            <p:cNvSpPr>
              <a:spLocks/>
            </p:cNvSpPr>
            <p:nvPr/>
          </p:nvSpPr>
          <p:spPr bwMode="auto">
            <a:xfrm>
              <a:off x="2744" y="2375"/>
              <a:ext cx="1" cy="20"/>
            </a:xfrm>
            <a:custGeom>
              <a:avLst/>
              <a:gdLst>
                <a:gd name="T0" fmla="*/ 0 h 20"/>
                <a:gd name="T1" fmla="*/ 6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6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09" name="Line 1101"/>
            <p:cNvSpPr>
              <a:spLocks noChangeShapeType="1"/>
            </p:cNvSpPr>
            <p:nvPr/>
          </p:nvSpPr>
          <p:spPr bwMode="auto">
            <a:xfrm>
              <a:off x="2744" y="239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10" name="Freeform 1102"/>
            <p:cNvSpPr>
              <a:spLocks/>
            </p:cNvSpPr>
            <p:nvPr/>
          </p:nvSpPr>
          <p:spPr bwMode="auto">
            <a:xfrm>
              <a:off x="2744" y="2388"/>
              <a:ext cx="8" cy="7"/>
            </a:xfrm>
            <a:custGeom>
              <a:avLst/>
              <a:gdLst>
                <a:gd name="T0" fmla="*/ 0 w 8"/>
                <a:gd name="T1" fmla="*/ 7 h 7"/>
                <a:gd name="T2" fmla="*/ 0 w 8"/>
                <a:gd name="T3" fmla="*/ 7 h 7"/>
                <a:gd name="T4" fmla="*/ 8 w 8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7"/>
                  </a:moveTo>
                  <a:lnTo>
                    <a:pt x="0" y="7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11" name="Line 1103"/>
            <p:cNvSpPr>
              <a:spLocks noChangeShapeType="1"/>
            </p:cNvSpPr>
            <p:nvPr/>
          </p:nvSpPr>
          <p:spPr bwMode="auto">
            <a:xfrm flipV="1">
              <a:off x="2752" y="2381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12" name="Line 1104"/>
            <p:cNvSpPr>
              <a:spLocks noChangeShapeType="1"/>
            </p:cNvSpPr>
            <p:nvPr/>
          </p:nvSpPr>
          <p:spPr bwMode="auto">
            <a:xfrm>
              <a:off x="2752" y="238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13" name="Line 1105"/>
            <p:cNvSpPr>
              <a:spLocks noChangeShapeType="1"/>
            </p:cNvSpPr>
            <p:nvPr/>
          </p:nvSpPr>
          <p:spPr bwMode="auto">
            <a:xfrm>
              <a:off x="2752" y="238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14" name="Freeform 1106"/>
            <p:cNvSpPr>
              <a:spLocks/>
            </p:cNvSpPr>
            <p:nvPr/>
          </p:nvSpPr>
          <p:spPr bwMode="auto">
            <a:xfrm>
              <a:off x="2752" y="2381"/>
              <a:ext cx="1" cy="20"/>
            </a:xfrm>
            <a:custGeom>
              <a:avLst/>
              <a:gdLst>
                <a:gd name="T0" fmla="*/ 0 h 20"/>
                <a:gd name="T1" fmla="*/ 7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15" name="Line 1107"/>
            <p:cNvSpPr>
              <a:spLocks noChangeShapeType="1"/>
            </p:cNvSpPr>
            <p:nvPr/>
          </p:nvSpPr>
          <p:spPr bwMode="auto">
            <a:xfrm>
              <a:off x="2752" y="240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16" name="Freeform 1108"/>
            <p:cNvSpPr>
              <a:spLocks/>
            </p:cNvSpPr>
            <p:nvPr/>
          </p:nvSpPr>
          <p:spPr bwMode="auto">
            <a:xfrm>
              <a:off x="2752" y="2388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17" name="Freeform 1109"/>
            <p:cNvSpPr>
              <a:spLocks/>
            </p:cNvSpPr>
            <p:nvPr/>
          </p:nvSpPr>
          <p:spPr bwMode="auto">
            <a:xfrm>
              <a:off x="2752" y="2381"/>
              <a:ext cx="9" cy="7"/>
            </a:xfrm>
            <a:custGeom>
              <a:avLst/>
              <a:gdLst>
                <a:gd name="T0" fmla="*/ 0 w 9"/>
                <a:gd name="T1" fmla="*/ 7 h 7"/>
                <a:gd name="T2" fmla="*/ 0 w 9"/>
                <a:gd name="T3" fmla="*/ 0 h 7"/>
                <a:gd name="T4" fmla="*/ 9 w 9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7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18" name="Line 1110"/>
            <p:cNvSpPr>
              <a:spLocks noChangeShapeType="1"/>
            </p:cNvSpPr>
            <p:nvPr/>
          </p:nvSpPr>
          <p:spPr bwMode="auto">
            <a:xfrm>
              <a:off x="2761" y="238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19" name="Line 1111"/>
            <p:cNvSpPr>
              <a:spLocks noChangeShapeType="1"/>
            </p:cNvSpPr>
            <p:nvPr/>
          </p:nvSpPr>
          <p:spPr bwMode="auto">
            <a:xfrm>
              <a:off x="2761" y="238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20" name="Freeform 1112"/>
            <p:cNvSpPr>
              <a:spLocks/>
            </p:cNvSpPr>
            <p:nvPr/>
          </p:nvSpPr>
          <p:spPr bwMode="auto">
            <a:xfrm>
              <a:off x="2761" y="2381"/>
              <a:ext cx="1" cy="27"/>
            </a:xfrm>
            <a:custGeom>
              <a:avLst/>
              <a:gdLst>
                <a:gd name="T0" fmla="*/ 0 h 27"/>
                <a:gd name="T1" fmla="*/ 7 h 27"/>
                <a:gd name="T2" fmla="*/ 14 h 27"/>
                <a:gd name="T3" fmla="*/ 20 h 27"/>
                <a:gd name="T4" fmla="*/ 27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7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0" y="2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21" name="Freeform 1113"/>
            <p:cNvSpPr>
              <a:spLocks/>
            </p:cNvSpPr>
            <p:nvPr/>
          </p:nvSpPr>
          <p:spPr bwMode="auto">
            <a:xfrm>
              <a:off x="2761" y="2401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22" name="Freeform 1114"/>
            <p:cNvSpPr>
              <a:spLocks/>
            </p:cNvSpPr>
            <p:nvPr/>
          </p:nvSpPr>
          <p:spPr bwMode="auto">
            <a:xfrm>
              <a:off x="2761" y="2381"/>
              <a:ext cx="1" cy="20"/>
            </a:xfrm>
            <a:custGeom>
              <a:avLst/>
              <a:gdLst>
                <a:gd name="T0" fmla="*/ 20 h 20"/>
                <a:gd name="T1" fmla="*/ 7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23" name="Line 1115"/>
            <p:cNvSpPr>
              <a:spLocks noChangeShapeType="1"/>
            </p:cNvSpPr>
            <p:nvPr/>
          </p:nvSpPr>
          <p:spPr bwMode="auto">
            <a:xfrm flipV="1">
              <a:off x="2761" y="2375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24" name="Freeform 1116"/>
            <p:cNvSpPr>
              <a:spLocks/>
            </p:cNvSpPr>
            <p:nvPr/>
          </p:nvSpPr>
          <p:spPr bwMode="auto">
            <a:xfrm>
              <a:off x="2761" y="2368"/>
              <a:ext cx="9" cy="7"/>
            </a:xfrm>
            <a:custGeom>
              <a:avLst/>
              <a:gdLst>
                <a:gd name="T0" fmla="*/ 0 w 9"/>
                <a:gd name="T1" fmla="*/ 7 h 7"/>
                <a:gd name="T2" fmla="*/ 0 w 9"/>
                <a:gd name="T3" fmla="*/ 0 h 7"/>
                <a:gd name="T4" fmla="*/ 9 w 9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7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25" name="Freeform 1117"/>
            <p:cNvSpPr>
              <a:spLocks/>
            </p:cNvSpPr>
            <p:nvPr/>
          </p:nvSpPr>
          <p:spPr bwMode="auto">
            <a:xfrm>
              <a:off x="2770" y="2368"/>
              <a:ext cx="1" cy="20"/>
            </a:xfrm>
            <a:custGeom>
              <a:avLst/>
              <a:gdLst>
                <a:gd name="T0" fmla="*/ 0 h 20"/>
                <a:gd name="T1" fmla="*/ 7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26" name="Freeform 1118"/>
            <p:cNvSpPr>
              <a:spLocks/>
            </p:cNvSpPr>
            <p:nvPr/>
          </p:nvSpPr>
          <p:spPr bwMode="auto">
            <a:xfrm>
              <a:off x="2770" y="2388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27" name="Freeform 1119"/>
            <p:cNvSpPr>
              <a:spLocks/>
            </p:cNvSpPr>
            <p:nvPr/>
          </p:nvSpPr>
          <p:spPr bwMode="auto">
            <a:xfrm>
              <a:off x="2770" y="2388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28" name="Freeform 1120"/>
            <p:cNvSpPr>
              <a:spLocks/>
            </p:cNvSpPr>
            <p:nvPr/>
          </p:nvSpPr>
          <p:spPr bwMode="auto">
            <a:xfrm>
              <a:off x="2770" y="2375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29" name="Freeform 1121"/>
            <p:cNvSpPr>
              <a:spLocks/>
            </p:cNvSpPr>
            <p:nvPr/>
          </p:nvSpPr>
          <p:spPr bwMode="auto">
            <a:xfrm>
              <a:off x="2770" y="2375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30" name="Line 1122"/>
            <p:cNvSpPr>
              <a:spLocks noChangeShapeType="1"/>
            </p:cNvSpPr>
            <p:nvPr/>
          </p:nvSpPr>
          <p:spPr bwMode="auto">
            <a:xfrm>
              <a:off x="2770" y="238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31" name="Freeform 1123"/>
            <p:cNvSpPr>
              <a:spLocks/>
            </p:cNvSpPr>
            <p:nvPr/>
          </p:nvSpPr>
          <p:spPr bwMode="auto">
            <a:xfrm>
              <a:off x="2770" y="2381"/>
              <a:ext cx="8" cy="7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0 h 7"/>
                <a:gd name="T4" fmla="*/ 8 w 8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0"/>
                  </a:lnTo>
                  <a:lnTo>
                    <a:pt x="8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32" name="Freeform 1124"/>
            <p:cNvSpPr>
              <a:spLocks/>
            </p:cNvSpPr>
            <p:nvPr/>
          </p:nvSpPr>
          <p:spPr bwMode="auto">
            <a:xfrm>
              <a:off x="2778" y="2388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33" name="Line 1125"/>
            <p:cNvSpPr>
              <a:spLocks noChangeShapeType="1"/>
            </p:cNvSpPr>
            <p:nvPr/>
          </p:nvSpPr>
          <p:spPr bwMode="auto">
            <a:xfrm>
              <a:off x="2778" y="240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34" name="Freeform 1126"/>
            <p:cNvSpPr>
              <a:spLocks/>
            </p:cNvSpPr>
            <p:nvPr/>
          </p:nvSpPr>
          <p:spPr bwMode="auto">
            <a:xfrm>
              <a:off x="2778" y="2381"/>
              <a:ext cx="1" cy="20"/>
            </a:xfrm>
            <a:custGeom>
              <a:avLst/>
              <a:gdLst>
                <a:gd name="T0" fmla="*/ 20 h 20"/>
                <a:gd name="T1" fmla="*/ 7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35" name="Line 1127"/>
            <p:cNvSpPr>
              <a:spLocks noChangeShapeType="1"/>
            </p:cNvSpPr>
            <p:nvPr/>
          </p:nvSpPr>
          <p:spPr bwMode="auto">
            <a:xfrm>
              <a:off x="2778" y="238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36" name="Line 1128"/>
            <p:cNvSpPr>
              <a:spLocks noChangeShapeType="1"/>
            </p:cNvSpPr>
            <p:nvPr/>
          </p:nvSpPr>
          <p:spPr bwMode="auto">
            <a:xfrm>
              <a:off x="2778" y="238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37" name="Freeform 1129"/>
            <p:cNvSpPr>
              <a:spLocks/>
            </p:cNvSpPr>
            <p:nvPr/>
          </p:nvSpPr>
          <p:spPr bwMode="auto">
            <a:xfrm>
              <a:off x="2778" y="2381"/>
              <a:ext cx="1" cy="14"/>
            </a:xfrm>
            <a:custGeom>
              <a:avLst/>
              <a:gdLst>
                <a:gd name="T0" fmla="*/ 0 h 14"/>
                <a:gd name="T1" fmla="*/ 7 h 14"/>
                <a:gd name="T2" fmla="*/ 14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38" name="Freeform 1130"/>
            <p:cNvSpPr>
              <a:spLocks/>
            </p:cNvSpPr>
            <p:nvPr/>
          </p:nvSpPr>
          <p:spPr bwMode="auto">
            <a:xfrm>
              <a:off x="2778" y="2395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39" name="Freeform 1131"/>
            <p:cNvSpPr>
              <a:spLocks/>
            </p:cNvSpPr>
            <p:nvPr/>
          </p:nvSpPr>
          <p:spPr bwMode="auto">
            <a:xfrm>
              <a:off x="2787" y="2395"/>
              <a:ext cx="1" cy="6"/>
            </a:xfrm>
            <a:custGeom>
              <a:avLst/>
              <a:gdLst>
                <a:gd name="T0" fmla="*/ 0 h 6"/>
                <a:gd name="T1" fmla="*/ 6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40" name="Freeform 1132"/>
            <p:cNvSpPr>
              <a:spLocks/>
            </p:cNvSpPr>
            <p:nvPr/>
          </p:nvSpPr>
          <p:spPr bwMode="auto">
            <a:xfrm>
              <a:off x="2787" y="2381"/>
              <a:ext cx="1" cy="20"/>
            </a:xfrm>
            <a:custGeom>
              <a:avLst/>
              <a:gdLst>
                <a:gd name="T0" fmla="*/ 20 h 20"/>
                <a:gd name="T1" fmla="*/ 14 h 20"/>
                <a:gd name="T2" fmla="*/ 7 h 20"/>
                <a:gd name="T3" fmla="*/ 7 h 20"/>
                <a:gd name="T4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1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41" name="Freeform 1133"/>
            <p:cNvSpPr>
              <a:spLocks/>
            </p:cNvSpPr>
            <p:nvPr/>
          </p:nvSpPr>
          <p:spPr bwMode="auto">
            <a:xfrm>
              <a:off x="2787" y="2381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42" name="Line 1134"/>
            <p:cNvSpPr>
              <a:spLocks noChangeShapeType="1"/>
            </p:cNvSpPr>
            <p:nvPr/>
          </p:nvSpPr>
          <p:spPr bwMode="auto">
            <a:xfrm>
              <a:off x="2787" y="238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43" name="Line 1135"/>
            <p:cNvSpPr>
              <a:spLocks noChangeShapeType="1"/>
            </p:cNvSpPr>
            <p:nvPr/>
          </p:nvSpPr>
          <p:spPr bwMode="auto">
            <a:xfrm>
              <a:off x="2787" y="2388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44" name="Freeform 1136"/>
            <p:cNvSpPr>
              <a:spLocks/>
            </p:cNvSpPr>
            <p:nvPr/>
          </p:nvSpPr>
          <p:spPr bwMode="auto">
            <a:xfrm>
              <a:off x="2787" y="2395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45" name="Freeform 1137"/>
            <p:cNvSpPr>
              <a:spLocks/>
            </p:cNvSpPr>
            <p:nvPr/>
          </p:nvSpPr>
          <p:spPr bwMode="auto">
            <a:xfrm>
              <a:off x="2787" y="2401"/>
              <a:ext cx="9" cy="7"/>
            </a:xfrm>
            <a:custGeom>
              <a:avLst/>
              <a:gdLst>
                <a:gd name="T0" fmla="*/ 0 w 9"/>
                <a:gd name="T1" fmla="*/ 7 h 7"/>
                <a:gd name="T2" fmla="*/ 0 w 9"/>
                <a:gd name="T3" fmla="*/ 7 h 7"/>
                <a:gd name="T4" fmla="*/ 9 w 9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7"/>
                  </a:moveTo>
                  <a:lnTo>
                    <a:pt x="0" y="7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46" name="Freeform 1138"/>
            <p:cNvSpPr>
              <a:spLocks/>
            </p:cNvSpPr>
            <p:nvPr/>
          </p:nvSpPr>
          <p:spPr bwMode="auto">
            <a:xfrm>
              <a:off x="2796" y="2388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47" name="Line 1139"/>
            <p:cNvSpPr>
              <a:spLocks noChangeShapeType="1"/>
            </p:cNvSpPr>
            <p:nvPr/>
          </p:nvSpPr>
          <p:spPr bwMode="auto">
            <a:xfrm>
              <a:off x="2796" y="238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48" name="Line 1140"/>
            <p:cNvSpPr>
              <a:spLocks noChangeShapeType="1"/>
            </p:cNvSpPr>
            <p:nvPr/>
          </p:nvSpPr>
          <p:spPr bwMode="auto">
            <a:xfrm>
              <a:off x="2796" y="238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49" name="Freeform 1141"/>
            <p:cNvSpPr>
              <a:spLocks/>
            </p:cNvSpPr>
            <p:nvPr/>
          </p:nvSpPr>
          <p:spPr bwMode="auto">
            <a:xfrm>
              <a:off x="2796" y="2388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50" name="Line 1142"/>
            <p:cNvSpPr>
              <a:spLocks noChangeShapeType="1"/>
            </p:cNvSpPr>
            <p:nvPr/>
          </p:nvSpPr>
          <p:spPr bwMode="auto">
            <a:xfrm>
              <a:off x="2796" y="2401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51" name="Line 1143"/>
            <p:cNvSpPr>
              <a:spLocks noChangeShapeType="1"/>
            </p:cNvSpPr>
            <p:nvPr/>
          </p:nvSpPr>
          <p:spPr bwMode="auto">
            <a:xfrm>
              <a:off x="2796" y="240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52" name="Freeform 1144"/>
            <p:cNvSpPr>
              <a:spLocks/>
            </p:cNvSpPr>
            <p:nvPr/>
          </p:nvSpPr>
          <p:spPr bwMode="auto">
            <a:xfrm>
              <a:off x="2796" y="2395"/>
              <a:ext cx="8" cy="13"/>
            </a:xfrm>
            <a:custGeom>
              <a:avLst/>
              <a:gdLst>
                <a:gd name="T0" fmla="*/ 0 w 8"/>
                <a:gd name="T1" fmla="*/ 13 h 13"/>
                <a:gd name="T2" fmla="*/ 0 w 8"/>
                <a:gd name="T3" fmla="*/ 6 h 13"/>
                <a:gd name="T4" fmla="*/ 8 w 8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3">
                  <a:moveTo>
                    <a:pt x="0" y="13"/>
                  </a:moveTo>
                  <a:lnTo>
                    <a:pt x="0" y="6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53" name="Freeform 1145"/>
            <p:cNvSpPr>
              <a:spLocks/>
            </p:cNvSpPr>
            <p:nvPr/>
          </p:nvSpPr>
          <p:spPr bwMode="auto">
            <a:xfrm>
              <a:off x="2804" y="2381"/>
              <a:ext cx="1" cy="14"/>
            </a:xfrm>
            <a:custGeom>
              <a:avLst/>
              <a:gdLst>
                <a:gd name="T0" fmla="*/ 14 h 14"/>
                <a:gd name="T1" fmla="*/ 7 h 14"/>
                <a:gd name="T2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54" name="Freeform 1146"/>
            <p:cNvSpPr>
              <a:spLocks/>
            </p:cNvSpPr>
            <p:nvPr/>
          </p:nvSpPr>
          <p:spPr bwMode="auto">
            <a:xfrm>
              <a:off x="2804" y="2381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55" name="Freeform 1147"/>
            <p:cNvSpPr>
              <a:spLocks/>
            </p:cNvSpPr>
            <p:nvPr/>
          </p:nvSpPr>
          <p:spPr bwMode="auto">
            <a:xfrm>
              <a:off x="2804" y="2388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56" name="Line 1148"/>
            <p:cNvSpPr>
              <a:spLocks noChangeShapeType="1"/>
            </p:cNvSpPr>
            <p:nvPr/>
          </p:nvSpPr>
          <p:spPr bwMode="auto">
            <a:xfrm>
              <a:off x="2804" y="240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57" name="Line 1149"/>
            <p:cNvSpPr>
              <a:spLocks noChangeShapeType="1"/>
            </p:cNvSpPr>
            <p:nvPr/>
          </p:nvSpPr>
          <p:spPr bwMode="auto">
            <a:xfrm>
              <a:off x="2804" y="240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58" name="Freeform 1150"/>
            <p:cNvSpPr>
              <a:spLocks/>
            </p:cNvSpPr>
            <p:nvPr/>
          </p:nvSpPr>
          <p:spPr bwMode="auto">
            <a:xfrm>
              <a:off x="2804" y="2388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59" name="Freeform 1151"/>
            <p:cNvSpPr>
              <a:spLocks/>
            </p:cNvSpPr>
            <p:nvPr/>
          </p:nvSpPr>
          <p:spPr bwMode="auto">
            <a:xfrm>
              <a:off x="2804" y="2381"/>
              <a:ext cx="9" cy="7"/>
            </a:xfrm>
            <a:custGeom>
              <a:avLst/>
              <a:gdLst>
                <a:gd name="T0" fmla="*/ 0 w 9"/>
                <a:gd name="T1" fmla="*/ 7 h 7"/>
                <a:gd name="T2" fmla="*/ 0 w 9"/>
                <a:gd name="T3" fmla="*/ 0 h 7"/>
                <a:gd name="T4" fmla="*/ 9 w 9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7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60" name="Freeform 1152"/>
            <p:cNvSpPr>
              <a:spLocks/>
            </p:cNvSpPr>
            <p:nvPr/>
          </p:nvSpPr>
          <p:spPr bwMode="auto">
            <a:xfrm>
              <a:off x="2813" y="2375"/>
              <a:ext cx="1" cy="6"/>
            </a:xfrm>
            <a:custGeom>
              <a:avLst/>
              <a:gdLst>
                <a:gd name="T0" fmla="*/ 6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61" name="Freeform 1153"/>
            <p:cNvSpPr>
              <a:spLocks/>
            </p:cNvSpPr>
            <p:nvPr/>
          </p:nvSpPr>
          <p:spPr bwMode="auto">
            <a:xfrm>
              <a:off x="2813" y="2375"/>
              <a:ext cx="1" cy="20"/>
            </a:xfrm>
            <a:custGeom>
              <a:avLst/>
              <a:gdLst>
                <a:gd name="T0" fmla="*/ 0 h 20"/>
                <a:gd name="T1" fmla="*/ 6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6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62" name="Line 1154"/>
            <p:cNvSpPr>
              <a:spLocks noChangeShapeType="1"/>
            </p:cNvSpPr>
            <p:nvPr/>
          </p:nvSpPr>
          <p:spPr bwMode="auto">
            <a:xfrm>
              <a:off x="2813" y="239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63" name="Freeform 1155"/>
            <p:cNvSpPr>
              <a:spLocks/>
            </p:cNvSpPr>
            <p:nvPr/>
          </p:nvSpPr>
          <p:spPr bwMode="auto">
            <a:xfrm>
              <a:off x="2813" y="2395"/>
              <a:ext cx="1" cy="6"/>
            </a:xfrm>
            <a:custGeom>
              <a:avLst/>
              <a:gdLst>
                <a:gd name="T0" fmla="*/ 0 h 6"/>
                <a:gd name="T1" fmla="*/ 6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64" name="Freeform 1156"/>
            <p:cNvSpPr>
              <a:spLocks/>
            </p:cNvSpPr>
            <p:nvPr/>
          </p:nvSpPr>
          <p:spPr bwMode="auto">
            <a:xfrm>
              <a:off x="2813" y="2381"/>
              <a:ext cx="1" cy="20"/>
            </a:xfrm>
            <a:custGeom>
              <a:avLst/>
              <a:gdLst>
                <a:gd name="T0" fmla="*/ 20 h 20"/>
                <a:gd name="T1" fmla="*/ 14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65" name="Line 1157"/>
            <p:cNvSpPr>
              <a:spLocks noChangeShapeType="1"/>
            </p:cNvSpPr>
            <p:nvPr/>
          </p:nvSpPr>
          <p:spPr bwMode="auto">
            <a:xfrm>
              <a:off x="2813" y="238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66" name="Line 1158"/>
            <p:cNvSpPr>
              <a:spLocks noChangeShapeType="1"/>
            </p:cNvSpPr>
            <p:nvPr/>
          </p:nvSpPr>
          <p:spPr bwMode="auto">
            <a:xfrm>
              <a:off x="2813" y="238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67" name="Freeform 1159"/>
            <p:cNvSpPr>
              <a:spLocks/>
            </p:cNvSpPr>
            <p:nvPr/>
          </p:nvSpPr>
          <p:spPr bwMode="auto">
            <a:xfrm>
              <a:off x="2813" y="2381"/>
              <a:ext cx="9" cy="20"/>
            </a:xfrm>
            <a:custGeom>
              <a:avLst/>
              <a:gdLst>
                <a:gd name="T0" fmla="*/ 0 w 9"/>
                <a:gd name="T1" fmla="*/ 0 h 20"/>
                <a:gd name="T2" fmla="*/ 0 w 9"/>
                <a:gd name="T3" fmla="*/ 7 h 20"/>
                <a:gd name="T4" fmla="*/ 9 w 9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0">
                  <a:moveTo>
                    <a:pt x="0" y="0"/>
                  </a:moveTo>
                  <a:lnTo>
                    <a:pt x="0" y="7"/>
                  </a:lnTo>
                  <a:lnTo>
                    <a:pt x="9" y="2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68" name="Line 1160"/>
            <p:cNvSpPr>
              <a:spLocks noChangeShapeType="1"/>
            </p:cNvSpPr>
            <p:nvPr/>
          </p:nvSpPr>
          <p:spPr bwMode="auto">
            <a:xfrm>
              <a:off x="2822" y="240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69" name="Line 1161"/>
            <p:cNvSpPr>
              <a:spLocks noChangeShapeType="1"/>
            </p:cNvSpPr>
            <p:nvPr/>
          </p:nvSpPr>
          <p:spPr bwMode="auto">
            <a:xfrm>
              <a:off x="2822" y="240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70" name="Freeform 1162"/>
            <p:cNvSpPr>
              <a:spLocks/>
            </p:cNvSpPr>
            <p:nvPr/>
          </p:nvSpPr>
          <p:spPr bwMode="auto">
            <a:xfrm>
              <a:off x="2822" y="2381"/>
              <a:ext cx="1" cy="20"/>
            </a:xfrm>
            <a:custGeom>
              <a:avLst/>
              <a:gdLst>
                <a:gd name="T0" fmla="*/ 20 h 20"/>
                <a:gd name="T1" fmla="*/ 7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71" name="Freeform 1163"/>
            <p:cNvSpPr>
              <a:spLocks/>
            </p:cNvSpPr>
            <p:nvPr/>
          </p:nvSpPr>
          <p:spPr bwMode="auto">
            <a:xfrm>
              <a:off x="2822" y="2381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72" name="Freeform 1164"/>
            <p:cNvSpPr>
              <a:spLocks/>
            </p:cNvSpPr>
            <p:nvPr/>
          </p:nvSpPr>
          <p:spPr bwMode="auto">
            <a:xfrm>
              <a:off x="2822" y="2381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73" name="Freeform 1165"/>
            <p:cNvSpPr>
              <a:spLocks/>
            </p:cNvSpPr>
            <p:nvPr/>
          </p:nvSpPr>
          <p:spPr bwMode="auto">
            <a:xfrm>
              <a:off x="2822" y="2381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74" name="Freeform 1166"/>
            <p:cNvSpPr>
              <a:spLocks/>
            </p:cNvSpPr>
            <p:nvPr/>
          </p:nvSpPr>
          <p:spPr bwMode="auto">
            <a:xfrm>
              <a:off x="2822" y="2388"/>
              <a:ext cx="8" cy="7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7 h 7"/>
                <a:gd name="T4" fmla="*/ 8 w 8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7"/>
                  </a:lnTo>
                  <a:lnTo>
                    <a:pt x="8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75" name="Freeform 1167"/>
            <p:cNvSpPr>
              <a:spLocks/>
            </p:cNvSpPr>
            <p:nvPr/>
          </p:nvSpPr>
          <p:spPr bwMode="auto">
            <a:xfrm>
              <a:off x="2830" y="2388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76" name="Line 1168"/>
            <p:cNvSpPr>
              <a:spLocks noChangeShapeType="1"/>
            </p:cNvSpPr>
            <p:nvPr/>
          </p:nvSpPr>
          <p:spPr bwMode="auto">
            <a:xfrm flipV="1">
              <a:off x="2830" y="2381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77" name="Line 1169"/>
            <p:cNvSpPr>
              <a:spLocks noChangeShapeType="1"/>
            </p:cNvSpPr>
            <p:nvPr/>
          </p:nvSpPr>
          <p:spPr bwMode="auto">
            <a:xfrm>
              <a:off x="2830" y="238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78" name="Line 1170"/>
            <p:cNvSpPr>
              <a:spLocks noChangeShapeType="1"/>
            </p:cNvSpPr>
            <p:nvPr/>
          </p:nvSpPr>
          <p:spPr bwMode="auto">
            <a:xfrm>
              <a:off x="2830" y="238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79" name="Freeform 1171"/>
            <p:cNvSpPr>
              <a:spLocks/>
            </p:cNvSpPr>
            <p:nvPr/>
          </p:nvSpPr>
          <p:spPr bwMode="auto">
            <a:xfrm>
              <a:off x="2830" y="2381"/>
              <a:ext cx="1" cy="14"/>
            </a:xfrm>
            <a:custGeom>
              <a:avLst/>
              <a:gdLst>
                <a:gd name="T0" fmla="*/ 0 h 14"/>
                <a:gd name="T1" fmla="*/ 7 h 14"/>
                <a:gd name="T2" fmla="*/ 14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80" name="Line 1172"/>
            <p:cNvSpPr>
              <a:spLocks noChangeShapeType="1"/>
            </p:cNvSpPr>
            <p:nvPr/>
          </p:nvSpPr>
          <p:spPr bwMode="auto">
            <a:xfrm>
              <a:off x="2830" y="2395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81" name="Freeform 1173"/>
            <p:cNvSpPr>
              <a:spLocks/>
            </p:cNvSpPr>
            <p:nvPr/>
          </p:nvSpPr>
          <p:spPr bwMode="auto">
            <a:xfrm>
              <a:off x="2830" y="2401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82" name="Freeform 1174"/>
            <p:cNvSpPr>
              <a:spLocks/>
            </p:cNvSpPr>
            <p:nvPr/>
          </p:nvSpPr>
          <p:spPr bwMode="auto">
            <a:xfrm>
              <a:off x="2839" y="2388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83" name="Line 1175"/>
            <p:cNvSpPr>
              <a:spLocks noChangeShapeType="1"/>
            </p:cNvSpPr>
            <p:nvPr/>
          </p:nvSpPr>
          <p:spPr bwMode="auto">
            <a:xfrm>
              <a:off x="2839" y="238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84" name="Line 1176"/>
            <p:cNvSpPr>
              <a:spLocks noChangeShapeType="1"/>
            </p:cNvSpPr>
            <p:nvPr/>
          </p:nvSpPr>
          <p:spPr bwMode="auto">
            <a:xfrm>
              <a:off x="2839" y="238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85" name="Freeform 1177"/>
            <p:cNvSpPr>
              <a:spLocks/>
            </p:cNvSpPr>
            <p:nvPr/>
          </p:nvSpPr>
          <p:spPr bwMode="auto">
            <a:xfrm>
              <a:off x="2839" y="2388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86" name="Freeform 1178"/>
            <p:cNvSpPr>
              <a:spLocks/>
            </p:cNvSpPr>
            <p:nvPr/>
          </p:nvSpPr>
          <p:spPr bwMode="auto">
            <a:xfrm>
              <a:off x="2839" y="2395"/>
              <a:ext cx="1" cy="6"/>
            </a:xfrm>
            <a:custGeom>
              <a:avLst/>
              <a:gdLst>
                <a:gd name="T0" fmla="*/ 6 h 6"/>
                <a:gd name="T1" fmla="*/ 6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87" name="Line 1179"/>
            <p:cNvSpPr>
              <a:spLocks noChangeShapeType="1"/>
            </p:cNvSpPr>
            <p:nvPr/>
          </p:nvSpPr>
          <p:spPr bwMode="auto">
            <a:xfrm>
              <a:off x="2839" y="239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88" name="Freeform 1180"/>
            <p:cNvSpPr>
              <a:spLocks/>
            </p:cNvSpPr>
            <p:nvPr/>
          </p:nvSpPr>
          <p:spPr bwMode="auto">
            <a:xfrm>
              <a:off x="2839" y="2381"/>
              <a:ext cx="9" cy="14"/>
            </a:xfrm>
            <a:custGeom>
              <a:avLst/>
              <a:gdLst>
                <a:gd name="T0" fmla="*/ 0 w 9"/>
                <a:gd name="T1" fmla="*/ 14 h 14"/>
                <a:gd name="T2" fmla="*/ 0 w 9"/>
                <a:gd name="T3" fmla="*/ 7 h 14"/>
                <a:gd name="T4" fmla="*/ 9 w 9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4">
                  <a:moveTo>
                    <a:pt x="0" y="14"/>
                  </a:moveTo>
                  <a:lnTo>
                    <a:pt x="0" y="7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89" name="Freeform 1181"/>
            <p:cNvSpPr>
              <a:spLocks/>
            </p:cNvSpPr>
            <p:nvPr/>
          </p:nvSpPr>
          <p:spPr bwMode="auto">
            <a:xfrm>
              <a:off x="2848" y="2375"/>
              <a:ext cx="1" cy="6"/>
            </a:xfrm>
            <a:custGeom>
              <a:avLst/>
              <a:gdLst>
                <a:gd name="T0" fmla="*/ 6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90" name="Line 1182"/>
            <p:cNvSpPr>
              <a:spLocks noChangeShapeType="1"/>
            </p:cNvSpPr>
            <p:nvPr/>
          </p:nvSpPr>
          <p:spPr bwMode="auto">
            <a:xfrm>
              <a:off x="2848" y="2375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91" name="Line 1183"/>
            <p:cNvSpPr>
              <a:spLocks noChangeShapeType="1"/>
            </p:cNvSpPr>
            <p:nvPr/>
          </p:nvSpPr>
          <p:spPr bwMode="auto">
            <a:xfrm>
              <a:off x="2848" y="2381"/>
              <a:ext cx="1" cy="14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92" name="Line 1184"/>
            <p:cNvSpPr>
              <a:spLocks noChangeShapeType="1"/>
            </p:cNvSpPr>
            <p:nvPr/>
          </p:nvSpPr>
          <p:spPr bwMode="auto">
            <a:xfrm>
              <a:off x="2848" y="2395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93" name="Line 1185"/>
            <p:cNvSpPr>
              <a:spLocks noChangeShapeType="1"/>
            </p:cNvSpPr>
            <p:nvPr/>
          </p:nvSpPr>
          <p:spPr bwMode="auto">
            <a:xfrm>
              <a:off x="2848" y="240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94" name="Freeform 1186"/>
            <p:cNvSpPr>
              <a:spLocks/>
            </p:cNvSpPr>
            <p:nvPr/>
          </p:nvSpPr>
          <p:spPr bwMode="auto">
            <a:xfrm>
              <a:off x="2848" y="2388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95" name="Freeform 1187"/>
            <p:cNvSpPr>
              <a:spLocks/>
            </p:cNvSpPr>
            <p:nvPr/>
          </p:nvSpPr>
          <p:spPr bwMode="auto">
            <a:xfrm>
              <a:off x="2848" y="2388"/>
              <a:ext cx="8" cy="1"/>
            </a:xfrm>
            <a:custGeom>
              <a:avLst/>
              <a:gdLst>
                <a:gd name="T0" fmla="*/ 0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96" name="Line 1188"/>
            <p:cNvSpPr>
              <a:spLocks noChangeShapeType="1"/>
            </p:cNvSpPr>
            <p:nvPr/>
          </p:nvSpPr>
          <p:spPr bwMode="auto">
            <a:xfrm>
              <a:off x="2856" y="238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97" name="Freeform 1189"/>
            <p:cNvSpPr>
              <a:spLocks/>
            </p:cNvSpPr>
            <p:nvPr/>
          </p:nvSpPr>
          <p:spPr bwMode="auto">
            <a:xfrm>
              <a:off x="2856" y="2388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98" name="Line 1190"/>
            <p:cNvSpPr>
              <a:spLocks noChangeShapeType="1"/>
            </p:cNvSpPr>
            <p:nvPr/>
          </p:nvSpPr>
          <p:spPr bwMode="auto">
            <a:xfrm>
              <a:off x="2856" y="240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399" name="Line 1191"/>
            <p:cNvSpPr>
              <a:spLocks noChangeShapeType="1"/>
            </p:cNvSpPr>
            <p:nvPr/>
          </p:nvSpPr>
          <p:spPr bwMode="auto">
            <a:xfrm>
              <a:off x="2856" y="240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00" name="Freeform 1192"/>
            <p:cNvSpPr>
              <a:spLocks/>
            </p:cNvSpPr>
            <p:nvPr/>
          </p:nvSpPr>
          <p:spPr bwMode="auto">
            <a:xfrm>
              <a:off x="2856" y="2388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01" name="Line 1193"/>
            <p:cNvSpPr>
              <a:spLocks noChangeShapeType="1"/>
            </p:cNvSpPr>
            <p:nvPr/>
          </p:nvSpPr>
          <p:spPr bwMode="auto">
            <a:xfrm>
              <a:off x="2856" y="238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02" name="Freeform 1194"/>
            <p:cNvSpPr>
              <a:spLocks/>
            </p:cNvSpPr>
            <p:nvPr/>
          </p:nvSpPr>
          <p:spPr bwMode="auto">
            <a:xfrm>
              <a:off x="2856" y="2381"/>
              <a:ext cx="9" cy="7"/>
            </a:xfrm>
            <a:custGeom>
              <a:avLst/>
              <a:gdLst>
                <a:gd name="T0" fmla="*/ 0 w 9"/>
                <a:gd name="T1" fmla="*/ 7 h 7"/>
                <a:gd name="T2" fmla="*/ 0 w 9"/>
                <a:gd name="T3" fmla="*/ 0 h 7"/>
                <a:gd name="T4" fmla="*/ 9 w 9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7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03" name="Freeform 1195"/>
            <p:cNvSpPr>
              <a:spLocks/>
            </p:cNvSpPr>
            <p:nvPr/>
          </p:nvSpPr>
          <p:spPr bwMode="auto">
            <a:xfrm>
              <a:off x="2865" y="2381"/>
              <a:ext cx="1" cy="20"/>
            </a:xfrm>
            <a:custGeom>
              <a:avLst/>
              <a:gdLst>
                <a:gd name="T0" fmla="*/ 0 h 20"/>
                <a:gd name="T1" fmla="*/ 7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04" name="Line 1196"/>
            <p:cNvSpPr>
              <a:spLocks noChangeShapeType="1"/>
            </p:cNvSpPr>
            <p:nvPr/>
          </p:nvSpPr>
          <p:spPr bwMode="auto">
            <a:xfrm>
              <a:off x="2865" y="240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05" name="Line 1197"/>
            <p:cNvSpPr>
              <a:spLocks noChangeShapeType="1"/>
            </p:cNvSpPr>
            <p:nvPr/>
          </p:nvSpPr>
          <p:spPr bwMode="auto">
            <a:xfrm>
              <a:off x="2865" y="240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06" name="Freeform 1198"/>
            <p:cNvSpPr>
              <a:spLocks/>
            </p:cNvSpPr>
            <p:nvPr/>
          </p:nvSpPr>
          <p:spPr bwMode="auto">
            <a:xfrm>
              <a:off x="2865" y="2388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07" name="Line 1199"/>
            <p:cNvSpPr>
              <a:spLocks noChangeShapeType="1"/>
            </p:cNvSpPr>
            <p:nvPr/>
          </p:nvSpPr>
          <p:spPr bwMode="auto">
            <a:xfrm>
              <a:off x="2865" y="238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08" name="Line 1200"/>
            <p:cNvSpPr>
              <a:spLocks noChangeShapeType="1"/>
            </p:cNvSpPr>
            <p:nvPr/>
          </p:nvSpPr>
          <p:spPr bwMode="auto">
            <a:xfrm>
              <a:off x="2865" y="2388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09" name="Freeform 1201"/>
            <p:cNvSpPr>
              <a:spLocks/>
            </p:cNvSpPr>
            <p:nvPr/>
          </p:nvSpPr>
          <p:spPr bwMode="auto">
            <a:xfrm>
              <a:off x="2865" y="2395"/>
              <a:ext cx="9" cy="13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6 h 13"/>
                <a:gd name="T4" fmla="*/ 9 w 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3">
                  <a:moveTo>
                    <a:pt x="0" y="0"/>
                  </a:moveTo>
                  <a:lnTo>
                    <a:pt x="0" y="6"/>
                  </a:lnTo>
                  <a:lnTo>
                    <a:pt x="9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10" name="Freeform 1202"/>
            <p:cNvSpPr>
              <a:spLocks/>
            </p:cNvSpPr>
            <p:nvPr/>
          </p:nvSpPr>
          <p:spPr bwMode="auto">
            <a:xfrm>
              <a:off x="2874" y="2401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11" name="Line 1203"/>
            <p:cNvSpPr>
              <a:spLocks noChangeShapeType="1"/>
            </p:cNvSpPr>
            <p:nvPr/>
          </p:nvSpPr>
          <p:spPr bwMode="auto">
            <a:xfrm flipV="1">
              <a:off x="2874" y="2388"/>
              <a:ext cx="1" cy="13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12" name="Freeform 1204"/>
            <p:cNvSpPr>
              <a:spLocks/>
            </p:cNvSpPr>
            <p:nvPr/>
          </p:nvSpPr>
          <p:spPr bwMode="auto">
            <a:xfrm>
              <a:off x="2874" y="2375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13" name="Freeform 1205"/>
            <p:cNvSpPr>
              <a:spLocks/>
            </p:cNvSpPr>
            <p:nvPr/>
          </p:nvSpPr>
          <p:spPr bwMode="auto">
            <a:xfrm>
              <a:off x="2874" y="2375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14" name="Freeform 1206"/>
            <p:cNvSpPr>
              <a:spLocks/>
            </p:cNvSpPr>
            <p:nvPr/>
          </p:nvSpPr>
          <p:spPr bwMode="auto">
            <a:xfrm>
              <a:off x="2874" y="2375"/>
              <a:ext cx="1" cy="6"/>
            </a:xfrm>
            <a:custGeom>
              <a:avLst/>
              <a:gdLst>
                <a:gd name="T0" fmla="*/ 6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15" name="Freeform 1207"/>
            <p:cNvSpPr>
              <a:spLocks/>
            </p:cNvSpPr>
            <p:nvPr/>
          </p:nvSpPr>
          <p:spPr bwMode="auto">
            <a:xfrm>
              <a:off x="2874" y="2375"/>
              <a:ext cx="1" cy="20"/>
            </a:xfrm>
            <a:custGeom>
              <a:avLst/>
              <a:gdLst>
                <a:gd name="T0" fmla="*/ 0 h 20"/>
                <a:gd name="T1" fmla="*/ 6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6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16" name="Freeform 1208"/>
            <p:cNvSpPr>
              <a:spLocks/>
            </p:cNvSpPr>
            <p:nvPr/>
          </p:nvSpPr>
          <p:spPr bwMode="auto">
            <a:xfrm>
              <a:off x="2874" y="2395"/>
              <a:ext cx="9" cy="6"/>
            </a:xfrm>
            <a:custGeom>
              <a:avLst/>
              <a:gdLst>
                <a:gd name="T0" fmla="*/ 0 w 9"/>
                <a:gd name="T1" fmla="*/ 0 h 6"/>
                <a:gd name="T2" fmla="*/ 0 w 9"/>
                <a:gd name="T3" fmla="*/ 6 h 6"/>
                <a:gd name="T4" fmla="*/ 9 w 9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0" y="6"/>
                  </a:lnTo>
                  <a:lnTo>
                    <a:pt x="9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17" name="Freeform 1209"/>
            <p:cNvSpPr>
              <a:spLocks/>
            </p:cNvSpPr>
            <p:nvPr/>
          </p:nvSpPr>
          <p:spPr bwMode="auto">
            <a:xfrm>
              <a:off x="2883" y="2388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18" name="Line 1210"/>
            <p:cNvSpPr>
              <a:spLocks noChangeShapeType="1"/>
            </p:cNvSpPr>
            <p:nvPr/>
          </p:nvSpPr>
          <p:spPr bwMode="auto">
            <a:xfrm flipV="1">
              <a:off x="2883" y="2381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63620" name="Group 1412"/>
          <p:cNvGrpSpPr>
            <a:grpSpLocks/>
          </p:cNvGrpSpPr>
          <p:nvPr/>
        </p:nvGrpSpPr>
        <p:grpSpPr bwMode="auto">
          <a:xfrm>
            <a:off x="4576763" y="3770313"/>
            <a:ext cx="387350" cy="104775"/>
            <a:chOff x="2883" y="2375"/>
            <a:chExt cx="244" cy="66"/>
          </a:xfrm>
        </p:grpSpPr>
        <p:sp>
          <p:nvSpPr>
            <p:cNvPr id="863420" name="Line 1212"/>
            <p:cNvSpPr>
              <a:spLocks noChangeShapeType="1"/>
            </p:cNvSpPr>
            <p:nvPr/>
          </p:nvSpPr>
          <p:spPr bwMode="auto">
            <a:xfrm>
              <a:off x="2883" y="2381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21" name="Line 1213"/>
            <p:cNvSpPr>
              <a:spLocks noChangeShapeType="1"/>
            </p:cNvSpPr>
            <p:nvPr/>
          </p:nvSpPr>
          <p:spPr bwMode="auto">
            <a:xfrm>
              <a:off x="2883" y="2388"/>
              <a:ext cx="1" cy="13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22" name="Line 1214"/>
            <p:cNvSpPr>
              <a:spLocks noChangeShapeType="1"/>
            </p:cNvSpPr>
            <p:nvPr/>
          </p:nvSpPr>
          <p:spPr bwMode="auto">
            <a:xfrm>
              <a:off x="2883" y="2401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23" name="Freeform 1215"/>
            <p:cNvSpPr>
              <a:spLocks/>
            </p:cNvSpPr>
            <p:nvPr/>
          </p:nvSpPr>
          <p:spPr bwMode="auto">
            <a:xfrm>
              <a:off x="2883" y="2401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24" name="Freeform 1216"/>
            <p:cNvSpPr>
              <a:spLocks/>
            </p:cNvSpPr>
            <p:nvPr/>
          </p:nvSpPr>
          <p:spPr bwMode="auto">
            <a:xfrm>
              <a:off x="2883" y="2388"/>
              <a:ext cx="8" cy="13"/>
            </a:xfrm>
            <a:custGeom>
              <a:avLst/>
              <a:gdLst>
                <a:gd name="T0" fmla="*/ 0 w 8"/>
                <a:gd name="T1" fmla="*/ 13 h 13"/>
                <a:gd name="T2" fmla="*/ 0 w 8"/>
                <a:gd name="T3" fmla="*/ 7 h 13"/>
                <a:gd name="T4" fmla="*/ 8 w 8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3">
                  <a:moveTo>
                    <a:pt x="0" y="13"/>
                  </a:moveTo>
                  <a:lnTo>
                    <a:pt x="0" y="7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25" name="Line 1217"/>
            <p:cNvSpPr>
              <a:spLocks noChangeShapeType="1"/>
            </p:cNvSpPr>
            <p:nvPr/>
          </p:nvSpPr>
          <p:spPr bwMode="auto">
            <a:xfrm>
              <a:off x="2891" y="238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26" name="Freeform 1218"/>
            <p:cNvSpPr>
              <a:spLocks/>
            </p:cNvSpPr>
            <p:nvPr/>
          </p:nvSpPr>
          <p:spPr bwMode="auto">
            <a:xfrm>
              <a:off x="2891" y="2381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27" name="Freeform 1219"/>
            <p:cNvSpPr>
              <a:spLocks/>
            </p:cNvSpPr>
            <p:nvPr/>
          </p:nvSpPr>
          <p:spPr bwMode="auto">
            <a:xfrm>
              <a:off x="2891" y="2381"/>
              <a:ext cx="1" cy="20"/>
            </a:xfrm>
            <a:custGeom>
              <a:avLst/>
              <a:gdLst>
                <a:gd name="T0" fmla="*/ 0 h 20"/>
                <a:gd name="T1" fmla="*/ 7 h 20"/>
                <a:gd name="T2" fmla="*/ 7 h 20"/>
                <a:gd name="T3" fmla="*/ 14 h 20"/>
                <a:gd name="T4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28" name="Freeform 1220"/>
            <p:cNvSpPr>
              <a:spLocks/>
            </p:cNvSpPr>
            <p:nvPr/>
          </p:nvSpPr>
          <p:spPr bwMode="auto">
            <a:xfrm>
              <a:off x="2891" y="2395"/>
              <a:ext cx="1" cy="6"/>
            </a:xfrm>
            <a:custGeom>
              <a:avLst/>
              <a:gdLst>
                <a:gd name="T0" fmla="*/ 6 h 6"/>
                <a:gd name="T1" fmla="*/ 6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29" name="Line 1221"/>
            <p:cNvSpPr>
              <a:spLocks noChangeShapeType="1"/>
            </p:cNvSpPr>
            <p:nvPr/>
          </p:nvSpPr>
          <p:spPr bwMode="auto">
            <a:xfrm>
              <a:off x="2891" y="239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30" name="Freeform 1222"/>
            <p:cNvSpPr>
              <a:spLocks/>
            </p:cNvSpPr>
            <p:nvPr/>
          </p:nvSpPr>
          <p:spPr bwMode="auto">
            <a:xfrm>
              <a:off x="2891" y="2375"/>
              <a:ext cx="1" cy="20"/>
            </a:xfrm>
            <a:custGeom>
              <a:avLst/>
              <a:gdLst>
                <a:gd name="T0" fmla="*/ 20 h 20"/>
                <a:gd name="T1" fmla="*/ 6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31" name="Freeform 1223"/>
            <p:cNvSpPr>
              <a:spLocks/>
            </p:cNvSpPr>
            <p:nvPr/>
          </p:nvSpPr>
          <p:spPr bwMode="auto">
            <a:xfrm>
              <a:off x="2891" y="2375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32" name="Line 1224"/>
            <p:cNvSpPr>
              <a:spLocks noChangeShapeType="1"/>
            </p:cNvSpPr>
            <p:nvPr/>
          </p:nvSpPr>
          <p:spPr bwMode="auto">
            <a:xfrm>
              <a:off x="2900" y="2375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33" name="Freeform 1225"/>
            <p:cNvSpPr>
              <a:spLocks/>
            </p:cNvSpPr>
            <p:nvPr/>
          </p:nvSpPr>
          <p:spPr bwMode="auto">
            <a:xfrm>
              <a:off x="2900" y="2381"/>
              <a:ext cx="1" cy="27"/>
            </a:xfrm>
            <a:custGeom>
              <a:avLst/>
              <a:gdLst>
                <a:gd name="T0" fmla="*/ 0 h 27"/>
                <a:gd name="T1" fmla="*/ 14 h 27"/>
                <a:gd name="T2" fmla="*/ 20 h 27"/>
                <a:gd name="T3" fmla="*/ 27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7">
                  <a:moveTo>
                    <a:pt x="0" y="0"/>
                  </a:moveTo>
                  <a:lnTo>
                    <a:pt x="0" y="14"/>
                  </a:lnTo>
                  <a:lnTo>
                    <a:pt x="0" y="20"/>
                  </a:lnTo>
                  <a:lnTo>
                    <a:pt x="0" y="2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34" name="Freeform 1226"/>
            <p:cNvSpPr>
              <a:spLocks/>
            </p:cNvSpPr>
            <p:nvPr/>
          </p:nvSpPr>
          <p:spPr bwMode="auto">
            <a:xfrm>
              <a:off x="2900" y="2401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35" name="Line 1227"/>
            <p:cNvSpPr>
              <a:spLocks noChangeShapeType="1"/>
            </p:cNvSpPr>
            <p:nvPr/>
          </p:nvSpPr>
          <p:spPr bwMode="auto">
            <a:xfrm flipV="1">
              <a:off x="2900" y="2388"/>
              <a:ext cx="1" cy="13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36" name="Freeform 1228"/>
            <p:cNvSpPr>
              <a:spLocks/>
            </p:cNvSpPr>
            <p:nvPr/>
          </p:nvSpPr>
          <p:spPr bwMode="auto">
            <a:xfrm>
              <a:off x="2900" y="2375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37" name="Line 1229"/>
            <p:cNvSpPr>
              <a:spLocks noChangeShapeType="1"/>
            </p:cNvSpPr>
            <p:nvPr/>
          </p:nvSpPr>
          <p:spPr bwMode="auto">
            <a:xfrm>
              <a:off x="2900" y="237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38" name="Freeform 1230"/>
            <p:cNvSpPr>
              <a:spLocks/>
            </p:cNvSpPr>
            <p:nvPr/>
          </p:nvSpPr>
          <p:spPr bwMode="auto">
            <a:xfrm>
              <a:off x="2900" y="2375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39" name="Freeform 1231"/>
            <p:cNvSpPr>
              <a:spLocks/>
            </p:cNvSpPr>
            <p:nvPr/>
          </p:nvSpPr>
          <p:spPr bwMode="auto">
            <a:xfrm>
              <a:off x="2909" y="2375"/>
              <a:ext cx="1" cy="26"/>
            </a:xfrm>
            <a:custGeom>
              <a:avLst/>
              <a:gdLst>
                <a:gd name="T0" fmla="*/ 0 h 26"/>
                <a:gd name="T1" fmla="*/ 13 h 26"/>
                <a:gd name="T2" fmla="*/ 26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0"/>
                  </a:moveTo>
                  <a:lnTo>
                    <a:pt x="0" y="13"/>
                  </a:lnTo>
                  <a:lnTo>
                    <a:pt x="0" y="2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40" name="Line 1232"/>
            <p:cNvSpPr>
              <a:spLocks noChangeShapeType="1"/>
            </p:cNvSpPr>
            <p:nvPr/>
          </p:nvSpPr>
          <p:spPr bwMode="auto">
            <a:xfrm>
              <a:off x="2909" y="2401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41" name="Line 1233"/>
            <p:cNvSpPr>
              <a:spLocks noChangeShapeType="1"/>
            </p:cNvSpPr>
            <p:nvPr/>
          </p:nvSpPr>
          <p:spPr bwMode="auto">
            <a:xfrm flipV="1">
              <a:off x="2909" y="2401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42" name="Freeform 1234"/>
            <p:cNvSpPr>
              <a:spLocks/>
            </p:cNvSpPr>
            <p:nvPr/>
          </p:nvSpPr>
          <p:spPr bwMode="auto">
            <a:xfrm>
              <a:off x="2909" y="2381"/>
              <a:ext cx="1" cy="20"/>
            </a:xfrm>
            <a:custGeom>
              <a:avLst/>
              <a:gdLst>
                <a:gd name="T0" fmla="*/ 20 h 20"/>
                <a:gd name="T1" fmla="*/ 7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43" name="Line 1235"/>
            <p:cNvSpPr>
              <a:spLocks noChangeShapeType="1"/>
            </p:cNvSpPr>
            <p:nvPr/>
          </p:nvSpPr>
          <p:spPr bwMode="auto">
            <a:xfrm>
              <a:off x="2909" y="238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44" name="Line 1236"/>
            <p:cNvSpPr>
              <a:spLocks noChangeShapeType="1"/>
            </p:cNvSpPr>
            <p:nvPr/>
          </p:nvSpPr>
          <p:spPr bwMode="auto">
            <a:xfrm>
              <a:off x="2909" y="2381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45" name="Freeform 1237"/>
            <p:cNvSpPr>
              <a:spLocks/>
            </p:cNvSpPr>
            <p:nvPr/>
          </p:nvSpPr>
          <p:spPr bwMode="auto">
            <a:xfrm>
              <a:off x="2909" y="2388"/>
              <a:ext cx="8" cy="20"/>
            </a:xfrm>
            <a:custGeom>
              <a:avLst/>
              <a:gdLst>
                <a:gd name="T0" fmla="*/ 0 w 8"/>
                <a:gd name="T1" fmla="*/ 0 h 20"/>
                <a:gd name="T2" fmla="*/ 0 w 8"/>
                <a:gd name="T3" fmla="*/ 13 h 20"/>
                <a:gd name="T4" fmla="*/ 8 w 8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0">
                  <a:moveTo>
                    <a:pt x="0" y="0"/>
                  </a:moveTo>
                  <a:lnTo>
                    <a:pt x="0" y="13"/>
                  </a:lnTo>
                  <a:lnTo>
                    <a:pt x="8" y="2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46" name="Freeform 1238"/>
            <p:cNvSpPr>
              <a:spLocks/>
            </p:cNvSpPr>
            <p:nvPr/>
          </p:nvSpPr>
          <p:spPr bwMode="auto">
            <a:xfrm>
              <a:off x="2917" y="2401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47" name="Line 1239"/>
            <p:cNvSpPr>
              <a:spLocks noChangeShapeType="1"/>
            </p:cNvSpPr>
            <p:nvPr/>
          </p:nvSpPr>
          <p:spPr bwMode="auto">
            <a:xfrm>
              <a:off x="2917" y="240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48" name="Freeform 1240"/>
            <p:cNvSpPr>
              <a:spLocks/>
            </p:cNvSpPr>
            <p:nvPr/>
          </p:nvSpPr>
          <p:spPr bwMode="auto">
            <a:xfrm>
              <a:off x="2917" y="2395"/>
              <a:ext cx="1" cy="6"/>
            </a:xfrm>
            <a:custGeom>
              <a:avLst/>
              <a:gdLst>
                <a:gd name="T0" fmla="*/ 6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49" name="Line 1241"/>
            <p:cNvSpPr>
              <a:spLocks noChangeShapeType="1"/>
            </p:cNvSpPr>
            <p:nvPr/>
          </p:nvSpPr>
          <p:spPr bwMode="auto">
            <a:xfrm>
              <a:off x="2917" y="239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50" name="Line 1242"/>
            <p:cNvSpPr>
              <a:spLocks noChangeShapeType="1"/>
            </p:cNvSpPr>
            <p:nvPr/>
          </p:nvSpPr>
          <p:spPr bwMode="auto">
            <a:xfrm>
              <a:off x="2917" y="239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51" name="Freeform 1243"/>
            <p:cNvSpPr>
              <a:spLocks/>
            </p:cNvSpPr>
            <p:nvPr/>
          </p:nvSpPr>
          <p:spPr bwMode="auto">
            <a:xfrm>
              <a:off x="2917" y="2395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52" name="Freeform 1244"/>
            <p:cNvSpPr>
              <a:spLocks/>
            </p:cNvSpPr>
            <p:nvPr/>
          </p:nvSpPr>
          <p:spPr bwMode="auto">
            <a:xfrm>
              <a:off x="2917" y="2408"/>
              <a:ext cx="9" cy="7"/>
            </a:xfrm>
            <a:custGeom>
              <a:avLst/>
              <a:gdLst>
                <a:gd name="T0" fmla="*/ 0 w 9"/>
                <a:gd name="T1" fmla="*/ 0 h 7"/>
                <a:gd name="T2" fmla="*/ 0 w 9"/>
                <a:gd name="T3" fmla="*/ 7 h 7"/>
                <a:gd name="T4" fmla="*/ 9 w 9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lnTo>
                    <a:pt x="0" y="7"/>
                  </a:lnTo>
                  <a:lnTo>
                    <a:pt x="9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53" name="Freeform 1245"/>
            <p:cNvSpPr>
              <a:spLocks/>
            </p:cNvSpPr>
            <p:nvPr/>
          </p:nvSpPr>
          <p:spPr bwMode="auto">
            <a:xfrm>
              <a:off x="2926" y="2395"/>
              <a:ext cx="1" cy="20"/>
            </a:xfrm>
            <a:custGeom>
              <a:avLst/>
              <a:gdLst>
                <a:gd name="T0" fmla="*/ 20 h 20"/>
                <a:gd name="T1" fmla="*/ 13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54" name="Line 1246"/>
            <p:cNvSpPr>
              <a:spLocks noChangeShapeType="1"/>
            </p:cNvSpPr>
            <p:nvPr/>
          </p:nvSpPr>
          <p:spPr bwMode="auto">
            <a:xfrm>
              <a:off x="2926" y="239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55" name="Line 1247"/>
            <p:cNvSpPr>
              <a:spLocks noChangeShapeType="1"/>
            </p:cNvSpPr>
            <p:nvPr/>
          </p:nvSpPr>
          <p:spPr bwMode="auto">
            <a:xfrm>
              <a:off x="2926" y="239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56" name="Line 1248"/>
            <p:cNvSpPr>
              <a:spLocks noChangeShapeType="1"/>
            </p:cNvSpPr>
            <p:nvPr/>
          </p:nvSpPr>
          <p:spPr bwMode="auto">
            <a:xfrm>
              <a:off x="2926" y="2395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57" name="Freeform 1249"/>
            <p:cNvSpPr>
              <a:spLocks/>
            </p:cNvSpPr>
            <p:nvPr/>
          </p:nvSpPr>
          <p:spPr bwMode="auto">
            <a:xfrm>
              <a:off x="2926" y="2401"/>
              <a:ext cx="1" cy="14"/>
            </a:xfrm>
            <a:custGeom>
              <a:avLst/>
              <a:gdLst>
                <a:gd name="T0" fmla="*/ 0 h 14"/>
                <a:gd name="T1" fmla="*/ 7 h 14"/>
                <a:gd name="T2" fmla="*/ 14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58" name="Line 1250"/>
            <p:cNvSpPr>
              <a:spLocks noChangeShapeType="1"/>
            </p:cNvSpPr>
            <p:nvPr/>
          </p:nvSpPr>
          <p:spPr bwMode="auto">
            <a:xfrm>
              <a:off x="2926" y="241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59" name="Line 1251"/>
            <p:cNvSpPr>
              <a:spLocks noChangeShapeType="1"/>
            </p:cNvSpPr>
            <p:nvPr/>
          </p:nvSpPr>
          <p:spPr bwMode="auto">
            <a:xfrm flipV="1">
              <a:off x="2926" y="2408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60" name="Freeform 1252"/>
            <p:cNvSpPr>
              <a:spLocks/>
            </p:cNvSpPr>
            <p:nvPr/>
          </p:nvSpPr>
          <p:spPr bwMode="auto">
            <a:xfrm>
              <a:off x="2926" y="2395"/>
              <a:ext cx="9" cy="13"/>
            </a:xfrm>
            <a:custGeom>
              <a:avLst/>
              <a:gdLst>
                <a:gd name="T0" fmla="*/ 0 w 9"/>
                <a:gd name="T1" fmla="*/ 13 h 13"/>
                <a:gd name="T2" fmla="*/ 0 w 9"/>
                <a:gd name="T3" fmla="*/ 6 h 13"/>
                <a:gd name="T4" fmla="*/ 9 w 9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3">
                  <a:moveTo>
                    <a:pt x="0" y="13"/>
                  </a:moveTo>
                  <a:lnTo>
                    <a:pt x="0" y="6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61" name="Line 1253"/>
            <p:cNvSpPr>
              <a:spLocks noChangeShapeType="1"/>
            </p:cNvSpPr>
            <p:nvPr/>
          </p:nvSpPr>
          <p:spPr bwMode="auto">
            <a:xfrm>
              <a:off x="2935" y="239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62" name="Line 1254"/>
            <p:cNvSpPr>
              <a:spLocks noChangeShapeType="1"/>
            </p:cNvSpPr>
            <p:nvPr/>
          </p:nvSpPr>
          <p:spPr bwMode="auto">
            <a:xfrm>
              <a:off x="2935" y="2395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63" name="Line 1255"/>
            <p:cNvSpPr>
              <a:spLocks noChangeShapeType="1"/>
            </p:cNvSpPr>
            <p:nvPr/>
          </p:nvSpPr>
          <p:spPr bwMode="auto">
            <a:xfrm>
              <a:off x="2935" y="2401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64" name="Freeform 1256"/>
            <p:cNvSpPr>
              <a:spLocks/>
            </p:cNvSpPr>
            <p:nvPr/>
          </p:nvSpPr>
          <p:spPr bwMode="auto">
            <a:xfrm>
              <a:off x="2935" y="2408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65" name="Freeform 1257"/>
            <p:cNvSpPr>
              <a:spLocks/>
            </p:cNvSpPr>
            <p:nvPr/>
          </p:nvSpPr>
          <p:spPr bwMode="auto">
            <a:xfrm>
              <a:off x="2935" y="2395"/>
              <a:ext cx="1" cy="20"/>
            </a:xfrm>
            <a:custGeom>
              <a:avLst/>
              <a:gdLst>
                <a:gd name="T0" fmla="*/ 20 h 20"/>
                <a:gd name="T1" fmla="*/ 13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66" name="Line 1258"/>
            <p:cNvSpPr>
              <a:spLocks noChangeShapeType="1"/>
            </p:cNvSpPr>
            <p:nvPr/>
          </p:nvSpPr>
          <p:spPr bwMode="auto">
            <a:xfrm>
              <a:off x="2935" y="239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67" name="Freeform 1259"/>
            <p:cNvSpPr>
              <a:spLocks/>
            </p:cNvSpPr>
            <p:nvPr/>
          </p:nvSpPr>
          <p:spPr bwMode="auto">
            <a:xfrm>
              <a:off x="2935" y="2395"/>
              <a:ext cx="8" cy="1"/>
            </a:xfrm>
            <a:custGeom>
              <a:avLst/>
              <a:gdLst>
                <a:gd name="T0" fmla="*/ 0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68" name="Line 1260"/>
            <p:cNvSpPr>
              <a:spLocks noChangeShapeType="1"/>
            </p:cNvSpPr>
            <p:nvPr/>
          </p:nvSpPr>
          <p:spPr bwMode="auto">
            <a:xfrm>
              <a:off x="2943" y="239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69" name="Freeform 1261"/>
            <p:cNvSpPr>
              <a:spLocks/>
            </p:cNvSpPr>
            <p:nvPr/>
          </p:nvSpPr>
          <p:spPr bwMode="auto">
            <a:xfrm>
              <a:off x="2943" y="2395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70" name="Freeform 1262"/>
            <p:cNvSpPr>
              <a:spLocks/>
            </p:cNvSpPr>
            <p:nvPr/>
          </p:nvSpPr>
          <p:spPr bwMode="auto">
            <a:xfrm>
              <a:off x="2943" y="2408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71" name="Freeform 1263"/>
            <p:cNvSpPr>
              <a:spLocks/>
            </p:cNvSpPr>
            <p:nvPr/>
          </p:nvSpPr>
          <p:spPr bwMode="auto">
            <a:xfrm>
              <a:off x="2943" y="2401"/>
              <a:ext cx="1" cy="14"/>
            </a:xfrm>
            <a:custGeom>
              <a:avLst/>
              <a:gdLst>
                <a:gd name="T0" fmla="*/ 14 h 14"/>
                <a:gd name="T1" fmla="*/ 7 h 14"/>
                <a:gd name="T2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72" name="Line 1264"/>
            <p:cNvSpPr>
              <a:spLocks noChangeShapeType="1"/>
            </p:cNvSpPr>
            <p:nvPr/>
          </p:nvSpPr>
          <p:spPr bwMode="auto">
            <a:xfrm flipV="1">
              <a:off x="2943" y="2395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73" name="Line 1265"/>
            <p:cNvSpPr>
              <a:spLocks noChangeShapeType="1"/>
            </p:cNvSpPr>
            <p:nvPr/>
          </p:nvSpPr>
          <p:spPr bwMode="auto">
            <a:xfrm>
              <a:off x="2943" y="239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74" name="Freeform 1266"/>
            <p:cNvSpPr>
              <a:spLocks/>
            </p:cNvSpPr>
            <p:nvPr/>
          </p:nvSpPr>
          <p:spPr bwMode="auto">
            <a:xfrm>
              <a:off x="2943" y="2395"/>
              <a:ext cx="9" cy="6"/>
            </a:xfrm>
            <a:custGeom>
              <a:avLst/>
              <a:gdLst>
                <a:gd name="T0" fmla="*/ 0 w 9"/>
                <a:gd name="T1" fmla="*/ 0 h 6"/>
                <a:gd name="T2" fmla="*/ 0 w 9"/>
                <a:gd name="T3" fmla="*/ 0 h 6"/>
                <a:gd name="T4" fmla="*/ 9 w 9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0" y="0"/>
                  </a:lnTo>
                  <a:lnTo>
                    <a:pt x="9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75" name="Line 1267"/>
            <p:cNvSpPr>
              <a:spLocks noChangeShapeType="1"/>
            </p:cNvSpPr>
            <p:nvPr/>
          </p:nvSpPr>
          <p:spPr bwMode="auto">
            <a:xfrm>
              <a:off x="2952" y="240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76" name="Line 1268"/>
            <p:cNvSpPr>
              <a:spLocks noChangeShapeType="1"/>
            </p:cNvSpPr>
            <p:nvPr/>
          </p:nvSpPr>
          <p:spPr bwMode="auto">
            <a:xfrm>
              <a:off x="2952" y="240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77" name="Freeform 1269"/>
            <p:cNvSpPr>
              <a:spLocks/>
            </p:cNvSpPr>
            <p:nvPr/>
          </p:nvSpPr>
          <p:spPr bwMode="auto">
            <a:xfrm>
              <a:off x="2952" y="2388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78" name="Line 1270"/>
            <p:cNvSpPr>
              <a:spLocks noChangeShapeType="1"/>
            </p:cNvSpPr>
            <p:nvPr/>
          </p:nvSpPr>
          <p:spPr bwMode="auto">
            <a:xfrm flipV="1">
              <a:off x="2952" y="2381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79" name="Freeform 1271"/>
            <p:cNvSpPr>
              <a:spLocks/>
            </p:cNvSpPr>
            <p:nvPr/>
          </p:nvSpPr>
          <p:spPr bwMode="auto">
            <a:xfrm>
              <a:off x="2952" y="2381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80" name="Line 1272"/>
            <p:cNvSpPr>
              <a:spLocks noChangeShapeType="1"/>
            </p:cNvSpPr>
            <p:nvPr/>
          </p:nvSpPr>
          <p:spPr bwMode="auto">
            <a:xfrm>
              <a:off x="2952" y="2388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81" name="Freeform 1273"/>
            <p:cNvSpPr>
              <a:spLocks/>
            </p:cNvSpPr>
            <p:nvPr/>
          </p:nvSpPr>
          <p:spPr bwMode="auto">
            <a:xfrm>
              <a:off x="2952" y="2395"/>
              <a:ext cx="9" cy="20"/>
            </a:xfrm>
            <a:custGeom>
              <a:avLst/>
              <a:gdLst>
                <a:gd name="T0" fmla="*/ 0 w 9"/>
                <a:gd name="T1" fmla="*/ 0 h 20"/>
                <a:gd name="T2" fmla="*/ 0 w 9"/>
                <a:gd name="T3" fmla="*/ 13 h 20"/>
                <a:gd name="T4" fmla="*/ 9 w 9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0">
                  <a:moveTo>
                    <a:pt x="0" y="0"/>
                  </a:moveTo>
                  <a:lnTo>
                    <a:pt x="0" y="13"/>
                  </a:lnTo>
                  <a:lnTo>
                    <a:pt x="9" y="2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82" name="Line 1274"/>
            <p:cNvSpPr>
              <a:spLocks noChangeShapeType="1"/>
            </p:cNvSpPr>
            <p:nvPr/>
          </p:nvSpPr>
          <p:spPr bwMode="auto">
            <a:xfrm>
              <a:off x="2961" y="241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83" name="Freeform 1275"/>
            <p:cNvSpPr>
              <a:spLocks/>
            </p:cNvSpPr>
            <p:nvPr/>
          </p:nvSpPr>
          <p:spPr bwMode="auto">
            <a:xfrm>
              <a:off x="2961" y="2401"/>
              <a:ext cx="1" cy="14"/>
            </a:xfrm>
            <a:custGeom>
              <a:avLst/>
              <a:gdLst>
                <a:gd name="T0" fmla="*/ 14 h 14"/>
                <a:gd name="T1" fmla="*/ 7 h 14"/>
                <a:gd name="T2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84" name="Line 1276"/>
            <p:cNvSpPr>
              <a:spLocks noChangeShapeType="1"/>
            </p:cNvSpPr>
            <p:nvPr/>
          </p:nvSpPr>
          <p:spPr bwMode="auto">
            <a:xfrm flipV="1">
              <a:off x="2961" y="2395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85" name="Line 1277"/>
            <p:cNvSpPr>
              <a:spLocks noChangeShapeType="1"/>
            </p:cNvSpPr>
            <p:nvPr/>
          </p:nvSpPr>
          <p:spPr bwMode="auto">
            <a:xfrm>
              <a:off x="2961" y="2395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86" name="Freeform 1278"/>
            <p:cNvSpPr>
              <a:spLocks/>
            </p:cNvSpPr>
            <p:nvPr/>
          </p:nvSpPr>
          <p:spPr bwMode="auto">
            <a:xfrm>
              <a:off x="2961" y="2401"/>
              <a:ext cx="1" cy="20"/>
            </a:xfrm>
            <a:custGeom>
              <a:avLst/>
              <a:gdLst>
                <a:gd name="T0" fmla="*/ 0 h 20"/>
                <a:gd name="T1" fmla="*/ 14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14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87" name="Line 1279"/>
            <p:cNvSpPr>
              <a:spLocks noChangeShapeType="1"/>
            </p:cNvSpPr>
            <p:nvPr/>
          </p:nvSpPr>
          <p:spPr bwMode="auto">
            <a:xfrm>
              <a:off x="2961" y="242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88" name="Freeform 1280"/>
            <p:cNvSpPr>
              <a:spLocks/>
            </p:cNvSpPr>
            <p:nvPr/>
          </p:nvSpPr>
          <p:spPr bwMode="auto">
            <a:xfrm>
              <a:off x="2961" y="2415"/>
              <a:ext cx="8" cy="6"/>
            </a:xfrm>
            <a:custGeom>
              <a:avLst/>
              <a:gdLst>
                <a:gd name="T0" fmla="*/ 0 w 8"/>
                <a:gd name="T1" fmla="*/ 6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0" y="6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89" name="Freeform 1281"/>
            <p:cNvSpPr>
              <a:spLocks/>
            </p:cNvSpPr>
            <p:nvPr/>
          </p:nvSpPr>
          <p:spPr bwMode="auto">
            <a:xfrm>
              <a:off x="2969" y="2401"/>
              <a:ext cx="1" cy="14"/>
            </a:xfrm>
            <a:custGeom>
              <a:avLst/>
              <a:gdLst>
                <a:gd name="T0" fmla="*/ 14 h 14"/>
                <a:gd name="T1" fmla="*/ 7 h 14"/>
                <a:gd name="T2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90" name="Line 1282"/>
            <p:cNvSpPr>
              <a:spLocks noChangeShapeType="1"/>
            </p:cNvSpPr>
            <p:nvPr/>
          </p:nvSpPr>
          <p:spPr bwMode="auto">
            <a:xfrm>
              <a:off x="2969" y="240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91" name="Line 1283"/>
            <p:cNvSpPr>
              <a:spLocks noChangeShapeType="1"/>
            </p:cNvSpPr>
            <p:nvPr/>
          </p:nvSpPr>
          <p:spPr bwMode="auto">
            <a:xfrm>
              <a:off x="2969" y="240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92" name="Freeform 1284"/>
            <p:cNvSpPr>
              <a:spLocks/>
            </p:cNvSpPr>
            <p:nvPr/>
          </p:nvSpPr>
          <p:spPr bwMode="auto">
            <a:xfrm>
              <a:off x="2969" y="2401"/>
              <a:ext cx="1" cy="20"/>
            </a:xfrm>
            <a:custGeom>
              <a:avLst/>
              <a:gdLst>
                <a:gd name="T0" fmla="*/ 0 h 20"/>
                <a:gd name="T1" fmla="*/ 7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93" name="Line 1285"/>
            <p:cNvSpPr>
              <a:spLocks noChangeShapeType="1"/>
            </p:cNvSpPr>
            <p:nvPr/>
          </p:nvSpPr>
          <p:spPr bwMode="auto">
            <a:xfrm>
              <a:off x="2969" y="242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94" name="Freeform 1286"/>
            <p:cNvSpPr>
              <a:spLocks/>
            </p:cNvSpPr>
            <p:nvPr/>
          </p:nvSpPr>
          <p:spPr bwMode="auto">
            <a:xfrm>
              <a:off x="2969" y="2408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95" name="Freeform 1287"/>
            <p:cNvSpPr>
              <a:spLocks/>
            </p:cNvSpPr>
            <p:nvPr/>
          </p:nvSpPr>
          <p:spPr bwMode="auto">
            <a:xfrm>
              <a:off x="2969" y="2401"/>
              <a:ext cx="9" cy="7"/>
            </a:xfrm>
            <a:custGeom>
              <a:avLst/>
              <a:gdLst>
                <a:gd name="T0" fmla="*/ 0 w 9"/>
                <a:gd name="T1" fmla="*/ 7 h 7"/>
                <a:gd name="T2" fmla="*/ 0 w 9"/>
                <a:gd name="T3" fmla="*/ 0 h 7"/>
                <a:gd name="T4" fmla="*/ 9 w 9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7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96" name="Line 1288"/>
            <p:cNvSpPr>
              <a:spLocks noChangeShapeType="1"/>
            </p:cNvSpPr>
            <p:nvPr/>
          </p:nvSpPr>
          <p:spPr bwMode="auto">
            <a:xfrm>
              <a:off x="2978" y="240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97" name="Line 1289"/>
            <p:cNvSpPr>
              <a:spLocks noChangeShapeType="1"/>
            </p:cNvSpPr>
            <p:nvPr/>
          </p:nvSpPr>
          <p:spPr bwMode="auto">
            <a:xfrm>
              <a:off x="2978" y="2401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98" name="Freeform 1290"/>
            <p:cNvSpPr>
              <a:spLocks/>
            </p:cNvSpPr>
            <p:nvPr/>
          </p:nvSpPr>
          <p:spPr bwMode="auto">
            <a:xfrm>
              <a:off x="2978" y="2408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499" name="Freeform 1291"/>
            <p:cNvSpPr>
              <a:spLocks/>
            </p:cNvSpPr>
            <p:nvPr/>
          </p:nvSpPr>
          <p:spPr bwMode="auto">
            <a:xfrm>
              <a:off x="2978" y="2415"/>
              <a:ext cx="1" cy="6"/>
            </a:xfrm>
            <a:custGeom>
              <a:avLst/>
              <a:gdLst>
                <a:gd name="T0" fmla="*/ 6 h 6"/>
                <a:gd name="T1" fmla="*/ 6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00" name="Line 1292"/>
            <p:cNvSpPr>
              <a:spLocks noChangeShapeType="1"/>
            </p:cNvSpPr>
            <p:nvPr/>
          </p:nvSpPr>
          <p:spPr bwMode="auto">
            <a:xfrm flipV="1">
              <a:off x="2978" y="2408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01" name="Freeform 1293"/>
            <p:cNvSpPr>
              <a:spLocks/>
            </p:cNvSpPr>
            <p:nvPr/>
          </p:nvSpPr>
          <p:spPr bwMode="auto">
            <a:xfrm>
              <a:off x="2978" y="2395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02" name="Freeform 1294"/>
            <p:cNvSpPr>
              <a:spLocks/>
            </p:cNvSpPr>
            <p:nvPr/>
          </p:nvSpPr>
          <p:spPr bwMode="auto">
            <a:xfrm>
              <a:off x="2978" y="2395"/>
              <a:ext cx="9" cy="6"/>
            </a:xfrm>
            <a:custGeom>
              <a:avLst/>
              <a:gdLst>
                <a:gd name="T0" fmla="*/ 0 w 9"/>
                <a:gd name="T1" fmla="*/ 0 h 6"/>
                <a:gd name="T2" fmla="*/ 0 w 9"/>
                <a:gd name="T3" fmla="*/ 0 h 6"/>
                <a:gd name="T4" fmla="*/ 9 w 9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0" y="0"/>
                  </a:lnTo>
                  <a:lnTo>
                    <a:pt x="9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03" name="Line 1295"/>
            <p:cNvSpPr>
              <a:spLocks noChangeShapeType="1"/>
            </p:cNvSpPr>
            <p:nvPr/>
          </p:nvSpPr>
          <p:spPr bwMode="auto">
            <a:xfrm>
              <a:off x="2987" y="240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04" name="Freeform 1296"/>
            <p:cNvSpPr>
              <a:spLocks/>
            </p:cNvSpPr>
            <p:nvPr/>
          </p:nvSpPr>
          <p:spPr bwMode="auto">
            <a:xfrm>
              <a:off x="2987" y="2401"/>
              <a:ext cx="1" cy="14"/>
            </a:xfrm>
            <a:custGeom>
              <a:avLst/>
              <a:gdLst>
                <a:gd name="T0" fmla="*/ 0 h 14"/>
                <a:gd name="T1" fmla="*/ 7 h 14"/>
                <a:gd name="T2" fmla="*/ 14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05" name="Freeform 1297"/>
            <p:cNvSpPr>
              <a:spLocks/>
            </p:cNvSpPr>
            <p:nvPr/>
          </p:nvSpPr>
          <p:spPr bwMode="auto">
            <a:xfrm>
              <a:off x="2987" y="2415"/>
              <a:ext cx="1" cy="6"/>
            </a:xfrm>
            <a:custGeom>
              <a:avLst/>
              <a:gdLst>
                <a:gd name="T0" fmla="*/ 0 h 6"/>
                <a:gd name="T1" fmla="*/ 6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06" name="Freeform 1298"/>
            <p:cNvSpPr>
              <a:spLocks/>
            </p:cNvSpPr>
            <p:nvPr/>
          </p:nvSpPr>
          <p:spPr bwMode="auto">
            <a:xfrm>
              <a:off x="2987" y="2408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07" name="Line 1299"/>
            <p:cNvSpPr>
              <a:spLocks noChangeShapeType="1"/>
            </p:cNvSpPr>
            <p:nvPr/>
          </p:nvSpPr>
          <p:spPr bwMode="auto">
            <a:xfrm>
              <a:off x="2987" y="240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08" name="Line 1300"/>
            <p:cNvSpPr>
              <a:spLocks noChangeShapeType="1"/>
            </p:cNvSpPr>
            <p:nvPr/>
          </p:nvSpPr>
          <p:spPr bwMode="auto">
            <a:xfrm>
              <a:off x="2987" y="240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09" name="Freeform 1301"/>
            <p:cNvSpPr>
              <a:spLocks/>
            </p:cNvSpPr>
            <p:nvPr/>
          </p:nvSpPr>
          <p:spPr bwMode="auto">
            <a:xfrm>
              <a:off x="2987" y="2408"/>
              <a:ext cx="8" cy="7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0 h 7"/>
                <a:gd name="T4" fmla="*/ 8 w 8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0"/>
                  </a:lnTo>
                  <a:lnTo>
                    <a:pt x="8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10" name="Freeform 1302"/>
            <p:cNvSpPr>
              <a:spLocks/>
            </p:cNvSpPr>
            <p:nvPr/>
          </p:nvSpPr>
          <p:spPr bwMode="auto">
            <a:xfrm>
              <a:off x="2995" y="2415"/>
              <a:ext cx="1" cy="6"/>
            </a:xfrm>
            <a:custGeom>
              <a:avLst/>
              <a:gdLst>
                <a:gd name="T0" fmla="*/ 0 h 6"/>
                <a:gd name="T1" fmla="*/ 6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11" name="Freeform 1303"/>
            <p:cNvSpPr>
              <a:spLocks/>
            </p:cNvSpPr>
            <p:nvPr/>
          </p:nvSpPr>
          <p:spPr bwMode="auto">
            <a:xfrm>
              <a:off x="2995" y="2415"/>
              <a:ext cx="1" cy="6"/>
            </a:xfrm>
            <a:custGeom>
              <a:avLst/>
              <a:gdLst>
                <a:gd name="T0" fmla="*/ 6 h 6"/>
                <a:gd name="T1" fmla="*/ 6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12" name="Line 1304"/>
            <p:cNvSpPr>
              <a:spLocks noChangeShapeType="1"/>
            </p:cNvSpPr>
            <p:nvPr/>
          </p:nvSpPr>
          <p:spPr bwMode="auto">
            <a:xfrm flipV="1">
              <a:off x="2995" y="2408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13" name="Freeform 1305"/>
            <p:cNvSpPr>
              <a:spLocks/>
            </p:cNvSpPr>
            <p:nvPr/>
          </p:nvSpPr>
          <p:spPr bwMode="auto">
            <a:xfrm>
              <a:off x="2995" y="2395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14" name="Freeform 1306"/>
            <p:cNvSpPr>
              <a:spLocks/>
            </p:cNvSpPr>
            <p:nvPr/>
          </p:nvSpPr>
          <p:spPr bwMode="auto">
            <a:xfrm>
              <a:off x="2995" y="2395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15" name="Freeform 1307"/>
            <p:cNvSpPr>
              <a:spLocks/>
            </p:cNvSpPr>
            <p:nvPr/>
          </p:nvSpPr>
          <p:spPr bwMode="auto">
            <a:xfrm>
              <a:off x="2995" y="2401"/>
              <a:ext cx="1" cy="14"/>
            </a:xfrm>
            <a:custGeom>
              <a:avLst/>
              <a:gdLst>
                <a:gd name="T0" fmla="*/ 0 h 14"/>
                <a:gd name="T1" fmla="*/ 7 h 14"/>
                <a:gd name="T2" fmla="*/ 14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16" name="Freeform 1308"/>
            <p:cNvSpPr>
              <a:spLocks/>
            </p:cNvSpPr>
            <p:nvPr/>
          </p:nvSpPr>
          <p:spPr bwMode="auto">
            <a:xfrm>
              <a:off x="2995" y="2415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17" name="Line 1309"/>
            <p:cNvSpPr>
              <a:spLocks noChangeShapeType="1"/>
            </p:cNvSpPr>
            <p:nvPr/>
          </p:nvSpPr>
          <p:spPr bwMode="auto">
            <a:xfrm>
              <a:off x="3004" y="241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18" name="Freeform 1310"/>
            <p:cNvSpPr>
              <a:spLocks/>
            </p:cNvSpPr>
            <p:nvPr/>
          </p:nvSpPr>
          <p:spPr bwMode="auto">
            <a:xfrm>
              <a:off x="3004" y="2395"/>
              <a:ext cx="1" cy="20"/>
            </a:xfrm>
            <a:custGeom>
              <a:avLst/>
              <a:gdLst>
                <a:gd name="T0" fmla="*/ 20 h 20"/>
                <a:gd name="T1" fmla="*/ 6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19" name="Line 1311"/>
            <p:cNvSpPr>
              <a:spLocks noChangeShapeType="1"/>
            </p:cNvSpPr>
            <p:nvPr/>
          </p:nvSpPr>
          <p:spPr bwMode="auto">
            <a:xfrm>
              <a:off x="3004" y="239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20" name="Line 1312"/>
            <p:cNvSpPr>
              <a:spLocks noChangeShapeType="1"/>
            </p:cNvSpPr>
            <p:nvPr/>
          </p:nvSpPr>
          <p:spPr bwMode="auto">
            <a:xfrm>
              <a:off x="3004" y="239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21" name="Freeform 1313"/>
            <p:cNvSpPr>
              <a:spLocks/>
            </p:cNvSpPr>
            <p:nvPr/>
          </p:nvSpPr>
          <p:spPr bwMode="auto">
            <a:xfrm>
              <a:off x="3004" y="2395"/>
              <a:ext cx="1" cy="20"/>
            </a:xfrm>
            <a:custGeom>
              <a:avLst/>
              <a:gdLst>
                <a:gd name="T0" fmla="*/ 0 h 20"/>
                <a:gd name="T1" fmla="*/ 6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6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22" name="Line 1314"/>
            <p:cNvSpPr>
              <a:spLocks noChangeShapeType="1"/>
            </p:cNvSpPr>
            <p:nvPr/>
          </p:nvSpPr>
          <p:spPr bwMode="auto">
            <a:xfrm>
              <a:off x="3004" y="241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23" name="Freeform 1315"/>
            <p:cNvSpPr>
              <a:spLocks/>
            </p:cNvSpPr>
            <p:nvPr/>
          </p:nvSpPr>
          <p:spPr bwMode="auto">
            <a:xfrm>
              <a:off x="3004" y="2408"/>
              <a:ext cx="9" cy="7"/>
            </a:xfrm>
            <a:custGeom>
              <a:avLst/>
              <a:gdLst>
                <a:gd name="T0" fmla="*/ 0 w 9"/>
                <a:gd name="T1" fmla="*/ 7 h 7"/>
                <a:gd name="T2" fmla="*/ 0 w 9"/>
                <a:gd name="T3" fmla="*/ 7 h 7"/>
                <a:gd name="T4" fmla="*/ 9 w 9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7"/>
                  </a:moveTo>
                  <a:lnTo>
                    <a:pt x="0" y="7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24" name="Freeform 1316"/>
            <p:cNvSpPr>
              <a:spLocks/>
            </p:cNvSpPr>
            <p:nvPr/>
          </p:nvSpPr>
          <p:spPr bwMode="auto">
            <a:xfrm>
              <a:off x="3013" y="2395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25" name="Freeform 1317"/>
            <p:cNvSpPr>
              <a:spLocks/>
            </p:cNvSpPr>
            <p:nvPr/>
          </p:nvSpPr>
          <p:spPr bwMode="auto">
            <a:xfrm>
              <a:off x="3013" y="2395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26" name="Line 1318"/>
            <p:cNvSpPr>
              <a:spLocks noChangeShapeType="1"/>
            </p:cNvSpPr>
            <p:nvPr/>
          </p:nvSpPr>
          <p:spPr bwMode="auto">
            <a:xfrm>
              <a:off x="3013" y="240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27" name="Freeform 1319"/>
            <p:cNvSpPr>
              <a:spLocks/>
            </p:cNvSpPr>
            <p:nvPr/>
          </p:nvSpPr>
          <p:spPr bwMode="auto">
            <a:xfrm>
              <a:off x="3013" y="2401"/>
              <a:ext cx="1" cy="20"/>
            </a:xfrm>
            <a:custGeom>
              <a:avLst/>
              <a:gdLst>
                <a:gd name="T0" fmla="*/ 0 h 20"/>
                <a:gd name="T1" fmla="*/ 7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28" name="Line 1320"/>
            <p:cNvSpPr>
              <a:spLocks noChangeShapeType="1"/>
            </p:cNvSpPr>
            <p:nvPr/>
          </p:nvSpPr>
          <p:spPr bwMode="auto">
            <a:xfrm>
              <a:off x="3013" y="242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29" name="Line 1321"/>
            <p:cNvSpPr>
              <a:spLocks noChangeShapeType="1"/>
            </p:cNvSpPr>
            <p:nvPr/>
          </p:nvSpPr>
          <p:spPr bwMode="auto">
            <a:xfrm>
              <a:off x="3013" y="242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30" name="Freeform 1322"/>
            <p:cNvSpPr>
              <a:spLocks/>
            </p:cNvSpPr>
            <p:nvPr/>
          </p:nvSpPr>
          <p:spPr bwMode="auto">
            <a:xfrm>
              <a:off x="3013" y="2401"/>
              <a:ext cx="8" cy="20"/>
            </a:xfrm>
            <a:custGeom>
              <a:avLst/>
              <a:gdLst>
                <a:gd name="T0" fmla="*/ 0 w 8"/>
                <a:gd name="T1" fmla="*/ 20 h 20"/>
                <a:gd name="T2" fmla="*/ 0 w 8"/>
                <a:gd name="T3" fmla="*/ 7 h 20"/>
                <a:gd name="T4" fmla="*/ 8 w 8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0">
                  <a:moveTo>
                    <a:pt x="0" y="20"/>
                  </a:moveTo>
                  <a:lnTo>
                    <a:pt x="0" y="7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31" name="Line 1323"/>
            <p:cNvSpPr>
              <a:spLocks noChangeShapeType="1"/>
            </p:cNvSpPr>
            <p:nvPr/>
          </p:nvSpPr>
          <p:spPr bwMode="auto">
            <a:xfrm>
              <a:off x="3021" y="240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32" name="Line 1324"/>
            <p:cNvSpPr>
              <a:spLocks noChangeShapeType="1"/>
            </p:cNvSpPr>
            <p:nvPr/>
          </p:nvSpPr>
          <p:spPr bwMode="auto">
            <a:xfrm>
              <a:off x="3021" y="2401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33" name="Freeform 1325"/>
            <p:cNvSpPr>
              <a:spLocks/>
            </p:cNvSpPr>
            <p:nvPr/>
          </p:nvSpPr>
          <p:spPr bwMode="auto">
            <a:xfrm>
              <a:off x="3021" y="2408"/>
              <a:ext cx="1" cy="20"/>
            </a:xfrm>
            <a:custGeom>
              <a:avLst/>
              <a:gdLst>
                <a:gd name="T0" fmla="*/ 0 h 20"/>
                <a:gd name="T1" fmla="*/ 13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13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34" name="Line 1326"/>
            <p:cNvSpPr>
              <a:spLocks noChangeShapeType="1"/>
            </p:cNvSpPr>
            <p:nvPr/>
          </p:nvSpPr>
          <p:spPr bwMode="auto">
            <a:xfrm>
              <a:off x="3021" y="242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35" name="Freeform 1327"/>
            <p:cNvSpPr>
              <a:spLocks/>
            </p:cNvSpPr>
            <p:nvPr/>
          </p:nvSpPr>
          <p:spPr bwMode="auto">
            <a:xfrm>
              <a:off x="3021" y="2415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36" name="Line 1328"/>
            <p:cNvSpPr>
              <a:spLocks noChangeShapeType="1"/>
            </p:cNvSpPr>
            <p:nvPr/>
          </p:nvSpPr>
          <p:spPr bwMode="auto">
            <a:xfrm flipV="1">
              <a:off x="3021" y="2408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37" name="Freeform 1329"/>
            <p:cNvSpPr>
              <a:spLocks/>
            </p:cNvSpPr>
            <p:nvPr/>
          </p:nvSpPr>
          <p:spPr bwMode="auto">
            <a:xfrm>
              <a:off x="3021" y="2408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38" name="Line 1330"/>
            <p:cNvSpPr>
              <a:spLocks noChangeShapeType="1"/>
            </p:cNvSpPr>
            <p:nvPr/>
          </p:nvSpPr>
          <p:spPr bwMode="auto">
            <a:xfrm>
              <a:off x="3030" y="240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39" name="Freeform 1331"/>
            <p:cNvSpPr>
              <a:spLocks/>
            </p:cNvSpPr>
            <p:nvPr/>
          </p:nvSpPr>
          <p:spPr bwMode="auto">
            <a:xfrm>
              <a:off x="3030" y="2408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40" name="Freeform 1332"/>
            <p:cNvSpPr>
              <a:spLocks/>
            </p:cNvSpPr>
            <p:nvPr/>
          </p:nvSpPr>
          <p:spPr bwMode="auto">
            <a:xfrm>
              <a:off x="3030" y="2415"/>
              <a:ext cx="1" cy="6"/>
            </a:xfrm>
            <a:custGeom>
              <a:avLst/>
              <a:gdLst>
                <a:gd name="T0" fmla="*/ 6 h 6"/>
                <a:gd name="T1" fmla="*/ 6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41" name="Line 1333"/>
            <p:cNvSpPr>
              <a:spLocks noChangeShapeType="1"/>
            </p:cNvSpPr>
            <p:nvPr/>
          </p:nvSpPr>
          <p:spPr bwMode="auto">
            <a:xfrm flipV="1">
              <a:off x="3030" y="2408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42" name="Freeform 1334"/>
            <p:cNvSpPr>
              <a:spLocks/>
            </p:cNvSpPr>
            <p:nvPr/>
          </p:nvSpPr>
          <p:spPr bwMode="auto">
            <a:xfrm>
              <a:off x="3030" y="2395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43" name="Freeform 1335"/>
            <p:cNvSpPr>
              <a:spLocks/>
            </p:cNvSpPr>
            <p:nvPr/>
          </p:nvSpPr>
          <p:spPr bwMode="auto">
            <a:xfrm>
              <a:off x="3030" y="2395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44" name="Freeform 1336"/>
            <p:cNvSpPr>
              <a:spLocks/>
            </p:cNvSpPr>
            <p:nvPr/>
          </p:nvSpPr>
          <p:spPr bwMode="auto">
            <a:xfrm>
              <a:off x="3030" y="2408"/>
              <a:ext cx="9" cy="7"/>
            </a:xfrm>
            <a:custGeom>
              <a:avLst/>
              <a:gdLst>
                <a:gd name="T0" fmla="*/ 0 w 9"/>
                <a:gd name="T1" fmla="*/ 0 h 7"/>
                <a:gd name="T2" fmla="*/ 0 w 9"/>
                <a:gd name="T3" fmla="*/ 7 h 7"/>
                <a:gd name="T4" fmla="*/ 9 w 9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lnTo>
                    <a:pt x="0" y="7"/>
                  </a:lnTo>
                  <a:lnTo>
                    <a:pt x="9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45" name="Line 1337"/>
            <p:cNvSpPr>
              <a:spLocks noChangeShapeType="1"/>
            </p:cNvSpPr>
            <p:nvPr/>
          </p:nvSpPr>
          <p:spPr bwMode="auto">
            <a:xfrm>
              <a:off x="3039" y="2415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46" name="Freeform 1338"/>
            <p:cNvSpPr>
              <a:spLocks/>
            </p:cNvSpPr>
            <p:nvPr/>
          </p:nvSpPr>
          <p:spPr bwMode="auto">
            <a:xfrm>
              <a:off x="3039" y="2421"/>
              <a:ext cx="1" cy="14"/>
            </a:xfrm>
            <a:custGeom>
              <a:avLst/>
              <a:gdLst>
                <a:gd name="T0" fmla="*/ 0 h 14"/>
                <a:gd name="T1" fmla="*/ 7 h 14"/>
                <a:gd name="T2" fmla="*/ 14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47" name="Freeform 1339"/>
            <p:cNvSpPr>
              <a:spLocks/>
            </p:cNvSpPr>
            <p:nvPr/>
          </p:nvSpPr>
          <p:spPr bwMode="auto">
            <a:xfrm>
              <a:off x="3039" y="2415"/>
              <a:ext cx="1" cy="20"/>
            </a:xfrm>
            <a:custGeom>
              <a:avLst/>
              <a:gdLst>
                <a:gd name="T0" fmla="*/ 20 h 20"/>
                <a:gd name="T1" fmla="*/ 20 h 20"/>
                <a:gd name="T2" fmla="*/ 13 h 20"/>
                <a:gd name="T3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20"/>
                  </a:ln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48" name="Line 1340"/>
            <p:cNvSpPr>
              <a:spLocks noChangeShapeType="1"/>
            </p:cNvSpPr>
            <p:nvPr/>
          </p:nvSpPr>
          <p:spPr bwMode="auto">
            <a:xfrm flipV="1">
              <a:off x="3039" y="2408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49" name="Line 1341"/>
            <p:cNvSpPr>
              <a:spLocks noChangeShapeType="1"/>
            </p:cNvSpPr>
            <p:nvPr/>
          </p:nvSpPr>
          <p:spPr bwMode="auto">
            <a:xfrm>
              <a:off x="3039" y="240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50" name="Line 1342"/>
            <p:cNvSpPr>
              <a:spLocks noChangeShapeType="1"/>
            </p:cNvSpPr>
            <p:nvPr/>
          </p:nvSpPr>
          <p:spPr bwMode="auto">
            <a:xfrm>
              <a:off x="3039" y="240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51" name="Freeform 1343"/>
            <p:cNvSpPr>
              <a:spLocks/>
            </p:cNvSpPr>
            <p:nvPr/>
          </p:nvSpPr>
          <p:spPr bwMode="auto">
            <a:xfrm>
              <a:off x="3039" y="2408"/>
              <a:ext cx="1" cy="20"/>
            </a:xfrm>
            <a:custGeom>
              <a:avLst/>
              <a:gdLst>
                <a:gd name="T0" fmla="*/ 0 h 20"/>
                <a:gd name="T1" fmla="*/ 7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52" name="Freeform 1344"/>
            <p:cNvSpPr>
              <a:spLocks/>
            </p:cNvSpPr>
            <p:nvPr/>
          </p:nvSpPr>
          <p:spPr bwMode="auto">
            <a:xfrm>
              <a:off x="3039" y="2428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53" name="Line 1345"/>
            <p:cNvSpPr>
              <a:spLocks noChangeShapeType="1"/>
            </p:cNvSpPr>
            <p:nvPr/>
          </p:nvSpPr>
          <p:spPr bwMode="auto">
            <a:xfrm flipV="1">
              <a:off x="3048" y="2421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54" name="Freeform 1346"/>
            <p:cNvSpPr>
              <a:spLocks/>
            </p:cNvSpPr>
            <p:nvPr/>
          </p:nvSpPr>
          <p:spPr bwMode="auto">
            <a:xfrm>
              <a:off x="3048" y="2408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55" name="Line 1347"/>
            <p:cNvSpPr>
              <a:spLocks noChangeShapeType="1"/>
            </p:cNvSpPr>
            <p:nvPr/>
          </p:nvSpPr>
          <p:spPr bwMode="auto">
            <a:xfrm>
              <a:off x="3048" y="240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56" name="Freeform 1348"/>
            <p:cNvSpPr>
              <a:spLocks/>
            </p:cNvSpPr>
            <p:nvPr/>
          </p:nvSpPr>
          <p:spPr bwMode="auto">
            <a:xfrm>
              <a:off x="3048" y="2408"/>
              <a:ext cx="1" cy="20"/>
            </a:xfrm>
            <a:custGeom>
              <a:avLst/>
              <a:gdLst>
                <a:gd name="T0" fmla="*/ 0 h 20"/>
                <a:gd name="T1" fmla="*/ 7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57" name="Line 1349"/>
            <p:cNvSpPr>
              <a:spLocks noChangeShapeType="1"/>
            </p:cNvSpPr>
            <p:nvPr/>
          </p:nvSpPr>
          <p:spPr bwMode="auto">
            <a:xfrm>
              <a:off x="3048" y="242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58" name="Freeform 1350"/>
            <p:cNvSpPr>
              <a:spLocks/>
            </p:cNvSpPr>
            <p:nvPr/>
          </p:nvSpPr>
          <p:spPr bwMode="auto">
            <a:xfrm>
              <a:off x="3048" y="2428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59" name="Freeform 1351"/>
            <p:cNvSpPr>
              <a:spLocks/>
            </p:cNvSpPr>
            <p:nvPr/>
          </p:nvSpPr>
          <p:spPr bwMode="auto">
            <a:xfrm>
              <a:off x="3048" y="2408"/>
              <a:ext cx="8" cy="27"/>
            </a:xfrm>
            <a:custGeom>
              <a:avLst/>
              <a:gdLst>
                <a:gd name="T0" fmla="*/ 0 w 8"/>
                <a:gd name="T1" fmla="*/ 27 h 27"/>
                <a:gd name="T2" fmla="*/ 0 w 8"/>
                <a:gd name="T3" fmla="*/ 20 h 27"/>
                <a:gd name="T4" fmla="*/ 0 w 8"/>
                <a:gd name="T5" fmla="*/ 13 h 27"/>
                <a:gd name="T6" fmla="*/ 8 w 8"/>
                <a:gd name="T7" fmla="*/ 7 h 27"/>
                <a:gd name="T8" fmla="*/ 8 w 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0" y="27"/>
                  </a:moveTo>
                  <a:lnTo>
                    <a:pt x="0" y="20"/>
                  </a:lnTo>
                  <a:lnTo>
                    <a:pt x="0" y="13"/>
                  </a:lnTo>
                  <a:lnTo>
                    <a:pt x="8" y="7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60" name="Freeform 1352"/>
            <p:cNvSpPr>
              <a:spLocks/>
            </p:cNvSpPr>
            <p:nvPr/>
          </p:nvSpPr>
          <p:spPr bwMode="auto">
            <a:xfrm>
              <a:off x="3056" y="2408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61" name="Line 1353"/>
            <p:cNvSpPr>
              <a:spLocks noChangeShapeType="1"/>
            </p:cNvSpPr>
            <p:nvPr/>
          </p:nvSpPr>
          <p:spPr bwMode="auto">
            <a:xfrm>
              <a:off x="3056" y="241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62" name="Line 1354"/>
            <p:cNvSpPr>
              <a:spLocks noChangeShapeType="1"/>
            </p:cNvSpPr>
            <p:nvPr/>
          </p:nvSpPr>
          <p:spPr bwMode="auto">
            <a:xfrm>
              <a:off x="3056" y="2415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63" name="Freeform 1355"/>
            <p:cNvSpPr>
              <a:spLocks/>
            </p:cNvSpPr>
            <p:nvPr/>
          </p:nvSpPr>
          <p:spPr bwMode="auto">
            <a:xfrm>
              <a:off x="3056" y="2421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64" name="Line 1356"/>
            <p:cNvSpPr>
              <a:spLocks noChangeShapeType="1"/>
            </p:cNvSpPr>
            <p:nvPr/>
          </p:nvSpPr>
          <p:spPr bwMode="auto">
            <a:xfrm flipV="1">
              <a:off x="3056" y="2421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65" name="Freeform 1357"/>
            <p:cNvSpPr>
              <a:spLocks/>
            </p:cNvSpPr>
            <p:nvPr/>
          </p:nvSpPr>
          <p:spPr bwMode="auto">
            <a:xfrm>
              <a:off x="3056" y="2408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66" name="Freeform 1358"/>
            <p:cNvSpPr>
              <a:spLocks/>
            </p:cNvSpPr>
            <p:nvPr/>
          </p:nvSpPr>
          <p:spPr bwMode="auto">
            <a:xfrm>
              <a:off x="3056" y="2408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67" name="Line 1359"/>
            <p:cNvSpPr>
              <a:spLocks noChangeShapeType="1"/>
            </p:cNvSpPr>
            <p:nvPr/>
          </p:nvSpPr>
          <p:spPr bwMode="auto">
            <a:xfrm>
              <a:off x="3065" y="2408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68" name="Freeform 1360"/>
            <p:cNvSpPr>
              <a:spLocks/>
            </p:cNvSpPr>
            <p:nvPr/>
          </p:nvSpPr>
          <p:spPr bwMode="auto">
            <a:xfrm>
              <a:off x="3065" y="2415"/>
              <a:ext cx="1" cy="20"/>
            </a:xfrm>
            <a:custGeom>
              <a:avLst/>
              <a:gdLst>
                <a:gd name="T0" fmla="*/ 0 h 20"/>
                <a:gd name="T1" fmla="*/ 13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13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69" name="Line 1361"/>
            <p:cNvSpPr>
              <a:spLocks noChangeShapeType="1"/>
            </p:cNvSpPr>
            <p:nvPr/>
          </p:nvSpPr>
          <p:spPr bwMode="auto">
            <a:xfrm>
              <a:off x="3065" y="243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70" name="Line 1362"/>
            <p:cNvSpPr>
              <a:spLocks noChangeShapeType="1"/>
            </p:cNvSpPr>
            <p:nvPr/>
          </p:nvSpPr>
          <p:spPr bwMode="auto">
            <a:xfrm flipV="1">
              <a:off x="3065" y="2428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71" name="Line 1363"/>
            <p:cNvSpPr>
              <a:spLocks noChangeShapeType="1"/>
            </p:cNvSpPr>
            <p:nvPr/>
          </p:nvSpPr>
          <p:spPr bwMode="auto">
            <a:xfrm flipV="1">
              <a:off x="3065" y="2415"/>
              <a:ext cx="1" cy="13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72" name="Line 1364"/>
            <p:cNvSpPr>
              <a:spLocks noChangeShapeType="1"/>
            </p:cNvSpPr>
            <p:nvPr/>
          </p:nvSpPr>
          <p:spPr bwMode="auto">
            <a:xfrm flipV="1">
              <a:off x="3065" y="2408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73" name="Freeform 1365"/>
            <p:cNvSpPr>
              <a:spLocks/>
            </p:cNvSpPr>
            <p:nvPr/>
          </p:nvSpPr>
          <p:spPr bwMode="auto">
            <a:xfrm>
              <a:off x="3065" y="2408"/>
              <a:ext cx="9" cy="7"/>
            </a:xfrm>
            <a:custGeom>
              <a:avLst/>
              <a:gdLst>
                <a:gd name="T0" fmla="*/ 0 w 9"/>
                <a:gd name="T1" fmla="*/ 0 h 7"/>
                <a:gd name="T2" fmla="*/ 0 w 9"/>
                <a:gd name="T3" fmla="*/ 0 h 7"/>
                <a:gd name="T4" fmla="*/ 9 w 9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lnTo>
                    <a:pt x="0" y="0"/>
                  </a:lnTo>
                  <a:lnTo>
                    <a:pt x="9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74" name="Freeform 1366"/>
            <p:cNvSpPr>
              <a:spLocks/>
            </p:cNvSpPr>
            <p:nvPr/>
          </p:nvSpPr>
          <p:spPr bwMode="auto">
            <a:xfrm>
              <a:off x="3074" y="2415"/>
              <a:ext cx="1" cy="20"/>
            </a:xfrm>
            <a:custGeom>
              <a:avLst/>
              <a:gdLst>
                <a:gd name="T0" fmla="*/ 0 h 20"/>
                <a:gd name="T1" fmla="*/ 13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13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75" name="Freeform 1367"/>
            <p:cNvSpPr>
              <a:spLocks/>
            </p:cNvSpPr>
            <p:nvPr/>
          </p:nvSpPr>
          <p:spPr bwMode="auto">
            <a:xfrm>
              <a:off x="3074" y="2428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76" name="Line 1368"/>
            <p:cNvSpPr>
              <a:spLocks noChangeShapeType="1"/>
            </p:cNvSpPr>
            <p:nvPr/>
          </p:nvSpPr>
          <p:spPr bwMode="auto">
            <a:xfrm flipV="1">
              <a:off x="3074" y="2421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77" name="Line 1369"/>
            <p:cNvSpPr>
              <a:spLocks noChangeShapeType="1"/>
            </p:cNvSpPr>
            <p:nvPr/>
          </p:nvSpPr>
          <p:spPr bwMode="auto">
            <a:xfrm flipV="1">
              <a:off x="3074" y="2415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78" name="Line 1370"/>
            <p:cNvSpPr>
              <a:spLocks noChangeShapeType="1"/>
            </p:cNvSpPr>
            <p:nvPr/>
          </p:nvSpPr>
          <p:spPr bwMode="auto">
            <a:xfrm>
              <a:off x="3074" y="241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79" name="Freeform 1371"/>
            <p:cNvSpPr>
              <a:spLocks/>
            </p:cNvSpPr>
            <p:nvPr/>
          </p:nvSpPr>
          <p:spPr bwMode="auto">
            <a:xfrm>
              <a:off x="3074" y="2415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80" name="Freeform 1372"/>
            <p:cNvSpPr>
              <a:spLocks/>
            </p:cNvSpPr>
            <p:nvPr/>
          </p:nvSpPr>
          <p:spPr bwMode="auto">
            <a:xfrm>
              <a:off x="3074" y="2428"/>
              <a:ext cx="8" cy="1"/>
            </a:xfrm>
            <a:custGeom>
              <a:avLst/>
              <a:gdLst>
                <a:gd name="T0" fmla="*/ 0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81" name="Line 1373"/>
            <p:cNvSpPr>
              <a:spLocks noChangeShapeType="1"/>
            </p:cNvSpPr>
            <p:nvPr/>
          </p:nvSpPr>
          <p:spPr bwMode="auto">
            <a:xfrm flipV="1">
              <a:off x="3082" y="2421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82" name="Freeform 1374"/>
            <p:cNvSpPr>
              <a:spLocks/>
            </p:cNvSpPr>
            <p:nvPr/>
          </p:nvSpPr>
          <p:spPr bwMode="auto">
            <a:xfrm>
              <a:off x="3082" y="2408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83" name="Line 1375"/>
            <p:cNvSpPr>
              <a:spLocks noChangeShapeType="1"/>
            </p:cNvSpPr>
            <p:nvPr/>
          </p:nvSpPr>
          <p:spPr bwMode="auto">
            <a:xfrm>
              <a:off x="3082" y="240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84" name="Line 1376"/>
            <p:cNvSpPr>
              <a:spLocks noChangeShapeType="1"/>
            </p:cNvSpPr>
            <p:nvPr/>
          </p:nvSpPr>
          <p:spPr bwMode="auto">
            <a:xfrm>
              <a:off x="3082" y="240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85" name="Freeform 1377"/>
            <p:cNvSpPr>
              <a:spLocks/>
            </p:cNvSpPr>
            <p:nvPr/>
          </p:nvSpPr>
          <p:spPr bwMode="auto">
            <a:xfrm>
              <a:off x="3082" y="2408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86" name="Freeform 1378"/>
            <p:cNvSpPr>
              <a:spLocks/>
            </p:cNvSpPr>
            <p:nvPr/>
          </p:nvSpPr>
          <p:spPr bwMode="auto">
            <a:xfrm>
              <a:off x="3082" y="2421"/>
              <a:ext cx="1" cy="14"/>
            </a:xfrm>
            <a:custGeom>
              <a:avLst/>
              <a:gdLst>
                <a:gd name="T0" fmla="*/ 0 h 14"/>
                <a:gd name="T1" fmla="*/ 7 h 14"/>
                <a:gd name="T2" fmla="*/ 14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87" name="Freeform 1379"/>
            <p:cNvSpPr>
              <a:spLocks/>
            </p:cNvSpPr>
            <p:nvPr/>
          </p:nvSpPr>
          <p:spPr bwMode="auto">
            <a:xfrm>
              <a:off x="3082" y="2428"/>
              <a:ext cx="9" cy="7"/>
            </a:xfrm>
            <a:custGeom>
              <a:avLst/>
              <a:gdLst>
                <a:gd name="T0" fmla="*/ 0 w 9"/>
                <a:gd name="T1" fmla="*/ 7 h 7"/>
                <a:gd name="T2" fmla="*/ 0 w 9"/>
                <a:gd name="T3" fmla="*/ 7 h 7"/>
                <a:gd name="T4" fmla="*/ 9 w 9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7"/>
                  </a:moveTo>
                  <a:lnTo>
                    <a:pt x="0" y="7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88" name="Freeform 1380"/>
            <p:cNvSpPr>
              <a:spLocks/>
            </p:cNvSpPr>
            <p:nvPr/>
          </p:nvSpPr>
          <p:spPr bwMode="auto">
            <a:xfrm>
              <a:off x="3091" y="2408"/>
              <a:ext cx="1" cy="20"/>
            </a:xfrm>
            <a:custGeom>
              <a:avLst/>
              <a:gdLst>
                <a:gd name="T0" fmla="*/ 20 h 20"/>
                <a:gd name="T1" fmla="*/ 7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89" name="Line 1381"/>
            <p:cNvSpPr>
              <a:spLocks noChangeShapeType="1"/>
            </p:cNvSpPr>
            <p:nvPr/>
          </p:nvSpPr>
          <p:spPr bwMode="auto">
            <a:xfrm>
              <a:off x="3091" y="240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90" name="Freeform 1382"/>
            <p:cNvSpPr>
              <a:spLocks/>
            </p:cNvSpPr>
            <p:nvPr/>
          </p:nvSpPr>
          <p:spPr bwMode="auto">
            <a:xfrm>
              <a:off x="3091" y="2401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91" name="Freeform 1383"/>
            <p:cNvSpPr>
              <a:spLocks/>
            </p:cNvSpPr>
            <p:nvPr/>
          </p:nvSpPr>
          <p:spPr bwMode="auto">
            <a:xfrm>
              <a:off x="3091" y="2401"/>
              <a:ext cx="1" cy="20"/>
            </a:xfrm>
            <a:custGeom>
              <a:avLst/>
              <a:gdLst>
                <a:gd name="T0" fmla="*/ 0 h 20"/>
                <a:gd name="T1" fmla="*/ 7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92" name="Line 1384"/>
            <p:cNvSpPr>
              <a:spLocks noChangeShapeType="1"/>
            </p:cNvSpPr>
            <p:nvPr/>
          </p:nvSpPr>
          <p:spPr bwMode="auto">
            <a:xfrm>
              <a:off x="3091" y="2421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93" name="Line 1385"/>
            <p:cNvSpPr>
              <a:spLocks noChangeShapeType="1"/>
            </p:cNvSpPr>
            <p:nvPr/>
          </p:nvSpPr>
          <p:spPr bwMode="auto">
            <a:xfrm>
              <a:off x="3091" y="242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94" name="Freeform 1386"/>
            <p:cNvSpPr>
              <a:spLocks/>
            </p:cNvSpPr>
            <p:nvPr/>
          </p:nvSpPr>
          <p:spPr bwMode="auto">
            <a:xfrm>
              <a:off x="3091" y="2408"/>
              <a:ext cx="9" cy="20"/>
            </a:xfrm>
            <a:custGeom>
              <a:avLst/>
              <a:gdLst>
                <a:gd name="T0" fmla="*/ 0 w 9"/>
                <a:gd name="T1" fmla="*/ 20 h 20"/>
                <a:gd name="T2" fmla="*/ 0 w 9"/>
                <a:gd name="T3" fmla="*/ 7 h 20"/>
                <a:gd name="T4" fmla="*/ 9 w 9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0">
                  <a:moveTo>
                    <a:pt x="0" y="20"/>
                  </a:moveTo>
                  <a:lnTo>
                    <a:pt x="0" y="7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95" name="Freeform 1387"/>
            <p:cNvSpPr>
              <a:spLocks/>
            </p:cNvSpPr>
            <p:nvPr/>
          </p:nvSpPr>
          <p:spPr bwMode="auto">
            <a:xfrm>
              <a:off x="3100" y="2408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96" name="Line 1388"/>
            <p:cNvSpPr>
              <a:spLocks noChangeShapeType="1"/>
            </p:cNvSpPr>
            <p:nvPr/>
          </p:nvSpPr>
          <p:spPr bwMode="auto">
            <a:xfrm>
              <a:off x="3100" y="241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97" name="Freeform 1389"/>
            <p:cNvSpPr>
              <a:spLocks/>
            </p:cNvSpPr>
            <p:nvPr/>
          </p:nvSpPr>
          <p:spPr bwMode="auto">
            <a:xfrm>
              <a:off x="3100" y="2415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98" name="Line 1390"/>
            <p:cNvSpPr>
              <a:spLocks noChangeShapeType="1"/>
            </p:cNvSpPr>
            <p:nvPr/>
          </p:nvSpPr>
          <p:spPr bwMode="auto">
            <a:xfrm>
              <a:off x="3100" y="242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599" name="Freeform 1391"/>
            <p:cNvSpPr>
              <a:spLocks/>
            </p:cNvSpPr>
            <p:nvPr/>
          </p:nvSpPr>
          <p:spPr bwMode="auto">
            <a:xfrm>
              <a:off x="3100" y="2415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00" name="Line 1392"/>
            <p:cNvSpPr>
              <a:spLocks noChangeShapeType="1"/>
            </p:cNvSpPr>
            <p:nvPr/>
          </p:nvSpPr>
          <p:spPr bwMode="auto">
            <a:xfrm flipV="1">
              <a:off x="3100" y="2408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01" name="Freeform 1393"/>
            <p:cNvSpPr>
              <a:spLocks/>
            </p:cNvSpPr>
            <p:nvPr/>
          </p:nvSpPr>
          <p:spPr bwMode="auto">
            <a:xfrm>
              <a:off x="3100" y="2408"/>
              <a:ext cx="8" cy="7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0 h 7"/>
                <a:gd name="T4" fmla="*/ 8 w 8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0"/>
                  </a:lnTo>
                  <a:lnTo>
                    <a:pt x="8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02" name="Line 1394"/>
            <p:cNvSpPr>
              <a:spLocks noChangeShapeType="1"/>
            </p:cNvSpPr>
            <p:nvPr/>
          </p:nvSpPr>
          <p:spPr bwMode="auto">
            <a:xfrm>
              <a:off x="3108" y="2415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03" name="Freeform 1395"/>
            <p:cNvSpPr>
              <a:spLocks/>
            </p:cNvSpPr>
            <p:nvPr/>
          </p:nvSpPr>
          <p:spPr bwMode="auto">
            <a:xfrm>
              <a:off x="3108" y="2421"/>
              <a:ext cx="1" cy="14"/>
            </a:xfrm>
            <a:custGeom>
              <a:avLst/>
              <a:gdLst>
                <a:gd name="T0" fmla="*/ 0 h 14"/>
                <a:gd name="T1" fmla="*/ 7 h 14"/>
                <a:gd name="T2" fmla="*/ 14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04" name="Line 1396"/>
            <p:cNvSpPr>
              <a:spLocks noChangeShapeType="1"/>
            </p:cNvSpPr>
            <p:nvPr/>
          </p:nvSpPr>
          <p:spPr bwMode="auto">
            <a:xfrm>
              <a:off x="3108" y="243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05" name="Freeform 1397"/>
            <p:cNvSpPr>
              <a:spLocks/>
            </p:cNvSpPr>
            <p:nvPr/>
          </p:nvSpPr>
          <p:spPr bwMode="auto">
            <a:xfrm>
              <a:off x="3108" y="2421"/>
              <a:ext cx="1" cy="14"/>
            </a:xfrm>
            <a:custGeom>
              <a:avLst/>
              <a:gdLst>
                <a:gd name="T0" fmla="*/ 14 h 14"/>
                <a:gd name="T1" fmla="*/ 7 h 14"/>
                <a:gd name="T2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06" name="Line 1398"/>
            <p:cNvSpPr>
              <a:spLocks noChangeShapeType="1"/>
            </p:cNvSpPr>
            <p:nvPr/>
          </p:nvSpPr>
          <p:spPr bwMode="auto">
            <a:xfrm flipV="1">
              <a:off x="3108" y="2415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07" name="Line 1399"/>
            <p:cNvSpPr>
              <a:spLocks noChangeShapeType="1"/>
            </p:cNvSpPr>
            <p:nvPr/>
          </p:nvSpPr>
          <p:spPr bwMode="auto">
            <a:xfrm>
              <a:off x="3108" y="241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08" name="Freeform 1400"/>
            <p:cNvSpPr>
              <a:spLocks/>
            </p:cNvSpPr>
            <p:nvPr/>
          </p:nvSpPr>
          <p:spPr bwMode="auto">
            <a:xfrm>
              <a:off x="3108" y="2415"/>
              <a:ext cx="9" cy="13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6 h 13"/>
                <a:gd name="T4" fmla="*/ 9 w 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3">
                  <a:moveTo>
                    <a:pt x="0" y="0"/>
                  </a:moveTo>
                  <a:lnTo>
                    <a:pt x="0" y="6"/>
                  </a:lnTo>
                  <a:lnTo>
                    <a:pt x="9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09" name="Freeform 1401"/>
            <p:cNvSpPr>
              <a:spLocks/>
            </p:cNvSpPr>
            <p:nvPr/>
          </p:nvSpPr>
          <p:spPr bwMode="auto">
            <a:xfrm>
              <a:off x="3117" y="2428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10" name="Freeform 1402"/>
            <p:cNvSpPr>
              <a:spLocks/>
            </p:cNvSpPr>
            <p:nvPr/>
          </p:nvSpPr>
          <p:spPr bwMode="auto">
            <a:xfrm>
              <a:off x="3117" y="2435"/>
              <a:ext cx="1" cy="6"/>
            </a:xfrm>
            <a:custGeom>
              <a:avLst/>
              <a:gdLst>
                <a:gd name="T0" fmla="*/ 6 h 6"/>
                <a:gd name="T1" fmla="*/ 6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11" name="Freeform 1403"/>
            <p:cNvSpPr>
              <a:spLocks/>
            </p:cNvSpPr>
            <p:nvPr/>
          </p:nvSpPr>
          <p:spPr bwMode="auto">
            <a:xfrm>
              <a:off x="3117" y="2415"/>
              <a:ext cx="1" cy="20"/>
            </a:xfrm>
            <a:custGeom>
              <a:avLst/>
              <a:gdLst>
                <a:gd name="T0" fmla="*/ 20 h 20"/>
                <a:gd name="T1" fmla="*/ 6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12" name="Line 1404"/>
            <p:cNvSpPr>
              <a:spLocks noChangeShapeType="1"/>
            </p:cNvSpPr>
            <p:nvPr/>
          </p:nvSpPr>
          <p:spPr bwMode="auto">
            <a:xfrm>
              <a:off x="3117" y="241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13" name="Line 1405"/>
            <p:cNvSpPr>
              <a:spLocks noChangeShapeType="1"/>
            </p:cNvSpPr>
            <p:nvPr/>
          </p:nvSpPr>
          <p:spPr bwMode="auto">
            <a:xfrm>
              <a:off x="3117" y="241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14" name="Freeform 1406"/>
            <p:cNvSpPr>
              <a:spLocks/>
            </p:cNvSpPr>
            <p:nvPr/>
          </p:nvSpPr>
          <p:spPr bwMode="auto">
            <a:xfrm>
              <a:off x="3117" y="2415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15" name="Freeform 1407"/>
            <p:cNvSpPr>
              <a:spLocks/>
            </p:cNvSpPr>
            <p:nvPr/>
          </p:nvSpPr>
          <p:spPr bwMode="auto">
            <a:xfrm>
              <a:off x="3117" y="2428"/>
              <a:ext cx="9" cy="7"/>
            </a:xfrm>
            <a:custGeom>
              <a:avLst/>
              <a:gdLst>
                <a:gd name="T0" fmla="*/ 0 w 9"/>
                <a:gd name="T1" fmla="*/ 0 h 7"/>
                <a:gd name="T2" fmla="*/ 0 w 9"/>
                <a:gd name="T3" fmla="*/ 7 h 7"/>
                <a:gd name="T4" fmla="*/ 9 w 9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lnTo>
                    <a:pt x="0" y="7"/>
                  </a:lnTo>
                  <a:lnTo>
                    <a:pt x="9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16" name="Line 1408"/>
            <p:cNvSpPr>
              <a:spLocks noChangeShapeType="1"/>
            </p:cNvSpPr>
            <p:nvPr/>
          </p:nvSpPr>
          <p:spPr bwMode="auto">
            <a:xfrm>
              <a:off x="3126" y="243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17" name="Freeform 1409"/>
            <p:cNvSpPr>
              <a:spLocks/>
            </p:cNvSpPr>
            <p:nvPr/>
          </p:nvSpPr>
          <p:spPr bwMode="auto">
            <a:xfrm>
              <a:off x="3126" y="2421"/>
              <a:ext cx="1" cy="14"/>
            </a:xfrm>
            <a:custGeom>
              <a:avLst/>
              <a:gdLst>
                <a:gd name="T0" fmla="*/ 14 h 14"/>
                <a:gd name="T1" fmla="*/ 7 h 14"/>
                <a:gd name="T2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18" name="Line 1410"/>
            <p:cNvSpPr>
              <a:spLocks noChangeShapeType="1"/>
            </p:cNvSpPr>
            <p:nvPr/>
          </p:nvSpPr>
          <p:spPr bwMode="auto">
            <a:xfrm flipV="1">
              <a:off x="3126" y="2415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19" name="Line 1411"/>
            <p:cNvSpPr>
              <a:spLocks noChangeShapeType="1"/>
            </p:cNvSpPr>
            <p:nvPr/>
          </p:nvSpPr>
          <p:spPr bwMode="auto">
            <a:xfrm>
              <a:off x="3126" y="241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63821" name="Group 1613"/>
          <p:cNvGrpSpPr>
            <a:grpSpLocks/>
          </p:cNvGrpSpPr>
          <p:nvPr/>
        </p:nvGrpSpPr>
        <p:grpSpPr bwMode="auto">
          <a:xfrm>
            <a:off x="4962525" y="3811588"/>
            <a:ext cx="387350" cy="96837"/>
            <a:chOff x="3126" y="2401"/>
            <a:chExt cx="244" cy="61"/>
          </a:xfrm>
        </p:grpSpPr>
        <p:sp>
          <p:nvSpPr>
            <p:cNvPr id="863621" name="Freeform 1413"/>
            <p:cNvSpPr>
              <a:spLocks/>
            </p:cNvSpPr>
            <p:nvPr/>
          </p:nvSpPr>
          <p:spPr bwMode="auto">
            <a:xfrm>
              <a:off x="3126" y="2415"/>
              <a:ext cx="1" cy="20"/>
            </a:xfrm>
            <a:custGeom>
              <a:avLst/>
              <a:gdLst>
                <a:gd name="T0" fmla="*/ 0 h 20"/>
                <a:gd name="T1" fmla="*/ 13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13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22" name="Freeform 1414"/>
            <p:cNvSpPr>
              <a:spLocks/>
            </p:cNvSpPr>
            <p:nvPr/>
          </p:nvSpPr>
          <p:spPr bwMode="auto">
            <a:xfrm>
              <a:off x="3126" y="2428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23" name="Freeform 1415"/>
            <p:cNvSpPr>
              <a:spLocks/>
            </p:cNvSpPr>
            <p:nvPr/>
          </p:nvSpPr>
          <p:spPr bwMode="auto">
            <a:xfrm>
              <a:off x="3126" y="2408"/>
              <a:ext cx="8" cy="20"/>
            </a:xfrm>
            <a:custGeom>
              <a:avLst/>
              <a:gdLst>
                <a:gd name="T0" fmla="*/ 0 w 8"/>
                <a:gd name="T1" fmla="*/ 20 h 20"/>
                <a:gd name="T2" fmla="*/ 0 w 8"/>
                <a:gd name="T3" fmla="*/ 7 h 20"/>
                <a:gd name="T4" fmla="*/ 8 w 8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0">
                  <a:moveTo>
                    <a:pt x="0" y="20"/>
                  </a:moveTo>
                  <a:lnTo>
                    <a:pt x="0" y="7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24" name="Line 1416"/>
            <p:cNvSpPr>
              <a:spLocks noChangeShapeType="1"/>
            </p:cNvSpPr>
            <p:nvPr/>
          </p:nvSpPr>
          <p:spPr bwMode="auto">
            <a:xfrm>
              <a:off x="3134" y="240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25" name="Freeform 1417"/>
            <p:cNvSpPr>
              <a:spLocks/>
            </p:cNvSpPr>
            <p:nvPr/>
          </p:nvSpPr>
          <p:spPr bwMode="auto">
            <a:xfrm>
              <a:off x="3134" y="2408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26" name="Line 1418"/>
            <p:cNvSpPr>
              <a:spLocks noChangeShapeType="1"/>
            </p:cNvSpPr>
            <p:nvPr/>
          </p:nvSpPr>
          <p:spPr bwMode="auto">
            <a:xfrm>
              <a:off x="3134" y="241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27" name="Freeform 1419"/>
            <p:cNvSpPr>
              <a:spLocks/>
            </p:cNvSpPr>
            <p:nvPr/>
          </p:nvSpPr>
          <p:spPr bwMode="auto">
            <a:xfrm>
              <a:off x="3134" y="2415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28" name="Line 1420"/>
            <p:cNvSpPr>
              <a:spLocks noChangeShapeType="1"/>
            </p:cNvSpPr>
            <p:nvPr/>
          </p:nvSpPr>
          <p:spPr bwMode="auto">
            <a:xfrm>
              <a:off x="3134" y="242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29" name="Line 1421"/>
            <p:cNvSpPr>
              <a:spLocks noChangeShapeType="1"/>
            </p:cNvSpPr>
            <p:nvPr/>
          </p:nvSpPr>
          <p:spPr bwMode="auto">
            <a:xfrm flipV="1">
              <a:off x="3134" y="2421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30" name="Freeform 1422"/>
            <p:cNvSpPr>
              <a:spLocks/>
            </p:cNvSpPr>
            <p:nvPr/>
          </p:nvSpPr>
          <p:spPr bwMode="auto">
            <a:xfrm>
              <a:off x="3134" y="2408"/>
              <a:ext cx="9" cy="13"/>
            </a:xfrm>
            <a:custGeom>
              <a:avLst/>
              <a:gdLst>
                <a:gd name="T0" fmla="*/ 0 w 9"/>
                <a:gd name="T1" fmla="*/ 13 h 13"/>
                <a:gd name="T2" fmla="*/ 0 w 9"/>
                <a:gd name="T3" fmla="*/ 7 h 13"/>
                <a:gd name="T4" fmla="*/ 9 w 9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3">
                  <a:moveTo>
                    <a:pt x="0" y="13"/>
                  </a:moveTo>
                  <a:lnTo>
                    <a:pt x="0" y="7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31" name="Line 1423"/>
            <p:cNvSpPr>
              <a:spLocks noChangeShapeType="1"/>
            </p:cNvSpPr>
            <p:nvPr/>
          </p:nvSpPr>
          <p:spPr bwMode="auto">
            <a:xfrm>
              <a:off x="3143" y="240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32" name="Line 1424"/>
            <p:cNvSpPr>
              <a:spLocks noChangeShapeType="1"/>
            </p:cNvSpPr>
            <p:nvPr/>
          </p:nvSpPr>
          <p:spPr bwMode="auto">
            <a:xfrm>
              <a:off x="3143" y="240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33" name="Freeform 1425"/>
            <p:cNvSpPr>
              <a:spLocks/>
            </p:cNvSpPr>
            <p:nvPr/>
          </p:nvSpPr>
          <p:spPr bwMode="auto">
            <a:xfrm>
              <a:off x="3143" y="2408"/>
              <a:ext cx="1" cy="20"/>
            </a:xfrm>
            <a:custGeom>
              <a:avLst/>
              <a:gdLst>
                <a:gd name="T0" fmla="*/ 0 h 20"/>
                <a:gd name="T1" fmla="*/ 7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34" name="Freeform 1426"/>
            <p:cNvSpPr>
              <a:spLocks/>
            </p:cNvSpPr>
            <p:nvPr/>
          </p:nvSpPr>
          <p:spPr bwMode="auto">
            <a:xfrm>
              <a:off x="3143" y="2428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35" name="Freeform 1427"/>
            <p:cNvSpPr>
              <a:spLocks/>
            </p:cNvSpPr>
            <p:nvPr/>
          </p:nvSpPr>
          <p:spPr bwMode="auto">
            <a:xfrm>
              <a:off x="3143" y="2408"/>
              <a:ext cx="1" cy="27"/>
            </a:xfrm>
            <a:custGeom>
              <a:avLst/>
              <a:gdLst>
                <a:gd name="T0" fmla="*/ 27 h 27"/>
                <a:gd name="T1" fmla="*/ 20 h 27"/>
                <a:gd name="T2" fmla="*/ 13 h 27"/>
                <a:gd name="T3" fmla="*/ 0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7">
                  <a:moveTo>
                    <a:pt x="0" y="27"/>
                  </a:moveTo>
                  <a:lnTo>
                    <a:pt x="0" y="20"/>
                  </a:ln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36" name="Line 1428"/>
            <p:cNvSpPr>
              <a:spLocks noChangeShapeType="1"/>
            </p:cNvSpPr>
            <p:nvPr/>
          </p:nvSpPr>
          <p:spPr bwMode="auto">
            <a:xfrm flipV="1">
              <a:off x="3143" y="2401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37" name="Line 1429"/>
            <p:cNvSpPr>
              <a:spLocks noChangeShapeType="1"/>
            </p:cNvSpPr>
            <p:nvPr/>
          </p:nvSpPr>
          <p:spPr bwMode="auto">
            <a:xfrm>
              <a:off x="3143" y="240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38" name="Freeform 1430"/>
            <p:cNvSpPr>
              <a:spLocks/>
            </p:cNvSpPr>
            <p:nvPr/>
          </p:nvSpPr>
          <p:spPr bwMode="auto">
            <a:xfrm>
              <a:off x="3143" y="2401"/>
              <a:ext cx="9" cy="14"/>
            </a:xfrm>
            <a:custGeom>
              <a:avLst/>
              <a:gdLst>
                <a:gd name="T0" fmla="*/ 0 w 9"/>
                <a:gd name="T1" fmla="*/ 0 h 14"/>
                <a:gd name="T2" fmla="*/ 0 w 9"/>
                <a:gd name="T3" fmla="*/ 7 h 14"/>
                <a:gd name="T4" fmla="*/ 9 w 9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4">
                  <a:moveTo>
                    <a:pt x="0" y="0"/>
                  </a:moveTo>
                  <a:lnTo>
                    <a:pt x="0" y="7"/>
                  </a:lnTo>
                  <a:lnTo>
                    <a:pt x="9" y="14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39" name="Freeform 1431"/>
            <p:cNvSpPr>
              <a:spLocks/>
            </p:cNvSpPr>
            <p:nvPr/>
          </p:nvSpPr>
          <p:spPr bwMode="auto">
            <a:xfrm>
              <a:off x="3152" y="2415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40" name="Freeform 1432"/>
            <p:cNvSpPr>
              <a:spLocks/>
            </p:cNvSpPr>
            <p:nvPr/>
          </p:nvSpPr>
          <p:spPr bwMode="auto">
            <a:xfrm>
              <a:off x="3152" y="2421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41" name="Freeform 1433"/>
            <p:cNvSpPr>
              <a:spLocks/>
            </p:cNvSpPr>
            <p:nvPr/>
          </p:nvSpPr>
          <p:spPr bwMode="auto">
            <a:xfrm>
              <a:off x="3152" y="2408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42" name="Line 1434"/>
            <p:cNvSpPr>
              <a:spLocks noChangeShapeType="1"/>
            </p:cNvSpPr>
            <p:nvPr/>
          </p:nvSpPr>
          <p:spPr bwMode="auto">
            <a:xfrm>
              <a:off x="3152" y="240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43" name="Line 1435"/>
            <p:cNvSpPr>
              <a:spLocks noChangeShapeType="1"/>
            </p:cNvSpPr>
            <p:nvPr/>
          </p:nvSpPr>
          <p:spPr bwMode="auto">
            <a:xfrm>
              <a:off x="3152" y="240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44" name="Line 1436"/>
            <p:cNvSpPr>
              <a:spLocks noChangeShapeType="1"/>
            </p:cNvSpPr>
            <p:nvPr/>
          </p:nvSpPr>
          <p:spPr bwMode="auto">
            <a:xfrm>
              <a:off x="3152" y="240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45" name="Freeform 1437"/>
            <p:cNvSpPr>
              <a:spLocks/>
            </p:cNvSpPr>
            <p:nvPr/>
          </p:nvSpPr>
          <p:spPr bwMode="auto">
            <a:xfrm>
              <a:off x="3152" y="2408"/>
              <a:ext cx="8" cy="13"/>
            </a:xfrm>
            <a:custGeom>
              <a:avLst/>
              <a:gdLst>
                <a:gd name="T0" fmla="*/ 0 w 8"/>
                <a:gd name="T1" fmla="*/ 0 h 13"/>
                <a:gd name="T2" fmla="*/ 0 w 8"/>
                <a:gd name="T3" fmla="*/ 7 h 13"/>
                <a:gd name="T4" fmla="*/ 8 w 8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3">
                  <a:moveTo>
                    <a:pt x="0" y="0"/>
                  </a:moveTo>
                  <a:lnTo>
                    <a:pt x="0" y="7"/>
                  </a:lnTo>
                  <a:lnTo>
                    <a:pt x="8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46" name="Line 1438"/>
            <p:cNvSpPr>
              <a:spLocks noChangeShapeType="1"/>
            </p:cNvSpPr>
            <p:nvPr/>
          </p:nvSpPr>
          <p:spPr bwMode="auto">
            <a:xfrm>
              <a:off x="3160" y="242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47" name="Freeform 1439"/>
            <p:cNvSpPr>
              <a:spLocks/>
            </p:cNvSpPr>
            <p:nvPr/>
          </p:nvSpPr>
          <p:spPr bwMode="auto">
            <a:xfrm>
              <a:off x="3160" y="2408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48" name="Line 1440"/>
            <p:cNvSpPr>
              <a:spLocks noChangeShapeType="1"/>
            </p:cNvSpPr>
            <p:nvPr/>
          </p:nvSpPr>
          <p:spPr bwMode="auto">
            <a:xfrm>
              <a:off x="3160" y="240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49" name="Line 1441"/>
            <p:cNvSpPr>
              <a:spLocks noChangeShapeType="1"/>
            </p:cNvSpPr>
            <p:nvPr/>
          </p:nvSpPr>
          <p:spPr bwMode="auto">
            <a:xfrm>
              <a:off x="3160" y="2408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50" name="Line 1442"/>
            <p:cNvSpPr>
              <a:spLocks noChangeShapeType="1"/>
            </p:cNvSpPr>
            <p:nvPr/>
          </p:nvSpPr>
          <p:spPr bwMode="auto">
            <a:xfrm>
              <a:off x="3160" y="2415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51" name="Line 1443"/>
            <p:cNvSpPr>
              <a:spLocks noChangeShapeType="1"/>
            </p:cNvSpPr>
            <p:nvPr/>
          </p:nvSpPr>
          <p:spPr bwMode="auto">
            <a:xfrm>
              <a:off x="3160" y="2421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52" name="Freeform 1444"/>
            <p:cNvSpPr>
              <a:spLocks/>
            </p:cNvSpPr>
            <p:nvPr/>
          </p:nvSpPr>
          <p:spPr bwMode="auto">
            <a:xfrm>
              <a:off x="3160" y="2428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53" name="Line 1445"/>
            <p:cNvSpPr>
              <a:spLocks noChangeShapeType="1"/>
            </p:cNvSpPr>
            <p:nvPr/>
          </p:nvSpPr>
          <p:spPr bwMode="auto">
            <a:xfrm flipV="1">
              <a:off x="3169" y="2421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54" name="Freeform 1446"/>
            <p:cNvSpPr>
              <a:spLocks/>
            </p:cNvSpPr>
            <p:nvPr/>
          </p:nvSpPr>
          <p:spPr bwMode="auto">
            <a:xfrm>
              <a:off x="3169" y="2415"/>
              <a:ext cx="1" cy="6"/>
            </a:xfrm>
            <a:custGeom>
              <a:avLst/>
              <a:gdLst>
                <a:gd name="T0" fmla="*/ 6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55" name="Line 1447"/>
            <p:cNvSpPr>
              <a:spLocks noChangeShapeType="1"/>
            </p:cNvSpPr>
            <p:nvPr/>
          </p:nvSpPr>
          <p:spPr bwMode="auto">
            <a:xfrm>
              <a:off x="3169" y="2415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56" name="Freeform 1448"/>
            <p:cNvSpPr>
              <a:spLocks/>
            </p:cNvSpPr>
            <p:nvPr/>
          </p:nvSpPr>
          <p:spPr bwMode="auto">
            <a:xfrm>
              <a:off x="3169" y="2421"/>
              <a:ext cx="1" cy="14"/>
            </a:xfrm>
            <a:custGeom>
              <a:avLst/>
              <a:gdLst>
                <a:gd name="T0" fmla="*/ 0 h 14"/>
                <a:gd name="T1" fmla="*/ 7 h 14"/>
                <a:gd name="T2" fmla="*/ 14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57" name="Line 1449"/>
            <p:cNvSpPr>
              <a:spLocks noChangeShapeType="1"/>
            </p:cNvSpPr>
            <p:nvPr/>
          </p:nvSpPr>
          <p:spPr bwMode="auto">
            <a:xfrm>
              <a:off x="3169" y="243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58" name="Line 1450"/>
            <p:cNvSpPr>
              <a:spLocks noChangeShapeType="1"/>
            </p:cNvSpPr>
            <p:nvPr/>
          </p:nvSpPr>
          <p:spPr bwMode="auto">
            <a:xfrm flipV="1">
              <a:off x="3169" y="2428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59" name="Freeform 1451"/>
            <p:cNvSpPr>
              <a:spLocks/>
            </p:cNvSpPr>
            <p:nvPr/>
          </p:nvSpPr>
          <p:spPr bwMode="auto">
            <a:xfrm>
              <a:off x="3169" y="2415"/>
              <a:ext cx="9" cy="13"/>
            </a:xfrm>
            <a:custGeom>
              <a:avLst/>
              <a:gdLst>
                <a:gd name="T0" fmla="*/ 0 w 9"/>
                <a:gd name="T1" fmla="*/ 13 h 13"/>
                <a:gd name="T2" fmla="*/ 0 w 9"/>
                <a:gd name="T3" fmla="*/ 6 h 13"/>
                <a:gd name="T4" fmla="*/ 9 w 9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3">
                  <a:moveTo>
                    <a:pt x="0" y="13"/>
                  </a:moveTo>
                  <a:lnTo>
                    <a:pt x="0" y="6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60" name="Line 1452"/>
            <p:cNvSpPr>
              <a:spLocks noChangeShapeType="1"/>
            </p:cNvSpPr>
            <p:nvPr/>
          </p:nvSpPr>
          <p:spPr bwMode="auto">
            <a:xfrm>
              <a:off x="3178" y="241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61" name="Line 1453"/>
            <p:cNvSpPr>
              <a:spLocks noChangeShapeType="1"/>
            </p:cNvSpPr>
            <p:nvPr/>
          </p:nvSpPr>
          <p:spPr bwMode="auto">
            <a:xfrm>
              <a:off x="3178" y="241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62" name="Freeform 1454"/>
            <p:cNvSpPr>
              <a:spLocks/>
            </p:cNvSpPr>
            <p:nvPr/>
          </p:nvSpPr>
          <p:spPr bwMode="auto">
            <a:xfrm>
              <a:off x="3178" y="2415"/>
              <a:ext cx="1" cy="20"/>
            </a:xfrm>
            <a:custGeom>
              <a:avLst/>
              <a:gdLst>
                <a:gd name="T0" fmla="*/ 0 h 20"/>
                <a:gd name="T1" fmla="*/ 6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6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63" name="Freeform 1455"/>
            <p:cNvSpPr>
              <a:spLocks/>
            </p:cNvSpPr>
            <p:nvPr/>
          </p:nvSpPr>
          <p:spPr bwMode="auto">
            <a:xfrm>
              <a:off x="3178" y="2435"/>
              <a:ext cx="1" cy="6"/>
            </a:xfrm>
            <a:custGeom>
              <a:avLst/>
              <a:gdLst>
                <a:gd name="T0" fmla="*/ 0 h 6"/>
                <a:gd name="T1" fmla="*/ 6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64" name="Freeform 1456"/>
            <p:cNvSpPr>
              <a:spLocks/>
            </p:cNvSpPr>
            <p:nvPr/>
          </p:nvSpPr>
          <p:spPr bwMode="auto">
            <a:xfrm>
              <a:off x="3178" y="2415"/>
              <a:ext cx="1" cy="26"/>
            </a:xfrm>
            <a:custGeom>
              <a:avLst/>
              <a:gdLst>
                <a:gd name="T0" fmla="*/ 26 h 26"/>
                <a:gd name="T1" fmla="*/ 13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65" name="Freeform 1457"/>
            <p:cNvSpPr>
              <a:spLocks/>
            </p:cNvSpPr>
            <p:nvPr/>
          </p:nvSpPr>
          <p:spPr bwMode="auto">
            <a:xfrm>
              <a:off x="3178" y="2401"/>
              <a:ext cx="1" cy="14"/>
            </a:xfrm>
            <a:custGeom>
              <a:avLst/>
              <a:gdLst>
                <a:gd name="T0" fmla="*/ 14 h 14"/>
                <a:gd name="T1" fmla="*/ 7 h 14"/>
                <a:gd name="T2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66" name="Freeform 1458"/>
            <p:cNvSpPr>
              <a:spLocks/>
            </p:cNvSpPr>
            <p:nvPr/>
          </p:nvSpPr>
          <p:spPr bwMode="auto">
            <a:xfrm>
              <a:off x="3178" y="2401"/>
              <a:ext cx="8" cy="14"/>
            </a:xfrm>
            <a:custGeom>
              <a:avLst/>
              <a:gdLst>
                <a:gd name="T0" fmla="*/ 0 w 8"/>
                <a:gd name="T1" fmla="*/ 0 h 14"/>
                <a:gd name="T2" fmla="*/ 0 w 8"/>
                <a:gd name="T3" fmla="*/ 7 h 14"/>
                <a:gd name="T4" fmla="*/ 8 w 8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4">
                  <a:moveTo>
                    <a:pt x="0" y="0"/>
                  </a:moveTo>
                  <a:lnTo>
                    <a:pt x="0" y="7"/>
                  </a:lnTo>
                  <a:lnTo>
                    <a:pt x="8" y="14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67" name="Line 1459"/>
            <p:cNvSpPr>
              <a:spLocks noChangeShapeType="1"/>
            </p:cNvSpPr>
            <p:nvPr/>
          </p:nvSpPr>
          <p:spPr bwMode="auto">
            <a:xfrm>
              <a:off x="3186" y="241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68" name="Freeform 1460"/>
            <p:cNvSpPr>
              <a:spLocks/>
            </p:cNvSpPr>
            <p:nvPr/>
          </p:nvSpPr>
          <p:spPr bwMode="auto">
            <a:xfrm>
              <a:off x="3186" y="2415"/>
              <a:ext cx="1" cy="20"/>
            </a:xfrm>
            <a:custGeom>
              <a:avLst/>
              <a:gdLst>
                <a:gd name="T0" fmla="*/ 0 h 20"/>
                <a:gd name="T1" fmla="*/ 6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6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69" name="Freeform 1461"/>
            <p:cNvSpPr>
              <a:spLocks/>
            </p:cNvSpPr>
            <p:nvPr/>
          </p:nvSpPr>
          <p:spPr bwMode="auto">
            <a:xfrm>
              <a:off x="3186" y="2435"/>
              <a:ext cx="1" cy="6"/>
            </a:xfrm>
            <a:custGeom>
              <a:avLst/>
              <a:gdLst>
                <a:gd name="T0" fmla="*/ 0 h 6"/>
                <a:gd name="T1" fmla="*/ 6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70" name="Freeform 1462"/>
            <p:cNvSpPr>
              <a:spLocks/>
            </p:cNvSpPr>
            <p:nvPr/>
          </p:nvSpPr>
          <p:spPr bwMode="auto">
            <a:xfrm>
              <a:off x="3186" y="2421"/>
              <a:ext cx="1" cy="20"/>
            </a:xfrm>
            <a:custGeom>
              <a:avLst/>
              <a:gdLst>
                <a:gd name="T0" fmla="*/ 20 h 20"/>
                <a:gd name="T1" fmla="*/ 14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71" name="Line 1463"/>
            <p:cNvSpPr>
              <a:spLocks noChangeShapeType="1"/>
            </p:cNvSpPr>
            <p:nvPr/>
          </p:nvSpPr>
          <p:spPr bwMode="auto">
            <a:xfrm flipV="1">
              <a:off x="3186" y="2415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72" name="Freeform 1464"/>
            <p:cNvSpPr>
              <a:spLocks/>
            </p:cNvSpPr>
            <p:nvPr/>
          </p:nvSpPr>
          <p:spPr bwMode="auto">
            <a:xfrm>
              <a:off x="3186" y="2415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73" name="Freeform 1465"/>
            <p:cNvSpPr>
              <a:spLocks/>
            </p:cNvSpPr>
            <p:nvPr/>
          </p:nvSpPr>
          <p:spPr bwMode="auto">
            <a:xfrm>
              <a:off x="3186" y="2421"/>
              <a:ext cx="9" cy="7"/>
            </a:xfrm>
            <a:custGeom>
              <a:avLst/>
              <a:gdLst>
                <a:gd name="T0" fmla="*/ 0 w 9"/>
                <a:gd name="T1" fmla="*/ 0 h 7"/>
                <a:gd name="T2" fmla="*/ 0 w 9"/>
                <a:gd name="T3" fmla="*/ 0 h 7"/>
                <a:gd name="T4" fmla="*/ 9 w 9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lnTo>
                    <a:pt x="0" y="0"/>
                  </a:lnTo>
                  <a:lnTo>
                    <a:pt x="9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74" name="Freeform 1466"/>
            <p:cNvSpPr>
              <a:spLocks/>
            </p:cNvSpPr>
            <p:nvPr/>
          </p:nvSpPr>
          <p:spPr bwMode="auto">
            <a:xfrm>
              <a:off x="3195" y="2428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75" name="Line 1467"/>
            <p:cNvSpPr>
              <a:spLocks noChangeShapeType="1"/>
            </p:cNvSpPr>
            <p:nvPr/>
          </p:nvSpPr>
          <p:spPr bwMode="auto">
            <a:xfrm>
              <a:off x="3195" y="244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76" name="Freeform 1468"/>
            <p:cNvSpPr>
              <a:spLocks/>
            </p:cNvSpPr>
            <p:nvPr/>
          </p:nvSpPr>
          <p:spPr bwMode="auto">
            <a:xfrm>
              <a:off x="3195" y="2421"/>
              <a:ext cx="1" cy="20"/>
            </a:xfrm>
            <a:custGeom>
              <a:avLst/>
              <a:gdLst>
                <a:gd name="T0" fmla="*/ 20 h 20"/>
                <a:gd name="T1" fmla="*/ 14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77" name="Line 1469"/>
            <p:cNvSpPr>
              <a:spLocks noChangeShapeType="1"/>
            </p:cNvSpPr>
            <p:nvPr/>
          </p:nvSpPr>
          <p:spPr bwMode="auto">
            <a:xfrm flipV="1">
              <a:off x="3195" y="2415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78" name="Line 1470"/>
            <p:cNvSpPr>
              <a:spLocks noChangeShapeType="1"/>
            </p:cNvSpPr>
            <p:nvPr/>
          </p:nvSpPr>
          <p:spPr bwMode="auto">
            <a:xfrm>
              <a:off x="3195" y="241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79" name="Line 1471"/>
            <p:cNvSpPr>
              <a:spLocks noChangeShapeType="1"/>
            </p:cNvSpPr>
            <p:nvPr/>
          </p:nvSpPr>
          <p:spPr bwMode="auto">
            <a:xfrm>
              <a:off x="3195" y="2415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80" name="Freeform 1472"/>
            <p:cNvSpPr>
              <a:spLocks/>
            </p:cNvSpPr>
            <p:nvPr/>
          </p:nvSpPr>
          <p:spPr bwMode="auto">
            <a:xfrm>
              <a:off x="3195" y="2421"/>
              <a:ext cx="9" cy="20"/>
            </a:xfrm>
            <a:custGeom>
              <a:avLst/>
              <a:gdLst>
                <a:gd name="T0" fmla="*/ 0 w 9"/>
                <a:gd name="T1" fmla="*/ 0 h 20"/>
                <a:gd name="T2" fmla="*/ 0 w 9"/>
                <a:gd name="T3" fmla="*/ 14 h 20"/>
                <a:gd name="T4" fmla="*/ 9 w 9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0">
                  <a:moveTo>
                    <a:pt x="0" y="0"/>
                  </a:moveTo>
                  <a:lnTo>
                    <a:pt x="0" y="14"/>
                  </a:lnTo>
                  <a:lnTo>
                    <a:pt x="9" y="2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81" name="Freeform 1473"/>
            <p:cNvSpPr>
              <a:spLocks/>
            </p:cNvSpPr>
            <p:nvPr/>
          </p:nvSpPr>
          <p:spPr bwMode="auto">
            <a:xfrm>
              <a:off x="3204" y="2435"/>
              <a:ext cx="1" cy="6"/>
            </a:xfrm>
            <a:custGeom>
              <a:avLst/>
              <a:gdLst>
                <a:gd name="T0" fmla="*/ 6 h 6"/>
                <a:gd name="T1" fmla="*/ 6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82" name="Line 1474"/>
            <p:cNvSpPr>
              <a:spLocks noChangeShapeType="1"/>
            </p:cNvSpPr>
            <p:nvPr/>
          </p:nvSpPr>
          <p:spPr bwMode="auto">
            <a:xfrm flipV="1">
              <a:off x="3204" y="2428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83" name="Line 1475"/>
            <p:cNvSpPr>
              <a:spLocks noChangeShapeType="1"/>
            </p:cNvSpPr>
            <p:nvPr/>
          </p:nvSpPr>
          <p:spPr bwMode="auto">
            <a:xfrm flipV="1">
              <a:off x="3204" y="2421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84" name="Line 1476"/>
            <p:cNvSpPr>
              <a:spLocks noChangeShapeType="1"/>
            </p:cNvSpPr>
            <p:nvPr/>
          </p:nvSpPr>
          <p:spPr bwMode="auto">
            <a:xfrm>
              <a:off x="3204" y="242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85" name="Line 1477"/>
            <p:cNvSpPr>
              <a:spLocks noChangeShapeType="1"/>
            </p:cNvSpPr>
            <p:nvPr/>
          </p:nvSpPr>
          <p:spPr bwMode="auto">
            <a:xfrm>
              <a:off x="3204" y="2421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86" name="Line 1478"/>
            <p:cNvSpPr>
              <a:spLocks noChangeShapeType="1"/>
            </p:cNvSpPr>
            <p:nvPr/>
          </p:nvSpPr>
          <p:spPr bwMode="auto">
            <a:xfrm>
              <a:off x="3204" y="2428"/>
              <a:ext cx="1" cy="13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87" name="Freeform 1479"/>
            <p:cNvSpPr>
              <a:spLocks/>
            </p:cNvSpPr>
            <p:nvPr/>
          </p:nvSpPr>
          <p:spPr bwMode="auto">
            <a:xfrm>
              <a:off x="3204" y="2441"/>
              <a:ext cx="8" cy="7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7 h 7"/>
                <a:gd name="T4" fmla="*/ 8 w 8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7"/>
                  </a:lnTo>
                  <a:lnTo>
                    <a:pt x="8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88" name="Freeform 1480"/>
            <p:cNvSpPr>
              <a:spLocks/>
            </p:cNvSpPr>
            <p:nvPr/>
          </p:nvSpPr>
          <p:spPr bwMode="auto">
            <a:xfrm>
              <a:off x="3212" y="2428"/>
              <a:ext cx="1" cy="20"/>
            </a:xfrm>
            <a:custGeom>
              <a:avLst/>
              <a:gdLst>
                <a:gd name="T0" fmla="*/ 20 h 20"/>
                <a:gd name="T1" fmla="*/ 13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89" name="Line 1481"/>
            <p:cNvSpPr>
              <a:spLocks noChangeShapeType="1"/>
            </p:cNvSpPr>
            <p:nvPr/>
          </p:nvSpPr>
          <p:spPr bwMode="auto">
            <a:xfrm>
              <a:off x="3212" y="242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90" name="Freeform 1482"/>
            <p:cNvSpPr>
              <a:spLocks/>
            </p:cNvSpPr>
            <p:nvPr/>
          </p:nvSpPr>
          <p:spPr bwMode="auto">
            <a:xfrm>
              <a:off x="3212" y="2421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91" name="Freeform 1483"/>
            <p:cNvSpPr>
              <a:spLocks/>
            </p:cNvSpPr>
            <p:nvPr/>
          </p:nvSpPr>
          <p:spPr bwMode="auto">
            <a:xfrm>
              <a:off x="3212" y="2421"/>
              <a:ext cx="1" cy="14"/>
            </a:xfrm>
            <a:custGeom>
              <a:avLst/>
              <a:gdLst>
                <a:gd name="T0" fmla="*/ 0 h 14"/>
                <a:gd name="T1" fmla="*/ 7 h 14"/>
                <a:gd name="T2" fmla="*/ 14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92" name="Line 1484"/>
            <p:cNvSpPr>
              <a:spLocks noChangeShapeType="1"/>
            </p:cNvSpPr>
            <p:nvPr/>
          </p:nvSpPr>
          <p:spPr bwMode="auto">
            <a:xfrm>
              <a:off x="3212" y="2435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93" name="Freeform 1485"/>
            <p:cNvSpPr>
              <a:spLocks/>
            </p:cNvSpPr>
            <p:nvPr/>
          </p:nvSpPr>
          <p:spPr bwMode="auto">
            <a:xfrm>
              <a:off x="3212" y="2441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94" name="Freeform 1486"/>
            <p:cNvSpPr>
              <a:spLocks/>
            </p:cNvSpPr>
            <p:nvPr/>
          </p:nvSpPr>
          <p:spPr bwMode="auto">
            <a:xfrm>
              <a:off x="3212" y="2435"/>
              <a:ext cx="9" cy="13"/>
            </a:xfrm>
            <a:custGeom>
              <a:avLst/>
              <a:gdLst>
                <a:gd name="T0" fmla="*/ 0 w 9"/>
                <a:gd name="T1" fmla="*/ 13 h 13"/>
                <a:gd name="T2" fmla="*/ 0 w 9"/>
                <a:gd name="T3" fmla="*/ 6 h 13"/>
                <a:gd name="T4" fmla="*/ 9 w 9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3">
                  <a:moveTo>
                    <a:pt x="0" y="13"/>
                  </a:moveTo>
                  <a:lnTo>
                    <a:pt x="0" y="6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95" name="Line 1487"/>
            <p:cNvSpPr>
              <a:spLocks noChangeShapeType="1"/>
            </p:cNvSpPr>
            <p:nvPr/>
          </p:nvSpPr>
          <p:spPr bwMode="auto">
            <a:xfrm flipV="1">
              <a:off x="3221" y="2428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96" name="Line 1488"/>
            <p:cNvSpPr>
              <a:spLocks noChangeShapeType="1"/>
            </p:cNvSpPr>
            <p:nvPr/>
          </p:nvSpPr>
          <p:spPr bwMode="auto">
            <a:xfrm>
              <a:off x="3221" y="242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97" name="Freeform 1489"/>
            <p:cNvSpPr>
              <a:spLocks/>
            </p:cNvSpPr>
            <p:nvPr/>
          </p:nvSpPr>
          <p:spPr bwMode="auto">
            <a:xfrm>
              <a:off x="3221" y="2428"/>
              <a:ext cx="1" cy="20"/>
            </a:xfrm>
            <a:custGeom>
              <a:avLst/>
              <a:gdLst>
                <a:gd name="T0" fmla="*/ 0 h 20"/>
                <a:gd name="T1" fmla="*/ 13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13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98" name="Freeform 1490"/>
            <p:cNvSpPr>
              <a:spLocks/>
            </p:cNvSpPr>
            <p:nvPr/>
          </p:nvSpPr>
          <p:spPr bwMode="auto">
            <a:xfrm>
              <a:off x="3221" y="2441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699" name="Line 1491"/>
            <p:cNvSpPr>
              <a:spLocks noChangeShapeType="1"/>
            </p:cNvSpPr>
            <p:nvPr/>
          </p:nvSpPr>
          <p:spPr bwMode="auto">
            <a:xfrm flipV="1">
              <a:off x="3221" y="2435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00" name="Freeform 1492"/>
            <p:cNvSpPr>
              <a:spLocks/>
            </p:cNvSpPr>
            <p:nvPr/>
          </p:nvSpPr>
          <p:spPr bwMode="auto">
            <a:xfrm>
              <a:off x="3221" y="2421"/>
              <a:ext cx="1" cy="14"/>
            </a:xfrm>
            <a:custGeom>
              <a:avLst/>
              <a:gdLst>
                <a:gd name="T0" fmla="*/ 14 h 14"/>
                <a:gd name="T1" fmla="*/ 7 h 14"/>
                <a:gd name="T2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01" name="Freeform 1493"/>
            <p:cNvSpPr>
              <a:spLocks/>
            </p:cNvSpPr>
            <p:nvPr/>
          </p:nvSpPr>
          <p:spPr bwMode="auto">
            <a:xfrm>
              <a:off x="3221" y="2421"/>
              <a:ext cx="9" cy="7"/>
            </a:xfrm>
            <a:custGeom>
              <a:avLst/>
              <a:gdLst>
                <a:gd name="T0" fmla="*/ 0 w 9"/>
                <a:gd name="T1" fmla="*/ 0 h 7"/>
                <a:gd name="T2" fmla="*/ 0 w 9"/>
                <a:gd name="T3" fmla="*/ 0 h 7"/>
                <a:gd name="T4" fmla="*/ 9 w 9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lnTo>
                    <a:pt x="0" y="0"/>
                  </a:lnTo>
                  <a:lnTo>
                    <a:pt x="9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02" name="Line 1494"/>
            <p:cNvSpPr>
              <a:spLocks noChangeShapeType="1"/>
            </p:cNvSpPr>
            <p:nvPr/>
          </p:nvSpPr>
          <p:spPr bwMode="auto">
            <a:xfrm>
              <a:off x="3230" y="242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03" name="Freeform 1495"/>
            <p:cNvSpPr>
              <a:spLocks/>
            </p:cNvSpPr>
            <p:nvPr/>
          </p:nvSpPr>
          <p:spPr bwMode="auto">
            <a:xfrm>
              <a:off x="3230" y="2428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04" name="Line 1496"/>
            <p:cNvSpPr>
              <a:spLocks noChangeShapeType="1"/>
            </p:cNvSpPr>
            <p:nvPr/>
          </p:nvSpPr>
          <p:spPr bwMode="auto">
            <a:xfrm>
              <a:off x="3230" y="244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05" name="Freeform 1497"/>
            <p:cNvSpPr>
              <a:spLocks/>
            </p:cNvSpPr>
            <p:nvPr/>
          </p:nvSpPr>
          <p:spPr bwMode="auto">
            <a:xfrm>
              <a:off x="3230" y="2428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06" name="Line 1498"/>
            <p:cNvSpPr>
              <a:spLocks noChangeShapeType="1"/>
            </p:cNvSpPr>
            <p:nvPr/>
          </p:nvSpPr>
          <p:spPr bwMode="auto">
            <a:xfrm flipV="1">
              <a:off x="3230" y="2421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07" name="Line 1499"/>
            <p:cNvSpPr>
              <a:spLocks noChangeShapeType="1"/>
            </p:cNvSpPr>
            <p:nvPr/>
          </p:nvSpPr>
          <p:spPr bwMode="auto">
            <a:xfrm>
              <a:off x="3230" y="242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08" name="Freeform 1500"/>
            <p:cNvSpPr>
              <a:spLocks/>
            </p:cNvSpPr>
            <p:nvPr/>
          </p:nvSpPr>
          <p:spPr bwMode="auto">
            <a:xfrm>
              <a:off x="3230" y="2421"/>
              <a:ext cx="9" cy="14"/>
            </a:xfrm>
            <a:custGeom>
              <a:avLst/>
              <a:gdLst>
                <a:gd name="T0" fmla="*/ 0 w 9"/>
                <a:gd name="T1" fmla="*/ 0 h 14"/>
                <a:gd name="T2" fmla="*/ 0 w 9"/>
                <a:gd name="T3" fmla="*/ 7 h 14"/>
                <a:gd name="T4" fmla="*/ 9 w 9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4">
                  <a:moveTo>
                    <a:pt x="0" y="0"/>
                  </a:moveTo>
                  <a:lnTo>
                    <a:pt x="0" y="7"/>
                  </a:lnTo>
                  <a:lnTo>
                    <a:pt x="9" y="14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09" name="Freeform 1501"/>
            <p:cNvSpPr>
              <a:spLocks/>
            </p:cNvSpPr>
            <p:nvPr/>
          </p:nvSpPr>
          <p:spPr bwMode="auto">
            <a:xfrm>
              <a:off x="3239" y="2435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10" name="Freeform 1502"/>
            <p:cNvSpPr>
              <a:spLocks/>
            </p:cNvSpPr>
            <p:nvPr/>
          </p:nvSpPr>
          <p:spPr bwMode="auto">
            <a:xfrm>
              <a:off x="3239" y="2441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11" name="Freeform 1503"/>
            <p:cNvSpPr>
              <a:spLocks/>
            </p:cNvSpPr>
            <p:nvPr/>
          </p:nvSpPr>
          <p:spPr bwMode="auto">
            <a:xfrm>
              <a:off x="3239" y="2421"/>
              <a:ext cx="1" cy="20"/>
            </a:xfrm>
            <a:custGeom>
              <a:avLst/>
              <a:gdLst>
                <a:gd name="T0" fmla="*/ 20 h 20"/>
                <a:gd name="T1" fmla="*/ 7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12" name="Line 1504"/>
            <p:cNvSpPr>
              <a:spLocks noChangeShapeType="1"/>
            </p:cNvSpPr>
            <p:nvPr/>
          </p:nvSpPr>
          <p:spPr bwMode="auto">
            <a:xfrm>
              <a:off x="3239" y="242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13" name="Line 1505"/>
            <p:cNvSpPr>
              <a:spLocks noChangeShapeType="1"/>
            </p:cNvSpPr>
            <p:nvPr/>
          </p:nvSpPr>
          <p:spPr bwMode="auto">
            <a:xfrm>
              <a:off x="3239" y="242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14" name="Freeform 1506"/>
            <p:cNvSpPr>
              <a:spLocks/>
            </p:cNvSpPr>
            <p:nvPr/>
          </p:nvSpPr>
          <p:spPr bwMode="auto">
            <a:xfrm>
              <a:off x="3239" y="2421"/>
              <a:ext cx="1" cy="14"/>
            </a:xfrm>
            <a:custGeom>
              <a:avLst/>
              <a:gdLst>
                <a:gd name="T0" fmla="*/ 0 h 14"/>
                <a:gd name="T1" fmla="*/ 7 h 14"/>
                <a:gd name="T2" fmla="*/ 14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15" name="Freeform 1507"/>
            <p:cNvSpPr>
              <a:spLocks/>
            </p:cNvSpPr>
            <p:nvPr/>
          </p:nvSpPr>
          <p:spPr bwMode="auto">
            <a:xfrm>
              <a:off x="3239" y="2435"/>
              <a:ext cx="8" cy="1"/>
            </a:xfrm>
            <a:custGeom>
              <a:avLst/>
              <a:gdLst>
                <a:gd name="T0" fmla="*/ 0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16" name="Line 1508"/>
            <p:cNvSpPr>
              <a:spLocks noChangeShapeType="1"/>
            </p:cNvSpPr>
            <p:nvPr/>
          </p:nvSpPr>
          <p:spPr bwMode="auto">
            <a:xfrm>
              <a:off x="3247" y="243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17" name="Freeform 1509"/>
            <p:cNvSpPr>
              <a:spLocks/>
            </p:cNvSpPr>
            <p:nvPr/>
          </p:nvSpPr>
          <p:spPr bwMode="auto">
            <a:xfrm>
              <a:off x="3247" y="2415"/>
              <a:ext cx="1" cy="20"/>
            </a:xfrm>
            <a:custGeom>
              <a:avLst/>
              <a:gdLst>
                <a:gd name="T0" fmla="*/ 20 h 20"/>
                <a:gd name="T1" fmla="*/ 6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18" name="Line 1510"/>
            <p:cNvSpPr>
              <a:spLocks noChangeShapeType="1"/>
            </p:cNvSpPr>
            <p:nvPr/>
          </p:nvSpPr>
          <p:spPr bwMode="auto">
            <a:xfrm>
              <a:off x="3247" y="241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19" name="Line 1511"/>
            <p:cNvSpPr>
              <a:spLocks noChangeShapeType="1"/>
            </p:cNvSpPr>
            <p:nvPr/>
          </p:nvSpPr>
          <p:spPr bwMode="auto">
            <a:xfrm>
              <a:off x="3247" y="2415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20" name="Freeform 1512"/>
            <p:cNvSpPr>
              <a:spLocks/>
            </p:cNvSpPr>
            <p:nvPr/>
          </p:nvSpPr>
          <p:spPr bwMode="auto">
            <a:xfrm>
              <a:off x="3247" y="2421"/>
              <a:ext cx="1" cy="14"/>
            </a:xfrm>
            <a:custGeom>
              <a:avLst/>
              <a:gdLst>
                <a:gd name="T0" fmla="*/ 0 h 14"/>
                <a:gd name="T1" fmla="*/ 7 h 14"/>
                <a:gd name="T2" fmla="*/ 14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21" name="Line 1513"/>
            <p:cNvSpPr>
              <a:spLocks noChangeShapeType="1"/>
            </p:cNvSpPr>
            <p:nvPr/>
          </p:nvSpPr>
          <p:spPr bwMode="auto">
            <a:xfrm>
              <a:off x="3247" y="243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22" name="Freeform 1514"/>
            <p:cNvSpPr>
              <a:spLocks/>
            </p:cNvSpPr>
            <p:nvPr/>
          </p:nvSpPr>
          <p:spPr bwMode="auto">
            <a:xfrm>
              <a:off x="3247" y="2428"/>
              <a:ext cx="9" cy="7"/>
            </a:xfrm>
            <a:custGeom>
              <a:avLst/>
              <a:gdLst>
                <a:gd name="T0" fmla="*/ 0 w 9"/>
                <a:gd name="T1" fmla="*/ 7 h 7"/>
                <a:gd name="T2" fmla="*/ 0 w 9"/>
                <a:gd name="T3" fmla="*/ 0 h 7"/>
                <a:gd name="T4" fmla="*/ 9 w 9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7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23" name="Line 1515"/>
            <p:cNvSpPr>
              <a:spLocks noChangeShapeType="1"/>
            </p:cNvSpPr>
            <p:nvPr/>
          </p:nvSpPr>
          <p:spPr bwMode="auto">
            <a:xfrm>
              <a:off x="3256" y="242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24" name="Line 1516"/>
            <p:cNvSpPr>
              <a:spLocks noChangeShapeType="1"/>
            </p:cNvSpPr>
            <p:nvPr/>
          </p:nvSpPr>
          <p:spPr bwMode="auto">
            <a:xfrm>
              <a:off x="3256" y="242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25" name="Freeform 1517"/>
            <p:cNvSpPr>
              <a:spLocks/>
            </p:cNvSpPr>
            <p:nvPr/>
          </p:nvSpPr>
          <p:spPr bwMode="auto">
            <a:xfrm>
              <a:off x="3256" y="2428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26" name="Line 1518"/>
            <p:cNvSpPr>
              <a:spLocks noChangeShapeType="1"/>
            </p:cNvSpPr>
            <p:nvPr/>
          </p:nvSpPr>
          <p:spPr bwMode="auto">
            <a:xfrm>
              <a:off x="3256" y="2441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27" name="Line 1519"/>
            <p:cNvSpPr>
              <a:spLocks noChangeShapeType="1"/>
            </p:cNvSpPr>
            <p:nvPr/>
          </p:nvSpPr>
          <p:spPr bwMode="auto">
            <a:xfrm>
              <a:off x="3256" y="244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28" name="Line 1520"/>
            <p:cNvSpPr>
              <a:spLocks noChangeShapeType="1"/>
            </p:cNvSpPr>
            <p:nvPr/>
          </p:nvSpPr>
          <p:spPr bwMode="auto">
            <a:xfrm>
              <a:off x="3256" y="244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29" name="Freeform 1521"/>
            <p:cNvSpPr>
              <a:spLocks/>
            </p:cNvSpPr>
            <p:nvPr/>
          </p:nvSpPr>
          <p:spPr bwMode="auto">
            <a:xfrm>
              <a:off x="3256" y="2428"/>
              <a:ext cx="1" cy="20"/>
            </a:xfrm>
            <a:custGeom>
              <a:avLst/>
              <a:gdLst>
                <a:gd name="T0" fmla="*/ 20 h 20"/>
                <a:gd name="T1" fmla="*/ 7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30" name="Freeform 1522"/>
            <p:cNvSpPr>
              <a:spLocks/>
            </p:cNvSpPr>
            <p:nvPr/>
          </p:nvSpPr>
          <p:spPr bwMode="auto">
            <a:xfrm>
              <a:off x="3256" y="2428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31" name="Line 1523"/>
            <p:cNvSpPr>
              <a:spLocks noChangeShapeType="1"/>
            </p:cNvSpPr>
            <p:nvPr/>
          </p:nvSpPr>
          <p:spPr bwMode="auto">
            <a:xfrm>
              <a:off x="3265" y="242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32" name="Freeform 1524"/>
            <p:cNvSpPr>
              <a:spLocks/>
            </p:cNvSpPr>
            <p:nvPr/>
          </p:nvSpPr>
          <p:spPr bwMode="auto">
            <a:xfrm>
              <a:off x="3265" y="2428"/>
              <a:ext cx="1" cy="20"/>
            </a:xfrm>
            <a:custGeom>
              <a:avLst/>
              <a:gdLst>
                <a:gd name="T0" fmla="*/ 0 h 20"/>
                <a:gd name="T1" fmla="*/ 13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13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33" name="Freeform 1525"/>
            <p:cNvSpPr>
              <a:spLocks/>
            </p:cNvSpPr>
            <p:nvPr/>
          </p:nvSpPr>
          <p:spPr bwMode="auto">
            <a:xfrm>
              <a:off x="3265" y="2441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34" name="Line 1526"/>
            <p:cNvSpPr>
              <a:spLocks noChangeShapeType="1"/>
            </p:cNvSpPr>
            <p:nvPr/>
          </p:nvSpPr>
          <p:spPr bwMode="auto">
            <a:xfrm>
              <a:off x="3265" y="244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35" name="Freeform 1527"/>
            <p:cNvSpPr>
              <a:spLocks/>
            </p:cNvSpPr>
            <p:nvPr/>
          </p:nvSpPr>
          <p:spPr bwMode="auto">
            <a:xfrm>
              <a:off x="3265" y="2428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36" name="Line 1528"/>
            <p:cNvSpPr>
              <a:spLocks noChangeShapeType="1"/>
            </p:cNvSpPr>
            <p:nvPr/>
          </p:nvSpPr>
          <p:spPr bwMode="auto">
            <a:xfrm>
              <a:off x="3265" y="242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37" name="Freeform 1529"/>
            <p:cNvSpPr>
              <a:spLocks/>
            </p:cNvSpPr>
            <p:nvPr/>
          </p:nvSpPr>
          <p:spPr bwMode="auto">
            <a:xfrm>
              <a:off x="3265" y="2428"/>
              <a:ext cx="8" cy="13"/>
            </a:xfrm>
            <a:custGeom>
              <a:avLst/>
              <a:gdLst>
                <a:gd name="T0" fmla="*/ 0 w 8"/>
                <a:gd name="T1" fmla="*/ 0 h 13"/>
                <a:gd name="T2" fmla="*/ 0 w 8"/>
                <a:gd name="T3" fmla="*/ 7 h 13"/>
                <a:gd name="T4" fmla="*/ 8 w 8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3">
                  <a:moveTo>
                    <a:pt x="0" y="0"/>
                  </a:moveTo>
                  <a:lnTo>
                    <a:pt x="0" y="7"/>
                  </a:lnTo>
                  <a:lnTo>
                    <a:pt x="8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38" name="Line 1530"/>
            <p:cNvSpPr>
              <a:spLocks noChangeShapeType="1"/>
            </p:cNvSpPr>
            <p:nvPr/>
          </p:nvSpPr>
          <p:spPr bwMode="auto">
            <a:xfrm>
              <a:off x="3273" y="2441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39" name="Line 1531"/>
            <p:cNvSpPr>
              <a:spLocks noChangeShapeType="1"/>
            </p:cNvSpPr>
            <p:nvPr/>
          </p:nvSpPr>
          <p:spPr bwMode="auto">
            <a:xfrm>
              <a:off x="3273" y="244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40" name="Freeform 1532"/>
            <p:cNvSpPr>
              <a:spLocks/>
            </p:cNvSpPr>
            <p:nvPr/>
          </p:nvSpPr>
          <p:spPr bwMode="auto">
            <a:xfrm>
              <a:off x="3273" y="2428"/>
              <a:ext cx="1" cy="20"/>
            </a:xfrm>
            <a:custGeom>
              <a:avLst/>
              <a:gdLst>
                <a:gd name="T0" fmla="*/ 20 h 20"/>
                <a:gd name="T1" fmla="*/ 7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41" name="Line 1533"/>
            <p:cNvSpPr>
              <a:spLocks noChangeShapeType="1"/>
            </p:cNvSpPr>
            <p:nvPr/>
          </p:nvSpPr>
          <p:spPr bwMode="auto">
            <a:xfrm>
              <a:off x="3273" y="242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42" name="Line 1534"/>
            <p:cNvSpPr>
              <a:spLocks noChangeShapeType="1"/>
            </p:cNvSpPr>
            <p:nvPr/>
          </p:nvSpPr>
          <p:spPr bwMode="auto">
            <a:xfrm>
              <a:off x="3273" y="2428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43" name="Line 1535"/>
            <p:cNvSpPr>
              <a:spLocks noChangeShapeType="1"/>
            </p:cNvSpPr>
            <p:nvPr/>
          </p:nvSpPr>
          <p:spPr bwMode="auto">
            <a:xfrm>
              <a:off x="3273" y="2435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44" name="Freeform 1536"/>
            <p:cNvSpPr>
              <a:spLocks/>
            </p:cNvSpPr>
            <p:nvPr/>
          </p:nvSpPr>
          <p:spPr bwMode="auto">
            <a:xfrm>
              <a:off x="3273" y="2441"/>
              <a:ext cx="9" cy="13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7 h 13"/>
                <a:gd name="T4" fmla="*/ 9 w 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3">
                  <a:moveTo>
                    <a:pt x="0" y="0"/>
                  </a:moveTo>
                  <a:lnTo>
                    <a:pt x="0" y="7"/>
                  </a:lnTo>
                  <a:lnTo>
                    <a:pt x="9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45" name="Freeform 1537"/>
            <p:cNvSpPr>
              <a:spLocks/>
            </p:cNvSpPr>
            <p:nvPr/>
          </p:nvSpPr>
          <p:spPr bwMode="auto">
            <a:xfrm>
              <a:off x="3282" y="2448"/>
              <a:ext cx="1" cy="6"/>
            </a:xfrm>
            <a:custGeom>
              <a:avLst/>
              <a:gdLst>
                <a:gd name="T0" fmla="*/ 6 h 6"/>
                <a:gd name="T1" fmla="*/ 6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46" name="Freeform 1538"/>
            <p:cNvSpPr>
              <a:spLocks/>
            </p:cNvSpPr>
            <p:nvPr/>
          </p:nvSpPr>
          <p:spPr bwMode="auto">
            <a:xfrm>
              <a:off x="3282" y="2435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47" name="Line 1539"/>
            <p:cNvSpPr>
              <a:spLocks noChangeShapeType="1"/>
            </p:cNvSpPr>
            <p:nvPr/>
          </p:nvSpPr>
          <p:spPr bwMode="auto">
            <a:xfrm>
              <a:off x="3282" y="243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48" name="Line 1540"/>
            <p:cNvSpPr>
              <a:spLocks noChangeShapeType="1"/>
            </p:cNvSpPr>
            <p:nvPr/>
          </p:nvSpPr>
          <p:spPr bwMode="auto">
            <a:xfrm>
              <a:off x="3282" y="2435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49" name="Freeform 1541"/>
            <p:cNvSpPr>
              <a:spLocks/>
            </p:cNvSpPr>
            <p:nvPr/>
          </p:nvSpPr>
          <p:spPr bwMode="auto">
            <a:xfrm>
              <a:off x="3282" y="2441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50" name="Line 1542"/>
            <p:cNvSpPr>
              <a:spLocks noChangeShapeType="1"/>
            </p:cNvSpPr>
            <p:nvPr/>
          </p:nvSpPr>
          <p:spPr bwMode="auto">
            <a:xfrm>
              <a:off x="3282" y="2454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51" name="Freeform 1543"/>
            <p:cNvSpPr>
              <a:spLocks/>
            </p:cNvSpPr>
            <p:nvPr/>
          </p:nvSpPr>
          <p:spPr bwMode="auto">
            <a:xfrm>
              <a:off x="3282" y="2441"/>
              <a:ext cx="9" cy="13"/>
            </a:xfrm>
            <a:custGeom>
              <a:avLst/>
              <a:gdLst>
                <a:gd name="T0" fmla="*/ 0 w 9"/>
                <a:gd name="T1" fmla="*/ 13 h 13"/>
                <a:gd name="T2" fmla="*/ 0 w 9"/>
                <a:gd name="T3" fmla="*/ 7 h 13"/>
                <a:gd name="T4" fmla="*/ 9 w 9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3">
                  <a:moveTo>
                    <a:pt x="0" y="13"/>
                  </a:moveTo>
                  <a:lnTo>
                    <a:pt x="0" y="7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52" name="Line 1544"/>
            <p:cNvSpPr>
              <a:spLocks noChangeShapeType="1"/>
            </p:cNvSpPr>
            <p:nvPr/>
          </p:nvSpPr>
          <p:spPr bwMode="auto">
            <a:xfrm flipV="1">
              <a:off x="3291" y="2435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53" name="Freeform 1545"/>
            <p:cNvSpPr>
              <a:spLocks/>
            </p:cNvSpPr>
            <p:nvPr/>
          </p:nvSpPr>
          <p:spPr bwMode="auto">
            <a:xfrm>
              <a:off x="3291" y="2428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54" name="Line 1546"/>
            <p:cNvSpPr>
              <a:spLocks noChangeShapeType="1"/>
            </p:cNvSpPr>
            <p:nvPr/>
          </p:nvSpPr>
          <p:spPr bwMode="auto">
            <a:xfrm>
              <a:off x="3291" y="2428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55" name="Line 1547"/>
            <p:cNvSpPr>
              <a:spLocks noChangeShapeType="1"/>
            </p:cNvSpPr>
            <p:nvPr/>
          </p:nvSpPr>
          <p:spPr bwMode="auto">
            <a:xfrm>
              <a:off x="3291" y="2435"/>
              <a:ext cx="1" cy="13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56" name="Freeform 1548"/>
            <p:cNvSpPr>
              <a:spLocks/>
            </p:cNvSpPr>
            <p:nvPr/>
          </p:nvSpPr>
          <p:spPr bwMode="auto">
            <a:xfrm>
              <a:off x="3291" y="2448"/>
              <a:ext cx="1" cy="6"/>
            </a:xfrm>
            <a:custGeom>
              <a:avLst/>
              <a:gdLst>
                <a:gd name="T0" fmla="*/ 0 h 6"/>
                <a:gd name="T1" fmla="*/ 6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57" name="Freeform 1549"/>
            <p:cNvSpPr>
              <a:spLocks/>
            </p:cNvSpPr>
            <p:nvPr/>
          </p:nvSpPr>
          <p:spPr bwMode="auto">
            <a:xfrm>
              <a:off x="3291" y="2435"/>
              <a:ext cx="1" cy="19"/>
            </a:xfrm>
            <a:custGeom>
              <a:avLst/>
              <a:gdLst>
                <a:gd name="T0" fmla="*/ 19 h 19"/>
                <a:gd name="T1" fmla="*/ 13 h 19"/>
                <a:gd name="T2" fmla="*/ 0 h 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9">
                  <a:moveTo>
                    <a:pt x="0" y="19"/>
                  </a:move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58" name="Freeform 1550"/>
            <p:cNvSpPr>
              <a:spLocks/>
            </p:cNvSpPr>
            <p:nvPr/>
          </p:nvSpPr>
          <p:spPr bwMode="auto">
            <a:xfrm>
              <a:off x="3291" y="2428"/>
              <a:ext cx="8" cy="7"/>
            </a:xfrm>
            <a:custGeom>
              <a:avLst/>
              <a:gdLst>
                <a:gd name="T0" fmla="*/ 0 w 8"/>
                <a:gd name="T1" fmla="*/ 7 h 7"/>
                <a:gd name="T2" fmla="*/ 0 w 8"/>
                <a:gd name="T3" fmla="*/ 0 h 7"/>
                <a:gd name="T4" fmla="*/ 8 w 8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7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59" name="Line 1551"/>
            <p:cNvSpPr>
              <a:spLocks noChangeShapeType="1"/>
            </p:cNvSpPr>
            <p:nvPr/>
          </p:nvSpPr>
          <p:spPr bwMode="auto">
            <a:xfrm>
              <a:off x="3299" y="2428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60" name="Line 1552"/>
            <p:cNvSpPr>
              <a:spLocks noChangeShapeType="1"/>
            </p:cNvSpPr>
            <p:nvPr/>
          </p:nvSpPr>
          <p:spPr bwMode="auto">
            <a:xfrm>
              <a:off x="3299" y="2435"/>
              <a:ext cx="1" cy="13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61" name="Freeform 1553"/>
            <p:cNvSpPr>
              <a:spLocks/>
            </p:cNvSpPr>
            <p:nvPr/>
          </p:nvSpPr>
          <p:spPr bwMode="auto">
            <a:xfrm>
              <a:off x="3299" y="2448"/>
              <a:ext cx="1" cy="6"/>
            </a:xfrm>
            <a:custGeom>
              <a:avLst/>
              <a:gdLst>
                <a:gd name="T0" fmla="*/ 0 h 6"/>
                <a:gd name="T1" fmla="*/ 6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62" name="Freeform 1554"/>
            <p:cNvSpPr>
              <a:spLocks/>
            </p:cNvSpPr>
            <p:nvPr/>
          </p:nvSpPr>
          <p:spPr bwMode="auto">
            <a:xfrm>
              <a:off x="3299" y="2441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63" name="Freeform 1555"/>
            <p:cNvSpPr>
              <a:spLocks/>
            </p:cNvSpPr>
            <p:nvPr/>
          </p:nvSpPr>
          <p:spPr bwMode="auto">
            <a:xfrm>
              <a:off x="3299" y="2421"/>
              <a:ext cx="1" cy="20"/>
            </a:xfrm>
            <a:custGeom>
              <a:avLst/>
              <a:gdLst>
                <a:gd name="T0" fmla="*/ 20 h 20"/>
                <a:gd name="T1" fmla="*/ 7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64" name="Freeform 1556"/>
            <p:cNvSpPr>
              <a:spLocks/>
            </p:cNvSpPr>
            <p:nvPr/>
          </p:nvSpPr>
          <p:spPr bwMode="auto">
            <a:xfrm>
              <a:off x="3299" y="2421"/>
              <a:ext cx="1" cy="14"/>
            </a:xfrm>
            <a:custGeom>
              <a:avLst/>
              <a:gdLst>
                <a:gd name="T0" fmla="*/ 0 h 14"/>
                <a:gd name="T1" fmla="*/ 0 h 14"/>
                <a:gd name="T2" fmla="*/ 7 h 14"/>
                <a:gd name="T3" fmla="*/ 14 h 14"/>
                <a:gd name="T4" fmla="*/ 14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4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65" name="Freeform 1557"/>
            <p:cNvSpPr>
              <a:spLocks/>
            </p:cNvSpPr>
            <p:nvPr/>
          </p:nvSpPr>
          <p:spPr bwMode="auto">
            <a:xfrm>
              <a:off x="3299" y="2421"/>
              <a:ext cx="9" cy="14"/>
            </a:xfrm>
            <a:custGeom>
              <a:avLst/>
              <a:gdLst>
                <a:gd name="T0" fmla="*/ 0 w 9"/>
                <a:gd name="T1" fmla="*/ 14 h 14"/>
                <a:gd name="T2" fmla="*/ 0 w 9"/>
                <a:gd name="T3" fmla="*/ 14 h 14"/>
                <a:gd name="T4" fmla="*/ 0 w 9"/>
                <a:gd name="T5" fmla="*/ 7 h 14"/>
                <a:gd name="T6" fmla="*/ 9 w 9"/>
                <a:gd name="T7" fmla="*/ 0 h 14"/>
                <a:gd name="T8" fmla="*/ 9 w 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4">
                  <a:moveTo>
                    <a:pt x="0" y="14"/>
                  </a:moveTo>
                  <a:lnTo>
                    <a:pt x="0" y="14"/>
                  </a:lnTo>
                  <a:lnTo>
                    <a:pt x="0" y="7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66" name="Freeform 1558"/>
            <p:cNvSpPr>
              <a:spLocks/>
            </p:cNvSpPr>
            <p:nvPr/>
          </p:nvSpPr>
          <p:spPr bwMode="auto">
            <a:xfrm>
              <a:off x="3308" y="2421"/>
              <a:ext cx="1" cy="27"/>
            </a:xfrm>
            <a:custGeom>
              <a:avLst/>
              <a:gdLst>
                <a:gd name="T0" fmla="*/ 0 h 27"/>
                <a:gd name="T1" fmla="*/ 7 h 27"/>
                <a:gd name="T2" fmla="*/ 14 h 27"/>
                <a:gd name="T3" fmla="*/ 20 h 27"/>
                <a:gd name="T4" fmla="*/ 27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7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0" y="2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67" name="Freeform 1559"/>
            <p:cNvSpPr>
              <a:spLocks/>
            </p:cNvSpPr>
            <p:nvPr/>
          </p:nvSpPr>
          <p:spPr bwMode="auto">
            <a:xfrm>
              <a:off x="3308" y="2441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68" name="Line 1560"/>
            <p:cNvSpPr>
              <a:spLocks noChangeShapeType="1"/>
            </p:cNvSpPr>
            <p:nvPr/>
          </p:nvSpPr>
          <p:spPr bwMode="auto">
            <a:xfrm>
              <a:off x="3308" y="244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69" name="Freeform 1561"/>
            <p:cNvSpPr>
              <a:spLocks/>
            </p:cNvSpPr>
            <p:nvPr/>
          </p:nvSpPr>
          <p:spPr bwMode="auto">
            <a:xfrm>
              <a:off x="3308" y="2428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70" name="Line 1562"/>
            <p:cNvSpPr>
              <a:spLocks noChangeShapeType="1"/>
            </p:cNvSpPr>
            <p:nvPr/>
          </p:nvSpPr>
          <p:spPr bwMode="auto">
            <a:xfrm>
              <a:off x="3308" y="242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71" name="Line 1563"/>
            <p:cNvSpPr>
              <a:spLocks noChangeShapeType="1"/>
            </p:cNvSpPr>
            <p:nvPr/>
          </p:nvSpPr>
          <p:spPr bwMode="auto">
            <a:xfrm>
              <a:off x="3308" y="2428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72" name="Freeform 1564"/>
            <p:cNvSpPr>
              <a:spLocks/>
            </p:cNvSpPr>
            <p:nvPr/>
          </p:nvSpPr>
          <p:spPr bwMode="auto">
            <a:xfrm>
              <a:off x="3308" y="2435"/>
              <a:ext cx="9" cy="13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6 h 13"/>
                <a:gd name="T4" fmla="*/ 9 w 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3">
                  <a:moveTo>
                    <a:pt x="0" y="0"/>
                  </a:moveTo>
                  <a:lnTo>
                    <a:pt x="0" y="6"/>
                  </a:lnTo>
                  <a:lnTo>
                    <a:pt x="9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73" name="Line 1565"/>
            <p:cNvSpPr>
              <a:spLocks noChangeShapeType="1"/>
            </p:cNvSpPr>
            <p:nvPr/>
          </p:nvSpPr>
          <p:spPr bwMode="auto">
            <a:xfrm>
              <a:off x="3317" y="244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74" name="Freeform 1566"/>
            <p:cNvSpPr>
              <a:spLocks/>
            </p:cNvSpPr>
            <p:nvPr/>
          </p:nvSpPr>
          <p:spPr bwMode="auto">
            <a:xfrm>
              <a:off x="3317" y="2428"/>
              <a:ext cx="1" cy="20"/>
            </a:xfrm>
            <a:custGeom>
              <a:avLst/>
              <a:gdLst>
                <a:gd name="T0" fmla="*/ 20 h 20"/>
                <a:gd name="T1" fmla="*/ 7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75" name="Line 1567"/>
            <p:cNvSpPr>
              <a:spLocks noChangeShapeType="1"/>
            </p:cNvSpPr>
            <p:nvPr/>
          </p:nvSpPr>
          <p:spPr bwMode="auto">
            <a:xfrm>
              <a:off x="3317" y="242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76" name="Line 1568"/>
            <p:cNvSpPr>
              <a:spLocks noChangeShapeType="1"/>
            </p:cNvSpPr>
            <p:nvPr/>
          </p:nvSpPr>
          <p:spPr bwMode="auto">
            <a:xfrm>
              <a:off x="3317" y="242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77" name="Freeform 1569"/>
            <p:cNvSpPr>
              <a:spLocks/>
            </p:cNvSpPr>
            <p:nvPr/>
          </p:nvSpPr>
          <p:spPr bwMode="auto">
            <a:xfrm>
              <a:off x="3317" y="2428"/>
              <a:ext cx="1" cy="20"/>
            </a:xfrm>
            <a:custGeom>
              <a:avLst/>
              <a:gdLst>
                <a:gd name="T0" fmla="*/ 0 h 20"/>
                <a:gd name="T1" fmla="*/ 7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78" name="Line 1570"/>
            <p:cNvSpPr>
              <a:spLocks noChangeShapeType="1"/>
            </p:cNvSpPr>
            <p:nvPr/>
          </p:nvSpPr>
          <p:spPr bwMode="auto">
            <a:xfrm>
              <a:off x="3317" y="2448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79" name="Freeform 1571"/>
            <p:cNvSpPr>
              <a:spLocks/>
            </p:cNvSpPr>
            <p:nvPr/>
          </p:nvSpPr>
          <p:spPr bwMode="auto">
            <a:xfrm>
              <a:off x="3317" y="2448"/>
              <a:ext cx="8" cy="6"/>
            </a:xfrm>
            <a:custGeom>
              <a:avLst/>
              <a:gdLst>
                <a:gd name="T0" fmla="*/ 0 w 8"/>
                <a:gd name="T1" fmla="*/ 6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0" y="6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80" name="Freeform 1572"/>
            <p:cNvSpPr>
              <a:spLocks/>
            </p:cNvSpPr>
            <p:nvPr/>
          </p:nvSpPr>
          <p:spPr bwMode="auto">
            <a:xfrm>
              <a:off x="3325" y="2435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81" name="Line 1573"/>
            <p:cNvSpPr>
              <a:spLocks noChangeShapeType="1"/>
            </p:cNvSpPr>
            <p:nvPr/>
          </p:nvSpPr>
          <p:spPr bwMode="auto">
            <a:xfrm>
              <a:off x="3325" y="243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82" name="Line 1574"/>
            <p:cNvSpPr>
              <a:spLocks noChangeShapeType="1"/>
            </p:cNvSpPr>
            <p:nvPr/>
          </p:nvSpPr>
          <p:spPr bwMode="auto">
            <a:xfrm>
              <a:off x="3325" y="2435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83" name="Line 1575"/>
            <p:cNvSpPr>
              <a:spLocks noChangeShapeType="1"/>
            </p:cNvSpPr>
            <p:nvPr/>
          </p:nvSpPr>
          <p:spPr bwMode="auto">
            <a:xfrm>
              <a:off x="3325" y="2441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84" name="Freeform 1576"/>
            <p:cNvSpPr>
              <a:spLocks/>
            </p:cNvSpPr>
            <p:nvPr/>
          </p:nvSpPr>
          <p:spPr bwMode="auto">
            <a:xfrm>
              <a:off x="3325" y="2448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85" name="Line 1577"/>
            <p:cNvSpPr>
              <a:spLocks noChangeShapeType="1"/>
            </p:cNvSpPr>
            <p:nvPr/>
          </p:nvSpPr>
          <p:spPr bwMode="auto">
            <a:xfrm>
              <a:off x="3325" y="246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86" name="Freeform 1578"/>
            <p:cNvSpPr>
              <a:spLocks/>
            </p:cNvSpPr>
            <p:nvPr/>
          </p:nvSpPr>
          <p:spPr bwMode="auto">
            <a:xfrm>
              <a:off x="3325" y="2435"/>
              <a:ext cx="9" cy="26"/>
            </a:xfrm>
            <a:custGeom>
              <a:avLst/>
              <a:gdLst>
                <a:gd name="T0" fmla="*/ 0 w 9"/>
                <a:gd name="T1" fmla="*/ 26 h 26"/>
                <a:gd name="T2" fmla="*/ 0 w 9"/>
                <a:gd name="T3" fmla="*/ 19 h 26"/>
                <a:gd name="T4" fmla="*/ 0 w 9"/>
                <a:gd name="T5" fmla="*/ 13 h 26"/>
                <a:gd name="T6" fmla="*/ 9 w 9"/>
                <a:gd name="T7" fmla="*/ 6 h 26"/>
                <a:gd name="T8" fmla="*/ 9 w 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6">
                  <a:moveTo>
                    <a:pt x="0" y="26"/>
                  </a:moveTo>
                  <a:lnTo>
                    <a:pt x="0" y="19"/>
                  </a:lnTo>
                  <a:lnTo>
                    <a:pt x="0" y="13"/>
                  </a:lnTo>
                  <a:lnTo>
                    <a:pt x="9" y="6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87" name="Line 1579"/>
            <p:cNvSpPr>
              <a:spLocks noChangeShapeType="1"/>
            </p:cNvSpPr>
            <p:nvPr/>
          </p:nvSpPr>
          <p:spPr bwMode="auto">
            <a:xfrm>
              <a:off x="3334" y="243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88" name="Line 1580"/>
            <p:cNvSpPr>
              <a:spLocks noChangeShapeType="1"/>
            </p:cNvSpPr>
            <p:nvPr/>
          </p:nvSpPr>
          <p:spPr bwMode="auto">
            <a:xfrm>
              <a:off x="3334" y="243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89" name="Freeform 1581"/>
            <p:cNvSpPr>
              <a:spLocks/>
            </p:cNvSpPr>
            <p:nvPr/>
          </p:nvSpPr>
          <p:spPr bwMode="auto">
            <a:xfrm>
              <a:off x="3334" y="2435"/>
              <a:ext cx="1" cy="19"/>
            </a:xfrm>
            <a:custGeom>
              <a:avLst/>
              <a:gdLst>
                <a:gd name="T0" fmla="*/ 0 h 19"/>
                <a:gd name="T1" fmla="*/ 13 h 19"/>
                <a:gd name="T2" fmla="*/ 19 h 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9">
                  <a:moveTo>
                    <a:pt x="0" y="0"/>
                  </a:moveTo>
                  <a:lnTo>
                    <a:pt x="0" y="13"/>
                  </a:lnTo>
                  <a:lnTo>
                    <a:pt x="0" y="19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90" name="Freeform 1582"/>
            <p:cNvSpPr>
              <a:spLocks/>
            </p:cNvSpPr>
            <p:nvPr/>
          </p:nvSpPr>
          <p:spPr bwMode="auto">
            <a:xfrm>
              <a:off x="3334" y="2448"/>
              <a:ext cx="1" cy="6"/>
            </a:xfrm>
            <a:custGeom>
              <a:avLst/>
              <a:gdLst>
                <a:gd name="T0" fmla="*/ 6 h 6"/>
                <a:gd name="T1" fmla="*/ 6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91" name="Freeform 1583"/>
            <p:cNvSpPr>
              <a:spLocks/>
            </p:cNvSpPr>
            <p:nvPr/>
          </p:nvSpPr>
          <p:spPr bwMode="auto">
            <a:xfrm>
              <a:off x="3334" y="2435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92" name="Line 1584"/>
            <p:cNvSpPr>
              <a:spLocks noChangeShapeType="1"/>
            </p:cNvSpPr>
            <p:nvPr/>
          </p:nvSpPr>
          <p:spPr bwMode="auto">
            <a:xfrm>
              <a:off x="3334" y="243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93" name="Freeform 1585"/>
            <p:cNvSpPr>
              <a:spLocks/>
            </p:cNvSpPr>
            <p:nvPr/>
          </p:nvSpPr>
          <p:spPr bwMode="auto">
            <a:xfrm>
              <a:off x="3334" y="2435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94" name="Line 1586"/>
            <p:cNvSpPr>
              <a:spLocks noChangeShapeType="1"/>
            </p:cNvSpPr>
            <p:nvPr/>
          </p:nvSpPr>
          <p:spPr bwMode="auto">
            <a:xfrm>
              <a:off x="3343" y="2435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95" name="Freeform 1587"/>
            <p:cNvSpPr>
              <a:spLocks/>
            </p:cNvSpPr>
            <p:nvPr/>
          </p:nvSpPr>
          <p:spPr bwMode="auto">
            <a:xfrm>
              <a:off x="3343" y="2435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96" name="Freeform 1588"/>
            <p:cNvSpPr>
              <a:spLocks/>
            </p:cNvSpPr>
            <p:nvPr/>
          </p:nvSpPr>
          <p:spPr bwMode="auto">
            <a:xfrm>
              <a:off x="3343" y="2448"/>
              <a:ext cx="1" cy="6"/>
            </a:xfrm>
            <a:custGeom>
              <a:avLst/>
              <a:gdLst>
                <a:gd name="T0" fmla="*/ 0 h 6"/>
                <a:gd name="T1" fmla="*/ 6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97" name="Freeform 1589"/>
            <p:cNvSpPr>
              <a:spLocks/>
            </p:cNvSpPr>
            <p:nvPr/>
          </p:nvSpPr>
          <p:spPr bwMode="auto">
            <a:xfrm>
              <a:off x="3343" y="2441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98" name="Line 1590"/>
            <p:cNvSpPr>
              <a:spLocks noChangeShapeType="1"/>
            </p:cNvSpPr>
            <p:nvPr/>
          </p:nvSpPr>
          <p:spPr bwMode="auto">
            <a:xfrm>
              <a:off x="3343" y="244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799" name="Line 1591"/>
            <p:cNvSpPr>
              <a:spLocks noChangeShapeType="1"/>
            </p:cNvSpPr>
            <p:nvPr/>
          </p:nvSpPr>
          <p:spPr bwMode="auto">
            <a:xfrm>
              <a:off x="3343" y="244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00" name="Freeform 1592"/>
            <p:cNvSpPr>
              <a:spLocks/>
            </p:cNvSpPr>
            <p:nvPr/>
          </p:nvSpPr>
          <p:spPr bwMode="auto">
            <a:xfrm>
              <a:off x="3343" y="2441"/>
              <a:ext cx="8" cy="1"/>
            </a:xfrm>
            <a:custGeom>
              <a:avLst/>
              <a:gdLst>
                <a:gd name="T0" fmla="*/ 0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01" name="Freeform 1593"/>
            <p:cNvSpPr>
              <a:spLocks/>
            </p:cNvSpPr>
            <p:nvPr/>
          </p:nvSpPr>
          <p:spPr bwMode="auto">
            <a:xfrm>
              <a:off x="3351" y="2441"/>
              <a:ext cx="1" cy="20"/>
            </a:xfrm>
            <a:custGeom>
              <a:avLst/>
              <a:gdLst>
                <a:gd name="T0" fmla="*/ 0 h 20"/>
                <a:gd name="T1" fmla="*/ 13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13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02" name="Freeform 1594"/>
            <p:cNvSpPr>
              <a:spLocks/>
            </p:cNvSpPr>
            <p:nvPr/>
          </p:nvSpPr>
          <p:spPr bwMode="auto">
            <a:xfrm>
              <a:off x="3351" y="2454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03" name="Freeform 1595"/>
            <p:cNvSpPr>
              <a:spLocks/>
            </p:cNvSpPr>
            <p:nvPr/>
          </p:nvSpPr>
          <p:spPr bwMode="auto">
            <a:xfrm>
              <a:off x="3351" y="2441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04" name="Line 1596"/>
            <p:cNvSpPr>
              <a:spLocks noChangeShapeType="1"/>
            </p:cNvSpPr>
            <p:nvPr/>
          </p:nvSpPr>
          <p:spPr bwMode="auto">
            <a:xfrm>
              <a:off x="3351" y="244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05" name="Line 1597"/>
            <p:cNvSpPr>
              <a:spLocks noChangeShapeType="1"/>
            </p:cNvSpPr>
            <p:nvPr/>
          </p:nvSpPr>
          <p:spPr bwMode="auto">
            <a:xfrm>
              <a:off x="3351" y="244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06" name="Freeform 1598"/>
            <p:cNvSpPr>
              <a:spLocks/>
            </p:cNvSpPr>
            <p:nvPr/>
          </p:nvSpPr>
          <p:spPr bwMode="auto">
            <a:xfrm>
              <a:off x="3351" y="2441"/>
              <a:ext cx="1" cy="20"/>
            </a:xfrm>
            <a:custGeom>
              <a:avLst/>
              <a:gdLst>
                <a:gd name="T0" fmla="*/ 0 h 20"/>
                <a:gd name="T1" fmla="*/ 7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07" name="Freeform 1599"/>
            <p:cNvSpPr>
              <a:spLocks/>
            </p:cNvSpPr>
            <p:nvPr/>
          </p:nvSpPr>
          <p:spPr bwMode="auto">
            <a:xfrm>
              <a:off x="3351" y="2461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08" name="Line 1600"/>
            <p:cNvSpPr>
              <a:spLocks noChangeShapeType="1"/>
            </p:cNvSpPr>
            <p:nvPr/>
          </p:nvSpPr>
          <p:spPr bwMode="auto">
            <a:xfrm flipV="1">
              <a:off x="3360" y="2454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09" name="Freeform 1601"/>
            <p:cNvSpPr>
              <a:spLocks/>
            </p:cNvSpPr>
            <p:nvPr/>
          </p:nvSpPr>
          <p:spPr bwMode="auto">
            <a:xfrm>
              <a:off x="3360" y="2441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10" name="Line 1602"/>
            <p:cNvSpPr>
              <a:spLocks noChangeShapeType="1"/>
            </p:cNvSpPr>
            <p:nvPr/>
          </p:nvSpPr>
          <p:spPr bwMode="auto">
            <a:xfrm>
              <a:off x="3360" y="244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11" name="Line 1603"/>
            <p:cNvSpPr>
              <a:spLocks noChangeShapeType="1"/>
            </p:cNvSpPr>
            <p:nvPr/>
          </p:nvSpPr>
          <p:spPr bwMode="auto">
            <a:xfrm>
              <a:off x="3360" y="244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12" name="Freeform 1604"/>
            <p:cNvSpPr>
              <a:spLocks/>
            </p:cNvSpPr>
            <p:nvPr/>
          </p:nvSpPr>
          <p:spPr bwMode="auto">
            <a:xfrm>
              <a:off x="3360" y="2441"/>
              <a:ext cx="1" cy="20"/>
            </a:xfrm>
            <a:custGeom>
              <a:avLst/>
              <a:gdLst>
                <a:gd name="T0" fmla="*/ 0 h 20"/>
                <a:gd name="T1" fmla="*/ 13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13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13" name="Freeform 1605"/>
            <p:cNvSpPr>
              <a:spLocks/>
            </p:cNvSpPr>
            <p:nvPr/>
          </p:nvSpPr>
          <p:spPr bwMode="auto">
            <a:xfrm>
              <a:off x="3360" y="2454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14" name="Freeform 1606"/>
            <p:cNvSpPr>
              <a:spLocks/>
            </p:cNvSpPr>
            <p:nvPr/>
          </p:nvSpPr>
          <p:spPr bwMode="auto">
            <a:xfrm>
              <a:off x="3360" y="2454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15" name="Freeform 1607"/>
            <p:cNvSpPr>
              <a:spLocks/>
            </p:cNvSpPr>
            <p:nvPr/>
          </p:nvSpPr>
          <p:spPr bwMode="auto">
            <a:xfrm>
              <a:off x="3369" y="2441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16" name="Line 1608"/>
            <p:cNvSpPr>
              <a:spLocks noChangeShapeType="1"/>
            </p:cNvSpPr>
            <p:nvPr/>
          </p:nvSpPr>
          <p:spPr bwMode="auto">
            <a:xfrm>
              <a:off x="3369" y="244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17" name="Freeform 1609"/>
            <p:cNvSpPr>
              <a:spLocks/>
            </p:cNvSpPr>
            <p:nvPr/>
          </p:nvSpPr>
          <p:spPr bwMode="auto">
            <a:xfrm>
              <a:off x="3369" y="2441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18" name="Line 1610"/>
            <p:cNvSpPr>
              <a:spLocks noChangeShapeType="1"/>
            </p:cNvSpPr>
            <p:nvPr/>
          </p:nvSpPr>
          <p:spPr bwMode="auto">
            <a:xfrm>
              <a:off x="3369" y="2454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19" name="Line 1611"/>
            <p:cNvSpPr>
              <a:spLocks noChangeShapeType="1"/>
            </p:cNvSpPr>
            <p:nvPr/>
          </p:nvSpPr>
          <p:spPr bwMode="auto">
            <a:xfrm>
              <a:off x="3369" y="246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20" name="Freeform 1612"/>
            <p:cNvSpPr>
              <a:spLocks/>
            </p:cNvSpPr>
            <p:nvPr/>
          </p:nvSpPr>
          <p:spPr bwMode="auto">
            <a:xfrm>
              <a:off x="3369" y="2454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64022" name="Group 1814"/>
          <p:cNvGrpSpPr>
            <a:grpSpLocks/>
          </p:cNvGrpSpPr>
          <p:nvPr/>
        </p:nvGrpSpPr>
        <p:grpSpPr bwMode="auto">
          <a:xfrm>
            <a:off x="2287588" y="2463800"/>
            <a:ext cx="3282950" cy="1727200"/>
            <a:chOff x="1441" y="1552"/>
            <a:chExt cx="2068" cy="1088"/>
          </a:xfrm>
        </p:grpSpPr>
        <p:sp>
          <p:nvSpPr>
            <p:cNvPr id="863822" name="Line 1614"/>
            <p:cNvSpPr>
              <a:spLocks noChangeShapeType="1"/>
            </p:cNvSpPr>
            <p:nvPr/>
          </p:nvSpPr>
          <p:spPr bwMode="auto">
            <a:xfrm>
              <a:off x="3369" y="2454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23" name="Freeform 1615"/>
            <p:cNvSpPr>
              <a:spLocks/>
            </p:cNvSpPr>
            <p:nvPr/>
          </p:nvSpPr>
          <p:spPr bwMode="auto">
            <a:xfrm>
              <a:off x="3369" y="2454"/>
              <a:ext cx="8" cy="1"/>
            </a:xfrm>
            <a:custGeom>
              <a:avLst/>
              <a:gdLst>
                <a:gd name="T0" fmla="*/ 0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24" name="Line 1616"/>
            <p:cNvSpPr>
              <a:spLocks noChangeShapeType="1"/>
            </p:cNvSpPr>
            <p:nvPr/>
          </p:nvSpPr>
          <p:spPr bwMode="auto">
            <a:xfrm>
              <a:off x="3377" y="2454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25" name="Line 1617"/>
            <p:cNvSpPr>
              <a:spLocks noChangeShapeType="1"/>
            </p:cNvSpPr>
            <p:nvPr/>
          </p:nvSpPr>
          <p:spPr bwMode="auto">
            <a:xfrm>
              <a:off x="3377" y="2461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26" name="Line 1618"/>
            <p:cNvSpPr>
              <a:spLocks noChangeShapeType="1"/>
            </p:cNvSpPr>
            <p:nvPr/>
          </p:nvSpPr>
          <p:spPr bwMode="auto">
            <a:xfrm>
              <a:off x="3377" y="246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27" name="Line 1619"/>
            <p:cNvSpPr>
              <a:spLocks noChangeShapeType="1"/>
            </p:cNvSpPr>
            <p:nvPr/>
          </p:nvSpPr>
          <p:spPr bwMode="auto">
            <a:xfrm>
              <a:off x="3377" y="246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28" name="Line 1620"/>
            <p:cNvSpPr>
              <a:spLocks noChangeShapeType="1"/>
            </p:cNvSpPr>
            <p:nvPr/>
          </p:nvSpPr>
          <p:spPr bwMode="auto">
            <a:xfrm>
              <a:off x="3377" y="246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29" name="Line 1621"/>
            <p:cNvSpPr>
              <a:spLocks noChangeShapeType="1"/>
            </p:cNvSpPr>
            <p:nvPr/>
          </p:nvSpPr>
          <p:spPr bwMode="auto">
            <a:xfrm>
              <a:off x="3377" y="246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30" name="Freeform 1622"/>
            <p:cNvSpPr>
              <a:spLocks/>
            </p:cNvSpPr>
            <p:nvPr/>
          </p:nvSpPr>
          <p:spPr bwMode="auto">
            <a:xfrm>
              <a:off x="3377" y="2461"/>
              <a:ext cx="9" cy="7"/>
            </a:xfrm>
            <a:custGeom>
              <a:avLst/>
              <a:gdLst>
                <a:gd name="T0" fmla="*/ 0 w 9"/>
                <a:gd name="T1" fmla="*/ 7 h 7"/>
                <a:gd name="T2" fmla="*/ 0 w 9"/>
                <a:gd name="T3" fmla="*/ 0 h 7"/>
                <a:gd name="T4" fmla="*/ 9 w 9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7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31" name="Line 1623"/>
            <p:cNvSpPr>
              <a:spLocks noChangeShapeType="1"/>
            </p:cNvSpPr>
            <p:nvPr/>
          </p:nvSpPr>
          <p:spPr bwMode="auto">
            <a:xfrm>
              <a:off x="3386" y="246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32" name="Line 1624"/>
            <p:cNvSpPr>
              <a:spLocks noChangeShapeType="1"/>
            </p:cNvSpPr>
            <p:nvPr/>
          </p:nvSpPr>
          <p:spPr bwMode="auto">
            <a:xfrm>
              <a:off x="3386" y="246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33" name="Line 1625"/>
            <p:cNvSpPr>
              <a:spLocks noChangeShapeType="1"/>
            </p:cNvSpPr>
            <p:nvPr/>
          </p:nvSpPr>
          <p:spPr bwMode="auto">
            <a:xfrm>
              <a:off x="3386" y="2461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34" name="Line 1626"/>
            <p:cNvSpPr>
              <a:spLocks noChangeShapeType="1"/>
            </p:cNvSpPr>
            <p:nvPr/>
          </p:nvSpPr>
          <p:spPr bwMode="auto">
            <a:xfrm>
              <a:off x="3386" y="2468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35" name="Freeform 1627"/>
            <p:cNvSpPr>
              <a:spLocks/>
            </p:cNvSpPr>
            <p:nvPr/>
          </p:nvSpPr>
          <p:spPr bwMode="auto">
            <a:xfrm>
              <a:off x="3386" y="2474"/>
              <a:ext cx="1" cy="20"/>
            </a:xfrm>
            <a:custGeom>
              <a:avLst/>
              <a:gdLst>
                <a:gd name="T0" fmla="*/ 0 h 20"/>
                <a:gd name="T1" fmla="*/ 7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36" name="Line 1628"/>
            <p:cNvSpPr>
              <a:spLocks noChangeShapeType="1"/>
            </p:cNvSpPr>
            <p:nvPr/>
          </p:nvSpPr>
          <p:spPr bwMode="auto">
            <a:xfrm>
              <a:off x="3386" y="2494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37" name="Freeform 1629"/>
            <p:cNvSpPr>
              <a:spLocks/>
            </p:cNvSpPr>
            <p:nvPr/>
          </p:nvSpPr>
          <p:spPr bwMode="auto">
            <a:xfrm>
              <a:off x="3386" y="2501"/>
              <a:ext cx="9" cy="13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7 h 13"/>
                <a:gd name="T4" fmla="*/ 9 w 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3">
                  <a:moveTo>
                    <a:pt x="0" y="0"/>
                  </a:moveTo>
                  <a:lnTo>
                    <a:pt x="0" y="7"/>
                  </a:lnTo>
                  <a:lnTo>
                    <a:pt x="9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38" name="Freeform 1630"/>
            <p:cNvSpPr>
              <a:spLocks/>
            </p:cNvSpPr>
            <p:nvPr/>
          </p:nvSpPr>
          <p:spPr bwMode="auto">
            <a:xfrm>
              <a:off x="3395" y="2508"/>
              <a:ext cx="1" cy="6"/>
            </a:xfrm>
            <a:custGeom>
              <a:avLst/>
              <a:gdLst>
                <a:gd name="T0" fmla="*/ 6 h 6"/>
                <a:gd name="T1" fmla="*/ 6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39" name="Line 1631"/>
            <p:cNvSpPr>
              <a:spLocks noChangeShapeType="1"/>
            </p:cNvSpPr>
            <p:nvPr/>
          </p:nvSpPr>
          <p:spPr bwMode="auto">
            <a:xfrm>
              <a:off x="3395" y="250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40" name="Line 1632"/>
            <p:cNvSpPr>
              <a:spLocks noChangeShapeType="1"/>
            </p:cNvSpPr>
            <p:nvPr/>
          </p:nvSpPr>
          <p:spPr bwMode="auto">
            <a:xfrm>
              <a:off x="3395" y="250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41" name="Line 1633"/>
            <p:cNvSpPr>
              <a:spLocks noChangeShapeType="1"/>
            </p:cNvSpPr>
            <p:nvPr/>
          </p:nvSpPr>
          <p:spPr bwMode="auto">
            <a:xfrm>
              <a:off x="3395" y="2508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42" name="Line 1634"/>
            <p:cNvSpPr>
              <a:spLocks noChangeShapeType="1"/>
            </p:cNvSpPr>
            <p:nvPr/>
          </p:nvSpPr>
          <p:spPr bwMode="auto">
            <a:xfrm>
              <a:off x="3395" y="2508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43" name="Line 1635"/>
            <p:cNvSpPr>
              <a:spLocks noChangeShapeType="1"/>
            </p:cNvSpPr>
            <p:nvPr/>
          </p:nvSpPr>
          <p:spPr bwMode="auto">
            <a:xfrm>
              <a:off x="3395" y="2514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44" name="Freeform 1636"/>
            <p:cNvSpPr>
              <a:spLocks/>
            </p:cNvSpPr>
            <p:nvPr/>
          </p:nvSpPr>
          <p:spPr bwMode="auto">
            <a:xfrm>
              <a:off x="3395" y="2521"/>
              <a:ext cx="9" cy="13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6 h 13"/>
                <a:gd name="T4" fmla="*/ 9 w 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3">
                  <a:moveTo>
                    <a:pt x="0" y="0"/>
                  </a:moveTo>
                  <a:lnTo>
                    <a:pt x="0" y="6"/>
                  </a:lnTo>
                  <a:lnTo>
                    <a:pt x="9" y="1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45" name="Freeform 1637"/>
            <p:cNvSpPr>
              <a:spLocks/>
            </p:cNvSpPr>
            <p:nvPr/>
          </p:nvSpPr>
          <p:spPr bwMode="auto">
            <a:xfrm>
              <a:off x="3404" y="2534"/>
              <a:ext cx="1" cy="20"/>
            </a:xfrm>
            <a:custGeom>
              <a:avLst/>
              <a:gdLst>
                <a:gd name="T0" fmla="*/ 0 h 20"/>
                <a:gd name="T1" fmla="*/ 13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13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46" name="Freeform 1638"/>
            <p:cNvSpPr>
              <a:spLocks/>
            </p:cNvSpPr>
            <p:nvPr/>
          </p:nvSpPr>
          <p:spPr bwMode="auto">
            <a:xfrm>
              <a:off x="3404" y="2554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47" name="Freeform 1639"/>
            <p:cNvSpPr>
              <a:spLocks/>
            </p:cNvSpPr>
            <p:nvPr/>
          </p:nvSpPr>
          <p:spPr bwMode="auto">
            <a:xfrm>
              <a:off x="3404" y="2521"/>
              <a:ext cx="1" cy="40"/>
            </a:xfrm>
            <a:custGeom>
              <a:avLst/>
              <a:gdLst>
                <a:gd name="T0" fmla="*/ 40 h 40"/>
                <a:gd name="T1" fmla="*/ 33 h 40"/>
                <a:gd name="T2" fmla="*/ 20 h 40"/>
                <a:gd name="T3" fmla="*/ 6 h 40"/>
                <a:gd name="T4" fmla="*/ 0 h 4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0">
                  <a:moveTo>
                    <a:pt x="0" y="40"/>
                  </a:moveTo>
                  <a:lnTo>
                    <a:pt x="0" y="33"/>
                  </a:lnTo>
                  <a:lnTo>
                    <a:pt x="0" y="20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48" name="Line 1640"/>
            <p:cNvSpPr>
              <a:spLocks noChangeShapeType="1"/>
            </p:cNvSpPr>
            <p:nvPr/>
          </p:nvSpPr>
          <p:spPr bwMode="auto">
            <a:xfrm>
              <a:off x="3404" y="252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49" name="Freeform 1641"/>
            <p:cNvSpPr>
              <a:spLocks/>
            </p:cNvSpPr>
            <p:nvPr/>
          </p:nvSpPr>
          <p:spPr bwMode="auto">
            <a:xfrm>
              <a:off x="3404" y="2521"/>
              <a:ext cx="1" cy="33"/>
            </a:xfrm>
            <a:custGeom>
              <a:avLst/>
              <a:gdLst>
                <a:gd name="T0" fmla="*/ 0 h 33"/>
                <a:gd name="T1" fmla="*/ 6 h 33"/>
                <a:gd name="T2" fmla="*/ 13 h 33"/>
                <a:gd name="T3" fmla="*/ 26 h 33"/>
                <a:gd name="T4" fmla="*/ 33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0" y="26"/>
                  </a:lnTo>
                  <a:lnTo>
                    <a:pt x="0" y="33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50" name="Line 1642"/>
            <p:cNvSpPr>
              <a:spLocks noChangeShapeType="1"/>
            </p:cNvSpPr>
            <p:nvPr/>
          </p:nvSpPr>
          <p:spPr bwMode="auto">
            <a:xfrm>
              <a:off x="3404" y="2554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51" name="Freeform 1643"/>
            <p:cNvSpPr>
              <a:spLocks/>
            </p:cNvSpPr>
            <p:nvPr/>
          </p:nvSpPr>
          <p:spPr bwMode="auto">
            <a:xfrm>
              <a:off x="3404" y="2561"/>
              <a:ext cx="8" cy="6"/>
            </a:xfrm>
            <a:custGeom>
              <a:avLst/>
              <a:gdLst>
                <a:gd name="T0" fmla="*/ 0 w 8"/>
                <a:gd name="T1" fmla="*/ 0 h 6"/>
                <a:gd name="T2" fmla="*/ 0 w 8"/>
                <a:gd name="T3" fmla="*/ 6 h 6"/>
                <a:gd name="T4" fmla="*/ 8 w 8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0" y="6"/>
                  </a:lnTo>
                  <a:lnTo>
                    <a:pt x="8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52" name="Freeform 1644"/>
            <p:cNvSpPr>
              <a:spLocks/>
            </p:cNvSpPr>
            <p:nvPr/>
          </p:nvSpPr>
          <p:spPr bwMode="auto">
            <a:xfrm>
              <a:off x="3412" y="2554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  <a:gd name="T3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53" name="Freeform 1645"/>
            <p:cNvSpPr>
              <a:spLocks/>
            </p:cNvSpPr>
            <p:nvPr/>
          </p:nvSpPr>
          <p:spPr bwMode="auto">
            <a:xfrm>
              <a:off x="3412" y="2554"/>
              <a:ext cx="1" cy="20"/>
            </a:xfrm>
            <a:custGeom>
              <a:avLst/>
              <a:gdLst>
                <a:gd name="T0" fmla="*/ 0 h 20"/>
                <a:gd name="T1" fmla="*/ 0 h 20"/>
                <a:gd name="T2" fmla="*/ 7 h 20"/>
                <a:gd name="T3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54" name="Line 1646"/>
            <p:cNvSpPr>
              <a:spLocks noChangeShapeType="1"/>
            </p:cNvSpPr>
            <p:nvPr/>
          </p:nvSpPr>
          <p:spPr bwMode="auto">
            <a:xfrm>
              <a:off x="3412" y="2574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55" name="Line 1647"/>
            <p:cNvSpPr>
              <a:spLocks noChangeShapeType="1"/>
            </p:cNvSpPr>
            <p:nvPr/>
          </p:nvSpPr>
          <p:spPr bwMode="auto">
            <a:xfrm flipV="1">
              <a:off x="3412" y="2574"/>
              <a:ext cx="1" cy="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56" name="Freeform 1648"/>
            <p:cNvSpPr>
              <a:spLocks/>
            </p:cNvSpPr>
            <p:nvPr/>
          </p:nvSpPr>
          <p:spPr bwMode="auto">
            <a:xfrm>
              <a:off x="3412" y="2547"/>
              <a:ext cx="1" cy="27"/>
            </a:xfrm>
            <a:custGeom>
              <a:avLst/>
              <a:gdLst>
                <a:gd name="T0" fmla="*/ 27 h 27"/>
                <a:gd name="T1" fmla="*/ 14 h 27"/>
                <a:gd name="T2" fmla="*/ 0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">
                  <a:moveTo>
                    <a:pt x="0" y="27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57" name="Line 1649"/>
            <p:cNvSpPr>
              <a:spLocks noChangeShapeType="1"/>
            </p:cNvSpPr>
            <p:nvPr/>
          </p:nvSpPr>
          <p:spPr bwMode="auto">
            <a:xfrm>
              <a:off x="3412" y="2547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58" name="Freeform 1650"/>
            <p:cNvSpPr>
              <a:spLocks/>
            </p:cNvSpPr>
            <p:nvPr/>
          </p:nvSpPr>
          <p:spPr bwMode="auto">
            <a:xfrm>
              <a:off x="3412" y="2547"/>
              <a:ext cx="9" cy="20"/>
            </a:xfrm>
            <a:custGeom>
              <a:avLst/>
              <a:gdLst>
                <a:gd name="T0" fmla="*/ 0 w 9"/>
                <a:gd name="T1" fmla="*/ 0 h 20"/>
                <a:gd name="T2" fmla="*/ 0 w 9"/>
                <a:gd name="T3" fmla="*/ 7 h 20"/>
                <a:gd name="T4" fmla="*/ 9 w 9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0">
                  <a:moveTo>
                    <a:pt x="0" y="0"/>
                  </a:moveTo>
                  <a:lnTo>
                    <a:pt x="0" y="7"/>
                  </a:lnTo>
                  <a:lnTo>
                    <a:pt x="9" y="2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59" name="Freeform 1651"/>
            <p:cNvSpPr>
              <a:spLocks/>
            </p:cNvSpPr>
            <p:nvPr/>
          </p:nvSpPr>
          <p:spPr bwMode="auto">
            <a:xfrm>
              <a:off x="3421" y="2567"/>
              <a:ext cx="1" cy="14"/>
            </a:xfrm>
            <a:custGeom>
              <a:avLst/>
              <a:gdLst>
                <a:gd name="T0" fmla="*/ 0 h 14"/>
                <a:gd name="T1" fmla="*/ 7 h 14"/>
                <a:gd name="T2" fmla="*/ 14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60" name="Freeform 1652"/>
            <p:cNvSpPr>
              <a:spLocks/>
            </p:cNvSpPr>
            <p:nvPr/>
          </p:nvSpPr>
          <p:spPr bwMode="auto">
            <a:xfrm>
              <a:off x="3421" y="2581"/>
              <a:ext cx="1" cy="39"/>
            </a:xfrm>
            <a:custGeom>
              <a:avLst/>
              <a:gdLst>
                <a:gd name="T0" fmla="*/ 0 h 39"/>
                <a:gd name="T1" fmla="*/ 13 h 39"/>
                <a:gd name="T2" fmla="*/ 26 h 39"/>
                <a:gd name="T3" fmla="*/ 39 h 39"/>
                <a:gd name="T4" fmla="*/ 39 h 3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9">
                  <a:moveTo>
                    <a:pt x="0" y="0"/>
                  </a:moveTo>
                  <a:lnTo>
                    <a:pt x="0" y="13"/>
                  </a:lnTo>
                  <a:lnTo>
                    <a:pt x="0" y="26"/>
                  </a:lnTo>
                  <a:lnTo>
                    <a:pt x="0" y="39"/>
                  </a:lnTo>
                  <a:lnTo>
                    <a:pt x="0" y="39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61" name="Freeform 1653"/>
            <p:cNvSpPr>
              <a:spLocks/>
            </p:cNvSpPr>
            <p:nvPr/>
          </p:nvSpPr>
          <p:spPr bwMode="auto">
            <a:xfrm>
              <a:off x="3421" y="2541"/>
              <a:ext cx="1" cy="79"/>
            </a:xfrm>
            <a:custGeom>
              <a:avLst/>
              <a:gdLst>
                <a:gd name="T0" fmla="*/ 79 h 79"/>
                <a:gd name="T1" fmla="*/ 66 h 79"/>
                <a:gd name="T2" fmla="*/ 40 h 79"/>
                <a:gd name="T3" fmla="*/ 20 h 79"/>
                <a:gd name="T4" fmla="*/ 0 h 7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79">
                  <a:moveTo>
                    <a:pt x="0" y="79"/>
                  </a:moveTo>
                  <a:lnTo>
                    <a:pt x="0" y="66"/>
                  </a:lnTo>
                  <a:lnTo>
                    <a:pt x="0" y="4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62" name="Line 1654"/>
            <p:cNvSpPr>
              <a:spLocks noChangeShapeType="1"/>
            </p:cNvSpPr>
            <p:nvPr/>
          </p:nvSpPr>
          <p:spPr bwMode="auto">
            <a:xfrm>
              <a:off x="3421" y="2541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63" name="Freeform 1655"/>
            <p:cNvSpPr>
              <a:spLocks/>
            </p:cNvSpPr>
            <p:nvPr/>
          </p:nvSpPr>
          <p:spPr bwMode="auto">
            <a:xfrm>
              <a:off x="3421" y="2541"/>
              <a:ext cx="1" cy="26"/>
            </a:xfrm>
            <a:custGeom>
              <a:avLst/>
              <a:gdLst>
                <a:gd name="T0" fmla="*/ 0 h 26"/>
                <a:gd name="T1" fmla="*/ 6 h 26"/>
                <a:gd name="T2" fmla="*/ 13 h 26"/>
                <a:gd name="T3" fmla="*/ 20 h 26"/>
                <a:gd name="T4" fmla="*/ 26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6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64" name="Line 1656"/>
            <p:cNvSpPr>
              <a:spLocks noChangeShapeType="1"/>
            </p:cNvSpPr>
            <p:nvPr/>
          </p:nvSpPr>
          <p:spPr bwMode="auto">
            <a:xfrm>
              <a:off x="3421" y="2567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65" name="Freeform 1657"/>
            <p:cNvSpPr>
              <a:spLocks/>
            </p:cNvSpPr>
            <p:nvPr/>
          </p:nvSpPr>
          <p:spPr bwMode="auto">
            <a:xfrm>
              <a:off x="3421" y="2567"/>
              <a:ext cx="9" cy="7"/>
            </a:xfrm>
            <a:custGeom>
              <a:avLst/>
              <a:gdLst>
                <a:gd name="T0" fmla="*/ 0 w 9"/>
                <a:gd name="T1" fmla="*/ 0 h 7"/>
                <a:gd name="T2" fmla="*/ 0 w 9"/>
                <a:gd name="T3" fmla="*/ 0 h 7"/>
                <a:gd name="T4" fmla="*/ 9 w 9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lnTo>
                    <a:pt x="0" y="0"/>
                  </a:lnTo>
                  <a:lnTo>
                    <a:pt x="9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66" name="Line 1658"/>
            <p:cNvSpPr>
              <a:spLocks noChangeShapeType="1"/>
            </p:cNvSpPr>
            <p:nvPr/>
          </p:nvSpPr>
          <p:spPr bwMode="auto">
            <a:xfrm>
              <a:off x="3430" y="2574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67" name="Line 1659"/>
            <p:cNvSpPr>
              <a:spLocks noChangeShapeType="1"/>
            </p:cNvSpPr>
            <p:nvPr/>
          </p:nvSpPr>
          <p:spPr bwMode="auto">
            <a:xfrm>
              <a:off x="3430" y="2574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68" name="Line 1660"/>
            <p:cNvSpPr>
              <a:spLocks noChangeShapeType="1"/>
            </p:cNvSpPr>
            <p:nvPr/>
          </p:nvSpPr>
          <p:spPr bwMode="auto">
            <a:xfrm>
              <a:off x="3430" y="2574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69" name="Freeform 1661"/>
            <p:cNvSpPr>
              <a:spLocks/>
            </p:cNvSpPr>
            <p:nvPr/>
          </p:nvSpPr>
          <p:spPr bwMode="auto">
            <a:xfrm>
              <a:off x="3430" y="2567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70" name="Line 1662"/>
            <p:cNvSpPr>
              <a:spLocks noChangeShapeType="1"/>
            </p:cNvSpPr>
            <p:nvPr/>
          </p:nvSpPr>
          <p:spPr bwMode="auto">
            <a:xfrm>
              <a:off x="3430" y="2567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71" name="Line 1663"/>
            <p:cNvSpPr>
              <a:spLocks noChangeShapeType="1"/>
            </p:cNvSpPr>
            <p:nvPr/>
          </p:nvSpPr>
          <p:spPr bwMode="auto">
            <a:xfrm>
              <a:off x="3430" y="2567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72" name="Freeform 1664"/>
            <p:cNvSpPr>
              <a:spLocks/>
            </p:cNvSpPr>
            <p:nvPr/>
          </p:nvSpPr>
          <p:spPr bwMode="auto">
            <a:xfrm>
              <a:off x="3430" y="2567"/>
              <a:ext cx="8" cy="14"/>
            </a:xfrm>
            <a:custGeom>
              <a:avLst/>
              <a:gdLst>
                <a:gd name="T0" fmla="*/ 0 w 8"/>
                <a:gd name="T1" fmla="*/ 0 h 14"/>
                <a:gd name="T2" fmla="*/ 0 w 8"/>
                <a:gd name="T3" fmla="*/ 7 h 14"/>
                <a:gd name="T4" fmla="*/ 8 w 8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4">
                  <a:moveTo>
                    <a:pt x="0" y="0"/>
                  </a:moveTo>
                  <a:lnTo>
                    <a:pt x="0" y="7"/>
                  </a:lnTo>
                  <a:lnTo>
                    <a:pt x="8" y="14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73" name="Line 1665"/>
            <p:cNvSpPr>
              <a:spLocks noChangeShapeType="1"/>
            </p:cNvSpPr>
            <p:nvPr/>
          </p:nvSpPr>
          <p:spPr bwMode="auto">
            <a:xfrm>
              <a:off x="3438" y="2581"/>
              <a:ext cx="1" cy="6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74" name="Line 1666"/>
            <p:cNvSpPr>
              <a:spLocks noChangeShapeType="1"/>
            </p:cNvSpPr>
            <p:nvPr/>
          </p:nvSpPr>
          <p:spPr bwMode="auto">
            <a:xfrm>
              <a:off x="3438" y="2587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75" name="Line 1667"/>
            <p:cNvSpPr>
              <a:spLocks noChangeShapeType="1"/>
            </p:cNvSpPr>
            <p:nvPr/>
          </p:nvSpPr>
          <p:spPr bwMode="auto">
            <a:xfrm>
              <a:off x="3438" y="2587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76" name="Freeform 1668"/>
            <p:cNvSpPr>
              <a:spLocks/>
            </p:cNvSpPr>
            <p:nvPr/>
          </p:nvSpPr>
          <p:spPr bwMode="auto">
            <a:xfrm>
              <a:off x="3438" y="2587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77" name="Line 1669"/>
            <p:cNvSpPr>
              <a:spLocks noChangeShapeType="1"/>
            </p:cNvSpPr>
            <p:nvPr/>
          </p:nvSpPr>
          <p:spPr bwMode="auto">
            <a:xfrm>
              <a:off x="3438" y="2594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78" name="Line 1670"/>
            <p:cNvSpPr>
              <a:spLocks noChangeShapeType="1"/>
            </p:cNvSpPr>
            <p:nvPr/>
          </p:nvSpPr>
          <p:spPr bwMode="auto">
            <a:xfrm>
              <a:off x="3438" y="2594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79" name="Freeform 1671"/>
            <p:cNvSpPr>
              <a:spLocks/>
            </p:cNvSpPr>
            <p:nvPr/>
          </p:nvSpPr>
          <p:spPr bwMode="auto">
            <a:xfrm>
              <a:off x="3438" y="2594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80" name="Freeform 1672"/>
            <p:cNvSpPr>
              <a:spLocks/>
            </p:cNvSpPr>
            <p:nvPr/>
          </p:nvSpPr>
          <p:spPr bwMode="auto">
            <a:xfrm>
              <a:off x="3447" y="2587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81" name="Freeform 1673"/>
            <p:cNvSpPr>
              <a:spLocks/>
            </p:cNvSpPr>
            <p:nvPr/>
          </p:nvSpPr>
          <p:spPr bwMode="auto">
            <a:xfrm>
              <a:off x="3447" y="2587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82" name="Line 1674"/>
            <p:cNvSpPr>
              <a:spLocks noChangeShapeType="1"/>
            </p:cNvSpPr>
            <p:nvPr/>
          </p:nvSpPr>
          <p:spPr bwMode="auto">
            <a:xfrm>
              <a:off x="3447" y="2594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83" name="Freeform 1675"/>
            <p:cNvSpPr>
              <a:spLocks/>
            </p:cNvSpPr>
            <p:nvPr/>
          </p:nvSpPr>
          <p:spPr bwMode="auto">
            <a:xfrm>
              <a:off x="3447" y="2594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84" name="Line 1676"/>
            <p:cNvSpPr>
              <a:spLocks noChangeShapeType="1"/>
            </p:cNvSpPr>
            <p:nvPr/>
          </p:nvSpPr>
          <p:spPr bwMode="auto">
            <a:xfrm>
              <a:off x="3447" y="2600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85" name="Freeform 1677"/>
            <p:cNvSpPr>
              <a:spLocks/>
            </p:cNvSpPr>
            <p:nvPr/>
          </p:nvSpPr>
          <p:spPr bwMode="auto">
            <a:xfrm>
              <a:off x="3447" y="2600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86" name="Freeform 1678"/>
            <p:cNvSpPr>
              <a:spLocks/>
            </p:cNvSpPr>
            <p:nvPr/>
          </p:nvSpPr>
          <p:spPr bwMode="auto">
            <a:xfrm>
              <a:off x="3447" y="2600"/>
              <a:ext cx="9" cy="7"/>
            </a:xfrm>
            <a:custGeom>
              <a:avLst/>
              <a:gdLst>
                <a:gd name="T0" fmla="*/ 0 w 9"/>
                <a:gd name="T1" fmla="*/ 7 h 7"/>
                <a:gd name="T2" fmla="*/ 0 w 9"/>
                <a:gd name="T3" fmla="*/ 7 h 7"/>
                <a:gd name="T4" fmla="*/ 9 w 9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7"/>
                  </a:moveTo>
                  <a:lnTo>
                    <a:pt x="0" y="7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87" name="Line 1679"/>
            <p:cNvSpPr>
              <a:spLocks noChangeShapeType="1"/>
            </p:cNvSpPr>
            <p:nvPr/>
          </p:nvSpPr>
          <p:spPr bwMode="auto">
            <a:xfrm>
              <a:off x="3456" y="2600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88" name="Freeform 1680"/>
            <p:cNvSpPr>
              <a:spLocks/>
            </p:cNvSpPr>
            <p:nvPr/>
          </p:nvSpPr>
          <p:spPr bwMode="auto">
            <a:xfrm>
              <a:off x="3456" y="2600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89" name="Line 1681"/>
            <p:cNvSpPr>
              <a:spLocks noChangeShapeType="1"/>
            </p:cNvSpPr>
            <p:nvPr/>
          </p:nvSpPr>
          <p:spPr bwMode="auto">
            <a:xfrm>
              <a:off x="3456" y="2607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90" name="Line 1682"/>
            <p:cNvSpPr>
              <a:spLocks noChangeShapeType="1"/>
            </p:cNvSpPr>
            <p:nvPr/>
          </p:nvSpPr>
          <p:spPr bwMode="auto">
            <a:xfrm>
              <a:off x="3456" y="2607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91" name="Line 1683"/>
            <p:cNvSpPr>
              <a:spLocks noChangeShapeType="1"/>
            </p:cNvSpPr>
            <p:nvPr/>
          </p:nvSpPr>
          <p:spPr bwMode="auto">
            <a:xfrm>
              <a:off x="3456" y="2607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92" name="Line 1684"/>
            <p:cNvSpPr>
              <a:spLocks noChangeShapeType="1"/>
            </p:cNvSpPr>
            <p:nvPr/>
          </p:nvSpPr>
          <p:spPr bwMode="auto">
            <a:xfrm>
              <a:off x="3456" y="2607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93" name="Freeform 1685"/>
            <p:cNvSpPr>
              <a:spLocks/>
            </p:cNvSpPr>
            <p:nvPr/>
          </p:nvSpPr>
          <p:spPr bwMode="auto">
            <a:xfrm>
              <a:off x="3456" y="2607"/>
              <a:ext cx="8" cy="1"/>
            </a:xfrm>
            <a:custGeom>
              <a:avLst/>
              <a:gdLst>
                <a:gd name="T0" fmla="*/ 0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94" name="Line 1686"/>
            <p:cNvSpPr>
              <a:spLocks noChangeShapeType="1"/>
            </p:cNvSpPr>
            <p:nvPr/>
          </p:nvSpPr>
          <p:spPr bwMode="auto">
            <a:xfrm>
              <a:off x="3464" y="2607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95" name="Freeform 1687"/>
            <p:cNvSpPr>
              <a:spLocks/>
            </p:cNvSpPr>
            <p:nvPr/>
          </p:nvSpPr>
          <p:spPr bwMode="auto">
            <a:xfrm>
              <a:off x="3464" y="2607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96" name="Freeform 1688"/>
            <p:cNvSpPr>
              <a:spLocks/>
            </p:cNvSpPr>
            <p:nvPr/>
          </p:nvSpPr>
          <p:spPr bwMode="auto">
            <a:xfrm>
              <a:off x="3464" y="2600"/>
              <a:ext cx="1" cy="14"/>
            </a:xfrm>
            <a:custGeom>
              <a:avLst/>
              <a:gdLst>
                <a:gd name="T0" fmla="*/ 14 h 14"/>
                <a:gd name="T1" fmla="*/ 7 h 14"/>
                <a:gd name="T2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97" name="Line 1689"/>
            <p:cNvSpPr>
              <a:spLocks noChangeShapeType="1"/>
            </p:cNvSpPr>
            <p:nvPr/>
          </p:nvSpPr>
          <p:spPr bwMode="auto">
            <a:xfrm>
              <a:off x="3464" y="2600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98" name="Freeform 1690"/>
            <p:cNvSpPr>
              <a:spLocks/>
            </p:cNvSpPr>
            <p:nvPr/>
          </p:nvSpPr>
          <p:spPr bwMode="auto">
            <a:xfrm>
              <a:off x="3464" y="2600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899" name="Line 1691"/>
            <p:cNvSpPr>
              <a:spLocks noChangeShapeType="1"/>
            </p:cNvSpPr>
            <p:nvPr/>
          </p:nvSpPr>
          <p:spPr bwMode="auto">
            <a:xfrm>
              <a:off x="3464" y="2607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00" name="Freeform 1692"/>
            <p:cNvSpPr>
              <a:spLocks/>
            </p:cNvSpPr>
            <p:nvPr/>
          </p:nvSpPr>
          <p:spPr bwMode="auto">
            <a:xfrm>
              <a:off x="3464" y="2607"/>
              <a:ext cx="9" cy="7"/>
            </a:xfrm>
            <a:custGeom>
              <a:avLst/>
              <a:gdLst>
                <a:gd name="T0" fmla="*/ 0 w 9"/>
                <a:gd name="T1" fmla="*/ 0 h 7"/>
                <a:gd name="T2" fmla="*/ 0 w 9"/>
                <a:gd name="T3" fmla="*/ 0 h 7"/>
                <a:gd name="T4" fmla="*/ 9 w 9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lnTo>
                    <a:pt x="0" y="0"/>
                  </a:lnTo>
                  <a:lnTo>
                    <a:pt x="9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01" name="Line 1693"/>
            <p:cNvSpPr>
              <a:spLocks noChangeShapeType="1"/>
            </p:cNvSpPr>
            <p:nvPr/>
          </p:nvSpPr>
          <p:spPr bwMode="auto">
            <a:xfrm>
              <a:off x="3473" y="2614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02" name="Line 1694"/>
            <p:cNvSpPr>
              <a:spLocks noChangeShapeType="1"/>
            </p:cNvSpPr>
            <p:nvPr/>
          </p:nvSpPr>
          <p:spPr bwMode="auto">
            <a:xfrm>
              <a:off x="3473" y="2614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03" name="Line 1695"/>
            <p:cNvSpPr>
              <a:spLocks noChangeShapeType="1"/>
            </p:cNvSpPr>
            <p:nvPr/>
          </p:nvSpPr>
          <p:spPr bwMode="auto">
            <a:xfrm>
              <a:off x="3473" y="2614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04" name="Freeform 1696"/>
            <p:cNvSpPr>
              <a:spLocks/>
            </p:cNvSpPr>
            <p:nvPr/>
          </p:nvSpPr>
          <p:spPr bwMode="auto">
            <a:xfrm>
              <a:off x="3473" y="2614"/>
              <a:ext cx="1" cy="6"/>
            </a:xfrm>
            <a:custGeom>
              <a:avLst/>
              <a:gdLst>
                <a:gd name="T0" fmla="*/ 0 h 6"/>
                <a:gd name="T1" fmla="*/ 6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05" name="Freeform 1697"/>
            <p:cNvSpPr>
              <a:spLocks/>
            </p:cNvSpPr>
            <p:nvPr/>
          </p:nvSpPr>
          <p:spPr bwMode="auto">
            <a:xfrm>
              <a:off x="3473" y="2614"/>
              <a:ext cx="1" cy="6"/>
            </a:xfrm>
            <a:custGeom>
              <a:avLst/>
              <a:gdLst>
                <a:gd name="T0" fmla="*/ 6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06" name="Freeform 1698"/>
            <p:cNvSpPr>
              <a:spLocks/>
            </p:cNvSpPr>
            <p:nvPr/>
          </p:nvSpPr>
          <p:spPr bwMode="auto">
            <a:xfrm>
              <a:off x="3473" y="2614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07" name="Line 1699"/>
            <p:cNvSpPr>
              <a:spLocks noChangeShapeType="1"/>
            </p:cNvSpPr>
            <p:nvPr/>
          </p:nvSpPr>
          <p:spPr bwMode="auto">
            <a:xfrm>
              <a:off x="3473" y="2620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08" name="Freeform 1700"/>
            <p:cNvSpPr>
              <a:spLocks/>
            </p:cNvSpPr>
            <p:nvPr/>
          </p:nvSpPr>
          <p:spPr bwMode="auto">
            <a:xfrm>
              <a:off x="3473" y="2620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09" name="Line 1701"/>
            <p:cNvSpPr>
              <a:spLocks noChangeShapeType="1"/>
            </p:cNvSpPr>
            <p:nvPr/>
          </p:nvSpPr>
          <p:spPr bwMode="auto">
            <a:xfrm>
              <a:off x="3482" y="2620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10" name="Freeform 1702"/>
            <p:cNvSpPr>
              <a:spLocks/>
            </p:cNvSpPr>
            <p:nvPr/>
          </p:nvSpPr>
          <p:spPr bwMode="auto">
            <a:xfrm>
              <a:off x="3482" y="2620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11" name="Line 1703"/>
            <p:cNvSpPr>
              <a:spLocks noChangeShapeType="1"/>
            </p:cNvSpPr>
            <p:nvPr/>
          </p:nvSpPr>
          <p:spPr bwMode="auto">
            <a:xfrm>
              <a:off x="3482" y="2627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12" name="Line 1704"/>
            <p:cNvSpPr>
              <a:spLocks noChangeShapeType="1"/>
            </p:cNvSpPr>
            <p:nvPr/>
          </p:nvSpPr>
          <p:spPr bwMode="auto">
            <a:xfrm>
              <a:off x="3482" y="2627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13" name="Line 1705"/>
            <p:cNvSpPr>
              <a:spLocks noChangeShapeType="1"/>
            </p:cNvSpPr>
            <p:nvPr/>
          </p:nvSpPr>
          <p:spPr bwMode="auto">
            <a:xfrm>
              <a:off x="3482" y="2627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14" name="Line 1706"/>
            <p:cNvSpPr>
              <a:spLocks noChangeShapeType="1"/>
            </p:cNvSpPr>
            <p:nvPr/>
          </p:nvSpPr>
          <p:spPr bwMode="auto">
            <a:xfrm>
              <a:off x="3482" y="2627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15" name="Freeform 1707"/>
            <p:cNvSpPr>
              <a:spLocks/>
            </p:cNvSpPr>
            <p:nvPr/>
          </p:nvSpPr>
          <p:spPr bwMode="auto">
            <a:xfrm>
              <a:off x="3482" y="2627"/>
              <a:ext cx="8" cy="1"/>
            </a:xfrm>
            <a:custGeom>
              <a:avLst/>
              <a:gdLst>
                <a:gd name="T0" fmla="*/ 0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16" name="Line 1708"/>
            <p:cNvSpPr>
              <a:spLocks noChangeShapeType="1"/>
            </p:cNvSpPr>
            <p:nvPr/>
          </p:nvSpPr>
          <p:spPr bwMode="auto">
            <a:xfrm>
              <a:off x="3490" y="2627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17" name="Line 1709"/>
            <p:cNvSpPr>
              <a:spLocks noChangeShapeType="1"/>
            </p:cNvSpPr>
            <p:nvPr/>
          </p:nvSpPr>
          <p:spPr bwMode="auto">
            <a:xfrm>
              <a:off x="3490" y="2627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18" name="Freeform 1710"/>
            <p:cNvSpPr>
              <a:spLocks/>
            </p:cNvSpPr>
            <p:nvPr/>
          </p:nvSpPr>
          <p:spPr bwMode="auto">
            <a:xfrm>
              <a:off x="3490" y="2627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19" name="Freeform 1711"/>
            <p:cNvSpPr>
              <a:spLocks/>
            </p:cNvSpPr>
            <p:nvPr/>
          </p:nvSpPr>
          <p:spPr bwMode="auto">
            <a:xfrm>
              <a:off x="3490" y="2627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20" name="Freeform 1712"/>
            <p:cNvSpPr>
              <a:spLocks/>
            </p:cNvSpPr>
            <p:nvPr/>
          </p:nvSpPr>
          <p:spPr bwMode="auto">
            <a:xfrm>
              <a:off x="3490" y="2627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21" name="Line 1713"/>
            <p:cNvSpPr>
              <a:spLocks noChangeShapeType="1"/>
            </p:cNvSpPr>
            <p:nvPr/>
          </p:nvSpPr>
          <p:spPr bwMode="auto">
            <a:xfrm>
              <a:off x="3490" y="2634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22" name="Freeform 1714"/>
            <p:cNvSpPr>
              <a:spLocks/>
            </p:cNvSpPr>
            <p:nvPr/>
          </p:nvSpPr>
          <p:spPr bwMode="auto">
            <a:xfrm>
              <a:off x="3490" y="2634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23" name="Freeform 1715"/>
            <p:cNvSpPr>
              <a:spLocks/>
            </p:cNvSpPr>
            <p:nvPr/>
          </p:nvSpPr>
          <p:spPr bwMode="auto">
            <a:xfrm>
              <a:off x="3499" y="2627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24" name="Freeform 1716"/>
            <p:cNvSpPr>
              <a:spLocks/>
            </p:cNvSpPr>
            <p:nvPr/>
          </p:nvSpPr>
          <p:spPr bwMode="auto">
            <a:xfrm>
              <a:off x="3499" y="2627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25" name="Freeform 1717"/>
            <p:cNvSpPr>
              <a:spLocks/>
            </p:cNvSpPr>
            <p:nvPr/>
          </p:nvSpPr>
          <p:spPr bwMode="auto">
            <a:xfrm>
              <a:off x="3499" y="2627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26" name="Freeform 1718"/>
            <p:cNvSpPr>
              <a:spLocks/>
            </p:cNvSpPr>
            <p:nvPr/>
          </p:nvSpPr>
          <p:spPr bwMode="auto">
            <a:xfrm>
              <a:off x="3499" y="2627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27" name="Freeform 1719"/>
            <p:cNvSpPr>
              <a:spLocks/>
            </p:cNvSpPr>
            <p:nvPr/>
          </p:nvSpPr>
          <p:spPr bwMode="auto">
            <a:xfrm>
              <a:off x="3499" y="2634"/>
              <a:ext cx="1" cy="6"/>
            </a:xfrm>
            <a:custGeom>
              <a:avLst/>
              <a:gdLst>
                <a:gd name="T0" fmla="*/ 0 h 6"/>
                <a:gd name="T1" fmla="*/ 6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28" name="Freeform 1720"/>
            <p:cNvSpPr>
              <a:spLocks/>
            </p:cNvSpPr>
            <p:nvPr/>
          </p:nvSpPr>
          <p:spPr bwMode="auto">
            <a:xfrm>
              <a:off x="3499" y="2634"/>
              <a:ext cx="1" cy="6"/>
            </a:xfrm>
            <a:custGeom>
              <a:avLst/>
              <a:gdLst>
                <a:gd name="T0" fmla="*/ 6 h 6"/>
                <a:gd name="T1" fmla="*/ 6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29" name="Freeform 1721"/>
            <p:cNvSpPr>
              <a:spLocks/>
            </p:cNvSpPr>
            <p:nvPr/>
          </p:nvSpPr>
          <p:spPr bwMode="auto">
            <a:xfrm>
              <a:off x="3499" y="2634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30" name="Line 1722"/>
            <p:cNvSpPr>
              <a:spLocks noChangeShapeType="1"/>
            </p:cNvSpPr>
            <p:nvPr/>
          </p:nvSpPr>
          <p:spPr bwMode="auto">
            <a:xfrm>
              <a:off x="3508" y="2634"/>
              <a:ext cx="1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31" name="Line 1723"/>
            <p:cNvSpPr>
              <a:spLocks noChangeShapeType="1"/>
            </p:cNvSpPr>
            <p:nvPr/>
          </p:nvSpPr>
          <p:spPr bwMode="auto">
            <a:xfrm>
              <a:off x="1441" y="2600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32" name="Line 1724"/>
            <p:cNvSpPr>
              <a:spLocks noChangeShapeType="1"/>
            </p:cNvSpPr>
            <p:nvPr/>
          </p:nvSpPr>
          <p:spPr bwMode="auto">
            <a:xfrm>
              <a:off x="1441" y="2600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33" name="Freeform 1725"/>
            <p:cNvSpPr>
              <a:spLocks/>
            </p:cNvSpPr>
            <p:nvPr/>
          </p:nvSpPr>
          <p:spPr bwMode="auto">
            <a:xfrm>
              <a:off x="1441" y="2600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34" name="Line 1726"/>
            <p:cNvSpPr>
              <a:spLocks noChangeShapeType="1"/>
            </p:cNvSpPr>
            <p:nvPr/>
          </p:nvSpPr>
          <p:spPr bwMode="auto">
            <a:xfrm>
              <a:off x="1450" y="2600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35" name="Freeform 1727"/>
            <p:cNvSpPr>
              <a:spLocks/>
            </p:cNvSpPr>
            <p:nvPr/>
          </p:nvSpPr>
          <p:spPr bwMode="auto">
            <a:xfrm>
              <a:off x="1450" y="2594"/>
              <a:ext cx="1" cy="6"/>
            </a:xfrm>
            <a:custGeom>
              <a:avLst/>
              <a:gdLst>
                <a:gd name="T0" fmla="*/ 6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36" name="Freeform 1728"/>
            <p:cNvSpPr>
              <a:spLocks/>
            </p:cNvSpPr>
            <p:nvPr/>
          </p:nvSpPr>
          <p:spPr bwMode="auto">
            <a:xfrm>
              <a:off x="1450" y="2594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37" name="Freeform 1729"/>
            <p:cNvSpPr>
              <a:spLocks/>
            </p:cNvSpPr>
            <p:nvPr/>
          </p:nvSpPr>
          <p:spPr bwMode="auto">
            <a:xfrm>
              <a:off x="1450" y="2594"/>
              <a:ext cx="1" cy="6"/>
            </a:xfrm>
            <a:custGeom>
              <a:avLst/>
              <a:gdLst>
                <a:gd name="T0" fmla="*/ 6 h 6"/>
                <a:gd name="T1" fmla="*/ 6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38" name="Line 1730"/>
            <p:cNvSpPr>
              <a:spLocks noChangeShapeType="1"/>
            </p:cNvSpPr>
            <p:nvPr/>
          </p:nvSpPr>
          <p:spPr bwMode="auto">
            <a:xfrm flipV="1">
              <a:off x="1450" y="2587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39" name="Freeform 1731"/>
            <p:cNvSpPr>
              <a:spLocks/>
            </p:cNvSpPr>
            <p:nvPr/>
          </p:nvSpPr>
          <p:spPr bwMode="auto">
            <a:xfrm>
              <a:off x="1450" y="2574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40" name="Freeform 1732"/>
            <p:cNvSpPr>
              <a:spLocks/>
            </p:cNvSpPr>
            <p:nvPr/>
          </p:nvSpPr>
          <p:spPr bwMode="auto">
            <a:xfrm>
              <a:off x="1450" y="2574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41" name="Freeform 1733"/>
            <p:cNvSpPr>
              <a:spLocks/>
            </p:cNvSpPr>
            <p:nvPr/>
          </p:nvSpPr>
          <p:spPr bwMode="auto">
            <a:xfrm>
              <a:off x="1459" y="2561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42" name="Line 1734"/>
            <p:cNvSpPr>
              <a:spLocks noChangeShapeType="1"/>
            </p:cNvSpPr>
            <p:nvPr/>
          </p:nvSpPr>
          <p:spPr bwMode="auto">
            <a:xfrm flipV="1">
              <a:off x="1459" y="2554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43" name="Freeform 1735"/>
            <p:cNvSpPr>
              <a:spLocks/>
            </p:cNvSpPr>
            <p:nvPr/>
          </p:nvSpPr>
          <p:spPr bwMode="auto">
            <a:xfrm>
              <a:off x="1459" y="2534"/>
              <a:ext cx="1" cy="20"/>
            </a:xfrm>
            <a:custGeom>
              <a:avLst/>
              <a:gdLst>
                <a:gd name="T0" fmla="*/ 20 h 20"/>
                <a:gd name="T1" fmla="*/ 7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44" name="Line 1736"/>
            <p:cNvSpPr>
              <a:spLocks noChangeShapeType="1"/>
            </p:cNvSpPr>
            <p:nvPr/>
          </p:nvSpPr>
          <p:spPr bwMode="auto">
            <a:xfrm flipV="1">
              <a:off x="1459" y="2527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45" name="Freeform 1737"/>
            <p:cNvSpPr>
              <a:spLocks/>
            </p:cNvSpPr>
            <p:nvPr/>
          </p:nvSpPr>
          <p:spPr bwMode="auto">
            <a:xfrm>
              <a:off x="1459" y="2508"/>
              <a:ext cx="1" cy="19"/>
            </a:xfrm>
            <a:custGeom>
              <a:avLst/>
              <a:gdLst>
                <a:gd name="T0" fmla="*/ 19 h 19"/>
                <a:gd name="T1" fmla="*/ 6 h 19"/>
                <a:gd name="T2" fmla="*/ 0 h 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9">
                  <a:moveTo>
                    <a:pt x="0" y="19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46" name="Line 1738"/>
            <p:cNvSpPr>
              <a:spLocks noChangeShapeType="1"/>
            </p:cNvSpPr>
            <p:nvPr/>
          </p:nvSpPr>
          <p:spPr bwMode="auto">
            <a:xfrm flipV="1">
              <a:off x="1459" y="2501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47" name="Freeform 1739"/>
            <p:cNvSpPr>
              <a:spLocks/>
            </p:cNvSpPr>
            <p:nvPr/>
          </p:nvSpPr>
          <p:spPr bwMode="auto">
            <a:xfrm>
              <a:off x="1459" y="2494"/>
              <a:ext cx="8" cy="7"/>
            </a:xfrm>
            <a:custGeom>
              <a:avLst/>
              <a:gdLst>
                <a:gd name="T0" fmla="*/ 0 w 8"/>
                <a:gd name="T1" fmla="*/ 7 h 7"/>
                <a:gd name="T2" fmla="*/ 0 w 8"/>
                <a:gd name="T3" fmla="*/ 7 h 7"/>
                <a:gd name="T4" fmla="*/ 8 w 8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7"/>
                  </a:moveTo>
                  <a:lnTo>
                    <a:pt x="0" y="7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48" name="Freeform 1740"/>
            <p:cNvSpPr>
              <a:spLocks/>
            </p:cNvSpPr>
            <p:nvPr/>
          </p:nvSpPr>
          <p:spPr bwMode="auto">
            <a:xfrm>
              <a:off x="1467" y="2468"/>
              <a:ext cx="1" cy="26"/>
            </a:xfrm>
            <a:custGeom>
              <a:avLst/>
              <a:gdLst>
                <a:gd name="T0" fmla="*/ 26 h 26"/>
                <a:gd name="T1" fmla="*/ 13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49" name="Line 1741"/>
            <p:cNvSpPr>
              <a:spLocks noChangeShapeType="1"/>
            </p:cNvSpPr>
            <p:nvPr/>
          </p:nvSpPr>
          <p:spPr bwMode="auto">
            <a:xfrm flipV="1">
              <a:off x="1467" y="2448"/>
              <a:ext cx="1" cy="20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50" name="Line 1742"/>
            <p:cNvSpPr>
              <a:spLocks noChangeShapeType="1"/>
            </p:cNvSpPr>
            <p:nvPr/>
          </p:nvSpPr>
          <p:spPr bwMode="auto">
            <a:xfrm flipV="1">
              <a:off x="1467" y="2435"/>
              <a:ext cx="1" cy="13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51" name="Line 1743"/>
            <p:cNvSpPr>
              <a:spLocks noChangeShapeType="1"/>
            </p:cNvSpPr>
            <p:nvPr/>
          </p:nvSpPr>
          <p:spPr bwMode="auto">
            <a:xfrm flipV="1">
              <a:off x="1467" y="2421"/>
              <a:ext cx="1" cy="14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52" name="Line 1744"/>
            <p:cNvSpPr>
              <a:spLocks noChangeShapeType="1"/>
            </p:cNvSpPr>
            <p:nvPr/>
          </p:nvSpPr>
          <p:spPr bwMode="auto">
            <a:xfrm flipV="1">
              <a:off x="1467" y="2408"/>
              <a:ext cx="1" cy="13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53" name="Line 1745"/>
            <p:cNvSpPr>
              <a:spLocks noChangeShapeType="1"/>
            </p:cNvSpPr>
            <p:nvPr/>
          </p:nvSpPr>
          <p:spPr bwMode="auto">
            <a:xfrm flipV="1">
              <a:off x="1467" y="2395"/>
              <a:ext cx="1" cy="13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54" name="Freeform 1746"/>
            <p:cNvSpPr>
              <a:spLocks/>
            </p:cNvSpPr>
            <p:nvPr/>
          </p:nvSpPr>
          <p:spPr bwMode="auto">
            <a:xfrm>
              <a:off x="1467" y="2368"/>
              <a:ext cx="9" cy="27"/>
            </a:xfrm>
            <a:custGeom>
              <a:avLst/>
              <a:gdLst>
                <a:gd name="T0" fmla="*/ 0 w 9"/>
                <a:gd name="T1" fmla="*/ 27 h 27"/>
                <a:gd name="T2" fmla="*/ 0 w 9"/>
                <a:gd name="T3" fmla="*/ 13 h 27"/>
                <a:gd name="T4" fmla="*/ 9 w 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7">
                  <a:moveTo>
                    <a:pt x="0" y="27"/>
                  </a:moveTo>
                  <a:lnTo>
                    <a:pt x="0" y="13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55" name="Line 1747"/>
            <p:cNvSpPr>
              <a:spLocks noChangeShapeType="1"/>
            </p:cNvSpPr>
            <p:nvPr/>
          </p:nvSpPr>
          <p:spPr bwMode="auto">
            <a:xfrm flipV="1">
              <a:off x="1476" y="2348"/>
              <a:ext cx="1" cy="20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56" name="Line 1748"/>
            <p:cNvSpPr>
              <a:spLocks noChangeShapeType="1"/>
            </p:cNvSpPr>
            <p:nvPr/>
          </p:nvSpPr>
          <p:spPr bwMode="auto">
            <a:xfrm flipV="1">
              <a:off x="1476" y="2328"/>
              <a:ext cx="1" cy="20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57" name="Line 1749"/>
            <p:cNvSpPr>
              <a:spLocks noChangeShapeType="1"/>
            </p:cNvSpPr>
            <p:nvPr/>
          </p:nvSpPr>
          <p:spPr bwMode="auto">
            <a:xfrm flipV="1">
              <a:off x="1476" y="2309"/>
              <a:ext cx="1" cy="19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58" name="Line 1750"/>
            <p:cNvSpPr>
              <a:spLocks noChangeShapeType="1"/>
            </p:cNvSpPr>
            <p:nvPr/>
          </p:nvSpPr>
          <p:spPr bwMode="auto">
            <a:xfrm flipV="1">
              <a:off x="1476" y="2289"/>
              <a:ext cx="1" cy="20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59" name="Freeform 1751"/>
            <p:cNvSpPr>
              <a:spLocks/>
            </p:cNvSpPr>
            <p:nvPr/>
          </p:nvSpPr>
          <p:spPr bwMode="auto">
            <a:xfrm>
              <a:off x="1476" y="2275"/>
              <a:ext cx="1" cy="14"/>
            </a:xfrm>
            <a:custGeom>
              <a:avLst/>
              <a:gdLst>
                <a:gd name="T0" fmla="*/ 14 h 14"/>
                <a:gd name="T1" fmla="*/ 7 h 14"/>
                <a:gd name="T2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60" name="Freeform 1752"/>
            <p:cNvSpPr>
              <a:spLocks/>
            </p:cNvSpPr>
            <p:nvPr/>
          </p:nvSpPr>
          <p:spPr bwMode="auto">
            <a:xfrm>
              <a:off x="1476" y="2249"/>
              <a:ext cx="1" cy="26"/>
            </a:xfrm>
            <a:custGeom>
              <a:avLst/>
              <a:gdLst>
                <a:gd name="T0" fmla="*/ 26 h 26"/>
                <a:gd name="T1" fmla="*/ 13 h 26"/>
                <a:gd name="T2" fmla="*/ 6 h 26"/>
                <a:gd name="T3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61" name="Freeform 1753"/>
            <p:cNvSpPr>
              <a:spLocks/>
            </p:cNvSpPr>
            <p:nvPr/>
          </p:nvSpPr>
          <p:spPr bwMode="auto">
            <a:xfrm>
              <a:off x="1476" y="2249"/>
              <a:ext cx="9" cy="13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0 h 13"/>
                <a:gd name="T4" fmla="*/ 0 w 9"/>
                <a:gd name="T5" fmla="*/ 6 h 13"/>
                <a:gd name="T6" fmla="*/ 9 w 9"/>
                <a:gd name="T7" fmla="*/ 13 h 13"/>
                <a:gd name="T8" fmla="*/ 9 w 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9" y="13"/>
                  </a:lnTo>
                  <a:lnTo>
                    <a:pt x="9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62" name="Freeform 1754"/>
            <p:cNvSpPr>
              <a:spLocks/>
            </p:cNvSpPr>
            <p:nvPr/>
          </p:nvSpPr>
          <p:spPr bwMode="auto">
            <a:xfrm>
              <a:off x="1485" y="2216"/>
              <a:ext cx="1" cy="46"/>
            </a:xfrm>
            <a:custGeom>
              <a:avLst/>
              <a:gdLst>
                <a:gd name="T0" fmla="*/ 46 h 46"/>
                <a:gd name="T1" fmla="*/ 39 h 46"/>
                <a:gd name="T2" fmla="*/ 26 h 46"/>
                <a:gd name="T3" fmla="*/ 13 h 46"/>
                <a:gd name="T4" fmla="*/ 0 h 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6">
                  <a:moveTo>
                    <a:pt x="0" y="46"/>
                  </a:moveTo>
                  <a:lnTo>
                    <a:pt x="0" y="39"/>
                  </a:lnTo>
                  <a:lnTo>
                    <a:pt x="0" y="26"/>
                  </a:ln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63" name="Freeform 1755"/>
            <p:cNvSpPr>
              <a:spLocks/>
            </p:cNvSpPr>
            <p:nvPr/>
          </p:nvSpPr>
          <p:spPr bwMode="auto">
            <a:xfrm>
              <a:off x="1485" y="2189"/>
              <a:ext cx="1" cy="27"/>
            </a:xfrm>
            <a:custGeom>
              <a:avLst/>
              <a:gdLst>
                <a:gd name="T0" fmla="*/ 27 h 27"/>
                <a:gd name="T1" fmla="*/ 13 h 27"/>
                <a:gd name="T2" fmla="*/ 0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">
                  <a:moveTo>
                    <a:pt x="0" y="27"/>
                  </a:move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64" name="Freeform 1756"/>
            <p:cNvSpPr>
              <a:spLocks/>
            </p:cNvSpPr>
            <p:nvPr/>
          </p:nvSpPr>
          <p:spPr bwMode="auto">
            <a:xfrm>
              <a:off x="1485" y="2176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65" name="Freeform 1757"/>
            <p:cNvSpPr>
              <a:spLocks/>
            </p:cNvSpPr>
            <p:nvPr/>
          </p:nvSpPr>
          <p:spPr bwMode="auto">
            <a:xfrm>
              <a:off x="1485" y="2143"/>
              <a:ext cx="1" cy="33"/>
            </a:xfrm>
            <a:custGeom>
              <a:avLst/>
              <a:gdLst>
                <a:gd name="T0" fmla="*/ 33 h 33"/>
                <a:gd name="T1" fmla="*/ 13 h 33"/>
                <a:gd name="T2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66" name="Freeform 1758"/>
            <p:cNvSpPr>
              <a:spLocks/>
            </p:cNvSpPr>
            <p:nvPr/>
          </p:nvSpPr>
          <p:spPr bwMode="auto">
            <a:xfrm>
              <a:off x="1485" y="2136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67" name="Freeform 1759"/>
            <p:cNvSpPr>
              <a:spLocks/>
            </p:cNvSpPr>
            <p:nvPr/>
          </p:nvSpPr>
          <p:spPr bwMode="auto">
            <a:xfrm>
              <a:off x="1485" y="2136"/>
              <a:ext cx="1" cy="13"/>
            </a:xfrm>
            <a:custGeom>
              <a:avLst/>
              <a:gdLst>
                <a:gd name="T0" fmla="*/ 0 h 13"/>
                <a:gd name="T1" fmla="*/ 0 h 13"/>
                <a:gd name="T2" fmla="*/ 7 h 13"/>
                <a:gd name="T3" fmla="*/ 13 h 13"/>
                <a:gd name="T4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68" name="Freeform 1760"/>
            <p:cNvSpPr>
              <a:spLocks/>
            </p:cNvSpPr>
            <p:nvPr/>
          </p:nvSpPr>
          <p:spPr bwMode="auto">
            <a:xfrm>
              <a:off x="1485" y="2123"/>
              <a:ext cx="8" cy="26"/>
            </a:xfrm>
            <a:custGeom>
              <a:avLst/>
              <a:gdLst>
                <a:gd name="T0" fmla="*/ 0 w 8"/>
                <a:gd name="T1" fmla="*/ 26 h 26"/>
                <a:gd name="T2" fmla="*/ 0 w 8"/>
                <a:gd name="T3" fmla="*/ 20 h 26"/>
                <a:gd name="T4" fmla="*/ 8 w 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6">
                  <a:moveTo>
                    <a:pt x="0" y="26"/>
                  </a:moveTo>
                  <a:lnTo>
                    <a:pt x="0" y="20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69" name="Freeform 1761"/>
            <p:cNvSpPr>
              <a:spLocks/>
            </p:cNvSpPr>
            <p:nvPr/>
          </p:nvSpPr>
          <p:spPr bwMode="auto">
            <a:xfrm>
              <a:off x="1493" y="2070"/>
              <a:ext cx="1" cy="53"/>
            </a:xfrm>
            <a:custGeom>
              <a:avLst/>
              <a:gdLst>
                <a:gd name="T0" fmla="*/ 53 h 53"/>
                <a:gd name="T1" fmla="*/ 26 h 53"/>
                <a:gd name="T2" fmla="*/ 0 h 5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3">
                  <a:moveTo>
                    <a:pt x="0" y="53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70" name="Freeform 1762"/>
            <p:cNvSpPr>
              <a:spLocks/>
            </p:cNvSpPr>
            <p:nvPr/>
          </p:nvSpPr>
          <p:spPr bwMode="auto">
            <a:xfrm>
              <a:off x="1493" y="2043"/>
              <a:ext cx="1" cy="27"/>
            </a:xfrm>
            <a:custGeom>
              <a:avLst/>
              <a:gdLst>
                <a:gd name="T0" fmla="*/ 27 h 27"/>
                <a:gd name="T1" fmla="*/ 13 h 27"/>
                <a:gd name="T2" fmla="*/ 0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">
                  <a:moveTo>
                    <a:pt x="0" y="27"/>
                  </a:move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71" name="Freeform 1763"/>
            <p:cNvSpPr>
              <a:spLocks/>
            </p:cNvSpPr>
            <p:nvPr/>
          </p:nvSpPr>
          <p:spPr bwMode="auto">
            <a:xfrm>
              <a:off x="1493" y="2030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72" name="Freeform 1764"/>
            <p:cNvSpPr>
              <a:spLocks/>
            </p:cNvSpPr>
            <p:nvPr/>
          </p:nvSpPr>
          <p:spPr bwMode="auto">
            <a:xfrm>
              <a:off x="1493" y="1997"/>
              <a:ext cx="1" cy="33"/>
            </a:xfrm>
            <a:custGeom>
              <a:avLst/>
              <a:gdLst>
                <a:gd name="T0" fmla="*/ 33 h 33"/>
                <a:gd name="T1" fmla="*/ 26 h 33"/>
                <a:gd name="T2" fmla="*/ 13 h 33"/>
                <a:gd name="T3" fmla="*/ 6 h 33"/>
                <a:gd name="T4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26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73" name="Freeform 1765"/>
            <p:cNvSpPr>
              <a:spLocks/>
            </p:cNvSpPr>
            <p:nvPr/>
          </p:nvSpPr>
          <p:spPr bwMode="auto">
            <a:xfrm>
              <a:off x="1493" y="1997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74" name="Line 1766"/>
            <p:cNvSpPr>
              <a:spLocks noChangeShapeType="1"/>
            </p:cNvSpPr>
            <p:nvPr/>
          </p:nvSpPr>
          <p:spPr bwMode="auto">
            <a:xfrm>
              <a:off x="1493" y="2003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75" name="Freeform 1767"/>
            <p:cNvSpPr>
              <a:spLocks/>
            </p:cNvSpPr>
            <p:nvPr/>
          </p:nvSpPr>
          <p:spPr bwMode="auto">
            <a:xfrm>
              <a:off x="1493" y="1970"/>
              <a:ext cx="1" cy="33"/>
            </a:xfrm>
            <a:custGeom>
              <a:avLst/>
              <a:gdLst>
                <a:gd name="T0" fmla="*/ 33 h 33"/>
                <a:gd name="T1" fmla="*/ 20 h 33"/>
                <a:gd name="T2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76" name="Freeform 1768"/>
            <p:cNvSpPr>
              <a:spLocks/>
            </p:cNvSpPr>
            <p:nvPr/>
          </p:nvSpPr>
          <p:spPr bwMode="auto">
            <a:xfrm>
              <a:off x="1493" y="1930"/>
              <a:ext cx="9" cy="40"/>
            </a:xfrm>
            <a:custGeom>
              <a:avLst/>
              <a:gdLst>
                <a:gd name="T0" fmla="*/ 0 w 9"/>
                <a:gd name="T1" fmla="*/ 40 h 40"/>
                <a:gd name="T2" fmla="*/ 0 w 9"/>
                <a:gd name="T3" fmla="*/ 20 h 40"/>
                <a:gd name="T4" fmla="*/ 9 w 9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40">
                  <a:moveTo>
                    <a:pt x="0" y="40"/>
                  </a:moveTo>
                  <a:lnTo>
                    <a:pt x="0" y="2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77" name="Freeform 1769"/>
            <p:cNvSpPr>
              <a:spLocks/>
            </p:cNvSpPr>
            <p:nvPr/>
          </p:nvSpPr>
          <p:spPr bwMode="auto">
            <a:xfrm>
              <a:off x="1502" y="1910"/>
              <a:ext cx="1" cy="20"/>
            </a:xfrm>
            <a:custGeom>
              <a:avLst/>
              <a:gdLst>
                <a:gd name="T0" fmla="*/ 20 h 20"/>
                <a:gd name="T1" fmla="*/ 7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78" name="Freeform 1770"/>
            <p:cNvSpPr>
              <a:spLocks/>
            </p:cNvSpPr>
            <p:nvPr/>
          </p:nvSpPr>
          <p:spPr bwMode="auto">
            <a:xfrm>
              <a:off x="1502" y="1884"/>
              <a:ext cx="1" cy="26"/>
            </a:xfrm>
            <a:custGeom>
              <a:avLst/>
              <a:gdLst>
                <a:gd name="T0" fmla="*/ 26 h 26"/>
                <a:gd name="T1" fmla="*/ 13 h 26"/>
                <a:gd name="T2" fmla="*/ 6 h 26"/>
                <a:gd name="T3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79" name="Freeform 1771"/>
            <p:cNvSpPr>
              <a:spLocks/>
            </p:cNvSpPr>
            <p:nvPr/>
          </p:nvSpPr>
          <p:spPr bwMode="auto">
            <a:xfrm>
              <a:off x="1502" y="1884"/>
              <a:ext cx="1" cy="20"/>
            </a:xfrm>
            <a:custGeom>
              <a:avLst/>
              <a:gdLst>
                <a:gd name="T0" fmla="*/ 0 h 20"/>
                <a:gd name="T1" fmla="*/ 0 h 20"/>
                <a:gd name="T2" fmla="*/ 6 h 20"/>
                <a:gd name="T3" fmla="*/ 13 h 20"/>
                <a:gd name="T4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13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80" name="Freeform 1772"/>
            <p:cNvSpPr>
              <a:spLocks/>
            </p:cNvSpPr>
            <p:nvPr/>
          </p:nvSpPr>
          <p:spPr bwMode="auto">
            <a:xfrm>
              <a:off x="1502" y="1890"/>
              <a:ext cx="1" cy="14"/>
            </a:xfrm>
            <a:custGeom>
              <a:avLst/>
              <a:gdLst>
                <a:gd name="T0" fmla="*/ 14 h 14"/>
                <a:gd name="T1" fmla="*/ 7 h 14"/>
                <a:gd name="T2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81" name="Freeform 1773"/>
            <p:cNvSpPr>
              <a:spLocks/>
            </p:cNvSpPr>
            <p:nvPr/>
          </p:nvSpPr>
          <p:spPr bwMode="auto">
            <a:xfrm>
              <a:off x="1502" y="1851"/>
              <a:ext cx="1" cy="39"/>
            </a:xfrm>
            <a:custGeom>
              <a:avLst/>
              <a:gdLst>
                <a:gd name="T0" fmla="*/ 39 h 39"/>
                <a:gd name="T1" fmla="*/ 33 h 39"/>
                <a:gd name="T2" fmla="*/ 20 h 39"/>
                <a:gd name="T3" fmla="*/ 6 h 39"/>
                <a:gd name="T4" fmla="*/ 0 h 3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9">
                  <a:moveTo>
                    <a:pt x="0" y="39"/>
                  </a:moveTo>
                  <a:lnTo>
                    <a:pt x="0" y="33"/>
                  </a:lnTo>
                  <a:lnTo>
                    <a:pt x="0" y="20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82" name="Freeform 1774"/>
            <p:cNvSpPr>
              <a:spLocks/>
            </p:cNvSpPr>
            <p:nvPr/>
          </p:nvSpPr>
          <p:spPr bwMode="auto">
            <a:xfrm>
              <a:off x="1502" y="1837"/>
              <a:ext cx="1" cy="14"/>
            </a:xfrm>
            <a:custGeom>
              <a:avLst/>
              <a:gdLst>
                <a:gd name="T0" fmla="*/ 14 h 14"/>
                <a:gd name="T1" fmla="*/ 7 h 14"/>
                <a:gd name="T2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83" name="Freeform 1775"/>
            <p:cNvSpPr>
              <a:spLocks/>
            </p:cNvSpPr>
            <p:nvPr/>
          </p:nvSpPr>
          <p:spPr bwMode="auto">
            <a:xfrm>
              <a:off x="1502" y="1811"/>
              <a:ext cx="9" cy="26"/>
            </a:xfrm>
            <a:custGeom>
              <a:avLst/>
              <a:gdLst>
                <a:gd name="T0" fmla="*/ 0 w 9"/>
                <a:gd name="T1" fmla="*/ 26 h 26"/>
                <a:gd name="T2" fmla="*/ 0 w 9"/>
                <a:gd name="T3" fmla="*/ 13 h 26"/>
                <a:gd name="T4" fmla="*/ 9 w 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6">
                  <a:moveTo>
                    <a:pt x="0" y="26"/>
                  </a:moveTo>
                  <a:lnTo>
                    <a:pt x="0" y="13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84" name="Freeform 1776"/>
            <p:cNvSpPr>
              <a:spLocks/>
            </p:cNvSpPr>
            <p:nvPr/>
          </p:nvSpPr>
          <p:spPr bwMode="auto">
            <a:xfrm>
              <a:off x="1511" y="1791"/>
              <a:ext cx="1" cy="20"/>
            </a:xfrm>
            <a:custGeom>
              <a:avLst/>
              <a:gdLst>
                <a:gd name="T0" fmla="*/ 20 h 20"/>
                <a:gd name="T1" fmla="*/ 7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85" name="Freeform 1777"/>
            <p:cNvSpPr>
              <a:spLocks/>
            </p:cNvSpPr>
            <p:nvPr/>
          </p:nvSpPr>
          <p:spPr bwMode="auto">
            <a:xfrm>
              <a:off x="1511" y="1791"/>
              <a:ext cx="1" cy="20"/>
            </a:xfrm>
            <a:custGeom>
              <a:avLst/>
              <a:gdLst>
                <a:gd name="T0" fmla="*/ 0 h 20"/>
                <a:gd name="T1" fmla="*/ 0 h 20"/>
                <a:gd name="T2" fmla="*/ 7 h 20"/>
                <a:gd name="T3" fmla="*/ 13 h 20"/>
                <a:gd name="T4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86" name="Freeform 1778"/>
            <p:cNvSpPr>
              <a:spLocks/>
            </p:cNvSpPr>
            <p:nvPr/>
          </p:nvSpPr>
          <p:spPr bwMode="auto">
            <a:xfrm>
              <a:off x="1511" y="1804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87" name="Freeform 1779"/>
            <p:cNvSpPr>
              <a:spLocks/>
            </p:cNvSpPr>
            <p:nvPr/>
          </p:nvSpPr>
          <p:spPr bwMode="auto">
            <a:xfrm>
              <a:off x="1511" y="1778"/>
              <a:ext cx="1" cy="26"/>
            </a:xfrm>
            <a:custGeom>
              <a:avLst/>
              <a:gdLst>
                <a:gd name="T0" fmla="*/ 26 h 26"/>
                <a:gd name="T1" fmla="*/ 13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88" name="Freeform 1780"/>
            <p:cNvSpPr>
              <a:spLocks/>
            </p:cNvSpPr>
            <p:nvPr/>
          </p:nvSpPr>
          <p:spPr bwMode="auto">
            <a:xfrm>
              <a:off x="1511" y="1751"/>
              <a:ext cx="1" cy="27"/>
            </a:xfrm>
            <a:custGeom>
              <a:avLst/>
              <a:gdLst>
                <a:gd name="T0" fmla="*/ 27 h 27"/>
                <a:gd name="T1" fmla="*/ 13 h 27"/>
                <a:gd name="T2" fmla="*/ 0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">
                  <a:moveTo>
                    <a:pt x="0" y="27"/>
                  </a:move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89" name="Line 1781"/>
            <p:cNvSpPr>
              <a:spLocks noChangeShapeType="1"/>
            </p:cNvSpPr>
            <p:nvPr/>
          </p:nvSpPr>
          <p:spPr bwMode="auto">
            <a:xfrm>
              <a:off x="1511" y="1751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90" name="Freeform 1782"/>
            <p:cNvSpPr>
              <a:spLocks/>
            </p:cNvSpPr>
            <p:nvPr/>
          </p:nvSpPr>
          <p:spPr bwMode="auto">
            <a:xfrm>
              <a:off x="1511" y="1751"/>
              <a:ext cx="8" cy="1"/>
            </a:xfrm>
            <a:custGeom>
              <a:avLst/>
              <a:gdLst>
                <a:gd name="T0" fmla="*/ 0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91" name="Freeform 1783"/>
            <p:cNvSpPr>
              <a:spLocks/>
            </p:cNvSpPr>
            <p:nvPr/>
          </p:nvSpPr>
          <p:spPr bwMode="auto">
            <a:xfrm>
              <a:off x="1519" y="1751"/>
              <a:ext cx="1" cy="27"/>
            </a:xfrm>
            <a:custGeom>
              <a:avLst/>
              <a:gdLst>
                <a:gd name="T0" fmla="*/ 0 h 27"/>
                <a:gd name="T1" fmla="*/ 7 h 27"/>
                <a:gd name="T2" fmla="*/ 13 h 27"/>
                <a:gd name="T3" fmla="*/ 20 h 27"/>
                <a:gd name="T4" fmla="*/ 27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7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92" name="Freeform 1784"/>
            <p:cNvSpPr>
              <a:spLocks/>
            </p:cNvSpPr>
            <p:nvPr/>
          </p:nvSpPr>
          <p:spPr bwMode="auto">
            <a:xfrm>
              <a:off x="1519" y="1751"/>
              <a:ext cx="1" cy="27"/>
            </a:xfrm>
            <a:custGeom>
              <a:avLst/>
              <a:gdLst>
                <a:gd name="T0" fmla="*/ 27 h 27"/>
                <a:gd name="T1" fmla="*/ 27 h 27"/>
                <a:gd name="T2" fmla="*/ 20 h 27"/>
                <a:gd name="T3" fmla="*/ 0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7">
                  <a:moveTo>
                    <a:pt x="0" y="27"/>
                  </a:moveTo>
                  <a:lnTo>
                    <a:pt x="0" y="27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93" name="Freeform 1785"/>
            <p:cNvSpPr>
              <a:spLocks/>
            </p:cNvSpPr>
            <p:nvPr/>
          </p:nvSpPr>
          <p:spPr bwMode="auto">
            <a:xfrm>
              <a:off x="1519" y="1718"/>
              <a:ext cx="1" cy="33"/>
            </a:xfrm>
            <a:custGeom>
              <a:avLst/>
              <a:gdLst>
                <a:gd name="T0" fmla="*/ 33 h 33"/>
                <a:gd name="T1" fmla="*/ 13 h 33"/>
                <a:gd name="T2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94" name="Line 1786"/>
            <p:cNvSpPr>
              <a:spLocks noChangeShapeType="1"/>
            </p:cNvSpPr>
            <p:nvPr/>
          </p:nvSpPr>
          <p:spPr bwMode="auto">
            <a:xfrm flipV="1">
              <a:off x="1519" y="1698"/>
              <a:ext cx="1" cy="20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95" name="Freeform 1787"/>
            <p:cNvSpPr>
              <a:spLocks/>
            </p:cNvSpPr>
            <p:nvPr/>
          </p:nvSpPr>
          <p:spPr bwMode="auto">
            <a:xfrm>
              <a:off x="1519" y="1685"/>
              <a:ext cx="1" cy="13"/>
            </a:xfrm>
            <a:custGeom>
              <a:avLst/>
              <a:gdLst>
                <a:gd name="T0" fmla="*/ 13 h 13"/>
                <a:gd name="T1" fmla="*/ 0 h 13"/>
                <a:gd name="T2" fmla="*/ 0 h 13"/>
                <a:gd name="T3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96" name="Freeform 1788"/>
            <p:cNvSpPr>
              <a:spLocks/>
            </p:cNvSpPr>
            <p:nvPr/>
          </p:nvSpPr>
          <p:spPr bwMode="auto">
            <a:xfrm>
              <a:off x="1519" y="1685"/>
              <a:ext cx="1" cy="40"/>
            </a:xfrm>
            <a:custGeom>
              <a:avLst/>
              <a:gdLst>
                <a:gd name="T0" fmla="*/ 0 h 40"/>
                <a:gd name="T1" fmla="*/ 6 h 40"/>
                <a:gd name="T2" fmla="*/ 20 h 40"/>
                <a:gd name="T3" fmla="*/ 33 h 40"/>
                <a:gd name="T4" fmla="*/ 40 h 4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0">
                  <a:moveTo>
                    <a:pt x="0" y="0"/>
                  </a:moveTo>
                  <a:lnTo>
                    <a:pt x="0" y="6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0" y="4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97" name="Freeform 1789"/>
            <p:cNvSpPr>
              <a:spLocks/>
            </p:cNvSpPr>
            <p:nvPr/>
          </p:nvSpPr>
          <p:spPr bwMode="auto">
            <a:xfrm>
              <a:off x="1519" y="1705"/>
              <a:ext cx="9" cy="20"/>
            </a:xfrm>
            <a:custGeom>
              <a:avLst/>
              <a:gdLst>
                <a:gd name="T0" fmla="*/ 0 w 9"/>
                <a:gd name="T1" fmla="*/ 20 h 20"/>
                <a:gd name="T2" fmla="*/ 0 w 9"/>
                <a:gd name="T3" fmla="*/ 20 h 20"/>
                <a:gd name="T4" fmla="*/ 0 w 9"/>
                <a:gd name="T5" fmla="*/ 13 h 20"/>
                <a:gd name="T6" fmla="*/ 9 w 9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0">
                  <a:moveTo>
                    <a:pt x="0" y="20"/>
                  </a:moveTo>
                  <a:lnTo>
                    <a:pt x="0" y="20"/>
                  </a:lnTo>
                  <a:lnTo>
                    <a:pt x="0" y="13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98" name="Freeform 1790"/>
            <p:cNvSpPr>
              <a:spLocks/>
            </p:cNvSpPr>
            <p:nvPr/>
          </p:nvSpPr>
          <p:spPr bwMode="auto">
            <a:xfrm>
              <a:off x="1528" y="1652"/>
              <a:ext cx="1" cy="53"/>
            </a:xfrm>
            <a:custGeom>
              <a:avLst/>
              <a:gdLst>
                <a:gd name="T0" fmla="*/ 53 h 53"/>
                <a:gd name="T1" fmla="*/ 39 h 53"/>
                <a:gd name="T2" fmla="*/ 26 h 53"/>
                <a:gd name="T3" fmla="*/ 13 h 53"/>
                <a:gd name="T4" fmla="*/ 0 h 5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53">
                  <a:moveTo>
                    <a:pt x="0" y="53"/>
                  </a:moveTo>
                  <a:lnTo>
                    <a:pt x="0" y="39"/>
                  </a:lnTo>
                  <a:lnTo>
                    <a:pt x="0" y="26"/>
                  </a:ln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3999" name="Line 1791"/>
            <p:cNvSpPr>
              <a:spLocks noChangeShapeType="1"/>
            </p:cNvSpPr>
            <p:nvPr/>
          </p:nvSpPr>
          <p:spPr bwMode="auto">
            <a:xfrm>
              <a:off x="1528" y="1652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00" name="Line 1792"/>
            <p:cNvSpPr>
              <a:spLocks noChangeShapeType="1"/>
            </p:cNvSpPr>
            <p:nvPr/>
          </p:nvSpPr>
          <p:spPr bwMode="auto">
            <a:xfrm>
              <a:off x="1528" y="1652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01" name="Freeform 1793"/>
            <p:cNvSpPr>
              <a:spLocks/>
            </p:cNvSpPr>
            <p:nvPr/>
          </p:nvSpPr>
          <p:spPr bwMode="auto">
            <a:xfrm>
              <a:off x="1528" y="1652"/>
              <a:ext cx="1" cy="26"/>
            </a:xfrm>
            <a:custGeom>
              <a:avLst/>
              <a:gdLst>
                <a:gd name="T0" fmla="*/ 0 h 26"/>
                <a:gd name="T1" fmla="*/ 6 h 26"/>
                <a:gd name="T2" fmla="*/ 13 h 26"/>
                <a:gd name="T3" fmla="*/ 20 h 26"/>
                <a:gd name="T4" fmla="*/ 26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6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02" name="Freeform 1794"/>
            <p:cNvSpPr>
              <a:spLocks/>
            </p:cNvSpPr>
            <p:nvPr/>
          </p:nvSpPr>
          <p:spPr bwMode="auto">
            <a:xfrm>
              <a:off x="1528" y="1672"/>
              <a:ext cx="1" cy="6"/>
            </a:xfrm>
            <a:custGeom>
              <a:avLst/>
              <a:gdLst>
                <a:gd name="T0" fmla="*/ 6 h 6"/>
                <a:gd name="T1" fmla="*/ 6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03" name="Freeform 1795"/>
            <p:cNvSpPr>
              <a:spLocks/>
            </p:cNvSpPr>
            <p:nvPr/>
          </p:nvSpPr>
          <p:spPr bwMode="auto">
            <a:xfrm>
              <a:off x="1528" y="1625"/>
              <a:ext cx="1" cy="47"/>
            </a:xfrm>
            <a:custGeom>
              <a:avLst/>
              <a:gdLst>
                <a:gd name="T0" fmla="*/ 47 h 47"/>
                <a:gd name="T1" fmla="*/ 40 h 47"/>
                <a:gd name="T2" fmla="*/ 20 h 47"/>
                <a:gd name="T3" fmla="*/ 7 h 47"/>
                <a:gd name="T4" fmla="*/ 0 h 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7">
                  <a:moveTo>
                    <a:pt x="0" y="47"/>
                  </a:moveTo>
                  <a:lnTo>
                    <a:pt x="0" y="40"/>
                  </a:lnTo>
                  <a:lnTo>
                    <a:pt x="0" y="20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04" name="Freeform 1796"/>
            <p:cNvSpPr>
              <a:spLocks/>
            </p:cNvSpPr>
            <p:nvPr/>
          </p:nvSpPr>
          <p:spPr bwMode="auto">
            <a:xfrm>
              <a:off x="1528" y="1618"/>
              <a:ext cx="9" cy="7"/>
            </a:xfrm>
            <a:custGeom>
              <a:avLst/>
              <a:gdLst>
                <a:gd name="T0" fmla="*/ 0 w 9"/>
                <a:gd name="T1" fmla="*/ 7 h 7"/>
                <a:gd name="T2" fmla="*/ 0 w 9"/>
                <a:gd name="T3" fmla="*/ 0 h 7"/>
                <a:gd name="T4" fmla="*/ 9 w 9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7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05" name="Freeform 1797"/>
            <p:cNvSpPr>
              <a:spLocks/>
            </p:cNvSpPr>
            <p:nvPr/>
          </p:nvSpPr>
          <p:spPr bwMode="auto">
            <a:xfrm>
              <a:off x="1537" y="1599"/>
              <a:ext cx="1" cy="19"/>
            </a:xfrm>
            <a:custGeom>
              <a:avLst/>
              <a:gdLst>
                <a:gd name="T0" fmla="*/ 19 h 19"/>
                <a:gd name="T1" fmla="*/ 6 h 19"/>
                <a:gd name="T2" fmla="*/ 0 h 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9">
                  <a:moveTo>
                    <a:pt x="0" y="19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06" name="Freeform 1798"/>
            <p:cNvSpPr>
              <a:spLocks/>
            </p:cNvSpPr>
            <p:nvPr/>
          </p:nvSpPr>
          <p:spPr bwMode="auto">
            <a:xfrm>
              <a:off x="1537" y="1599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07" name="Freeform 1799"/>
            <p:cNvSpPr>
              <a:spLocks/>
            </p:cNvSpPr>
            <p:nvPr/>
          </p:nvSpPr>
          <p:spPr bwMode="auto">
            <a:xfrm>
              <a:off x="1537" y="1605"/>
              <a:ext cx="1" cy="27"/>
            </a:xfrm>
            <a:custGeom>
              <a:avLst/>
              <a:gdLst>
                <a:gd name="T0" fmla="*/ 0 h 27"/>
                <a:gd name="T1" fmla="*/ 13 h 27"/>
                <a:gd name="T2" fmla="*/ 27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">
                  <a:moveTo>
                    <a:pt x="0" y="0"/>
                  </a:moveTo>
                  <a:lnTo>
                    <a:pt x="0" y="13"/>
                  </a:lnTo>
                  <a:lnTo>
                    <a:pt x="0" y="2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08" name="Freeform 1800"/>
            <p:cNvSpPr>
              <a:spLocks/>
            </p:cNvSpPr>
            <p:nvPr/>
          </p:nvSpPr>
          <p:spPr bwMode="auto">
            <a:xfrm>
              <a:off x="1537" y="1632"/>
              <a:ext cx="1" cy="6"/>
            </a:xfrm>
            <a:custGeom>
              <a:avLst/>
              <a:gdLst>
                <a:gd name="T0" fmla="*/ 0 h 6"/>
                <a:gd name="T1" fmla="*/ 6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09" name="Freeform 1801"/>
            <p:cNvSpPr>
              <a:spLocks/>
            </p:cNvSpPr>
            <p:nvPr/>
          </p:nvSpPr>
          <p:spPr bwMode="auto">
            <a:xfrm>
              <a:off x="1537" y="1599"/>
              <a:ext cx="1" cy="39"/>
            </a:xfrm>
            <a:custGeom>
              <a:avLst/>
              <a:gdLst>
                <a:gd name="T0" fmla="*/ 39 h 39"/>
                <a:gd name="T1" fmla="*/ 33 h 39"/>
                <a:gd name="T2" fmla="*/ 19 h 39"/>
                <a:gd name="T3" fmla="*/ 0 h 3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9">
                  <a:moveTo>
                    <a:pt x="0" y="39"/>
                  </a:moveTo>
                  <a:lnTo>
                    <a:pt x="0" y="33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10" name="Freeform 1802"/>
            <p:cNvSpPr>
              <a:spLocks/>
            </p:cNvSpPr>
            <p:nvPr/>
          </p:nvSpPr>
          <p:spPr bwMode="auto">
            <a:xfrm>
              <a:off x="1537" y="1572"/>
              <a:ext cx="1" cy="27"/>
            </a:xfrm>
            <a:custGeom>
              <a:avLst/>
              <a:gdLst>
                <a:gd name="T0" fmla="*/ 27 h 27"/>
                <a:gd name="T1" fmla="*/ 13 h 27"/>
                <a:gd name="T2" fmla="*/ 0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">
                  <a:moveTo>
                    <a:pt x="0" y="27"/>
                  </a:move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11" name="Freeform 1803"/>
            <p:cNvSpPr>
              <a:spLocks/>
            </p:cNvSpPr>
            <p:nvPr/>
          </p:nvSpPr>
          <p:spPr bwMode="auto">
            <a:xfrm>
              <a:off x="1537" y="1565"/>
              <a:ext cx="8" cy="7"/>
            </a:xfrm>
            <a:custGeom>
              <a:avLst/>
              <a:gdLst>
                <a:gd name="T0" fmla="*/ 0 w 8"/>
                <a:gd name="T1" fmla="*/ 7 h 7"/>
                <a:gd name="T2" fmla="*/ 0 w 8"/>
                <a:gd name="T3" fmla="*/ 0 h 7"/>
                <a:gd name="T4" fmla="*/ 8 w 8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7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12" name="Freeform 1804"/>
            <p:cNvSpPr>
              <a:spLocks/>
            </p:cNvSpPr>
            <p:nvPr/>
          </p:nvSpPr>
          <p:spPr bwMode="auto">
            <a:xfrm>
              <a:off x="1545" y="1552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  <a:gd name="T3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13" name="Freeform 1805"/>
            <p:cNvSpPr>
              <a:spLocks/>
            </p:cNvSpPr>
            <p:nvPr/>
          </p:nvSpPr>
          <p:spPr bwMode="auto">
            <a:xfrm>
              <a:off x="1545" y="1552"/>
              <a:ext cx="1" cy="47"/>
            </a:xfrm>
            <a:custGeom>
              <a:avLst/>
              <a:gdLst>
                <a:gd name="T0" fmla="*/ 0 h 47"/>
                <a:gd name="T1" fmla="*/ 7 h 47"/>
                <a:gd name="T2" fmla="*/ 20 h 47"/>
                <a:gd name="T3" fmla="*/ 40 h 47"/>
                <a:gd name="T4" fmla="*/ 47 h 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7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  <a:lnTo>
                    <a:pt x="0" y="40"/>
                  </a:lnTo>
                  <a:lnTo>
                    <a:pt x="0" y="4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14" name="Freeform 1806"/>
            <p:cNvSpPr>
              <a:spLocks/>
            </p:cNvSpPr>
            <p:nvPr/>
          </p:nvSpPr>
          <p:spPr bwMode="auto">
            <a:xfrm>
              <a:off x="1545" y="1585"/>
              <a:ext cx="1" cy="14"/>
            </a:xfrm>
            <a:custGeom>
              <a:avLst/>
              <a:gdLst>
                <a:gd name="T0" fmla="*/ 14 h 14"/>
                <a:gd name="T1" fmla="*/ 14 h 14"/>
                <a:gd name="T2" fmla="*/ 14 h 14"/>
                <a:gd name="T3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15" name="Freeform 1807"/>
            <p:cNvSpPr>
              <a:spLocks/>
            </p:cNvSpPr>
            <p:nvPr/>
          </p:nvSpPr>
          <p:spPr bwMode="auto">
            <a:xfrm>
              <a:off x="1545" y="1552"/>
              <a:ext cx="1" cy="33"/>
            </a:xfrm>
            <a:custGeom>
              <a:avLst/>
              <a:gdLst>
                <a:gd name="T0" fmla="*/ 33 h 33"/>
                <a:gd name="T1" fmla="*/ 27 h 33"/>
                <a:gd name="T2" fmla="*/ 13 h 33"/>
                <a:gd name="T3" fmla="*/ 7 h 33"/>
                <a:gd name="T4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27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16" name="Freeform 1808"/>
            <p:cNvSpPr>
              <a:spLocks/>
            </p:cNvSpPr>
            <p:nvPr/>
          </p:nvSpPr>
          <p:spPr bwMode="auto">
            <a:xfrm>
              <a:off x="1545" y="1552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17" name="Line 1809"/>
            <p:cNvSpPr>
              <a:spLocks noChangeShapeType="1"/>
            </p:cNvSpPr>
            <p:nvPr/>
          </p:nvSpPr>
          <p:spPr bwMode="auto">
            <a:xfrm>
              <a:off x="1545" y="1559"/>
              <a:ext cx="1" cy="6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18" name="Freeform 1810"/>
            <p:cNvSpPr>
              <a:spLocks/>
            </p:cNvSpPr>
            <p:nvPr/>
          </p:nvSpPr>
          <p:spPr bwMode="auto">
            <a:xfrm>
              <a:off x="1545" y="1565"/>
              <a:ext cx="9" cy="60"/>
            </a:xfrm>
            <a:custGeom>
              <a:avLst/>
              <a:gdLst>
                <a:gd name="T0" fmla="*/ 0 w 9"/>
                <a:gd name="T1" fmla="*/ 0 h 60"/>
                <a:gd name="T2" fmla="*/ 0 w 9"/>
                <a:gd name="T3" fmla="*/ 14 h 60"/>
                <a:gd name="T4" fmla="*/ 0 w 9"/>
                <a:gd name="T5" fmla="*/ 34 h 60"/>
                <a:gd name="T6" fmla="*/ 9 w 9"/>
                <a:gd name="T7" fmla="*/ 47 h 60"/>
                <a:gd name="T8" fmla="*/ 9 w 9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0">
                  <a:moveTo>
                    <a:pt x="0" y="0"/>
                  </a:moveTo>
                  <a:lnTo>
                    <a:pt x="0" y="14"/>
                  </a:lnTo>
                  <a:lnTo>
                    <a:pt x="0" y="34"/>
                  </a:lnTo>
                  <a:lnTo>
                    <a:pt x="9" y="47"/>
                  </a:lnTo>
                  <a:lnTo>
                    <a:pt x="9" y="6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19" name="Line 1811"/>
            <p:cNvSpPr>
              <a:spLocks noChangeShapeType="1"/>
            </p:cNvSpPr>
            <p:nvPr/>
          </p:nvSpPr>
          <p:spPr bwMode="auto">
            <a:xfrm>
              <a:off x="1554" y="1625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20" name="Line 1812"/>
            <p:cNvSpPr>
              <a:spLocks noChangeShapeType="1"/>
            </p:cNvSpPr>
            <p:nvPr/>
          </p:nvSpPr>
          <p:spPr bwMode="auto">
            <a:xfrm>
              <a:off x="1554" y="1625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21" name="Freeform 1813"/>
            <p:cNvSpPr>
              <a:spLocks/>
            </p:cNvSpPr>
            <p:nvPr/>
          </p:nvSpPr>
          <p:spPr bwMode="auto">
            <a:xfrm>
              <a:off x="1554" y="1599"/>
              <a:ext cx="1" cy="26"/>
            </a:xfrm>
            <a:custGeom>
              <a:avLst/>
              <a:gdLst>
                <a:gd name="T0" fmla="*/ 26 h 26"/>
                <a:gd name="T1" fmla="*/ 19 h 26"/>
                <a:gd name="T2" fmla="*/ 13 h 26"/>
                <a:gd name="T3" fmla="*/ 6 h 26"/>
                <a:gd name="T4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19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64223" name="Group 2015"/>
          <p:cNvGrpSpPr>
            <a:grpSpLocks/>
          </p:cNvGrpSpPr>
          <p:nvPr/>
        </p:nvGrpSpPr>
        <p:grpSpPr bwMode="auto">
          <a:xfrm>
            <a:off x="2466975" y="2306638"/>
            <a:ext cx="387350" cy="252412"/>
            <a:chOff x="1554" y="1453"/>
            <a:chExt cx="244" cy="159"/>
          </a:xfrm>
        </p:grpSpPr>
        <p:sp>
          <p:nvSpPr>
            <p:cNvPr id="864023" name="Freeform 1815"/>
            <p:cNvSpPr>
              <a:spLocks/>
            </p:cNvSpPr>
            <p:nvPr/>
          </p:nvSpPr>
          <p:spPr bwMode="auto">
            <a:xfrm>
              <a:off x="1554" y="1599"/>
              <a:ext cx="1" cy="13"/>
            </a:xfrm>
            <a:custGeom>
              <a:avLst/>
              <a:gdLst>
                <a:gd name="T0" fmla="*/ 0 h 13"/>
                <a:gd name="T1" fmla="*/ 0 h 13"/>
                <a:gd name="T2" fmla="*/ 6 h 13"/>
                <a:gd name="T3" fmla="*/ 13 h 13"/>
                <a:gd name="T4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13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24" name="Freeform 1816"/>
            <p:cNvSpPr>
              <a:spLocks/>
            </p:cNvSpPr>
            <p:nvPr/>
          </p:nvSpPr>
          <p:spPr bwMode="auto">
            <a:xfrm>
              <a:off x="1554" y="1585"/>
              <a:ext cx="1" cy="27"/>
            </a:xfrm>
            <a:custGeom>
              <a:avLst/>
              <a:gdLst>
                <a:gd name="T0" fmla="*/ 27 h 27"/>
                <a:gd name="T1" fmla="*/ 20 h 27"/>
                <a:gd name="T2" fmla="*/ 14 h 27"/>
                <a:gd name="T3" fmla="*/ 7 h 27"/>
                <a:gd name="T4" fmla="*/ 0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7">
                  <a:moveTo>
                    <a:pt x="0" y="27"/>
                  </a:moveTo>
                  <a:lnTo>
                    <a:pt x="0" y="20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25" name="Freeform 1817"/>
            <p:cNvSpPr>
              <a:spLocks/>
            </p:cNvSpPr>
            <p:nvPr/>
          </p:nvSpPr>
          <p:spPr bwMode="auto">
            <a:xfrm>
              <a:off x="1554" y="1579"/>
              <a:ext cx="1" cy="6"/>
            </a:xfrm>
            <a:custGeom>
              <a:avLst/>
              <a:gdLst>
                <a:gd name="T0" fmla="*/ 6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26" name="Freeform 1818"/>
            <p:cNvSpPr>
              <a:spLocks/>
            </p:cNvSpPr>
            <p:nvPr/>
          </p:nvSpPr>
          <p:spPr bwMode="auto">
            <a:xfrm>
              <a:off x="1554" y="1579"/>
              <a:ext cx="9" cy="20"/>
            </a:xfrm>
            <a:custGeom>
              <a:avLst/>
              <a:gdLst>
                <a:gd name="T0" fmla="*/ 0 w 9"/>
                <a:gd name="T1" fmla="*/ 0 h 20"/>
                <a:gd name="T2" fmla="*/ 0 w 9"/>
                <a:gd name="T3" fmla="*/ 6 h 20"/>
                <a:gd name="T4" fmla="*/ 0 w 9"/>
                <a:gd name="T5" fmla="*/ 6 h 20"/>
                <a:gd name="T6" fmla="*/ 9 w 9"/>
                <a:gd name="T7" fmla="*/ 13 h 20"/>
                <a:gd name="T8" fmla="*/ 9 w 9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9" y="13"/>
                  </a:lnTo>
                  <a:lnTo>
                    <a:pt x="9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27" name="Freeform 1819"/>
            <p:cNvSpPr>
              <a:spLocks/>
            </p:cNvSpPr>
            <p:nvPr/>
          </p:nvSpPr>
          <p:spPr bwMode="auto">
            <a:xfrm>
              <a:off x="1563" y="1592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28" name="Freeform 1820"/>
            <p:cNvSpPr>
              <a:spLocks/>
            </p:cNvSpPr>
            <p:nvPr/>
          </p:nvSpPr>
          <p:spPr bwMode="auto">
            <a:xfrm>
              <a:off x="1563" y="1559"/>
              <a:ext cx="1" cy="33"/>
            </a:xfrm>
            <a:custGeom>
              <a:avLst/>
              <a:gdLst>
                <a:gd name="T0" fmla="*/ 33 h 33"/>
                <a:gd name="T1" fmla="*/ 20 h 33"/>
                <a:gd name="T2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29" name="Freeform 1821"/>
            <p:cNvSpPr>
              <a:spLocks/>
            </p:cNvSpPr>
            <p:nvPr/>
          </p:nvSpPr>
          <p:spPr bwMode="auto">
            <a:xfrm>
              <a:off x="1563" y="1526"/>
              <a:ext cx="1" cy="33"/>
            </a:xfrm>
            <a:custGeom>
              <a:avLst/>
              <a:gdLst>
                <a:gd name="T0" fmla="*/ 33 h 33"/>
                <a:gd name="T1" fmla="*/ 13 h 33"/>
                <a:gd name="T2" fmla="*/ 6 h 33"/>
                <a:gd name="T3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30" name="Freeform 1822"/>
            <p:cNvSpPr>
              <a:spLocks/>
            </p:cNvSpPr>
            <p:nvPr/>
          </p:nvSpPr>
          <p:spPr bwMode="auto">
            <a:xfrm>
              <a:off x="1563" y="1526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31" name="Line 1823"/>
            <p:cNvSpPr>
              <a:spLocks noChangeShapeType="1"/>
            </p:cNvSpPr>
            <p:nvPr/>
          </p:nvSpPr>
          <p:spPr bwMode="auto">
            <a:xfrm>
              <a:off x="1563" y="1532"/>
              <a:ext cx="1" cy="13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32" name="Freeform 1824"/>
            <p:cNvSpPr>
              <a:spLocks/>
            </p:cNvSpPr>
            <p:nvPr/>
          </p:nvSpPr>
          <p:spPr bwMode="auto">
            <a:xfrm>
              <a:off x="1563" y="1545"/>
              <a:ext cx="1" cy="20"/>
            </a:xfrm>
            <a:custGeom>
              <a:avLst/>
              <a:gdLst>
                <a:gd name="T0" fmla="*/ 0 h 20"/>
                <a:gd name="T1" fmla="*/ 14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14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33" name="Freeform 1825"/>
            <p:cNvSpPr>
              <a:spLocks/>
            </p:cNvSpPr>
            <p:nvPr/>
          </p:nvSpPr>
          <p:spPr bwMode="auto">
            <a:xfrm>
              <a:off x="1563" y="1552"/>
              <a:ext cx="8" cy="13"/>
            </a:xfrm>
            <a:custGeom>
              <a:avLst/>
              <a:gdLst>
                <a:gd name="T0" fmla="*/ 0 w 8"/>
                <a:gd name="T1" fmla="*/ 13 h 13"/>
                <a:gd name="T2" fmla="*/ 0 w 8"/>
                <a:gd name="T3" fmla="*/ 7 h 13"/>
                <a:gd name="T4" fmla="*/ 8 w 8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3">
                  <a:moveTo>
                    <a:pt x="0" y="13"/>
                  </a:moveTo>
                  <a:lnTo>
                    <a:pt x="0" y="7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34" name="Freeform 1826"/>
            <p:cNvSpPr>
              <a:spLocks/>
            </p:cNvSpPr>
            <p:nvPr/>
          </p:nvSpPr>
          <p:spPr bwMode="auto">
            <a:xfrm>
              <a:off x="1571" y="1532"/>
              <a:ext cx="1" cy="20"/>
            </a:xfrm>
            <a:custGeom>
              <a:avLst/>
              <a:gdLst>
                <a:gd name="T0" fmla="*/ 20 h 20"/>
                <a:gd name="T1" fmla="*/ 7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35" name="Line 1827"/>
            <p:cNvSpPr>
              <a:spLocks noChangeShapeType="1"/>
            </p:cNvSpPr>
            <p:nvPr/>
          </p:nvSpPr>
          <p:spPr bwMode="auto">
            <a:xfrm>
              <a:off x="1571" y="1532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36" name="Freeform 1828"/>
            <p:cNvSpPr>
              <a:spLocks/>
            </p:cNvSpPr>
            <p:nvPr/>
          </p:nvSpPr>
          <p:spPr bwMode="auto">
            <a:xfrm>
              <a:off x="1571" y="1532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37" name="Freeform 1829"/>
            <p:cNvSpPr>
              <a:spLocks/>
            </p:cNvSpPr>
            <p:nvPr/>
          </p:nvSpPr>
          <p:spPr bwMode="auto">
            <a:xfrm>
              <a:off x="1571" y="1545"/>
              <a:ext cx="1" cy="14"/>
            </a:xfrm>
            <a:custGeom>
              <a:avLst/>
              <a:gdLst>
                <a:gd name="T0" fmla="*/ 0 h 14"/>
                <a:gd name="T1" fmla="*/ 7 h 14"/>
                <a:gd name="T2" fmla="*/ 14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38" name="Line 1830"/>
            <p:cNvSpPr>
              <a:spLocks noChangeShapeType="1"/>
            </p:cNvSpPr>
            <p:nvPr/>
          </p:nvSpPr>
          <p:spPr bwMode="auto">
            <a:xfrm>
              <a:off x="1571" y="1559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39" name="Line 1831"/>
            <p:cNvSpPr>
              <a:spLocks noChangeShapeType="1"/>
            </p:cNvSpPr>
            <p:nvPr/>
          </p:nvSpPr>
          <p:spPr bwMode="auto">
            <a:xfrm>
              <a:off x="1571" y="1559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40" name="Freeform 1832"/>
            <p:cNvSpPr>
              <a:spLocks/>
            </p:cNvSpPr>
            <p:nvPr/>
          </p:nvSpPr>
          <p:spPr bwMode="auto">
            <a:xfrm>
              <a:off x="1571" y="1526"/>
              <a:ext cx="9" cy="33"/>
            </a:xfrm>
            <a:custGeom>
              <a:avLst/>
              <a:gdLst>
                <a:gd name="T0" fmla="*/ 0 w 9"/>
                <a:gd name="T1" fmla="*/ 33 h 33"/>
                <a:gd name="T2" fmla="*/ 0 w 9"/>
                <a:gd name="T3" fmla="*/ 26 h 33"/>
                <a:gd name="T4" fmla="*/ 0 w 9"/>
                <a:gd name="T5" fmla="*/ 19 h 33"/>
                <a:gd name="T6" fmla="*/ 9 w 9"/>
                <a:gd name="T7" fmla="*/ 6 h 33"/>
                <a:gd name="T8" fmla="*/ 9 w 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3">
                  <a:moveTo>
                    <a:pt x="0" y="33"/>
                  </a:moveTo>
                  <a:lnTo>
                    <a:pt x="0" y="26"/>
                  </a:lnTo>
                  <a:lnTo>
                    <a:pt x="0" y="19"/>
                  </a:lnTo>
                  <a:lnTo>
                    <a:pt x="9" y="6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41" name="Freeform 1833"/>
            <p:cNvSpPr>
              <a:spLocks/>
            </p:cNvSpPr>
            <p:nvPr/>
          </p:nvSpPr>
          <p:spPr bwMode="auto">
            <a:xfrm>
              <a:off x="1580" y="1519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42" name="Line 1834"/>
            <p:cNvSpPr>
              <a:spLocks noChangeShapeType="1"/>
            </p:cNvSpPr>
            <p:nvPr/>
          </p:nvSpPr>
          <p:spPr bwMode="auto">
            <a:xfrm>
              <a:off x="1580" y="1519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43" name="Freeform 1835"/>
            <p:cNvSpPr>
              <a:spLocks/>
            </p:cNvSpPr>
            <p:nvPr/>
          </p:nvSpPr>
          <p:spPr bwMode="auto">
            <a:xfrm>
              <a:off x="1580" y="1526"/>
              <a:ext cx="1" cy="33"/>
            </a:xfrm>
            <a:custGeom>
              <a:avLst/>
              <a:gdLst>
                <a:gd name="T0" fmla="*/ 0 h 33"/>
                <a:gd name="T1" fmla="*/ 13 h 33"/>
                <a:gd name="T2" fmla="*/ 33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3">
                  <a:moveTo>
                    <a:pt x="0" y="0"/>
                  </a:moveTo>
                  <a:lnTo>
                    <a:pt x="0" y="13"/>
                  </a:lnTo>
                  <a:lnTo>
                    <a:pt x="0" y="3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44" name="Freeform 1836"/>
            <p:cNvSpPr>
              <a:spLocks/>
            </p:cNvSpPr>
            <p:nvPr/>
          </p:nvSpPr>
          <p:spPr bwMode="auto">
            <a:xfrm>
              <a:off x="1580" y="1559"/>
              <a:ext cx="1" cy="20"/>
            </a:xfrm>
            <a:custGeom>
              <a:avLst/>
              <a:gdLst>
                <a:gd name="T0" fmla="*/ 0 h 20"/>
                <a:gd name="T1" fmla="*/ 13 h 20"/>
                <a:gd name="T2" fmla="*/ 20 h 20"/>
                <a:gd name="T3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13"/>
                  </a:lnTo>
                  <a:lnTo>
                    <a:pt x="0" y="20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45" name="Freeform 1837"/>
            <p:cNvSpPr>
              <a:spLocks/>
            </p:cNvSpPr>
            <p:nvPr/>
          </p:nvSpPr>
          <p:spPr bwMode="auto">
            <a:xfrm>
              <a:off x="1580" y="1545"/>
              <a:ext cx="1" cy="34"/>
            </a:xfrm>
            <a:custGeom>
              <a:avLst/>
              <a:gdLst>
                <a:gd name="T0" fmla="*/ 34 h 34"/>
                <a:gd name="T1" fmla="*/ 27 h 34"/>
                <a:gd name="T2" fmla="*/ 20 h 34"/>
                <a:gd name="T3" fmla="*/ 7 h 34"/>
                <a:gd name="T4" fmla="*/ 0 h 3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4">
                  <a:moveTo>
                    <a:pt x="0" y="34"/>
                  </a:moveTo>
                  <a:lnTo>
                    <a:pt x="0" y="27"/>
                  </a:lnTo>
                  <a:lnTo>
                    <a:pt x="0" y="20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46" name="Line 1838"/>
            <p:cNvSpPr>
              <a:spLocks noChangeShapeType="1"/>
            </p:cNvSpPr>
            <p:nvPr/>
          </p:nvSpPr>
          <p:spPr bwMode="auto">
            <a:xfrm flipV="1">
              <a:off x="1580" y="1532"/>
              <a:ext cx="1" cy="13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47" name="Freeform 1839"/>
            <p:cNvSpPr>
              <a:spLocks/>
            </p:cNvSpPr>
            <p:nvPr/>
          </p:nvSpPr>
          <p:spPr bwMode="auto">
            <a:xfrm>
              <a:off x="1580" y="1526"/>
              <a:ext cx="9" cy="6"/>
            </a:xfrm>
            <a:custGeom>
              <a:avLst/>
              <a:gdLst>
                <a:gd name="T0" fmla="*/ 0 w 9"/>
                <a:gd name="T1" fmla="*/ 6 h 6"/>
                <a:gd name="T2" fmla="*/ 0 w 9"/>
                <a:gd name="T3" fmla="*/ 0 h 6"/>
                <a:gd name="T4" fmla="*/ 9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6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48" name="Freeform 1840"/>
            <p:cNvSpPr>
              <a:spLocks/>
            </p:cNvSpPr>
            <p:nvPr/>
          </p:nvSpPr>
          <p:spPr bwMode="auto">
            <a:xfrm>
              <a:off x="1589" y="1519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49" name="Freeform 1841"/>
            <p:cNvSpPr>
              <a:spLocks/>
            </p:cNvSpPr>
            <p:nvPr/>
          </p:nvSpPr>
          <p:spPr bwMode="auto">
            <a:xfrm>
              <a:off x="1589" y="1519"/>
              <a:ext cx="1" cy="33"/>
            </a:xfrm>
            <a:custGeom>
              <a:avLst/>
              <a:gdLst>
                <a:gd name="T0" fmla="*/ 0 h 33"/>
                <a:gd name="T1" fmla="*/ 7 h 33"/>
                <a:gd name="T2" fmla="*/ 13 h 33"/>
                <a:gd name="T3" fmla="*/ 26 h 33"/>
                <a:gd name="T4" fmla="*/ 33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6"/>
                  </a:lnTo>
                  <a:lnTo>
                    <a:pt x="0" y="3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50" name="Freeform 1842"/>
            <p:cNvSpPr>
              <a:spLocks/>
            </p:cNvSpPr>
            <p:nvPr/>
          </p:nvSpPr>
          <p:spPr bwMode="auto">
            <a:xfrm>
              <a:off x="1589" y="1552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51" name="Freeform 1843"/>
            <p:cNvSpPr>
              <a:spLocks/>
            </p:cNvSpPr>
            <p:nvPr/>
          </p:nvSpPr>
          <p:spPr bwMode="auto">
            <a:xfrm>
              <a:off x="1589" y="1539"/>
              <a:ext cx="1" cy="26"/>
            </a:xfrm>
            <a:custGeom>
              <a:avLst/>
              <a:gdLst>
                <a:gd name="T0" fmla="*/ 26 h 26"/>
                <a:gd name="T1" fmla="*/ 13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52" name="Freeform 1844"/>
            <p:cNvSpPr>
              <a:spLocks/>
            </p:cNvSpPr>
            <p:nvPr/>
          </p:nvSpPr>
          <p:spPr bwMode="auto">
            <a:xfrm>
              <a:off x="1589" y="1499"/>
              <a:ext cx="1" cy="40"/>
            </a:xfrm>
            <a:custGeom>
              <a:avLst/>
              <a:gdLst>
                <a:gd name="T0" fmla="*/ 40 h 40"/>
                <a:gd name="T1" fmla="*/ 20 h 40"/>
                <a:gd name="T2" fmla="*/ 7 h 40"/>
                <a:gd name="T3" fmla="*/ 0 h 4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0">
                  <a:moveTo>
                    <a:pt x="0" y="40"/>
                  </a:moveTo>
                  <a:lnTo>
                    <a:pt x="0" y="20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53" name="Line 1845"/>
            <p:cNvSpPr>
              <a:spLocks noChangeShapeType="1"/>
            </p:cNvSpPr>
            <p:nvPr/>
          </p:nvSpPr>
          <p:spPr bwMode="auto">
            <a:xfrm>
              <a:off x="1589" y="1499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54" name="Freeform 1846"/>
            <p:cNvSpPr>
              <a:spLocks/>
            </p:cNvSpPr>
            <p:nvPr/>
          </p:nvSpPr>
          <p:spPr bwMode="auto">
            <a:xfrm>
              <a:off x="1589" y="1492"/>
              <a:ext cx="8" cy="7"/>
            </a:xfrm>
            <a:custGeom>
              <a:avLst/>
              <a:gdLst>
                <a:gd name="T0" fmla="*/ 0 w 8"/>
                <a:gd name="T1" fmla="*/ 7 h 7"/>
                <a:gd name="T2" fmla="*/ 0 w 8"/>
                <a:gd name="T3" fmla="*/ 0 h 7"/>
                <a:gd name="T4" fmla="*/ 8 w 8"/>
                <a:gd name="T5" fmla="*/ 0 h 7"/>
                <a:gd name="T6" fmla="*/ 8 w 8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0" y="7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55" name="Freeform 1847"/>
            <p:cNvSpPr>
              <a:spLocks/>
            </p:cNvSpPr>
            <p:nvPr/>
          </p:nvSpPr>
          <p:spPr bwMode="auto">
            <a:xfrm>
              <a:off x="1597" y="1492"/>
              <a:ext cx="1" cy="40"/>
            </a:xfrm>
            <a:custGeom>
              <a:avLst/>
              <a:gdLst>
                <a:gd name="T0" fmla="*/ 0 h 40"/>
                <a:gd name="T1" fmla="*/ 7 h 40"/>
                <a:gd name="T2" fmla="*/ 20 h 40"/>
                <a:gd name="T3" fmla="*/ 34 h 40"/>
                <a:gd name="T4" fmla="*/ 40 h 4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0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  <a:lnTo>
                    <a:pt x="0" y="34"/>
                  </a:lnTo>
                  <a:lnTo>
                    <a:pt x="0" y="4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56" name="Freeform 1848"/>
            <p:cNvSpPr>
              <a:spLocks/>
            </p:cNvSpPr>
            <p:nvPr/>
          </p:nvSpPr>
          <p:spPr bwMode="auto">
            <a:xfrm>
              <a:off x="1597" y="1532"/>
              <a:ext cx="1" cy="13"/>
            </a:xfrm>
            <a:custGeom>
              <a:avLst/>
              <a:gdLst>
                <a:gd name="T0" fmla="*/ 0 h 13"/>
                <a:gd name="T1" fmla="*/ 13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13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57" name="Freeform 1849"/>
            <p:cNvSpPr>
              <a:spLocks/>
            </p:cNvSpPr>
            <p:nvPr/>
          </p:nvSpPr>
          <p:spPr bwMode="auto">
            <a:xfrm>
              <a:off x="1597" y="1512"/>
              <a:ext cx="1" cy="33"/>
            </a:xfrm>
            <a:custGeom>
              <a:avLst/>
              <a:gdLst>
                <a:gd name="T0" fmla="*/ 33 h 33"/>
                <a:gd name="T1" fmla="*/ 27 h 33"/>
                <a:gd name="T2" fmla="*/ 20 h 33"/>
                <a:gd name="T3" fmla="*/ 7 h 33"/>
                <a:gd name="T4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27"/>
                  </a:lnTo>
                  <a:lnTo>
                    <a:pt x="0" y="20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58" name="Line 1850"/>
            <p:cNvSpPr>
              <a:spLocks noChangeShapeType="1"/>
            </p:cNvSpPr>
            <p:nvPr/>
          </p:nvSpPr>
          <p:spPr bwMode="auto">
            <a:xfrm flipV="1">
              <a:off x="1597" y="1506"/>
              <a:ext cx="1" cy="6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59" name="Line 1851"/>
            <p:cNvSpPr>
              <a:spLocks noChangeShapeType="1"/>
            </p:cNvSpPr>
            <p:nvPr/>
          </p:nvSpPr>
          <p:spPr bwMode="auto">
            <a:xfrm flipV="1">
              <a:off x="1597" y="1499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60" name="Freeform 1852"/>
            <p:cNvSpPr>
              <a:spLocks/>
            </p:cNvSpPr>
            <p:nvPr/>
          </p:nvSpPr>
          <p:spPr bwMode="auto">
            <a:xfrm>
              <a:off x="1597" y="1492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61" name="Freeform 1853"/>
            <p:cNvSpPr>
              <a:spLocks/>
            </p:cNvSpPr>
            <p:nvPr/>
          </p:nvSpPr>
          <p:spPr bwMode="auto">
            <a:xfrm>
              <a:off x="1597" y="1492"/>
              <a:ext cx="9" cy="47"/>
            </a:xfrm>
            <a:custGeom>
              <a:avLst/>
              <a:gdLst>
                <a:gd name="T0" fmla="*/ 0 w 9"/>
                <a:gd name="T1" fmla="*/ 0 h 47"/>
                <a:gd name="T2" fmla="*/ 0 w 9"/>
                <a:gd name="T3" fmla="*/ 7 h 47"/>
                <a:gd name="T4" fmla="*/ 0 w 9"/>
                <a:gd name="T5" fmla="*/ 20 h 47"/>
                <a:gd name="T6" fmla="*/ 9 w 9"/>
                <a:gd name="T7" fmla="*/ 40 h 47"/>
                <a:gd name="T8" fmla="*/ 9 w 9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7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  <a:lnTo>
                    <a:pt x="9" y="40"/>
                  </a:lnTo>
                  <a:lnTo>
                    <a:pt x="9" y="4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62" name="Line 1854"/>
            <p:cNvSpPr>
              <a:spLocks noChangeShapeType="1"/>
            </p:cNvSpPr>
            <p:nvPr/>
          </p:nvSpPr>
          <p:spPr bwMode="auto">
            <a:xfrm>
              <a:off x="1606" y="1539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63" name="Freeform 1855"/>
            <p:cNvSpPr>
              <a:spLocks/>
            </p:cNvSpPr>
            <p:nvPr/>
          </p:nvSpPr>
          <p:spPr bwMode="auto">
            <a:xfrm>
              <a:off x="1606" y="1512"/>
              <a:ext cx="1" cy="27"/>
            </a:xfrm>
            <a:custGeom>
              <a:avLst/>
              <a:gdLst>
                <a:gd name="T0" fmla="*/ 27 h 27"/>
                <a:gd name="T1" fmla="*/ 14 h 27"/>
                <a:gd name="T2" fmla="*/ 0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">
                  <a:moveTo>
                    <a:pt x="0" y="27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64" name="Line 1856"/>
            <p:cNvSpPr>
              <a:spLocks noChangeShapeType="1"/>
            </p:cNvSpPr>
            <p:nvPr/>
          </p:nvSpPr>
          <p:spPr bwMode="auto">
            <a:xfrm flipV="1">
              <a:off x="1606" y="1506"/>
              <a:ext cx="1" cy="6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65" name="Freeform 1857"/>
            <p:cNvSpPr>
              <a:spLocks/>
            </p:cNvSpPr>
            <p:nvPr/>
          </p:nvSpPr>
          <p:spPr bwMode="auto">
            <a:xfrm>
              <a:off x="1606" y="1499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66" name="Freeform 1858"/>
            <p:cNvSpPr>
              <a:spLocks/>
            </p:cNvSpPr>
            <p:nvPr/>
          </p:nvSpPr>
          <p:spPr bwMode="auto">
            <a:xfrm>
              <a:off x="1606" y="1499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67" name="Freeform 1859"/>
            <p:cNvSpPr>
              <a:spLocks/>
            </p:cNvSpPr>
            <p:nvPr/>
          </p:nvSpPr>
          <p:spPr bwMode="auto">
            <a:xfrm>
              <a:off x="1606" y="1512"/>
              <a:ext cx="1" cy="20"/>
            </a:xfrm>
            <a:custGeom>
              <a:avLst/>
              <a:gdLst>
                <a:gd name="T0" fmla="*/ 0 h 20"/>
                <a:gd name="T1" fmla="*/ 14 h 20"/>
                <a:gd name="T2" fmla="*/ 20 h 20"/>
                <a:gd name="T3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14"/>
                  </a:lnTo>
                  <a:lnTo>
                    <a:pt x="0" y="20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68" name="Freeform 1860"/>
            <p:cNvSpPr>
              <a:spLocks/>
            </p:cNvSpPr>
            <p:nvPr/>
          </p:nvSpPr>
          <p:spPr bwMode="auto">
            <a:xfrm>
              <a:off x="1606" y="1512"/>
              <a:ext cx="1" cy="20"/>
            </a:xfrm>
            <a:custGeom>
              <a:avLst/>
              <a:gdLst>
                <a:gd name="T0" fmla="*/ 20 h 20"/>
                <a:gd name="T1" fmla="*/ 14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69" name="Freeform 1861"/>
            <p:cNvSpPr>
              <a:spLocks/>
            </p:cNvSpPr>
            <p:nvPr/>
          </p:nvSpPr>
          <p:spPr bwMode="auto">
            <a:xfrm>
              <a:off x="1606" y="1472"/>
              <a:ext cx="9" cy="40"/>
            </a:xfrm>
            <a:custGeom>
              <a:avLst/>
              <a:gdLst>
                <a:gd name="T0" fmla="*/ 0 w 9"/>
                <a:gd name="T1" fmla="*/ 40 h 40"/>
                <a:gd name="T2" fmla="*/ 0 w 9"/>
                <a:gd name="T3" fmla="*/ 20 h 40"/>
                <a:gd name="T4" fmla="*/ 9 w 9"/>
                <a:gd name="T5" fmla="*/ 7 h 40"/>
                <a:gd name="T6" fmla="*/ 9 w 9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0">
                  <a:moveTo>
                    <a:pt x="0" y="40"/>
                  </a:moveTo>
                  <a:lnTo>
                    <a:pt x="0" y="20"/>
                  </a:lnTo>
                  <a:lnTo>
                    <a:pt x="9" y="7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70" name="Line 1862"/>
            <p:cNvSpPr>
              <a:spLocks noChangeShapeType="1"/>
            </p:cNvSpPr>
            <p:nvPr/>
          </p:nvSpPr>
          <p:spPr bwMode="auto">
            <a:xfrm>
              <a:off x="1615" y="1472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71" name="Line 1863"/>
            <p:cNvSpPr>
              <a:spLocks noChangeShapeType="1"/>
            </p:cNvSpPr>
            <p:nvPr/>
          </p:nvSpPr>
          <p:spPr bwMode="auto">
            <a:xfrm>
              <a:off x="1615" y="1472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72" name="Line 1864"/>
            <p:cNvSpPr>
              <a:spLocks noChangeShapeType="1"/>
            </p:cNvSpPr>
            <p:nvPr/>
          </p:nvSpPr>
          <p:spPr bwMode="auto">
            <a:xfrm>
              <a:off x="1615" y="1472"/>
              <a:ext cx="1" cy="14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73" name="Freeform 1865"/>
            <p:cNvSpPr>
              <a:spLocks/>
            </p:cNvSpPr>
            <p:nvPr/>
          </p:nvSpPr>
          <p:spPr bwMode="auto">
            <a:xfrm>
              <a:off x="1615" y="1486"/>
              <a:ext cx="1" cy="26"/>
            </a:xfrm>
            <a:custGeom>
              <a:avLst/>
              <a:gdLst>
                <a:gd name="T0" fmla="*/ 0 h 26"/>
                <a:gd name="T1" fmla="*/ 13 h 26"/>
                <a:gd name="T2" fmla="*/ 26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0"/>
                  </a:moveTo>
                  <a:lnTo>
                    <a:pt x="0" y="13"/>
                  </a:lnTo>
                  <a:lnTo>
                    <a:pt x="0" y="2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74" name="Freeform 1866"/>
            <p:cNvSpPr>
              <a:spLocks/>
            </p:cNvSpPr>
            <p:nvPr/>
          </p:nvSpPr>
          <p:spPr bwMode="auto">
            <a:xfrm>
              <a:off x="1615" y="1512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75" name="Freeform 1867"/>
            <p:cNvSpPr>
              <a:spLocks/>
            </p:cNvSpPr>
            <p:nvPr/>
          </p:nvSpPr>
          <p:spPr bwMode="auto">
            <a:xfrm>
              <a:off x="1615" y="1492"/>
              <a:ext cx="1" cy="27"/>
            </a:xfrm>
            <a:custGeom>
              <a:avLst/>
              <a:gdLst>
                <a:gd name="T0" fmla="*/ 27 h 27"/>
                <a:gd name="T1" fmla="*/ 20 h 27"/>
                <a:gd name="T2" fmla="*/ 14 h 27"/>
                <a:gd name="T3" fmla="*/ 0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7">
                  <a:moveTo>
                    <a:pt x="0" y="27"/>
                  </a:moveTo>
                  <a:lnTo>
                    <a:pt x="0" y="20"/>
                  </a:ln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76" name="Freeform 1868"/>
            <p:cNvSpPr>
              <a:spLocks/>
            </p:cNvSpPr>
            <p:nvPr/>
          </p:nvSpPr>
          <p:spPr bwMode="auto">
            <a:xfrm>
              <a:off x="1615" y="1486"/>
              <a:ext cx="9" cy="6"/>
            </a:xfrm>
            <a:custGeom>
              <a:avLst/>
              <a:gdLst>
                <a:gd name="T0" fmla="*/ 0 w 9"/>
                <a:gd name="T1" fmla="*/ 6 h 6"/>
                <a:gd name="T2" fmla="*/ 0 w 9"/>
                <a:gd name="T3" fmla="*/ 0 h 6"/>
                <a:gd name="T4" fmla="*/ 9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6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77" name="Freeform 1869"/>
            <p:cNvSpPr>
              <a:spLocks/>
            </p:cNvSpPr>
            <p:nvPr/>
          </p:nvSpPr>
          <p:spPr bwMode="auto">
            <a:xfrm>
              <a:off x="1624" y="1486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78" name="Freeform 1870"/>
            <p:cNvSpPr>
              <a:spLocks/>
            </p:cNvSpPr>
            <p:nvPr/>
          </p:nvSpPr>
          <p:spPr bwMode="auto">
            <a:xfrm>
              <a:off x="1624" y="1486"/>
              <a:ext cx="1" cy="13"/>
            </a:xfrm>
            <a:custGeom>
              <a:avLst/>
              <a:gdLst>
                <a:gd name="T0" fmla="*/ 13 h 13"/>
                <a:gd name="T1" fmla="*/ 13 h 13"/>
                <a:gd name="T2" fmla="*/ 6 h 13"/>
                <a:gd name="T3" fmla="*/ 0 h 13"/>
                <a:gd name="T4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79" name="Freeform 1871"/>
            <p:cNvSpPr>
              <a:spLocks/>
            </p:cNvSpPr>
            <p:nvPr/>
          </p:nvSpPr>
          <p:spPr bwMode="auto">
            <a:xfrm>
              <a:off x="1624" y="1486"/>
              <a:ext cx="1" cy="20"/>
            </a:xfrm>
            <a:custGeom>
              <a:avLst/>
              <a:gdLst>
                <a:gd name="T0" fmla="*/ 0 h 20"/>
                <a:gd name="T1" fmla="*/ 0 h 20"/>
                <a:gd name="T2" fmla="*/ 6 h 20"/>
                <a:gd name="T3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80" name="Freeform 1872"/>
            <p:cNvSpPr>
              <a:spLocks/>
            </p:cNvSpPr>
            <p:nvPr/>
          </p:nvSpPr>
          <p:spPr bwMode="auto">
            <a:xfrm>
              <a:off x="1624" y="1506"/>
              <a:ext cx="1" cy="6"/>
            </a:xfrm>
            <a:custGeom>
              <a:avLst/>
              <a:gdLst>
                <a:gd name="T0" fmla="*/ 0 h 6"/>
                <a:gd name="T1" fmla="*/ 6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81" name="Freeform 1873"/>
            <p:cNvSpPr>
              <a:spLocks/>
            </p:cNvSpPr>
            <p:nvPr/>
          </p:nvSpPr>
          <p:spPr bwMode="auto">
            <a:xfrm>
              <a:off x="1624" y="1466"/>
              <a:ext cx="1" cy="46"/>
            </a:xfrm>
            <a:custGeom>
              <a:avLst/>
              <a:gdLst>
                <a:gd name="T0" fmla="*/ 46 h 46"/>
                <a:gd name="T1" fmla="*/ 40 h 46"/>
                <a:gd name="T2" fmla="*/ 26 h 46"/>
                <a:gd name="T3" fmla="*/ 13 h 46"/>
                <a:gd name="T4" fmla="*/ 0 h 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6">
                  <a:moveTo>
                    <a:pt x="0" y="46"/>
                  </a:moveTo>
                  <a:lnTo>
                    <a:pt x="0" y="40"/>
                  </a:lnTo>
                  <a:lnTo>
                    <a:pt x="0" y="26"/>
                  </a:ln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82" name="Line 1874"/>
            <p:cNvSpPr>
              <a:spLocks noChangeShapeType="1"/>
            </p:cNvSpPr>
            <p:nvPr/>
          </p:nvSpPr>
          <p:spPr bwMode="auto">
            <a:xfrm flipV="1">
              <a:off x="1624" y="1459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83" name="Freeform 1875"/>
            <p:cNvSpPr>
              <a:spLocks/>
            </p:cNvSpPr>
            <p:nvPr/>
          </p:nvSpPr>
          <p:spPr bwMode="auto">
            <a:xfrm>
              <a:off x="1624" y="1459"/>
              <a:ext cx="8" cy="13"/>
            </a:xfrm>
            <a:custGeom>
              <a:avLst/>
              <a:gdLst>
                <a:gd name="T0" fmla="*/ 0 w 8"/>
                <a:gd name="T1" fmla="*/ 0 h 13"/>
                <a:gd name="T2" fmla="*/ 0 w 8"/>
                <a:gd name="T3" fmla="*/ 7 h 13"/>
                <a:gd name="T4" fmla="*/ 8 w 8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3">
                  <a:moveTo>
                    <a:pt x="0" y="0"/>
                  </a:moveTo>
                  <a:lnTo>
                    <a:pt x="0" y="7"/>
                  </a:lnTo>
                  <a:lnTo>
                    <a:pt x="8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84" name="Freeform 1876"/>
            <p:cNvSpPr>
              <a:spLocks/>
            </p:cNvSpPr>
            <p:nvPr/>
          </p:nvSpPr>
          <p:spPr bwMode="auto">
            <a:xfrm>
              <a:off x="1632" y="1466"/>
              <a:ext cx="1" cy="6"/>
            </a:xfrm>
            <a:custGeom>
              <a:avLst/>
              <a:gdLst>
                <a:gd name="T0" fmla="*/ 6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85" name="Freeform 1877"/>
            <p:cNvSpPr>
              <a:spLocks/>
            </p:cNvSpPr>
            <p:nvPr/>
          </p:nvSpPr>
          <p:spPr bwMode="auto">
            <a:xfrm>
              <a:off x="1632" y="1466"/>
              <a:ext cx="1" cy="20"/>
            </a:xfrm>
            <a:custGeom>
              <a:avLst/>
              <a:gdLst>
                <a:gd name="T0" fmla="*/ 0 h 20"/>
                <a:gd name="T1" fmla="*/ 6 h 20"/>
                <a:gd name="T2" fmla="*/ 6 h 20"/>
                <a:gd name="T3" fmla="*/ 13 h 20"/>
                <a:gd name="T4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13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86" name="Freeform 1878"/>
            <p:cNvSpPr>
              <a:spLocks/>
            </p:cNvSpPr>
            <p:nvPr/>
          </p:nvSpPr>
          <p:spPr bwMode="auto">
            <a:xfrm>
              <a:off x="1632" y="1479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87" name="Freeform 1879"/>
            <p:cNvSpPr>
              <a:spLocks/>
            </p:cNvSpPr>
            <p:nvPr/>
          </p:nvSpPr>
          <p:spPr bwMode="auto">
            <a:xfrm>
              <a:off x="1632" y="1459"/>
              <a:ext cx="1" cy="20"/>
            </a:xfrm>
            <a:custGeom>
              <a:avLst/>
              <a:gdLst>
                <a:gd name="T0" fmla="*/ 20 h 20"/>
                <a:gd name="T1" fmla="*/ 7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88" name="Line 1880"/>
            <p:cNvSpPr>
              <a:spLocks noChangeShapeType="1"/>
            </p:cNvSpPr>
            <p:nvPr/>
          </p:nvSpPr>
          <p:spPr bwMode="auto">
            <a:xfrm flipV="1">
              <a:off x="1632" y="1453"/>
              <a:ext cx="1" cy="6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89" name="Line 1881"/>
            <p:cNvSpPr>
              <a:spLocks noChangeShapeType="1"/>
            </p:cNvSpPr>
            <p:nvPr/>
          </p:nvSpPr>
          <p:spPr bwMode="auto">
            <a:xfrm>
              <a:off x="1632" y="1453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90" name="Freeform 1882"/>
            <p:cNvSpPr>
              <a:spLocks/>
            </p:cNvSpPr>
            <p:nvPr/>
          </p:nvSpPr>
          <p:spPr bwMode="auto">
            <a:xfrm>
              <a:off x="1632" y="1453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91" name="Freeform 1883"/>
            <p:cNvSpPr>
              <a:spLocks/>
            </p:cNvSpPr>
            <p:nvPr/>
          </p:nvSpPr>
          <p:spPr bwMode="auto">
            <a:xfrm>
              <a:off x="1641" y="1453"/>
              <a:ext cx="1" cy="26"/>
            </a:xfrm>
            <a:custGeom>
              <a:avLst/>
              <a:gdLst>
                <a:gd name="T0" fmla="*/ 0 h 26"/>
                <a:gd name="T1" fmla="*/ 13 h 26"/>
                <a:gd name="T2" fmla="*/ 26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0"/>
                  </a:moveTo>
                  <a:lnTo>
                    <a:pt x="0" y="13"/>
                  </a:lnTo>
                  <a:lnTo>
                    <a:pt x="0" y="2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92" name="Freeform 1884"/>
            <p:cNvSpPr>
              <a:spLocks/>
            </p:cNvSpPr>
            <p:nvPr/>
          </p:nvSpPr>
          <p:spPr bwMode="auto">
            <a:xfrm>
              <a:off x="1641" y="1479"/>
              <a:ext cx="1" cy="20"/>
            </a:xfrm>
            <a:custGeom>
              <a:avLst/>
              <a:gdLst>
                <a:gd name="T0" fmla="*/ 0 h 20"/>
                <a:gd name="T1" fmla="*/ 13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13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93" name="Freeform 1885"/>
            <p:cNvSpPr>
              <a:spLocks/>
            </p:cNvSpPr>
            <p:nvPr/>
          </p:nvSpPr>
          <p:spPr bwMode="auto">
            <a:xfrm>
              <a:off x="1641" y="1479"/>
              <a:ext cx="1" cy="20"/>
            </a:xfrm>
            <a:custGeom>
              <a:avLst/>
              <a:gdLst>
                <a:gd name="T0" fmla="*/ 20 h 20"/>
                <a:gd name="T1" fmla="*/ 20 h 20"/>
                <a:gd name="T2" fmla="*/ 13 h 20"/>
                <a:gd name="T3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20"/>
                  </a:ln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94" name="Line 1886"/>
            <p:cNvSpPr>
              <a:spLocks noChangeShapeType="1"/>
            </p:cNvSpPr>
            <p:nvPr/>
          </p:nvSpPr>
          <p:spPr bwMode="auto">
            <a:xfrm flipV="1">
              <a:off x="1641" y="1466"/>
              <a:ext cx="1" cy="13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95" name="Freeform 1887"/>
            <p:cNvSpPr>
              <a:spLocks/>
            </p:cNvSpPr>
            <p:nvPr/>
          </p:nvSpPr>
          <p:spPr bwMode="auto">
            <a:xfrm>
              <a:off x="1641" y="1453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96" name="Freeform 1888"/>
            <p:cNvSpPr>
              <a:spLocks/>
            </p:cNvSpPr>
            <p:nvPr/>
          </p:nvSpPr>
          <p:spPr bwMode="auto">
            <a:xfrm>
              <a:off x="1641" y="1453"/>
              <a:ext cx="1" cy="26"/>
            </a:xfrm>
            <a:custGeom>
              <a:avLst/>
              <a:gdLst>
                <a:gd name="T0" fmla="*/ 0 h 26"/>
                <a:gd name="T1" fmla="*/ 13 h 26"/>
                <a:gd name="T2" fmla="*/ 26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0"/>
                  </a:moveTo>
                  <a:lnTo>
                    <a:pt x="0" y="13"/>
                  </a:lnTo>
                  <a:lnTo>
                    <a:pt x="0" y="2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97" name="Freeform 1889"/>
            <p:cNvSpPr>
              <a:spLocks/>
            </p:cNvSpPr>
            <p:nvPr/>
          </p:nvSpPr>
          <p:spPr bwMode="auto">
            <a:xfrm>
              <a:off x="1641" y="1479"/>
              <a:ext cx="9" cy="33"/>
            </a:xfrm>
            <a:custGeom>
              <a:avLst/>
              <a:gdLst>
                <a:gd name="T0" fmla="*/ 0 w 9"/>
                <a:gd name="T1" fmla="*/ 0 h 33"/>
                <a:gd name="T2" fmla="*/ 0 w 9"/>
                <a:gd name="T3" fmla="*/ 20 h 33"/>
                <a:gd name="T4" fmla="*/ 9 w 9"/>
                <a:gd name="T5" fmla="*/ 27 h 33"/>
                <a:gd name="T6" fmla="*/ 9 w 9"/>
                <a:gd name="T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33">
                  <a:moveTo>
                    <a:pt x="0" y="0"/>
                  </a:moveTo>
                  <a:lnTo>
                    <a:pt x="0" y="20"/>
                  </a:lnTo>
                  <a:lnTo>
                    <a:pt x="9" y="27"/>
                  </a:lnTo>
                  <a:lnTo>
                    <a:pt x="9" y="3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98" name="Freeform 1890"/>
            <p:cNvSpPr>
              <a:spLocks/>
            </p:cNvSpPr>
            <p:nvPr/>
          </p:nvSpPr>
          <p:spPr bwMode="auto">
            <a:xfrm>
              <a:off x="1650" y="1499"/>
              <a:ext cx="1" cy="13"/>
            </a:xfrm>
            <a:custGeom>
              <a:avLst/>
              <a:gdLst>
                <a:gd name="T0" fmla="*/ 13 h 13"/>
                <a:gd name="T1" fmla="*/ 13 h 13"/>
                <a:gd name="T2" fmla="*/ 7 h 13"/>
                <a:gd name="T3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099" name="Line 1891"/>
            <p:cNvSpPr>
              <a:spLocks noChangeShapeType="1"/>
            </p:cNvSpPr>
            <p:nvPr/>
          </p:nvSpPr>
          <p:spPr bwMode="auto">
            <a:xfrm flipV="1">
              <a:off x="1650" y="1492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00" name="Freeform 1892"/>
            <p:cNvSpPr>
              <a:spLocks/>
            </p:cNvSpPr>
            <p:nvPr/>
          </p:nvSpPr>
          <p:spPr bwMode="auto">
            <a:xfrm>
              <a:off x="1650" y="1492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01" name="Freeform 1893"/>
            <p:cNvSpPr>
              <a:spLocks/>
            </p:cNvSpPr>
            <p:nvPr/>
          </p:nvSpPr>
          <p:spPr bwMode="auto">
            <a:xfrm>
              <a:off x="1650" y="1479"/>
              <a:ext cx="1" cy="20"/>
            </a:xfrm>
            <a:custGeom>
              <a:avLst/>
              <a:gdLst>
                <a:gd name="T0" fmla="*/ 20 h 20"/>
                <a:gd name="T1" fmla="*/ 13 h 20"/>
                <a:gd name="T2" fmla="*/ 7 h 20"/>
                <a:gd name="T3" fmla="*/ 0 h 20"/>
                <a:gd name="T4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02" name="Freeform 1894"/>
            <p:cNvSpPr>
              <a:spLocks/>
            </p:cNvSpPr>
            <p:nvPr/>
          </p:nvSpPr>
          <p:spPr bwMode="auto">
            <a:xfrm>
              <a:off x="1650" y="1479"/>
              <a:ext cx="1" cy="20"/>
            </a:xfrm>
            <a:custGeom>
              <a:avLst/>
              <a:gdLst>
                <a:gd name="T0" fmla="*/ 0 h 20"/>
                <a:gd name="T1" fmla="*/ 7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03" name="Freeform 1895"/>
            <p:cNvSpPr>
              <a:spLocks/>
            </p:cNvSpPr>
            <p:nvPr/>
          </p:nvSpPr>
          <p:spPr bwMode="auto">
            <a:xfrm>
              <a:off x="1650" y="1499"/>
              <a:ext cx="1" cy="33"/>
            </a:xfrm>
            <a:custGeom>
              <a:avLst/>
              <a:gdLst>
                <a:gd name="T0" fmla="*/ 0 h 33"/>
                <a:gd name="T1" fmla="*/ 20 h 33"/>
                <a:gd name="T2" fmla="*/ 27 h 33"/>
                <a:gd name="T3" fmla="*/ 33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3">
                  <a:moveTo>
                    <a:pt x="0" y="0"/>
                  </a:moveTo>
                  <a:lnTo>
                    <a:pt x="0" y="20"/>
                  </a:lnTo>
                  <a:lnTo>
                    <a:pt x="0" y="27"/>
                  </a:lnTo>
                  <a:lnTo>
                    <a:pt x="0" y="3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04" name="Freeform 1896"/>
            <p:cNvSpPr>
              <a:spLocks/>
            </p:cNvSpPr>
            <p:nvPr/>
          </p:nvSpPr>
          <p:spPr bwMode="auto">
            <a:xfrm>
              <a:off x="1650" y="1532"/>
              <a:ext cx="8" cy="1"/>
            </a:xfrm>
            <a:custGeom>
              <a:avLst/>
              <a:gdLst>
                <a:gd name="T0" fmla="*/ 0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05" name="Line 1897"/>
            <p:cNvSpPr>
              <a:spLocks noChangeShapeType="1"/>
            </p:cNvSpPr>
            <p:nvPr/>
          </p:nvSpPr>
          <p:spPr bwMode="auto">
            <a:xfrm>
              <a:off x="1658" y="1532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06" name="Freeform 1898"/>
            <p:cNvSpPr>
              <a:spLocks/>
            </p:cNvSpPr>
            <p:nvPr/>
          </p:nvSpPr>
          <p:spPr bwMode="auto">
            <a:xfrm>
              <a:off x="1658" y="1512"/>
              <a:ext cx="1" cy="20"/>
            </a:xfrm>
            <a:custGeom>
              <a:avLst/>
              <a:gdLst>
                <a:gd name="T0" fmla="*/ 20 h 20"/>
                <a:gd name="T1" fmla="*/ 14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07" name="Line 1899"/>
            <p:cNvSpPr>
              <a:spLocks noChangeShapeType="1"/>
            </p:cNvSpPr>
            <p:nvPr/>
          </p:nvSpPr>
          <p:spPr bwMode="auto">
            <a:xfrm flipV="1">
              <a:off x="1658" y="1506"/>
              <a:ext cx="1" cy="6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08" name="Freeform 1900"/>
            <p:cNvSpPr>
              <a:spLocks/>
            </p:cNvSpPr>
            <p:nvPr/>
          </p:nvSpPr>
          <p:spPr bwMode="auto">
            <a:xfrm>
              <a:off x="1658" y="1486"/>
              <a:ext cx="1" cy="20"/>
            </a:xfrm>
            <a:custGeom>
              <a:avLst/>
              <a:gdLst>
                <a:gd name="T0" fmla="*/ 20 h 20"/>
                <a:gd name="T1" fmla="*/ 13 h 20"/>
                <a:gd name="T2" fmla="*/ 6 h 20"/>
                <a:gd name="T3" fmla="*/ 0 h 20"/>
                <a:gd name="T4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09" name="Freeform 1901"/>
            <p:cNvSpPr>
              <a:spLocks/>
            </p:cNvSpPr>
            <p:nvPr/>
          </p:nvSpPr>
          <p:spPr bwMode="auto">
            <a:xfrm>
              <a:off x="1658" y="1486"/>
              <a:ext cx="1" cy="46"/>
            </a:xfrm>
            <a:custGeom>
              <a:avLst/>
              <a:gdLst>
                <a:gd name="T0" fmla="*/ 0 h 46"/>
                <a:gd name="T1" fmla="*/ 6 h 46"/>
                <a:gd name="T2" fmla="*/ 20 h 46"/>
                <a:gd name="T3" fmla="*/ 33 h 46"/>
                <a:gd name="T4" fmla="*/ 46 h 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6">
                  <a:moveTo>
                    <a:pt x="0" y="0"/>
                  </a:moveTo>
                  <a:lnTo>
                    <a:pt x="0" y="6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0" y="4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10" name="Freeform 1902"/>
            <p:cNvSpPr>
              <a:spLocks/>
            </p:cNvSpPr>
            <p:nvPr/>
          </p:nvSpPr>
          <p:spPr bwMode="auto">
            <a:xfrm>
              <a:off x="1658" y="1532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11" name="Freeform 1903"/>
            <p:cNvSpPr>
              <a:spLocks/>
            </p:cNvSpPr>
            <p:nvPr/>
          </p:nvSpPr>
          <p:spPr bwMode="auto">
            <a:xfrm>
              <a:off x="1658" y="1472"/>
              <a:ext cx="9" cy="67"/>
            </a:xfrm>
            <a:custGeom>
              <a:avLst/>
              <a:gdLst>
                <a:gd name="T0" fmla="*/ 0 w 9"/>
                <a:gd name="T1" fmla="*/ 67 h 67"/>
                <a:gd name="T2" fmla="*/ 0 w 9"/>
                <a:gd name="T3" fmla="*/ 54 h 67"/>
                <a:gd name="T4" fmla="*/ 0 w 9"/>
                <a:gd name="T5" fmla="*/ 34 h 67"/>
                <a:gd name="T6" fmla="*/ 9 w 9"/>
                <a:gd name="T7" fmla="*/ 14 h 67"/>
                <a:gd name="T8" fmla="*/ 9 w 9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7">
                  <a:moveTo>
                    <a:pt x="0" y="67"/>
                  </a:moveTo>
                  <a:lnTo>
                    <a:pt x="0" y="54"/>
                  </a:lnTo>
                  <a:lnTo>
                    <a:pt x="0" y="34"/>
                  </a:lnTo>
                  <a:lnTo>
                    <a:pt x="9" y="14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12" name="Freeform 1904"/>
            <p:cNvSpPr>
              <a:spLocks/>
            </p:cNvSpPr>
            <p:nvPr/>
          </p:nvSpPr>
          <p:spPr bwMode="auto">
            <a:xfrm>
              <a:off x="1667" y="1472"/>
              <a:ext cx="1" cy="14"/>
            </a:xfrm>
            <a:custGeom>
              <a:avLst/>
              <a:gdLst>
                <a:gd name="T0" fmla="*/ 0 h 14"/>
                <a:gd name="T1" fmla="*/ 0 h 14"/>
                <a:gd name="T2" fmla="*/ 0 h 14"/>
                <a:gd name="T3" fmla="*/ 14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4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13" name="Freeform 1905"/>
            <p:cNvSpPr>
              <a:spLocks/>
            </p:cNvSpPr>
            <p:nvPr/>
          </p:nvSpPr>
          <p:spPr bwMode="auto">
            <a:xfrm>
              <a:off x="1667" y="1486"/>
              <a:ext cx="1" cy="20"/>
            </a:xfrm>
            <a:custGeom>
              <a:avLst/>
              <a:gdLst>
                <a:gd name="T0" fmla="*/ 0 h 20"/>
                <a:gd name="T1" fmla="*/ 13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13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14" name="Freeform 1906"/>
            <p:cNvSpPr>
              <a:spLocks/>
            </p:cNvSpPr>
            <p:nvPr/>
          </p:nvSpPr>
          <p:spPr bwMode="auto">
            <a:xfrm>
              <a:off x="1667" y="1499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15" name="Line 1907"/>
            <p:cNvSpPr>
              <a:spLocks noChangeShapeType="1"/>
            </p:cNvSpPr>
            <p:nvPr/>
          </p:nvSpPr>
          <p:spPr bwMode="auto">
            <a:xfrm>
              <a:off x="1667" y="1499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16" name="Freeform 1908"/>
            <p:cNvSpPr>
              <a:spLocks/>
            </p:cNvSpPr>
            <p:nvPr/>
          </p:nvSpPr>
          <p:spPr bwMode="auto">
            <a:xfrm>
              <a:off x="1667" y="1499"/>
              <a:ext cx="1" cy="27"/>
            </a:xfrm>
            <a:custGeom>
              <a:avLst/>
              <a:gdLst>
                <a:gd name="T0" fmla="*/ 0 h 27"/>
                <a:gd name="T1" fmla="*/ 7 h 27"/>
                <a:gd name="T2" fmla="*/ 13 h 27"/>
                <a:gd name="T3" fmla="*/ 20 h 27"/>
                <a:gd name="T4" fmla="*/ 27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7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17" name="Freeform 1909"/>
            <p:cNvSpPr>
              <a:spLocks/>
            </p:cNvSpPr>
            <p:nvPr/>
          </p:nvSpPr>
          <p:spPr bwMode="auto">
            <a:xfrm>
              <a:off x="1667" y="1519"/>
              <a:ext cx="1" cy="7"/>
            </a:xfrm>
            <a:custGeom>
              <a:avLst/>
              <a:gdLst>
                <a:gd name="T0" fmla="*/ 7 h 7"/>
                <a:gd name="T1" fmla="*/ 7 h 7"/>
                <a:gd name="T2" fmla="*/ 7 h 7"/>
                <a:gd name="T3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18" name="Freeform 1910"/>
            <p:cNvSpPr>
              <a:spLocks/>
            </p:cNvSpPr>
            <p:nvPr/>
          </p:nvSpPr>
          <p:spPr bwMode="auto">
            <a:xfrm>
              <a:off x="1667" y="1519"/>
              <a:ext cx="9" cy="13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7 h 13"/>
                <a:gd name="T4" fmla="*/ 9 w 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3">
                  <a:moveTo>
                    <a:pt x="0" y="0"/>
                  </a:moveTo>
                  <a:lnTo>
                    <a:pt x="0" y="7"/>
                  </a:lnTo>
                  <a:lnTo>
                    <a:pt x="9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19" name="Freeform 1911"/>
            <p:cNvSpPr>
              <a:spLocks/>
            </p:cNvSpPr>
            <p:nvPr/>
          </p:nvSpPr>
          <p:spPr bwMode="auto">
            <a:xfrm>
              <a:off x="1676" y="1519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20" name="Line 1912"/>
            <p:cNvSpPr>
              <a:spLocks noChangeShapeType="1"/>
            </p:cNvSpPr>
            <p:nvPr/>
          </p:nvSpPr>
          <p:spPr bwMode="auto">
            <a:xfrm>
              <a:off x="1676" y="1519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21" name="Freeform 1913"/>
            <p:cNvSpPr>
              <a:spLocks/>
            </p:cNvSpPr>
            <p:nvPr/>
          </p:nvSpPr>
          <p:spPr bwMode="auto">
            <a:xfrm>
              <a:off x="1676" y="1526"/>
              <a:ext cx="1" cy="46"/>
            </a:xfrm>
            <a:custGeom>
              <a:avLst/>
              <a:gdLst>
                <a:gd name="T0" fmla="*/ 0 h 46"/>
                <a:gd name="T1" fmla="*/ 13 h 46"/>
                <a:gd name="T2" fmla="*/ 26 h 46"/>
                <a:gd name="T3" fmla="*/ 39 h 46"/>
                <a:gd name="T4" fmla="*/ 46 h 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6">
                  <a:moveTo>
                    <a:pt x="0" y="0"/>
                  </a:moveTo>
                  <a:lnTo>
                    <a:pt x="0" y="13"/>
                  </a:lnTo>
                  <a:lnTo>
                    <a:pt x="0" y="26"/>
                  </a:lnTo>
                  <a:lnTo>
                    <a:pt x="0" y="39"/>
                  </a:lnTo>
                  <a:lnTo>
                    <a:pt x="0" y="4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22" name="Freeform 1914"/>
            <p:cNvSpPr>
              <a:spLocks/>
            </p:cNvSpPr>
            <p:nvPr/>
          </p:nvSpPr>
          <p:spPr bwMode="auto">
            <a:xfrm>
              <a:off x="1676" y="1545"/>
              <a:ext cx="1" cy="27"/>
            </a:xfrm>
            <a:custGeom>
              <a:avLst/>
              <a:gdLst>
                <a:gd name="T0" fmla="*/ 27 h 27"/>
                <a:gd name="T1" fmla="*/ 27 h 27"/>
                <a:gd name="T2" fmla="*/ 20 h 27"/>
                <a:gd name="T3" fmla="*/ 7 h 27"/>
                <a:gd name="T4" fmla="*/ 0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7">
                  <a:moveTo>
                    <a:pt x="0" y="27"/>
                  </a:moveTo>
                  <a:lnTo>
                    <a:pt x="0" y="27"/>
                  </a:lnTo>
                  <a:lnTo>
                    <a:pt x="0" y="20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23" name="Freeform 1915"/>
            <p:cNvSpPr>
              <a:spLocks/>
            </p:cNvSpPr>
            <p:nvPr/>
          </p:nvSpPr>
          <p:spPr bwMode="auto">
            <a:xfrm>
              <a:off x="1676" y="1532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24" name="Freeform 1916"/>
            <p:cNvSpPr>
              <a:spLocks/>
            </p:cNvSpPr>
            <p:nvPr/>
          </p:nvSpPr>
          <p:spPr bwMode="auto">
            <a:xfrm>
              <a:off x="1676" y="1532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25" name="Freeform 1917"/>
            <p:cNvSpPr>
              <a:spLocks/>
            </p:cNvSpPr>
            <p:nvPr/>
          </p:nvSpPr>
          <p:spPr bwMode="auto">
            <a:xfrm>
              <a:off x="1676" y="1539"/>
              <a:ext cx="8" cy="6"/>
            </a:xfrm>
            <a:custGeom>
              <a:avLst/>
              <a:gdLst>
                <a:gd name="T0" fmla="*/ 0 w 8"/>
                <a:gd name="T1" fmla="*/ 0 h 6"/>
                <a:gd name="T2" fmla="*/ 0 w 8"/>
                <a:gd name="T3" fmla="*/ 0 h 6"/>
                <a:gd name="T4" fmla="*/ 8 w 8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0" y="0"/>
                  </a:lnTo>
                  <a:lnTo>
                    <a:pt x="8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26" name="Freeform 1918"/>
            <p:cNvSpPr>
              <a:spLocks/>
            </p:cNvSpPr>
            <p:nvPr/>
          </p:nvSpPr>
          <p:spPr bwMode="auto">
            <a:xfrm>
              <a:off x="1684" y="1545"/>
              <a:ext cx="1" cy="14"/>
            </a:xfrm>
            <a:custGeom>
              <a:avLst/>
              <a:gdLst>
                <a:gd name="T0" fmla="*/ 0 h 14"/>
                <a:gd name="T1" fmla="*/ 7 h 14"/>
                <a:gd name="T2" fmla="*/ 14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27" name="Line 1919"/>
            <p:cNvSpPr>
              <a:spLocks noChangeShapeType="1"/>
            </p:cNvSpPr>
            <p:nvPr/>
          </p:nvSpPr>
          <p:spPr bwMode="auto">
            <a:xfrm>
              <a:off x="1684" y="1559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28" name="Freeform 1920"/>
            <p:cNvSpPr>
              <a:spLocks/>
            </p:cNvSpPr>
            <p:nvPr/>
          </p:nvSpPr>
          <p:spPr bwMode="auto">
            <a:xfrm>
              <a:off x="1684" y="1559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29" name="Freeform 1921"/>
            <p:cNvSpPr>
              <a:spLocks/>
            </p:cNvSpPr>
            <p:nvPr/>
          </p:nvSpPr>
          <p:spPr bwMode="auto">
            <a:xfrm>
              <a:off x="1684" y="1552"/>
              <a:ext cx="1" cy="20"/>
            </a:xfrm>
            <a:custGeom>
              <a:avLst/>
              <a:gdLst>
                <a:gd name="T0" fmla="*/ 20 h 20"/>
                <a:gd name="T1" fmla="*/ 13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30" name="Line 1922"/>
            <p:cNvSpPr>
              <a:spLocks noChangeShapeType="1"/>
            </p:cNvSpPr>
            <p:nvPr/>
          </p:nvSpPr>
          <p:spPr bwMode="auto">
            <a:xfrm flipV="1">
              <a:off x="1684" y="1539"/>
              <a:ext cx="1" cy="13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31" name="Freeform 1923"/>
            <p:cNvSpPr>
              <a:spLocks/>
            </p:cNvSpPr>
            <p:nvPr/>
          </p:nvSpPr>
          <p:spPr bwMode="auto">
            <a:xfrm>
              <a:off x="1684" y="1526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32" name="Freeform 1924"/>
            <p:cNvSpPr>
              <a:spLocks/>
            </p:cNvSpPr>
            <p:nvPr/>
          </p:nvSpPr>
          <p:spPr bwMode="auto">
            <a:xfrm>
              <a:off x="1684" y="1526"/>
              <a:ext cx="9" cy="26"/>
            </a:xfrm>
            <a:custGeom>
              <a:avLst/>
              <a:gdLst>
                <a:gd name="T0" fmla="*/ 0 w 9"/>
                <a:gd name="T1" fmla="*/ 0 h 26"/>
                <a:gd name="T2" fmla="*/ 0 w 9"/>
                <a:gd name="T3" fmla="*/ 13 h 26"/>
                <a:gd name="T4" fmla="*/ 9 w 9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6">
                  <a:moveTo>
                    <a:pt x="0" y="0"/>
                  </a:moveTo>
                  <a:lnTo>
                    <a:pt x="0" y="13"/>
                  </a:lnTo>
                  <a:lnTo>
                    <a:pt x="9" y="2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33" name="Freeform 1925"/>
            <p:cNvSpPr>
              <a:spLocks/>
            </p:cNvSpPr>
            <p:nvPr/>
          </p:nvSpPr>
          <p:spPr bwMode="auto">
            <a:xfrm>
              <a:off x="1693" y="1552"/>
              <a:ext cx="1" cy="33"/>
            </a:xfrm>
            <a:custGeom>
              <a:avLst/>
              <a:gdLst>
                <a:gd name="T0" fmla="*/ 0 h 33"/>
                <a:gd name="T1" fmla="*/ 20 h 33"/>
                <a:gd name="T2" fmla="*/ 33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3">
                  <a:moveTo>
                    <a:pt x="0" y="0"/>
                  </a:moveTo>
                  <a:lnTo>
                    <a:pt x="0" y="20"/>
                  </a:lnTo>
                  <a:lnTo>
                    <a:pt x="0" y="3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34" name="Line 1926"/>
            <p:cNvSpPr>
              <a:spLocks noChangeShapeType="1"/>
            </p:cNvSpPr>
            <p:nvPr/>
          </p:nvSpPr>
          <p:spPr bwMode="auto">
            <a:xfrm>
              <a:off x="1693" y="1585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35" name="Freeform 1927"/>
            <p:cNvSpPr>
              <a:spLocks/>
            </p:cNvSpPr>
            <p:nvPr/>
          </p:nvSpPr>
          <p:spPr bwMode="auto">
            <a:xfrm>
              <a:off x="1693" y="1559"/>
              <a:ext cx="1" cy="26"/>
            </a:xfrm>
            <a:custGeom>
              <a:avLst/>
              <a:gdLst>
                <a:gd name="T0" fmla="*/ 26 h 26"/>
                <a:gd name="T1" fmla="*/ 20 h 26"/>
                <a:gd name="T2" fmla="*/ 13 h 26"/>
                <a:gd name="T3" fmla="*/ 6 h 26"/>
                <a:gd name="T4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0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36" name="Line 1928"/>
            <p:cNvSpPr>
              <a:spLocks noChangeShapeType="1"/>
            </p:cNvSpPr>
            <p:nvPr/>
          </p:nvSpPr>
          <p:spPr bwMode="auto">
            <a:xfrm>
              <a:off x="1693" y="1559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37" name="Line 1929"/>
            <p:cNvSpPr>
              <a:spLocks noChangeShapeType="1"/>
            </p:cNvSpPr>
            <p:nvPr/>
          </p:nvSpPr>
          <p:spPr bwMode="auto">
            <a:xfrm flipV="1">
              <a:off x="1693" y="1552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38" name="Freeform 1930"/>
            <p:cNvSpPr>
              <a:spLocks/>
            </p:cNvSpPr>
            <p:nvPr/>
          </p:nvSpPr>
          <p:spPr bwMode="auto">
            <a:xfrm>
              <a:off x="1693" y="1539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  <a:gd name="T3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39" name="Freeform 1931"/>
            <p:cNvSpPr>
              <a:spLocks/>
            </p:cNvSpPr>
            <p:nvPr/>
          </p:nvSpPr>
          <p:spPr bwMode="auto">
            <a:xfrm>
              <a:off x="1693" y="1539"/>
              <a:ext cx="9" cy="40"/>
            </a:xfrm>
            <a:custGeom>
              <a:avLst/>
              <a:gdLst>
                <a:gd name="T0" fmla="*/ 0 w 9"/>
                <a:gd name="T1" fmla="*/ 0 h 40"/>
                <a:gd name="T2" fmla="*/ 0 w 9"/>
                <a:gd name="T3" fmla="*/ 6 h 40"/>
                <a:gd name="T4" fmla="*/ 0 w 9"/>
                <a:gd name="T5" fmla="*/ 20 h 40"/>
                <a:gd name="T6" fmla="*/ 9 w 9"/>
                <a:gd name="T7" fmla="*/ 33 h 40"/>
                <a:gd name="T8" fmla="*/ 9 w 9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0">
                  <a:moveTo>
                    <a:pt x="0" y="0"/>
                  </a:moveTo>
                  <a:lnTo>
                    <a:pt x="0" y="6"/>
                  </a:lnTo>
                  <a:lnTo>
                    <a:pt x="0" y="20"/>
                  </a:lnTo>
                  <a:lnTo>
                    <a:pt x="9" y="33"/>
                  </a:lnTo>
                  <a:lnTo>
                    <a:pt x="9" y="4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40" name="Line 1932"/>
            <p:cNvSpPr>
              <a:spLocks noChangeShapeType="1"/>
            </p:cNvSpPr>
            <p:nvPr/>
          </p:nvSpPr>
          <p:spPr bwMode="auto">
            <a:xfrm>
              <a:off x="1702" y="1579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41" name="Freeform 1933"/>
            <p:cNvSpPr>
              <a:spLocks/>
            </p:cNvSpPr>
            <p:nvPr/>
          </p:nvSpPr>
          <p:spPr bwMode="auto">
            <a:xfrm>
              <a:off x="1702" y="1559"/>
              <a:ext cx="1" cy="20"/>
            </a:xfrm>
            <a:custGeom>
              <a:avLst/>
              <a:gdLst>
                <a:gd name="T0" fmla="*/ 20 h 20"/>
                <a:gd name="T1" fmla="*/ 6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42" name="Line 1934"/>
            <p:cNvSpPr>
              <a:spLocks noChangeShapeType="1"/>
            </p:cNvSpPr>
            <p:nvPr/>
          </p:nvSpPr>
          <p:spPr bwMode="auto">
            <a:xfrm>
              <a:off x="1702" y="1559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43" name="Line 1935"/>
            <p:cNvSpPr>
              <a:spLocks noChangeShapeType="1"/>
            </p:cNvSpPr>
            <p:nvPr/>
          </p:nvSpPr>
          <p:spPr bwMode="auto">
            <a:xfrm>
              <a:off x="1702" y="1559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44" name="Freeform 1936"/>
            <p:cNvSpPr>
              <a:spLocks/>
            </p:cNvSpPr>
            <p:nvPr/>
          </p:nvSpPr>
          <p:spPr bwMode="auto">
            <a:xfrm>
              <a:off x="1702" y="1532"/>
              <a:ext cx="1" cy="27"/>
            </a:xfrm>
            <a:custGeom>
              <a:avLst/>
              <a:gdLst>
                <a:gd name="T0" fmla="*/ 27 h 27"/>
                <a:gd name="T1" fmla="*/ 20 h 27"/>
                <a:gd name="T2" fmla="*/ 13 h 27"/>
                <a:gd name="T3" fmla="*/ 0 h 27"/>
                <a:gd name="T4" fmla="*/ 0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7">
                  <a:moveTo>
                    <a:pt x="0" y="27"/>
                  </a:moveTo>
                  <a:lnTo>
                    <a:pt x="0" y="20"/>
                  </a:lnTo>
                  <a:lnTo>
                    <a:pt x="0" y="1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45" name="Freeform 1937"/>
            <p:cNvSpPr>
              <a:spLocks/>
            </p:cNvSpPr>
            <p:nvPr/>
          </p:nvSpPr>
          <p:spPr bwMode="auto">
            <a:xfrm>
              <a:off x="1702" y="1532"/>
              <a:ext cx="1" cy="33"/>
            </a:xfrm>
            <a:custGeom>
              <a:avLst/>
              <a:gdLst>
                <a:gd name="T0" fmla="*/ 0 h 33"/>
                <a:gd name="T1" fmla="*/ 7 h 33"/>
                <a:gd name="T2" fmla="*/ 13 h 33"/>
                <a:gd name="T3" fmla="*/ 27 h 33"/>
                <a:gd name="T4" fmla="*/ 33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7"/>
                  </a:lnTo>
                  <a:lnTo>
                    <a:pt x="0" y="3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46" name="Freeform 1938"/>
            <p:cNvSpPr>
              <a:spLocks/>
            </p:cNvSpPr>
            <p:nvPr/>
          </p:nvSpPr>
          <p:spPr bwMode="auto">
            <a:xfrm>
              <a:off x="1702" y="1565"/>
              <a:ext cx="8" cy="20"/>
            </a:xfrm>
            <a:custGeom>
              <a:avLst/>
              <a:gdLst>
                <a:gd name="T0" fmla="*/ 0 w 8"/>
                <a:gd name="T1" fmla="*/ 0 h 20"/>
                <a:gd name="T2" fmla="*/ 0 w 8"/>
                <a:gd name="T3" fmla="*/ 14 h 20"/>
                <a:gd name="T4" fmla="*/ 8 w 8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0">
                  <a:moveTo>
                    <a:pt x="0" y="0"/>
                  </a:moveTo>
                  <a:lnTo>
                    <a:pt x="0" y="14"/>
                  </a:lnTo>
                  <a:lnTo>
                    <a:pt x="8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47" name="Freeform 1939"/>
            <p:cNvSpPr>
              <a:spLocks/>
            </p:cNvSpPr>
            <p:nvPr/>
          </p:nvSpPr>
          <p:spPr bwMode="auto">
            <a:xfrm>
              <a:off x="1710" y="1559"/>
              <a:ext cx="1" cy="26"/>
            </a:xfrm>
            <a:custGeom>
              <a:avLst/>
              <a:gdLst>
                <a:gd name="T0" fmla="*/ 26 h 26"/>
                <a:gd name="T1" fmla="*/ 20 h 26"/>
                <a:gd name="T2" fmla="*/ 13 h 26"/>
                <a:gd name="T3" fmla="*/ 6 h 26"/>
                <a:gd name="T4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0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48" name="Freeform 1940"/>
            <p:cNvSpPr>
              <a:spLocks/>
            </p:cNvSpPr>
            <p:nvPr/>
          </p:nvSpPr>
          <p:spPr bwMode="auto">
            <a:xfrm>
              <a:off x="1710" y="1559"/>
              <a:ext cx="1" cy="6"/>
            </a:xfrm>
            <a:custGeom>
              <a:avLst/>
              <a:gdLst>
                <a:gd name="T0" fmla="*/ 0 h 6"/>
                <a:gd name="T1" fmla="*/ 0 h 6"/>
                <a:gd name="T2" fmla="*/ 0 h 6"/>
                <a:gd name="T3" fmla="*/ 6 h 6"/>
                <a:gd name="T4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49" name="Freeform 1941"/>
            <p:cNvSpPr>
              <a:spLocks/>
            </p:cNvSpPr>
            <p:nvPr/>
          </p:nvSpPr>
          <p:spPr bwMode="auto">
            <a:xfrm>
              <a:off x="1710" y="1539"/>
              <a:ext cx="1" cy="26"/>
            </a:xfrm>
            <a:custGeom>
              <a:avLst/>
              <a:gdLst>
                <a:gd name="T0" fmla="*/ 26 h 26"/>
                <a:gd name="T1" fmla="*/ 20 h 26"/>
                <a:gd name="T2" fmla="*/ 13 h 26"/>
                <a:gd name="T3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0"/>
                  </a:ln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50" name="Freeform 1942"/>
            <p:cNvSpPr>
              <a:spLocks/>
            </p:cNvSpPr>
            <p:nvPr/>
          </p:nvSpPr>
          <p:spPr bwMode="auto">
            <a:xfrm>
              <a:off x="1710" y="1532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51" name="Freeform 1943"/>
            <p:cNvSpPr>
              <a:spLocks/>
            </p:cNvSpPr>
            <p:nvPr/>
          </p:nvSpPr>
          <p:spPr bwMode="auto">
            <a:xfrm>
              <a:off x="1710" y="1532"/>
              <a:ext cx="1" cy="40"/>
            </a:xfrm>
            <a:custGeom>
              <a:avLst/>
              <a:gdLst>
                <a:gd name="T0" fmla="*/ 0 h 40"/>
                <a:gd name="T1" fmla="*/ 7 h 40"/>
                <a:gd name="T2" fmla="*/ 20 h 40"/>
                <a:gd name="T3" fmla="*/ 33 h 40"/>
                <a:gd name="T4" fmla="*/ 40 h 4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0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0" y="4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52" name="Freeform 1944"/>
            <p:cNvSpPr>
              <a:spLocks/>
            </p:cNvSpPr>
            <p:nvPr/>
          </p:nvSpPr>
          <p:spPr bwMode="auto">
            <a:xfrm>
              <a:off x="1710" y="1572"/>
              <a:ext cx="1" cy="20"/>
            </a:xfrm>
            <a:custGeom>
              <a:avLst/>
              <a:gdLst>
                <a:gd name="T0" fmla="*/ 0 h 20"/>
                <a:gd name="T1" fmla="*/ 13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13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53" name="Freeform 1945"/>
            <p:cNvSpPr>
              <a:spLocks/>
            </p:cNvSpPr>
            <p:nvPr/>
          </p:nvSpPr>
          <p:spPr bwMode="auto">
            <a:xfrm>
              <a:off x="1710" y="1585"/>
              <a:ext cx="9" cy="7"/>
            </a:xfrm>
            <a:custGeom>
              <a:avLst/>
              <a:gdLst>
                <a:gd name="T0" fmla="*/ 0 w 9"/>
                <a:gd name="T1" fmla="*/ 7 h 7"/>
                <a:gd name="T2" fmla="*/ 0 w 9"/>
                <a:gd name="T3" fmla="*/ 7 h 7"/>
                <a:gd name="T4" fmla="*/ 9 w 9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7"/>
                  </a:moveTo>
                  <a:lnTo>
                    <a:pt x="0" y="7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54" name="Freeform 1946"/>
            <p:cNvSpPr>
              <a:spLocks/>
            </p:cNvSpPr>
            <p:nvPr/>
          </p:nvSpPr>
          <p:spPr bwMode="auto">
            <a:xfrm>
              <a:off x="1719" y="1565"/>
              <a:ext cx="1" cy="20"/>
            </a:xfrm>
            <a:custGeom>
              <a:avLst/>
              <a:gdLst>
                <a:gd name="T0" fmla="*/ 20 h 20"/>
                <a:gd name="T1" fmla="*/ 14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55" name="Freeform 1947"/>
            <p:cNvSpPr>
              <a:spLocks/>
            </p:cNvSpPr>
            <p:nvPr/>
          </p:nvSpPr>
          <p:spPr bwMode="auto">
            <a:xfrm>
              <a:off x="1719" y="1545"/>
              <a:ext cx="1" cy="20"/>
            </a:xfrm>
            <a:custGeom>
              <a:avLst/>
              <a:gdLst>
                <a:gd name="T0" fmla="*/ 20 h 20"/>
                <a:gd name="T1" fmla="*/ 7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56" name="Line 1948"/>
            <p:cNvSpPr>
              <a:spLocks noChangeShapeType="1"/>
            </p:cNvSpPr>
            <p:nvPr/>
          </p:nvSpPr>
          <p:spPr bwMode="auto">
            <a:xfrm>
              <a:off x="1719" y="1545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57" name="Freeform 1949"/>
            <p:cNvSpPr>
              <a:spLocks/>
            </p:cNvSpPr>
            <p:nvPr/>
          </p:nvSpPr>
          <p:spPr bwMode="auto">
            <a:xfrm>
              <a:off x="1719" y="1545"/>
              <a:ext cx="1" cy="27"/>
            </a:xfrm>
            <a:custGeom>
              <a:avLst/>
              <a:gdLst>
                <a:gd name="T0" fmla="*/ 0 h 27"/>
                <a:gd name="T1" fmla="*/ 14 h 27"/>
                <a:gd name="T2" fmla="*/ 27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">
                  <a:moveTo>
                    <a:pt x="0" y="0"/>
                  </a:moveTo>
                  <a:lnTo>
                    <a:pt x="0" y="14"/>
                  </a:lnTo>
                  <a:lnTo>
                    <a:pt x="0" y="2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58" name="Freeform 1950"/>
            <p:cNvSpPr>
              <a:spLocks/>
            </p:cNvSpPr>
            <p:nvPr/>
          </p:nvSpPr>
          <p:spPr bwMode="auto">
            <a:xfrm>
              <a:off x="1719" y="1572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59" name="Freeform 1951"/>
            <p:cNvSpPr>
              <a:spLocks/>
            </p:cNvSpPr>
            <p:nvPr/>
          </p:nvSpPr>
          <p:spPr bwMode="auto">
            <a:xfrm>
              <a:off x="1719" y="1565"/>
              <a:ext cx="1" cy="20"/>
            </a:xfrm>
            <a:custGeom>
              <a:avLst/>
              <a:gdLst>
                <a:gd name="T0" fmla="*/ 20 h 20"/>
                <a:gd name="T1" fmla="*/ 14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60" name="Line 1952"/>
            <p:cNvSpPr>
              <a:spLocks noChangeShapeType="1"/>
            </p:cNvSpPr>
            <p:nvPr/>
          </p:nvSpPr>
          <p:spPr bwMode="auto">
            <a:xfrm flipV="1">
              <a:off x="1719" y="1552"/>
              <a:ext cx="1" cy="13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61" name="Freeform 1953"/>
            <p:cNvSpPr>
              <a:spLocks/>
            </p:cNvSpPr>
            <p:nvPr/>
          </p:nvSpPr>
          <p:spPr bwMode="auto">
            <a:xfrm>
              <a:off x="1719" y="1545"/>
              <a:ext cx="9" cy="7"/>
            </a:xfrm>
            <a:custGeom>
              <a:avLst/>
              <a:gdLst>
                <a:gd name="T0" fmla="*/ 0 w 9"/>
                <a:gd name="T1" fmla="*/ 7 h 7"/>
                <a:gd name="T2" fmla="*/ 0 w 9"/>
                <a:gd name="T3" fmla="*/ 0 h 7"/>
                <a:gd name="T4" fmla="*/ 9 w 9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7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62" name="Line 1954"/>
            <p:cNvSpPr>
              <a:spLocks noChangeShapeType="1"/>
            </p:cNvSpPr>
            <p:nvPr/>
          </p:nvSpPr>
          <p:spPr bwMode="auto">
            <a:xfrm>
              <a:off x="1728" y="1545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63" name="Line 1955"/>
            <p:cNvSpPr>
              <a:spLocks noChangeShapeType="1"/>
            </p:cNvSpPr>
            <p:nvPr/>
          </p:nvSpPr>
          <p:spPr bwMode="auto">
            <a:xfrm>
              <a:off x="1728" y="1552"/>
              <a:ext cx="1" cy="13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64" name="Freeform 1956"/>
            <p:cNvSpPr>
              <a:spLocks/>
            </p:cNvSpPr>
            <p:nvPr/>
          </p:nvSpPr>
          <p:spPr bwMode="auto">
            <a:xfrm>
              <a:off x="1728" y="1565"/>
              <a:ext cx="1" cy="14"/>
            </a:xfrm>
            <a:custGeom>
              <a:avLst/>
              <a:gdLst>
                <a:gd name="T0" fmla="*/ 0 h 14"/>
                <a:gd name="T1" fmla="*/ 7 h 14"/>
                <a:gd name="T2" fmla="*/ 14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65" name="Freeform 1957"/>
            <p:cNvSpPr>
              <a:spLocks/>
            </p:cNvSpPr>
            <p:nvPr/>
          </p:nvSpPr>
          <p:spPr bwMode="auto">
            <a:xfrm>
              <a:off x="1728" y="1572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66" name="Freeform 1958"/>
            <p:cNvSpPr>
              <a:spLocks/>
            </p:cNvSpPr>
            <p:nvPr/>
          </p:nvSpPr>
          <p:spPr bwMode="auto">
            <a:xfrm>
              <a:off x="1728" y="1545"/>
              <a:ext cx="1" cy="27"/>
            </a:xfrm>
            <a:custGeom>
              <a:avLst/>
              <a:gdLst>
                <a:gd name="T0" fmla="*/ 27 h 27"/>
                <a:gd name="T1" fmla="*/ 14 h 27"/>
                <a:gd name="T2" fmla="*/ 0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">
                  <a:moveTo>
                    <a:pt x="0" y="27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67" name="Line 1959"/>
            <p:cNvSpPr>
              <a:spLocks noChangeShapeType="1"/>
            </p:cNvSpPr>
            <p:nvPr/>
          </p:nvSpPr>
          <p:spPr bwMode="auto">
            <a:xfrm>
              <a:off x="1728" y="1545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68" name="Freeform 1960"/>
            <p:cNvSpPr>
              <a:spLocks/>
            </p:cNvSpPr>
            <p:nvPr/>
          </p:nvSpPr>
          <p:spPr bwMode="auto">
            <a:xfrm>
              <a:off x="1728" y="1545"/>
              <a:ext cx="8" cy="14"/>
            </a:xfrm>
            <a:custGeom>
              <a:avLst/>
              <a:gdLst>
                <a:gd name="T0" fmla="*/ 0 w 8"/>
                <a:gd name="T1" fmla="*/ 0 h 14"/>
                <a:gd name="T2" fmla="*/ 0 w 8"/>
                <a:gd name="T3" fmla="*/ 7 h 14"/>
                <a:gd name="T4" fmla="*/ 8 w 8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4">
                  <a:moveTo>
                    <a:pt x="0" y="0"/>
                  </a:moveTo>
                  <a:lnTo>
                    <a:pt x="0" y="7"/>
                  </a:lnTo>
                  <a:lnTo>
                    <a:pt x="8" y="14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69" name="Freeform 1961"/>
            <p:cNvSpPr>
              <a:spLocks/>
            </p:cNvSpPr>
            <p:nvPr/>
          </p:nvSpPr>
          <p:spPr bwMode="auto">
            <a:xfrm>
              <a:off x="1736" y="1539"/>
              <a:ext cx="1" cy="20"/>
            </a:xfrm>
            <a:custGeom>
              <a:avLst/>
              <a:gdLst>
                <a:gd name="T0" fmla="*/ 20 h 20"/>
                <a:gd name="T1" fmla="*/ 13 h 20"/>
                <a:gd name="T2" fmla="*/ 6 h 20"/>
                <a:gd name="T3" fmla="*/ 0 h 20"/>
                <a:gd name="T4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70" name="Freeform 1962"/>
            <p:cNvSpPr>
              <a:spLocks/>
            </p:cNvSpPr>
            <p:nvPr/>
          </p:nvSpPr>
          <p:spPr bwMode="auto">
            <a:xfrm>
              <a:off x="1736" y="1539"/>
              <a:ext cx="1" cy="40"/>
            </a:xfrm>
            <a:custGeom>
              <a:avLst/>
              <a:gdLst>
                <a:gd name="T0" fmla="*/ 0 h 40"/>
                <a:gd name="T1" fmla="*/ 6 h 40"/>
                <a:gd name="T2" fmla="*/ 20 h 40"/>
                <a:gd name="T3" fmla="*/ 33 h 40"/>
                <a:gd name="T4" fmla="*/ 40 h 4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0">
                  <a:moveTo>
                    <a:pt x="0" y="0"/>
                  </a:moveTo>
                  <a:lnTo>
                    <a:pt x="0" y="6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0" y="4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71" name="Line 1963"/>
            <p:cNvSpPr>
              <a:spLocks noChangeShapeType="1"/>
            </p:cNvSpPr>
            <p:nvPr/>
          </p:nvSpPr>
          <p:spPr bwMode="auto">
            <a:xfrm>
              <a:off x="1736" y="1579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72" name="Freeform 1964"/>
            <p:cNvSpPr>
              <a:spLocks/>
            </p:cNvSpPr>
            <p:nvPr/>
          </p:nvSpPr>
          <p:spPr bwMode="auto">
            <a:xfrm>
              <a:off x="1736" y="1552"/>
              <a:ext cx="1" cy="27"/>
            </a:xfrm>
            <a:custGeom>
              <a:avLst/>
              <a:gdLst>
                <a:gd name="T0" fmla="*/ 27 h 27"/>
                <a:gd name="T1" fmla="*/ 13 h 27"/>
                <a:gd name="T2" fmla="*/ 0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">
                  <a:moveTo>
                    <a:pt x="0" y="27"/>
                  </a:move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73" name="Line 1965"/>
            <p:cNvSpPr>
              <a:spLocks noChangeShapeType="1"/>
            </p:cNvSpPr>
            <p:nvPr/>
          </p:nvSpPr>
          <p:spPr bwMode="auto">
            <a:xfrm flipV="1">
              <a:off x="1736" y="1545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74" name="Freeform 1966"/>
            <p:cNvSpPr>
              <a:spLocks/>
            </p:cNvSpPr>
            <p:nvPr/>
          </p:nvSpPr>
          <p:spPr bwMode="auto">
            <a:xfrm>
              <a:off x="1736" y="1532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  <a:gd name="T3" fmla="*/ 0 h 13"/>
                <a:gd name="T4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75" name="Freeform 1967"/>
            <p:cNvSpPr>
              <a:spLocks/>
            </p:cNvSpPr>
            <p:nvPr/>
          </p:nvSpPr>
          <p:spPr bwMode="auto">
            <a:xfrm>
              <a:off x="1736" y="1532"/>
              <a:ext cx="9" cy="60"/>
            </a:xfrm>
            <a:custGeom>
              <a:avLst/>
              <a:gdLst>
                <a:gd name="T0" fmla="*/ 0 w 9"/>
                <a:gd name="T1" fmla="*/ 0 h 60"/>
                <a:gd name="T2" fmla="*/ 0 w 9"/>
                <a:gd name="T3" fmla="*/ 13 h 60"/>
                <a:gd name="T4" fmla="*/ 0 w 9"/>
                <a:gd name="T5" fmla="*/ 27 h 60"/>
                <a:gd name="T6" fmla="*/ 9 w 9"/>
                <a:gd name="T7" fmla="*/ 47 h 60"/>
                <a:gd name="T8" fmla="*/ 9 w 9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0">
                  <a:moveTo>
                    <a:pt x="0" y="0"/>
                  </a:moveTo>
                  <a:lnTo>
                    <a:pt x="0" y="13"/>
                  </a:lnTo>
                  <a:lnTo>
                    <a:pt x="0" y="27"/>
                  </a:lnTo>
                  <a:lnTo>
                    <a:pt x="9" y="47"/>
                  </a:lnTo>
                  <a:lnTo>
                    <a:pt x="9" y="6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76" name="Freeform 1968"/>
            <p:cNvSpPr>
              <a:spLocks/>
            </p:cNvSpPr>
            <p:nvPr/>
          </p:nvSpPr>
          <p:spPr bwMode="auto">
            <a:xfrm>
              <a:off x="1745" y="1579"/>
              <a:ext cx="1" cy="13"/>
            </a:xfrm>
            <a:custGeom>
              <a:avLst/>
              <a:gdLst>
                <a:gd name="T0" fmla="*/ 13 h 13"/>
                <a:gd name="T1" fmla="*/ 13 h 13"/>
                <a:gd name="T2" fmla="*/ 13 h 13"/>
                <a:gd name="T3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13"/>
                  </a:ln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77" name="Freeform 1969"/>
            <p:cNvSpPr>
              <a:spLocks/>
            </p:cNvSpPr>
            <p:nvPr/>
          </p:nvSpPr>
          <p:spPr bwMode="auto">
            <a:xfrm>
              <a:off x="1745" y="1532"/>
              <a:ext cx="1" cy="47"/>
            </a:xfrm>
            <a:custGeom>
              <a:avLst/>
              <a:gdLst>
                <a:gd name="T0" fmla="*/ 47 h 47"/>
                <a:gd name="T1" fmla="*/ 33 h 47"/>
                <a:gd name="T2" fmla="*/ 20 h 47"/>
                <a:gd name="T3" fmla="*/ 7 h 47"/>
                <a:gd name="T4" fmla="*/ 0 h 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7">
                  <a:moveTo>
                    <a:pt x="0" y="47"/>
                  </a:moveTo>
                  <a:lnTo>
                    <a:pt x="0" y="33"/>
                  </a:lnTo>
                  <a:lnTo>
                    <a:pt x="0" y="20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78" name="Line 1970"/>
            <p:cNvSpPr>
              <a:spLocks noChangeShapeType="1"/>
            </p:cNvSpPr>
            <p:nvPr/>
          </p:nvSpPr>
          <p:spPr bwMode="auto">
            <a:xfrm>
              <a:off x="1745" y="1532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79" name="Line 1971"/>
            <p:cNvSpPr>
              <a:spLocks noChangeShapeType="1"/>
            </p:cNvSpPr>
            <p:nvPr/>
          </p:nvSpPr>
          <p:spPr bwMode="auto">
            <a:xfrm>
              <a:off x="1745" y="1532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80" name="Freeform 1972"/>
            <p:cNvSpPr>
              <a:spLocks/>
            </p:cNvSpPr>
            <p:nvPr/>
          </p:nvSpPr>
          <p:spPr bwMode="auto">
            <a:xfrm>
              <a:off x="1745" y="1532"/>
              <a:ext cx="1" cy="20"/>
            </a:xfrm>
            <a:custGeom>
              <a:avLst/>
              <a:gdLst>
                <a:gd name="T0" fmla="*/ 0 h 20"/>
                <a:gd name="T1" fmla="*/ 7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81" name="Freeform 1973"/>
            <p:cNvSpPr>
              <a:spLocks/>
            </p:cNvSpPr>
            <p:nvPr/>
          </p:nvSpPr>
          <p:spPr bwMode="auto">
            <a:xfrm>
              <a:off x="1745" y="1552"/>
              <a:ext cx="1" cy="27"/>
            </a:xfrm>
            <a:custGeom>
              <a:avLst/>
              <a:gdLst>
                <a:gd name="T0" fmla="*/ 0 h 27"/>
                <a:gd name="T1" fmla="*/ 13 h 27"/>
                <a:gd name="T2" fmla="*/ 20 h 27"/>
                <a:gd name="T3" fmla="*/ 27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7">
                  <a:moveTo>
                    <a:pt x="0" y="0"/>
                  </a:moveTo>
                  <a:lnTo>
                    <a:pt x="0" y="13"/>
                  </a:lnTo>
                  <a:lnTo>
                    <a:pt x="0" y="20"/>
                  </a:lnTo>
                  <a:lnTo>
                    <a:pt x="0" y="2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82" name="Freeform 1974"/>
            <p:cNvSpPr>
              <a:spLocks/>
            </p:cNvSpPr>
            <p:nvPr/>
          </p:nvSpPr>
          <p:spPr bwMode="auto">
            <a:xfrm>
              <a:off x="1745" y="1565"/>
              <a:ext cx="9" cy="14"/>
            </a:xfrm>
            <a:custGeom>
              <a:avLst/>
              <a:gdLst>
                <a:gd name="T0" fmla="*/ 0 w 9"/>
                <a:gd name="T1" fmla="*/ 14 h 14"/>
                <a:gd name="T2" fmla="*/ 0 w 9"/>
                <a:gd name="T3" fmla="*/ 7 h 14"/>
                <a:gd name="T4" fmla="*/ 9 w 9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4">
                  <a:moveTo>
                    <a:pt x="0" y="14"/>
                  </a:moveTo>
                  <a:lnTo>
                    <a:pt x="0" y="7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83" name="Freeform 1975"/>
            <p:cNvSpPr>
              <a:spLocks/>
            </p:cNvSpPr>
            <p:nvPr/>
          </p:nvSpPr>
          <p:spPr bwMode="auto">
            <a:xfrm>
              <a:off x="1754" y="1526"/>
              <a:ext cx="1" cy="39"/>
            </a:xfrm>
            <a:custGeom>
              <a:avLst/>
              <a:gdLst>
                <a:gd name="T0" fmla="*/ 39 h 39"/>
                <a:gd name="T1" fmla="*/ 33 h 39"/>
                <a:gd name="T2" fmla="*/ 19 h 39"/>
                <a:gd name="T3" fmla="*/ 6 h 39"/>
                <a:gd name="T4" fmla="*/ 0 h 3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9">
                  <a:moveTo>
                    <a:pt x="0" y="39"/>
                  </a:moveTo>
                  <a:lnTo>
                    <a:pt x="0" y="33"/>
                  </a:lnTo>
                  <a:lnTo>
                    <a:pt x="0" y="19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84" name="Line 1976"/>
            <p:cNvSpPr>
              <a:spLocks noChangeShapeType="1"/>
            </p:cNvSpPr>
            <p:nvPr/>
          </p:nvSpPr>
          <p:spPr bwMode="auto">
            <a:xfrm>
              <a:off x="1754" y="1526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85" name="Line 1977"/>
            <p:cNvSpPr>
              <a:spLocks noChangeShapeType="1"/>
            </p:cNvSpPr>
            <p:nvPr/>
          </p:nvSpPr>
          <p:spPr bwMode="auto">
            <a:xfrm>
              <a:off x="1754" y="1526"/>
              <a:ext cx="1" cy="6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86" name="Freeform 1978"/>
            <p:cNvSpPr>
              <a:spLocks/>
            </p:cNvSpPr>
            <p:nvPr/>
          </p:nvSpPr>
          <p:spPr bwMode="auto">
            <a:xfrm>
              <a:off x="1754" y="1532"/>
              <a:ext cx="1" cy="47"/>
            </a:xfrm>
            <a:custGeom>
              <a:avLst/>
              <a:gdLst>
                <a:gd name="T0" fmla="*/ 0 h 47"/>
                <a:gd name="T1" fmla="*/ 13 h 47"/>
                <a:gd name="T2" fmla="*/ 27 h 47"/>
                <a:gd name="T3" fmla="*/ 40 h 47"/>
                <a:gd name="T4" fmla="*/ 47 h 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7">
                  <a:moveTo>
                    <a:pt x="0" y="0"/>
                  </a:moveTo>
                  <a:lnTo>
                    <a:pt x="0" y="13"/>
                  </a:lnTo>
                  <a:lnTo>
                    <a:pt x="0" y="27"/>
                  </a:lnTo>
                  <a:lnTo>
                    <a:pt x="0" y="40"/>
                  </a:lnTo>
                  <a:lnTo>
                    <a:pt x="0" y="4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87" name="Freeform 1979"/>
            <p:cNvSpPr>
              <a:spLocks/>
            </p:cNvSpPr>
            <p:nvPr/>
          </p:nvSpPr>
          <p:spPr bwMode="auto">
            <a:xfrm>
              <a:off x="1754" y="1565"/>
              <a:ext cx="1" cy="14"/>
            </a:xfrm>
            <a:custGeom>
              <a:avLst/>
              <a:gdLst>
                <a:gd name="T0" fmla="*/ 14 h 14"/>
                <a:gd name="T1" fmla="*/ 14 h 14"/>
                <a:gd name="T2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88" name="Freeform 1980"/>
            <p:cNvSpPr>
              <a:spLocks/>
            </p:cNvSpPr>
            <p:nvPr/>
          </p:nvSpPr>
          <p:spPr bwMode="auto">
            <a:xfrm>
              <a:off x="1754" y="1506"/>
              <a:ext cx="1" cy="59"/>
            </a:xfrm>
            <a:custGeom>
              <a:avLst/>
              <a:gdLst>
                <a:gd name="T0" fmla="*/ 59 h 59"/>
                <a:gd name="T1" fmla="*/ 46 h 59"/>
                <a:gd name="T2" fmla="*/ 26 h 59"/>
                <a:gd name="T3" fmla="*/ 13 h 59"/>
                <a:gd name="T4" fmla="*/ 0 h 5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59">
                  <a:moveTo>
                    <a:pt x="0" y="59"/>
                  </a:moveTo>
                  <a:lnTo>
                    <a:pt x="0" y="46"/>
                  </a:lnTo>
                  <a:lnTo>
                    <a:pt x="0" y="26"/>
                  </a:ln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89" name="Freeform 1981"/>
            <p:cNvSpPr>
              <a:spLocks/>
            </p:cNvSpPr>
            <p:nvPr/>
          </p:nvSpPr>
          <p:spPr bwMode="auto">
            <a:xfrm>
              <a:off x="1754" y="1506"/>
              <a:ext cx="8" cy="20"/>
            </a:xfrm>
            <a:custGeom>
              <a:avLst/>
              <a:gdLst>
                <a:gd name="T0" fmla="*/ 0 w 8"/>
                <a:gd name="T1" fmla="*/ 0 h 20"/>
                <a:gd name="T2" fmla="*/ 0 w 8"/>
                <a:gd name="T3" fmla="*/ 0 h 20"/>
                <a:gd name="T4" fmla="*/ 0 w 8"/>
                <a:gd name="T5" fmla="*/ 6 h 20"/>
                <a:gd name="T6" fmla="*/ 8 w 8"/>
                <a:gd name="T7" fmla="*/ 13 h 20"/>
                <a:gd name="T8" fmla="*/ 8 w 8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0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8" y="13"/>
                  </a:lnTo>
                  <a:lnTo>
                    <a:pt x="8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90" name="Line 1982"/>
            <p:cNvSpPr>
              <a:spLocks noChangeShapeType="1"/>
            </p:cNvSpPr>
            <p:nvPr/>
          </p:nvSpPr>
          <p:spPr bwMode="auto">
            <a:xfrm>
              <a:off x="1762" y="1526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91" name="Freeform 1983"/>
            <p:cNvSpPr>
              <a:spLocks/>
            </p:cNvSpPr>
            <p:nvPr/>
          </p:nvSpPr>
          <p:spPr bwMode="auto">
            <a:xfrm>
              <a:off x="1762" y="1526"/>
              <a:ext cx="1" cy="26"/>
            </a:xfrm>
            <a:custGeom>
              <a:avLst/>
              <a:gdLst>
                <a:gd name="T0" fmla="*/ 0 h 26"/>
                <a:gd name="T1" fmla="*/ 6 h 26"/>
                <a:gd name="T2" fmla="*/ 13 h 26"/>
                <a:gd name="T3" fmla="*/ 19 h 26"/>
                <a:gd name="T4" fmla="*/ 26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6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0" y="2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92" name="Line 1984"/>
            <p:cNvSpPr>
              <a:spLocks noChangeShapeType="1"/>
            </p:cNvSpPr>
            <p:nvPr/>
          </p:nvSpPr>
          <p:spPr bwMode="auto">
            <a:xfrm>
              <a:off x="1762" y="1552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93" name="Freeform 1985"/>
            <p:cNvSpPr>
              <a:spLocks/>
            </p:cNvSpPr>
            <p:nvPr/>
          </p:nvSpPr>
          <p:spPr bwMode="auto">
            <a:xfrm>
              <a:off x="1762" y="1532"/>
              <a:ext cx="1" cy="20"/>
            </a:xfrm>
            <a:custGeom>
              <a:avLst/>
              <a:gdLst>
                <a:gd name="T0" fmla="*/ 20 h 20"/>
                <a:gd name="T1" fmla="*/ 13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94" name="Freeform 1986"/>
            <p:cNvSpPr>
              <a:spLocks/>
            </p:cNvSpPr>
            <p:nvPr/>
          </p:nvSpPr>
          <p:spPr bwMode="auto">
            <a:xfrm>
              <a:off x="1762" y="1519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95" name="Line 1987"/>
            <p:cNvSpPr>
              <a:spLocks noChangeShapeType="1"/>
            </p:cNvSpPr>
            <p:nvPr/>
          </p:nvSpPr>
          <p:spPr bwMode="auto">
            <a:xfrm>
              <a:off x="1762" y="1519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96" name="Freeform 1988"/>
            <p:cNvSpPr>
              <a:spLocks/>
            </p:cNvSpPr>
            <p:nvPr/>
          </p:nvSpPr>
          <p:spPr bwMode="auto">
            <a:xfrm>
              <a:off x="1762" y="1519"/>
              <a:ext cx="9" cy="7"/>
            </a:xfrm>
            <a:custGeom>
              <a:avLst/>
              <a:gdLst>
                <a:gd name="T0" fmla="*/ 0 w 9"/>
                <a:gd name="T1" fmla="*/ 0 h 7"/>
                <a:gd name="T2" fmla="*/ 0 w 9"/>
                <a:gd name="T3" fmla="*/ 0 h 7"/>
                <a:gd name="T4" fmla="*/ 9 w 9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lnTo>
                    <a:pt x="0" y="0"/>
                  </a:lnTo>
                  <a:lnTo>
                    <a:pt x="9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97" name="Freeform 1989"/>
            <p:cNvSpPr>
              <a:spLocks/>
            </p:cNvSpPr>
            <p:nvPr/>
          </p:nvSpPr>
          <p:spPr bwMode="auto">
            <a:xfrm>
              <a:off x="1771" y="1526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98" name="Line 1990"/>
            <p:cNvSpPr>
              <a:spLocks noChangeShapeType="1"/>
            </p:cNvSpPr>
            <p:nvPr/>
          </p:nvSpPr>
          <p:spPr bwMode="auto">
            <a:xfrm>
              <a:off x="1771" y="1539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199" name="Freeform 1991"/>
            <p:cNvSpPr>
              <a:spLocks/>
            </p:cNvSpPr>
            <p:nvPr/>
          </p:nvSpPr>
          <p:spPr bwMode="auto">
            <a:xfrm>
              <a:off x="1771" y="1506"/>
              <a:ext cx="1" cy="33"/>
            </a:xfrm>
            <a:custGeom>
              <a:avLst/>
              <a:gdLst>
                <a:gd name="T0" fmla="*/ 33 h 33"/>
                <a:gd name="T1" fmla="*/ 26 h 33"/>
                <a:gd name="T2" fmla="*/ 13 h 33"/>
                <a:gd name="T3" fmla="*/ 6 h 33"/>
                <a:gd name="T4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26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00" name="Freeform 1992"/>
            <p:cNvSpPr>
              <a:spLocks/>
            </p:cNvSpPr>
            <p:nvPr/>
          </p:nvSpPr>
          <p:spPr bwMode="auto">
            <a:xfrm>
              <a:off x="1771" y="1506"/>
              <a:ext cx="1" cy="26"/>
            </a:xfrm>
            <a:custGeom>
              <a:avLst/>
              <a:gdLst>
                <a:gd name="T0" fmla="*/ 0 h 26"/>
                <a:gd name="T1" fmla="*/ 6 h 26"/>
                <a:gd name="T2" fmla="*/ 13 h 26"/>
                <a:gd name="T3" fmla="*/ 20 h 26"/>
                <a:gd name="T4" fmla="*/ 26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6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01" name="Freeform 1993"/>
            <p:cNvSpPr>
              <a:spLocks/>
            </p:cNvSpPr>
            <p:nvPr/>
          </p:nvSpPr>
          <p:spPr bwMode="auto">
            <a:xfrm>
              <a:off x="1771" y="1526"/>
              <a:ext cx="1" cy="6"/>
            </a:xfrm>
            <a:custGeom>
              <a:avLst/>
              <a:gdLst>
                <a:gd name="T0" fmla="*/ 6 h 6"/>
                <a:gd name="T1" fmla="*/ 0 h 6"/>
                <a:gd name="T2" fmla="*/ 0 h 6"/>
                <a:gd name="T3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02" name="Freeform 1994"/>
            <p:cNvSpPr>
              <a:spLocks/>
            </p:cNvSpPr>
            <p:nvPr/>
          </p:nvSpPr>
          <p:spPr bwMode="auto">
            <a:xfrm>
              <a:off x="1771" y="1526"/>
              <a:ext cx="1" cy="46"/>
            </a:xfrm>
            <a:custGeom>
              <a:avLst/>
              <a:gdLst>
                <a:gd name="T0" fmla="*/ 0 h 46"/>
                <a:gd name="T1" fmla="*/ 6 h 46"/>
                <a:gd name="T2" fmla="*/ 19 h 46"/>
                <a:gd name="T3" fmla="*/ 39 h 46"/>
                <a:gd name="T4" fmla="*/ 46 h 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6">
                  <a:moveTo>
                    <a:pt x="0" y="0"/>
                  </a:moveTo>
                  <a:lnTo>
                    <a:pt x="0" y="6"/>
                  </a:lnTo>
                  <a:lnTo>
                    <a:pt x="0" y="19"/>
                  </a:lnTo>
                  <a:lnTo>
                    <a:pt x="0" y="39"/>
                  </a:lnTo>
                  <a:lnTo>
                    <a:pt x="0" y="4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03" name="Freeform 1995"/>
            <p:cNvSpPr>
              <a:spLocks/>
            </p:cNvSpPr>
            <p:nvPr/>
          </p:nvSpPr>
          <p:spPr bwMode="auto">
            <a:xfrm>
              <a:off x="1771" y="1572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04" name="Freeform 1996"/>
            <p:cNvSpPr>
              <a:spLocks/>
            </p:cNvSpPr>
            <p:nvPr/>
          </p:nvSpPr>
          <p:spPr bwMode="auto">
            <a:xfrm>
              <a:off x="1780" y="1545"/>
              <a:ext cx="1" cy="27"/>
            </a:xfrm>
            <a:custGeom>
              <a:avLst/>
              <a:gdLst>
                <a:gd name="T0" fmla="*/ 27 h 27"/>
                <a:gd name="T1" fmla="*/ 14 h 27"/>
                <a:gd name="T2" fmla="*/ 0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">
                  <a:moveTo>
                    <a:pt x="0" y="27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05" name="Line 1997"/>
            <p:cNvSpPr>
              <a:spLocks noChangeShapeType="1"/>
            </p:cNvSpPr>
            <p:nvPr/>
          </p:nvSpPr>
          <p:spPr bwMode="auto">
            <a:xfrm flipV="1">
              <a:off x="1780" y="1532"/>
              <a:ext cx="1" cy="13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06" name="Line 1998"/>
            <p:cNvSpPr>
              <a:spLocks noChangeShapeType="1"/>
            </p:cNvSpPr>
            <p:nvPr/>
          </p:nvSpPr>
          <p:spPr bwMode="auto">
            <a:xfrm>
              <a:off x="1780" y="1532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07" name="Freeform 1999"/>
            <p:cNvSpPr>
              <a:spLocks/>
            </p:cNvSpPr>
            <p:nvPr/>
          </p:nvSpPr>
          <p:spPr bwMode="auto">
            <a:xfrm>
              <a:off x="1780" y="1532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08" name="Freeform 2000"/>
            <p:cNvSpPr>
              <a:spLocks/>
            </p:cNvSpPr>
            <p:nvPr/>
          </p:nvSpPr>
          <p:spPr bwMode="auto">
            <a:xfrm>
              <a:off x="1780" y="1545"/>
              <a:ext cx="1" cy="14"/>
            </a:xfrm>
            <a:custGeom>
              <a:avLst/>
              <a:gdLst>
                <a:gd name="T0" fmla="*/ 0 h 14"/>
                <a:gd name="T1" fmla="*/ 7 h 14"/>
                <a:gd name="T2" fmla="*/ 14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09" name="Freeform 2001"/>
            <p:cNvSpPr>
              <a:spLocks/>
            </p:cNvSpPr>
            <p:nvPr/>
          </p:nvSpPr>
          <p:spPr bwMode="auto">
            <a:xfrm>
              <a:off x="1780" y="1545"/>
              <a:ext cx="1" cy="14"/>
            </a:xfrm>
            <a:custGeom>
              <a:avLst/>
              <a:gdLst>
                <a:gd name="T0" fmla="*/ 14 h 14"/>
                <a:gd name="T1" fmla="*/ 7 h 14"/>
                <a:gd name="T2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10" name="Freeform 2002"/>
            <p:cNvSpPr>
              <a:spLocks/>
            </p:cNvSpPr>
            <p:nvPr/>
          </p:nvSpPr>
          <p:spPr bwMode="auto">
            <a:xfrm>
              <a:off x="1780" y="1545"/>
              <a:ext cx="8" cy="1"/>
            </a:xfrm>
            <a:custGeom>
              <a:avLst/>
              <a:gdLst>
                <a:gd name="T0" fmla="*/ 0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11" name="Line 2003"/>
            <p:cNvSpPr>
              <a:spLocks noChangeShapeType="1"/>
            </p:cNvSpPr>
            <p:nvPr/>
          </p:nvSpPr>
          <p:spPr bwMode="auto">
            <a:xfrm>
              <a:off x="1788" y="1545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12" name="Freeform 2004"/>
            <p:cNvSpPr>
              <a:spLocks/>
            </p:cNvSpPr>
            <p:nvPr/>
          </p:nvSpPr>
          <p:spPr bwMode="auto">
            <a:xfrm>
              <a:off x="1788" y="1539"/>
              <a:ext cx="1" cy="6"/>
            </a:xfrm>
            <a:custGeom>
              <a:avLst/>
              <a:gdLst>
                <a:gd name="T0" fmla="*/ 6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13" name="Freeform 2005"/>
            <p:cNvSpPr>
              <a:spLocks/>
            </p:cNvSpPr>
            <p:nvPr/>
          </p:nvSpPr>
          <p:spPr bwMode="auto">
            <a:xfrm>
              <a:off x="1788" y="1539"/>
              <a:ext cx="1" cy="40"/>
            </a:xfrm>
            <a:custGeom>
              <a:avLst/>
              <a:gdLst>
                <a:gd name="T0" fmla="*/ 0 h 40"/>
                <a:gd name="T1" fmla="*/ 6 h 40"/>
                <a:gd name="T2" fmla="*/ 20 h 40"/>
                <a:gd name="T3" fmla="*/ 33 h 40"/>
                <a:gd name="T4" fmla="*/ 40 h 4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0">
                  <a:moveTo>
                    <a:pt x="0" y="0"/>
                  </a:moveTo>
                  <a:lnTo>
                    <a:pt x="0" y="6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0" y="4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14" name="Freeform 2006"/>
            <p:cNvSpPr>
              <a:spLocks/>
            </p:cNvSpPr>
            <p:nvPr/>
          </p:nvSpPr>
          <p:spPr bwMode="auto">
            <a:xfrm>
              <a:off x="1788" y="1552"/>
              <a:ext cx="1" cy="27"/>
            </a:xfrm>
            <a:custGeom>
              <a:avLst/>
              <a:gdLst>
                <a:gd name="T0" fmla="*/ 27 h 27"/>
                <a:gd name="T1" fmla="*/ 27 h 27"/>
                <a:gd name="T2" fmla="*/ 20 h 27"/>
                <a:gd name="T3" fmla="*/ 0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7">
                  <a:moveTo>
                    <a:pt x="0" y="27"/>
                  </a:moveTo>
                  <a:lnTo>
                    <a:pt x="0" y="27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15" name="Freeform 2007"/>
            <p:cNvSpPr>
              <a:spLocks/>
            </p:cNvSpPr>
            <p:nvPr/>
          </p:nvSpPr>
          <p:spPr bwMode="auto">
            <a:xfrm>
              <a:off x="1788" y="1519"/>
              <a:ext cx="1" cy="33"/>
            </a:xfrm>
            <a:custGeom>
              <a:avLst/>
              <a:gdLst>
                <a:gd name="T0" fmla="*/ 33 h 33"/>
                <a:gd name="T1" fmla="*/ 13 h 33"/>
                <a:gd name="T2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16" name="Line 2008"/>
            <p:cNvSpPr>
              <a:spLocks noChangeShapeType="1"/>
            </p:cNvSpPr>
            <p:nvPr/>
          </p:nvSpPr>
          <p:spPr bwMode="auto">
            <a:xfrm>
              <a:off x="1788" y="1519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17" name="Freeform 2009"/>
            <p:cNvSpPr>
              <a:spLocks/>
            </p:cNvSpPr>
            <p:nvPr/>
          </p:nvSpPr>
          <p:spPr bwMode="auto">
            <a:xfrm>
              <a:off x="1788" y="1519"/>
              <a:ext cx="9" cy="13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7 h 13"/>
                <a:gd name="T4" fmla="*/ 9 w 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3">
                  <a:moveTo>
                    <a:pt x="0" y="0"/>
                  </a:moveTo>
                  <a:lnTo>
                    <a:pt x="0" y="7"/>
                  </a:lnTo>
                  <a:lnTo>
                    <a:pt x="9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18" name="Freeform 2010"/>
            <p:cNvSpPr>
              <a:spLocks/>
            </p:cNvSpPr>
            <p:nvPr/>
          </p:nvSpPr>
          <p:spPr bwMode="auto">
            <a:xfrm>
              <a:off x="1797" y="1532"/>
              <a:ext cx="1" cy="27"/>
            </a:xfrm>
            <a:custGeom>
              <a:avLst/>
              <a:gdLst>
                <a:gd name="T0" fmla="*/ 0 h 27"/>
                <a:gd name="T1" fmla="*/ 13 h 27"/>
                <a:gd name="T2" fmla="*/ 27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">
                  <a:moveTo>
                    <a:pt x="0" y="0"/>
                  </a:moveTo>
                  <a:lnTo>
                    <a:pt x="0" y="13"/>
                  </a:lnTo>
                  <a:lnTo>
                    <a:pt x="0" y="2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19" name="Line 2011"/>
            <p:cNvSpPr>
              <a:spLocks noChangeShapeType="1"/>
            </p:cNvSpPr>
            <p:nvPr/>
          </p:nvSpPr>
          <p:spPr bwMode="auto">
            <a:xfrm>
              <a:off x="1797" y="1559"/>
              <a:ext cx="1" cy="13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20" name="Freeform 2012"/>
            <p:cNvSpPr>
              <a:spLocks/>
            </p:cNvSpPr>
            <p:nvPr/>
          </p:nvSpPr>
          <p:spPr bwMode="auto">
            <a:xfrm>
              <a:off x="1797" y="1572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21" name="Freeform 2013"/>
            <p:cNvSpPr>
              <a:spLocks/>
            </p:cNvSpPr>
            <p:nvPr/>
          </p:nvSpPr>
          <p:spPr bwMode="auto">
            <a:xfrm>
              <a:off x="1797" y="1565"/>
              <a:ext cx="1" cy="14"/>
            </a:xfrm>
            <a:custGeom>
              <a:avLst/>
              <a:gdLst>
                <a:gd name="T0" fmla="*/ 14 h 14"/>
                <a:gd name="T1" fmla="*/ 7 h 14"/>
                <a:gd name="T2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22" name="Line 2014"/>
            <p:cNvSpPr>
              <a:spLocks noChangeShapeType="1"/>
            </p:cNvSpPr>
            <p:nvPr/>
          </p:nvSpPr>
          <p:spPr bwMode="auto">
            <a:xfrm>
              <a:off x="1797" y="1565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64424" name="Group 2216"/>
          <p:cNvGrpSpPr>
            <a:grpSpLocks/>
          </p:cNvGrpSpPr>
          <p:nvPr/>
        </p:nvGrpSpPr>
        <p:grpSpPr bwMode="auto">
          <a:xfrm>
            <a:off x="2852738" y="2463800"/>
            <a:ext cx="400050" cy="211138"/>
            <a:chOff x="1797" y="1552"/>
            <a:chExt cx="252" cy="133"/>
          </a:xfrm>
        </p:grpSpPr>
        <p:sp>
          <p:nvSpPr>
            <p:cNvPr id="864224" name="Line 2016"/>
            <p:cNvSpPr>
              <a:spLocks noChangeShapeType="1"/>
            </p:cNvSpPr>
            <p:nvPr/>
          </p:nvSpPr>
          <p:spPr bwMode="auto">
            <a:xfrm>
              <a:off x="1797" y="1565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25" name="Freeform 2017"/>
            <p:cNvSpPr>
              <a:spLocks/>
            </p:cNvSpPr>
            <p:nvPr/>
          </p:nvSpPr>
          <p:spPr bwMode="auto">
            <a:xfrm>
              <a:off x="1797" y="1565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26" name="Freeform 2018"/>
            <p:cNvSpPr>
              <a:spLocks/>
            </p:cNvSpPr>
            <p:nvPr/>
          </p:nvSpPr>
          <p:spPr bwMode="auto">
            <a:xfrm>
              <a:off x="1806" y="1565"/>
              <a:ext cx="1" cy="34"/>
            </a:xfrm>
            <a:custGeom>
              <a:avLst/>
              <a:gdLst>
                <a:gd name="T0" fmla="*/ 0 h 34"/>
                <a:gd name="T1" fmla="*/ 7 h 34"/>
                <a:gd name="T2" fmla="*/ 20 h 34"/>
                <a:gd name="T3" fmla="*/ 27 h 34"/>
                <a:gd name="T4" fmla="*/ 34 h 3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4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4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27" name="Freeform 2019"/>
            <p:cNvSpPr>
              <a:spLocks/>
            </p:cNvSpPr>
            <p:nvPr/>
          </p:nvSpPr>
          <p:spPr bwMode="auto">
            <a:xfrm>
              <a:off x="1806" y="1592"/>
              <a:ext cx="1" cy="7"/>
            </a:xfrm>
            <a:custGeom>
              <a:avLst/>
              <a:gdLst>
                <a:gd name="T0" fmla="*/ 7 h 7"/>
                <a:gd name="T1" fmla="*/ 7 h 7"/>
                <a:gd name="T2" fmla="*/ 7 h 7"/>
                <a:gd name="T3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28" name="Freeform 2020"/>
            <p:cNvSpPr>
              <a:spLocks/>
            </p:cNvSpPr>
            <p:nvPr/>
          </p:nvSpPr>
          <p:spPr bwMode="auto">
            <a:xfrm>
              <a:off x="1806" y="1592"/>
              <a:ext cx="1" cy="20"/>
            </a:xfrm>
            <a:custGeom>
              <a:avLst/>
              <a:gdLst>
                <a:gd name="T0" fmla="*/ 0 h 20"/>
                <a:gd name="T1" fmla="*/ 7 h 20"/>
                <a:gd name="T2" fmla="*/ 13 h 20"/>
                <a:gd name="T3" fmla="*/ 20 h 20"/>
                <a:gd name="T4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29" name="Freeform 2021"/>
            <p:cNvSpPr>
              <a:spLocks/>
            </p:cNvSpPr>
            <p:nvPr/>
          </p:nvSpPr>
          <p:spPr bwMode="auto">
            <a:xfrm>
              <a:off x="1806" y="1592"/>
              <a:ext cx="1" cy="20"/>
            </a:xfrm>
            <a:custGeom>
              <a:avLst/>
              <a:gdLst>
                <a:gd name="T0" fmla="*/ 20 h 20"/>
                <a:gd name="T1" fmla="*/ 20 h 20"/>
                <a:gd name="T2" fmla="*/ 13 h 20"/>
                <a:gd name="T3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20"/>
                  </a:ln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30" name="Line 2022"/>
            <p:cNvSpPr>
              <a:spLocks noChangeShapeType="1"/>
            </p:cNvSpPr>
            <p:nvPr/>
          </p:nvSpPr>
          <p:spPr bwMode="auto">
            <a:xfrm>
              <a:off x="1806" y="1592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31" name="Freeform 2023"/>
            <p:cNvSpPr>
              <a:spLocks/>
            </p:cNvSpPr>
            <p:nvPr/>
          </p:nvSpPr>
          <p:spPr bwMode="auto">
            <a:xfrm>
              <a:off x="1806" y="1579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  <a:gd name="T3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32" name="Freeform 2024"/>
            <p:cNvSpPr>
              <a:spLocks/>
            </p:cNvSpPr>
            <p:nvPr/>
          </p:nvSpPr>
          <p:spPr bwMode="auto">
            <a:xfrm>
              <a:off x="1806" y="1579"/>
              <a:ext cx="9" cy="26"/>
            </a:xfrm>
            <a:custGeom>
              <a:avLst/>
              <a:gdLst>
                <a:gd name="T0" fmla="*/ 0 w 9"/>
                <a:gd name="T1" fmla="*/ 0 h 26"/>
                <a:gd name="T2" fmla="*/ 0 w 9"/>
                <a:gd name="T3" fmla="*/ 6 h 26"/>
                <a:gd name="T4" fmla="*/ 0 w 9"/>
                <a:gd name="T5" fmla="*/ 13 h 26"/>
                <a:gd name="T6" fmla="*/ 9 w 9"/>
                <a:gd name="T7" fmla="*/ 20 h 26"/>
                <a:gd name="T8" fmla="*/ 9 w 9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6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9" y="20"/>
                  </a:lnTo>
                  <a:lnTo>
                    <a:pt x="9" y="2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33" name="Line 2025"/>
            <p:cNvSpPr>
              <a:spLocks noChangeShapeType="1"/>
            </p:cNvSpPr>
            <p:nvPr/>
          </p:nvSpPr>
          <p:spPr bwMode="auto">
            <a:xfrm>
              <a:off x="1815" y="1605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34" name="Freeform 2026"/>
            <p:cNvSpPr>
              <a:spLocks/>
            </p:cNvSpPr>
            <p:nvPr/>
          </p:nvSpPr>
          <p:spPr bwMode="auto">
            <a:xfrm>
              <a:off x="1815" y="1612"/>
              <a:ext cx="1" cy="6"/>
            </a:xfrm>
            <a:custGeom>
              <a:avLst/>
              <a:gdLst>
                <a:gd name="T0" fmla="*/ 0 h 6"/>
                <a:gd name="T1" fmla="*/ 6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35" name="Freeform 2027"/>
            <p:cNvSpPr>
              <a:spLocks/>
            </p:cNvSpPr>
            <p:nvPr/>
          </p:nvSpPr>
          <p:spPr bwMode="auto">
            <a:xfrm>
              <a:off x="1815" y="1605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36" name="Line 2028"/>
            <p:cNvSpPr>
              <a:spLocks noChangeShapeType="1"/>
            </p:cNvSpPr>
            <p:nvPr/>
          </p:nvSpPr>
          <p:spPr bwMode="auto">
            <a:xfrm>
              <a:off x="1815" y="1605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37" name="Freeform 2029"/>
            <p:cNvSpPr>
              <a:spLocks/>
            </p:cNvSpPr>
            <p:nvPr/>
          </p:nvSpPr>
          <p:spPr bwMode="auto">
            <a:xfrm>
              <a:off x="1815" y="1592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38" name="Freeform 2030"/>
            <p:cNvSpPr>
              <a:spLocks/>
            </p:cNvSpPr>
            <p:nvPr/>
          </p:nvSpPr>
          <p:spPr bwMode="auto">
            <a:xfrm>
              <a:off x="1815" y="1592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39" name="Freeform 2031"/>
            <p:cNvSpPr>
              <a:spLocks/>
            </p:cNvSpPr>
            <p:nvPr/>
          </p:nvSpPr>
          <p:spPr bwMode="auto">
            <a:xfrm>
              <a:off x="1815" y="1599"/>
              <a:ext cx="8" cy="26"/>
            </a:xfrm>
            <a:custGeom>
              <a:avLst/>
              <a:gdLst>
                <a:gd name="T0" fmla="*/ 0 w 8"/>
                <a:gd name="T1" fmla="*/ 0 h 26"/>
                <a:gd name="T2" fmla="*/ 0 w 8"/>
                <a:gd name="T3" fmla="*/ 13 h 26"/>
                <a:gd name="T4" fmla="*/ 8 w 8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6">
                  <a:moveTo>
                    <a:pt x="0" y="0"/>
                  </a:moveTo>
                  <a:lnTo>
                    <a:pt x="0" y="13"/>
                  </a:lnTo>
                  <a:lnTo>
                    <a:pt x="8" y="2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40" name="Line 2032"/>
            <p:cNvSpPr>
              <a:spLocks noChangeShapeType="1"/>
            </p:cNvSpPr>
            <p:nvPr/>
          </p:nvSpPr>
          <p:spPr bwMode="auto">
            <a:xfrm>
              <a:off x="1823" y="1625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41" name="Freeform 2033"/>
            <p:cNvSpPr>
              <a:spLocks/>
            </p:cNvSpPr>
            <p:nvPr/>
          </p:nvSpPr>
          <p:spPr bwMode="auto">
            <a:xfrm>
              <a:off x="1823" y="1632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42" name="Freeform 2034"/>
            <p:cNvSpPr>
              <a:spLocks/>
            </p:cNvSpPr>
            <p:nvPr/>
          </p:nvSpPr>
          <p:spPr bwMode="auto">
            <a:xfrm>
              <a:off x="1823" y="1632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43" name="Line 2035"/>
            <p:cNvSpPr>
              <a:spLocks noChangeShapeType="1"/>
            </p:cNvSpPr>
            <p:nvPr/>
          </p:nvSpPr>
          <p:spPr bwMode="auto">
            <a:xfrm>
              <a:off x="1823" y="1632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44" name="Line 2036"/>
            <p:cNvSpPr>
              <a:spLocks noChangeShapeType="1"/>
            </p:cNvSpPr>
            <p:nvPr/>
          </p:nvSpPr>
          <p:spPr bwMode="auto">
            <a:xfrm>
              <a:off x="1823" y="1632"/>
              <a:ext cx="1" cy="6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45" name="Freeform 2037"/>
            <p:cNvSpPr>
              <a:spLocks/>
            </p:cNvSpPr>
            <p:nvPr/>
          </p:nvSpPr>
          <p:spPr bwMode="auto">
            <a:xfrm>
              <a:off x="1823" y="1638"/>
              <a:ext cx="1" cy="20"/>
            </a:xfrm>
            <a:custGeom>
              <a:avLst/>
              <a:gdLst>
                <a:gd name="T0" fmla="*/ 0 h 20"/>
                <a:gd name="T1" fmla="*/ 14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14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46" name="Freeform 2038"/>
            <p:cNvSpPr>
              <a:spLocks/>
            </p:cNvSpPr>
            <p:nvPr/>
          </p:nvSpPr>
          <p:spPr bwMode="auto">
            <a:xfrm>
              <a:off x="1823" y="1652"/>
              <a:ext cx="1" cy="6"/>
            </a:xfrm>
            <a:custGeom>
              <a:avLst/>
              <a:gdLst>
                <a:gd name="T0" fmla="*/ 6 h 6"/>
                <a:gd name="T1" fmla="*/ 6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47" name="Freeform 2039"/>
            <p:cNvSpPr>
              <a:spLocks/>
            </p:cNvSpPr>
            <p:nvPr/>
          </p:nvSpPr>
          <p:spPr bwMode="auto">
            <a:xfrm>
              <a:off x="1823" y="1618"/>
              <a:ext cx="9" cy="34"/>
            </a:xfrm>
            <a:custGeom>
              <a:avLst/>
              <a:gdLst>
                <a:gd name="T0" fmla="*/ 0 w 9"/>
                <a:gd name="T1" fmla="*/ 34 h 34"/>
                <a:gd name="T2" fmla="*/ 0 w 9"/>
                <a:gd name="T3" fmla="*/ 27 h 34"/>
                <a:gd name="T4" fmla="*/ 0 w 9"/>
                <a:gd name="T5" fmla="*/ 14 h 34"/>
                <a:gd name="T6" fmla="*/ 9 w 9"/>
                <a:gd name="T7" fmla="*/ 7 h 34"/>
                <a:gd name="T8" fmla="*/ 9 w 9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4">
                  <a:moveTo>
                    <a:pt x="0" y="34"/>
                  </a:moveTo>
                  <a:lnTo>
                    <a:pt x="0" y="27"/>
                  </a:lnTo>
                  <a:lnTo>
                    <a:pt x="0" y="14"/>
                  </a:lnTo>
                  <a:lnTo>
                    <a:pt x="9" y="7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48" name="Line 2040"/>
            <p:cNvSpPr>
              <a:spLocks noChangeShapeType="1"/>
            </p:cNvSpPr>
            <p:nvPr/>
          </p:nvSpPr>
          <p:spPr bwMode="auto">
            <a:xfrm>
              <a:off x="1832" y="1618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49" name="Line 2041"/>
            <p:cNvSpPr>
              <a:spLocks noChangeShapeType="1"/>
            </p:cNvSpPr>
            <p:nvPr/>
          </p:nvSpPr>
          <p:spPr bwMode="auto">
            <a:xfrm flipV="1">
              <a:off x="1832" y="1612"/>
              <a:ext cx="1" cy="6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50" name="Freeform 2042"/>
            <p:cNvSpPr>
              <a:spLocks/>
            </p:cNvSpPr>
            <p:nvPr/>
          </p:nvSpPr>
          <p:spPr bwMode="auto">
            <a:xfrm>
              <a:off x="1832" y="1605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51" name="Freeform 2043"/>
            <p:cNvSpPr>
              <a:spLocks/>
            </p:cNvSpPr>
            <p:nvPr/>
          </p:nvSpPr>
          <p:spPr bwMode="auto">
            <a:xfrm>
              <a:off x="1832" y="1605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52" name="Freeform 2044"/>
            <p:cNvSpPr>
              <a:spLocks/>
            </p:cNvSpPr>
            <p:nvPr/>
          </p:nvSpPr>
          <p:spPr bwMode="auto">
            <a:xfrm>
              <a:off x="1832" y="1585"/>
              <a:ext cx="1" cy="27"/>
            </a:xfrm>
            <a:custGeom>
              <a:avLst/>
              <a:gdLst>
                <a:gd name="T0" fmla="*/ 27 h 27"/>
                <a:gd name="T1" fmla="*/ 20 h 27"/>
                <a:gd name="T2" fmla="*/ 14 h 27"/>
                <a:gd name="T3" fmla="*/ 0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7">
                  <a:moveTo>
                    <a:pt x="0" y="27"/>
                  </a:moveTo>
                  <a:lnTo>
                    <a:pt x="0" y="20"/>
                  </a:ln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53" name="Line 2045"/>
            <p:cNvSpPr>
              <a:spLocks noChangeShapeType="1"/>
            </p:cNvSpPr>
            <p:nvPr/>
          </p:nvSpPr>
          <p:spPr bwMode="auto">
            <a:xfrm flipV="1">
              <a:off x="1832" y="1579"/>
              <a:ext cx="1" cy="6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54" name="Freeform 2046"/>
            <p:cNvSpPr>
              <a:spLocks/>
            </p:cNvSpPr>
            <p:nvPr/>
          </p:nvSpPr>
          <p:spPr bwMode="auto">
            <a:xfrm>
              <a:off x="1832" y="1579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55" name="Freeform 2047"/>
            <p:cNvSpPr>
              <a:spLocks/>
            </p:cNvSpPr>
            <p:nvPr/>
          </p:nvSpPr>
          <p:spPr bwMode="auto">
            <a:xfrm>
              <a:off x="1841" y="1579"/>
              <a:ext cx="1" cy="20"/>
            </a:xfrm>
            <a:custGeom>
              <a:avLst/>
              <a:gdLst>
                <a:gd name="T0" fmla="*/ 0 h 20"/>
                <a:gd name="T1" fmla="*/ 6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6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56" name="Freeform 2048"/>
            <p:cNvSpPr>
              <a:spLocks/>
            </p:cNvSpPr>
            <p:nvPr/>
          </p:nvSpPr>
          <p:spPr bwMode="auto">
            <a:xfrm>
              <a:off x="1841" y="1599"/>
              <a:ext cx="1" cy="19"/>
            </a:xfrm>
            <a:custGeom>
              <a:avLst/>
              <a:gdLst>
                <a:gd name="T0" fmla="*/ 0 h 19"/>
                <a:gd name="T1" fmla="*/ 13 h 19"/>
                <a:gd name="T2" fmla="*/ 19 h 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9">
                  <a:moveTo>
                    <a:pt x="0" y="0"/>
                  </a:moveTo>
                  <a:lnTo>
                    <a:pt x="0" y="13"/>
                  </a:lnTo>
                  <a:lnTo>
                    <a:pt x="0" y="19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57" name="Freeform 2049"/>
            <p:cNvSpPr>
              <a:spLocks/>
            </p:cNvSpPr>
            <p:nvPr/>
          </p:nvSpPr>
          <p:spPr bwMode="auto">
            <a:xfrm>
              <a:off x="1841" y="1618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58" name="Freeform 2050"/>
            <p:cNvSpPr>
              <a:spLocks/>
            </p:cNvSpPr>
            <p:nvPr/>
          </p:nvSpPr>
          <p:spPr bwMode="auto">
            <a:xfrm>
              <a:off x="1841" y="1585"/>
              <a:ext cx="1" cy="40"/>
            </a:xfrm>
            <a:custGeom>
              <a:avLst/>
              <a:gdLst>
                <a:gd name="T0" fmla="*/ 40 h 40"/>
                <a:gd name="T1" fmla="*/ 33 h 40"/>
                <a:gd name="T2" fmla="*/ 20 h 40"/>
                <a:gd name="T3" fmla="*/ 7 h 40"/>
                <a:gd name="T4" fmla="*/ 0 h 4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0">
                  <a:moveTo>
                    <a:pt x="0" y="40"/>
                  </a:moveTo>
                  <a:lnTo>
                    <a:pt x="0" y="33"/>
                  </a:lnTo>
                  <a:lnTo>
                    <a:pt x="0" y="20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59" name="Line 2051"/>
            <p:cNvSpPr>
              <a:spLocks noChangeShapeType="1"/>
            </p:cNvSpPr>
            <p:nvPr/>
          </p:nvSpPr>
          <p:spPr bwMode="auto">
            <a:xfrm>
              <a:off x="1841" y="1585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60" name="Freeform 2052"/>
            <p:cNvSpPr>
              <a:spLocks/>
            </p:cNvSpPr>
            <p:nvPr/>
          </p:nvSpPr>
          <p:spPr bwMode="auto">
            <a:xfrm>
              <a:off x="1841" y="1572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61" name="Freeform 2053"/>
            <p:cNvSpPr>
              <a:spLocks/>
            </p:cNvSpPr>
            <p:nvPr/>
          </p:nvSpPr>
          <p:spPr bwMode="auto">
            <a:xfrm>
              <a:off x="1841" y="1565"/>
              <a:ext cx="8" cy="7"/>
            </a:xfrm>
            <a:custGeom>
              <a:avLst/>
              <a:gdLst>
                <a:gd name="T0" fmla="*/ 0 w 8"/>
                <a:gd name="T1" fmla="*/ 7 h 7"/>
                <a:gd name="T2" fmla="*/ 0 w 8"/>
                <a:gd name="T3" fmla="*/ 0 h 7"/>
                <a:gd name="T4" fmla="*/ 8 w 8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7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62" name="Freeform 2054"/>
            <p:cNvSpPr>
              <a:spLocks/>
            </p:cNvSpPr>
            <p:nvPr/>
          </p:nvSpPr>
          <p:spPr bwMode="auto">
            <a:xfrm>
              <a:off x="1849" y="1565"/>
              <a:ext cx="1" cy="27"/>
            </a:xfrm>
            <a:custGeom>
              <a:avLst/>
              <a:gdLst>
                <a:gd name="T0" fmla="*/ 0 h 27"/>
                <a:gd name="T1" fmla="*/ 7 h 27"/>
                <a:gd name="T2" fmla="*/ 14 h 27"/>
                <a:gd name="T3" fmla="*/ 20 h 27"/>
                <a:gd name="T4" fmla="*/ 27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7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0" y="2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63" name="Line 2055"/>
            <p:cNvSpPr>
              <a:spLocks noChangeShapeType="1"/>
            </p:cNvSpPr>
            <p:nvPr/>
          </p:nvSpPr>
          <p:spPr bwMode="auto">
            <a:xfrm>
              <a:off x="1849" y="1592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64" name="Line 2056"/>
            <p:cNvSpPr>
              <a:spLocks noChangeShapeType="1"/>
            </p:cNvSpPr>
            <p:nvPr/>
          </p:nvSpPr>
          <p:spPr bwMode="auto">
            <a:xfrm flipV="1">
              <a:off x="1849" y="1585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65" name="Freeform 2057"/>
            <p:cNvSpPr>
              <a:spLocks/>
            </p:cNvSpPr>
            <p:nvPr/>
          </p:nvSpPr>
          <p:spPr bwMode="auto">
            <a:xfrm>
              <a:off x="1849" y="1552"/>
              <a:ext cx="1" cy="33"/>
            </a:xfrm>
            <a:custGeom>
              <a:avLst/>
              <a:gdLst>
                <a:gd name="T0" fmla="*/ 33 h 33"/>
                <a:gd name="T1" fmla="*/ 27 h 33"/>
                <a:gd name="T2" fmla="*/ 13 h 33"/>
                <a:gd name="T3" fmla="*/ 7 h 33"/>
                <a:gd name="T4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27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66" name="Freeform 2058"/>
            <p:cNvSpPr>
              <a:spLocks/>
            </p:cNvSpPr>
            <p:nvPr/>
          </p:nvSpPr>
          <p:spPr bwMode="auto">
            <a:xfrm>
              <a:off x="1849" y="1552"/>
              <a:ext cx="1" cy="20"/>
            </a:xfrm>
            <a:custGeom>
              <a:avLst/>
              <a:gdLst>
                <a:gd name="T0" fmla="*/ 0 h 20"/>
                <a:gd name="T1" fmla="*/ 0 h 20"/>
                <a:gd name="T2" fmla="*/ 7 h 20"/>
                <a:gd name="T3" fmla="*/ 13 h 20"/>
                <a:gd name="T4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67" name="Freeform 2059"/>
            <p:cNvSpPr>
              <a:spLocks/>
            </p:cNvSpPr>
            <p:nvPr/>
          </p:nvSpPr>
          <p:spPr bwMode="auto">
            <a:xfrm>
              <a:off x="1849" y="1565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  <a:gd name="T3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68" name="Freeform 2060"/>
            <p:cNvSpPr>
              <a:spLocks/>
            </p:cNvSpPr>
            <p:nvPr/>
          </p:nvSpPr>
          <p:spPr bwMode="auto">
            <a:xfrm>
              <a:off x="1849" y="1565"/>
              <a:ext cx="9" cy="40"/>
            </a:xfrm>
            <a:custGeom>
              <a:avLst/>
              <a:gdLst>
                <a:gd name="T0" fmla="*/ 0 w 9"/>
                <a:gd name="T1" fmla="*/ 0 h 40"/>
                <a:gd name="T2" fmla="*/ 0 w 9"/>
                <a:gd name="T3" fmla="*/ 7 h 40"/>
                <a:gd name="T4" fmla="*/ 0 w 9"/>
                <a:gd name="T5" fmla="*/ 20 h 40"/>
                <a:gd name="T6" fmla="*/ 9 w 9"/>
                <a:gd name="T7" fmla="*/ 34 h 40"/>
                <a:gd name="T8" fmla="*/ 9 w 9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0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  <a:lnTo>
                    <a:pt x="9" y="34"/>
                  </a:lnTo>
                  <a:lnTo>
                    <a:pt x="9" y="4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69" name="Freeform 2061"/>
            <p:cNvSpPr>
              <a:spLocks/>
            </p:cNvSpPr>
            <p:nvPr/>
          </p:nvSpPr>
          <p:spPr bwMode="auto">
            <a:xfrm>
              <a:off x="1858" y="1605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70" name="Freeform 2062"/>
            <p:cNvSpPr>
              <a:spLocks/>
            </p:cNvSpPr>
            <p:nvPr/>
          </p:nvSpPr>
          <p:spPr bwMode="auto">
            <a:xfrm>
              <a:off x="1858" y="1585"/>
              <a:ext cx="1" cy="27"/>
            </a:xfrm>
            <a:custGeom>
              <a:avLst/>
              <a:gdLst>
                <a:gd name="T0" fmla="*/ 27 h 27"/>
                <a:gd name="T1" fmla="*/ 20 h 27"/>
                <a:gd name="T2" fmla="*/ 14 h 27"/>
                <a:gd name="T3" fmla="*/ 0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7">
                  <a:moveTo>
                    <a:pt x="0" y="27"/>
                  </a:moveTo>
                  <a:lnTo>
                    <a:pt x="0" y="20"/>
                  </a:ln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71" name="Line 2063"/>
            <p:cNvSpPr>
              <a:spLocks noChangeShapeType="1"/>
            </p:cNvSpPr>
            <p:nvPr/>
          </p:nvSpPr>
          <p:spPr bwMode="auto">
            <a:xfrm flipV="1">
              <a:off x="1858" y="1579"/>
              <a:ext cx="1" cy="6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72" name="Freeform 2064"/>
            <p:cNvSpPr>
              <a:spLocks/>
            </p:cNvSpPr>
            <p:nvPr/>
          </p:nvSpPr>
          <p:spPr bwMode="auto">
            <a:xfrm>
              <a:off x="1858" y="1572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73" name="Line 2065"/>
            <p:cNvSpPr>
              <a:spLocks noChangeShapeType="1"/>
            </p:cNvSpPr>
            <p:nvPr/>
          </p:nvSpPr>
          <p:spPr bwMode="auto">
            <a:xfrm>
              <a:off x="1858" y="1572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74" name="Freeform 2066"/>
            <p:cNvSpPr>
              <a:spLocks/>
            </p:cNvSpPr>
            <p:nvPr/>
          </p:nvSpPr>
          <p:spPr bwMode="auto">
            <a:xfrm>
              <a:off x="1858" y="1579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75" name="Freeform 2067"/>
            <p:cNvSpPr>
              <a:spLocks/>
            </p:cNvSpPr>
            <p:nvPr/>
          </p:nvSpPr>
          <p:spPr bwMode="auto">
            <a:xfrm>
              <a:off x="1858" y="1579"/>
              <a:ext cx="9" cy="13"/>
            </a:xfrm>
            <a:custGeom>
              <a:avLst/>
              <a:gdLst>
                <a:gd name="T0" fmla="*/ 0 w 9"/>
                <a:gd name="T1" fmla="*/ 13 h 13"/>
                <a:gd name="T2" fmla="*/ 0 w 9"/>
                <a:gd name="T3" fmla="*/ 6 h 13"/>
                <a:gd name="T4" fmla="*/ 9 w 9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3">
                  <a:moveTo>
                    <a:pt x="0" y="13"/>
                  </a:moveTo>
                  <a:lnTo>
                    <a:pt x="0" y="6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76" name="Freeform 2068"/>
            <p:cNvSpPr>
              <a:spLocks/>
            </p:cNvSpPr>
            <p:nvPr/>
          </p:nvSpPr>
          <p:spPr bwMode="auto">
            <a:xfrm>
              <a:off x="1867" y="1565"/>
              <a:ext cx="1" cy="14"/>
            </a:xfrm>
            <a:custGeom>
              <a:avLst/>
              <a:gdLst>
                <a:gd name="T0" fmla="*/ 14 h 14"/>
                <a:gd name="T1" fmla="*/ 7 h 14"/>
                <a:gd name="T2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77" name="Freeform 2069"/>
            <p:cNvSpPr>
              <a:spLocks/>
            </p:cNvSpPr>
            <p:nvPr/>
          </p:nvSpPr>
          <p:spPr bwMode="auto">
            <a:xfrm>
              <a:off x="1867" y="1565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78" name="Line 2070"/>
            <p:cNvSpPr>
              <a:spLocks noChangeShapeType="1"/>
            </p:cNvSpPr>
            <p:nvPr/>
          </p:nvSpPr>
          <p:spPr bwMode="auto">
            <a:xfrm>
              <a:off x="1867" y="1572"/>
              <a:ext cx="1" cy="13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79" name="Freeform 2071"/>
            <p:cNvSpPr>
              <a:spLocks/>
            </p:cNvSpPr>
            <p:nvPr/>
          </p:nvSpPr>
          <p:spPr bwMode="auto">
            <a:xfrm>
              <a:off x="1867" y="1585"/>
              <a:ext cx="1" cy="14"/>
            </a:xfrm>
            <a:custGeom>
              <a:avLst/>
              <a:gdLst>
                <a:gd name="T0" fmla="*/ 0 h 14"/>
                <a:gd name="T1" fmla="*/ 7 h 14"/>
                <a:gd name="T2" fmla="*/ 14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80" name="Freeform 2072"/>
            <p:cNvSpPr>
              <a:spLocks/>
            </p:cNvSpPr>
            <p:nvPr/>
          </p:nvSpPr>
          <p:spPr bwMode="auto">
            <a:xfrm>
              <a:off x="1867" y="1592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81" name="Line 2073"/>
            <p:cNvSpPr>
              <a:spLocks noChangeShapeType="1"/>
            </p:cNvSpPr>
            <p:nvPr/>
          </p:nvSpPr>
          <p:spPr bwMode="auto">
            <a:xfrm>
              <a:off x="1867" y="1592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82" name="Freeform 2074"/>
            <p:cNvSpPr>
              <a:spLocks/>
            </p:cNvSpPr>
            <p:nvPr/>
          </p:nvSpPr>
          <p:spPr bwMode="auto">
            <a:xfrm>
              <a:off x="1867" y="1592"/>
              <a:ext cx="8" cy="1"/>
            </a:xfrm>
            <a:custGeom>
              <a:avLst/>
              <a:gdLst>
                <a:gd name="T0" fmla="*/ 0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83" name="Line 2075"/>
            <p:cNvSpPr>
              <a:spLocks noChangeShapeType="1"/>
            </p:cNvSpPr>
            <p:nvPr/>
          </p:nvSpPr>
          <p:spPr bwMode="auto">
            <a:xfrm>
              <a:off x="1875" y="1592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84" name="Line 2076"/>
            <p:cNvSpPr>
              <a:spLocks noChangeShapeType="1"/>
            </p:cNvSpPr>
            <p:nvPr/>
          </p:nvSpPr>
          <p:spPr bwMode="auto">
            <a:xfrm>
              <a:off x="1875" y="1592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85" name="Freeform 2077"/>
            <p:cNvSpPr>
              <a:spLocks/>
            </p:cNvSpPr>
            <p:nvPr/>
          </p:nvSpPr>
          <p:spPr bwMode="auto">
            <a:xfrm>
              <a:off x="1875" y="1592"/>
              <a:ext cx="1" cy="40"/>
            </a:xfrm>
            <a:custGeom>
              <a:avLst/>
              <a:gdLst>
                <a:gd name="T0" fmla="*/ 0 h 40"/>
                <a:gd name="T1" fmla="*/ 7 h 40"/>
                <a:gd name="T2" fmla="*/ 20 h 40"/>
                <a:gd name="T3" fmla="*/ 33 h 40"/>
                <a:gd name="T4" fmla="*/ 40 h 4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0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0" y="4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86" name="Line 2078"/>
            <p:cNvSpPr>
              <a:spLocks noChangeShapeType="1"/>
            </p:cNvSpPr>
            <p:nvPr/>
          </p:nvSpPr>
          <p:spPr bwMode="auto">
            <a:xfrm>
              <a:off x="1875" y="1632"/>
              <a:ext cx="1" cy="6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87" name="Line 2079"/>
            <p:cNvSpPr>
              <a:spLocks noChangeShapeType="1"/>
            </p:cNvSpPr>
            <p:nvPr/>
          </p:nvSpPr>
          <p:spPr bwMode="auto">
            <a:xfrm flipV="1">
              <a:off x="1875" y="1632"/>
              <a:ext cx="1" cy="6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88" name="Freeform 2080"/>
            <p:cNvSpPr>
              <a:spLocks/>
            </p:cNvSpPr>
            <p:nvPr/>
          </p:nvSpPr>
          <p:spPr bwMode="auto">
            <a:xfrm>
              <a:off x="1875" y="1599"/>
              <a:ext cx="1" cy="33"/>
            </a:xfrm>
            <a:custGeom>
              <a:avLst/>
              <a:gdLst>
                <a:gd name="T0" fmla="*/ 33 h 33"/>
                <a:gd name="T1" fmla="*/ 26 h 33"/>
                <a:gd name="T2" fmla="*/ 13 h 33"/>
                <a:gd name="T3" fmla="*/ 6 h 33"/>
                <a:gd name="T4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26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89" name="Freeform 2081"/>
            <p:cNvSpPr>
              <a:spLocks/>
            </p:cNvSpPr>
            <p:nvPr/>
          </p:nvSpPr>
          <p:spPr bwMode="auto">
            <a:xfrm>
              <a:off x="1875" y="1599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90" name="Freeform 2082"/>
            <p:cNvSpPr>
              <a:spLocks/>
            </p:cNvSpPr>
            <p:nvPr/>
          </p:nvSpPr>
          <p:spPr bwMode="auto">
            <a:xfrm>
              <a:off x="1884" y="1599"/>
              <a:ext cx="1" cy="19"/>
            </a:xfrm>
            <a:custGeom>
              <a:avLst/>
              <a:gdLst>
                <a:gd name="T0" fmla="*/ 0 h 19"/>
                <a:gd name="T1" fmla="*/ 6 h 19"/>
                <a:gd name="T2" fmla="*/ 19 h 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9">
                  <a:moveTo>
                    <a:pt x="0" y="0"/>
                  </a:moveTo>
                  <a:lnTo>
                    <a:pt x="0" y="6"/>
                  </a:lnTo>
                  <a:lnTo>
                    <a:pt x="0" y="19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91" name="Line 2083"/>
            <p:cNvSpPr>
              <a:spLocks noChangeShapeType="1"/>
            </p:cNvSpPr>
            <p:nvPr/>
          </p:nvSpPr>
          <p:spPr bwMode="auto">
            <a:xfrm>
              <a:off x="1884" y="1618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92" name="Freeform 2084"/>
            <p:cNvSpPr>
              <a:spLocks/>
            </p:cNvSpPr>
            <p:nvPr/>
          </p:nvSpPr>
          <p:spPr bwMode="auto">
            <a:xfrm>
              <a:off x="1884" y="1618"/>
              <a:ext cx="1" cy="14"/>
            </a:xfrm>
            <a:custGeom>
              <a:avLst/>
              <a:gdLst>
                <a:gd name="T0" fmla="*/ 0 h 14"/>
                <a:gd name="T1" fmla="*/ 7 h 14"/>
                <a:gd name="T2" fmla="*/ 14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93" name="Freeform 2085"/>
            <p:cNvSpPr>
              <a:spLocks/>
            </p:cNvSpPr>
            <p:nvPr/>
          </p:nvSpPr>
          <p:spPr bwMode="auto">
            <a:xfrm>
              <a:off x="1884" y="1632"/>
              <a:ext cx="1" cy="6"/>
            </a:xfrm>
            <a:custGeom>
              <a:avLst/>
              <a:gdLst>
                <a:gd name="T0" fmla="*/ 0 h 6"/>
                <a:gd name="T1" fmla="*/ 6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94" name="Freeform 2086"/>
            <p:cNvSpPr>
              <a:spLocks/>
            </p:cNvSpPr>
            <p:nvPr/>
          </p:nvSpPr>
          <p:spPr bwMode="auto">
            <a:xfrm>
              <a:off x="1884" y="1599"/>
              <a:ext cx="1" cy="39"/>
            </a:xfrm>
            <a:custGeom>
              <a:avLst/>
              <a:gdLst>
                <a:gd name="T0" fmla="*/ 39 h 39"/>
                <a:gd name="T1" fmla="*/ 33 h 39"/>
                <a:gd name="T2" fmla="*/ 19 h 39"/>
                <a:gd name="T3" fmla="*/ 6 h 39"/>
                <a:gd name="T4" fmla="*/ 0 h 3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9">
                  <a:moveTo>
                    <a:pt x="0" y="39"/>
                  </a:moveTo>
                  <a:lnTo>
                    <a:pt x="0" y="33"/>
                  </a:lnTo>
                  <a:lnTo>
                    <a:pt x="0" y="19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95" name="Freeform 2087"/>
            <p:cNvSpPr>
              <a:spLocks/>
            </p:cNvSpPr>
            <p:nvPr/>
          </p:nvSpPr>
          <p:spPr bwMode="auto">
            <a:xfrm>
              <a:off x="1884" y="1579"/>
              <a:ext cx="1" cy="20"/>
            </a:xfrm>
            <a:custGeom>
              <a:avLst/>
              <a:gdLst>
                <a:gd name="T0" fmla="*/ 20 h 20"/>
                <a:gd name="T1" fmla="*/ 6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96" name="Freeform 2088"/>
            <p:cNvSpPr>
              <a:spLocks/>
            </p:cNvSpPr>
            <p:nvPr/>
          </p:nvSpPr>
          <p:spPr bwMode="auto">
            <a:xfrm>
              <a:off x="1884" y="1579"/>
              <a:ext cx="9" cy="26"/>
            </a:xfrm>
            <a:custGeom>
              <a:avLst/>
              <a:gdLst>
                <a:gd name="T0" fmla="*/ 0 w 9"/>
                <a:gd name="T1" fmla="*/ 0 h 26"/>
                <a:gd name="T2" fmla="*/ 0 w 9"/>
                <a:gd name="T3" fmla="*/ 6 h 26"/>
                <a:gd name="T4" fmla="*/ 0 w 9"/>
                <a:gd name="T5" fmla="*/ 13 h 26"/>
                <a:gd name="T6" fmla="*/ 9 w 9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6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9" y="2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97" name="Freeform 2089"/>
            <p:cNvSpPr>
              <a:spLocks/>
            </p:cNvSpPr>
            <p:nvPr/>
          </p:nvSpPr>
          <p:spPr bwMode="auto">
            <a:xfrm>
              <a:off x="1893" y="1605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98" name="Freeform 2090"/>
            <p:cNvSpPr>
              <a:spLocks/>
            </p:cNvSpPr>
            <p:nvPr/>
          </p:nvSpPr>
          <p:spPr bwMode="auto">
            <a:xfrm>
              <a:off x="1893" y="1618"/>
              <a:ext cx="1" cy="40"/>
            </a:xfrm>
            <a:custGeom>
              <a:avLst/>
              <a:gdLst>
                <a:gd name="T0" fmla="*/ 0 h 40"/>
                <a:gd name="T1" fmla="*/ 7 h 40"/>
                <a:gd name="T2" fmla="*/ 20 h 40"/>
                <a:gd name="T3" fmla="*/ 34 h 40"/>
                <a:gd name="T4" fmla="*/ 40 h 4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0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  <a:lnTo>
                    <a:pt x="0" y="34"/>
                  </a:lnTo>
                  <a:lnTo>
                    <a:pt x="0" y="4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299" name="Freeform 2091"/>
            <p:cNvSpPr>
              <a:spLocks/>
            </p:cNvSpPr>
            <p:nvPr/>
          </p:nvSpPr>
          <p:spPr bwMode="auto">
            <a:xfrm>
              <a:off x="1893" y="1638"/>
              <a:ext cx="1" cy="20"/>
            </a:xfrm>
            <a:custGeom>
              <a:avLst/>
              <a:gdLst>
                <a:gd name="T0" fmla="*/ 20 h 20"/>
                <a:gd name="T1" fmla="*/ 20 h 20"/>
                <a:gd name="T2" fmla="*/ 14 h 20"/>
                <a:gd name="T3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20"/>
                  </a:ln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00" name="Freeform 2092"/>
            <p:cNvSpPr>
              <a:spLocks/>
            </p:cNvSpPr>
            <p:nvPr/>
          </p:nvSpPr>
          <p:spPr bwMode="auto">
            <a:xfrm>
              <a:off x="1893" y="1592"/>
              <a:ext cx="1" cy="46"/>
            </a:xfrm>
            <a:custGeom>
              <a:avLst/>
              <a:gdLst>
                <a:gd name="T0" fmla="*/ 46 h 46"/>
                <a:gd name="T1" fmla="*/ 33 h 46"/>
                <a:gd name="T2" fmla="*/ 20 h 46"/>
                <a:gd name="T3" fmla="*/ 7 h 46"/>
                <a:gd name="T4" fmla="*/ 0 h 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6">
                  <a:moveTo>
                    <a:pt x="0" y="46"/>
                  </a:moveTo>
                  <a:lnTo>
                    <a:pt x="0" y="33"/>
                  </a:lnTo>
                  <a:lnTo>
                    <a:pt x="0" y="20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01" name="Freeform 2093"/>
            <p:cNvSpPr>
              <a:spLocks/>
            </p:cNvSpPr>
            <p:nvPr/>
          </p:nvSpPr>
          <p:spPr bwMode="auto">
            <a:xfrm>
              <a:off x="1893" y="1592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02" name="Freeform 2094"/>
            <p:cNvSpPr>
              <a:spLocks/>
            </p:cNvSpPr>
            <p:nvPr/>
          </p:nvSpPr>
          <p:spPr bwMode="auto">
            <a:xfrm>
              <a:off x="1893" y="1592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03" name="Freeform 2095"/>
            <p:cNvSpPr>
              <a:spLocks/>
            </p:cNvSpPr>
            <p:nvPr/>
          </p:nvSpPr>
          <p:spPr bwMode="auto">
            <a:xfrm>
              <a:off x="1893" y="1592"/>
              <a:ext cx="8" cy="33"/>
            </a:xfrm>
            <a:custGeom>
              <a:avLst/>
              <a:gdLst>
                <a:gd name="T0" fmla="*/ 0 w 8"/>
                <a:gd name="T1" fmla="*/ 0 h 33"/>
                <a:gd name="T2" fmla="*/ 0 w 8"/>
                <a:gd name="T3" fmla="*/ 7 h 33"/>
                <a:gd name="T4" fmla="*/ 0 w 8"/>
                <a:gd name="T5" fmla="*/ 13 h 33"/>
                <a:gd name="T6" fmla="*/ 8 w 8"/>
                <a:gd name="T7" fmla="*/ 26 h 33"/>
                <a:gd name="T8" fmla="*/ 8 w 8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8" y="26"/>
                  </a:lnTo>
                  <a:lnTo>
                    <a:pt x="8" y="3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04" name="Freeform 2096"/>
            <p:cNvSpPr>
              <a:spLocks/>
            </p:cNvSpPr>
            <p:nvPr/>
          </p:nvSpPr>
          <p:spPr bwMode="auto">
            <a:xfrm>
              <a:off x="1901" y="1625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05" name="Freeform 2097"/>
            <p:cNvSpPr>
              <a:spLocks/>
            </p:cNvSpPr>
            <p:nvPr/>
          </p:nvSpPr>
          <p:spPr bwMode="auto">
            <a:xfrm>
              <a:off x="1901" y="1599"/>
              <a:ext cx="1" cy="33"/>
            </a:xfrm>
            <a:custGeom>
              <a:avLst/>
              <a:gdLst>
                <a:gd name="T0" fmla="*/ 33 h 33"/>
                <a:gd name="T1" fmla="*/ 26 h 33"/>
                <a:gd name="T2" fmla="*/ 19 h 33"/>
                <a:gd name="T3" fmla="*/ 6 h 33"/>
                <a:gd name="T4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26"/>
                  </a:lnTo>
                  <a:lnTo>
                    <a:pt x="0" y="19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06" name="Line 2098"/>
            <p:cNvSpPr>
              <a:spLocks noChangeShapeType="1"/>
            </p:cNvSpPr>
            <p:nvPr/>
          </p:nvSpPr>
          <p:spPr bwMode="auto">
            <a:xfrm flipV="1">
              <a:off x="1901" y="1592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07" name="Line 2099"/>
            <p:cNvSpPr>
              <a:spLocks noChangeShapeType="1"/>
            </p:cNvSpPr>
            <p:nvPr/>
          </p:nvSpPr>
          <p:spPr bwMode="auto">
            <a:xfrm>
              <a:off x="1901" y="1592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08" name="Freeform 2100"/>
            <p:cNvSpPr>
              <a:spLocks/>
            </p:cNvSpPr>
            <p:nvPr/>
          </p:nvSpPr>
          <p:spPr bwMode="auto">
            <a:xfrm>
              <a:off x="1901" y="1592"/>
              <a:ext cx="1" cy="46"/>
            </a:xfrm>
            <a:custGeom>
              <a:avLst/>
              <a:gdLst>
                <a:gd name="T0" fmla="*/ 0 h 46"/>
                <a:gd name="T1" fmla="*/ 7 h 46"/>
                <a:gd name="T2" fmla="*/ 26 h 46"/>
                <a:gd name="T3" fmla="*/ 40 h 46"/>
                <a:gd name="T4" fmla="*/ 46 h 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6">
                  <a:moveTo>
                    <a:pt x="0" y="0"/>
                  </a:moveTo>
                  <a:lnTo>
                    <a:pt x="0" y="7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0" y="4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09" name="Freeform 2101"/>
            <p:cNvSpPr>
              <a:spLocks/>
            </p:cNvSpPr>
            <p:nvPr/>
          </p:nvSpPr>
          <p:spPr bwMode="auto">
            <a:xfrm>
              <a:off x="1901" y="1618"/>
              <a:ext cx="1" cy="20"/>
            </a:xfrm>
            <a:custGeom>
              <a:avLst/>
              <a:gdLst>
                <a:gd name="T0" fmla="*/ 20 h 20"/>
                <a:gd name="T1" fmla="*/ 20 h 20"/>
                <a:gd name="T2" fmla="*/ 14 h 20"/>
                <a:gd name="T3" fmla="*/ 7 h 20"/>
                <a:gd name="T4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20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10" name="Freeform 2102"/>
            <p:cNvSpPr>
              <a:spLocks/>
            </p:cNvSpPr>
            <p:nvPr/>
          </p:nvSpPr>
          <p:spPr bwMode="auto">
            <a:xfrm>
              <a:off x="1901" y="1618"/>
              <a:ext cx="9" cy="7"/>
            </a:xfrm>
            <a:custGeom>
              <a:avLst/>
              <a:gdLst>
                <a:gd name="T0" fmla="*/ 0 w 9"/>
                <a:gd name="T1" fmla="*/ 0 h 7"/>
                <a:gd name="T2" fmla="*/ 0 w 9"/>
                <a:gd name="T3" fmla="*/ 0 h 7"/>
                <a:gd name="T4" fmla="*/ 0 w 9"/>
                <a:gd name="T5" fmla="*/ 7 h 7"/>
                <a:gd name="T6" fmla="*/ 9 w 9"/>
                <a:gd name="T7" fmla="*/ 7 h 7"/>
                <a:gd name="T8" fmla="*/ 9 w 9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9" y="7"/>
                  </a:lnTo>
                  <a:lnTo>
                    <a:pt x="9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11" name="Freeform 2103"/>
            <p:cNvSpPr>
              <a:spLocks/>
            </p:cNvSpPr>
            <p:nvPr/>
          </p:nvSpPr>
          <p:spPr bwMode="auto">
            <a:xfrm>
              <a:off x="1910" y="1579"/>
              <a:ext cx="1" cy="46"/>
            </a:xfrm>
            <a:custGeom>
              <a:avLst/>
              <a:gdLst>
                <a:gd name="T0" fmla="*/ 46 h 46"/>
                <a:gd name="T1" fmla="*/ 39 h 46"/>
                <a:gd name="T2" fmla="*/ 20 h 46"/>
                <a:gd name="T3" fmla="*/ 6 h 46"/>
                <a:gd name="T4" fmla="*/ 0 h 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6">
                  <a:moveTo>
                    <a:pt x="0" y="46"/>
                  </a:moveTo>
                  <a:lnTo>
                    <a:pt x="0" y="39"/>
                  </a:lnTo>
                  <a:lnTo>
                    <a:pt x="0" y="20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12" name="Freeform 2104"/>
            <p:cNvSpPr>
              <a:spLocks/>
            </p:cNvSpPr>
            <p:nvPr/>
          </p:nvSpPr>
          <p:spPr bwMode="auto">
            <a:xfrm>
              <a:off x="1910" y="1579"/>
              <a:ext cx="1" cy="26"/>
            </a:xfrm>
            <a:custGeom>
              <a:avLst/>
              <a:gdLst>
                <a:gd name="T0" fmla="*/ 0 h 26"/>
                <a:gd name="T1" fmla="*/ 0 h 26"/>
                <a:gd name="T2" fmla="*/ 13 h 26"/>
                <a:gd name="T3" fmla="*/ 20 h 26"/>
                <a:gd name="T4" fmla="*/ 26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6">
                  <a:moveTo>
                    <a:pt x="0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13" name="Freeform 2105"/>
            <p:cNvSpPr>
              <a:spLocks/>
            </p:cNvSpPr>
            <p:nvPr/>
          </p:nvSpPr>
          <p:spPr bwMode="auto">
            <a:xfrm>
              <a:off x="1910" y="1585"/>
              <a:ext cx="1" cy="20"/>
            </a:xfrm>
            <a:custGeom>
              <a:avLst/>
              <a:gdLst>
                <a:gd name="T0" fmla="*/ 20 h 20"/>
                <a:gd name="T1" fmla="*/ 20 h 20"/>
                <a:gd name="T2" fmla="*/ 14 h 20"/>
                <a:gd name="T3" fmla="*/ 0 h 20"/>
                <a:gd name="T4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20"/>
                  </a:lnTo>
                  <a:lnTo>
                    <a:pt x="0" y="14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14" name="Freeform 2106"/>
            <p:cNvSpPr>
              <a:spLocks/>
            </p:cNvSpPr>
            <p:nvPr/>
          </p:nvSpPr>
          <p:spPr bwMode="auto">
            <a:xfrm>
              <a:off x="1910" y="1585"/>
              <a:ext cx="1" cy="20"/>
            </a:xfrm>
            <a:custGeom>
              <a:avLst/>
              <a:gdLst>
                <a:gd name="T0" fmla="*/ 0 h 20"/>
                <a:gd name="T1" fmla="*/ 0 h 20"/>
                <a:gd name="T2" fmla="*/ 7 h 20"/>
                <a:gd name="T3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15" name="Freeform 2107"/>
            <p:cNvSpPr>
              <a:spLocks/>
            </p:cNvSpPr>
            <p:nvPr/>
          </p:nvSpPr>
          <p:spPr bwMode="auto">
            <a:xfrm>
              <a:off x="1910" y="1605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16" name="Freeform 2108"/>
            <p:cNvSpPr>
              <a:spLocks/>
            </p:cNvSpPr>
            <p:nvPr/>
          </p:nvSpPr>
          <p:spPr bwMode="auto">
            <a:xfrm>
              <a:off x="1910" y="1592"/>
              <a:ext cx="1" cy="20"/>
            </a:xfrm>
            <a:custGeom>
              <a:avLst/>
              <a:gdLst>
                <a:gd name="T0" fmla="*/ 20 h 20"/>
                <a:gd name="T1" fmla="*/ 13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17" name="Freeform 2109"/>
            <p:cNvSpPr>
              <a:spLocks/>
            </p:cNvSpPr>
            <p:nvPr/>
          </p:nvSpPr>
          <p:spPr bwMode="auto">
            <a:xfrm>
              <a:off x="1910" y="1572"/>
              <a:ext cx="9" cy="20"/>
            </a:xfrm>
            <a:custGeom>
              <a:avLst/>
              <a:gdLst>
                <a:gd name="T0" fmla="*/ 0 w 9"/>
                <a:gd name="T1" fmla="*/ 20 h 20"/>
                <a:gd name="T2" fmla="*/ 0 w 9"/>
                <a:gd name="T3" fmla="*/ 7 h 20"/>
                <a:gd name="T4" fmla="*/ 9 w 9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0">
                  <a:moveTo>
                    <a:pt x="0" y="20"/>
                  </a:moveTo>
                  <a:lnTo>
                    <a:pt x="0" y="7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18" name="Freeform 2110"/>
            <p:cNvSpPr>
              <a:spLocks/>
            </p:cNvSpPr>
            <p:nvPr/>
          </p:nvSpPr>
          <p:spPr bwMode="auto">
            <a:xfrm>
              <a:off x="1919" y="1572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19" name="Line 2111"/>
            <p:cNvSpPr>
              <a:spLocks noChangeShapeType="1"/>
            </p:cNvSpPr>
            <p:nvPr/>
          </p:nvSpPr>
          <p:spPr bwMode="auto">
            <a:xfrm>
              <a:off x="1919" y="1579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20" name="Freeform 2112"/>
            <p:cNvSpPr>
              <a:spLocks/>
            </p:cNvSpPr>
            <p:nvPr/>
          </p:nvSpPr>
          <p:spPr bwMode="auto">
            <a:xfrm>
              <a:off x="1919" y="1579"/>
              <a:ext cx="1" cy="26"/>
            </a:xfrm>
            <a:custGeom>
              <a:avLst/>
              <a:gdLst>
                <a:gd name="T0" fmla="*/ 0 h 26"/>
                <a:gd name="T1" fmla="*/ 13 h 26"/>
                <a:gd name="T2" fmla="*/ 26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0"/>
                  </a:moveTo>
                  <a:lnTo>
                    <a:pt x="0" y="13"/>
                  </a:lnTo>
                  <a:lnTo>
                    <a:pt x="0" y="2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21" name="Freeform 2113"/>
            <p:cNvSpPr>
              <a:spLocks/>
            </p:cNvSpPr>
            <p:nvPr/>
          </p:nvSpPr>
          <p:spPr bwMode="auto">
            <a:xfrm>
              <a:off x="1919" y="1605"/>
              <a:ext cx="1" cy="13"/>
            </a:xfrm>
            <a:custGeom>
              <a:avLst/>
              <a:gdLst>
                <a:gd name="T0" fmla="*/ 0 h 13"/>
                <a:gd name="T1" fmla="*/ 13 h 13"/>
                <a:gd name="T2" fmla="*/ 13 h 13"/>
                <a:gd name="T3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22" name="Freeform 2114"/>
            <p:cNvSpPr>
              <a:spLocks/>
            </p:cNvSpPr>
            <p:nvPr/>
          </p:nvSpPr>
          <p:spPr bwMode="auto">
            <a:xfrm>
              <a:off x="1919" y="1579"/>
              <a:ext cx="1" cy="39"/>
            </a:xfrm>
            <a:custGeom>
              <a:avLst/>
              <a:gdLst>
                <a:gd name="T0" fmla="*/ 39 h 39"/>
                <a:gd name="T1" fmla="*/ 33 h 39"/>
                <a:gd name="T2" fmla="*/ 20 h 39"/>
                <a:gd name="T3" fmla="*/ 6 h 39"/>
                <a:gd name="T4" fmla="*/ 0 h 3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9">
                  <a:moveTo>
                    <a:pt x="0" y="39"/>
                  </a:moveTo>
                  <a:lnTo>
                    <a:pt x="0" y="33"/>
                  </a:lnTo>
                  <a:lnTo>
                    <a:pt x="0" y="20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23" name="Freeform 2115"/>
            <p:cNvSpPr>
              <a:spLocks/>
            </p:cNvSpPr>
            <p:nvPr/>
          </p:nvSpPr>
          <p:spPr bwMode="auto">
            <a:xfrm>
              <a:off x="1919" y="1579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24" name="Freeform 2116"/>
            <p:cNvSpPr>
              <a:spLocks/>
            </p:cNvSpPr>
            <p:nvPr/>
          </p:nvSpPr>
          <p:spPr bwMode="auto">
            <a:xfrm>
              <a:off x="1919" y="1579"/>
              <a:ext cx="8" cy="6"/>
            </a:xfrm>
            <a:custGeom>
              <a:avLst/>
              <a:gdLst>
                <a:gd name="T0" fmla="*/ 0 w 8"/>
                <a:gd name="T1" fmla="*/ 6 h 6"/>
                <a:gd name="T2" fmla="*/ 0 w 8"/>
                <a:gd name="T3" fmla="*/ 0 h 6"/>
                <a:gd name="T4" fmla="*/ 8 w 8"/>
                <a:gd name="T5" fmla="*/ 0 h 6"/>
                <a:gd name="T6" fmla="*/ 8 w 8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25" name="Freeform 2117"/>
            <p:cNvSpPr>
              <a:spLocks/>
            </p:cNvSpPr>
            <p:nvPr/>
          </p:nvSpPr>
          <p:spPr bwMode="auto">
            <a:xfrm>
              <a:off x="1927" y="1579"/>
              <a:ext cx="1" cy="39"/>
            </a:xfrm>
            <a:custGeom>
              <a:avLst/>
              <a:gdLst>
                <a:gd name="T0" fmla="*/ 0 h 39"/>
                <a:gd name="T1" fmla="*/ 6 h 39"/>
                <a:gd name="T2" fmla="*/ 20 h 39"/>
                <a:gd name="T3" fmla="*/ 33 h 39"/>
                <a:gd name="T4" fmla="*/ 39 h 3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9">
                  <a:moveTo>
                    <a:pt x="0" y="0"/>
                  </a:moveTo>
                  <a:lnTo>
                    <a:pt x="0" y="6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0" y="39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26" name="Line 2118"/>
            <p:cNvSpPr>
              <a:spLocks noChangeShapeType="1"/>
            </p:cNvSpPr>
            <p:nvPr/>
          </p:nvSpPr>
          <p:spPr bwMode="auto">
            <a:xfrm>
              <a:off x="1927" y="1618"/>
              <a:ext cx="1" cy="14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27" name="Freeform 2119"/>
            <p:cNvSpPr>
              <a:spLocks/>
            </p:cNvSpPr>
            <p:nvPr/>
          </p:nvSpPr>
          <p:spPr bwMode="auto">
            <a:xfrm>
              <a:off x="1927" y="1632"/>
              <a:ext cx="1" cy="6"/>
            </a:xfrm>
            <a:custGeom>
              <a:avLst/>
              <a:gdLst>
                <a:gd name="T0" fmla="*/ 0 h 6"/>
                <a:gd name="T1" fmla="*/ 6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28" name="Freeform 2120"/>
            <p:cNvSpPr>
              <a:spLocks/>
            </p:cNvSpPr>
            <p:nvPr/>
          </p:nvSpPr>
          <p:spPr bwMode="auto">
            <a:xfrm>
              <a:off x="1927" y="1599"/>
              <a:ext cx="1" cy="39"/>
            </a:xfrm>
            <a:custGeom>
              <a:avLst/>
              <a:gdLst>
                <a:gd name="T0" fmla="*/ 39 h 39"/>
                <a:gd name="T1" fmla="*/ 33 h 39"/>
                <a:gd name="T2" fmla="*/ 19 h 39"/>
                <a:gd name="T3" fmla="*/ 6 h 39"/>
                <a:gd name="T4" fmla="*/ 0 h 3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9">
                  <a:moveTo>
                    <a:pt x="0" y="39"/>
                  </a:moveTo>
                  <a:lnTo>
                    <a:pt x="0" y="33"/>
                  </a:lnTo>
                  <a:lnTo>
                    <a:pt x="0" y="19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29" name="Line 2121"/>
            <p:cNvSpPr>
              <a:spLocks noChangeShapeType="1"/>
            </p:cNvSpPr>
            <p:nvPr/>
          </p:nvSpPr>
          <p:spPr bwMode="auto">
            <a:xfrm>
              <a:off x="1927" y="1599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30" name="Freeform 2122"/>
            <p:cNvSpPr>
              <a:spLocks/>
            </p:cNvSpPr>
            <p:nvPr/>
          </p:nvSpPr>
          <p:spPr bwMode="auto">
            <a:xfrm>
              <a:off x="1927" y="1599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31" name="Freeform 2123"/>
            <p:cNvSpPr>
              <a:spLocks/>
            </p:cNvSpPr>
            <p:nvPr/>
          </p:nvSpPr>
          <p:spPr bwMode="auto">
            <a:xfrm>
              <a:off x="1927" y="1612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32" name="Freeform 2124"/>
            <p:cNvSpPr>
              <a:spLocks/>
            </p:cNvSpPr>
            <p:nvPr/>
          </p:nvSpPr>
          <p:spPr bwMode="auto">
            <a:xfrm>
              <a:off x="1936" y="1612"/>
              <a:ext cx="1" cy="20"/>
            </a:xfrm>
            <a:custGeom>
              <a:avLst/>
              <a:gdLst>
                <a:gd name="T0" fmla="*/ 0 h 20"/>
                <a:gd name="T1" fmla="*/ 13 h 20"/>
                <a:gd name="T2" fmla="*/ 20 h 20"/>
                <a:gd name="T3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13"/>
                  </a:lnTo>
                  <a:lnTo>
                    <a:pt x="0" y="20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33" name="Freeform 2125"/>
            <p:cNvSpPr>
              <a:spLocks/>
            </p:cNvSpPr>
            <p:nvPr/>
          </p:nvSpPr>
          <p:spPr bwMode="auto">
            <a:xfrm>
              <a:off x="1936" y="1618"/>
              <a:ext cx="1" cy="14"/>
            </a:xfrm>
            <a:custGeom>
              <a:avLst/>
              <a:gdLst>
                <a:gd name="T0" fmla="*/ 14 h 14"/>
                <a:gd name="T1" fmla="*/ 7 h 14"/>
                <a:gd name="T2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34" name="Freeform 2126"/>
            <p:cNvSpPr>
              <a:spLocks/>
            </p:cNvSpPr>
            <p:nvPr/>
          </p:nvSpPr>
          <p:spPr bwMode="auto">
            <a:xfrm>
              <a:off x="1936" y="1599"/>
              <a:ext cx="1" cy="19"/>
            </a:xfrm>
            <a:custGeom>
              <a:avLst/>
              <a:gdLst>
                <a:gd name="T0" fmla="*/ 19 h 19"/>
                <a:gd name="T1" fmla="*/ 6 h 19"/>
                <a:gd name="T2" fmla="*/ 0 h 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9">
                  <a:moveTo>
                    <a:pt x="0" y="19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35" name="Line 2127"/>
            <p:cNvSpPr>
              <a:spLocks noChangeShapeType="1"/>
            </p:cNvSpPr>
            <p:nvPr/>
          </p:nvSpPr>
          <p:spPr bwMode="auto">
            <a:xfrm flipV="1">
              <a:off x="1936" y="1585"/>
              <a:ext cx="1" cy="14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36" name="Freeform 2128"/>
            <p:cNvSpPr>
              <a:spLocks/>
            </p:cNvSpPr>
            <p:nvPr/>
          </p:nvSpPr>
          <p:spPr bwMode="auto">
            <a:xfrm>
              <a:off x="1936" y="1579"/>
              <a:ext cx="1" cy="6"/>
            </a:xfrm>
            <a:custGeom>
              <a:avLst/>
              <a:gdLst>
                <a:gd name="T0" fmla="*/ 6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37" name="Freeform 2129"/>
            <p:cNvSpPr>
              <a:spLocks/>
            </p:cNvSpPr>
            <p:nvPr/>
          </p:nvSpPr>
          <p:spPr bwMode="auto">
            <a:xfrm>
              <a:off x="1936" y="1579"/>
              <a:ext cx="1" cy="33"/>
            </a:xfrm>
            <a:custGeom>
              <a:avLst/>
              <a:gdLst>
                <a:gd name="T0" fmla="*/ 0 h 33"/>
                <a:gd name="T1" fmla="*/ 6 h 33"/>
                <a:gd name="T2" fmla="*/ 20 h 33"/>
                <a:gd name="T3" fmla="*/ 26 h 33"/>
                <a:gd name="T4" fmla="*/ 33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0"/>
                  </a:moveTo>
                  <a:lnTo>
                    <a:pt x="0" y="6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0" y="3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38" name="Freeform 2130"/>
            <p:cNvSpPr>
              <a:spLocks/>
            </p:cNvSpPr>
            <p:nvPr/>
          </p:nvSpPr>
          <p:spPr bwMode="auto">
            <a:xfrm>
              <a:off x="1936" y="1599"/>
              <a:ext cx="1" cy="13"/>
            </a:xfrm>
            <a:custGeom>
              <a:avLst/>
              <a:gdLst>
                <a:gd name="T0" fmla="*/ 13 h 13"/>
                <a:gd name="T1" fmla="*/ 13 h 13"/>
                <a:gd name="T2" fmla="*/ 6 h 13"/>
                <a:gd name="T3" fmla="*/ 0 h 13"/>
                <a:gd name="T4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39" name="Freeform 2131"/>
            <p:cNvSpPr>
              <a:spLocks/>
            </p:cNvSpPr>
            <p:nvPr/>
          </p:nvSpPr>
          <p:spPr bwMode="auto">
            <a:xfrm>
              <a:off x="1936" y="1599"/>
              <a:ext cx="9" cy="6"/>
            </a:xfrm>
            <a:custGeom>
              <a:avLst/>
              <a:gdLst>
                <a:gd name="T0" fmla="*/ 0 w 9"/>
                <a:gd name="T1" fmla="*/ 0 h 6"/>
                <a:gd name="T2" fmla="*/ 0 w 9"/>
                <a:gd name="T3" fmla="*/ 6 h 6"/>
                <a:gd name="T4" fmla="*/ 9 w 9"/>
                <a:gd name="T5" fmla="*/ 6 h 6"/>
                <a:gd name="T6" fmla="*/ 9 w 9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0" y="6"/>
                  </a:lnTo>
                  <a:lnTo>
                    <a:pt x="9" y="6"/>
                  </a:lnTo>
                  <a:lnTo>
                    <a:pt x="9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40" name="Freeform 2132"/>
            <p:cNvSpPr>
              <a:spLocks/>
            </p:cNvSpPr>
            <p:nvPr/>
          </p:nvSpPr>
          <p:spPr bwMode="auto">
            <a:xfrm>
              <a:off x="1945" y="1565"/>
              <a:ext cx="1" cy="40"/>
            </a:xfrm>
            <a:custGeom>
              <a:avLst/>
              <a:gdLst>
                <a:gd name="T0" fmla="*/ 40 h 40"/>
                <a:gd name="T1" fmla="*/ 34 h 40"/>
                <a:gd name="T2" fmla="*/ 20 h 40"/>
                <a:gd name="T3" fmla="*/ 7 h 40"/>
                <a:gd name="T4" fmla="*/ 0 h 4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0">
                  <a:moveTo>
                    <a:pt x="0" y="40"/>
                  </a:moveTo>
                  <a:lnTo>
                    <a:pt x="0" y="34"/>
                  </a:lnTo>
                  <a:lnTo>
                    <a:pt x="0" y="20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41" name="Freeform 2133"/>
            <p:cNvSpPr>
              <a:spLocks/>
            </p:cNvSpPr>
            <p:nvPr/>
          </p:nvSpPr>
          <p:spPr bwMode="auto">
            <a:xfrm>
              <a:off x="1945" y="1565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42" name="Freeform 2134"/>
            <p:cNvSpPr>
              <a:spLocks/>
            </p:cNvSpPr>
            <p:nvPr/>
          </p:nvSpPr>
          <p:spPr bwMode="auto">
            <a:xfrm>
              <a:off x="1945" y="1565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43" name="Freeform 2135"/>
            <p:cNvSpPr>
              <a:spLocks/>
            </p:cNvSpPr>
            <p:nvPr/>
          </p:nvSpPr>
          <p:spPr bwMode="auto">
            <a:xfrm>
              <a:off x="1945" y="1565"/>
              <a:ext cx="1" cy="27"/>
            </a:xfrm>
            <a:custGeom>
              <a:avLst/>
              <a:gdLst>
                <a:gd name="T0" fmla="*/ 0 h 27"/>
                <a:gd name="T1" fmla="*/ 7 h 27"/>
                <a:gd name="T2" fmla="*/ 14 h 27"/>
                <a:gd name="T3" fmla="*/ 27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7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  <a:lnTo>
                    <a:pt x="0" y="2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44" name="Line 2136"/>
            <p:cNvSpPr>
              <a:spLocks noChangeShapeType="1"/>
            </p:cNvSpPr>
            <p:nvPr/>
          </p:nvSpPr>
          <p:spPr bwMode="auto">
            <a:xfrm>
              <a:off x="1945" y="1592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45" name="Freeform 2137"/>
            <p:cNvSpPr>
              <a:spLocks/>
            </p:cNvSpPr>
            <p:nvPr/>
          </p:nvSpPr>
          <p:spPr bwMode="auto">
            <a:xfrm>
              <a:off x="1945" y="1592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46" name="Freeform 2138"/>
            <p:cNvSpPr>
              <a:spLocks/>
            </p:cNvSpPr>
            <p:nvPr/>
          </p:nvSpPr>
          <p:spPr bwMode="auto">
            <a:xfrm>
              <a:off x="1945" y="1572"/>
              <a:ext cx="8" cy="20"/>
            </a:xfrm>
            <a:custGeom>
              <a:avLst/>
              <a:gdLst>
                <a:gd name="T0" fmla="*/ 0 w 8"/>
                <a:gd name="T1" fmla="*/ 20 h 20"/>
                <a:gd name="T2" fmla="*/ 0 w 8"/>
                <a:gd name="T3" fmla="*/ 7 h 20"/>
                <a:gd name="T4" fmla="*/ 8 w 8"/>
                <a:gd name="T5" fmla="*/ 0 h 20"/>
                <a:gd name="T6" fmla="*/ 8 w 8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0">
                  <a:moveTo>
                    <a:pt x="0" y="20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47" name="Freeform 2139"/>
            <p:cNvSpPr>
              <a:spLocks/>
            </p:cNvSpPr>
            <p:nvPr/>
          </p:nvSpPr>
          <p:spPr bwMode="auto">
            <a:xfrm>
              <a:off x="1953" y="1572"/>
              <a:ext cx="1" cy="13"/>
            </a:xfrm>
            <a:custGeom>
              <a:avLst/>
              <a:gdLst>
                <a:gd name="T0" fmla="*/ 0 h 13"/>
                <a:gd name="T1" fmla="*/ 0 h 13"/>
                <a:gd name="T2" fmla="*/ 7 h 13"/>
                <a:gd name="T3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48" name="Freeform 2140"/>
            <p:cNvSpPr>
              <a:spLocks/>
            </p:cNvSpPr>
            <p:nvPr/>
          </p:nvSpPr>
          <p:spPr bwMode="auto">
            <a:xfrm>
              <a:off x="1953" y="1579"/>
              <a:ext cx="1" cy="6"/>
            </a:xfrm>
            <a:custGeom>
              <a:avLst/>
              <a:gdLst>
                <a:gd name="T0" fmla="*/ 6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49" name="Freeform 2141"/>
            <p:cNvSpPr>
              <a:spLocks/>
            </p:cNvSpPr>
            <p:nvPr/>
          </p:nvSpPr>
          <p:spPr bwMode="auto">
            <a:xfrm>
              <a:off x="1953" y="1579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50" name="Line 2142"/>
            <p:cNvSpPr>
              <a:spLocks noChangeShapeType="1"/>
            </p:cNvSpPr>
            <p:nvPr/>
          </p:nvSpPr>
          <p:spPr bwMode="auto">
            <a:xfrm>
              <a:off x="1953" y="1592"/>
              <a:ext cx="1" cy="13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51" name="Freeform 2143"/>
            <p:cNvSpPr>
              <a:spLocks/>
            </p:cNvSpPr>
            <p:nvPr/>
          </p:nvSpPr>
          <p:spPr bwMode="auto">
            <a:xfrm>
              <a:off x="1953" y="1605"/>
              <a:ext cx="1" cy="20"/>
            </a:xfrm>
            <a:custGeom>
              <a:avLst/>
              <a:gdLst>
                <a:gd name="T0" fmla="*/ 0 h 20"/>
                <a:gd name="T1" fmla="*/ 13 h 20"/>
                <a:gd name="T2" fmla="*/ 20 h 20"/>
                <a:gd name="T3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13"/>
                  </a:lnTo>
                  <a:lnTo>
                    <a:pt x="0" y="20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52" name="Freeform 2144"/>
            <p:cNvSpPr>
              <a:spLocks/>
            </p:cNvSpPr>
            <p:nvPr/>
          </p:nvSpPr>
          <p:spPr bwMode="auto">
            <a:xfrm>
              <a:off x="1953" y="1585"/>
              <a:ext cx="1" cy="40"/>
            </a:xfrm>
            <a:custGeom>
              <a:avLst/>
              <a:gdLst>
                <a:gd name="T0" fmla="*/ 40 h 40"/>
                <a:gd name="T1" fmla="*/ 33 h 40"/>
                <a:gd name="T2" fmla="*/ 20 h 40"/>
                <a:gd name="T3" fmla="*/ 7 h 40"/>
                <a:gd name="T4" fmla="*/ 0 h 4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0">
                  <a:moveTo>
                    <a:pt x="0" y="40"/>
                  </a:moveTo>
                  <a:lnTo>
                    <a:pt x="0" y="33"/>
                  </a:lnTo>
                  <a:lnTo>
                    <a:pt x="0" y="20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53" name="Freeform 2145"/>
            <p:cNvSpPr>
              <a:spLocks/>
            </p:cNvSpPr>
            <p:nvPr/>
          </p:nvSpPr>
          <p:spPr bwMode="auto">
            <a:xfrm>
              <a:off x="1953" y="1572"/>
              <a:ext cx="9" cy="13"/>
            </a:xfrm>
            <a:custGeom>
              <a:avLst/>
              <a:gdLst>
                <a:gd name="T0" fmla="*/ 0 w 9"/>
                <a:gd name="T1" fmla="*/ 13 h 13"/>
                <a:gd name="T2" fmla="*/ 0 w 9"/>
                <a:gd name="T3" fmla="*/ 7 h 13"/>
                <a:gd name="T4" fmla="*/ 9 w 9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3">
                  <a:moveTo>
                    <a:pt x="0" y="13"/>
                  </a:moveTo>
                  <a:lnTo>
                    <a:pt x="0" y="7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54" name="Freeform 2146"/>
            <p:cNvSpPr>
              <a:spLocks/>
            </p:cNvSpPr>
            <p:nvPr/>
          </p:nvSpPr>
          <p:spPr bwMode="auto">
            <a:xfrm>
              <a:off x="1962" y="1572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55" name="Freeform 2147"/>
            <p:cNvSpPr>
              <a:spLocks/>
            </p:cNvSpPr>
            <p:nvPr/>
          </p:nvSpPr>
          <p:spPr bwMode="auto">
            <a:xfrm>
              <a:off x="1962" y="1585"/>
              <a:ext cx="1" cy="20"/>
            </a:xfrm>
            <a:custGeom>
              <a:avLst/>
              <a:gdLst>
                <a:gd name="T0" fmla="*/ 0 h 20"/>
                <a:gd name="T1" fmla="*/ 14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14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56" name="Line 2148"/>
            <p:cNvSpPr>
              <a:spLocks noChangeShapeType="1"/>
            </p:cNvSpPr>
            <p:nvPr/>
          </p:nvSpPr>
          <p:spPr bwMode="auto">
            <a:xfrm>
              <a:off x="1962" y="1605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57" name="Freeform 2149"/>
            <p:cNvSpPr>
              <a:spLocks/>
            </p:cNvSpPr>
            <p:nvPr/>
          </p:nvSpPr>
          <p:spPr bwMode="auto">
            <a:xfrm>
              <a:off x="1962" y="1605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58" name="Freeform 2150"/>
            <p:cNvSpPr>
              <a:spLocks/>
            </p:cNvSpPr>
            <p:nvPr/>
          </p:nvSpPr>
          <p:spPr bwMode="auto">
            <a:xfrm>
              <a:off x="1962" y="1585"/>
              <a:ext cx="1" cy="27"/>
            </a:xfrm>
            <a:custGeom>
              <a:avLst/>
              <a:gdLst>
                <a:gd name="T0" fmla="*/ 27 h 27"/>
                <a:gd name="T1" fmla="*/ 20 h 27"/>
                <a:gd name="T2" fmla="*/ 14 h 27"/>
                <a:gd name="T3" fmla="*/ 0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7">
                  <a:moveTo>
                    <a:pt x="0" y="27"/>
                  </a:moveTo>
                  <a:lnTo>
                    <a:pt x="0" y="20"/>
                  </a:ln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59" name="Line 2151"/>
            <p:cNvSpPr>
              <a:spLocks noChangeShapeType="1"/>
            </p:cNvSpPr>
            <p:nvPr/>
          </p:nvSpPr>
          <p:spPr bwMode="auto">
            <a:xfrm flipV="1">
              <a:off x="1962" y="1579"/>
              <a:ext cx="1" cy="6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60" name="Freeform 2152"/>
            <p:cNvSpPr>
              <a:spLocks/>
            </p:cNvSpPr>
            <p:nvPr/>
          </p:nvSpPr>
          <p:spPr bwMode="auto">
            <a:xfrm>
              <a:off x="1962" y="1579"/>
              <a:ext cx="9" cy="6"/>
            </a:xfrm>
            <a:custGeom>
              <a:avLst/>
              <a:gdLst>
                <a:gd name="T0" fmla="*/ 0 w 9"/>
                <a:gd name="T1" fmla="*/ 0 h 6"/>
                <a:gd name="T2" fmla="*/ 0 w 9"/>
                <a:gd name="T3" fmla="*/ 0 h 6"/>
                <a:gd name="T4" fmla="*/ 9 w 9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0" y="0"/>
                  </a:lnTo>
                  <a:lnTo>
                    <a:pt x="9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61" name="Freeform 2153"/>
            <p:cNvSpPr>
              <a:spLocks/>
            </p:cNvSpPr>
            <p:nvPr/>
          </p:nvSpPr>
          <p:spPr bwMode="auto">
            <a:xfrm>
              <a:off x="1971" y="1585"/>
              <a:ext cx="1" cy="33"/>
            </a:xfrm>
            <a:custGeom>
              <a:avLst/>
              <a:gdLst>
                <a:gd name="T0" fmla="*/ 0 h 33"/>
                <a:gd name="T1" fmla="*/ 7 h 33"/>
                <a:gd name="T2" fmla="*/ 20 h 33"/>
                <a:gd name="T3" fmla="*/ 27 h 33"/>
                <a:gd name="T4" fmla="*/ 33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62" name="Line 2154"/>
            <p:cNvSpPr>
              <a:spLocks noChangeShapeType="1"/>
            </p:cNvSpPr>
            <p:nvPr/>
          </p:nvSpPr>
          <p:spPr bwMode="auto">
            <a:xfrm>
              <a:off x="1971" y="1618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63" name="Freeform 2155"/>
            <p:cNvSpPr>
              <a:spLocks/>
            </p:cNvSpPr>
            <p:nvPr/>
          </p:nvSpPr>
          <p:spPr bwMode="auto">
            <a:xfrm>
              <a:off x="1971" y="1585"/>
              <a:ext cx="1" cy="33"/>
            </a:xfrm>
            <a:custGeom>
              <a:avLst/>
              <a:gdLst>
                <a:gd name="T0" fmla="*/ 33 h 33"/>
                <a:gd name="T1" fmla="*/ 27 h 33"/>
                <a:gd name="T2" fmla="*/ 14 h 33"/>
                <a:gd name="T3" fmla="*/ 7 h 33"/>
                <a:gd name="T4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27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64" name="Line 2156"/>
            <p:cNvSpPr>
              <a:spLocks noChangeShapeType="1"/>
            </p:cNvSpPr>
            <p:nvPr/>
          </p:nvSpPr>
          <p:spPr bwMode="auto">
            <a:xfrm>
              <a:off x="1971" y="1585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65" name="Line 2157"/>
            <p:cNvSpPr>
              <a:spLocks noChangeShapeType="1"/>
            </p:cNvSpPr>
            <p:nvPr/>
          </p:nvSpPr>
          <p:spPr bwMode="auto">
            <a:xfrm>
              <a:off x="1971" y="1585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66" name="Freeform 2158"/>
            <p:cNvSpPr>
              <a:spLocks/>
            </p:cNvSpPr>
            <p:nvPr/>
          </p:nvSpPr>
          <p:spPr bwMode="auto">
            <a:xfrm>
              <a:off x="1971" y="1585"/>
              <a:ext cx="1" cy="33"/>
            </a:xfrm>
            <a:custGeom>
              <a:avLst/>
              <a:gdLst>
                <a:gd name="T0" fmla="*/ 0 h 33"/>
                <a:gd name="T1" fmla="*/ 7 h 33"/>
                <a:gd name="T2" fmla="*/ 20 h 33"/>
                <a:gd name="T3" fmla="*/ 27 h 33"/>
                <a:gd name="T4" fmla="*/ 33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67" name="Freeform 2159"/>
            <p:cNvSpPr>
              <a:spLocks/>
            </p:cNvSpPr>
            <p:nvPr/>
          </p:nvSpPr>
          <p:spPr bwMode="auto">
            <a:xfrm>
              <a:off x="1971" y="1605"/>
              <a:ext cx="9" cy="13"/>
            </a:xfrm>
            <a:custGeom>
              <a:avLst/>
              <a:gdLst>
                <a:gd name="T0" fmla="*/ 0 w 9"/>
                <a:gd name="T1" fmla="*/ 13 h 13"/>
                <a:gd name="T2" fmla="*/ 0 w 9"/>
                <a:gd name="T3" fmla="*/ 13 h 13"/>
                <a:gd name="T4" fmla="*/ 0 w 9"/>
                <a:gd name="T5" fmla="*/ 7 h 13"/>
                <a:gd name="T6" fmla="*/ 9 w 9"/>
                <a:gd name="T7" fmla="*/ 0 h 13"/>
                <a:gd name="T8" fmla="*/ 9 w 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0" y="13"/>
                  </a:moveTo>
                  <a:lnTo>
                    <a:pt x="0" y="13"/>
                  </a:lnTo>
                  <a:lnTo>
                    <a:pt x="0" y="7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68" name="Freeform 2160"/>
            <p:cNvSpPr>
              <a:spLocks/>
            </p:cNvSpPr>
            <p:nvPr/>
          </p:nvSpPr>
          <p:spPr bwMode="auto">
            <a:xfrm>
              <a:off x="1980" y="1605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69" name="Freeform 2161"/>
            <p:cNvSpPr>
              <a:spLocks/>
            </p:cNvSpPr>
            <p:nvPr/>
          </p:nvSpPr>
          <p:spPr bwMode="auto">
            <a:xfrm>
              <a:off x="1980" y="1599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70" name="Freeform 2162"/>
            <p:cNvSpPr>
              <a:spLocks/>
            </p:cNvSpPr>
            <p:nvPr/>
          </p:nvSpPr>
          <p:spPr bwMode="auto">
            <a:xfrm>
              <a:off x="1980" y="1599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71" name="Line 2163"/>
            <p:cNvSpPr>
              <a:spLocks noChangeShapeType="1"/>
            </p:cNvSpPr>
            <p:nvPr/>
          </p:nvSpPr>
          <p:spPr bwMode="auto">
            <a:xfrm>
              <a:off x="1980" y="1612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72" name="Line 2164"/>
            <p:cNvSpPr>
              <a:spLocks noChangeShapeType="1"/>
            </p:cNvSpPr>
            <p:nvPr/>
          </p:nvSpPr>
          <p:spPr bwMode="auto">
            <a:xfrm>
              <a:off x="1980" y="1612"/>
              <a:ext cx="1" cy="6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73" name="Freeform 2165"/>
            <p:cNvSpPr>
              <a:spLocks/>
            </p:cNvSpPr>
            <p:nvPr/>
          </p:nvSpPr>
          <p:spPr bwMode="auto">
            <a:xfrm>
              <a:off x="1980" y="1618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74" name="Freeform 2166"/>
            <p:cNvSpPr>
              <a:spLocks/>
            </p:cNvSpPr>
            <p:nvPr/>
          </p:nvSpPr>
          <p:spPr bwMode="auto">
            <a:xfrm>
              <a:off x="1980" y="1612"/>
              <a:ext cx="8" cy="13"/>
            </a:xfrm>
            <a:custGeom>
              <a:avLst/>
              <a:gdLst>
                <a:gd name="T0" fmla="*/ 0 w 8"/>
                <a:gd name="T1" fmla="*/ 13 h 13"/>
                <a:gd name="T2" fmla="*/ 0 w 8"/>
                <a:gd name="T3" fmla="*/ 6 h 13"/>
                <a:gd name="T4" fmla="*/ 8 w 8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3">
                  <a:moveTo>
                    <a:pt x="0" y="13"/>
                  </a:moveTo>
                  <a:lnTo>
                    <a:pt x="0" y="6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75" name="Line 2167"/>
            <p:cNvSpPr>
              <a:spLocks noChangeShapeType="1"/>
            </p:cNvSpPr>
            <p:nvPr/>
          </p:nvSpPr>
          <p:spPr bwMode="auto">
            <a:xfrm flipV="1">
              <a:off x="1988" y="1605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76" name="Freeform 2168"/>
            <p:cNvSpPr>
              <a:spLocks/>
            </p:cNvSpPr>
            <p:nvPr/>
          </p:nvSpPr>
          <p:spPr bwMode="auto">
            <a:xfrm>
              <a:off x="1988" y="1592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77" name="Freeform 2169"/>
            <p:cNvSpPr>
              <a:spLocks/>
            </p:cNvSpPr>
            <p:nvPr/>
          </p:nvSpPr>
          <p:spPr bwMode="auto">
            <a:xfrm>
              <a:off x="1988" y="1592"/>
              <a:ext cx="1" cy="20"/>
            </a:xfrm>
            <a:custGeom>
              <a:avLst/>
              <a:gdLst>
                <a:gd name="T0" fmla="*/ 0 h 20"/>
                <a:gd name="T1" fmla="*/ 7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78" name="Freeform 2170"/>
            <p:cNvSpPr>
              <a:spLocks/>
            </p:cNvSpPr>
            <p:nvPr/>
          </p:nvSpPr>
          <p:spPr bwMode="auto">
            <a:xfrm>
              <a:off x="1988" y="1612"/>
              <a:ext cx="1" cy="20"/>
            </a:xfrm>
            <a:custGeom>
              <a:avLst/>
              <a:gdLst>
                <a:gd name="T0" fmla="*/ 0 h 20"/>
                <a:gd name="T1" fmla="*/ 13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13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79" name="Line 2171"/>
            <p:cNvSpPr>
              <a:spLocks noChangeShapeType="1"/>
            </p:cNvSpPr>
            <p:nvPr/>
          </p:nvSpPr>
          <p:spPr bwMode="auto">
            <a:xfrm>
              <a:off x="1988" y="1632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80" name="Freeform 2172"/>
            <p:cNvSpPr>
              <a:spLocks/>
            </p:cNvSpPr>
            <p:nvPr/>
          </p:nvSpPr>
          <p:spPr bwMode="auto">
            <a:xfrm>
              <a:off x="1988" y="1592"/>
              <a:ext cx="1" cy="40"/>
            </a:xfrm>
            <a:custGeom>
              <a:avLst/>
              <a:gdLst>
                <a:gd name="T0" fmla="*/ 40 h 40"/>
                <a:gd name="T1" fmla="*/ 33 h 40"/>
                <a:gd name="T2" fmla="*/ 20 h 40"/>
                <a:gd name="T3" fmla="*/ 7 h 40"/>
                <a:gd name="T4" fmla="*/ 0 h 4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0">
                  <a:moveTo>
                    <a:pt x="0" y="40"/>
                  </a:moveTo>
                  <a:lnTo>
                    <a:pt x="0" y="33"/>
                  </a:lnTo>
                  <a:lnTo>
                    <a:pt x="0" y="20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81" name="Freeform 2173"/>
            <p:cNvSpPr>
              <a:spLocks/>
            </p:cNvSpPr>
            <p:nvPr/>
          </p:nvSpPr>
          <p:spPr bwMode="auto">
            <a:xfrm>
              <a:off x="1988" y="1585"/>
              <a:ext cx="9" cy="7"/>
            </a:xfrm>
            <a:custGeom>
              <a:avLst/>
              <a:gdLst>
                <a:gd name="T0" fmla="*/ 0 w 9"/>
                <a:gd name="T1" fmla="*/ 7 h 7"/>
                <a:gd name="T2" fmla="*/ 0 w 9"/>
                <a:gd name="T3" fmla="*/ 0 h 7"/>
                <a:gd name="T4" fmla="*/ 9 w 9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7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82" name="Line 2174"/>
            <p:cNvSpPr>
              <a:spLocks noChangeShapeType="1"/>
            </p:cNvSpPr>
            <p:nvPr/>
          </p:nvSpPr>
          <p:spPr bwMode="auto">
            <a:xfrm>
              <a:off x="1997" y="1585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83" name="Freeform 2175"/>
            <p:cNvSpPr>
              <a:spLocks/>
            </p:cNvSpPr>
            <p:nvPr/>
          </p:nvSpPr>
          <p:spPr bwMode="auto">
            <a:xfrm>
              <a:off x="1997" y="1592"/>
              <a:ext cx="1" cy="26"/>
            </a:xfrm>
            <a:custGeom>
              <a:avLst/>
              <a:gdLst>
                <a:gd name="T0" fmla="*/ 0 h 26"/>
                <a:gd name="T1" fmla="*/ 13 h 26"/>
                <a:gd name="T2" fmla="*/ 26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0"/>
                  </a:moveTo>
                  <a:lnTo>
                    <a:pt x="0" y="13"/>
                  </a:lnTo>
                  <a:lnTo>
                    <a:pt x="0" y="2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84" name="Line 2176"/>
            <p:cNvSpPr>
              <a:spLocks noChangeShapeType="1"/>
            </p:cNvSpPr>
            <p:nvPr/>
          </p:nvSpPr>
          <p:spPr bwMode="auto">
            <a:xfrm>
              <a:off x="1997" y="1618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85" name="Line 2177"/>
            <p:cNvSpPr>
              <a:spLocks noChangeShapeType="1"/>
            </p:cNvSpPr>
            <p:nvPr/>
          </p:nvSpPr>
          <p:spPr bwMode="auto">
            <a:xfrm>
              <a:off x="1997" y="1625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86" name="Line 2178"/>
            <p:cNvSpPr>
              <a:spLocks noChangeShapeType="1"/>
            </p:cNvSpPr>
            <p:nvPr/>
          </p:nvSpPr>
          <p:spPr bwMode="auto">
            <a:xfrm>
              <a:off x="1997" y="1625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87" name="Freeform 2179"/>
            <p:cNvSpPr>
              <a:spLocks/>
            </p:cNvSpPr>
            <p:nvPr/>
          </p:nvSpPr>
          <p:spPr bwMode="auto">
            <a:xfrm>
              <a:off x="1997" y="1625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88" name="Freeform 2180"/>
            <p:cNvSpPr>
              <a:spLocks/>
            </p:cNvSpPr>
            <p:nvPr/>
          </p:nvSpPr>
          <p:spPr bwMode="auto">
            <a:xfrm>
              <a:off x="1997" y="1618"/>
              <a:ext cx="9" cy="14"/>
            </a:xfrm>
            <a:custGeom>
              <a:avLst/>
              <a:gdLst>
                <a:gd name="T0" fmla="*/ 0 w 9"/>
                <a:gd name="T1" fmla="*/ 14 h 14"/>
                <a:gd name="T2" fmla="*/ 0 w 9"/>
                <a:gd name="T3" fmla="*/ 14 h 14"/>
                <a:gd name="T4" fmla="*/ 0 w 9"/>
                <a:gd name="T5" fmla="*/ 7 h 14"/>
                <a:gd name="T6" fmla="*/ 9 w 9"/>
                <a:gd name="T7" fmla="*/ 0 h 14"/>
                <a:gd name="T8" fmla="*/ 9 w 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4">
                  <a:moveTo>
                    <a:pt x="0" y="14"/>
                  </a:moveTo>
                  <a:lnTo>
                    <a:pt x="0" y="14"/>
                  </a:lnTo>
                  <a:lnTo>
                    <a:pt x="0" y="7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89" name="Freeform 2181"/>
            <p:cNvSpPr>
              <a:spLocks/>
            </p:cNvSpPr>
            <p:nvPr/>
          </p:nvSpPr>
          <p:spPr bwMode="auto">
            <a:xfrm>
              <a:off x="2006" y="1618"/>
              <a:ext cx="1" cy="47"/>
            </a:xfrm>
            <a:custGeom>
              <a:avLst/>
              <a:gdLst>
                <a:gd name="T0" fmla="*/ 0 h 47"/>
                <a:gd name="T1" fmla="*/ 7 h 47"/>
                <a:gd name="T2" fmla="*/ 20 h 47"/>
                <a:gd name="T3" fmla="*/ 40 h 47"/>
                <a:gd name="T4" fmla="*/ 47 h 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7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  <a:lnTo>
                    <a:pt x="0" y="40"/>
                  </a:lnTo>
                  <a:lnTo>
                    <a:pt x="0" y="4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90" name="Freeform 2182"/>
            <p:cNvSpPr>
              <a:spLocks/>
            </p:cNvSpPr>
            <p:nvPr/>
          </p:nvSpPr>
          <p:spPr bwMode="auto">
            <a:xfrm>
              <a:off x="2006" y="1658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91" name="Freeform 2183"/>
            <p:cNvSpPr>
              <a:spLocks/>
            </p:cNvSpPr>
            <p:nvPr/>
          </p:nvSpPr>
          <p:spPr bwMode="auto">
            <a:xfrm>
              <a:off x="2006" y="1625"/>
              <a:ext cx="1" cy="33"/>
            </a:xfrm>
            <a:custGeom>
              <a:avLst/>
              <a:gdLst>
                <a:gd name="T0" fmla="*/ 33 h 33"/>
                <a:gd name="T1" fmla="*/ 27 h 33"/>
                <a:gd name="T2" fmla="*/ 13 h 33"/>
                <a:gd name="T3" fmla="*/ 7 h 33"/>
                <a:gd name="T4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27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92" name="Freeform 2184"/>
            <p:cNvSpPr>
              <a:spLocks/>
            </p:cNvSpPr>
            <p:nvPr/>
          </p:nvSpPr>
          <p:spPr bwMode="auto">
            <a:xfrm>
              <a:off x="2006" y="1625"/>
              <a:ext cx="1" cy="20"/>
            </a:xfrm>
            <a:custGeom>
              <a:avLst/>
              <a:gdLst>
                <a:gd name="T0" fmla="*/ 0 h 20"/>
                <a:gd name="T1" fmla="*/ 0 h 20"/>
                <a:gd name="T2" fmla="*/ 7 h 20"/>
                <a:gd name="T3" fmla="*/ 13 h 20"/>
                <a:gd name="T4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93" name="Freeform 2185"/>
            <p:cNvSpPr>
              <a:spLocks/>
            </p:cNvSpPr>
            <p:nvPr/>
          </p:nvSpPr>
          <p:spPr bwMode="auto">
            <a:xfrm>
              <a:off x="2006" y="1638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94" name="Freeform 2186"/>
            <p:cNvSpPr>
              <a:spLocks/>
            </p:cNvSpPr>
            <p:nvPr/>
          </p:nvSpPr>
          <p:spPr bwMode="auto">
            <a:xfrm>
              <a:off x="2006" y="1638"/>
              <a:ext cx="1" cy="20"/>
            </a:xfrm>
            <a:custGeom>
              <a:avLst/>
              <a:gdLst>
                <a:gd name="T0" fmla="*/ 0 h 20"/>
                <a:gd name="T1" fmla="*/ 7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95" name="Freeform 2187"/>
            <p:cNvSpPr>
              <a:spLocks/>
            </p:cNvSpPr>
            <p:nvPr/>
          </p:nvSpPr>
          <p:spPr bwMode="auto">
            <a:xfrm>
              <a:off x="2006" y="1658"/>
              <a:ext cx="8" cy="1"/>
            </a:xfrm>
            <a:custGeom>
              <a:avLst/>
              <a:gdLst>
                <a:gd name="T0" fmla="*/ 0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96" name="Freeform 2188"/>
            <p:cNvSpPr>
              <a:spLocks/>
            </p:cNvSpPr>
            <p:nvPr/>
          </p:nvSpPr>
          <p:spPr bwMode="auto">
            <a:xfrm>
              <a:off x="2014" y="1638"/>
              <a:ext cx="1" cy="20"/>
            </a:xfrm>
            <a:custGeom>
              <a:avLst/>
              <a:gdLst>
                <a:gd name="T0" fmla="*/ 20 h 20"/>
                <a:gd name="T1" fmla="*/ 14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97" name="Freeform 2189"/>
            <p:cNvSpPr>
              <a:spLocks/>
            </p:cNvSpPr>
            <p:nvPr/>
          </p:nvSpPr>
          <p:spPr bwMode="auto">
            <a:xfrm>
              <a:off x="2014" y="1625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98" name="Line 2190"/>
            <p:cNvSpPr>
              <a:spLocks noChangeShapeType="1"/>
            </p:cNvSpPr>
            <p:nvPr/>
          </p:nvSpPr>
          <p:spPr bwMode="auto">
            <a:xfrm>
              <a:off x="2014" y="1625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399" name="Line 2191"/>
            <p:cNvSpPr>
              <a:spLocks noChangeShapeType="1"/>
            </p:cNvSpPr>
            <p:nvPr/>
          </p:nvSpPr>
          <p:spPr bwMode="auto">
            <a:xfrm>
              <a:off x="2014" y="1625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00" name="Freeform 2192"/>
            <p:cNvSpPr>
              <a:spLocks/>
            </p:cNvSpPr>
            <p:nvPr/>
          </p:nvSpPr>
          <p:spPr bwMode="auto">
            <a:xfrm>
              <a:off x="2014" y="1625"/>
              <a:ext cx="1" cy="27"/>
            </a:xfrm>
            <a:custGeom>
              <a:avLst/>
              <a:gdLst>
                <a:gd name="T0" fmla="*/ 0 h 27"/>
                <a:gd name="T1" fmla="*/ 13 h 27"/>
                <a:gd name="T2" fmla="*/ 27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">
                  <a:moveTo>
                    <a:pt x="0" y="0"/>
                  </a:moveTo>
                  <a:lnTo>
                    <a:pt x="0" y="13"/>
                  </a:lnTo>
                  <a:lnTo>
                    <a:pt x="0" y="2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01" name="Freeform 2193"/>
            <p:cNvSpPr>
              <a:spLocks/>
            </p:cNvSpPr>
            <p:nvPr/>
          </p:nvSpPr>
          <p:spPr bwMode="auto">
            <a:xfrm>
              <a:off x="2014" y="1652"/>
              <a:ext cx="1" cy="6"/>
            </a:xfrm>
            <a:custGeom>
              <a:avLst/>
              <a:gdLst>
                <a:gd name="T0" fmla="*/ 0 h 6"/>
                <a:gd name="T1" fmla="*/ 6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02" name="Freeform 2194"/>
            <p:cNvSpPr>
              <a:spLocks/>
            </p:cNvSpPr>
            <p:nvPr/>
          </p:nvSpPr>
          <p:spPr bwMode="auto">
            <a:xfrm>
              <a:off x="2014" y="1632"/>
              <a:ext cx="9" cy="26"/>
            </a:xfrm>
            <a:custGeom>
              <a:avLst/>
              <a:gdLst>
                <a:gd name="T0" fmla="*/ 0 w 9"/>
                <a:gd name="T1" fmla="*/ 26 h 26"/>
                <a:gd name="T2" fmla="*/ 0 w 9"/>
                <a:gd name="T3" fmla="*/ 20 h 26"/>
                <a:gd name="T4" fmla="*/ 0 w 9"/>
                <a:gd name="T5" fmla="*/ 13 h 26"/>
                <a:gd name="T6" fmla="*/ 9 w 9"/>
                <a:gd name="T7" fmla="*/ 6 h 26"/>
                <a:gd name="T8" fmla="*/ 9 w 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6">
                  <a:moveTo>
                    <a:pt x="0" y="26"/>
                  </a:moveTo>
                  <a:lnTo>
                    <a:pt x="0" y="20"/>
                  </a:lnTo>
                  <a:lnTo>
                    <a:pt x="0" y="13"/>
                  </a:lnTo>
                  <a:lnTo>
                    <a:pt x="9" y="6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03" name="Freeform 2195"/>
            <p:cNvSpPr>
              <a:spLocks/>
            </p:cNvSpPr>
            <p:nvPr/>
          </p:nvSpPr>
          <p:spPr bwMode="auto">
            <a:xfrm>
              <a:off x="2023" y="1632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04" name="Line 2196"/>
            <p:cNvSpPr>
              <a:spLocks noChangeShapeType="1"/>
            </p:cNvSpPr>
            <p:nvPr/>
          </p:nvSpPr>
          <p:spPr bwMode="auto">
            <a:xfrm>
              <a:off x="2023" y="1638"/>
              <a:ext cx="1" cy="14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05" name="Line 2197"/>
            <p:cNvSpPr>
              <a:spLocks noChangeShapeType="1"/>
            </p:cNvSpPr>
            <p:nvPr/>
          </p:nvSpPr>
          <p:spPr bwMode="auto">
            <a:xfrm>
              <a:off x="2023" y="1652"/>
              <a:ext cx="1" cy="6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06" name="Freeform 2198"/>
            <p:cNvSpPr>
              <a:spLocks/>
            </p:cNvSpPr>
            <p:nvPr/>
          </p:nvSpPr>
          <p:spPr bwMode="auto">
            <a:xfrm>
              <a:off x="2023" y="1658"/>
              <a:ext cx="1" cy="27"/>
            </a:xfrm>
            <a:custGeom>
              <a:avLst/>
              <a:gdLst>
                <a:gd name="T0" fmla="*/ 0 h 27"/>
                <a:gd name="T1" fmla="*/ 7 h 27"/>
                <a:gd name="T2" fmla="*/ 14 h 27"/>
                <a:gd name="T3" fmla="*/ 20 h 27"/>
                <a:gd name="T4" fmla="*/ 27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7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0" y="2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07" name="Freeform 2199"/>
            <p:cNvSpPr>
              <a:spLocks/>
            </p:cNvSpPr>
            <p:nvPr/>
          </p:nvSpPr>
          <p:spPr bwMode="auto">
            <a:xfrm>
              <a:off x="2023" y="1665"/>
              <a:ext cx="1" cy="20"/>
            </a:xfrm>
            <a:custGeom>
              <a:avLst/>
              <a:gdLst>
                <a:gd name="T0" fmla="*/ 20 h 20"/>
                <a:gd name="T1" fmla="*/ 20 h 20"/>
                <a:gd name="T2" fmla="*/ 13 h 20"/>
                <a:gd name="T3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20"/>
                  </a:ln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08" name="Line 2200"/>
            <p:cNvSpPr>
              <a:spLocks noChangeShapeType="1"/>
            </p:cNvSpPr>
            <p:nvPr/>
          </p:nvSpPr>
          <p:spPr bwMode="auto">
            <a:xfrm flipV="1">
              <a:off x="2023" y="1652"/>
              <a:ext cx="1" cy="13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09" name="Freeform 2201"/>
            <p:cNvSpPr>
              <a:spLocks/>
            </p:cNvSpPr>
            <p:nvPr/>
          </p:nvSpPr>
          <p:spPr bwMode="auto">
            <a:xfrm>
              <a:off x="2023" y="1638"/>
              <a:ext cx="9" cy="14"/>
            </a:xfrm>
            <a:custGeom>
              <a:avLst/>
              <a:gdLst>
                <a:gd name="T0" fmla="*/ 0 w 9"/>
                <a:gd name="T1" fmla="*/ 14 h 14"/>
                <a:gd name="T2" fmla="*/ 0 w 9"/>
                <a:gd name="T3" fmla="*/ 7 h 14"/>
                <a:gd name="T4" fmla="*/ 9 w 9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4">
                  <a:moveTo>
                    <a:pt x="0" y="14"/>
                  </a:moveTo>
                  <a:lnTo>
                    <a:pt x="0" y="7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10" name="Freeform 2202"/>
            <p:cNvSpPr>
              <a:spLocks/>
            </p:cNvSpPr>
            <p:nvPr/>
          </p:nvSpPr>
          <p:spPr bwMode="auto">
            <a:xfrm>
              <a:off x="2032" y="1638"/>
              <a:ext cx="1" cy="14"/>
            </a:xfrm>
            <a:custGeom>
              <a:avLst/>
              <a:gdLst>
                <a:gd name="T0" fmla="*/ 0 h 14"/>
                <a:gd name="T1" fmla="*/ 7 h 14"/>
                <a:gd name="T2" fmla="*/ 14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11" name="Freeform 2203"/>
            <p:cNvSpPr>
              <a:spLocks/>
            </p:cNvSpPr>
            <p:nvPr/>
          </p:nvSpPr>
          <p:spPr bwMode="auto">
            <a:xfrm>
              <a:off x="2032" y="1652"/>
              <a:ext cx="1" cy="20"/>
            </a:xfrm>
            <a:custGeom>
              <a:avLst/>
              <a:gdLst>
                <a:gd name="T0" fmla="*/ 0 h 20"/>
                <a:gd name="T1" fmla="*/ 13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13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12" name="Freeform 2204"/>
            <p:cNvSpPr>
              <a:spLocks/>
            </p:cNvSpPr>
            <p:nvPr/>
          </p:nvSpPr>
          <p:spPr bwMode="auto">
            <a:xfrm>
              <a:off x="2032" y="1665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13" name="Line 2205"/>
            <p:cNvSpPr>
              <a:spLocks noChangeShapeType="1"/>
            </p:cNvSpPr>
            <p:nvPr/>
          </p:nvSpPr>
          <p:spPr bwMode="auto">
            <a:xfrm>
              <a:off x="2032" y="1665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14" name="Freeform 2206"/>
            <p:cNvSpPr>
              <a:spLocks/>
            </p:cNvSpPr>
            <p:nvPr/>
          </p:nvSpPr>
          <p:spPr bwMode="auto">
            <a:xfrm>
              <a:off x="2032" y="1625"/>
              <a:ext cx="1" cy="40"/>
            </a:xfrm>
            <a:custGeom>
              <a:avLst/>
              <a:gdLst>
                <a:gd name="T0" fmla="*/ 40 h 40"/>
                <a:gd name="T1" fmla="*/ 33 h 40"/>
                <a:gd name="T2" fmla="*/ 20 h 40"/>
                <a:gd name="T3" fmla="*/ 7 h 40"/>
                <a:gd name="T4" fmla="*/ 0 h 4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0">
                  <a:moveTo>
                    <a:pt x="0" y="40"/>
                  </a:moveTo>
                  <a:lnTo>
                    <a:pt x="0" y="33"/>
                  </a:lnTo>
                  <a:lnTo>
                    <a:pt x="0" y="20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15" name="Line 2207"/>
            <p:cNvSpPr>
              <a:spLocks noChangeShapeType="1"/>
            </p:cNvSpPr>
            <p:nvPr/>
          </p:nvSpPr>
          <p:spPr bwMode="auto">
            <a:xfrm>
              <a:off x="2032" y="1625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16" name="Freeform 2208"/>
            <p:cNvSpPr>
              <a:spLocks/>
            </p:cNvSpPr>
            <p:nvPr/>
          </p:nvSpPr>
          <p:spPr bwMode="auto">
            <a:xfrm>
              <a:off x="2032" y="1625"/>
              <a:ext cx="8" cy="1"/>
            </a:xfrm>
            <a:custGeom>
              <a:avLst/>
              <a:gdLst>
                <a:gd name="T0" fmla="*/ 0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17" name="Freeform 2209"/>
            <p:cNvSpPr>
              <a:spLocks/>
            </p:cNvSpPr>
            <p:nvPr/>
          </p:nvSpPr>
          <p:spPr bwMode="auto">
            <a:xfrm>
              <a:off x="2040" y="1625"/>
              <a:ext cx="1" cy="33"/>
            </a:xfrm>
            <a:custGeom>
              <a:avLst/>
              <a:gdLst>
                <a:gd name="T0" fmla="*/ 0 h 33"/>
                <a:gd name="T1" fmla="*/ 7 h 33"/>
                <a:gd name="T2" fmla="*/ 13 h 33"/>
                <a:gd name="T3" fmla="*/ 33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3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18" name="Freeform 2210"/>
            <p:cNvSpPr>
              <a:spLocks/>
            </p:cNvSpPr>
            <p:nvPr/>
          </p:nvSpPr>
          <p:spPr bwMode="auto">
            <a:xfrm>
              <a:off x="2040" y="1658"/>
              <a:ext cx="1" cy="20"/>
            </a:xfrm>
            <a:custGeom>
              <a:avLst/>
              <a:gdLst>
                <a:gd name="T0" fmla="*/ 0 h 20"/>
                <a:gd name="T1" fmla="*/ 14 h 20"/>
                <a:gd name="T2" fmla="*/ 20 h 20"/>
                <a:gd name="T3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14"/>
                  </a:lnTo>
                  <a:lnTo>
                    <a:pt x="0" y="20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19" name="Freeform 2211"/>
            <p:cNvSpPr>
              <a:spLocks/>
            </p:cNvSpPr>
            <p:nvPr/>
          </p:nvSpPr>
          <p:spPr bwMode="auto">
            <a:xfrm>
              <a:off x="2040" y="1632"/>
              <a:ext cx="1" cy="46"/>
            </a:xfrm>
            <a:custGeom>
              <a:avLst/>
              <a:gdLst>
                <a:gd name="T0" fmla="*/ 46 h 46"/>
                <a:gd name="T1" fmla="*/ 40 h 46"/>
                <a:gd name="T2" fmla="*/ 26 h 46"/>
                <a:gd name="T3" fmla="*/ 6 h 46"/>
                <a:gd name="T4" fmla="*/ 0 h 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6">
                  <a:moveTo>
                    <a:pt x="0" y="46"/>
                  </a:moveTo>
                  <a:lnTo>
                    <a:pt x="0" y="40"/>
                  </a:lnTo>
                  <a:lnTo>
                    <a:pt x="0" y="2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20" name="Freeform 2212"/>
            <p:cNvSpPr>
              <a:spLocks/>
            </p:cNvSpPr>
            <p:nvPr/>
          </p:nvSpPr>
          <p:spPr bwMode="auto">
            <a:xfrm>
              <a:off x="2040" y="1632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21" name="Line 2213"/>
            <p:cNvSpPr>
              <a:spLocks noChangeShapeType="1"/>
            </p:cNvSpPr>
            <p:nvPr/>
          </p:nvSpPr>
          <p:spPr bwMode="auto">
            <a:xfrm>
              <a:off x="2040" y="1638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22" name="Freeform 2214"/>
            <p:cNvSpPr>
              <a:spLocks/>
            </p:cNvSpPr>
            <p:nvPr/>
          </p:nvSpPr>
          <p:spPr bwMode="auto">
            <a:xfrm>
              <a:off x="2040" y="1638"/>
              <a:ext cx="1" cy="20"/>
            </a:xfrm>
            <a:custGeom>
              <a:avLst/>
              <a:gdLst>
                <a:gd name="T0" fmla="*/ 0 h 20"/>
                <a:gd name="T1" fmla="*/ 7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23" name="Freeform 2215"/>
            <p:cNvSpPr>
              <a:spLocks/>
            </p:cNvSpPr>
            <p:nvPr/>
          </p:nvSpPr>
          <p:spPr bwMode="auto">
            <a:xfrm>
              <a:off x="2040" y="1658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64625" name="Group 2417"/>
          <p:cNvGrpSpPr>
            <a:grpSpLocks/>
          </p:cNvGrpSpPr>
          <p:nvPr/>
        </p:nvGrpSpPr>
        <p:grpSpPr bwMode="auto">
          <a:xfrm>
            <a:off x="3252788" y="2568575"/>
            <a:ext cx="387350" cy="263525"/>
            <a:chOff x="2049" y="1618"/>
            <a:chExt cx="244" cy="166"/>
          </a:xfrm>
        </p:grpSpPr>
        <p:sp>
          <p:nvSpPr>
            <p:cNvPr id="864425" name="Line 2217"/>
            <p:cNvSpPr>
              <a:spLocks noChangeShapeType="1"/>
            </p:cNvSpPr>
            <p:nvPr/>
          </p:nvSpPr>
          <p:spPr bwMode="auto">
            <a:xfrm>
              <a:off x="2049" y="1658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26" name="Freeform 2218"/>
            <p:cNvSpPr>
              <a:spLocks/>
            </p:cNvSpPr>
            <p:nvPr/>
          </p:nvSpPr>
          <p:spPr bwMode="auto">
            <a:xfrm>
              <a:off x="2049" y="1645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27" name="Freeform 2219"/>
            <p:cNvSpPr>
              <a:spLocks/>
            </p:cNvSpPr>
            <p:nvPr/>
          </p:nvSpPr>
          <p:spPr bwMode="auto">
            <a:xfrm>
              <a:off x="2049" y="1645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28" name="Freeform 2220"/>
            <p:cNvSpPr>
              <a:spLocks/>
            </p:cNvSpPr>
            <p:nvPr/>
          </p:nvSpPr>
          <p:spPr bwMode="auto">
            <a:xfrm>
              <a:off x="2049" y="1645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29" name="Freeform 2221"/>
            <p:cNvSpPr>
              <a:spLocks/>
            </p:cNvSpPr>
            <p:nvPr/>
          </p:nvSpPr>
          <p:spPr bwMode="auto">
            <a:xfrm>
              <a:off x="2049" y="1645"/>
              <a:ext cx="1" cy="33"/>
            </a:xfrm>
            <a:custGeom>
              <a:avLst/>
              <a:gdLst>
                <a:gd name="T0" fmla="*/ 0 h 33"/>
                <a:gd name="T1" fmla="*/ 7 h 33"/>
                <a:gd name="T2" fmla="*/ 13 h 33"/>
                <a:gd name="T3" fmla="*/ 27 h 33"/>
                <a:gd name="T4" fmla="*/ 33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7"/>
                  </a:lnTo>
                  <a:lnTo>
                    <a:pt x="0" y="3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30" name="Line 2222"/>
            <p:cNvSpPr>
              <a:spLocks noChangeShapeType="1"/>
            </p:cNvSpPr>
            <p:nvPr/>
          </p:nvSpPr>
          <p:spPr bwMode="auto">
            <a:xfrm>
              <a:off x="2049" y="1678"/>
              <a:ext cx="1" cy="13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31" name="Line 2223"/>
            <p:cNvSpPr>
              <a:spLocks noChangeShapeType="1"/>
            </p:cNvSpPr>
            <p:nvPr/>
          </p:nvSpPr>
          <p:spPr bwMode="auto">
            <a:xfrm>
              <a:off x="2049" y="1691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32" name="Freeform 2224"/>
            <p:cNvSpPr>
              <a:spLocks/>
            </p:cNvSpPr>
            <p:nvPr/>
          </p:nvSpPr>
          <p:spPr bwMode="auto">
            <a:xfrm>
              <a:off x="2049" y="1672"/>
              <a:ext cx="9" cy="19"/>
            </a:xfrm>
            <a:custGeom>
              <a:avLst/>
              <a:gdLst>
                <a:gd name="T0" fmla="*/ 0 w 9"/>
                <a:gd name="T1" fmla="*/ 19 h 19"/>
                <a:gd name="T2" fmla="*/ 0 w 9"/>
                <a:gd name="T3" fmla="*/ 13 h 19"/>
                <a:gd name="T4" fmla="*/ 9 w 9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9">
                  <a:moveTo>
                    <a:pt x="0" y="19"/>
                  </a:moveTo>
                  <a:lnTo>
                    <a:pt x="0" y="13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33" name="Line 2225"/>
            <p:cNvSpPr>
              <a:spLocks noChangeShapeType="1"/>
            </p:cNvSpPr>
            <p:nvPr/>
          </p:nvSpPr>
          <p:spPr bwMode="auto">
            <a:xfrm flipV="1">
              <a:off x="2058" y="1665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34" name="Freeform 2226"/>
            <p:cNvSpPr>
              <a:spLocks/>
            </p:cNvSpPr>
            <p:nvPr/>
          </p:nvSpPr>
          <p:spPr bwMode="auto">
            <a:xfrm>
              <a:off x="2058" y="1658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35" name="Freeform 2227"/>
            <p:cNvSpPr>
              <a:spLocks/>
            </p:cNvSpPr>
            <p:nvPr/>
          </p:nvSpPr>
          <p:spPr bwMode="auto">
            <a:xfrm>
              <a:off x="2058" y="1658"/>
              <a:ext cx="1" cy="27"/>
            </a:xfrm>
            <a:custGeom>
              <a:avLst/>
              <a:gdLst>
                <a:gd name="T0" fmla="*/ 0 h 27"/>
                <a:gd name="T1" fmla="*/ 7 h 27"/>
                <a:gd name="T2" fmla="*/ 14 h 27"/>
                <a:gd name="T3" fmla="*/ 27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7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  <a:lnTo>
                    <a:pt x="0" y="2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36" name="Freeform 2228"/>
            <p:cNvSpPr>
              <a:spLocks/>
            </p:cNvSpPr>
            <p:nvPr/>
          </p:nvSpPr>
          <p:spPr bwMode="auto">
            <a:xfrm>
              <a:off x="2058" y="1685"/>
              <a:ext cx="1" cy="6"/>
            </a:xfrm>
            <a:custGeom>
              <a:avLst/>
              <a:gdLst>
                <a:gd name="T0" fmla="*/ 0 h 6"/>
                <a:gd name="T1" fmla="*/ 6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37" name="Freeform 2229"/>
            <p:cNvSpPr>
              <a:spLocks/>
            </p:cNvSpPr>
            <p:nvPr/>
          </p:nvSpPr>
          <p:spPr bwMode="auto">
            <a:xfrm>
              <a:off x="2058" y="1672"/>
              <a:ext cx="1" cy="19"/>
            </a:xfrm>
            <a:custGeom>
              <a:avLst/>
              <a:gdLst>
                <a:gd name="T0" fmla="*/ 19 h 19"/>
                <a:gd name="T1" fmla="*/ 13 h 19"/>
                <a:gd name="T2" fmla="*/ 0 h 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9">
                  <a:moveTo>
                    <a:pt x="0" y="19"/>
                  </a:move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38" name="Freeform 2230"/>
            <p:cNvSpPr>
              <a:spLocks/>
            </p:cNvSpPr>
            <p:nvPr/>
          </p:nvSpPr>
          <p:spPr bwMode="auto">
            <a:xfrm>
              <a:off x="2058" y="1658"/>
              <a:ext cx="1" cy="14"/>
            </a:xfrm>
            <a:custGeom>
              <a:avLst/>
              <a:gdLst>
                <a:gd name="T0" fmla="*/ 14 h 14"/>
                <a:gd name="T1" fmla="*/ 7 h 14"/>
                <a:gd name="T2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39" name="Freeform 2231"/>
            <p:cNvSpPr>
              <a:spLocks/>
            </p:cNvSpPr>
            <p:nvPr/>
          </p:nvSpPr>
          <p:spPr bwMode="auto">
            <a:xfrm>
              <a:off x="2058" y="1658"/>
              <a:ext cx="8" cy="1"/>
            </a:xfrm>
            <a:custGeom>
              <a:avLst/>
              <a:gdLst>
                <a:gd name="T0" fmla="*/ 0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40" name="Freeform 2232"/>
            <p:cNvSpPr>
              <a:spLocks/>
            </p:cNvSpPr>
            <p:nvPr/>
          </p:nvSpPr>
          <p:spPr bwMode="auto">
            <a:xfrm>
              <a:off x="2066" y="1658"/>
              <a:ext cx="1" cy="27"/>
            </a:xfrm>
            <a:custGeom>
              <a:avLst/>
              <a:gdLst>
                <a:gd name="T0" fmla="*/ 0 h 27"/>
                <a:gd name="T1" fmla="*/ 14 h 27"/>
                <a:gd name="T2" fmla="*/ 27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">
                  <a:moveTo>
                    <a:pt x="0" y="0"/>
                  </a:moveTo>
                  <a:lnTo>
                    <a:pt x="0" y="14"/>
                  </a:lnTo>
                  <a:lnTo>
                    <a:pt x="0" y="2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41" name="Freeform 2233"/>
            <p:cNvSpPr>
              <a:spLocks/>
            </p:cNvSpPr>
            <p:nvPr/>
          </p:nvSpPr>
          <p:spPr bwMode="auto">
            <a:xfrm>
              <a:off x="2066" y="1685"/>
              <a:ext cx="1" cy="20"/>
            </a:xfrm>
            <a:custGeom>
              <a:avLst/>
              <a:gdLst>
                <a:gd name="T0" fmla="*/ 0 h 20"/>
                <a:gd name="T1" fmla="*/ 13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13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42" name="Freeform 2234"/>
            <p:cNvSpPr>
              <a:spLocks/>
            </p:cNvSpPr>
            <p:nvPr/>
          </p:nvSpPr>
          <p:spPr bwMode="auto">
            <a:xfrm>
              <a:off x="2066" y="1698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43" name="Freeform 2235"/>
            <p:cNvSpPr>
              <a:spLocks/>
            </p:cNvSpPr>
            <p:nvPr/>
          </p:nvSpPr>
          <p:spPr bwMode="auto">
            <a:xfrm>
              <a:off x="2066" y="1678"/>
              <a:ext cx="1" cy="20"/>
            </a:xfrm>
            <a:custGeom>
              <a:avLst/>
              <a:gdLst>
                <a:gd name="T0" fmla="*/ 20 h 20"/>
                <a:gd name="T1" fmla="*/ 7 h 20"/>
                <a:gd name="T2" fmla="*/ 0 h 20"/>
                <a:gd name="T3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44" name="Freeform 2236"/>
            <p:cNvSpPr>
              <a:spLocks/>
            </p:cNvSpPr>
            <p:nvPr/>
          </p:nvSpPr>
          <p:spPr bwMode="auto">
            <a:xfrm>
              <a:off x="2066" y="1678"/>
              <a:ext cx="1" cy="20"/>
            </a:xfrm>
            <a:custGeom>
              <a:avLst/>
              <a:gdLst>
                <a:gd name="T0" fmla="*/ 0 h 20"/>
                <a:gd name="T1" fmla="*/ 7 h 20"/>
                <a:gd name="T2" fmla="*/ 13 h 20"/>
                <a:gd name="T3" fmla="*/ 20 h 20"/>
                <a:gd name="T4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45" name="Freeform 2237"/>
            <p:cNvSpPr>
              <a:spLocks/>
            </p:cNvSpPr>
            <p:nvPr/>
          </p:nvSpPr>
          <p:spPr bwMode="auto">
            <a:xfrm>
              <a:off x="2066" y="1665"/>
              <a:ext cx="1" cy="33"/>
            </a:xfrm>
            <a:custGeom>
              <a:avLst/>
              <a:gdLst>
                <a:gd name="T0" fmla="*/ 33 h 33"/>
                <a:gd name="T1" fmla="*/ 26 h 33"/>
                <a:gd name="T2" fmla="*/ 20 h 33"/>
                <a:gd name="T3" fmla="*/ 7 h 33"/>
                <a:gd name="T4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26"/>
                  </a:lnTo>
                  <a:lnTo>
                    <a:pt x="0" y="20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46" name="Freeform 2238"/>
            <p:cNvSpPr>
              <a:spLocks/>
            </p:cNvSpPr>
            <p:nvPr/>
          </p:nvSpPr>
          <p:spPr bwMode="auto">
            <a:xfrm>
              <a:off x="2066" y="1658"/>
              <a:ext cx="9" cy="7"/>
            </a:xfrm>
            <a:custGeom>
              <a:avLst/>
              <a:gdLst>
                <a:gd name="T0" fmla="*/ 0 w 9"/>
                <a:gd name="T1" fmla="*/ 7 h 7"/>
                <a:gd name="T2" fmla="*/ 0 w 9"/>
                <a:gd name="T3" fmla="*/ 0 h 7"/>
                <a:gd name="T4" fmla="*/ 9 w 9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7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47" name="Freeform 2239"/>
            <p:cNvSpPr>
              <a:spLocks/>
            </p:cNvSpPr>
            <p:nvPr/>
          </p:nvSpPr>
          <p:spPr bwMode="auto">
            <a:xfrm>
              <a:off x="2075" y="1658"/>
              <a:ext cx="1" cy="27"/>
            </a:xfrm>
            <a:custGeom>
              <a:avLst/>
              <a:gdLst>
                <a:gd name="T0" fmla="*/ 0 h 27"/>
                <a:gd name="T1" fmla="*/ 7 h 27"/>
                <a:gd name="T2" fmla="*/ 14 h 27"/>
                <a:gd name="T3" fmla="*/ 27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7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  <a:lnTo>
                    <a:pt x="0" y="2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48" name="Line 2240"/>
            <p:cNvSpPr>
              <a:spLocks noChangeShapeType="1"/>
            </p:cNvSpPr>
            <p:nvPr/>
          </p:nvSpPr>
          <p:spPr bwMode="auto">
            <a:xfrm>
              <a:off x="2075" y="1685"/>
              <a:ext cx="1" cy="6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49" name="Freeform 2241"/>
            <p:cNvSpPr>
              <a:spLocks/>
            </p:cNvSpPr>
            <p:nvPr/>
          </p:nvSpPr>
          <p:spPr bwMode="auto">
            <a:xfrm>
              <a:off x="2075" y="1691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50" name="Freeform 2242"/>
            <p:cNvSpPr>
              <a:spLocks/>
            </p:cNvSpPr>
            <p:nvPr/>
          </p:nvSpPr>
          <p:spPr bwMode="auto">
            <a:xfrm>
              <a:off x="2075" y="1672"/>
              <a:ext cx="1" cy="26"/>
            </a:xfrm>
            <a:custGeom>
              <a:avLst/>
              <a:gdLst>
                <a:gd name="T0" fmla="*/ 26 h 26"/>
                <a:gd name="T1" fmla="*/ 19 h 26"/>
                <a:gd name="T2" fmla="*/ 13 h 26"/>
                <a:gd name="T3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19"/>
                  </a:ln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51" name="Line 2243"/>
            <p:cNvSpPr>
              <a:spLocks noChangeShapeType="1"/>
            </p:cNvSpPr>
            <p:nvPr/>
          </p:nvSpPr>
          <p:spPr bwMode="auto">
            <a:xfrm flipV="1">
              <a:off x="2075" y="1665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52" name="Freeform 2244"/>
            <p:cNvSpPr>
              <a:spLocks/>
            </p:cNvSpPr>
            <p:nvPr/>
          </p:nvSpPr>
          <p:spPr bwMode="auto">
            <a:xfrm>
              <a:off x="2075" y="1665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53" name="Freeform 2245"/>
            <p:cNvSpPr>
              <a:spLocks/>
            </p:cNvSpPr>
            <p:nvPr/>
          </p:nvSpPr>
          <p:spPr bwMode="auto">
            <a:xfrm>
              <a:off x="2075" y="1665"/>
              <a:ext cx="9" cy="7"/>
            </a:xfrm>
            <a:custGeom>
              <a:avLst/>
              <a:gdLst>
                <a:gd name="T0" fmla="*/ 0 w 9"/>
                <a:gd name="T1" fmla="*/ 7 h 7"/>
                <a:gd name="T2" fmla="*/ 0 w 9"/>
                <a:gd name="T3" fmla="*/ 0 h 7"/>
                <a:gd name="T4" fmla="*/ 9 w 9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7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54" name="Freeform 2246"/>
            <p:cNvSpPr>
              <a:spLocks/>
            </p:cNvSpPr>
            <p:nvPr/>
          </p:nvSpPr>
          <p:spPr bwMode="auto">
            <a:xfrm>
              <a:off x="2084" y="1665"/>
              <a:ext cx="1" cy="20"/>
            </a:xfrm>
            <a:custGeom>
              <a:avLst/>
              <a:gdLst>
                <a:gd name="T0" fmla="*/ 0 h 20"/>
                <a:gd name="T1" fmla="*/ 7 h 20"/>
                <a:gd name="T2" fmla="*/ 7 h 20"/>
                <a:gd name="T3" fmla="*/ 13 h 20"/>
                <a:gd name="T4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55" name="Freeform 2247"/>
            <p:cNvSpPr>
              <a:spLocks/>
            </p:cNvSpPr>
            <p:nvPr/>
          </p:nvSpPr>
          <p:spPr bwMode="auto">
            <a:xfrm>
              <a:off x="2084" y="1678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56" name="Freeform 2248"/>
            <p:cNvSpPr>
              <a:spLocks/>
            </p:cNvSpPr>
            <p:nvPr/>
          </p:nvSpPr>
          <p:spPr bwMode="auto">
            <a:xfrm>
              <a:off x="2084" y="1652"/>
              <a:ext cx="1" cy="26"/>
            </a:xfrm>
            <a:custGeom>
              <a:avLst/>
              <a:gdLst>
                <a:gd name="T0" fmla="*/ 26 h 26"/>
                <a:gd name="T1" fmla="*/ 20 h 26"/>
                <a:gd name="T2" fmla="*/ 13 h 26"/>
                <a:gd name="T3" fmla="*/ 6 h 26"/>
                <a:gd name="T4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0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57" name="Freeform 2249"/>
            <p:cNvSpPr>
              <a:spLocks/>
            </p:cNvSpPr>
            <p:nvPr/>
          </p:nvSpPr>
          <p:spPr bwMode="auto">
            <a:xfrm>
              <a:off x="2084" y="1652"/>
              <a:ext cx="1" cy="13"/>
            </a:xfrm>
            <a:custGeom>
              <a:avLst/>
              <a:gdLst>
                <a:gd name="T0" fmla="*/ 0 h 13"/>
                <a:gd name="T1" fmla="*/ 0 h 13"/>
                <a:gd name="T2" fmla="*/ 6 h 13"/>
                <a:gd name="T3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58" name="Line 2250"/>
            <p:cNvSpPr>
              <a:spLocks noChangeShapeType="1"/>
            </p:cNvSpPr>
            <p:nvPr/>
          </p:nvSpPr>
          <p:spPr bwMode="auto">
            <a:xfrm>
              <a:off x="2084" y="1665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59" name="Freeform 2251"/>
            <p:cNvSpPr>
              <a:spLocks/>
            </p:cNvSpPr>
            <p:nvPr/>
          </p:nvSpPr>
          <p:spPr bwMode="auto">
            <a:xfrm>
              <a:off x="2084" y="1665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60" name="Freeform 2252"/>
            <p:cNvSpPr>
              <a:spLocks/>
            </p:cNvSpPr>
            <p:nvPr/>
          </p:nvSpPr>
          <p:spPr bwMode="auto">
            <a:xfrm>
              <a:off x="2084" y="1678"/>
              <a:ext cx="8" cy="7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7 h 7"/>
                <a:gd name="T4" fmla="*/ 8 w 8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7"/>
                  </a:lnTo>
                  <a:lnTo>
                    <a:pt x="8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61" name="Freeform 2253"/>
            <p:cNvSpPr>
              <a:spLocks/>
            </p:cNvSpPr>
            <p:nvPr/>
          </p:nvSpPr>
          <p:spPr bwMode="auto">
            <a:xfrm>
              <a:off x="2092" y="1685"/>
              <a:ext cx="1" cy="6"/>
            </a:xfrm>
            <a:custGeom>
              <a:avLst/>
              <a:gdLst>
                <a:gd name="T0" fmla="*/ 0 h 6"/>
                <a:gd name="T1" fmla="*/ 6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62" name="Freeform 2254"/>
            <p:cNvSpPr>
              <a:spLocks/>
            </p:cNvSpPr>
            <p:nvPr/>
          </p:nvSpPr>
          <p:spPr bwMode="auto">
            <a:xfrm>
              <a:off x="2092" y="1678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63" name="Line 2255"/>
            <p:cNvSpPr>
              <a:spLocks noChangeShapeType="1"/>
            </p:cNvSpPr>
            <p:nvPr/>
          </p:nvSpPr>
          <p:spPr bwMode="auto">
            <a:xfrm>
              <a:off x="2092" y="1678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64" name="Line 2256"/>
            <p:cNvSpPr>
              <a:spLocks noChangeShapeType="1"/>
            </p:cNvSpPr>
            <p:nvPr/>
          </p:nvSpPr>
          <p:spPr bwMode="auto">
            <a:xfrm>
              <a:off x="2092" y="1678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65" name="Freeform 2257"/>
            <p:cNvSpPr>
              <a:spLocks/>
            </p:cNvSpPr>
            <p:nvPr/>
          </p:nvSpPr>
          <p:spPr bwMode="auto">
            <a:xfrm>
              <a:off x="2092" y="1678"/>
              <a:ext cx="1" cy="27"/>
            </a:xfrm>
            <a:custGeom>
              <a:avLst/>
              <a:gdLst>
                <a:gd name="T0" fmla="*/ 0 h 27"/>
                <a:gd name="T1" fmla="*/ 7 h 27"/>
                <a:gd name="T2" fmla="*/ 13 h 27"/>
                <a:gd name="T3" fmla="*/ 20 h 27"/>
                <a:gd name="T4" fmla="*/ 27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7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66" name="Line 2258"/>
            <p:cNvSpPr>
              <a:spLocks noChangeShapeType="1"/>
            </p:cNvSpPr>
            <p:nvPr/>
          </p:nvSpPr>
          <p:spPr bwMode="auto">
            <a:xfrm>
              <a:off x="2092" y="1705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67" name="Freeform 2259"/>
            <p:cNvSpPr>
              <a:spLocks/>
            </p:cNvSpPr>
            <p:nvPr/>
          </p:nvSpPr>
          <p:spPr bwMode="auto">
            <a:xfrm>
              <a:off x="2092" y="1685"/>
              <a:ext cx="9" cy="20"/>
            </a:xfrm>
            <a:custGeom>
              <a:avLst/>
              <a:gdLst>
                <a:gd name="T0" fmla="*/ 0 w 9"/>
                <a:gd name="T1" fmla="*/ 20 h 20"/>
                <a:gd name="T2" fmla="*/ 0 w 9"/>
                <a:gd name="T3" fmla="*/ 13 h 20"/>
                <a:gd name="T4" fmla="*/ 9 w 9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0">
                  <a:moveTo>
                    <a:pt x="0" y="20"/>
                  </a:moveTo>
                  <a:lnTo>
                    <a:pt x="0" y="13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68" name="Line 2260"/>
            <p:cNvSpPr>
              <a:spLocks noChangeShapeType="1"/>
            </p:cNvSpPr>
            <p:nvPr/>
          </p:nvSpPr>
          <p:spPr bwMode="auto">
            <a:xfrm flipV="1">
              <a:off x="2101" y="1658"/>
              <a:ext cx="1" cy="2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69" name="Freeform 2261"/>
            <p:cNvSpPr>
              <a:spLocks/>
            </p:cNvSpPr>
            <p:nvPr/>
          </p:nvSpPr>
          <p:spPr bwMode="auto">
            <a:xfrm>
              <a:off x="2101" y="1625"/>
              <a:ext cx="1" cy="33"/>
            </a:xfrm>
            <a:custGeom>
              <a:avLst/>
              <a:gdLst>
                <a:gd name="T0" fmla="*/ 33 h 33"/>
                <a:gd name="T1" fmla="*/ 13 h 33"/>
                <a:gd name="T2" fmla="*/ 7 h 33"/>
                <a:gd name="T3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70" name="Freeform 2262"/>
            <p:cNvSpPr>
              <a:spLocks/>
            </p:cNvSpPr>
            <p:nvPr/>
          </p:nvSpPr>
          <p:spPr bwMode="auto">
            <a:xfrm>
              <a:off x="2101" y="1625"/>
              <a:ext cx="1" cy="27"/>
            </a:xfrm>
            <a:custGeom>
              <a:avLst/>
              <a:gdLst>
                <a:gd name="T0" fmla="*/ 0 h 27"/>
                <a:gd name="T1" fmla="*/ 7 h 27"/>
                <a:gd name="T2" fmla="*/ 13 h 27"/>
                <a:gd name="T3" fmla="*/ 20 h 27"/>
                <a:gd name="T4" fmla="*/ 27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7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71" name="Freeform 2263"/>
            <p:cNvSpPr>
              <a:spLocks/>
            </p:cNvSpPr>
            <p:nvPr/>
          </p:nvSpPr>
          <p:spPr bwMode="auto">
            <a:xfrm>
              <a:off x="2101" y="1645"/>
              <a:ext cx="1" cy="7"/>
            </a:xfrm>
            <a:custGeom>
              <a:avLst/>
              <a:gdLst>
                <a:gd name="T0" fmla="*/ 7 h 7"/>
                <a:gd name="T1" fmla="*/ 7 h 7"/>
                <a:gd name="T2" fmla="*/ 7 h 7"/>
                <a:gd name="T3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72" name="Freeform 2264"/>
            <p:cNvSpPr>
              <a:spLocks/>
            </p:cNvSpPr>
            <p:nvPr/>
          </p:nvSpPr>
          <p:spPr bwMode="auto">
            <a:xfrm>
              <a:off x="2101" y="1645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73" name="Line 2265"/>
            <p:cNvSpPr>
              <a:spLocks noChangeShapeType="1"/>
            </p:cNvSpPr>
            <p:nvPr/>
          </p:nvSpPr>
          <p:spPr bwMode="auto">
            <a:xfrm>
              <a:off x="2101" y="1658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74" name="Freeform 2266"/>
            <p:cNvSpPr>
              <a:spLocks/>
            </p:cNvSpPr>
            <p:nvPr/>
          </p:nvSpPr>
          <p:spPr bwMode="auto">
            <a:xfrm>
              <a:off x="2101" y="1625"/>
              <a:ext cx="9" cy="33"/>
            </a:xfrm>
            <a:custGeom>
              <a:avLst/>
              <a:gdLst>
                <a:gd name="T0" fmla="*/ 0 w 9"/>
                <a:gd name="T1" fmla="*/ 33 h 33"/>
                <a:gd name="T2" fmla="*/ 0 w 9"/>
                <a:gd name="T3" fmla="*/ 27 h 33"/>
                <a:gd name="T4" fmla="*/ 0 w 9"/>
                <a:gd name="T5" fmla="*/ 20 h 33"/>
                <a:gd name="T6" fmla="*/ 9 w 9"/>
                <a:gd name="T7" fmla="*/ 7 h 33"/>
                <a:gd name="T8" fmla="*/ 9 w 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3">
                  <a:moveTo>
                    <a:pt x="0" y="33"/>
                  </a:moveTo>
                  <a:lnTo>
                    <a:pt x="0" y="27"/>
                  </a:lnTo>
                  <a:lnTo>
                    <a:pt x="0" y="20"/>
                  </a:lnTo>
                  <a:lnTo>
                    <a:pt x="9" y="7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75" name="Freeform 2267"/>
            <p:cNvSpPr>
              <a:spLocks/>
            </p:cNvSpPr>
            <p:nvPr/>
          </p:nvSpPr>
          <p:spPr bwMode="auto">
            <a:xfrm>
              <a:off x="2110" y="1618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76" name="Freeform 2268"/>
            <p:cNvSpPr>
              <a:spLocks/>
            </p:cNvSpPr>
            <p:nvPr/>
          </p:nvSpPr>
          <p:spPr bwMode="auto">
            <a:xfrm>
              <a:off x="2110" y="1618"/>
              <a:ext cx="1" cy="14"/>
            </a:xfrm>
            <a:custGeom>
              <a:avLst/>
              <a:gdLst>
                <a:gd name="T0" fmla="*/ 0 h 14"/>
                <a:gd name="T1" fmla="*/ 7 h 14"/>
                <a:gd name="T2" fmla="*/ 14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77" name="Freeform 2269"/>
            <p:cNvSpPr>
              <a:spLocks/>
            </p:cNvSpPr>
            <p:nvPr/>
          </p:nvSpPr>
          <p:spPr bwMode="auto">
            <a:xfrm>
              <a:off x="2110" y="1632"/>
              <a:ext cx="1" cy="20"/>
            </a:xfrm>
            <a:custGeom>
              <a:avLst/>
              <a:gdLst>
                <a:gd name="T0" fmla="*/ 0 h 20"/>
                <a:gd name="T1" fmla="*/ 6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6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78" name="Freeform 2270"/>
            <p:cNvSpPr>
              <a:spLocks/>
            </p:cNvSpPr>
            <p:nvPr/>
          </p:nvSpPr>
          <p:spPr bwMode="auto">
            <a:xfrm>
              <a:off x="2110" y="1652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79" name="Freeform 2271"/>
            <p:cNvSpPr>
              <a:spLocks/>
            </p:cNvSpPr>
            <p:nvPr/>
          </p:nvSpPr>
          <p:spPr bwMode="auto">
            <a:xfrm>
              <a:off x="2110" y="1652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80" name="Freeform 2272"/>
            <p:cNvSpPr>
              <a:spLocks/>
            </p:cNvSpPr>
            <p:nvPr/>
          </p:nvSpPr>
          <p:spPr bwMode="auto">
            <a:xfrm>
              <a:off x="2110" y="1625"/>
              <a:ext cx="1" cy="27"/>
            </a:xfrm>
            <a:custGeom>
              <a:avLst/>
              <a:gdLst>
                <a:gd name="T0" fmla="*/ 27 h 27"/>
                <a:gd name="T1" fmla="*/ 13 h 27"/>
                <a:gd name="T2" fmla="*/ 7 h 27"/>
                <a:gd name="T3" fmla="*/ 0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7">
                  <a:moveTo>
                    <a:pt x="0" y="27"/>
                  </a:move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81" name="Freeform 2273"/>
            <p:cNvSpPr>
              <a:spLocks/>
            </p:cNvSpPr>
            <p:nvPr/>
          </p:nvSpPr>
          <p:spPr bwMode="auto">
            <a:xfrm>
              <a:off x="2110" y="1625"/>
              <a:ext cx="8" cy="20"/>
            </a:xfrm>
            <a:custGeom>
              <a:avLst/>
              <a:gdLst>
                <a:gd name="T0" fmla="*/ 0 w 8"/>
                <a:gd name="T1" fmla="*/ 0 h 20"/>
                <a:gd name="T2" fmla="*/ 0 w 8"/>
                <a:gd name="T3" fmla="*/ 0 h 20"/>
                <a:gd name="T4" fmla="*/ 0 w 8"/>
                <a:gd name="T5" fmla="*/ 7 h 20"/>
                <a:gd name="T6" fmla="*/ 8 w 8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0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8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82" name="Line 2274"/>
            <p:cNvSpPr>
              <a:spLocks noChangeShapeType="1"/>
            </p:cNvSpPr>
            <p:nvPr/>
          </p:nvSpPr>
          <p:spPr bwMode="auto">
            <a:xfrm>
              <a:off x="2118" y="1645"/>
              <a:ext cx="1" cy="13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83" name="Freeform 2275"/>
            <p:cNvSpPr>
              <a:spLocks/>
            </p:cNvSpPr>
            <p:nvPr/>
          </p:nvSpPr>
          <p:spPr bwMode="auto">
            <a:xfrm>
              <a:off x="2118" y="1658"/>
              <a:ext cx="1" cy="14"/>
            </a:xfrm>
            <a:custGeom>
              <a:avLst/>
              <a:gdLst>
                <a:gd name="T0" fmla="*/ 0 h 14"/>
                <a:gd name="T1" fmla="*/ 7 h 14"/>
                <a:gd name="T2" fmla="*/ 14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84" name="Freeform 2276"/>
            <p:cNvSpPr>
              <a:spLocks/>
            </p:cNvSpPr>
            <p:nvPr/>
          </p:nvSpPr>
          <p:spPr bwMode="auto">
            <a:xfrm>
              <a:off x="2118" y="1658"/>
              <a:ext cx="1" cy="14"/>
            </a:xfrm>
            <a:custGeom>
              <a:avLst/>
              <a:gdLst>
                <a:gd name="T0" fmla="*/ 14 h 14"/>
                <a:gd name="T1" fmla="*/ 7 h 14"/>
                <a:gd name="T2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85" name="Line 2277"/>
            <p:cNvSpPr>
              <a:spLocks noChangeShapeType="1"/>
            </p:cNvSpPr>
            <p:nvPr/>
          </p:nvSpPr>
          <p:spPr bwMode="auto">
            <a:xfrm flipV="1">
              <a:off x="2118" y="1645"/>
              <a:ext cx="1" cy="13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86" name="Freeform 2278"/>
            <p:cNvSpPr>
              <a:spLocks/>
            </p:cNvSpPr>
            <p:nvPr/>
          </p:nvSpPr>
          <p:spPr bwMode="auto">
            <a:xfrm>
              <a:off x="2118" y="1632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87" name="Freeform 2279"/>
            <p:cNvSpPr>
              <a:spLocks/>
            </p:cNvSpPr>
            <p:nvPr/>
          </p:nvSpPr>
          <p:spPr bwMode="auto">
            <a:xfrm>
              <a:off x="2118" y="1632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88" name="Freeform 2280"/>
            <p:cNvSpPr>
              <a:spLocks/>
            </p:cNvSpPr>
            <p:nvPr/>
          </p:nvSpPr>
          <p:spPr bwMode="auto">
            <a:xfrm>
              <a:off x="2118" y="1638"/>
              <a:ext cx="9" cy="14"/>
            </a:xfrm>
            <a:custGeom>
              <a:avLst/>
              <a:gdLst>
                <a:gd name="T0" fmla="*/ 0 w 9"/>
                <a:gd name="T1" fmla="*/ 0 h 14"/>
                <a:gd name="T2" fmla="*/ 0 w 9"/>
                <a:gd name="T3" fmla="*/ 7 h 14"/>
                <a:gd name="T4" fmla="*/ 9 w 9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4">
                  <a:moveTo>
                    <a:pt x="0" y="0"/>
                  </a:moveTo>
                  <a:lnTo>
                    <a:pt x="0" y="7"/>
                  </a:lnTo>
                  <a:lnTo>
                    <a:pt x="9" y="14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89" name="Freeform 2281"/>
            <p:cNvSpPr>
              <a:spLocks/>
            </p:cNvSpPr>
            <p:nvPr/>
          </p:nvSpPr>
          <p:spPr bwMode="auto">
            <a:xfrm>
              <a:off x="2127" y="1652"/>
              <a:ext cx="1" cy="26"/>
            </a:xfrm>
            <a:custGeom>
              <a:avLst/>
              <a:gdLst>
                <a:gd name="T0" fmla="*/ 0 h 26"/>
                <a:gd name="T1" fmla="*/ 13 h 26"/>
                <a:gd name="T2" fmla="*/ 26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0"/>
                  </a:moveTo>
                  <a:lnTo>
                    <a:pt x="0" y="13"/>
                  </a:lnTo>
                  <a:lnTo>
                    <a:pt x="0" y="2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90" name="Freeform 2282"/>
            <p:cNvSpPr>
              <a:spLocks/>
            </p:cNvSpPr>
            <p:nvPr/>
          </p:nvSpPr>
          <p:spPr bwMode="auto">
            <a:xfrm>
              <a:off x="2127" y="1678"/>
              <a:ext cx="1" cy="13"/>
            </a:xfrm>
            <a:custGeom>
              <a:avLst/>
              <a:gdLst>
                <a:gd name="T0" fmla="*/ 0 h 13"/>
                <a:gd name="T1" fmla="*/ 13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13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91" name="Freeform 2283"/>
            <p:cNvSpPr>
              <a:spLocks/>
            </p:cNvSpPr>
            <p:nvPr/>
          </p:nvSpPr>
          <p:spPr bwMode="auto">
            <a:xfrm>
              <a:off x="2127" y="1658"/>
              <a:ext cx="1" cy="33"/>
            </a:xfrm>
            <a:custGeom>
              <a:avLst/>
              <a:gdLst>
                <a:gd name="T0" fmla="*/ 33 h 33"/>
                <a:gd name="T1" fmla="*/ 27 h 33"/>
                <a:gd name="T2" fmla="*/ 20 h 33"/>
                <a:gd name="T3" fmla="*/ 7 h 33"/>
                <a:gd name="T4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27"/>
                  </a:lnTo>
                  <a:lnTo>
                    <a:pt x="0" y="20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92" name="Line 2284"/>
            <p:cNvSpPr>
              <a:spLocks noChangeShapeType="1"/>
            </p:cNvSpPr>
            <p:nvPr/>
          </p:nvSpPr>
          <p:spPr bwMode="auto">
            <a:xfrm flipV="1">
              <a:off x="2127" y="1652"/>
              <a:ext cx="1" cy="6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93" name="Line 2285"/>
            <p:cNvSpPr>
              <a:spLocks noChangeShapeType="1"/>
            </p:cNvSpPr>
            <p:nvPr/>
          </p:nvSpPr>
          <p:spPr bwMode="auto">
            <a:xfrm>
              <a:off x="2127" y="1652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94" name="Freeform 2286"/>
            <p:cNvSpPr>
              <a:spLocks/>
            </p:cNvSpPr>
            <p:nvPr/>
          </p:nvSpPr>
          <p:spPr bwMode="auto">
            <a:xfrm>
              <a:off x="2127" y="1652"/>
              <a:ext cx="1" cy="20"/>
            </a:xfrm>
            <a:custGeom>
              <a:avLst/>
              <a:gdLst>
                <a:gd name="T0" fmla="*/ 0 h 20"/>
                <a:gd name="T1" fmla="*/ 6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6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95" name="Freeform 2287"/>
            <p:cNvSpPr>
              <a:spLocks/>
            </p:cNvSpPr>
            <p:nvPr/>
          </p:nvSpPr>
          <p:spPr bwMode="auto">
            <a:xfrm>
              <a:off x="2127" y="1672"/>
              <a:ext cx="9" cy="26"/>
            </a:xfrm>
            <a:custGeom>
              <a:avLst/>
              <a:gdLst>
                <a:gd name="T0" fmla="*/ 0 w 9"/>
                <a:gd name="T1" fmla="*/ 0 h 26"/>
                <a:gd name="T2" fmla="*/ 0 w 9"/>
                <a:gd name="T3" fmla="*/ 13 h 26"/>
                <a:gd name="T4" fmla="*/ 9 w 9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6">
                  <a:moveTo>
                    <a:pt x="0" y="0"/>
                  </a:moveTo>
                  <a:lnTo>
                    <a:pt x="0" y="13"/>
                  </a:lnTo>
                  <a:lnTo>
                    <a:pt x="9" y="2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96" name="Freeform 2288"/>
            <p:cNvSpPr>
              <a:spLocks/>
            </p:cNvSpPr>
            <p:nvPr/>
          </p:nvSpPr>
          <p:spPr bwMode="auto">
            <a:xfrm>
              <a:off x="2136" y="1698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97" name="Freeform 2289"/>
            <p:cNvSpPr>
              <a:spLocks/>
            </p:cNvSpPr>
            <p:nvPr/>
          </p:nvSpPr>
          <p:spPr bwMode="auto">
            <a:xfrm>
              <a:off x="2136" y="1672"/>
              <a:ext cx="1" cy="33"/>
            </a:xfrm>
            <a:custGeom>
              <a:avLst/>
              <a:gdLst>
                <a:gd name="T0" fmla="*/ 33 h 33"/>
                <a:gd name="T1" fmla="*/ 26 h 33"/>
                <a:gd name="T2" fmla="*/ 13 h 33"/>
                <a:gd name="T3" fmla="*/ 6 h 33"/>
                <a:gd name="T4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26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98" name="Freeform 2290"/>
            <p:cNvSpPr>
              <a:spLocks/>
            </p:cNvSpPr>
            <p:nvPr/>
          </p:nvSpPr>
          <p:spPr bwMode="auto">
            <a:xfrm>
              <a:off x="2136" y="1672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499" name="Line 2291"/>
            <p:cNvSpPr>
              <a:spLocks noChangeShapeType="1"/>
            </p:cNvSpPr>
            <p:nvPr/>
          </p:nvSpPr>
          <p:spPr bwMode="auto">
            <a:xfrm>
              <a:off x="2136" y="1678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00" name="Freeform 2292"/>
            <p:cNvSpPr>
              <a:spLocks/>
            </p:cNvSpPr>
            <p:nvPr/>
          </p:nvSpPr>
          <p:spPr bwMode="auto">
            <a:xfrm>
              <a:off x="2136" y="1678"/>
              <a:ext cx="1" cy="20"/>
            </a:xfrm>
            <a:custGeom>
              <a:avLst/>
              <a:gdLst>
                <a:gd name="T0" fmla="*/ 0 h 20"/>
                <a:gd name="T1" fmla="*/ 13 h 20"/>
                <a:gd name="T2" fmla="*/ 20 h 20"/>
                <a:gd name="T3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13"/>
                  </a:lnTo>
                  <a:lnTo>
                    <a:pt x="0" y="20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01" name="Freeform 2293"/>
            <p:cNvSpPr>
              <a:spLocks/>
            </p:cNvSpPr>
            <p:nvPr/>
          </p:nvSpPr>
          <p:spPr bwMode="auto">
            <a:xfrm>
              <a:off x="2136" y="1685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02" name="Freeform 2294"/>
            <p:cNvSpPr>
              <a:spLocks/>
            </p:cNvSpPr>
            <p:nvPr/>
          </p:nvSpPr>
          <p:spPr bwMode="auto">
            <a:xfrm>
              <a:off x="2136" y="1652"/>
              <a:ext cx="8" cy="33"/>
            </a:xfrm>
            <a:custGeom>
              <a:avLst/>
              <a:gdLst>
                <a:gd name="T0" fmla="*/ 0 w 8"/>
                <a:gd name="T1" fmla="*/ 33 h 33"/>
                <a:gd name="T2" fmla="*/ 0 w 8"/>
                <a:gd name="T3" fmla="*/ 13 h 33"/>
                <a:gd name="T4" fmla="*/ 8 w 8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33">
                  <a:moveTo>
                    <a:pt x="0" y="33"/>
                  </a:moveTo>
                  <a:lnTo>
                    <a:pt x="0" y="13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03" name="Freeform 2295"/>
            <p:cNvSpPr>
              <a:spLocks/>
            </p:cNvSpPr>
            <p:nvPr/>
          </p:nvSpPr>
          <p:spPr bwMode="auto">
            <a:xfrm>
              <a:off x="2144" y="1638"/>
              <a:ext cx="1" cy="14"/>
            </a:xfrm>
            <a:custGeom>
              <a:avLst/>
              <a:gdLst>
                <a:gd name="T0" fmla="*/ 14 h 14"/>
                <a:gd name="T1" fmla="*/ 7 h 14"/>
                <a:gd name="T2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04" name="Line 2296"/>
            <p:cNvSpPr>
              <a:spLocks noChangeShapeType="1"/>
            </p:cNvSpPr>
            <p:nvPr/>
          </p:nvSpPr>
          <p:spPr bwMode="auto">
            <a:xfrm>
              <a:off x="2144" y="1638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05" name="Freeform 2297"/>
            <p:cNvSpPr>
              <a:spLocks/>
            </p:cNvSpPr>
            <p:nvPr/>
          </p:nvSpPr>
          <p:spPr bwMode="auto">
            <a:xfrm>
              <a:off x="2144" y="1638"/>
              <a:ext cx="1" cy="20"/>
            </a:xfrm>
            <a:custGeom>
              <a:avLst/>
              <a:gdLst>
                <a:gd name="T0" fmla="*/ 0 h 20"/>
                <a:gd name="T1" fmla="*/ 7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06" name="Line 2298"/>
            <p:cNvSpPr>
              <a:spLocks noChangeShapeType="1"/>
            </p:cNvSpPr>
            <p:nvPr/>
          </p:nvSpPr>
          <p:spPr bwMode="auto">
            <a:xfrm>
              <a:off x="2144" y="1658"/>
              <a:ext cx="1" cy="20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07" name="Freeform 2299"/>
            <p:cNvSpPr>
              <a:spLocks/>
            </p:cNvSpPr>
            <p:nvPr/>
          </p:nvSpPr>
          <p:spPr bwMode="auto">
            <a:xfrm>
              <a:off x="2144" y="1678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08" name="Freeform 2300"/>
            <p:cNvSpPr>
              <a:spLocks/>
            </p:cNvSpPr>
            <p:nvPr/>
          </p:nvSpPr>
          <p:spPr bwMode="auto">
            <a:xfrm>
              <a:off x="2144" y="1665"/>
              <a:ext cx="1" cy="26"/>
            </a:xfrm>
            <a:custGeom>
              <a:avLst/>
              <a:gdLst>
                <a:gd name="T0" fmla="*/ 26 h 26"/>
                <a:gd name="T1" fmla="*/ 20 h 26"/>
                <a:gd name="T2" fmla="*/ 13 h 26"/>
                <a:gd name="T3" fmla="*/ 7 h 26"/>
                <a:gd name="T4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0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09" name="Freeform 2301"/>
            <p:cNvSpPr>
              <a:spLocks/>
            </p:cNvSpPr>
            <p:nvPr/>
          </p:nvSpPr>
          <p:spPr bwMode="auto">
            <a:xfrm>
              <a:off x="2144" y="1665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10" name="Freeform 2302"/>
            <p:cNvSpPr>
              <a:spLocks/>
            </p:cNvSpPr>
            <p:nvPr/>
          </p:nvSpPr>
          <p:spPr bwMode="auto">
            <a:xfrm>
              <a:off x="2153" y="1658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11" name="Freeform 2303"/>
            <p:cNvSpPr>
              <a:spLocks/>
            </p:cNvSpPr>
            <p:nvPr/>
          </p:nvSpPr>
          <p:spPr bwMode="auto">
            <a:xfrm>
              <a:off x="2153" y="1658"/>
              <a:ext cx="1" cy="20"/>
            </a:xfrm>
            <a:custGeom>
              <a:avLst/>
              <a:gdLst>
                <a:gd name="T0" fmla="*/ 0 h 20"/>
                <a:gd name="T1" fmla="*/ 7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12" name="Freeform 2304"/>
            <p:cNvSpPr>
              <a:spLocks/>
            </p:cNvSpPr>
            <p:nvPr/>
          </p:nvSpPr>
          <p:spPr bwMode="auto">
            <a:xfrm>
              <a:off x="2153" y="1678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13" name="Freeform 2305"/>
            <p:cNvSpPr>
              <a:spLocks/>
            </p:cNvSpPr>
            <p:nvPr/>
          </p:nvSpPr>
          <p:spPr bwMode="auto">
            <a:xfrm>
              <a:off x="2153" y="1678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14" name="Freeform 2306"/>
            <p:cNvSpPr>
              <a:spLocks/>
            </p:cNvSpPr>
            <p:nvPr/>
          </p:nvSpPr>
          <p:spPr bwMode="auto">
            <a:xfrm>
              <a:off x="2153" y="1652"/>
              <a:ext cx="1" cy="26"/>
            </a:xfrm>
            <a:custGeom>
              <a:avLst/>
              <a:gdLst>
                <a:gd name="T0" fmla="*/ 26 h 26"/>
                <a:gd name="T1" fmla="*/ 13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15" name="Freeform 2307"/>
            <p:cNvSpPr>
              <a:spLocks/>
            </p:cNvSpPr>
            <p:nvPr/>
          </p:nvSpPr>
          <p:spPr bwMode="auto">
            <a:xfrm>
              <a:off x="2153" y="1652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16" name="Freeform 2308"/>
            <p:cNvSpPr>
              <a:spLocks/>
            </p:cNvSpPr>
            <p:nvPr/>
          </p:nvSpPr>
          <p:spPr bwMode="auto">
            <a:xfrm>
              <a:off x="2153" y="1652"/>
              <a:ext cx="1" cy="6"/>
            </a:xfrm>
            <a:custGeom>
              <a:avLst/>
              <a:gdLst>
                <a:gd name="T0" fmla="*/ 6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17" name="Freeform 2309"/>
            <p:cNvSpPr>
              <a:spLocks/>
            </p:cNvSpPr>
            <p:nvPr/>
          </p:nvSpPr>
          <p:spPr bwMode="auto">
            <a:xfrm>
              <a:off x="2153" y="1652"/>
              <a:ext cx="9" cy="26"/>
            </a:xfrm>
            <a:custGeom>
              <a:avLst/>
              <a:gdLst>
                <a:gd name="T0" fmla="*/ 0 w 9"/>
                <a:gd name="T1" fmla="*/ 0 h 26"/>
                <a:gd name="T2" fmla="*/ 0 w 9"/>
                <a:gd name="T3" fmla="*/ 6 h 26"/>
                <a:gd name="T4" fmla="*/ 0 w 9"/>
                <a:gd name="T5" fmla="*/ 13 h 26"/>
                <a:gd name="T6" fmla="*/ 9 w 9"/>
                <a:gd name="T7" fmla="*/ 20 h 26"/>
                <a:gd name="T8" fmla="*/ 9 w 9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6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9" y="20"/>
                  </a:lnTo>
                  <a:lnTo>
                    <a:pt x="9" y="2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18" name="Freeform 2310"/>
            <p:cNvSpPr>
              <a:spLocks/>
            </p:cNvSpPr>
            <p:nvPr/>
          </p:nvSpPr>
          <p:spPr bwMode="auto">
            <a:xfrm>
              <a:off x="2162" y="1665"/>
              <a:ext cx="1" cy="13"/>
            </a:xfrm>
            <a:custGeom>
              <a:avLst/>
              <a:gdLst>
                <a:gd name="T0" fmla="*/ 13 h 13"/>
                <a:gd name="T1" fmla="*/ 13 h 13"/>
                <a:gd name="T2" fmla="*/ 7 h 13"/>
                <a:gd name="T3" fmla="*/ 0 h 13"/>
                <a:gd name="T4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19" name="Freeform 2311"/>
            <p:cNvSpPr>
              <a:spLocks/>
            </p:cNvSpPr>
            <p:nvPr/>
          </p:nvSpPr>
          <p:spPr bwMode="auto">
            <a:xfrm>
              <a:off x="2162" y="1665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  <a:gd name="T3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20" name="Freeform 2312"/>
            <p:cNvSpPr>
              <a:spLocks/>
            </p:cNvSpPr>
            <p:nvPr/>
          </p:nvSpPr>
          <p:spPr bwMode="auto">
            <a:xfrm>
              <a:off x="2162" y="1645"/>
              <a:ext cx="1" cy="27"/>
            </a:xfrm>
            <a:custGeom>
              <a:avLst/>
              <a:gdLst>
                <a:gd name="T0" fmla="*/ 27 h 27"/>
                <a:gd name="T1" fmla="*/ 20 h 27"/>
                <a:gd name="T2" fmla="*/ 13 h 27"/>
                <a:gd name="T3" fmla="*/ 7 h 27"/>
                <a:gd name="T4" fmla="*/ 0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7">
                  <a:moveTo>
                    <a:pt x="0" y="27"/>
                  </a:moveTo>
                  <a:lnTo>
                    <a:pt x="0" y="20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21" name="Freeform 2313"/>
            <p:cNvSpPr>
              <a:spLocks/>
            </p:cNvSpPr>
            <p:nvPr/>
          </p:nvSpPr>
          <p:spPr bwMode="auto">
            <a:xfrm>
              <a:off x="2162" y="1645"/>
              <a:ext cx="1" cy="13"/>
            </a:xfrm>
            <a:custGeom>
              <a:avLst/>
              <a:gdLst>
                <a:gd name="T0" fmla="*/ 0 h 13"/>
                <a:gd name="T1" fmla="*/ 0 h 13"/>
                <a:gd name="T2" fmla="*/ 7 h 13"/>
                <a:gd name="T3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22" name="Line 2314"/>
            <p:cNvSpPr>
              <a:spLocks noChangeShapeType="1"/>
            </p:cNvSpPr>
            <p:nvPr/>
          </p:nvSpPr>
          <p:spPr bwMode="auto">
            <a:xfrm>
              <a:off x="2162" y="1658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23" name="Freeform 2315"/>
            <p:cNvSpPr>
              <a:spLocks/>
            </p:cNvSpPr>
            <p:nvPr/>
          </p:nvSpPr>
          <p:spPr bwMode="auto">
            <a:xfrm>
              <a:off x="2162" y="1658"/>
              <a:ext cx="1" cy="33"/>
            </a:xfrm>
            <a:custGeom>
              <a:avLst/>
              <a:gdLst>
                <a:gd name="T0" fmla="*/ 0 h 33"/>
                <a:gd name="T1" fmla="*/ 7 h 33"/>
                <a:gd name="T2" fmla="*/ 14 h 33"/>
                <a:gd name="T3" fmla="*/ 27 h 33"/>
                <a:gd name="T4" fmla="*/ 33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  <a:lnTo>
                    <a:pt x="0" y="27"/>
                  </a:lnTo>
                  <a:lnTo>
                    <a:pt x="0" y="3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24" name="Freeform 2316"/>
            <p:cNvSpPr>
              <a:spLocks/>
            </p:cNvSpPr>
            <p:nvPr/>
          </p:nvSpPr>
          <p:spPr bwMode="auto">
            <a:xfrm>
              <a:off x="2162" y="1691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25" name="Freeform 2317"/>
            <p:cNvSpPr>
              <a:spLocks/>
            </p:cNvSpPr>
            <p:nvPr/>
          </p:nvSpPr>
          <p:spPr bwMode="auto">
            <a:xfrm>
              <a:off x="2171" y="1652"/>
              <a:ext cx="1" cy="39"/>
            </a:xfrm>
            <a:custGeom>
              <a:avLst/>
              <a:gdLst>
                <a:gd name="T0" fmla="*/ 39 h 39"/>
                <a:gd name="T1" fmla="*/ 33 h 39"/>
                <a:gd name="T2" fmla="*/ 20 h 39"/>
                <a:gd name="T3" fmla="*/ 6 h 39"/>
                <a:gd name="T4" fmla="*/ 0 h 3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9">
                  <a:moveTo>
                    <a:pt x="0" y="39"/>
                  </a:moveTo>
                  <a:lnTo>
                    <a:pt x="0" y="33"/>
                  </a:lnTo>
                  <a:lnTo>
                    <a:pt x="0" y="20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26" name="Line 2318"/>
            <p:cNvSpPr>
              <a:spLocks noChangeShapeType="1"/>
            </p:cNvSpPr>
            <p:nvPr/>
          </p:nvSpPr>
          <p:spPr bwMode="auto">
            <a:xfrm>
              <a:off x="2171" y="1652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27" name="Line 2319"/>
            <p:cNvSpPr>
              <a:spLocks noChangeShapeType="1"/>
            </p:cNvSpPr>
            <p:nvPr/>
          </p:nvSpPr>
          <p:spPr bwMode="auto">
            <a:xfrm>
              <a:off x="2171" y="1652"/>
              <a:ext cx="1" cy="6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28" name="Freeform 2320"/>
            <p:cNvSpPr>
              <a:spLocks/>
            </p:cNvSpPr>
            <p:nvPr/>
          </p:nvSpPr>
          <p:spPr bwMode="auto">
            <a:xfrm>
              <a:off x="2171" y="1658"/>
              <a:ext cx="1" cy="27"/>
            </a:xfrm>
            <a:custGeom>
              <a:avLst/>
              <a:gdLst>
                <a:gd name="T0" fmla="*/ 0 h 27"/>
                <a:gd name="T1" fmla="*/ 14 h 27"/>
                <a:gd name="T2" fmla="*/ 27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">
                  <a:moveTo>
                    <a:pt x="0" y="0"/>
                  </a:moveTo>
                  <a:lnTo>
                    <a:pt x="0" y="14"/>
                  </a:lnTo>
                  <a:lnTo>
                    <a:pt x="0" y="2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29" name="Line 2321"/>
            <p:cNvSpPr>
              <a:spLocks noChangeShapeType="1"/>
            </p:cNvSpPr>
            <p:nvPr/>
          </p:nvSpPr>
          <p:spPr bwMode="auto">
            <a:xfrm>
              <a:off x="2171" y="1685"/>
              <a:ext cx="1" cy="6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30" name="Freeform 2322"/>
            <p:cNvSpPr>
              <a:spLocks/>
            </p:cNvSpPr>
            <p:nvPr/>
          </p:nvSpPr>
          <p:spPr bwMode="auto">
            <a:xfrm>
              <a:off x="2171" y="1691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31" name="Freeform 2323"/>
            <p:cNvSpPr>
              <a:spLocks/>
            </p:cNvSpPr>
            <p:nvPr/>
          </p:nvSpPr>
          <p:spPr bwMode="auto">
            <a:xfrm>
              <a:off x="2171" y="1672"/>
              <a:ext cx="8" cy="26"/>
            </a:xfrm>
            <a:custGeom>
              <a:avLst/>
              <a:gdLst>
                <a:gd name="T0" fmla="*/ 0 w 8"/>
                <a:gd name="T1" fmla="*/ 26 h 26"/>
                <a:gd name="T2" fmla="*/ 0 w 8"/>
                <a:gd name="T3" fmla="*/ 19 h 26"/>
                <a:gd name="T4" fmla="*/ 0 w 8"/>
                <a:gd name="T5" fmla="*/ 13 h 26"/>
                <a:gd name="T6" fmla="*/ 8 w 8"/>
                <a:gd name="T7" fmla="*/ 6 h 26"/>
                <a:gd name="T8" fmla="*/ 8 w 8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6">
                  <a:moveTo>
                    <a:pt x="0" y="26"/>
                  </a:moveTo>
                  <a:lnTo>
                    <a:pt x="0" y="19"/>
                  </a:lnTo>
                  <a:lnTo>
                    <a:pt x="0" y="13"/>
                  </a:lnTo>
                  <a:lnTo>
                    <a:pt x="8" y="6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32" name="Line 2324"/>
            <p:cNvSpPr>
              <a:spLocks noChangeShapeType="1"/>
            </p:cNvSpPr>
            <p:nvPr/>
          </p:nvSpPr>
          <p:spPr bwMode="auto">
            <a:xfrm>
              <a:off x="2179" y="1672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33" name="Freeform 2325"/>
            <p:cNvSpPr>
              <a:spLocks/>
            </p:cNvSpPr>
            <p:nvPr/>
          </p:nvSpPr>
          <p:spPr bwMode="auto">
            <a:xfrm>
              <a:off x="2179" y="1672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34" name="Line 2326"/>
            <p:cNvSpPr>
              <a:spLocks noChangeShapeType="1"/>
            </p:cNvSpPr>
            <p:nvPr/>
          </p:nvSpPr>
          <p:spPr bwMode="auto">
            <a:xfrm>
              <a:off x="2179" y="1685"/>
              <a:ext cx="1" cy="20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35" name="Freeform 2327"/>
            <p:cNvSpPr>
              <a:spLocks/>
            </p:cNvSpPr>
            <p:nvPr/>
          </p:nvSpPr>
          <p:spPr bwMode="auto">
            <a:xfrm>
              <a:off x="2179" y="1705"/>
              <a:ext cx="1" cy="20"/>
            </a:xfrm>
            <a:custGeom>
              <a:avLst/>
              <a:gdLst>
                <a:gd name="T0" fmla="*/ 0 h 20"/>
                <a:gd name="T1" fmla="*/ 13 h 20"/>
                <a:gd name="T2" fmla="*/ 20 h 20"/>
                <a:gd name="T3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13"/>
                  </a:lnTo>
                  <a:lnTo>
                    <a:pt x="0" y="20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36" name="Freeform 2328"/>
            <p:cNvSpPr>
              <a:spLocks/>
            </p:cNvSpPr>
            <p:nvPr/>
          </p:nvSpPr>
          <p:spPr bwMode="auto">
            <a:xfrm>
              <a:off x="2179" y="1698"/>
              <a:ext cx="1" cy="27"/>
            </a:xfrm>
            <a:custGeom>
              <a:avLst/>
              <a:gdLst>
                <a:gd name="T0" fmla="*/ 27 h 27"/>
                <a:gd name="T1" fmla="*/ 20 h 27"/>
                <a:gd name="T2" fmla="*/ 13 h 27"/>
                <a:gd name="T3" fmla="*/ 7 h 27"/>
                <a:gd name="T4" fmla="*/ 0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7">
                  <a:moveTo>
                    <a:pt x="0" y="27"/>
                  </a:moveTo>
                  <a:lnTo>
                    <a:pt x="0" y="20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37" name="Line 2329"/>
            <p:cNvSpPr>
              <a:spLocks noChangeShapeType="1"/>
            </p:cNvSpPr>
            <p:nvPr/>
          </p:nvSpPr>
          <p:spPr bwMode="auto">
            <a:xfrm>
              <a:off x="2179" y="1698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38" name="Freeform 2330"/>
            <p:cNvSpPr>
              <a:spLocks/>
            </p:cNvSpPr>
            <p:nvPr/>
          </p:nvSpPr>
          <p:spPr bwMode="auto">
            <a:xfrm>
              <a:off x="2179" y="1698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39" name="Freeform 2331"/>
            <p:cNvSpPr>
              <a:spLocks/>
            </p:cNvSpPr>
            <p:nvPr/>
          </p:nvSpPr>
          <p:spPr bwMode="auto">
            <a:xfrm>
              <a:off x="2188" y="1698"/>
              <a:ext cx="1" cy="20"/>
            </a:xfrm>
            <a:custGeom>
              <a:avLst/>
              <a:gdLst>
                <a:gd name="T0" fmla="*/ 0 h 20"/>
                <a:gd name="T1" fmla="*/ 13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13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40" name="Freeform 2332"/>
            <p:cNvSpPr>
              <a:spLocks/>
            </p:cNvSpPr>
            <p:nvPr/>
          </p:nvSpPr>
          <p:spPr bwMode="auto">
            <a:xfrm>
              <a:off x="2188" y="1711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41" name="Freeform 2333"/>
            <p:cNvSpPr>
              <a:spLocks/>
            </p:cNvSpPr>
            <p:nvPr/>
          </p:nvSpPr>
          <p:spPr bwMode="auto">
            <a:xfrm>
              <a:off x="2188" y="1711"/>
              <a:ext cx="1" cy="14"/>
            </a:xfrm>
            <a:custGeom>
              <a:avLst/>
              <a:gdLst>
                <a:gd name="T0" fmla="*/ 0 h 14"/>
                <a:gd name="T1" fmla="*/ 7 h 14"/>
                <a:gd name="T2" fmla="*/ 7 h 14"/>
                <a:gd name="T3" fmla="*/ 14 h 14"/>
                <a:gd name="T4" fmla="*/ 14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4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42" name="Freeform 2334"/>
            <p:cNvSpPr>
              <a:spLocks/>
            </p:cNvSpPr>
            <p:nvPr/>
          </p:nvSpPr>
          <p:spPr bwMode="auto">
            <a:xfrm>
              <a:off x="2188" y="1672"/>
              <a:ext cx="1" cy="53"/>
            </a:xfrm>
            <a:custGeom>
              <a:avLst/>
              <a:gdLst>
                <a:gd name="T0" fmla="*/ 53 h 53"/>
                <a:gd name="T1" fmla="*/ 46 h 53"/>
                <a:gd name="T2" fmla="*/ 26 h 53"/>
                <a:gd name="T3" fmla="*/ 13 h 53"/>
                <a:gd name="T4" fmla="*/ 0 h 5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53">
                  <a:moveTo>
                    <a:pt x="0" y="53"/>
                  </a:moveTo>
                  <a:lnTo>
                    <a:pt x="0" y="46"/>
                  </a:lnTo>
                  <a:lnTo>
                    <a:pt x="0" y="26"/>
                  </a:ln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43" name="Freeform 2335"/>
            <p:cNvSpPr>
              <a:spLocks/>
            </p:cNvSpPr>
            <p:nvPr/>
          </p:nvSpPr>
          <p:spPr bwMode="auto">
            <a:xfrm>
              <a:off x="2188" y="1652"/>
              <a:ext cx="1" cy="20"/>
            </a:xfrm>
            <a:custGeom>
              <a:avLst/>
              <a:gdLst>
                <a:gd name="T0" fmla="*/ 20 h 20"/>
                <a:gd name="T1" fmla="*/ 6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44" name="Freeform 2336"/>
            <p:cNvSpPr>
              <a:spLocks/>
            </p:cNvSpPr>
            <p:nvPr/>
          </p:nvSpPr>
          <p:spPr bwMode="auto">
            <a:xfrm>
              <a:off x="2188" y="1652"/>
              <a:ext cx="1" cy="20"/>
            </a:xfrm>
            <a:custGeom>
              <a:avLst/>
              <a:gdLst>
                <a:gd name="T0" fmla="*/ 0 h 20"/>
                <a:gd name="T1" fmla="*/ 6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6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45" name="Freeform 2337"/>
            <p:cNvSpPr>
              <a:spLocks/>
            </p:cNvSpPr>
            <p:nvPr/>
          </p:nvSpPr>
          <p:spPr bwMode="auto">
            <a:xfrm>
              <a:off x="2188" y="1672"/>
              <a:ext cx="9" cy="19"/>
            </a:xfrm>
            <a:custGeom>
              <a:avLst/>
              <a:gdLst>
                <a:gd name="T0" fmla="*/ 0 w 9"/>
                <a:gd name="T1" fmla="*/ 0 h 19"/>
                <a:gd name="T2" fmla="*/ 0 w 9"/>
                <a:gd name="T3" fmla="*/ 6 h 19"/>
                <a:gd name="T4" fmla="*/ 9 w 9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9">
                  <a:moveTo>
                    <a:pt x="0" y="0"/>
                  </a:moveTo>
                  <a:lnTo>
                    <a:pt x="0" y="6"/>
                  </a:lnTo>
                  <a:lnTo>
                    <a:pt x="9" y="19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46" name="Freeform 2338"/>
            <p:cNvSpPr>
              <a:spLocks/>
            </p:cNvSpPr>
            <p:nvPr/>
          </p:nvSpPr>
          <p:spPr bwMode="auto">
            <a:xfrm>
              <a:off x="2197" y="1691"/>
              <a:ext cx="1" cy="27"/>
            </a:xfrm>
            <a:custGeom>
              <a:avLst/>
              <a:gdLst>
                <a:gd name="T0" fmla="*/ 0 h 27"/>
                <a:gd name="T1" fmla="*/ 14 h 27"/>
                <a:gd name="T2" fmla="*/ 27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">
                  <a:moveTo>
                    <a:pt x="0" y="0"/>
                  </a:moveTo>
                  <a:lnTo>
                    <a:pt x="0" y="14"/>
                  </a:lnTo>
                  <a:lnTo>
                    <a:pt x="0" y="2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47" name="Line 2339"/>
            <p:cNvSpPr>
              <a:spLocks noChangeShapeType="1"/>
            </p:cNvSpPr>
            <p:nvPr/>
          </p:nvSpPr>
          <p:spPr bwMode="auto">
            <a:xfrm>
              <a:off x="2197" y="1718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48" name="Freeform 2340"/>
            <p:cNvSpPr>
              <a:spLocks/>
            </p:cNvSpPr>
            <p:nvPr/>
          </p:nvSpPr>
          <p:spPr bwMode="auto">
            <a:xfrm>
              <a:off x="2197" y="1685"/>
              <a:ext cx="1" cy="33"/>
            </a:xfrm>
            <a:custGeom>
              <a:avLst/>
              <a:gdLst>
                <a:gd name="T0" fmla="*/ 33 h 33"/>
                <a:gd name="T1" fmla="*/ 26 h 33"/>
                <a:gd name="T2" fmla="*/ 20 h 33"/>
                <a:gd name="T3" fmla="*/ 6 h 33"/>
                <a:gd name="T4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26"/>
                  </a:lnTo>
                  <a:lnTo>
                    <a:pt x="0" y="20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49" name="Freeform 2341"/>
            <p:cNvSpPr>
              <a:spLocks/>
            </p:cNvSpPr>
            <p:nvPr/>
          </p:nvSpPr>
          <p:spPr bwMode="auto">
            <a:xfrm>
              <a:off x="2197" y="1678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50" name="Freeform 2342"/>
            <p:cNvSpPr>
              <a:spLocks/>
            </p:cNvSpPr>
            <p:nvPr/>
          </p:nvSpPr>
          <p:spPr bwMode="auto">
            <a:xfrm>
              <a:off x="2197" y="1678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51" name="Freeform 2343"/>
            <p:cNvSpPr>
              <a:spLocks/>
            </p:cNvSpPr>
            <p:nvPr/>
          </p:nvSpPr>
          <p:spPr bwMode="auto">
            <a:xfrm>
              <a:off x="2197" y="1685"/>
              <a:ext cx="1" cy="6"/>
            </a:xfrm>
            <a:custGeom>
              <a:avLst/>
              <a:gdLst>
                <a:gd name="T0" fmla="*/ 6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52" name="Freeform 2344"/>
            <p:cNvSpPr>
              <a:spLocks/>
            </p:cNvSpPr>
            <p:nvPr/>
          </p:nvSpPr>
          <p:spPr bwMode="auto">
            <a:xfrm>
              <a:off x="2197" y="1685"/>
              <a:ext cx="8" cy="33"/>
            </a:xfrm>
            <a:custGeom>
              <a:avLst/>
              <a:gdLst>
                <a:gd name="T0" fmla="*/ 0 w 8"/>
                <a:gd name="T1" fmla="*/ 0 h 33"/>
                <a:gd name="T2" fmla="*/ 0 w 8"/>
                <a:gd name="T3" fmla="*/ 6 h 33"/>
                <a:gd name="T4" fmla="*/ 0 w 8"/>
                <a:gd name="T5" fmla="*/ 13 h 33"/>
                <a:gd name="T6" fmla="*/ 8 w 8"/>
                <a:gd name="T7" fmla="*/ 26 h 33"/>
                <a:gd name="T8" fmla="*/ 8 w 8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8" y="26"/>
                  </a:lnTo>
                  <a:lnTo>
                    <a:pt x="8" y="3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53" name="Line 2345"/>
            <p:cNvSpPr>
              <a:spLocks noChangeShapeType="1"/>
            </p:cNvSpPr>
            <p:nvPr/>
          </p:nvSpPr>
          <p:spPr bwMode="auto">
            <a:xfrm>
              <a:off x="2205" y="1718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54" name="Freeform 2346"/>
            <p:cNvSpPr>
              <a:spLocks/>
            </p:cNvSpPr>
            <p:nvPr/>
          </p:nvSpPr>
          <p:spPr bwMode="auto">
            <a:xfrm>
              <a:off x="2205" y="1705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55" name="Freeform 2347"/>
            <p:cNvSpPr>
              <a:spLocks/>
            </p:cNvSpPr>
            <p:nvPr/>
          </p:nvSpPr>
          <p:spPr bwMode="auto">
            <a:xfrm>
              <a:off x="2205" y="1685"/>
              <a:ext cx="1" cy="20"/>
            </a:xfrm>
            <a:custGeom>
              <a:avLst/>
              <a:gdLst>
                <a:gd name="T0" fmla="*/ 20 h 20"/>
                <a:gd name="T1" fmla="*/ 6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56" name="Freeform 2348"/>
            <p:cNvSpPr>
              <a:spLocks/>
            </p:cNvSpPr>
            <p:nvPr/>
          </p:nvSpPr>
          <p:spPr bwMode="auto">
            <a:xfrm>
              <a:off x="2205" y="1685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57" name="Line 2349"/>
            <p:cNvSpPr>
              <a:spLocks noChangeShapeType="1"/>
            </p:cNvSpPr>
            <p:nvPr/>
          </p:nvSpPr>
          <p:spPr bwMode="auto">
            <a:xfrm>
              <a:off x="2205" y="1691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58" name="Freeform 2350"/>
            <p:cNvSpPr>
              <a:spLocks/>
            </p:cNvSpPr>
            <p:nvPr/>
          </p:nvSpPr>
          <p:spPr bwMode="auto">
            <a:xfrm>
              <a:off x="2205" y="1691"/>
              <a:ext cx="1" cy="20"/>
            </a:xfrm>
            <a:custGeom>
              <a:avLst/>
              <a:gdLst>
                <a:gd name="T0" fmla="*/ 0 h 20"/>
                <a:gd name="T1" fmla="*/ 7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59" name="Freeform 2351"/>
            <p:cNvSpPr>
              <a:spLocks/>
            </p:cNvSpPr>
            <p:nvPr/>
          </p:nvSpPr>
          <p:spPr bwMode="auto">
            <a:xfrm>
              <a:off x="2205" y="1711"/>
              <a:ext cx="9" cy="14"/>
            </a:xfrm>
            <a:custGeom>
              <a:avLst/>
              <a:gdLst>
                <a:gd name="T0" fmla="*/ 0 w 9"/>
                <a:gd name="T1" fmla="*/ 0 h 14"/>
                <a:gd name="T2" fmla="*/ 0 w 9"/>
                <a:gd name="T3" fmla="*/ 14 h 14"/>
                <a:gd name="T4" fmla="*/ 9 w 9"/>
                <a:gd name="T5" fmla="*/ 14 h 14"/>
                <a:gd name="T6" fmla="*/ 9 w 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4">
                  <a:moveTo>
                    <a:pt x="0" y="0"/>
                  </a:moveTo>
                  <a:lnTo>
                    <a:pt x="0" y="14"/>
                  </a:lnTo>
                  <a:lnTo>
                    <a:pt x="9" y="14"/>
                  </a:lnTo>
                  <a:lnTo>
                    <a:pt x="9" y="14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60" name="Freeform 2352"/>
            <p:cNvSpPr>
              <a:spLocks/>
            </p:cNvSpPr>
            <p:nvPr/>
          </p:nvSpPr>
          <p:spPr bwMode="auto">
            <a:xfrm>
              <a:off x="2214" y="1678"/>
              <a:ext cx="1" cy="47"/>
            </a:xfrm>
            <a:custGeom>
              <a:avLst/>
              <a:gdLst>
                <a:gd name="T0" fmla="*/ 47 h 47"/>
                <a:gd name="T1" fmla="*/ 40 h 47"/>
                <a:gd name="T2" fmla="*/ 27 h 47"/>
                <a:gd name="T3" fmla="*/ 7 h 47"/>
                <a:gd name="T4" fmla="*/ 0 h 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7">
                  <a:moveTo>
                    <a:pt x="0" y="47"/>
                  </a:moveTo>
                  <a:lnTo>
                    <a:pt x="0" y="40"/>
                  </a:lnTo>
                  <a:lnTo>
                    <a:pt x="0" y="2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61" name="Line 2353"/>
            <p:cNvSpPr>
              <a:spLocks noChangeShapeType="1"/>
            </p:cNvSpPr>
            <p:nvPr/>
          </p:nvSpPr>
          <p:spPr bwMode="auto">
            <a:xfrm>
              <a:off x="2214" y="1678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62" name="Freeform 2354"/>
            <p:cNvSpPr>
              <a:spLocks/>
            </p:cNvSpPr>
            <p:nvPr/>
          </p:nvSpPr>
          <p:spPr bwMode="auto">
            <a:xfrm>
              <a:off x="2214" y="1678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63" name="Line 2355"/>
            <p:cNvSpPr>
              <a:spLocks noChangeShapeType="1"/>
            </p:cNvSpPr>
            <p:nvPr/>
          </p:nvSpPr>
          <p:spPr bwMode="auto">
            <a:xfrm>
              <a:off x="2214" y="1691"/>
              <a:ext cx="1" cy="14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64" name="Line 2356"/>
            <p:cNvSpPr>
              <a:spLocks noChangeShapeType="1"/>
            </p:cNvSpPr>
            <p:nvPr/>
          </p:nvSpPr>
          <p:spPr bwMode="auto">
            <a:xfrm>
              <a:off x="2214" y="1705"/>
              <a:ext cx="1" cy="6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65" name="Freeform 2357"/>
            <p:cNvSpPr>
              <a:spLocks/>
            </p:cNvSpPr>
            <p:nvPr/>
          </p:nvSpPr>
          <p:spPr bwMode="auto">
            <a:xfrm>
              <a:off x="2214" y="1711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66" name="Freeform 2358"/>
            <p:cNvSpPr>
              <a:spLocks/>
            </p:cNvSpPr>
            <p:nvPr/>
          </p:nvSpPr>
          <p:spPr bwMode="auto">
            <a:xfrm>
              <a:off x="2214" y="1691"/>
              <a:ext cx="9" cy="27"/>
            </a:xfrm>
            <a:custGeom>
              <a:avLst/>
              <a:gdLst>
                <a:gd name="T0" fmla="*/ 0 w 9"/>
                <a:gd name="T1" fmla="*/ 27 h 27"/>
                <a:gd name="T2" fmla="*/ 0 w 9"/>
                <a:gd name="T3" fmla="*/ 20 h 27"/>
                <a:gd name="T4" fmla="*/ 0 w 9"/>
                <a:gd name="T5" fmla="*/ 14 h 27"/>
                <a:gd name="T6" fmla="*/ 9 w 9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7">
                  <a:moveTo>
                    <a:pt x="0" y="27"/>
                  </a:moveTo>
                  <a:lnTo>
                    <a:pt x="0" y="20"/>
                  </a:lnTo>
                  <a:lnTo>
                    <a:pt x="0" y="14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67" name="Freeform 2359"/>
            <p:cNvSpPr>
              <a:spLocks/>
            </p:cNvSpPr>
            <p:nvPr/>
          </p:nvSpPr>
          <p:spPr bwMode="auto">
            <a:xfrm>
              <a:off x="2223" y="1685"/>
              <a:ext cx="1" cy="6"/>
            </a:xfrm>
            <a:custGeom>
              <a:avLst/>
              <a:gdLst>
                <a:gd name="T0" fmla="*/ 6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68" name="Freeform 2360"/>
            <p:cNvSpPr>
              <a:spLocks/>
            </p:cNvSpPr>
            <p:nvPr/>
          </p:nvSpPr>
          <p:spPr bwMode="auto">
            <a:xfrm>
              <a:off x="2223" y="1685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69" name="Line 2361"/>
            <p:cNvSpPr>
              <a:spLocks noChangeShapeType="1"/>
            </p:cNvSpPr>
            <p:nvPr/>
          </p:nvSpPr>
          <p:spPr bwMode="auto">
            <a:xfrm>
              <a:off x="2223" y="1698"/>
              <a:ext cx="1" cy="13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70" name="Freeform 2362"/>
            <p:cNvSpPr>
              <a:spLocks/>
            </p:cNvSpPr>
            <p:nvPr/>
          </p:nvSpPr>
          <p:spPr bwMode="auto">
            <a:xfrm>
              <a:off x="2223" y="1711"/>
              <a:ext cx="1" cy="20"/>
            </a:xfrm>
            <a:custGeom>
              <a:avLst/>
              <a:gdLst>
                <a:gd name="T0" fmla="*/ 0 h 20"/>
                <a:gd name="T1" fmla="*/ 14 h 20"/>
                <a:gd name="T2" fmla="*/ 20 h 20"/>
                <a:gd name="T3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14"/>
                  </a:lnTo>
                  <a:lnTo>
                    <a:pt x="0" y="20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71" name="Freeform 2363"/>
            <p:cNvSpPr>
              <a:spLocks/>
            </p:cNvSpPr>
            <p:nvPr/>
          </p:nvSpPr>
          <p:spPr bwMode="auto">
            <a:xfrm>
              <a:off x="2223" y="1698"/>
              <a:ext cx="1" cy="33"/>
            </a:xfrm>
            <a:custGeom>
              <a:avLst/>
              <a:gdLst>
                <a:gd name="T0" fmla="*/ 33 h 33"/>
                <a:gd name="T1" fmla="*/ 27 h 33"/>
                <a:gd name="T2" fmla="*/ 20 h 33"/>
                <a:gd name="T3" fmla="*/ 7 h 33"/>
                <a:gd name="T4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27"/>
                  </a:lnTo>
                  <a:lnTo>
                    <a:pt x="0" y="20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72" name="Line 2364"/>
            <p:cNvSpPr>
              <a:spLocks noChangeShapeType="1"/>
            </p:cNvSpPr>
            <p:nvPr/>
          </p:nvSpPr>
          <p:spPr bwMode="auto">
            <a:xfrm flipV="1">
              <a:off x="2223" y="1691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73" name="Freeform 2365"/>
            <p:cNvSpPr>
              <a:spLocks/>
            </p:cNvSpPr>
            <p:nvPr/>
          </p:nvSpPr>
          <p:spPr bwMode="auto">
            <a:xfrm>
              <a:off x="2223" y="1691"/>
              <a:ext cx="8" cy="7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0 h 7"/>
                <a:gd name="T4" fmla="*/ 8 w 8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0"/>
                  </a:lnTo>
                  <a:lnTo>
                    <a:pt x="8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74" name="Line 2366"/>
            <p:cNvSpPr>
              <a:spLocks noChangeShapeType="1"/>
            </p:cNvSpPr>
            <p:nvPr/>
          </p:nvSpPr>
          <p:spPr bwMode="auto">
            <a:xfrm>
              <a:off x="2231" y="1698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75" name="Freeform 2367"/>
            <p:cNvSpPr>
              <a:spLocks/>
            </p:cNvSpPr>
            <p:nvPr/>
          </p:nvSpPr>
          <p:spPr bwMode="auto">
            <a:xfrm>
              <a:off x="2231" y="1705"/>
              <a:ext cx="1" cy="26"/>
            </a:xfrm>
            <a:custGeom>
              <a:avLst/>
              <a:gdLst>
                <a:gd name="T0" fmla="*/ 0 h 26"/>
                <a:gd name="T1" fmla="*/ 13 h 26"/>
                <a:gd name="T2" fmla="*/ 26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0"/>
                  </a:moveTo>
                  <a:lnTo>
                    <a:pt x="0" y="13"/>
                  </a:lnTo>
                  <a:lnTo>
                    <a:pt x="0" y="2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76" name="Freeform 2368"/>
            <p:cNvSpPr>
              <a:spLocks/>
            </p:cNvSpPr>
            <p:nvPr/>
          </p:nvSpPr>
          <p:spPr bwMode="auto">
            <a:xfrm>
              <a:off x="2231" y="1731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77" name="Freeform 2369"/>
            <p:cNvSpPr>
              <a:spLocks/>
            </p:cNvSpPr>
            <p:nvPr/>
          </p:nvSpPr>
          <p:spPr bwMode="auto">
            <a:xfrm>
              <a:off x="2231" y="1711"/>
              <a:ext cx="1" cy="27"/>
            </a:xfrm>
            <a:custGeom>
              <a:avLst/>
              <a:gdLst>
                <a:gd name="T0" fmla="*/ 27 h 27"/>
                <a:gd name="T1" fmla="*/ 20 h 27"/>
                <a:gd name="T2" fmla="*/ 14 h 27"/>
                <a:gd name="T3" fmla="*/ 7 h 27"/>
                <a:gd name="T4" fmla="*/ 0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7">
                  <a:moveTo>
                    <a:pt x="0" y="27"/>
                  </a:moveTo>
                  <a:lnTo>
                    <a:pt x="0" y="20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78" name="Freeform 2370"/>
            <p:cNvSpPr>
              <a:spLocks/>
            </p:cNvSpPr>
            <p:nvPr/>
          </p:nvSpPr>
          <p:spPr bwMode="auto">
            <a:xfrm>
              <a:off x="2231" y="1711"/>
              <a:ext cx="1" cy="7"/>
            </a:xfrm>
            <a:custGeom>
              <a:avLst/>
              <a:gdLst>
                <a:gd name="T0" fmla="*/ 0 h 7"/>
                <a:gd name="T1" fmla="*/ 0 h 7"/>
                <a:gd name="T2" fmla="*/ 0 h 7"/>
                <a:gd name="T3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79" name="Freeform 2371"/>
            <p:cNvSpPr>
              <a:spLocks/>
            </p:cNvSpPr>
            <p:nvPr/>
          </p:nvSpPr>
          <p:spPr bwMode="auto">
            <a:xfrm>
              <a:off x="2231" y="1705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80" name="Freeform 2372"/>
            <p:cNvSpPr>
              <a:spLocks/>
            </p:cNvSpPr>
            <p:nvPr/>
          </p:nvSpPr>
          <p:spPr bwMode="auto">
            <a:xfrm>
              <a:off x="2231" y="1705"/>
              <a:ext cx="9" cy="6"/>
            </a:xfrm>
            <a:custGeom>
              <a:avLst/>
              <a:gdLst>
                <a:gd name="T0" fmla="*/ 0 w 9"/>
                <a:gd name="T1" fmla="*/ 0 h 6"/>
                <a:gd name="T2" fmla="*/ 0 w 9"/>
                <a:gd name="T3" fmla="*/ 0 h 6"/>
                <a:gd name="T4" fmla="*/ 9 w 9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0" y="0"/>
                  </a:lnTo>
                  <a:lnTo>
                    <a:pt x="9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81" name="Freeform 2373"/>
            <p:cNvSpPr>
              <a:spLocks/>
            </p:cNvSpPr>
            <p:nvPr/>
          </p:nvSpPr>
          <p:spPr bwMode="auto">
            <a:xfrm>
              <a:off x="2240" y="1711"/>
              <a:ext cx="1" cy="20"/>
            </a:xfrm>
            <a:custGeom>
              <a:avLst/>
              <a:gdLst>
                <a:gd name="T0" fmla="*/ 0 h 20"/>
                <a:gd name="T1" fmla="*/ 7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82" name="Freeform 2374"/>
            <p:cNvSpPr>
              <a:spLocks/>
            </p:cNvSpPr>
            <p:nvPr/>
          </p:nvSpPr>
          <p:spPr bwMode="auto">
            <a:xfrm>
              <a:off x="2240" y="1731"/>
              <a:ext cx="1" cy="14"/>
            </a:xfrm>
            <a:custGeom>
              <a:avLst/>
              <a:gdLst>
                <a:gd name="T0" fmla="*/ 0 h 14"/>
                <a:gd name="T1" fmla="*/ 14 h 14"/>
                <a:gd name="T2" fmla="*/ 14 h 14"/>
                <a:gd name="T3" fmla="*/ 14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83" name="Freeform 2375"/>
            <p:cNvSpPr>
              <a:spLocks/>
            </p:cNvSpPr>
            <p:nvPr/>
          </p:nvSpPr>
          <p:spPr bwMode="auto">
            <a:xfrm>
              <a:off x="2240" y="1698"/>
              <a:ext cx="1" cy="47"/>
            </a:xfrm>
            <a:custGeom>
              <a:avLst/>
              <a:gdLst>
                <a:gd name="T0" fmla="*/ 47 h 47"/>
                <a:gd name="T1" fmla="*/ 40 h 47"/>
                <a:gd name="T2" fmla="*/ 27 h 47"/>
                <a:gd name="T3" fmla="*/ 7 h 47"/>
                <a:gd name="T4" fmla="*/ 0 h 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7">
                  <a:moveTo>
                    <a:pt x="0" y="47"/>
                  </a:moveTo>
                  <a:lnTo>
                    <a:pt x="0" y="40"/>
                  </a:lnTo>
                  <a:lnTo>
                    <a:pt x="0" y="2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84" name="Freeform 2376"/>
            <p:cNvSpPr>
              <a:spLocks/>
            </p:cNvSpPr>
            <p:nvPr/>
          </p:nvSpPr>
          <p:spPr bwMode="auto">
            <a:xfrm>
              <a:off x="2240" y="1698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85" name="Freeform 2377"/>
            <p:cNvSpPr>
              <a:spLocks/>
            </p:cNvSpPr>
            <p:nvPr/>
          </p:nvSpPr>
          <p:spPr bwMode="auto">
            <a:xfrm>
              <a:off x="2240" y="1698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86" name="Freeform 2378"/>
            <p:cNvSpPr>
              <a:spLocks/>
            </p:cNvSpPr>
            <p:nvPr/>
          </p:nvSpPr>
          <p:spPr bwMode="auto">
            <a:xfrm>
              <a:off x="2240" y="1698"/>
              <a:ext cx="1" cy="33"/>
            </a:xfrm>
            <a:custGeom>
              <a:avLst/>
              <a:gdLst>
                <a:gd name="T0" fmla="*/ 0 h 33"/>
                <a:gd name="T1" fmla="*/ 7 h 33"/>
                <a:gd name="T2" fmla="*/ 13 h 33"/>
                <a:gd name="T3" fmla="*/ 27 h 33"/>
                <a:gd name="T4" fmla="*/ 33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7"/>
                  </a:lnTo>
                  <a:lnTo>
                    <a:pt x="0" y="3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87" name="Freeform 2379"/>
            <p:cNvSpPr>
              <a:spLocks/>
            </p:cNvSpPr>
            <p:nvPr/>
          </p:nvSpPr>
          <p:spPr bwMode="auto">
            <a:xfrm>
              <a:off x="2240" y="1731"/>
              <a:ext cx="9" cy="14"/>
            </a:xfrm>
            <a:custGeom>
              <a:avLst/>
              <a:gdLst>
                <a:gd name="T0" fmla="*/ 0 w 9"/>
                <a:gd name="T1" fmla="*/ 0 h 14"/>
                <a:gd name="T2" fmla="*/ 0 w 9"/>
                <a:gd name="T3" fmla="*/ 7 h 14"/>
                <a:gd name="T4" fmla="*/ 9 w 9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4">
                  <a:moveTo>
                    <a:pt x="0" y="0"/>
                  </a:moveTo>
                  <a:lnTo>
                    <a:pt x="0" y="7"/>
                  </a:lnTo>
                  <a:lnTo>
                    <a:pt x="9" y="14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88" name="Freeform 2380"/>
            <p:cNvSpPr>
              <a:spLocks/>
            </p:cNvSpPr>
            <p:nvPr/>
          </p:nvSpPr>
          <p:spPr bwMode="auto">
            <a:xfrm>
              <a:off x="2249" y="1725"/>
              <a:ext cx="1" cy="20"/>
            </a:xfrm>
            <a:custGeom>
              <a:avLst/>
              <a:gdLst>
                <a:gd name="T0" fmla="*/ 20 h 20"/>
                <a:gd name="T1" fmla="*/ 13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89" name="Freeform 2381"/>
            <p:cNvSpPr>
              <a:spLocks/>
            </p:cNvSpPr>
            <p:nvPr/>
          </p:nvSpPr>
          <p:spPr bwMode="auto">
            <a:xfrm>
              <a:off x="2249" y="1705"/>
              <a:ext cx="1" cy="20"/>
            </a:xfrm>
            <a:custGeom>
              <a:avLst/>
              <a:gdLst>
                <a:gd name="T0" fmla="*/ 20 h 20"/>
                <a:gd name="T1" fmla="*/ 6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90" name="Line 2382"/>
            <p:cNvSpPr>
              <a:spLocks noChangeShapeType="1"/>
            </p:cNvSpPr>
            <p:nvPr/>
          </p:nvSpPr>
          <p:spPr bwMode="auto">
            <a:xfrm flipV="1">
              <a:off x="2249" y="1698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91" name="Line 2383"/>
            <p:cNvSpPr>
              <a:spLocks noChangeShapeType="1"/>
            </p:cNvSpPr>
            <p:nvPr/>
          </p:nvSpPr>
          <p:spPr bwMode="auto">
            <a:xfrm>
              <a:off x="2249" y="1698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92" name="Freeform 2384"/>
            <p:cNvSpPr>
              <a:spLocks/>
            </p:cNvSpPr>
            <p:nvPr/>
          </p:nvSpPr>
          <p:spPr bwMode="auto">
            <a:xfrm>
              <a:off x="2249" y="1698"/>
              <a:ext cx="1" cy="27"/>
            </a:xfrm>
            <a:custGeom>
              <a:avLst/>
              <a:gdLst>
                <a:gd name="T0" fmla="*/ 0 h 27"/>
                <a:gd name="T1" fmla="*/ 13 h 27"/>
                <a:gd name="T2" fmla="*/ 27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">
                  <a:moveTo>
                    <a:pt x="0" y="0"/>
                  </a:moveTo>
                  <a:lnTo>
                    <a:pt x="0" y="13"/>
                  </a:lnTo>
                  <a:lnTo>
                    <a:pt x="0" y="2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93" name="Line 2385"/>
            <p:cNvSpPr>
              <a:spLocks noChangeShapeType="1"/>
            </p:cNvSpPr>
            <p:nvPr/>
          </p:nvSpPr>
          <p:spPr bwMode="auto">
            <a:xfrm>
              <a:off x="2249" y="1725"/>
              <a:ext cx="1" cy="6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94" name="Freeform 2386"/>
            <p:cNvSpPr>
              <a:spLocks/>
            </p:cNvSpPr>
            <p:nvPr/>
          </p:nvSpPr>
          <p:spPr bwMode="auto">
            <a:xfrm>
              <a:off x="2249" y="1725"/>
              <a:ext cx="8" cy="6"/>
            </a:xfrm>
            <a:custGeom>
              <a:avLst/>
              <a:gdLst>
                <a:gd name="T0" fmla="*/ 0 w 8"/>
                <a:gd name="T1" fmla="*/ 6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0" y="6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95" name="Line 2387"/>
            <p:cNvSpPr>
              <a:spLocks noChangeShapeType="1"/>
            </p:cNvSpPr>
            <p:nvPr/>
          </p:nvSpPr>
          <p:spPr bwMode="auto">
            <a:xfrm flipV="1">
              <a:off x="2257" y="1711"/>
              <a:ext cx="1" cy="14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96" name="Freeform 2388"/>
            <p:cNvSpPr>
              <a:spLocks/>
            </p:cNvSpPr>
            <p:nvPr/>
          </p:nvSpPr>
          <p:spPr bwMode="auto">
            <a:xfrm>
              <a:off x="2257" y="1691"/>
              <a:ext cx="1" cy="20"/>
            </a:xfrm>
            <a:custGeom>
              <a:avLst/>
              <a:gdLst>
                <a:gd name="T0" fmla="*/ 20 h 20"/>
                <a:gd name="T1" fmla="*/ 7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97" name="Freeform 2389"/>
            <p:cNvSpPr>
              <a:spLocks/>
            </p:cNvSpPr>
            <p:nvPr/>
          </p:nvSpPr>
          <p:spPr bwMode="auto">
            <a:xfrm>
              <a:off x="2257" y="1691"/>
              <a:ext cx="1" cy="14"/>
            </a:xfrm>
            <a:custGeom>
              <a:avLst/>
              <a:gdLst>
                <a:gd name="T0" fmla="*/ 0 h 14"/>
                <a:gd name="T1" fmla="*/ 7 h 14"/>
                <a:gd name="T2" fmla="*/ 14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98" name="Freeform 2390"/>
            <p:cNvSpPr>
              <a:spLocks/>
            </p:cNvSpPr>
            <p:nvPr/>
          </p:nvSpPr>
          <p:spPr bwMode="auto">
            <a:xfrm>
              <a:off x="2257" y="1705"/>
              <a:ext cx="1" cy="26"/>
            </a:xfrm>
            <a:custGeom>
              <a:avLst/>
              <a:gdLst>
                <a:gd name="T0" fmla="*/ 0 h 26"/>
                <a:gd name="T1" fmla="*/ 13 h 26"/>
                <a:gd name="T2" fmla="*/ 26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0"/>
                  </a:moveTo>
                  <a:lnTo>
                    <a:pt x="0" y="13"/>
                  </a:lnTo>
                  <a:lnTo>
                    <a:pt x="0" y="2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599" name="Freeform 2391"/>
            <p:cNvSpPr>
              <a:spLocks/>
            </p:cNvSpPr>
            <p:nvPr/>
          </p:nvSpPr>
          <p:spPr bwMode="auto">
            <a:xfrm>
              <a:off x="2257" y="1731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00" name="Freeform 2392"/>
            <p:cNvSpPr>
              <a:spLocks/>
            </p:cNvSpPr>
            <p:nvPr/>
          </p:nvSpPr>
          <p:spPr bwMode="auto">
            <a:xfrm>
              <a:off x="2257" y="1698"/>
              <a:ext cx="1" cy="40"/>
            </a:xfrm>
            <a:custGeom>
              <a:avLst/>
              <a:gdLst>
                <a:gd name="T0" fmla="*/ 40 h 40"/>
                <a:gd name="T1" fmla="*/ 33 h 40"/>
                <a:gd name="T2" fmla="*/ 20 h 40"/>
                <a:gd name="T3" fmla="*/ 7 h 40"/>
                <a:gd name="T4" fmla="*/ 0 h 4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0">
                  <a:moveTo>
                    <a:pt x="0" y="40"/>
                  </a:moveTo>
                  <a:lnTo>
                    <a:pt x="0" y="33"/>
                  </a:lnTo>
                  <a:lnTo>
                    <a:pt x="0" y="20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01" name="Freeform 2393"/>
            <p:cNvSpPr>
              <a:spLocks/>
            </p:cNvSpPr>
            <p:nvPr/>
          </p:nvSpPr>
          <p:spPr bwMode="auto">
            <a:xfrm>
              <a:off x="2257" y="1698"/>
              <a:ext cx="9" cy="13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0 h 13"/>
                <a:gd name="T4" fmla="*/ 0 w 9"/>
                <a:gd name="T5" fmla="*/ 7 h 13"/>
                <a:gd name="T6" fmla="*/ 9 w 9"/>
                <a:gd name="T7" fmla="*/ 13 h 13"/>
                <a:gd name="T8" fmla="*/ 9 w 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9" y="13"/>
                  </a:lnTo>
                  <a:lnTo>
                    <a:pt x="9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02" name="Freeform 2394"/>
            <p:cNvSpPr>
              <a:spLocks/>
            </p:cNvSpPr>
            <p:nvPr/>
          </p:nvSpPr>
          <p:spPr bwMode="auto">
            <a:xfrm>
              <a:off x="2266" y="1691"/>
              <a:ext cx="1" cy="20"/>
            </a:xfrm>
            <a:custGeom>
              <a:avLst/>
              <a:gdLst>
                <a:gd name="T0" fmla="*/ 20 h 20"/>
                <a:gd name="T1" fmla="*/ 14 h 20"/>
                <a:gd name="T2" fmla="*/ 7 h 20"/>
                <a:gd name="T3" fmla="*/ 0 h 20"/>
                <a:gd name="T4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03" name="Freeform 2395"/>
            <p:cNvSpPr>
              <a:spLocks/>
            </p:cNvSpPr>
            <p:nvPr/>
          </p:nvSpPr>
          <p:spPr bwMode="auto">
            <a:xfrm>
              <a:off x="2266" y="1691"/>
              <a:ext cx="1" cy="34"/>
            </a:xfrm>
            <a:custGeom>
              <a:avLst/>
              <a:gdLst>
                <a:gd name="T0" fmla="*/ 0 h 34"/>
                <a:gd name="T1" fmla="*/ 7 h 34"/>
                <a:gd name="T2" fmla="*/ 14 h 34"/>
                <a:gd name="T3" fmla="*/ 27 h 34"/>
                <a:gd name="T4" fmla="*/ 34 h 3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4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  <a:lnTo>
                    <a:pt x="0" y="27"/>
                  </a:lnTo>
                  <a:lnTo>
                    <a:pt x="0" y="34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04" name="Line 2396"/>
            <p:cNvSpPr>
              <a:spLocks noChangeShapeType="1"/>
            </p:cNvSpPr>
            <p:nvPr/>
          </p:nvSpPr>
          <p:spPr bwMode="auto">
            <a:xfrm>
              <a:off x="2266" y="1725"/>
              <a:ext cx="1" cy="13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05" name="Line 2397"/>
            <p:cNvSpPr>
              <a:spLocks noChangeShapeType="1"/>
            </p:cNvSpPr>
            <p:nvPr/>
          </p:nvSpPr>
          <p:spPr bwMode="auto">
            <a:xfrm>
              <a:off x="2266" y="1738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06" name="Freeform 2398"/>
            <p:cNvSpPr>
              <a:spLocks/>
            </p:cNvSpPr>
            <p:nvPr/>
          </p:nvSpPr>
          <p:spPr bwMode="auto">
            <a:xfrm>
              <a:off x="2266" y="1705"/>
              <a:ext cx="1" cy="33"/>
            </a:xfrm>
            <a:custGeom>
              <a:avLst/>
              <a:gdLst>
                <a:gd name="T0" fmla="*/ 33 h 33"/>
                <a:gd name="T1" fmla="*/ 26 h 33"/>
                <a:gd name="T2" fmla="*/ 13 h 33"/>
                <a:gd name="T3" fmla="*/ 6 h 33"/>
                <a:gd name="T4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26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07" name="Freeform 2399"/>
            <p:cNvSpPr>
              <a:spLocks/>
            </p:cNvSpPr>
            <p:nvPr/>
          </p:nvSpPr>
          <p:spPr bwMode="auto">
            <a:xfrm>
              <a:off x="2266" y="1705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08" name="Line 2400"/>
            <p:cNvSpPr>
              <a:spLocks noChangeShapeType="1"/>
            </p:cNvSpPr>
            <p:nvPr/>
          </p:nvSpPr>
          <p:spPr bwMode="auto">
            <a:xfrm>
              <a:off x="2266" y="1711"/>
              <a:ext cx="1" cy="14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09" name="Freeform 2401"/>
            <p:cNvSpPr>
              <a:spLocks/>
            </p:cNvSpPr>
            <p:nvPr/>
          </p:nvSpPr>
          <p:spPr bwMode="auto">
            <a:xfrm>
              <a:off x="2266" y="1725"/>
              <a:ext cx="9" cy="33"/>
            </a:xfrm>
            <a:custGeom>
              <a:avLst/>
              <a:gdLst>
                <a:gd name="T0" fmla="*/ 0 w 9"/>
                <a:gd name="T1" fmla="*/ 0 h 33"/>
                <a:gd name="T2" fmla="*/ 0 w 9"/>
                <a:gd name="T3" fmla="*/ 20 h 33"/>
                <a:gd name="T4" fmla="*/ 9 w 9"/>
                <a:gd name="T5" fmla="*/ 26 h 33"/>
                <a:gd name="T6" fmla="*/ 9 w 9"/>
                <a:gd name="T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33">
                  <a:moveTo>
                    <a:pt x="0" y="0"/>
                  </a:moveTo>
                  <a:lnTo>
                    <a:pt x="0" y="20"/>
                  </a:lnTo>
                  <a:lnTo>
                    <a:pt x="9" y="26"/>
                  </a:lnTo>
                  <a:lnTo>
                    <a:pt x="9" y="3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10" name="Line 2402"/>
            <p:cNvSpPr>
              <a:spLocks noChangeShapeType="1"/>
            </p:cNvSpPr>
            <p:nvPr/>
          </p:nvSpPr>
          <p:spPr bwMode="auto">
            <a:xfrm>
              <a:off x="2275" y="1758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11" name="Freeform 2403"/>
            <p:cNvSpPr>
              <a:spLocks/>
            </p:cNvSpPr>
            <p:nvPr/>
          </p:nvSpPr>
          <p:spPr bwMode="auto">
            <a:xfrm>
              <a:off x="2275" y="1758"/>
              <a:ext cx="1" cy="6"/>
            </a:xfrm>
            <a:custGeom>
              <a:avLst/>
              <a:gdLst>
                <a:gd name="T0" fmla="*/ 0 h 6"/>
                <a:gd name="T1" fmla="*/ 6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12" name="Freeform 2404"/>
            <p:cNvSpPr>
              <a:spLocks/>
            </p:cNvSpPr>
            <p:nvPr/>
          </p:nvSpPr>
          <p:spPr bwMode="auto">
            <a:xfrm>
              <a:off x="2275" y="1738"/>
              <a:ext cx="1" cy="26"/>
            </a:xfrm>
            <a:custGeom>
              <a:avLst/>
              <a:gdLst>
                <a:gd name="T0" fmla="*/ 26 h 26"/>
                <a:gd name="T1" fmla="*/ 20 h 26"/>
                <a:gd name="T2" fmla="*/ 13 h 26"/>
                <a:gd name="T3" fmla="*/ 7 h 26"/>
                <a:gd name="T4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0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13" name="Freeform 2405"/>
            <p:cNvSpPr>
              <a:spLocks/>
            </p:cNvSpPr>
            <p:nvPr/>
          </p:nvSpPr>
          <p:spPr bwMode="auto">
            <a:xfrm>
              <a:off x="2275" y="1738"/>
              <a:ext cx="1" cy="7"/>
            </a:xfrm>
            <a:custGeom>
              <a:avLst/>
              <a:gdLst>
                <a:gd name="T0" fmla="*/ 0 h 7"/>
                <a:gd name="T1" fmla="*/ 0 h 7"/>
                <a:gd name="T2" fmla="*/ 0 h 7"/>
                <a:gd name="T3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14" name="Freeform 2406"/>
            <p:cNvSpPr>
              <a:spLocks/>
            </p:cNvSpPr>
            <p:nvPr/>
          </p:nvSpPr>
          <p:spPr bwMode="auto">
            <a:xfrm>
              <a:off x="2275" y="1731"/>
              <a:ext cx="1" cy="14"/>
            </a:xfrm>
            <a:custGeom>
              <a:avLst/>
              <a:gdLst>
                <a:gd name="T0" fmla="*/ 14 h 14"/>
                <a:gd name="T1" fmla="*/ 14 h 14"/>
                <a:gd name="T2" fmla="*/ 7 h 14"/>
                <a:gd name="T3" fmla="*/ 0 h 14"/>
                <a:gd name="T4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15" name="Freeform 2407"/>
            <p:cNvSpPr>
              <a:spLocks/>
            </p:cNvSpPr>
            <p:nvPr/>
          </p:nvSpPr>
          <p:spPr bwMode="auto">
            <a:xfrm>
              <a:off x="2275" y="1731"/>
              <a:ext cx="1" cy="40"/>
            </a:xfrm>
            <a:custGeom>
              <a:avLst/>
              <a:gdLst>
                <a:gd name="T0" fmla="*/ 0 h 40"/>
                <a:gd name="T1" fmla="*/ 7 h 40"/>
                <a:gd name="T2" fmla="*/ 20 h 40"/>
                <a:gd name="T3" fmla="*/ 33 h 40"/>
                <a:gd name="T4" fmla="*/ 40 h 4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0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0" y="4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16" name="Freeform 2408"/>
            <p:cNvSpPr>
              <a:spLocks/>
            </p:cNvSpPr>
            <p:nvPr/>
          </p:nvSpPr>
          <p:spPr bwMode="auto">
            <a:xfrm>
              <a:off x="2275" y="1771"/>
              <a:ext cx="8" cy="13"/>
            </a:xfrm>
            <a:custGeom>
              <a:avLst/>
              <a:gdLst>
                <a:gd name="T0" fmla="*/ 0 w 8"/>
                <a:gd name="T1" fmla="*/ 0 h 13"/>
                <a:gd name="T2" fmla="*/ 0 w 8"/>
                <a:gd name="T3" fmla="*/ 7 h 13"/>
                <a:gd name="T4" fmla="*/ 8 w 8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3">
                  <a:moveTo>
                    <a:pt x="0" y="0"/>
                  </a:moveTo>
                  <a:lnTo>
                    <a:pt x="0" y="7"/>
                  </a:lnTo>
                  <a:lnTo>
                    <a:pt x="8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17" name="Freeform 2409"/>
            <p:cNvSpPr>
              <a:spLocks/>
            </p:cNvSpPr>
            <p:nvPr/>
          </p:nvSpPr>
          <p:spPr bwMode="auto">
            <a:xfrm>
              <a:off x="2283" y="1778"/>
              <a:ext cx="1" cy="6"/>
            </a:xfrm>
            <a:custGeom>
              <a:avLst/>
              <a:gdLst>
                <a:gd name="T0" fmla="*/ 6 h 6"/>
                <a:gd name="T1" fmla="*/ 6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18" name="Freeform 2410"/>
            <p:cNvSpPr>
              <a:spLocks/>
            </p:cNvSpPr>
            <p:nvPr/>
          </p:nvSpPr>
          <p:spPr bwMode="auto">
            <a:xfrm>
              <a:off x="2283" y="1745"/>
              <a:ext cx="1" cy="33"/>
            </a:xfrm>
            <a:custGeom>
              <a:avLst/>
              <a:gdLst>
                <a:gd name="T0" fmla="*/ 33 h 33"/>
                <a:gd name="T1" fmla="*/ 19 h 33"/>
                <a:gd name="T2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19" name="Freeform 2411"/>
            <p:cNvSpPr>
              <a:spLocks/>
            </p:cNvSpPr>
            <p:nvPr/>
          </p:nvSpPr>
          <p:spPr bwMode="auto">
            <a:xfrm>
              <a:off x="2283" y="1731"/>
              <a:ext cx="1" cy="14"/>
            </a:xfrm>
            <a:custGeom>
              <a:avLst/>
              <a:gdLst>
                <a:gd name="T0" fmla="*/ 14 h 14"/>
                <a:gd name="T1" fmla="*/ 7 h 14"/>
                <a:gd name="T2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20" name="Freeform 2412"/>
            <p:cNvSpPr>
              <a:spLocks/>
            </p:cNvSpPr>
            <p:nvPr/>
          </p:nvSpPr>
          <p:spPr bwMode="auto">
            <a:xfrm>
              <a:off x="2283" y="1731"/>
              <a:ext cx="1" cy="14"/>
            </a:xfrm>
            <a:custGeom>
              <a:avLst/>
              <a:gdLst>
                <a:gd name="T0" fmla="*/ 0 h 14"/>
                <a:gd name="T1" fmla="*/ 7 h 14"/>
                <a:gd name="T2" fmla="*/ 14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21" name="Freeform 2413"/>
            <p:cNvSpPr>
              <a:spLocks/>
            </p:cNvSpPr>
            <p:nvPr/>
          </p:nvSpPr>
          <p:spPr bwMode="auto">
            <a:xfrm>
              <a:off x="2283" y="1745"/>
              <a:ext cx="1" cy="19"/>
            </a:xfrm>
            <a:custGeom>
              <a:avLst/>
              <a:gdLst>
                <a:gd name="T0" fmla="*/ 0 h 19"/>
                <a:gd name="T1" fmla="*/ 13 h 19"/>
                <a:gd name="T2" fmla="*/ 19 h 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9">
                  <a:moveTo>
                    <a:pt x="0" y="0"/>
                  </a:moveTo>
                  <a:lnTo>
                    <a:pt x="0" y="13"/>
                  </a:lnTo>
                  <a:lnTo>
                    <a:pt x="0" y="19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22" name="Freeform 2414"/>
            <p:cNvSpPr>
              <a:spLocks/>
            </p:cNvSpPr>
            <p:nvPr/>
          </p:nvSpPr>
          <p:spPr bwMode="auto">
            <a:xfrm>
              <a:off x="2283" y="1764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23" name="Freeform 2415"/>
            <p:cNvSpPr>
              <a:spLocks/>
            </p:cNvSpPr>
            <p:nvPr/>
          </p:nvSpPr>
          <p:spPr bwMode="auto">
            <a:xfrm>
              <a:off x="2283" y="1731"/>
              <a:ext cx="9" cy="40"/>
            </a:xfrm>
            <a:custGeom>
              <a:avLst/>
              <a:gdLst>
                <a:gd name="T0" fmla="*/ 0 w 9"/>
                <a:gd name="T1" fmla="*/ 40 h 40"/>
                <a:gd name="T2" fmla="*/ 0 w 9"/>
                <a:gd name="T3" fmla="*/ 33 h 40"/>
                <a:gd name="T4" fmla="*/ 0 w 9"/>
                <a:gd name="T5" fmla="*/ 20 h 40"/>
                <a:gd name="T6" fmla="*/ 9 w 9"/>
                <a:gd name="T7" fmla="*/ 7 h 40"/>
                <a:gd name="T8" fmla="*/ 9 w 9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0">
                  <a:moveTo>
                    <a:pt x="0" y="40"/>
                  </a:moveTo>
                  <a:lnTo>
                    <a:pt x="0" y="33"/>
                  </a:lnTo>
                  <a:lnTo>
                    <a:pt x="0" y="20"/>
                  </a:lnTo>
                  <a:lnTo>
                    <a:pt x="9" y="7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24" name="Line 2416"/>
            <p:cNvSpPr>
              <a:spLocks noChangeShapeType="1"/>
            </p:cNvSpPr>
            <p:nvPr/>
          </p:nvSpPr>
          <p:spPr bwMode="auto">
            <a:xfrm>
              <a:off x="2292" y="1731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64826" name="Group 2618"/>
          <p:cNvGrpSpPr>
            <a:grpSpLocks/>
          </p:cNvGrpSpPr>
          <p:nvPr/>
        </p:nvGrpSpPr>
        <p:grpSpPr bwMode="auto">
          <a:xfrm>
            <a:off x="3638550" y="2738438"/>
            <a:ext cx="387350" cy="261937"/>
            <a:chOff x="2292" y="1725"/>
            <a:chExt cx="244" cy="165"/>
          </a:xfrm>
        </p:grpSpPr>
        <p:sp>
          <p:nvSpPr>
            <p:cNvPr id="864626" name="Line 2418"/>
            <p:cNvSpPr>
              <a:spLocks noChangeShapeType="1"/>
            </p:cNvSpPr>
            <p:nvPr/>
          </p:nvSpPr>
          <p:spPr bwMode="auto">
            <a:xfrm>
              <a:off x="2292" y="1731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27" name="Freeform 2419"/>
            <p:cNvSpPr>
              <a:spLocks/>
            </p:cNvSpPr>
            <p:nvPr/>
          </p:nvSpPr>
          <p:spPr bwMode="auto">
            <a:xfrm>
              <a:off x="2292" y="1731"/>
              <a:ext cx="1" cy="27"/>
            </a:xfrm>
            <a:custGeom>
              <a:avLst/>
              <a:gdLst>
                <a:gd name="T0" fmla="*/ 0 h 27"/>
                <a:gd name="T1" fmla="*/ 14 h 27"/>
                <a:gd name="T2" fmla="*/ 27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">
                  <a:moveTo>
                    <a:pt x="0" y="0"/>
                  </a:moveTo>
                  <a:lnTo>
                    <a:pt x="0" y="14"/>
                  </a:lnTo>
                  <a:lnTo>
                    <a:pt x="0" y="2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28" name="Freeform 2420"/>
            <p:cNvSpPr>
              <a:spLocks/>
            </p:cNvSpPr>
            <p:nvPr/>
          </p:nvSpPr>
          <p:spPr bwMode="auto">
            <a:xfrm>
              <a:off x="2292" y="1758"/>
              <a:ext cx="1" cy="20"/>
            </a:xfrm>
            <a:custGeom>
              <a:avLst/>
              <a:gdLst>
                <a:gd name="T0" fmla="*/ 0 h 20"/>
                <a:gd name="T1" fmla="*/ 13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13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29" name="Freeform 2421"/>
            <p:cNvSpPr>
              <a:spLocks/>
            </p:cNvSpPr>
            <p:nvPr/>
          </p:nvSpPr>
          <p:spPr bwMode="auto">
            <a:xfrm>
              <a:off x="2292" y="1771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30" name="Freeform 2422"/>
            <p:cNvSpPr>
              <a:spLocks/>
            </p:cNvSpPr>
            <p:nvPr/>
          </p:nvSpPr>
          <p:spPr bwMode="auto">
            <a:xfrm>
              <a:off x="2292" y="1731"/>
              <a:ext cx="1" cy="40"/>
            </a:xfrm>
            <a:custGeom>
              <a:avLst/>
              <a:gdLst>
                <a:gd name="T0" fmla="*/ 40 h 40"/>
                <a:gd name="T1" fmla="*/ 33 h 40"/>
                <a:gd name="T2" fmla="*/ 20 h 40"/>
                <a:gd name="T3" fmla="*/ 7 h 40"/>
                <a:gd name="T4" fmla="*/ 0 h 4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0">
                  <a:moveTo>
                    <a:pt x="0" y="40"/>
                  </a:moveTo>
                  <a:lnTo>
                    <a:pt x="0" y="33"/>
                  </a:lnTo>
                  <a:lnTo>
                    <a:pt x="0" y="20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31" name="Freeform 2423"/>
            <p:cNvSpPr>
              <a:spLocks/>
            </p:cNvSpPr>
            <p:nvPr/>
          </p:nvSpPr>
          <p:spPr bwMode="auto">
            <a:xfrm>
              <a:off x="2292" y="1725"/>
              <a:ext cx="9" cy="6"/>
            </a:xfrm>
            <a:custGeom>
              <a:avLst/>
              <a:gdLst>
                <a:gd name="T0" fmla="*/ 0 w 9"/>
                <a:gd name="T1" fmla="*/ 6 h 6"/>
                <a:gd name="T2" fmla="*/ 0 w 9"/>
                <a:gd name="T3" fmla="*/ 0 h 6"/>
                <a:gd name="T4" fmla="*/ 9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6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32" name="Line 2424"/>
            <p:cNvSpPr>
              <a:spLocks noChangeShapeType="1"/>
            </p:cNvSpPr>
            <p:nvPr/>
          </p:nvSpPr>
          <p:spPr bwMode="auto">
            <a:xfrm>
              <a:off x="2301" y="1725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33" name="Freeform 2425"/>
            <p:cNvSpPr>
              <a:spLocks/>
            </p:cNvSpPr>
            <p:nvPr/>
          </p:nvSpPr>
          <p:spPr bwMode="auto">
            <a:xfrm>
              <a:off x="2301" y="1725"/>
              <a:ext cx="1" cy="26"/>
            </a:xfrm>
            <a:custGeom>
              <a:avLst/>
              <a:gdLst>
                <a:gd name="T0" fmla="*/ 0 h 26"/>
                <a:gd name="T1" fmla="*/ 13 h 26"/>
                <a:gd name="T2" fmla="*/ 26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0"/>
                  </a:moveTo>
                  <a:lnTo>
                    <a:pt x="0" y="13"/>
                  </a:lnTo>
                  <a:lnTo>
                    <a:pt x="0" y="2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34" name="Line 2426"/>
            <p:cNvSpPr>
              <a:spLocks noChangeShapeType="1"/>
            </p:cNvSpPr>
            <p:nvPr/>
          </p:nvSpPr>
          <p:spPr bwMode="auto">
            <a:xfrm>
              <a:off x="2301" y="1751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35" name="Line 2427"/>
            <p:cNvSpPr>
              <a:spLocks noChangeShapeType="1"/>
            </p:cNvSpPr>
            <p:nvPr/>
          </p:nvSpPr>
          <p:spPr bwMode="auto">
            <a:xfrm>
              <a:off x="2301" y="1758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36" name="Freeform 2428"/>
            <p:cNvSpPr>
              <a:spLocks/>
            </p:cNvSpPr>
            <p:nvPr/>
          </p:nvSpPr>
          <p:spPr bwMode="auto">
            <a:xfrm>
              <a:off x="2301" y="1725"/>
              <a:ext cx="1" cy="33"/>
            </a:xfrm>
            <a:custGeom>
              <a:avLst/>
              <a:gdLst>
                <a:gd name="T0" fmla="*/ 33 h 33"/>
                <a:gd name="T1" fmla="*/ 26 h 33"/>
                <a:gd name="T2" fmla="*/ 13 h 33"/>
                <a:gd name="T3" fmla="*/ 6 h 33"/>
                <a:gd name="T4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26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37" name="Line 2429"/>
            <p:cNvSpPr>
              <a:spLocks noChangeShapeType="1"/>
            </p:cNvSpPr>
            <p:nvPr/>
          </p:nvSpPr>
          <p:spPr bwMode="auto">
            <a:xfrm>
              <a:off x="2301" y="1725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38" name="Freeform 2430"/>
            <p:cNvSpPr>
              <a:spLocks/>
            </p:cNvSpPr>
            <p:nvPr/>
          </p:nvSpPr>
          <p:spPr bwMode="auto">
            <a:xfrm>
              <a:off x="2301" y="1725"/>
              <a:ext cx="8" cy="1"/>
            </a:xfrm>
            <a:custGeom>
              <a:avLst/>
              <a:gdLst>
                <a:gd name="T0" fmla="*/ 0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39" name="Freeform 2431"/>
            <p:cNvSpPr>
              <a:spLocks/>
            </p:cNvSpPr>
            <p:nvPr/>
          </p:nvSpPr>
          <p:spPr bwMode="auto">
            <a:xfrm>
              <a:off x="2309" y="1725"/>
              <a:ext cx="1" cy="20"/>
            </a:xfrm>
            <a:custGeom>
              <a:avLst/>
              <a:gdLst>
                <a:gd name="T0" fmla="*/ 0 h 20"/>
                <a:gd name="T1" fmla="*/ 6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6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40" name="Freeform 2432"/>
            <p:cNvSpPr>
              <a:spLocks/>
            </p:cNvSpPr>
            <p:nvPr/>
          </p:nvSpPr>
          <p:spPr bwMode="auto">
            <a:xfrm>
              <a:off x="2309" y="1745"/>
              <a:ext cx="1" cy="33"/>
            </a:xfrm>
            <a:custGeom>
              <a:avLst/>
              <a:gdLst>
                <a:gd name="T0" fmla="*/ 0 h 33"/>
                <a:gd name="T1" fmla="*/ 6 h 33"/>
                <a:gd name="T2" fmla="*/ 19 h 33"/>
                <a:gd name="T3" fmla="*/ 26 h 33"/>
                <a:gd name="T4" fmla="*/ 33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0"/>
                  </a:moveTo>
                  <a:lnTo>
                    <a:pt x="0" y="6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0" y="3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41" name="Freeform 2433"/>
            <p:cNvSpPr>
              <a:spLocks/>
            </p:cNvSpPr>
            <p:nvPr/>
          </p:nvSpPr>
          <p:spPr bwMode="auto">
            <a:xfrm>
              <a:off x="2309" y="1745"/>
              <a:ext cx="1" cy="33"/>
            </a:xfrm>
            <a:custGeom>
              <a:avLst/>
              <a:gdLst>
                <a:gd name="T0" fmla="*/ 33 h 33"/>
                <a:gd name="T1" fmla="*/ 26 h 33"/>
                <a:gd name="T2" fmla="*/ 19 h 33"/>
                <a:gd name="T3" fmla="*/ 6 h 33"/>
                <a:gd name="T4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26"/>
                  </a:lnTo>
                  <a:lnTo>
                    <a:pt x="0" y="19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42" name="Line 2434"/>
            <p:cNvSpPr>
              <a:spLocks noChangeShapeType="1"/>
            </p:cNvSpPr>
            <p:nvPr/>
          </p:nvSpPr>
          <p:spPr bwMode="auto">
            <a:xfrm flipV="1">
              <a:off x="2309" y="1738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43" name="Line 2435"/>
            <p:cNvSpPr>
              <a:spLocks noChangeShapeType="1"/>
            </p:cNvSpPr>
            <p:nvPr/>
          </p:nvSpPr>
          <p:spPr bwMode="auto">
            <a:xfrm>
              <a:off x="2309" y="1738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44" name="Line 2436"/>
            <p:cNvSpPr>
              <a:spLocks noChangeShapeType="1"/>
            </p:cNvSpPr>
            <p:nvPr/>
          </p:nvSpPr>
          <p:spPr bwMode="auto">
            <a:xfrm>
              <a:off x="2309" y="1738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45" name="Freeform 2437"/>
            <p:cNvSpPr>
              <a:spLocks/>
            </p:cNvSpPr>
            <p:nvPr/>
          </p:nvSpPr>
          <p:spPr bwMode="auto">
            <a:xfrm>
              <a:off x="2309" y="1738"/>
              <a:ext cx="9" cy="33"/>
            </a:xfrm>
            <a:custGeom>
              <a:avLst/>
              <a:gdLst>
                <a:gd name="T0" fmla="*/ 0 w 9"/>
                <a:gd name="T1" fmla="*/ 0 h 33"/>
                <a:gd name="T2" fmla="*/ 0 w 9"/>
                <a:gd name="T3" fmla="*/ 7 h 33"/>
                <a:gd name="T4" fmla="*/ 0 w 9"/>
                <a:gd name="T5" fmla="*/ 13 h 33"/>
                <a:gd name="T6" fmla="*/ 9 w 9"/>
                <a:gd name="T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3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9" y="3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46" name="Freeform 2438"/>
            <p:cNvSpPr>
              <a:spLocks/>
            </p:cNvSpPr>
            <p:nvPr/>
          </p:nvSpPr>
          <p:spPr bwMode="auto">
            <a:xfrm>
              <a:off x="2318" y="1771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47" name="Freeform 2439"/>
            <p:cNvSpPr>
              <a:spLocks/>
            </p:cNvSpPr>
            <p:nvPr/>
          </p:nvSpPr>
          <p:spPr bwMode="auto">
            <a:xfrm>
              <a:off x="2318" y="1758"/>
              <a:ext cx="1" cy="26"/>
            </a:xfrm>
            <a:custGeom>
              <a:avLst/>
              <a:gdLst>
                <a:gd name="T0" fmla="*/ 26 h 26"/>
                <a:gd name="T1" fmla="*/ 20 h 26"/>
                <a:gd name="T2" fmla="*/ 13 h 26"/>
                <a:gd name="T3" fmla="*/ 6 h 26"/>
                <a:gd name="T4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0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48" name="Line 2440"/>
            <p:cNvSpPr>
              <a:spLocks noChangeShapeType="1"/>
            </p:cNvSpPr>
            <p:nvPr/>
          </p:nvSpPr>
          <p:spPr bwMode="auto">
            <a:xfrm>
              <a:off x="2318" y="1758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49" name="Freeform 2441"/>
            <p:cNvSpPr>
              <a:spLocks/>
            </p:cNvSpPr>
            <p:nvPr/>
          </p:nvSpPr>
          <p:spPr bwMode="auto">
            <a:xfrm>
              <a:off x="2318" y="1751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50" name="Freeform 2442"/>
            <p:cNvSpPr>
              <a:spLocks/>
            </p:cNvSpPr>
            <p:nvPr/>
          </p:nvSpPr>
          <p:spPr bwMode="auto">
            <a:xfrm>
              <a:off x="2318" y="1751"/>
              <a:ext cx="1" cy="27"/>
            </a:xfrm>
            <a:custGeom>
              <a:avLst/>
              <a:gdLst>
                <a:gd name="T0" fmla="*/ 0 h 27"/>
                <a:gd name="T1" fmla="*/ 13 h 27"/>
                <a:gd name="T2" fmla="*/ 27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">
                  <a:moveTo>
                    <a:pt x="0" y="0"/>
                  </a:moveTo>
                  <a:lnTo>
                    <a:pt x="0" y="13"/>
                  </a:lnTo>
                  <a:lnTo>
                    <a:pt x="0" y="2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51" name="Freeform 2443"/>
            <p:cNvSpPr>
              <a:spLocks/>
            </p:cNvSpPr>
            <p:nvPr/>
          </p:nvSpPr>
          <p:spPr bwMode="auto">
            <a:xfrm>
              <a:off x="2318" y="1778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52" name="Freeform 2444"/>
            <p:cNvSpPr>
              <a:spLocks/>
            </p:cNvSpPr>
            <p:nvPr/>
          </p:nvSpPr>
          <p:spPr bwMode="auto">
            <a:xfrm>
              <a:off x="2318" y="1771"/>
              <a:ext cx="9" cy="20"/>
            </a:xfrm>
            <a:custGeom>
              <a:avLst/>
              <a:gdLst>
                <a:gd name="T0" fmla="*/ 0 w 9"/>
                <a:gd name="T1" fmla="*/ 20 h 20"/>
                <a:gd name="T2" fmla="*/ 0 w 9"/>
                <a:gd name="T3" fmla="*/ 13 h 20"/>
                <a:gd name="T4" fmla="*/ 9 w 9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0">
                  <a:moveTo>
                    <a:pt x="0" y="20"/>
                  </a:moveTo>
                  <a:lnTo>
                    <a:pt x="0" y="13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53" name="Freeform 2445"/>
            <p:cNvSpPr>
              <a:spLocks/>
            </p:cNvSpPr>
            <p:nvPr/>
          </p:nvSpPr>
          <p:spPr bwMode="auto">
            <a:xfrm>
              <a:off x="2327" y="1745"/>
              <a:ext cx="1" cy="26"/>
            </a:xfrm>
            <a:custGeom>
              <a:avLst/>
              <a:gdLst>
                <a:gd name="T0" fmla="*/ 26 h 26"/>
                <a:gd name="T1" fmla="*/ 13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54" name="Freeform 2446"/>
            <p:cNvSpPr>
              <a:spLocks/>
            </p:cNvSpPr>
            <p:nvPr/>
          </p:nvSpPr>
          <p:spPr bwMode="auto">
            <a:xfrm>
              <a:off x="2327" y="1731"/>
              <a:ext cx="1" cy="14"/>
            </a:xfrm>
            <a:custGeom>
              <a:avLst/>
              <a:gdLst>
                <a:gd name="T0" fmla="*/ 14 h 14"/>
                <a:gd name="T1" fmla="*/ 7 h 14"/>
                <a:gd name="T2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55" name="Freeform 2447"/>
            <p:cNvSpPr>
              <a:spLocks/>
            </p:cNvSpPr>
            <p:nvPr/>
          </p:nvSpPr>
          <p:spPr bwMode="auto">
            <a:xfrm>
              <a:off x="2327" y="1731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56" name="Freeform 2448"/>
            <p:cNvSpPr>
              <a:spLocks/>
            </p:cNvSpPr>
            <p:nvPr/>
          </p:nvSpPr>
          <p:spPr bwMode="auto">
            <a:xfrm>
              <a:off x="2327" y="1731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57" name="Freeform 2449"/>
            <p:cNvSpPr>
              <a:spLocks/>
            </p:cNvSpPr>
            <p:nvPr/>
          </p:nvSpPr>
          <p:spPr bwMode="auto">
            <a:xfrm>
              <a:off x="2327" y="1731"/>
              <a:ext cx="1" cy="33"/>
            </a:xfrm>
            <a:custGeom>
              <a:avLst/>
              <a:gdLst>
                <a:gd name="T0" fmla="*/ 0 h 33"/>
                <a:gd name="T1" fmla="*/ 7 h 33"/>
                <a:gd name="T2" fmla="*/ 14 h 33"/>
                <a:gd name="T3" fmla="*/ 27 h 33"/>
                <a:gd name="T4" fmla="*/ 33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  <a:lnTo>
                    <a:pt x="0" y="27"/>
                  </a:lnTo>
                  <a:lnTo>
                    <a:pt x="0" y="3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58" name="Freeform 2450"/>
            <p:cNvSpPr>
              <a:spLocks/>
            </p:cNvSpPr>
            <p:nvPr/>
          </p:nvSpPr>
          <p:spPr bwMode="auto">
            <a:xfrm>
              <a:off x="2327" y="1758"/>
              <a:ext cx="1" cy="6"/>
            </a:xfrm>
            <a:custGeom>
              <a:avLst/>
              <a:gdLst>
                <a:gd name="T0" fmla="*/ 6 h 6"/>
                <a:gd name="T1" fmla="*/ 6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59" name="Freeform 2451"/>
            <p:cNvSpPr>
              <a:spLocks/>
            </p:cNvSpPr>
            <p:nvPr/>
          </p:nvSpPr>
          <p:spPr bwMode="auto">
            <a:xfrm>
              <a:off x="2327" y="1758"/>
              <a:ext cx="9" cy="6"/>
            </a:xfrm>
            <a:custGeom>
              <a:avLst/>
              <a:gdLst>
                <a:gd name="T0" fmla="*/ 0 w 9"/>
                <a:gd name="T1" fmla="*/ 0 h 6"/>
                <a:gd name="T2" fmla="*/ 0 w 9"/>
                <a:gd name="T3" fmla="*/ 6 h 6"/>
                <a:gd name="T4" fmla="*/ 9 w 9"/>
                <a:gd name="T5" fmla="*/ 6 h 6"/>
                <a:gd name="T6" fmla="*/ 9 w 9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0" y="6"/>
                  </a:lnTo>
                  <a:lnTo>
                    <a:pt x="9" y="6"/>
                  </a:lnTo>
                  <a:lnTo>
                    <a:pt x="9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60" name="Freeform 2452"/>
            <p:cNvSpPr>
              <a:spLocks/>
            </p:cNvSpPr>
            <p:nvPr/>
          </p:nvSpPr>
          <p:spPr bwMode="auto">
            <a:xfrm>
              <a:off x="2336" y="1731"/>
              <a:ext cx="1" cy="33"/>
            </a:xfrm>
            <a:custGeom>
              <a:avLst/>
              <a:gdLst>
                <a:gd name="T0" fmla="*/ 33 h 33"/>
                <a:gd name="T1" fmla="*/ 27 h 33"/>
                <a:gd name="T2" fmla="*/ 14 h 33"/>
                <a:gd name="T3" fmla="*/ 7 h 33"/>
                <a:gd name="T4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27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61" name="Freeform 2453"/>
            <p:cNvSpPr>
              <a:spLocks/>
            </p:cNvSpPr>
            <p:nvPr/>
          </p:nvSpPr>
          <p:spPr bwMode="auto">
            <a:xfrm>
              <a:off x="2336" y="1731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62" name="Line 2454"/>
            <p:cNvSpPr>
              <a:spLocks noChangeShapeType="1"/>
            </p:cNvSpPr>
            <p:nvPr/>
          </p:nvSpPr>
          <p:spPr bwMode="auto">
            <a:xfrm>
              <a:off x="2336" y="1738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63" name="Freeform 2455"/>
            <p:cNvSpPr>
              <a:spLocks/>
            </p:cNvSpPr>
            <p:nvPr/>
          </p:nvSpPr>
          <p:spPr bwMode="auto">
            <a:xfrm>
              <a:off x="2336" y="1738"/>
              <a:ext cx="1" cy="40"/>
            </a:xfrm>
            <a:custGeom>
              <a:avLst/>
              <a:gdLst>
                <a:gd name="T0" fmla="*/ 0 h 40"/>
                <a:gd name="T1" fmla="*/ 7 h 40"/>
                <a:gd name="T2" fmla="*/ 20 h 40"/>
                <a:gd name="T3" fmla="*/ 33 h 40"/>
                <a:gd name="T4" fmla="*/ 40 h 4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0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0" y="4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64" name="Freeform 2456"/>
            <p:cNvSpPr>
              <a:spLocks/>
            </p:cNvSpPr>
            <p:nvPr/>
          </p:nvSpPr>
          <p:spPr bwMode="auto">
            <a:xfrm>
              <a:off x="2336" y="1764"/>
              <a:ext cx="1" cy="14"/>
            </a:xfrm>
            <a:custGeom>
              <a:avLst/>
              <a:gdLst>
                <a:gd name="T0" fmla="*/ 14 h 14"/>
                <a:gd name="T1" fmla="*/ 14 h 14"/>
                <a:gd name="T2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65" name="Freeform 2457"/>
            <p:cNvSpPr>
              <a:spLocks/>
            </p:cNvSpPr>
            <p:nvPr/>
          </p:nvSpPr>
          <p:spPr bwMode="auto">
            <a:xfrm>
              <a:off x="2336" y="1731"/>
              <a:ext cx="1" cy="33"/>
            </a:xfrm>
            <a:custGeom>
              <a:avLst/>
              <a:gdLst>
                <a:gd name="T0" fmla="*/ 33 h 33"/>
                <a:gd name="T1" fmla="*/ 27 h 33"/>
                <a:gd name="T2" fmla="*/ 14 h 33"/>
                <a:gd name="T3" fmla="*/ 7 h 33"/>
                <a:gd name="T4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27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66" name="Freeform 2458"/>
            <p:cNvSpPr>
              <a:spLocks/>
            </p:cNvSpPr>
            <p:nvPr/>
          </p:nvSpPr>
          <p:spPr bwMode="auto">
            <a:xfrm>
              <a:off x="2336" y="1731"/>
              <a:ext cx="8" cy="14"/>
            </a:xfrm>
            <a:custGeom>
              <a:avLst/>
              <a:gdLst>
                <a:gd name="T0" fmla="*/ 0 w 8"/>
                <a:gd name="T1" fmla="*/ 0 h 14"/>
                <a:gd name="T2" fmla="*/ 0 w 8"/>
                <a:gd name="T3" fmla="*/ 0 h 14"/>
                <a:gd name="T4" fmla="*/ 0 w 8"/>
                <a:gd name="T5" fmla="*/ 7 h 14"/>
                <a:gd name="T6" fmla="*/ 8 w 8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4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8" y="14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67" name="Line 2459"/>
            <p:cNvSpPr>
              <a:spLocks noChangeShapeType="1"/>
            </p:cNvSpPr>
            <p:nvPr/>
          </p:nvSpPr>
          <p:spPr bwMode="auto">
            <a:xfrm>
              <a:off x="2344" y="1745"/>
              <a:ext cx="1" cy="6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68" name="Line 2460"/>
            <p:cNvSpPr>
              <a:spLocks noChangeShapeType="1"/>
            </p:cNvSpPr>
            <p:nvPr/>
          </p:nvSpPr>
          <p:spPr bwMode="auto">
            <a:xfrm>
              <a:off x="2344" y="1751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69" name="Freeform 2461"/>
            <p:cNvSpPr>
              <a:spLocks/>
            </p:cNvSpPr>
            <p:nvPr/>
          </p:nvSpPr>
          <p:spPr bwMode="auto">
            <a:xfrm>
              <a:off x="2344" y="1751"/>
              <a:ext cx="1" cy="20"/>
            </a:xfrm>
            <a:custGeom>
              <a:avLst/>
              <a:gdLst>
                <a:gd name="T0" fmla="*/ 0 h 20"/>
                <a:gd name="T1" fmla="*/ 7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70" name="Line 2462"/>
            <p:cNvSpPr>
              <a:spLocks noChangeShapeType="1"/>
            </p:cNvSpPr>
            <p:nvPr/>
          </p:nvSpPr>
          <p:spPr bwMode="auto">
            <a:xfrm>
              <a:off x="2344" y="1771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71" name="Line 2463"/>
            <p:cNvSpPr>
              <a:spLocks noChangeShapeType="1"/>
            </p:cNvSpPr>
            <p:nvPr/>
          </p:nvSpPr>
          <p:spPr bwMode="auto">
            <a:xfrm>
              <a:off x="2344" y="1771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72" name="Line 2464"/>
            <p:cNvSpPr>
              <a:spLocks noChangeShapeType="1"/>
            </p:cNvSpPr>
            <p:nvPr/>
          </p:nvSpPr>
          <p:spPr bwMode="auto">
            <a:xfrm>
              <a:off x="2344" y="1771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73" name="Freeform 2465"/>
            <p:cNvSpPr>
              <a:spLocks/>
            </p:cNvSpPr>
            <p:nvPr/>
          </p:nvSpPr>
          <p:spPr bwMode="auto">
            <a:xfrm>
              <a:off x="2344" y="1758"/>
              <a:ext cx="9" cy="13"/>
            </a:xfrm>
            <a:custGeom>
              <a:avLst/>
              <a:gdLst>
                <a:gd name="T0" fmla="*/ 0 w 9"/>
                <a:gd name="T1" fmla="*/ 13 h 13"/>
                <a:gd name="T2" fmla="*/ 0 w 9"/>
                <a:gd name="T3" fmla="*/ 6 h 13"/>
                <a:gd name="T4" fmla="*/ 9 w 9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3">
                  <a:moveTo>
                    <a:pt x="0" y="13"/>
                  </a:moveTo>
                  <a:lnTo>
                    <a:pt x="0" y="6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74" name="Freeform 2466"/>
            <p:cNvSpPr>
              <a:spLocks/>
            </p:cNvSpPr>
            <p:nvPr/>
          </p:nvSpPr>
          <p:spPr bwMode="auto">
            <a:xfrm>
              <a:off x="2353" y="1758"/>
              <a:ext cx="1" cy="20"/>
            </a:xfrm>
            <a:custGeom>
              <a:avLst/>
              <a:gdLst>
                <a:gd name="T0" fmla="*/ 0 h 20"/>
                <a:gd name="T1" fmla="*/ 0 h 20"/>
                <a:gd name="T2" fmla="*/ 6 h 20"/>
                <a:gd name="T3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75" name="Line 2467"/>
            <p:cNvSpPr>
              <a:spLocks noChangeShapeType="1"/>
            </p:cNvSpPr>
            <p:nvPr/>
          </p:nvSpPr>
          <p:spPr bwMode="auto">
            <a:xfrm>
              <a:off x="2353" y="1778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76" name="Line 2468"/>
            <p:cNvSpPr>
              <a:spLocks noChangeShapeType="1"/>
            </p:cNvSpPr>
            <p:nvPr/>
          </p:nvSpPr>
          <p:spPr bwMode="auto">
            <a:xfrm flipV="1">
              <a:off x="2353" y="1771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77" name="Freeform 2469"/>
            <p:cNvSpPr>
              <a:spLocks/>
            </p:cNvSpPr>
            <p:nvPr/>
          </p:nvSpPr>
          <p:spPr bwMode="auto">
            <a:xfrm>
              <a:off x="2353" y="1738"/>
              <a:ext cx="1" cy="33"/>
            </a:xfrm>
            <a:custGeom>
              <a:avLst/>
              <a:gdLst>
                <a:gd name="T0" fmla="*/ 33 h 33"/>
                <a:gd name="T1" fmla="*/ 26 h 33"/>
                <a:gd name="T2" fmla="*/ 13 h 33"/>
                <a:gd name="T3" fmla="*/ 7 h 33"/>
                <a:gd name="T4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26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78" name="Freeform 2470"/>
            <p:cNvSpPr>
              <a:spLocks/>
            </p:cNvSpPr>
            <p:nvPr/>
          </p:nvSpPr>
          <p:spPr bwMode="auto">
            <a:xfrm>
              <a:off x="2353" y="1738"/>
              <a:ext cx="1" cy="13"/>
            </a:xfrm>
            <a:custGeom>
              <a:avLst/>
              <a:gdLst>
                <a:gd name="T0" fmla="*/ 0 h 13"/>
                <a:gd name="T1" fmla="*/ 0 h 13"/>
                <a:gd name="T2" fmla="*/ 7 h 13"/>
                <a:gd name="T3" fmla="*/ 13 h 13"/>
                <a:gd name="T4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79" name="Freeform 2471"/>
            <p:cNvSpPr>
              <a:spLocks/>
            </p:cNvSpPr>
            <p:nvPr/>
          </p:nvSpPr>
          <p:spPr bwMode="auto">
            <a:xfrm>
              <a:off x="2353" y="1745"/>
              <a:ext cx="1" cy="6"/>
            </a:xfrm>
            <a:custGeom>
              <a:avLst/>
              <a:gdLst>
                <a:gd name="T0" fmla="*/ 6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80" name="Freeform 2472"/>
            <p:cNvSpPr>
              <a:spLocks/>
            </p:cNvSpPr>
            <p:nvPr/>
          </p:nvSpPr>
          <p:spPr bwMode="auto">
            <a:xfrm>
              <a:off x="2353" y="1745"/>
              <a:ext cx="9" cy="19"/>
            </a:xfrm>
            <a:custGeom>
              <a:avLst/>
              <a:gdLst>
                <a:gd name="T0" fmla="*/ 0 w 9"/>
                <a:gd name="T1" fmla="*/ 0 h 19"/>
                <a:gd name="T2" fmla="*/ 0 w 9"/>
                <a:gd name="T3" fmla="*/ 6 h 19"/>
                <a:gd name="T4" fmla="*/ 9 w 9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9">
                  <a:moveTo>
                    <a:pt x="0" y="0"/>
                  </a:moveTo>
                  <a:lnTo>
                    <a:pt x="0" y="6"/>
                  </a:lnTo>
                  <a:lnTo>
                    <a:pt x="9" y="19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81" name="Freeform 2473"/>
            <p:cNvSpPr>
              <a:spLocks/>
            </p:cNvSpPr>
            <p:nvPr/>
          </p:nvSpPr>
          <p:spPr bwMode="auto">
            <a:xfrm>
              <a:off x="2362" y="1764"/>
              <a:ext cx="1" cy="20"/>
            </a:xfrm>
            <a:custGeom>
              <a:avLst/>
              <a:gdLst>
                <a:gd name="T0" fmla="*/ 0 h 20"/>
                <a:gd name="T1" fmla="*/ 14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14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82" name="Freeform 2474"/>
            <p:cNvSpPr>
              <a:spLocks/>
            </p:cNvSpPr>
            <p:nvPr/>
          </p:nvSpPr>
          <p:spPr bwMode="auto">
            <a:xfrm>
              <a:off x="2362" y="1778"/>
              <a:ext cx="1" cy="6"/>
            </a:xfrm>
            <a:custGeom>
              <a:avLst/>
              <a:gdLst>
                <a:gd name="T0" fmla="*/ 6 h 6"/>
                <a:gd name="T1" fmla="*/ 6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83" name="Freeform 2475"/>
            <p:cNvSpPr>
              <a:spLocks/>
            </p:cNvSpPr>
            <p:nvPr/>
          </p:nvSpPr>
          <p:spPr bwMode="auto">
            <a:xfrm>
              <a:off x="2362" y="1751"/>
              <a:ext cx="1" cy="27"/>
            </a:xfrm>
            <a:custGeom>
              <a:avLst/>
              <a:gdLst>
                <a:gd name="T0" fmla="*/ 27 h 27"/>
                <a:gd name="T1" fmla="*/ 13 h 27"/>
                <a:gd name="T2" fmla="*/ 0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">
                  <a:moveTo>
                    <a:pt x="0" y="27"/>
                  </a:move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84" name="Line 2476"/>
            <p:cNvSpPr>
              <a:spLocks noChangeShapeType="1"/>
            </p:cNvSpPr>
            <p:nvPr/>
          </p:nvSpPr>
          <p:spPr bwMode="auto">
            <a:xfrm flipV="1">
              <a:off x="2362" y="1745"/>
              <a:ext cx="1" cy="6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85" name="Freeform 2477"/>
            <p:cNvSpPr>
              <a:spLocks/>
            </p:cNvSpPr>
            <p:nvPr/>
          </p:nvSpPr>
          <p:spPr bwMode="auto">
            <a:xfrm>
              <a:off x="2362" y="1738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86" name="Freeform 2478"/>
            <p:cNvSpPr>
              <a:spLocks/>
            </p:cNvSpPr>
            <p:nvPr/>
          </p:nvSpPr>
          <p:spPr bwMode="auto">
            <a:xfrm>
              <a:off x="2362" y="1738"/>
              <a:ext cx="1" cy="40"/>
            </a:xfrm>
            <a:custGeom>
              <a:avLst/>
              <a:gdLst>
                <a:gd name="T0" fmla="*/ 0 h 40"/>
                <a:gd name="T1" fmla="*/ 7 h 40"/>
                <a:gd name="T2" fmla="*/ 20 h 40"/>
                <a:gd name="T3" fmla="*/ 33 h 40"/>
                <a:gd name="T4" fmla="*/ 40 h 4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0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0" y="4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87" name="Freeform 2479"/>
            <p:cNvSpPr>
              <a:spLocks/>
            </p:cNvSpPr>
            <p:nvPr/>
          </p:nvSpPr>
          <p:spPr bwMode="auto">
            <a:xfrm>
              <a:off x="2362" y="1778"/>
              <a:ext cx="8" cy="20"/>
            </a:xfrm>
            <a:custGeom>
              <a:avLst/>
              <a:gdLst>
                <a:gd name="T0" fmla="*/ 0 w 8"/>
                <a:gd name="T1" fmla="*/ 0 h 20"/>
                <a:gd name="T2" fmla="*/ 0 w 8"/>
                <a:gd name="T3" fmla="*/ 13 h 20"/>
                <a:gd name="T4" fmla="*/ 8 w 8"/>
                <a:gd name="T5" fmla="*/ 20 h 20"/>
                <a:gd name="T6" fmla="*/ 8 w 8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0">
                  <a:moveTo>
                    <a:pt x="0" y="0"/>
                  </a:moveTo>
                  <a:lnTo>
                    <a:pt x="0" y="13"/>
                  </a:lnTo>
                  <a:lnTo>
                    <a:pt x="8" y="20"/>
                  </a:lnTo>
                  <a:lnTo>
                    <a:pt x="8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88" name="Freeform 2480"/>
            <p:cNvSpPr>
              <a:spLocks/>
            </p:cNvSpPr>
            <p:nvPr/>
          </p:nvSpPr>
          <p:spPr bwMode="auto">
            <a:xfrm>
              <a:off x="2370" y="1751"/>
              <a:ext cx="1" cy="47"/>
            </a:xfrm>
            <a:custGeom>
              <a:avLst/>
              <a:gdLst>
                <a:gd name="T0" fmla="*/ 47 h 47"/>
                <a:gd name="T1" fmla="*/ 40 h 47"/>
                <a:gd name="T2" fmla="*/ 27 h 47"/>
                <a:gd name="T3" fmla="*/ 13 h 47"/>
                <a:gd name="T4" fmla="*/ 0 h 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7">
                  <a:moveTo>
                    <a:pt x="0" y="47"/>
                  </a:moveTo>
                  <a:lnTo>
                    <a:pt x="0" y="40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89" name="Freeform 2481"/>
            <p:cNvSpPr>
              <a:spLocks/>
            </p:cNvSpPr>
            <p:nvPr/>
          </p:nvSpPr>
          <p:spPr bwMode="auto">
            <a:xfrm>
              <a:off x="2370" y="1738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90" name="Line 2482"/>
            <p:cNvSpPr>
              <a:spLocks noChangeShapeType="1"/>
            </p:cNvSpPr>
            <p:nvPr/>
          </p:nvSpPr>
          <p:spPr bwMode="auto">
            <a:xfrm>
              <a:off x="2370" y="1738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91" name="Freeform 2483"/>
            <p:cNvSpPr>
              <a:spLocks/>
            </p:cNvSpPr>
            <p:nvPr/>
          </p:nvSpPr>
          <p:spPr bwMode="auto">
            <a:xfrm>
              <a:off x="2370" y="1738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92" name="Freeform 2484"/>
            <p:cNvSpPr>
              <a:spLocks/>
            </p:cNvSpPr>
            <p:nvPr/>
          </p:nvSpPr>
          <p:spPr bwMode="auto">
            <a:xfrm>
              <a:off x="2370" y="1751"/>
              <a:ext cx="1" cy="20"/>
            </a:xfrm>
            <a:custGeom>
              <a:avLst/>
              <a:gdLst>
                <a:gd name="T0" fmla="*/ 0 h 20"/>
                <a:gd name="T1" fmla="*/ 13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13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93" name="Freeform 2485"/>
            <p:cNvSpPr>
              <a:spLocks/>
            </p:cNvSpPr>
            <p:nvPr/>
          </p:nvSpPr>
          <p:spPr bwMode="auto">
            <a:xfrm>
              <a:off x="2370" y="1758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94" name="Freeform 2486"/>
            <p:cNvSpPr>
              <a:spLocks/>
            </p:cNvSpPr>
            <p:nvPr/>
          </p:nvSpPr>
          <p:spPr bwMode="auto">
            <a:xfrm>
              <a:off x="2370" y="1738"/>
              <a:ext cx="9" cy="20"/>
            </a:xfrm>
            <a:custGeom>
              <a:avLst/>
              <a:gdLst>
                <a:gd name="T0" fmla="*/ 0 w 9"/>
                <a:gd name="T1" fmla="*/ 20 h 20"/>
                <a:gd name="T2" fmla="*/ 0 w 9"/>
                <a:gd name="T3" fmla="*/ 7 h 20"/>
                <a:gd name="T4" fmla="*/ 9 w 9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0">
                  <a:moveTo>
                    <a:pt x="0" y="20"/>
                  </a:moveTo>
                  <a:lnTo>
                    <a:pt x="0" y="7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95" name="Line 2487"/>
            <p:cNvSpPr>
              <a:spLocks noChangeShapeType="1"/>
            </p:cNvSpPr>
            <p:nvPr/>
          </p:nvSpPr>
          <p:spPr bwMode="auto">
            <a:xfrm>
              <a:off x="2379" y="1738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96" name="Freeform 2488"/>
            <p:cNvSpPr>
              <a:spLocks/>
            </p:cNvSpPr>
            <p:nvPr/>
          </p:nvSpPr>
          <p:spPr bwMode="auto">
            <a:xfrm>
              <a:off x="2379" y="1738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97" name="Freeform 2489"/>
            <p:cNvSpPr>
              <a:spLocks/>
            </p:cNvSpPr>
            <p:nvPr/>
          </p:nvSpPr>
          <p:spPr bwMode="auto">
            <a:xfrm>
              <a:off x="2379" y="1731"/>
              <a:ext cx="1" cy="14"/>
            </a:xfrm>
            <a:custGeom>
              <a:avLst/>
              <a:gdLst>
                <a:gd name="T0" fmla="*/ 14 h 14"/>
                <a:gd name="T1" fmla="*/ 14 h 14"/>
                <a:gd name="T2" fmla="*/ 7 h 14"/>
                <a:gd name="T3" fmla="*/ 0 h 14"/>
                <a:gd name="T4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98" name="Freeform 2490"/>
            <p:cNvSpPr>
              <a:spLocks/>
            </p:cNvSpPr>
            <p:nvPr/>
          </p:nvSpPr>
          <p:spPr bwMode="auto">
            <a:xfrm>
              <a:off x="2379" y="1731"/>
              <a:ext cx="1" cy="47"/>
            </a:xfrm>
            <a:custGeom>
              <a:avLst/>
              <a:gdLst>
                <a:gd name="T0" fmla="*/ 0 h 47"/>
                <a:gd name="T1" fmla="*/ 7 h 47"/>
                <a:gd name="T2" fmla="*/ 20 h 47"/>
                <a:gd name="T3" fmla="*/ 40 h 47"/>
                <a:gd name="T4" fmla="*/ 47 h 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7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  <a:lnTo>
                    <a:pt x="0" y="40"/>
                  </a:lnTo>
                  <a:lnTo>
                    <a:pt x="0" y="4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699" name="Freeform 2491"/>
            <p:cNvSpPr>
              <a:spLocks/>
            </p:cNvSpPr>
            <p:nvPr/>
          </p:nvSpPr>
          <p:spPr bwMode="auto">
            <a:xfrm>
              <a:off x="2379" y="1771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00" name="Line 2492"/>
            <p:cNvSpPr>
              <a:spLocks noChangeShapeType="1"/>
            </p:cNvSpPr>
            <p:nvPr/>
          </p:nvSpPr>
          <p:spPr bwMode="auto">
            <a:xfrm flipV="1">
              <a:off x="2379" y="1758"/>
              <a:ext cx="1" cy="13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01" name="Freeform 2493"/>
            <p:cNvSpPr>
              <a:spLocks/>
            </p:cNvSpPr>
            <p:nvPr/>
          </p:nvSpPr>
          <p:spPr bwMode="auto">
            <a:xfrm>
              <a:off x="2379" y="1745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02" name="Freeform 2494"/>
            <p:cNvSpPr>
              <a:spLocks/>
            </p:cNvSpPr>
            <p:nvPr/>
          </p:nvSpPr>
          <p:spPr bwMode="auto">
            <a:xfrm>
              <a:off x="2379" y="1745"/>
              <a:ext cx="9" cy="13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6 h 13"/>
                <a:gd name="T4" fmla="*/ 9 w 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3">
                  <a:moveTo>
                    <a:pt x="0" y="0"/>
                  </a:moveTo>
                  <a:lnTo>
                    <a:pt x="0" y="6"/>
                  </a:lnTo>
                  <a:lnTo>
                    <a:pt x="9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03" name="Freeform 2495"/>
            <p:cNvSpPr>
              <a:spLocks/>
            </p:cNvSpPr>
            <p:nvPr/>
          </p:nvSpPr>
          <p:spPr bwMode="auto">
            <a:xfrm>
              <a:off x="2388" y="1758"/>
              <a:ext cx="1" cy="20"/>
            </a:xfrm>
            <a:custGeom>
              <a:avLst/>
              <a:gdLst>
                <a:gd name="T0" fmla="*/ 0 h 20"/>
                <a:gd name="T1" fmla="*/ 13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13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04" name="Line 2496"/>
            <p:cNvSpPr>
              <a:spLocks noChangeShapeType="1"/>
            </p:cNvSpPr>
            <p:nvPr/>
          </p:nvSpPr>
          <p:spPr bwMode="auto">
            <a:xfrm>
              <a:off x="2388" y="1778"/>
              <a:ext cx="1" cy="6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05" name="Line 2497"/>
            <p:cNvSpPr>
              <a:spLocks noChangeShapeType="1"/>
            </p:cNvSpPr>
            <p:nvPr/>
          </p:nvSpPr>
          <p:spPr bwMode="auto">
            <a:xfrm>
              <a:off x="2388" y="1784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06" name="Freeform 2498"/>
            <p:cNvSpPr>
              <a:spLocks/>
            </p:cNvSpPr>
            <p:nvPr/>
          </p:nvSpPr>
          <p:spPr bwMode="auto">
            <a:xfrm>
              <a:off x="2388" y="1745"/>
              <a:ext cx="1" cy="39"/>
            </a:xfrm>
            <a:custGeom>
              <a:avLst/>
              <a:gdLst>
                <a:gd name="T0" fmla="*/ 39 h 39"/>
                <a:gd name="T1" fmla="*/ 33 h 39"/>
                <a:gd name="T2" fmla="*/ 19 h 39"/>
                <a:gd name="T3" fmla="*/ 6 h 39"/>
                <a:gd name="T4" fmla="*/ 0 h 3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9">
                  <a:moveTo>
                    <a:pt x="0" y="39"/>
                  </a:moveTo>
                  <a:lnTo>
                    <a:pt x="0" y="33"/>
                  </a:lnTo>
                  <a:lnTo>
                    <a:pt x="0" y="19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07" name="Freeform 2499"/>
            <p:cNvSpPr>
              <a:spLocks/>
            </p:cNvSpPr>
            <p:nvPr/>
          </p:nvSpPr>
          <p:spPr bwMode="auto">
            <a:xfrm>
              <a:off x="2388" y="1745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08" name="Line 2500"/>
            <p:cNvSpPr>
              <a:spLocks noChangeShapeType="1"/>
            </p:cNvSpPr>
            <p:nvPr/>
          </p:nvSpPr>
          <p:spPr bwMode="auto">
            <a:xfrm>
              <a:off x="2388" y="1751"/>
              <a:ext cx="1" cy="13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09" name="Freeform 2501"/>
            <p:cNvSpPr>
              <a:spLocks/>
            </p:cNvSpPr>
            <p:nvPr/>
          </p:nvSpPr>
          <p:spPr bwMode="auto">
            <a:xfrm>
              <a:off x="2388" y="1764"/>
              <a:ext cx="8" cy="27"/>
            </a:xfrm>
            <a:custGeom>
              <a:avLst/>
              <a:gdLst>
                <a:gd name="T0" fmla="*/ 0 w 8"/>
                <a:gd name="T1" fmla="*/ 0 h 27"/>
                <a:gd name="T2" fmla="*/ 0 w 8"/>
                <a:gd name="T3" fmla="*/ 14 h 27"/>
                <a:gd name="T4" fmla="*/ 8 w 8"/>
                <a:gd name="T5" fmla="*/ 20 h 27"/>
                <a:gd name="T6" fmla="*/ 8 w 8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7">
                  <a:moveTo>
                    <a:pt x="0" y="0"/>
                  </a:moveTo>
                  <a:lnTo>
                    <a:pt x="0" y="14"/>
                  </a:lnTo>
                  <a:lnTo>
                    <a:pt x="8" y="20"/>
                  </a:lnTo>
                  <a:lnTo>
                    <a:pt x="8" y="2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10" name="Freeform 2502"/>
            <p:cNvSpPr>
              <a:spLocks/>
            </p:cNvSpPr>
            <p:nvPr/>
          </p:nvSpPr>
          <p:spPr bwMode="auto">
            <a:xfrm>
              <a:off x="2396" y="1778"/>
              <a:ext cx="1" cy="13"/>
            </a:xfrm>
            <a:custGeom>
              <a:avLst/>
              <a:gdLst>
                <a:gd name="T0" fmla="*/ 13 h 13"/>
                <a:gd name="T1" fmla="*/ 13 h 13"/>
                <a:gd name="T2" fmla="*/ 6 h 13"/>
                <a:gd name="T3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11" name="Line 2503"/>
            <p:cNvSpPr>
              <a:spLocks noChangeShapeType="1"/>
            </p:cNvSpPr>
            <p:nvPr/>
          </p:nvSpPr>
          <p:spPr bwMode="auto">
            <a:xfrm flipV="1">
              <a:off x="2396" y="1771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12" name="Freeform 2504"/>
            <p:cNvSpPr>
              <a:spLocks/>
            </p:cNvSpPr>
            <p:nvPr/>
          </p:nvSpPr>
          <p:spPr bwMode="auto">
            <a:xfrm>
              <a:off x="2396" y="1764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13" name="Freeform 2505"/>
            <p:cNvSpPr>
              <a:spLocks/>
            </p:cNvSpPr>
            <p:nvPr/>
          </p:nvSpPr>
          <p:spPr bwMode="auto">
            <a:xfrm>
              <a:off x="2396" y="1764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14" name="Line 2506"/>
            <p:cNvSpPr>
              <a:spLocks noChangeShapeType="1"/>
            </p:cNvSpPr>
            <p:nvPr/>
          </p:nvSpPr>
          <p:spPr bwMode="auto">
            <a:xfrm>
              <a:off x="2396" y="1771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15" name="Freeform 2507"/>
            <p:cNvSpPr>
              <a:spLocks/>
            </p:cNvSpPr>
            <p:nvPr/>
          </p:nvSpPr>
          <p:spPr bwMode="auto">
            <a:xfrm>
              <a:off x="2396" y="1771"/>
              <a:ext cx="1" cy="40"/>
            </a:xfrm>
            <a:custGeom>
              <a:avLst/>
              <a:gdLst>
                <a:gd name="T0" fmla="*/ 0 h 40"/>
                <a:gd name="T1" fmla="*/ 7 h 40"/>
                <a:gd name="T2" fmla="*/ 20 h 40"/>
                <a:gd name="T3" fmla="*/ 33 h 40"/>
                <a:gd name="T4" fmla="*/ 40 h 4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0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0" y="4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16" name="Freeform 2508"/>
            <p:cNvSpPr>
              <a:spLocks/>
            </p:cNvSpPr>
            <p:nvPr/>
          </p:nvSpPr>
          <p:spPr bwMode="auto">
            <a:xfrm>
              <a:off x="2396" y="1804"/>
              <a:ext cx="9" cy="7"/>
            </a:xfrm>
            <a:custGeom>
              <a:avLst/>
              <a:gdLst>
                <a:gd name="T0" fmla="*/ 0 w 9"/>
                <a:gd name="T1" fmla="*/ 7 h 7"/>
                <a:gd name="T2" fmla="*/ 0 w 9"/>
                <a:gd name="T3" fmla="*/ 7 h 7"/>
                <a:gd name="T4" fmla="*/ 9 w 9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7"/>
                  </a:moveTo>
                  <a:lnTo>
                    <a:pt x="0" y="7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17" name="Freeform 2509"/>
            <p:cNvSpPr>
              <a:spLocks/>
            </p:cNvSpPr>
            <p:nvPr/>
          </p:nvSpPr>
          <p:spPr bwMode="auto">
            <a:xfrm>
              <a:off x="2405" y="1784"/>
              <a:ext cx="1" cy="20"/>
            </a:xfrm>
            <a:custGeom>
              <a:avLst/>
              <a:gdLst>
                <a:gd name="T0" fmla="*/ 20 h 20"/>
                <a:gd name="T1" fmla="*/ 14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18" name="Line 2510"/>
            <p:cNvSpPr>
              <a:spLocks noChangeShapeType="1"/>
            </p:cNvSpPr>
            <p:nvPr/>
          </p:nvSpPr>
          <p:spPr bwMode="auto">
            <a:xfrm flipV="1">
              <a:off x="2405" y="1764"/>
              <a:ext cx="1" cy="20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19" name="Freeform 2511"/>
            <p:cNvSpPr>
              <a:spLocks/>
            </p:cNvSpPr>
            <p:nvPr/>
          </p:nvSpPr>
          <p:spPr bwMode="auto">
            <a:xfrm>
              <a:off x="2405" y="1751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20" name="Freeform 2512"/>
            <p:cNvSpPr>
              <a:spLocks/>
            </p:cNvSpPr>
            <p:nvPr/>
          </p:nvSpPr>
          <p:spPr bwMode="auto">
            <a:xfrm>
              <a:off x="2405" y="1751"/>
              <a:ext cx="1" cy="20"/>
            </a:xfrm>
            <a:custGeom>
              <a:avLst/>
              <a:gdLst>
                <a:gd name="T0" fmla="*/ 0 h 20"/>
                <a:gd name="T1" fmla="*/ 7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21" name="Freeform 2513"/>
            <p:cNvSpPr>
              <a:spLocks/>
            </p:cNvSpPr>
            <p:nvPr/>
          </p:nvSpPr>
          <p:spPr bwMode="auto">
            <a:xfrm>
              <a:off x="2405" y="1771"/>
              <a:ext cx="1" cy="33"/>
            </a:xfrm>
            <a:custGeom>
              <a:avLst/>
              <a:gdLst>
                <a:gd name="T0" fmla="*/ 0 h 33"/>
                <a:gd name="T1" fmla="*/ 20 h 33"/>
                <a:gd name="T2" fmla="*/ 33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3">
                  <a:moveTo>
                    <a:pt x="0" y="0"/>
                  </a:moveTo>
                  <a:lnTo>
                    <a:pt x="0" y="20"/>
                  </a:lnTo>
                  <a:lnTo>
                    <a:pt x="0" y="3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22" name="Freeform 2514"/>
            <p:cNvSpPr>
              <a:spLocks/>
            </p:cNvSpPr>
            <p:nvPr/>
          </p:nvSpPr>
          <p:spPr bwMode="auto">
            <a:xfrm>
              <a:off x="2405" y="1804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23" name="Freeform 2515"/>
            <p:cNvSpPr>
              <a:spLocks/>
            </p:cNvSpPr>
            <p:nvPr/>
          </p:nvSpPr>
          <p:spPr bwMode="auto">
            <a:xfrm>
              <a:off x="2405" y="1798"/>
              <a:ext cx="9" cy="13"/>
            </a:xfrm>
            <a:custGeom>
              <a:avLst/>
              <a:gdLst>
                <a:gd name="T0" fmla="*/ 0 w 9"/>
                <a:gd name="T1" fmla="*/ 13 h 13"/>
                <a:gd name="T2" fmla="*/ 0 w 9"/>
                <a:gd name="T3" fmla="*/ 6 h 13"/>
                <a:gd name="T4" fmla="*/ 9 w 9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3">
                  <a:moveTo>
                    <a:pt x="0" y="13"/>
                  </a:moveTo>
                  <a:lnTo>
                    <a:pt x="0" y="6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24" name="Freeform 2516"/>
            <p:cNvSpPr>
              <a:spLocks/>
            </p:cNvSpPr>
            <p:nvPr/>
          </p:nvSpPr>
          <p:spPr bwMode="auto">
            <a:xfrm>
              <a:off x="2414" y="1784"/>
              <a:ext cx="1" cy="14"/>
            </a:xfrm>
            <a:custGeom>
              <a:avLst/>
              <a:gdLst>
                <a:gd name="T0" fmla="*/ 14 h 14"/>
                <a:gd name="T1" fmla="*/ 7 h 14"/>
                <a:gd name="T2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25" name="Line 2517"/>
            <p:cNvSpPr>
              <a:spLocks noChangeShapeType="1"/>
            </p:cNvSpPr>
            <p:nvPr/>
          </p:nvSpPr>
          <p:spPr bwMode="auto">
            <a:xfrm>
              <a:off x="2414" y="1784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26" name="Freeform 2518"/>
            <p:cNvSpPr>
              <a:spLocks/>
            </p:cNvSpPr>
            <p:nvPr/>
          </p:nvSpPr>
          <p:spPr bwMode="auto">
            <a:xfrm>
              <a:off x="2414" y="1778"/>
              <a:ext cx="1" cy="6"/>
            </a:xfrm>
            <a:custGeom>
              <a:avLst/>
              <a:gdLst>
                <a:gd name="T0" fmla="*/ 6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27" name="Freeform 2519"/>
            <p:cNvSpPr>
              <a:spLocks/>
            </p:cNvSpPr>
            <p:nvPr/>
          </p:nvSpPr>
          <p:spPr bwMode="auto">
            <a:xfrm>
              <a:off x="2414" y="1778"/>
              <a:ext cx="1" cy="26"/>
            </a:xfrm>
            <a:custGeom>
              <a:avLst/>
              <a:gdLst>
                <a:gd name="T0" fmla="*/ 0 h 26"/>
                <a:gd name="T1" fmla="*/ 6 h 26"/>
                <a:gd name="T2" fmla="*/ 13 h 26"/>
                <a:gd name="T3" fmla="*/ 26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6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0" y="2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28" name="Freeform 2520"/>
            <p:cNvSpPr>
              <a:spLocks/>
            </p:cNvSpPr>
            <p:nvPr/>
          </p:nvSpPr>
          <p:spPr bwMode="auto">
            <a:xfrm>
              <a:off x="2414" y="1804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29" name="Freeform 2521"/>
            <p:cNvSpPr>
              <a:spLocks/>
            </p:cNvSpPr>
            <p:nvPr/>
          </p:nvSpPr>
          <p:spPr bwMode="auto">
            <a:xfrm>
              <a:off x="2414" y="1778"/>
              <a:ext cx="1" cy="33"/>
            </a:xfrm>
            <a:custGeom>
              <a:avLst/>
              <a:gdLst>
                <a:gd name="T0" fmla="*/ 33 h 33"/>
                <a:gd name="T1" fmla="*/ 26 h 33"/>
                <a:gd name="T2" fmla="*/ 20 h 33"/>
                <a:gd name="T3" fmla="*/ 6 h 33"/>
                <a:gd name="T4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26"/>
                  </a:lnTo>
                  <a:lnTo>
                    <a:pt x="0" y="20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30" name="Freeform 2522"/>
            <p:cNvSpPr>
              <a:spLocks/>
            </p:cNvSpPr>
            <p:nvPr/>
          </p:nvSpPr>
          <p:spPr bwMode="auto">
            <a:xfrm>
              <a:off x="2414" y="1764"/>
              <a:ext cx="8" cy="14"/>
            </a:xfrm>
            <a:custGeom>
              <a:avLst/>
              <a:gdLst>
                <a:gd name="T0" fmla="*/ 0 w 8"/>
                <a:gd name="T1" fmla="*/ 14 h 14"/>
                <a:gd name="T2" fmla="*/ 0 w 8"/>
                <a:gd name="T3" fmla="*/ 7 h 14"/>
                <a:gd name="T4" fmla="*/ 8 w 8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4">
                  <a:moveTo>
                    <a:pt x="0" y="14"/>
                  </a:moveTo>
                  <a:lnTo>
                    <a:pt x="0" y="7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31" name="Line 2523"/>
            <p:cNvSpPr>
              <a:spLocks noChangeShapeType="1"/>
            </p:cNvSpPr>
            <p:nvPr/>
          </p:nvSpPr>
          <p:spPr bwMode="auto">
            <a:xfrm>
              <a:off x="2422" y="1764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32" name="Freeform 2524"/>
            <p:cNvSpPr>
              <a:spLocks/>
            </p:cNvSpPr>
            <p:nvPr/>
          </p:nvSpPr>
          <p:spPr bwMode="auto">
            <a:xfrm>
              <a:off x="2422" y="1771"/>
              <a:ext cx="1" cy="47"/>
            </a:xfrm>
            <a:custGeom>
              <a:avLst/>
              <a:gdLst>
                <a:gd name="T0" fmla="*/ 0 h 47"/>
                <a:gd name="T1" fmla="*/ 13 h 47"/>
                <a:gd name="T2" fmla="*/ 27 h 47"/>
                <a:gd name="T3" fmla="*/ 40 h 47"/>
                <a:gd name="T4" fmla="*/ 47 h 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7">
                  <a:moveTo>
                    <a:pt x="0" y="0"/>
                  </a:moveTo>
                  <a:lnTo>
                    <a:pt x="0" y="13"/>
                  </a:lnTo>
                  <a:lnTo>
                    <a:pt x="0" y="27"/>
                  </a:lnTo>
                  <a:lnTo>
                    <a:pt x="0" y="40"/>
                  </a:lnTo>
                  <a:lnTo>
                    <a:pt x="0" y="4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33" name="Freeform 2525"/>
            <p:cNvSpPr>
              <a:spLocks/>
            </p:cNvSpPr>
            <p:nvPr/>
          </p:nvSpPr>
          <p:spPr bwMode="auto">
            <a:xfrm>
              <a:off x="2422" y="1811"/>
              <a:ext cx="1" cy="7"/>
            </a:xfrm>
            <a:custGeom>
              <a:avLst/>
              <a:gdLst>
                <a:gd name="T0" fmla="*/ 7 h 7"/>
                <a:gd name="T1" fmla="*/ 7 h 7"/>
                <a:gd name="T2" fmla="*/ 7 h 7"/>
                <a:gd name="T3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34" name="Freeform 2526"/>
            <p:cNvSpPr>
              <a:spLocks/>
            </p:cNvSpPr>
            <p:nvPr/>
          </p:nvSpPr>
          <p:spPr bwMode="auto">
            <a:xfrm>
              <a:off x="2422" y="1811"/>
              <a:ext cx="1" cy="13"/>
            </a:xfrm>
            <a:custGeom>
              <a:avLst/>
              <a:gdLst>
                <a:gd name="T0" fmla="*/ 0 h 13"/>
                <a:gd name="T1" fmla="*/ 0 h 13"/>
                <a:gd name="T2" fmla="*/ 7 h 13"/>
                <a:gd name="T3" fmla="*/ 13 h 13"/>
                <a:gd name="T4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35" name="Freeform 2527"/>
            <p:cNvSpPr>
              <a:spLocks/>
            </p:cNvSpPr>
            <p:nvPr/>
          </p:nvSpPr>
          <p:spPr bwMode="auto">
            <a:xfrm>
              <a:off x="2422" y="1778"/>
              <a:ext cx="1" cy="46"/>
            </a:xfrm>
            <a:custGeom>
              <a:avLst/>
              <a:gdLst>
                <a:gd name="T0" fmla="*/ 46 h 46"/>
                <a:gd name="T1" fmla="*/ 40 h 46"/>
                <a:gd name="T2" fmla="*/ 26 h 46"/>
                <a:gd name="T3" fmla="*/ 6 h 46"/>
                <a:gd name="T4" fmla="*/ 0 h 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6">
                  <a:moveTo>
                    <a:pt x="0" y="46"/>
                  </a:moveTo>
                  <a:lnTo>
                    <a:pt x="0" y="40"/>
                  </a:lnTo>
                  <a:lnTo>
                    <a:pt x="0" y="2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36" name="Freeform 2528"/>
            <p:cNvSpPr>
              <a:spLocks/>
            </p:cNvSpPr>
            <p:nvPr/>
          </p:nvSpPr>
          <p:spPr bwMode="auto">
            <a:xfrm>
              <a:off x="2422" y="1778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37" name="Freeform 2529"/>
            <p:cNvSpPr>
              <a:spLocks/>
            </p:cNvSpPr>
            <p:nvPr/>
          </p:nvSpPr>
          <p:spPr bwMode="auto">
            <a:xfrm>
              <a:off x="2422" y="1784"/>
              <a:ext cx="9" cy="14"/>
            </a:xfrm>
            <a:custGeom>
              <a:avLst/>
              <a:gdLst>
                <a:gd name="T0" fmla="*/ 0 w 9"/>
                <a:gd name="T1" fmla="*/ 0 h 14"/>
                <a:gd name="T2" fmla="*/ 0 w 9"/>
                <a:gd name="T3" fmla="*/ 7 h 14"/>
                <a:gd name="T4" fmla="*/ 9 w 9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4">
                  <a:moveTo>
                    <a:pt x="0" y="0"/>
                  </a:moveTo>
                  <a:lnTo>
                    <a:pt x="0" y="7"/>
                  </a:lnTo>
                  <a:lnTo>
                    <a:pt x="9" y="14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38" name="Freeform 2530"/>
            <p:cNvSpPr>
              <a:spLocks/>
            </p:cNvSpPr>
            <p:nvPr/>
          </p:nvSpPr>
          <p:spPr bwMode="auto">
            <a:xfrm>
              <a:off x="2431" y="1798"/>
              <a:ext cx="1" cy="26"/>
            </a:xfrm>
            <a:custGeom>
              <a:avLst/>
              <a:gdLst>
                <a:gd name="T0" fmla="*/ 0 h 26"/>
                <a:gd name="T1" fmla="*/ 13 h 26"/>
                <a:gd name="T2" fmla="*/ 26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0"/>
                  </a:moveTo>
                  <a:lnTo>
                    <a:pt x="0" y="13"/>
                  </a:lnTo>
                  <a:lnTo>
                    <a:pt x="0" y="2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39" name="Line 2531"/>
            <p:cNvSpPr>
              <a:spLocks noChangeShapeType="1"/>
            </p:cNvSpPr>
            <p:nvPr/>
          </p:nvSpPr>
          <p:spPr bwMode="auto">
            <a:xfrm>
              <a:off x="2431" y="1824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40" name="Line 2532"/>
            <p:cNvSpPr>
              <a:spLocks noChangeShapeType="1"/>
            </p:cNvSpPr>
            <p:nvPr/>
          </p:nvSpPr>
          <p:spPr bwMode="auto">
            <a:xfrm>
              <a:off x="2431" y="1831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41" name="Freeform 2533"/>
            <p:cNvSpPr>
              <a:spLocks/>
            </p:cNvSpPr>
            <p:nvPr/>
          </p:nvSpPr>
          <p:spPr bwMode="auto">
            <a:xfrm>
              <a:off x="2431" y="1791"/>
              <a:ext cx="1" cy="40"/>
            </a:xfrm>
            <a:custGeom>
              <a:avLst/>
              <a:gdLst>
                <a:gd name="T0" fmla="*/ 40 h 40"/>
                <a:gd name="T1" fmla="*/ 33 h 40"/>
                <a:gd name="T2" fmla="*/ 20 h 40"/>
                <a:gd name="T3" fmla="*/ 7 h 40"/>
                <a:gd name="T4" fmla="*/ 0 h 4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0">
                  <a:moveTo>
                    <a:pt x="0" y="40"/>
                  </a:moveTo>
                  <a:lnTo>
                    <a:pt x="0" y="33"/>
                  </a:lnTo>
                  <a:lnTo>
                    <a:pt x="0" y="20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42" name="Line 2534"/>
            <p:cNvSpPr>
              <a:spLocks noChangeShapeType="1"/>
            </p:cNvSpPr>
            <p:nvPr/>
          </p:nvSpPr>
          <p:spPr bwMode="auto">
            <a:xfrm flipV="1">
              <a:off x="2431" y="1784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43" name="Freeform 2535"/>
            <p:cNvSpPr>
              <a:spLocks/>
            </p:cNvSpPr>
            <p:nvPr/>
          </p:nvSpPr>
          <p:spPr bwMode="auto">
            <a:xfrm>
              <a:off x="2431" y="1784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44" name="Freeform 2536"/>
            <p:cNvSpPr>
              <a:spLocks/>
            </p:cNvSpPr>
            <p:nvPr/>
          </p:nvSpPr>
          <p:spPr bwMode="auto">
            <a:xfrm>
              <a:off x="2431" y="1791"/>
              <a:ext cx="9" cy="27"/>
            </a:xfrm>
            <a:custGeom>
              <a:avLst/>
              <a:gdLst>
                <a:gd name="T0" fmla="*/ 0 w 9"/>
                <a:gd name="T1" fmla="*/ 0 h 27"/>
                <a:gd name="T2" fmla="*/ 0 w 9"/>
                <a:gd name="T3" fmla="*/ 13 h 27"/>
                <a:gd name="T4" fmla="*/ 9 w 9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7">
                  <a:moveTo>
                    <a:pt x="0" y="0"/>
                  </a:moveTo>
                  <a:lnTo>
                    <a:pt x="0" y="13"/>
                  </a:lnTo>
                  <a:lnTo>
                    <a:pt x="9" y="2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45" name="Freeform 2537"/>
            <p:cNvSpPr>
              <a:spLocks/>
            </p:cNvSpPr>
            <p:nvPr/>
          </p:nvSpPr>
          <p:spPr bwMode="auto">
            <a:xfrm>
              <a:off x="2440" y="1818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46" name="Freeform 2538"/>
            <p:cNvSpPr>
              <a:spLocks/>
            </p:cNvSpPr>
            <p:nvPr/>
          </p:nvSpPr>
          <p:spPr bwMode="auto">
            <a:xfrm>
              <a:off x="2440" y="1824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47" name="Freeform 2539"/>
            <p:cNvSpPr>
              <a:spLocks/>
            </p:cNvSpPr>
            <p:nvPr/>
          </p:nvSpPr>
          <p:spPr bwMode="auto">
            <a:xfrm>
              <a:off x="2440" y="1791"/>
              <a:ext cx="1" cy="33"/>
            </a:xfrm>
            <a:custGeom>
              <a:avLst/>
              <a:gdLst>
                <a:gd name="T0" fmla="*/ 33 h 33"/>
                <a:gd name="T1" fmla="*/ 27 h 33"/>
                <a:gd name="T2" fmla="*/ 13 h 33"/>
                <a:gd name="T3" fmla="*/ 7 h 33"/>
                <a:gd name="T4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27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48" name="Line 2540"/>
            <p:cNvSpPr>
              <a:spLocks noChangeShapeType="1"/>
            </p:cNvSpPr>
            <p:nvPr/>
          </p:nvSpPr>
          <p:spPr bwMode="auto">
            <a:xfrm>
              <a:off x="2440" y="1791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49" name="Line 2541"/>
            <p:cNvSpPr>
              <a:spLocks noChangeShapeType="1"/>
            </p:cNvSpPr>
            <p:nvPr/>
          </p:nvSpPr>
          <p:spPr bwMode="auto">
            <a:xfrm>
              <a:off x="2440" y="1791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50" name="Freeform 2542"/>
            <p:cNvSpPr>
              <a:spLocks/>
            </p:cNvSpPr>
            <p:nvPr/>
          </p:nvSpPr>
          <p:spPr bwMode="auto">
            <a:xfrm>
              <a:off x="2440" y="1791"/>
              <a:ext cx="1" cy="33"/>
            </a:xfrm>
            <a:custGeom>
              <a:avLst/>
              <a:gdLst>
                <a:gd name="T0" fmla="*/ 0 h 33"/>
                <a:gd name="T1" fmla="*/ 7 h 33"/>
                <a:gd name="T2" fmla="*/ 13 h 33"/>
                <a:gd name="T3" fmla="*/ 27 h 33"/>
                <a:gd name="T4" fmla="*/ 33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7"/>
                  </a:lnTo>
                  <a:lnTo>
                    <a:pt x="0" y="3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51" name="Freeform 2543"/>
            <p:cNvSpPr>
              <a:spLocks/>
            </p:cNvSpPr>
            <p:nvPr/>
          </p:nvSpPr>
          <p:spPr bwMode="auto">
            <a:xfrm>
              <a:off x="2440" y="1824"/>
              <a:ext cx="8" cy="1"/>
            </a:xfrm>
            <a:custGeom>
              <a:avLst/>
              <a:gdLst>
                <a:gd name="T0" fmla="*/ 0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52" name="Line 2544"/>
            <p:cNvSpPr>
              <a:spLocks noChangeShapeType="1"/>
            </p:cNvSpPr>
            <p:nvPr/>
          </p:nvSpPr>
          <p:spPr bwMode="auto">
            <a:xfrm>
              <a:off x="2448" y="1824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53" name="Freeform 2545"/>
            <p:cNvSpPr>
              <a:spLocks/>
            </p:cNvSpPr>
            <p:nvPr/>
          </p:nvSpPr>
          <p:spPr bwMode="auto">
            <a:xfrm>
              <a:off x="2448" y="1811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54" name="Line 2546"/>
            <p:cNvSpPr>
              <a:spLocks noChangeShapeType="1"/>
            </p:cNvSpPr>
            <p:nvPr/>
          </p:nvSpPr>
          <p:spPr bwMode="auto">
            <a:xfrm>
              <a:off x="2448" y="1811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55" name="Line 2547"/>
            <p:cNvSpPr>
              <a:spLocks noChangeShapeType="1"/>
            </p:cNvSpPr>
            <p:nvPr/>
          </p:nvSpPr>
          <p:spPr bwMode="auto">
            <a:xfrm>
              <a:off x="2448" y="1811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56" name="Line 2548"/>
            <p:cNvSpPr>
              <a:spLocks noChangeShapeType="1"/>
            </p:cNvSpPr>
            <p:nvPr/>
          </p:nvSpPr>
          <p:spPr bwMode="auto">
            <a:xfrm>
              <a:off x="2448" y="1818"/>
              <a:ext cx="1" cy="13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57" name="Line 2549"/>
            <p:cNvSpPr>
              <a:spLocks noChangeShapeType="1"/>
            </p:cNvSpPr>
            <p:nvPr/>
          </p:nvSpPr>
          <p:spPr bwMode="auto">
            <a:xfrm>
              <a:off x="2448" y="1831"/>
              <a:ext cx="1" cy="6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58" name="Freeform 2550"/>
            <p:cNvSpPr>
              <a:spLocks/>
            </p:cNvSpPr>
            <p:nvPr/>
          </p:nvSpPr>
          <p:spPr bwMode="auto">
            <a:xfrm>
              <a:off x="2448" y="1837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59" name="Freeform 2551"/>
            <p:cNvSpPr>
              <a:spLocks/>
            </p:cNvSpPr>
            <p:nvPr/>
          </p:nvSpPr>
          <p:spPr bwMode="auto">
            <a:xfrm>
              <a:off x="2457" y="1804"/>
              <a:ext cx="1" cy="33"/>
            </a:xfrm>
            <a:custGeom>
              <a:avLst/>
              <a:gdLst>
                <a:gd name="T0" fmla="*/ 33 h 33"/>
                <a:gd name="T1" fmla="*/ 27 h 33"/>
                <a:gd name="T2" fmla="*/ 14 h 33"/>
                <a:gd name="T3" fmla="*/ 7 h 33"/>
                <a:gd name="T4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27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60" name="Freeform 2552"/>
            <p:cNvSpPr>
              <a:spLocks/>
            </p:cNvSpPr>
            <p:nvPr/>
          </p:nvSpPr>
          <p:spPr bwMode="auto">
            <a:xfrm>
              <a:off x="2457" y="1804"/>
              <a:ext cx="1" cy="7"/>
            </a:xfrm>
            <a:custGeom>
              <a:avLst/>
              <a:gdLst>
                <a:gd name="T0" fmla="*/ 0 h 7"/>
                <a:gd name="T1" fmla="*/ 0 h 7"/>
                <a:gd name="T2" fmla="*/ 0 h 7"/>
                <a:gd name="T3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61" name="Freeform 2553"/>
            <p:cNvSpPr>
              <a:spLocks/>
            </p:cNvSpPr>
            <p:nvPr/>
          </p:nvSpPr>
          <p:spPr bwMode="auto">
            <a:xfrm>
              <a:off x="2457" y="1798"/>
              <a:ext cx="1" cy="13"/>
            </a:xfrm>
            <a:custGeom>
              <a:avLst/>
              <a:gdLst>
                <a:gd name="T0" fmla="*/ 13 h 13"/>
                <a:gd name="T1" fmla="*/ 13 h 13"/>
                <a:gd name="T2" fmla="*/ 6 h 13"/>
                <a:gd name="T3" fmla="*/ 0 h 13"/>
                <a:gd name="T4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62" name="Freeform 2554"/>
            <p:cNvSpPr>
              <a:spLocks/>
            </p:cNvSpPr>
            <p:nvPr/>
          </p:nvSpPr>
          <p:spPr bwMode="auto">
            <a:xfrm>
              <a:off x="2457" y="1798"/>
              <a:ext cx="1" cy="26"/>
            </a:xfrm>
            <a:custGeom>
              <a:avLst/>
              <a:gdLst>
                <a:gd name="T0" fmla="*/ 0 h 26"/>
                <a:gd name="T1" fmla="*/ 6 h 26"/>
                <a:gd name="T2" fmla="*/ 13 h 26"/>
                <a:gd name="T3" fmla="*/ 20 h 26"/>
                <a:gd name="T4" fmla="*/ 26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6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63" name="Freeform 2555"/>
            <p:cNvSpPr>
              <a:spLocks/>
            </p:cNvSpPr>
            <p:nvPr/>
          </p:nvSpPr>
          <p:spPr bwMode="auto">
            <a:xfrm>
              <a:off x="2457" y="1824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64" name="Freeform 2556"/>
            <p:cNvSpPr>
              <a:spLocks/>
            </p:cNvSpPr>
            <p:nvPr/>
          </p:nvSpPr>
          <p:spPr bwMode="auto">
            <a:xfrm>
              <a:off x="2457" y="1784"/>
              <a:ext cx="1" cy="47"/>
            </a:xfrm>
            <a:custGeom>
              <a:avLst/>
              <a:gdLst>
                <a:gd name="T0" fmla="*/ 47 h 47"/>
                <a:gd name="T1" fmla="*/ 40 h 47"/>
                <a:gd name="T2" fmla="*/ 27 h 47"/>
                <a:gd name="T3" fmla="*/ 7 h 47"/>
                <a:gd name="T4" fmla="*/ 0 h 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7">
                  <a:moveTo>
                    <a:pt x="0" y="47"/>
                  </a:moveTo>
                  <a:lnTo>
                    <a:pt x="0" y="40"/>
                  </a:lnTo>
                  <a:lnTo>
                    <a:pt x="0" y="2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65" name="Freeform 2557"/>
            <p:cNvSpPr>
              <a:spLocks/>
            </p:cNvSpPr>
            <p:nvPr/>
          </p:nvSpPr>
          <p:spPr bwMode="auto">
            <a:xfrm>
              <a:off x="2457" y="1784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66" name="Line 2558"/>
            <p:cNvSpPr>
              <a:spLocks noChangeShapeType="1"/>
            </p:cNvSpPr>
            <p:nvPr/>
          </p:nvSpPr>
          <p:spPr bwMode="auto">
            <a:xfrm>
              <a:off x="2466" y="1784"/>
              <a:ext cx="1" cy="14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67" name="Freeform 2559"/>
            <p:cNvSpPr>
              <a:spLocks/>
            </p:cNvSpPr>
            <p:nvPr/>
          </p:nvSpPr>
          <p:spPr bwMode="auto">
            <a:xfrm>
              <a:off x="2466" y="1798"/>
              <a:ext cx="1" cy="26"/>
            </a:xfrm>
            <a:custGeom>
              <a:avLst/>
              <a:gdLst>
                <a:gd name="T0" fmla="*/ 0 h 26"/>
                <a:gd name="T1" fmla="*/ 13 h 26"/>
                <a:gd name="T2" fmla="*/ 26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0"/>
                  </a:moveTo>
                  <a:lnTo>
                    <a:pt x="0" y="13"/>
                  </a:lnTo>
                  <a:lnTo>
                    <a:pt x="0" y="2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68" name="Freeform 2560"/>
            <p:cNvSpPr>
              <a:spLocks/>
            </p:cNvSpPr>
            <p:nvPr/>
          </p:nvSpPr>
          <p:spPr bwMode="auto">
            <a:xfrm>
              <a:off x="2466" y="1824"/>
              <a:ext cx="1" cy="20"/>
            </a:xfrm>
            <a:custGeom>
              <a:avLst/>
              <a:gdLst>
                <a:gd name="T0" fmla="*/ 0 h 20"/>
                <a:gd name="T1" fmla="*/ 13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13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69" name="Line 2561"/>
            <p:cNvSpPr>
              <a:spLocks noChangeShapeType="1"/>
            </p:cNvSpPr>
            <p:nvPr/>
          </p:nvSpPr>
          <p:spPr bwMode="auto">
            <a:xfrm>
              <a:off x="2466" y="1844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70" name="Freeform 2562"/>
            <p:cNvSpPr>
              <a:spLocks/>
            </p:cNvSpPr>
            <p:nvPr/>
          </p:nvSpPr>
          <p:spPr bwMode="auto">
            <a:xfrm>
              <a:off x="2466" y="1811"/>
              <a:ext cx="1" cy="33"/>
            </a:xfrm>
            <a:custGeom>
              <a:avLst/>
              <a:gdLst>
                <a:gd name="T0" fmla="*/ 33 h 33"/>
                <a:gd name="T1" fmla="*/ 26 h 33"/>
                <a:gd name="T2" fmla="*/ 13 h 33"/>
                <a:gd name="T3" fmla="*/ 7 h 33"/>
                <a:gd name="T4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26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71" name="Line 2563"/>
            <p:cNvSpPr>
              <a:spLocks noChangeShapeType="1"/>
            </p:cNvSpPr>
            <p:nvPr/>
          </p:nvSpPr>
          <p:spPr bwMode="auto">
            <a:xfrm>
              <a:off x="2466" y="1811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72" name="Freeform 2564"/>
            <p:cNvSpPr>
              <a:spLocks/>
            </p:cNvSpPr>
            <p:nvPr/>
          </p:nvSpPr>
          <p:spPr bwMode="auto">
            <a:xfrm>
              <a:off x="2466" y="1811"/>
              <a:ext cx="8" cy="1"/>
            </a:xfrm>
            <a:custGeom>
              <a:avLst/>
              <a:gdLst>
                <a:gd name="T0" fmla="*/ 0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73" name="Freeform 2565"/>
            <p:cNvSpPr>
              <a:spLocks/>
            </p:cNvSpPr>
            <p:nvPr/>
          </p:nvSpPr>
          <p:spPr bwMode="auto">
            <a:xfrm>
              <a:off x="2474" y="1811"/>
              <a:ext cx="1" cy="26"/>
            </a:xfrm>
            <a:custGeom>
              <a:avLst/>
              <a:gdLst>
                <a:gd name="T0" fmla="*/ 0 h 26"/>
                <a:gd name="T1" fmla="*/ 13 h 26"/>
                <a:gd name="T2" fmla="*/ 26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0"/>
                  </a:moveTo>
                  <a:lnTo>
                    <a:pt x="0" y="13"/>
                  </a:lnTo>
                  <a:lnTo>
                    <a:pt x="0" y="2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74" name="Freeform 2566"/>
            <p:cNvSpPr>
              <a:spLocks/>
            </p:cNvSpPr>
            <p:nvPr/>
          </p:nvSpPr>
          <p:spPr bwMode="auto">
            <a:xfrm>
              <a:off x="2474" y="1837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75" name="Freeform 2567"/>
            <p:cNvSpPr>
              <a:spLocks/>
            </p:cNvSpPr>
            <p:nvPr/>
          </p:nvSpPr>
          <p:spPr bwMode="auto">
            <a:xfrm>
              <a:off x="2474" y="1818"/>
              <a:ext cx="1" cy="26"/>
            </a:xfrm>
            <a:custGeom>
              <a:avLst/>
              <a:gdLst>
                <a:gd name="T0" fmla="*/ 26 h 26"/>
                <a:gd name="T1" fmla="*/ 19 h 26"/>
                <a:gd name="T2" fmla="*/ 13 h 26"/>
                <a:gd name="T3" fmla="*/ 6 h 26"/>
                <a:gd name="T4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19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76" name="Line 2568"/>
            <p:cNvSpPr>
              <a:spLocks noChangeShapeType="1"/>
            </p:cNvSpPr>
            <p:nvPr/>
          </p:nvSpPr>
          <p:spPr bwMode="auto">
            <a:xfrm>
              <a:off x="2474" y="1818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77" name="Freeform 2569"/>
            <p:cNvSpPr>
              <a:spLocks/>
            </p:cNvSpPr>
            <p:nvPr/>
          </p:nvSpPr>
          <p:spPr bwMode="auto">
            <a:xfrm>
              <a:off x="2474" y="1811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78" name="Freeform 2570"/>
            <p:cNvSpPr>
              <a:spLocks/>
            </p:cNvSpPr>
            <p:nvPr/>
          </p:nvSpPr>
          <p:spPr bwMode="auto">
            <a:xfrm>
              <a:off x="2474" y="1811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79" name="Freeform 2571"/>
            <p:cNvSpPr>
              <a:spLocks/>
            </p:cNvSpPr>
            <p:nvPr/>
          </p:nvSpPr>
          <p:spPr bwMode="auto">
            <a:xfrm>
              <a:off x="2474" y="1824"/>
              <a:ext cx="9" cy="33"/>
            </a:xfrm>
            <a:custGeom>
              <a:avLst/>
              <a:gdLst>
                <a:gd name="T0" fmla="*/ 0 w 9"/>
                <a:gd name="T1" fmla="*/ 0 h 33"/>
                <a:gd name="T2" fmla="*/ 0 w 9"/>
                <a:gd name="T3" fmla="*/ 20 h 33"/>
                <a:gd name="T4" fmla="*/ 9 w 9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3">
                  <a:moveTo>
                    <a:pt x="0" y="0"/>
                  </a:moveTo>
                  <a:lnTo>
                    <a:pt x="0" y="20"/>
                  </a:lnTo>
                  <a:lnTo>
                    <a:pt x="9" y="3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80" name="Freeform 2572"/>
            <p:cNvSpPr>
              <a:spLocks/>
            </p:cNvSpPr>
            <p:nvPr/>
          </p:nvSpPr>
          <p:spPr bwMode="auto">
            <a:xfrm>
              <a:off x="2483" y="1857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81" name="Freeform 2573"/>
            <p:cNvSpPr>
              <a:spLocks/>
            </p:cNvSpPr>
            <p:nvPr/>
          </p:nvSpPr>
          <p:spPr bwMode="auto">
            <a:xfrm>
              <a:off x="2483" y="1837"/>
              <a:ext cx="1" cy="27"/>
            </a:xfrm>
            <a:custGeom>
              <a:avLst/>
              <a:gdLst>
                <a:gd name="T0" fmla="*/ 27 h 27"/>
                <a:gd name="T1" fmla="*/ 20 h 27"/>
                <a:gd name="T2" fmla="*/ 14 h 27"/>
                <a:gd name="T3" fmla="*/ 0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7">
                  <a:moveTo>
                    <a:pt x="0" y="27"/>
                  </a:moveTo>
                  <a:lnTo>
                    <a:pt x="0" y="20"/>
                  </a:ln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82" name="Line 2574"/>
            <p:cNvSpPr>
              <a:spLocks noChangeShapeType="1"/>
            </p:cNvSpPr>
            <p:nvPr/>
          </p:nvSpPr>
          <p:spPr bwMode="auto">
            <a:xfrm flipV="1">
              <a:off x="2483" y="1831"/>
              <a:ext cx="1" cy="6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83" name="Freeform 2575"/>
            <p:cNvSpPr>
              <a:spLocks/>
            </p:cNvSpPr>
            <p:nvPr/>
          </p:nvSpPr>
          <p:spPr bwMode="auto">
            <a:xfrm>
              <a:off x="2483" y="1811"/>
              <a:ext cx="1" cy="20"/>
            </a:xfrm>
            <a:custGeom>
              <a:avLst/>
              <a:gdLst>
                <a:gd name="T0" fmla="*/ 20 h 20"/>
                <a:gd name="T1" fmla="*/ 7 h 20"/>
                <a:gd name="T2" fmla="*/ 0 h 20"/>
                <a:gd name="T3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84" name="Freeform 2576"/>
            <p:cNvSpPr>
              <a:spLocks/>
            </p:cNvSpPr>
            <p:nvPr/>
          </p:nvSpPr>
          <p:spPr bwMode="auto">
            <a:xfrm>
              <a:off x="2483" y="1811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85" name="Line 2577"/>
            <p:cNvSpPr>
              <a:spLocks noChangeShapeType="1"/>
            </p:cNvSpPr>
            <p:nvPr/>
          </p:nvSpPr>
          <p:spPr bwMode="auto">
            <a:xfrm>
              <a:off x="2483" y="1824"/>
              <a:ext cx="1" cy="13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86" name="Freeform 2578"/>
            <p:cNvSpPr>
              <a:spLocks/>
            </p:cNvSpPr>
            <p:nvPr/>
          </p:nvSpPr>
          <p:spPr bwMode="auto">
            <a:xfrm>
              <a:off x="2483" y="1837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87" name="Freeform 2579"/>
            <p:cNvSpPr>
              <a:spLocks/>
            </p:cNvSpPr>
            <p:nvPr/>
          </p:nvSpPr>
          <p:spPr bwMode="auto">
            <a:xfrm>
              <a:off x="2483" y="1824"/>
              <a:ext cx="9" cy="20"/>
            </a:xfrm>
            <a:custGeom>
              <a:avLst/>
              <a:gdLst>
                <a:gd name="T0" fmla="*/ 0 w 9"/>
                <a:gd name="T1" fmla="*/ 20 h 20"/>
                <a:gd name="T2" fmla="*/ 0 w 9"/>
                <a:gd name="T3" fmla="*/ 13 h 20"/>
                <a:gd name="T4" fmla="*/ 9 w 9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0">
                  <a:moveTo>
                    <a:pt x="0" y="20"/>
                  </a:moveTo>
                  <a:lnTo>
                    <a:pt x="0" y="13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88" name="Freeform 2580"/>
            <p:cNvSpPr>
              <a:spLocks/>
            </p:cNvSpPr>
            <p:nvPr/>
          </p:nvSpPr>
          <p:spPr bwMode="auto">
            <a:xfrm>
              <a:off x="2492" y="1791"/>
              <a:ext cx="1" cy="33"/>
            </a:xfrm>
            <a:custGeom>
              <a:avLst/>
              <a:gdLst>
                <a:gd name="T0" fmla="*/ 33 h 33"/>
                <a:gd name="T1" fmla="*/ 13 h 33"/>
                <a:gd name="T2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89" name="Freeform 2581"/>
            <p:cNvSpPr>
              <a:spLocks/>
            </p:cNvSpPr>
            <p:nvPr/>
          </p:nvSpPr>
          <p:spPr bwMode="auto">
            <a:xfrm>
              <a:off x="2492" y="1784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90" name="Freeform 2582"/>
            <p:cNvSpPr>
              <a:spLocks/>
            </p:cNvSpPr>
            <p:nvPr/>
          </p:nvSpPr>
          <p:spPr bwMode="auto">
            <a:xfrm>
              <a:off x="2492" y="1784"/>
              <a:ext cx="1" cy="27"/>
            </a:xfrm>
            <a:custGeom>
              <a:avLst/>
              <a:gdLst>
                <a:gd name="T0" fmla="*/ 0 h 27"/>
                <a:gd name="T1" fmla="*/ 14 h 27"/>
                <a:gd name="T2" fmla="*/ 27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">
                  <a:moveTo>
                    <a:pt x="0" y="0"/>
                  </a:moveTo>
                  <a:lnTo>
                    <a:pt x="0" y="14"/>
                  </a:lnTo>
                  <a:lnTo>
                    <a:pt x="0" y="2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91" name="Line 2583"/>
            <p:cNvSpPr>
              <a:spLocks noChangeShapeType="1"/>
            </p:cNvSpPr>
            <p:nvPr/>
          </p:nvSpPr>
          <p:spPr bwMode="auto">
            <a:xfrm>
              <a:off x="2492" y="1811"/>
              <a:ext cx="1" cy="13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92" name="Line 2584"/>
            <p:cNvSpPr>
              <a:spLocks noChangeShapeType="1"/>
            </p:cNvSpPr>
            <p:nvPr/>
          </p:nvSpPr>
          <p:spPr bwMode="auto">
            <a:xfrm>
              <a:off x="2492" y="1824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93" name="Freeform 2585"/>
            <p:cNvSpPr>
              <a:spLocks/>
            </p:cNvSpPr>
            <p:nvPr/>
          </p:nvSpPr>
          <p:spPr bwMode="auto">
            <a:xfrm>
              <a:off x="2492" y="1791"/>
              <a:ext cx="1" cy="33"/>
            </a:xfrm>
            <a:custGeom>
              <a:avLst/>
              <a:gdLst>
                <a:gd name="T0" fmla="*/ 33 h 33"/>
                <a:gd name="T1" fmla="*/ 27 h 33"/>
                <a:gd name="T2" fmla="*/ 13 h 33"/>
                <a:gd name="T3" fmla="*/ 7 h 33"/>
                <a:gd name="T4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27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94" name="Freeform 2586"/>
            <p:cNvSpPr>
              <a:spLocks/>
            </p:cNvSpPr>
            <p:nvPr/>
          </p:nvSpPr>
          <p:spPr bwMode="auto">
            <a:xfrm>
              <a:off x="2492" y="1791"/>
              <a:ext cx="8" cy="1"/>
            </a:xfrm>
            <a:custGeom>
              <a:avLst/>
              <a:gdLst>
                <a:gd name="T0" fmla="*/ 0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95" name="Line 2587"/>
            <p:cNvSpPr>
              <a:spLocks noChangeShapeType="1"/>
            </p:cNvSpPr>
            <p:nvPr/>
          </p:nvSpPr>
          <p:spPr bwMode="auto">
            <a:xfrm>
              <a:off x="2500" y="1791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96" name="Line 2588"/>
            <p:cNvSpPr>
              <a:spLocks noChangeShapeType="1"/>
            </p:cNvSpPr>
            <p:nvPr/>
          </p:nvSpPr>
          <p:spPr bwMode="auto">
            <a:xfrm>
              <a:off x="2500" y="1798"/>
              <a:ext cx="1" cy="20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97" name="Freeform 2589"/>
            <p:cNvSpPr>
              <a:spLocks/>
            </p:cNvSpPr>
            <p:nvPr/>
          </p:nvSpPr>
          <p:spPr bwMode="auto">
            <a:xfrm>
              <a:off x="2500" y="1818"/>
              <a:ext cx="1" cy="33"/>
            </a:xfrm>
            <a:custGeom>
              <a:avLst/>
              <a:gdLst>
                <a:gd name="T0" fmla="*/ 0 h 33"/>
                <a:gd name="T1" fmla="*/ 19 h 33"/>
                <a:gd name="T2" fmla="*/ 33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3">
                  <a:moveTo>
                    <a:pt x="0" y="0"/>
                  </a:moveTo>
                  <a:lnTo>
                    <a:pt x="0" y="19"/>
                  </a:lnTo>
                  <a:lnTo>
                    <a:pt x="0" y="3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98" name="Freeform 2590"/>
            <p:cNvSpPr>
              <a:spLocks/>
            </p:cNvSpPr>
            <p:nvPr/>
          </p:nvSpPr>
          <p:spPr bwMode="auto">
            <a:xfrm>
              <a:off x="2500" y="1851"/>
              <a:ext cx="1" cy="13"/>
            </a:xfrm>
            <a:custGeom>
              <a:avLst/>
              <a:gdLst>
                <a:gd name="T0" fmla="*/ 0 h 13"/>
                <a:gd name="T1" fmla="*/ 13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13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799" name="Freeform 2591"/>
            <p:cNvSpPr>
              <a:spLocks/>
            </p:cNvSpPr>
            <p:nvPr/>
          </p:nvSpPr>
          <p:spPr bwMode="auto">
            <a:xfrm>
              <a:off x="2500" y="1831"/>
              <a:ext cx="1" cy="33"/>
            </a:xfrm>
            <a:custGeom>
              <a:avLst/>
              <a:gdLst>
                <a:gd name="T0" fmla="*/ 33 h 33"/>
                <a:gd name="T1" fmla="*/ 26 h 33"/>
                <a:gd name="T2" fmla="*/ 20 h 33"/>
                <a:gd name="T3" fmla="*/ 6 h 33"/>
                <a:gd name="T4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26"/>
                  </a:lnTo>
                  <a:lnTo>
                    <a:pt x="0" y="20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00" name="Freeform 2592"/>
            <p:cNvSpPr>
              <a:spLocks/>
            </p:cNvSpPr>
            <p:nvPr/>
          </p:nvSpPr>
          <p:spPr bwMode="auto">
            <a:xfrm>
              <a:off x="2500" y="1831"/>
              <a:ext cx="1" cy="6"/>
            </a:xfrm>
            <a:custGeom>
              <a:avLst/>
              <a:gdLst>
                <a:gd name="T0" fmla="*/ 0 h 6"/>
                <a:gd name="T1" fmla="*/ 0 h 6"/>
                <a:gd name="T2" fmla="*/ 0 h 6"/>
                <a:gd name="T3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01" name="Freeform 2593"/>
            <p:cNvSpPr>
              <a:spLocks/>
            </p:cNvSpPr>
            <p:nvPr/>
          </p:nvSpPr>
          <p:spPr bwMode="auto">
            <a:xfrm>
              <a:off x="2500" y="1824"/>
              <a:ext cx="9" cy="13"/>
            </a:xfrm>
            <a:custGeom>
              <a:avLst/>
              <a:gdLst>
                <a:gd name="T0" fmla="*/ 0 w 9"/>
                <a:gd name="T1" fmla="*/ 13 h 13"/>
                <a:gd name="T2" fmla="*/ 0 w 9"/>
                <a:gd name="T3" fmla="*/ 13 h 13"/>
                <a:gd name="T4" fmla="*/ 0 w 9"/>
                <a:gd name="T5" fmla="*/ 7 h 13"/>
                <a:gd name="T6" fmla="*/ 9 w 9"/>
                <a:gd name="T7" fmla="*/ 0 h 13"/>
                <a:gd name="T8" fmla="*/ 9 w 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0" y="13"/>
                  </a:moveTo>
                  <a:lnTo>
                    <a:pt x="0" y="13"/>
                  </a:lnTo>
                  <a:lnTo>
                    <a:pt x="0" y="7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02" name="Freeform 2594"/>
            <p:cNvSpPr>
              <a:spLocks/>
            </p:cNvSpPr>
            <p:nvPr/>
          </p:nvSpPr>
          <p:spPr bwMode="auto">
            <a:xfrm>
              <a:off x="2509" y="1824"/>
              <a:ext cx="1" cy="27"/>
            </a:xfrm>
            <a:custGeom>
              <a:avLst/>
              <a:gdLst>
                <a:gd name="T0" fmla="*/ 0 h 27"/>
                <a:gd name="T1" fmla="*/ 7 h 27"/>
                <a:gd name="T2" fmla="*/ 13 h 27"/>
                <a:gd name="T3" fmla="*/ 20 h 27"/>
                <a:gd name="T4" fmla="*/ 27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7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03" name="Line 2595"/>
            <p:cNvSpPr>
              <a:spLocks noChangeShapeType="1"/>
            </p:cNvSpPr>
            <p:nvPr/>
          </p:nvSpPr>
          <p:spPr bwMode="auto">
            <a:xfrm>
              <a:off x="2509" y="1851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04" name="Line 2596"/>
            <p:cNvSpPr>
              <a:spLocks noChangeShapeType="1"/>
            </p:cNvSpPr>
            <p:nvPr/>
          </p:nvSpPr>
          <p:spPr bwMode="auto">
            <a:xfrm flipV="1">
              <a:off x="2509" y="1844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05" name="Freeform 2597"/>
            <p:cNvSpPr>
              <a:spLocks/>
            </p:cNvSpPr>
            <p:nvPr/>
          </p:nvSpPr>
          <p:spPr bwMode="auto">
            <a:xfrm>
              <a:off x="2509" y="1824"/>
              <a:ext cx="1" cy="20"/>
            </a:xfrm>
            <a:custGeom>
              <a:avLst/>
              <a:gdLst>
                <a:gd name="T0" fmla="*/ 20 h 20"/>
                <a:gd name="T1" fmla="*/ 7 h 20"/>
                <a:gd name="T2" fmla="*/ 0 h 20"/>
                <a:gd name="T3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06" name="Freeform 2598"/>
            <p:cNvSpPr>
              <a:spLocks/>
            </p:cNvSpPr>
            <p:nvPr/>
          </p:nvSpPr>
          <p:spPr bwMode="auto">
            <a:xfrm>
              <a:off x="2509" y="1824"/>
              <a:ext cx="1" cy="27"/>
            </a:xfrm>
            <a:custGeom>
              <a:avLst/>
              <a:gdLst>
                <a:gd name="T0" fmla="*/ 0 h 27"/>
                <a:gd name="T1" fmla="*/ 7 h 27"/>
                <a:gd name="T2" fmla="*/ 13 h 27"/>
                <a:gd name="T3" fmla="*/ 20 h 27"/>
                <a:gd name="T4" fmla="*/ 27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7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07" name="Line 2599"/>
            <p:cNvSpPr>
              <a:spLocks noChangeShapeType="1"/>
            </p:cNvSpPr>
            <p:nvPr/>
          </p:nvSpPr>
          <p:spPr bwMode="auto">
            <a:xfrm>
              <a:off x="2509" y="1851"/>
              <a:ext cx="1" cy="6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08" name="Freeform 2600"/>
            <p:cNvSpPr>
              <a:spLocks/>
            </p:cNvSpPr>
            <p:nvPr/>
          </p:nvSpPr>
          <p:spPr bwMode="auto">
            <a:xfrm>
              <a:off x="2509" y="1857"/>
              <a:ext cx="9" cy="20"/>
            </a:xfrm>
            <a:custGeom>
              <a:avLst/>
              <a:gdLst>
                <a:gd name="T0" fmla="*/ 0 w 9"/>
                <a:gd name="T1" fmla="*/ 0 h 20"/>
                <a:gd name="T2" fmla="*/ 0 w 9"/>
                <a:gd name="T3" fmla="*/ 7 h 20"/>
                <a:gd name="T4" fmla="*/ 9 w 9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0">
                  <a:moveTo>
                    <a:pt x="0" y="0"/>
                  </a:moveTo>
                  <a:lnTo>
                    <a:pt x="0" y="7"/>
                  </a:lnTo>
                  <a:lnTo>
                    <a:pt x="9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09" name="Freeform 2601"/>
            <p:cNvSpPr>
              <a:spLocks/>
            </p:cNvSpPr>
            <p:nvPr/>
          </p:nvSpPr>
          <p:spPr bwMode="auto">
            <a:xfrm>
              <a:off x="2518" y="1877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  <a:gd name="T3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10" name="Freeform 2602"/>
            <p:cNvSpPr>
              <a:spLocks/>
            </p:cNvSpPr>
            <p:nvPr/>
          </p:nvSpPr>
          <p:spPr bwMode="auto">
            <a:xfrm>
              <a:off x="2518" y="1857"/>
              <a:ext cx="1" cy="33"/>
            </a:xfrm>
            <a:custGeom>
              <a:avLst/>
              <a:gdLst>
                <a:gd name="T0" fmla="*/ 33 h 33"/>
                <a:gd name="T1" fmla="*/ 27 h 33"/>
                <a:gd name="T2" fmla="*/ 20 h 33"/>
                <a:gd name="T3" fmla="*/ 7 h 33"/>
                <a:gd name="T4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27"/>
                  </a:lnTo>
                  <a:lnTo>
                    <a:pt x="0" y="20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11" name="Line 2603"/>
            <p:cNvSpPr>
              <a:spLocks noChangeShapeType="1"/>
            </p:cNvSpPr>
            <p:nvPr/>
          </p:nvSpPr>
          <p:spPr bwMode="auto">
            <a:xfrm flipV="1">
              <a:off x="2518" y="1844"/>
              <a:ext cx="1" cy="13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12" name="Line 2604"/>
            <p:cNvSpPr>
              <a:spLocks noChangeShapeType="1"/>
            </p:cNvSpPr>
            <p:nvPr/>
          </p:nvSpPr>
          <p:spPr bwMode="auto">
            <a:xfrm>
              <a:off x="2518" y="1844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13" name="Line 2605"/>
            <p:cNvSpPr>
              <a:spLocks noChangeShapeType="1"/>
            </p:cNvSpPr>
            <p:nvPr/>
          </p:nvSpPr>
          <p:spPr bwMode="auto">
            <a:xfrm>
              <a:off x="2518" y="1844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14" name="Freeform 2606"/>
            <p:cNvSpPr>
              <a:spLocks/>
            </p:cNvSpPr>
            <p:nvPr/>
          </p:nvSpPr>
          <p:spPr bwMode="auto">
            <a:xfrm>
              <a:off x="2518" y="1844"/>
              <a:ext cx="1" cy="20"/>
            </a:xfrm>
            <a:custGeom>
              <a:avLst/>
              <a:gdLst>
                <a:gd name="T0" fmla="*/ 0 h 20"/>
                <a:gd name="T1" fmla="*/ 7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15" name="Freeform 2607"/>
            <p:cNvSpPr>
              <a:spLocks/>
            </p:cNvSpPr>
            <p:nvPr/>
          </p:nvSpPr>
          <p:spPr bwMode="auto">
            <a:xfrm>
              <a:off x="2518" y="1864"/>
              <a:ext cx="9" cy="7"/>
            </a:xfrm>
            <a:custGeom>
              <a:avLst/>
              <a:gdLst>
                <a:gd name="T0" fmla="*/ 0 w 9"/>
                <a:gd name="T1" fmla="*/ 0 h 7"/>
                <a:gd name="T2" fmla="*/ 0 w 9"/>
                <a:gd name="T3" fmla="*/ 7 h 7"/>
                <a:gd name="T4" fmla="*/ 9 w 9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lnTo>
                    <a:pt x="0" y="7"/>
                  </a:lnTo>
                  <a:lnTo>
                    <a:pt x="9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16" name="Freeform 2608"/>
            <p:cNvSpPr>
              <a:spLocks/>
            </p:cNvSpPr>
            <p:nvPr/>
          </p:nvSpPr>
          <p:spPr bwMode="auto">
            <a:xfrm>
              <a:off x="2527" y="1851"/>
              <a:ext cx="1" cy="20"/>
            </a:xfrm>
            <a:custGeom>
              <a:avLst/>
              <a:gdLst>
                <a:gd name="T0" fmla="*/ 20 h 20"/>
                <a:gd name="T1" fmla="*/ 13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17" name="Freeform 2609"/>
            <p:cNvSpPr>
              <a:spLocks/>
            </p:cNvSpPr>
            <p:nvPr/>
          </p:nvSpPr>
          <p:spPr bwMode="auto">
            <a:xfrm>
              <a:off x="2527" y="1837"/>
              <a:ext cx="1" cy="14"/>
            </a:xfrm>
            <a:custGeom>
              <a:avLst/>
              <a:gdLst>
                <a:gd name="T0" fmla="*/ 14 h 14"/>
                <a:gd name="T1" fmla="*/ 7 h 14"/>
                <a:gd name="T2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18" name="Line 2610"/>
            <p:cNvSpPr>
              <a:spLocks noChangeShapeType="1"/>
            </p:cNvSpPr>
            <p:nvPr/>
          </p:nvSpPr>
          <p:spPr bwMode="auto">
            <a:xfrm>
              <a:off x="2527" y="1837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19" name="Line 2611"/>
            <p:cNvSpPr>
              <a:spLocks noChangeShapeType="1"/>
            </p:cNvSpPr>
            <p:nvPr/>
          </p:nvSpPr>
          <p:spPr bwMode="auto">
            <a:xfrm>
              <a:off x="2527" y="1837"/>
              <a:ext cx="1" cy="14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20" name="Freeform 2612"/>
            <p:cNvSpPr>
              <a:spLocks/>
            </p:cNvSpPr>
            <p:nvPr/>
          </p:nvSpPr>
          <p:spPr bwMode="auto">
            <a:xfrm>
              <a:off x="2527" y="1851"/>
              <a:ext cx="1" cy="26"/>
            </a:xfrm>
            <a:custGeom>
              <a:avLst/>
              <a:gdLst>
                <a:gd name="T0" fmla="*/ 0 h 26"/>
                <a:gd name="T1" fmla="*/ 13 h 26"/>
                <a:gd name="T2" fmla="*/ 26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0"/>
                  </a:moveTo>
                  <a:lnTo>
                    <a:pt x="0" y="13"/>
                  </a:lnTo>
                  <a:lnTo>
                    <a:pt x="0" y="2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21" name="Freeform 2613"/>
            <p:cNvSpPr>
              <a:spLocks/>
            </p:cNvSpPr>
            <p:nvPr/>
          </p:nvSpPr>
          <p:spPr bwMode="auto">
            <a:xfrm>
              <a:off x="2527" y="1877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22" name="Freeform 2614"/>
            <p:cNvSpPr>
              <a:spLocks/>
            </p:cNvSpPr>
            <p:nvPr/>
          </p:nvSpPr>
          <p:spPr bwMode="auto">
            <a:xfrm>
              <a:off x="2527" y="1851"/>
              <a:ext cx="8" cy="33"/>
            </a:xfrm>
            <a:custGeom>
              <a:avLst/>
              <a:gdLst>
                <a:gd name="T0" fmla="*/ 0 w 8"/>
                <a:gd name="T1" fmla="*/ 33 h 33"/>
                <a:gd name="T2" fmla="*/ 0 w 8"/>
                <a:gd name="T3" fmla="*/ 26 h 33"/>
                <a:gd name="T4" fmla="*/ 0 w 8"/>
                <a:gd name="T5" fmla="*/ 20 h 33"/>
                <a:gd name="T6" fmla="*/ 8 w 8"/>
                <a:gd name="T7" fmla="*/ 6 h 33"/>
                <a:gd name="T8" fmla="*/ 8 w 8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3">
                  <a:moveTo>
                    <a:pt x="0" y="33"/>
                  </a:moveTo>
                  <a:lnTo>
                    <a:pt x="0" y="26"/>
                  </a:lnTo>
                  <a:lnTo>
                    <a:pt x="0" y="20"/>
                  </a:lnTo>
                  <a:lnTo>
                    <a:pt x="8" y="6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23" name="Freeform 2615"/>
            <p:cNvSpPr>
              <a:spLocks/>
            </p:cNvSpPr>
            <p:nvPr/>
          </p:nvSpPr>
          <p:spPr bwMode="auto">
            <a:xfrm>
              <a:off x="2535" y="1844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24" name="Line 2616"/>
            <p:cNvSpPr>
              <a:spLocks noChangeShapeType="1"/>
            </p:cNvSpPr>
            <p:nvPr/>
          </p:nvSpPr>
          <p:spPr bwMode="auto">
            <a:xfrm>
              <a:off x="2535" y="1844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25" name="Freeform 2617"/>
            <p:cNvSpPr>
              <a:spLocks/>
            </p:cNvSpPr>
            <p:nvPr/>
          </p:nvSpPr>
          <p:spPr bwMode="auto">
            <a:xfrm>
              <a:off x="2535" y="1851"/>
              <a:ext cx="1" cy="26"/>
            </a:xfrm>
            <a:custGeom>
              <a:avLst/>
              <a:gdLst>
                <a:gd name="T0" fmla="*/ 0 h 26"/>
                <a:gd name="T1" fmla="*/ 13 h 26"/>
                <a:gd name="T2" fmla="*/ 26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0"/>
                  </a:moveTo>
                  <a:lnTo>
                    <a:pt x="0" y="13"/>
                  </a:lnTo>
                  <a:lnTo>
                    <a:pt x="0" y="2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65027" name="Group 2819"/>
          <p:cNvGrpSpPr>
            <a:grpSpLocks/>
          </p:cNvGrpSpPr>
          <p:nvPr/>
        </p:nvGrpSpPr>
        <p:grpSpPr bwMode="auto">
          <a:xfrm>
            <a:off x="4024313" y="2916238"/>
            <a:ext cx="387350" cy="211137"/>
            <a:chOff x="2535" y="1837"/>
            <a:chExt cx="244" cy="133"/>
          </a:xfrm>
        </p:grpSpPr>
        <p:sp>
          <p:nvSpPr>
            <p:cNvPr id="864827" name="Freeform 2619"/>
            <p:cNvSpPr>
              <a:spLocks/>
            </p:cNvSpPr>
            <p:nvPr/>
          </p:nvSpPr>
          <p:spPr bwMode="auto">
            <a:xfrm>
              <a:off x="2535" y="1877"/>
              <a:ext cx="1" cy="20"/>
            </a:xfrm>
            <a:custGeom>
              <a:avLst/>
              <a:gdLst>
                <a:gd name="T0" fmla="*/ 0 h 20"/>
                <a:gd name="T1" fmla="*/ 13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13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28" name="Freeform 2620"/>
            <p:cNvSpPr>
              <a:spLocks/>
            </p:cNvSpPr>
            <p:nvPr/>
          </p:nvSpPr>
          <p:spPr bwMode="auto">
            <a:xfrm>
              <a:off x="2535" y="1890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29" name="Freeform 2621"/>
            <p:cNvSpPr>
              <a:spLocks/>
            </p:cNvSpPr>
            <p:nvPr/>
          </p:nvSpPr>
          <p:spPr bwMode="auto">
            <a:xfrm>
              <a:off x="2535" y="1864"/>
              <a:ext cx="1" cy="26"/>
            </a:xfrm>
            <a:custGeom>
              <a:avLst/>
              <a:gdLst>
                <a:gd name="T0" fmla="*/ 26 h 26"/>
                <a:gd name="T1" fmla="*/ 13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30" name="Freeform 2622"/>
            <p:cNvSpPr>
              <a:spLocks/>
            </p:cNvSpPr>
            <p:nvPr/>
          </p:nvSpPr>
          <p:spPr bwMode="auto">
            <a:xfrm>
              <a:off x="2535" y="1857"/>
              <a:ext cx="9" cy="7"/>
            </a:xfrm>
            <a:custGeom>
              <a:avLst/>
              <a:gdLst>
                <a:gd name="T0" fmla="*/ 0 w 9"/>
                <a:gd name="T1" fmla="*/ 7 h 7"/>
                <a:gd name="T2" fmla="*/ 0 w 9"/>
                <a:gd name="T3" fmla="*/ 0 h 7"/>
                <a:gd name="T4" fmla="*/ 9 w 9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7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31" name="Line 2623"/>
            <p:cNvSpPr>
              <a:spLocks noChangeShapeType="1"/>
            </p:cNvSpPr>
            <p:nvPr/>
          </p:nvSpPr>
          <p:spPr bwMode="auto">
            <a:xfrm>
              <a:off x="2544" y="1857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32" name="Line 2624"/>
            <p:cNvSpPr>
              <a:spLocks noChangeShapeType="1"/>
            </p:cNvSpPr>
            <p:nvPr/>
          </p:nvSpPr>
          <p:spPr bwMode="auto">
            <a:xfrm>
              <a:off x="2544" y="1857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33" name="Freeform 2625"/>
            <p:cNvSpPr>
              <a:spLocks/>
            </p:cNvSpPr>
            <p:nvPr/>
          </p:nvSpPr>
          <p:spPr bwMode="auto">
            <a:xfrm>
              <a:off x="2544" y="1864"/>
              <a:ext cx="1" cy="20"/>
            </a:xfrm>
            <a:custGeom>
              <a:avLst/>
              <a:gdLst>
                <a:gd name="T0" fmla="*/ 0 h 20"/>
                <a:gd name="T1" fmla="*/ 13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13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34" name="Line 2626"/>
            <p:cNvSpPr>
              <a:spLocks noChangeShapeType="1"/>
            </p:cNvSpPr>
            <p:nvPr/>
          </p:nvSpPr>
          <p:spPr bwMode="auto">
            <a:xfrm>
              <a:off x="2544" y="1884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35" name="Freeform 2627"/>
            <p:cNvSpPr>
              <a:spLocks/>
            </p:cNvSpPr>
            <p:nvPr/>
          </p:nvSpPr>
          <p:spPr bwMode="auto">
            <a:xfrm>
              <a:off x="2544" y="1851"/>
              <a:ext cx="1" cy="33"/>
            </a:xfrm>
            <a:custGeom>
              <a:avLst/>
              <a:gdLst>
                <a:gd name="T0" fmla="*/ 33 h 33"/>
                <a:gd name="T1" fmla="*/ 26 h 33"/>
                <a:gd name="T2" fmla="*/ 13 h 33"/>
                <a:gd name="T3" fmla="*/ 6 h 33"/>
                <a:gd name="T4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26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36" name="Line 2628"/>
            <p:cNvSpPr>
              <a:spLocks noChangeShapeType="1"/>
            </p:cNvSpPr>
            <p:nvPr/>
          </p:nvSpPr>
          <p:spPr bwMode="auto">
            <a:xfrm>
              <a:off x="2544" y="1851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37" name="Freeform 2629"/>
            <p:cNvSpPr>
              <a:spLocks/>
            </p:cNvSpPr>
            <p:nvPr/>
          </p:nvSpPr>
          <p:spPr bwMode="auto">
            <a:xfrm>
              <a:off x="2544" y="1851"/>
              <a:ext cx="9" cy="6"/>
            </a:xfrm>
            <a:custGeom>
              <a:avLst/>
              <a:gdLst>
                <a:gd name="T0" fmla="*/ 0 w 9"/>
                <a:gd name="T1" fmla="*/ 0 h 6"/>
                <a:gd name="T2" fmla="*/ 0 w 9"/>
                <a:gd name="T3" fmla="*/ 0 h 6"/>
                <a:gd name="T4" fmla="*/ 9 w 9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0" y="0"/>
                  </a:lnTo>
                  <a:lnTo>
                    <a:pt x="9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38" name="Line 2630"/>
            <p:cNvSpPr>
              <a:spLocks noChangeShapeType="1"/>
            </p:cNvSpPr>
            <p:nvPr/>
          </p:nvSpPr>
          <p:spPr bwMode="auto">
            <a:xfrm>
              <a:off x="2553" y="1857"/>
              <a:ext cx="1" cy="14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39" name="Freeform 2631"/>
            <p:cNvSpPr>
              <a:spLocks/>
            </p:cNvSpPr>
            <p:nvPr/>
          </p:nvSpPr>
          <p:spPr bwMode="auto">
            <a:xfrm>
              <a:off x="2553" y="1871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40" name="Freeform 2632"/>
            <p:cNvSpPr>
              <a:spLocks/>
            </p:cNvSpPr>
            <p:nvPr/>
          </p:nvSpPr>
          <p:spPr bwMode="auto">
            <a:xfrm>
              <a:off x="2553" y="1871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41" name="Freeform 2633"/>
            <p:cNvSpPr>
              <a:spLocks/>
            </p:cNvSpPr>
            <p:nvPr/>
          </p:nvSpPr>
          <p:spPr bwMode="auto">
            <a:xfrm>
              <a:off x="2553" y="1837"/>
              <a:ext cx="1" cy="34"/>
            </a:xfrm>
            <a:custGeom>
              <a:avLst/>
              <a:gdLst>
                <a:gd name="T0" fmla="*/ 34 h 34"/>
                <a:gd name="T1" fmla="*/ 27 h 34"/>
                <a:gd name="T2" fmla="*/ 14 h 34"/>
                <a:gd name="T3" fmla="*/ 7 h 34"/>
                <a:gd name="T4" fmla="*/ 0 h 3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4">
                  <a:moveTo>
                    <a:pt x="0" y="34"/>
                  </a:moveTo>
                  <a:lnTo>
                    <a:pt x="0" y="27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42" name="Freeform 2634"/>
            <p:cNvSpPr>
              <a:spLocks/>
            </p:cNvSpPr>
            <p:nvPr/>
          </p:nvSpPr>
          <p:spPr bwMode="auto">
            <a:xfrm>
              <a:off x="2553" y="1837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43" name="Line 2635"/>
            <p:cNvSpPr>
              <a:spLocks noChangeShapeType="1"/>
            </p:cNvSpPr>
            <p:nvPr/>
          </p:nvSpPr>
          <p:spPr bwMode="auto">
            <a:xfrm>
              <a:off x="2553" y="1844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44" name="Freeform 2636"/>
            <p:cNvSpPr>
              <a:spLocks/>
            </p:cNvSpPr>
            <p:nvPr/>
          </p:nvSpPr>
          <p:spPr bwMode="auto">
            <a:xfrm>
              <a:off x="2553" y="1851"/>
              <a:ext cx="8" cy="33"/>
            </a:xfrm>
            <a:custGeom>
              <a:avLst/>
              <a:gdLst>
                <a:gd name="T0" fmla="*/ 0 w 8"/>
                <a:gd name="T1" fmla="*/ 0 h 33"/>
                <a:gd name="T2" fmla="*/ 0 w 8"/>
                <a:gd name="T3" fmla="*/ 13 h 33"/>
                <a:gd name="T4" fmla="*/ 8 w 8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33">
                  <a:moveTo>
                    <a:pt x="0" y="0"/>
                  </a:moveTo>
                  <a:lnTo>
                    <a:pt x="0" y="13"/>
                  </a:lnTo>
                  <a:lnTo>
                    <a:pt x="8" y="3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45" name="Freeform 2637"/>
            <p:cNvSpPr>
              <a:spLocks/>
            </p:cNvSpPr>
            <p:nvPr/>
          </p:nvSpPr>
          <p:spPr bwMode="auto">
            <a:xfrm>
              <a:off x="2561" y="1884"/>
              <a:ext cx="1" cy="6"/>
            </a:xfrm>
            <a:custGeom>
              <a:avLst/>
              <a:gdLst>
                <a:gd name="T0" fmla="*/ 0 h 6"/>
                <a:gd name="T1" fmla="*/ 6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46" name="Freeform 2638"/>
            <p:cNvSpPr>
              <a:spLocks/>
            </p:cNvSpPr>
            <p:nvPr/>
          </p:nvSpPr>
          <p:spPr bwMode="auto">
            <a:xfrm>
              <a:off x="2561" y="1871"/>
              <a:ext cx="1" cy="19"/>
            </a:xfrm>
            <a:custGeom>
              <a:avLst/>
              <a:gdLst>
                <a:gd name="T0" fmla="*/ 19 h 19"/>
                <a:gd name="T1" fmla="*/ 13 h 19"/>
                <a:gd name="T2" fmla="*/ 0 h 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9">
                  <a:moveTo>
                    <a:pt x="0" y="19"/>
                  </a:move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47" name="Freeform 2639"/>
            <p:cNvSpPr>
              <a:spLocks/>
            </p:cNvSpPr>
            <p:nvPr/>
          </p:nvSpPr>
          <p:spPr bwMode="auto">
            <a:xfrm>
              <a:off x="2561" y="1844"/>
              <a:ext cx="1" cy="27"/>
            </a:xfrm>
            <a:custGeom>
              <a:avLst/>
              <a:gdLst>
                <a:gd name="T0" fmla="*/ 27 h 27"/>
                <a:gd name="T1" fmla="*/ 13 h 27"/>
                <a:gd name="T2" fmla="*/ 7 h 27"/>
                <a:gd name="T3" fmla="*/ 0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7">
                  <a:moveTo>
                    <a:pt x="0" y="27"/>
                  </a:move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48" name="Freeform 2640"/>
            <p:cNvSpPr>
              <a:spLocks/>
            </p:cNvSpPr>
            <p:nvPr/>
          </p:nvSpPr>
          <p:spPr bwMode="auto">
            <a:xfrm>
              <a:off x="2561" y="1844"/>
              <a:ext cx="1" cy="13"/>
            </a:xfrm>
            <a:custGeom>
              <a:avLst/>
              <a:gdLst>
                <a:gd name="T0" fmla="*/ 0 h 13"/>
                <a:gd name="T1" fmla="*/ 0 h 13"/>
                <a:gd name="T2" fmla="*/ 7 h 13"/>
                <a:gd name="T3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49" name="Line 2641"/>
            <p:cNvSpPr>
              <a:spLocks noChangeShapeType="1"/>
            </p:cNvSpPr>
            <p:nvPr/>
          </p:nvSpPr>
          <p:spPr bwMode="auto">
            <a:xfrm>
              <a:off x="2561" y="1857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50" name="Freeform 2642"/>
            <p:cNvSpPr>
              <a:spLocks/>
            </p:cNvSpPr>
            <p:nvPr/>
          </p:nvSpPr>
          <p:spPr bwMode="auto">
            <a:xfrm>
              <a:off x="2561" y="1857"/>
              <a:ext cx="1" cy="14"/>
            </a:xfrm>
            <a:custGeom>
              <a:avLst/>
              <a:gdLst>
                <a:gd name="T0" fmla="*/ 0 h 14"/>
                <a:gd name="T1" fmla="*/ 7 h 14"/>
                <a:gd name="T2" fmla="*/ 14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51" name="Freeform 2643"/>
            <p:cNvSpPr>
              <a:spLocks/>
            </p:cNvSpPr>
            <p:nvPr/>
          </p:nvSpPr>
          <p:spPr bwMode="auto">
            <a:xfrm>
              <a:off x="2561" y="1871"/>
              <a:ext cx="9" cy="13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6 h 13"/>
                <a:gd name="T4" fmla="*/ 9 w 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3">
                  <a:moveTo>
                    <a:pt x="0" y="0"/>
                  </a:moveTo>
                  <a:lnTo>
                    <a:pt x="0" y="6"/>
                  </a:lnTo>
                  <a:lnTo>
                    <a:pt x="9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52" name="Freeform 2644"/>
            <p:cNvSpPr>
              <a:spLocks/>
            </p:cNvSpPr>
            <p:nvPr/>
          </p:nvSpPr>
          <p:spPr bwMode="auto">
            <a:xfrm>
              <a:off x="2570" y="1864"/>
              <a:ext cx="1" cy="20"/>
            </a:xfrm>
            <a:custGeom>
              <a:avLst/>
              <a:gdLst>
                <a:gd name="T0" fmla="*/ 20 h 20"/>
                <a:gd name="T1" fmla="*/ 13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53" name="Freeform 2645"/>
            <p:cNvSpPr>
              <a:spLocks/>
            </p:cNvSpPr>
            <p:nvPr/>
          </p:nvSpPr>
          <p:spPr bwMode="auto">
            <a:xfrm>
              <a:off x="2570" y="1851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54" name="Line 2646"/>
            <p:cNvSpPr>
              <a:spLocks noChangeShapeType="1"/>
            </p:cNvSpPr>
            <p:nvPr/>
          </p:nvSpPr>
          <p:spPr bwMode="auto">
            <a:xfrm>
              <a:off x="2570" y="1851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55" name="Line 2647"/>
            <p:cNvSpPr>
              <a:spLocks noChangeShapeType="1"/>
            </p:cNvSpPr>
            <p:nvPr/>
          </p:nvSpPr>
          <p:spPr bwMode="auto">
            <a:xfrm>
              <a:off x="2570" y="1851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56" name="Freeform 2648"/>
            <p:cNvSpPr>
              <a:spLocks/>
            </p:cNvSpPr>
            <p:nvPr/>
          </p:nvSpPr>
          <p:spPr bwMode="auto">
            <a:xfrm>
              <a:off x="2570" y="1851"/>
              <a:ext cx="1" cy="20"/>
            </a:xfrm>
            <a:custGeom>
              <a:avLst/>
              <a:gdLst>
                <a:gd name="T0" fmla="*/ 0 h 20"/>
                <a:gd name="T1" fmla="*/ 6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6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57" name="Freeform 2649"/>
            <p:cNvSpPr>
              <a:spLocks/>
            </p:cNvSpPr>
            <p:nvPr/>
          </p:nvSpPr>
          <p:spPr bwMode="auto">
            <a:xfrm>
              <a:off x="2570" y="1871"/>
              <a:ext cx="1" cy="6"/>
            </a:xfrm>
            <a:custGeom>
              <a:avLst/>
              <a:gdLst>
                <a:gd name="T0" fmla="*/ 0 h 6"/>
                <a:gd name="T1" fmla="*/ 6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58" name="Freeform 2650"/>
            <p:cNvSpPr>
              <a:spLocks/>
            </p:cNvSpPr>
            <p:nvPr/>
          </p:nvSpPr>
          <p:spPr bwMode="auto">
            <a:xfrm>
              <a:off x="2570" y="1864"/>
              <a:ext cx="9" cy="13"/>
            </a:xfrm>
            <a:custGeom>
              <a:avLst/>
              <a:gdLst>
                <a:gd name="T0" fmla="*/ 0 w 9"/>
                <a:gd name="T1" fmla="*/ 13 h 13"/>
                <a:gd name="T2" fmla="*/ 0 w 9"/>
                <a:gd name="T3" fmla="*/ 7 h 13"/>
                <a:gd name="T4" fmla="*/ 9 w 9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3">
                  <a:moveTo>
                    <a:pt x="0" y="13"/>
                  </a:moveTo>
                  <a:lnTo>
                    <a:pt x="0" y="7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59" name="Line 2651"/>
            <p:cNvSpPr>
              <a:spLocks noChangeShapeType="1"/>
            </p:cNvSpPr>
            <p:nvPr/>
          </p:nvSpPr>
          <p:spPr bwMode="auto">
            <a:xfrm flipV="1">
              <a:off x="2579" y="1857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60" name="Line 2652"/>
            <p:cNvSpPr>
              <a:spLocks noChangeShapeType="1"/>
            </p:cNvSpPr>
            <p:nvPr/>
          </p:nvSpPr>
          <p:spPr bwMode="auto">
            <a:xfrm flipV="1">
              <a:off x="2579" y="1844"/>
              <a:ext cx="1" cy="13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61" name="Freeform 2653"/>
            <p:cNvSpPr>
              <a:spLocks/>
            </p:cNvSpPr>
            <p:nvPr/>
          </p:nvSpPr>
          <p:spPr bwMode="auto">
            <a:xfrm>
              <a:off x="2579" y="1837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62" name="Freeform 2654"/>
            <p:cNvSpPr>
              <a:spLocks/>
            </p:cNvSpPr>
            <p:nvPr/>
          </p:nvSpPr>
          <p:spPr bwMode="auto">
            <a:xfrm>
              <a:off x="2579" y="1837"/>
              <a:ext cx="1" cy="40"/>
            </a:xfrm>
            <a:custGeom>
              <a:avLst/>
              <a:gdLst>
                <a:gd name="T0" fmla="*/ 0 h 40"/>
                <a:gd name="T1" fmla="*/ 7 h 40"/>
                <a:gd name="T2" fmla="*/ 20 h 40"/>
                <a:gd name="T3" fmla="*/ 34 h 40"/>
                <a:gd name="T4" fmla="*/ 40 h 4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0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  <a:lnTo>
                    <a:pt x="0" y="34"/>
                  </a:lnTo>
                  <a:lnTo>
                    <a:pt x="0" y="4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63" name="Freeform 2655"/>
            <p:cNvSpPr>
              <a:spLocks/>
            </p:cNvSpPr>
            <p:nvPr/>
          </p:nvSpPr>
          <p:spPr bwMode="auto">
            <a:xfrm>
              <a:off x="2579" y="1871"/>
              <a:ext cx="1" cy="6"/>
            </a:xfrm>
            <a:custGeom>
              <a:avLst/>
              <a:gdLst>
                <a:gd name="T0" fmla="*/ 6 h 6"/>
                <a:gd name="T1" fmla="*/ 6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64" name="Freeform 2656"/>
            <p:cNvSpPr>
              <a:spLocks/>
            </p:cNvSpPr>
            <p:nvPr/>
          </p:nvSpPr>
          <p:spPr bwMode="auto">
            <a:xfrm>
              <a:off x="2579" y="1851"/>
              <a:ext cx="1" cy="20"/>
            </a:xfrm>
            <a:custGeom>
              <a:avLst/>
              <a:gdLst>
                <a:gd name="T0" fmla="*/ 20 h 20"/>
                <a:gd name="T1" fmla="*/ 6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65" name="Freeform 2657"/>
            <p:cNvSpPr>
              <a:spLocks/>
            </p:cNvSpPr>
            <p:nvPr/>
          </p:nvSpPr>
          <p:spPr bwMode="auto">
            <a:xfrm>
              <a:off x="2579" y="1844"/>
              <a:ext cx="8" cy="7"/>
            </a:xfrm>
            <a:custGeom>
              <a:avLst/>
              <a:gdLst>
                <a:gd name="T0" fmla="*/ 0 w 8"/>
                <a:gd name="T1" fmla="*/ 7 h 7"/>
                <a:gd name="T2" fmla="*/ 0 w 8"/>
                <a:gd name="T3" fmla="*/ 0 h 7"/>
                <a:gd name="T4" fmla="*/ 8 w 8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7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66" name="Line 2658"/>
            <p:cNvSpPr>
              <a:spLocks noChangeShapeType="1"/>
            </p:cNvSpPr>
            <p:nvPr/>
          </p:nvSpPr>
          <p:spPr bwMode="auto">
            <a:xfrm>
              <a:off x="2587" y="1844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67" name="Freeform 2659"/>
            <p:cNvSpPr>
              <a:spLocks/>
            </p:cNvSpPr>
            <p:nvPr/>
          </p:nvSpPr>
          <p:spPr bwMode="auto">
            <a:xfrm>
              <a:off x="2587" y="1844"/>
              <a:ext cx="1" cy="20"/>
            </a:xfrm>
            <a:custGeom>
              <a:avLst/>
              <a:gdLst>
                <a:gd name="T0" fmla="*/ 0 h 20"/>
                <a:gd name="T1" fmla="*/ 7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68" name="Freeform 2660"/>
            <p:cNvSpPr>
              <a:spLocks/>
            </p:cNvSpPr>
            <p:nvPr/>
          </p:nvSpPr>
          <p:spPr bwMode="auto">
            <a:xfrm>
              <a:off x="2587" y="1864"/>
              <a:ext cx="1" cy="33"/>
            </a:xfrm>
            <a:custGeom>
              <a:avLst/>
              <a:gdLst>
                <a:gd name="T0" fmla="*/ 0 h 33"/>
                <a:gd name="T1" fmla="*/ 20 h 33"/>
                <a:gd name="T2" fmla="*/ 33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3">
                  <a:moveTo>
                    <a:pt x="0" y="0"/>
                  </a:moveTo>
                  <a:lnTo>
                    <a:pt x="0" y="20"/>
                  </a:lnTo>
                  <a:lnTo>
                    <a:pt x="0" y="3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69" name="Freeform 2661"/>
            <p:cNvSpPr>
              <a:spLocks/>
            </p:cNvSpPr>
            <p:nvPr/>
          </p:nvSpPr>
          <p:spPr bwMode="auto">
            <a:xfrm>
              <a:off x="2587" y="1897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70" name="Freeform 2662"/>
            <p:cNvSpPr>
              <a:spLocks/>
            </p:cNvSpPr>
            <p:nvPr/>
          </p:nvSpPr>
          <p:spPr bwMode="auto">
            <a:xfrm>
              <a:off x="2587" y="1877"/>
              <a:ext cx="1" cy="27"/>
            </a:xfrm>
            <a:custGeom>
              <a:avLst/>
              <a:gdLst>
                <a:gd name="T0" fmla="*/ 27 h 27"/>
                <a:gd name="T1" fmla="*/ 13 h 27"/>
                <a:gd name="T2" fmla="*/ 0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">
                  <a:moveTo>
                    <a:pt x="0" y="27"/>
                  </a:move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71" name="Freeform 2663"/>
            <p:cNvSpPr>
              <a:spLocks/>
            </p:cNvSpPr>
            <p:nvPr/>
          </p:nvSpPr>
          <p:spPr bwMode="auto">
            <a:xfrm>
              <a:off x="2587" y="1864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72" name="Freeform 2664"/>
            <p:cNvSpPr>
              <a:spLocks/>
            </p:cNvSpPr>
            <p:nvPr/>
          </p:nvSpPr>
          <p:spPr bwMode="auto">
            <a:xfrm>
              <a:off x="2587" y="1851"/>
              <a:ext cx="9" cy="13"/>
            </a:xfrm>
            <a:custGeom>
              <a:avLst/>
              <a:gdLst>
                <a:gd name="T0" fmla="*/ 0 w 9"/>
                <a:gd name="T1" fmla="*/ 13 h 13"/>
                <a:gd name="T2" fmla="*/ 0 w 9"/>
                <a:gd name="T3" fmla="*/ 6 h 13"/>
                <a:gd name="T4" fmla="*/ 9 w 9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3">
                  <a:moveTo>
                    <a:pt x="0" y="13"/>
                  </a:moveTo>
                  <a:lnTo>
                    <a:pt x="0" y="6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73" name="Freeform 2665"/>
            <p:cNvSpPr>
              <a:spLocks/>
            </p:cNvSpPr>
            <p:nvPr/>
          </p:nvSpPr>
          <p:spPr bwMode="auto">
            <a:xfrm>
              <a:off x="2596" y="1851"/>
              <a:ext cx="1" cy="20"/>
            </a:xfrm>
            <a:custGeom>
              <a:avLst/>
              <a:gdLst>
                <a:gd name="T0" fmla="*/ 0 h 20"/>
                <a:gd name="T1" fmla="*/ 6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6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74" name="Freeform 2666"/>
            <p:cNvSpPr>
              <a:spLocks/>
            </p:cNvSpPr>
            <p:nvPr/>
          </p:nvSpPr>
          <p:spPr bwMode="auto">
            <a:xfrm>
              <a:off x="2596" y="1871"/>
              <a:ext cx="1" cy="19"/>
            </a:xfrm>
            <a:custGeom>
              <a:avLst/>
              <a:gdLst>
                <a:gd name="T0" fmla="*/ 0 h 19"/>
                <a:gd name="T1" fmla="*/ 13 h 19"/>
                <a:gd name="T2" fmla="*/ 19 h 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9">
                  <a:moveTo>
                    <a:pt x="0" y="0"/>
                  </a:moveTo>
                  <a:lnTo>
                    <a:pt x="0" y="13"/>
                  </a:lnTo>
                  <a:lnTo>
                    <a:pt x="0" y="19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75" name="Freeform 2667"/>
            <p:cNvSpPr>
              <a:spLocks/>
            </p:cNvSpPr>
            <p:nvPr/>
          </p:nvSpPr>
          <p:spPr bwMode="auto">
            <a:xfrm>
              <a:off x="2596" y="1884"/>
              <a:ext cx="1" cy="6"/>
            </a:xfrm>
            <a:custGeom>
              <a:avLst/>
              <a:gdLst>
                <a:gd name="T0" fmla="*/ 6 h 6"/>
                <a:gd name="T1" fmla="*/ 6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76" name="Freeform 2668"/>
            <p:cNvSpPr>
              <a:spLocks/>
            </p:cNvSpPr>
            <p:nvPr/>
          </p:nvSpPr>
          <p:spPr bwMode="auto">
            <a:xfrm>
              <a:off x="2596" y="1857"/>
              <a:ext cx="1" cy="27"/>
            </a:xfrm>
            <a:custGeom>
              <a:avLst/>
              <a:gdLst>
                <a:gd name="T0" fmla="*/ 27 h 27"/>
                <a:gd name="T1" fmla="*/ 14 h 27"/>
                <a:gd name="T2" fmla="*/ 0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">
                  <a:moveTo>
                    <a:pt x="0" y="27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77" name="Line 2669"/>
            <p:cNvSpPr>
              <a:spLocks noChangeShapeType="1"/>
            </p:cNvSpPr>
            <p:nvPr/>
          </p:nvSpPr>
          <p:spPr bwMode="auto">
            <a:xfrm>
              <a:off x="2596" y="1857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78" name="Line 2670"/>
            <p:cNvSpPr>
              <a:spLocks noChangeShapeType="1"/>
            </p:cNvSpPr>
            <p:nvPr/>
          </p:nvSpPr>
          <p:spPr bwMode="auto">
            <a:xfrm>
              <a:off x="2596" y="1857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79" name="Freeform 2671"/>
            <p:cNvSpPr>
              <a:spLocks/>
            </p:cNvSpPr>
            <p:nvPr/>
          </p:nvSpPr>
          <p:spPr bwMode="auto">
            <a:xfrm>
              <a:off x="2596" y="1864"/>
              <a:ext cx="1" cy="20"/>
            </a:xfrm>
            <a:custGeom>
              <a:avLst/>
              <a:gdLst>
                <a:gd name="T0" fmla="*/ 0 h 20"/>
                <a:gd name="T1" fmla="*/ 7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80" name="Freeform 2672"/>
            <p:cNvSpPr>
              <a:spLocks/>
            </p:cNvSpPr>
            <p:nvPr/>
          </p:nvSpPr>
          <p:spPr bwMode="auto">
            <a:xfrm>
              <a:off x="2596" y="1884"/>
              <a:ext cx="9" cy="26"/>
            </a:xfrm>
            <a:custGeom>
              <a:avLst/>
              <a:gdLst>
                <a:gd name="T0" fmla="*/ 0 w 9"/>
                <a:gd name="T1" fmla="*/ 0 h 26"/>
                <a:gd name="T2" fmla="*/ 0 w 9"/>
                <a:gd name="T3" fmla="*/ 13 h 26"/>
                <a:gd name="T4" fmla="*/ 9 w 9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6">
                  <a:moveTo>
                    <a:pt x="0" y="0"/>
                  </a:moveTo>
                  <a:lnTo>
                    <a:pt x="0" y="13"/>
                  </a:lnTo>
                  <a:lnTo>
                    <a:pt x="9" y="2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81" name="Freeform 2673"/>
            <p:cNvSpPr>
              <a:spLocks/>
            </p:cNvSpPr>
            <p:nvPr/>
          </p:nvSpPr>
          <p:spPr bwMode="auto">
            <a:xfrm>
              <a:off x="2605" y="1904"/>
              <a:ext cx="1" cy="6"/>
            </a:xfrm>
            <a:custGeom>
              <a:avLst/>
              <a:gdLst>
                <a:gd name="T0" fmla="*/ 6 h 6"/>
                <a:gd name="T1" fmla="*/ 6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82" name="Freeform 2674"/>
            <p:cNvSpPr>
              <a:spLocks/>
            </p:cNvSpPr>
            <p:nvPr/>
          </p:nvSpPr>
          <p:spPr bwMode="auto">
            <a:xfrm>
              <a:off x="2605" y="1877"/>
              <a:ext cx="1" cy="27"/>
            </a:xfrm>
            <a:custGeom>
              <a:avLst/>
              <a:gdLst>
                <a:gd name="T0" fmla="*/ 27 h 27"/>
                <a:gd name="T1" fmla="*/ 13 h 27"/>
                <a:gd name="T2" fmla="*/ 0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">
                  <a:moveTo>
                    <a:pt x="0" y="27"/>
                  </a:move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83" name="Freeform 2675"/>
            <p:cNvSpPr>
              <a:spLocks/>
            </p:cNvSpPr>
            <p:nvPr/>
          </p:nvSpPr>
          <p:spPr bwMode="auto">
            <a:xfrm>
              <a:off x="2605" y="1871"/>
              <a:ext cx="1" cy="6"/>
            </a:xfrm>
            <a:custGeom>
              <a:avLst/>
              <a:gdLst>
                <a:gd name="T0" fmla="*/ 6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84" name="Freeform 2676"/>
            <p:cNvSpPr>
              <a:spLocks/>
            </p:cNvSpPr>
            <p:nvPr/>
          </p:nvSpPr>
          <p:spPr bwMode="auto">
            <a:xfrm>
              <a:off x="2605" y="1871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85" name="Freeform 2677"/>
            <p:cNvSpPr>
              <a:spLocks/>
            </p:cNvSpPr>
            <p:nvPr/>
          </p:nvSpPr>
          <p:spPr bwMode="auto">
            <a:xfrm>
              <a:off x="2605" y="1884"/>
              <a:ext cx="1" cy="26"/>
            </a:xfrm>
            <a:custGeom>
              <a:avLst/>
              <a:gdLst>
                <a:gd name="T0" fmla="*/ 0 h 26"/>
                <a:gd name="T1" fmla="*/ 13 h 26"/>
                <a:gd name="T2" fmla="*/ 26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0"/>
                  </a:moveTo>
                  <a:lnTo>
                    <a:pt x="0" y="13"/>
                  </a:lnTo>
                  <a:lnTo>
                    <a:pt x="0" y="2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86" name="Freeform 2678"/>
            <p:cNvSpPr>
              <a:spLocks/>
            </p:cNvSpPr>
            <p:nvPr/>
          </p:nvSpPr>
          <p:spPr bwMode="auto">
            <a:xfrm>
              <a:off x="2605" y="1910"/>
              <a:ext cx="1" cy="14"/>
            </a:xfrm>
            <a:custGeom>
              <a:avLst/>
              <a:gdLst>
                <a:gd name="T0" fmla="*/ 0 h 14"/>
                <a:gd name="T1" fmla="*/ 7 h 14"/>
                <a:gd name="T2" fmla="*/ 14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87" name="Freeform 2679"/>
            <p:cNvSpPr>
              <a:spLocks/>
            </p:cNvSpPr>
            <p:nvPr/>
          </p:nvSpPr>
          <p:spPr bwMode="auto">
            <a:xfrm>
              <a:off x="2605" y="1917"/>
              <a:ext cx="8" cy="7"/>
            </a:xfrm>
            <a:custGeom>
              <a:avLst/>
              <a:gdLst>
                <a:gd name="T0" fmla="*/ 0 w 8"/>
                <a:gd name="T1" fmla="*/ 7 h 7"/>
                <a:gd name="T2" fmla="*/ 0 w 8"/>
                <a:gd name="T3" fmla="*/ 7 h 7"/>
                <a:gd name="T4" fmla="*/ 8 w 8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7"/>
                  </a:moveTo>
                  <a:lnTo>
                    <a:pt x="0" y="7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88" name="Freeform 2680"/>
            <p:cNvSpPr>
              <a:spLocks/>
            </p:cNvSpPr>
            <p:nvPr/>
          </p:nvSpPr>
          <p:spPr bwMode="auto">
            <a:xfrm>
              <a:off x="2613" y="1877"/>
              <a:ext cx="1" cy="40"/>
            </a:xfrm>
            <a:custGeom>
              <a:avLst/>
              <a:gdLst>
                <a:gd name="T0" fmla="*/ 40 h 40"/>
                <a:gd name="T1" fmla="*/ 33 h 40"/>
                <a:gd name="T2" fmla="*/ 20 h 40"/>
                <a:gd name="T3" fmla="*/ 7 h 40"/>
                <a:gd name="T4" fmla="*/ 0 h 4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0">
                  <a:moveTo>
                    <a:pt x="0" y="40"/>
                  </a:moveTo>
                  <a:lnTo>
                    <a:pt x="0" y="33"/>
                  </a:lnTo>
                  <a:lnTo>
                    <a:pt x="0" y="20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89" name="Line 2681"/>
            <p:cNvSpPr>
              <a:spLocks noChangeShapeType="1"/>
            </p:cNvSpPr>
            <p:nvPr/>
          </p:nvSpPr>
          <p:spPr bwMode="auto">
            <a:xfrm>
              <a:off x="2613" y="1877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90" name="Freeform 2682"/>
            <p:cNvSpPr>
              <a:spLocks/>
            </p:cNvSpPr>
            <p:nvPr/>
          </p:nvSpPr>
          <p:spPr bwMode="auto">
            <a:xfrm>
              <a:off x="2613" y="1871"/>
              <a:ext cx="1" cy="6"/>
            </a:xfrm>
            <a:custGeom>
              <a:avLst/>
              <a:gdLst>
                <a:gd name="T0" fmla="*/ 6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91" name="Freeform 2683"/>
            <p:cNvSpPr>
              <a:spLocks/>
            </p:cNvSpPr>
            <p:nvPr/>
          </p:nvSpPr>
          <p:spPr bwMode="auto">
            <a:xfrm>
              <a:off x="2613" y="1871"/>
              <a:ext cx="1" cy="19"/>
            </a:xfrm>
            <a:custGeom>
              <a:avLst/>
              <a:gdLst>
                <a:gd name="T0" fmla="*/ 0 h 19"/>
                <a:gd name="T1" fmla="*/ 6 h 19"/>
                <a:gd name="T2" fmla="*/ 19 h 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9">
                  <a:moveTo>
                    <a:pt x="0" y="0"/>
                  </a:moveTo>
                  <a:lnTo>
                    <a:pt x="0" y="6"/>
                  </a:lnTo>
                  <a:lnTo>
                    <a:pt x="0" y="19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92" name="Freeform 2684"/>
            <p:cNvSpPr>
              <a:spLocks/>
            </p:cNvSpPr>
            <p:nvPr/>
          </p:nvSpPr>
          <p:spPr bwMode="auto">
            <a:xfrm>
              <a:off x="2613" y="1890"/>
              <a:ext cx="1" cy="20"/>
            </a:xfrm>
            <a:custGeom>
              <a:avLst/>
              <a:gdLst>
                <a:gd name="T0" fmla="*/ 0 h 20"/>
                <a:gd name="T1" fmla="*/ 14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14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93" name="Line 2685"/>
            <p:cNvSpPr>
              <a:spLocks noChangeShapeType="1"/>
            </p:cNvSpPr>
            <p:nvPr/>
          </p:nvSpPr>
          <p:spPr bwMode="auto">
            <a:xfrm>
              <a:off x="2613" y="1910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94" name="Freeform 2686"/>
            <p:cNvSpPr>
              <a:spLocks/>
            </p:cNvSpPr>
            <p:nvPr/>
          </p:nvSpPr>
          <p:spPr bwMode="auto">
            <a:xfrm>
              <a:off x="2613" y="1884"/>
              <a:ext cx="9" cy="26"/>
            </a:xfrm>
            <a:custGeom>
              <a:avLst/>
              <a:gdLst>
                <a:gd name="T0" fmla="*/ 0 w 9"/>
                <a:gd name="T1" fmla="*/ 26 h 26"/>
                <a:gd name="T2" fmla="*/ 0 w 9"/>
                <a:gd name="T3" fmla="*/ 13 h 26"/>
                <a:gd name="T4" fmla="*/ 9 w 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6">
                  <a:moveTo>
                    <a:pt x="0" y="26"/>
                  </a:moveTo>
                  <a:lnTo>
                    <a:pt x="0" y="13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95" name="Line 2687"/>
            <p:cNvSpPr>
              <a:spLocks noChangeShapeType="1"/>
            </p:cNvSpPr>
            <p:nvPr/>
          </p:nvSpPr>
          <p:spPr bwMode="auto">
            <a:xfrm flipV="1">
              <a:off x="2622" y="1877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96" name="Freeform 2688"/>
            <p:cNvSpPr>
              <a:spLocks/>
            </p:cNvSpPr>
            <p:nvPr/>
          </p:nvSpPr>
          <p:spPr bwMode="auto">
            <a:xfrm>
              <a:off x="2622" y="1864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  <a:gd name="T3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97" name="Freeform 2689"/>
            <p:cNvSpPr>
              <a:spLocks/>
            </p:cNvSpPr>
            <p:nvPr/>
          </p:nvSpPr>
          <p:spPr bwMode="auto">
            <a:xfrm>
              <a:off x="2622" y="1864"/>
              <a:ext cx="1" cy="26"/>
            </a:xfrm>
            <a:custGeom>
              <a:avLst/>
              <a:gdLst>
                <a:gd name="T0" fmla="*/ 0 h 26"/>
                <a:gd name="T1" fmla="*/ 7 h 26"/>
                <a:gd name="T2" fmla="*/ 13 h 26"/>
                <a:gd name="T3" fmla="*/ 20 h 26"/>
                <a:gd name="T4" fmla="*/ 26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6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98" name="Line 2690"/>
            <p:cNvSpPr>
              <a:spLocks noChangeShapeType="1"/>
            </p:cNvSpPr>
            <p:nvPr/>
          </p:nvSpPr>
          <p:spPr bwMode="auto">
            <a:xfrm>
              <a:off x="2622" y="1890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899" name="Freeform 2691"/>
            <p:cNvSpPr>
              <a:spLocks/>
            </p:cNvSpPr>
            <p:nvPr/>
          </p:nvSpPr>
          <p:spPr bwMode="auto">
            <a:xfrm>
              <a:off x="2622" y="1890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00" name="Freeform 2692"/>
            <p:cNvSpPr>
              <a:spLocks/>
            </p:cNvSpPr>
            <p:nvPr/>
          </p:nvSpPr>
          <p:spPr bwMode="auto">
            <a:xfrm>
              <a:off x="2622" y="1877"/>
              <a:ext cx="1" cy="20"/>
            </a:xfrm>
            <a:custGeom>
              <a:avLst/>
              <a:gdLst>
                <a:gd name="T0" fmla="*/ 20 h 20"/>
                <a:gd name="T1" fmla="*/ 13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01" name="Freeform 2693"/>
            <p:cNvSpPr>
              <a:spLocks/>
            </p:cNvSpPr>
            <p:nvPr/>
          </p:nvSpPr>
          <p:spPr bwMode="auto">
            <a:xfrm>
              <a:off x="2622" y="1877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02" name="Freeform 2694"/>
            <p:cNvSpPr>
              <a:spLocks/>
            </p:cNvSpPr>
            <p:nvPr/>
          </p:nvSpPr>
          <p:spPr bwMode="auto">
            <a:xfrm>
              <a:off x="2631" y="1871"/>
              <a:ext cx="1" cy="6"/>
            </a:xfrm>
            <a:custGeom>
              <a:avLst/>
              <a:gdLst>
                <a:gd name="T0" fmla="*/ 6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03" name="Freeform 2695"/>
            <p:cNvSpPr>
              <a:spLocks/>
            </p:cNvSpPr>
            <p:nvPr/>
          </p:nvSpPr>
          <p:spPr bwMode="auto">
            <a:xfrm>
              <a:off x="2631" y="1871"/>
              <a:ext cx="1" cy="33"/>
            </a:xfrm>
            <a:custGeom>
              <a:avLst/>
              <a:gdLst>
                <a:gd name="T0" fmla="*/ 0 h 33"/>
                <a:gd name="T1" fmla="*/ 6 h 33"/>
                <a:gd name="T2" fmla="*/ 13 h 33"/>
                <a:gd name="T3" fmla="*/ 26 h 33"/>
                <a:gd name="T4" fmla="*/ 33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0" y="26"/>
                  </a:lnTo>
                  <a:lnTo>
                    <a:pt x="0" y="3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04" name="Line 2696"/>
            <p:cNvSpPr>
              <a:spLocks noChangeShapeType="1"/>
            </p:cNvSpPr>
            <p:nvPr/>
          </p:nvSpPr>
          <p:spPr bwMode="auto">
            <a:xfrm>
              <a:off x="2631" y="1904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05" name="Line 2697"/>
            <p:cNvSpPr>
              <a:spLocks noChangeShapeType="1"/>
            </p:cNvSpPr>
            <p:nvPr/>
          </p:nvSpPr>
          <p:spPr bwMode="auto">
            <a:xfrm>
              <a:off x="2631" y="1904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06" name="Freeform 2698"/>
            <p:cNvSpPr>
              <a:spLocks/>
            </p:cNvSpPr>
            <p:nvPr/>
          </p:nvSpPr>
          <p:spPr bwMode="auto">
            <a:xfrm>
              <a:off x="2631" y="1871"/>
              <a:ext cx="1" cy="33"/>
            </a:xfrm>
            <a:custGeom>
              <a:avLst/>
              <a:gdLst>
                <a:gd name="T0" fmla="*/ 33 h 33"/>
                <a:gd name="T1" fmla="*/ 26 h 33"/>
                <a:gd name="T2" fmla="*/ 13 h 33"/>
                <a:gd name="T3" fmla="*/ 6 h 33"/>
                <a:gd name="T4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26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07" name="Freeform 2699"/>
            <p:cNvSpPr>
              <a:spLocks/>
            </p:cNvSpPr>
            <p:nvPr/>
          </p:nvSpPr>
          <p:spPr bwMode="auto">
            <a:xfrm>
              <a:off x="2631" y="1871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08" name="Freeform 2700"/>
            <p:cNvSpPr>
              <a:spLocks/>
            </p:cNvSpPr>
            <p:nvPr/>
          </p:nvSpPr>
          <p:spPr bwMode="auto">
            <a:xfrm>
              <a:off x="2631" y="1877"/>
              <a:ext cx="8" cy="7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0 h 7"/>
                <a:gd name="T4" fmla="*/ 8 w 8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0"/>
                  </a:lnTo>
                  <a:lnTo>
                    <a:pt x="8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09" name="Freeform 2701"/>
            <p:cNvSpPr>
              <a:spLocks/>
            </p:cNvSpPr>
            <p:nvPr/>
          </p:nvSpPr>
          <p:spPr bwMode="auto">
            <a:xfrm>
              <a:off x="2639" y="1884"/>
              <a:ext cx="1" cy="26"/>
            </a:xfrm>
            <a:custGeom>
              <a:avLst/>
              <a:gdLst>
                <a:gd name="T0" fmla="*/ 0 h 26"/>
                <a:gd name="T1" fmla="*/ 13 h 26"/>
                <a:gd name="T2" fmla="*/ 26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0"/>
                  </a:moveTo>
                  <a:lnTo>
                    <a:pt x="0" y="13"/>
                  </a:lnTo>
                  <a:lnTo>
                    <a:pt x="0" y="2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10" name="Line 2702"/>
            <p:cNvSpPr>
              <a:spLocks noChangeShapeType="1"/>
            </p:cNvSpPr>
            <p:nvPr/>
          </p:nvSpPr>
          <p:spPr bwMode="auto">
            <a:xfrm>
              <a:off x="2639" y="1910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11" name="Freeform 2703"/>
            <p:cNvSpPr>
              <a:spLocks/>
            </p:cNvSpPr>
            <p:nvPr/>
          </p:nvSpPr>
          <p:spPr bwMode="auto">
            <a:xfrm>
              <a:off x="2639" y="1917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12" name="Freeform 2704"/>
            <p:cNvSpPr>
              <a:spLocks/>
            </p:cNvSpPr>
            <p:nvPr/>
          </p:nvSpPr>
          <p:spPr bwMode="auto">
            <a:xfrm>
              <a:off x="2639" y="1890"/>
              <a:ext cx="1" cy="34"/>
            </a:xfrm>
            <a:custGeom>
              <a:avLst/>
              <a:gdLst>
                <a:gd name="T0" fmla="*/ 34 h 34"/>
                <a:gd name="T1" fmla="*/ 27 h 34"/>
                <a:gd name="T2" fmla="*/ 20 h 34"/>
                <a:gd name="T3" fmla="*/ 0 h 3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4">
                  <a:moveTo>
                    <a:pt x="0" y="34"/>
                  </a:moveTo>
                  <a:lnTo>
                    <a:pt x="0" y="27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13" name="Freeform 2705"/>
            <p:cNvSpPr>
              <a:spLocks/>
            </p:cNvSpPr>
            <p:nvPr/>
          </p:nvSpPr>
          <p:spPr bwMode="auto">
            <a:xfrm>
              <a:off x="2639" y="1871"/>
              <a:ext cx="1" cy="19"/>
            </a:xfrm>
            <a:custGeom>
              <a:avLst/>
              <a:gdLst>
                <a:gd name="T0" fmla="*/ 19 h 19"/>
                <a:gd name="T1" fmla="*/ 6 h 19"/>
                <a:gd name="T2" fmla="*/ 0 h 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9">
                  <a:moveTo>
                    <a:pt x="0" y="19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14" name="Freeform 2706"/>
            <p:cNvSpPr>
              <a:spLocks/>
            </p:cNvSpPr>
            <p:nvPr/>
          </p:nvSpPr>
          <p:spPr bwMode="auto">
            <a:xfrm>
              <a:off x="2639" y="1871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15" name="Freeform 2707"/>
            <p:cNvSpPr>
              <a:spLocks/>
            </p:cNvSpPr>
            <p:nvPr/>
          </p:nvSpPr>
          <p:spPr bwMode="auto">
            <a:xfrm>
              <a:off x="2639" y="1877"/>
              <a:ext cx="9" cy="27"/>
            </a:xfrm>
            <a:custGeom>
              <a:avLst/>
              <a:gdLst>
                <a:gd name="T0" fmla="*/ 0 w 9"/>
                <a:gd name="T1" fmla="*/ 0 h 27"/>
                <a:gd name="T2" fmla="*/ 0 w 9"/>
                <a:gd name="T3" fmla="*/ 13 h 27"/>
                <a:gd name="T4" fmla="*/ 9 w 9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7">
                  <a:moveTo>
                    <a:pt x="0" y="0"/>
                  </a:moveTo>
                  <a:lnTo>
                    <a:pt x="0" y="13"/>
                  </a:lnTo>
                  <a:lnTo>
                    <a:pt x="9" y="2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16" name="Freeform 2708"/>
            <p:cNvSpPr>
              <a:spLocks/>
            </p:cNvSpPr>
            <p:nvPr/>
          </p:nvSpPr>
          <p:spPr bwMode="auto">
            <a:xfrm>
              <a:off x="2648" y="1904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17" name="Freeform 2709"/>
            <p:cNvSpPr>
              <a:spLocks/>
            </p:cNvSpPr>
            <p:nvPr/>
          </p:nvSpPr>
          <p:spPr bwMode="auto">
            <a:xfrm>
              <a:off x="2648" y="1910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18" name="Freeform 2710"/>
            <p:cNvSpPr>
              <a:spLocks/>
            </p:cNvSpPr>
            <p:nvPr/>
          </p:nvSpPr>
          <p:spPr bwMode="auto">
            <a:xfrm>
              <a:off x="2648" y="1877"/>
              <a:ext cx="1" cy="33"/>
            </a:xfrm>
            <a:custGeom>
              <a:avLst/>
              <a:gdLst>
                <a:gd name="T0" fmla="*/ 33 h 33"/>
                <a:gd name="T1" fmla="*/ 27 h 33"/>
                <a:gd name="T2" fmla="*/ 13 h 33"/>
                <a:gd name="T3" fmla="*/ 7 h 33"/>
                <a:gd name="T4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27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19" name="Freeform 2711"/>
            <p:cNvSpPr>
              <a:spLocks/>
            </p:cNvSpPr>
            <p:nvPr/>
          </p:nvSpPr>
          <p:spPr bwMode="auto">
            <a:xfrm>
              <a:off x="2648" y="1877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20" name="Line 2712"/>
            <p:cNvSpPr>
              <a:spLocks noChangeShapeType="1"/>
            </p:cNvSpPr>
            <p:nvPr/>
          </p:nvSpPr>
          <p:spPr bwMode="auto">
            <a:xfrm>
              <a:off x="2648" y="1884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21" name="Freeform 2713"/>
            <p:cNvSpPr>
              <a:spLocks/>
            </p:cNvSpPr>
            <p:nvPr/>
          </p:nvSpPr>
          <p:spPr bwMode="auto">
            <a:xfrm>
              <a:off x="2648" y="1884"/>
              <a:ext cx="1" cy="33"/>
            </a:xfrm>
            <a:custGeom>
              <a:avLst/>
              <a:gdLst>
                <a:gd name="T0" fmla="*/ 0 h 33"/>
                <a:gd name="T1" fmla="*/ 6 h 33"/>
                <a:gd name="T2" fmla="*/ 13 h 33"/>
                <a:gd name="T3" fmla="*/ 26 h 33"/>
                <a:gd name="T4" fmla="*/ 33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0" y="26"/>
                  </a:lnTo>
                  <a:lnTo>
                    <a:pt x="0" y="3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22" name="Freeform 2714"/>
            <p:cNvSpPr>
              <a:spLocks/>
            </p:cNvSpPr>
            <p:nvPr/>
          </p:nvSpPr>
          <p:spPr bwMode="auto">
            <a:xfrm>
              <a:off x="2648" y="1917"/>
              <a:ext cx="9" cy="7"/>
            </a:xfrm>
            <a:custGeom>
              <a:avLst/>
              <a:gdLst>
                <a:gd name="T0" fmla="*/ 0 w 9"/>
                <a:gd name="T1" fmla="*/ 0 h 7"/>
                <a:gd name="T2" fmla="*/ 0 w 9"/>
                <a:gd name="T3" fmla="*/ 7 h 7"/>
                <a:gd name="T4" fmla="*/ 9 w 9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lnTo>
                    <a:pt x="0" y="7"/>
                  </a:lnTo>
                  <a:lnTo>
                    <a:pt x="9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23" name="Freeform 2715"/>
            <p:cNvSpPr>
              <a:spLocks/>
            </p:cNvSpPr>
            <p:nvPr/>
          </p:nvSpPr>
          <p:spPr bwMode="auto">
            <a:xfrm>
              <a:off x="2657" y="1910"/>
              <a:ext cx="1" cy="14"/>
            </a:xfrm>
            <a:custGeom>
              <a:avLst/>
              <a:gdLst>
                <a:gd name="T0" fmla="*/ 14 h 14"/>
                <a:gd name="T1" fmla="*/ 7 h 14"/>
                <a:gd name="T2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24" name="Freeform 2716"/>
            <p:cNvSpPr>
              <a:spLocks/>
            </p:cNvSpPr>
            <p:nvPr/>
          </p:nvSpPr>
          <p:spPr bwMode="auto">
            <a:xfrm>
              <a:off x="2657" y="1877"/>
              <a:ext cx="1" cy="33"/>
            </a:xfrm>
            <a:custGeom>
              <a:avLst/>
              <a:gdLst>
                <a:gd name="T0" fmla="*/ 33 h 33"/>
                <a:gd name="T1" fmla="*/ 27 h 33"/>
                <a:gd name="T2" fmla="*/ 13 h 33"/>
                <a:gd name="T3" fmla="*/ 7 h 33"/>
                <a:gd name="T4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27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25" name="Freeform 2717"/>
            <p:cNvSpPr>
              <a:spLocks/>
            </p:cNvSpPr>
            <p:nvPr/>
          </p:nvSpPr>
          <p:spPr bwMode="auto">
            <a:xfrm>
              <a:off x="2657" y="1877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26" name="Line 2718"/>
            <p:cNvSpPr>
              <a:spLocks noChangeShapeType="1"/>
            </p:cNvSpPr>
            <p:nvPr/>
          </p:nvSpPr>
          <p:spPr bwMode="auto">
            <a:xfrm>
              <a:off x="2657" y="1884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27" name="Freeform 2719"/>
            <p:cNvSpPr>
              <a:spLocks/>
            </p:cNvSpPr>
            <p:nvPr/>
          </p:nvSpPr>
          <p:spPr bwMode="auto">
            <a:xfrm>
              <a:off x="2657" y="1884"/>
              <a:ext cx="1" cy="26"/>
            </a:xfrm>
            <a:custGeom>
              <a:avLst/>
              <a:gdLst>
                <a:gd name="T0" fmla="*/ 0 h 26"/>
                <a:gd name="T1" fmla="*/ 6 h 26"/>
                <a:gd name="T2" fmla="*/ 13 h 26"/>
                <a:gd name="T3" fmla="*/ 20 h 26"/>
                <a:gd name="T4" fmla="*/ 26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6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28" name="Line 2720"/>
            <p:cNvSpPr>
              <a:spLocks noChangeShapeType="1"/>
            </p:cNvSpPr>
            <p:nvPr/>
          </p:nvSpPr>
          <p:spPr bwMode="auto">
            <a:xfrm>
              <a:off x="2657" y="1910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29" name="Freeform 2721"/>
            <p:cNvSpPr>
              <a:spLocks/>
            </p:cNvSpPr>
            <p:nvPr/>
          </p:nvSpPr>
          <p:spPr bwMode="auto">
            <a:xfrm>
              <a:off x="2657" y="1897"/>
              <a:ext cx="8" cy="13"/>
            </a:xfrm>
            <a:custGeom>
              <a:avLst/>
              <a:gdLst>
                <a:gd name="T0" fmla="*/ 0 w 8"/>
                <a:gd name="T1" fmla="*/ 13 h 13"/>
                <a:gd name="T2" fmla="*/ 0 w 8"/>
                <a:gd name="T3" fmla="*/ 7 h 13"/>
                <a:gd name="T4" fmla="*/ 8 w 8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3">
                  <a:moveTo>
                    <a:pt x="0" y="13"/>
                  </a:moveTo>
                  <a:lnTo>
                    <a:pt x="0" y="7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30" name="Freeform 2722"/>
            <p:cNvSpPr>
              <a:spLocks/>
            </p:cNvSpPr>
            <p:nvPr/>
          </p:nvSpPr>
          <p:spPr bwMode="auto">
            <a:xfrm>
              <a:off x="2665" y="1884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31" name="Freeform 2723"/>
            <p:cNvSpPr>
              <a:spLocks/>
            </p:cNvSpPr>
            <p:nvPr/>
          </p:nvSpPr>
          <p:spPr bwMode="auto">
            <a:xfrm>
              <a:off x="2665" y="1884"/>
              <a:ext cx="1" cy="13"/>
            </a:xfrm>
            <a:custGeom>
              <a:avLst/>
              <a:gdLst>
                <a:gd name="T0" fmla="*/ 0 h 13"/>
                <a:gd name="T1" fmla="*/ 0 h 13"/>
                <a:gd name="T2" fmla="*/ 6 h 13"/>
                <a:gd name="T3" fmla="*/ 13 h 13"/>
                <a:gd name="T4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13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32" name="Freeform 2724"/>
            <p:cNvSpPr>
              <a:spLocks/>
            </p:cNvSpPr>
            <p:nvPr/>
          </p:nvSpPr>
          <p:spPr bwMode="auto">
            <a:xfrm>
              <a:off x="2665" y="1877"/>
              <a:ext cx="1" cy="20"/>
            </a:xfrm>
            <a:custGeom>
              <a:avLst/>
              <a:gdLst>
                <a:gd name="T0" fmla="*/ 20 h 20"/>
                <a:gd name="T1" fmla="*/ 13 h 20"/>
                <a:gd name="T2" fmla="*/ 7 h 20"/>
                <a:gd name="T3" fmla="*/ 0 h 20"/>
                <a:gd name="T4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33" name="Freeform 2725"/>
            <p:cNvSpPr>
              <a:spLocks/>
            </p:cNvSpPr>
            <p:nvPr/>
          </p:nvSpPr>
          <p:spPr bwMode="auto">
            <a:xfrm>
              <a:off x="2665" y="1877"/>
              <a:ext cx="1" cy="40"/>
            </a:xfrm>
            <a:custGeom>
              <a:avLst/>
              <a:gdLst>
                <a:gd name="T0" fmla="*/ 0 h 40"/>
                <a:gd name="T1" fmla="*/ 7 h 40"/>
                <a:gd name="T2" fmla="*/ 20 h 40"/>
                <a:gd name="T3" fmla="*/ 33 h 40"/>
                <a:gd name="T4" fmla="*/ 40 h 4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0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0" y="4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34" name="Freeform 2726"/>
            <p:cNvSpPr>
              <a:spLocks/>
            </p:cNvSpPr>
            <p:nvPr/>
          </p:nvSpPr>
          <p:spPr bwMode="auto">
            <a:xfrm>
              <a:off x="2665" y="1904"/>
              <a:ext cx="1" cy="13"/>
            </a:xfrm>
            <a:custGeom>
              <a:avLst/>
              <a:gdLst>
                <a:gd name="T0" fmla="*/ 13 h 13"/>
                <a:gd name="T1" fmla="*/ 13 h 13"/>
                <a:gd name="T2" fmla="*/ 6 h 13"/>
                <a:gd name="T3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35" name="Line 2727"/>
            <p:cNvSpPr>
              <a:spLocks noChangeShapeType="1"/>
            </p:cNvSpPr>
            <p:nvPr/>
          </p:nvSpPr>
          <p:spPr bwMode="auto">
            <a:xfrm flipV="1">
              <a:off x="2665" y="1897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36" name="Freeform 2728"/>
            <p:cNvSpPr>
              <a:spLocks/>
            </p:cNvSpPr>
            <p:nvPr/>
          </p:nvSpPr>
          <p:spPr bwMode="auto">
            <a:xfrm>
              <a:off x="2665" y="1871"/>
              <a:ext cx="9" cy="26"/>
            </a:xfrm>
            <a:custGeom>
              <a:avLst/>
              <a:gdLst>
                <a:gd name="T0" fmla="*/ 0 w 9"/>
                <a:gd name="T1" fmla="*/ 26 h 26"/>
                <a:gd name="T2" fmla="*/ 0 w 9"/>
                <a:gd name="T3" fmla="*/ 13 h 26"/>
                <a:gd name="T4" fmla="*/ 9 w 9"/>
                <a:gd name="T5" fmla="*/ 6 h 26"/>
                <a:gd name="T6" fmla="*/ 9 w 9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6">
                  <a:moveTo>
                    <a:pt x="0" y="26"/>
                  </a:moveTo>
                  <a:lnTo>
                    <a:pt x="0" y="13"/>
                  </a:lnTo>
                  <a:lnTo>
                    <a:pt x="9" y="6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37" name="Freeform 2729"/>
            <p:cNvSpPr>
              <a:spLocks/>
            </p:cNvSpPr>
            <p:nvPr/>
          </p:nvSpPr>
          <p:spPr bwMode="auto">
            <a:xfrm>
              <a:off x="2674" y="1871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38" name="Freeform 2730"/>
            <p:cNvSpPr>
              <a:spLocks/>
            </p:cNvSpPr>
            <p:nvPr/>
          </p:nvSpPr>
          <p:spPr bwMode="auto">
            <a:xfrm>
              <a:off x="2674" y="1871"/>
              <a:ext cx="1" cy="6"/>
            </a:xfrm>
            <a:custGeom>
              <a:avLst/>
              <a:gdLst>
                <a:gd name="T0" fmla="*/ 6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39" name="Freeform 2731"/>
            <p:cNvSpPr>
              <a:spLocks/>
            </p:cNvSpPr>
            <p:nvPr/>
          </p:nvSpPr>
          <p:spPr bwMode="auto">
            <a:xfrm>
              <a:off x="2674" y="1871"/>
              <a:ext cx="1" cy="46"/>
            </a:xfrm>
            <a:custGeom>
              <a:avLst/>
              <a:gdLst>
                <a:gd name="T0" fmla="*/ 0 h 46"/>
                <a:gd name="T1" fmla="*/ 6 h 46"/>
                <a:gd name="T2" fmla="*/ 19 h 46"/>
                <a:gd name="T3" fmla="*/ 39 h 46"/>
                <a:gd name="T4" fmla="*/ 46 h 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6">
                  <a:moveTo>
                    <a:pt x="0" y="0"/>
                  </a:moveTo>
                  <a:lnTo>
                    <a:pt x="0" y="6"/>
                  </a:lnTo>
                  <a:lnTo>
                    <a:pt x="0" y="19"/>
                  </a:lnTo>
                  <a:lnTo>
                    <a:pt x="0" y="39"/>
                  </a:lnTo>
                  <a:lnTo>
                    <a:pt x="0" y="4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40" name="Line 2732"/>
            <p:cNvSpPr>
              <a:spLocks noChangeShapeType="1"/>
            </p:cNvSpPr>
            <p:nvPr/>
          </p:nvSpPr>
          <p:spPr bwMode="auto">
            <a:xfrm>
              <a:off x="2674" y="1917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41" name="Freeform 2733"/>
            <p:cNvSpPr>
              <a:spLocks/>
            </p:cNvSpPr>
            <p:nvPr/>
          </p:nvSpPr>
          <p:spPr bwMode="auto">
            <a:xfrm>
              <a:off x="2674" y="1877"/>
              <a:ext cx="1" cy="40"/>
            </a:xfrm>
            <a:custGeom>
              <a:avLst/>
              <a:gdLst>
                <a:gd name="T0" fmla="*/ 40 h 40"/>
                <a:gd name="T1" fmla="*/ 33 h 40"/>
                <a:gd name="T2" fmla="*/ 20 h 40"/>
                <a:gd name="T3" fmla="*/ 7 h 40"/>
                <a:gd name="T4" fmla="*/ 0 h 4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0">
                  <a:moveTo>
                    <a:pt x="0" y="40"/>
                  </a:moveTo>
                  <a:lnTo>
                    <a:pt x="0" y="33"/>
                  </a:lnTo>
                  <a:lnTo>
                    <a:pt x="0" y="20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42" name="Freeform 2734"/>
            <p:cNvSpPr>
              <a:spLocks/>
            </p:cNvSpPr>
            <p:nvPr/>
          </p:nvSpPr>
          <p:spPr bwMode="auto">
            <a:xfrm>
              <a:off x="2674" y="1877"/>
              <a:ext cx="1" cy="13"/>
            </a:xfrm>
            <a:custGeom>
              <a:avLst/>
              <a:gdLst>
                <a:gd name="T0" fmla="*/ 0 h 13"/>
                <a:gd name="T1" fmla="*/ 0 h 13"/>
                <a:gd name="T2" fmla="*/ 7 h 13"/>
                <a:gd name="T3" fmla="*/ 13 h 13"/>
                <a:gd name="T4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43" name="Freeform 2735"/>
            <p:cNvSpPr>
              <a:spLocks/>
            </p:cNvSpPr>
            <p:nvPr/>
          </p:nvSpPr>
          <p:spPr bwMode="auto">
            <a:xfrm>
              <a:off x="2674" y="1884"/>
              <a:ext cx="9" cy="6"/>
            </a:xfrm>
            <a:custGeom>
              <a:avLst/>
              <a:gdLst>
                <a:gd name="T0" fmla="*/ 0 w 9"/>
                <a:gd name="T1" fmla="*/ 6 h 6"/>
                <a:gd name="T2" fmla="*/ 0 w 9"/>
                <a:gd name="T3" fmla="*/ 0 h 6"/>
                <a:gd name="T4" fmla="*/ 9 w 9"/>
                <a:gd name="T5" fmla="*/ 0 h 6"/>
                <a:gd name="T6" fmla="*/ 9 w 9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0" y="6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44" name="Freeform 2736"/>
            <p:cNvSpPr>
              <a:spLocks/>
            </p:cNvSpPr>
            <p:nvPr/>
          </p:nvSpPr>
          <p:spPr bwMode="auto">
            <a:xfrm>
              <a:off x="2683" y="1884"/>
              <a:ext cx="1" cy="26"/>
            </a:xfrm>
            <a:custGeom>
              <a:avLst/>
              <a:gdLst>
                <a:gd name="T0" fmla="*/ 0 h 26"/>
                <a:gd name="T1" fmla="*/ 13 h 26"/>
                <a:gd name="T2" fmla="*/ 26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0"/>
                  </a:moveTo>
                  <a:lnTo>
                    <a:pt x="0" y="13"/>
                  </a:lnTo>
                  <a:lnTo>
                    <a:pt x="0" y="2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45" name="Line 2737"/>
            <p:cNvSpPr>
              <a:spLocks noChangeShapeType="1"/>
            </p:cNvSpPr>
            <p:nvPr/>
          </p:nvSpPr>
          <p:spPr bwMode="auto">
            <a:xfrm>
              <a:off x="2683" y="1910"/>
              <a:ext cx="1" cy="14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46" name="Line 2738"/>
            <p:cNvSpPr>
              <a:spLocks noChangeShapeType="1"/>
            </p:cNvSpPr>
            <p:nvPr/>
          </p:nvSpPr>
          <p:spPr bwMode="auto">
            <a:xfrm>
              <a:off x="2683" y="1924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47" name="Freeform 2739"/>
            <p:cNvSpPr>
              <a:spLocks/>
            </p:cNvSpPr>
            <p:nvPr/>
          </p:nvSpPr>
          <p:spPr bwMode="auto">
            <a:xfrm>
              <a:off x="2683" y="1884"/>
              <a:ext cx="1" cy="40"/>
            </a:xfrm>
            <a:custGeom>
              <a:avLst/>
              <a:gdLst>
                <a:gd name="T0" fmla="*/ 40 h 40"/>
                <a:gd name="T1" fmla="*/ 33 h 40"/>
                <a:gd name="T2" fmla="*/ 20 h 40"/>
                <a:gd name="T3" fmla="*/ 6 h 40"/>
                <a:gd name="T4" fmla="*/ 0 h 4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0">
                  <a:moveTo>
                    <a:pt x="0" y="40"/>
                  </a:moveTo>
                  <a:lnTo>
                    <a:pt x="0" y="33"/>
                  </a:lnTo>
                  <a:lnTo>
                    <a:pt x="0" y="20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48" name="Line 2740"/>
            <p:cNvSpPr>
              <a:spLocks noChangeShapeType="1"/>
            </p:cNvSpPr>
            <p:nvPr/>
          </p:nvSpPr>
          <p:spPr bwMode="auto">
            <a:xfrm>
              <a:off x="2683" y="1884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49" name="Freeform 2741"/>
            <p:cNvSpPr>
              <a:spLocks/>
            </p:cNvSpPr>
            <p:nvPr/>
          </p:nvSpPr>
          <p:spPr bwMode="auto">
            <a:xfrm>
              <a:off x="2683" y="1877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50" name="Freeform 2742"/>
            <p:cNvSpPr>
              <a:spLocks/>
            </p:cNvSpPr>
            <p:nvPr/>
          </p:nvSpPr>
          <p:spPr bwMode="auto">
            <a:xfrm>
              <a:off x="2683" y="1877"/>
              <a:ext cx="9" cy="47"/>
            </a:xfrm>
            <a:custGeom>
              <a:avLst/>
              <a:gdLst>
                <a:gd name="T0" fmla="*/ 0 w 9"/>
                <a:gd name="T1" fmla="*/ 0 h 47"/>
                <a:gd name="T2" fmla="*/ 0 w 9"/>
                <a:gd name="T3" fmla="*/ 7 h 47"/>
                <a:gd name="T4" fmla="*/ 0 w 9"/>
                <a:gd name="T5" fmla="*/ 20 h 47"/>
                <a:gd name="T6" fmla="*/ 9 w 9"/>
                <a:gd name="T7" fmla="*/ 33 h 47"/>
                <a:gd name="T8" fmla="*/ 9 w 9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7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  <a:lnTo>
                    <a:pt x="9" y="33"/>
                  </a:lnTo>
                  <a:lnTo>
                    <a:pt x="9" y="4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51" name="Freeform 2743"/>
            <p:cNvSpPr>
              <a:spLocks/>
            </p:cNvSpPr>
            <p:nvPr/>
          </p:nvSpPr>
          <p:spPr bwMode="auto">
            <a:xfrm>
              <a:off x="2692" y="1924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52" name="Freeform 2744"/>
            <p:cNvSpPr>
              <a:spLocks/>
            </p:cNvSpPr>
            <p:nvPr/>
          </p:nvSpPr>
          <p:spPr bwMode="auto">
            <a:xfrm>
              <a:off x="2692" y="1930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53" name="Freeform 2745"/>
            <p:cNvSpPr>
              <a:spLocks/>
            </p:cNvSpPr>
            <p:nvPr/>
          </p:nvSpPr>
          <p:spPr bwMode="auto">
            <a:xfrm>
              <a:off x="2692" y="1897"/>
              <a:ext cx="1" cy="33"/>
            </a:xfrm>
            <a:custGeom>
              <a:avLst/>
              <a:gdLst>
                <a:gd name="T0" fmla="*/ 33 h 33"/>
                <a:gd name="T1" fmla="*/ 27 h 33"/>
                <a:gd name="T2" fmla="*/ 13 h 33"/>
                <a:gd name="T3" fmla="*/ 7 h 33"/>
                <a:gd name="T4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27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54" name="Line 2746"/>
            <p:cNvSpPr>
              <a:spLocks noChangeShapeType="1"/>
            </p:cNvSpPr>
            <p:nvPr/>
          </p:nvSpPr>
          <p:spPr bwMode="auto">
            <a:xfrm>
              <a:off x="2692" y="1897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55" name="Freeform 2747"/>
            <p:cNvSpPr>
              <a:spLocks/>
            </p:cNvSpPr>
            <p:nvPr/>
          </p:nvSpPr>
          <p:spPr bwMode="auto">
            <a:xfrm>
              <a:off x="2692" y="1890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56" name="Freeform 2748"/>
            <p:cNvSpPr>
              <a:spLocks/>
            </p:cNvSpPr>
            <p:nvPr/>
          </p:nvSpPr>
          <p:spPr bwMode="auto">
            <a:xfrm>
              <a:off x="2692" y="1890"/>
              <a:ext cx="1" cy="27"/>
            </a:xfrm>
            <a:custGeom>
              <a:avLst/>
              <a:gdLst>
                <a:gd name="T0" fmla="*/ 0 h 27"/>
                <a:gd name="T1" fmla="*/ 7 h 27"/>
                <a:gd name="T2" fmla="*/ 14 h 27"/>
                <a:gd name="T3" fmla="*/ 20 h 27"/>
                <a:gd name="T4" fmla="*/ 27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7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0" y="2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57" name="Freeform 2749"/>
            <p:cNvSpPr>
              <a:spLocks/>
            </p:cNvSpPr>
            <p:nvPr/>
          </p:nvSpPr>
          <p:spPr bwMode="auto">
            <a:xfrm>
              <a:off x="2692" y="1917"/>
              <a:ext cx="8" cy="1"/>
            </a:xfrm>
            <a:custGeom>
              <a:avLst/>
              <a:gdLst>
                <a:gd name="T0" fmla="*/ 0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58" name="Line 2750"/>
            <p:cNvSpPr>
              <a:spLocks noChangeShapeType="1"/>
            </p:cNvSpPr>
            <p:nvPr/>
          </p:nvSpPr>
          <p:spPr bwMode="auto">
            <a:xfrm>
              <a:off x="2700" y="1917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59" name="Freeform 2751"/>
            <p:cNvSpPr>
              <a:spLocks/>
            </p:cNvSpPr>
            <p:nvPr/>
          </p:nvSpPr>
          <p:spPr bwMode="auto">
            <a:xfrm>
              <a:off x="2700" y="1877"/>
              <a:ext cx="1" cy="40"/>
            </a:xfrm>
            <a:custGeom>
              <a:avLst/>
              <a:gdLst>
                <a:gd name="T0" fmla="*/ 40 h 40"/>
                <a:gd name="T1" fmla="*/ 33 h 40"/>
                <a:gd name="T2" fmla="*/ 20 h 40"/>
                <a:gd name="T3" fmla="*/ 7 h 40"/>
                <a:gd name="T4" fmla="*/ 0 h 4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0">
                  <a:moveTo>
                    <a:pt x="0" y="40"/>
                  </a:moveTo>
                  <a:lnTo>
                    <a:pt x="0" y="33"/>
                  </a:lnTo>
                  <a:lnTo>
                    <a:pt x="0" y="20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60" name="Line 2752"/>
            <p:cNvSpPr>
              <a:spLocks noChangeShapeType="1"/>
            </p:cNvSpPr>
            <p:nvPr/>
          </p:nvSpPr>
          <p:spPr bwMode="auto">
            <a:xfrm>
              <a:off x="2700" y="1877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61" name="Freeform 2753"/>
            <p:cNvSpPr>
              <a:spLocks/>
            </p:cNvSpPr>
            <p:nvPr/>
          </p:nvSpPr>
          <p:spPr bwMode="auto">
            <a:xfrm>
              <a:off x="2700" y="1871"/>
              <a:ext cx="1" cy="6"/>
            </a:xfrm>
            <a:custGeom>
              <a:avLst/>
              <a:gdLst>
                <a:gd name="T0" fmla="*/ 6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62" name="Freeform 2754"/>
            <p:cNvSpPr>
              <a:spLocks/>
            </p:cNvSpPr>
            <p:nvPr/>
          </p:nvSpPr>
          <p:spPr bwMode="auto">
            <a:xfrm>
              <a:off x="2700" y="1871"/>
              <a:ext cx="1" cy="33"/>
            </a:xfrm>
            <a:custGeom>
              <a:avLst/>
              <a:gdLst>
                <a:gd name="T0" fmla="*/ 0 h 33"/>
                <a:gd name="T1" fmla="*/ 6 h 33"/>
                <a:gd name="T2" fmla="*/ 13 h 33"/>
                <a:gd name="T3" fmla="*/ 26 h 33"/>
                <a:gd name="T4" fmla="*/ 33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0" y="26"/>
                  </a:lnTo>
                  <a:lnTo>
                    <a:pt x="0" y="3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63" name="Line 2755"/>
            <p:cNvSpPr>
              <a:spLocks noChangeShapeType="1"/>
            </p:cNvSpPr>
            <p:nvPr/>
          </p:nvSpPr>
          <p:spPr bwMode="auto">
            <a:xfrm>
              <a:off x="2700" y="1904"/>
              <a:ext cx="1" cy="13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64" name="Freeform 2756"/>
            <p:cNvSpPr>
              <a:spLocks/>
            </p:cNvSpPr>
            <p:nvPr/>
          </p:nvSpPr>
          <p:spPr bwMode="auto">
            <a:xfrm>
              <a:off x="2700" y="1917"/>
              <a:ext cx="9" cy="13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7 h 13"/>
                <a:gd name="T4" fmla="*/ 9 w 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3">
                  <a:moveTo>
                    <a:pt x="0" y="0"/>
                  </a:moveTo>
                  <a:lnTo>
                    <a:pt x="0" y="7"/>
                  </a:lnTo>
                  <a:lnTo>
                    <a:pt x="9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65" name="Freeform 2757"/>
            <p:cNvSpPr>
              <a:spLocks/>
            </p:cNvSpPr>
            <p:nvPr/>
          </p:nvSpPr>
          <p:spPr bwMode="auto">
            <a:xfrm>
              <a:off x="2709" y="1904"/>
              <a:ext cx="1" cy="26"/>
            </a:xfrm>
            <a:custGeom>
              <a:avLst/>
              <a:gdLst>
                <a:gd name="T0" fmla="*/ 26 h 26"/>
                <a:gd name="T1" fmla="*/ 20 h 26"/>
                <a:gd name="T2" fmla="*/ 13 h 26"/>
                <a:gd name="T3" fmla="*/ 6 h 26"/>
                <a:gd name="T4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0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66" name="Line 2758"/>
            <p:cNvSpPr>
              <a:spLocks noChangeShapeType="1"/>
            </p:cNvSpPr>
            <p:nvPr/>
          </p:nvSpPr>
          <p:spPr bwMode="auto">
            <a:xfrm>
              <a:off x="2709" y="1904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67" name="Freeform 2759"/>
            <p:cNvSpPr>
              <a:spLocks/>
            </p:cNvSpPr>
            <p:nvPr/>
          </p:nvSpPr>
          <p:spPr bwMode="auto">
            <a:xfrm>
              <a:off x="2709" y="1884"/>
              <a:ext cx="1" cy="20"/>
            </a:xfrm>
            <a:custGeom>
              <a:avLst/>
              <a:gdLst>
                <a:gd name="T0" fmla="*/ 20 h 20"/>
                <a:gd name="T1" fmla="*/ 13 h 20"/>
                <a:gd name="T2" fmla="*/ 6 h 20"/>
                <a:gd name="T3" fmla="*/ 0 h 20"/>
                <a:gd name="T4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68" name="Freeform 2760"/>
            <p:cNvSpPr>
              <a:spLocks/>
            </p:cNvSpPr>
            <p:nvPr/>
          </p:nvSpPr>
          <p:spPr bwMode="auto">
            <a:xfrm>
              <a:off x="2709" y="1884"/>
              <a:ext cx="1" cy="40"/>
            </a:xfrm>
            <a:custGeom>
              <a:avLst/>
              <a:gdLst>
                <a:gd name="T0" fmla="*/ 0 h 40"/>
                <a:gd name="T1" fmla="*/ 6 h 40"/>
                <a:gd name="T2" fmla="*/ 20 h 40"/>
                <a:gd name="T3" fmla="*/ 33 h 40"/>
                <a:gd name="T4" fmla="*/ 40 h 4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0">
                  <a:moveTo>
                    <a:pt x="0" y="0"/>
                  </a:moveTo>
                  <a:lnTo>
                    <a:pt x="0" y="6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0" y="4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69" name="Freeform 2761"/>
            <p:cNvSpPr>
              <a:spLocks/>
            </p:cNvSpPr>
            <p:nvPr/>
          </p:nvSpPr>
          <p:spPr bwMode="auto">
            <a:xfrm>
              <a:off x="2709" y="1924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70" name="Freeform 2762"/>
            <p:cNvSpPr>
              <a:spLocks/>
            </p:cNvSpPr>
            <p:nvPr/>
          </p:nvSpPr>
          <p:spPr bwMode="auto">
            <a:xfrm>
              <a:off x="2709" y="1930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71" name="Freeform 2763"/>
            <p:cNvSpPr>
              <a:spLocks/>
            </p:cNvSpPr>
            <p:nvPr/>
          </p:nvSpPr>
          <p:spPr bwMode="auto">
            <a:xfrm>
              <a:off x="2709" y="1904"/>
              <a:ext cx="1" cy="26"/>
            </a:xfrm>
            <a:custGeom>
              <a:avLst/>
              <a:gdLst>
                <a:gd name="T0" fmla="*/ 26 h 26"/>
                <a:gd name="T1" fmla="*/ 13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72" name="Freeform 2764"/>
            <p:cNvSpPr>
              <a:spLocks/>
            </p:cNvSpPr>
            <p:nvPr/>
          </p:nvSpPr>
          <p:spPr bwMode="auto">
            <a:xfrm>
              <a:off x="2709" y="1897"/>
              <a:ext cx="9" cy="7"/>
            </a:xfrm>
            <a:custGeom>
              <a:avLst/>
              <a:gdLst>
                <a:gd name="T0" fmla="*/ 0 w 9"/>
                <a:gd name="T1" fmla="*/ 7 h 7"/>
                <a:gd name="T2" fmla="*/ 0 w 9"/>
                <a:gd name="T3" fmla="*/ 0 h 7"/>
                <a:gd name="T4" fmla="*/ 9 w 9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7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73" name="Freeform 2765"/>
            <p:cNvSpPr>
              <a:spLocks/>
            </p:cNvSpPr>
            <p:nvPr/>
          </p:nvSpPr>
          <p:spPr bwMode="auto">
            <a:xfrm>
              <a:off x="2718" y="1884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  <a:gd name="T3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74" name="Freeform 2766"/>
            <p:cNvSpPr>
              <a:spLocks/>
            </p:cNvSpPr>
            <p:nvPr/>
          </p:nvSpPr>
          <p:spPr bwMode="auto">
            <a:xfrm>
              <a:off x="2718" y="1884"/>
              <a:ext cx="1" cy="46"/>
            </a:xfrm>
            <a:custGeom>
              <a:avLst/>
              <a:gdLst>
                <a:gd name="T0" fmla="*/ 0 h 46"/>
                <a:gd name="T1" fmla="*/ 6 h 46"/>
                <a:gd name="T2" fmla="*/ 20 h 46"/>
                <a:gd name="T3" fmla="*/ 40 h 46"/>
                <a:gd name="T4" fmla="*/ 46 h 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6">
                  <a:moveTo>
                    <a:pt x="0" y="0"/>
                  </a:moveTo>
                  <a:lnTo>
                    <a:pt x="0" y="6"/>
                  </a:lnTo>
                  <a:lnTo>
                    <a:pt x="0" y="20"/>
                  </a:lnTo>
                  <a:lnTo>
                    <a:pt x="0" y="40"/>
                  </a:lnTo>
                  <a:lnTo>
                    <a:pt x="0" y="4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75" name="Line 2767"/>
            <p:cNvSpPr>
              <a:spLocks noChangeShapeType="1"/>
            </p:cNvSpPr>
            <p:nvPr/>
          </p:nvSpPr>
          <p:spPr bwMode="auto">
            <a:xfrm>
              <a:off x="2718" y="1930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76" name="Line 2768"/>
            <p:cNvSpPr>
              <a:spLocks noChangeShapeType="1"/>
            </p:cNvSpPr>
            <p:nvPr/>
          </p:nvSpPr>
          <p:spPr bwMode="auto">
            <a:xfrm flipV="1">
              <a:off x="2718" y="1924"/>
              <a:ext cx="1" cy="6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77" name="Freeform 2769"/>
            <p:cNvSpPr>
              <a:spLocks/>
            </p:cNvSpPr>
            <p:nvPr/>
          </p:nvSpPr>
          <p:spPr bwMode="auto">
            <a:xfrm>
              <a:off x="2718" y="1904"/>
              <a:ext cx="1" cy="20"/>
            </a:xfrm>
            <a:custGeom>
              <a:avLst/>
              <a:gdLst>
                <a:gd name="T0" fmla="*/ 20 h 20"/>
                <a:gd name="T1" fmla="*/ 6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78" name="Line 2770"/>
            <p:cNvSpPr>
              <a:spLocks noChangeShapeType="1"/>
            </p:cNvSpPr>
            <p:nvPr/>
          </p:nvSpPr>
          <p:spPr bwMode="auto">
            <a:xfrm flipV="1">
              <a:off x="2718" y="1897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79" name="Freeform 2771"/>
            <p:cNvSpPr>
              <a:spLocks/>
            </p:cNvSpPr>
            <p:nvPr/>
          </p:nvSpPr>
          <p:spPr bwMode="auto">
            <a:xfrm>
              <a:off x="2718" y="1897"/>
              <a:ext cx="8" cy="1"/>
            </a:xfrm>
            <a:custGeom>
              <a:avLst/>
              <a:gdLst>
                <a:gd name="T0" fmla="*/ 0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80" name="Freeform 2772"/>
            <p:cNvSpPr>
              <a:spLocks/>
            </p:cNvSpPr>
            <p:nvPr/>
          </p:nvSpPr>
          <p:spPr bwMode="auto">
            <a:xfrm>
              <a:off x="2726" y="1897"/>
              <a:ext cx="1" cy="33"/>
            </a:xfrm>
            <a:custGeom>
              <a:avLst/>
              <a:gdLst>
                <a:gd name="T0" fmla="*/ 0 h 33"/>
                <a:gd name="T1" fmla="*/ 7 h 33"/>
                <a:gd name="T2" fmla="*/ 13 h 33"/>
                <a:gd name="T3" fmla="*/ 27 h 33"/>
                <a:gd name="T4" fmla="*/ 33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7"/>
                  </a:lnTo>
                  <a:lnTo>
                    <a:pt x="0" y="3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81" name="Line 2773"/>
            <p:cNvSpPr>
              <a:spLocks noChangeShapeType="1"/>
            </p:cNvSpPr>
            <p:nvPr/>
          </p:nvSpPr>
          <p:spPr bwMode="auto">
            <a:xfrm>
              <a:off x="2726" y="1930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82" name="Line 2774"/>
            <p:cNvSpPr>
              <a:spLocks noChangeShapeType="1"/>
            </p:cNvSpPr>
            <p:nvPr/>
          </p:nvSpPr>
          <p:spPr bwMode="auto">
            <a:xfrm flipV="1">
              <a:off x="2726" y="1924"/>
              <a:ext cx="1" cy="6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83" name="Freeform 2775"/>
            <p:cNvSpPr>
              <a:spLocks/>
            </p:cNvSpPr>
            <p:nvPr/>
          </p:nvSpPr>
          <p:spPr bwMode="auto">
            <a:xfrm>
              <a:off x="2726" y="1904"/>
              <a:ext cx="1" cy="20"/>
            </a:xfrm>
            <a:custGeom>
              <a:avLst/>
              <a:gdLst>
                <a:gd name="T0" fmla="*/ 20 h 20"/>
                <a:gd name="T1" fmla="*/ 6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84" name="Line 2776"/>
            <p:cNvSpPr>
              <a:spLocks noChangeShapeType="1"/>
            </p:cNvSpPr>
            <p:nvPr/>
          </p:nvSpPr>
          <p:spPr bwMode="auto">
            <a:xfrm flipV="1">
              <a:off x="2726" y="1897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85" name="Freeform 2777"/>
            <p:cNvSpPr>
              <a:spLocks/>
            </p:cNvSpPr>
            <p:nvPr/>
          </p:nvSpPr>
          <p:spPr bwMode="auto">
            <a:xfrm>
              <a:off x="2726" y="1897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86" name="Freeform 2778"/>
            <p:cNvSpPr>
              <a:spLocks/>
            </p:cNvSpPr>
            <p:nvPr/>
          </p:nvSpPr>
          <p:spPr bwMode="auto">
            <a:xfrm>
              <a:off x="2726" y="1904"/>
              <a:ext cx="9" cy="40"/>
            </a:xfrm>
            <a:custGeom>
              <a:avLst/>
              <a:gdLst>
                <a:gd name="T0" fmla="*/ 0 w 9"/>
                <a:gd name="T1" fmla="*/ 0 h 40"/>
                <a:gd name="T2" fmla="*/ 0 w 9"/>
                <a:gd name="T3" fmla="*/ 6 h 40"/>
                <a:gd name="T4" fmla="*/ 0 w 9"/>
                <a:gd name="T5" fmla="*/ 20 h 40"/>
                <a:gd name="T6" fmla="*/ 9 w 9"/>
                <a:gd name="T7" fmla="*/ 33 h 40"/>
                <a:gd name="T8" fmla="*/ 9 w 9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0">
                  <a:moveTo>
                    <a:pt x="0" y="0"/>
                  </a:moveTo>
                  <a:lnTo>
                    <a:pt x="0" y="6"/>
                  </a:lnTo>
                  <a:lnTo>
                    <a:pt x="0" y="20"/>
                  </a:lnTo>
                  <a:lnTo>
                    <a:pt x="9" y="33"/>
                  </a:lnTo>
                  <a:lnTo>
                    <a:pt x="9" y="4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87" name="Freeform 2779"/>
            <p:cNvSpPr>
              <a:spLocks/>
            </p:cNvSpPr>
            <p:nvPr/>
          </p:nvSpPr>
          <p:spPr bwMode="auto">
            <a:xfrm>
              <a:off x="2735" y="1944"/>
              <a:ext cx="1" cy="6"/>
            </a:xfrm>
            <a:custGeom>
              <a:avLst/>
              <a:gdLst>
                <a:gd name="T0" fmla="*/ 0 h 6"/>
                <a:gd name="T1" fmla="*/ 6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88" name="Freeform 2780"/>
            <p:cNvSpPr>
              <a:spLocks/>
            </p:cNvSpPr>
            <p:nvPr/>
          </p:nvSpPr>
          <p:spPr bwMode="auto">
            <a:xfrm>
              <a:off x="2735" y="1924"/>
              <a:ext cx="1" cy="26"/>
            </a:xfrm>
            <a:custGeom>
              <a:avLst/>
              <a:gdLst>
                <a:gd name="T0" fmla="*/ 26 h 26"/>
                <a:gd name="T1" fmla="*/ 13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89" name="Line 2781"/>
            <p:cNvSpPr>
              <a:spLocks noChangeShapeType="1"/>
            </p:cNvSpPr>
            <p:nvPr/>
          </p:nvSpPr>
          <p:spPr bwMode="auto">
            <a:xfrm flipV="1">
              <a:off x="2735" y="1910"/>
              <a:ext cx="1" cy="14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90" name="Line 2782"/>
            <p:cNvSpPr>
              <a:spLocks noChangeShapeType="1"/>
            </p:cNvSpPr>
            <p:nvPr/>
          </p:nvSpPr>
          <p:spPr bwMode="auto">
            <a:xfrm>
              <a:off x="2735" y="1910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91" name="Freeform 2783"/>
            <p:cNvSpPr>
              <a:spLocks/>
            </p:cNvSpPr>
            <p:nvPr/>
          </p:nvSpPr>
          <p:spPr bwMode="auto">
            <a:xfrm>
              <a:off x="2735" y="1904"/>
              <a:ext cx="1" cy="6"/>
            </a:xfrm>
            <a:custGeom>
              <a:avLst/>
              <a:gdLst>
                <a:gd name="T0" fmla="*/ 6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92" name="Freeform 2784"/>
            <p:cNvSpPr>
              <a:spLocks/>
            </p:cNvSpPr>
            <p:nvPr/>
          </p:nvSpPr>
          <p:spPr bwMode="auto">
            <a:xfrm>
              <a:off x="2735" y="1904"/>
              <a:ext cx="1" cy="20"/>
            </a:xfrm>
            <a:custGeom>
              <a:avLst/>
              <a:gdLst>
                <a:gd name="T0" fmla="*/ 0 h 20"/>
                <a:gd name="T1" fmla="*/ 6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6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93" name="Freeform 2785"/>
            <p:cNvSpPr>
              <a:spLocks/>
            </p:cNvSpPr>
            <p:nvPr/>
          </p:nvSpPr>
          <p:spPr bwMode="auto">
            <a:xfrm>
              <a:off x="2735" y="1924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94" name="Freeform 2786"/>
            <p:cNvSpPr>
              <a:spLocks/>
            </p:cNvSpPr>
            <p:nvPr/>
          </p:nvSpPr>
          <p:spPr bwMode="auto">
            <a:xfrm>
              <a:off x="2744" y="1910"/>
              <a:ext cx="1" cy="14"/>
            </a:xfrm>
            <a:custGeom>
              <a:avLst/>
              <a:gdLst>
                <a:gd name="T0" fmla="*/ 14 h 14"/>
                <a:gd name="T1" fmla="*/ 7 h 14"/>
                <a:gd name="T2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95" name="Line 2787"/>
            <p:cNvSpPr>
              <a:spLocks noChangeShapeType="1"/>
            </p:cNvSpPr>
            <p:nvPr/>
          </p:nvSpPr>
          <p:spPr bwMode="auto">
            <a:xfrm>
              <a:off x="2744" y="1910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96" name="Freeform 2788"/>
            <p:cNvSpPr>
              <a:spLocks/>
            </p:cNvSpPr>
            <p:nvPr/>
          </p:nvSpPr>
          <p:spPr bwMode="auto">
            <a:xfrm>
              <a:off x="2744" y="1904"/>
              <a:ext cx="1" cy="6"/>
            </a:xfrm>
            <a:custGeom>
              <a:avLst/>
              <a:gdLst>
                <a:gd name="T0" fmla="*/ 6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97" name="Line 2789"/>
            <p:cNvSpPr>
              <a:spLocks noChangeShapeType="1"/>
            </p:cNvSpPr>
            <p:nvPr/>
          </p:nvSpPr>
          <p:spPr bwMode="auto">
            <a:xfrm>
              <a:off x="2744" y="1904"/>
              <a:ext cx="1" cy="6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98" name="Freeform 2790"/>
            <p:cNvSpPr>
              <a:spLocks/>
            </p:cNvSpPr>
            <p:nvPr/>
          </p:nvSpPr>
          <p:spPr bwMode="auto">
            <a:xfrm>
              <a:off x="2744" y="1910"/>
              <a:ext cx="1" cy="40"/>
            </a:xfrm>
            <a:custGeom>
              <a:avLst/>
              <a:gdLst>
                <a:gd name="T0" fmla="*/ 0 h 40"/>
                <a:gd name="T1" fmla="*/ 7 h 40"/>
                <a:gd name="T2" fmla="*/ 20 h 40"/>
                <a:gd name="T3" fmla="*/ 34 h 40"/>
                <a:gd name="T4" fmla="*/ 40 h 4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0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  <a:lnTo>
                    <a:pt x="0" y="34"/>
                  </a:lnTo>
                  <a:lnTo>
                    <a:pt x="0" y="4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4999" name="Freeform 2791"/>
            <p:cNvSpPr>
              <a:spLocks/>
            </p:cNvSpPr>
            <p:nvPr/>
          </p:nvSpPr>
          <p:spPr bwMode="auto">
            <a:xfrm>
              <a:off x="2744" y="1950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00" name="Freeform 2792"/>
            <p:cNvSpPr>
              <a:spLocks/>
            </p:cNvSpPr>
            <p:nvPr/>
          </p:nvSpPr>
          <p:spPr bwMode="auto">
            <a:xfrm>
              <a:off x="2744" y="1937"/>
              <a:ext cx="8" cy="20"/>
            </a:xfrm>
            <a:custGeom>
              <a:avLst/>
              <a:gdLst>
                <a:gd name="T0" fmla="*/ 0 w 8"/>
                <a:gd name="T1" fmla="*/ 20 h 20"/>
                <a:gd name="T2" fmla="*/ 0 w 8"/>
                <a:gd name="T3" fmla="*/ 13 h 20"/>
                <a:gd name="T4" fmla="*/ 8 w 8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0">
                  <a:moveTo>
                    <a:pt x="0" y="20"/>
                  </a:moveTo>
                  <a:lnTo>
                    <a:pt x="0" y="13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01" name="Line 2793"/>
            <p:cNvSpPr>
              <a:spLocks noChangeShapeType="1"/>
            </p:cNvSpPr>
            <p:nvPr/>
          </p:nvSpPr>
          <p:spPr bwMode="auto">
            <a:xfrm flipV="1">
              <a:off x="2752" y="1924"/>
              <a:ext cx="1" cy="13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02" name="Freeform 2794"/>
            <p:cNvSpPr>
              <a:spLocks/>
            </p:cNvSpPr>
            <p:nvPr/>
          </p:nvSpPr>
          <p:spPr bwMode="auto">
            <a:xfrm>
              <a:off x="2752" y="1917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03" name="Freeform 2795"/>
            <p:cNvSpPr>
              <a:spLocks/>
            </p:cNvSpPr>
            <p:nvPr/>
          </p:nvSpPr>
          <p:spPr bwMode="auto">
            <a:xfrm>
              <a:off x="2752" y="1917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04" name="Freeform 2796"/>
            <p:cNvSpPr>
              <a:spLocks/>
            </p:cNvSpPr>
            <p:nvPr/>
          </p:nvSpPr>
          <p:spPr bwMode="auto">
            <a:xfrm>
              <a:off x="2752" y="1930"/>
              <a:ext cx="1" cy="33"/>
            </a:xfrm>
            <a:custGeom>
              <a:avLst/>
              <a:gdLst>
                <a:gd name="T0" fmla="*/ 0 h 33"/>
                <a:gd name="T1" fmla="*/ 20 h 33"/>
                <a:gd name="T2" fmla="*/ 27 h 33"/>
                <a:gd name="T3" fmla="*/ 33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3">
                  <a:moveTo>
                    <a:pt x="0" y="0"/>
                  </a:moveTo>
                  <a:lnTo>
                    <a:pt x="0" y="20"/>
                  </a:lnTo>
                  <a:lnTo>
                    <a:pt x="0" y="27"/>
                  </a:lnTo>
                  <a:lnTo>
                    <a:pt x="0" y="3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05" name="Line 2797"/>
            <p:cNvSpPr>
              <a:spLocks noChangeShapeType="1"/>
            </p:cNvSpPr>
            <p:nvPr/>
          </p:nvSpPr>
          <p:spPr bwMode="auto">
            <a:xfrm>
              <a:off x="2752" y="1963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06" name="Freeform 2798"/>
            <p:cNvSpPr>
              <a:spLocks/>
            </p:cNvSpPr>
            <p:nvPr/>
          </p:nvSpPr>
          <p:spPr bwMode="auto">
            <a:xfrm>
              <a:off x="2752" y="1930"/>
              <a:ext cx="1" cy="33"/>
            </a:xfrm>
            <a:custGeom>
              <a:avLst/>
              <a:gdLst>
                <a:gd name="T0" fmla="*/ 33 h 33"/>
                <a:gd name="T1" fmla="*/ 27 h 33"/>
                <a:gd name="T2" fmla="*/ 20 h 33"/>
                <a:gd name="T3" fmla="*/ 7 h 33"/>
                <a:gd name="T4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27"/>
                  </a:lnTo>
                  <a:lnTo>
                    <a:pt x="0" y="20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07" name="Freeform 2799"/>
            <p:cNvSpPr>
              <a:spLocks/>
            </p:cNvSpPr>
            <p:nvPr/>
          </p:nvSpPr>
          <p:spPr bwMode="auto">
            <a:xfrm>
              <a:off x="2752" y="1924"/>
              <a:ext cx="9" cy="6"/>
            </a:xfrm>
            <a:custGeom>
              <a:avLst/>
              <a:gdLst>
                <a:gd name="T0" fmla="*/ 0 w 9"/>
                <a:gd name="T1" fmla="*/ 6 h 6"/>
                <a:gd name="T2" fmla="*/ 0 w 9"/>
                <a:gd name="T3" fmla="*/ 0 h 6"/>
                <a:gd name="T4" fmla="*/ 9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6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08" name="Freeform 2800"/>
            <p:cNvSpPr>
              <a:spLocks/>
            </p:cNvSpPr>
            <p:nvPr/>
          </p:nvSpPr>
          <p:spPr bwMode="auto">
            <a:xfrm>
              <a:off x="2761" y="1917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09" name="Freeform 2801"/>
            <p:cNvSpPr>
              <a:spLocks/>
            </p:cNvSpPr>
            <p:nvPr/>
          </p:nvSpPr>
          <p:spPr bwMode="auto">
            <a:xfrm>
              <a:off x="2761" y="1917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10" name="Freeform 2802"/>
            <p:cNvSpPr>
              <a:spLocks/>
            </p:cNvSpPr>
            <p:nvPr/>
          </p:nvSpPr>
          <p:spPr bwMode="auto">
            <a:xfrm>
              <a:off x="2761" y="1930"/>
              <a:ext cx="1" cy="40"/>
            </a:xfrm>
            <a:custGeom>
              <a:avLst/>
              <a:gdLst>
                <a:gd name="T0" fmla="*/ 0 h 40"/>
                <a:gd name="T1" fmla="*/ 7 h 40"/>
                <a:gd name="T2" fmla="*/ 20 h 40"/>
                <a:gd name="T3" fmla="*/ 33 h 40"/>
                <a:gd name="T4" fmla="*/ 40 h 4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0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0" y="4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11" name="Freeform 2803"/>
            <p:cNvSpPr>
              <a:spLocks/>
            </p:cNvSpPr>
            <p:nvPr/>
          </p:nvSpPr>
          <p:spPr bwMode="auto">
            <a:xfrm>
              <a:off x="2761" y="1963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12" name="Freeform 2804"/>
            <p:cNvSpPr>
              <a:spLocks/>
            </p:cNvSpPr>
            <p:nvPr/>
          </p:nvSpPr>
          <p:spPr bwMode="auto">
            <a:xfrm>
              <a:off x="2761" y="1924"/>
              <a:ext cx="1" cy="39"/>
            </a:xfrm>
            <a:custGeom>
              <a:avLst/>
              <a:gdLst>
                <a:gd name="T0" fmla="*/ 39 h 39"/>
                <a:gd name="T1" fmla="*/ 33 h 39"/>
                <a:gd name="T2" fmla="*/ 20 h 39"/>
                <a:gd name="T3" fmla="*/ 6 h 39"/>
                <a:gd name="T4" fmla="*/ 0 h 3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9">
                  <a:moveTo>
                    <a:pt x="0" y="39"/>
                  </a:moveTo>
                  <a:lnTo>
                    <a:pt x="0" y="33"/>
                  </a:lnTo>
                  <a:lnTo>
                    <a:pt x="0" y="20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13" name="Line 2805"/>
            <p:cNvSpPr>
              <a:spLocks noChangeShapeType="1"/>
            </p:cNvSpPr>
            <p:nvPr/>
          </p:nvSpPr>
          <p:spPr bwMode="auto">
            <a:xfrm flipV="1">
              <a:off x="2761" y="1910"/>
              <a:ext cx="1" cy="14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14" name="Freeform 2806"/>
            <p:cNvSpPr>
              <a:spLocks/>
            </p:cNvSpPr>
            <p:nvPr/>
          </p:nvSpPr>
          <p:spPr bwMode="auto">
            <a:xfrm>
              <a:off x="2761" y="1897"/>
              <a:ext cx="9" cy="13"/>
            </a:xfrm>
            <a:custGeom>
              <a:avLst/>
              <a:gdLst>
                <a:gd name="T0" fmla="*/ 0 w 9"/>
                <a:gd name="T1" fmla="*/ 13 h 13"/>
                <a:gd name="T2" fmla="*/ 0 w 9"/>
                <a:gd name="T3" fmla="*/ 7 h 13"/>
                <a:gd name="T4" fmla="*/ 9 w 9"/>
                <a:gd name="T5" fmla="*/ 0 h 13"/>
                <a:gd name="T6" fmla="*/ 9 w 9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3">
                  <a:moveTo>
                    <a:pt x="0" y="13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15" name="Freeform 2807"/>
            <p:cNvSpPr>
              <a:spLocks/>
            </p:cNvSpPr>
            <p:nvPr/>
          </p:nvSpPr>
          <p:spPr bwMode="auto">
            <a:xfrm>
              <a:off x="2770" y="1897"/>
              <a:ext cx="1" cy="33"/>
            </a:xfrm>
            <a:custGeom>
              <a:avLst/>
              <a:gdLst>
                <a:gd name="T0" fmla="*/ 0 h 33"/>
                <a:gd name="T1" fmla="*/ 7 h 33"/>
                <a:gd name="T2" fmla="*/ 13 h 33"/>
                <a:gd name="T3" fmla="*/ 33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3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16" name="Freeform 2808"/>
            <p:cNvSpPr>
              <a:spLocks/>
            </p:cNvSpPr>
            <p:nvPr/>
          </p:nvSpPr>
          <p:spPr bwMode="auto">
            <a:xfrm>
              <a:off x="2770" y="1930"/>
              <a:ext cx="1" cy="33"/>
            </a:xfrm>
            <a:custGeom>
              <a:avLst/>
              <a:gdLst>
                <a:gd name="T0" fmla="*/ 0 h 33"/>
                <a:gd name="T1" fmla="*/ 20 h 33"/>
                <a:gd name="T2" fmla="*/ 27 h 33"/>
                <a:gd name="T3" fmla="*/ 33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3">
                  <a:moveTo>
                    <a:pt x="0" y="0"/>
                  </a:moveTo>
                  <a:lnTo>
                    <a:pt x="0" y="20"/>
                  </a:lnTo>
                  <a:lnTo>
                    <a:pt x="0" y="27"/>
                  </a:lnTo>
                  <a:lnTo>
                    <a:pt x="0" y="3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17" name="Freeform 2809"/>
            <p:cNvSpPr>
              <a:spLocks/>
            </p:cNvSpPr>
            <p:nvPr/>
          </p:nvSpPr>
          <p:spPr bwMode="auto">
            <a:xfrm>
              <a:off x="2770" y="1937"/>
              <a:ext cx="1" cy="26"/>
            </a:xfrm>
            <a:custGeom>
              <a:avLst/>
              <a:gdLst>
                <a:gd name="T0" fmla="*/ 26 h 26"/>
                <a:gd name="T1" fmla="*/ 26 h 26"/>
                <a:gd name="T2" fmla="*/ 20 h 26"/>
                <a:gd name="T3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18" name="Freeform 2810"/>
            <p:cNvSpPr>
              <a:spLocks/>
            </p:cNvSpPr>
            <p:nvPr/>
          </p:nvSpPr>
          <p:spPr bwMode="auto">
            <a:xfrm>
              <a:off x="2770" y="1910"/>
              <a:ext cx="1" cy="27"/>
            </a:xfrm>
            <a:custGeom>
              <a:avLst/>
              <a:gdLst>
                <a:gd name="T0" fmla="*/ 27 h 27"/>
                <a:gd name="T1" fmla="*/ 14 h 27"/>
                <a:gd name="T2" fmla="*/ 0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">
                  <a:moveTo>
                    <a:pt x="0" y="27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19" name="Freeform 2811"/>
            <p:cNvSpPr>
              <a:spLocks/>
            </p:cNvSpPr>
            <p:nvPr/>
          </p:nvSpPr>
          <p:spPr bwMode="auto">
            <a:xfrm>
              <a:off x="2770" y="1910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20" name="Line 2812"/>
            <p:cNvSpPr>
              <a:spLocks noChangeShapeType="1"/>
            </p:cNvSpPr>
            <p:nvPr/>
          </p:nvSpPr>
          <p:spPr bwMode="auto">
            <a:xfrm>
              <a:off x="2770" y="1917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21" name="Freeform 2813"/>
            <p:cNvSpPr>
              <a:spLocks/>
            </p:cNvSpPr>
            <p:nvPr/>
          </p:nvSpPr>
          <p:spPr bwMode="auto">
            <a:xfrm>
              <a:off x="2770" y="1924"/>
              <a:ext cx="8" cy="13"/>
            </a:xfrm>
            <a:custGeom>
              <a:avLst/>
              <a:gdLst>
                <a:gd name="T0" fmla="*/ 0 w 8"/>
                <a:gd name="T1" fmla="*/ 0 h 13"/>
                <a:gd name="T2" fmla="*/ 0 w 8"/>
                <a:gd name="T3" fmla="*/ 6 h 13"/>
                <a:gd name="T4" fmla="*/ 8 w 8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3">
                  <a:moveTo>
                    <a:pt x="0" y="0"/>
                  </a:moveTo>
                  <a:lnTo>
                    <a:pt x="0" y="6"/>
                  </a:lnTo>
                  <a:lnTo>
                    <a:pt x="8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22" name="Freeform 2814"/>
            <p:cNvSpPr>
              <a:spLocks/>
            </p:cNvSpPr>
            <p:nvPr/>
          </p:nvSpPr>
          <p:spPr bwMode="auto">
            <a:xfrm>
              <a:off x="2778" y="1937"/>
              <a:ext cx="1" cy="26"/>
            </a:xfrm>
            <a:custGeom>
              <a:avLst/>
              <a:gdLst>
                <a:gd name="T0" fmla="*/ 0 h 26"/>
                <a:gd name="T1" fmla="*/ 13 h 26"/>
                <a:gd name="T2" fmla="*/ 26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0"/>
                  </a:moveTo>
                  <a:lnTo>
                    <a:pt x="0" y="13"/>
                  </a:lnTo>
                  <a:lnTo>
                    <a:pt x="0" y="2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23" name="Line 2815"/>
            <p:cNvSpPr>
              <a:spLocks noChangeShapeType="1"/>
            </p:cNvSpPr>
            <p:nvPr/>
          </p:nvSpPr>
          <p:spPr bwMode="auto">
            <a:xfrm>
              <a:off x="2778" y="1963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24" name="Freeform 2816"/>
            <p:cNvSpPr>
              <a:spLocks/>
            </p:cNvSpPr>
            <p:nvPr/>
          </p:nvSpPr>
          <p:spPr bwMode="auto">
            <a:xfrm>
              <a:off x="2778" y="1924"/>
              <a:ext cx="1" cy="39"/>
            </a:xfrm>
            <a:custGeom>
              <a:avLst/>
              <a:gdLst>
                <a:gd name="T0" fmla="*/ 39 h 39"/>
                <a:gd name="T1" fmla="*/ 33 h 39"/>
                <a:gd name="T2" fmla="*/ 20 h 39"/>
                <a:gd name="T3" fmla="*/ 6 h 39"/>
                <a:gd name="T4" fmla="*/ 0 h 3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9">
                  <a:moveTo>
                    <a:pt x="0" y="39"/>
                  </a:moveTo>
                  <a:lnTo>
                    <a:pt x="0" y="33"/>
                  </a:lnTo>
                  <a:lnTo>
                    <a:pt x="0" y="20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25" name="Line 2817"/>
            <p:cNvSpPr>
              <a:spLocks noChangeShapeType="1"/>
            </p:cNvSpPr>
            <p:nvPr/>
          </p:nvSpPr>
          <p:spPr bwMode="auto">
            <a:xfrm>
              <a:off x="2778" y="1924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26" name="Line 2818"/>
            <p:cNvSpPr>
              <a:spLocks noChangeShapeType="1"/>
            </p:cNvSpPr>
            <p:nvPr/>
          </p:nvSpPr>
          <p:spPr bwMode="auto">
            <a:xfrm>
              <a:off x="2778" y="1924"/>
              <a:ext cx="1" cy="6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65228" name="Group 3020"/>
          <p:cNvGrpSpPr>
            <a:grpSpLocks/>
          </p:cNvGrpSpPr>
          <p:nvPr/>
        </p:nvGrpSpPr>
        <p:grpSpPr bwMode="auto">
          <a:xfrm>
            <a:off x="4410075" y="3032125"/>
            <a:ext cx="400050" cy="160338"/>
            <a:chOff x="2778" y="1910"/>
            <a:chExt cx="252" cy="101"/>
          </a:xfrm>
        </p:grpSpPr>
        <p:sp>
          <p:nvSpPr>
            <p:cNvPr id="865028" name="Freeform 2820"/>
            <p:cNvSpPr>
              <a:spLocks/>
            </p:cNvSpPr>
            <p:nvPr/>
          </p:nvSpPr>
          <p:spPr bwMode="auto">
            <a:xfrm>
              <a:off x="2778" y="1930"/>
              <a:ext cx="1" cy="20"/>
            </a:xfrm>
            <a:custGeom>
              <a:avLst/>
              <a:gdLst>
                <a:gd name="T0" fmla="*/ 0 h 20"/>
                <a:gd name="T1" fmla="*/ 14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14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29" name="Freeform 2821"/>
            <p:cNvSpPr>
              <a:spLocks/>
            </p:cNvSpPr>
            <p:nvPr/>
          </p:nvSpPr>
          <p:spPr bwMode="auto">
            <a:xfrm>
              <a:off x="2778" y="1950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30" name="Freeform 2822"/>
            <p:cNvSpPr>
              <a:spLocks/>
            </p:cNvSpPr>
            <p:nvPr/>
          </p:nvSpPr>
          <p:spPr bwMode="auto">
            <a:xfrm>
              <a:off x="2787" y="1950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  <a:gd name="T3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31" name="Freeform 2823"/>
            <p:cNvSpPr>
              <a:spLocks/>
            </p:cNvSpPr>
            <p:nvPr/>
          </p:nvSpPr>
          <p:spPr bwMode="auto">
            <a:xfrm>
              <a:off x="2787" y="1924"/>
              <a:ext cx="1" cy="39"/>
            </a:xfrm>
            <a:custGeom>
              <a:avLst/>
              <a:gdLst>
                <a:gd name="T0" fmla="*/ 39 h 39"/>
                <a:gd name="T1" fmla="*/ 33 h 39"/>
                <a:gd name="T2" fmla="*/ 20 h 39"/>
                <a:gd name="T3" fmla="*/ 6 h 39"/>
                <a:gd name="T4" fmla="*/ 0 h 3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9">
                  <a:moveTo>
                    <a:pt x="0" y="39"/>
                  </a:moveTo>
                  <a:lnTo>
                    <a:pt x="0" y="33"/>
                  </a:lnTo>
                  <a:lnTo>
                    <a:pt x="0" y="20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32" name="Freeform 2824"/>
            <p:cNvSpPr>
              <a:spLocks/>
            </p:cNvSpPr>
            <p:nvPr/>
          </p:nvSpPr>
          <p:spPr bwMode="auto">
            <a:xfrm>
              <a:off x="2787" y="1924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33" name="Line 2825"/>
            <p:cNvSpPr>
              <a:spLocks noChangeShapeType="1"/>
            </p:cNvSpPr>
            <p:nvPr/>
          </p:nvSpPr>
          <p:spPr bwMode="auto">
            <a:xfrm>
              <a:off x="2787" y="1930"/>
              <a:ext cx="1" cy="14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34" name="Line 2826"/>
            <p:cNvSpPr>
              <a:spLocks noChangeShapeType="1"/>
            </p:cNvSpPr>
            <p:nvPr/>
          </p:nvSpPr>
          <p:spPr bwMode="auto">
            <a:xfrm>
              <a:off x="2787" y="1944"/>
              <a:ext cx="1" cy="6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35" name="Freeform 2827"/>
            <p:cNvSpPr>
              <a:spLocks/>
            </p:cNvSpPr>
            <p:nvPr/>
          </p:nvSpPr>
          <p:spPr bwMode="auto">
            <a:xfrm>
              <a:off x="2787" y="1950"/>
              <a:ext cx="1" cy="27"/>
            </a:xfrm>
            <a:custGeom>
              <a:avLst/>
              <a:gdLst>
                <a:gd name="T0" fmla="*/ 0 h 27"/>
                <a:gd name="T1" fmla="*/ 7 h 27"/>
                <a:gd name="T2" fmla="*/ 13 h 27"/>
                <a:gd name="T3" fmla="*/ 20 h 27"/>
                <a:gd name="T4" fmla="*/ 27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7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36" name="Freeform 2828"/>
            <p:cNvSpPr>
              <a:spLocks/>
            </p:cNvSpPr>
            <p:nvPr/>
          </p:nvSpPr>
          <p:spPr bwMode="auto">
            <a:xfrm>
              <a:off x="2787" y="1963"/>
              <a:ext cx="9" cy="14"/>
            </a:xfrm>
            <a:custGeom>
              <a:avLst/>
              <a:gdLst>
                <a:gd name="T0" fmla="*/ 0 w 9"/>
                <a:gd name="T1" fmla="*/ 14 h 14"/>
                <a:gd name="T2" fmla="*/ 0 w 9"/>
                <a:gd name="T3" fmla="*/ 7 h 14"/>
                <a:gd name="T4" fmla="*/ 9 w 9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4">
                  <a:moveTo>
                    <a:pt x="0" y="14"/>
                  </a:moveTo>
                  <a:lnTo>
                    <a:pt x="0" y="7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37" name="Freeform 2829"/>
            <p:cNvSpPr>
              <a:spLocks/>
            </p:cNvSpPr>
            <p:nvPr/>
          </p:nvSpPr>
          <p:spPr bwMode="auto">
            <a:xfrm>
              <a:off x="2796" y="1930"/>
              <a:ext cx="1" cy="33"/>
            </a:xfrm>
            <a:custGeom>
              <a:avLst/>
              <a:gdLst>
                <a:gd name="T0" fmla="*/ 33 h 33"/>
                <a:gd name="T1" fmla="*/ 14 h 33"/>
                <a:gd name="T2" fmla="*/ 7 h 33"/>
                <a:gd name="T3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38" name="Line 2830"/>
            <p:cNvSpPr>
              <a:spLocks noChangeShapeType="1"/>
            </p:cNvSpPr>
            <p:nvPr/>
          </p:nvSpPr>
          <p:spPr bwMode="auto">
            <a:xfrm>
              <a:off x="2796" y="1930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39" name="Line 2831"/>
            <p:cNvSpPr>
              <a:spLocks noChangeShapeType="1"/>
            </p:cNvSpPr>
            <p:nvPr/>
          </p:nvSpPr>
          <p:spPr bwMode="auto">
            <a:xfrm>
              <a:off x="2796" y="1930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40" name="Freeform 2832"/>
            <p:cNvSpPr>
              <a:spLocks/>
            </p:cNvSpPr>
            <p:nvPr/>
          </p:nvSpPr>
          <p:spPr bwMode="auto">
            <a:xfrm>
              <a:off x="2796" y="1937"/>
              <a:ext cx="1" cy="33"/>
            </a:xfrm>
            <a:custGeom>
              <a:avLst/>
              <a:gdLst>
                <a:gd name="T0" fmla="*/ 0 h 33"/>
                <a:gd name="T1" fmla="*/ 13 h 33"/>
                <a:gd name="T2" fmla="*/ 33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3">
                  <a:moveTo>
                    <a:pt x="0" y="0"/>
                  </a:moveTo>
                  <a:lnTo>
                    <a:pt x="0" y="13"/>
                  </a:lnTo>
                  <a:lnTo>
                    <a:pt x="0" y="3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41" name="Line 2833"/>
            <p:cNvSpPr>
              <a:spLocks noChangeShapeType="1"/>
            </p:cNvSpPr>
            <p:nvPr/>
          </p:nvSpPr>
          <p:spPr bwMode="auto">
            <a:xfrm>
              <a:off x="2796" y="1970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42" name="Freeform 2834"/>
            <p:cNvSpPr>
              <a:spLocks/>
            </p:cNvSpPr>
            <p:nvPr/>
          </p:nvSpPr>
          <p:spPr bwMode="auto">
            <a:xfrm>
              <a:off x="2796" y="1970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43" name="Freeform 2835"/>
            <p:cNvSpPr>
              <a:spLocks/>
            </p:cNvSpPr>
            <p:nvPr/>
          </p:nvSpPr>
          <p:spPr bwMode="auto">
            <a:xfrm>
              <a:off x="2796" y="1944"/>
              <a:ext cx="8" cy="26"/>
            </a:xfrm>
            <a:custGeom>
              <a:avLst/>
              <a:gdLst>
                <a:gd name="T0" fmla="*/ 0 w 8"/>
                <a:gd name="T1" fmla="*/ 26 h 26"/>
                <a:gd name="T2" fmla="*/ 0 w 8"/>
                <a:gd name="T3" fmla="*/ 13 h 26"/>
                <a:gd name="T4" fmla="*/ 8 w 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6">
                  <a:moveTo>
                    <a:pt x="0" y="26"/>
                  </a:moveTo>
                  <a:lnTo>
                    <a:pt x="0" y="13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44" name="Freeform 2836"/>
            <p:cNvSpPr>
              <a:spLocks/>
            </p:cNvSpPr>
            <p:nvPr/>
          </p:nvSpPr>
          <p:spPr bwMode="auto">
            <a:xfrm>
              <a:off x="2804" y="1924"/>
              <a:ext cx="1" cy="20"/>
            </a:xfrm>
            <a:custGeom>
              <a:avLst/>
              <a:gdLst>
                <a:gd name="T0" fmla="*/ 20 h 20"/>
                <a:gd name="T1" fmla="*/ 6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45" name="Freeform 2837"/>
            <p:cNvSpPr>
              <a:spLocks/>
            </p:cNvSpPr>
            <p:nvPr/>
          </p:nvSpPr>
          <p:spPr bwMode="auto">
            <a:xfrm>
              <a:off x="2804" y="1924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46" name="Freeform 2838"/>
            <p:cNvSpPr>
              <a:spLocks/>
            </p:cNvSpPr>
            <p:nvPr/>
          </p:nvSpPr>
          <p:spPr bwMode="auto">
            <a:xfrm>
              <a:off x="2804" y="1937"/>
              <a:ext cx="1" cy="26"/>
            </a:xfrm>
            <a:custGeom>
              <a:avLst/>
              <a:gdLst>
                <a:gd name="T0" fmla="*/ 0 h 26"/>
                <a:gd name="T1" fmla="*/ 13 h 26"/>
                <a:gd name="T2" fmla="*/ 26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0"/>
                  </a:moveTo>
                  <a:lnTo>
                    <a:pt x="0" y="13"/>
                  </a:lnTo>
                  <a:lnTo>
                    <a:pt x="0" y="2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47" name="Line 2839"/>
            <p:cNvSpPr>
              <a:spLocks noChangeShapeType="1"/>
            </p:cNvSpPr>
            <p:nvPr/>
          </p:nvSpPr>
          <p:spPr bwMode="auto">
            <a:xfrm>
              <a:off x="2804" y="1963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48" name="Line 2840"/>
            <p:cNvSpPr>
              <a:spLocks noChangeShapeType="1"/>
            </p:cNvSpPr>
            <p:nvPr/>
          </p:nvSpPr>
          <p:spPr bwMode="auto">
            <a:xfrm flipV="1">
              <a:off x="2804" y="1957"/>
              <a:ext cx="1" cy="6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49" name="Freeform 2841"/>
            <p:cNvSpPr>
              <a:spLocks/>
            </p:cNvSpPr>
            <p:nvPr/>
          </p:nvSpPr>
          <p:spPr bwMode="auto">
            <a:xfrm>
              <a:off x="2804" y="1930"/>
              <a:ext cx="1" cy="27"/>
            </a:xfrm>
            <a:custGeom>
              <a:avLst/>
              <a:gdLst>
                <a:gd name="T0" fmla="*/ 27 h 27"/>
                <a:gd name="T1" fmla="*/ 14 h 27"/>
                <a:gd name="T2" fmla="*/ 0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">
                  <a:moveTo>
                    <a:pt x="0" y="27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50" name="Freeform 2842"/>
            <p:cNvSpPr>
              <a:spLocks/>
            </p:cNvSpPr>
            <p:nvPr/>
          </p:nvSpPr>
          <p:spPr bwMode="auto">
            <a:xfrm>
              <a:off x="2804" y="1924"/>
              <a:ext cx="9" cy="6"/>
            </a:xfrm>
            <a:custGeom>
              <a:avLst/>
              <a:gdLst>
                <a:gd name="T0" fmla="*/ 0 w 9"/>
                <a:gd name="T1" fmla="*/ 6 h 6"/>
                <a:gd name="T2" fmla="*/ 0 w 9"/>
                <a:gd name="T3" fmla="*/ 0 h 6"/>
                <a:gd name="T4" fmla="*/ 9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6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51" name="Freeform 2843"/>
            <p:cNvSpPr>
              <a:spLocks/>
            </p:cNvSpPr>
            <p:nvPr/>
          </p:nvSpPr>
          <p:spPr bwMode="auto">
            <a:xfrm>
              <a:off x="2813" y="1910"/>
              <a:ext cx="1" cy="14"/>
            </a:xfrm>
            <a:custGeom>
              <a:avLst/>
              <a:gdLst>
                <a:gd name="T0" fmla="*/ 14 h 14"/>
                <a:gd name="T1" fmla="*/ 7 h 14"/>
                <a:gd name="T2" fmla="*/ 0 h 14"/>
                <a:gd name="T3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52" name="Freeform 2844"/>
            <p:cNvSpPr>
              <a:spLocks/>
            </p:cNvSpPr>
            <p:nvPr/>
          </p:nvSpPr>
          <p:spPr bwMode="auto">
            <a:xfrm>
              <a:off x="2813" y="1910"/>
              <a:ext cx="1" cy="40"/>
            </a:xfrm>
            <a:custGeom>
              <a:avLst/>
              <a:gdLst>
                <a:gd name="T0" fmla="*/ 0 h 40"/>
                <a:gd name="T1" fmla="*/ 7 h 40"/>
                <a:gd name="T2" fmla="*/ 20 h 40"/>
                <a:gd name="T3" fmla="*/ 34 h 40"/>
                <a:gd name="T4" fmla="*/ 40 h 4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0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  <a:lnTo>
                    <a:pt x="0" y="34"/>
                  </a:lnTo>
                  <a:lnTo>
                    <a:pt x="0" y="4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53" name="Line 2845"/>
            <p:cNvSpPr>
              <a:spLocks noChangeShapeType="1"/>
            </p:cNvSpPr>
            <p:nvPr/>
          </p:nvSpPr>
          <p:spPr bwMode="auto">
            <a:xfrm>
              <a:off x="2813" y="1950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54" name="Freeform 2846"/>
            <p:cNvSpPr>
              <a:spLocks/>
            </p:cNvSpPr>
            <p:nvPr/>
          </p:nvSpPr>
          <p:spPr bwMode="auto">
            <a:xfrm>
              <a:off x="2813" y="1950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55" name="Freeform 2847"/>
            <p:cNvSpPr>
              <a:spLocks/>
            </p:cNvSpPr>
            <p:nvPr/>
          </p:nvSpPr>
          <p:spPr bwMode="auto">
            <a:xfrm>
              <a:off x="2813" y="1917"/>
              <a:ext cx="1" cy="40"/>
            </a:xfrm>
            <a:custGeom>
              <a:avLst/>
              <a:gdLst>
                <a:gd name="T0" fmla="*/ 40 h 40"/>
                <a:gd name="T1" fmla="*/ 33 h 40"/>
                <a:gd name="T2" fmla="*/ 20 h 40"/>
                <a:gd name="T3" fmla="*/ 7 h 40"/>
                <a:gd name="T4" fmla="*/ 0 h 4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0">
                  <a:moveTo>
                    <a:pt x="0" y="40"/>
                  </a:moveTo>
                  <a:lnTo>
                    <a:pt x="0" y="33"/>
                  </a:lnTo>
                  <a:lnTo>
                    <a:pt x="0" y="20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56" name="Freeform 2848"/>
            <p:cNvSpPr>
              <a:spLocks/>
            </p:cNvSpPr>
            <p:nvPr/>
          </p:nvSpPr>
          <p:spPr bwMode="auto">
            <a:xfrm>
              <a:off x="2813" y="1917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57" name="Line 2849"/>
            <p:cNvSpPr>
              <a:spLocks noChangeShapeType="1"/>
            </p:cNvSpPr>
            <p:nvPr/>
          </p:nvSpPr>
          <p:spPr bwMode="auto">
            <a:xfrm>
              <a:off x="2813" y="1924"/>
              <a:ext cx="1" cy="6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58" name="Freeform 2850"/>
            <p:cNvSpPr>
              <a:spLocks/>
            </p:cNvSpPr>
            <p:nvPr/>
          </p:nvSpPr>
          <p:spPr bwMode="auto">
            <a:xfrm>
              <a:off x="2813" y="1930"/>
              <a:ext cx="9" cy="33"/>
            </a:xfrm>
            <a:custGeom>
              <a:avLst/>
              <a:gdLst>
                <a:gd name="T0" fmla="*/ 0 w 9"/>
                <a:gd name="T1" fmla="*/ 0 h 33"/>
                <a:gd name="T2" fmla="*/ 0 w 9"/>
                <a:gd name="T3" fmla="*/ 7 h 33"/>
                <a:gd name="T4" fmla="*/ 0 w 9"/>
                <a:gd name="T5" fmla="*/ 20 h 33"/>
                <a:gd name="T6" fmla="*/ 9 w 9"/>
                <a:gd name="T7" fmla="*/ 27 h 33"/>
                <a:gd name="T8" fmla="*/ 9 w 9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3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  <a:lnTo>
                    <a:pt x="9" y="27"/>
                  </a:lnTo>
                  <a:lnTo>
                    <a:pt x="9" y="3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59" name="Line 2851"/>
            <p:cNvSpPr>
              <a:spLocks noChangeShapeType="1"/>
            </p:cNvSpPr>
            <p:nvPr/>
          </p:nvSpPr>
          <p:spPr bwMode="auto">
            <a:xfrm>
              <a:off x="2822" y="1963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60" name="Line 2852"/>
            <p:cNvSpPr>
              <a:spLocks noChangeShapeType="1"/>
            </p:cNvSpPr>
            <p:nvPr/>
          </p:nvSpPr>
          <p:spPr bwMode="auto">
            <a:xfrm flipV="1">
              <a:off x="2822" y="1957"/>
              <a:ext cx="1" cy="6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61" name="Freeform 2853"/>
            <p:cNvSpPr>
              <a:spLocks/>
            </p:cNvSpPr>
            <p:nvPr/>
          </p:nvSpPr>
          <p:spPr bwMode="auto">
            <a:xfrm>
              <a:off x="2822" y="1924"/>
              <a:ext cx="1" cy="33"/>
            </a:xfrm>
            <a:custGeom>
              <a:avLst/>
              <a:gdLst>
                <a:gd name="T0" fmla="*/ 33 h 33"/>
                <a:gd name="T1" fmla="*/ 26 h 33"/>
                <a:gd name="T2" fmla="*/ 13 h 33"/>
                <a:gd name="T3" fmla="*/ 6 h 33"/>
                <a:gd name="T4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26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62" name="Freeform 2854"/>
            <p:cNvSpPr>
              <a:spLocks/>
            </p:cNvSpPr>
            <p:nvPr/>
          </p:nvSpPr>
          <p:spPr bwMode="auto">
            <a:xfrm>
              <a:off x="2822" y="1924"/>
              <a:ext cx="1" cy="6"/>
            </a:xfrm>
            <a:custGeom>
              <a:avLst/>
              <a:gdLst>
                <a:gd name="T0" fmla="*/ 0 h 6"/>
                <a:gd name="T1" fmla="*/ 0 h 6"/>
                <a:gd name="T2" fmla="*/ 0 h 6"/>
                <a:gd name="T3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63" name="Freeform 2855"/>
            <p:cNvSpPr>
              <a:spLocks/>
            </p:cNvSpPr>
            <p:nvPr/>
          </p:nvSpPr>
          <p:spPr bwMode="auto">
            <a:xfrm>
              <a:off x="2822" y="1917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  <a:gd name="T3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64" name="Freeform 2856"/>
            <p:cNvSpPr>
              <a:spLocks/>
            </p:cNvSpPr>
            <p:nvPr/>
          </p:nvSpPr>
          <p:spPr bwMode="auto">
            <a:xfrm>
              <a:off x="2822" y="1917"/>
              <a:ext cx="1" cy="20"/>
            </a:xfrm>
            <a:custGeom>
              <a:avLst/>
              <a:gdLst>
                <a:gd name="T0" fmla="*/ 0 h 20"/>
                <a:gd name="T1" fmla="*/ 0 h 20"/>
                <a:gd name="T2" fmla="*/ 7 h 20"/>
                <a:gd name="T3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65" name="Freeform 2857"/>
            <p:cNvSpPr>
              <a:spLocks/>
            </p:cNvSpPr>
            <p:nvPr/>
          </p:nvSpPr>
          <p:spPr bwMode="auto">
            <a:xfrm>
              <a:off x="2822" y="1937"/>
              <a:ext cx="8" cy="7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7 h 7"/>
                <a:gd name="T4" fmla="*/ 8 w 8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7"/>
                  </a:lnTo>
                  <a:lnTo>
                    <a:pt x="8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66" name="Line 2858"/>
            <p:cNvSpPr>
              <a:spLocks noChangeShapeType="1"/>
            </p:cNvSpPr>
            <p:nvPr/>
          </p:nvSpPr>
          <p:spPr bwMode="auto">
            <a:xfrm flipV="1">
              <a:off x="2830" y="1937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67" name="Freeform 2859"/>
            <p:cNvSpPr>
              <a:spLocks/>
            </p:cNvSpPr>
            <p:nvPr/>
          </p:nvSpPr>
          <p:spPr bwMode="auto">
            <a:xfrm>
              <a:off x="2830" y="1917"/>
              <a:ext cx="1" cy="20"/>
            </a:xfrm>
            <a:custGeom>
              <a:avLst/>
              <a:gdLst>
                <a:gd name="T0" fmla="*/ 20 h 20"/>
                <a:gd name="T1" fmla="*/ 7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68" name="Freeform 2860"/>
            <p:cNvSpPr>
              <a:spLocks/>
            </p:cNvSpPr>
            <p:nvPr/>
          </p:nvSpPr>
          <p:spPr bwMode="auto">
            <a:xfrm>
              <a:off x="2830" y="1917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69" name="Freeform 2861"/>
            <p:cNvSpPr>
              <a:spLocks/>
            </p:cNvSpPr>
            <p:nvPr/>
          </p:nvSpPr>
          <p:spPr bwMode="auto">
            <a:xfrm>
              <a:off x="2830" y="1917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70" name="Freeform 2862"/>
            <p:cNvSpPr>
              <a:spLocks/>
            </p:cNvSpPr>
            <p:nvPr/>
          </p:nvSpPr>
          <p:spPr bwMode="auto">
            <a:xfrm>
              <a:off x="2830" y="1917"/>
              <a:ext cx="1" cy="33"/>
            </a:xfrm>
            <a:custGeom>
              <a:avLst/>
              <a:gdLst>
                <a:gd name="T0" fmla="*/ 0 h 33"/>
                <a:gd name="T1" fmla="*/ 7 h 33"/>
                <a:gd name="T2" fmla="*/ 13 h 33"/>
                <a:gd name="T3" fmla="*/ 27 h 33"/>
                <a:gd name="T4" fmla="*/ 33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7"/>
                  </a:lnTo>
                  <a:lnTo>
                    <a:pt x="0" y="3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71" name="Line 2863"/>
            <p:cNvSpPr>
              <a:spLocks noChangeShapeType="1"/>
            </p:cNvSpPr>
            <p:nvPr/>
          </p:nvSpPr>
          <p:spPr bwMode="auto">
            <a:xfrm>
              <a:off x="2830" y="1950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72" name="Freeform 2864"/>
            <p:cNvSpPr>
              <a:spLocks/>
            </p:cNvSpPr>
            <p:nvPr/>
          </p:nvSpPr>
          <p:spPr bwMode="auto">
            <a:xfrm>
              <a:off x="2830" y="1957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73" name="Freeform 2865"/>
            <p:cNvSpPr>
              <a:spLocks/>
            </p:cNvSpPr>
            <p:nvPr/>
          </p:nvSpPr>
          <p:spPr bwMode="auto">
            <a:xfrm>
              <a:off x="2839" y="1930"/>
              <a:ext cx="1" cy="27"/>
            </a:xfrm>
            <a:custGeom>
              <a:avLst/>
              <a:gdLst>
                <a:gd name="T0" fmla="*/ 27 h 27"/>
                <a:gd name="T1" fmla="*/ 20 h 27"/>
                <a:gd name="T2" fmla="*/ 14 h 27"/>
                <a:gd name="T3" fmla="*/ 7 h 27"/>
                <a:gd name="T4" fmla="*/ 0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7">
                  <a:moveTo>
                    <a:pt x="0" y="27"/>
                  </a:moveTo>
                  <a:lnTo>
                    <a:pt x="0" y="20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74" name="Line 2866"/>
            <p:cNvSpPr>
              <a:spLocks noChangeShapeType="1"/>
            </p:cNvSpPr>
            <p:nvPr/>
          </p:nvSpPr>
          <p:spPr bwMode="auto">
            <a:xfrm>
              <a:off x="2839" y="1930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75" name="Line 2867"/>
            <p:cNvSpPr>
              <a:spLocks noChangeShapeType="1"/>
            </p:cNvSpPr>
            <p:nvPr/>
          </p:nvSpPr>
          <p:spPr bwMode="auto">
            <a:xfrm>
              <a:off x="2839" y="1930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76" name="Freeform 2868"/>
            <p:cNvSpPr>
              <a:spLocks/>
            </p:cNvSpPr>
            <p:nvPr/>
          </p:nvSpPr>
          <p:spPr bwMode="auto">
            <a:xfrm>
              <a:off x="2839" y="1930"/>
              <a:ext cx="1" cy="27"/>
            </a:xfrm>
            <a:custGeom>
              <a:avLst/>
              <a:gdLst>
                <a:gd name="T0" fmla="*/ 0 h 27"/>
                <a:gd name="T1" fmla="*/ 7 h 27"/>
                <a:gd name="T2" fmla="*/ 14 h 27"/>
                <a:gd name="T3" fmla="*/ 20 h 27"/>
                <a:gd name="T4" fmla="*/ 27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7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0" y="2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77" name="Freeform 2869"/>
            <p:cNvSpPr>
              <a:spLocks/>
            </p:cNvSpPr>
            <p:nvPr/>
          </p:nvSpPr>
          <p:spPr bwMode="auto">
            <a:xfrm>
              <a:off x="2839" y="1944"/>
              <a:ext cx="1" cy="13"/>
            </a:xfrm>
            <a:custGeom>
              <a:avLst/>
              <a:gdLst>
                <a:gd name="T0" fmla="*/ 13 h 13"/>
                <a:gd name="T1" fmla="*/ 13 h 13"/>
                <a:gd name="T2" fmla="*/ 6 h 13"/>
                <a:gd name="T3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78" name="Line 2870"/>
            <p:cNvSpPr>
              <a:spLocks noChangeShapeType="1"/>
            </p:cNvSpPr>
            <p:nvPr/>
          </p:nvSpPr>
          <p:spPr bwMode="auto">
            <a:xfrm>
              <a:off x="2839" y="1944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79" name="Freeform 2871"/>
            <p:cNvSpPr>
              <a:spLocks/>
            </p:cNvSpPr>
            <p:nvPr/>
          </p:nvSpPr>
          <p:spPr bwMode="auto">
            <a:xfrm>
              <a:off x="2839" y="1924"/>
              <a:ext cx="9" cy="20"/>
            </a:xfrm>
            <a:custGeom>
              <a:avLst/>
              <a:gdLst>
                <a:gd name="T0" fmla="*/ 0 w 9"/>
                <a:gd name="T1" fmla="*/ 20 h 20"/>
                <a:gd name="T2" fmla="*/ 0 w 9"/>
                <a:gd name="T3" fmla="*/ 13 h 20"/>
                <a:gd name="T4" fmla="*/ 9 w 9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0">
                  <a:moveTo>
                    <a:pt x="0" y="20"/>
                  </a:moveTo>
                  <a:lnTo>
                    <a:pt x="0" y="13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80" name="Freeform 2872"/>
            <p:cNvSpPr>
              <a:spLocks/>
            </p:cNvSpPr>
            <p:nvPr/>
          </p:nvSpPr>
          <p:spPr bwMode="auto">
            <a:xfrm>
              <a:off x="2848" y="1910"/>
              <a:ext cx="1" cy="14"/>
            </a:xfrm>
            <a:custGeom>
              <a:avLst/>
              <a:gdLst>
                <a:gd name="T0" fmla="*/ 14 h 14"/>
                <a:gd name="T1" fmla="*/ 7 h 14"/>
                <a:gd name="T2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81" name="Freeform 2873"/>
            <p:cNvSpPr>
              <a:spLocks/>
            </p:cNvSpPr>
            <p:nvPr/>
          </p:nvSpPr>
          <p:spPr bwMode="auto">
            <a:xfrm>
              <a:off x="2848" y="1910"/>
              <a:ext cx="1" cy="14"/>
            </a:xfrm>
            <a:custGeom>
              <a:avLst/>
              <a:gdLst>
                <a:gd name="T0" fmla="*/ 0 h 14"/>
                <a:gd name="T1" fmla="*/ 7 h 14"/>
                <a:gd name="T2" fmla="*/ 14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82" name="Freeform 2874"/>
            <p:cNvSpPr>
              <a:spLocks/>
            </p:cNvSpPr>
            <p:nvPr/>
          </p:nvSpPr>
          <p:spPr bwMode="auto">
            <a:xfrm>
              <a:off x="2848" y="1924"/>
              <a:ext cx="1" cy="26"/>
            </a:xfrm>
            <a:custGeom>
              <a:avLst/>
              <a:gdLst>
                <a:gd name="T0" fmla="*/ 0 h 26"/>
                <a:gd name="T1" fmla="*/ 13 h 26"/>
                <a:gd name="T2" fmla="*/ 26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0"/>
                  </a:moveTo>
                  <a:lnTo>
                    <a:pt x="0" y="13"/>
                  </a:lnTo>
                  <a:lnTo>
                    <a:pt x="0" y="2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83" name="Freeform 2875"/>
            <p:cNvSpPr>
              <a:spLocks/>
            </p:cNvSpPr>
            <p:nvPr/>
          </p:nvSpPr>
          <p:spPr bwMode="auto">
            <a:xfrm>
              <a:off x="2848" y="1950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84" name="Freeform 2876"/>
            <p:cNvSpPr>
              <a:spLocks/>
            </p:cNvSpPr>
            <p:nvPr/>
          </p:nvSpPr>
          <p:spPr bwMode="auto">
            <a:xfrm>
              <a:off x="2848" y="1957"/>
              <a:ext cx="1" cy="6"/>
            </a:xfrm>
            <a:custGeom>
              <a:avLst/>
              <a:gdLst>
                <a:gd name="T0" fmla="*/ 6 h 6"/>
                <a:gd name="T1" fmla="*/ 6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85" name="Freeform 2877"/>
            <p:cNvSpPr>
              <a:spLocks/>
            </p:cNvSpPr>
            <p:nvPr/>
          </p:nvSpPr>
          <p:spPr bwMode="auto">
            <a:xfrm>
              <a:off x="2848" y="1930"/>
              <a:ext cx="1" cy="27"/>
            </a:xfrm>
            <a:custGeom>
              <a:avLst/>
              <a:gdLst>
                <a:gd name="T0" fmla="*/ 27 h 27"/>
                <a:gd name="T1" fmla="*/ 14 h 27"/>
                <a:gd name="T2" fmla="*/ 7 h 27"/>
                <a:gd name="T3" fmla="*/ 0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7">
                  <a:moveTo>
                    <a:pt x="0" y="27"/>
                  </a:move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86" name="Freeform 2878"/>
            <p:cNvSpPr>
              <a:spLocks/>
            </p:cNvSpPr>
            <p:nvPr/>
          </p:nvSpPr>
          <p:spPr bwMode="auto">
            <a:xfrm>
              <a:off x="2848" y="1930"/>
              <a:ext cx="8" cy="7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0 h 7"/>
                <a:gd name="T4" fmla="*/ 8 w 8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0"/>
                  </a:lnTo>
                  <a:lnTo>
                    <a:pt x="8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87" name="Freeform 2879"/>
            <p:cNvSpPr>
              <a:spLocks/>
            </p:cNvSpPr>
            <p:nvPr/>
          </p:nvSpPr>
          <p:spPr bwMode="auto">
            <a:xfrm>
              <a:off x="2856" y="1930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88" name="Freeform 2880"/>
            <p:cNvSpPr>
              <a:spLocks/>
            </p:cNvSpPr>
            <p:nvPr/>
          </p:nvSpPr>
          <p:spPr bwMode="auto">
            <a:xfrm>
              <a:off x="2856" y="1930"/>
              <a:ext cx="1" cy="27"/>
            </a:xfrm>
            <a:custGeom>
              <a:avLst/>
              <a:gdLst>
                <a:gd name="T0" fmla="*/ 0 h 27"/>
                <a:gd name="T1" fmla="*/ 14 h 27"/>
                <a:gd name="T2" fmla="*/ 27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">
                  <a:moveTo>
                    <a:pt x="0" y="0"/>
                  </a:moveTo>
                  <a:lnTo>
                    <a:pt x="0" y="14"/>
                  </a:lnTo>
                  <a:lnTo>
                    <a:pt x="0" y="2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89" name="Freeform 2881"/>
            <p:cNvSpPr>
              <a:spLocks/>
            </p:cNvSpPr>
            <p:nvPr/>
          </p:nvSpPr>
          <p:spPr bwMode="auto">
            <a:xfrm>
              <a:off x="2856" y="1957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90" name="Freeform 2882"/>
            <p:cNvSpPr>
              <a:spLocks/>
            </p:cNvSpPr>
            <p:nvPr/>
          </p:nvSpPr>
          <p:spPr bwMode="auto">
            <a:xfrm>
              <a:off x="2856" y="1963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91" name="Freeform 2883"/>
            <p:cNvSpPr>
              <a:spLocks/>
            </p:cNvSpPr>
            <p:nvPr/>
          </p:nvSpPr>
          <p:spPr bwMode="auto">
            <a:xfrm>
              <a:off x="2856" y="1944"/>
              <a:ext cx="1" cy="19"/>
            </a:xfrm>
            <a:custGeom>
              <a:avLst/>
              <a:gdLst>
                <a:gd name="T0" fmla="*/ 19 h 19"/>
                <a:gd name="T1" fmla="*/ 6 h 19"/>
                <a:gd name="T2" fmla="*/ 0 h 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9">
                  <a:moveTo>
                    <a:pt x="0" y="19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92" name="Line 2884"/>
            <p:cNvSpPr>
              <a:spLocks noChangeShapeType="1"/>
            </p:cNvSpPr>
            <p:nvPr/>
          </p:nvSpPr>
          <p:spPr bwMode="auto">
            <a:xfrm flipV="1">
              <a:off x="2856" y="1937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93" name="Freeform 2885"/>
            <p:cNvSpPr>
              <a:spLocks/>
            </p:cNvSpPr>
            <p:nvPr/>
          </p:nvSpPr>
          <p:spPr bwMode="auto">
            <a:xfrm>
              <a:off x="2856" y="1924"/>
              <a:ext cx="9" cy="13"/>
            </a:xfrm>
            <a:custGeom>
              <a:avLst/>
              <a:gdLst>
                <a:gd name="T0" fmla="*/ 0 w 9"/>
                <a:gd name="T1" fmla="*/ 13 h 13"/>
                <a:gd name="T2" fmla="*/ 0 w 9"/>
                <a:gd name="T3" fmla="*/ 6 h 13"/>
                <a:gd name="T4" fmla="*/ 9 w 9"/>
                <a:gd name="T5" fmla="*/ 0 h 13"/>
                <a:gd name="T6" fmla="*/ 9 w 9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3">
                  <a:moveTo>
                    <a:pt x="0" y="13"/>
                  </a:moveTo>
                  <a:lnTo>
                    <a:pt x="0" y="6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94" name="Freeform 2886"/>
            <p:cNvSpPr>
              <a:spLocks/>
            </p:cNvSpPr>
            <p:nvPr/>
          </p:nvSpPr>
          <p:spPr bwMode="auto">
            <a:xfrm>
              <a:off x="2865" y="1924"/>
              <a:ext cx="1" cy="46"/>
            </a:xfrm>
            <a:custGeom>
              <a:avLst/>
              <a:gdLst>
                <a:gd name="T0" fmla="*/ 0 h 46"/>
                <a:gd name="T1" fmla="*/ 6 h 46"/>
                <a:gd name="T2" fmla="*/ 20 h 46"/>
                <a:gd name="T3" fmla="*/ 39 h 46"/>
                <a:gd name="T4" fmla="*/ 46 h 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6">
                  <a:moveTo>
                    <a:pt x="0" y="0"/>
                  </a:moveTo>
                  <a:lnTo>
                    <a:pt x="0" y="6"/>
                  </a:lnTo>
                  <a:lnTo>
                    <a:pt x="0" y="20"/>
                  </a:lnTo>
                  <a:lnTo>
                    <a:pt x="0" y="39"/>
                  </a:lnTo>
                  <a:lnTo>
                    <a:pt x="0" y="4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95" name="Freeform 2887"/>
            <p:cNvSpPr>
              <a:spLocks/>
            </p:cNvSpPr>
            <p:nvPr/>
          </p:nvSpPr>
          <p:spPr bwMode="auto">
            <a:xfrm>
              <a:off x="2865" y="1963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96" name="Line 2888"/>
            <p:cNvSpPr>
              <a:spLocks noChangeShapeType="1"/>
            </p:cNvSpPr>
            <p:nvPr/>
          </p:nvSpPr>
          <p:spPr bwMode="auto">
            <a:xfrm flipV="1">
              <a:off x="2865" y="1957"/>
              <a:ext cx="1" cy="6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97" name="Freeform 2889"/>
            <p:cNvSpPr>
              <a:spLocks/>
            </p:cNvSpPr>
            <p:nvPr/>
          </p:nvSpPr>
          <p:spPr bwMode="auto">
            <a:xfrm>
              <a:off x="2865" y="1937"/>
              <a:ext cx="1" cy="20"/>
            </a:xfrm>
            <a:custGeom>
              <a:avLst/>
              <a:gdLst>
                <a:gd name="T0" fmla="*/ 20 h 20"/>
                <a:gd name="T1" fmla="*/ 7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98" name="Freeform 2890"/>
            <p:cNvSpPr>
              <a:spLocks/>
            </p:cNvSpPr>
            <p:nvPr/>
          </p:nvSpPr>
          <p:spPr bwMode="auto">
            <a:xfrm>
              <a:off x="2865" y="1937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099" name="Line 2891"/>
            <p:cNvSpPr>
              <a:spLocks noChangeShapeType="1"/>
            </p:cNvSpPr>
            <p:nvPr/>
          </p:nvSpPr>
          <p:spPr bwMode="auto">
            <a:xfrm>
              <a:off x="2865" y="1944"/>
              <a:ext cx="1" cy="6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00" name="Freeform 2892"/>
            <p:cNvSpPr>
              <a:spLocks/>
            </p:cNvSpPr>
            <p:nvPr/>
          </p:nvSpPr>
          <p:spPr bwMode="auto">
            <a:xfrm>
              <a:off x="2865" y="1950"/>
              <a:ext cx="9" cy="20"/>
            </a:xfrm>
            <a:custGeom>
              <a:avLst/>
              <a:gdLst>
                <a:gd name="T0" fmla="*/ 0 w 9"/>
                <a:gd name="T1" fmla="*/ 0 h 20"/>
                <a:gd name="T2" fmla="*/ 0 w 9"/>
                <a:gd name="T3" fmla="*/ 13 h 20"/>
                <a:gd name="T4" fmla="*/ 9 w 9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0">
                  <a:moveTo>
                    <a:pt x="0" y="0"/>
                  </a:moveTo>
                  <a:lnTo>
                    <a:pt x="0" y="13"/>
                  </a:lnTo>
                  <a:lnTo>
                    <a:pt x="9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01" name="Line 2893"/>
            <p:cNvSpPr>
              <a:spLocks noChangeShapeType="1"/>
            </p:cNvSpPr>
            <p:nvPr/>
          </p:nvSpPr>
          <p:spPr bwMode="auto">
            <a:xfrm>
              <a:off x="2874" y="1970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02" name="Freeform 2894"/>
            <p:cNvSpPr>
              <a:spLocks/>
            </p:cNvSpPr>
            <p:nvPr/>
          </p:nvSpPr>
          <p:spPr bwMode="auto">
            <a:xfrm>
              <a:off x="2874" y="1937"/>
              <a:ext cx="1" cy="33"/>
            </a:xfrm>
            <a:custGeom>
              <a:avLst/>
              <a:gdLst>
                <a:gd name="T0" fmla="*/ 33 h 33"/>
                <a:gd name="T1" fmla="*/ 26 h 33"/>
                <a:gd name="T2" fmla="*/ 20 h 33"/>
                <a:gd name="T3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26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03" name="Freeform 2895"/>
            <p:cNvSpPr>
              <a:spLocks/>
            </p:cNvSpPr>
            <p:nvPr/>
          </p:nvSpPr>
          <p:spPr bwMode="auto">
            <a:xfrm>
              <a:off x="2874" y="1917"/>
              <a:ext cx="1" cy="20"/>
            </a:xfrm>
            <a:custGeom>
              <a:avLst/>
              <a:gdLst>
                <a:gd name="T0" fmla="*/ 20 h 20"/>
                <a:gd name="T1" fmla="*/ 7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04" name="Line 2896"/>
            <p:cNvSpPr>
              <a:spLocks noChangeShapeType="1"/>
            </p:cNvSpPr>
            <p:nvPr/>
          </p:nvSpPr>
          <p:spPr bwMode="auto">
            <a:xfrm>
              <a:off x="2874" y="1917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05" name="Freeform 2897"/>
            <p:cNvSpPr>
              <a:spLocks/>
            </p:cNvSpPr>
            <p:nvPr/>
          </p:nvSpPr>
          <p:spPr bwMode="auto">
            <a:xfrm>
              <a:off x="2874" y="1910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06" name="Freeform 2898"/>
            <p:cNvSpPr>
              <a:spLocks/>
            </p:cNvSpPr>
            <p:nvPr/>
          </p:nvSpPr>
          <p:spPr bwMode="auto">
            <a:xfrm>
              <a:off x="2874" y="1910"/>
              <a:ext cx="1" cy="40"/>
            </a:xfrm>
            <a:custGeom>
              <a:avLst/>
              <a:gdLst>
                <a:gd name="T0" fmla="*/ 0 h 40"/>
                <a:gd name="T1" fmla="*/ 7 h 40"/>
                <a:gd name="T2" fmla="*/ 20 h 40"/>
                <a:gd name="T3" fmla="*/ 34 h 40"/>
                <a:gd name="T4" fmla="*/ 40 h 4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0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  <a:lnTo>
                    <a:pt x="0" y="34"/>
                  </a:lnTo>
                  <a:lnTo>
                    <a:pt x="0" y="4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07" name="Freeform 2899"/>
            <p:cNvSpPr>
              <a:spLocks/>
            </p:cNvSpPr>
            <p:nvPr/>
          </p:nvSpPr>
          <p:spPr bwMode="auto">
            <a:xfrm>
              <a:off x="2874" y="1950"/>
              <a:ext cx="9" cy="13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13 h 13"/>
                <a:gd name="T4" fmla="*/ 9 w 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3">
                  <a:moveTo>
                    <a:pt x="0" y="0"/>
                  </a:moveTo>
                  <a:lnTo>
                    <a:pt x="0" y="13"/>
                  </a:lnTo>
                  <a:lnTo>
                    <a:pt x="9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08" name="Freeform 2900"/>
            <p:cNvSpPr>
              <a:spLocks/>
            </p:cNvSpPr>
            <p:nvPr/>
          </p:nvSpPr>
          <p:spPr bwMode="auto">
            <a:xfrm>
              <a:off x="2883" y="1930"/>
              <a:ext cx="1" cy="33"/>
            </a:xfrm>
            <a:custGeom>
              <a:avLst/>
              <a:gdLst>
                <a:gd name="T0" fmla="*/ 33 h 33"/>
                <a:gd name="T1" fmla="*/ 27 h 33"/>
                <a:gd name="T2" fmla="*/ 20 h 33"/>
                <a:gd name="T3" fmla="*/ 7 h 33"/>
                <a:gd name="T4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27"/>
                  </a:lnTo>
                  <a:lnTo>
                    <a:pt x="0" y="20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09" name="Line 2901"/>
            <p:cNvSpPr>
              <a:spLocks noChangeShapeType="1"/>
            </p:cNvSpPr>
            <p:nvPr/>
          </p:nvSpPr>
          <p:spPr bwMode="auto">
            <a:xfrm flipV="1">
              <a:off x="2883" y="1924"/>
              <a:ext cx="1" cy="6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10" name="Line 2902"/>
            <p:cNvSpPr>
              <a:spLocks noChangeShapeType="1"/>
            </p:cNvSpPr>
            <p:nvPr/>
          </p:nvSpPr>
          <p:spPr bwMode="auto">
            <a:xfrm>
              <a:off x="2883" y="1924"/>
              <a:ext cx="1" cy="6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11" name="Freeform 2903"/>
            <p:cNvSpPr>
              <a:spLocks/>
            </p:cNvSpPr>
            <p:nvPr/>
          </p:nvSpPr>
          <p:spPr bwMode="auto">
            <a:xfrm>
              <a:off x="2883" y="1930"/>
              <a:ext cx="1" cy="27"/>
            </a:xfrm>
            <a:custGeom>
              <a:avLst/>
              <a:gdLst>
                <a:gd name="T0" fmla="*/ 0 h 27"/>
                <a:gd name="T1" fmla="*/ 14 h 27"/>
                <a:gd name="T2" fmla="*/ 27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">
                  <a:moveTo>
                    <a:pt x="0" y="0"/>
                  </a:moveTo>
                  <a:lnTo>
                    <a:pt x="0" y="14"/>
                  </a:lnTo>
                  <a:lnTo>
                    <a:pt x="0" y="2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12" name="Freeform 2904"/>
            <p:cNvSpPr>
              <a:spLocks/>
            </p:cNvSpPr>
            <p:nvPr/>
          </p:nvSpPr>
          <p:spPr bwMode="auto">
            <a:xfrm>
              <a:off x="2883" y="1957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13" name="Freeform 2905"/>
            <p:cNvSpPr>
              <a:spLocks/>
            </p:cNvSpPr>
            <p:nvPr/>
          </p:nvSpPr>
          <p:spPr bwMode="auto">
            <a:xfrm>
              <a:off x="2883" y="1963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14" name="Freeform 2906"/>
            <p:cNvSpPr>
              <a:spLocks/>
            </p:cNvSpPr>
            <p:nvPr/>
          </p:nvSpPr>
          <p:spPr bwMode="auto">
            <a:xfrm>
              <a:off x="2883" y="1937"/>
              <a:ext cx="8" cy="26"/>
            </a:xfrm>
            <a:custGeom>
              <a:avLst/>
              <a:gdLst>
                <a:gd name="T0" fmla="*/ 0 w 8"/>
                <a:gd name="T1" fmla="*/ 26 h 26"/>
                <a:gd name="T2" fmla="*/ 0 w 8"/>
                <a:gd name="T3" fmla="*/ 13 h 26"/>
                <a:gd name="T4" fmla="*/ 8 w 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6">
                  <a:moveTo>
                    <a:pt x="0" y="26"/>
                  </a:moveTo>
                  <a:lnTo>
                    <a:pt x="0" y="13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15" name="Line 2907"/>
            <p:cNvSpPr>
              <a:spLocks noChangeShapeType="1"/>
            </p:cNvSpPr>
            <p:nvPr/>
          </p:nvSpPr>
          <p:spPr bwMode="auto">
            <a:xfrm flipV="1">
              <a:off x="2891" y="1930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16" name="Freeform 2908"/>
            <p:cNvSpPr>
              <a:spLocks/>
            </p:cNvSpPr>
            <p:nvPr/>
          </p:nvSpPr>
          <p:spPr bwMode="auto">
            <a:xfrm>
              <a:off x="2891" y="1924"/>
              <a:ext cx="1" cy="6"/>
            </a:xfrm>
            <a:custGeom>
              <a:avLst/>
              <a:gdLst>
                <a:gd name="T0" fmla="*/ 6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17" name="Freeform 2909"/>
            <p:cNvSpPr>
              <a:spLocks/>
            </p:cNvSpPr>
            <p:nvPr/>
          </p:nvSpPr>
          <p:spPr bwMode="auto">
            <a:xfrm>
              <a:off x="2891" y="1924"/>
              <a:ext cx="1" cy="39"/>
            </a:xfrm>
            <a:custGeom>
              <a:avLst/>
              <a:gdLst>
                <a:gd name="T0" fmla="*/ 0 h 39"/>
                <a:gd name="T1" fmla="*/ 6 h 39"/>
                <a:gd name="T2" fmla="*/ 20 h 39"/>
                <a:gd name="T3" fmla="*/ 33 h 39"/>
                <a:gd name="T4" fmla="*/ 39 h 3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9">
                  <a:moveTo>
                    <a:pt x="0" y="0"/>
                  </a:moveTo>
                  <a:lnTo>
                    <a:pt x="0" y="6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0" y="39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18" name="Freeform 2910"/>
            <p:cNvSpPr>
              <a:spLocks/>
            </p:cNvSpPr>
            <p:nvPr/>
          </p:nvSpPr>
          <p:spPr bwMode="auto">
            <a:xfrm>
              <a:off x="2891" y="1957"/>
              <a:ext cx="1" cy="6"/>
            </a:xfrm>
            <a:custGeom>
              <a:avLst/>
              <a:gdLst>
                <a:gd name="T0" fmla="*/ 6 h 6"/>
                <a:gd name="T1" fmla="*/ 6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19" name="Line 2911"/>
            <p:cNvSpPr>
              <a:spLocks noChangeShapeType="1"/>
            </p:cNvSpPr>
            <p:nvPr/>
          </p:nvSpPr>
          <p:spPr bwMode="auto">
            <a:xfrm flipV="1">
              <a:off x="2891" y="1944"/>
              <a:ext cx="1" cy="13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20" name="Freeform 2912"/>
            <p:cNvSpPr>
              <a:spLocks/>
            </p:cNvSpPr>
            <p:nvPr/>
          </p:nvSpPr>
          <p:spPr bwMode="auto">
            <a:xfrm>
              <a:off x="2891" y="1910"/>
              <a:ext cx="1" cy="34"/>
            </a:xfrm>
            <a:custGeom>
              <a:avLst/>
              <a:gdLst>
                <a:gd name="T0" fmla="*/ 34 h 34"/>
                <a:gd name="T1" fmla="*/ 14 h 34"/>
                <a:gd name="T2" fmla="*/ 7 h 34"/>
                <a:gd name="T3" fmla="*/ 0 h 3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4">
                  <a:moveTo>
                    <a:pt x="0" y="34"/>
                  </a:move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21" name="Freeform 2913"/>
            <p:cNvSpPr>
              <a:spLocks/>
            </p:cNvSpPr>
            <p:nvPr/>
          </p:nvSpPr>
          <p:spPr bwMode="auto">
            <a:xfrm>
              <a:off x="2891" y="1910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22" name="Line 2914"/>
            <p:cNvSpPr>
              <a:spLocks noChangeShapeType="1"/>
            </p:cNvSpPr>
            <p:nvPr/>
          </p:nvSpPr>
          <p:spPr bwMode="auto">
            <a:xfrm>
              <a:off x="2900" y="1910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23" name="Freeform 2915"/>
            <p:cNvSpPr>
              <a:spLocks/>
            </p:cNvSpPr>
            <p:nvPr/>
          </p:nvSpPr>
          <p:spPr bwMode="auto">
            <a:xfrm>
              <a:off x="2900" y="1917"/>
              <a:ext cx="1" cy="53"/>
            </a:xfrm>
            <a:custGeom>
              <a:avLst/>
              <a:gdLst>
                <a:gd name="T0" fmla="*/ 0 h 53"/>
                <a:gd name="T1" fmla="*/ 13 h 53"/>
                <a:gd name="T2" fmla="*/ 27 h 53"/>
                <a:gd name="T3" fmla="*/ 40 h 53"/>
                <a:gd name="T4" fmla="*/ 53 h 5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53">
                  <a:moveTo>
                    <a:pt x="0" y="0"/>
                  </a:moveTo>
                  <a:lnTo>
                    <a:pt x="0" y="13"/>
                  </a:lnTo>
                  <a:lnTo>
                    <a:pt x="0" y="27"/>
                  </a:lnTo>
                  <a:lnTo>
                    <a:pt x="0" y="40"/>
                  </a:lnTo>
                  <a:lnTo>
                    <a:pt x="0" y="5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24" name="Freeform 2916"/>
            <p:cNvSpPr>
              <a:spLocks/>
            </p:cNvSpPr>
            <p:nvPr/>
          </p:nvSpPr>
          <p:spPr bwMode="auto">
            <a:xfrm>
              <a:off x="2900" y="1963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25" name="Freeform 2917"/>
            <p:cNvSpPr>
              <a:spLocks/>
            </p:cNvSpPr>
            <p:nvPr/>
          </p:nvSpPr>
          <p:spPr bwMode="auto">
            <a:xfrm>
              <a:off x="2900" y="1930"/>
              <a:ext cx="1" cy="33"/>
            </a:xfrm>
            <a:custGeom>
              <a:avLst/>
              <a:gdLst>
                <a:gd name="T0" fmla="*/ 33 h 33"/>
                <a:gd name="T1" fmla="*/ 20 h 33"/>
                <a:gd name="T2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26" name="Line 2918"/>
            <p:cNvSpPr>
              <a:spLocks noChangeShapeType="1"/>
            </p:cNvSpPr>
            <p:nvPr/>
          </p:nvSpPr>
          <p:spPr bwMode="auto">
            <a:xfrm flipV="1">
              <a:off x="2900" y="1917"/>
              <a:ext cx="1" cy="13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27" name="Line 2919"/>
            <p:cNvSpPr>
              <a:spLocks noChangeShapeType="1"/>
            </p:cNvSpPr>
            <p:nvPr/>
          </p:nvSpPr>
          <p:spPr bwMode="auto">
            <a:xfrm flipV="1">
              <a:off x="2900" y="1910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28" name="Freeform 2920"/>
            <p:cNvSpPr>
              <a:spLocks/>
            </p:cNvSpPr>
            <p:nvPr/>
          </p:nvSpPr>
          <p:spPr bwMode="auto">
            <a:xfrm>
              <a:off x="2900" y="1910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29" name="Freeform 2921"/>
            <p:cNvSpPr>
              <a:spLocks/>
            </p:cNvSpPr>
            <p:nvPr/>
          </p:nvSpPr>
          <p:spPr bwMode="auto">
            <a:xfrm>
              <a:off x="2909" y="1910"/>
              <a:ext cx="1" cy="47"/>
            </a:xfrm>
            <a:custGeom>
              <a:avLst/>
              <a:gdLst>
                <a:gd name="T0" fmla="*/ 0 h 47"/>
                <a:gd name="T1" fmla="*/ 7 h 47"/>
                <a:gd name="T2" fmla="*/ 20 h 47"/>
                <a:gd name="T3" fmla="*/ 34 h 47"/>
                <a:gd name="T4" fmla="*/ 47 h 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7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  <a:lnTo>
                    <a:pt x="0" y="34"/>
                  </a:lnTo>
                  <a:lnTo>
                    <a:pt x="0" y="4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30" name="Freeform 2922"/>
            <p:cNvSpPr>
              <a:spLocks/>
            </p:cNvSpPr>
            <p:nvPr/>
          </p:nvSpPr>
          <p:spPr bwMode="auto">
            <a:xfrm>
              <a:off x="2909" y="1957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31" name="Line 2923"/>
            <p:cNvSpPr>
              <a:spLocks noChangeShapeType="1"/>
            </p:cNvSpPr>
            <p:nvPr/>
          </p:nvSpPr>
          <p:spPr bwMode="auto">
            <a:xfrm flipV="1">
              <a:off x="2909" y="1963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32" name="Freeform 2924"/>
            <p:cNvSpPr>
              <a:spLocks/>
            </p:cNvSpPr>
            <p:nvPr/>
          </p:nvSpPr>
          <p:spPr bwMode="auto">
            <a:xfrm>
              <a:off x="2909" y="1924"/>
              <a:ext cx="1" cy="39"/>
            </a:xfrm>
            <a:custGeom>
              <a:avLst/>
              <a:gdLst>
                <a:gd name="T0" fmla="*/ 39 h 39"/>
                <a:gd name="T1" fmla="*/ 33 h 39"/>
                <a:gd name="T2" fmla="*/ 20 h 39"/>
                <a:gd name="T3" fmla="*/ 6 h 39"/>
                <a:gd name="T4" fmla="*/ 0 h 3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9">
                  <a:moveTo>
                    <a:pt x="0" y="39"/>
                  </a:moveTo>
                  <a:lnTo>
                    <a:pt x="0" y="33"/>
                  </a:lnTo>
                  <a:lnTo>
                    <a:pt x="0" y="20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33" name="Freeform 2925"/>
            <p:cNvSpPr>
              <a:spLocks/>
            </p:cNvSpPr>
            <p:nvPr/>
          </p:nvSpPr>
          <p:spPr bwMode="auto">
            <a:xfrm>
              <a:off x="2909" y="1924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34" name="Line 2926"/>
            <p:cNvSpPr>
              <a:spLocks noChangeShapeType="1"/>
            </p:cNvSpPr>
            <p:nvPr/>
          </p:nvSpPr>
          <p:spPr bwMode="auto">
            <a:xfrm>
              <a:off x="2909" y="1930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35" name="Freeform 2927"/>
            <p:cNvSpPr>
              <a:spLocks/>
            </p:cNvSpPr>
            <p:nvPr/>
          </p:nvSpPr>
          <p:spPr bwMode="auto">
            <a:xfrm>
              <a:off x="2909" y="1930"/>
              <a:ext cx="8" cy="40"/>
            </a:xfrm>
            <a:custGeom>
              <a:avLst/>
              <a:gdLst>
                <a:gd name="T0" fmla="*/ 0 w 8"/>
                <a:gd name="T1" fmla="*/ 0 h 40"/>
                <a:gd name="T2" fmla="*/ 0 w 8"/>
                <a:gd name="T3" fmla="*/ 7 h 40"/>
                <a:gd name="T4" fmla="*/ 0 w 8"/>
                <a:gd name="T5" fmla="*/ 20 h 40"/>
                <a:gd name="T6" fmla="*/ 8 w 8"/>
                <a:gd name="T7" fmla="*/ 33 h 40"/>
                <a:gd name="T8" fmla="*/ 8 w 8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0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  <a:lnTo>
                    <a:pt x="8" y="33"/>
                  </a:lnTo>
                  <a:lnTo>
                    <a:pt x="8" y="4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36" name="Freeform 2928"/>
            <p:cNvSpPr>
              <a:spLocks/>
            </p:cNvSpPr>
            <p:nvPr/>
          </p:nvSpPr>
          <p:spPr bwMode="auto">
            <a:xfrm>
              <a:off x="2917" y="1963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37" name="Line 2929"/>
            <p:cNvSpPr>
              <a:spLocks noChangeShapeType="1"/>
            </p:cNvSpPr>
            <p:nvPr/>
          </p:nvSpPr>
          <p:spPr bwMode="auto">
            <a:xfrm>
              <a:off x="2917" y="1963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38" name="Freeform 2930"/>
            <p:cNvSpPr>
              <a:spLocks/>
            </p:cNvSpPr>
            <p:nvPr/>
          </p:nvSpPr>
          <p:spPr bwMode="auto">
            <a:xfrm>
              <a:off x="2917" y="1944"/>
              <a:ext cx="1" cy="19"/>
            </a:xfrm>
            <a:custGeom>
              <a:avLst/>
              <a:gdLst>
                <a:gd name="T0" fmla="*/ 19 h 19"/>
                <a:gd name="T1" fmla="*/ 6 h 19"/>
                <a:gd name="T2" fmla="*/ 0 h 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9">
                  <a:moveTo>
                    <a:pt x="0" y="19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39" name="Line 2931"/>
            <p:cNvSpPr>
              <a:spLocks noChangeShapeType="1"/>
            </p:cNvSpPr>
            <p:nvPr/>
          </p:nvSpPr>
          <p:spPr bwMode="auto">
            <a:xfrm>
              <a:off x="2917" y="1944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40" name="Line 2932"/>
            <p:cNvSpPr>
              <a:spLocks noChangeShapeType="1"/>
            </p:cNvSpPr>
            <p:nvPr/>
          </p:nvSpPr>
          <p:spPr bwMode="auto">
            <a:xfrm>
              <a:off x="2917" y="1944"/>
              <a:ext cx="1" cy="6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41" name="Freeform 2933"/>
            <p:cNvSpPr>
              <a:spLocks/>
            </p:cNvSpPr>
            <p:nvPr/>
          </p:nvSpPr>
          <p:spPr bwMode="auto">
            <a:xfrm>
              <a:off x="2917" y="1950"/>
              <a:ext cx="1" cy="33"/>
            </a:xfrm>
            <a:custGeom>
              <a:avLst/>
              <a:gdLst>
                <a:gd name="T0" fmla="*/ 0 h 33"/>
                <a:gd name="T1" fmla="*/ 7 h 33"/>
                <a:gd name="T2" fmla="*/ 20 h 33"/>
                <a:gd name="T3" fmla="*/ 27 h 33"/>
                <a:gd name="T4" fmla="*/ 33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42" name="Freeform 2934"/>
            <p:cNvSpPr>
              <a:spLocks/>
            </p:cNvSpPr>
            <p:nvPr/>
          </p:nvSpPr>
          <p:spPr bwMode="auto">
            <a:xfrm>
              <a:off x="2917" y="1983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43" name="Freeform 2935"/>
            <p:cNvSpPr>
              <a:spLocks/>
            </p:cNvSpPr>
            <p:nvPr/>
          </p:nvSpPr>
          <p:spPr bwMode="auto">
            <a:xfrm>
              <a:off x="2926" y="1957"/>
              <a:ext cx="1" cy="26"/>
            </a:xfrm>
            <a:custGeom>
              <a:avLst/>
              <a:gdLst>
                <a:gd name="T0" fmla="*/ 26 h 26"/>
                <a:gd name="T1" fmla="*/ 13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44" name="Line 2936"/>
            <p:cNvSpPr>
              <a:spLocks noChangeShapeType="1"/>
            </p:cNvSpPr>
            <p:nvPr/>
          </p:nvSpPr>
          <p:spPr bwMode="auto">
            <a:xfrm flipV="1">
              <a:off x="2926" y="1944"/>
              <a:ext cx="1" cy="13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45" name="Line 2937"/>
            <p:cNvSpPr>
              <a:spLocks noChangeShapeType="1"/>
            </p:cNvSpPr>
            <p:nvPr/>
          </p:nvSpPr>
          <p:spPr bwMode="auto">
            <a:xfrm>
              <a:off x="2926" y="1944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46" name="Line 2938"/>
            <p:cNvSpPr>
              <a:spLocks noChangeShapeType="1"/>
            </p:cNvSpPr>
            <p:nvPr/>
          </p:nvSpPr>
          <p:spPr bwMode="auto">
            <a:xfrm>
              <a:off x="2926" y="1944"/>
              <a:ext cx="1" cy="13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47" name="Freeform 2939"/>
            <p:cNvSpPr>
              <a:spLocks/>
            </p:cNvSpPr>
            <p:nvPr/>
          </p:nvSpPr>
          <p:spPr bwMode="auto">
            <a:xfrm>
              <a:off x="2926" y="1957"/>
              <a:ext cx="1" cy="33"/>
            </a:xfrm>
            <a:custGeom>
              <a:avLst/>
              <a:gdLst>
                <a:gd name="T0" fmla="*/ 0 h 33"/>
                <a:gd name="T1" fmla="*/ 20 h 33"/>
                <a:gd name="T2" fmla="*/ 26 h 33"/>
                <a:gd name="T3" fmla="*/ 33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3">
                  <a:moveTo>
                    <a:pt x="0" y="0"/>
                  </a:moveTo>
                  <a:lnTo>
                    <a:pt x="0" y="20"/>
                  </a:lnTo>
                  <a:lnTo>
                    <a:pt x="0" y="26"/>
                  </a:lnTo>
                  <a:lnTo>
                    <a:pt x="0" y="3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48" name="Line 2940"/>
            <p:cNvSpPr>
              <a:spLocks noChangeShapeType="1"/>
            </p:cNvSpPr>
            <p:nvPr/>
          </p:nvSpPr>
          <p:spPr bwMode="auto">
            <a:xfrm>
              <a:off x="2926" y="1990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49" name="Freeform 2941"/>
            <p:cNvSpPr>
              <a:spLocks/>
            </p:cNvSpPr>
            <p:nvPr/>
          </p:nvSpPr>
          <p:spPr bwMode="auto">
            <a:xfrm>
              <a:off x="2926" y="1977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50" name="Freeform 2942"/>
            <p:cNvSpPr>
              <a:spLocks/>
            </p:cNvSpPr>
            <p:nvPr/>
          </p:nvSpPr>
          <p:spPr bwMode="auto">
            <a:xfrm>
              <a:off x="2926" y="1950"/>
              <a:ext cx="9" cy="27"/>
            </a:xfrm>
            <a:custGeom>
              <a:avLst/>
              <a:gdLst>
                <a:gd name="T0" fmla="*/ 0 w 9"/>
                <a:gd name="T1" fmla="*/ 27 h 27"/>
                <a:gd name="T2" fmla="*/ 0 w 9"/>
                <a:gd name="T3" fmla="*/ 13 h 27"/>
                <a:gd name="T4" fmla="*/ 9 w 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7">
                  <a:moveTo>
                    <a:pt x="0" y="27"/>
                  </a:moveTo>
                  <a:lnTo>
                    <a:pt x="0" y="13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51" name="Freeform 2943"/>
            <p:cNvSpPr>
              <a:spLocks/>
            </p:cNvSpPr>
            <p:nvPr/>
          </p:nvSpPr>
          <p:spPr bwMode="auto">
            <a:xfrm>
              <a:off x="2935" y="1950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52" name="Line 2944"/>
            <p:cNvSpPr>
              <a:spLocks noChangeShapeType="1"/>
            </p:cNvSpPr>
            <p:nvPr/>
          </p:nvSpPr>
          <p:spPr bwMode="auto">
            <a:xfrm>
              <a:off x="2935" y="1957"/>
              <a:ext cx="1" cy="6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53" name="Line 2945"/>
            <p:cNvSpPr>
              <a:spLocks noChangeShapeType="1"/>
            </p:cNvSpPr>
            <p:nvPr/>
          </p:nvSpPr>
          <p:spPr bwMode="auto">
            <a:xfrm>
              <a:off x="2935" y="1963"/>
              <a:ext cx="1" cy="14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54" name="Freeform 2946"/>
            <p:cNvSpPr>
              <a:spLocks/>
            </p:cNvSpPr>
            <p:nvPr/>
          </p:nvSpPr>
          <p:spPr bwMode="auto">
            <a:xfrm>
              <a:off x="2935" y="1977"/>
              <a:ext cx="1" cy="6"/>
            </a:xfrm>
            <a:custGeom>
              <a:avLst/>
              <a:gdLst>
                <a:gd name="T0" fmla="*/ 0 h 6"/>
                <a:gd name="T1" fmla="*/ 6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55" name="Freeform 2947"/>
            <p:cNvSpPr>
              <a:spLocks/>
            </p:cNvSpPr>
            <p:nvPr/>
          </p:nvSpPr>
          <p:spPr bwMode="auto">
            <a:xfrm>
              <a:off x="2935" y="1950"/>
              <a:ext cx="1" cy="33"/>
            </a:xfrm>
            <a:custGeom>
              <a:avLst/>
              <a:gdLst>
                <a:gd name="T0" fmla="*/ 33 h 33"/>
                <a:gd name="T1" fmla="*/ 27 h 33"/>
                <a:gd name="T2" fmla="*/ 20 h 33"/>
                <a:gd name="T3" fmla="*/ 7 h 33"/>
                <a:gd name="T4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27"/>
                  </a:lnTo>
                  <a:lnTo>
                    <a:pt x="0" y="20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56" name="Line 2948"/>
            <p:cNvSpPr>
              <a:spLocks noChangeShapeType="1"/>
            </p:cNvSpPr>
            <p:nvPr/>
          </p:nvSpPr>
          <p:spPr bwMode="auto">
            <a:xfrm flipV="1">
              <a:off x="2935" y="1944"/>
              <a:ext cx="1" cy="6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57" name="Freeform 2949"/>
            <p:cNvSpPr>
              <a:spLocks/>
            </p:cNvSpPr>
            <p:nvPr/>
          </p:nvSpPr>
          <p:spPr bwMode="auto">
            <a:xfrm>
              <a:off x="2935" y="1944"/>
              <a:ext cx="8" cy="1"/>
            </a:xfrm>
            <a:custGeom>
              <a:avLst/>
              <a:gdLst>
                <a:gd name="T0" fmla="*/ 0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58" name="Line 2950"/>
            <p:cNvSpPr>
              <a:spLocks noChangeShapeType="1"/>
            </p:cNvSpPr>
            <p:nvPr/>
          </p:nvSpPr>
          <p:spPr bwMode="auto">
            <a:xfrm>
              <a:off x="2943" y="1944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59" name="Freeform 2951"/>
            <p:cNvSpPr>
              <a:spLocks/>
            </p:cNvSpPr>
            <p:nvPr/>
          </p:nvSpPr>
          <p:spPr bwMode="auto">
            <a:xfrm>
              <a:off x="2943" y="1944"/>
              <a:ext cx="1" cy="33"/>
            </a:xfrm>
            <a:custGeom>
              <a:avLst/>
              <a:gdLst>
                <a:gd name="T0" fmla="*/ 0 h 33"/>
                <a:gd name="T1" fmla="*/ 6 h 33"/>
                <a:gd name="T2" fmla="*/ 13 h 33"/>
                <a:gd name="T3" fmla="*/ 26 h 33"/>
                <a:gd name="T4" fmla="*/ 33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0" y="26"/>
                  </a:lnTo>
                  <a:lnTo>
                    <a:pt x="0" y="3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60" name="Freeform 2952"/>
            <p:cNvSpPr>
              <a:spLocks/>
            </p:cNvSpPr>
            <p:nvPr/>
          </p:nvSpPr>
          <p:spPr bwMode="auto">
            <a:xfrm>
              <a:off x="2943" y="1977"/>
              <a:ext cx="1" cy="6"/>
            </a:xfrm>
            <a:custGeom>
              <a:avLst/>
              <a:gdLst>
                <a:gd name="T0" fmla="*/ 0 h 6"/>
                <a:gd name="T1" fmla="*/ 6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61" name="Freeform 2953"/>
            <p:cNvSpPr>
              <a:spLocks/>
            </p:cNvSpPr>
            <p:nvPr/>
          </p:nvSpPr>
          <p:spPr bwMode="auto">
            <a:xfrm>
              <a:off x="2943" y="1963"/>
              <a:ext cx="1" cy="20"/>
            </a:xfrm>
            <a:custGeom>
              <a:avLst/>
              <a:gdLst>
                <a:gd name="T0" fmla="*/ 20 h 20"/>
                <a:gd name="T1" fmla="*/ 14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62" name="Freeform 2954"/>
            <p:cNvSpPr>
              <a:spLocks/>
            </p:cNvSpPr>
            <p:nvPr/>
          </p:nvSpPr>
          <p:spPr bwMode="auto">
            <a:xfrm>
              <a:off x="2943" y="1950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63" name="Line 2955"/>
            <p:cNvSpPr>
              <a:spLocks noChangeShapeType="1"/>
            </p:cNvSpPr>
            <p:nvPr/>
          </p:nvSpPr>
          <p:spPr bwMode="auto">
            <a:xfrm>
              <a:off x="2943" y="1950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64" name="Freeform 2956"/>
            <p:cNvSpPr>
              <a:spLocks/>
            </p:cNvSpPr>
            <p:nvPr/>
          </p:nvSpPr>
          <p:spPr bwMode="auto">
            <a:xfrm>
              <a:off x="2943" y="1950"/>
              <a:ext cx="9" cy="13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7 h 13"/>
                <a:gd name="T4" fmla="*/ 9 w 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3">
                  <a:moveTo>
                    <a:pt x="0" y="0"/>
                  </a:moveTo>
                  <a:lnTo>
                    <a:pt x="0" y="7"/>
                  </a:lnTo>
                  <a:lnTo>
                    <a:pt x="9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65" name="Line 2957"/>
            <p:cNvSpPr>
              <a:spLocks noChangeShapeType="1"/>
            </p:cNvSpPr>
            <p:nvPr/>
          </p:nvSpPr>
          <p:spPr bwMode="auto">
            <a:xfrm>
              <a:off x="2952" y="1963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66" name="Line 2958"/>
            <p:cNvSpPr>
              <a:spLocks noChangeShapeType="1"/>
            </p:cNvSpPr>
            <p:nvPr/>
          </p:nvSpPr>
          <p:spPr bwMode="auto">
            <a:xfrm>
              <a:off x="2952" y="1970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67" name="Freeform 2959"/>
            <p:cNvSpPr>
              <a:spLocks/>
            </p:cNvSpPr>
            <p:nvPr/>
          </p:nvSpPr>
          <p:spPr bwMode="auto">
            <a:xfrm>
              <a:off x="2952" y="1937"/>
              <a:ext cx="1" cy="33"/>
            </a:xfrm>
            <a:custGeom>
              <a:avLst/>
              <a:gdLst>
                <a:gd name="T0" fmla="*/ 33 h 33"/>
                <a:gd name="T1" fmla="*/ 26 h 33"/>
                <a:gd name="T2" fmla="*/ 20 h 33"/>
                <a:gd name="T3" fmla="*/ 7 h 33"/>
                <a:gd name="T4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26"/>
                  </a:lnTo>
                  <a:lnTo>
                    <a:pt x="0" y="20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68" name="Line 2960"/>
            <p:cNvSpPr>
              <a:spLocks noChangeShapeType="1"/>
            </p:cNvSpPr>
            <p:nvPr/>
          </p:nvSpPr>
          <p:spPr bwMode="auto">
            <a:xfrm flipV="1">
              <a:off x="2952" y="1930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69" name="Line 2961"/>
            <p:cNvSpPr>
              <a:spLocks noChangeShapeType="1"/>
            </p:cNvSpPr>
            <p:nvPr/>
          </p:nvSpPr>
          <p:spPr bwMode="auto">
            <a:xfrm>
              <a:off x="2952" y="1930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70" name="Line 2962"/>
            <p:cNvSpPr>
              <a:spLocks noChangeShapeType="1"/>
            </p:cNvSpPr>
            <p:nvPr/>
          </p:nvSpPr>
          <p:spPr bwMode="auto">
            <a:xfrm>
              <a:off x="2952" y="1937"/>
              <a:ext cx="1" cy="20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71" name="Freeform 2963"/>
            <p:cNvSpPr>
              <a:spLocks/>
            </p:cNvSpPr>
            <p:nvPr/>
          </p:nvSpPr>
          <p:spPr bwMode="auto">
            <a:xfrm>
              <a:off x="2952" y="1957"/>
              <a:ext cx="9" cy="40"/>
            </a:xfrm>
            <a:custGeom>
              <a:avLst/>
              <a:gdLst>
                <a:gd name="T0" fmla="*/ 0 w 9"/>
                <a:gd name="T1" fmla="*/ 0 h 40"/>
                <a:gd name="T2" fmla="*/ 0 w 9"/>
                <a:gd name="T3" fmla="*/ 20 h 40"/>
                <a:gd name="T4" fmla="*/ 9 w 9"/>
                <a:gd name="T5" fmla="*/ 33 h 40"/>
                <a:gd name="T6" fmla="*/ 9 w 9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0">
                  <a:moveTo>
                    <a:pt x="0" y="0"/>
                  </a:moveTo>
                  <a:lnTo>
                    <a:pt x="0" y="20"/>
                  </a:lnTo>
                  <a:lnTo>
                    <a:pt x="9" y="33"/>
                  </a:lnTo>
                  <a:lnTo>
                    <a:pt x="9" y="4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72" name="Line 2964"/>
            <p:cNvSpPr>
              <a:spLocks noChangeShapeType="1"/>
            </p:cNvSpPr>
            <p:nvPr/>
          </p:nvSpPr>
          <p:spPr bwMode="auto">
            <a:xfrm>
              <a:off x="2961" y="1997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73" name="Freeform 2965"/>
            <p:cNvSpPr>
              <a:spLocks/>
            </p:cNvSpPr>
            <p:nvPr/>
          </p:nvSpPr>
          <p:spPr bwMode="auto">
            <a:xfrm>
              <a:off x="2961" y="1963"/>
              <a:ext cx="1" cy="34"/>
            </a:xfrm>
            <a:custGeom>
              <a:avLst/>
              <a:gdLst>
                <a:gd name="T0" fmla="*/ 34 h 34"/>
                <a:gd name="T1" fmla="*/ 27 h 34"/>
                <a:gd name="T2" fmla="*/ 20 h 34"/>
                <a:gd name="T3" fmla="*/ 0 h 3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4">
                  <a:moveTo>
                    <a:pt x="0" y="34"/>
                  </a:moveTo>
                  <a:lnTo>
                    <a:pt x="0" y="27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74" name="Freeform 2966"/>
            <p:cNvSpPr>
              <a:spLocks/>
            </p:cNvSpPr>
            <p:nvPr/>
          </p:nvSpPr>
          <p:spPr bwMode="auto">
            <a:xfrm>
              <a:off x="2961" y="1950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75" name="Line 2967"/>
            <p:cNvSpPr>
              <a:spLocks noChangeShapeType="1"/>
            </p:cNvSpPr>
            <p:nvPr/>
          </p:nvSpPr>
          <p:spPr bwMode="auto">
            <a:xfrm>
              <a:off x="2961" y="1950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76" name="Freeform 2968"/>
            <p:cNvSpPr>
              <a:spLocks/>
            </p:cNvSpPr>
            <p:nvPr/>
          </p:nvSpPr>
          <p:spPr bwMode="auto">
            <a:xfrm>
              <a:off x="2961" y="1957"/>
              <a:ext cx="1" cy="40"/>
            </a:xfrm>
            <a:custGeom>
              <a:avLst/>
              <a:gdLst>
                <a:gd name="T0" fmla="*/ 0 h 40"/>
                <a:gd name="T1" fmla="*/ 6 h 40"/>
                <a:gd name="T2" fmla="*/ 20 h 40"/>
                <a:gd name="T3" fmla="*/ 33 h 40"/>
                <a:gd name="T4" fmla="*/ 40 h 4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0">
                  <a:moveTo>
                    <a:pt x="0" y="0"/>
                  </a:moveTo>
                  <a:lnTo>
                    <a:pt x="0" y="6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0" y="4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77" name="Line 2969"/>
            <p:cNvSpPr>
              <a:spLocks noChangeShapeType="1"/>
            </p:cNvSpPr>
            <p:nvPr/>
          </p:nvSpPr>
          <p:spPr bwMode="auto">
            <a:xfrm>
              <a:off x="2961" y="1997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78" name="Freeform 2970"/>
            <p:cNvSpPr>
              <a:spLocks/>
            </p:cNvSpPr>
            <p:nvPr/>
          </p:nvSpPr>
          <p:spPr bwMode="auto">
            <a:xfrm>
              <a:off x="2961" y="1990"/>
              <a:ext cx="8" cy="7"/>
            </a:xfrm>
            <a:custGeom>
              <a:avLst/>
              <a:gdLst>
                <a:gd name="T0" fmla="*/ 0 w 8"/>
                <a:gd name="T1" fmla="*/ 7 h 7"/>
                <a:gd name="T2" fmla="*/ 0 w 8"/>
                <a:gd name="T3" fmla="*/ 7 h 7"/>
                <a:gd name="T4" fmla="*/ 8 w 8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7"/>
                  </a:moveTo>
                  <a:lnTo>
                    <a:pt x="0" y="7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79" name="Freeform 2971"/>
            <p:cNvSpPr>
              <a:spLocks/>
            </p:cNvSpPr>
            <p:nvPr/>
          </p:nvSpPr>
          <p:spPr bwMode="auto">
            <a:xfrm>
              <a:off x="2969" y="1970"/>
              <a:ext cx="1" cy="20"/>
            </a:xfrm>
            <a:custGeom>
              <a:avLst/>
              <a:gdLst>
                <a:gd name="T0" fmla="*/ 20 h 20"/>
                <a:gd name="T1" fmla="*/ 7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80" name="Line 2972"/>
            <p:cNvSpPr>
              <a:spLocks noChangeShapeType="1"/>
            </p:cNvSpPr>
            <p:nvPr/>
          </p:nvSpPr>
          <p:spPr bwMode="auto">
            <a:xfrm flipV="1">
              <a:off x="2969" y="1963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81" name="Freeform 2973"/>
            <p:cNvSpPr>
              <a:spLocks/>
            </p:cNvSpPr>
            <p:nvPr/>
          </p:nvSpPr>
          <p:spPr bwMode="auto">
            <a:xfrm>
              <a:off x="2969" y="1957"/>
              <a:ext cx="1" cy="6"/>
            </a:xfrm>
            <a:custGeom>
              <a:avLst/>
              <a:gdLst>
                <a:gd name="T0" fmla="*/ 6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82" name="Freeform 2974"/>
            <p:cNvSpPr>
              <a:spLocks/>
            </p:cNvSpPr>
            <p:nvPr/>
          </p:nvSpPr>
          <p:spPr bwMode="auto">
            <a:xfrm>
              <a:off x="2969" y="1957"/>
              <a:ext cx="1" cy="40"/>
            </a:xfrm>
            <a:custGeom>
              <a:avLst/>
              <a:gdLst>
                <a:gd name="T0" fmla="*/ 0 h 40"/>
                <a:gd name="T1" fmla="*/ 6 h 40"/>
                <a:gd name="T2" fmla="*/ 20 h 40"/>
                <a:gd name="T3" fmla="*/ 33 h 40"/>
                <a:gd name="T4" fmla="*/ 40 h 4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0">
                  <a:moveTo>
                    <a:pt x="0" y="0"/>
                  </a:moveTo>
                  <a:lnTo>
                    <a:pt x="0" y="6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0" y="4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83" name="Line 2975"/>
            <p:cNvSpPr>
              <a:spLocks noChangeShapeType="1"/>
            </p:cNvSpPr>
            <p:nvPr/>
          </p:nvSpPr>
          <p:spPr bwMode="auto">
            <a:xfrm>
              <a:off x="2969" y="1997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84" name="Freeform 2976"/>
            <p:cNvSpPr>
              <a:spLocks/>
            </p:cNvSpPr>
            <p:nvPr/>
          </p:nvSpPr>
          <p:spPr bwMode="auto">
            <a:xfrm>
              <a:off x="2969" y="1970"/>
              <a:ext cx="1" cy="27"/>
            </a:xfrm>
            <a:custGeom>
              <a:avLst/>
              <a:gdLst>
                <a:gd name="T0" fmla="*/ 27 h 27"/>
                <a:gd name="T1" fmla="*/ 13 h 27"/>
                <a:gd name="T2" fmla="*/ 0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">
                  <a:moveTo>
                    <a:pt x="0" y="27"/>
                  </a:move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85" name="Freeform 2977"/>
            <p:cNvSpPr>
              <a:spLocks/>
            </p:cNvSpPr>
            <p:nvPr/>
          </p:nvSpPr>
          <p:spPr bwMode="auto">
            <a:xfrm>
              <a:off x="2969" y="1957"/>
              <a:ext cx="9" cy="13"/>
            </a:xfrm>
            <a:custGeom>
              <a:avLst/>
              <a:gdLst>
                <a:gd name="T0" fmla="*/ 0 w 9"/>
                <a:gd name="T1" fmla="*/ 13 h 13"/>
                <a:gd name="T2" fmla="*/ 0 w 9"/>
                <a:gd name="T3" fmla="*/ 6 h 13"/>
                <a:gd name="T4" fmla="*/ 9 w 9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3">
                  <a:moveTo>
                    <a:pt x="0" y="13"/>
                  </a:moveTo>
                  <a:lnTo>
                    <a:pt x="0" y="6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86" name="Freeform 2978"/>
            <p:cNvSpPr>
              <a:spLocks/>
            </p:cNvSpPr>
            <p:nvPr/>
          </p:nvSpPr>
          <p:spPr bwMode="auto">
            <a:xfrm>
              <a:off x="2978" y="1957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87" name="Line 2979"/>
            <p:cNvSpPr>
              <a:spLocks noChangeShapeType="1"/>
            </p:cNvSpPr>
            <p:nvPr/>
          </p:nvSpPr>
          <p:spPr bwMode="auto">
            <a:xfrm>
              <a:off x="2978" y="1963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88" name="Freeform 2980"/>
            <p:cNvSpPr>
              <a:spLocks/>
            </p:cNvSpPr>
            <p:nvPr/>
          </p:nvSpPr>
          <p:spPr bwMode="auto">
            <a:xfrm>
              <a:off x="2978" y="1970"/>
              <a:ext cx="1" cy="33"/>
            </a:xfrm>
            <a:custGeom>
              <a:avLst/>
              <a:gdLst>
                <a:gd name="T0" fmla="*/ 0 h 33"/>
                <a:gd name="T1" fmla="*/ 7 h 33"/>
                <a:gd name="T2" fmla="*/ 20 h 33"/>
                <a:gd name="T3" fmla="*/ 27 h 33"/>
                <a:gd name="T4" fmla="*/ 33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89" name="Freeform 2981"/>
            <p:cNvSpPr>
              <a:spLocks/>
            </p:cNvSpPr>
            <p:nvPr/>
          </p:nvSpPr>
          <p:spPr bwMode="auto">
            <a:xfrm>
              <a:off x="2978" y="1990"/>
              <a:ext cx="1" cy="13"/>
            </a:xfrm>
            <a:custGeom>
              <a:avLst/>
              <a:gdLst>
                <a:gd name="T0" fmla="*/ 13 h 13"/>
                <a:gd name="T1" fmla="*/ 13 h 13"/>
                <a:gd name="T2" fmla="*/ 7 h 13"/>
                <a:gd name="T3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90" name="Line 2982"/>
            <p:cNvSpPr>
              <a:spLocks noChangeShapeType="1"/>
            </p:cNvSpPr>
            <p:nvPr/>
          </p:nvSpPr>
          <p:spPr bwMode="auto">
            <a:xfrm flipV="1">
              <a:off x="2978" y="1983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91" name="Freeform 2983"/>
            <p:cNvSpPr>
              <a:spLocks/>
            </p:cNvSpPr>
            <p:nvPr/>
          </p:nvSpPr>
          <p:spPr bwMode="auto">
            <a:xfrm>
              <a:off x="2978" y="1957"/>
              <a:ext cx="1" cy="26"/>
            </a:xfrm>
            <a:custGeom>
              <a:avLst/>
              <a:gdLst>
                <a:gd name="T0" fmla="*/ 26 h 26"/>
                <a:gd name="T1" fmla="*/ 13 h 26"/>
                <a:gd name="T2" fmla="*/ 6 h 26"/>
                <a:gd name="T3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92" name="Freeform 2984"/>
            <p:cNvSpPr>
              <a:spLocks/>
            </p:cNvSpPr>
            <p:nvPr/>
          </p:nvSpPr>
          <p:spPr bwMode="auto">
            <a:xfrm>
              <a:off x="2978" y="1957"/>
              <a:ext cx="9" cy="6"/>
            </a:xfrm>
            <a:custGeom>
              <a:avLst/>
              <a:gdLst>
                <a:gd name="T0" fmla="*/ 0 w 9"/>
                <a:gd name="T1" fmla="*/ 0 h 6"/>
                <a:gd name="T2" fmla="*/ 0 w 9"/>
                <a:gd name="T3" fmla="*/ 0 h 6"/>
                <a:gd name="T4" fmla="*/ 9 w 9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0" y="0"/>
                  </a:lnTo>
                  <a:lnTo>
                    <a:pt x="9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93" name="Line 2985"/>
            <p:cNvSpPr>
              <a:spLocks noChangeShapeType="1"/>
            </p:cNvSpPr>
            <p:nvPr/>
          </p:nvSpPr>
          <p:spPr bwMode="auto">
            <a:xfrm>
              <a:off x="2987" y="1963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94" name="Freeform 2986"/>
            <p:cNvSpPr>
              <a:spLocks/>
            </p:cNvSpPr>
            <p:nvPr/>
          </p:nvSpPr>
          <p:spPr bwMode="auto">
            <a:xfrm>
              <a:off x="2987" y="1970"/>
              <a:ext cx="1" cy="27"/>
            </a:xfrm>
            <a:custGeom>
              <a:avLst/>
              <a:gdLst>
                <a:gd name="T0" fmla="*/ 0 h 27"/>
                <a:gd name="T1" fmla="*/ 13 h 27"/>
                <a:gd name="T2" fmla="*/ 27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">
                  <a:moveTo>
                    <a:pt x="0" y="0"/>
                  </a:moveTo>
                  <a:lnTo>
                    <a:pt x="0" y="13"/>
                  </a:lnTo>
                  <a:lnTo>
                    <a:pt x="0" y="2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95" name="Freeform 2987"/>
            <p:cNvSpPr>
              <a:spLocks/>
            </p:cNvSpPr>
            <p:nvPr/>
          </p:nvSpPr>
          <p:spPr bwMode="auto">
            <a:xfrm>
              <a:off x="2987" y="1997"/>
              <a:ext cx="1" cy="6"/>
            </a:xfrm>
            <a:custGeom>
              <a:avLst/>
              <a:gdLst>
                <a:gd name="T0" fmla="*/ 0 h 6"/>
                <a:gd name="T1" fmla="*/ 6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96" name="Freeform 2988"/>
            <p:cNvSpPr>
              <a:spLocks/>
            </p:cNvSpPr>
            <p:nvPr/>
          </p:nvSpPr>
          <p:spPr bwMode="auto">
            <a:xfrm>
              <a:off x="2987" y="1977"/>
              <a:ext cx="1" cy="26"/>
            </a:xfrm>
            <a:custGeom>
              <a:avLst/>
              <a:gdLst>
                <a:gd name="T0" fmla="*/ 26 h 26"/>
                <a:gd name="T1" fmla="*/ 20 h 26"/>
                <a:gd name="T2" fmla="*/ 13 h 26"/>
                <a:gd name="T3" fmla="*/ 6 h 26"/>
                <a:gd name="T4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0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97" name="Line 2989"/>
            <p:cNvSpPr>
              <a:spLocks noChangeShapeType="1"/>
            </p:cNvSpPr>
            <p:nvPr/>
          </p:nvSpPr>
          <p:spPr bwMode="auto">
            <a:xfrm>
              <a:off x="2987" y="1977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98" name="Line 2990"/>
            <p:cNvSpPr>
              <a:spLocks noChangeShapeType="1"/>
            </p:cNvSpPr>
            <p:nvPr/>
          </p:nvSpPr>
          <p:spPr bwMode="auto">
            <a:xfrm>
              <a:off x="2987" y="1977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199" name="Freeform 2991"/>
            <p:cNvSpPr>
              <a:spLocks/>
            </p:cNvSpPr>
            <p:nvPr/>
          </p:nvSpPr>
          <p:spPr bwMode="auto">
            <a:xfrm>
              <a:off x="2987" y="1977"/>
              <a:ext cx="8" cy="6"/>
            </a:xfrm>
            <a:custGeom>
              <a:avLst/>
              <a:gdLst>
                <a:gd name="T0" fmla="*/ 0 w 8"/>
                <a:gd name="T1" fmla="*/ 0 h 6"/>
                <a:gd name="T2" fmla="*/ 0 w 8"/>
                <a:gd name="T3" fmla="*/ 0 h 6"/>
                <a:gd name="T4" fmla="*/ 8 w 8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0" y="0"/>
                  </a:lnTo>
                  <a:lnTo>
                    <a:pt x="8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00" name="Freeform 2992"/>
            <p:cNvSpPr>
              <a:spLocks/>
            </p:cNvSpPr>
            <p:nvPr/>
          </p:nvSpPr>
          <p:spPr bwMode="auto">
            <a:xfrm>
              <a:off x="2995" y="1983"/>
              <a:ext cx="1" cy="27"/>
            </a:xfrm>
            <a:custGeom>
              <a:avLst/>
              <a:gdLst>
                <a:gd name="T0" fmla="*/ 0 h 27"/>
                <a:gd name="T1" fmla="*/ 7 h 27"/>
                <a:gd name="T2" fmla="*/ 14 h 27"/>
                <a:gd name="T3" fmla="*/ 20 h 27"/>
                <a:gd name="T4" fmla="*/ 27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7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0" y="2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01" name="Freeform 2993"/>
            <p:cNvSpPr>
              <a:spLocks/>
            </p:cNvSpPr>
            <p:nvPr/>
          </p:nvSpPr>
          <p:spPr bwMode="auto">
            <a:xfrm>
              <a:off x="2995" y="1990"/>
              <a:ext cx="1" cy="20"/>
            </a:xfrm>
            <a:custGeom>
              <a:avLst/>
              <a:gdLst>
                <a:gd name="T0" fmla="*/ 20 h 20"/>
                <a:gd name="T1" fmla="*/ 20 h 20"/>
                <a:gd name="T2" fmla="*/ 13 h 20"/>
                <a:gd name="T3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20"/>
                  </a:ln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02" name="Line 2994"/>
            <p:cNvSpPr>
              <a:spLocks noChangeShapeType="1"/>
            </p:cNvSpPr>
            <p:nvPr/>
          </p:nvSpPr>
          <p:spPr bwMode="auto">
            <a:xfrm flipV="1">
              <a:off x="2995" y="1970"/>
              <a:ext cx="1" cy="20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03" name="Freeform 2995"/>
            <p:cNvSpPr>
              <a:spLocks/>
            </p:cNvSpPr>
            <p:nvPr/>
          </p:nvSpPr>
          <p:spPr bwMode="auto">
            <a:xfrm>
              <a:off x="2995" y="1957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04" name="Freeform 2996"/>
            <p:cNvSpPr>
              <a:spLocks/>
            </p:cNvSpPr>
            <p:nvPr/>
          </p:nvSpPr>
          <p:spPr bwMode="auto">
            <a:xfrm>
              <a:off x="2995" y="1957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05" name="Freeform 2997"/>
            <p:cNvSpPr>
              <a:spLocks/>
            </p:cNvSpPr>
            <p:nvPr/>
          </p:nvSpPr>
          <p:spPr bwMode="auto">
            <a:xfrm>
              <a:off x="2995" y="1963"/>
              <a:ext cx="1" cy="27"/>
            </a:xfrm>
            <a:custGeom>
              <a:avLst/>
              <a:gdLst>
                <a:gd name="T0" fmla="*/ 0 h 27"/>
                <a:gd name="T1" fmla="*/ 14 h 27"/>
                <a:gd name="T2" fmla="*/ 27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">
                  <a:moveTo>
                    <a:pt x="0" y="0"/>
                  </a:moveTo>
                  <a:lnTo>
                    <a:pt x="0" y="14"/>
                  </a:lnTo>
                  <a:lnTo>
                    <a:pt x="0" y="2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06" name="Freeform 2998"/>
            <p:cNvSpPr>
              <a:spLocks/>
            </p:cNvSpPr>
            <p:nvPr/>
          </p:nvSpPr>
          <p:spPr bwMode="auto">
            <a:xfrm>
              <a:off x="2995" y="1990"/>
              <a:ext cx="9" cy="7"/>
            </a:xfrm>
            <a:custGeom>
              <a:avLst/>
              <a:gdLst>
                <a:gd name="T0" fmla="*/ 0 w 9"/>
                <a:gd name="T1" fmla="*/ 0 h 7"/>
                <a:gd name="T2" fmla="*/ 0 w 9"/>
                <a:gd name="T3" fmla="*/ 7 h 7"/>
                <a:gd name="T4" fmla="*/ 9 w 9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lnTo>
                    <a:pt x="0" y="7"/>
                  </a:lnTo>
                  <a:lnTo>
                    <a:pt x="9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07" name="Line 2999"/>
            <p:cNvSpPr>
              <a:spLocks noChangeShapeType="1"/>
            </p:cNvSpPr>
            <p:nvPr/>
          </p:nvSpPr>
          <p:spPr bwMode="auto">
            <a:xfrm>
              <a:off x="3004" y="1997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08" name="Freeform 3000"/>
            <p:cNvSpPr>
              <a:spLocks/>
            </p:cNvSpPr>
            <p:nvPr/>
          </p:nvSpPr>
          <p:spPr bwMode="auto">
            <a:xfrm>
              <a:off x="3004" y="1950"/>
              <a:ext cx="1" cy="47"/>
            </a:xfrm>
            <a:custGeom>
              <a:avLst/>
              <a:gdLst>
                <a:gd name="T0" fmla="*/ 47 h 47"/>
                <a:gd name="T1" fmla="*/ 40 h 47"/>
                <a:gd name="T2" fmla="*/ 20 h 47"/>
                <a:gd name="T3" fmla="*/ 7 h 47"/>
                <a:gd name="T4" fmla="*/ 0 h 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7">
                  <a:moveTo>
                    <a:pt x="0" y="47"/>
                  </a:moveTo>
                  <a:lnTo>
                    <a:pt x="0" y="40"/>
                  </a:lnTo>
                  <a:lnTo>
                    <a:pt x="0" y="20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09" name="Line 3001"/>
            <p:cNvSpPr>
              <a:spLocks noChangeShapeType="1"/>
            </p:cNvSpPr>
            <p:nvPr/>
          </p:nvSpPr>
          <p:spPr bwMode="auto">
            <a:xfrm>
              <a:off x="3004" y="1950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10" name="Line 3002"/>
            <p:cNvSpPr>
              <a:spLocks noChangeShapeType="1"/>
            </p:cNvSpPr>
            <p:nvPr/>
          </p:nvSpPr>
          <p:spPr bwMode="auto">
            <a:xfrm>
              <a:off x="3004" y="1950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11" name="Freeform 3003"/>
            <p:cNvSpPr>
              <a:spLocks/>
            </p:cNvSpPr>
            <p:nvPr/>
          </p:nvSpPr>
          <p:spPr bwMode="auto">
            <a:xfrm>
              <a:off x="3004" y="1950"/>
              <a:ext cx="1" cy="33"/>
            </a:xfrm>
            <a:custGeom>
              <a:avLst/>
              <a:gdLst>
                <a:gd name="T0" fmla="*/ 0 h 33"/>
                <a:gd name="T1" fmla="*/ 7 h 33"/>
                <a:gd name="T2" fmla="*/ 13 h 33"/>
                <a:gd name="T3" fmla="*/ 27 h 33"/>
                <a:gd name="T4" fmla="*/ 33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7"/>
                  </a:lnTo>
                  <a:lnTo>
                    <a:pt x="0" y="3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12" name="Freeform 3004"/>
            <p:cNvSpPr>
              <a:spLocks/>
            </p:cNvSpPr>
            <p:nvPr/>
          </p:nvSpPr>
          <p:spPr bwMode="auto">
            <a:xfrm>
              <a:off x="3004" y="1983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13" name="Freeform 3005"/>
            <p:cNvSpPr>
              <a:spLocks/>
            </p:cNvSpPr>
            <p:nvPr/>
          </p:nvSpPr>
          <p:spPr bwMode="auto">
            <a:xfrm>
              <a:off x="3004" y="1977"/>
              <a:ext cx="9" cy="13"/>
            </a:xfrm>
            <a:custGeom>
              <a:avLst/>
              <a:gdLst>
                <a:gd name="T0" fmla="*/ 0 w 9"/>
                <a:gd name="T1" fmla="*/ 13 h 13"/>
                <a:gd name="T2" fmla="*/ 0 w 9"/>
                <a:gd name="T3" fmla="*/ 6 h 13"/>
                <a:gd name="T4" fmla="*/ 9 w 9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3">
                  <a:moveTo>
                    <a:pt x="0" y="13"/>
                  </a:moveTo>
                  <a:lnTo>
                    <a:pt x="0" y="6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14" name="Freeform 3006"/>
            <p:cNvSpPr>
              <a:spLocks/>
            </p:cNvSpPr>
            <p:nvPr/>
          </p:nvSpPr>
          <p:spPr bwMode="auto">
            <a:xfrm>
              <a:off x="3013" y="1950"/>
              <a:ext cx="1" cy="27"/>
            </a:xfrm>
            <a:custGeom>
              <a:avLst/>
              <a:gdLst>
                <a:gd name="T0" fmla="*/ 27 h 27"/>
                <a:gd name="T1" fmla="*/ 13 h 27"/>
                <a:gd name="T2" fmla="*/ 0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">
                  <a:moveTo>
                    <a:pt x="0" y="27"/>
                  </a:move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15" name="Freeform 3007"/>
            <p:cNvSpPr>
              <a:spLocks/>
            </p:cNvSpPr>
            <p:nvPr/>
          </p:nvSpPr>
          <p:spPr bwMode="auto">
            <a:xfrm>
              <a:off x="3013" y="1950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16" name="Line 3008"/>
            <p:cNvSpPr>
              <a:spLocks noChangeShapeType="1"/>
            </p:cNvSpPr>
            <p:nvPr/>
          </p:nvSpPr>
          <p:spPr bwMode="auto">
            <a:xfrm>
              <a:off x="3013" y="1957"/>
              <a:ext cx="1" cy="13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17" name="Freeform 3009"/>
            <p:cNvSpPr>
              <a:spLocks/>
            </p:cNvSpPr>
            <p:nvPr/>
          </p:nvSpPr>
          <p:spPr bwMode="auto">
            <a:xfrm>
              <a:off x="3013" y="1970"/>
              <a:ext cx="1" cy="33"/>
            </a:xfrm>
            <a:custGeom>
              <a:avLst/>
              <a:gdLst>
                <a:gd name="T0" fmla="*/ 0 h 33"/>
                <a:gd name="T1" fmla="*/ 20 h 33"/>
                <a:gd name="T2" fmla="*/ 27 h 33"/>
                <a:gd name="T3" fmla="*/ 33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3">
                  <a:moveTo>
                    <a:pt x="0" y="0"/>
                  </a:moveTo>
                  <a:lnTo>
                    <a:pt x="0" y="20"/>
                  </a:lnTo>
                  <a:lnTo>
                    <a:pt x="0" y="27"/>
                  </a:lnTo>
                  <a:lnTo>
                    <a:pt x="0" y="3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18" name="Line 3010"/>
            <p:cNvSpPr>
              <a:spLocks noChangeShapeType="1"/>
            </p:cNvSpPr>
            <p:nvPr/>
          </p:nvSpPr>
          <p:spPr bwMode="auto">
            <a:xfrm>
              <a:off x="3013" y="2003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19" name="Freeform 3011"/>
            <p:cNvSpPr>
              <a:spLocks/>
            </p:cNvSpPr>
            <p:nvPr/>
          </p:nvSpPr>
          <p:spPr bwMode="auto">
            <a:xfrm>
              <a:off x="3013" y="1997"/>
              <a:ext cx="1" cy="6"/>
            </a:xfrm>
            <a:custGeom>
              <a:avLst/>
              <a:gdLst>
                <a:gd name="T0" fmla="*/ 6 h 6"/>
                <a:gd name="T1" fmla="*/ 6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20" name="Freeform 3012"/>
            <p:cNvSpPr>
              <a:spLocks/>
            </p:cNvSpPr>
            <p:nvPr/>
          </p:nvSpPr>
          <p:spPr bwMode="auto">
            <a:xfrm>
              <a:off x="3013" y="1963"/>
              <a:ext cx="8" cy="34"/>
            </a:xfrm>
            <a:custGeom>
              <a:avLst/>
              <a:gdLst>
                <a:gd name="T0" fmla="*/ 0 w 8"/>
                <a:gd name="T1" fmla="*/ 34 h 34"/>
                <a:gd name="T2" fmla="*/ 0 w 8"/>
                <a:gd name="T3" fmla="*/ 27 h 34"/>
                <a:gd name="T4" fmla="*/ 0 w 8"/>
                <a:gd name="T5" fmla="*/ 14 h 34"/>
                <a:gd name="T6" fmla="*/ 8 w 8"/>
                <a:gd name="T7" fmla="*/ 7 h 34"/>
                <a:gd name="T8" fmla="*/ 8 w 8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4">
                  <a:moveTo>
                    <a:pt x="0" y="34"/>
                  </a:moveTo>
                  <a:lnTo>
                    <a:pt x="0" y="27"/>
                  </a:lnTo>
                  <a:lnTo>
                    <a:pt x="0" y="14"/>
                  </a:lnTo>
                  <a:lnTo>
                    <a:pt x="8" y="7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21" name="Freeform 3013"/>
            <p:cNvSpPr>
              <a:spLocks/>
            </p:cNvSpPr>
            <p:nvPr/>
          </p:nvSpPr>
          <p:spPr bwMode="auto">
            <a:xfrm>
              <a:off x="3021" y="1963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22" name="Line 3014"/>
            <p:cNvSpPr>
              <a:spLocks noChangeShapeType="1"/>
            </p:cNvSpPr>
            <p:nvPr/>
          </p:nvSpPr>
          <p:spPr bwMode="auto">
            <a:xfrm>
              <a:off x="3021" y="1970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23" name="Freeform 3015"/>
            <p:cNvSpPr>
              <a:spLocks/>
            </p:cNvSpPr>
            <p:nvPr/>
          </p:nvSpPr>
          <p:spPr bwMode="auto">
            <a:xfrm>
              <a:off x="3021" y="1970"/>
              <a:ext cx="1" cy="40"/>
            </a:xfrm>
            <a:custGeom>
              <a:avLst/>
              <a:gdLst>
                <a:gd name="T0" fmla="*/ 0 h 40"/>
                <a:gd name="T1" fmla="*/ 7 h 40"/>
                <a:gd name="T2" fmla="*/ 20 h 40"/>
                <a:gd name="T3" fmla="*/ 33 h 40"/>
                <a:gd name="T4" fmla="*/ 40 h 4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0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0" y="4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24" name="Line 3016"/>
            <p:cNvSpPr>
              <a:spLocks noChangeShapeType="1"/>
            </p:cNvSpPr>
            <p:nvPr/>
          </p:nvSpPr>
          <p:spPr bwMode="auto">
            <a:xfrm>
              <a:off x="3021" y="2010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25" name="Freeform 3017"/>
            <p:cNvSpPr>
              <a:spLocks/>
            </p:cNvSpPr>
            <p:nvPr/>
          </p:nvSpPr>
          <p:spPr bwMode="auto">
            <a:xfrm>
              <a:off x="3021" y="1990"/>
              <a:ext cx="1" cy="20"/>
            </a:xfrm>
            <a:custGeom>
              <a:avLst/>
              <a:gdLst>
                <a:gd name="T0" fmla="*/ 20 h 20"/>
                <a:gd name="T1" fmla="*/ 13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26" name="Freeform 3018"/>
            <p:cNvSpPr>
              <a:spLocks/>
            </p:cNvSpPr>
            <p:nvPr/>
          </p:nvSpPr>
          <p:spPr bwMode="auto">
            <a:xfrm>
              <a:off x="3021" y="1970"/>
              <a:ext cx="1" cy="20"/>
            </a:xfrm>
            <a:custGeom>
              <a:avLst/>
              <a:gdLst>
                <a:gd name="T0" fmla="*/ 20 h 20"/>
                <a:gd name="T1" fmla="*/ 7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27" name="Freeform 3019"/>
            <p:cNvSpPr>
              <a:spLocks/>
            </p:cNvSpPr>
            <p:nvPr/>
          </p:nvSpPr>
          <p:spPr bwMode="auto">
            <a:xfrm>
              <a:off x="3021" y="1970"/>
              <a:ext cx="9" cy="7"/>
            </a:xfrm>
            <a:custGeom>
              <a:avLst/>
              <a:gdLst>
                <a:gd name="T0" fmla="*/ 0 w 9"/>
                <a:gd name="T1" fmla="*/ 0 h 7"/>
                <a:gd name="T2" fmla="*/ 0 w 9"/>
                <a:gd name="T3" fmla="*/ 0 h 7"/>
                <a:gd name="T4" fmla="*/ 9 w 9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lnTo>
                    <a:pt x="0" y="0"/>
                  </a:lnTo>
                  <a:lnTo>
                    <a:pt x="9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65429" name="Group 3221"/>
          <p:cNvGrpSpPr>
            <a:grpSpLocks/>
          </p:cNvGrpSpPr>
          <p:nvPr/>
        </p:nvGrpSpPr>
        <p:grpSpPr bwMode="auto">
          <a:xfrm>
            <a:off x="4810125" y="3106738"/>
            <a:ext cx="387350" cy="168275"/>
            <a:chOff x="3030" y="1957"/>
            <a:chExt cx="244" cy="106"/>
          </a:xfrm>
        </p:grpSpPr>
        <p:sp>
          <p:nvSpPr>
            <p:cNvPr id="865229" name="Line 3021"/>
            <p:cNvSpPr>
              <a:spLocks noChangeShapeType="1"/>
            </p:cNvSpPr>
            <p:nvPr/>
          </p:nvSpPr>
          <p:spPr bwMode="auto">
            <a:xfrm>
              <a:off x="3030" y="1977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30" name="Freeform 3022"/>
            <p:cNvSpPr>
              <a:spLocks/>
            </p:cNvSpPr>
            <p:nvPr/>
          </p:nvSpPr>
          <p:spPr bwMode="auto">
            <a:xfrm>
              <a:off x="3030" y="1977"/>
              <a:ext cx="1" cy="33"/>
            </a:xfrm>
            <a:custGeom>
              <a:avLst/>
              <a:gdLst>
                <a:gd name="T0" fmla="*/ 0 h 33"/>
                <a:gd name="T1" fmla="*/ 6 h 33"/>
                <a:gd name="T2" fmla="*/ 20 h 33"/>
                <a:gd name="T3" fmla="*/ 26 h 33"/>
                <a:gd name="T4" fmla="*/ 33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0"/>
                  </a:moveTo>
                  <a:lnTo>
                    <a:pt x="0" y="6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0" y="3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31" name="Freeform 3023"/>
            <p:cNvSpPr>
              <a:spLocks/>
            </p:cNvSpPr>
            <p:nvPr/>
          </p:nvSpPr>
          <p:spPr bwMode="auto">
            <a:xfrm>
              <a:off x="3030" y="1983"/>
              <a:ext cx="1" cy="27"/>
            </a:xfrm>
            <a:custGeom>
              <a:avLst/>
              <a:gdLst>
                <a:gd name="T0" fmla="*/ 27 h 27"/>
                <a:gd name="T1" fmla="*/ 27 h 27"/>
                <a:gd name="T2" fmla="*/ 14 h 27"/>
                <a:gd name="T3" fmla="*/ 7 h 27"/>
                <a:gd name="T4" fmla="*/ 0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7">
                  <a:moveTo>
                    <a:pt x="0" y="27"/>
                  </a:moveTo>
                  <a:lnTo>
                    <a:pt x="0" y="27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32" name="Line 3024"/>
            <p:cNvSpPr>
              <a:spLocks noChangeShapeType="1"/>
            </p:cNvSpPr>
            <p:nvPr/>
          </p:nvSpPr>
          <p:spPr bwMode="auto">
            <a:xfrm>
              <a:off x="3030" y="1983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33" name="Freeform 3025"/>
            <p:cNvSpPr>
              <a:spLocks/>
            </p:cNvSpPr>
            <p:nvPr/>
          </p:nvSpPr>
          <p:spPr bwMode="auto">
            <a:xfrm>
              <a:off x="3030" y="1957"/>
              <a:ext cx="1" cy="26"/>
            </a:xfrm>
            <a:custGeom>
              <a:avLst/>
              <a:gdLst>
                <a:gd name="T0" fmla="*/ 26 h 26"/>
                <a:gd name="T1" fmla="*/ 20 h 26"/>
                <a:gd name="T2" fmla="*/ 13 h 26"/>
                <a:gd name="T3" fmla="*/ 6 h 26"/>
                <a:gd name="T4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0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34" name="Freeform 3026"/>
            <p:cNvSpPr>
              <a:spLocks/>
            </p:cNvSpPr>
            <p:nvPr/>
          </p:nvSpPr>
          <p:spPr bwMode="auto">
            <a:xfrm>
              <a:off x="3030" y="1957"/>
              <a:ext cx="1" cy="20"/>
            </a:xfrm>
            <a:custGeom>
              <a:avLst/>
              <a:gdLst>
                <a:gd name="T0" fmla="*/ 0 h 20"/>
                <a:gd name="T1" fmla="*/ 0 h 20"/>
                <a:gd name="T2" fmla="*/ 6 h 20"/>
                <a:gd name="T3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35" name="Freeform 3027"/>
            <p:cNvSpPr>
              <a:spLocks/>
            </p:cNvSpPr>
            <p:nvPr/>
          </p:nvSpPr>
          <p:spPr bwMode="auto">
            <a:xfrm>
              <a:off x="3030" y="1977"/>
              <a:ext cx="9" cy="13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6 h 13"/>
                <a:gd name="T4" fmla="*/ 9 w 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3">
                  <a:moveTo>
                    <a:pt x="0" y="0"/>
                  </a:moveTo>
                  <a:lnTo>
                    <a:pt x="0" y="6"/>
                  </a:lnTo>
                  <a:lnTo>
                    <a:pt x="9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36" name="Line 3028"/>
            <p:cNvSpPr>
              <a:spLocks noChangeShapeType="1"/>
            </p:cNvSpPr>
            <p:nvPr/>
          </p:nvSpPr>
          <p:spPr bwMode="auto">
            <a:xfrm>
              <a:off x="3039" y="1990"/>
              <a:ext cx="1" cy="20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37" name="Freeform 3029"/>
            <p:cNvSpPr>
              <a:spLocks/>
            </p:cNvSpPr>
            <p:nvPr/>
          </p:nvSpPr>
          <p:spPr bwMode="auto">
            <a:xfrm>
              <a:off x="3039" y="2010"/>
              <a:ext cx="1" cy="20"/>
            </a:xfrm>
            <a:custGeom>
              <a:avLst/>
              <a:gdLst>
                <a:gd name="T0" fmla="*/ 0 h 20"/>
                <a:gd name="T1" fmla="*/ 13 h 20"/>
                <a:gd name="T2" fmla="*/ 20 h 20"/>
                <a:gd name="T3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13"/>
                  </a:lnTo>
                  <a:lnTo>
                    <a:pt x="0" y="20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38" name="Freeform 3030"/>
            <p:cNvSpPr>
              <a:spLocks/>
            </p:cNvSpPr>
            <p:nvPr/>
          </p:nvSpPr>
          <p:spPr bwMode="auto">
            <a:xfrm>
              <a:off x="3039" y="1997"/>
              <a:ext cx="1" cy="33"/>
            </a:xfrm>
            <a:custGeom>
              <a:avLst/>
              <a:gdLst>
                <a:gd name="T0" fmla="*/ 33 h 33"/>
                <a:gd name="T1" fmla="*/ 26 h 33"/>
                <a:gd name="T2" fmla="*/ 20 h 33"/>
                <a:gd name="T3" fmla="*/ 6 h 33"/>
                <a:gd name="T4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26"/>
                  </a:lnTo>
                  <a:lnTo>
                    <a:pt x="0" y="20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39" name="Freeform 3031"/>
            <p:cNvSpPr>
              <a:spLocks/>
            </p:cNvSpPr>
            <p:nvPr/>
          </p:nvSpPr>
          <p:spPr bwMode="auto">
            <a:xfrm>
              <a:off x="3039" y="1977"/>
              <a:ext cx="1" cy="20"/>
            </a:xfrm>
            <a:custGeom>
              <a:avLst/>
              <a:gdLst>
                <a:gd name="T0" fmla="*/ 20 h 20"/>
                <a:gd name="T1" fmla="*/ 6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40" name="Line 3032"/>
            <p:cNvSpPr>
              <a:spLocks noChangeShapeType="1"/>
            </p:cNvSpPr>
            <p:nvPr/>
          </p:nvSpPr>
          <p:spPr bwMode="auto">
            <a:xfrm>
              <a:off x="3039" y="1977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41" name="Line 3033"/>
            <p:cNvSpPr>
              <a:spLocks noChangeShapeType="1"/>
            </p:cNvSpPr>
            <p:nvPr/>
          </p:nvSpPr>
          <p:spPr bwMode="auto">
            <a:xfrm>
              <a:off x="3039" y="1977"/>
              <a:ext cx="1" cy="6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42" name="Freeform 3034"/>
            <p:cNvSpPr>
              <a:spLocks/>
            </p:cNvSpPr>
            <p:nvPr/>
          </p:nvSpPr>
          <p:spPr bwMode="auto">
            <a:xfrm>
              <a:off x="3039" y="1983"/>
              <a:ext cx="1" cy="34"/>
            </a:xfrm>
            <a:custGeom>
              <a:avLst/>
              <a:gdLst>
                <a:gd name="T0" fmla="*/ 0 h 34"/>
                <a:gd name="T1" fmla="*/ 7 h 34"/>
                <a:gd name="T2" fmla="*/ 20 h 34"/>
                <a:gd name="T3" fmla="*/ 27 h 34"/>
                <a:gd name="T4" fmla="*/ 34 h 3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4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4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43" name="Freeform 3035"/>
            <p:cNvSpPr>
              <a:spLocks/>
            </p:cNvSpPr>
            <p:nvPr/>
          </p:nvSpPr>
          <p:spPr bwMode="auto">
            <a:xfrm>
              <a:off x="3039" y="2017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44" name="Freeform 3036"/>
            <p:cNvSpPr>
              <a:spLocks/>
            </p:cNvSpPr>
            <p:nvPr/>
          </p:nvSpPr>
          <p:spPr bwMode="auto">
            <a:xfrm>
              <a:off x="3048" y="1997"/>
              <a:ext cx="1" cy="20"/>
            </a:xfrm>
            <a:custGeom>
              <a:avLst/>
              <a:gdLst>
                <a:gd name="T0" fmla="*/ 20 h 20"/>
                <a:gd name="T1" fmla="*/ 13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45" name="Freeform 3037"/>
            <p:cNvSpPr>
              <a:spLocks/>
            </p:cNvSpPr>
            <p:nvPr/>
          </p:nvSpPr>
          <p:spPr bwMode="auto">
            <a:xfrm>
              <a:off x="3048" y="1977"/>
              <a:ext cx="1" cy="20"/>
            </a:xfrm>
            <a:custGeom>
              <a:avLst/>
              <a:gdLst>
                <a:gd name="T0" fmla="*/ 20 h 20"/>
                <a:gd name="T1" fmla="*/ 6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46" name="Freeform 3038"/>
            <p:cNvSpPr>
              <a:spLocks/>
            </p:cNvSpPr>
            <p:nvPr/>
          </p:nvSpPr>
          <p:spPr bwMode="auto">
            <a:xfrm>
              <a:off x="3048" y="1977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47" name="Freeform 3039"/>
            <p:cNvSpPr>
              <a:spLocks/>
            </p:cNvSpPr>
            <p:nvPr/>
          </p:nvSpPr>
          <p:spPr bwMode="auto">
            <a:xfrm>
              <a:off x="3048" y="1983"/>
              <a:ext cx="1" cy="34"/>
            </a:xfrm>
            <a:custGeom>
              <a:avLst/>
              <a:gdLst>
                <a:gd name="T0" fmla="*/ 0 h 34"/>
                <a:gd name="T1" fmla="*/ 7 h 34"/>
                <a:gd name="T2" fmla="*/ 20 h 34"/>
                <a:gd name="T3" fmla="*/ 27 h 34"/>
                <a:gd name="T4" fmla="*/ 34 h 3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4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4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48" name="Line 3040"/>
            <p:cNvSpPr>
              <a:spLocks noChangeShapeType="1"/>
            </p:cNvSpPr>
            <p:nvPr/>
          </p:nvSpPr>
          <p:spPr bwMode="auto">
            <a:xfrm>
              <a:off x="3048" y="2017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49" name="Freeform 3041"/>
            <p:cNvSpPr>
              <a:spLocks/>
            </p:cNvSpPr>
            <p:nvPr/>
          </p:nvSpPr>
          <p:spPr bwMode="auto">
            <a:xfrm>
              <a:off x="3048" y="2017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6 h 13"/>
                <a:gd name="T3" fmla="*/ 13 h 13"/>
                <a:gd name="T4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13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50" name="Freeform 3042"/>
            <p:cNvSpPr>
              <a:spLocks/>
            </p:cNvSpPr>
            <p:nvPr/>
          </p:nvSpPr>
          <p:spPr bwMode="auto">
            <a:xfrm>
              <a:off x="3048" y="1977"/>
              <a:ext cx="8" cy="53"/>
            </a:xfrm>
            <a:custGeom>
              <a:avLst/>
              <a:gdLst>
                <a:gd name="T0" fmla="*/ 0 w 8"/>
                <a:gd name="T1" fmla="*/ 53 h 53"/>
                <a:gd name="T2" fmla="*/ 0 w 8"/>
                <a:gd name="T3" fmla="*/ 40 h 53"/>
                <a:gd name="T4" fmla="*/ 0 w 8"/>
                <a:gd name="T5" fmla="*/ 26 h 53"/>
                <a:gd name="T6" fmla="*/ 8 w 8"/>
                <a:gd name="T7" fmla="*/ 13 h 53"/>
                <a:gd name="T8" fmla="*/ 8 w 8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3">
                  <a:moveTo>
                    <a:pt x="0" y="53"/>
                  </a:moveTo>
                  <a:lnTo>
                    <a:pt x="0" y="40"/>
                  </a:lnTo>
                  <a:lnTo>
                    <a:pt x="0" y="26"/>
                  </a:lnTo>
                  <a:lnTo>
                    <a:pt x="8" y="13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51" name="Freeform 3043"/>
            <p:cNvSpPr>
              <a:spLocks/>
            </p:cNvSpPr>
            <p:nvPr/>
          </p:nvSpPr>
          <p:spPr bwMode="auto">
            <a:xfrm>
              <a:off x="3056" y="1977"/>
              <a:ext cx="1" cy="13"/>
            </a:xfrm>
            <a:custGeom>
              <a:avLst/>
              <a:gdLst>
                <a:gd name="T0" fmla="*/ 0 h 13"/>
                <a:gd name="T1" fmla="*/ 0 h 13"/>
                <a:gd name="T2" fmla="*/ 6 h 13"/>
                <a:gd name="T3" fmla="*/ 6 h 13"/>
                <a:gd name="T4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52" name="Line 3044"/>
            <p:cNvSpPr>
              <a:spLocks noChangeShapeType="1"/>
            </p:cNvSpPr>
            <p:nvPr/>
          </p:nvSpPr>
          <p:spPr bwMode="auto">
            <a:xfrm>
              <a:off x="3056" y="1990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53" name="Freeform 3045"/>
            <p:cNvSpPr>
              <a:spLocks/>
            </p:cNvSpPr>
            <p:nvPr/>
          </p:nvSpPr>
          <p:spPr bwMode="auto">
            <a:xfrm>
              <a:off x="3056" y="1990"/>
              <a:ext cx="1" cy="20"/>
            </a:xfrm>
            <a:custGeom>
              <a:avLst/>
              <a:gdLst>
                <a:gd name="T0" fmla="*/ 0 h 20"/>
                <a:gd name="T1" fmla="*/ 7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54" name="Freeform 3046"/>
            <p:cNvSpPr>
              <a:spLocks/>
            </p:cNvSpPr>
            <p:nvPr/>
          </p:nvSpPr>
          <p:spPr bwMode="auto">
            <a:xfrm>
              <a:off x="3056" y="2010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55" name="Freeform 3047"/>
            <p:cNvSpPr>
              <a:spLocks/>
            </p:cNvSpPr>
            <p:nvPr/>
          </p:nvSpPr>
          <p:spPr bwMode="auto">
            <a:xfrm>
              <a:off x="3056" y="2003"/>
              <a:ext cx="1" cy="14"/>
            </a:xfrm>
            <a:custGeom>
              <a:avLst/>
              <a:gdLst>
                <a:gd name="T0" fmla="*/ 14 h 14"/>
                <a:gd name="T1" fmla="*/ 7 h 14"/>
                <a:gd name="T2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56" name="Freeform 3048"/>
            <p:cNvSpPr>
              <a:spLocks/>
            </p:cNvSpPr>
            <p:nvPr/>
          </p:nvSpPr>
          <p:spPr bwMode="auto">
            <a:xfrm>
              <a:off x="3056" y="1977"/>
              <a:ext cx="1" cy="26"/>
            </a:xfrm>
            <a:custGeom>
              <a:avLst/>
              <a:gdLst>
                <a:gd name="T0" fmla="*/ 26 h 26"/>
                <a:gd name="T1" fmla="*/ 13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57" name="Freeform 3049"/>
            <p:cNvSpPr>
              <a:spLocks/>
            </p:cNvSpPr>
            <p:nvPr/>
          </p:nvSpPr>
          <p:spPr bwMode="auto">
            <a:xfrm>
              <a:off x="3056" y="1977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58" name="Line 3050"/>
            <p:cNvSpPr>
              <a:spLocks noChangeShapeType="1"/>
            </p:cNvSpPr>
            <p:nvPr/>
          </p:nvSpPr>
          <p:spPr bwMode="auto">
            <a:xfrm>
              <a:off x="3065" y="1977"/>
              <a:ext cx="1" cy="6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59" name="Freeform 3051"/>
            <p:cNvSpPr>
              <a:spLocks/>
            </p:cNvSpPr>
            <p:nvPr/>
          </p:nvSpPr>
          <p:spPr bwMode="auto">
            <a:xfrm>
              <a:off x="3065" y="1983"/>
              <a:ext cx="1" cy="47"/>
            </a:xfrm>
            <a:custGeom>
              <a:avLst/>
              <a:gdLst>
                <a:gd name="T0" fmla="*/ 0 h 47"/>
                <a:gd name="T1" fmla="*/ 7 h 47"/>
                <a:gd name="T2" fmla="*/ 27 h 47"/>
                <a:gd name="T3" fmla="*/ 40 h 47"/>
                <a:gd name="T4" fmla="*/ 47 h 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7">
                  <a:moveTo>
                    <a:pt x="0" y="0"/>
                  </a:moveTo>
                  <a:lnTo>
                    <a:pt x="0" y="7"/>
                  </a:lnTo>
                  <a:lnTo>
                    <a:pt x="0" y="27"/>
                  </a:lnTo>
                  <a:lnTo>
                    <a:pt x="0" y="40"/>
                  </a:lnTo>
                  <a:lnTo>
                    <a:pt x="0" y="4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60" name="Line 3052"/>
            <p:cNvSpPr>
              <a:spLocks noChangeShapeType="1"/>
            </p:cNvSpPr>
            <p:nvPr/>
          </p:nvSpPr>
          <p:spPr bwMode="auto">
            <a:xfrm>
              <a:off x="3065" y="2030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61" name="Line 3053"/>
            <p:cNvSpPr>
              <a:spLocks noChangeShapeType="1"/>
            </p:cNvSpPr>
            <p:nvPr/>
          </p:nvSpPr>
          <p:spPr bwMode="auto">
            <a:xfrm flipV="1">
              <a:off x="3065" y="2017"/>
              <a:ext cx="1" cy="13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62" name="Freeform 3054"/>
            <p:cNvSpPr>
              <a:spLocks/>
            </p:cNvSpPr>
            <p:nvPr/>
          </p:nvSpPr>
          <p:spPr bwMode="auto">
            <a:xfrm>
              <a:off x="3065" y="1983"/>
              <a:ext cx="1" cy="34"/>
            </a:xfrm>
            <a:custGeom>
              <a:avLst/>
              <a:gdLst>
                <a:gd name="T0" fmla="*/ 34 h 34"/>
                <a:gd name="T1" fmla="*/ 14 h 34"/>
                <a:gd name="T2" fmla="*/ 7 h 34"/>
                <a:gd name="T3" fmla="*/ 0 h 3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4">
                  <a:moveTo>
                    <a:pt x="0" y="34"/>
                  </a:move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63" name="Line 3055"/>
            <p:cNvSpPr>
              <a:spLocks noChangeShapeType="1"/>
            </p:cNvSpPr>
            <p:nvPr/>
          </p:nvSpPr>
          <p:spPr bwMode="auto">
            <a:xfrm>
              <a:off x="3065" y="1983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64" name="Freeform 3056"/>
            <p:cNvSpPr>
              <a:spLocks/>
            </p:cNvSpPr>
            <p:nvPr/>
          </p:nvSpPr>
          <p:spPr bwMode="auto">
            <a:xfrm>
              <a:off x="3065" y="1983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65" name="Freeform 3057"/>
            <p:cNvSpPr>
              <a:spLocks/>
            </p:cNvSpPr>
            <p:nvPr/>
          </p:nvSpPr>
          <p:spPr bwMode="auto">
            <a:xfrm>
              <a:off x="3074" y="1983"/>
              <a:ext cx="1" cy="47"/>
            </a:xfrm>
            <a:custGeom>
              <a:avLst/>
              <a:gdLst>
                <a:gd name="T0" fmla="*/ 0 h 47"/>
                <a:gd name="T1" fmla="*/ 7 h 47"/>
                <a:gd name="T2" fmla="*/ 27 h 47"/>
                <a:gd name="T3" fmla="*/ 40 h 47"/>
                <a:gd name="T4" fmla="*/ 47 h 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7">
                  <a:moveTo>
                    <a:pt x="0" y="0"/>
                  </a:moveTo>
                  <a:lnTo>
                    <a:pt x="0" y="7"/>
                  </a:lnTo>
                  <a:lnTo>
                    <a:pt x="0" y="27"/>
                  </a:lnTo>
                  <a:lnTo>
                    <a:pt x="0" y="40"/>
                  </a:lnTo>
                  <a:lnTo>
                    <a:pt x="0" y="4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66" name="Freeform 3058"/>
            <p:cNvSpPr>
              <a:spLocks/>
            </p:cNvSpPr>
            <p:nvPr/>
          </p:nvSpPr>
          <p:spPr bwMode="auto">
            <a:xfrm>
              <a:off x="3074" y="2023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67" name="Line 3059"/>
            <p:cNvSpPr>
              <a:spLocks noChangeShapeType="1"/>
            </p:cNvSpPr>
            <p:nvPr/>
          </p:nvSpPr>
          <p:spPr bwMode="auto">
            <a:xfrm flipV="1">
              <a:off x="3074" y="2010"/>
              <a:ext cx="1" cy="13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68" name="Freeform 3060"/>
            <p:cNvSpPr>
              <a:spLocks/>
            </p:cNvSpPr>
            <p:nvPr/>
          </p:nvSpPr>
          <p:spPr bwMode="auto">
            <a:xfrm>
              <a:off x="3074" y="1983"/>
              <a:ext cx="1" cy="27"/>
            </a:xfrm>
            <a:custGeom>
              <a:avLst/>
              <a:gdLst>
                <a:gd name="T0" fmla="*/ 27 h 27"/>
                <a:gd name="T1" fmla="*/ 14 h 27"/>
                <a:gd name="T2" fmla="*/ 0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">
                  <a:moveTo>
                    <a:pt x="0" y="27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69" name="Line 3061"/>
            <p:cNvSpPr>
              <a:spLocks noChangeShapeType="1"/>
            </p:cNvSpPr>
            <p:nvPr/>
          </p:nvSpPr>
          <p:spPr bwMode="auto">
            <a:xfrm>
              <a:off x="3074" y="1983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70" name="Freeform 3062"/>
            <p:cNvSpPr>
              <a:spLocks/>
            </p:cNvSpPr>
            <p:nvPr/>
          </p:nvSpPr>
          <p:spPr bwMode="auto">
            <a:xfrm>
              <a:off x="3074" y="1983"/>
              <a:ext cx="1" cy="27"/>
            </a:xfrm>
            <a:custGeom>
              <a:avLst/>
              <a:gdLst>
                <a:gd name="T0" fmla="*/ 0 h 27"/>
                <a:gd name="T1" fmla="*/ 14 h 27"/>
                <a:gd name="T2" fmla="*/ 27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">
                  <a:moveTo>
                    <a:pt x="0" y="0"/>
                  </a:moveTo>
                  <a:lnTo>
                    <a:pt x="0" y="14"/>
                  </a:lnTo>
                  <a:lnTo>
                    <a:pt x="0" y="2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71" name="Freeform 3063"/>
            <p:cNvSpPr>
              <a:spLocks/>
            </p:cNvSpPr>
            <p:nvPr/>
          </p:nvSpPr>
          <p:spPr bwMode="auto">
            <a:xfrm>
              <a:off x="3074" y="2010"/>
              <a:ext cx="8" cy="7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7 h 7"/>
                <a:gd name="T4" fmla="*/ 8 w 8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7"/>
                  </a:lnTo>
                  <a:lnTo>
                    <a:pt x="8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72" name="Line 3064"/>
            <p:cNvSpPr>
              <a:spLocks noChangeShapeType="1"/>
            </p:cNvSpPr>
            <p:nvPr/>
          </p:nvSpPr>
          <p:spPr bwMode="auto">
            <a:xfrm flipV="1">
              <a:off x="3082" y="2010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73" name="Freeform 3065"/>
            <p:cNvSpPr>
              <a:spLocks/>
            </p:cNvSpPr>
            <p:nvPr/>
          </p:nvSpPr>
          <p:spPr bwMode="auto">
            <a:xfrm>
              <a:off x="3082" y="1977"/>
              <a:ext cx="1" cy="33"/>
            </a:xfrm>
            <a:custGeom>
              <a:avLst/>
              <a:gdLst>
                <a:gd name="T0" fmla="*/ 33 h 33"/>
                <a:gd name="T1" fmla="*/ 26 h 33"/>
                <a:gd name="T2" fmla="*/ 13 h 33"/>
                <a:gd name="T3" fmla="*/ 6 h 33"/>
                <a:gd name="T4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26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74" name="Freeform 3066"/>
            <p:cNvSpPr>
              <a:spLocks/>
            </p:cNvSpPr>
            <p:nvPr/>
          </p:nvSpPr>
          <p:spPr bwMode="auto">
            <a:xfrm>
              <a:off x="3082" y="1977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75" name="Freeform 3067"/>
            <p:cNvSpPr>
              <a:spLocks/>
            </p:cNvSpPr>
            <p:nvPr/>
          </p:nvSpPr>
          <p:spPr bwMode="auto">
            <a:xfrm>
              <a:off x="3082" y="1977"/>
              <a:ext cx="1" cy="6"/>
            </a:xfrm>
            <a:custGeom>
              <a:avLst/>
              <a:gdLst>
                <a:gd name="T0" fmla="*/ 6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76" name="Freeform 3068"/>
            <p:cNvSpPr>
              <a:spLocks/>
            </p:cNvSpPr>
            <p:nvPr/>
          </p:nvSpPr>
          <p:spPr bwMode="auto">
            <a:xfrm>
              <a:off x="3082" y="1977"/>
              <a:ext cx="1" cy="33"/>
            </a:xfrm>
            <a:custGeom>
              <a:avLst/>
              <a:gdLst>
                <a:gd name="T0" fmla="*/ 0 h 33"/>
                <a:gd name="T1" fmla="*/ 6 h 33"/>
                <a:gd name="T2" fmla="*/ 13 h 33"/>
                <a:gd name="T3" fmla="*/ 33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0" y="3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77" name="Freeform 3069"/>
            <p:cNvSpPr>
              <a:spLocks/>
            </p:cNvSpPr>
            <p:nvPr/>
          </p:nvSpPr>
          <p:spPr bwMode="auto">
            <a:xfrm>
              <a:off x="3082" y="2010"/>
              <a:ext cx="1" cy="20"/>
            </a:xfrm>
            <a:custGeom>
              <a:avLst/>
              <a:gdLst>
                <a:gd name="T0" fmla="*/ 0 h 20"/>
                <a:gd name="T1" fmla="*/ 13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13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78" name="Freeform 3070"/>
            <p:cNvSpPr>
              <a:spLocks/>
            </p:cNvSpPr>
            <p:nvPr/>
          </p:nvSpPr>
          <p:spPr bwMode="auto">
            <a:xfrm>
              <a:off x="3082" y="2017"/>
              <a:ext cx="9" cy="13"/>
            </a:xfrm>
            <a:custGeom>
              <a:avLst/>
              <a:gdLst>
                <a:gd name="T0" fmla="*/ 0 w 9"/>
                <a:gd name="T1" fmla="*/ 13 h 13"/>
                <a:gd name="T2" fmla="*/ 0 w 9"/>
                <a:gd name="T3" fmla="*/ 6 h 13"/>
                <a:gd name="T4" fmla="*/ 9 w 9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3">
                  <a:moveTo>
                    <a:pt x="0" y="13"/>
                  </a:moveTo>
                  <a:lnTo>
                    <a:pt x="0" y="6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79" name="Freeform 3071"/>
            <p:cNvSpPr>
              <a:spLocks/>
            </p:cNvSpPr>
            <p:nvPr/>
          </p:nvSpPr>
          <p:spPr bwMode="auto">
            <a:xfrm>
              <a:off x="3091" y="1977"/>
              <a:ext cx="1" cy="40"/>
            </a:xfrm>
            <a:custGeom>
              <a:avLst/>
              <a:gdLst>
                <a:gd name="T0" fmla="*/ 40 h 40"/>
                <a:gd name="T1" fmla="*/ 33 h 40"/>
                <a:gd name="T2" fmla="*/ 20 h 40"/>
                <a:gd name="T3" fmla="*/ 6 h 40"/>
                <a:gd name="T4" fmla="*/ 0 h 4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0">
                  <a:moveTo>
                    <a:pt x="0" y="40"/>
                  </a:moveTo>
                  <a:lnTo>
                    <a:pt x="0" y="33"/>
                  </a:lnTo>
                  <a:lnTo>
                    <a:pt x="0" y="20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80" name="Line 3072"/>
            <p:cNvSpPr>
              <a:spLocks noChangeShapeType="1"/>
            </p:cNvSpPr>
            <p:nvPr/>
          </p:nvSpPr>
          <p:spPr bwMode="auto">
            <a:xfrm>
              <a:off x="3091" y="1977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81" name="Freeform 3073"/>
            <p:cNvSpPr>
              <a:spLocks/>
            </p:cNvSpPr>
            <p:nvPr/>
          </p:nvSpPr>
          <p:spPr bwMode="auto">
            <a:xfrm>
              <a:off x="3091" y="1970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82" name="Freeform 3074"/>
            <p:cNvSpPr>
              <a:spLocks/>
            </p:cNvSpPr>
            <p:nvPr/>
          </p:nvSpPr>
          <p:spPr bwMode="auto">
            <a:xfrm>
              <a:off x="3091" y="1970"/>
              <a:ext cx="1" cy="33"/>
            </a:xfrm>
            <a:custGeom>
              <a:avLst/>
              <a:gdLst>
                <a:gd name="T0" fmla="*/ 0 h 33"/>
                <a:gd name="T1" fmla="*/ 7 h 33"/>
                <a:gd name="T2" fmla="*/ 13 h 33"/>
                <a:gd name="T3" fmla="*/ 27 h 33"/>
                <a:gd name="T4" fmla="*/ 33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7"/>
                  </a:lnTo>
                  <a:lnTo>
                    <a:pt x="0" y="3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83" name="Freeform 3075"/>
            <p:cNvSpPr>
              <a:spLocks/>
            </p:cNvSpPr>
            <p:nvPr/>
          </p:nvSpPr>
          <p:spPr bwMode="auto">
            <a:xfrm>
              <a:off x="3091" y="2003"/>
              <a:ext cx="1" cy="14"/>
            </a:xfrm>
            <a:custGeom>
              <a:avLst/>
              <a:gdLst>
                <a:gd name="T0" fmla="*/ 0 h 14"/>
                <a:gd name="T1" fmla="*/ 7 h 14"/>
                <a:gd name="T2" fmla="*/ 14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84" name="Freeform 3076"/>
            <p:cNvSpPr>
              <a:spLocks/>
            </p:cNvSpPr>
            <p:nvPr/>
          </p:nvSpPr>
          <p:spPr bwMode="auto">
            <a:xfrm>
              <a:off x="3091" y="2010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85" name="Freeform 3077"/>
            <p:cNvSpPr>
              <a:spLocks/>
            </p:cNvSpPr>
            <p:nvPr/>
          </p:nvSpPr>
          <p:spPr bwMode="auto">
            <a:xfrm>
              <a:off x="3091" y="1977"/>
              <a:ext cx="9" cy="33"/>
            </a:xfrm>
            <a:custGeom>
              <a:avLst/>
              <a:gdLst>
                <a:gd name="T0" fmla="*/ 0 w 9"/>
                <a:gd name="T1" fmla="*/ 33 h 33"/>
                <a:gd name="T2" fmla="*/ 0 w 9"/>
                <a:gd name="T3" fmla="*/ 26 h 33"/>
                <a:gd name="T4" fmla="*/ 0 w 9"/>
                <a:gd name="T5" fmla="*/ 13 h 33"/>
                <a:gd name="T6" fmla="*/ 9 w 9"/>
                <a:gd name="T7" fmla="*/ 6 h 33"/>
                <a:gd name="T8" fmla="*/ 9 w 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3">
                  <a:moveTo>
                    <a:pt x="0" y="33"/>
                  </a:moveTo>
                  <a:lnTo>
                    <a:pt x="0" y="26"/>
                  </a:lnTo>
                  <a:lnTo>
                    <a:pt x="0" y="13"/>
                  </a:lnTo>
                  <a:lnTo>
                    <a:pt x="9" y="6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86" name="Freeform 3078"/>
            <p:cNvSpPr>
              <a:spLocks/>
            </p:cNvSpPr>
            <p:nvPr/>
          </p:nvSpPr>
          <p:spPr bwMode="auto">
            <a:xfrm>
              <a:off x="3100" y="1977"/>
              <a:ext cx="1" cy="13"/>
            </a:xfrm>
            <a:custGeom>
              <a:avLst/>
              <a:gdLst>
                <a:gd name="T0" fmla="*/ 0 h 13"/>
                <a:gd name="T1" fmla="*/ 0 h 13"/>
                <a:gd name="T2" fmla="*/ 6 h 13"/>
                <a:gd name="T3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87" name="Line 3079"/>
            <p:cNvSpPr>
              <a:spLocks noChangeShapeType="1"/>
            </p:cNvSpPr>
            <p:nvPr/>
          </p:nvSpPr>
          <p:spPr bwMode="auto">
            <a:xfrm>
              <a:off x="3100" y="1990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88" name="Freeform 3080"/>
            <p:cNvSpPr>
              <a:spLocks/>
            </p:cNvSpPr>
            <p:nvPr/>
          </p:nvSpPr>
          <p:spPr bwMode="auto">
            <a:xfrm>
              <a:off x="3100" y="1997"/>
              <a:ext cx="1" cy="26"/>
            </a:xfrm>
            <a:custGeom>
              <a:avLst/>
              <a:gdLst>
                <a:gd name="T0" fmla="*/ 0 h 26"/>
                <a:gd name="T1" fmla="*/ 13 h 26"/>
                <a:gd name="T2" fmla="*/ 26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0"/>
                  </a:moveTo>
                  <a:lnTo>
                    <a:pt x="0" y="13"/>
                  </a:lnTo>
                  <a:lnTo>
                    <a:pt x="0" y="2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89" name="Line 3081"/>
            <p:cNvSpPr>
              <a:spLocks noChangeShapeType="1"/>
            </p:cNvSpPr>
            <p:nvPr/>
          </p:nvSpPr>
          <p:spPr bwMode="auto">
            <a:xfrm>
              <a:off x="3100" y="2023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90" name="Freeform 3082"/>
            <p:cNvSpPr>
              <a:spLocks/>
            </p:cNvSpPr>
            <p:nvPr/>
          </p:nvSpPr>
          <p:spPr bwMode="auto">
            <a:xfrm>
              <a:off x="3100" y="1997"/>
              <a:ext cx="1" cy="26"/>
            </a:xfrm>
            <a:custGeom>
              <a:avLst/>
              <a:gdLst>
                <a:gd name="T0" fmla="*/ 26 h 26"/>
                <a:gd name="T1" fmla="*/ 13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91" name="Freeform 3083"/>
            <p:cNvSpPr>
              <a:spLocks/>
            </p:cNvSpPr>
            <p:nvPr/>
          </p:nvSpPr>
          <p:spPr bwMode="auto">
            <a:xfrm>
              <a:off x="3100" y="1983"/>
              <a:ext cx="1" cy="14"/>
            </a:xfrm>
            <a:custGeom>
              <a:avLst/>
              <a:gdLst>
                <a:gd name="T0" fmla="*/ 14 h 14"/>
                <a:gd name="T1" fmla="*/ 7 h 14"/>
                <a:gd name="T2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92" name="Freeform 3084"/>
            <p:cNvSpPr>
              <a:spLocks/>
            </p:cNvSpPr>
            <p:nvPr/>
          </p:nvSpPr>
          <p:spPr bwMode="auto">
            <a:xfrm>
              <a:off x="3100" y="1983"/>
              <a:ext cx="8" cy="7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0 h 7"/>
                <a:gd name="T4" fmla="*/ 8 w 8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0"/>
                  </a:lnTo>
                  <a:lnTo>
                    <a:pt x="8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93" name="Line 3085"/>
            <p:cNvSpPr>
              <a:spLocks noChangeShapeType="1"/>
            </p:cNvSpPr>
            <p:nvPr/>
          </p:nvSpPr>
          <p:spPr bwMode="auto">
            <a:xfrm>
              <a:off x="3108" y="1990"/>
              <a:ext cx="1" cy="13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94" name="Freeform 3086"/>
            <p:cNvSpPr>
              <a:spLocks/>
            </p:cNvSpPr>
            <p:nvPr/>
          </p:nvSpPr>
          <p:spPr bwMode="auto">
            <a:xfrm>
              <a:off x="3108" y="2003"/>
              <a:ext cx="1" cy="33"/>
            </a:xfrm>
            <a:custGeom>
              <a:avLst/>
              <a:gdLst>
                <a:gd name="T0" fmla="*/ 0 h 33"/>
                <a:gd name="T1" fmla="*/ 7 h 33"/>
                <a:gd name="T2" fmla="*/ 20 h 33"/>
                <a:gd name="T3" fmla="*/ 27 h 33"/>
                <a:gd name="T4" fmla="*/ 33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95" name="Freeform 3087"/>
            <p:cNvSpPr>
              <a:spLocks/>
            </p:cNvSpPr>
            <p:nvPr/>
          </p:nvSpPr>
          <p:spPr bwMode="auto">
            <a:xfrm>
              <a:off x="3108" y="2030"/>
              <a:ext cx="1" cy="6"/>
            </a:xfrm>
            <a:custGeom>
              <a:avLst/>
              <a:gdLst>
                <a:gd name="T0" fmla="*/ 6 h 6"/>
                <a:gd name="T1" fmla="*/ 6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96" name="Freeform 3088"/>
            <p:cNvSpPr>
              <a:spLocks/>
            </p:cNvSpPr>
            <p:nvPr/>
          </p:nvSpPr>
          <p:spPr bwMode="auto">
            <a:xfrm>
              <a:off x="3108" y="2003"/>
              <a:ext cx="1" cy="27"/>
            </a:xfrm>
            <a:custGeom>
              <a:avLst/>
              <a:gdLst>
                <a:gd name="T0" fmla="*/ 27 h 27"/>
                <a:gd name="T1" fmla="*/ 14 h 27"/>
                <a:gd name="T2" fmla="*/ 0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">
                  <a:moveTo>
                    <a:pt x="0" y="27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97" name="Line 3089"/>
            <p:cNvSpPr>
              <a:spLocks noChangeShapeType="1"/>
            </p:cNvSpPr>
            <p:nvPr/>
          </p:nvSpPr>
          <p:spPr bwMode="auto">
            <a:xfrm flipV="1">
              <a:off x="3108" y="1997"/>
              <a:ext cx="1" cy="6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98" name="Freeform 3090"/>
            <p:cNvSpPr>
              <a:spLocks/>
            </p:cNvSpPr>
            <p:nvPr/>
          </p:nvSpPr>
          <p:spPr bwMode="auto">
            <a:xfrm>
              <a:off x="3108" y="1990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299" name="Freeform 3091"/>
            <p:cNvSpPr>
              <a:spLocks/>
            </p:cNvSpPr>
            <p:nvPr/>
          </p:nvSpPr>
          <p:spPr bwMode="auto">
            <a:xfrm>
              <a:off x="3108" y="1990"/>
              <a:ext cx="9" cy="20"/>
            </a:xfrm>
            <a:custGeom>
              <a:avLst/>
              <a:gdLst>
                <a:gd name="T0" fmla="*/ 0 w 9"/>
                <a:gd name="T1" fmla="*/ 0 h 20"/>
                <a:gd name="T2" fmla="*/ 0 w 9"/>
                <a:gd name="T3" fmla="*/ 7 h 20"/>
                <a:gd name="T4" fmla="*/ 9 w 9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0">
                  <a:moveTo>
                    <a:pt x="0" y="0"/>
                  </a:moveTo>
                  <a:lnTo>
                    <a:pt x="0" y="7"/>
                  </a:lnTo>
                  <a:lnTo>
                    <a:pt x="9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00" name="Freeform 3092"/>
            <p:cNvSpPr>
              <a:spLocks/>
            </p:cNvSpPr>
            <p:nvPr/>
          </p:nvSpPr>
          <p:spPr bwMode="auto">
            <a:xfrm>
              <a:off x="3117" y="2010"/>
              <a:ext cx="1" cy="33"/>
            </a:xfrm>
            <a:custGeom>
              <a:avLst/>
              <a:gdLst>
                <a:gd name="T0" fmla="*/ 0 h 33"/>
                <a:gd name="T1" fmla="*/ 20 h 33"/>
                <a:gd name="T2" fmla="*/ 26 h 33"/>
                <a:gd name="T3" fmla="*/ 33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3">
                  <a:moveTo>
                    <a:pt x="0" y="0"/>
                  </a:moveTo>
                  <a:lnTo>
                    <a:pt x="0" y="20"/>
                  </a:lnTo>
                  <a:lnTo>
                    <a:pt x="0" y="26"/>
                  </a:lnTo>
                  <a:lnTo>
                    <a:pt x="0" y="3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01" name="Freeform 3093"/>
            <p:cNvSpPr>
              <a:spLocks/>
            </p:cNvSpPr>
            <p:nvPr/>
          </p:nvSpPr>
          <p:spPr bwMode="auto">
            <a:xfrm>
              <a:off x="3117" y="2036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02" name="Freeform 3094"/>
            <p:cNvSpPr>
              <a:spLocks/>
            </p:cNvSpPr>
            <p:nvPr/>
          </p:nvSpPr>
          <p:spPr bwMode="auto">
            <a:xfrm>
              <a:off x="3117" y="1997"/>
              <a:ext cx="1" cy="39"/>
            </a:xfrm>
            <a:custGeom>
              <a:avLst/>
              <a:gdLst>
                <a:gd name="T0" fmla="*/ 39 h 39"/>
                <a:gd name="T1" fmla="*/ 33 h 39"/>
                <a:gd name="T2" fmla="*/ 20 h 39"/>
                <a:gd name="T3" fmla="*/ 6 h 39"/>
                <a:gd name="T4" fmla="*/ 0 h 3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9">
                  <a:moveTo>
                    <a:pt x="0" y="39"/>
                  </a:moveTo>
                  <a:lnTo>
                    <a:pt x="0" y="33"/>
                  </a:lnTo>
                  <a:lnTo>
                    <a:pt x="0" y="20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03" name="Freeform 3095"/>
            <p:cNvSpPr>
              <a:spLocks/>
            </p:cNvSpPr>
            <p:nvPr/>
          </p:nvSpPr>
          <p:spPr bwMode="auto">
            <a:xfrm>
              <a:off x="3117" y="1983"/>
              <a:ext cx="1" cy="14"/>
            </a:xfrm>
            <a:custGeom>
              <a:avLst/>
              <a:gdLst>
                <a:gd name="T0" fmla="*/ 14 h 14"/>
                <a:gd name="T1" fmla="*/ 7 h 14"/>
                <a:gd name="T2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04" name="Freeform 3096"/>
            <p:cNvSpPr>
              <a:spLocks/>
            </p:cNvSpPr>
            <p:nvPr/>
          </p:nvSpPr>
          <p:spPr bwMode="auto">
            <a:xfrm>
              <a:off x="3117" y="1983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05" name="Freeform 3097"/>
            <p:cNvSpPr>
              <a:spLocks/>
            </p:cNvSpPr>
            <p:nvPr/>
          </p:nvSpPr>
          <p:spPr bwMode="auto">
            <a:xfrm>
              <a:off x="3117" y="1990"/>
              <a:ext cx="1" cy="27"/>
            </a:xfrm>
            <a:custGeom>
              <a:avLst/>
              <a:gdLst>
                <a:gd name="T0" fmla="*/ 0 h 27"/>
                <a:gd name="T1" fmla="*/ 13 h 27"/>
                <a:gd name="T2" fmla="*/ 27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">
                  <a:moveTo>
                    <a:pt x="0" y="0"/>
                  </a:moveTo>
                  <a:lnTo>
                    <a:pt x="0" y="13"/>
                  </a:lnTo>
                  <a:lnTo>
                    <a:pt x="0" y="2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06" name="Freeform 3098"/>
            <p:cNvSpPr>
              <a:spLocks/>
            </p:cNvSpPr>
            <p:nvPr/>
          </p:nvSpPr>
          <p:spPr bwMode="auto">
            <a:xfrm>
              <a:off x="3117" y="2017"/>
              <a:ext cx="9" cy="19"/>
            </a:xfrm>
            <a:custGeom>
              <a:avLst/>
              <a:gdLst>
                <a:gd name="T0" fmla="*/ 0 w 9"/>
                <a:gd name="T1" fmla="*/ 0 h 19"/>
                <a:gd name="T2" fmla="*/ 0 w 9"/>
                <a:gd name="T3" fmla="*/ 13 h 19"/>
                <a:gd name="T4" fmla="*/ 9 w 9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9">
                  <a:moveTo>
                    <a:pt x="0" y="0"/>
                  </a:moveTo>
                  <a:lnTo>
                    <a:pt x="0" y="13"/>
                  </a:lnTo>
                  <a:lnTo>
                    <a:pt x="9" y="19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07" name="Line 3099"/>
            <p:cNvSpPr>
              <a:spLocks noChangeShapeType="1"/>
            </p:cNvSpPr>
            <p:nvPr/>
          </p:nvSpPr>
          <p:spPr bwMode="auto">
            <a:xfrm>
              <a:off x="3126" y="2036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08" name="Freeform 3100"/>
            <p:cNvSpPr>
              <a:spLocks/>
            </p:cNvSpPr>
            <p:nvPr/>
          </p:nvSpPr>
          <p:spPr bwMode="auto">
            <a:xfrm>
              <a:off x="3126" y="1997"/>
              <a:ext cx="1" cy="39"/>
            </a:xfrm>
            <a:custGeom>
              <a:avLst/>
              <a:gdLst>
                <a:gd name="T0" fmla="*/ 39 h 39"/>
                <a:gd name="T1" fmla="*/ 33 h 39"/>
                <a:gd name="T2" fmla="*/ 20 h 39"/>
                <a:gd name="T3" fmla="*/ 6 h 39"/>
                <a:gd name="T4" fmla="*/ 0 h 3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9">
                  <a:moveTo>
                    <a:pt x="0" y="39"/>
                  </a:moveTo>
                  <a:lnTo>
                    <a:pt x="0" y="33"/>
                  </a:lnTo>
                  <a:lnTo>
                    <a:pt x="0" y="20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09" name="Freeform 3101"/>
            <p:cNvSpPr>
              <a:spLocks/>
            </p:cNvSpPr>
            <p:nvPr/>
          </p:nvSpPr>
          <p:spPr bwMode="auto">
            <a:xfrm>
              <a:off x="3126" y="1983"/>
              <a:ext cx="1" cy="14"/>
            </a:xfrm>
            <a:custGeom>
              <a:avLst/>
              <a:gdLst>
                <a:gd name="T0" fmla="*/ 14 h 14"/>
                <a:gd name="T1" fmla="*/ 7 h 14"/>
                <a:gd name="T2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10" name="Line 3102"/>
            <p:cNvSpPr>
              <a:spLocks noChangeShapeType="1"/>
            </p:cNvSpPr>
            <p:nvPr/>
          </p:nvSpPr>
          <p:spPr bwMode="auto">
            <a:xfrm>
              <a:off x="3126" y="1983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11" name="Freeform 3103"/>
            <p:cNvSpPr>
              <a:spLocks/>
            </p:cNvSpPr>
            <p:nvPr/>
          </p:nvSpPr>
          <p:spPr bwMode="auto">
            <a:xfrm>
              <a:off x="3126" y="1983"/>
              <a:ext cx="1" cy="47"/>
            </a:xfrm>
            <a:custGeom>
              <a:avLst/>
              <a:gdLst>
                <a:gd name="T0" fmla="*/ 0 h 47"/>
                <a:gd name="T1" fmla="*/ 7 h 47"/>
                <a:gd name="T2" fmla="*/ 27 h 47"/>
                <a:gd name="T3" fmla="*/ 40 h 47"/>
                <a:gd name="T4" fmla="*/ 47 h 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7">
                  <a:moveTo>
                    <a:pt x="0" y="0"/>
                  </a:moveTo>
                  <a:lnTo>
                    <a:pt x="0" y="7"/>
                  </a:lnTo>
                  <a:lnTo>
                    <a:pt x="0" y="27"/>
                  </a:lnTo>
                  <a:lnTo>
                    <a:pt x="0" y="40"/>
                  </a:lnTo>
                  <a:lnTo>
                    <a:pt x="0" y="4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12" name="Freeform 3104"/>
            <p:cNvSpPr>
              <a:spLocks/>
            </p:cNvSpPr>
            <p:nvPr/>
          </p:nvSpPr>
          <p:spPr bwMode="auto">
            <a:xfrm>
              <a:off x="3126" y="2017"/>
              <a:ext cx="1" cy="13"/>
            </a:xfrm>
            <a:custGeom>
              <a:avLst/>
              <a:gdLst>
                <a:gd name="T0" fmla="*/ 13 h 13"/>
                <a:gd name="T1" fmla="*/ 13 h 13"/>
                <a:gd name="T2" fmla="*/ 13 h 13"/>
                <a:gd name="T3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13"/>
                  </a:ln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13" name="Freeform 3105"/>
            <p:cNvSpPr>
              <a:spLocks/>
            </p:cNvSpPr>
            <p:nvPr/>
          </p:nvSpPr>
          <p:spPr bwMode="auto">
            <a:xfrm>
              <a:off x="3126" y="1983"/>
              <a:ext cx="8" cy="34"/>
            </a:xfrm>
            <a:custGeom>
              <a:avLst/>
              <a:gdLst>
                <a:gd name="T0" fmla="*/ 0 w 8"/>
                <a:gd name="T1" fmla="*/ 34 h 34"/>
                <a:gd name="T2" fmla="*/ 0 w 8"/>
                <a:gd name="T3" fmla="*/ 14 h 34"/>
                <a:gd name="T4" fmla="*/ 8 w 8"/>
                <a:gd name="T5" fmla="*/ 7 h 34"/>
                <a:gd name="T6" fmla="*/ 8 w 8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4">
                  <a:moveTo>
                    <a:pt x="0" y="34"/>
                  </a:moveTo>
                  <a:lnTo>
                    <a:pt x="0" y="14"/>
                  </a:lnTo>
                  <a:lnTo>
                    <a:pt x="8" y="7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14" name="Line 3106"/>
            <p:cNvSpPr>
              <a:spLocks noChangeShapeType="1"/>
            </p:cNvSpPr>
            <p:nvPr/>
          </p:nvSpPr>
          <p:spPr bwMode="auto">
            <a:xfrm>
              <a:off x="3134" y="1983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15" name="Freeform 3107"/>
            <p:cNvSpPr>
              <a:spLocks/>
            </p:cNvSpPr>
            <p:nvPr/>
          </p:nvSpPr>
          <p:spPr bwMode="auto">
            <a:xfrm>
              <a:off x="3134" y="1983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16" name="Line 3108"/>
            <p:cNvSpPr>
              <a:spLocks noChangeShapeType="1"/>
            </p:cNvSpPr>
            <p:nvPr/>
          </p:nvSpPr>
          <p:spPr bwMode="auto">
            <a:xfrm>
              <a:off x="3134" y="1990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17" name="Freeform 3109"/>
            <p:cNvSpPr>
              <a:spLocks/>
            </p:cNvSpPr>
            <p:nvPr/>
          </p:nvSpPr>
          <p:spPr bwMode="auto">
            <a:xfrm>
              <a:off x="3134" y="1990"/>
              <a:ext cx="1" cy="33"/>
            </a:xfrm>
            <a:custGeom>
              <a:avLst/>
              <a:gdLst>
                <a:gd name="T0" fmla="*/ 0 h 33"/>
                <a:gd name="T1" fmla="*/ 7 h 33"/>
                <a:gd name="T2" fmla="*/ 13 h 33"/>
                <a:gd name="T3" fmla="*/ 27 h 33"/>
                <a:gd name="T4" fmla="*/ 33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7"/>
                  </a:lnTo>
                  <a:lnTo>
                    <a:pt x="0" y="3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18" name="Line 3110"/>
            <p:cNvSpPr>
              <a:spLocks noChangeShapeType="1"/>
            </p:cNvSpPr>
            <p:nvPr/>
          </p:nvSpPr>
          <p:spPr bwMode="auto">
            <a:xfrm>
              <a:off x="3134" y="2023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19" name="Freeform 3111"/>
            <p:cNvSpPr>
              <a:spLocks/>
            </p:cNvSpPr>
            <p:nvPr/>
          </p:nvSpPr>
          <p:spPr bwMode="auto">
            <a:xfrm>
              <a:off x="3134" y="1997"/>
              <a:ext cx="1" cy="26"/>
            </a:xfrm>
            <a:custGeom>
              <a:avLst/>
              <a:gdLst>
                <a:gd name="T0" fmla="*/ 26 h 26"/>
                <a:gd name="T1" fmla="*/ 13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20" name="Freeform 3112"/>
            <p:cNvSpPr>
              <a:spLocks/>
            </p:cNvSpPr>
            <p:nvPr/>
          </p:nvSpPr>
          <p:spPr bwMode="auto">
            <a:xfrm>
              <a:off x="3134" y="1970"/>
              <a:ext cx="9" cy="27"/>
            </a:xfrm>
            <a:custGeom>
              <a:avLst/>
              <a:gdLst>
                <a:gd name="T0" fmla="*/ 0 w 9"/>
                <a:gd name="T1" fmla="*/ 27 h 27"/>
                <a:gd name="T2" fmla="*/ 0 w 9"/>
                <a:gd name="T3" fmla="*/ 13 h 27"/>
                <a:gd name="T4" fmla="*/ 9 w 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7">
                  <a:moveTo>
                    <a:pt x="0" y="27"/>
                  </a:moveTo>
                  <a:lnTo>
                    <a:pt x="0" y="13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21" name="Line 3113"/>
            <p:cNvSpPr>
              <a:spLocks noChangeShapeType="1"/>
            </p:cNvSpPr>
            <p:nvPr/>
          </p:nvSpPr>
          <p:spPr bwMode="auto">
            <a:xfrm>
              <a:off x="3143" y="1970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22" name="Line 3114"/>
            <p:cNvSpPr>
              <a:spLocks noChangeShapeType="1"/>
            </p:cNvSpPr>
            <p:nvPr/>
          </p:nvSpPr>
          <p:spPr bwMode="auto">
            <a:xfrm>
              <a:off x="3143" y="1970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23" name="Freeform 3115"/>
            <p:cNvSpPr>
              <a:spLocks/>
            </p:cNvSpPr>
            <p:nvPr/>
          </p:nvSpPr>
          <p:spPr bwMode="auto">
            <a:xfrm>
              <a:off x="3143" y="1977"/>
              <a:ext cx="1" cy="40"/>
            </a:xfrm>
            <a:custGeom>
              <a:avLst/>
              <a:gdLst>
                <a:gd name="T0" fmla="*/ 0 h 40"/>
                <a:gd name="T1" fmla="*/ 6 h 40"/>
                <a:gd name="T2" fmla="*/ 20 h 40"/>
                <a:gd name="T3" fmla="*/ 33 h 40"/>
                <a:gd name="T4" fmla="*/ 40 h 4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0">
                  <a:moveTo>
                    <a:pt x="0" y="0"/>
                  </a:moveTo>
                  <a:lnTo>
                    <a:pt x="0" y="6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0" y="4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24" name="Freeform 3116"/>
            <p:cNvSpPr>
              <a:spLocks/>
            </p:cNvSpPr>
            <p:nvPr/>
          </p:nvSpPr>
          <p:spPr bwMode="auto">
            <a:xfrm>
              <a:off x="3143" y="2017"/>
              <a:ext cx="1" cy="13"/>
            </a:xfrm>
            <a:custGeom>
              <a:avLst/>
              <a:gdLst>
                <a:gd name="T0" fmla="*/ 0 h 13"/>
                <a:gd name="T1" fmla="*/ 13 h 13"/>
                <a:gd name="T2" fmla="*/ 13 h 13"/>
                <a:gd name="T3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25" name="Freeform 3117"/>
            <p:cNvSpPr>
              <a:spLocks/>
            </p:cNvSpPr>
            <p:nvPr/>
          </p:nvSpPr>
          <p:spPr bwMode="auto">
            <a:xfrm>
              <a:off x="3143" y="1977"/>
              <a:ext cx="1" cy="53"/>
            </a:xfrm>
            <a:custGeom>
              <a:avLst/>
              <a:gdLst>
                <a:gd name="T0" fmla="*/ 53 h 53"/>
                <a:gd name="T1" fmla="*/ 46 h 53"/>
                <a:gd name="T2" fmla="*/ 26 h 53"/>
                <a:gd name="T3" fmla="*/ 13 h 53"/>
                <a:gd name="T4" fmla="*/ 0 h 5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53">
                  <a:moveTo>
                    <a:pt x="0" y="53"/>
                  </a:moveTo>
                  <a:lnTo>
                    <a:pt x="0" y="46"/>
                  </a:lnTo>
                  <a:lnTo>
                    <a:pt x="0" y="26"/>
                  </a:ln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26" name="Line 3118"/>
            <p:cNvSpPr>
              <a:spLocks noChangeShapeType="1"/>
            </p:cNvSpPr>
            <p:nvPr/>
          </p:nvSpPr>
          <p:spPr bwMode="auto">
            <a:xfrm flipV="1">
              <a:off x="3143" y="1970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27" name="Line 3119"/>
            <p:cNvSpPr>
              <a:spLocks noChangeShapeType="1"/>
            </p:cNvSpPr>
            <p:nvPr/>
          </p:nvSpPr>
          <p:spPr bwMode="auto">
            <a:xfrm>
              <a:off x="3143" y="1970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28" name="Freeform 3120"/>
            <p:cNvSpPr>
              <a:spLocks/>
            </p:cNvSpPr>
            <p:nvPr/>
          </p:nvSpPr>
          <p:spPr bwMode="auto">
            <a:xfrm>
              <a:off x="3143" y="1970"/>
              <a:ext cx="9" cy="27"/>
            </a:xfrm>
            <a:custGeom>
              <a:avLst/>
              <a:gdLst>
                <a:gd name="T0" fmla="*/ 0 w 9"/>
                <a:gd name="T1" fmla="*/ 0 h 27"/>
                <a:gd name="T2" fmla="*/ 0 w 9"/>
                <a:gd name="T3" fmla="*/ 13 h 27"/>
                <a:gd name="T4" fmla="*/ 9 w 9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7">
                  <a:moveTo>
                    <a:pt x="0" y="0"/>
                  </a:moveTo>
                  <a:lnTo>
                    <a:pt x="0" y="13"/>
                  </a:lnTo>
                  <a:lnTo>
                    <a:pt x="9" y="2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29" name="Freeform 3121"/>
            <p:cNvSpPr>
              <a:spLocks/>
            </p:cNvSpPr>
            <p:nvPr/>
          </p:nvSpPr>
          <p:spPr bwMode="auto">
            <a:xfrm>
              <a:off x="3152" y="1997"/>
              <a:ext cx="1" cy="20"/>
            </a:xfrm>
            <a:custGeom>
              <a:avLst/>
              <a:gdLst>
                <a:gd name="T0" fmla="*/ 0 h 20"/>
                <a:gd name="T1" fmla="*/ 13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13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30" name="Freeform 3122"/>
            <p:cNvSpPr>
              <a:spLocks/>
            </p:cNvSpPr>
            <p:nvPr/>
          </p:nvSpPr>
          <p:spPr bwMode="auto">
            <a:xfrm>
              <a:off x="3152" y="2003"/>
              <a:ext cx="1" cy="14"/>
            </a:xfrm>
            <a:custGeom>
              <a:avLst/>
              <a:gdLst>
                <a:gd name="T0" fmla="*/ 14 h 14"/>
                <a:gd name="T1" fmla="*/ 7 h 14"/>
                <a:gd name="T2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31" name="Freeform 3123"/>
            <p:cNvSpPr>
              <a:spLocks/>
            </p:cNvSpPr>
            <p:nvPr/>
          </p:nvSpPr>
          <p:spPr bwMode="auto">
            <a:xfrm>
              <a:off x="3152" y="1970"/>
              <a:ext cx="1" cy="33"/>
            </a:xfrm>
            <a:custGeom>
              <a:avLst/>
              <a:gdLst>
                <a:gd name="T0" fmla="*/ 33 h 33"/>
                <a:gd name="T1" fmla="*/ 27 h 33"/>
                <a:gd name="T2" fmla="*/ 13 h 33"/>
                <a:gd name="T3" fmla="*/ 7 h 33"/>
                <a:gd name="T4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27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32" name="Freeform 3124"/>
            <p:cNvSpPr>
              <a:spLocks/>
            </p:cNvSpPr>
            <p:nvPr/>
          </p:nvSpPr>
          <p:spPr bwMode="auto">
            <a:xfrm>
              <a:off x="3152" y="1970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33" name="Freeform 3125"/>
            <p:cNvSpPr>
              <a:spLocks/>
            </p:cNvSpPr>
            <p:nvPr/>
          </p:nvSpPr>
          <p:spPr bwMode="auto">
            <a:xfrm>
              <a:off x="3152" y="1977"/>
              <a:ext cx="1" cy="6"/>
            </a:xfrm>
            <a:custGeom>
              <a:avLst/>
              <a:gdLst>
                <a:gd name="T0" fmla="*/ 0 h 6"/>
                <a:gd name="T1" fmla="*/ 6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34" name="Freeform 3126"/>
            <p:cNvSpPr>
              <a:spLocks/>
            </p:cNvSpPr>
            <p:nvPr/>
          </p:nvSpPr>
          <p:spPr bwMode="auto">
            <a:xfrm>
              <a:off x="3152" y="1970"/>
              <a:ext cx="1" cy="13"/>
            </a:xfrm>
            <a:custGeom>
              <a:avLst/>
              <a:gdLst>
                <a:gd name="T0" fmla="*/ 13 h 13"/>
                <a:gd name="T1" fmla="*/ 13 h 13"/>
                <a:gd name="T2" fmla="*/ 7 h 13"/>
                <a:gd name="T3" fmla="*/ 0 h 13"/>
                <a:gd name="T4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35" name="Freeform 3127"/>
            <p:cNvSpPr>
              <a:spLocks/>
            </p:cNvSpPr>
            <p:nvPr/>
          </p:nvSpPr>
          <p:spPr bwMode="auto">
            <a:xfrm>
              <a:off x="3152" y="1970"/>
              <a:ext cx="8" cy="33"/>
            </a:xfrm>
            <a:custGeom>
              <a:avLst/>
              <a:gdLst>
                <a:gd name="T0" fmla="*/ 0 w 8"/>
                <a:gd name="T1" fmla="*/ 0 h 33"/>
                <a:gd name="T2" fmla="*/ 0 w 8"/>
                <a:gd name="T3" fmla="*/ 7 h 33"/>
                <a:gd name="T4" fmla="*/ 0 w 8"/>
                <a:gd name="T5" fmla="*/ 13 h 33"/>
                <a:gd name="T6" fmla="*/ 8 w 8"/>
                <a:gd name="T7" fmla="*/ 27 h 33"/>
                <a:gd name="T8" fmla="*/ 8 w 8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8" y="27"/>
                  </a:lnTo>
                  <a:lnTo>
                    <a:pt x="8" y="3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36" name="Line 3128"/>
            <p:cNvSpPr>
              <a:spLocks noChangeShapeType="1"/>
            </p:cNvSpPr>
            <p:nvPr/>
          </p:nvSpPr>
          <p:spPr bwMode="auto">
            <a:xfrm>
              <a:off x="3160" y="2003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37" name="Freeform 3129"/>
            <p:cNvSpPr>
              <a:spLocks/>
            </p:cNvSpPr>
            <p:nvPr/>
          </p:nvSpPr>
          <p:spPr bwMode="auto">
            <a:xfrm>
              <a:off x="3160" y="1977"/>
              <a:ext cx="1" cy="26"/>
            </a:xfrm>
            <a:custGeom>
              <a:avLst/>
              <a:gdLst>
                <a:gd name="T0" fmla="*/ 26 h 26"/>
                <a:gd name="T1" fmla="*/ 20 h 26"/>
                <a:gd name="T2" fmla="*/ 13 h 26"/>
                <a:gd name="T3" fmla="*/ 6 h 26"/>
                <a:gd name="T4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0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38" name="Freeform 3130"/>
            <p:cNvSpPr>
              <a:spLocks/>
            </p:cNvSpPr>
            <p:nvPr/>
          </p:nvSpPr>
          <p:spPr bwMode="auto">
            <a:xfrm>
              <a:off x="3160" y="1977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39" name="Line 3131"/>
            <p:cNvSpPr>
              <a:spLocks noChangeShapeType="1"/>
            </p:cNvSpPr>
            <p:nvPr/>
          </p:nvSpPr>
          <p:spPr bwMode="auto">
            <a:xfrm>
              <a:off x="3160" y="1983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40" name="Freeform 3132"/>
            <p:cNvSpPr>
              <a:spLocks/>
            </p:cNvSpPr>
            <p:nvPr/>
          </p:nvSpPr>
          <p:spPr bwMode="auto">
            <a:xfrm>
              <a:off x="3160" y="1983"/>
              <a:ext cx="1" cy="20"/>
            </a:xfrm>
            <a:custGeom>
              <a:avLst/>
              <a:gdLst>
                <a:gd name="T0" fmla="*/ 0 h 20"/>
                <a:gd name="T1" fmla="*/ 7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41" name="Freeform 3133"/>
            <p:cNvSpPr>
              <a:spLocks/>
            </p:cNvSpPr>
            <p:nvPr/>
          </p:nvSpPr>
          <p:spPr bwMode="auto">
            <a:xfrm>
              <a:off x="3160" y="2003"/>
              <a:ext cx="1" cy="20"/>
            </a:xfrm>
            <a:custGeom>
              <a:avLst/>
              <a:gdLst>
                <a:gd name="T0" fmla="*/ 0 h 20"/>
                <a:gd name="T1" fmla="*/ 14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14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42" name="Freeform 3134"/>
            <p:cNvSpPr>
              <a:spLocks/>
            </p:cNvSpPr>
            <p:nvPr/>
          </p:nvSpPr>
          <p:spPr bwMode="auto">
            <a:xfrm>
              <a:off x="3160" y="2023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43" name="Freeform 3135"/>
            <p:cNvSpPr>
              <a:spLocks/>
            </p:cNvSpPr>
            <p:nvPr/>
          </p:nvSpPr>
          <p:spPr bwMode="auto">
            <a:xfrm>
              <a:off x="3169" y="2003"/>
              <a:ext cx="1" cy="20"/>
            </a:xfrm>
            <a:custGeom>
              <a:avLst/>
              <a:gdLst>
                <a:gd name="T0" fmla="*/ 20 h 20"/>
                <a:gd name="T1" fmla="*/ 14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44" name="Freeform 3136"/>
            <p:cNvSpPr>
              <a:spLocks/>
            </p:cNvSpPr>
            <p:nvPr/>
          </p:nvSpPr>
          <p:spPr bwMode="auto">
            <a:xfrm>
              <a:off x="3169" y="1990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45" name="Freeform 3137"/>
            <p:cNvSpPr>
              <a:spLocks/>
            </p:cNvSpPr>
            <p:nvPr/>
          </p:nvSpPr>
          <p:spPr bwMode="auto">
            <a:xfrm>
              <a:off x="3169" y="1990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46" name="Freeform 3138"/>
            <p:cNvSpPr>
              <a:spLocks/>
            </p:cNvSpPr>
            <p:nvPr/>
          </p:nvSpPr>
          <p:spPr bwMode="auto">
            <a:xfrm>
              <a:off x="3169" y="2003"/>
              <a:ext cx="1" cy="27"/>
            </a:xfrm>
            <a:custGeom>
              <a:avLst/>
              <a:gdLst>
                <a:gd name="T0" fmla="*/ 0 h 27"/>
                <a:gd name="T1" fmla="*/ 14 h 27"/>
                <a:gd name="T2" fmla="*/ 27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">
                  <a:moveTo>
                    <a:pt x="0" y="0"/>
                  </a:moveTo>
                  <a:lnTo>
                    <a:pt x="0" y="14"/>
                  </a:lnTo>
                  <a:lnTo>
                    <a:pt x="0" y="2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47" name="Line 3139"/>
            <p:cNvSpPr>
              <a:spLocks noChangeShapeType="1"/>
            </p:cNvSpPr>
            <p:nvPr/>
          </p:nvSpPr>
          <p:spPr bwMode="auto">
            <a:xfrm>
              <a:off x="3169" y="2030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48" name="Freeform 3140"/>
            <p:cNvSpPr>
              <a:spLocks/>
            </p:cNvSpPr>
            <p:nvPr/>
          </p:nvSpPr>
          <p:spPr bwMode="auto">
            <a:xfrm>
              <a:off x="3169" y="2017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49" name="Freeform 3141"/>
            <p:cNvSpPr>
              <a:spLocks/>
            </p:cNvSpPr>
            <p:nvPr/>
          </p:nvSpPr>
          <p:spPr bwMode="auto">
            <a:xfrm>
              <a:off x="3169" y="1997"/>
              <a:ext cx="9" cy="20"/>
            </a:xfrm>
            <a:custGeom>
              <a:avLst/>
              <a:gdLst>
                <a:gd name="T0" fmla="*/ 0 w 9"/>
                <a:gd name="T1" fmla="*/ 20 h 20"/>
                <a:gd name="T2" fmla="*/ 0 w 9"/>
                <a:gd name="T3" fmla="*/ 6 h 20"/>
                <a:gd name="T4" fmla="*/ 9 w 9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0">
                  <a:moveTo>
                    <a:pt x="0" y="20"/>
                  </a:moveTo>
                  <a:lnTo>
                    <a:pt x="0" y="6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50" name="Line 3142"/>
            <p:cNvSpPr>
              <a:spLocks noChangeShapeType="1"/>
            </p:cNvSpPr>
            <p:nvPr/>
          </p:nvSpPr>
          <p:spPr bwMode="auto">
            <a:xfrm flipV="1">
              <a:off x="3178" y="1990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51" name="Line 3143"/>
            <p:cNvSpPr>
              <a:spLocks noChangeShapeType="1"/>
            </p:cNvSpPr>
            <p:nvPr/>
          </p:nvSpPr>
          <p:spPr bwMode="auto">
            <a:xfrm>
              <a:off x="3178" y="1990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52" name="Freeform 3144"/>
            <p:cNvSpPr>
              <a:spLocks/>
            </p:cNvSpPr>
            <p:nvPr/>
          </p:nvSpPr>
          <p:spPr bwMode="auto">
            <a:xfrm>
              <a:off x="3178" y="1990"/>
              <a:ext cx="1" cy="40"/>
            </a:xfrm>
            <a:custGeom>
              <a:avLst/>
              <a:gdLst>
                <a:gd name="T0" fmla="*/ 0 h 40"/>
                <a:gd name="T1" fmla="*/ 7 h 40"/>
                <a:gd name="T2" fmla="*/ 20 h 40"/>
                <a:gd name="T3" fmla="*/ 33 h 40"/>
                <a:gd name="T4" fmla="*/ 40 h 4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0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0" y="4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53" name="Freeform 3145"/>
            <p:cNvSpPr>
              <a:spLocks/>
            </p:cNvSpPr>
            <p:nvPr/>
          </p:nvSpPr>
          <p:spPr bwMode="auto">
            <a:xfrm>
              <a:off x="3178" y="2030"/>
              <a:ext cx="1" cy="6"/>
            </a:xfrm>
            <a:custGeom>
              <a:avLst/>
              <a:gdLst>
                <a:gd name="T0" fmla="*/ 0 h 6"/>
                <a:gd name="T1" fmla="*/ 6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54" name="Freeform 3146"/>
            <p:cNvSpPr>
              <a:spLocks/>
            </p:cNvSpPr>
            <p:nvPr/>
          </p:nvSpPr>
          <p:spPr bwMode="auto">
            <a:xfrm>
              <a:off x="3178" y="1990"/>
              <a:ext cx="1" cy="46"/>
            </a:xfrm>
            <a:custGeom>
              <a:avLst/>
              <a:gdLst>
                <a:gd name="T0" fmla="*/ 46 h 46"/>
                <a:gd name="T1" fmla="*/ 40 h 46"/>
                <a:gd name="T2" fmla="*/ 27 h 46"/>
                <a:gd name="T3" fmla="*/ 13 h 46"/>
                <a:gd name="T4" fmla="*/ 0 h 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6">
                  <a:moveTo>
                    <a:pt x="0" y="46"/>
                  </a:moveTo>
                  <a:lnTo>
                    <a:pt x="0" y="40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55" name="Freeform 3147"/>
            <p:cNvSpPr>
              <a:spLocks/>
            </p:cNvSpPr>
            <p:nvPr/>
          </p:nvSpPr>
          <p:spPr bwMode="auto">
            <a:xfrm>
              <a:off x="3178" y="1970"/>
              <a:ext cx="1" cy="20"/>
            </a:xfrm>
            <a:custGeom>
              <a:avLst/>
              <a:gdLst>
                <a:gd name="T0" fmla="*/ 20 h 20"/>
                <a:gd name="T1" fmla="*/ 7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56" name="Freeform 3148"/>
            <p:cNvSpPr>
              <a:spLocks/>
            </p:cNvSpPr>
            <p:nvPr/>
          </p:nvSpPr>
          <p:spPr bwMode="auto">
            <a:xfrm>
              <a:off x="3178" y="1970"/>
              <a:ext cx="8" cy="20"/>
            </a:xfrm>
            <a:custGeom>
              <a:avLst/>
              <a:gdLst>
                <a:gd name="T0" fmla="*/ 0 w 8"/>
                <a:gd name="T1" fmla="*/ 0 h 20"/>
                <a:gd name="T2" fmla="*/ 0 w 8"/>
                <a:gd name="T3" fmla="*/ 0 h 20"/>
                <a:gd name="T4" fmla="*/ 0 w 8"/>
                <a:gd name="T5" fmla="*/ 7 h 20"/>
                <a:gd name="T6" fmla="*/ 8 w 8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0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8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57" name="Line 3149"/>
            <p:cNvSpPr>
              <a:spLocks noChangeShapeType="1"/>
            </p:cNvSpPr>
            <p:nvPr/>
          </p:nvSpPr>
          <p:spPr bwMode="auto">
            <a:xfrm>
              <a:off x="3186" y="1990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58" name="Freeform 3150"/>
            <p:cNvSpPr>
              <a:spLocks/>
            </p:cNvSpPr>
            <p:nvPr/>
          </p:nvSpPr>
          <p:spPr bwMode="auto">
            <a:xfrm>
              <a:off x="3186" y="1990"/>
              <a:ext cx="1" cy="46"/>
            </a:xfrm>
            <a:custGeom>
              <a:avLst/>
              <a:gdLst>
                <a:gd name="T0" fmla="*/ 0 h 46"/>
                <a:gd name="T1" fmla="*/ 7 h 46"/>
                <a:gd name="T2" fmla="*/ 20 h 46"/>
                <a:gd name="T3" fmla="*/ 40 h 46"/>
                <a:gd name="T4" fmla="*/ 46 h 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6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  <a:lnTo>
                    <a:pt x="0" y="40"/>
                  </a:lnTo>
                  <a:lnTo>
                    <a:pt x="0" y="4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59" name="Line 3151"/>
            <p:cNvSpPr>
              <a:spLocks noChangeShapeType="1"/>
            </p:cNvSpPr>
            <p:nvPr/>
          </p:nvSpPr>
          <p:spPr bwMode="auto">
            <a:xfrm>
              <a:off x="3186" y="2036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60" name="Freeform 3152"/>
            <p:cNvSpPr>
              <a:spLocks/>
            </p:cNvSpPr>
            <p:nvPr/>
          </p:nvSpPr>
          <p:spPr bwMode="auto">
            <a:xfrm>
              <a:off x="3186" y="2010"/>
              <a:ext cx="1" cy="26"/>
            </a:xfrm>
            <a:custGeom>
              <a:avLst/>
              <a:gdLst>
                <a:gd name="T0" fmla="*/ 26 h 26"/>
                <a:gd name="T1" fmla="*/ 13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61" name="Freeform 3153"/>
            <p:cNvSpPr>
              <a:spLocks/>
            </p:cNvSpPr>
            <p:nvPr/>
          </p:nvSpPr>
          <p:spPr bwMode="auto">
            <a:xfrm>
              <a:off x="3186" y="1997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62" name="Freeform 3154"/>
            <p:cNvSpPr>
              <a:spLocks/>
            </p:cNvSpPr>
            <p:nvPr/>
          </p:nvSpPr>
          <p:spPr bwMode="auto">
            <a:xfrm>
              <a:off x="3186" y="1997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63" name="Freeform 3155"/>
            <p:cNvSpPr>
              <a:spLocks/>
            </p:cNvSpPr>
            <p:nvPr/>
          </p:nvSpPr>
          <p:spPr bwMode="auto">
            <a:xfrm>
              <a:off x="3186" y="2010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64" name="Freeform 3156"/>
            <p:cNvSpPr>
              <a:spLocks/>
            </p:cNvSpPr>
            <p:nvPr/>
          </p:nvSpPr>
          <p:spPr bwMode="auto">
            <a:xfrm>
              <a:off x="3195" y="2010"/>
              <a:ext cx="1" cy="40"/>
            </a:xfrm>
            <a:custGeom>
              <a:avLst/>
              <a:gdLst>
                <a:gd name="T0" fmla="*/ 0 h 40"/>
                <a:gd name="T1" fmla="*/ 7 h 40"/>
                <a:gd name="T2" fmla="*/ 20 h 40"/>
                <a:gd name="T3" fmla="*/ 33 h 40"/>
                <a:gd name="T4" fmla="*/ 40 h 4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0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0" y="4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65" name="Line 3157"/>
            <p:cNvSpPr>
              <a:spLocks noChangeShapeType="1"/>
            </p:cNvSpPr>
            <p:nvPr/>
          </p:nvSpPr>
          <p:spPr bwMode="auto">
            <a:xfrm>
              <a:off x="3195" y="2050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66" name="Freeform 3158"/>
            <p:cNvSpPr>
              <a:spLocks/>
            </p:cNvSpPr>
            <p:nvPr/>
          </p:nvSpPr>
          <p:spPr bwMode="auto">
            <a:xfrm>
              <a:off x="3195" y="2010"/>
              <a:ext cx="1" cy="40"/>
            </a:xfrm>
            <a:custGeom>
              <a:avLst/>
              <a:gdLst>
                <a:gd name="T0" fmla="*/ 40 h 40"/>
                <a:gd name="T1" fmla="*/ 33 h 40"/>
                <a:gd name="T2" fmla="*/ 20 h 40"/>
                <a:gd name="T3" fmla="*/ 0 h 4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0">
                  <a:moveTo>
                    <a:pt x="0" y="40"/>
                  </a:moveTo>
                  <a:lnTo>
                    <a:pt x="0" y="33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67" name="Line 3159"/>
            <p:cNvSpPr>
              <a:spLocks noChangeShapeType="1"/>
            </p:cNvSpPr>
            <p:nvPr/>
          </p:nvSpPr>
          <p:spPr bwMode="auto">
            <a:xfrm flipV="1">
              <a:off x="3195" y="1990"/>
              <a:ext cx="1" cy="20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68" name="Line 3160"/>
            <p:cNvSpPr>
              <a:spLocks noChangeShapeType="1"/>
            </p:cNvSpPr>
            <p:nvPr/>
          </p:nvSpPr>
          <p:spPr bwMode="auto">
            <a:xfrm>
              <a:off x="3195" y="1990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69" name="Freeform 3161"/>
            <p:cNvSpPr>
              <a:spLocks/>
            </p:cNvSpPr>
            <p:nvPr/>
          </p:nvSpPr>
          <p:spPr bwMode="auto">
            <a:xfrm>
              <a:off x="3195" y="1990"/>
              <a:ext cx="1" cy="20"/>
            </a:xfrm>
            <a:custGeom>
              <a:avLst/>
              <a:gdLst>
                <a:gd name="T0" fmla="*/ 0 h 20"/>
                <a:gd name="T1" fmla="*/ 7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70" name="Freeform 3162"/>
            <p:cNvSpPr>
              <a:spLocks/>
            </p:cNvSpPr>
            <p:nvPr/>
          </p:nvSpPr>
          <p:spPr bwMode="auto">
            <a:xfrm>
              <a:off x="3195" y="2010"/>
              <a:ext cx="9" cy="33"/>
            </a:xfrm>
            <a:custGeom>
              <a:avLst/>
              <a:gdLst>
                <a:gd name="T0" fmla="*/ 0 w 9"/>
                <a:gd name="T1" fmla="*/ 0 h 33"/>
                <a:gd name="T2" fmla="*/ 0 w 9"/>
                <a:gd name="T3" fmla="*/ 20 h 33"/>
                <a:gd name="T4" fmla="*/ 9 w 9"/>
                <a:gd name="T5" fmla="*/ 26 h 33"/>
                <a:gd name="T6" fmla="*/ 9 w 9"/>
                <a:gd name="T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33">
                  <a:moveTo>
                    <a:pt x="0" y="0"/>
                  </a:moveTo>
                  <a:lnTo>
                    <a:pt x="0" y="20"/>
                  </a:lnTo>
                  <a:lnTo>
                    <a:pt x="9" y="26"/>
                  </a:lnTo>
                  <a:lnTo>
                    <a:pt x="9" y="3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71" name="Freeform 3163"/>
            <p:cNvSpPr>
              <a:spLocks/>
            </p:cNvSpPr>
            <p:nvPr/>
          </p:nvSpPr>
          <p:spPr bwMode="auto">
            <a:xfrm>
              <a:off x="3204" y="2036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72" name="Freeform 3164"/>
            <p:cNvSpPr>
              <a:spLocks/>
            </p:cNvSpPr>
            <p:nvPr/>
          </p:nvSpPr>
          <p:spPr bwMode="auto">
            <a:xfrm>
              <a:off x="3204" y="2010"/>
              <a:ext cx="1" cy="26"/>
            </a:xfrm>
            <a:custGeom>
              <a:avLst/>
              <a:gdLst>
                <a:gd name="T0" fmla="*/ 26 h 26"/>
                <a:gd name="T1" fmla="*/ 13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73" name="Line 3165"/>
            <p:cNvSpPr>
              <a:spLocks noChangeShapeType="1"/>
            </p:cNvSpPr>
            <p:nvPr/>
          </p:nvSpPr>
          <p:spPr bwMode="auto">
            <a:xfrm>
              <a:off x="3204" y="2010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74" name="Line 3166"/>
            <p:cNvSpPr>
              <a:spLocks noChangeShapeType="1"/>
            </p:cNvSpPr>
            <p:nvPr/>
          </p:nvSpPr>
          <p:spPr bwMode="auto">
            <a:xfrm>
              <a:off x="3204" y="2010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75" name="Line 3167"/>
            <p:cNvSpPr>
              <a:spLocks noChangeShapeType="1"/>
            </p:cNvSpPr>
            <p:nvPr/>
          </p:nvSpPr>
          <p:spPr bwMode="auto">
            <a:xfrm>
              <a:off x="3204" y="2010"/>
              <a:ext cx="1" cy="13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76" name="Freeform 3168"/>
            <p:cNvSpPr>
              <a:spLocks/>
            </p:cNvSpPr>
            <p:nvPr/>
          </p:nvSpPr>
          <p:spPr bwMode="auto">
            <a:xfrm>
              <a:off x="3204" y="2023"/>
              <a:ext cx="1" cy="27"/>
            </a:xfrm>
            <a:custGeom>
              <a:avLst/>
              <a:gdLst>
                <a:gd name="T0" fmla="*/ 0 h 27"/>
                <a:gd name="T1" fmla="*/ 13 h 27"/>
                <a:gd name="T2" fmla="*/ 27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">
                  <a:moveTo>
                    <a:pt x="0" y="0"/>
                  </a:moveTo>
                  <a:lnTo>
                    <a:pt x="0" y="13"/>
                  </a:lnTo>
                  <a:lnTo>
                    <a:pt x="0" y="2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77" name="Freeform 3169"/>
            <p:cNvSpPr>
              <a:spLocks/>
            </p:cNvSpPr>
            <p:nvPr/>
          </p:nvSpPr>
          <p:spPr bwMode="auto">
            <a:xfrm>
              <a:off x="3204" y="2050"/>
              <a:ext cx="8" cy="6"/>
            </a:xfrm>
            <a:custGeom>
              <a:avLst/>
              <a:gdLst>
                <a:gd name="T0" fmla="*/ 0 w 8"/>
                <a:gd name="T1" fmla="*/ 0 h 6"/>
                <a:gd name="T2" fmla="*/ 0 w 8"/>
                <a:gd name="T3" fmla="*/ 6 h 6"/>
                <a:gd name="T4" fmla="*/ 8 w 8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0" y="6"/>
                  </a:lnTo>
                  <a:lnTo>
                    <a:pt x="8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78" name="Freeform 3170"/>
            <p:cNvSpPr>
              <a:spLocks/>
            </p:cNvSpPr>
            <p:nvPr/>
          </p:nvSpPr>
          <p:spPr bwMode="auto">
            <a:xfrm>
              <a:off x="3212" y="2017"/>
              <a:ext cx="1" cy="39"/>
            </a:xfrm>
            <a:custGeom>
              <a:avLst/>
              <a:gdLst>
                <a:gd name="T0" fmla="*/ 39 h 39"/>
                <a:gd name="T1" fmla="*/ 33 h 39"/>
                <a:gd name="T2" fmla="*/ 19 h 39"/>
                <a:gd name="T3" fmla="*/ 6 h 39"/>
                <a:gd name="T4" fmla="*/ 0 h 3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9">
                  <a:moveTo>
                    <a:pt x="0" y="39"/>
                  </a:moveTo>
                  <a:lnTo>
                    <a:pt x="0" y="33"/>
                  </a:lnTo>
                  <a:lnTo>
                    <a:pt x="0" y="19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79" name="Line 3171"/>
            <p:cNvSpPr>
              <a:spLocks noChangeShapeType="1"/>
            </p:cNvSpPr>
            <p:nvPr/>
          </p:nvSpPr>
          <p:spPr bwMode="auto">
            <a:xfrm flipV="1">
              <a:off x="3212" y="2010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80" name="Freeform 3172"/>
            <p:cNvSpPr>
              <a:spLocks/>
            </p:cNvSpPr>
            <p:nvPr/>
          </p:nvSpPr>
          <p:spPr bwMode="auto">
            <a:xfrm>
              <a:off x="3212" y="2003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81" name="Freeform 3173"/>
            <p:cNvSpPr>
              <a:spLocks/>
            </p:cNvSpPr>
            <p:nvPr/>
          </p:nvSpPr>
          <p:spPr bwMode="auto">
            <a:xfrm>
              <a:off x="3212" y="2003"/>
              <a:ext cx="1" cy="27"/>
            </a:xfrm>
            <a:custGeom>
              <a:avLst/>
              <a:gdLst>
                <a:gd name="T0" fmla="*/ 0 h 27"/>
                <a:gd name="T1" fmla="*/ 14 h 27"/>
                <a:gd name="T2" fmla="*/ 27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">
                  <a:moveTo>
                    <a:pt x="0" y="0"/>
                  </a:moveTo>
                  <a:lnTo>
                    <a:pt x="0" y="14"/>
                  </a:lnTo>
                  <a:lnTo>
                    <a:pt x="0" y="2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82" name="Freeform 3174"/>
            <p:cNvSpPr>
              <a:spLocks/>
            </p:cNvSpPr>
            <p:nvPr/>
          </p:nvSpPr>
          <p:spPr bwMode="auto">
            <a:xfrm>
              <a:off x="3212" y="2030"/>
              <a:ext cx="1" cy="20"/>
            </a:xfrm>
            <a:custGeom>
              <a:avLst/>
              <a:gdLst>
                <a:gd name="T0" fmla="*/ 0 h 20"/>
                <a:gd name="T1" fmla="*/ 13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13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83" name="Freeform 3175"/>
            <p:cNvSpPr>
              <a:spLocks/>
            </p:cNvSpPr>
            <p:nvPr/>
          </p:nvSpPr>
          <p:spPr bwMode="auto">
            <a:xfrm>
              <a:off x="3212" y="2050"/>
              <a:ext cx="1" cy="6"/>
            </a:xfrm>
            <a:custGeom>
              <a:avLst/>
              <a:gdLst>
                <a:gd name="T0" fmla="*/ 0 h 6"/>
                <a:gd name="T1" fmla="*/ 6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84" name="Freeform 3176"/>
            <p:cNvSpPr>
              <a:spLocks/>
            </p:cNvSpPr>
            <p:nvPr/>
          </p:nvSpPr>
          <p:spPr bwMode="auto">
            <a:xfrm>
              <a:off x="3212" y="2030"/>
              <a:ext cx="9" cy="26"/>
            </a:xfrm>
            <a:custGeom>
              <a:avLst/>
              <a:gdLst>
                <a:gd name="T0" fmla="*/ 0 w 9"/>
                <a:gd name="T1" fmla="*/ 26 h 26"/>
                <a:gd name="T2" fmla="*/ 0 w 9"/>
                <a:gd name="T3" fmla="*/ 13 h 26"/>
                <a:gd name="T4" fmla="*/ 9 w 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6">
                  <a:moveTo>
                    <a:pt x="0" y="26"/>
                  </a:moveTo>
                  <a:lnTo>
                    <a:pt x="0" y="13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85" name="Freeform 3177"/>
            <p:cNvSpPr>
              <a:spLocks/>
            </p:cNvSpPr>
            <p:nvPr/>
          </p:nvSpPr>
          <p:spPr bwMode="auto">
            <a:xfrm>
              <a:off x="3221" y="2010"/>
              <a:ext cx="1" cy="20"/>
            </a:xfrm>
            <a:custGeom>
              <a:avLst/>
              <a:gdLst>
                <a:gd name="T0" fmla="*/ 20 h 20"/>
                <a:gd name="T1" fmla="*/ 7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86" name="Freeform 3178"/>
            <p:cNvSpPr>
              <a:spLocks/>
            </p:cNvSpPr>
            <p:nvPr/>
          </p:nvSpPr>
          <p:spPr bwMode="auto">
            <a:xfrm>
              <a:off x="3221" y="2010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87" name="Freeform 3179"/>
            <p:cNvSpPr>
              <a:spLocks/>
            </p:cNvSpPr>
            <p:nvPr/>
          </p:nvSpPr>
          <p:spPr bwMode="auto">
            <a:xfrm>
              <a:off x="3221" y="2017"/>
              <a:ext cx="1" cy="39"/>
            </a:xfrm>
            <a:custGeom>
              <a:avLst/>
              <a:gdLst>
                <a:gd name="T0" fmla="*/ 0 h 39"/>
                <a:gd name="T1" fmla="*/ 6 h 39"/>
                <a:gd name="T2" fmla="*/ 19 h 39"/>
                <a:gd name="T3" fmla="*/ 33 h 39"/>
                <a:gd name="T4" fmla="*/ 39 h 3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9">
                  <a:moveTo>
                    <a:pt x="0" y="0"/>
                  </a:moveTo>
                  <a:lnTo>
                    <a:pt x="0" y="6"/>
                  </a:lnTo>
                  <a:lnTo>
                    <a:pt x="0" y="19"/>
                  </a:lnTo>
                  <a:lnTo>
                    <a:pt x="0" y="33"/>
                  </a:lnTo>
                  <a:lnTo>
                    <a:pt x="0" y="39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88" name="Freeform 3180"/>
            <p:cNvSpPr>
              <a:spLocks/>
            </p:cNvSpPr>
            <p:nvPr/>
          </p:nvSpPr>
          <p:spPr bwMode="auto">
            <a:xfrm>
              <a:off x="3221" y="2050"/>
              <a:ext cx="1" cy="6"/>
            </a:xfrm>
            <a:custGeom>
              <a:avLst/>
              <a:gdLst>
                <a:gd name="T0" fmla="*/ 6 h 6"/>
                <a:gd name="T1" fmla="*/ 6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89" name="Line 3181"/>
            <p:cNvSpPr>
              <a:spLocks noChangeShapeType="1"/>
            </p:cNvSpPr>
            <p:nvPr/>
          </p:nvSpPr>
          <p:spPr bwMode="auto">
            <a:xfrm flipV="1">
              <a:off x="3221" y="2036"/>
              <a:ext cx="1" cy="14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90" name="Freeform 3182"/>
            <p:cNvSpPr>
              <a:spLocks/>
            </p:cNvSpPr>
            <p:nvPr/>
          </p:nvSpPr>
          <p:spPr bwMode="auto">
            <a:xfrm>
              <a:off x="3221" y="2010"/>
              <a:ext cx="1" cy="26"/>
            </a:xfrm>
            <a:custGeom>
              <a:avLst/>
              <a:gdLst>
                <a:gd name="T0" fmla="*/ 26 h 26"/>
                <a:gd name="T1" fmla="*/ 13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91" name="Freeform 3183"/>
            <p:cNvSpPr>
              <a:spLocks/>
            </p:cNvSpPr>
            <p:nvPr/>
          </p:nvSpPr>
          <p:spPr bwMode="auto">
            <a:xfrm>
              <a:off x="3221" y="2010"/>
              <a:ext cx="9" cy="7"/>
            </a:xfrm>
            <a:custGeom>
              <a:avLst/>
              <a:gdLst>
                <a:gd name="T0" fmla="*/ 0 w 9"/>
                <a:gd name="T1" fmla="*/ 0 h 7"/>
                <a:gd name="T2" fmla="*/ 0 w 9"/>
                <a:gd name="T3" fmla="*/ 0 h 7"/>
                <a:gd name="T4" fmla="*/ 9 w 9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lnTo>
                    <a:pt x="0" y="0"/>
                  </a:lnTo>
                  <a:lnTo>
                    <a:pt x="9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92" name="Line 3184"/>
            <p:cNvSpPr>
              <a:spLocks noChangeShapeType="1"/>
            </p:cNvSpPr>
            <p:nvPr/>
          </p:nvSpPr>
          <p:spPr bwMode="auto">
            <a:xfrm>
              <a:off x="3230" y="2017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93" name="Freeform 3185"/>
            <p:cNvSpPr>
              <a:spLocks/>
            </p:cNvSpPr>
            <p:nvPr/>
          </p:nvSpPr>
          <p:spPr bwMode="auto">
            <a:xfrm>
              <a:off x="3230" y="2017"/>
              <a:ext cx="1" cy="33"/>
            </a:xfrm>
            <a:custGeom>
              <a:avLst/>
              <a:gdLst>
                <a:gd name="T0" fmla="*/ 0 h 33"/>
                <a:gd name="T1" fmla="*/ 6 h 33"/>
                <a:gd name="T2" fmla="*/ 19 h 33"/>
                <a:gd name="T3" fmla="*/ 26 h 33"/>
                <a:gd name="T4" fmla="*/ 33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0"/>
                  </a:moveTo>
                  <a:lnTo>
                    <a:pt x="0" y="6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0" y="3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94" name="Freeform 3186"/>
            <p:cNvSpPr>
              <a:spLocks/>
            </p:cNvSpPr>
            <p:nvPr/>
          </p:nvSpPr>
          <p:spPr bwMode="auto">
            <a:xfrm>
              <a:off x="3230" y="2043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95" name="Freeform 3187"/>
            <p:cNvSpPr>
              <a:spLocks/>
            </p:cNvSpPr>
            <p:nvPr/>
          </p:nvSpPr>
          <p:spPr bwMode="auto">
            <a:xfrm>
              <a:off x="3230" y="2017"/>
              <a:ext cx="1" cy="26"/>
            </a:xfrm>
            <a:custGeom>
              <a:avLst/>
              <a:gdLst>
                <a:gd name="T0" fmla="*/ 26 h 26"/>
                <a:gd name="T1" fmla="*/ 13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96" name="Freeform 3188"/>
            <p:cNvSpPr>
              <a:spLocks/>
            </p:cNvSpPr>
            <p:nvPr/>
          </p:nvSpPr>
          <p:spPr bwMode="auto">
            <a:xfrm>
              <a:off x="3230" y="1997"/>
              <a:ext cx="1" cy="20"/>
            </a:xfrm>
            <a:custGeom>
              <a:avLst/>
              <a:gdLst>
                <a:gd name="T0" fmla="*/ 20 h 20"/>
                <a:gd name="T1" fmla="*/ 6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97" name="Freeform 3189"/>
            <p:cNvSpPr>
              <a:spLocks/>
            </p:cNvSpPr>
            <p:nvPr/>
          </p:nvSpPr>
          <p:spPr bwMode="auto">
            <a:xfrm>
              <a:off x="3230" y="1997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98" name="Freeform 3190"/>
            <p:cNvSpPr>
              <a:spLocks/>
            </p:cNvSpPr>
            <p:nvPr/>
          </p:nvSpPr>
          <p:spPr bwMode="auto">
            <a:xfrm>
              <a:off x="3230" y="2003"/>
              <a:ext cx="9" cy="33"/>
            </a:xfrm>
            <a:custGeom>
              <a:avLst/>
              <a:gdLst>
                <a:gd name="T0" fmla="*/ 0 w 9"/>
                <a:gd name="T1" fmla="*/ 0 h 33"/>
                <a:gd name="T2" fmla="*/ 0 w 9"/>
                <a:gd name="T3" fmla="*/ 14 h 33"/>
                <a:gd name="T4" fmla="*/ 9 w 9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3">
                  <a:moveTo>
                    <a:pt x="0" y="0"/>
                  </a:moveTo>
                  <a:lnTo>
                    <a:pt x="0" y="14"/>
                  </a:lnTo>
                  <a:lnTo>
                    <a:pt x="9" y="3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399" name="Freeform 3191"/>
            <p:cNvSpPr>
              <a:spLocks/>
            </p:cNvSpPr>
            <p:nvPr/>
          </p:nvSpPr>
          <p:spPr bwMode="auto">
            <a:xfrm>
              <a:off x="3239" y="2036"/>
              <a:ext cx="1" cy="20"/>
            </a:xfrm>
            <a:custGeom>
              <a:avLst/>
              <a:gdLst>
                <a:gd name="T0" fmla="*/ 0 h 20"/>
                <a:gd name="T1" fmla="*/ 14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14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00" name="Freeform 3192"/>
            <p:cNvSpPr>
              <a:spLocks/>
            </p:cNvSpPr>
            <p:nvPr/>
          </p:nvSpPr>
          <p:spPr bwMode="auto">
            <a:xfrm>
              <a:off x="3239" y="2043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01" name="Freeform 3193"/>
            <p:cNvSpPr>
              <a:spLocks/>
            </p:cNvSpPr>
            <p:nvPr/>
          </p:nvSpPr>
          <p:spPr bwMode="auto">
            <a:xfrm>
              <a:off x="3239" y="2010"/>
              <a:ext cx="1" cy="33"/>
            </a:xfrm>
            <a:custGeom>
              <a:avLst/>
              <a:gdLst>
                <a:gd name="T0" fmla="*/ 33 h 33"/>
                <a:gd name="T1" fmla="*/ 13 h 33"/>
                <a:gd name="T2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02" name="Line 3194"/>
            <p:cNvSpPr>
              <a:spLocks noChangeShapeType="1"/>
            </p:cNvSpPr>
            <p:nvPr/>
          </p:nvSpPr>
          <p:spPr bwMode="auto">
            <a:xfrm flipV="1">
              <a:off x="3239" y="2003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03" name="Line 3195"/>
            <p:cNvSpPr>
              <a:spLocks noChangeShapeType="1"/>
            </p:cNvSpPr>
            <p:nvPr/>
          </p:nvSpPr>
          <p:spPr bwMode="auto">
            <a:xfrm>
              <a:off x="3239" y="2003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04" name="Freeform 3196"/>
            <p:cNvSpPr>
              <a:spLocks/>
            </p:cNvSpPr>
            <p:nvPr/>
          </p:nvSpPr>
          <p:spPr bwMode="auto">
            <a:xfrm>
              <a:off x="3239" y="2003"/>
              <a:ext cx="1" cy="27"/>
            </a:xfrm>
            <a:custGeom>
              <a:avLst/>
              <a:gdLst>
                <a:gd name="T0" fmla="*/ 0 h 27"/>
                <a:gd name="T1" fmla="*/ 14 h 27"/>
                <a:gd name="T2" fmla="*/ 27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">
                  <a:moveTo>
                    <a:pt x="0" y="0"/>
                  </a:moveTo>
                  <a:lnTo>
                    <a:pt x="0" y="14"/>
                  </a:lnTo>
                  <a:lnTo>
                    <a:pt x="0" y="2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05" name="Freeform 3197"/>
            <p:cNvSpPr>
              <a:spLocks/>
            </p:cNvSpPr>
            <p:nvPr/>
          </p:nvSpPr>
          <p:spPr bwMode="auto">
            <a:xfrm>
              <a:off x="3239" y="2030"/>
              <a:ext cx="8" cy="6"/>
            </a:xfrm>
            <a:custGeom>
              <a:avLst/>
              <a:gdLst>
                <a:gd name="T0" fmla="*/ 0 w 8"/>
                <a:gd name="T1" fmla="*/ 0 h 6"/>
                <a:gd name="T2" fmla="*/ 0 w 8"/>
                <a:gd name="T3" fmla="*/ 6 h 6"/>
                <a:gd name="T4" fmla="*/ 8 w 8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0" y="6"/>
                  </a:lnTo>
                  <a:lnTo>
                    <a:pt x="8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06" name="Line 3198"/>
            <p:cNvSpPr>
              <a:spLocks noChangeShapeType="1"/>
            </p:cNvSpPr>
            <p:nvPr/>
          </p:nvSpPr>
          <p:spPr bwMode="auto">
            <a:xfrm>
              <a:off x="3247" y="2036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07" name="Freeform 3199"/>
            <p:cNvSpPr>
              <a:spLocks/>
            </p:cNvSpPr>
            <p:nvPr/>
          </p:nvSpPr>
          <p:spPr bwMode="auto">
            <a:xfrm>
              <a:off x="3247" y="1990"/>
              <a:ext cx="1" cy="46"/>
            </a:xfrm>
            <a:custGeom>
              <a:avLst/>
              <a:gdLst>
                <a:gd name="T0" fmla="*/ 46 h 46"/>
                <a:gd name="T1" fmla="*/ 40 h 46"/>
                <a:gd name="T2" fmla="*/ 20 h 46"/>
                <a:gd name="T3" fmla="*/ 7 h 46"/>
                <a:gd name="T4" fmla="*/ 0 h 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6">
                  <a:moveTo>
                    <a:pt x="0" y="46"/>
                  </a:moveTo>
                  <a:lnTo>
                    <a:pt x="0" y="40"/>
                  </a:lnTo>
                  <a:lnTo>
                    <a:pt x="0" y="20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08" name="Line 3200"/>
            <p:cNvSpPr>
              <a:spLocks noChangeShapeType="1"/>
            </p:cNvSpPr>
            <p:nvPr/>
          </p:nvSpPr>
          <p:spPr bwMode="auto">
            <a:xfrm>
              <a:off x="3247" y="1990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09" name="Line 3201"/>
            <p:cNvSpPr>
              <a:spLocks noChangeShapeType="1"/>
            </p:cNvSpPr>
            <p:nvPr/>
          </p:nvSpPr>
          <p:spPr bwMode="auto">
            <a:xfrm>
              <a:off x="3247" y="1990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10" name="Freeform 3202"/>
            <p:cNvSpPr>
              <a:spLocks/>
            </p:cNvSpPr>
            <p:nvPr/>
          </p:nvSpPr>
          <p:spPr bwMode="auto">
            <a:xfrm>
              <a:off x="3247" y="1997"/>
              <a:ext cx="1" cy="39"/>
            </a:xfrm>
            <a:custGeom>
              <a:avLst/>
              <a:gdLst>
                <a:gd name="T0" fmla="*/ 0 h 39"/>
                <a:gd name="T1" fmla="*/ 6 h 39"/>
                <a:gd name="T2" fmla="*/ 20 h 39"/>
                <a:gd name="T3" fmla="*/ 33 h 39"/>
                <a:gd name="T4" fmla="*/ 39 h 3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9">
                  <a:moveTo>
                    <a:pt x="0" y="0"/>
                  </a:moveTo>
                  <a:lnTo>
                    <a:pt x="0" y="6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0" y="39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11" name="Line 3203"/>
            <p:cNvSpPr>
              <a:spLocks noChangeShapeType="1"/>
            </p:cNvSpPr>
            <p:nvPr/>
          </p:nvSpPr>
          <p:spPr bwMode="auto">
            <a:xfrm>
              <a:off x="3247" y="2036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12" name="Freeform 3204"/>
            <p:cNvSpPr>
              <a:spLocks/>
            </p:cNvSpPr>
            <p:nvPr/>
          </p:nvSpPr>
          <p:spPr bwMode="auto">
            <a:xfrm>
              <a:off x="3247" y="2010"/>
              <a:ext cx="9" cy="26"/>
            </a:xfrm>
            <a:custGeom>
              <a:avLst/>
              <a:gdLst>
                <a:gd name="T0" fmla="*/ 0 w 9"/>
                <a:gd name="T1" fmla="*/ 26 h 26"/>
                <a:gd name="T2" fmla="*/ 0 w 9"/>
                <a:gd name="T3" fmla="*/ 20 h 26"/>
                <a:gd name="T4" fmla="*/ 0 w 9"/>
                <a:gd name="T5" fmla="*/ 13 h 26"/>
                <a:gd name="T6" fmla="*/ 9 w 9"/>
                <a:gd name="T7" fmla="*/ 7 h 26"/>
                <a:gd name="T8" fmla="*/ 9 w 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6">
                  <a:moveTo>
                    <a:pt x="0" y="26"/>
                  </a:moveTo>
                  <a:lnTo>
                    <a:pt x="0" y="20"/>
                  </a:lnTo>
                  <a:lnTo>
                    <a:pt x="0" y="13"/>
                  </a:lnTo>
                  <a:lnTo>
                    <a:pt x="9" y="7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13" name="Freeform 3205"/>
            <p:cNvSpPr>
              <a:spLocks/>
            </p:cNvSpPr>
            <p:nvPr/>
          </p:nvSpPr>
          <p:spPr bwMode="auto">
            <a:xfrm>
              <a:off x="3256" y="2010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14" name="Line 3206"/>
            <p:cNvSpPr>
              <a:spLocks noChangeShapeType="1"/>
            </p:cNvSpPr>
            <p:nvPr/>
          </p:nvSpPr>
          <p:spPr bwMode="auto">
            <a:xfrm>
              <a:off x="3256" y="2017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15" name="Freeform 3207"/>
            <p:cNvSpPr>
              <a:spLocks/>
            </p:cNvSpPr>
            <p:nvPr/>
          </p:nvSpPr>
          <p:spPr bwMode="auto">
            <a:xfrm>
              <a:off x="3256" y="2017"/>
              <a:ext cx="1" cy="33"/>
            </a:xfrm>
            <a:custGeom>
              <a:avLst/>
              <a:gdLst>
                <a:gd name="T0" fmla="*/ 0 h 33"/>
                <a:gd name="T1" fmla="*/ 6 h 33"/>
                <a:gd name="T2" fmla="*/ 13 h 33"/>
                <a:gd name="T3" fmla="*/ 33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0" y="3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16" name="Freeform 3208"/>
            <p:cNvSpPr>
              <a:spLocks/>
            </p:cNvSpPr>
            <p:nvPr/>
          </p:nvSpPr>
          <p:spPr bwMode="auto">
            <a:xfrm>
              <a:off x="3256" y="2050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17" name="Freeform 3209"/>
            <p:cNvSpPr>
              <a:spLocks/>
            </p:cNvSpPr>
            <p:nvPr/>
          </p:nvSpPr>
          <p:spPr bwMode="auto">
            <a:xfrm>
              <a:off x="3256" y="2056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18" name="Line 3210"/>
            <p:cNvSpPr>
              <a:spLocks noChangeShapeType="1"/>
            </p:cNvSpPr>
            <p:nvPr/>
          </p:nvSpPr>
          <p:spPr bwMode="auto">
            <a:xfrm>
              <a:off x="3256" y="2056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19" name="Freeform 3211"/>
            <p:cNvSpPr>
              <a:spLocks/>
            </p:cNvSpPr>
            <p:nvPr/>
          </p:nvSpPr>
          <p:spPr bwMode="auto">
            <a:xfrm>
              <a:off x="3256" y="2017"/>
              <a:ext cx="1" cy="39"/>
            </a:xfrm>
            <a:custGeom>
              <a:avLst/>
              <a:gdLst>
                <a:gd name="T0" fmla="*/ 39 h 39"/>
                <a:gd name="T1" fmla="*/ 33 h 39"/>
                <a:gd name="T2" fmla="*/ 19 h 39"/>
                <a:gd name="T3" fmla="*/ 6 h 39"/>
                <a:gd name="T4" fmla="*/ 0 h 3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9">
                  <a:moveTo>
                    <a:pt x="0" y="39"/>
                  </a:moveTo>
                  <a:lnTo>
                    <a:pt x="0" y="33"/>
                  </a:lnTo>
                  <a:lnTo>
                    <a:pt x="0" y="19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20" name="Freeform 3212"/>
            <p:cNvSpPr>
              <a:spLocks/>
            </p:cNvSpPr>
            <p:nvPr/>
          </p:nvSpPr>
          <p:spPr bwMode="auto">
            <a:xfrm>
              <a:off x="3256" y="2017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21" name="Line 3213"/>
            <p:cNvSpPr>
              <a:spLocks noChangeShapeType="1"/>
            </p:cNvSpPr>
            <p:nvPr/>
          </p:nvSpPr>
          <p:spPr bwMode="auto">
            <a:xfrm>
              <a:off x="3265" y="2017"/>
              <a:ext cx="1" cy="6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22" name="Freeform 3214"/>
            <p:cNvSpPr>
              <a:spLocks/>
            </p:cNvSpPr>
            <p:nvPr/>
          </p:nvSpPr>
          <p:spPr bwMode="auto">
            <a:xfrm>
              <a:off x="3265" y="2023"/>
              <a:ext cx="1" cy="33"/>
            </a:xfrm>
            <a:custGeom>
              <a:avLst/>
              <a:gdLst>
                <a:gd name="T0" fmla="*/ 0 h 33"/>
                <a:gd name="T1" fmla="*/ 7 h 33"/>
                <a:gd name="T2" fmla="*/ 20 h 33"/>
                <a:gd name="T3" fmla="*/ 27 h 33"/>
                <a:gd name="T4" fmla="*/ 33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23" name="Freeform 3215"/>
            <p:cNvSpPr>
              <a:spLocks/>
            </p:cNvSpPr>
            <p:nvPr/>
          </p:nvSpPr>
          <p:spPr bwMode="auto">
            <a:xfrm>
              <a:off x="3265" y="2050"/>
              <a:ext cx="1" cy="6"/>
            </a:xfrm>
            <a:custGeom>
              <a:avLst/>
              <a:gdLst>
                <a:gd name="T0" fmla="*/ 6 h 6"/>
                <a:gd name="T1" fmla="*/ 6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24" name="Line 3216"/>
            <p:cNvSpPr>
              <a:spLocks noChangeShapeType="1"/>
            </p:cNvSpPr>
            <p:nvPr/>
          </p:nvSpPr>
          <p:spPr bwMode="auto">
            <a:xfrm>
              <a:off x="3265" y="2050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25" name="Freeform 3217"/>
            <p:cNvSpPr>
              <a:spLocks/>
            </p:cNvSpPr>
            <p:nvPr/>
          </p:nvSpPr>
          <p:spPr bwMode="auto">
            <a:xfrm>
              <a:off x="3265" y="2017"/>
              <a:ext cx="1" cy="33"/>
            </a:xfrm>
            <a:custGeom>
              <a:avLst/>
              <a:gdLst>
                <a:gd name="T0" fmla="*/ 33 h 33"/>
                <a:gd name="T1" fmla="*/ 26 h 33"/>
                <a:gd name="T2" fmla="*/ 13 h 33"/>
                <a:gd name="T3" fmla="*/ 6 h 33"/>
                <a:gd name="T4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26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26" name="Freeform 3218"/>
            <p:cNvSpPr>
              <a:spLocks/>
            </p:cNvSpPr>
            <p:nvPr/>
          </p:nvSpPr>
          <p:spPr bwMode="auto">
            <a:xfrm>
              <a:off x="3265" y="2017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27" name="Freeform 3219"/>
            <p:cNvSpPr>
              <a:spLocks/>
            </p:cNvSpPr>
            <p:nvPr/>
          </p:nvSpPr>
          <p:spPr bwMode="auto">
            <a:xfrm>
              <a:off x="3265" y="2023"/>
              <a:ext cx="8" cy="27"/>
            </a:xfrm>
            <a:custGeom>
              <a:avLst/>
              <a:gdLst>
                <a:gd name="T0" fmla="*/ 0 w 8"/>
                <a:gd name="T1" fmla="*/ 0 h 27"/>
                <a:gd name="T2" fmla="*/ 0 w 8"/>
                <a:gd name="T3" fmla="*/ 13 h 27"/>
                <a:gd name="T4" fmla="*/ 8 w 8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7">
                  <a:moveTo>
                    <a:pt x="0" y="0"/>
                  </a:moveTo>
                  <a:lnTo>
                    <a:pt x="0" y="13"/>
                  </a:lnTo>
                  <a:lnTo>
                    <a:pt x="8" y="2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28" name="Freeform 3220"/>
            <p:cNvSpPr>
              <a:spLocks/>
            </p:cNvSpPr>
            <p:nvPr/>
          </p:nvSpPr>
          <p:spPr bwMode="auto">
            <a:xfrm>
              <a:off x="3273" y="2050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65630" name="Group 3422"/>
          <p:cNvGrpSpPr>
            <a:grpSpLocks/>
          </p:cNvGrpSpPr>
          <p:nvPr/>
        </p:nvGrpSpPr>
        <p:grpSpPr bwMode="auto">
          <a:xfrm>
            <a:off x="1736725" y="1800225"/>
            <a:ext cx="3833813" cy="3044825"/>
            <a:chOff x="1094" y="1134"/>
            <a:chExt cx="2415" cy="1918"/>
          </a:xfrm>
        </p:grpSpPr>
        <p:sp>
          <p:nvSpPr>
            <p:cNvPr id="865430" name="Freeform 3222"/>
            <p:cNvSpPr>
              <a:spLocks/>
            </p:cNvSpPr>
            <p:nvPr/>
          </p:nvSpPr>
          <p:spPr bwMode="auto">
            <a:xfrm>
              <a:off x="3273" y="2056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31" name="Freeform 3223"/>
            <p:cNvSpPr>
              <a:spLocks/>
            </p:cNvSpPr>
            <p:nvPr/>
          </p:nvSpPr>
          <p:spPr bwMode="auto">
            <a:xfrm>
              <a:off x="3273" y="2023"/>
              <a:ext cx="1" cy="33"/>
            </a:xfrm>
            <a:custGeom>
              <a:avLst/>
              <a:gdLst>
                <a:gd name="T0" fmla="*/ 33 h 33"/>
                <a:gd name="T1" fmla="*/ 13 h 33"/>
                <a:gd name="T2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32" name="Freeform 3224"/>
            <p:cNvSpPr>
              <a:spLocks/>
            </p:cNvSpPr>
            <p:nvPr/>
          </p:nvSpPr>
          <p:spPr bwMode="auto">
            <a:xfrm>
              <a:off x="3273" y="2017"/>
              <a:ext cx="1" cy="6"/>
            </a:xfrm>
            <a:custGeom>
              <a:avLst/>
              <a:gdLst>
                <a:gd name="T0" fmla="*/ 6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33" name="Freeform 3225"/>
            <p:cNvSpPr>
              <a:spLocks/>
            </p:cNvSpPr>
            <p:nvPr/>
          </p:nvSpPr>
          <p:spPr bwMode="auto">
            <a:xfrm>
              <a:off x="3273" y="2017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34" name="Freeform 3226"/>
            <p:cNvSpPr>
              <a:spLocks/>
            </p:cNvSpPr>
            <p:nvPr/>
          </p:nvSpPr>
          <p:spPr bwMode="auto">
            <a:xfrm>
              <a:off x="3273" y="2030"/>
              <a:ext cx="1" cy="20"/>
            </a:xfrm>
            <a:custGeom>
              <a:avLst/>
              <a:gdLst>
                <a:gd name="T0" fmla="*/ 0 h 20"/>
                <a:gd name="T1" fmla="*/ 6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6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35" name="Freeform 3227"/>
            <p:cNvSpPr>
              <a:spLocks/>
            </p:cNvSpPr>
            <p:nvPr/>
          </p:nvSpPr>
          <p:spPr bwMode="auto">
            <a:xfrm>
              <a:off x="3273" y="2050"/>
              <a:ext cx="9" cy="13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6 h 13"/>
                <a:gd name="T4" fmla="*/ 9 w 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3">
                  <a:moveTo>
                    <a:pt x="0" y="0"/>
                  </a:moveTo>
                  <a:lnTo>
                    <a:pt x="0" y="6"/>
                  </a:lnTo>
                  <a:lnTo>
                    <a:pt x="9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36" name="Freeform 3228"/>
            <p:cNvSpPr>
              <a:spLocks/>
            </p:cNvSpPr>
            <p:nvPr/>
          </p:nvSpPr>
          <p:spPr bwMode="auto">
            <a:xfrm>
              <a:off x="3282" y="2056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37" name="Freeform 3229"/>
            <p:cNvSpPr>
              <a:spLocks/>
            </p:cNvSpPr>
            <p:nvPr/>
          </p:nvSpPr>
          <p:spPr bwMode="auto">
            <a:xfrm>
              <a:off x="3282" y="2030"/>
              <a:ext cx="1" cy="26"/>
            </a:xfrm>
            <a:custGeom>
              <a:avLst/>
              <a:gdLst>
                <a:gd name="T0" fmla="*/ 26 h 26"/>
                <a:gd name="T1" fmla="*/ 13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38" name="Line 3230"/>
            <p:cNvSpPr>
              <a:spLocks noChangeShapeType="1"/>
            </p:cNvSpPr>
            <p:nvPr/>
          </p:nvSpPr>
          <p:spPr bwMode="auto">
            <a:xfrm>
              <a:off x="3282" y="2030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39" name="Line 3231"/>
            <p:cNvSpPr>
              <a:spLocks noChangeShapeType="1"/>
            </p:cNvSpPr>
            <p:nvPr/>
          </p:nvSpPr>
          <p:spPr bwMode="auto">
            <a:xfrm>
              <a:off x="3282" y="2030"/>
              <a:ext cx="1" cy="6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40" name="Freeform 3232"/>
            <p:cNvSpPr>
              <a:spLocks/>
            </p:cNvSpPr>
            <p:nvPr/>
          </p:nvSpPr>
          <p:spPr bwMode="auto">
            <a:xfrm>
              <a:off x="3282" y="2036"/>
              <a:ext cx="1" cy="40"/>
            </a:xfrm>
            <a:custGeom>
              <a:avLst/>
              <a:gdLst>
                <a:gd name="T0" fmla="*/ 0 h 40"/>
                <a:gd name="T1" fmla="*/ 7 h 40"/>
                <a:gd name="T2" fmla="*/ 20 h 40"/>
                <a:gd name="T3" fmla="*/ 34 h 40"/>
                <a:gd name="T4" fmla="*/ 40 h 4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0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  <a:lnTo>
                    <a:pt x="0" y="34"/>
                  </a:lnTo>
                  <a:lnTo>
                    <a:pt x="0" y="4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41" name="Freeform 3233"/>
            <p:cNvSpPr>
              <a:spLocks/>
            </p:cNvSpPr>
            <p:nvPr/>
          </p:nvSpPr>
          <p:spPr bwMode="auto">
            <a:xfrm>
              <a:off x="3282" y="2063"/>
              <a:ext cx="1" cy="13"/>
            </a:xfrm>
            <a:custGeom>
              <a:avLst/>
              <a:gdLst>
                <a:gd name="T0" fmla="*/ 13 h 13"/>
                <a:gd name="T1" fmla="*/ 13 h 13"/>
                <a:gd name="T2" fmla="*/ 13 h 13"/>
                <a:gd name="T3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13"/>
                  </a:ln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42" name="Freeform 3234"/>
            <p:cNvSpPr>
              <a:spLocks/>
            </p:cNvSpPr>
            <p:nvPr/>
          </p:nvSpPr>
          <p:spPr bwMode="auto">
            <a:xfrm>
              <a:off x="3282" y="2043"/>
              <a:ext cx="9" cy="20"/>
            </a:xfrm>
            <a:custGeom>
              <a:avLst/>
              <a:gdLst>
                <a:gd name="T0" fmla="*/ 0 w 9"/>
                <a:gd name="T1" fmla="*/ 20 h 20"/>
                <a:gd name="T2" fmla="*/ 0 w 9"/>
                <a:gd name="T3" fmla="*/ 13 h 20"/>
                <a:gd name="T4" fmla="*/ 9 w 9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0">
                  <a:moveTo>
                    <a:pt x="0" y="20"/>
                  </a:moveTo>
                  <a:lnTo>
                    <a:pt x="0" y="13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43" name="Freeform 3235"/>
            <p:cNvSpPr>
              <a:spLocks/>
            </p:cNvSpPr>
            <p:nvPr/>
          </p:nvSpPr>
          <p:spPr bwMode="auto">
            <a:xfrm>
              <a:off x="3291" y="2023"/>
              <a:ext cx="1" cy="20"/>
            </a:xfrm>
            <a:custGeom>
              <a:avLst/>
              <a:gdLst>
                <a:gd name="T0" fmla="*/ 20 h 20"/>
                <a:gd name="T1" fmla="*/ 7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44" name="Line 3236"/>
            <p:cNvSpPr>
              <a:spLocks noChangeShapeType="1"/>
            </p:cNvSpPr>
            <p:nvPr/>
          </p:nvSpPr>
          <p:spPr bwMode="auto">
            <a:xfrm>
              <a:off x="3291" y="2023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45" name="Line 3237"/>
            <p:cNvSpPr>
              <a:spLocks noChangeShapeType="1"/>
            </p:cNvSpPr>
            <p:nvPr/>
          </p:nvSpPr>
          <p:spPr bwMode="auto">
            <a:xfrm>
              <a:off x="3291" y="2023"/>
              <a:ext cx="1" cy="13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46" name="Freeform 3238"/>
            <p:cNvSpPr>
              <a:spLocks/>
            </p:cNvSpPr>
            <p:nvPr/>
          </p:nvSpPr>
          <p:spPr bwMode="auto">
            <a:xfrm>
              <a:off x="3291" y="2036"/>
              <a:ext cx="1" cy="27"/>
            </a:xfrm>
            <a:custGeom>
              <a:avLst/>
              <a:gdLst>
                <a:gd name="T0" fmla="*/ 0 h 27"/>
                <a:gd name="T1" fmla="*/ 14 h 27"/>
                <a:gd name="T2" fmla="*/ 27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">
                  <a:moveTo>
                    <a:pt x="0" y="0"/>
                  </a:moveTo>
                  <a:lnTo>
                    <a:pt x="0" y="14"/>
                  </a:lnTo>
                  <a:lnTo>
                    <a:pt x="0" y="2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47" name="Freeform 3239"/>
            <p:cNvSpPr>
              <a:spLocks/>
            </p:cNvSpPr>
            <p:nvPr/>
          </p:nvSpPr>
          <p:spPr bwMode="auto">
            <a:xfrm>
              <a:off x="3291" y="2063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48" name="Freeform 3240"/>
            <p:cNvSpPr>
              <a:spLocks/>
            </p:cNvSpPr>
            <p:nvPr/>
          </p:nvSpPr>
          <p:spPr bwMode="auto">
            <a:xfrm>
              <a:off x="3291" y="2036"/>
              <a:ext cx="1" cy="34"/>
            </a:xfrm>
            <a:custGeom>
              <a:avLst/>
              <a:gdLst>
                <a:gd name="T0" fmla="*/ 34 h 34"/>
                <a:gd name="T1" fmla="*/ 27 h 34"/>
                <a:gd name="T2" fmla="*/ 20 h 34"/>
                <a:gd name="T3" fmla="*/ 0 h 3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4">
                  <a:moveTo>
                    <a:pt x="0" y="34"/>
                  </a:moveTo>
                  <a:lnTo>
                    <a:pt x="0" y="27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49" name="Freeform 3241"/>
            <p:cNvSpPr>
              <a:spLocks/>
            </p:cNvSpPr>
            <p:nvPr/>
          </p:nvSpPr>
          <p:spPr bwMode="auto">
            <a:xfrm>
              <a:off x="3291" y="2017"/>
              <a:ext cx="8" cy="19"/>
            </a:xfrm>
            <a:custGeom>
              <a:avLst/>
              <a:gdLst>
                <a:gd name="T0" fmla="*/ 0 w 8"/>
                <a:gd name="T1" fmla="*/ 19 h 19"/>
                <a:gd name="T2" fmla="*/ 0 w 8"/>
                <a:gd name="T3" fmla="*/ 6 h 19"/>
                <a:gd name="T4" fmla="*/ 8 w 8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9">
                  <a:moveTo>
                    <a:pt x="0" y="19"/>
                  </a:moveTo>
                  <a:lnTo>
                    <a:pt x="0" y="6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50" name="Freeform 3242"/>
            <p:cNvSpPr>
              <a:spLocks/>
            </p:cNvSpPr>
            <p:nvPr/>
          </p:nvSpPr>
          <p:spPr bwMode="auto">
            <a:xfrm>
              <a:off x="3299" y="2017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51" name="Freeform 3243"/>
            <p:cNvSpPr>
              <a:spLocks/>
            </p:cNvSpPr>
            <p:nvPr/>
          </p:nvSpPr>
          <p:spPr bwMode="auto">
            <a:xfrm>
              <a:off x="3299" y="2030"/>
              <a:ext cx="1" cy="26"/>
            </a:xfrm>
            <a:custGeom>
              <a:avLst/>
              <a:gdLst>
                <a:gd name="T0" fmla="*/ 0 h 26"/>
                <a:gd name="T1" fmla="*/ 13 h 26"/>
                <a:gd name="T2" fmla="*/ 26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0"/>
                  </a:moveTo>
                  <a:lnTo>
                    <a:pt x="0" y="13"/>
                  </a:lnTo>
                  <a:lnTo>
                    <a:pt x="0" y="2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52" name="Freeform 3244"/>
            <p:cNvSpPr>
              <a:spLocks/>
            </p:cNvSpPr>
            <p:nvPr/>
          </p:nvSpPr>
          <p:spPr bwMode="auto">
            <a:xfrm>
              <a:off x="3299" y="2056"/>
              <a:ext cx="1" cy="14"/>
            </a:xfrm>
            <a:custGeom>
              <a:avLst/>
              <a:gdLst>
                <a:gd name="T0" fmla="*/ 0 h 14"/>
                <a:gd name="T1" fmla="*/ 7 h 14"/>
                <a:gd name="T2" fmla="*/ 14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53" name="Freeform 3245"/>
            <p:cNvSpPr>
              <a:spLocks/>
            </p:cNvSpPr>
            <p:nvPr/>
          </p:nvSpPr>
          <p:spPr bwMode="auto">
            <a:xfrm>
              <a:off x="3299" y="2043"/>
              <a:ext cx="1" cy="27"/>
            </a:xfrm>
            <a:custGeom>
              <a:avLst/>
              <a:gdLst>
                <a:gd name="T0" fmla="*/ 27 h 27"/>
                <a:gd name="T1" fmla="*/ 13 h 27"/>
                <a:gd name="T2" fmla="*/ 0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">
                  <a:moveTo>
                    <a:pt x="0" y="27"/>
                  </a:move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54" name="Freeform 3246"/>
            <p:cNvSpPr>
              <a:spLocks/>
            </p:cNvSpPr>
            <p:nvPr/>
          </p:nvSpPr>
          <p:spPr bwMode="auto">
            <a:xfrm>
              <a:off x="3299" y="2010"/>
              <a:ext cx="1" cy="33"/>
            </a:xfrm>
            <a:custGeom>
              <a:avLst/>
              <a:gdLst>
                <a:gd name="T0" fmla="*/ 33 h 33"/>
                <a:gd name="T1" fmla="*/ 13 h 33"/>
                <a:gd name="T2" fmla="*/ 7 h 33"/>
                <a:gd name="T3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55" name="Freeform 3247"/>
            <p:cNvSpPr>
              <a:spLocks/>
            </p:cNvSpPr>
            <p:nvPr/>
          </p:nvSpPr>
          <p:spPr bwMode="auto">
            <a:xfrm>
              <a:off x="3299" y="2010"/>
              <a:ext cx="1" cy="13"/>
            </a:xfrm>
            <a:custGeom>
              <a:avLst/>
              <a:gdLst>
                <a:gd name="T0" fmla="*/ 0 h 13"/>
                <a:gd name="T1" fmla="*/ 0 h 13"/>
                <a:gd name="T2" fmla="*/ 7 h 13"/>
                <a:gd name="T3" fmla="*/ 13 h 13"/>
                <a:gd name="T4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56" name="Freeform 3248"/>
            <p:cNvSpPr>
              <a:spLocks/>
            </p:cNvSpPr>
            <p:nvPr/>
          </p:nvSpPr>
          <p:spPr bwMode="auto">
            <a:xfrm>
              <a:off x="3299" y="2010"/>
              <a:ext cx="9" cy="13"/>
            </a:xfrm>
            <a:custGeom>
              <a:avLst/>
              <a:gdLst>
                <a:gd name="T0" fmla="*/ 0 w 9"/>
                <a:gd name="T1" fmla="*/ 13 h 13"/>
                <a:gd name="T2" fmla="*/ 0 w 9"/>
                <a:gd name="T3" fmla="*/ 13 h 13"/>
                <a:gd name="T4" fmla="*/ 0 w 9"/>
                <a:gd name="T5" fmla="*/ 7 h 13"/>
                <a:gd name="T6" fmla="*/ 9 w 9"/>
                <a:gd name="T7" fmla="*/ 0 h 13"/>
                <a:gd name="T8" fmla="*/ 9 w 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0" y="13"/>
                  </a:moveTo>
                  <a:lnTo>
                    <a:pt x="0" y="13"/>
                  </a:lnTo>
                  <a:lnTo>
                    <a:pt x="0" y="7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57" name="Freeform 3249"/>
            <p:cNvSpPr>
              <a:spLocks/>
            </p:cNvSpPr>
            <p:nvPr/>
          </p:nvSpPr>
          <p:spPr bwMode="auto">
            <a:xfrm>
              <a:off x="3308" y="2010"/>
              <a:ext cx="1" cy="46"/>
            </a:xfrm>
            <a:custGeom>
              <a:avLst/>
              <a:gdLst>
                <a:gd name="T0" fmla="*/ 0 h 46"/>
                <a:gd name="T1" fmla="*/ 7 h 46"/>
                <a:gd name="T2" fmla="*/ 20 h 46"/>
                <a:gd name="T3" fmla="*/ 40 h 46"/>
                <a:gd name="T4" fmla="*/ 46 h 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6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  <a:lnTo>
                    <a:pt x="0" y="40"/>
                  </a:lnTo>
                  <a:lnTo>
                    <a:pt x="0" y="4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58" name="Freeform 3250"/>
            <p:cNvSpPr>
              <a:spLocks/>
            </p:cNvSpPr>
            <p:nvPr/>
          </p:nvSpPr>
          <p:spPr bwMode="auto">
            <a:xfrm>
              <a:off x="3308" y="2043"/>
              <a:ext cx="1" cy="13"/>
            </a:xfrm>
            <a:custGeom>
              <a:avLst/>
              <a:gdLst>
                <a:gd name="T0" fmla="*/ 13 h 13"/>
                <a:gd name="T1" fmla="*/ 13 h 13"/>
                <a:gd name="T2" fmla="*/ 7 h 13"/>
                <a:gd name="T3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59" name="Line 3251"/>
            <p:cNvSpPr>
              <a:spLocks noChangeShapeType="1"/>
            </p:cNvSpPr>
            <p:nvPr/>
          </p:nvSpPr>
          <p:spPr bwMode="auto">
            <a:xfrm flipV="1">
              <a:off x="3308" y="2036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60" name="Freeform 3252"/>
            <p:cNvSpPr>
              <a:spLocks/>
            </p:cNvSpPr>
            <p:nvPr/>
          </p:nvSpPr>
          <p:spPr bwMode="auto">
            <a:xfrm>
              <a:off x="3308" y="2010"/>
              <a:ext cx="1" cy="26"/>
            </a:xfrm>
            <a:custGeom>
              <a:avLst/>
              <a:gdLst>
                <a:gd name="T0" fmla="*/ 26 h 26"/>
                <a:gd name="T1" fmla="*/ 13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61" name="Line 3253"/>
            <p:cNvSpPr>
              <a:spLocks noChangeShapeType="1"/>
            </p:cNvSpPr>
            <p:nvPr/>
          </p:nvSpPr>
          <p:spPr bwMode="auto">
            <a:xfrm>
              <a:off x="3308" y="2010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62" name="Freeform 3254"/>
            <p:cNvSpPr>
              <a:spLocks/>
            </p:cNvSpPr>
            <p:nvPr/>
          </p:nvSpPr>
          <p:spPr bwMode="auto">
            <a:xfrm>
              <a:off x="3308" y="2010"/>
              <a:ext cx="1" cy="20"/>
            </a:xfrm>
            <a:custGeom>
              <a:avLst/>
              <a:gdLst>
                <a:gd name="T0" fmla="*/ 0 h 20"/>
                <a:gd name="T1" fmla="*/ 7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63" name="Freeform 3255"/>
            <p:cNvSpPr>
              <a:spLocks/>
            </p:cNvSpPr>
            <p:nvPr/>
          </p:nvSpPr>
          <p:spPr bwMode="auto">
            <a:xfrm>
              <a:off x="3308" y="2030"/>
              <a:ext cx="9" cy="26"/>
            </a:xfrm>
            <a:custGeom>
              <a:avLst/>
              <a:gdLst>
                <a:gd name="T0" fmla="*/ 0 w 9"/>
                <a:gd name="T1" fmla="*/ 0 h 26"/>
                <a:gd name="T2" fmla="*/ 0 w 9"/>
                <a:gd name="T3" fmla="*/ 13 h 26"/>
                <a:gd name="T4" fmla="*/ 9 w 9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6">
                  <a:moveTo>
                    <a:pt x="0" y="0"/>
                  </a:moveTo>
                  <a:lnTo>
                    <a:pt x="0" y="13"/>
                  </a:lnTo>
                  <a:lnTo>
                    <a:pt x="9" y="2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64" name="Freeform 3256"/>
            <p:cNvSpPr>
              <a:spLocks/>
            </p:cNvSpPr>
            <p:nvPr/>
          </p:nvSpPr>
          <p:spPr bwMode="auto">
            <a:xfrm>
              <a:off x="3317" y="2056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65" name="Freeform 3257"/>
            <p:cNvSpPr>
              <a:spLocks/>
            </p:cNvSpPr>
            <p:nvPr/>
          </p:nvSpPr>
          <p:spPr bwMode="auto">
            <a:xfrm>
              <a:off x="3317" y="2017"/>
              <a:ext cx="1" cy="46"/>
            </a:xfrm>
            <a:custGeom>
              <a:avLst/>
              <a:gdLst>
                <a:gd name="T0" fmla="*/ 46 h 46"/>
                <a:gd name="T1" fmla="*/ 39 h 46"/>
                <a:gd name="T2" fmla="*/ 26 h 46"/>
                <a:gd name="T3" fmla="*/ 6 h 46"/>
                <a:gd name="T4" fmla="*/ 0 h 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6">
                  <a:moveTo>
                    <a:pt x="0" y="46"/>
                  </a:moveTo>
                  <a:lnTo>
                    <a:pt x="0" y="39"/>
                  </a:lnTo>
                  <a:lnTo>
                    <a:pt x="0" y="2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66" name="Line 3258"/>
            <p:cNvSpPr>
              <a:spLocks noChangeShapeType="1"/>
            </p:cNvSpPr>
            <p:nvPr/>
          </p:nvSpPr>
          <p:spPr bwMode="auto">
            <a:xfrm>
              <a:off x="3317" y="2017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67" name="Line 3259"/>
            <p:cNvSpPr>
              <a:spLocks noChangeShapeType="1"/>
            </p:cNvSpPr>
            <p:nvPr/>
          </p:nvSpPr>
          <p:spPr bwMode="auto">
            <a:xfrm>
              <a:off x="3317" y="2017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68" name="Freeform 3260"/>
            <p:cNvSpPr>
              <a:spLocks/>
            </p:cNvSpPr>
            <p:nvPr/>
          </p:nvSpPr>
          <p:spPr bwMode="auto">
            <a:xfrm>
              <a:off x="3317" y="2017"/>
              <a:ext cx="1" cy="39"/>
            </a:xfrm>
            <a:custGeom>
              <a:avLst/>
              <a:gdLst>
                <a:gd name="T0" fmla="*/ 0 h 39"/>
                <a:gd name="T1" fmla="*/ 6 h 39"/>
                <a:gd name="T2" fmla="*/ 19 h 39"/>
                <a:gd name="T3" fmla="*/ 33 h 39"/>
                <a:gd name="T4" fmla="*/ 39 h 3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9">
                  <a:moveTo>
                    <a:pt x="0" y="0"/>
                  </a:moveTo>
                  <a:lnTo>
                    <a:pt x="0" y="6"/>
                  </a:lnTo>
                  <a:lnTo>
                    <a:pt x="0" y="19"/>
                  </a:lnTo>
                  <a:lnTo>
                    <a:pt x="0" y="33"/>
                  </a:lnTo>
                  <a:lnTo>
                    <a:pt x="0" y="39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69" name="Freeform 3261"/>
            <p:cNvSpPr>
              <a:spLocks/>
            </p:cNvSpPr>
            <p:nvPr/>
          </p:nvSpPr>
          <p:spPr bwMode="auto">
            <a:xfrm>
              <a:off x="3317" y="2056"/>
              <a:ext cx="1" cy="14"/>
            </a:xfrm>
            <a:custGeom>
              <a:avLst/>
              <a:gdLst>
                <a:gd name="T0" fmla="*/ 0 h 14"/>
                <a:gd name="T1" fmla="*/ 7 h 14"/>
                <a:gd name="T2" fmla="*/ 14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70" name="Freeform 3262"/>
            <p:cNvSpPr>
              <a:spLocks/>
            </p:cNvSpPr>
            <p:nvPr/>
          </p:nvSpPr>
          <p:spPr bwMode="auto">
            <a:xfrm>
              <a:off x="3317" y="2063"/>
              <a:ext cx="8" cy="7"/>
            </a:xfrm>
            <a:custGeom>
              <a:avLst/>
              <a:gdLst>
                <a:gd name="T0" fmla="*/ 0 w 8"/>
                <a:gd name="T1" fmla="*/ 7 h 7"/>
                <a:gd name="T2" fmla="*/ 0 w 8"/>
                <a:gd name="T3" fmla="*/ 7 h 7"/>
                <a:gd name="T4" fmla="*/ 8 w 8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7"/>
                  </a:moveTo>
                  <a:lnTo>
                    <a:pt x="0" y="7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71" name="Freeform 3263"/>
            <p:cNvSpPr>
              <a:spLocks/>
            </p:cNvSpPr>
            <p:nvPr/>
          </p:nvSpPr>
          <p:spPr bwMode="auto">
            <a:xfrm>
              <a:off x="3325" y="2036"/>
              <a:ext cx="1" cy="27"/>
            </a:xfrm>
            <a:custGeom>
              <a:avLst/>
              <a:gdLst>
                <a:gd name="T0" fmla="*/ 27 h 27"/>
                <a:gd name="T1" fmla="*/ 14 h 27"/>
                <a:gd name="T2" fmla="*/ 0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">
                  <a:moveTo>
                    <a:pt x="0" y="27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72" name="Line 3264"/>
            <p:cNvSpPr>
              <a:spLocks noChangeShapeType="1"/>
            </p:cNvSpPr>
            <p:nvPr/>
          </p:nvSpPr>
          <p:spPr bwMode="auto">
            <a:xfrm>
              <a:off x="3325" y="2036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73" name="Line 3265"/>
            <p:cNvSpPr>
              <a:spLocks noChangeShapeType="1"/>
            </p:cNvSpPr>
            <p:nvPr/>
          </p:nvSpPr>
          <p:spPr bwMode="auto">
            <a:xfrm>
              <a:off x="3325" y="2036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74" name="Freeform 3266"/>
            <p:cNvSpPr>
              <a:spLocks/>
            </p:cNvSpPr>
            <p:nvPr/>
          </p:nvSpPr>
          <p:spPr bwMode="auto">
            <a:xfrm>
              <a:off x="3325" y="2043"/>
              <a:ext cx="1" cy="20"/>
            </a:xfrm>
            <a:custGeom>
              <a:avLst/>
              <a:gdLst>
                <a:gd name="T0" fmla="*/ 0 h 20"/>
                <a:gd name="T1" fmla="*/ 7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75" name="Freeform 3267"/>
            <p:cNvSpPr>
              <a:spLocks/>
            </p:cNvSpPr>
            <p:nvPr/>
          </p:nvSpPr>
          <p:spPr bwMode="auto">
            <a:xfrm>
              <a:off x="3325" y="2063"/>
              <a:ext cx="1" cy="27"/>
            </a:xfrm>
            <a:custGeom>
              <a:avLst/>
              <a:gdLst>
                <a:gd name="T0" fmla="*/ 0 h 27"/>
                <a:gd name="T1" fmla="*/ 13 h 27"/>
                <a:gd name="T2" fmla="*/ 27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">
                  <a:moveTo>
                    <a:pt x="0" y="0"/>
                  </a:moveTo>
                  <a:lnTo>
                    <a:pt x="0" y="13"/>
                  </a:lnTo>
                  <a:lnTo>
                    <a:pt x="0" y="2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76" name="Line 3268"/>
            <p:cNvSpPr>
              <a:spLocks noChangeShapeType="1"/>
            </p:cNvSpPr>
            <p:nvPr/>
          </p:nvSpPr>
          <p:spPr bwMode="auto">
            <a:xfrm>
              <a:off x="3325" y="2090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77" name="Freeform 3269"/>
            <p:cNvSpPr>
              <a:spLocks/>
            </p:cNvSpPr>
            <p:nvPr/>
          </p:nvSpPr>
          <p:spPr bwMode="auto">
            <a:xfrm>
              <a:off x="3325" y="2036"/>
              <a:ext cx="9" cy="54"/>
            </a:xfrm>
            <a:custGeom>
              <a:avLst/>
              <a:gdLst>
                <a:gd name="T0" fmla="*/ 0 w 9"/>
                <a:gd name="T1" fmla="*/ 54 h 54"/>
                <a:gd name="T2" fmla="*/ 0 w 9"/>
                <a:gd name="T3" fmla="*/ 40 h 54"/>
                <a:gd name="T4" fmla="*/ 0 w 9"/>
                <a:gd name="T5" fmla="*/ 27 h 54"/>
                <a:gd name="T6" fmla="*/ 9 w 9"/>
                <a:gd name="T7" fmla="*/ 14 h 54"/>
                <a:gd name="T8" fmla="*/ 9 w 9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4">
                  <a:moveTo>
                    <a:pt x="0" y="54"/>
                  </a:moveTo>
                  <a:lnTo>
                    <a:pt x="0" y="40"/>
                  </a:lnTo>
                  <a:lnTo>
                    <a:pt x="0" y="27"/>
                  </a:lnTo>
                  <a:lnTo>
                    <a:pt x="9" y="14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78" name="Line 3270"/>
            <p:cNvSpPr>
              <a:spLocks noChangeShapeType="1"/>
            </p:cNvSpPr>
            <p:nvPr/>
          </p:nvSpPr>
          <p:spPr bwMode="auto">
            <a:xfrm>
              <a:off x="3334" y="2036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79" name="Line 3271"/>
            <p:cNvSpPr>
              <a:spLocks noChangeShapeType="1"/>
            </p:cNvSpPr>
            <p:nvPr/>
          </p:nvSpPr>
          <p:spPr bwMode="auto">
            <a:xfrm>
              <a:off x="3334" y="2036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80" name="Freeform 3272"/>
            <p:cNvSpPr>
              <a:spLocks/>
            </p:cNvSpPr>
            <p:nvPr/>
          </p:nvSpPr>
          <p:spPr bwMode="auto">
            <a:xfrm>
              <a:off x="3334" y="2036"/>
              <a:ext cx="1" cy="34"/>
            </a:xfrm>
            <a:custGeom>
              <a:avLst/>
              <a:gdLst>
                <a:gd name="T0" fmla="*/ 0 h 34"/>
                <a:gd name="T1" fmla="*/ 7 h 34"/>
                <a:gd name="T2" fmla="*/ 20 h 34"/>
                <a:gd name="T3" fmla="*/ 27 h 34"/>
                <a:gd name="T4" fmla="*/ 34 h 3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4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4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81" name="Freeform 3273"/>
            <p:cNvSpPr>
              <a:spLocks/>
            </p:cNvSpPr>
            <p:nvPr/>
          </p:nvSpPr>
          <p:spPr bwMode="auto">
            <a:xfrm>
              <a:off x="3334" y="2063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82" name="Freeform 3274"/>
            <p:cNvSpPr>
              <a:spLocks/>
            </p:cNvSpPr>
            <p:nvPr/>
          </p:nvSpPr>
          <p:spPr bwMode="auto">
            <a:xfrm>
              <a:off x="3334" y="2036"/>
              <a:ext cx="1" cy="27"/>
            </a:xfrm>
            <a:custGeom>
              <a:avLst/>
              <a:gdLst>
                <a:gd name="T0" fmla="*/ 27 h 27"/>
                <a:gd name="T1" fmla="*/ 14 h 27"/>
                <a:gd name="T2" fmla="*/ 0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">
                  <a:moveTo>
                    <a:pt x="0" y="27"/>
                  </a:move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83" name="Freeform 3275"/>
            <p:cNvSpPr>
              <a:spLocks/>
            </p:cNvSpPr>
            <p:nvPr/>
          </p:nvSpPr>
          <p:spPr bwMode="auto">
            <a:xfrm>
              <a:off x="3334" y="2023"/>
              <a:ext cx="1" cy="13"/>
            </a:xfrm>
            <a:custGeom>
              <a:avLst/>
              <a:gdLst>
                <a:gd name="T0" fmla="*/ 13 h 13"/>
                <a:gd name="T1" fmla="*/ 7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84" name="Freeform 3276"/>
            <p:cNvSpPr>
              <a:spLocks/>
            </p:cNvSpPr>
            <p:nvPr/>
          </p:nvSpPr>
          <p:spPr bwMode="auto">
            <a:xfrm>
              <a:off x="3334" y="2023"/>
              <a:ext cx="9" cy="7"/>
            </a:xfrm>
            <a:custGeom>
              <a:avLst/>
              <a:gdLst>
                <a:gd name="T0" fmla="*/ 0 w 9"/>
                <a:gd name="T1" fmla="*/ 0 h 7"/>
                <a:gd name="T2" fmla="*/ 0 w 9"/>
                <a:gd name="T3" fmla="*/ 0 h 7"/>
                <a:gd name="T4" fmla="*/ 9 w 9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lnTo>
                    <a:pt x="0" y="0"/>
                  </a:lnTo>
                  <a:lnTo>
                    <a:pt x="9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85" name="Line 3277"/>
            <p:cNvSpPr>
              <a:spLocks noChangeShapeType="1"/>
            </p:cNvSpPr>
            <p:nvPr/>
          </p:nvSpPr>
          <p:spPr bwMode="auto">
            <a:xfrm>
              <a:off x="3343" y="2030"/>
              <a:ext cx="1" cy="6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86" name="Freeform 3278"/>
            <p:cNvSpPr>
              <a:spLocks/>
            </p:cNvSpPr>
            <p:nvPr/>
          </p:nvSpPr>
          <p:spPr bwMode="auto">
            <a:xfrm>
              <a:off x="3343" y="2036"/>
              <a:ext cx="1" cy="27"/>
            </a:xfrm>
            <a:custGeom>
              <a:avLst/>
              <a:gdLst>
                <a:gd name="T0" fmla="*/ 0 h 27"/>
                <a:gd name="T1" fmla="*/ 14 h 27"/>
                <a:gd name="T2" fmla="*/ 27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">
                  <a:moveTo>
                    <a:pt x="0" y="0"/>
                  </a:moveTo>
                  <a:lnTo>
                    <a:pt x="0" y="14"/>
                  </a:lnTo>
                  <a:lnTo>
                    <a:pt x="0" y="2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87" name="Freeform 3279"/>
            <p:cNvSpPr>
              <a:spLocks/>
            </p:cNvSpPr>
            <p:nvPr/>
          </p:nvSpPr>
          <p:spPr bwMode="auto">
            <a:xfrm>
              <a:off x="3343" y="2063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88" name="Freeform 3280"/>
            <p:cNvSpPr>
              <a:spLocks/>
            </p:cNvSpPr>
            <p:nvPr/>
          </p:nvSpPr>
          <p:spPr bwMode="auto">
            <a:xfrm>
              <a:off x="3343" y="2043"/>
              <a:ext cx="1" cy="27"/>
            </a:xfrm>
            <a:custGeom>
              <a:avLst/>
              <a:gdLst>
                <a:gd name="T0" fmla="*/ 27 h 27"/>
                <a:gd name="T1" fmla="*/ 20 h 27"/>
                <a:gd name="T2" fmla="*/ 13 h 27"/>
                <a:gd name="T3" fmla="*/ 0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7">
                  <a:moveTo>
                    <a:pt x="0" y="27"/>
                  </a:moveTo>
                  <a:lnTo>
                    <a:pt x="0" y="20"/>
                  </a:ln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89" name="Line 3281"/>
            <p:cNvSpPr>
              <a:spLocks noChangeShapeType="1"/>
            </p:cNvSpPr>
            <p:nvPr/>
          </p:nvSpPr>
          <p:spPr bwMode="auto">
            <a:xfrm flipV="1">
              <a:off x="3343" y="2036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90" name="Freeform 3282"/>
            <p:cNvSpPr>
              <a:spLocks/>
            </p:cNvSpPr>
            <p:nvPr/>
          </p:nvSpPr>
          <p:spPr bwMode="auto">
            <a:xfrm>
              <a:off x="3343" y="2036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91" name="Freeform 3283"/>
            <p:cNvSpPr>
              <a:spLocks/>
            </p:cNvSpPr>
            <p:nvPr/>
          </p:nvSpPr>
          <p:spPr bwMode="auto">
            <a:xfrm>
              <a:off x="3343" y="2043"/>
              <a:ext cx="8" cy="7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0 h 7"/>
                <a:gd name="T4" fmla="*/ 8 w 8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0"/>
                  </a:lnTo>
                  <a:lnTo>
                    <a:pt x="8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92" name="Freeform 3284"/>
            <p:cNvSpPr>
              <a:spLocks/>
            </p:cNvSpPr>
            <p:nvPr/>
          </p:nvSpPr>
          <p:spPr bwMode="auto">
            <a:xfrm>
              <a:off x="3351" y="2050"/>
              <a:ext cx="1" cy="33"/>
            </a:xfrm>
            <a:custGeom>
              <a:avLst/>
              <a:gdLst>
                <a:gd name="T0" fmla="*/ 0 h 33"/>
                <a:gd name="T1" fmla="*/ 6 h 33"/>
                <a:gd name="T2" fmla="*/ 20 h 33"/>
                <a:gd name="T3" fmla="*/ 26 h 33"/>
                <a:gd name="T4" fmla="*/ 33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0"/>
                  </a:moveTo>
                  <a:lnTo>
                    <a:pt x="0" y="6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0" y="3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93" name="Freeform 3285"/>
            <p:cNvSpPr>
              <a:spLocks/>
            </p:cNvSpPr>
            <p:nvPr/>
          </p:nvSpPr>
          <p:spPr bwMode="auto">
            <a:xfrm>
              <a:off x="3351" y="2076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94" name="Freeform 3286"/>
            <p:cNvSpPr>
              <a:spLocks/>
            </p:cNvSpPr>
            <p:nvPr/>
          </p:nvSpPr>
          <p:spPr bwMode="auto">
            <a:xfrm>
              <a:off x="3351" y="2043"/>
              <a:ext cx="1" cy="33"/>
            </a:xfrm>
            <a:custGeom>
              <a:avLst/>
              <a:gdLst>
                <a:gd name="T0" fmla="*/ 33 h 33"/>
                <a:gd name="T1" fmla="*/ 13 h 33"/>
                <a:gd name="T2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95" name="Freeform 3287"/>
            <p:cNvSpPr>
              <a:spLocks/>
            </p:cNvSpPr>
            <p:nvPr/>
          </p:nvSpPr>
          <p:spPr bwMode="auto">
            <a:xfrm>
              <a:off x="3351" y="2036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96" name="Freeform 3288"/>
            <p:cNvSpPr>
              <a:spLocks/>
            </p:cNvSpPr>
            <p:nvPr/>
          </p:nvSpPr>
          <p:spPr bwMode="auto">
            <a:xfrm>
              <a:off x="3351" y="2036"/>
              <a:ext cx="1" cy="14"/>
            </a:xfrm>
            <a:custGeom>
              <a:avLst/>
              <a:gdLst>
                <a:gd name="T0" fmla="*/ 0 h 14"/>
                <a:gd name="T1" fmla="*/ 7 h 14"/>
                <a:gd name="T2" fmla="*/ 14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97" name="Freeform 3289"/>
            <p:cNvSpPr>
              <a:spLocks/>
            </p:cNvSpPr>
            <p:nvPr/>
          </p:nvSpPr>
          <p:spPr bwMode="auto">
            <a:xfrm>
              <a:off x="3351" y="2050"/>
              <a:ext cx="1" cy="40"/>
            </a:xfrm>
            <a:custGeom>
              <a:avLst/>
              <a:gdLst>
                <a:gd name="T0" fmla="*/ 0 h 40"/>
                <a:gd name="T1" fmla="*/ 6 h 40"/>
                <a:gd name="T2" fmla="*/ 20 h 40"/>
                <a:gd name="T3" fmla="*/ 33 h 40"/>
                <a:gd name="T4" fmla="*/ 40 h 4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0">
                  <a:moveTo>
                    <a:pt x="0" y="0"/>
                  </a:moveTo>
                  <a:lnTo>
                    <a:pt x="0" y="6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0" y="4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98" name="Freeform 3290"/>
            <p:cNvSpPr>
              <a:spLocks/>
            </p:cNvSpPr>
            <p:nvPr/>
          </p:nvSpPr>
          <p:spPr bwMode="auto">
            <a:xfrm>
              <a:off x="3351" y="2090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499" name="Line 3291"/>
            <p:cNvSpPr>
              <a:spLocks noChangeShapeType="1"/>
            </p:cNvSpPr>
            <p:nvPr/>
          </p:nvSpPr>
          <p:spPr bwMode="auto">
            <a:xfrm flipV="1">
              <a:off x="3360" y="2076"/>
              <a:ext cx="1" cy="14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00" name="Freeform 3292"/>
            <p:cNvSpPr>
              <a:spLocks/>
            </p:cNvSpPr>
            <p:nvPr/>
          </p:nvSpPr>
          <p:spPr bwMode="auto">
            <a:xfrm>
              <a:off x="3360" y="2043"/>
              <a:ext cx="1" cy="33"/>
            </a:xfrm>
            <a:custGeom>
              <a:avLst/>
              <a:gdLst>
                <a:gd name="T0" fmla="*/ 33 h 33"/>
                <a:gd name="T1" fmla="*/ 27 h 33"/>
                <a:gd name="T2" fmla="*/ 13 h 33"/>
                <a:gd name="T3" fmla="*/ 7 h 33"/>
                <a:gd name="T4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27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01" name="Freeform 3293"/>
            <p:cNvSpPr>
              <a:spLocks/>
            </p:cNvSpPr>
            <p:nvPr/>
          </p:nvSpPr>
          <p:spPr bwMode="auto">
            <a:xfrm>
              <a:off x="3360" y="2043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02" name="Line 3294"/>
            <p:cNvSpPr>
              <a:spLocks noChangeShapeType="1"/>
            </p:cNvSpPr>
            <p:nvPr/>
          </p:nvSpPr>
          <p:spPr bwMode="auto">
            <a:xfrm>
              <a:off x="3360" y="2050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03" name="Freeform 3295"/>
            <p:cNvSpPr>
              <a:spLocks/>
            </p:cNvSpPr>
            <p:nvPr/>
          </p:nvSpPr>
          <p:spPr bwMode="auto">
            <a:xfrm>
              <a:off x="3360" y="2050"/>
              <a:ext cx="1" cy="40"/>
            </a:xfrm>
            <a:custGeom>
              <a:avLst/>
              <a:gdLst>
                <a:gd name="T0" fmla="*/ 0 h 40"/>
                <a:gd name="T1" fmla="*/ 6 h 40"/>
                <a:gd name="T2" fmla="*/ 20 h 40"/>
                <a:gd name="T3" fmla="*/ 33 h 40"/>
                <a:gd name="T4" fmla="*/ 40 h 4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0">
                  <a:moveTo>
                    <a:pt x="0" y="0"/>
                  </a:moveTo>
                  <a:lnTo>
                    <a:pt x="0" y="6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0" y="4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04" name="Freeform 3296"/>
            <p:cNvSpPr>
              <a:spLocks/>
            </p:cNvSpPr>
            <p:nvPr/>
          </p:nvSpPr>
          <p:spPr bwMode="auto">
            <a:xfrm>
              <a:off x="3360" y="2076"/>
              <a:ext cx="1" cy="14"/>
            </a:xfrm>
            <a:custGeom>
              <a:avLst/>
              <a:gdLst>
                <a:gd name="T0" fmla="*/ 14 h 14"/>
                <a:gd name="T1" fmla="*/ 14 h 14"/>
                <a:gd name="T2" fmla="*/ 7 h 14"/>
                <a:gd name="T3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14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05" name="Freeform 3297"/>
            <p:cNvSpPr>
              <a:spLocks/>
            </p:cNvSpPr>
            <p:nvPr/>
          </p:nvSpPr>
          <p:spPr bwMode="auto">
            <a:xfrm>
              <a:off x="3360" y="2076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06" name="Freeform 3298"/>
            <p:cNvSpPr>
              <a:spLocks/>
            </p:cNvSpPr>
            <p:nvPr/>
          </p:nvSpPr>
          <p:spPr bwMode="auto">
            <a:xfrm>
              <a:off x="3369" y="2050"/>
              <a:ext cx="1" cy="26"/>
            </a:xfrm>
            <a:custGeom>
              <a:avLst/>
              <a:gdLst>
                <a:gd name="T0" fmla="*/ 26 h 26"/>
                <a:gd name="T1" fmla="*/ 20 h 26"/>
                <a:gd name="T2" fmla="*/ 13 h 26"/>
                <a:gd name="T3" fmla="*/ 6 h 26"/>
                <a:gd name="T4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0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07" name="Line 3299"/>
            <p:cNvSpPr>
              <a:spLocks noChangeShapeType="1"/>
            </p:cNvSpPr>
            <p:nvPr/>
          </p:nvSpPr>
          <p:spPr bwMode="auto">
            <a:xfrm>
              <a:off x="3369" y="2050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08" name="Freeform 3300"/>
            <p:cNvSpPr>
              <a:spLocks/>
            </p:cNvSpPr>
            <p:nvPr/>
          </p:nvSpPr>
          <p:spPr bwMode="auto">
            <a:xfrm>
              <a:off x="3369" y="2050"/>
              <a:ext cx="1" cy="20"/>
            </a:xfrm>
            <a:custGeom>
              <a:avLst/>
              <a:gdLst>
                <a:gd name="T0" fmla="*/ 0 h 20"/>
                <a:gd name="T1" fmla="*/ 6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6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09" name="Freeform 3301"/>
            <p:cNvSpPr>
              <a:spLocks/>
            </p:cNvSpPr>
            <p:nvPr/>
          </p:nvSpPr>
          <p:spPr bwMode="auto">
            <a:xfrm>
              <a:off x="3369" y="2070"/>
              <a:ext cx="1" cy="20"/>
            </a:xfrm>
            <a:custGeom>
              <a:avLst/>
              <a:gdLst>
                <a:gd name="T0" fmla="*/ 0 h 20"/>
                <a:gd name="T1" fmla="*/ 13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13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10" name="Line 3302"/>
            <p:cNvSpPr>
              <a:spLocks noChangeShapeType="1"/>
            </p:cNvSpPr>
            <p:nvPr/>
          </p:nvSpPr>
          <p:spPr bwMode="auto">
            <a:xfrm>
              <a:off x="3369" y="2090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11" name="Freeform 3303"/>
            <p:cNvSpPr>
              <a:spLocks/>
            </p:cNvSpPr>
            <p:nvPr/>
          </p:nvSpPr>
          <p:spPr bwMode="auto">
            <a:xfrm>
              <a:off x="3369" y="2076"/>
              <a:ext cx="1" cy="14"/>
            </a:xfrm>
            <a:custGeom>
              <a:avLst/>
              <a:gdLst>
                <a:gd name="T0" fmla="*/ 14 h 14"/>
                <a:gd name="T1" fmla="*/ 7 h 14"/>
                <a:gd name="T2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12" name="Line 3304"/>
            <p:cNvSpPr>
              <a:spLocks noChangeShapeType="1"/>
            </p:cNvSpPr>
            <p:nvPr/>
          </p:nvSpPr>
          <p:spPr bwMode="auto">
            <a:xfrm>
              <a:off x="3369" y="2076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13" name="Freeform 3305"/>
            <p:cNvSpPr>
              <a:spLocks/>
            </p:cNvSpPr>
            <p:nvPr/>
          </p:nvSpPr>
          <p:spPr bwMode="auto">
            <a:xfrm>
              <a:off x="3369" y="2076"/>
              <a:ext cx="8" cy="1"/>
            </a:xfrm>
            <a:custGeom>
              <a:avLst/>
              <a:gdLst>
                <a:gd name="T0" fmla="*/ 0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14" name="Line 3306"/>
            <p:cNvSpPr>
              <a:spLocks noChangeShapeType="1"/>
            </p:cNvSpPr>
            <p:nvPr/>
          </p:nvSpPr>
          <p:spPr bwMode="auto">
            <a:xfrm>
              <a:off x="3377" y="2076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15" name="Freeform 3307"/>
            <p:cNvSpPr>
              <a:spLocks/>
            </p:cNvSpPr>
            <p:nvPr/>
          </p:nvSpPr>
          <p:spPr bwMode="auto">
            <a:xfrm>
              <a:off x="3377" y="2083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16" name="Line 3308"/>
            <p:cNvSpPr>
              <a:spLocks noChangeShapeType="1"/>
            </p:cNvSpPr>
            <p:nvPr/>
          </p:nvSpPr>
          <p:spPr bwMode="auto">
            <a:xfrm>
              <a:off x="3377" y="2096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17" name="Line 3309"/>
            <p:cNvSpPr>
              <a:spLocks noChangeShapeType="1"/>
            </p:cNvSpPr>
            <p:nvPr/>
          </p:nvSpPr>
          <p:spPr bwMode="auto">
            <a:xfrm>
              <a:off x="3377" y="2096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18" name="Freeform 3310"/>
            <p:cNvSpPr>
              <a:spLocks/>
            </p:cNvSpPr>
            <p:nvPr/>
          </p:nvSpPr>
          <p:spPr bwMode="auto">
            <a:xfrm>
              <a:off x="3377" y="2096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19" name="Freeform 3311"/>
            <p:cNvSpPr>
              <a:spLocks/>
            </p:cNvSpPr>
            <p:nvPr/>
          </p:nvSpPr>
          <p:spPr bwMode="auto">
            <a:xfrm>
              <a:off x="3377" y="2096"/>
              <a:ext cx="1" cy="7"/>
            </a:xfrm>
            <a:custGeom>
              <a:avLst/>
              <a:gdLst>
                <a:gd name="T0" fmla="*/ 7 h 7"/>
                <a:gd name="T1" fmla="*/ 7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20" name="Freeform 3312"/>
            <p:cNvSpPr>
              <a:spLocks/>
            </p:cNvSpPr>
            <p:nvPr/>
          </p:nvSpPr>
          <p:spPr bwMode="auto">
            <a:xfrm>
              <a:off x="3377" y="2090"/>
              <a:ext cx="9" cy="6"/>
            </a:xfrm>
            <a:custGeom>
              <a:avLst/>
              <a:gdLst>
                <a:gd name="T0" fmla="*/ 0 w 9"/>
                <a:gd name="T1" fmla="*/ 6 h 6"/>
                <a:gd name="T2" fmla="*/ 0 w 9"/>
                <a:gd name="T3" fmla="*/ 0 h 6"/>
                <a:gd name="T4" fmla="*/ 9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6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21" name="Line 3313"/>
            <p:cNvSpPr>
              <a:spLocks noChangeShapeType="1"/>
            </p:cNvSpPr>
            <p:nvPr/>
          </p:nvSpPr>
          <p:spPr bwMode="auto">
            <a:xfrm flipV="1">
              <a:off x="3386" y="2083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22" name="Line 3314"/>
            <p:cNvSpPr>
              <a:spLocks noChangeShapeType="1"/>
            </p:cNvSpPr>
            <p:nvPr/>
          </p:nvSpPr>
          <p:spPr bwMode="auto">
            <a:xfrm>
              <a:off x="3386" y="2083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23" name="Freeform 3315"/>
            <p:cNvSpPr>
              <a:spLocks/>
            </p:cNvSpPr>
            <p:nvPr/>
          </p:nvSpPr>
          <p:spPr bwMode="auto">
            <a:xfrm>
              <a:off x="3386" y="2083"/>
              <a:ext cx="1" cy="20"/>
            </a:xfrm>
            <a:custGeom>
              <a:avLst/>
              <a:gdLst>
                <a:gd name="T0" fmla="*/ 0 h 20"/>
                <a:gd name="T1" fmla="*/ 7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24" name="Freeform 3316"/>
            <p:cNvSpPr>
              <a:spLocks/>
            </p:cNvSpPr>
            <p:nvPr/>
          </p:nvSpPr>
          <p:spPr bwMode="auto">
            <a:xfrm>
              <a:off x="3386" y="2103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25" name="Freeform 3317"/>
            <p:cNvSpPr>
              <a:spLocks/>
            </p:cNvSpPr>
            <p:nvPr/>
          </p:nvSpPr>
          <p:spPr bwMode="auto">
            <a:xfrm>
              <a:off x="3386" y="2116"/>
              <a:ext cx="1" cy="33"/>
            </a:xfrm>
            <a:custGeom>
              <a:avLst/>
              <a:gdLst>
                <a:gd name="T0" fmla="*/ 0 h 33"/>
                <a:gd name="T1" fmla="*/ 13 h 33"/>
                <a:gd name="T2" fmla="*/ 33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3">
                  <a:moveTo>
                    <a:pt x="0" y="0"/>
                  </a:moveTo>
                  <a:lnTo>
                    <a:pt x="0" y="13"/>
                  </a:lnTo>
                  <a:lnTo>
                    <a:pt x="0" y="3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26" name="Freeform 3318"/>
            <p:cNvSpPr>
              <a:spLocks/>
            </p:cNvSpPr>
            <p:nvPr/>
          </p:nvSpPr>
          <p:spPr bwMode="auto">
            <a:xfrm>
              <a:off x="3386" y="2149"/>
              <a:ext cx="1" cy="14"/>
            </a:xfrm>
            <a:custGeom>
              <a:avLst/>
              <a:gdLst>
                <a:gd name="T0" fmla="*/ 0 h 14"/>
                <a:gd name="T1" fmla="*/ 7 h 14"/>
                <a:gd name="T2" fmla="*/ 14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27" name="Freeform 3319"/>
            <p:cNvSpPr>
              <a:spLocks/>
            </p:cNvSpPr>
            <p:nvPr/>
          </p:nvSpPr>
          <p:spPr bwMode="auto">
            <a:xfrm>
              <a:off x="3386" y="2163"/>
              <a:ext cx="9" cy="26"/>
            </a:xfrm>
            <a:custGeom>
              <a:avLst/>
              <a:gdLst>
                <a:gd name="T0" fmla="*/ 0 w 9"/>
                <a:gd name="T1" fmla="*/ 0 h 26"/>
                <a:gd name="T2" fmla="*/ 0 w 9"/>
                <a:gd name="T3" fmla="*/ 13 h 26"/>
                <a:gd name="T4" fmla="*/ 9 w 9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6">
                  <a:moveTo>
                    <a:pt x="0" y="0"/>
                  </a:moveTo>
                  <a:lnTo>
                    <a:pt x="0" y="13"/>
                  </a:lnTo>
                  <a:lnTo>
                    <a:pt x="9" y="2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28" name="Line 3320"/>
            <p:cNvSpPr>
              <a:spLocks noChangeShapeType="1"/>
            </p:cNvSpPr>
            <p:nvPr/>
          </p:nvSpPr>
          <p:spPr bwMode="auto">
            <a:xfrm>
              <a:off x="3395" y="2189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29" name="Freeform 3321"/>
            <p:cNvSpPr>
              <a:spLocks/>
            </p:cNvSpPr>
            <p:nvPr/>
          </p:nvSpPr>
          <p:spPr bwMode="auto">
            <a:xfrm>
              <a:off x="3395" y="2182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30" name="Line 3322"/>
            <p:cNvSpPr>
              <a:spLocks noChangeShapeType="1"/>
            </p:cNvSpPr>
            <p:nvPr/>
          </p:nvSpPr>
          <p:spPr bwMode="auto">
            <a:xfrm>
              <a:off x="3395" y="2182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31" name="Line 3323"/>
            <p:cNvSpPr>
              <a:spLocks noChangeShapeType="1"/>
            </p:cNvSpPr>
            <p:nvPr/>
          </p:nvSpPr>
          <p:spPr bwMode="auto">
            <a:xfrm>
              <a:off x="3395" y="2182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32" name="Line 3324"/>
            <p:cNvSpPr>
              <a:spLocks noChangeShapeType="1"/>
            </p:cNvSpPr>
            <p:nvPr/>
          </p:nvSpPr>
          <p:spPr bwMode="auto">
            <a:xfrm>
              <a:off x="3395" y="2182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33" name="Line 3325"/>
            <p:cNvSpPr>
              <a:spLocks noChangeShapeType="1"/>
            </p:cNvSpPr>
            <p:nvPr/>
          </p:nvSpPr>
          <p:spPr bwMode="auto">
            <a:xfrm>
              <a:off x="3395" y="2189"/>
              <a:ext cx="1" cy="20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34" name="Freeform 3326"/>
            <p:cNvSpPr>
              <a:spLocks/>
            </p:cNvSpPr>
            <p:nvPr/>
          </p:nvSpPr>
          <p:spPr bwMode="auto">
            <a:xfrm>
              <a:off x="3395" y="2209"/>
              <a:ext cx="9" cy="33"/>
            </a:xfrm>
            <a:custGeom>
              <a:avLst/>
              <a:gdLst>
                <a:gd name="T0" fmla="*/ 0 w 9"/>
                <a:gd name="T1" fmla="*/ 0 h 33"/>
                <a:gd name="T2" fmla="*/ 0 w 9"/>
                <a:gd name="T3" fmla="*/ 13 h 33"/>
                <a:gd name="T4" fmla="*/ 9 w 9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3">
                  <a:moveTo>
                    <a:pt x="0" y="0"/>
                  </a:moveTo>
                  <a:lnTo>
                    <a:pt x="0" y="13"/>
                  </a:lnTo>
                  <a:lnTo>
                    <a:pt x="9" y="3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35" name="Freeform 3327"/>
            <p:cNvSpPr>
              <a:spLocks/>
            </p:cNvSpPr>
            <p:nvPr/>
          </p:nvSpPr>
          <p:spPr bwMode="auto">
            <a:xfrm>
              <a:off x="3404" y="2242"/>
              <a:ext cx="1" cy="40"/>
            </a:xfrm>
            <a:custGeom>
              <a:avLst/>
              <a:gdLst>
                <a:gd name="T0" fmla="*/ 0 h 40"/>
                <a:gd name="T1" fmla="*/ 20 h 40"/>
                <a:gd name="T2" fmla="*/ 40 h 4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0">
                  <a:moveTo>
                    <a:pt x="0" y="0"/>
                  </a:moveTo>
                  <a:lnTo>
                    <a:pt x="0" y="20"/>
                  </a:lnTo>
                  <a:lnTo>
                    <a:pt x="0" y="4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36" name="Freeform 3328"/>
            <p:cNvSpPr>
              <a:spLocks/>
            </p:cNvSpPr>
            <p:nvPr/>
          </p:nvSpPr>
          <p:spPr bwMode="auto">
            <a:xfrm>
              <a:off x="3404" y="2282"/>
              <a:ext cx="1" cy="13"/>
            </a:xfrm>
            <a:custGeom>
              <a:avLst/>
              <a:gdLst>
                <a:gd name="T0" fmla="*/ 0 h 13"/>
                <a:gd name="T1" fmla="*/ 13 h 13"/>
                <a:gd name="T2" fmla="*/ 13 h 13"/>
                <a:gd name="T3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37" name="Freeform 3329"/>
            <p:cNvSpPr>
              <a:spLocks/>
            </p:cNvSpPr>
            <p:nvPr/>
          </p:nvSpPr>
          <p:spPr bwMode="auto">
            <a:xfrm>
              <a:off x="3404" y="2209"/>
              <a:ext cx="1" cy="86"/>
            </a:xfrm>
            <a:custGeom>
              <a:avLst/>
              <a:gdLst>
                <a:gd name="T0" fmla="*/ 86 h 86"/>
                <a:gd name="T1" fmla="*/ 73 h 86"/>
                <a:gd name="T2" fmla="*/ 46 h 86"/>
                <a:gd name="T3" fmla="*/ 20 h 86"/>
                <a:gd name="T4" fmla="*/ 0 h 8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86">
                  <a:moveTo>
                    <a:pt x="0" y="86"/>
                  </a:moveTo>
                  <a:lnTo>
                    <a:pt x="0" y="73"/>
                  </a:lnTo>
                  <a:lnTo>
                    <a:pt x="0" y="46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38" name="Line 3330"/>
            <p:cNvSpPr>
              <a:spLocks noChangeShapeType="1"/>
            </p:cNvSpPr>
            <p:nvPr/>
          </p:nvSpPr>
          <p:spPr bwMode="auto">
            <a:xfrm>
              <a:off x="3404" y="2209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39" name="Freeform 3331"/>
            <p:cNvSpPr>
              <a:spLocks/>
            </p:cNvSpPr>
            <p:nvPr/>
          </p:nvSpPr>
          <p:spPr bwMode="auto">
            <a:xfrm>
              <a:off x="3404" y="2209"/>
              <a:ext cx="1" cy="73"/>
            </a:xfrm>
            <a:custGeom>
              <a:avLst/>
              <a:gdLst>
                <a:gd name="T0" fmla="*/ 0 h 73"/>
                <a:gd name="T1" fmla="*/ 13 h 73"/>
                <a:gd name="T2" fmla="*/ 33 h 73"/>
                <a:gd name="T3" fmla="*/ 60 h 73"/>
                <a:gd name="T4" fmla="*/ 73 h 7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73">
                  <a:moveTo>
                    <a:pt x="0" y="0"/>
                  </a:moveTo>
                  <a:lnTo>
                    <a:pt x="0" y="13"/>
                  </a:lnTo>
                  <a:lnTo>
                    <a:pt x="0" y="33"/>
                  </a:lnTo>
                  <a:lnTo>
                    <a:pt x="0" y="60"/>
                  </a:lnTo>
                  <a:lnTo>
                    <a:pt x="0" y="7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40" name="Line 3332"/>
            <p:cNvSpPr>
              <a:spLocks noChangeShapeType="1"/>
            </p:cNvSpPr>
            <p:nvPr/>
          </p:nvSpPr>
          <p:spPr bwMode="auto">
            <a:xfrm>
              <a:off x="3404" y="2282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41" name="Freeform 3333"/>
            <p:cNvSpPr>
              <a:spLocks/>
            </p:cNvSpPr>
            <p:nvPr/>
          </p:nvSpPr>
          <p:spPr bwMode="auto">
            <a:xfrm>
              <a:off x="3404" y="2289"/>
              <a:ext cx="8" cy="13"/>
            </a:xfrm>
            <a:custGeom>
              <a:avLst/>
              <a:gdLst>
                <a:gd name="T0" fmla="*/ 0 w 8"/>
                <a:gd name="T1" fmla="*/ 0 h 13"/>
                <a:gd name="T2" fmla="*/ 0 w 8"/>
                <a:gd name="T3" fmla="*/ 6 h 13"/>
                <a:gd name="T4" fmla="*/ 8 w 8"/>
                <a:gd name="T5" fmla="*/ 13 h 13"/>
                <a:gd name="T6" fmla="*/ 8 w 8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3">
                  <a:moveTo>
                    <a:pt x="0" y="0"/>
                  </a:moveTo>
                  <a:lnTo>
                    <a:pt x="0" y="6"/>
                  </a:lnTo>
                  <a:lnTo>
                    <a:pt x="8" y="13"/>
                  </a:lnTo>
                  <a:lnTo>
                    <a:pt x="8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42" name="Freeform 3334"/>
            <p:cNvSpPr>
              <a:spLocks/>
            </p:cNvSpPr>
            <p:nvPr/>
          </p:nvSpPr>
          <p:spPr bwMode="auto">
            <a:xfrm>
              <a:off x="3412" y="2275"/>
              <a:ext cx="1" cy="27"/>
            </a:xfrm>
            <a:custGeom>
              <a:avLst/>
              <a:gdLst>
                <a:gd name="T0" fmla="*/ 27 h 27"/>
                <a:gd name="T1" fmla="*/ 20 h 27"/>
                <a:gd name="T2" fmla="*/ 14 h 27"/>
                <a:gd name="T3" fmla="*/ 0 h 27"/>
                <a:gd name="T4" fmla="*/ 0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7">
                  <a:moveTo>
                    <a:pt x="0" y="27"/>
                  </a:moveTo>
                  <a:lnTo>
                    <a:pt x="0" y="20"/>
                  </a:lnTo>
                  <a:lnTo>
                    <a:pt x="0" y="14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43" name="Freeform 3335"/>
            <p:cNvSpPr>
              <a:spLocks/>
            </p:cNvSpPr>
            <p:nvPr/>
          </p:nvSpPr>
          <p:spPr bwMode="auto">
            <a:xfrm>
              <a:off x="3412" y="2275"/>
              <a:ext cx="1" cy="40"/>
            </a:xfrm>
            <a:custGeom>
              <a:avLst/>
              <a:gdLst>
                <a:gd name="T0" fmla="*/ 0 h 40"/>
                <a:gd name="T1" fmla="*/ 7 h 40"/>
                <a:gd name="T2" fmla="*/ 20 h 40"/>
                <a:gd name="T3" fmla="*/ 27 h 40"/>
                <a:gd name="T4" fmla="*/ 40 h 4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0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4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44" name="Freeform 3336"/>
            <p:cNvSpPr>
              <a:spLocks/>
            </p:cNvSpPr>
            <p:nvPr/>
          </p:nvSpPr>
          <p:spPr bwMode="auto">
            <a:xfrm>
              <a:off x="3412" y="2315"/>
              <a:ext cx="1" cy="20"/>
            </a:xfrm>
            <a:custGeom>
              <a:avLst/>
              <a:gdLst>
                <a:gd name="T0" fmla="*/ 0 h 20"/>
                <a:gd name="T1" fmla="*/ 13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13"/>
                  </a:lnTo>
                  <a:lnTo>
                    <a:pt x="0" y="2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45" name="Freeform 3337"/>
            <p:cNvSpPr>
              <a:spLocks/>
            </p:cNvSpPr>
            <p:nvPr/>
          </p:nvSpPr>
          <p:spPr bwMode="auto">
            <a:xfrm>
              <a:off x="3412" y="2322"/>
              <a:ext cx="1" cy="13"/>
            </a:xfrm>
            <a:custGeom>
              <a:avLst/>
              <a:gdLst>
                <a:gd name="T0" fmla="*/ 13 h 13"/>
                <a:gd name="T1" fmla="*/ 6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46" name="Freeform 3338"/>
            <p:cNvSpPr>
              <a:spLocks/>
            </p:cNvSpPr>
            <p:nvPr/>
          </p:nvSpPr>
          <p:spPr bwMode="auto">
            <a:xfrm>
              <a:off x="3412" y="2269"/>
              <a:ext cx="1" cy="53"/>
            </a:xfrm>
            <a:custGeom>
              <a:avLst/>
              <a:gdLst>
                <a:gd name="T0" fmla="*/ 53 h 53"/>
                <a:gd name="T1" fmla="*/ 40 h 53"/>
                <a:gd name="T2" fmla="*/ 26 h 53"/>
                <a:gd name="T3" fmla="*/ 13 h 53"/>
                <a:gd name="T4" fmla="*/ 0 h 5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53">
                  <a:moveTo>
                    <a:pt x="0" y="53"/>
                  </a:moveTo>
                  <a:lnTo>
                    <a:pt x="0" y="40"/>
                  </a:lnTo>
                  <a:lnTo>
                    <a:pt x="0" y="26"/>
                  </a:ln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47" name="Freeform 3339"/>
            <p:cNvSpPr>
              <a:spLocks/>
            </p:cNvSpPr>
            <p:nvPr/>
          </p:nvSpPr>
          <p:spPr bwMode="auto">
            <a:xfrm>
              <a:off x="3412" y="2262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48" name="Freeform 3340"/>
            <p:cNvSpPr>
              <a:spLocks/>
            </p:cNvSpPr>
            <p:nvPr/>
          </p:nvSpPr>
          <p:spPr bwMode="auto">
            <a:xfrm>
              <a:off x="3412" y="2262"/>
              <a:ext cx="9" cy="47"/>
            </a:xfrm>
            <a:custGeom>
              <a:avLst/>
              <a:gdLst>
                <a:gd name="T0" fmla="*/ 0 w 9"/>
                <a:gd name="T1" fmla="*/ 0 h 47"/>
                <a:gd name="T2" fmla="*/ 0 w 9"/>
                <a:gd name="T3" fmla="*/ 7 h 47"/>
                <a:gd name="T4" fmla="*/ 0 w 9"/>
                <a:gd name="T5" fmla="*/ 20 h 47"/>
                <a:gd name="T6" fmla="*/ 9 w 9"/>
                <a:gd name="T7" fmla="*/ 33 h 47"/>
                <a:gd name="T8" fmla="*/ 9 w 9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7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  <a:lnTo>
                    <a:pt x="9" y="33"/>
                  </a:lnTo>
                  <a:lnTo>
                    <a:pt x="9" y="4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49" name="Freeform 3341"/>
            <p:cNvSpPr>
              <a:spLocks/>
            </p:cNvSpPr>
            <p:nvPr/>
          </p:nvSpPr>
          <p:spPr bwMode="auto">
            <a:xfrm>
              <a:off x="3421" y="2309"/>
              <a:ext cx="1" cy="26"/>
            </a:xfrm>
            <a:custGeom>
              <a:avLst/>
              <a:gdLst>
                <a:gd name="T0" fmla="*/ 0 h 26"/>
                <a:gd name="T1" fmla="*/ 13 h 26"/>
                <a:gd name="T2" fmla="*/ 26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0"/>
                  </a:moveTo>
                  <a:lnTo>
                    <a:pt x="0" y="13"/>
                  </a:lnTo>
                  <a:lnTo>
                    <a:pt x="0" y="2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50" name="Freeform 3342"/>
            <p:cNvSpPr>
              <a:spLocks/>
            </p:cNvSpPr>
            <p:nvPr/>
          </p:nvSpPr>
          <p:spPr bwMode="auto">
            <a:xfrm>
              <a:off x="3421" y="2335"/>
              <a:ext cx="1" cy="73"/>
            </a:xfrm>
            <a:custGeom>
              <a:avLst/>
              <a:gdLst>
                <a:gd name="T0" fmla="*/ 0 h 73"/>
                <a:gd name="T1" fmla="*/ 7 h 73"/>
                <a:gd name="T2" fmla="*/ 20 h 73"/>
                <a:gd name="T3" fmla="*/ 46 h 73"/>
                <a:gd name="T4" fmla="*/ 73 h 73"/>
                <a:gd name="T5" fmla="*/ 73 h 73"/>
                <a:gd name="T6" fmla="*/ 73 h 7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73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  <a:lnTo>
                    <a:pt x="0" y="4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51" name="Freeform 3343"/>
            <p:cNvSpPr>
              <a:spLocks/>
            </p:cNvSpPr>
            <p:nvPr/>
          </p:nvSpPr>
          <p:spPr bwMode="auto">
            <a:xfrm>
              <a:off x="3421" y="2249"/>
              <a:ext cx="1" cy="159"/>
            </a:xfrm>
            <a:custGeom>
              <a:avLst/>
              <a:gdLst>
                <a:gd name="T0" fmla="*/ 159 h 159"/>
                <a:gd name="T1" fmla="*/ 152 h 159"/>
                <a:gd name="T2" fmla="*/ 132 h 159"/>
                <a:gd name="T3" fmla="*/ 106 h 159"/>
                <a:gd name="T4" fmla="*/ 86 h 159"/>
                <a:gd name="T5" fmla="*/ 33 h 159"/>
                <a:gd name="T6" fmla="*/ 13 h 159"/>
                <a:gd name="T7" fmla="*/ 0 h 15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159">
                  <a:moveTo>
                    <a:pt x="0" y="159"/>
                  </a:moveTo>
                  <a:lnTo>
                    <a:pt x="0" y="152"/>
                  </a:lnTo>
                  <a:lnTo>
                    <a:pt x="0" y="132"/>
                  </a:lnTo>
                  <a:lnTo>
                    <a:pt x="0" y="106"/>
                  </a:lnTo>
                  <a:lnTo>
                    <a:pt x="0" y="86"/>
                  </a:lnTo>
                  <a:lnTo>
                    <a:pt x="0" y="33"/>
                  </a:lnTo>
                  <a:lnTo>
                    <a:pt x="0" y="13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52" name="Freeform 3344"/>
            <p:cNvSpPr>
              <a:spLocks/>
            </p:cNvSpPr>
            <p:nvPr/>
          </p:nvSpPr>
          <p:spPr bwMode="auto">
            <a:xfrm>
              <a:off x="3421" y="2249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53" name="Freeform 3345"/>
            <p:cNvSpPr>
              <a:spLocks/>
            </p:cNvSpPr>
            <p:nvPr/>
          </p:nvSpPr>
          <p:spPr bwMode="auto">
            <a:xfrm>
              <a:off x="3421" y="2255"/>
              <a:ext cx="1" cy="47"/>
            </a:xfrm>
            <a:custGeom>
              <a:avLst/>
              <a:gdLst>
                <a:gd name="T0" fmla="*/ 0 h 47"/>
                <a:gd name="T1" fmla="*/ 7 h 47"/>
                <a:gd name="T2" fmla="*/ 20 h 47"/>
                <a:gd name="T3" fmla="*/ 40 h 47"/>
                <a:gd name="T4" fmla="*/ 47 h 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7">
                  <a:moveTo>
                    <a:pt x="0" y="0"/>
                  </a:moveTo>
                  <a:lnTo>
                    <a:pt x="0" y="7"/>
                  </a:lnTo>
                  <a:lnTo>
                    <a:pt x="0" y="20"/>
                  </a:lnTo>
                  <a:lnTo>
                    <a:pt x="0" y="40"/>
                  </a:lnTo>
                  <a:lnTo>
                    <a:pt x="0" y="4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54" name="Line 3346"/>
            <p:cNvSpPr>
              <a:spLocks noChangeShapeType="1"/>
            </p:cNvSpPr>
            <p:nvPr/>
          </p:nvSpPr>
          <p:spPr bwMode="auto">
            <a:xfrm>
              <a:off x="3421" y="2302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55" name="Freeform 3347"/>
            <p:cNvSpPr>
              <a:spLocks/>
            </p:cNvSpPr>
            <p:nvPr/>
          </p:nvSpPr>
          <p:spPr bwMode="auto">
            <a:xfrm>
              <a:off x="3421" y="2309"/>
              <a:ext cx="9" cy="6"/>
            </a:xfrm>
            <a:custGeom>
              <a:avLst/>
              <a:gdLst>
                <a:gd name="T0" fmla="*/ 0 w 9"/>
                <a:gd name="T1" fmla="*/ 0 h 6"/>
                <a:gd name="T2" fmla="*/ 0 w 9"/>
                <a:gd name="T3" fmla="*/ 0 h 6"/>
                <a:gd name="T4" fmla="*/ 9 w 9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0" y="0"/>
                  </a:lnTo>
                  <a:lnTo>
                    <a:pt x="9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56" name="Line 3348"/>
            <p:cNvSpPr>
              <a:spLocks noChangeShapeType="1"/>
            </p:cNvSpPr>
            <p:nvPr/>
          </p:nvSpPr>
          <p:spPr bwMode="auto">
            <a:xfrm>
              <a:off x="3430" y="2315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57" name="Line 3349"/>
            <p:cNvSpPr>
              <a:spLocks noChangeShapeType="1"/>
            </p:cNvSpPr>
            <p:nvPr/>
          </p:nvSpPr>
          <p:spPr bwMode="auto">
            <a:xfrm>
              <a:off x="3430" y="2322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58" name="Line 3350"/>
            <p:cNvSpPr>
              <a:spLocks noChangeShapeType="1"/>
            </p:cNvSpPr>
            <p:nvPr/>
          </p:nvSpPr>
          <p:spPr bwMode="auto">
            <a:xfrm>
              <a:off x="3430" y="2322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59" name="Freeform 3351"/>
            <p:cNvSpPr>
              <a:spLocks/>
            </p:cNvSpPr>
            <p:nvPr/>
          </p:nvSpPr>
          <p:spPr bwMode="auto">
            <a:xfrm>
              <a:off x="3430" y="2302"/>
              <a:ext cx="1" cy="20"/>
            </a:xfrm>
            <a:custGeom>
              <a:avLst/>
              <a:gdLst>
                <a:gd name="T0" fmla="*/ 20 h 20"/>
                <a:gd name="T1" fmla="*/ 7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60" name="Freeform 3352"/>
            <p:cNvSpPr>
              <a:spLocks/>
            </p:cNvSpPr>
            <p:nvPr/>
          </p:nvSpPr>
          <p:spPr bwMode="auto">
            <a:xfrm>
              <a:off x="3430" y="2302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61" name="Line 3353"/>
            <p:cNvSpPr>
              <a:spLocks noChangeShapeType="1"/>
            </p:cNvSpPr>
            <p:nvPr/>
          </p:nvSpPr>
          <p:spPr bwMode="auto">
            <a:xfrm>
              <a:off x="3430" y="2309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62" name="Freeform 3354"/>
            <p:cNvSpPr>
              <a:spLocks/>
            </p:cNvSpPr>
            <p:nvPr/>
          </p:nvSpPr>
          <p:spPr bwMode="auto">
            <a:xfrm>
              <a:off x="3430" y="2309"/>
              <a:ext cx="8" cy="19"/>
            </a:xfrm>
            <a:custGeom>
              <a:avLst/>
              <a:gdLst>
                <a:gd name="T0" fmla="*/ 0 w 8"/>
                <a:gd name="T1" fmla="*/ 0 h 19"/>
                <a:gd name="T2" fmla="*/ 0 w 8"/>
                <a:gd name="T3" fmla="*/ 6 h 19"/>
                <a:gd name="T4" fmla="*/ 8 w 8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9">
                  <a:moveTo>
                    <a:pt x="0" y="0"/>
                  </a:moveTo>
                  <a:lnTo>
                    <a:pt x="0" y="6"/>
                  </a:lnTo>
                  <a:lnTo>
                    <a:pt x="8" y="19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63" name="Freeform 3355"/>
            <p:cNvSpPr>
              <a:spLocks/>
            </p:cNvSpPr>
            <p:nvPr/>
          </p:nvSpPr>
          <p:spPr bwMode="auto">
            <a:xfrm>
              <a:off x="3438" y="2328"/>
              <a:ext cx="1" cy="14"/>
            </a:xfrm>
            <a:custGeom>
              <a:avLst/>
              <a:gdLst>
                <a:gd name="T0" fmla="*/ 0 h 14"/>
                <a:gd name="T1" fmla="*/ 7 h 14"/>
                <a:gd name="T2" fmla="*/ 14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64" name="Line 3356"/>
            <p:cNvSpPr>
              <a:spLocks noChangeShapeType="1"/>
            </p:cNvSpPr>
            <p:nvPr/>
          </p:nvSpPr>
          <p:spPr bwMode="auto">
            <a:xfrm>
              <a:off x="3438" y="2342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65" name="Line 3357"/>
            <p:cNvSpPr>
              <a:spLocks noChangeShapeType="1"/>
            </p:cNvSpPr>
            <p:nvPr/>
          </p:nvSpPr>
          <p:spPr bwMode="auto">
            <a:xfrm>
              <a:off x="3438" y="2342"/>
              <a:ext cx="1" cy="6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66" name="Line 3358"/>
            <p:cNvSpPr>
              <a:spLocks noChangeShapeType="1"/>
            </p:cNvSpPr>
            <p:nvPr/>
          </p:nvSpPr>
          <p:spPr bwMode="auto">
            <a:xfrm>
              <a:off x="3438" y="2348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67" name="Line 3359"/>
            <p:cNvSpPr>
              <a:spLocks noChangeShapeType="1"/>
            </p:cNvSpPr>
            <p:nvPr/>
          </p:nvSpPr>
          <p:spPr bwMode="auto">
            <a:xfrm>
              <a:off x="3438" y="2355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68" name="Line 3360"/>
            <p:cNvSpPr>
              <a:spLocks noChangeShapeType="1"/>
            </p:cNvSpPr>
            <p:nvPr/>
          </p:nvSpPr>
          <p:spPr bwMode="auto">
            <a:xfrm>
              <a:off x="3438" y="2362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69" name="Freeform 3361"/>
            <p:cNvSpPr>
              <a:spLocks/>
            </p:cNvSpPr>
            <p:nvPr/>
          </p:nvSpPr>
          <p:spPr bwMode="auto">
            <a:xfrm>
              <a:off x="3438" y="2355"/>
              <a:ext cx="9" cy="7"/>
            </a:xfrm>
            <a:custGeom>
              <a:avLst/>
              <a:gdLst>
                <a:gd name="T0" fmla="*/ 0 w 9"/>
                <a:gd name="T1" fmla="*/ 7 h 7"/>
                <a:gd name="T2" fmla="*/ 0 w 9"/>
                <a:gd name="T3" fmla="*/ 7 h 7"/>
                <a:gd name="T4" fmla="*/ 9 w 9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7"/>
                  </a:moveTo>
                  <a:lnTo>
                    <a:pt x="0" y="7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70" name="Freeform 3362"/>
            <p:cNvSpPr>
              <a:spLocks/>
            </p:cNvSpPr>
            <p:nvPr/>
          </p:nvSpPr>
          <p:spPr bwMode="auto">
            <a:xfrm>
              <a:off x="3447" y="2348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71" name="Freeform 3363"/>
            <p:cNvSpPr>
              <a:spLocks/>
            </p:cNvSpPr>
            <p:nvPr/>
          </p:nvSpPr>
          <p:spPr bwMode="auto">
            <a:xfrm>
              <a:off x="3447" y="2348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72" name="Line 3364"/>
            <p:cNvSpPr>
              <a:spLocks noChangeShapeType="1"/>
            </p:cNvSpPr>
            <p:nvPr/>
          </p:nvSpPr>
          <p:spPr bwMode="auto">
            <a:xfrm>
              <a:off x="3447" y="2355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73" name="Line 3365"/>
            <p:cNvSpPr>
              <a:spLocks noChangeShapeType="1"/>
            </p:cNvSpPr>
            <p:nvPr/>
          </p:nvSpPr>
          <p:spPr bwMode="auto">
            <a:xfrm>
              <a:off x="3447" y="2362"/>
              <a:ext cx="1" cy="6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74" name="Line 3366"/>
            <p:cNvSpPr>
              <a:spLocks noChangeShapeType="1"/>
            </p:cNvSpPr>
            <p:nvPr/>
          </p:nvSpPr>
          <p:spPr bwMode="auto">
            <a:xfrm>
              <a:off x="3447" y="2368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75" name="Freeform 3367"/>
            <p:cNvSpPr>
              <a:spLocks/>
            </p:cNvSpPr>
            <p:nvPr/>
          </p:nvSpPr>
          <p:spPr bwMode="auto">
            <a:xfrm>
              <a:off x="3447" y="2368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76" name="Freeform 3368"/>
            <p:cNvSpPr>
              <a:spLocks/>
            </p:cNvSpPr>
            <p:nvPr/>
          </p:nvSpPr>
          <p:spPr bwMode="auto">
            <a:xfrm>
              <a:off x="3447" y="2375"/>
              <a:ext cx="9" cy="6"/>
            </a:xfrm>
            <a:custGeom>
              <a:avLst/>
              <a:gdLst>
                <a:gd name="T0" fmla="*/ 0 w 9"/>
                <a:gd name="T1" fmla="*/ 6 h 6"/>
                <a:gd name="T2" fmla="*/ 0 w 9"/>
                <a:gd name="T3" fmla="*/ 6 h 6"/>
                <a:gd name="T4" fmla="*/ 9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6"/>
                  </a:moveTo>
                  <a:lnTo>
                    <a:pt x="0" y="6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77" name="Freeform 3369"/>
            <p:cNvSpPr>
              <a:spLocks/>
            </p:cNvSpPr>
            <p:nvPr/>
          </p:nvSpPr>
          <p:spPr bwMode="auto">
            <a:xfrm>
              <a:off x="3456" y="2375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78" name="Line 3370"/>
            <p:cNvSpPr>
              <a:spLocks noChangeShapeType="1"/>
            </p:cNvSpPr>
            <p:nvPr/>
          </p:nvSpPr>
          <p:spPr bwMode="auto">
            <a:xfrm>
              <a:off x="3456" y="2381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79" name="Line 3371"/>
            <p:cNvSpPr>
              <a:spLocks noChangeShapeType="1"/>
            </p:cNvSpPr>
            <p:nvPr/>
          </p:nvSpPr>
          <p:spPr bwMode="auto">
            <a:xfrm>
              <a:off x="3456" y="2388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80" name="Line 3372"/>
            <p:cNvSpPr>
              <a:spLocks noChangeShapeType="1"/>
            </p:cNvSpPr>
            <p:nvPr/>
          </p:nvSpPr>
          <p:spPr bwMode="auto">
            <a:xfrm>
              <a:off x="3456" y="2395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81" name="Line 3373"/>
            <p:cNvSpPr>
              <a:spLocks noChangeShapeType="1"/>
            </p:cNvSpPr>
            <p:nvPr/>
          </p:nvSpPr>
          <p:spPr bwMode="auto">
            <a:xfrm>
              <a:off x="3456" y="2395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82" name="Line 3374"/>
            <p:cNvSpPr>
              <a:spLocks noChangeShapeType="1"/>
            </p:cNvSpPr>
            <p:nvPr/>
          </p:nvSpPr>
          <p:spPr bwMode="auto">
            <a:xfrm>
              <a:off x="3456" y="2395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83" name="Freeform 3375"/>
            <p:cNvSpPr>
              <a:spLocks/>
            </p:cNvSpPr>
            <p:nvPr/>
          </p:nvSpPr>
          <p:spPr bwMode="auto">
            <a:xfrm>
              <a:off x="3456" y="2388"/>
              <a:ext cx="8" cy="7"/>
            </a:xfrm>
            <a:custGeom>
              <a:avLst/>
              <a:gdLst>
                <a:gd name="T0" fmla="*/ 0 w 8"/>
                <a:gd name="T1" fmla="*/ 7 h 7"/>
                <a:gd name="T2" fmla="*/ 0 w 8"/>
                <a:gd name="T3" fmla="*/ 0 h 7"/>
                <a:gd name="T4" fmla="*/ 8 w 8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7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84" name="Freeform 3376"/>
            <p:cNvSpPr>
              <a:spLocks/>
            </p:cNvSpPr>
            <p:nvPr/>
          </p:nvSpPr>
          <p:spPr bwMode="auto">
            <a:xfrm>
              <a:off x="3464" y="2388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85" name="Line 3377"/>
            <p:cNvSpPr>
              <a:spLocks noChangeShapeType="1"/>
            </p:cNvSpPr>
            <p:nvPr/>
          </p:nvSpPr>
          <p:spPr bwMode="auto">
            <a:xfrm>
              <a:off x="3464" y="2395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86" name="Freeform 3378"/>
            <p:cNvSpPr>
              <a:spLocks/>
            </p:cNvSpPr>
            <p:nvPr/>
          </p:nvSpPr>
          <p:spPr bwMode="auto">
            <a:xfrm>
              <a:off x="3464" y="2381"/>
              <a:ext cx="1" cy="14"/>
            </a:xfrm>
            <a:custGeom>
              <a:avLst/>
              <a:gdLst>
                <a:gd name="T0" fmla="*/ 14 h 14"/>
                <a:gd name="T1" fmla="*/ 7 h 14"/>
                <a:gd name="T2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87" name="Line 3379"/>
            <p:cNvSpPr>
              <a:spLocks noChangeShapeType="1"/>
            </p:cNvSpPr>
            <p:nvPr/>
          </p:nvSpPr>
          <p:spPr bwMode="auto">
            <a:xfrm>
              <a:off x="3464" y="2381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88" name="Line 3380"/>
            <p:cNvSpPr>
              <a:spLocks noChangeShapeType="1"/>
            </p:cNvSpPr>
            <p:nvPr/>
          </p:nvSpPr>
          <p:spPr bwMode="auto">
            <a:xfrm>
              <a:off x="3464" y="2381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89" name="Line 3381"/>
            <p:cNvSpPr>
              <a:spLocks noChangeShapeType="1"/>
            </p:cNvSpPr>
            <p:nvPr/>
          </p:nvSpPr>
          <p:spPr bwMode="auto">
            <a:xfrm>
              <a:off x="3464" y="2388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90" name="Freeform 3382"/>
            <p:cNvSpPr>
              <a:spLocks/>
            </p:cNvSpPr>
            <p:nvPr/>
          </p:nvSpPr>
          <p:spPr bwMode="auto">
            <a:xfrm>
              <a:off x="3464" y="2395"/>
              <a:ext cx="9" cy="6"/>
            </a:xfrm>
            <a:custGeom>
              <a:avLst/>
              <a:gdLst>
                <a:gd name="T0" fmla="*/ 0 w 9"/>
                <a:gd name="T1" fmla="*/ 0 h 6"/>
                <a:gd name="T2" fmla="*/ 0 w 9"/>
                <a:gd name="T3" fmla="*/ 6 h 6"/>
                <a:gd name="T4" fmla="*/ 9 w 9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0" y="6"/>
                  </a:lnTo>
                  <a:lnTo>
                    <a:pt x="9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91" name="Line 3383"/>
            <p:cNvSpPr>
              <a:spLocks noChangeShapeType="1"/>
            </p:cNvSpPr>
            <p:nvPr/>
          </p:nvSpPr>
          <p:spPr bwMode="auto">
            <a:xfrm>
              <a:off x="3473" y="2401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92" name="Freeform 3384"/>
            <p:cNvSpPr>
              <a:spLocks/>
            </p:cNvSpPr>
            <p:nvPr/>
          </p:nvSpPr>
          <p:spPr bwMode="auto">
            <a:xfrm>
              <a:off x="3473" y="2401"/>
              <a:ext cx="1" cy="7"/>
            </a:xfrm>
            <a:custGeom>
              <a:avLst/>
              <a:gdLst>
                <a:gd name="T0" fmla="*/ 0 h 7"/>
                <a:gd name="T1" fmla="*/ 0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93" name="Line 3385"/>
            <p:cNvSpPr>
              <a:spLocks noChangeShapeType="1"/>
            </p:cNvSpPr>
            <p:nvPr/>
          </p:nvSpPr>
          <p:spPr bwMode="auto">
            <a:xfrm>
              <a:off x="3473" y="2408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94" name="Freeform 3386"/>
            <p:cNvSpPr>
              <a:spLocks/>
            </p:cNvSpPr>
            <p:nvPr/>
          </p:nvSpPr>
          <p:spPr bwMode="auto">
            <a:xfrm>
              <a:off x="3473" y="2408"/>
              <a:ext cx="1" cy="7"/>
            </a:xfrm>
            <a:custGeom>
              <a:avLst/>
              <a:gdLst>
                <a:gd name="T0" fmla="*/ 0 h 7"/>
                <a:gd name="T1" fmla="*/ 7 h 7"/>
                <a:gd name="T2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95" name="Freeform 3387"/>
            <p:cNvSpPr>
              <a:spLocks/>
            </p:cNvSpPr>
            <p:nvPr/>
          </p:nvSpPr>
          <p:spPr bwMode="auto">
            <a:xfrm>
              <a:off x="3473" y="2401"/>
              <a:ext cx="1" cy="14"/>
            </a:xfrm>
            <a:custGeom>
              <a:avLst/>
              <a:gdLst>
                <a:gd name="T0" fmla="*/ 14 h 14"/>
                <a:gd name="T1" fmla="*/ 7 h 14"/>
                <a:gd name="T2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96" name="Freeform 3388"/>
            <p:cNvSpPr>
              <a:spLocks/>
            </p:cNvSpPr>
            <p:nvPr/>
          </p:nvSpPr>
          <p:spPr bwMode="auto">
            <a:xfrm>
              <a:off x="3473" y="2401"/>
              <a:ext cx="1" cy="14"/>
            </a:xfrm>
            <a:custGeom>
              <a:avLst/>
              <a:gdLst>
                <a:gd name="T0" fmla="*/ 0 h 14"/>
                <a:gd name="T1" fmla="*/ 7 h 14"/>
                <a:gd name="T2" fmla="*/ 14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97" name="Line 3389"/>
            <p:cNvSpPr>
              <a:spLocks noChangeShapeType="1"/>
            </p:cNvSpPr>
            <p:nvPr/>
          </p:nvSpPr>
          <p:spPr bwMode="auto">
            <a:xfrm>
              <a:off x="3473" y="2415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98" name="Freeform 3390"/>
            <p:cNvSpPr>
              <a:spLocks/>
            </p:cNvSpPr>
            <p:nvPr/>
          </p:nvSpPr>
          <p:spPr bwMode="auto">
            <a:xfrm>
              <a:off x="3473" y="2415"/>
              <a:ext cx="9" cy="6"/>
            </a:xfrm>
            <a:custGeom>
              <a:avLst/>
              <a:gdLst>
                <a:gd name="T0" fmla="*/ 0 w 9"/>
                <a:gd name="T1" fmla="*/ 0 h 6"/>
                <a:gd name="T2" fmla="*/ 0 w 9"/>
                <a:gd name="T3" fmla="*/ 6 h 6"/>
                <a:gd name="T4" fmla="*/ 9 w 9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0" y="6"/>
                  </a:lnTo>
                  <a:lnTo>
                    <a:pt x="9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599" name="Freeform 3391"/>
            <p:cNvSpPr>
              <a:spLocks/>
            </p:cNvSpPr>
            <p:nvPr/>
          </p:nvSpPr>
          <p:spPr bwMode="auto">
            <a:xfrm>
              <a:off x="3482" y="2415"/>
              <a:ext cx="1" cy="6"/>
            </a:xfrm>
            <a:custGeom>
              <a:avLst/>
              <a:gdLst>
                <a:gd name="T0" fmla="*/ 6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600" name="Freeform 3392"/>
            <p:cNvSpPr>
              <a:spLocks/>
            </p:cNvSpPr>
            <p:nvPr/>
          </p:nvSpPr>
          <p:spPr bwMode="auto">
            <a:xfrm>
              <a:off x="3482" y="2415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601" name="Line 3393"/>
            <p:cNvSpPr>
              <a:spLocks noChangeShapeType="1"/>
            </p:cNvSpPr>
            <p:nvPr/>
          </p:nvSpPr>
          <p:spPr bwMode="auto">
            <a:xfrm>
              <a:off x="3482" y="2428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602" name="Line 3394"/>
            <p:cNvSpPr>
              <a:spLocks noChangeShapeType="1"/>
            </p:cNvSpPr>
            <p:nvPr/>
          </p:nvSpPr>
          <p:spPr bwMode="auto">
            <a:xfrm>
              <a:off x="3482" y="2428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603" name="Line 3395"/>
            <p:cNvSpPr>
              <a:spLocks noChangeShapeType="1"/>
            </p:cNvSpPr>
            <p:nvPr/>
          </p:nvSpPr>
          <p:spPr bwMode="auto">
            <a:xfrm>
              <a:off x="3482" y="2428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604" name="Freeform 3396"/>
            <p:cNvSpPr>
              <a:spLocks/>
            </p:cNvSpPr>
            <p:nvPr/>
          </p:nvSpPr>
          <p:spPr bwMode="auto">
            <a:xfrm>
              <a:off x="3482" y="2421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605" name="Freeform 3397"/>
            <p:cNvSpPr>
              <a:spLocks/>
            </p:cNvSpPr>
            <p:nvPr/>
          </p:nvSpPr>
          <p:spPr bwMode="auto">
            <a:xfrm>
              <a:off x="3482" y="2421"/>
              <a:ext cx="8" cy="7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0 h 7"/>
                <a:gd name="T4" fmla="*/ 8 w 8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0"/>
                  </a:lnTo>
                  <a:lnTo>
                    <a:pt x="8" y="7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606" name="Freeform 3398"/>
            <p:cNvSpPr>
              <a:spLocks/>
            </p:cNvSpPr>
            <p:nvPr/>
          </p:nvSpPr>
          <p:spPr bwMode="auto">
            <a:xfrm>
              <a:off x="3490" y="2421"/>
              <a:ext cx="1" cy="7"/>
            </a:xfrm>
            <a:custGeom>
              <a:avLst/>
              <a:gdLst>
                <a:gd name="T0" fmla="*/ 7 h 7"/>
                <a:gd name="T1" fmla="*/ 0 h 7"/>
                <a:gd name="T2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">
                  <a:moveTo>
                    <a:pt x="0" y="7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607" name="Line 3399"/>
            <p:cNvSpPr>
              <a:spLocks noChangeShapeType="1"/>
            </p:cNvSpPr>
            <p:nvPr/>
          </p:nvSpPr>
          <p:spPr bwMode="auto">
            <a:xfrm>
              <a:off x="3490" y="2421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608" name="Freeform 3400"/>
            <p:cNvSpPr>
              <a:spLocks/>
            </p:cNvSpPr>
            <p:nvPr/>
          </p:nvSpPr>
          <p:spPr bwMode="auto">
            <a:xfrm>
              <a:off x="3490" y="2428"/>
              <a:ext cx="1" cy="13"/>
            </a:xfrm>
            <a:custGeom>
              <a:avLst/>
              <a:gdLst>
                <a:gd name="T0" fmla="*/ 0 h 13"/>
                <a:gd name="T1" fmla="*/ 7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609" name="Freeform 3401"/>
            <p:cNvSpPr>
              <a:spLocks/>
            </p:cNvSpPr>
            <p:nvPr/>
          </p:nvSpPr>
          <p:spPr bwMode="auto">
            <a:xfrm>
              <a:off x="3490" y="2435"/>
              <a:ext cx="1" cy="6"/>
            </a:xfrm>
            <a:custGeom>
              <a:avLst/>
              <a:gdLst>
                <a:gd name="T0" fmla="*/ 6 h 6"/>
                <a:gd name="T1" fmla="*/ 6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610" name="Freeform 3402"/>
            <p:cNvSpPr>
              <a:spLocks/>
            </p:cNvSpPr>
            <p:nvPr/>
          </p:nvSpPr>
          <p:spPr bwMode="auto">
            <a:xfrm>
              <a:off x="3490" y="2435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611" name="Line 3403"/>
            <p:cNvSpPr>
              <a:spLocks noChangeShapeType="1"/>
            </p:cNvSpPr>
            <p:nvPr/>
          </p:nvSpPr>
          <p:spPr bwMode="auto">
            <a:xfrm>
              <a:off x="3490" y="2441"/>
              <a:ext cx="1" cy="1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612" name="Freeform 3404"/>
            <p:cNvSpPr>
              <a:spLocks/>
            </p:cNvSpPr>
            <p:nvPr/>
          </p:nvSpPr>
          <p:spPr bwMode="auto">
            <a:xfrm>
              <a:off x="3490" y="2441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613" name="Freeform 3405"/>
            <p:cNvSpPr>
              <a:spLocks/>
            </p:cNvSpPr>
            <p:nvPr/>
          </p:nvSpPr>
          <p:spPr bwMode="auto">
            <a:xfrm>
              <a:off x="3499" y="2435"/>
              <a:ext cx="1" cy="6"/>
            </a:xfrm>
            <a:custGeom>
              <a:avLst/>
              <a:gdLst>
                <a:gd name="T0" fmla="*/ 6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614" name="Freeform 3406"/>
            <p:cNvSpPr>
              <a:spLocks/>
            </p:cNvSpPr>
            <p:nvPr/>
          </p:nvSpPr>
          <p:spPr bwMode="auto">
            <a:xfrm>
              <a:off x="3499" y="2435"/>
              <a:ext cx="1" cy="6"/>
            </a:xfrm>
            <a:custGeom>
              <a:avLst/>
              <a:gdLst>
                <a:gd name="T0" fmla="*/ 0 h 6"/>
                <a:gd name="T1" fmla="*/ 0 h 6"/>
                <a:gd name="T2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615" name="Freeform 3407"/>
            <p:cNvSpPr>
              <a:spLocks/>
            </p:cNvSpPr>
            <p:nvPr/>
          </p:nvSpPr>
          <p:spPr bwMode="auto">
            <a:xfrm>
              <a:off x="3499" y="2435"/>
              <a:ext cx="1" cy="6"/>
            </a:xfrm>
            <a:custGeom>
              <a:avLst/>
              <a:gdLst>
                <a:gd name="T0" fmla="*/ 6 h 6"/>
                <a:gd name="T1" fmla="*/ 0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616" name="Freeform 3408"/>
            <p:cNvSpPr>
              <a:spLocks/>
            </p:cNvSpPr>
            <p:nvPr/>
          </p:nvSpPr>
          <p:spPr bwMode="auto">
            <a:xfrm>
              <a:off x="3499" y="2435"/>
              <a:ext cx="1" cy="13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617" name="Line 3409"/>
            <p:cNvSpPr>
              <a:spLocks noChangeShapeType="1"/>
            </p:cNvSpPr>
            <p:nvPr/>
          </p:nvSpPr>
          <p:spPr bwMode="auto">
            <a:xfrm>
              <a:off x="3499" y="2448"/>
              <a:ext cx="1" cy="6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618" name="Freeform 3410"/>
            <p:cNvSpPr>
              <a:spLocks/>
            </p:cNvSpPr>
            <p:nvPr/>
          </p:nvSpPr>
          <p:spPr bwMode="auto">
            <a:xfrm>
              <a:off x="3499" y="2448"/>
              <a:ext cx="1" cy="6"/>
            </a:xfrm>
            <a:custGeom>
              <a:avLst/>
              <a:gdLst>
                <a:gd name="T0" fmla="*/ 6 h 6"/>
                <a:gd name="T1" fmla="*/ 6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619" name="Freeform 3411"/>
            <p:cNvSpPr>
              <a:spLocks/>
            </p:cNvSpPr>
            <p:nvPr/>
          </p:nvSpPr>
          <p:spPr bwMode="auto">
            <a:xfrm>
              <a:off x="3499" y="2448"/>
              <a:ext cx="9" cy="1"/>
            </a:xfrm>
            <a:custGeom>
              <a:avLst/>
              <a:gdLst>
                <a:gd name="T0" fmla="*/ 0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428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620" name="Line 3412"/>
            <p:cNvSpPr>
              <a:spLocks noChangeShapeType="1"/>
            </p:cNvSpPr>
            <p:nvPr/>
          </p:nvSpPr>
          <p:spPr bwMode="auto">
            <a:xfrm flipV="1">
              <a:off x="3508" y="2441"/>
              <a:ext cx="1" cy="7"/>
            </a:xfrm>
            <a:prstGeom prst="line">
              <a:avLst/>
            </a:prstGeom>
            <a:noFill/>
            <a:ln w="1428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5621" name="Rectangle 3413"/>
            <p:cNvSpPr>
              <a:spLocks noChangeArrowheads="1"/>
            </p:cNvSpPr>
            <p:nvPr/>
          </p:nvSpPr>
          <p:spPr bwMode="auto">
            <a:xfrm>
              <a:off x="1094" y="2760"/>
              <a:ext cx="33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300">
                  <a:solidFill>
                    <a:srgbClr val="000000"/>
                  </a:solidFill>
                  <a:latin typeface="Arial" pitchFamily="34" charset="0"/>
                </a:rPr>
                <a:t>0,00</a:t>
              </a:r>
              <a:endParaRPr lang="ru-RU"/>
            </a:p>
          </p:txBody>
        </p:sp>
        <p:sp>
          <p:nvSpPr>
            <p:cNvPr id="865622" name="Rectangle 3414"/>
            <p:cNvSpPr>
              <a:spLocks noChangeArrowheads="1"/>
            </p:cNvSpPr>
            <p:nvPr/>
          </p:nvSpPr>
          <p:spPr bwMode="auto">
            <a:xfrm>
              <a:off x="1094" y="2527"/>
              <a:ext cx="33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300">
                  <a:solidFill>
                    <a:srgbClr val="000000"/>
                  </a:solidFill>
                  <a:latin typeface="Arial" pitchFamily="34" charset="0"/>
                </a:rPr>
                <a:t>0,20</a:t>
              </a:r>
              <a:endParaRPr lang="ru-RU"/>
            </a:p>
          </p:txBody>
        </p:sp>
        <p:sp>
          <p:nvSpPr>
            <p:cNvPr id="865623" name="Rectangle 3415"/>
            <p:cNvSpPr>
              <a:spLocks noChangeArrowheads="1"/>
            </p:cNvSpPr>
            <p:nvPr/>
          </p:nvSpPr>
          <p:spPr bwMode="auto">
            <a:xfrm>
              <a:off x="1094" y="2295"/>
              <a:ext cx="33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300">
                  <a:solidFill>
                    <a:srgbClr val="000000"/>
                  </a:solidFill>
                  <a:latin typeface="Arial" pitchFamily="34" charset="0"/>
                </a:rPr>
                <a:t>0,40</a:t>
              </a:r>
              <a:endParaRPr lang="ru-RU"/>
            </a:p>
          </p:txBody>
        </p:sp>
        <p:sp>
          <p:nvSpPr>
            <p:cNvPr id="865624" name="Rectangle 3416"/>
            <p:cNvSpPr>
              <a:spLocks noChangeArrowheads="1"/>
            </p:cNvSpPr>
            <p:nvPr/>
          </p:nvSpPr>
          <p:spPr bwMode="auto">
            <a:xfrm>
              <a:off x="1094" y="2063"/>
              <a:ext cx="33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300">
                  <a:solidFill>
                    <a:srgbClr val="000000"/>
                  </a:solidFill>
                  <a:latin typeface="Arial" pitchFamily="34" charset="0"/>
                </a:rPr>
                <a:t>0,60</a:t>
              </a:r>
              <a:endParaRPr lang="ru-RU"/>
            </a:p>
          </p:txBody>
        </p:sp>
        <p:sp>
          <p:nvSpPr>
            <p:cNvPr id="865625" name="Rectangle 3417"/>
            <p:cNvSpPr>
              <a:spLocks noChangeArrowheads="1"/>
            </p:cNvSpPr>
            <p:nvPr/>
          </p:nvSpPr>
          <p:spPr bwMode="auto">
            <a:xfrm>
              <a:off x="1094" y="1831"/>
              <a:ext cx="33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300">
                  <a:solidFill>
                    <a:srgbClr val="000000"/>
                  </a:solidFill>
                  <a:latin typeface="Arial" pitchFamily="34" charset="0"/>
                </a:rPr>
                <a:t>0,80</a:t>
              </a:r>
              <a:endParaRPr lang="ru-RU"/>
            </a:p>
          </p:txBody>
        </p:sp>
        <p:sp>
          <p:nvSpPr>
            <p:cNvPr id="865626" name="Rectangle 3418"/>
            <p:cNvSpPr>
              <a:spLocks noChangeArrowheads="1"/>
            </p:cNvSpPr>
            <p:nvPr/>
          </p:nvSpPr>
          <p:spPr bwMode="auto">
            <a:xfrm>
              <a:off x="1094" y="1599"/>
              <a:ext cx="33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300">
                  <a:solidFill>
                    <a:srgbClr val="000000"/>
                  </a:solidFill>
                  <a:latin typeface="Arial" pitchFamily="34" charset="0"/>
                </a:rPr>
                <a:t>1,00</a:t>
              </a:r>
              <a:endParaRPr lang="ru-RU"/>
            </a:p>
          </p:txBody>
        </p:sp>
        <p:sp>
          <p:nvSpPr>
            <p:cNvPr id="865627" name="Rectangle 3419"/>
            <p:cNvSpPr>
              <a:spLocks noChangeArrowheads="1"/>
            </p:cNvSpPr>
            <p:nvPr/>
          </p:nvSpPr>
          <p:spPr bwMode="auto">
            <a:xfrm>
              <a:off x="1094" y="1366"/>
              <a:ext cx="33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300">
                  <a:solidFill>
                    <a:srgbClr val="000000"/>
                  </a:solidFill>
                  <a:latin typeface="Arial" pitchFamily="34" charset="0"/>
                </a:rPr>
                <a:t>1,20</a:t>
              </a:r>
              <a:endParaRPr lang="ru-RU"/>
            </a:p>
          </p:txBody>
        </p:sp>
        <p:sp>
          <p:nvSpPr>
            <p:cNvPr id="865628" name="Rectangle 3420"/>
            <p:cNvSpPr>
              <a:spLocks noChangeArrowheads="1"/>
            </p:cNvSpPr>
            <p:nvPr/>
          </p:nvSpPr>
          <p:spPr bwMode="auto">
            <a:xfrm>
              <a:off x="1094" y="1134"/>
              <a:ext cx="33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300">
                  <a:solidFill>
                    <a:srgbClr val="000000"/>
                  </a:solidFill>
                  <a:latin typeface="Arial" pitchFamily="34" charset="0"/>
                </a:rPr>
                <a:t>1,40</a:t>
              </a:r>
              <a:endParaRPr lang="ru-RU"/>
            </a:p>
          </p:txBody>
        </p:sp>
        <p:sp>
          <p:nvSpPr>
            <p:cNvPr id="865629" name="Rectangle 3421"/>
            <p:cNvSpPr>
              <a:spLocks noChangeArrowheads="1"/>
            </p:cNvSpPr>
            <p:nvPr/>
          </p:nvSpPr>
          <p:spPr bwMode="auto">
            <a:xfrm>
              <a:off x="1233" y="2906"/>
              <a:ext cx="521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300">
                  <a:solidFill>
                    <a:srgbClr val="000000"/>
                  </a:solidFill>
                  <a:latin typeface="Arial" pitchFamily="34" charset="0"/>
                </a:rPr>
                <a:t>0:00:00</a:t>
              </a:r>
              <a:endParaRPr lang="ru-RU"/>
            </a:p>
          </p:txBody>
        </p:sp>
      </p:grpSp>
      <p:sp>
        <p:nvSpPr>
          <p:cNvPr id="865631" name="Rectangle 3423"/>
          <p:cNvSpPr>
            <a:spLocks noChangeArrowheads="1"/>
          </p:cNvSpPr>
          <p:nvPr/>
        </p:nvSpPr>
        <p:spPr bwMode="auto">
          <a:xfrm>
            <a:off x="2797175" y="4613275"/>
            <a:ext cx="8270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  <a:latin typeface="Arial" pitchFamily="34" charset="0"/>
              </a:rPr>
              <a:t>0:14:24</a:t>
            </a:r>
            <a:endParaRPr lang="ru-RU"/>
          </a:p>
        </p:txBody>
      </p:sp>
      <p:sp>
        <p:nvSpPr>
          <p:cNvPr id="865632" name="Rectangle 3424"/>
          <p:cNvSpPr>
            <a:spLocks noChangeArrowheads="1"/>
          </p:cNvSpPr>
          <p:nvPr/>
        </p:nvSpPr>
        <p:spPr bwMode="auto">
          <a:xfrm>
            <a:off x="3638550" y="4613275"/>
            <a:ext cx="8270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  <a:latin typeface="Arial" pitchFamily="34" charset="0"/>
              </a:rPr>
              <a:t>0:28:48</a:t>
            </a:r>
            <a:endParaRPr lang="ru-RU"/>
          </a:p>
        </p:txBody>
      </p:sp>
      <p:sp>
        <p:nvSpPr>
          <p:cNvPr id="865633" name="Rectangle 3425"/>
          <p:cNvSpPr>
            <a:spLocks noChangeArrowheads="1"/>
          </p:cNvSpPr>
          <p:nvPr/>
        </p:nvSpPr>
        <p:spPr bwMode="auto">
          <a:xfrm>
            <a:off x="4479925" y="4613275"/>
            <a:ext cx="8270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300">
                <a:solidFill>
                  <a:srgbClr val="000000"/>
                </a:solidFill>
                <a:latin typeface="Arial" pitchFamily="34" charset="0"/>
              </a:rPr>
              <a:t>0:43:12</a:t>
            </a:r>
            <a:endParaRPr lang="ru-RU"/>
          </a:p>
        </p:txBody>
      </p:sp>
      <p:sp>
        <p:nvSpPr>
          <p:cNvPr id="865634" name="Rectangle 3426"/>
          <p:cNvSpPr>
            <a:spLocks noChangeArrowheads="1"/>
          </p:cNvSpPr>
          <p:nvPr/>
        </p:nvSpPr>
        <p:spPr bwMode="auto">
          <a:xfrm>
            <a:off x="2646363" y="4886325"/>
            <a:ext cx="22621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pitchFamily="34" charset="0"/>
              </a:rPr>
              <a:t>Time from generator starting</a:t>
            </a:r>
            <a:endParaRPr lang="ru-RU"/>
          </a:p>
        </p:txBody>
      </p:sp>
      <p:sp>
        <p:nvSpPr>
          <p:cNvPr id="865635" name="Rectangle 3427"/>
          <p:cNvSpPr>
            <a:spLocks noChangeArrowheads="1"/>
          </p:cNvSpPr>
          <p:nvPr/>
        </p:nvSpPr>
        <p:spPr bwMode="auto">
          <a:xfrm rot="16200000">
            <a:off x="454819" y="3086894"/>
            <a:ext cx="21272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pitchFamily="34" charset="0"/>
              </a:rPr>
              <a:t>Mass concentration ,  g/m3</a:t>
            </a:r>
            <a:endParaRPr lang="ru-RU"/>
          </a:p>
        </p:txBody>
      </p:sp>
      <p:sp>
        <p:nvSpPr>
          <p:cNvPr id="865636" name="Rectangle 3428"/>
          <p:cNvSpPr>
            <a:spLocks noChangeArrowheads="1"/>
          </p:cNvSpPr>
          <p:nvPr/>
        </p:nvSpPr>
        <p:spPr bwMode="auto">
          <a:xfrm>
            <a:off x="5638800" y="2638425"/>
            <a:ext cx="2287588" cy="790575"/>
          </a:xfrm>
          <a:prstGeom prst="rect">
            <a:avLst/>
          </a:prstGeom>
          <a:solidFill>
            <a:srgbClr val="FFF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65637" name="Line 3429"/>
          <p:cNvSpPr>
            <a:spLocks noChangeShapeType="1"/>
          </p:cNvSpPr>
          <p:nvPr/>
        </p:nvSpPr>
        <p:spPr bwMode="auto">
          <a:xfrm>
            <a:off x="5719763" y="2843213"/>
            <a:ext cx="331787" cy="1587"/>
          </a:xfrm>
          <a:prstGeom prst="line">
            <a:avLst/>
          </a:prstGeom>
          <a:noFill/>
          <a:ln w="14288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65638" name="Rectangle 3430"/>
          <p:cNvSpPr>
            <a:spLocks noChangeArrowheads="1"/>
          </p:cNvSpPr>
          <p:nvPr/>
        </p:nvSpPr>
        <p:spPr bwMode="auto">
          <a:xfrm>
            <a:off x="6092825" y="2747963"/>
            <a:ext cx="9937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pitchFamily="34" charset="0"/>
              </a:rPr>
              <a:t>Measured value</a:t>
            </a:r>
            <a:endParaRPr lang="ru-RU"/>
          </a:p>
        </p:txBody>
      </p:sp>
      <p:sp>
        <p:nvSpPr>
          <p:cNvPr id="865639" name="Line 3431"/>
          <p:cNvSpPr>
            <a:spLocks noChangeShapeType="1"/>
          </p:cNvSpPr>
          <p:nvPr/>
        </p:nvSpPr>
        <p:spPr bwMode="auto">
          <a:xfrm>
            <a:off x="5719763" y="3232150"/>
            <a:ext cx="331787" cy="1588"/>
          </a:xfrm>
          <a:prstGeom prst="line">
            <a:avLst/>
          </a:prstGeom>
          <a:noFill/>
          <a:ln w="14288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65640" name="Rectangle 3432"/>
          <p:cNvSpPr>
            <a:spLocks noChangeArrowheads="1"/>
          </p:cNvSpPr>
          <p:nvPr/>
        </p:nvSpPr>
        <p:spPr bwMode="auto">
          <a:xfrm>
            <a:off x="6092825" y="3138488"/>
            <a:ext cx="9858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rgbClr val="000000"/>
                </a:solidFill>
                <a:latin typeface="Arial" pitchFamily="34" charset="0"/>
              </a:rPr>
              <a:t>Corrected value</a:t>
            </a:r>
            <a:endParaRPr lang="ru-RU"/>
          </a:p>
        </p:txBody>
      </p:sp>
      <p:sp>
        <p:nvSpPr>
          <p:cNvPr id="837637" name="Rectangle 5"/>
          <p:cNvSpPr>
            <a:spLocks noChangeArrowheads="1"/>
          </p:cNvSpPr>
          <p:nvPr/>
        </p:nvSpPr>
        <p:spPr bwMode="auto">
          <a:xfrm>
            <a:off x="0" y="56388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>
                <a:latin typeface="Tahoma" pitchFamily="34" charset="0"/>
                <a:cs typeface="Times New Roman" pitchFamily="18" charset="0"/>
              </a:rPr>
              <a:t>Mass sal ammonia particles concentration</a:t>
            </a:r>
            <a:endParaRPr lang="ru-RU" sz="2000">
              <a:latin typeface="Tahoma" pitchFamily="34" charset="0"/>
              <a:cs typeface="Times New Roman" pitchFamily="18" charset="0"/>
            </a:endParaRPr>
          </a:p>
          <a:p>
            <a:pPr algn="ctr" eaLnBrk="0" hangingPunct="0"/>
            <a:r>
              <a:rPr lang="en-US" sz="2000">
                <a:cs typeface="Times New Roman" pitchFamily="18" charset="0"/>
              </a:rPr>
              <a:t>EVAN</a:t>
            </a:r>
            <a:r>
              <a:rPr lang="ru-RU" sz="2000">
                <a:cs typeface="Times New Roman" pitchFamily="18" charset="0"/>
              </a:rPr>
              <a:t>–№3345 </a:t>
            </a:r>
            <a:r>
              <a:rPr lang="en-US" sz="2000">
                <a:cs typeface="Times New Roman" pitchFamily="18" charset="0"/>
              </a:rPr>
              <a:t>AT</a:t>
            </a:r>
            <a:r>
              <a:rPr lang="ru-RU" sz="2000">
                <a:cs typeface="Times New Roman" pitchFamily="18" charset="0"/>
              </a:rPr>
              <a:t> 2.2.4</a:t>
            </a:r>
            <a:r>
              <a:rPr lang="ru-RU" sz="2000"/>
              <a:t> </a:t>
            </a:r>
          </a:p>
        </p:txBody>
      </p:sp>
    </p:spTree>
  </p:cSld>
  <p:clrMapOvr>
    <a:masterClrMapping/>
  </p:clrMapOvr>
  <p:transition advClick="0"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660033"/>
                </a:solidFill>
                <a:latin typeface="Times New Roman" pitchFamily="18" charset="0"/>
              </a:rPr>
              <a:t>Impactor measurement</a:t>
            </a:r>
            <a:endParaRPr lang="ru-RU" sz="2800" b="1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838660" name="Rectangle 1028"/>
          <p:cNvSpPr>
            <a:spLocks noChangeArrowheads="1"/>
          </p:cNvSpPr>
          <p:nvPr/>
        </p:nvSpPr>
        <p:spPr bwMode="auto">
          <a:xfrm>
            <a:off x="2057400" y="1890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838659" name="Picture 1027" descr="clip_image008"/>
          <p:cNvPicPr preferRelativeResize="0">
            <a:picLocks noRot="1" noChangeAspect="1"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4191000" cy="25146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  <p:sp>
        <p:nvSpPr>
          <p:cNvPr id="838662" name="Rectangle 1030"/>
          <p:cNvSpPr>
            <a:spLocks noChangeArrowheads="1"/>
          </p:cNvSpPr>
          <p:nvPr/>
        </p:nvSpPr>
        <p:spPr bwMode="auto">
          <a:xfrm>
            <a:off x="2057400" y="1954213"/>
            <a:ext cx="9144000" cy="3425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838661" name="Picture 1029" descr="clip_image007"/>
          <p:cNvPicPr preferRelativeResize="0">
            <a:picLocks noRot="1" noChangeAspect="1"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57600"/>
            <a:ext cx="4038600" cy="25146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  <p:sp>
        <p:nvSpPr>
          <p:cNvPr id="838663" name="Rectangle 1031"/>
          <p:cNvSpPr>
            <a:spLocks noChangeArrowheads="1"/>
          </p:cNvSpPr>
          <p:nvPr/>
        </p:nvSpPr>
        <p:spPr bwMode="auto">
          <a:xfrm>
            <a:off x="0" y="6248400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>
                <a:cs typeface="Times New Roman" pitchFamily="18" charset="0"/>
              </a:rPr>
              <a:t>Aerosol powder</a:t>
            </a:r>
            <a:r>
              <a:rPr lang="ru-RU" sz="2000">
                <a:cs typeface="Times New Roman" pitchFamily="18" charset="0"/>
              </a:rPr>
              <a:t>. </a:t>
            </a:r>
            <a:r>
              <a:rPr lang="en-US" sz="2000">
                <a:cs typeface="Times New Roman" pitchFamily="18" charset="0"/>
              </a:rPr>
              <a:t>Test EVAN–№3345 AT 2.1</a:t>
            </a:r>
            <a:endParaRPr lang="ru-RU" sz="2000">
              <a:cs typeface="Times New Roman" pitchFamily="18" charset="0"/>
            </a:endParaRPr>
          </a:p>
        </p:txBody>
      </p:sp>
      <p:graphicFrame>
        <p:nvGraphicFramePr>
          <p:cNvPr id="838818" name="Object 1186"/>
          <p:cNvGraphicFramePr>
            <a:graphicFrameLocks noChangeAspect="1"/>
          </p:cNvGraphicFramePr>
          <p:nvPr/>
        </p:nvGraphicFramePr>
        <p:xfrm>
          <a:off x="533400" y="762000"/>
          <a:ext cx="7486650" cy="294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819" name="Документ" r:id="rId5" imgW="7494120" imgH="2945160" progId="Word.Document.8">
                  <p:embed/>
                </p:oleObj>
              </mc:Choice>
              <mc:Fallback>
                <p:oleObj name="Документ" r:id="rId5" imgW="7494120" imgH="2945160" progId="Word.Document.8">
                  <p:embed/>
                  <p:pic>
                    <p:nvPicPr>
                      <p:cNvPr id="0" name="Object 1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762000"/>
                        <a:ext cx="7486650" cy="294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660033"/>
                </a:solidFill>
                <a:latin typeface="Times New Roman" pitchFamily="18" charset="0"/>
              </a:rPr>
              <a:t>Impactor and filter measurements</a:t>
            </a:r>
            <a:endParaRPr lang="ru-RU" sz="2800" b="1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839684" name="Rectangle 4"/>
          <p:cNvSpPr>
            <a:spLocks noChangeArrowheads="1"/>
          </p:cNvSpPr>
          <p:nvPr/>
        </p:nvSpPr>
        <p:spPr bwMode="auto">
          <a:xfrm>
            <a:off x="2295525" y="1628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839685" name="Rectangle 5"/>
          <p:cNvSpPr>
            <a:spLocks noChangeArrowheads="1"/>
          </p:cNvSpPr>
          <p:nvPr/>
        </p:nvSpPr>
        <p:spPr bwMode="auto">
          <a:xfrm>
            <a:off x="0" y="5562600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/>
              <a:t>Time dependence of aerosol concentration</a:t>
            </a:r>
            <a:r>
              <a:rPr lang="ru-RU" sz="2000"/>
              <a:t>,</a:t>
            </a:r>
            <a:r>
              <a:rPr lang="ru-RU" sz="2000">
                <a:cs typeface="Times New Roman" pitchFamily="18" charset="0"/>
              </a:rPr>
              <a:t> EVAN–№3345 AT 2.</a:t>
            </a:r>
            <a:r>
              <a:rPr lang="ru-RU" sz="2000"/>
              <a:t>3</a:t>
            </a:r>
            <a:r>
              <a:rPr lang="ru-RU" sz="900"/>
              <a:t> </a:t>
            </a:r>
            <a:endParaRPr lang="ru-RU" sz="2400"/>
          </a:p>
        </p:txBody>
      </p:sp>
      <p:sp>
        <p:nvSpPr>
          <p:cNvPr id="839687" name="Rectangle 7"/>
          <p:cNvSpPr>
            <a:spLocks noChangeArrowheads="1"/>
          </p:cNvSpPr>
          <p:nvPr/>
        </p:nvSpPr>
        <p:spPr bwMode="auto">
          <a:xfrm>
            <a:off x="2295525" y="1628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839796" name="Rectangle 116"/>
          <p:cNvSpPr>
            <a:spLocks noChangeArrowheads="1"/>
          </p:cNvSpPr>
          <p:nvPr/>
        </p:nvSpPr>
        <p:spPr bwMode="auto">
          <a:xfrm>
            <a:off x="2300288" y="1633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graphicFrame>
        <p:nvGraphicFramePr>
          <p:cNvPr id="839795" name="Object 115"/>
          <p:cNvGraphicFramePr>
            <a:graphicFrameLocks noChangeAspect="1"/>
          </p:cNvGraphicFramePr>
          <p:nvPr/>
        </p:nvGraphicFramePr>
        <p:xfrm>
          <a:off x="1449388" y="762000"/>
          <a:ext cx="6245225" cy="493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97" name="Рисунок" r:id="rId3" imgW="4547160" imgH="3593520" progId="Word.Picture.8">
                  <p:embed/>
                </p:oleObj>
              </mc:Choice>
              <mc:Fallback>
                <p:oleObj name="Рисунок" r:id="rId3" imgW="4547160" imgH="3593520" progId="Word.Picture.8">
                  <p:embed/>
                  <p:pic>
                    <p:nvPicPr>
                      <p:cNvPr id="0" name="Object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762000"/>
                        <a:ext cx="6245225" cy="4938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65" name="Rectangle 37"/>
          <p:cNvSpPr>
            <a:spLocks noChangeArrowheads="1"/>
          </p:cNvSpPr>
          <p:nvPr/>
        </p:nvSpPr>
        <p:spPr bwMode="auto">
          <a:xfrm>
            <a:off x="1647825" y="-1071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graphicFrame>
        <p:nvGraphicFramePr>
          <p:cNvPr id="713764" name="Object 36"/>
          <p:cNvGraphicFramePr>
            <a:graphicFrameLocks noChangeAspect="1"/>
          </p:cNvGraphicFramePr>
          <p:nvPr/>
        </p:nvGraphicFramePr>
        <p:xfrm>
          <a:off x="2703513" y="838200"/>
          <a:ext cx="3736975" cy="575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768" name="Рисунок" r:id="rId4" imgW="6480720" imgH="9972720" progId="Word.Picture.8">
                  <p:embed/>
                </p:oleObj>
              </mc:Choice>
              <mc:Fallback>
                <p:oleObj name="Рисунок" r:id="rId4" imgW="6480720" imgH="9972720" progId="Word.Picture.8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887"/>
                      <a:stretch>
                        <a:fillRect/>
                      </a:stretch>
                    </p:blipFill>
                    <p:spPr bwMode="auto">
                      <a:xfrm>
                        <a:off x="2703513" y="838200"/>
                        <a:ext cx="3736975" cy="575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3767" name="Rectangle 3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rgbClr val="660033"/>
                </a:solidFill>
              </a:rPr>
              <a:t>Aerosol test facility ATF1</a:t>
            </a:r>
            <a:endParaRPr lang="ru-RU" b="1">
              <a:solidFill>
                <a:srgbClr val="660033"/>
              </a:solidFill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660033"/>
                </a:solidFill>
                <a:latin typeface="Times New Roman" pitchFamily="18" charset="0"/>
              </a:rPr>
              <a:t>Chemical measurement</a:t>
            </a:r>
            <a:endParaRPr lang="ru-RU" sz="2800" b="1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840708" name="Rectangle 4"/>
          <p:cNvSpPr>
            <a:spLocks noChangeArrowheads="1"/>
          </p:cNvSpPr>
          <p:nvPr/>
        </p:nvSpPr>
        <p:spPr bwMode="auto">
          <a:xfrm>
            <a:off x="2138363" y="144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840709" name="Rectangle 5"/>
          <p:cNvSpPr>
            <a:spLocks noChangeArrowheads="1"/>
          </p:cNvSpPr>
          <p:nvPr/>
        </p:nvSpPr>
        <p:spPr bwMode="auto">
          <a:xfrm>
            <a:off x="0" y="5411788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>
                <a:cs typeface="Times New Roman" pitchFamily="18" charset="0"/>
              </a:rPr>
              <a:t>Surface density of sal ammonia layer  </a:t>
            </a:r>
            <a:r>
              <a:rPr lang="ru-RU" sz="2000">
                <a:solidFill>
                  <a:srgbClr val="FF33CC"/>
                </a:solidFill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en-US" sz="2000">
                <a:cs typeface="Times New Roman" pitchFamily="18" charset="0"/>
              </a:rPr>
              <a:t>Overall diagram of deposition tests</a:t>
            </a:r>
            <a:r>
              <a:rPr lang="en-US" sz="2000">
                <a:solidFill>
                  <a:srgbClr val="FF33CC"/>
                </a:solidFill>
                <a:cs typeface="Times New Roman" pitchFamily="18" charset="0"/>
              </a:rPr>
              <a:t> </a:t>
            </a:r>
            <a:endParaRPr lang="ru-RU" sz="2000">
              <a:solidFill>
                <a:srgbClr val="FF33CC"/>
              </a:solidFill>
            </a:endParaRPr>
          </a:p>
          <a:p>
            <a:pPr algn="ctr" eaLnBrk="0" hangingPunct="0"/>
            <a:r>
              <a:rPr lang="ru-RU" sz="2000">
                <a:solidFill>
                  <a:srgbClr val="FF33CC"/>
                </a:solidFill>
                <a:cs typeface="Times New Roman" pitchFamily="18" charset="0"/>
              </a:rPr>
              <a:t> </a:t>
            </a:r>
            <a:r>
              <a:rPr lang="en-US" sz="2000">
                <a:cs typeface="Times New Roman" pitchFamily="18" charset="0"/>
              </a:rPr>
              <a:t>Tests  AT 2.2.1, AT 2.2.2,</a:t>
            </a:r>
            <a:r>
              <a:rPr lang="ru-RU" sz="2000"/>
              <a:t> </a:t>
            </a:r>
            <a:r>
              <a:rPr lang="en-US" sz="2000">
                <a:cs typeface="Times New Roman" pitchFamily="18" charset="0"/>
              </a:rPr>
              <a:t>AT</a:t>
            </a:r>
            <a:r>
              <a:rPr lang="ru-RU" sz="2000">
                <a:cs typeface="Times New Roman" pitchFamily="18" charset="0"/>
              </a:rPr>
              <a:t> 2.2.3</a:t>
            </a:r>
          </a:p>
          <a:p>
            <a:pPr eaLnBrk="0" hangingPunct="0"/>
            <a:endParaRPr lang="ru-RU" sz="2000">
              <a:solidFill>
                <a:srgbClr val="FF33CC"/>
              </a:solidFill>
            </a:endParaRPr>
          </a:p>
        </p:txBody>
      </p:sp>
      <p:graphicFrame>
        <p:nvGraphicFramePr>
          <p:cNvPr id="840710" name="Object 6"/>
          <p:cNvGraphicFramePr>
            <a:graphicFrameLocks noChangeAspect="1"/>
          </p:cNvGraphicFramePr>
          <p:nvPr/>
        </p:nvGraphicFramePr>
        <p:xfrm>
          <a:off x="1371600" y="533400"/>
          <a:ext cx="6148388" cy="500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711" name="Рисунок" r:id="rId3" imgW="6147360" imgH="5004360" progId="Word.Picture.8">
                  <p:embed/>
                </p:oleObj>
              </mc:Choice>
              <mc:Fallback>
                <p:oleObj name="Рисунок" r:id="rId3" imgW="6147360" imgH="5004360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33400"/>
                        <a:ext cx="6148388" cy="500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660033"/>
                </a:solidFill>
                <a:latin typeface="Times New Roman" pitchFamily="18" charset="0"/>
              </a:rPr>
              <a:t>Mass balance</a:t>
            </a:r>
            <a:endParaRPr lang="ru-RU" sz="2800" b="1">
              <a:solidFill>
                <a:srgbClr val="660033"/>
              </a:solidFill>
              <a:latin typeface="Times New Roman" pitchFamily="18" charset="0"/>
            </a:endParaRPr>
          </a:p>
        </p:txBody>
      </p:sp>
      <p:grpSp>
        <p:nvGrpSpPr>
          <p:cNvPr id="841770" name="Group 42"/>
          <p:cNvGrpSpPr>
            <a:grpSpLocks/>
          </p:cNvGrpSpPr>
          <p:nvPr/>
        </p:nvGrpSpPr>
        <p:grpSpPr bwMode="auto">
          <a:xfrm>
            <a:off x="2590800" y="1979613"/>
            <a:ext cx="3479800" cy="2898775"/>
            <a:chOff x="-2" y="-2"/>
            <a:chExt cx="2176" cy="1826"/>
          </a:xfrm>
        </p:grpSpPr>
        <p:grpSp>
          <p:nvGrpSpPr>
            <p:cNvPr id="841768" name="Group 40"/>
            <p:cNvGrpSpPr>
              <a:grpSpLocks/>
            </p:cNvGrpSpPr>
            <p:nvPr/>
          </p:nvGrpSpPr>
          <p:grpSpPr bwMode="auto">
            <a:xfrm>
              <a:off x="0" y="0"/>
              <a:ext cx="2172" cy="1822"/>
              <a:chOff x="0" y="0"/>
              <a:chExt cx="2172" cy="1822"/>
            </a:xfrm>
          </p:grpSpPr>
          <p:grpSp>
            <p:nvGrpSpPr>
              <p:cNvPr id="841745" name="Group 17"/>
              <p:cNvGrpSpPr>
                <a:grpSpLocks/>
              </p:cNvGrpSpPr>
              <p:nvPr/>
            </p:nvGrpSpPr>
            <p:grpSpPr bwMode="auto">
              <a:xfrm>
                <a:off x="0" y="0"/>
                <a:ext cx="523" cy="556"/>
                <a:chOff x="0" y="0"/>
                <a:chExt cx="523" cy="556"/>
              </a:xfrm>
            </p:grpSpPr>
            <p:sp>
              <p:nvSpPr>
                <p:cNvPr id="841732" name="Rectangle 4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437" cy="5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8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8000" rIns="18000" anchor="ctr"/>
                <a:lstStyle/>
                <a:p>
                  <a:pPr algn="ctr"/>
                  <a:endParaRPr lang="en-US" sz="1400">
                    <a:solidFill>
                      <a:srgbClr val="000000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400">
                    <a:solidFill>
                      <a:srgbClr val="000000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r>
                    <a:rPr lang="en-US" sz="1400">
                      <a:solidFill>
                        <a:srgbClr val="000000"/>
                      </a:solidFill>
                      <a:latin typeface="Tahoma" pitchFamily="34" charset="0"/>
                      <a:cs typeface="Times New Roman" pitchFamily="18" charset="0"/>
                    </a:rPr>
                    <a:t>Regime</a:t>
                  </a:r>
                </a:p>
                <a:p>
                  <a:pPr algn="ctr"/>
                  <a:endParaRPr lang="ru-RU" sz="900">
                    <a:solidFill>
                      <a:srgbClr val="000000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2400"/>
                </a:p>
              </p:txBody>
            </p:sp>
            <p:sp>
              <p:nvSpPr>
                <p:cNvPr id="841744" name="Rectangle 1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523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8000" rIns="1800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841747" name="Group 19"/>
              <p:cNvGrpSpPr>
                <a:grpSpLocks/>
              </p:cNvGrpSpPr>
              <p:nvPr/>
            </p:nvGrpSpPr>
            <p:grpSpPr bwMode="auto">
              <a:xfrm>
                <a:off x="523" y="0"/>
                <a:ext cx="787" cy="556"/>
                <a:chOff x="523" y="0"/>
                <a:chExt cx="787" cy="556"/>
              </a:xfrm>
            </p:grpSpPr>
            <p:sp>
              <p:nvSpPr>
                <p:cNvPr id="841733" name="Rectangle 5"/>
                <p:cNvSpPr>
                  <a:spLocks noChangeArrowheads="1"/>
                </p:cNvSpPr>
                <p:nvPr/>
              </p:nvSpPr>
              <p:spPr bwMode="auto">
                <a:xfrm>
                  <a:off x="566" y="0"/>
                  <a:ext cx="701" cy="5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8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8000" rIns="18000" anchor="ctr"/>
                <a:lstStyle/>
                <a:p>
                  <a:pPr algn="ctr"/>
                  <a:endParaRPr lang="en-US" sz="1400">
                    <a:solidFill>
                      <a:srgbClr val="000000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r>
                    <a:rPr lang="en-US" sz="1400">
                      <a:solidFill>
                        <a:srgbClr val="000000"/>
                      </a:solidFill>
                      <a:latin typeface="Tahoma" pitchFamily="34" charset="0"/>
                      <a:cs typeface="Times New Roman" pitchFamily="18" charset="0"/>
                    </a:rPr>
                    <a:t>Balance</a:t>
                  </a:r>
                </a:p>
                <a:p>
                  <a:pPr algn="ctr"/>
                  <a:r>
                    <a:rPr lang="en-US" sz="1400">
                      <a:solidFill>
                        <a:srgbClr val="000000"/>
                      </a:solidFill>
                      <a:latin typeface="Tahoma" pitchFamily="34" charset="0"/>
                      <a:cs typeface="Times New Roman" pitchFamily="18" charset="0"/>
                    </a:rPr>
                    <a:t>value</a:t>
                  </a:r>
                  <a:r>
                    <a:rPr lang="ru-RU" sz="1400">
                      <a:solidFill>
                        <a:srgbClr val="000000"/>
                      </a:solidFill>
                      <a:latin typeface="Tahoma" pitchFamily="34" charset="0"/>
                      <a:cs typeface="Times New Roman" pitchFamily="18" charset="0"/>
                    </a:rPr>
                    <a:t>,</a:t>
                  </a:r>
                  <a:endParaRPr lang="ru-RU" sz="900">
                    <a:solidFill>
                      <a:srgbClr val="000000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en-US" sz="1400">
                      <a:solidFill>
                        <a:srgbClr val="000000"/>
                      </a:solidFill>
                      <a:latin typeface="Tahoma" pitchFamily="34" charset="0"/>
                      <a:cs typeface="Times New Roman" pitchFamily="18" charset="0"/>
                    </a:rPr>
                    <a:t>g</a:t>
                  </a:r>
                  <a:endParaRPr lang="ru-RU" sz="900">
                    <a:solidFill>
                      <a:srgbClr val="000000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2400"/>
                </a:p>
              </p:txBody>
            </p:sp>
            <p:sp>
              <p:nvSpPr>
                <p:cNvPr id="841746" name="Rectangle 18"/>
                <p:cNvSpPr>
                  <a:spLocks noChangeArrowheads="1"/>
                </p:cNvSpPr>
                <p:nvPr/>
              </p:nvSpPr>
              <p:spPr bwMode="auto">
                <a:xfrm>
                  <a:off x="523" y="0"/>
                  <a:ext cx="787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8000" rIns="1800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841749" name="Group 21"/>
              <p:cNvGrpSpPr>
                <a:grpSpLocks/>
              </p:cNvGrpSpPr>
              <p:nvPr/>
            </p:nvGrpSpPr>
            <p:grpSpPr bwMode="auto">
              <a:xfrm>
                <a:off x="1310" y="0"/>
                <a:ext cx="862" cy="556"/>
                <a:chOff x="1310" y="0"/>
                <a:chExt cx="862" cy="556"/>
              </a:xfrm>
            </p:grpSpPr>
            <p:sp>
              <p:nvSpPr>
                <p:cNvPr id="841734" name="Rectangle 6"/>
                <p:cNvSpPr>
                  <a:spLocks noChangeArrowheads="1"/>
                </p:cNvSpPr>
                <p:nvPr/>
              </p:nvSpPr>
              <p:spPr bwMode="auto">
                <a:xfrm>
                  <a:off x="1353" y="0"/>
                  <a:ext cx="776" cy="5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8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8000" rIns="18000" anchor="ctr"/>
                <a:lstStyle/>
                <a:p>
                  <a:pPr algn="ctr"/>
                  <a:endParaRPr lang="en-US" sz="1400">
                    <a:solidFill>
                      <a:srgbClr val="000000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endParaRPr lang="en-US" sz="1400">
                    <a:solidFill>
                      <a:srgbClr val="000000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r>
                    <a:rPr lang="en-US" sz="1400">
                      <a:solidFill>
                        <a:srgbClr val="000000"/>
                      </a:solidFill>
                      <a:latin typeface="Tahoma" pitchFamily="34" charset="0"/>
                      <a:cs typeface="Times New Roman" pitchFamily="18" charset="0"/>
                    </a:rPr>
                    <a:t>Loading of generator</a:t>
                  </a:r>
                </a:p>
                <a:p>
                  <a:pPr algn="ctr"/>
                  <a:r>
                    <a:rPr lang="en-US" sz="1400">
                      <a:solidFill>
                        <a:srgbClr val="000000"/>
                      </a:solidFill>
                      <a:latin typeface="Tahoma" pitchFamily="34" charset="0"/>
                      <a:cs typeface="Times New Roman" pitchFamily="18" charset="0"/>
                    </a:rPr>
                    <a:t>g</a:t>
                  </a:r>
                </a:p>
                <a:p>
                  <a:pPr algn="ctr"/>
                  <a:endParaRPr lang="ru-RU" sz="900">
                    <a:solidFill>
                      <a:srgbClr val="000000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ru-RU" sz="2400"/>
                </a:p>
              </p:txBody>
            </p:sp>
            <p:sp>
              <p:nvSpPr>
                <p:cNvPr id="841748" name="Rectangle 20"/>
                <p:cNvSpPr>
                  <a:spLocks noChangeArrowheads="1"/>
                </p:cNvSpPr>
                <p:nvPr/>
              </p:nvSpPr>
              <p:spPr bwMode="auto">
                <a:xfrm>
                  <a:off x="1310" y="0"/>
                  <a:ext cx="862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8000" rIns="1800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841751" name="Group 23"/>
              <p:cNvGrpSpPr>
                <a:grpSpLocks/>
              </p:cNvGrpSpPr>
              <p:nvPr/>
            </p:nvGrpSpPr>
            <p:grpSpPr bwMode="auto">
              <a:xfrm>
                <a:off x="0" y="556"/>
                <a:ext cx="523" cy="422"/>
                <a:chOff x="0" y="556"/>
                <a:chExt cx="523" cy="422"/>
              </a:xfrm>
            </p:grpSpPr>
            <p:sp>
              <p:nvSpPr>
                <p:cNvPr id="841735" name="Rectangle 7"/>
                <p:cNvSpPr>
                  <a:spLocks noChangeArrowheads="1"/>
                </p:cNvSpPr>
                <p:nvPr/>
              </p:nvSpPr>
              <p:spPr bwMode="auto">
                <a:xfrm>
                  <a:off x="43" y="556"/>
                  <a:ext cx="437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8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8000" rIns="18000" anchor="ctr"/>
                <a:lstStyle/>
                <a:p>
                  <a:endParaRPr lang="en-US" sz="1400">
                    <a:solidFill>
                      <a:srgbClr val="000000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r>
                    <a:rPr lang="ru-RU" sz="1400">
                      <a:solidFill>
                        <a:srgbClr val="000000"/>
                      </a:solidFill>
                      <a:latin typeface="Tahoma" pitchFamily="34" charset="0"/>
                      <a:cs typeface="Times New Roman" pitchFamily="18" charset="0"/>
                    </a:rPr>
                    <a:t>20 </a:t>
                  </a:r>
                  <a:r>
                    <a:rPr lang="en-US" sz="1400">
                      <a:solidFill>
                        <a:srgbClr val="000000"/>
                      </a:solidFill>
                      <a:latin typeface="Tahoma" pitchFamily="34" charset="0"/>
                      <a:cs typeface="Times New Roman" pitchFamily="18" charset="0"/>
                    </a:rPr>
                    <a:t>m</a:t>
                  </a:r>
                  <a:r>
                    <a:rPr lang="ru-RU" sz="1400">
                      <a:solidFill>
                        <a:srgbClr val="000000"/>
                      </a:solidFill>
                      <a:latin typeface="Tahoma" pitchFamily="34" charset="0"/>
                      <a:cs typeface="Times New Roman" pitchFamily="18" charset="0"/>
                    </a:rPr>
                    <a:t>/</a:t>
                  </a:r>
                  <a:r>
                    <a:rPr lang="en-US" sz="1400">
                      <a:solidFill>
                        <a:srgbClr val="000000"/>
                      </a:solidFill>
                      <a:latin typeface="Tahoma" pitchFamily="34" charset="0"/>
                      <a:cs typeface="Times New Roman" pitchFamily="18" charset="0"/>
                    </a:rPr>
                    <a:t>s</a:t>
                  </a:r>
                  <a:endParaRPr lang="ru-RU" sz="900">
                    <a:solidFill>
                      <a:srgbClr val="000000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2400"/>
                </a:p>
              </p:txBody>
            </p:sp>
            <p:sp>
              <p:nvSpPr>
                <p:cNvPr id="841750" name="Rectangle 22"/>
                <p:cNvSpPr>
                  <a:spLocks noChangeArrowheads="1"/>
                </p:cNvSpPr>
                <p:nvPr/>
              </p:nvSpPr>
              <p:spPr bwMode="auto">
                <a:xfrm>
                  <a:off x="0" y="556"/>
                  <a:ext cx="523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8000" rIns="1800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841753" name="Group 25"/>
              <p:cNvGrpSpPr>
                <a:grpSpLocks/>
              </p:cNvGrpSpPr>
              <p:nvPr/>
            </p:nvGrpSpPr>
            <p:grpSpPr bwMode="auto">
              <a:xfrm>
                <a:off x="523" y="556"/>
                <a:ext cx="787" cy="422"/>
                <a:chOff x="523" y="556"/>
                <a:chExt cx="787" cy="422"/>
              </a:xfrm>
            </p:grpSpPr>
            <p:sp>
              <p:nvSpPr>
                <p:cNvPr id="841736" name="Rectangle 8"/>
                <p:cNvSpPr>
                  <a:spLocks noChangeArrowheads="1"/>
                </p:cNvSpPr>
                <p:nvPr/>
              </p:nvSpPr>
              <p:spPr bwMode="auto">
                <a:xfrm>
                  <a:off x="566" y="556"/>
                  <a:ext cx="701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8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8000" rIns="18000" anchor="ctr"/>
                <a:lstStyle/>
                <a:p>
                  <a:pPr algn="ctr"/>
                  <a:endParaRPr lang="en-US" sz="1400">
                    <a:solidFill>
                      <a:srgbClr val="000000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r>
                    <a:rPr lang="ru-RU" sz="1400">
                      <a:solidFill>
                        <a:srgbClr val="000000"/>
                      </a:solidFill>
                      <a:latin typeface="Tahoma" pitchFamily="34" charset="0"/>
                      <a:cs typeface="Times New Roman" pitchFamily="18" charset="0"/>
                    </a:rPr>
                    <a:t>501,20</a:t>
                  </a:r>
                  <a:endParaRPr lang="ru-RU" sz="900">
                    <a:solidFill>
                      <a:srgbClr val="000000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2400"/>
                </a:p>
              </p:txBody>
            </p:sp>
            <p:sp>
              <p:nvSpPr>
                <p:cNvPr id="841752" name="Rectangle 24"/>
                <p:cNvSpPr>
                  <a:spLocks noChangeArrowheads="1"/>
                </p:cNvSpPr>
                <p:nvPr/>
              </p:nvSpPr>
              <p:spPr bwMode="auto">
                <a:xfrm>
                  <a:off x="523" y="556"/>
                  <a:ext cx="787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8000" rIns="1800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841755" name="Group 27"/>
              <p:cNvGrpSpPr>
                <a:grpSpLocks/>
              </p:cNvGrpSpPr>
              <p:nvPr/>
            </p:nvGrpSpPr>
            <p:grpSpPr bwMode="auto">
              <a:xfrm>
                <a:off x="1310" y="556"/>
                <a:ext cx="862" cy="422"/>
                <a:chOff x="1310" y="556"/>
                <a:chExt cx="862" cy="422"/>
              </a:xfrm>
            </p:grpSpPr>
            <p:sp>
              <p:nvSpPr>
                <p:cNvPr id="841737" name="Rectangle 9"/>
                <p:cNvSpPr>
                  <a:spLocks noChangeArrowheads="1"/>
                </p:cNvSpPr>
                <p:nvPr/>
              </p:nvSpPr>
              <p:spPr bwMode="auto">
                <a:xfrm>
                  <a:off x="1353" y="556"/>
                  <a:ext cx="776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8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8000" rIns="18000" anchor="ctr"/>
                <a:lstStyle/>
                <a:p>
                  <a:pPr algn="ctr"/>
                  <a:endParaRPr lang="en-US" sz="1400"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r>
                    <a:rPr lang="ru-RU" sz="1400">
                      <a:latin typeface="Tahoma" pitchFamily="34" charset="0"/>
                      <a:cs typeface="Times New Roman" pitchFamily="18" charset="0"/>
                    </a:rPr>
                    <a:t>529,57</a:t>
                  </a:r>
                </a:p>
                <a:p>
                  <a:pPr eaLnBrk="0" hangingPunct="0"/>
                  <a:endParaRPr lang="ru-RU" sz="2400"/>
                </a:p>
              </p:txBody>
            </p:sp>
            <p:sp>
              <p:nvSpPr>
                <p:cNvPr id="841754" name="Rectangle 26"/>
                <p:cNvSpPr>
                  <a:spLocks noChangeArrowheads="1"/>
                </p:cNvSpPr>
                <p:nvPr/>
              </p:nvSpPr>
              <p:spPr bwMode="auto">
                <a:xfrm>
                  <a:off x="1310" y="556"/>
                  <a:ext cx="86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8000" rIns="1800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841757" name="Group 29"/>
              <p:cNvGrpSpPr>
                <a:grpSpLocks/>
              </p:cNvGrpSpPr>
              <p:nvPr/>
            </p:nvGrpSpPr>
            <p:grpSpPr bwMode="auto">
              <a:xfrm>
                <a:off x="0" y="978"/>
                <a:ext cx="523" cy="422"/>
                <a:chOff x="0" y="978"/>
                <a:chExt cx="523" cy="422"/>
              </a:xfrm>
            </p:grpSpPr>
            <p:sp>
              <p:nvSpPr>
                <p:cNvPr id="841738" name="Rectangle 10"/>
                <p:cNvSpPr>
                  <a:spLocks noChangeArrowheads="1"/>
                </p:cNvSpPr>
                <p:nvPr/>
              </p:nvSpPr>
              <p:spPr bwMode="auto">
                <a:xfrm>
                  <a:off x="43" y="978"/>
                  <a:ext cx="437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8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8000" rIns="18000" anchor="ctr"/>
                <a:lstStyle/>
                <a:p>
                  <a:endParaRPr lang="en-US" sz="1400">
                    <a:solidFill>
                      <a:srgbClr val="000000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r>
                    <a:rPr lang="ru-RU" sz="1400">
                      <a:solidFill>
                        <a:srgbClr val="000000"/>
                      </a:solidFill>
                      <a:latin typeface="Tahoma" pitchFamily="34" charset="0"/>
                      <a:cs typeface="Times New Roman" pitchFamily="18" charset="0"/>
                    </a:rPr>
                    <a:t>30 </a:t>
                  </a:r>
                  <a:r>
                    <a:rPr lang="en-US" sz="1400">
                      <a:solidFill>
                        <a:srgbClr val="000000"/>
                      </a:solidFill>
                      <a:latin typeface="Tahoma" pitchFamily="34" charset="0"/>
                      <a:cs typeface="Times New Roman" pitchFamily="18" charset="0"/>
                    </a:rPr>
                    <a:t>m</a:t>
                  </a:r>
                  <a:r>
                    <a:rPr lang="ru-RU" sz="1400">
                      <a:solidFill>
                        <a:srgbClr val="000000"/>
                      </a:solidFill>
                      <a:latin typeface="Tahoma" pitchFamily="34" charset="0"/>
                      <a:cs typeface="Times New Roman" pitchFamily="18" charset="0"/>
                    </a:rPr>
                    <a:t>/</a:t>
                  </a:r>
                  <a:r>
                    <a:rPr lang="en-US" sz="1400">
                      <a:solidFill>
                        <a:srgbClr val="000000"/>
                      </a:solidFill>
                      <a:latin typeface="Tahoma" pitchFamily="34" charset="0"/>
                      <a:cs typeface="Times New Roman" pitchFamily="18" charset="0"/>
                    </a:rPr>
                    <a:t>s</a:t>
                  </a:r>
                  <a:endParaRPr lang="ru-RU" sz="900">
                    <a:solidFill>
                      <a:srgbClr val="000000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2400"/>
                </a:p>
              </p:txBody>
            </p:sp>
            <p:sp>
              <p:nvSpPr>
                <p:cNvPr id="841756" name="Rectangle 28"/>
                <p:cNvSpPr>
                  <a:spLocks noChangeArrowheads="1"/>
                </p:cNvSpPr>
                <p:nvPr/>
              </p:nvSpPr>
              <p:spPr bwMode="auto">
                <a:xfrm>
                  <a:off x="0" y="978"/>
                  <a:ext cx="523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8000" rIns="1800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841759" name="Group 31"/>
              <p:cNvGrpSpPr>
                <a:grpSpLocks/>
              </p:cNvGrpSpPr>
              <p:nvPr/>
            </p:nvGrpSpPr>
            <p:grpSpPr bwMode="auto">
              <a:xfrm>
                <a:off x="523" y="978"/>
                <a:ext cx="787" cy="422"/>
                <a:chOff x="523" y="978"/>
                <a:chExt cx="787" cy="422"/>
              </a:xfrm>
            </p:grpSpPr>
            <p:sp>
              <p:nvSpPr>
                <p:cNvPr id="841739" name="Rectangle 11"/>
                <p:cNvSpPr>
                  <a:spLocks noChangeArrowheads="1"/>
                </p:cNvSpPr>
                <p:nvPr/>
              </p:nvSpPr>
              <p:spPr bwMode="auto">
                <a:xfrm>
                  <a:off x="566" y="978"/>
                  <a:ext cx="701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8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8000" rIns="18000" anchor="ctr"/>
                <a:lstStyle/>
                <a:p>
                  <a:pPr algn="ctr"/>
                  <a:endParaRPr lang="en-US" sz="1400">
                    <a:solidFill>
                      <a:srgbClr val="000000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r>
                    <a:rPr lang="ru-RU" sz="1400">
                      <a:solidFill>
                        <a:srgbClr val="000000"/>
                      </a:solidFill>
                      <a:latin typeface="Tahoma" pitchFamily="34" charset="0"/>
                      <a:cs typeface="Times New Roman" pitchFamily="18" charset="0"/>
                    </a:rPr>
                    <a:t>531,50</a:t>
                  </a:r>
                  <a:endParaRPr lang="ru-RU" sz="900">
                    <a:solidFill>
                      <a:srgbClr val="000000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2400"/>
                </a:p>
              </p:txBody>
            </p:sp>
            <p:sp>
              <p:nvSpPr>
                <p:cNvPr id="841758" name="Rectangle 30"/>
                <p:cNvSpPr>
                  <a:spLocks noChangeArrowheads="1"/>
                </p:cNvSpPr>
                <p:nvPr/>
              </p:nvSpPr>
              <p:spPr bwMode="auto">
                <a:xfrm>
                  <a:off x="523" y="978"/>
                  <a:ext cx="787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8000" rIns="1800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841761" name="Group 33"/>
              <p:cNvGrpSpPr>
                <a:grpSpLocks/>
              </p:cNvGrpSpPr>
              <p:nvPr/>
            </p:nvGrpSpPr>
            <p:grpSpPr bwMode="auto">
              <a:xfrm>
                <a:off x="1310" y="978"/>
                <a:ext cx="862" cy="422"/>
                <a:chOff x="1310" y="978"/>
                <a:chExt cx="862" cy="422"/>
              </a:xfrm>
            </p:grpSpPr>
            <p:sp>
              <p:nvSpPr>
                <p:cNvPr id="841740" name="Rectangle 12"/>
                <p:cNvSpPr>
                  <a:spLocks noChangeArrowheads="1"/>
                </p:cNvSpPr>
                <p:nvPr/>
              </p:nvSpPr>
              <p:spPr bwMode="auto">
                <a:xfrm>
                  <a:off x="1353" y="978"/>
                  <a:ext cx="776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8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8000" rIns="18000" anchor="ctr"/>
                <a:lstStyle/>
                <a:p>
                  <a:pPr algn="ctr"/>
                  <a:endParaRPr lang="en-US" sz="1400">
                    <a:solidFill>
                      <a:srgbClr val="000000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r>
                    <a:rPr lang="ru-RU" sz="1400">
                      <a:solidFill>
                        <a:srgbClr val="000000"/>
                      </a:solidFill>
                      <a:latin typeface="Tahoma" pitchFamily="34" charset="0"/>
                      <a:cs typeface="Times New Roman" pitchFamily="18" charset="0"/>
                    </a:rPr>
                    <a:t>559,54</a:t>
                  </a:r>
                  <a:endParaRPr lang="ru-RU" sz="900">
                    <a:solidFill>
                      <a:srgbClr val="000000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2400"/>
                </a:p>
              </p:txBody>
            </p:sp>
            <p:sp>
              <p:nvSpPr>
                <p:cNvPr id="841760" name="Rectangle 32"/>
                <p:cNvSpPr>
                  <a:spLocks noChangeArrowheads="1"/>
                </p:cNvSpPr>
                <p:nvPr/>
              </p:nvSpPr>
              <p:spPr bwMode="auto">
                <a:xfrm>
                  <a:off x="1310" y="978"/>
                  <a:ext cx="86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8000" rIns="1800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841763" name="Group 35"/>
              <p:cNvGrpSpPr>
                <a:grpSpLocks/>
              </p:cNvGrpSpPr>
              <p:nvPr/>
            </p:nvGrpSpPr>
            <p:grpSpPr bwMode="auto">
              <a:xfrm>
                <a:off x="0" y="1400"/>
                <a:ext cx="523" cy="422"/>
                <a:chOff x="0" y="1400"/>
                <a:chExt cx="523" cy="422"/>
              </a:xfrm>
            </p:grpSpPr>
            <p:sp>
              <p:nvSpPr>
                <p:cNvPr id="841741" name="Rectangle 13"/>
                <p:cNvSpPr>
                  <a:spLocks noChangeArrowheads="1"/>
                </p:cNvSpPr>
                <p:nvPr/>
              </p:nvSpPr>
              <p:spPr bwMode="auto">
                <a:xfrm>
                  <a:off x="43" y="1400"/>
                  <a:ext cx="437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8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8000" rIns="18000" anchor="ctr"/>
                <a:lstStyle/>
                <a:p>
                  <a:endParaRPr lang="en-US" sz="1400">
                    <a:solidFill>
                      <a:srgbClr val="000000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r>
                    <a:rPr lang="ru-RU" sz="1400">
                      <a:solidFill>
                        <a:srgbClr val="000000"/>
                      </a:solidFill>
                      <a:latin typeface="Tahoma" pitchFamily="34" charset="0"/>
                      <a:cs typeface="Times New Roman" pitchFamily="18" charset="0"/>
                    </a:rPr>
                    <a:t>38 </a:t>
                  </a:r>
                  <a:r>
                    <a:rPr lang="en-US" sz="1400">
                      <a:solidFill>
                        <a:srgbClr val="000000"/>
                      </a:solidFill>
                      <a:latin typeface="Tahoma" pitchFamily="34" charset="0"/>
                      <a:cs typeface="Times New Roman" pitchFamily="18" charset="0"/>
                    </a:rPr>
                    <a:t>m</a:t>
                  </a:r>
                  <a:r>
                    <a:rPr lang="ru-RU" sz="1400">
                      <a:solidFill>
                        <a:srgbClr val="000000"/>
                      </a:solidFill>
                      <a:latin typeface="Tahoma" pitchFamily="34" charset="0"/>
                      <a:cs typeface="Times New Roman" pitchFamily="18" charset="0"/>
                    </a:rPr>
                    <a:t>/</a:t>
                  </a:r>
                  <a:r>
                    <a:rPr lang="en-US" sz="1400">
                      <a:solidFill>
                        <a:srgbClr val="000000"/>
                      </a:solidFill>
                      <a:latin typeface="Tahoma" pitchFamily="34" charset="0"/>
                      <a:cs typeface="Times New Roman" pitchFamily="18" charset="0"/>
                    </a:rPr>
                    <a:t>s</a:t>
                  </a:r>
                  <a:endParaRPr lang="ru-RU" sz="900">
                    <a:solidFill>
                      <a:srgbClr val="000000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2400"/>
                </a:p>
              </p:txBody>
            </p:sp>
            <p:sp>
              <p:nvSpPr>
                <p:cNvPr id="841762" name="Rectangle 34"/>
                <p:cNvSpPr>
                  <a:spLocks noChangeArrowheads="1"/>
                </p:cNvSpPr>
                <p:nvPr/>
              </p:nvSpPr>
              <p:spPr bwMode="auto">
                <a:xfrm>
                  <a:off x="0" y="1400"/>
                  <a:ext cx="523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8000" rIns="1800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841765" name="Group 37"/>
              <p:cNvGrpSpPr>
                <a:grpSpLocks/>
              </p:cNvGrpSpPr>
              <p:nvPr/>
            </p:nvGrpSpPr>
            <p:grpSpPr bwMode="auto">
              <a:xfrm>
                <a:off x="523" y="1400"/>
                <a:ext cx="787" cy="422"/>
                <a:chOff x="523" y="1400"/>
                <a:chExt cx="787" cy="422"/>
              </a:xfrm>
            </p:grpSpPr>
            <p:sp>
              <p:nvSpPr>
                <p:cNvPr id="841742" name="Rectangle 14"/>
                <p:cNvSpPr>
                  <a:spLocks noChangeArrowheads="1"/>
                </p:cNvSpPr>
                <p:nvPr/>
              </p:nvSpPr>
              <p:spPr bwMode="auto">
                <a:xfrm>
                  <a:off x="566" y="1400"/>
                  <a:ext cx="701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8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8000" rIns="18000" anchor="ctr"/>
                <a:lstStyle/>
                <a:p>
                  <a:pPr algn="ctr"/>
                  <a:endParaRPr lang="en-US" sz="1400">
                    <a:solidFill>
                      <a:srgbClr val="000000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r>
                    <a:rPr lang="ru-RU" sz="1400">
                      <a:solidFill>
                        <a:srgbClr val="000000"/>
                      </a:solidFill>
                      <a:latin typeface="Tahoma" pitchFamily="34" charset="0"/>
                      <a:cs typeface="Times New Roman" pitchFamily="18" charset="0"/>
                    </a:rPr>
                    <a:t>451,72</a:t>
                  </a:r>
                  <a:endParaRPr lang="ru-RU" sz="900">
                    <a:solidFill>
                      <a:srgbClr val="000000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2400"/>
                </a:p>
              </p:txBody>
            </p:sp>
            <p:sp>
              <p:nvSpPr>
                <p:cNvPr id="841764" name="Rectangle 36"/>
                <p:cNvSpPr>
                  <a:spLocks noChangeArrowheads="1"/>
                </p:cNvSpPr>
                <p:nvPr/>
              </p:nvSpPr>
              <p:spPr bwMode="auto">
                <a:xfrm>
                  <a:off x="523" y="1400"/>
                  <a:ext cx="787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8000" rIns="1800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841767" name="Group 39"/>
              <p:cNvGrpSpPr>
                <a:grpSpLocks/>
              </p:cNvGrpSpPr>
              <p:nvPr/>
            </p:nvGrpSpPr>
            <p:grpSpPr bwMode="auto">
              <a:xfrm>
                <a:off x="1310" y="1400"/>
                <a:ext cx="862" cy="422"/>
                <a:chOff x="1310" y="1400"/>
                <a:chExt cx="862" cy="422"/>
              </a:xfrm>
            </p:grpSpPr>
            <p:sp>
              <p:nvSpPr>
                <p:cNvPr id="841743" name="Rectangle 15"/>
                <p:cNvSpPr>
                  <a:spLocks noChangeArrowheads="1"/>
                </p:cNvSpPr>
                <p:nvPr/>
              </p:nvSpPr>
              <p:spPr bwMode="auto">
                <a:xfrm>
                  <a:off x="1353" y="1400"/>
                  <a:ext cx="776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8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8000" rIns="18000" anchor="ctr"/>
                <a:lstStyle/>
                <a:p>
                  <a:pPr algn="ctr"/>
                  <a:endParaRPr lang="en-US" sz="1400">
                    <a:solidFill>
                      <a:srgbClr val="000000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pPr algn="ctr"/>
                  <a:r>
                    <a:rPr lang="ru-RU" sz="1400">
                      <a:solidFill>
                        <a:srgbClr val="000000"/>
                      </a:solidFill>
                      <a:latin typeface="Tahoma" pitchFamily="34" charset="0"/>
                      <a:cs typeface="Times New Roman" pitchFamily="18" charset="0"/>
                    </a:rPr>
                    <a:t>489,88</a:t>
                  </a:r>
                  <a:endParaRPr lang="ru-RU" sz="900">
                    <a:solidFill>
                      <a:srgbClr val="000000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pPr eaLnBrk="0" hangingPunct="0"/>
                  <a:endParaRPr lang="ru-RU" sz="2400"/>
                </a:p>
              </p:txBody>
            </p:sp>
            <p:sp>
              <p:nvSpPr>
                <p:cNvPr id="841766" name="Rectangle 38"/>
                <p:cNvSpPr>
                  <a:spLocks noChangeArrowheads="1"/>
                </p:cNvSpPr>
                <p:nvPr/>
              </p:nvSpPr>
              <p:spPr bwMode="auto">
                <a:xfrm>
                  <a:off x="1310" y="1400"/>
                  <a:ext cx="86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18000" rIns="18000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841769" name="Rectangle 41"/>
            <p:cNvSpPr>
              <a:spLocks noChangeArrowheads="1"/>
            </p:cNvSpPr>
            <p:nvPr/>
          </p:nvSpPr>
          <p:spPr bwMode="auto">
            <a:xfrm>
              <a:off x="-2" y="-2"/>
              <a:ext cx="2176" cy="1826"/>
            </a:xfrm>
            <a:prstGeom prst="rect">
              <a:avLst/>
            </a:prstGeom>
            <a:noFill/>
            <a:ln w="6350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rIns="18000" anchor="ctr"/>
            <a:lstStyle/>
            <a:p>
              <a:endParaRPr lang="de-DE"/>
            </a:p>
          </p:txBody>
        </p:sp>
      </p:grpSp>
      <p:sp>
        <p:nvSpPr>
          <p:cNvPr id="841771" name="Rectangle 43"/>
          <p:cNvSpPr>
            <a:spLocks noChangeArrowheads="1"/>
          </p:cNvSpPr>
          <p:nvPr/>
        </p:nvSpPr>
        <p:spPr bwMode="auto">
          <a:xfrm>
            <a:off x="381000" y="1143000"/>
            <a:ext cx="838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>
                <a:cs typeface="Times New Roman" pitchFamily="18" charset="0"/>
              </a:rPr>
              <a:t>Mass of aerosol, fed in</a:t>
            </a:r>
            <a:r>
              <a:rPr lang="ru-RU" sz="1800">
                <a:cs typeface="Times New Roman" pitchFamily="18" charset="0"/>
              </a:rPr>
              <a:t> </a:t>
            </a:r>
            <a:r>
              <a:rPr lang="en-US" sz="1800">
                <a:cs typeface="Times New Roman" pitchFamily="18" charset="0"/>
              </a:rPr>
              <a:t>the test section</a:t>
            </a:r>
            <a:r>
              <a:rPr lang="ru-RU" sz="1800"/>
              <a:t> </a:t>
            </a:r>
          </a:p>
        </p:txBody>
      </p:sp>
    </p:spTree>
  </p:cSld>
  <p:clrMapOvr>
    <a:masterClrMapping/>
  </p:clrMapOvr>
  <p:transition advClick="0"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660033"/>
                </a:solidFill>
                <a:latin typeface="Times New Roman" pitchFamily="18" charset="0"/>
              </a:rPr>
              <a:t>Microphotography</a:t>
            </a:r>
            <a:endParaRPr lang="ru-RU" sz="2800" b="1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843783" name="Rectangle 7"/>
          <p:cNvSpPr>
            <a:spLocks noChangeArrowheads="1"/>
          </p:cNvSpPr>
          <p:nvPr/>
        </p:nvSpPr>
        <p:spPr bwMode="auto">
          <a:xfrm>
            <a:off x="1685925" y="1262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843782" name="Picture 6" descr="OBR 1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262063"/>
            <a:ext cx="577215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3784" name="Rectangle 8"/>
          <p:cNvSpPr>
            <a:spLocks noChangeArrowheads="1"/>
          </p:cNvSpPr>
          <p:nvPr/>
        </p:nvSpPr>
        <p:spPr bwMode="auto">
          <a:xfrm>
            <a:off x="0" y="59436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>
                <a:cs typeface="Times New Roman" pitchFamily="18" charset="0"/>
              </a:rPr>
              <a:t>Aerosol structure on the base plate of stainless steel</a:t>
            </a:r>
            <a:r>
              <a:rPr lang="ru-RU" sz="2000">
                <a:cs typeface="Times New Roman" pitchFamily="18" charset="0"/>
              </a:rPr>
              <a:t>, 1-</a:t>
            </a:r>
            <a:r>
              <a:rPr lang="en-US" sz="2000">
                <a:cs typeface="Times New Roman" pitchFamily="18" charset="0"/>
              </a:rPr>
              <a:t>t</a:t>
            </a:r>
            <a:r>
              <a:rPr lang="ru-RU" sz="2000">
                <a:cs typeface="Times New Roman" pitchFamily="18" charset="0"/>
              </a:rPr>
              <a:t> </a:t>
            </a:r>
            <a:r>
              <a:rPr lang="en-US" sz="2000">
                <a:cs typeface="Times New Roman" pitchFamily="18" charset="0"/>
              </a:rPr>
              <a:t>cascade</a:t>
            </a:r>
            <a:r>
              <a:rPr lang="ru-RU" sz="2000">
                <a:cs typeface="Times New Roman" pitchFamily="18" charset="0"/>
              </a:rPr>
              <a:t> </a:t>
            </a:r>
            <a:r>
              <a:rPr lang="en-US" sz="2000">
                <a:cs typeface="Times New Roman" pitchFamily="18" charset="0"/>
              </a:rPr>
              <a:t>of impactor</a:t>
            </a:r>
          </a:p>
          <a:p>
            <a:pPr algn="ctr"/>
            <a:r>
              <a:rPr lang="ru-RU" sz="2000">
                <a:cs typeface="Times New Roman" pitchFamily="18" charset="0"/>
              </a:rPr>
              <a:t> (</a:t>
            </a:r>
            <a:r>
              <a:rPr lang="en-US" sz="2000">
                <a:cs typeface="Times New Roman" pitchFamily="18" charset="0"/>
              </a:rPr>
              <a:t>regime</a:t>
            </a:r>
            <a:r>
              <a:rPr lang="ru-RU" sz="2000">
                <a:cs typeface="Times New Roman" pitchFamily="18" charset="0"/>
              </a:rPr>
              <a:t> АТ 2.2.3)</a:t>
            </a:r>
            <a:r>
              <a:rPr lang="ru-RU" sz="900"/>
              <a:t> </a:t>
            </a:r>
            <a:endParaRPr lang="ru-RU" sz="2400"/>
          </a:p>
        </p:txBody>
      </p:sp>
    </p:spTree>
  </p:cSld>
  <p:clrMapOvr>
    <a:masterClrMapping/>
  </p:clrMapOvr>
  <p:transition advClick="0">
    <p:zo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660033"/>
                </a:solidFill>
                <a:latin typeface="Times New Roman" pitchFamily="18" charset="0"/>
              </a:rPr>
              <a:t>Microphotography</a:t>
            </a:r>
            <a:endParaRPr lang="ru-RU" sz="2800" b="1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844805" name="Rectangle 5"/>
          <p:cNvSpPr>
            <a:spLocks noChangeArrowheads="1"/>
          </p:cNvSpPr>
          <p:nvPr/>
        </p:nvSpPr>
        <p:spPr bwMode="auto">
          <a:xfrm>
            <a:off x="1933575" y="1452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844804" name="Picture 4" descr="OBR 2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6629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4806" name="Rectangle 6"/>
          <p:cNvSpPr>
            <a:spLocks noChangeArrowheads="1"/>
          </p:cNvSpPr>
          <p:nvPr/>
        </p:nvSpPr>
        <p:spPr bwMode="auto">
          <a:xfrm>
            <a:off x="0" y="58674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>
                <a:cs typeface="Times New Roman" pitchFamily="18" charset="0"/>
              </a:rPr>
              <a:t>Aerosol structure on the base plate of stainless steel</a:t>
            </a:r>
            <a:r>
              <a:rPr lang="ru-RU" sz="2000">
                <a:cs typeface="Times New Roman" pitchFamily="18" charset="0"/>
              </a:rPr>
              <a:t>, </a:t>
            </a:r>
            <a:r>
              <a:rPr lang="en-US" sz="2000">
                <a:cs typeface="Times New Roman" pitchFamily="18" charset="0"/>
              </a:rPr>
              <a:t>2</a:t>
            </a:r>
            <a:r>
              <a:rPr lang="ru-RU" sz="2000">
                <a:cs typeface="Times New Roman" pitchFamily="18" charset="0"/>
              </a:rPr>
              <a:t>-</a:t>
            </a:r>
            <a:r>
              <a:rPr lang="en-US" sz="2000">
                <a:cs typeface="Times New Roman" pitchFamily="18" charset="0"/>
              </a:rPr>
              <a:t>d</a:t>
            </a:r>
            <a:r>
              <a:rPr lang="ru-RU" sz="2000">
                <a:cs typeface="Times New Roman" pitchFamily="18" charset="0"/>
              </a:rPr>
              <a:t> </a:t>
            </a:r>
            <a:r>
              <a:rPr lang="en-US" sz="2000">
                <a:cs typeface="Times New Roman" pitchFamily="18" charset="0"/>
              </a:rPr>
              <a:t>cascade</a:t>
            </a:r>
            <a:r>
              <a:rPr lang="ru-RU" sz="2000">
                <a:cs typeface="Times New Roman" pitchFamily="18" charset="0"/>
              </a:rPr>
              <a:t> </a:t>
            </a:r>
            <a:r>
              <a:rPr lang="en-US" sz="2000">
                <a:cs typeface="Times New Roman" pitchFamily="18" charset="0"/>
              </a:rPr>
              <a:t>of impactor</a:t>
            </a:r>
            <a:r>
              <a:rPr lang="ru-RU" sz="2000">
                <a:cs typeface="Times New Roman" pitchFamily="18" charset="0"/>
              </a:rPr>
              <a:t> </a:t>
            </a:r>
            <a:endParaRPr lang="en-US" sz="2000">
              <a:cs typeface="Times New Roman" pitchFamily="18" charset="0"/>
            </a:endParaRPr>
          </a:p>
          <a:p>
            <a:pPr algn="ctr"/>
            <a:r>
              <a:rPr lang="ru-RU" sz="2000">
                <a:cs typeface="Times New Roman" pitchFamily="18" charset="0"/>
              </a:rPr>
              <a:t>(</a:t>
            </a:r>
            <a:r>
              <a:rPr lang="en-US" sz="2000">
                <a:cs typeface="Times New Roman" pitchFamily="18" charset="0"/>
              </a:rPr>
              <a:t>regime</a:t>
            </a:r>
            <a:r>
              <a:rPr lang="ru-RU" sz="2000">
                <a:cs typeface="Times New Roman" pitchFamily="18" charset="0"/>
              </a:rPr>
              <a:t> АТ 2.2.3)</a:t>
            </a:r>
            <a:r>
              <a:rPr lang="ru-RU" sz="900"/>
              <a:t> </a:t>
            </a:r>
            <a:endParaRPr lang="ru-RU" sz="2400"/>
          </a:p>
        </p:txBody>
      </p:sp>
    </p:spTree>
  </p:cSld>
  <p:clrMapOvr>
    <a:masterClrMapping/>
  </p:clrMapOvr>
  <p:transition advClick="0">
    <p:zo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660033"/>
                </a:solidFill>
                <a:latin typeface="Times New Roman" pitchFamily="18" charset="0"/>
              </a:rPr>
              <a:t>Microphotography</a:t>
            </a:r>
            <a:endParaRPr lang="ru-RU" sz="2800" b="1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842756" name="Rectangle 4"/>
          <p:cNvSpPr>
            <a:spLocks noChangeArrowheads="1"/>
          </p:cNvSpPr>
          <p:nvPr/>
        </p:nvSpPr>
        <p:spPr bwMode="auto">
          <a:xfrm>
            <a:off x="1933575" y="1452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842755" name="Picture 3" descr="OBR 3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0600"/>
            <a:ext cx="6705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2757" name="Rectangle 5"/>
          <p:cNvSpPr>
            <a:spLocks noChangeArrowheads="1"/>
          </p:cNvSpPr>
          <p:nvPr/>
        </p:nvSpPr>
        <p:spPr bwMode="auto">
          <a:xfrm>
            <a:off x="0" y="58674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>
                <a:cs typeface="Times New Roman" pitchFamily="18" charset="0"/>
              </a:rPr>
              <a:t>Aerosol structure on the base plate of stainless steel</a:t>
            </a:r>
            <a:r>
              <a:rPr lang="ru-RU" sz="2000">
                <a:cs typeface="Times New Roman" pitchFamily="18" charset="0"/>
              </a:rPr>
              <a:t>, </a:t>
            </a:r>
            <a:r>
              <a:rPr lang="en-US" sz="2000">
                <a:cs typeface="Times New Roman" pitchFamily="18" charset="0"/>
              </a:rPr>
              <a:t>3</a:t>
            </a:r>
            <a:r>
              <a:rPr lang="ru-RU" sz="2000">
                <a:cs typeface="Times New Roman" pitchFamily="18" charset="0"/>
              </a:rPr>
              <a:t>-</a:t>
            </a:r>
            <a:r>
              <a:rPr lang="en-US" sz="2000">
                <a:cs typeface="Times New Roman" pitchFamily="18" charset="0"/>
              </a:rPr>
              <a:t>d</a:t>
            </a:r>
            <a:r>
              <a:rPr lang="ru-RU" sz="2000">
                <a:cs typeface="Times New Roman" pitchFamily="18" charset="0"/>
              </a:rPr>
              <a:t> </a:t>
            </a:r>
            <a:r>
              <a:rPr lang="en-US" sz="2000">
                <a:cs typeface="Times New Roman" pitchFamily="18" charset="0"/>
              </a:rPr>
              <a:t>cascade</a:t>
            </a:r>
            <a:r>
              <a:rPr lang="ru-RU" sz="2000">
                <a:cs typeface="Times New Roman" pitchFamily="18" charset="0"/>
              </a:rPr>
              <a:t> </a:t>
            </a:r>
            <a:r>
              <a:rPr lang="en-US" sz="2000">
                <a:cs typeface="Times New Roman" pitchFamily="18" charset="0"/>
              </a:rPr>
              <a:t>of impactor</a:t>
            </a:r>
          </a:p>
          <a:p>
            <a:pPr algn="ctr"/>
            <a:r>
              <a:rPr lang="ru-RU" sz="2000">
                <a:cs typeface="Times New Roman" pitchFamily="18" charset="0"/>
              </a:rPr>
              <a:t> (</a:t>
            </a:r>
            <a:r>
              <a:rPr lang="en-US" sz="2000">
                <a:cs typeface="Times New Roman" pitchFamily="18" charset="0"/>
              </a:rPr>
              <a:t>regime</a:t>
            </a:r>
            <a:r>
              <a:rPr lang="ru-RU" sz="2000">
                <a:cs typeface="Times New Roman" pitchFamily="18" charset="0"/>
              </a:rPr>
              <a:t> АТ 2.2.3)</a:t>
            </a:r>
            <a:r>
              <a:rPr lang="ru-RU" sz="900"/>
              <a:t> </a:t>
            </a:r>
            <a:endParaRPr lang="ru-RU" sz="2400"/>
          </a:p>
        </p:txBody>
      </p:sp>
    </p:spTree>
  </p:cSld>
  <p:clrMapOvr>
    <a:masterClrMapping/>
  </p:clrMapOvr>
  <p:transition advClick="0">
    <p:zo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660033"/>
                </a:solidFill>
                <a:latin typeface="Times New Roman" pitchFamily="18" charset="0"/>
              </a:rPr>
              <a:t>Microphotography</a:t>
            </a:r>
            <a:endParaRPr lang="ru-RU" sz="2800" b="1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845828" name="Rectangle 4"/>
          <p:cNvSpPr>
            <a:spLocks noChangeArrowheads="1"/>
          </p:cNvSpPr>
          <p:nvPr/>
        </p:nvSpPr>
        <p:spPr bwMode="auto">
          <a:xfrm>
            <a:off x="1938338" y="144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845827" name="Picture 3" descr="Photo0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1447800"/>
            <a:ext cx="526732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5829" name="Rectangle 5"/>
          <p:cNvSpPr>
            <a:spLocks noChangeArrowheads="1"/>
          </p:cNvSpPr>
          <p:nvPr/>
        </p:nvSpPr>
        <p:spPr bwMode="auto">
          <a:xfrm>
            <a:off x="0" y="5791200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>
                <a:cs typeface="Times New Roman" pitchFamily="18" charset="0"/>
              </a:rPr>
              <a:t>Deposit structure on precipitators</a:t>
            </a:r>
            <a:r>
              <a:rPr lang="ru-RU" sz="2000">
                <a:solidFill>
                  <a:srgbClr val="FF33CC"/>
                </a:solidFill>
              </a:rPr>
              <a:t> </a:t>
            </a:r>
          </a:p>
        </p:txBody>
      </p:sp>
    </p:spTree>
  </p:cSld>
  <p:clrMapOvr>
    <a:masterClrMapping/>
  </p:clrMapOvr>
  <p:transition advClick="0">
    <p:zo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2" name="Rectangle 2"/>
          <p:cNvSpPr>
            <a:spLocks noChangeArrowheads="1"/>
          </p:cNvSpPr>
          <p:nvPr/>
        </p:nvSpPr>
        <p:spPr bwMode="auto">
          <a:xfrm>
            <a:off x="755650" y="188913"/>
            <a:ext cx="7772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213" tIns="44607" rIns="89213" bIns="44607" anchor="ctr"/>
          <a:lstStyle/>
          <a:p>
            <a:pPr defTabSz="892175"/>
            <a:r>
              <a:rPr lang="en-US" b="1">
                <a:solidFill>
                  <a:schemeClr val="accent2"/>
                </a:solidFill>
              </a:rPr>
              <a:t>WP3</a:t>
            </a:r>
            <a:r>
              <a:rPr lang="en-US" b="1">
                <a:solidFill>
                  <a:srgbClr val="660033"/>
                </a:solidFill>
              </a:rPr>
              <a:t>                Summary                          </a:t>
            </a:r>
            <a:r>
              <a:rPr lang="en-US" b="1">
                <a:solidFill>
                  <a:schemeClr val="accent2"/>
                </a:solidFill>
              </a:rPr>
              <a:t>TASK 4</a:t>
            </a:r>
            <a:endParaRPr lang="ru-RU" b="1">
              <a:solidFill>
                <a:schemeClr val="accent2"/>
              </a:solidFill>
            </a:endParaRPr>
          </a:p>
        </p:txBody>
      </p:sp>
      <p:sp>
        <p:nvSpPr>
          <p:cNvPr id="860163" name="Rectangle 3"/>
          <p:cNvSpPr>
            <a:spLocks noChangeArrowheads="1"/>
          </p:cNvSpPr>
          <p:nvPr/>
        </p:nvSpPr>
        <p:spPr bwMode="auto">
          <a:xfrm>
            <a:off x="488950" y="838200"/>
            <a:ext cx="81661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213" tIns="44607" rIns="89213" bIns="44607"/>
          <a:lstStyle/>
          <a:p>
            <a:pPr marL="334963" indent="-334963" algn="just" defTabSz="892175">
              <a:spcBef>
                <a:spcPct val="50000"/>
              </a:spcBef>
              <a:buFontTx/>
              <a:buChar char="•"/>
            </a:pPr>
            <a:r>
              <a:rPr lang="en-US" sz="1600" b="1">
                <a:solidFill>
                  <a:srgbClr val="000066"/>
                </a:solidFill>
                <a:cs typeface="Times New Roman" pitchFamily="18" charset="0"/>
              </a:rPr>
              <a:t>All experiments according to the matrix have been executed</a:t>
            </a:r>
            <a:endParaRPr lang="en-US" sz="1600" b="1">
              <a:solidFill>
                <a:srgbClr val="000066"/>
              </a:solidFill>
            </a:endParaRPr>
          </a:p>
          <a:p>
            <a:pPr marL="334963" indent="-334963" algn="just" defTabSz="892175">
              <a:spcBef>
                <a:spcPct val="50000"/>
              </a:spcBef>
              <a:buFontTx/>
              <a:buChar char="•"/>
            </a:pPr>
            <a:r>
              <a:rPr lang="en-US" sz="1600" b="1">
                <a:solidFill>
                  <a:srgbClr val="000066"/>
                </a:solidFill>
              </a:rPr>
              <a:t>Deposition velocities of  </a:t>
            </a:r>
            <a:r>
              <a:rPr lang="en-US" sz="1600" b="1">
                <a:solidFill>
                  <a:srgbClr val="000066"/>
                </a:solidFill>
                <a:cs typeface="Times New Roman" pitchFamily="18" charset="0"/>
              </a:rPr>
              <a:t>liquid aerosol size of  0,</a:t>
            </a:r>
            <a:r>
              <a:rPr lang="ru-RU" sz="1600" b="1">
                <a:solidFill>
                  <a:srgbClr val="000066"/>
                </a:solidFill>
                <a:cs typeface="Times New Roman" pitchFamily="18" charset="0"/>
              </a:rPr>
              <a:t>2</a:t>
            </a:r>
            <a:r>
              <a:rPr lang="en-US" sz="1600" b="1">
                <a:solidFill>
                  <a:srgbClr val="000066"/>
                </a:solidFill>
                <a:cs typeface="Times New Roman" pitchFamily="18" charset="0"/>
              </a:rPr>
              <a:t> … 1</a:t>
            </a:r>
            <a:r>
              <a:rPr lang="ru-RU" sz="1600" b="1">
                <a:solidFill>
                  <a:srgbClr val="000066"/>
                </a:solidFill>
                <a:cs typeface="Times New Roman" pitchFamily="18" charset="0"/>
              </a:rPr>
              <a:t>4</a:t>
            </a:r>
            <a:r>
              <a:rPr lang="en-US" sz="1600" b="1">
                <a:solidFill>
                  <a:srgbClr val="000066"/>
                </a:solidFill>
                <a:cs typeface="Times New Roman" pitchFamily="18" charset="0"/>
              </a:rPr>
              <a:t> microns in the cylindrical vertical channel in a range of  Reynolds numbers from 10000 to 240000 have been obtained</a:t>
            </a:r>
            <a:endParaRPr lang="en-US" sz="1600" b="1">
              <a:solidFill>
                <a:srgbClr val="000066"/>
              </a:solidFill>
            </a:endParaRPr>
          </a:p>
          <a:p>
            <a:pPr marL="334963" indent="-334963" algn="just" defTabSz="892175">
              <a:spcBef>
                <a:spcPct val="50000"/>
              </a:spcBef>
              <a:buFontTx/>
              <a:buChar char="•"/>
            </a:pPr>
            <a:r>
              <a:rPr lang="en-US" sz="1600" b="1">
                <a:solidFill>
                  <a:srgbClr val="000066"/>
                </a:solidFill>
              </a:rPr>
              <a:t>Parameters of carrier gas flow (average velocity, velocity fluctuations and    fluctuation frequencies) in the </a:t>
            </a:r>
            <a:r>
              <a:rPr lang="en-US" sz="1600" b="1">
                <a:solidFill>
                  <a:srgbClr val="000066"/>
                </a:solidFill>
                <a:cs typeface="Times New Roman" pitchFamily="18" charset="0"/>
              </a:rPr>
              <a:t>cylindrical</a:t>
            </a:r>
            <a:r>
              <a:rPr lang="en-US" sz="1600" b="1">
                <a:solidFill>
                  <a:srgbClr val="000066"/>
                </a:solidFill>
              </a:rPr>
              <a:t> vertical channel in diameter of 98 mm have been </a:t>
            </a:r>
            <a:r>
              <a:rPr lang="en-US" sz="1600" b="1">
                <a:solidFill>
                  <a:srgbClr val="000066"/>
                </a:solidFill>
                <a:cs typeface="Times New Roman" pitchFamily="18" charset="0"/>
              </a:rPr>
              <a:t>obtained</a:t>
            </a:r>
          </a:p>
          <a:p>
            <a:pPr marL="334963" indent="-334963" algn="just" defTabSz="892175">
              <a:spcBef>
                <a:spcPct val="50000"/>
              </a:spcBef>
              <a:buFontTx/>
              <a:buChar char="•"/>
            </a:pPr>
            <a:r>
              <a:rPr lang="en-US" sz="1600" b="1">
                <a:solidFill>
                  <a:srgbClr val="000066"/>
                </a:solidFill>
                <a:cs typeface="Times New Roman" pitchFamily="18" charset="0"/>
              </a:rPr>
              <a:t>Particle size spectra and particle concentrations along the channel (D=98 </a:t>
            </a:r>
            <a:r>
              <a:rPr lang="ru-RU" sz="1600" b="1">
                <a:solidFill>
                  <a:srgbClr val="000066"/>
                </a:solidFill>
                <a:cs typeface="Times New Roman" pitchFamily="18" charset="0"/>
              </a:rPr>
              <a:t>мм</a:t>
            </a:r>
            <a:r>
              <a:rPr lang="en-US" sz="1600" b="1">
                <a:solidFill>
                  <a:srgbClr val="000066"/>
                </a:solidFill>
                <a:cs typeface="Times New Roman" pitchFamily="18" charset="0"/>
              </a:rPr>
              <a:t>) are obtained</a:t>
            </a:r>
            <a:endParaRPr lang="en-US" sz="1600" b="1">
              <a:solidFill>
                <a:srgbClr val="000066"/>
              </a:solidFill>
            </a:endParaRPr>
          </a:p>
          <a:p>
            <a:pPr marL="334963" indent="-334963" algn="just" defTabSz="892175">
              <a:spcBef>
                <a:spcPct val="50000"/>
              </a:spcBef>
              <a:buFontTx/>
              <a:buChar char="•"/>
            </a:pPr>
            <a:r>
              <a:rPr lang="en-US" sz="1600" b="1">
                <a:solidFill>
                  <a:srgbClr val="000066"/>
                </a:solidFill>
              </a:rPr>
              <a:t>A</a:t>
            </a:r>
            <a:r>
              <a:rPr lang="en-US" sz="1600" b="1">
                <a:solidFill>
                  <a:srgbClr val="000066"/>
                </a:solidFill>
                <a:cs typeface="Times New Roman" pitchFamily="18" charset="0"/>
              </a:rPr>
              <a:t> novel experimental setup for investigation of aerosol deposition and resuspension has been constructed</a:t>
            </a:r>
            <a:r>
              <a:rPr lang="ru-RU" sz="1600" b="1">
                <a:solidFill>
                  <a:srgbClr val="000066"/>
                </a:solidFill>
              </a:rPr>
              <a:t> </a:t>
            </a:r>
            <a:endParaRPr lang="en-US" sz="1600" b="1">
              <a:solidFill>
                <a:srgbClr val="000066"/>
              </a:solidFill>
            </a:endParaRPr>
          </a:p>
          <a:p>
            <a:pPr marL="334963" indent="-334963" algn="just" defTabSz="892175">
              <a:spcBef>
                <a:spcPct val="50000"/>
              </a:spcBef>
              <a:buFontTx/>
              <a:buChar char="•"/>
            </a:pPr>
            <a:r>
              <a:rPr lang="en-US" sz="1600" b="1">
                <a:solidFill>
                  <a:srgbClr val="000066"/>
                </a:solidFill>
              </a:rPr>
              <a:t>T</a:t>
            </a:r>
            <a:r>
              <a:rPr lang="en-US" sz="1600" b="1">
                <a:solidFill>
                  <a:srgbClr val="000066"/>
                </a:solidFill>
                <a:cs typeface="Times New Roman" pitchFamily="18" charset="0"/>
              </a:rPr>
              <a:t>he design of the ammonium chloride aerosol generator based on use of reversible chemical reaction (dissociation - recombination) has been developed</a:t>
            </a:r>
            <a:endParaRPr lang="en-US" sz="1600" b="1">
              <a:solidFill>
                <a:srgbClr val="000066"/>
              </a:solidFill>
            </a:endParaRPr>
          </a:p>
          <a:p>
            <a:pPr marL="334963" indent="-334963" algn="just" defTabSz="892175">
              <a:spcBef>
                <a:spcPct val="50000"/>
              </a:spcBef>
              <a:buFontTx/>
              <a:buChar char="•"/>
            </a:pPr>
            <a:r>
              <a:rPr lang="en-US" sz="1600" b="1">
                <a:solidFill>
                  <a:srgbClr val="000066"/>
                </a:solidFill>
              </a:rPr>
              <a:t>Deposition intensities of </a:t>
            </a:r>
            <a:r>
              <a:rPr lang="en-US" sz="1600" b="1">
                <a:solidFill>
                  <a:srgbClr val="000066"/>
                </a:solidFill>
                <a:cs typeface="Times New Roman" pitchFamily="18" charset="0"/>
              </a:rPr>
              <a:t>ammonium chloride aerosol in size of 0,</a:t>
            </a:r>
            <a:r>
              <a:rPr lang="ru-RU" sz="1600" b="1">
                <a:solidFill>
                  <a:srgbClr val="000066"/>
                </a:solidFill>
                <a:cs typeface="Times New Roman" pitchFamily="18" charset="0"/>
              </a:rPr>
              <a:t>15</a:t>
            </a:r>
            <a:r>
              <a:rPr lang="en-US" sz="1600" b="1">
                <a:solidFill>
                  <a:srgbClr val="000066"/>
                </a:solidFill>
                <a:cs typeface="Times New Roman" pitchFamily="18" charset="0"/>
              </a:rPr>
              <a:t> to </a:t>
            </a:r>
            <a:r>
              <a:rPr lang="ru-RU" sz="1600" b="1">
                <a:solidFill>
                  <a:srgbClr val="000066"/>
                </a:solidFill>
                <a:cs typeface="Times New Roman" pitchFamily="18" charset="0"/>
              </a:rPr>
              <a:t>5</a:t>
            </a:r>
            <a:r>
              <a:rPr lang="en-US" sz="1600" b="1">
                <a:solidFill>
                  <a:srgbClr val="000066"/>
                </a:solidFill>
                <a:cs typeface="Times New Roman" pitchFamily="18" charset="0"/>
              </a:rPr>
              <a:t> microns in the vertical channel in diameter of 50 mm have been obtained under air velocity from 20 to 38 m/s. It has been found out that </a:t>
            </a:r>
            <a:r>
              <a:rPr lang="en-US" sz="1600" b="1">
                <a:solidFill>
                  <a:srgbClr val="000066"/>
                </a:solidFill>
              </a:rPr>
              <a:t>deposition</a:t>
            </a:r>
            <a:r>
              <a:rPr lang="en-US" sz="1600" b="1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1600" b="1">
                <a:solidFill>
                  <a:srgbClr val="000066"/>
                </a:solidFill>
              </a:rPr>
              <a:t>intensities</a:t>
            </a:r>
            <a:r>
              <a:rPr lang="en-US" sz="1600" b="1">
                <a:solidFill>
                  <a:srgbClr val="000066"/>
                </a:solidFill>
                <a:cs typeface="Times New Roman" pitchFamily="18" charset="0"/>
              </a:rPr>
              <a:t> depend on two simultaneous processes – deposition and resuspension</a:t>
            </a:r>
            <a:r>
              <a:rPr lang="ru-RU" sz="1600" b="1">
                <a:solidFill>
                  <a:srgbClr val="000066"/>
                </a:solidFill>
              </a:rPr>
              <a:t> </a:t>
            </a:r>
            <a:r>
              <a:rPr lang="en-US" sz="1600" b="1">
                <a:solidFill>
                  <a:srgbClr val="000066"/>
                </a:solidFill>
              </a:rPr>
              <a:t> </a:t>
            </a:r>
          </a:p>
          <a:p>
            <a:pPr marL="334963" indent="-334963" algn="just" defTabSz="892175">
              <a:spcBef>
                <a:spcPct val="50000"/>
              </a:spcBef>
              <a:buFontTx/>
              <a:buChar char="•"/>
            </a:pPr>
            <a:r>
              <a:rPr lang="en-US" sz="1600" b="1">
                <a:solidFill>
                  <a:srgbClr val="000066"/>
                </a:solidFill>
              </a:rPr>
              <a:t>R</a:t>
            </a:r>
            <a:r>
              <a:rPr lang="en-US" sz="1600" b="1">
                <a:solidFill>
                  <a:srgbClr val="000066"/>
                </a:solidFill>
                <a:cs typeface="Times New Roman" pitchFamily="18" charset="0"/>
              </a:rPr>
              <a:t>esuspension velocities of  ammonium chloride aerosol in the vertical channel in diameter of 50 mm have been obtained under air velocities from 65 to 105 m/s</a:t>
            </a:r>
            <a:r>
              <a:rPr lang="ru-RU" sz="1600" b="1">
                <a:solidFill>
                  <a:srgbClr val="000066"/>
                </a:solidFill>
              </a:rPr>
              <a:t> </a:t>
            </a:r>
          </a:p>
        </p:txBody>
      </p:sp>
    </p:spTree>
  </p:cSld>
  <p:clrMapOvr>
    <a:masterClrMapping/>
  </p:clrMapOvr>
  <p:transition advClick="0">
    <p:zo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349500"/>
            <a:ext cx="7772400" cy="1143000"/>
          </a:xfrm>
        </p:spPr>
        <p:txBody>
          <a:bodyPr/>
          <a:lstStyle/>
          <a:p>
            <a:r>
              <a:rPr lang="en-US" sz="3600">
                <a:solidFill>
                  <a:srgbClr val="660033"/>
                </a:solidFill>
              </a:rPr>
              <a:t>THANK YOU FOR THE ATTENTION!</a:t>
            </a:r>
            <a:endParaRPr lang="ru-RU" sz="3600">
              <a:solidFill>
                <a:srgbClr val="660033"/>
              </a:solidFill>
            </a:endParaRPr>
          </a:p>
        </p:txBody>
      </p:sp>
      <p:sp>
        <p:nvSpPr>
          <p:cNvPr id="796676" name="Text Box 4"/>
          <p:cNvSpPr txBox="1">
            <a:spLocks noChangeArrowheads="1"/>
          </p:cNvSpPr>
          <p:nvPr/>
        </p:nvSpPr>
        <p:spPr bwMode="auto">
          <a:xfrm>
            <a:off x="2411413" y="115888"/>
            <a:ext cx="36163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7493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7493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7493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7493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solidFill>
                  <a:srgbClr val="6D0E72"/>
                </a:solidFill>
              </a:rPr>
              <a:t>Presentation is over</a:t>
            </a:r>
            <a:endParaRPr lang="ru-RU" sz="3200" b="1">
              <a:solidFill>
                <a:srgbClr val="6D0E72"/>
              </a:solidFill>
            </a:endParaRPr>
          </a:p>
        </p:txBody>
      </p:sp>
    </p:spTree>
  </p:cSld>
  <p:clrMapOvr>
    <a:masterClrMapping/>
  </p:clrMapOvr>
  <p:transition advClick="0">
    <p:zo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76263"/>
          </a:xfrm>
        </p:spPr>
        <p:txBody>
          <a:bodyPr/>
          <a:lstStyle/>
          <a:p>
            <a:r>
              <a:rPr lang="ru-RU" sz="2800" b="1">
                <a:cs typeface="Times New Roman" pitchFamily="18" charset="0"/>
              </a:rPr>
              <a:t>Измерительная система ЛДА</a:t>
            </a:r>
            <a:r>
              <a:rPr lang="ru-RU" sz="2800" b="1"/>
              <a:t> </a:t>
            </a:r>
          </a:p>
        </p:txBody>
      </p:sp>
      <p:sp>
        <p:nvSpPr>
          <p:cNvPr id="517142" name="Rectangle 22"/>
          <p:cNvSpPr>
            <a:spLocks noChangeArrowheads="1"/>
          </p:cNvSpPr>
          <p:nvPr/>
        </p:nvSpPr>
        <p:spPr bwMode="auto">
          <a:xfrm>
            <a:off x="2259013" y="1643063"/>
            <a:ext cx="60769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graphicFrame>
        <p:nvGraphicFramePr>
          <p:cNvPr id="517141" name="Object 21"/>
          <p:cNvGraphicFramePr>
            <a:graphicFrameLocks noChangeAspect="1"/>
          </p:cNvGraphicFramePr>
          <p:nvPr/>
        </p:nvGraphicFramePr>
        <p:xfrm>
          <a:off x="1295400" y="1219200"/>
          <a:ext cx="6477000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43" r:id="rId5" imgW="5326380" imgH="3992880" progId="Word.Picture.8">
                  <p:embed/>
                </p:oleObj>
              </mc:Choice>
              <mc:Fallback>
                <p:oleObj r:id="rId5" imgW="5326380" imgH="3992880" progId="Word.Picture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8000" contras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219200"/>
                        <a:ext cx="6477000" cy="485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4" name="Text Box 4"/>
          <p:cNvSpPr txBox="1">
            <a:spLocks noChangeArrowheads="1"/>
          </p:cNvSpPr>
          <p:nvPr/>
        </p:nvSpPr>
        <p:spPr bwMode="auto">
          <a:xfrm>
            <a:off x="735013" y="2297113"/>
            <a:ext cx="7366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721926" name="Rectangle 6"/>
          <p:cNvSpPr>
            <a:spLocks noChangeArrowheads="1"/>
          </p:cNvSpPr>
          <p:nvPr/>
        </p:nvSpPr>
        <p:spPr bwMode="auto">
          <a:xfrm>
            <a:off x="0" y="1524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800" b="1">
                <a:solidFill>
                  <a:srgbClr val="660033"/>
                </a:solidFill>
                <a:cs typeface="Times New Roman" pitchFamily="18" charset="0"/>
              </a:rPr>
              <a:t>Дифференциальная  схема ЛДА  с ячейкой Брэгга  и  расширителем пучков лазера</a:t>
            </a:r>
            <a:r>
              <a:rPr lang="ru-RU" sz="1800" b="1">
                <a:solidFill>
                  <a:srgbClr val="660033"/>
                </a:solidFill>
              </a:rPr>
              <a:t> </a:t>
            </a:r>
          </a:p>
        </p:txBody>
      </p:sp>
      <p:sp>
        <p:nvSpPr>
          <p:cNvPr id="721928" name="Rectangle 8"/>
          <p:cNvSpPr>
            <a:spLocks noChangeArrowheads="1"/>
          </p:cNvSpPr>
          <p:nvPr/>
        </p:nvSpPr>
        <p:spPr bwMode="auto">
          <a:xfrm>
            <a:off x="1604963" y="2462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graphicFrame>
        <p:nvGraphicFramePr>
          <p:cNvPr id="721927" name="Object 7"/>
          <p:cNvGraphicFramePr>
            <a:graphicFrameLocks noChangeAspect="1"/>
          </p:cNvGraphicFramePr>
          <p:nvPr/>
        </p:nvGraphicFramePr>
        <p:xfrm>
          <a:off x="304800" y="1676400"/>
          <a:ext cx="8458200" cy="275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30" r:id="rId4" imgW="6019800" imgH="1965960" progId="Word.Picture.8">
                  <p:embed/>
                </p:oleObj>
              </mc:Choice>
              <mc:Fallback>
                <p:oleObj r:id="rId4" imgW="6019800" imgH="1965960" progId="Word.Pictur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76400"/>
                        <a:ext cx="8458200" cy="275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1929" name="Rectangle 9"/>
          <p:cNvSpPr>
            <a:spLocks noChangeArrowheads="1"/>
          </p:cNvSpPr>
          <p:nvPr/>
        </p:nvSpPr>
        <p:spPr bwMode="auto">
          <a:xfrm>
            <a:off x="304800" y="4953000"/>
            <a:ext cx="8610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1800">
                <a:cs typeface="Times New Roman" pitchFamily="18" charset="0"/>
              </a:rPr>
              <a:t>1 - лазер; 2,4 - разделитель пучков; 3 - ячейка Брэгга; 5 - расширитель пучков;</a:t>
            </a:r>
          </a:p>
          <a:p>
            <a:pPr algn="just" eaLnBrk="0" hangingPunct="0"/>
            <a:r>
              <a:rPr lang="ru-RU" sz="1800">
                <a:cs typeface="Times New Roman" pitchFamily="18" charset="0"/>
              </a:rPr>
              <a:t>6 - фронтальная линза; 7 – рабочий участок; 8 - приемная линза ФП;  9 - ФЭУ.</a:t>
            </a:r>
          </a:p>
          <a:p>
            <a:pPr eaLnBrk="0" hangingPunct="0"/>
            <a:endParaRPr lang="ru-RU" sz="1800"/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9" name="Rectangle 3"/>
          <p:cNvSpPr>
            <a:spLocks noChangeArrowheads="1"/>
          </p:cNvSpPr>
          <p:nvPr/>
        </p:nvSpPr>
        <p:spPr bwMode="auto">
          <a:xfrm>
            <a:off x="1647825" y="-1071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731144" name="Rectangle 8"/>
          <p:cNvSpPr>
            <a:spLocks noChangeArrowheads="1"/>
          </p:cNvSpPr>
          <p:nvPr/>
        </p:nvSpPr>
        <p:spPr bwMode="auto">
          <a:xfrm>
            <a:off x="2438400" y="190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graphicFrame>
        <p:nvGraphicFramePr>
          <p:cNvPr id="731143" name="Object 7"/>
          <p:cNvGraphicFramePr>
            <a:graphicFrameLocks noChangeAspect="1"/>
          </p:cNvGraphicFramePr>
          <p:nvPr/>
        </p:nvGraphicFramePr>
        <p:xfrm>
          <a:off x="2514600" y="762000"/>
          <a:ext cx="3790950" cy="575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149" name="Рисунок" r:id="rId4" imgW="6480720" imgH="9972720" progId="Word.Picture.8">
                  <p:embed/>
                </p:oleObj>
              </mc:Choice>
              <mc:Fallback>
                <p:oleObj name="Рисунок" r:id="rId4" imgW="6480720" imgH="9972720" progId="Word.Pictur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887"/>
                      <a:stretch>
                        <a:fillRect/>
                      </a:stretch>
                    </p:blipFill>
                    <p:spPr bwMode="auto">
                      <a:xfrm>
                        <a:off x="2514600" y="762000"/>
                        <a:ext cx="3790950" cy="575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1148" name="Rectangle 1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rgbClr val="660033"/>
                </a:solidFill>
              </a:rPr>
              <a:t>Aerosol test facility ATF2</a:t>
            </a:r>
            <a:endParaRPr lang="ru-RU" b="1">
              <a:solidFill>
                <a:srgbClr val="660033"/>
              </a:solidFill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4386" name="Picture 2" descr="с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68413"/>
            <a:ext cx="777240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4387" name="Rectangle 3"/>
          <p:cNvSpPr>
            <a:spLocks noChangeArrowheads="1"/>
          </p:cNvSpPr>
          <p:nvPr/>
        </p:nvSpPr>
        <p:spPr bwMode="auto">
          <a:xfrm>
            <a:off x="684213" y="188913"/>
            <a:ext cx="7488237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A50021"/>
                </a:solidFill>
                <a:latin typeface="Franklin Gothic Demi" pitchFamily="34" charset="0"/>
              </a:rPr>
              <a:t>OPTICAL METHODS FOR THE FRACTIONAL ANALYSYS</a:t>
            </a:r>
            <a:endParaRPr lang="ru-RU" sz="2000" b="1">
              <a:solidFill>
                <a:srgbClr val="A50021"/>
              </a:solidFill>
              <a:latin typeface="Franklin Gothic Demi" pitchFamily="34" charset="0"/>
            </a:endParaRPr>
          </a:p>
        </p:txBody>
      </p:sp>
      <p:sp>
        <p:nvSpPr>
          <p:cNvPr id="784388" name="Rectangle 4"/>
          <p:cNvSpPr>
            <a:spLocks noChangeArrowheads="1"/>
          </p:cNvSpPr>
          <p:nvPr/>
        </p:nvSpPr>
        <p:spPr bwMode="auto">
          <a:xfrm>
            <a:off x="1835150" y="1268413"/>
            <a:ext cx="47529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de-DE" sz="200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784389" name="Rectangle 5"/>
          <p:cNvSpPr>
            <a:spLocks noChangeArrowheads="1"/>
          </p:cNvSpPr>
          <p:nvPr/>
        </p:nvSpPr>
        <p:spPr bwMode="auto">
          <a:xfrm>
            <a:off x="1908175" y="1268413"/>
            <a:ext cx="4608513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de-DE" sz="2000">
              <a:solidFill>
                <a:srgbClr val="FF0000"/>
              </a:solidFill>
              <a:latin typeface="Franklin Gothic Demi" pitchFamily="34" charset="0"/>
            </a:endParaRPr>
          </a:p>
        </p:txBody>
      </p:sp>
      <p:sp>
        <p:nvSpPr>
          <p:cNvPr id="784390" name="Rectangle 6"/>
          <p:cNvSpPr>
            <a:spLocks noChangeArrowheads="1"/>
          </p:cNvSpPr>
          <p:nvPr/>
        </p:nvSpPr>
        <p:spPr bwMode="auto">
          <a:xfrm>
            <a:off x="1331913" y="2276475"/>
            <a:ext cx="4032250" cy="360363"/>
          </a:xfrm>
          <a:prstGeom prst="rect">
            <a:avLst/>
          </a:prstGeom>
          <a:solidFill>
            <a:srgbClr val="CCE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rgbClr val="FF0000"/>
                </a:solidFill>
                <a:latin typeface="Franklin Gothic Demi" pitchFamily="34" charset="0"/>
              </a:rPr>
              <a:t>Extinction method</a:t>
            </a:r>
            <a:endParaRPr lang="ru-RU" sz="2000">
              <a:solidFill>
                <a:srgbClr val="FF0000"/>
              </a:solidFill>
              <a:latin typeface="Franklin Gothic Demi" pitchFamily="34" charset="0"/>
            </a:endParaRPr>
          </a:p>
        </p:txBody>
      </p:sp>
      <p:sp>
        <p:nvSpPr>
          <p:cNvPr id="784391" name="Rectangle 7"/>
          <p:cNvSpPr>
            <a:spLocks noChangeArrowheads="1"/>
          </p:cNvSpPr>
          <p:nvPr/>
        </p:nvSpPr>
        <p:spPr bwMode="auto">
          <a:xfrm flipH="1">
            <a:off x="3563938" y="4365625"/>
            <a:ext cx="4032250" cy="358775"/>
          </a:xfrm>
          <a:prstGeom prst="rect">
            <a:avLst/>
          </a:prstGeom>
          <a:solidFill>
            <a:srgbClr val="CCE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rgbClr val="FF0000"/>
                </a:solidFill>
                <a:latin typeface="Franklin Gothic Demi" pitchFamily="34" charset="0"/>
              </a:rPr>
              <a:t>Particle counter method (PCM)</a:t>
            </a:r>
            <a:endParaRPr lang="ru-RU" sz="2000">
              <a:solidFill>
                <a:srgbClr val="FF0000"/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9" name="Text Box 3"/>
          <p:cNvSpPr txBox="1">
            <a:spLocks noChangeArrowheads="1"/>
          </p:cNvSpPr>
          <p:nvPr/>
        </p:nvSpPr>
        <p:spPr bwMode="auto">
          <a:xfrm>
            <a:off x="466725" y="15875"/>
            <a:ext cx="813752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endParaRPr lang="de-DE" sz="2400" b="1">
              <a:solidFill>
                <a:srgbClr val="660033"/>
              </a:solidFill>
              <a:latin typeface="Tahoma" pitchFamily="34" charset="0"/>
            </a:endParaRPr>
          </a:p>
        </p:txBody>
      </p:sp>
      <p:sp>
        <p:nvSpPr>
          <p:cNvPr id="654340" name="Rectangle 4"/>
          <p:cNvSpPr>
            <a:spLocks noChangeArrowheads="1"/>
          </p:cNvSpPr>
          <p:nvPr/>
        </p:nvSpPr>
        <p:spPr bwMode="auto">
          <a:xfrm>
            <a:off x="381000" y="1066800"/>
            <a:ext cx="83820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-114300"/>
            <a:r>
              <a:rPr lang="ru-RU" sz="2400"/>
              <a:t>  </a:t>
            </a:r>
          </a:p>
          <a:p>
            <a:pPr indent="-114300"/>
            <a:r>
              <a:rPr lang="ru-RU" sz="2400"/>
              <a:t>		В</a:t>
            </a:r>
            <a:r>
              <a:rPr lang="ru-RU" sz="2400">
                <a:cs typeface="Times New Roman" pitchFamily="18" charset="0"/>
              </a:rPr>
              <a:t>  работе реализованы три оптических метода исследования фракционного состава двухфазного потока: </a:t>
            </a:r>
          </a:p>
          <a:p>
            <a:pPr indent="-114300" eaLnBrk="0" hangingPunct="0"/>
            <a:r>
              <a:rPr lang="ru-RU" sz="2400">
                <a:cs typeface="Times New Roman" pitchFamily="18" charset="0"/>
              </a:rPr>
              <a:t>-</a:t>
            </a:r>
            <a:r>
              <a:rPr lang="ru-RU" sz="2400"/>
              <a:t> -  </a:t>
            </a:r>
            <a:r>
              <a:rPr lang="ru-RU" sz="2400">
                <a:cs typeface="Times New Roman" pitchFamily="18" charset="0"/>
              </a:rPr>
              <a:t>метод спектральной прозрачности (СП) для исследования </a:t>
            </a:r>
            <a:r>
              <a:rPr lang="ru-RU" sz="2400"/>
              <a:t>          </a:t>
            </a:r>
            <a:r>
              <a:rPr lang="ru-RU" sz="2400">
                <a:cs typeface="Times New Roman" pitchFamily="18" charset="0"/>
              </a:rPr>
              <a:t>капель тумана (со средним размером капель порядка микрона); </a:t>
            </a:r>
            <a:endParaRPr lang="ru-RU" sz="2400"/>
          </a:p>
          <a:p>
            <a:pPr indent="-114300" eaLnBrk="0" hangingPunct="0"/>
            <a:r>
              <a:rPr lang="ru-RU" sz="2400"/>
              <a:t>- </a:t>
            </a:r>
            <a:r>
              <a:rPr lang="ru-RU" sz="2400">
                <a:cs typeface="Times New Roman" pitchFamily="18" charset="0"/>
              </a:rPr>
              <a:t>-</a:t>
            </a:r>
            <a:r>
              <a:rPr lang="ru-RU" sz="2400"/>
              <a:t>  </a:t>
            </a:r>
            <a:r>
              <a:rPr lang="ru-RU" sz="2400">
                <a:cs typeface="Times New Roman" pitchFamily="18" charset="0"/>
              </a:rPr>
              <a:t>метод «малых углов» (МУ) для исследования фракционного состава крупных капель (средний размер капель более одного микрона);</a:t>
            </a:r>
          </a:p>
          <a:p>
            <a:pPr indent="-114300" eaLnBrk="0" hangingPunct="0"/>
            <a:r>
              <a:rPr lang="ru-RU" sz="2400">
                <a:cs typeface="Times New Roman" pitchFamily="18" charset="0"/>
              </a:rPr>
              <a:t>-</a:t>
            </a:r>
            <a:r>
              <a:rPr lang="ru-RU" sz="2400"/>
              <a:t> -  </a:t>
            </a:r>
            <a:r>
              <a:rPr lang="ru-RU" sz="2400">
                <a:cs typeface="Times New Roman" pitchFamily="18" charset="0"/>
              </a:rPr>
              <a:t>счетный метод для измерения размеров и профиля концентрации частиц.</a:t>
            </a:r>
          </a:p>
          <a:p>
            <a:pPr indent="-114300" eaLnBrk="0" hangingPunct="0"/>
            <a:endParaRPr lang="ru-RU" sz="2400"/>
          </a:p>
        </p:txBody>
      </p:sp>
      <p:sp>
        <p:nvSpPr>
          <p:cNvPr id="654341" name="Text Box 5"/>
          <p:cNvSpPr txBox="1">
            <a:spLocks noChangeArrowheads="1"/>
          </p:cNvSpPr>
          <p:nvPr/>
        </p:nvSpPr>
        <p:spPr bwMode="auto">
          <a:xfrm>
            <a:off x="762000" y="77788"/>
            <a:ext cx="7910513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300">
                <a:solidFill>
                  <a:srgbClr val="A50021"/>
                </a:solidFill>
              </a:rPr>
              <a:t>ОПТИЧЕСКИЕ МЕТОДЫ ФРАКЦИОННОГО АНАЛИЗА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Text Box 2"/>
          <p:cNvSpPr txBox="1">
            <a:spLocks noChangeArrowheads="1"/>
          </p:cNvSpPr>
          <p:nvPr/>
        </p:nvSpPr>
        <p:spPr bwMode="auto">
          <a:xfrm>
            <a:off x="466725" y="15875"/>
            <a:ext cx="81375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endParaRPr lang="de-DE" b="1">
              <a:solidFill>
                <a:srgbClr val="660033"/>
              </a:solidFill>
              <a:latin typeface="Tahoma" pitchFamily="34" charset="0"/>
            </a:endParaRPr>
          </a:p>
        </p:txBody>
      </p:sp>
      <p:sp>
        <p:nvSpPr>
          <p:cNvPr id="791555" name="Rectangle 3"/>
          <p:cNvSpPr>
            <a:spLocks noChangeArrowheads="1"/>
          </p:cNvSpPr>
          <p:nvPr/>
        </p:nvSpPr>
        <p:spPr bwMode="auto">
          <a:xfrm>
            <a:off x="611188" y="188913"/>
            <a:ext cx="789622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1800">
                <a:solidFill>
                  <a:srgbClr val="660033"/>
                </a:solidFill>
                <a:latin typeface="Arial" pitchFamily="34" charset="0"/>
              </a:rPr>
              <a:t>Схема компоновки комплекса измерения фракционного состава потока</a:t>
            </a:r>
            <a:r>
              <a:rPr lang="ru-RU" sz="2300">
                <a:latin typeface="Arial" pitchFamily="34" charset="0"/>
              </a:rPr>
              <a:t> </a:t>
            </a:r>
          </a:p>
        </p:txBody>
      </p:sp>
      <p:pic>
        <p:nvPicPr>
          <p:cNvPr id="79155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4238" y="1052513"/>
            <a:ext cx="4475162" cy="4968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ChangeArrowheads="1"/>
          </p:cNvSpPr>
          <p:nvPr/>
        </p:nvSpPr>
        <p:spPr bwMode="auto">
          <a:xfrm>
            <a:off x="395288" y="138113"/>
            <a:ext cx="84470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sz="1600">
                <a:solidFill>
                  <a:srgbClr val="660033"/>
                </a:solidFill>
                <a:latin typeface="Arial" pitchFamily="34" charset="0"/>
              </a:rPr>
              <a:t>Отработка конфигурации входной части канала. Расход воздуха через канал 0,04 м3/с</a:t>
            </a:r>
          </a:p>
          <a:p>
            <a:pPr algn="ctr"/>
            <a:r>
              <a:rPr lang="ru-RU" sz="1400">
                <a:solidFill>
                  <a:srgbClr val="660033"/>
                </a:solidFill>
                <a:latin typeface="Arial" pitchFamily="34" charset="0"/>
              </a:rPr>
              <a:t>Измерения термоанемометром</a:t>
            </a:r>
            <a:r>
              <a:rPr lang="ru-RU" sz="1600">
                <a:latin typeface="Arial" pitchFamily="34" charset="0"/>
              </a:rPr>
              <a:t> </a:t>
            </a:r>
          </a:p>
        </p:txBody>
      </p:sp>
      <p:sp>
        <p:nvSpPr>
          <p:cNvPr id="793603" name="Rectangle 3"/>
          <p:cNvSpPr>
            <a:spLocks noChangeArrowheads="1"/>
          </p:cNvSpPr>
          <p:nvPr/>
        </p:nvSpPr>
        <p:spPr bwMode="auto">
          <a:xfrm>
            <a:off x="0" y="165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793604" name="Object 4"/>
          <p:cNvGraphicFramePr>
            <a:graphicFrameLocks noChangeAspect="1"/>
          </p:cNvGraphicFramePr>
          <p:nvPr/>
        </p:nvGraphicFramePr>
        <p:xfrm>
          <a:off x="250825" y="908050"/>
          <a:ext cx="4392613" cy="288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610" name="Рисунок" r:id="rId4" imgW="6105144" imgH="4011168" progId="Word.Picture.8">
                  <p:embed/>
                </p:oleObj>
              </mc:Choice>
              <mc:Fallback>
                <p:oleObj name="Рисунок" r:id="rId4" imgW="6105144" imgH="4011168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908050"/>
                        <a:ext cx="4392613" cy="288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3605" name="Rectangle 5"/>
          <p:cNvSpPr>
            <a:spLocks noChangeArrowheads="1"/>
          </p:cNvSpPr>
          <p:nvPr/>
        </p:nvSpPr>
        <p:spPr bwMode="auto">
          <a:xfrm>
            <a:off x="0" y="1643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793606" name="Object 6"/>
          <p:cNvGraphicFramePr>
            <a:graphicFrameLocks noChangeAspect="1"/>
          </p:cNvGraphicFramePr>
          <p:nvPr/>
        </p:nvGraphicFramePr>
        <p:xfrm>
          <a:off x="4643438" y="885825"/>
          <a:ext cx="4392612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611" name="Рисунок" r:id="rId6" imgW="6475476" imgH="4277868" progId="Word.Picture.8">
                  <p:embed/>
                </p:oleObj>
              </mc:Choice>
              <mc:Fallback>
                <p:oleObj name="Рисунок" r:id="rId6" imgW="6475476" imgH="4277868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885825"/>
                        <a:ext cx="4392612" cy="290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3607" name="Rectangle 7"/>
          <p:cNvSpPr>
            <a:spLocks noChangeArrowheads="1"/>
          </p:cNvSpPr>
          <p:nvPr/>
        </p:nvSpPr>
        <p:spPr bwMode="auto">
          <a:xfrm>
            <a:off x="971550" y="3860800"/>
            <a:ext cx="2849563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1400">
                <a:latin typeface="Arial" pitchFamily="34" charset="0"/>
              </a:rPr>
              <a:t>Профиль продольной скорости</a:t>
            </a:r>
            <a:r>
              <a:rPr lang="ru-RU" sz="2300">
                <a:latin typeface="Arial" pitchFamily="34" charset="0"/>
              </a:rPr>
              <a:t> </a:t>
            </a:r>
          </a:p>
        </p:txBody>
      </p:sp>
      <p:sp>
        <p:nvSpPr>
          <p:cNvPr id="793608" name="Rectangle 8"/>
          <p:cNvSpPr>
            <a:spLocks noChangeArrowheads="1"/>
          </p:cNvSpPr>
          <p:nvPr/>
        </p:nvSpPr>
        <p:spPr bwMode="auto">
          <a:xfrm>
            <a:off x="4859338" y="3860800"/>
            <a:ext cx="38306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1400">
                <a:latin typeface="Arial" pitchFamily="34" charset="0"/>
              </a:rPr>
              <a:t>Среднеквадратичные пульсации продольной скорости </a:t>
            </a:r>
          </a:p>
        </p:txBody>
      </p:sp>
      <p:sp>
        <p:nvSpPr>
          <p:cNvPr id="793609" name="Rectangle 9"/>
          <p:cNvSpPr>
            <a:spLocks noChangeArrowheads="1"/>
          </p:cNvSpPr>
          <p:nvPr/>
        </p:nvSpPr>
        <p:spPr bwMode="auto">
          <a:xfrm>
            <a:off x="755650" y="4652963"/>
            <a:ext cx="7416800" cy="17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1400">
                <a:latin typeface="Arial" pitchFamily="34" charset="0"/>
              </a:rPr>
              <a:t>1 – уровень 2, цилиндрическое входное устройство; </a:t>
            </a:r>
          </a:p>
          <a:p>
            <a:pPr algn="just"/>
            <a:r>
              <a:rPr lang="ru-RU" sz="1400">
                <a:latin typeface="Arial" pitchFamily="34" charset="0"/>
              </a:rPr>
              <a:t>2 - уровень 2, без входного устройства; </a:t>
            </a:r>
          </a:p>
          <a:p>
            <a:pPr algn="just"/>
            <a:r>
              <a:rPr lang="ru-RU" sz="1400">
                <a:latin typeface="Arial" pitchFamily="34" charset="0"/>
              </a:rPr>
              <a:t>3 - уровень 3, соосно с каналом установлена входная камера с тороидальным коллектором;</a:t>
            </a:r>
          </a:p>
          <a:p>
            <a:pPr algn="just"/>
            <a:r>
              <a:rPr lang="ru-RU" sz="1400">
                <a:latin typeface="Arial" pitchFamily="34" charset="0"/>
              </a:rPr>
              <a:t>4 - уровень 3, отсутствие соосности входной камеры с каналом; </a:t>
            </a:r>
          </a:p>
          <a:p>
            <a:pPr algn="just"/>
            <a:r>
              <a:rPr lang="ru-RU" sz="1400">
                <a:latin typeface="Arial" pitchFamily="34" charset="0"/>
              </a:rPr>
              <a:t>5 - уровень 3, соосно с каналом установлена входная камера без тороидального коллектора; </a:t>
            </a:r>
          </a:p>
          <a:p>
            <a:pPr algn="just"/>
            <a:r>
              <a:rPr lang="ru-RU" sz="1400">
                <a:latin typeface="Arial" pitchFamily="34" charset="0"/>
              </a:rPr>
              <a:t>6 – уровень 3, то же, что и в случае 3.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4187" name="Group 1787"/>
          <p:cNvGraphicFramePr>
            <a:graphicFrameLocks noGrp="1"/>
          </p:cNvGraphicFramePr>
          <p:nvPr/>
        </p:nvGraphicFramePr>
        <p:xfrm>
          <a:off x="468313" y="908050"/>
          <a:ext cx="8216900" cy="5473700"/>
        </p:xfrm>
        <a:graphic>
          <a:graphicData uri="http://schemas.openxmlformats.org/drawingml/2006/table">
            <a:tbl>
              <a:tblPr/>
              <a:tblGrid>
                <a:gridCol w="4086225"/>
                <a:gridCol w="4130675"/>
              </a:tblGrid>
              <a:tr h="5048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Режим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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 м/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71663"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измерений на уровне 1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79600"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профиль средней осевой скорости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профили интенсивности турбулентности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измерений на уровне 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43427" name="Rectangle 1027"/>
          <p:cNvSpPr>
            <a:spLocks noChangeArrowheads="1"/>
          </p:cNvSpPr>
          <p:nvPr/>
        </p:nvSpPr>
        <p:spPr bwMode="auto">
          <a:xfrm>
            <a:off x="395288" y="115888"/>
            <a:ext cx="84248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1600" b="1" i="1">
                <a:solidFill>
                  <a:srgbClr val="660033"/>
                </a:solidFill>
                <a:latin typeface="Arial" pitchFamily="34" charset="0"/>
              </a:rPr>
              <a:t>Измерение кинематических характеристик потока с использованием </a:t>
            </a:r>
          </a:p>
          <a:p>
            <a:pPr algn="ctr"/>
            <a:r>
              <a:rPr lang="ru-RU" sz="1600" b="1" i="1">
                <a:solidFill>
                  <a:srgbClr val="660033"/>
                </a:solidFill>
                <a:latin typeface="Arial" pitchFamily="34" charset="0"/>
              </a:rPr>
              <a:t>в качестве трассеров частиц дымогенератора размерами </a:t>
            </a:r>
            <a:r>
              <a:rPr lang="ru-RU" sz="1600" b="1" i="1">
                <a:solidFill>
                  <a:srgbClr val="660033"/>
                </a:solidFill>
                <a:latin typeface="Arial" pitchFamily="34" charset="0"/>
                <a:sym typeface="Symbol" pitchFamily="18" charset="2"/>
              </a:rPr>
              <a:t></a:t>
            </a:r>
            <a:r>
              <a:rPr lang="ru-RU" sz="1600" b="1" i="1">
                <a:solidFill>
                  <a:srgbClr val="660033"/>
                </a:solidFill>
                <a:latin typeface="Arial" pitchFamily="34" charset="0"/>
              </a:rPr>
              <a:t>1мкм(схема № 1)</a:t>
            </a:r>
            <a:endParaRPr lang="ru-RU" sz="16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743488" name="Rectangle 1088"/>
          <p:cNvSpPr>
            <a:spLocks noChangeArrowheads="1"/>
          </p:cNvSpPr>
          <p:nvPr/>
        </p:nvSpPr>
        <p:spPr bwMode="auto">
          <a:xfrm>
            <a:off x="2917825" y="2205038"/>
            <a:ext cx="33083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743491" name="Rectangle 1091"/>
          <p:cNvSpPr>
            <a:spLocks noChangeArrowheads="1"/>
          </p:cNvSpPr>
          <p:nvPr/>
        </p:nvSpPr>
        <p:spPr bwMode="auto">
          <a:xfrm>
            <a:off x="2917825" y="2205038"/>
            <a:ext cx="33083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744099" name="Rectangle 1699"/>
          <p:cNvSpPr>
            <a:spLocks noChangeArrowheads="1"/>
          </p:cNvSpPr>
          <p:nvPr/>
        </p:nvSpPr>
        <p:spPr bwMode="auto">
          <a:xfrm>
            <a:off x="1506538" y="2236788"/>
            <a:ext cx="30257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744101" name="Rectangle 1701"/>
          <p:cNvSpPr>
            <a:spLocks noChangeArrowheads="1"/>
          </p:cNvSpPr>
          <p:nvPr/>
        </p:nvSpPr>
        <p:spPr bwMode="auto">
          <a:xfrm>
            <a:off x="1506538" y="2236788"/>
            <a:ext cx="305911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744104" name="Rectangle 1704"/>
          <p:cNvSpPr>
            <a:spLocks noChangeArrowheads="1"/>
          </p:cNvSpPr>
          <p:nvPr/>
        </p:nvSpPr>
        <p:spPr bwMode="auto">
          <a:xfrm>
            <a:off x="1506538" y="2236788"/>
            <a:ext cx="29940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744106" name="Rectangle 1706"/>
          <p:cNvSpPr>
            <a:spLocks noChangeArrowheads="1"/>
          </p:cNvSpPr>
          <p:nvPr/>
        </p:nvSpPr>
        <p:spPr bwMode="auto">
          <a:xfrm>
            <a:off x="1506538" y="2236788"/>
            <a:ext cx="30892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744189" name="Rectangle 1789"/>
          <p:cNvSpPr>
            <a:spLocks noChangeArrowheads="1"/>
          </p:cNvSpPr>
          <p:nvPr/>
        </p:nvSpPr>
        <p:spPr bwMode="auto">
          <a:xfrm>
            <a:off x="3143250" y="2257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744188" name="Picture 17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2514600" cy="206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4191" name="Rectangle 1791"/>
          <p:cNvSpPr>
            <a:spLocks noChangeArrowheads="1"/>
          </p:cNvSpPr>
          <p:nvPr/>
        </p:nvSpPr>
        <p:spPr bwMode="auto">
          <a:xfrm>
            <a:off x="3109913" y="2238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744190" name="Picture 179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95400"/>
            <a:ext cx="25146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4193" name="Rectangle 1793"/>
          <p:cNvSpPr>
            <a:spLocks noChangeArrowheads="1"/>
          </p:cNvSpPr>
          <p:nvPr/>
        </p:nvSpPr>
        <p:spPr bwMode="auto">
          <a:xfrm>
            <a:off x="3143250" y="2262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744192" name="Picture 179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05200"/>
            <a:ext cx="2667000" cy="217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4195" name="Rectangle 1795"/>
          <p:cNvSpPr>
            <a:spLocks noChangeArrowheads="1"/>
          </p:cNvSpPr>
          <p:nvPr/>
        </p:nvSpPr>
        <p:spPr bwMode="auto">
          <a:xfrm>
            <a:off x="3114675" y="2238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744194" name="Picture 179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81400"/>
            <a:ext cx="2533650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Text Box 2"/>
          <p:cNvSpPr txBox="1">
            <a:spLocks noChangeArrowheads="1"/>
          </p:cNvSpPr>
          <p:nvPr/>
        </p:nvSpPr>
        <p:spPr bwMode="auto">
          <a:xfrm>
            <a:off x="282575" y="1192213"/>
            <a:ext cx="8610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49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286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10000"/>
              </a:lnSpc>
            </a:pPr>
            <a:endParaRPr lang="de-DE" sz="2000" b="1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745475" name="Rectangle 3"/>
          <p:cNvSpPr>
            <a:spLocks noChangeArrowheads="1"/>
          </p:cNvSpPr>
          <p:nvPr/>
        </p:nvSpPr>
        <p:spPr bwMode="auto">
          <a:xfrm>
            <a:off x="395288" y="157163"/>
            <a:ext cx="83534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1400" b="1" i="1">
                <a:solidFill>
                  <a:srgbClr val="660033"/>
                </a:solidFill>
                <a:latin typeface="Arial" pitchFamily="34" charset="0"/>
              </a:rPr>
              <a:t>Измерение кинематических характеристик потока с использованием </a:t>
            </a:r>
          </a:p>
          <a:p>
            <a:pPr algn="ctr"/>
            <a:r>
              <a:rPr lang="ru-RU" sz="1400" b="1" i="1">
                <a:solidFill>
                  <a:srgbClr val="660033"/>
                </a:solidFill>
                <a:latin typeface="Arial" pitchFamily="34" charset="0"/>
              </a:rPr>
              <a:t>в качестве трассеров частиц от генератора тумана </a:t>
            </a:r>
            <a:r>
              <a:rPr lang="en-US" sz="1400" b="1" i="1">
                <a:solidFill>
                  <a:srgbClr val="660033"/>
                </a:solidFill>
                <a:latin typeface="Arial" pitchFamily="34" charset="0"/>
              </a:rPr>
              <a:t>ROSCO</a:t>
            </a:r>
            <a:r>
              <a:rPr lang="ru-RU" sz="1400" b="1" i="1">
                <a:solidFill>
                  <a:srgbClr val="660033"/>
                </a:solidFill>
                <a:latin typeface="Arial" pitchFamily="34" charset="0"/>
              </a:rPr>
              <a:t> 1500 (схема № 1)</a:t>
            </a:r>
          </a:p>
        </p:txBody>
      </p:sp>
      <p:sp>
        <p:nvSpPr>
          <p:cNvPr id="745481" name="Rectangle 9"/>
          <p:cNvSpPr>
            <a:spLocks noChangeArrowheads="1"/>
          </p:cNvSpPr>
          <p:nvPr/>
        </p:nvSpPr>
        <p:spPr bwMode="auto">
          <a:xfrm>
            <a:off x="1533525" y="2027238"/>
            <a:ext cx="30289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745483" name="Rectangle 11"/>
          <p:cNvSpPr>
            <a:spLocks noChangeArrowheads="1"/>
          </p:cNvSpPr>
          <p:nvPr/>
        </p:nvSpPr>
        <p:spPr bwMode="auto">
          <a:xfrm>
            <a:off x="1533525" y="2027238"/>
            <a:ext cx="304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745513" name="Rectangle 41"/>
          <p:cNvSpPr>
            <a:spLocks noChangeArrowheads="1"/>
          </p:cNvSpPr>
          <p:nvPr/>
        </p:nvSpPr>
        <p:spPr bwMode="auto">
          <a:xfrm>
            <a:off x="1533525" y="3063875"/>
            <a:ext cx="184150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1200">
                <a:latin typeface="Arial" pitchFamily="34" charset="0"/>
                <a:cs typeface="Times New Roman" pitchFamily="18" charset="0"/>
              </a:rPr>
              <a:t/>
            </a:r>
            <a:br>
              <a:rPr lang="ru-RU" sz="1200">
                <a:latin typeface="Arial" pitchFamily="34" charset="0"/>
                <a:cs typeface="Times New Roman" pitchFamily="18" charset="0"/>
              </a:rPr>
            </a:br>
            <a:endParaRPr lang="ru-RU" sz="900"/>
          </a:p>
          <a:p>
            <a:pPr eaLnBrk="0" hangingPunct="0"/>
            <a:endParaRPr lang="ru-RU" sz="2400"/>
          </a:p>
        </p:txBody>
      </p:sp>
      <p:sp>
        <p:nvSpPr>
          <p:cNvPr id="745514" name="Rectangle 42"/>
          <p:cNvSpPr>
            <a:spLocks noChangeArrowheads="1"/>
          </p:cNvSpPr>
          <p:nvPr/>
        </p:nvSpPr>
        <p:spPr bwMode="auto">
          <a:xfrm>
            <a:off x="1533525" y="2027238"/>
            <a:ext cx="3022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745516" name="Rectangle 44"/>
          <p:cNvSpPr>
            <a:spLocks noChangeArrowheads="1"/>
          </p:cNvSpPr>
          <p:nvPr/>
        </p:nvSpPr>
        <p:spPr bwMode="auto">
          <a:xfrm>
            <a:off x="1533525" y="2027238"/>
            <a:ext cx="30543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graphicFrame>
        <p:nvGraphicFramePr>
          <p:cNvPr id="745551" name="Group 79"/>
          <p:cNvGraphicFramePr>
            <a:graphicFrameLocks noGrp="1"/>
          </p:cNvGraphicFramePr>
          <p:nvPr/>
        </p:nvGraphicFramePr>
        <p:xfrm>
          <a:off x="468313" y="990600"/>
          <a:ext cx="8216900" cy="5391150"/>
        </p:xfrm>
        <a:graphic>
          <a:graphicData uri="http://schemas.openxmlformats.org/drawingml/2006/table">
            <a:tbl>
              <a:tblPr/>
              <a:tblGrid>
                <a:gridCol w="4086225"/>
                <a:gridCol w="4130675"/>
              </a:tblGrid>
              <a:tr h="4968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Режим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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 м/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43088"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измерений на уровне 1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52613"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профиль средней осевой скорости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профили интенсивности турбулентности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измерений на уровне 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45573" name="Rectangle 101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45575" name="Rectangle 103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45581" name="Rectangle 109"/>
          <p:cNvSpPr>
            <a:spLocks noChangeArrowheads="1"/>
          </p:cNvSpPr>
          <p:nvPr/>
        </p:nvSpPr>
        <p:spPr bwMode="auto">
          <a:xfrm>
            <a:off x="3143250" y="2257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745580" name="Picture 1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24384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5583" name="Rectangle 111"/>
          <p:cNvSpPr>
            <a:spLocks noChangeArrowheads="1"/>
          </p:cNvSpPr>
          <p:nvPr/>
        </p:nvSpPr>
        <p:spPr bwMode="auto">
          <a:xfrm>
            <a:off x="3114675" y="2200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745582" name="Picture 1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71600"/>
            <a:ext cx="2457450" cy="207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5585" name="Rectangle 113"/>
          <p:cNvSpPr>
            <a:spLocks noChangeArrowheads="1"/>
          </p:cNvSpPr>
          <p:nvPr/>
        </p:nvSpPr>
        <p:spPr bwMode="auto">
          <a:xfrm>
            <a:off x="3086100" y="2233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745584" name="Picture 1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57600"/>
            <a:ext cx="2514600" cy="202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5587" name="Rectangle 115"/>
          <p:cNvSpPr>
            <a:spLocks noChangeArrowheads="1"/>
          </p:cNvSpPr>
          <p:nvPr/>
        </p:nvSpPr>
        <p:spPr bwMode="auto">
          <a:xfrm>
            <a:off x="3157538" y="2252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745586" name="Picture 1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81400"/>
            <a:ext cx="2524125" cy="209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4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5474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Text Box 2"/>
          <p:cNvSpPr txBox="1">
            <a:spLocks noChangeArrowheads="1"/>
          </p:cNvSpPr>
          <p:nvPr/>
        </p:nvSpPr>
        <p:spPr bwMode="auto">
          <a:xfrm>
            <a:off x="282575" y="1192213"/>
            <a:ext cx="8610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49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286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10000"/>
              </a:lnSpc>
            </a:pPr>
            <a:endParaRPr lang="de-DE" sz="2000" b="1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765955" name="Rectangle 3"/>
          <p:cNvSpPr>
            <a:spLocks noChangeArrowheads="1"/>
          </p:cNvSpPr>
          <p:nvPr/>
        </p:nvSpPr>
        <p:spPr bwMode="auto">
          <a:xfrm>
            <a:off x="395288" y="130175"/>
            <a:ext cx="83534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1600" b="1" i="1">
                <a:solidFill>
                  <a:srgbClr val="660033"/>
                </a:solidFill>
                <a:latin typeface="Arial" pitchFamily="34" charset="0"/>
              </a:rPr>
              <a:t>Измерение кинематических характеристик потока с использованием в качестве трассеров частиц от генератора тумана </a:t>
            </a:r>
            <a:r>
              <a:rPr lang="en-US" sz="1600" b="1" i="1">
                <a:solidFill>
                  <a:srgbClr val="660033"/>
                </a:solidFill>
                <a:latin typeface="Arial" pitchFamily="34" charset="0"/>
              </a:rPr>
              <a:t>ROSCO</a:t>
            </a:r>
            <a:r>
              <a:rPr lang="ru-RU" sz="1600" b="1" i="1">
                <a:solidFill>
                  <a:srgbClr val="660033"/>
                </a:solidFill>
                <a:latin typeface="Arial" pitchFamily="34" charset="0"/>
              </a:rPr>
              <a:t> 1500 (схема № 1) </a:t>
            </a:r>
          </a:p>
        </p:txBody>
      </p:sp>
      <p:sp>
        <p:nvSpPr>
          <p:cNvPr id="765956" name="Rectangle 4"/>
          <p:cNvSpPr>
            <a:spLocks noChangeArrowheads="1"/>
          </p:cNvSpPr>
          <p:nvPr/>
        </p:nvSpPr>
        <p:spPr bwMode="auto">
          <a:xfrm>
            <a:off x="1533525" y="2027238"/>
            <a:ext cx="30289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765957" name="Rectangle 5"/>
          <p:cNvSpPr>
            <a:spLocks noChangeArrowheads="1"/>
          </p:cNvSpPr>
          <p:nvPr/>
        </p:nvSpPr>
        <p:spPr bwMode="auto">
          <a:xfrm>
            <a:off x="1533525" y="2027238"/>
            <a:ext cx="304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765958" name="Rectangle 6"/>
          <p:cNvSpPr>
            <a:spLocks noChangeArrowheads="1"/>
          </p:cNvSpPr>
          <p:nvPr/>
        </p:nvSpPr>
        <p:spPr bwMode="auto">
          <a:xfrm>
            <a:off x="1533525" y="3063875"/>
            <a:ext cx="184150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1200">
                <a:latin typeface="Arial" pitchFamily="34" charset="0"/>
                <a:cs typeface="Times New Roman" pitchFamily="18" charset="0"/>
              </a:rPr>
              <a:t/>
            </a:r>
            <a:br>
              <a:rPr lang="ru-RU" sz="1200">
                <a:latin typeface="Arial" pitchFamily="34" charset="0"/>
                <a:cs typeface="Times New Roman" pitchFamily="18" charset="0"/>
              </a:rPr>
            </a:br>
            <a:endParaRPr lang="ru-RU" sz="900"/>
          </a:p>
          <a:p>
            <a:pPr eaLnBrk="0" hangingPunct="0"/>
            <a:endParaRPr lang="ru-RU" sz="2400"/>
          </a:p>
        </p:txBody>
      </p:sp>
      <p:sp>
        <p:nvSpPr>
          <p:cNvPr id="765959" name="Rectangle 7"/>
          <p:cNvSpPr>
            <a:spLocks noChangeArrowheads="1"/>
          </p:cNvSpPr>
          <p:nvPr/>
        </p:nvSpPr>
        <p:spPr bwMode="auto">
          <a:xfrm>
            <a:off x="1533525" y="2027238"/>
            <a:ext cx="3022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765960" name="Rectangle 8"/>
          <p:cNvSpPr>
            <a:spLocks noChangeArrowheads="1"/>
          </p:cNvSpPr>
          <p:nvPr/>
        </p:nvSpPr>
        <p:spPr bwMode="auto">
          <a:xfrm>
            <a:off x="1533525" y="2027238"/>
            <a:ext cx="30543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graphicFrame>
        <p:nvGraphicFramePr>
          <p:cNvPr id="765961" name="Group 9"/>
          <p:cNvGraphicFramePr>
            <a:graphicFrameLocks noGrp="1"/>
          </p:cNvGraphicFramePr>
          <p:nvPr/>
        </p:nvGraphicFramePr>
        <p:xfrm>
          <a:off x="468313" y="990600"/>
          <a:ext cx="8216900" cy="5391150"/>
        </p:xfrm>
        <a:graphic>
          <a:graphicData uri="http://schemas.openxmlformats.org/drawingml/2006/table">
            <a:tbl>
              <a:tblPr/>
              <a:tblGrid>
                <a:gridCol w="4086225"/>
                <a:gridCol w="4130675"/>
              </a:tblGrid>
              <a:tr h="4968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Режим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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м/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43088"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измерений на уровне 1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52613"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профиль средней осевой скорости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профили интенсивности турбулентности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измерений на уровне 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65982" name="Rectangle 30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65984" name="Rectangle 32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65995" name="Rectangle 43"/>
          <p:cNvSpPr>
            <a:spLocks noChangeArrowheads="1"/>
          </p:cNvSpPr>
          <p:nvPr/>
        </p:nvSpPr>
        <p:spPr bwMode="auto">
          <a:xfrm>
            <a:off x="3086100" y="2195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765994" name="Picture 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2590800" cy="215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5997" name="Rectangle 45"/>
          <p:cNvSpPr>
            <a:spLocks noChangeArrowheads="1"/>
          </p:cNvSpPr>
          <p:nvPr/>
        </p:nvSpPr>
        <p:spPr bwMode="auto">
          <a:xfrm>
            <a:off x="3114675" y="2219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765996" name="Picture 4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71600"/>
            <a:ext cx="2438400" cy="2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5999" name="Rectangle 47"/>
          <p:cNvSpPr>
            <a:spLocks noChangeArrowheads="1"/>
          </p:cNvSpPr>
          <p:nvPr/>
        </p:nvSpPr>
        <p:spPr bwMode="auto">
          <a:xfrm>
            <a:off x="3143250" y="2247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765998" name="Picture 4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57600"/>
            <a:ext cx="2400300" cy="19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6001" name="Rectangle 49"/>
          <p:cNvSpPr>
            <a:spLocks noChangeArrowheads="1"/>
          </p:cNvSpPr>
          <p:nvPr/>
        </p:nvSpPr>
        <p:spPr bwMode="auto">
          <a:xfrm>
            <a:off x="3152775" y="2257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766000" name="Picture 4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81400"/>
            <a:ext cx="2533650" cy="209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6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5954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ChangeArrowheads="1"/>
          </p:cNvSpPr>
          <p:nvPr/>
        </p:nvSpPr>
        <p:spPr bwMode="auto">
          <a:xfrm>
            <a:off x="395288" y="55563"/>
            <a:ext cx="83534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1400" b="1" i="1">
                <a:solidFill>
                  <a:srgbClr val="660033"/>
                </a:solidFill>
                <a:latin typeface="Arial" pitchFamily="34" charset="0"/>
              </a:rPr>
              <a:t>Наложение эпюр скорости потока </a:t>
            </a:r>
            <a:r>
              <a:rPr lang="ru-RU" sz="1400" b="1" i="1">
                <a:solidFill>
                  <a:srgbClr val="660033"/>
                </a:solidFill>
                <a:latin typeface="Arial" pitchFamily="34" charset="0"/>
                <a:cs typeface="Times New Roman" pitchFamily="18" charset="0"/>
              </a:rPr>
              <a:t>для двух видов частиц: тумана, генерируемого </a:t>
            </a:r>
            <a:r>
              <a:rPr lang="en-US" sz="1400" b="1" i="1">
                <a:solidFill>
                  <a:srgbClr val="660033"/>
                </a:solidFill>
                <a:latin typeface="Arial" pitchFamily="34" charset="0"/>
                <a:cs typeface="Times New Roman" pitchFamily="18" charset="0"/>
              </a:rPr>
              <a:t>ROSCO</a:t>
            </a:r>
            <a:r>
              <a:rPr lang="ru-RU" sz="1400" b="1" i="1">
                <a:solidFill>
                  <a:srgbClr val="660033"/>
                </a:solidFill>
                <a:latin typeface="Arial" pitchFamily="34" charset="0"/>
                <a:cs typeface="Times New Roman" pitchFamily="18" charset="0"/>
              </a:rPr>
              <a:t>, с диаметром капель порядка 1 мкм,</a:t>
            </a:r>
            <a:r>
              <a:rPr lang="en-US" sz="1400" b="1" i="1">
                <a:solidFill>
                  <a:srgbClr val="660033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ru-RU" sz="1400" b="1" i="1">
                <a:solidFill>
                  <a:srgbClr val="660033"/>
                </a:solidFill>
                <a:latin typeface="Arial" pitchFamily="34" charset="0"/>
                <a:cs typeface="Times New Roman" pitchFamily="18" charset="0"/>
              </a:rPr>
              <a:t> и аэрозоли, созданной генератором аэрозольных частиц</a:t>
            </a:r>
            <a:r>
              <a:rPr lang="ru-RU" sz="1400" b="1" i="1">
                <a:solidFill>
                  <a:srgbClr val="660033"/>
                </a:solidFill>
                <a:latin typeface="Arial" pitchFamily="34" charset="0"/>
              </a:rPr>
              <a:t> </a:t>
            </a:r>
            <a:endParaRPr lang="en-US" sz="1400" b="1" i="1">
              <a:solidFill>
                <a:srgbClr val="660033"/>
              </a:solidFill>
              <a:latin typeface="Arial" pitchFamily="34" charset="0"/>
            </a:endParaRPr>
          </a:p>
          <a:p>
            <a:pPr algn="ctr"/>
            <a:r>
              <a:rPr lang="en-US" sz="1400" b="1" i="1">
                <a:solidFill>
                  <a:srgbClr val="660033"/>
                </a:solidFill>
                <a:latin typeface="Arial" pitchFamily="34" charset="0"/>
              </a:rPr>
              <a:t>PRO ULF 1037</a:t>
            </a:r>
            <a:r>
              <a:rPr lang="ru-RU" sz="1400" b="1" i="1">
                <a:solidFill>
                  <a:srgbClr val="660033"/>
                </a:solidFill>
                <a:latin typeface="Arial" pitchFamily="34" charset="0"/>
                <a:cs typeface="Times New Roman" pitchFamily="18" charset="0"/>
              </a:rPr>
              <a:t>, с диаметром капель порядка 12 мкм</a:t>
            </a:r>
            <a:r>
              <a:rPr lang="ru-RU" sz="1400" b="1" i="1">
                <a:solidFill>
                  <a:srgbClr val="660033"/>
                </a:solidFill>
                <a:latin typeface="Arial" pitchFamily="34" charset="0"/>
              </a:rPr>
              <a:t> (схема № 2)</a:t>
            </a:r>
          </a:p>
        </p:txBody>
      </p:sp>
      <p:sp>
        <p:nvSpPr>
          <p:cNvPr id="778243" name="Rectangle 3"/>
          <p:cNvSpPr>
            <a:spLocks noChangeArrowheads="1"/>
          </p:cNvSpPr>
          <p:nvPr/>
        </p:nvSpPr>
        <p:spPr bwMode="auto">
          <a:xfrm>
            <a:off x="1533525" y="2027238"/>
            <a:ext cx="30289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778244" name="Rectangle 4"/>
          <p:cNvSpPr>
            <a:spLocks noChangeArrowheads="1"/>
          </p:cNvSpPr>
          <p:nvPr/>
        </p:nvSpPr>
        <p:spPr bwMode="auto">
          <a:xfrm>
            <a:off x="1533525" y="2027238"/>
            <a:ext cx="304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778245" name="Rectangle 5"/>
          <p:cNvSpPr>
            <a:spLocks noChangeArrowheads="1"/>
          </p:cNvSpPr>
          <p:nvPr/>
        </p:nvSpPr>
        <p:spPr bwMode="auto">
          <a:xfrm>
            <a:off x="1533525" y="3063875"/>
            <a:ext cx="184150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1200">
                <a:latin typeface="Arial" pitchFamily="34" charset="0"/>
                <a:cs typeface="Times New Roman" pitchFamily="18" charset="0"/>
              </a:rPr>
              <a:t/>
            </a:r>
            <a:br>
              <a:rPr lang="ru-RU" sz="1200">
                <a:latin typeface="Arial" pitchFamily="34" charset="0"/>
                <a:cs typeface="Times New Roman" pitchFamily="18" charset="0"/>
              </a:rPr>
            </a:br>
            <a:endParaRPr lang="ru-RU" sz="900"/>
          </a:p>
          <a:p>
            <a:pPr eaLnBrk="0" hangingPunct="0"/>
            <a:endParaRPr lang="ru-RU" sz="2400"/>
          </a:p>
        </p:txBody>
      </p:sp>
      <p:sp>
        <p:nvSpPr>
          <p:cNvPr id="778246" name="Rectangle 6"/>
          <p:cNvSpPr>
            <a:spLocks noChangeArrowheads="1"/>
          </p:cNvSpPr>
          <p:nvPr/>
        </p:nvSpPr>
        <p:spPr bwMode="auto">
          <a:xfrm>
            <a:off x="1533525" y="2027238"/>
            <a:ext cx="3022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778247" name="Rectangle 7"/>
          <p:cNvSpPr>
            <a:spLocks noChangeArrowheads="1"/>
          </p:cNvSpPr>
          <p:nvPr/>
        </p:nvSpPr>
        <p:spPr bwMode="auto">
          <a:xfrm>
            <a:off x="1533525" y="2027238"/>
            <a:ext cx="30543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graphicFrame>
        <p:nvGraphicFramePr>
          <p:cNvPr id="778437" name="Group 197"/>
          <p:cNvGraphicFramePr>
            <a:graphicFrameLocks noGrp="1"/>
          </p:cNvGraphicFramePr>
          <p:nvPr/>
        </p:nvGraphicFramePr>
        <p:xfrm>
          <a:off x="468313" y="914400"/>
          <a:ext cx="8216900" cy="5562600"/>
        </p:xfrm>
        <a:graphic>
          <a:graphicData uri="http://schemas.openxmlformats.org/drawingml/2006/table">
            <a:tbl>
              <a:tblPr/>
              <a:tblGrid>
                <a:gridCol w="8216900"/>
              </a:tblGrid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Режим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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м/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3588"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измерений на уровне 1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6288"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измерений на уровне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78269" name="Rectangle 29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78270" name="Rectangle 30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78271" name="Rectangle 31"/>
          <p:cNvSpPr>
            <a:spLocks noChangeArrowheads="1"/>
          </p:cNvSpPr>
          <p:nvPr/>
        </p:nvSpPr>
        <p:spPr bwMode="auto">
          <a:xfrm>
            <a:off x="3048000" y="2209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778427" name="Rectangle 187"/>
          <p:cNvSpPr>
            <a:spLocks noChangeArrowheads="1"/>
          </p:cNvSpPr>
          <p:nvPr/>
        </p:nvSpPr>
        <p:spPr bwMode="auto">
          <a:xfrm>
            <a:off x="3128963" y="218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778429" name="Rectangle 189"/>
          <p:cNvSpPr>
            <a:spLocks noChangeArrowheads="1"/>
          </p:cNvSpPr>
          <p:nvPr/>
        </p:nvSpPr>
        <p:spPr bwMode="auto">
          <a:xfrm>
            <a:off x="3128963" y="2257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778431" name="Rectangle 191"/>
          <p:cNvSpPr>
            <a:spLocks noChangeArrowheads="1"/>
          </p:cNvSpPr>
          <p:nvPr/>
        </p:nvSpPr>
        <p:spPr bwMode="auto">
          <a:xfrm>
            <a:off x="3090863" y="218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grpSp>
        <p:nvGrpSpPr>
          <p:cNvPr id="778970" name="Group 730"/>
          <p:cNvGrpSpPr>
            <a:grpSpLocks/>
          </p:cNvGrpSpPr>
          <p:nvPr/>
        </p:nvGrpSpPr>
        <p:grpSpPr bwMode="auto">
          <a:xfrm>
            <a:off x="1676400" y="1574800"/>
            <a:ext cx="5367338" cy="1824038"/>
            <a:chOff x="1056" y="992"/>
            <a:chExt cx="3381" cy="1149"/>
          </a:xfrm>
        </p:grpSpPr>
        <p:sp>
          <p:nvSpPr>
            <p:cNvPr id="778441" name="Rectangle 201"/>
            <p:cNvSpPr>
              <a:spLocks noChangeArrowheads="1"/>
            </p:cNvSpPr>
            <p:nvPr/>
          </p:nvSpPr>
          <p:spPr bwMode="auto">
            <a:xfrm>
              <a:off x="1256" y="1032"/>
              <a:ext cx="3124" cy="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42" name="Line 202"/>
            <p:cNvSpPr>
              <a:spLocks noChangeShapeType="1"/>
            </p:cNvSpPr>
            <p:nvPr/>
          </p:nvSpPr>
          <p:spPr bwMode="auto">
            <a:xfrm>
              <a:off x="1256" y="1778"/>
              <a:ext cx="31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43" name="Line 203"/>
            <p:cNvSpPr>
              <a:spLocks noChangeShapeType="1"/>
            </p:cNvSpPr>
            <p:nvPr/>
          </p:nvSpPr>
          <p:spPr bwMode="auto">
            <a:xfrm>
              <a:off x="1256" y="1630"/>
              <a:ext cx="31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44" name="Line 204"/>
            <p:cNvSpPr>
              <a:spLocks noChangeShapeType="1"/>
            </p:cNvSpPr>
            <p:nvPr/>
          </p:nvSpPr>
          <p:spPr bwMode="auto">
            <a:xfrm>
              <a:off x="1256" y="1482"/>
              <a:ext cx="31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45" name="Line 205"/>
            <p:cNvSpPr>
              <a:spLocks noChangeShapeType="1"/>
            </p:cNvSpPr>
            <p:nvPr/>
          </p:nvSpPr>
          <p:spPr bwMode="auto">
            <a:xfrm>
              <a:off x="1256" y="1328"/>
              <a:ext cx="31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46" name="Line 206"/>
            <p:cNvSpPr>
              <a:spLocks noChangeShapeType="1"/>
            </p:cNvSpPr>
            <p:nvPr/>
          </p:nvSpPr>
          <p:spPr bwMode="auto">
            <a:xfrm>
              <a:off x="1256" y="1180"/>
              <a:ext cx="31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47" name="Line 207"/>
            <p:cNvSpPr>
              <a:spLocks noChangeShapeType="1"/>
            </p:cNvSpPr>
            <p:nvPr/>
          </p:nvSpPr>
          <p:spPr bwMode="auto">
            <a:xfrm>
              <a:off x="1256" y="1032"/>
              <a:ext cx="31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48" name="Line 208"/>
            <p:cNvSpPr>
              <a:spLocks noChangeShapeType="1"/>
            </p:cNvSpPr>
            <p:nvPr/>
          </p:nvSpPr>
          <p:spPr bwMode="auto">
            <a:xfrm>
              <a:off x="1570" y="1032"/>
              <a:ext cx="1" cy="8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49" name="Line 209"/>
            <p:cNvSpPr>
              <a:spLocks noChangeShapeType="1"/>
            </p:cNvSpPr>
            <p:nvPr/>
          </p:nvSpPr>
          <p:spPr bwMode="auto">
            <a:xfrm>
              <a:off x="1883" y="1032"/>
              <a:ext cx="1" cy="8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50" name="Line 210"/>
            <p:cNvSpPr>
              <a:spLocks noChangeShapeType="1"/>
            </p:cNvSpPr>
            <p:nvPr/>
          </p:nvSpPr>
          <p:spPr bwMode="auto">
            <a:xfrm>
              <a:off x="2191" y="1032"/>
              <a:ext cx="1" cy="8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51" name="Line 211"/>
            <p:cNvSpPr>
              <a:spLocks noChangeShapeType="1"/>
            </p:cNvSpPr>
            <p:nvPr/>
          </p:nvSpPr>
          <p:spPr bwMode="auto">
            <a:xfrm>
              <a:off x="2505" y="1032"/>
              <a:ext cx="1" cy="8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52" name="Line 212"/>
            <p:cNvSpPr>
              <a:spLocks noChangeShapeType="1"/>
            </p:cNvSpPr>
            <p:nvPr/>
          </p:nvSpPr>
          <p:spPr bwMode="auto">
            <a:xfrm>
              <a:off x="2818" y="1032"/>
              <a:ext cx="1" cy="8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53" name="Line 213"/>
            <p:cNvSpPr>
              <a:spLocks noChangeShapeType="1"/>
            </p:cNvSpPr>
            <p:nvPr/>
          </p:nvSpPr>
          <p:spPr bwMode="auto">
            <a:xfrm>
              <a:off x="3132" y="1032"/>
              <a:ext cx="1" cy="8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54" name="Line 214"/>
            <p:cNvSpPr>
              <a:spLocks noChangeShapeType="1"/>
            </p:cNvSpPr>
            <p:nvPr/>
          </p:nvSpPr>
          <p:spPr bwMode="auto">
            <a:xfrm>
              <a:off x="3445" y="1032"/>
              <a:ext cx="1" cy="8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55" name="Line 215"/>
            <p:cNvSpPr>
              <a:spLocks noChangeShapeType="1"/>
            </p:cNvSpPr>
            <p:nvPr/>
          </p:nvSpPr>
          <p:spPr bwMode="auto">
            <a:xfrm>
              <a:off x="3753" y="1032"/>
              <a:ext cx="1" cy="8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56" name="Line 216"/>
            <p:cNvSpPr>
              <a:spLocks noChangeShapeType="1"/>
            </p:cNvSpPr>
            <p:nvPr/>
          </p:nvSpPr>
          <p:spPr bwMode="auto">
            <a:xfrm>
              <a:off x="4066" y="1032"/>
              <a:ext cx="1" cy="8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57" name="Line 217"/>
            <p:cNvSpPr>
              <a:spLocks noChangeShapeType="1"/>
            </p:cNvSpPr>
            <p:nvPr/>
          </p:nvSpPr>
          <p:spPr bwMode="auto">
            <a:xfrm>
              <a:off x="4380" y="1032"/>
              <a:ext cx="1" cy="8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58" name="Rectangle 218"/>
            <p:cNvSpPr>
              <a:spLocks noChangeArrowheads="1"/>
            </p:cNvSpPr>
            <p:nvPr/>
          </p:nvSpPr>
          <p:spPr bwMode="auto">
            <a:xfrm>
              <a:off x="1256" y="1032"/>
              <a:ext cx="3124" cy="895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59" name="Line 219"/>
            <p:cNvSpPr>
              <a:spLocks noChangeShapeType="1"/>
            </p:cNvSpPr>
            <p:nvPr/>
          </p:nvSpPr>
          <p:spPr bwMode="auto">
            <a:xfrm>
              <a:off x="1256" y="1032"/>
              <a:ext cx="1" cy="8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60" name="Line 220"/>
            <p:cNvSpPr>
              <a:spLocks noChangeShapeType="1"/>
            </p:cNvSpPr>
            <p:nvPr/>
          </p:nvSpPr>
          <p:spPr bwMode="auto">
            <a:xfrm>
              <a:off x="1239" y="1927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61" name="Line 221"/>
            <p:cNvSpPr>
              <a:spLocks noChangeShapeType="1"/>
            </p:cNvSpPr>
            <p:nvPr/>
          </p:nvSpPr>
          <p:spPr bwMode="auto">
            <a:xfrm>
              <a:off x="1239" y="1778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62" name="Line 222"/>
            <p:cNvSpPr>
              <a:spLocks noChangeShapeType="1"/>
            </p:cNvSpPr>
            <p:nvPr/>
          </p:nvSpPr>
          <p:spPr bwMode="auto">
            <a:xfrm>
              <a:off x="1239" y="1630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63" name="Line 223"/>
            <p:cNvSpPr>
              <a:spLocks noChangeShapeType="1"/>
            </p:cNvSpPr>
            <p:nvPr/>
          </p:nvSpPr>
          <p:spPr bwMode="auto">
            <a:xfrm>
              <a:off x="1239" y="1482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64" name="Line 224"/>
            <p:cNvSpPr>
              <a:spLocks noChangeShapeType="1"/>
            </p:cNvSpPr>
            <p:nvPr/>
          </p:nvSpPr>
          <p:spPr bwMode="auto">
            <a:xfrm>
              <a:off x="1239" y="1328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65" name="Line 225"/>
            <p:cNvSpPr>
              <a:spLocks noChangeShapeType="1"/>
            </p:cNvSpPr>
            <p:nvPr/>
          </p:nvSpPr>
          <p:spPr bwMode="auto">
            <a:xfrm>
              <a:off x="1239" y="1180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66" name="Line 226"/>
            <p:cNvSpPr>
              <a:spLocks noChangeShapeType="1"/>
            </p:cNvSpPr>
            <p:nvPr/>
          </p:nvSpPr>
          <p:spPr bwMode="auto">
            <a:xfrm>
              <a:off x="1239" y="1032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67" name="Line 227"/>
            <p:cNvSpPr>
              <a:spLocks noChangeShapeType="1"/>
            </p:cNvSpPr>
            <p:nvPr/>
          </p:nvSpPr>
          <p:spPr bwMode="auto">
            <a:xfrm>
              <a:off x="1256" y="1927"/>
              <a:ext cx="31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68" name="Line 228"/>
            <p:cNvSpPr>
              <a:spLocks noChangeShapeType="1"/>
            </p:cNvSpPr>
            <p:nvPr/>
          </p:nvSpPr>
          <p:spPr bwMode="auto">
            <a:xfrm flipV="1">
              <a:off x="1256" y="1927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69" name="Line 229"/>
            <p:cNvSpPr>
              <a:spLocks noChangeShapeType="1"/>
            </p:cNvSpPr>
            <p:nvPr/>
          </p:nvSpPr>
          <p:spPr bwMode="auto">
            <a:xfrm flipV="1">
              <a:off x="1570" y="1927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70" name="Line 230"/>
            <p:cNvSpPr>
              <a:spLocks noChangeShapeType="1"/>
            </p:cNvSpPr>
            <p:nvPr/>
          </p:nvSpPr>
          <p:spPr bwMode="auto">
            <a:xfrm flipV="1">
              <a:off x="1883" y="1927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71" name="Line 231"/>
            <p:cNvSpPr>
              <a:spLocks noChangeShapeType="1"/>
            </p:cNvSpPr>
            <p:nvPr/>
          </p:nvSpPr>
          <p:spPr bwMode="auto">
            <a:xfrm flipV="1">
              <a:off x="2191" y="1927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72" name="Line 232"/>
            <p:cNvSpPr>
              <a:spLocks noChangeShapeType="1"/>
            </p:cNvSpPr>
            <p:nvPr/>
          </p:nvSpPr>
          <p:spPr bwMode="auto">
            <a:xfrm flipV="1">
              <a:off x="2505" y="1927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73" name="Line 233"/>
            <p:cNvSpPr>
              <a:spLocks noChangeShapeType="1"/>
            </p:cNvSpPr>
            <p:nvPr/>
          </p:nvSpPr>
          <p:spPr bwMode="auto">
            <a:xfrm flipV="1">
              <a:off x="2818" y="1927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74" name="Line 234"/>
            <p:cNvSpPr>
              <a:spLocks noChangeShapeType="1"/>
            </p:cNvSpPr>
            <p:nvPr/>
          </p:nvSpPr>
          <p:spPr bwMode="auto">
            <a:xfrm flipV="1">
              <a:off x="3132" y="1927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75" name="Line 235"/>
            <p:cNvSpPr>
              <a:spLocks noChangeShapeType="1"/>
            </p:cNvSpPr>
            <p:nvPr/>
          </p:nvSpPr>
          <p:spPr bwMode="auto">
            <a:xfrm flipV="1">
              <a:off x="3445" y="1927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76" name="Line 236"/>
            <p:cNvSpPr>
              <a:spLocks noChangeShapeType="1"/>
            </p:cNvSpPr>
            <p:nvPr/>
          </p:nvSpPr>
          <p:spPr bwMode="auto">
            <a:xfrm flipV="1">
              <a:off x="3753" y="1927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77" name="Line 237"/>
            <p:cNvSpPr>
              <a:spLocks noChangeShapeType="1"/>
            </p:cNvSpPr>
            <p:nvPr/>
          </p:nvSpPr>
          <p:spPr bwMode="auto">
            <a:xfrm flipV="1">
              <a:off x="4066" y="1927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78" name="Line 238"/>
            <p:cNvSpPr>
              <a:spLocks noChangeShapeType="1"/>
            </p:cNvSpPr>
            <p:nvPr/>
          </p:nvSpPr>
          <p:spPr bwMode="auto">
            <a:xfrm flipV="1">
              <a:off x="4380" y="1927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79" name="Freeform 239"/>
            <p:cNvSpPr>
              <a:spLocks/>
            </p:cNvSpPr>
            <p:nvPr/>
          </p:nvSpPr>
          <p:spPr bwMode="auto">
            <a:xfrm>
              <a:off x="1256" y="1203"/>
              <a:ext cx="109" cy="724"/>
            </a:xfrm>
            <a:custGeom>
              <a:avLst/>
              <a:gdLst>
                <a:gd name="T0" fmla="*/ 0 w 109"/>
                <a:gd name="T1" fmla="*/ 724 h 724"/>
                <a:gd name="T2" fmla="*/ 12 w 109"/>
                <a:gd name="T3" fmla="*/ 627 h 724"/>
                <a:gd name="T4" fmla="*/ 29 w 109"/>
                <a:gd name="T5" fmla="*/ 524 h 724"/>
                <a:gd name="T6" fmla="*/ 40 w 109"/>
                <a:gd name="T7" fmla="*/ 422 h 724"/>
                <a:gd name="T8" fmla="*/ 57 w 109"/>
                <a:gd name="T9" fmla="*/ 319 h 724"/>
                <a:gd name="T10" fmla="*/ 69 w 109"/>
                <a:gd name="T11" fmla="*/ 222 h 724"/>
                <a:gd name="T12" fmla="*/ 86 w 109"/>
                <a:gd name="T13" fmla="*/ 131 h 724"/>
                <a:gd name="T14" fmla="*/ 92 w 109"/>
                <a:gd name="T15" fmla="*/ 91 h 724"/>
                <a:gd name="T16" fmla="*/ 97 w 109"/>
                <a:gd name="T17" fmla="*/ 57 h 724"/>
                <a:gd name="T18" fmla="*/ 103 w 109"/>
                <a:gd name="T19" fmla="*/ 28 h 724"/>
                <a:gd name="T20" fmla="*/ 109 w 109"/>
                <a:gd name="T2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724">
                  <a:moveTo>
                    <a:pt x="0" y="724"/>
                  </a:moveTo>
                  <a:lnTo>
                    <a:pt x="12" y="627"/>
                  </a:lnTo>
                  <a:lnTo>
                    <a:pt x="29" y="524"/>
                  </a:lnTo>
                  <a:lnTo>
                    <a:pt x="40" y="422"/>
                  </a:lnTo>
                  <a:lnTo>
                    <a:pt x="57" y="319"/>
                  </a:lnTo>
                  <a:lnTo>
                    <a:pt x="69" y="222"/>
                  </a:lnTo>
                  <a:lnTo>
                    <a:pt x="86" y="131"/>
                  </a:lnTo>
                  <a:lnTo>
                    <a:pt x="92" y="91"/>
                  </a:lnTo>
                  <a:lnTo>
                    <a:pt x="97" y="57"/>
                  </a:lnTo>
                  <a:lnTo>
                    <a:pt x="103" y="28"/>
                  </a:lnTo>
                  <a:lnTo>
                    <a:pt x="109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80" name="Freeform 240"/>
            <p:cNvSpPr>
              <a:spLocks/>
            </p:cNvSpPr>
            <p:nvPr/>
          </p:nvSpPr>
          <p:spPr bwMode="auto">
            <a:xfrm>
              <a:off x="1365" y="1163"/>
              <a:ext cx="62" cy="40"/>
            </a:xfrm>
            <a:custGeom>
              <a:avLst/>
              <a:gdLst>
                <a:gd name="T0" fmla="*/ 0 w 62"/>
                <a:gd name="T1" fmla="*/ 40 h 40"/>
                <a:gd name="T2" fmla="*/ 11 w 62"/>
                <a:gd name="T3" fmla="*/ 17 h 40"/>
                <a:gd name="T4" fmla="*/ 34 w 62"/>
                <a:gd name="T5" fmla="*/ 6 h 40"/>
                <a:gd name="T6" fmla="*/ 51 w 62"/>
                <a:gd name="T7" fmla="*/ 0 h 40"/>
                <a:gd name="T8" fmla="*/ 62 w 62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0">
                  <a:moveTo>
                    <a:pt x="0" y="40"/>
                  </a:moveTo>
                  <a:lnTo>
                    <a:pt x="11" y="17"/>
                  </a:lnTo>
                  <a:lnTo>
                    <a:pt x="34" y="6"/>
                  </a:lnTo>
                  <a:lnTo>
                    <a:pt x="51" y="0"/>
                  </a:lnTo>
                  <a:lnTo>
                    <a:pt x="62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81" name="Freeform 241"/>
            <p:cNvSpPr>
              <a:spLocks/>
            </p:cNvSpPr>
            <p:nvPr/>
          </p:nvSpPr>
          <p:spPr bwMode="auto">
            <a:xfrm>
              <a:off x="1427" y="1129"/>
              <a:ext cx="63" cy="34"/>
            </a:xfrm>
            <a:custGeom>
              <a:avLst/>
              <a:gdLst>
                <a:gd name="T0" fmla="*/ 0 w 63"/>
                <a:gd name="T1" fmla="*/ 34 h 34"/>
                <a:gd name="T2" fmla="*/ 29 w 63"/>
                <a:gd name="T3" fmla="*/ 17 h 34"/>
                <a:gd name="T4" fmla="*/ 63 w 6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34">
                  <a:moveTo>
                    <a:pt x="0" y="34"/>
                  </a:moveTo>
                  <a:lnTo>
                    <a:pt x="29" y="17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82" name="Freeform 242"/>
            <p:cNvSpPr>
              <a:spLocks/>
            </p:cNvSpPr>
            <p:nvPr/>
          </p:nvSpPr>
          <p:spPr bwMode="auto">
            <a:xfrm>
              <a:off x="1490" y="1123"/>
              <a:ext cx="63" cy="6"/>
            </a:xfrm>
            <a:custGeom>
              <a:avLst/>
              <a:gdLst>
                <a:gd name="T0" fmla="*/ 0 w 63"/>
                <a:gd name="T1" fmla="*/ 6 h 6"/>
                <a:gd name="T2" fmla="*/ 29 w 63"/>
                <a:gd name="T3" fmla="*/ 0 h 6"/>
                <a:gd name="T4" fmla="*/ 63 w 63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">
                  <a:moveTo>
                    <a:pt x="0" y="6"/>
                  </a:moveTo>
                  <a:lnTo>
                    <a:pt x="29" y="0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83" name="Freeform 243"/>
            <p:cNvSpPr>
              <a:spLocks/>
            </p:cNvSpPr>
            <p:nvPr/>
          </p:nvSpPr>
          <p:spPr bwMode="auto">
            <a:xfrm>
              <a:off x="1553" y="1117"/>
              <a:ext cx="62" cy="6"/>
            </a:xfrm>
            <a:custGeom>
              <a:avLst/>
              <a:gdLst>
                <a:gd name="T0" fmla="*/ 0 w 62"/>
                <a:gd name="T1" fmla="*/ 6 h 6"/>
                <a:gd name="T2" fmla="*/ 28 w 62"/>
                <a:gd name="T3" fmla="*/ 0 h 6"/>
                <a:gd name="T4" fmla="*/ 62 w 62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6">
                  <a:moveTo>
                    <a:pt x="0" y="6"/>
                  </a:moveTo>
                  <a:lnTo>
                    <a:pt x="28" y="0"/>
                  </a:lnTo>
                  <a:lnTo>
                    <a:pt x="62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84" name="Freeform 244"/>
            <p:cNvSpPr>
              <a:spLocks/>
            </p:cNvSpPr>
            <p:nvPr/>
          </p:nvSpPr>
          <p:spPr bwMode="auto">
            <a:xfrm>
              <a:off x="1615" y="1117"/>
              <a:ext cx="63" cy="12"/>
            </a:xfrm>
            <a:custGeom>
              <a:avLst/>
              <a:gdLst>
                <a:gd name="T0" fmla="*/ 0 w 63"/>
                <a:gd name="T1" fmla="*/ 0 h 12"/>
                <a:gd name="T2" fmla="*/ 29 w 63"/>
                <a:gd name="T3" fmla="*/ 6 h 12"/>
                <a:gd name="T4" fmla="*/ 63 w 63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12">
                  <a:moveTo>
                    <a:pt x="0" y="0"/>
                  </a:moveTo>
                  <a:lnTo>
                    <a:pt x="29" y="6"/>
                  </a:lnTo>
                  <a:lnTo>
                    <a:pt x="63" y="12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85" name="Freeform 245"/>
            <p:cNvSpPr>
              <a:spLocks/>
            </p:cNvSpPr>
            <p:nvPr/>
          </p:nvSpPr>
          <p:spPr bwMode="auto">
            <a:xfrm>
              <a:off x="1678" y="1129"/>
              <a:ext cx="63" cy="1"/>
            </a:xfrm>
            <a:custGeom>
              <a:avLst/>
              <a:gdLst>
                <a:gd name="T0" fmla="*/ 0 w 63"/>
                <a:gd name="T1" fmla="*/ 29 w 63"/>
                <a:gd name="T2" fmla="*/ 63 w 6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3">
                  <a:moveTo>
                    <a:pt x="0" y="0"/>
                  </a:moveTo>
                  <a:lnTo>
                    <a:pt x="29" y="0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86" name="Line 246"/>
            <p:cNvSpPr>
              <a:spLocks noChangeShapeType="1"/>
            </p:cNvSpPr>
            <p:nvPr/>
          </p:nvSpPr>
          <p:spPr bwMode="auto">
            <a:xfrm>
              <a:off x="1741" y="1129"/>
              <a:ext cx="63" cy="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87" name="Freeform 247"/>
            <p:cNvSpPr>
              <a:spLocks/>
            </p:cNvSpPr>
            <p:nvPr/>
          </p:nvSpPr>
          <p:spPr bwMode="auto">
            <a:xfrm>
              <a:off x="1804" y="1123"/>
              <a:ext cx="62" cy="6"/>
            </a:xfrm>
            <a:custGeom>
              <a:avLst/>
              <a:gdLst>
                <a:gd name="T0" fmla="*/ 0 w 62"/>
                <a:gd name="T1" fmla="*/ 6 h 6"/>
                <a:gd name="T2" fmla="*/ 28 w 62"/>
                <a:gd name="T3" fmla="*/ 0 h 6"/>
                <a:gd name="T4" fmla="*/ 62 w 62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6">
                  <a:moveTo>
                    <a:pt x="0" y="6"/>
                  </a:moveTo>
                  <a:lnTo>
                    <a:pt x="28" y="0"/>
                  </a:lnTo>
                  <a:lnTo>
                    <a:pt x="62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88" name="Freeform 248"/>
            <p:cNvSpPr>
              <a:spLocks/>
            </p:cNvSpPr>
            <p:nvPr/>
          </p:nvSpPr>
          <p:spPr bwMode="auto">
            <a:xfrm>
              <a:off x="1866" y="1123"/>
              <a:ext cx="63" cy="6"/>
            </a:xfrm>
            <a:custGeom>
              <a:avLst/>
              <a:gdLst>
                <a:gd name="T0" fmla="*/ 0 w 63"/>
                <a:gd name="T1" fmla="*/ 0 h 6"/>
                <a:gd name="T2" fmla="*/ 29 w 63"/>
                <a:gd name="T3" fmla="*/ 0 h 6"/>
                <a:gd name="T4" fmla="*/ 63 w 63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">
                  <a:moveTo>
                    <a:pt x="0" y="0"/>
                  </a:moveTo>
                  <a:lnTo>
                    <a:pt x="29" y="0"/>
                  </a:lnTo>
                  <a:lnTo>
                    <a:pt x="63" y="6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89" name="Freeform 249"/>
            <p:cNvSpPr>
              <a:spLocks/>
            </p:cNvSpPr>
            <p:nvPr/>
          </p:nvSpPr>
          <p:spPr bwMode="auto">
            <a:xfrm>
              <a:off x="1929" y="1129"/>
              <a:ext cx="63" cy="1"/>
            </a:xfrm>
            <a:custGeom>
              <a:avLst/>
              <a:gdLst>
                <a:gd name="T0" fmla="*/ 0 w 63"/>
                <a:gd name="T1" fmla="*/ 28 w 63"/>
                <a:gd name="T2" fmla="*/ 63 w 6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3">
                  <a:moveTo>
                    <a:pt x="0" y="0"/>
                  </a:moveTo>
                  <a:lnTo>
                    <a:pt x="28" y="0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90" name="Freeform 250"/>
            <p:cNvSpPr>
              <a:spLocks/>
            </p:cNvSpPr>
            <p:nvPr/>
          </p:nvSpPr>
          <p:spPr bwMode="auto">
            <a:xfrm>
              <a:off x="1992" y="1129"/>
              <a:ext cx="62" cy="17"/>
            </a:xfrm>
            <a:custGeom>
              <a:avLst/>
              <a:gdLst>
                <a:gd name="T0" fmla="*/ 0 w 62"/>
                <a:gd name="T1" fmla="*/ 0 h 17"/>
                <a:gd name="T2" fmla="*/ 28 w 62"/>
                <a:gd name="T3" fmla="*/ 5 h 17"/>
                <a:gd name="T4" fmla="*/ 62 w 6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17">
                  <a:moveTo>
                    <a:pt x="0" y="0"/>
                  </a:moveTo>
                  <a:lnTo>
                    <a:pt x="28" y="5"/>
                  </a:lnTo>
                  <a:lnTo>
                    <a:pt x="62" y="17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91" name="Line 251"/>
            <p:cNvSpPr>
              <a:spLocks noChangeShapeType="1"/>
            </p:cNvSpPr>
            <p:nvPr/>
          </p:nvSpPr>
          <p:spPr bwMode="auto">
            <a:xfrm>
              <a:off x="2054" y="1146"/>
              <a:ext cx="63" cy="1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92" name="Line 252"/>
            <p:cNvSpPr>
              <a:spLocks noChangeShapeType="1"/>
            </p:cNvSpPr>
            <p:nvPr/>
          </p:nvSpPr>
          <p:spPr bwMode="auto">
            <a:xfrm>
              <a:off x="2117" y="1157"/>
              <a:ext cx="63" cy="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93" name="Line 253"/>
            <p:cNvSpPr>
              <a:spLocks noChangeShapeType="1"/>
            </p:cNvSpPr>
            <p:nvPr/>
          </p:nvSpPr>
          <p:spPr bwMode="auto">
            <a:xfrm>
              <a:off x="2180" y="1163"/>
              <a:ext cx="62" cy="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94" name="Freeform 254"/>
            <p:cNvSpPr>
              <a:spLocks/>
            </p:cNvSpPr>
            <p:nvPr/>
          </p:nvSpPr>
          <p:spPr bwMode="auto">
            <a:xfrm>
              <a:off x="2242" y="1169"/>
              <a:ext cx="63" cy="1"/>
            </a:xfrm>
            <a:custGeom>
              <a:avLst/>
              <a:gdLst>
                <a:gd name="T0" fmla="*/ 0 w 63"/>
                <a:gd name="T1" fmla="*/ 29 w 63"/>
                <a:gd name="T2" fmla="*/ 63 w 6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3">
                  <a:moveTo>
                    <a:pt x="0" y="0"/>
                  </a:moveTo>
                  <a:lnTo>
                    <a:pt x="29" y="0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95" name="Freeform 255"/>
            <p:cNvSpPr>
              <a:spLocks/>
            </p:cNvSpPr>
            <p:nvPr/>
          </p:nvSpPr>
          <p:spPr bwMode="auto">
            <a:xfrm>
              <a:off x="2305" y="1151"/>
              <a:ext cx="63" cy="18"/>
            </a:xfrm>
            <a:custGeom>
              <a:avLst/>
              <a:gdLst>
                <a:gd name="T0" fmla="*/ 0 w 63"/>
                <a:gd name="T1" fmla="*/ 18 h 18"/>
                <a:gd name="T2" fmla="*/ 29 w 63"/>
                <a:gd name="T3" fmla="*/ 6 h 18"/>
                <a:gd name="T4" fmla="*/ 63 w 63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18">
                  <a:moveTo>
                    <a:pt x="0" y="18"/>
                  </a:moveTo>
                  <a:lnTo>
                    <a:pt x="29" y="6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96" name="Freeform 256"/>
            <p:cNvSpPr>
              <a:spLocks/>
            </p:cNvSpPr>
            <p:nvPr/>
          </p:nvSpPr>
          <p:spPr bwMode="auto">
            <a:xfrm>
              <a:off x="2368" y="1151"/>
              <a:ext cx="63" cy="1"/>
            </a:xfrm>
            <a:custGeom>
              <a:avLst/>
              <a:gdLst>
                <a:gd name="T0" fmla="*/ 0 w 63"/>
                <a:gd name="T1" fmla="*/ 34 w 63"/>
                <a:gd name="T2" fmla="*/ 63 w 6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3">
                  <a:moveTo>
                    <a:pt x="0" y="0"/>
                  </a:moveTo>
                  <a:lnTo>
                    <a:pt x="34" y="0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97" name="Line 257"/>
            <p:cNvSpPr>
              <a:spLocks noChangeShapeType="1"/>
            </p:cNvSpPr>
            <p:nvPr/>
          </p:nvSpPr>
          <p:spPr bwMode="auto">
            <a:xfrm>
              <a:off x="2431" y="1151"/>
              <a:ext cx="57" cy="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98" name="Line 258"/>
            <p:cNvSpPr>
              <a:spLocks noChangeShapeType="1"/>
            </p:cNvSpPr>
            <p:nvPr/>
          </p:nvSpPr>
          <p:spPr bwMode="auto">
            <a:xfrm>
              <a:off x="2488" y="1157"/>
              <a:ext cx="62" cy="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499" name="Line 259"/>
            <p:cNvSpPr>
              <a:spLocks noChangeShapeType="1"/>
            </p:cNvSpPr>
            <p:nvPr/>
          </p:nvSpPr>
          <p:spPr bwMode="auto">
            <a:xfrm>
              <a:off x="2550" y="1163"/>
              <a:ext cx="63" cy="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00" name="Line 260"/>
            <p:cNvSpPr>
              <a:spLocks noChangeShapeType="1"/>
            </p:cNvSpPr>
            <p:nvPr/>
          </p:nvSpPr>
          <p:spPr bwMode="auto">
            <a:xfrm>
              <a:off x="2613" y="1163"/>
              <a:ext cx="63" cy="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01" name="Line 261"/>
            <p:cNvSpPr>
              <a:spLocks noChangeShapeType="1"/>
            </p:cNvSpPr>
            <p:nvPr/>
          </p:nvSpPr>
          <p:spPr bwMode="auto">
            <a:xfrm flipV="1">
              <a:off x="2676" y="1157"/>
              <a:ext cx="62" cy="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02" name="Freeform 262"/>
            <p:cNvSpPr>
              <a:spLocks/>
            </p:cNvSpPr>
            <p:nvPr/>
          </p:nvSpPr>
          <p:spPr bwMode="auto">
            <a:xfrm>
              <a:off x="2738" y="1146"/>
              <a:ext cx="63" cy="11"/>
            </a:xfrm>
            <a:custGeom>
              <a:avLst/>
              <a:gdLst>
                <a:gd name="T0" fmla="*/ 0 w 63"/>
                <a:gd name="T1" fmla="*/ 11 h 11"/>
                <a:gd name="T2" fmla="*/ 29 w 63"/>
                <a:gd name="T3" fmla="*/ 5 h 11"/>
                <a:gd name="T4" fmla="*/ 63 w 63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11">
                  <a:moveTo>
                    <a:pt x="0" y="11"/>
                  </a:moveTo>
                  <a:lnTo>
                    <a:pt x="29" y="5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03" name="Freeform 263"/>
            <p:cNvSpPr>
              <a:spLocks/>
            </p:cNvSpPr>
            <p:nvPr/>
          </p:nvSpPr>
          <p:spPr bwMode="auto">
            <a:xfrm>
              <a:off x="2801" y="1146"/>
              <a:ext cx="63" cy="1"/>
            </a:xfrm>
            <a:custGeom>
              <a:avLst/>
              <a:gdLst>
                <a:gd name="T0" fmla="*/ 0 w 63"/>
                <a:gd name="T1" fmla="*/ 28 w 63"/>
                <a:gd name="T2" fmla="*/ 63 w 6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3">
                  <a:moveTo>
                    <a:pt x="0" y="0"/>
                  </a:moveTo>
                  <a:lnTo>
                    <a:pt x="28" y="0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04" name="Freeform 264"/>
            <p:cNvSpPr>
              <a:spLocks/>
            </p:cNvSpPr>
            <p:nvPr/>
          </p:nvSpPr>
          <p:spPr bwMode="auto">
            <a:xfrm>
              <a:off x="2864" y="1140"/>
              <a:ext cx="62" cy="6"/>
            </a:xfrm>
            <a:custGeom>
              <a:avLst/>
              <a:gdLst>
                <a:gd name="T0" fmla="*/ 0 w 62"/>
                <a:gd name="T1" fmla="*/ 6 h 6"/>
                <a:gd name="T2" fmla="*/ 28 w 62"/>
                <a:gd name="T3" fmla="*/ 0 h 6"/>
                <a:gd name="T4" fmla="*/ 62 w 62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6">
                  <a:moveTo>
                    <a:pt x="0" y="6"/>
                  </a:moveTo>
                  <a:lnTo>
                    <a:pt x="28" y="0"/>
                  </a:lnTo>
                  <a:lnTo>
                    <a:pt x="62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05" name="Freeform 265"/>
            <p:cNvSpPr>
              <a:spLocks/>
            </p:cNvSpPr>
            <p:nvPr/>
          </p:nvSpPr>
          <p:spPr bwMode="auto">
            <a:xfrm>
              <a:off x="2926" y="1140"/>
              <a:ext cx="63" cy="1"/>
            </a:xfrm>
            <a:custGeom>
              <a:avLst/>
              <a:gdLst>
                <a:gd name="T0" fmla="*/ 0 w 63"/>
                <a:gd name="T1" fmla="*/ 29 w 63"/>
                <a:gd name="T2" fmla="*/ 63 w 6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3">
                  <a:moveTo>
                    <a:pt x="0" y="0"/>
                  </a:moveTo>
                  <a:lnTo>
                    <a:pt x="29" y="0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06" name="Freeform 266"/>
            <p:cNvSpPr>
              <a:spLocks/>
            </p:cNvSpPr>
            <p:nvPr/>
          </p:nvSpPr>
          <p:spPr bwMode="auto">
            <a:xfrm>
              <a:off x="2989" y="1129"/>
              <a:ext cx="63" cy="11"/>
            </a:xfrm>
            <a:custGeom>
              <a:avLst/>
              <a:gdLst>
                <a:gd name="T0" fmla="*/ 0 w 63"/>
                <a:gd name="T1" fmla="*/ 11 h 11"/>
                <a:gd name="T2" fmla="*/ 29 w 63"/>
                <a:gd name="T3" fmla="*/ 5 h 11"/>
                <a:gd name="T4" fmla="*/ 63 w 63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11">
                  <a:moveTo>
                    <a:pt x="0" y="11"/>
                  </a:moveTo>
                  <a:lnTo>
                    <a:pt x="29" y="5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07" name="Freeform 267"/>
            <p:cNvSpPr>
              <a:spLocks/>
            </p:cNvSpPr>
            <p:nvPr/>
          </p:nvSpPr>
          <p:spPr bwMode="auto">
            <a:xfrm>
              <a:off x="3052" y="1129"/>
              <a:ext cx="62" cy="5"/>
            </a:xfrm>
            <a:custGeom>
              <a:avLst/>
              <a:gdLst>
                <a:gd name="T0" fmla="*/ 0 w 62"/>
                <a:gd name="T1" fmla="*/ 0 h 5"/>
                <a:gd name="T2" fmla="*/ 28 w 62"/>
                <a:gd name="T3" fmla="*/ 0 h 5"/>
                <a:gd name="T4" fmla="*/ 62 w 62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5">
                  <a:moveTo>
                    <a:pt x="0" y="0"/>
                  </a:moveTo>
                  <a:lnTo>
                    <a:pt x="28" y="0"/>
                  </a:lnTo>
                  <a:lnTo>
                    <a:pt x="62" y="5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08" name="Freeform 268"/>
            <p:cNvSpPr>
              <a:spLocks/>
            </p:cNvSpPr>
            <p:nvPr/>
          </p:nvSpPr>
          <p:spPr bwMode="auto">
            <a:xfrm>
              <a:off x="3114" y="1129"/>
              <a:ext cx="63" cy="5"/>
            </a:xfrm>
            <a:custGeom>
              <a:avLst/>
              <a:gdLst>
                <a:gd name="T0" fmla="*/ 0 w 63"/>
                <a:gd name="T1" fmla="*/ 5 h 5"/>
                <a:gd name="T2" fmla="*/ 29 w 63"/>
                <a:gd name="T3" fmla="*/ 5 h 5"/>
                <a:gd name="T4" fmla="*/ 63 w 63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">
                  <a:moveTo>
                    <a:pt x="0" y="5"/>
                  </a:moveTo>
                  <a:lnTo>
                    <a:pt x="29" y="5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09" name="Line 269"/>
            <p:cNvSpPr>
              <a:spLocks noChangeShapeType="1"/>
            </p:cNvSpPr>
            <p:nvPr/>
          </p:nvSpPr>
          <p:spPr bwMode="auto">
            <a:xfrm flipV="1">
              <a:off x="3177" y="1123"/>
              <a:ext cx="63" cy="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10" name="Line 270"/>
            <p:cNvSpPr>
              <a:spLocks noChangeShapeType="1"/>
            </p:cNvSpPr>
            <p:nvPr/>
          </p:nvSpPr>
          <p:spPr bwMode="auto">
            <a:xfrm flipV="1">
              <a:off x="3240" y="1117"/>
              <a:ext cx="63" cy="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11" name="Line 271"/>
            <p:cNvSpPr>
              <a:spLocks noChangeShapeType="1"/>
            </p:cNvSpPr>
            <p:nvPr/>
          </p:nvSpPr>
          <p:spPr bwMode="auto">
            <a:xfrm flipV="1">
              <a:off x="3303" y="1112"/>
              <a:ext cx="62" cy="5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12" name="Line 272"/>
            <p:cNvSpPr>
              <a:spLocks noChangeShapeType="1"/>
            </p:cNvSpPr>
            <p:nvPr/>
          </p:nvSpPr>
          <p:spPr bwMode="auto">
            <a:xfrm flipV="1">
              <a:off x="3365" y="1106"/>
              <a:ext cx="63" cy="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13" name="Freeform 273"/>
            <p:cNvSpPr>
              <a:spLocks/>
            </p:cNvSpPr>
            <p:nvPr/>
          </p:nvSpPr>
          <p:spPr bwMode="auto">
            <a:xfrm>
              <a:off x="3428" y="1106"/>
              <a:ext cx="63" cy="1"/>
            </a:xfrm>
            <a:custGeom>
              <a:avLst/>
              <a:gdLst>
                <a:gd name="T0" fmla="*/ 0 w 63"/>
                <a:gd name="T1" fmla="*/ 28 w 63"/>
                <a:gd name="T2" fmla="*/ 63 w 6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3">
                  <a:moveTo>
                    <a:pt x="0" y="0"/>
                  </a:moveTo>
                  <a:lnTo>
                    <a:pt x="28" y="0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14" name="Freeform 274"/>
            <p:cNvSpPr>
              <a:spLocks/>
            </p:cNvSpPr>
            <p:nvPr/>
          </p:nvSpPr>
          <p:spPr bwMode="auto">
            <a:xfrm>
              <a:off x="3491" y="1106"/>
              <a:ext cx="62" cy="23"/>
            </a:xfrm>
            <a:custGeom>
              <a:avLst/>
              <a:gdLst>
                <a:gd name="T0" fmla="*/ 0 w 62"/>
                <a:gd name="T1" fmla="*/ 0 h 23"/>
                <a:gd name="T2" fmla="*/ 28 w 62"/>
                <a:gd name="T3" fmla="*/ 11 h 23"/>
                <a:gd name="T4" fmla="*/ 62 w 62"/>
                <a:gd name="T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23">
                  <a:moveTo>
                    <a:pt x="0" y="0"/>
                  </a:moveTo>
                  <a:lnTo>
                    <a:pt x="28" y="11"/>
                  </a:lnTo>
                  <a:lnTo>
                    <a:pt x="62" y="23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15" name="Freeform 275"/>
            <p:cNvSpPr>
              <a:spLocks/>
            </p:cNvSpPr>
            <p:nvPr/>
          </p:nvSpPr>
          <p:spPr bwMode="auto">
            <a:xfrm>
              <a:off x="3553" y="1129"/>
              <a:ext cx="63" cy="5"/>
            </a:xfrm>
            <a:custGeom>
              <a:avLst/>
              <a:gdLst>
                <a:gd name="T0" fmla="*/ 0 w 63"/>
                <a:gd name="T1" fmla="*/ 0 h 5"/>
                <a:gd name="T2" fmla="*/ 29 w 63"/>
                <a:gd name="T3" fmla="*/ 5 h 5"/>
                <a:gd name="T4" fmla="*/ 63 w 63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">
                  <a:moveTo>
                    <a:pt x="0" y="0"/>
                  </a:moveTo>
                  <a:lnTo>
                    <a:pt x="29" y="5"/>
                  </a:lnTo>
                  <a:lnTo>
                    <a:pt x="63" y="5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16" name="Freeform 276"/>
            <p:cNvSpPr>
              <a:spLocks/>
            </p:cNvSpPr>
            <p:nvPr/>
          </p:nvSpPr>
          <p:spPr bwMode="auto">
            <a:xfrm>
              <a:off x="3616" y="1134"/>
              <a:ext cx="63" cy="6"/>
            </a:xfrm>
            <a:custGeom>
              <a:avLst/>
              <a:gdLst>
                <a:gd name="T0" fmla="*/ 0 w 63"/>
                <a:gd name="T1" fmla="*/ 0 h 6"/>
                <a:gd name="T2" fmla="*/ 29 w 63"/>
                <a:gd name="T3" fmla="*/ 0 h 6"/>
                <a:gd name="T4" fmla="*/ 63 w 63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">
                  <a:moveTo>
                    <a:pt x="0" y="0"/>
                  </a:moveTo>
                  <a:lnTo>
                    <a:pt x="29" y="0"/>
                  </a:lnTo>
                  <a:lnTo>
                    <a:pt x="63" y="6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17" name="Freeform 277"/>
            <p:cNvSpPr>
              <a:spLocks/>
            </p:cNvSpPr>
            <p:nvPr/>
          </p:nvSpPr>
          <p:spPr bwMode="auto">
            <a:xfrm>
              <a:off x="3679" y="1140"/>
              <a:ext cx="62" cy="17"/>
            </a:xfrm>
            <a:custGeom>
              <a:avLst/>
              <a:gdLst>
                <a:gd name="T0" fmla="*/ 0 w 62"/>
                <a:gd name="T1" fmla="*/ 0 h 17"/>
                <a:gd name="T2" fmla="*/ 28 w 62"/>
                <a:gd name="T3" fmla="*/ 11 h 17"/>
                <a:gd name="T4" fmla="*/ 62 w 6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17">
                  <a:moveTo>
                    <a:pt x="0" y="0"/>
                  </a:moveTo>
                  <a:lnTo>
                    <a:pt x="28" y="11"/>
                  </a:lnTo>
                  <a:lnTo>
                    <a:pt x="62" y="17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18" name="Freeform 278"/>
            <p:cNvSpPr>
              <a:spLocks/>
            </p:cNvSpPr>
            <p:nvPr/>
          </p:nvSpPr>
          <p:spPr bwMode="auto">
            <a:xfrm>
              <a:off x="3741" y="1157"/>
              <a:ext cx="63" cy="1"/>
            </a:xfrm>
            <a:custGeom>
              <a:avLst/>
              <a:gdLst>
                <a:gd name="T0" fmla="*/ 0 w 63"/>
                <a:gd name="T1" fmla="*/ 29 w 63"/>
                <a:gd name="T2" fmla="*/ 63 w 6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3">
                  <a:moveTo>
                    <a:pt x="0" y="0"/>
                  </a:moveTo>
                  <a:lnTo>
                    <a:pt x="29" y="0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19" name="Line 279"/>
            <p:cNvSpPr>
              <a:spLocks noChangeShapeType="1"/>
            </p:cNvSpPr>
            <p:nvPr/>
          </p:nvSpPr>
          <p:spPr bwMode="auto">
            <a:xfrm>
              <a:off x="3804" y="1157"/>
              <a:ext cx="63" cy="12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20" name="Freeform 280"/>
            <p:cNvSpPr>
              <a:spLocks/>
            </p:cNvSpPr>
            <p:nvPr/>
          </p:nvSpPr>
          <p:spPr bwMode="auto">
            <a:xfrm>
              <a:off x="3867" y="1169"/>
              <a:ext cx="63" cy="22"/>
            </a:xfrm>
            <a:custGeom>
              <a:avLst/>
              <a:gdLst>
                <a:gd name="T0" fmla="*/ 0 w 63"/>
                <a:gd name="T1" fmla="*/ 0 h 22"/>
                <a:gd name="T2" fmla="*/ 17 w 63"/>
                <a:gd name="T3" fmla="*/ 5 h 22"/>
                <a:gd name="T4" fmla="*/ 28 w 63"/>
                <a:gd name="T5" fmla="*/ 17 h 22"/>
                <a:gd name="T6" fmla="*/ 45 w 63"/>
                <a:gd name="T7" fmla="*/ 22 h 22"/>
                <a:gd name="T8" fmla="*/ 63 w 63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2">
                  <a:moveTo>
                    <a:pt x="0" y="0"/>
                  </a:moveTo>
                  <a:lnTo>
                    <a:pt x="17" y="5"/>
                  </a:lnTo>
                  <a:lnTo>
                    <a:pt x="28" y="17"/>
                  </a:lnTo>
                  <a:lnTo>
                    <a:pt x="45" y="22"/>
                  </a:lnTo>
                  <a:lnTo>
                    <a:pt x="63" y="22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21" name="Freeform 281"/>
            <p:cNvSpPr>
              <a:spLocks/>
            </p:cNvSpPr>
            <p:nvPr/>
          </p:nvSpPr>
          <p:spPr bwMode="auto">
            <a:xfrm>
              <a:off x="3930" y="1140"/>
              <a:ext cx="62" cy="51"/>
            </a:xfrm>
            <a:custGeom>
              <a:avLst/>
              <a:gdLst>
                <a:gd name="T0" fmla="*/ 0 w 62"/>
                <a:gd name="T1" fmla="*/ 51 h 51"/>
                <a:gd name="T2" fmla="*/ 17 w 62"/>
                <a:gd name="T3" fmla="*/ 40 h 51"/>
                <a:gd name="T4" fmla="*/ 34 w 62"/>
                <a:gd name="T5" fmla="*/ 23 h 51"/>
                <a:gd name="T6" fmla="*/ 45 w 62"/>
                <a:gd name="T7" fmla="*/ 6 h 51"/>
                <a:gd name="T8" fmla="*/ 62 w 62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1">
                  <a:moveTo>
                    <a:pt x="0" y="51"/>
                  </a:moveTo>
                  <a:lnTo>
                    <a:pt x="17" y="40"/>
                  </a:lnTo>
                  <a:lnTo>
                    <a:pt x="34" y="23"/>
                  </a:lnTo>
                  <a:lnTo>
                    <a:pt x="45" y="6"/>
                  </a:lnTo>
                  <a:lnTo>
                    <a:pt x="62" y="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22" name="Freeform 282"/>
            <p:cNvSpPr>
              <a:spLocks/>
            </p:cNvSpPr>
            <p:nvPr/>
          </p:nvSpPr>
          <p:spPr bwMode="auto">
            <a:xfrm>
              <a:off x="3992" y="1140"/>
              <a:ext cx="57" cy="40"/>
            </a:xfrm>
            <a:custGeom>
              <a:avLst/>
              <a:gdLst>
                <a:gd name="T0" fmla="*/ 0 w 57"/>
                <a:gd name="T1" fmla="*/ 0 h 40"/>
                <a:gd name="T2" fmla="*/ 17 w 57"/>
                <a:gd name="T3" fmla="*/ 6 h 40"/>
                <a:gd name="T4" fmla="*/ 29 w 57"/>
                <a:gd name="T5" fmla="*/ 17 h 40"/>
                <a:gd name="T6" fmla="*/ 40 w 57"/>
                <a:gd name="T7" fmla="*/ 29 h 40"/>
                <a:gd name="T8" fmla="*/ 57 w 57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40">
                  <a:moveTo>
                    <a:pt x="0" y="0"/>
                  </a:moveTo>
                  <a:lnTo>
                    <a:pt x="17" y="6"/>
                  </a:lnTo>
                  <a:lnTo>
                    <a:pt x="29" y="17"/>
                  </a:lnTo>
                  <a:lnTo>
                    <a:pt x="40" y="29"/>
                  </a:lnTo>
                  <a:lnTo>
                    <a:pt x="57" y="40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23" name="Freeform 283"/>
            <p:cNvSpPr>
              <a:spLocks/>
            </p:cNvSpPr>
            <p:nvPr/>
          </p:nvSpPr>
          <p:spPr bwMode="auto">
            <a:xfrm>
              <a:off x="4049" y="1180"/>
              <a:ext cx="63" cy="6"/>
            </a:xfrm>
            <a:custGeom>
              <a:avLst/>
              <a:gdLst>
                <a:gd name="T0" fmla="*/ 0 w 63"/>
                <a:gd name="T1" fmla="*/ 0 h 6"/>
                <a:gd name="T2" fmla="*/ 17 w 63"/>
                <a:gd name="T3" fmla="*/ 0 h 6"/>
                <a:gd name="T4" fmla="*/ 29 w 63"/>
                <a:gd name="T5" fmla="*/ 0 h 6"/>
                <a:gd name="T6" fmla="*/ 46 w 63"/>
                <a:gd name="T7" fmla="*/ 0 h 6"/>
                <a:gd name="T8" fmla="*/ 63 w 6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">
                  <a:moveTo>
                    <a:pt x="0" y="0"/>
                  </a:moveTo>
                  <a:lnTo>
                    <a:pt x="17" y="0"/>
                  </a:lnTo>
                  <a:lnTo>
                    <a:pt x="29" y="0"/>
                  </a:lnTo>
                  <a:lnTo>
                    <a:pt x="46" y="0"/>
                  </a:lnTo>
                  <a:lnTo>
                    <a:pt x="63" y="6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24" name="Freeform 284"/>
            <p:cNvSpPr>
              <a:spLocks/>
            </p:cNvSpPr>
            <p:nvPr/>
          </p:nvSpPr>
          <p:spPr bwMode="auto">
            <a:xfrm>
              <a:off x="4112" y="1186"/>
              <a:ext cx="63" cy="79"/>
            </a:xfrm>
            <a:custGeom>
              <a:avLst/>
              <a:gdLst>
                <a:gd name="T0" fmla="*/ 0 w 63"/>
                <a:gd name="T1" fmla="*/ 0 h 79"/>
                <a:gd name="T2" fmla="*/ 11 w 63"/>
                <a:gd name="T3" fmla="*/ 5 h 79"/>
                <a:gd name="T4" fmla="*/ 28 w 63"/>
                <a:gd name="T5" fmla="*/ 22 h 79"/>
                <a:gd name="T6" fmla="*/ 46 w 63"/>
                <a:gd name="T7" fmla="*/ 45 h 79"/>
                <a:gd name="T8" fmla="*/ 63 w 63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9">
                  <a:moveTo>
                    <a:pt x="0" y="0"/>
                  </a:moveTo>
                  <a:lnTo>
                    <a:pt x="11" y="5"/>
                  </a:lnTo>
                  <a:lnTo>
                    <a:pt x="28" y="22"/>
                  </a:lnTo>
                  <a:lnTo>
                    <a:pt x="46" y="45"/>
                  </a:lnTo>
                  <a:lnTo>
                    <a:pt x="63" y="79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25" name="Freeform 285"/>
            <p:cNvSpPr>
              <a:spLocks/>
            </p:cNvSpPr>
            <p:nvPr/>
          </p:nvSpPr>
          <p:spPr bwMode="auto">
            <a:xfrm>
              <a:off x="4175" y="1265"/>
              <a:ext cx="142" cy="662"/>
            </a:xfrm>
            <a:custGeom>
              <a:avLst/>
              <a:gdLst>
                <a:gd name="T0" fmla="*/ 0 w 142"/>
                <a:gd name="T1" fmla="*/ 0 h 662"/>
                <a:gd name="T2" fmla="*/ 5 w 142"/>
                <a:gd name="T3" fmla="*/ 23 h 662"/>
                <a:gd name="T4" fmla="*/ 11 w 142"/>
                <a:gd name="T5" fmla="*/ 57 h 662"/>
                <a:gd name="T6" fmla="*/ 28 w 142"/>
                <a:gd name="T7" fmla="*/ 126 h 662"/>
                <a:gd name="T8" fmla="*/ 45 w 142"/>
                <a:gd name="T9" fmla="*/ 206 h 662"/>
                <a:gd name="T10" fmla="*/ 68 w 142"/>
                <a:gd name="T11" fmla="*/ 297 h 662"/>
                <a:gd name="T12" fmla="*/ 85 w 142"/>
                <a:gd name="T13" fmla="*/ 388 h 662"/>
                <a:gd name="T14" fmla="*/ 102 w 142"/>
                <a:gd name="T15" fmla="*/ 485 h 662"/>
                <a:gd name="T16" fmla="*/ 125 w 142"/>
                <a:gd name="T17" fmla="*/ 576 h 662"/>
                <a:gd name="T18" fmla="*/ 142 w 142"/>
                <a:gd name="T19" fmla="*/ 662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662">
                  <a:moveTo>
                    <a:pt x="0" y="0"/>
                  </a:moveTo>
                  <a:lnTo>
                    <a:pt x="5" y="23"/>
                  </a:lnTo>
                  <a:lnTo>
                    <a:pt x="11" y="57"/>
                  </a:lnTo>
                  <a:lnTo>
                    <a:pt x="28" y="126"/>
                  </a:lnTo>
                  <a:lnTo>
                    <a:pt x="45" y="206"/>
                  </a:lnTo>
                  <a:lnTo>
                    <a:pt x="68" y="297"/>
                  </a:lnTo>
                  <a:lnTo>
                    <a:pt x="85" y="388"/>
                  </a:lnTo>
                  <a:lnTo>
                    <a:pt x="102" y="485"/>
                  </a:lnTo>
                  <a:lnTo>
                    <a:pt x="125" y="576"/>
                  </a:lnTo>
                  <a:lnTo>
                    <a:pt x="142" y="662"/>
                  </a:lnTo>
                </a:path>
              </a:pathLst>
            </a:custGeom>
            <a:noFill/>
            <a:ln w="95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26" name="Freeform 286"/>
            <p:cNvSpPr>
              <a:spLocks/>
            </p:cNvSpPr>
            <p:nvPr/>
          </p:nvSpPr>
          <p:spPr bwMode="auto">
            <a:xfrm>
              <a:off x="1256" y="1556"/>
              <a:ext cx="109" cy="371"/>
            </a:xfrm>
            <a:custGeom>
              <a:avLst/>
              <a:gdLst>
                <a:gd name="T0" fmla="*/ 0 w 109"/>
                <a:gd name="T1" fmla="*/ 371 h 371"/>
                <a:gd name="T2" fmla="*/ 29 w 109"/>
                <a:gd name="T3" fmla="*/ 274 h 371"/>
                <a:gd name="T4" fmla="*/ 57 w 109"/>
                <a:gd name="T5" fmla="*/ 183 h 371"/>
                <a:gd name="T6" fmla="*/ 86 w 109"/>
                <a:gd name="T7" fmla="*/ 86 h 371"/>
                <a:gd name="T8" fmla="*/ 109 w 109"/>
                <a:gd name="T9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371">
                  <a:moveTo>
                    <a:pt x="0" y="371"/>
                  </a:moveTo>
                  <a:lnTo>
                    <a:pt x="29" y="274"/>
                  </a:lnTo>
                  <a:lnTo>
                    <a:pt x="57" y="183"/>
                  </a:lnTo>
                  <a:lnTo>
                    <a:pt x="86" y="86"/>
                  </a:lnTo>
                  <a:lnTo>
                    <a:pt x="109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27" name="Freeform 287"/>
            <p:cNvSpPr>
              <a:spLocks/>
            </p:cNvSpPr>
            <p:nvPr/>
          </p:nvSpPr>
          <p:spPr bwMode="auto">
            <a:xfrm>
              <a:off x="1365" y="1260"/>
              <a:ext cx="62" cy="296"/>
            </a:xfrm>
            <a:custGeom>
              <a:avLst/>
              <a:gdLst>
                <a:gd name="T0" fmla="*/ 0 w 62"/>
                <a:gd name="T1" fmla="*/ 296 h 296"/>
                <a:gd name="T2" fmla="*/ 17 w 62"/>
                <a:gd name="T3" fmla="*/ 211 h 296"/>
                <a:gd name="T4" fmla="*/ 34 w 62"/>
                <a:gd name="T5" fmla="*/ 131 h 296"/>
                <a:gd name="T6" fmla="*/ 45 w 62"/>
                <a:gd name="T7" fmla="*/ 57 h 296"/>
                <a:gd name="T8" fmla="*/ 57 w 62"/>
                <a:gd name="T9" fmla="*/ 23 h 296"/>
                <a:gd name="T10" fmla="*/ 62 w 62"/>
                <a:gd name="T11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96">
                  <a:moveTo>
                    <a:pt x="0" y="296"/>
                  </a:moveTo>
                  <a:lnTo>
                    <a:pt x="17" y="211"/>
                  </a:lnTo>
                  <a:lnTo>
                    <a:pt x="34" y="131"/>
                  </a:lnTo>
                  <a:lnTo>
                    <a:pt x="45" y="57"/>
                  </a:lnTo>
                  <a:lnTo>
                    <a:pt x="57" y="23"/>
                  </a:lnTo>
                  <a:lnTo>
                    <a:pt x="62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28" name="Freeform 288"/>
            <p:cNvSpPr>
              <a:spLocks/>
            </p:cNvSpPr>
            <p:nvPr/>
          </p:nvSpPr>
          <p:spPr bwMode="auto">
            <a:xfrm>
              <a:off x="1427" y="1197"/>
              <a:ext cx="63" cy="63"/>
            </a:xfrm>
            <a:custGeom>
              <a:avLst/>
              <a:gdLst>
                <a:gd name="T0" fmla="*/ 0 w 63"/>
                <a:gd name="T1" fmla="*/ 63 h 63"/>
                <a:gd name="T2" fmla="*/ 12 w 63"/>
                <a:gd name="T3" fmla="*/ 34 h 63"/>
                <a:gd name="T4" fmla="*/ 29 w 63"/>
                <a:gd name="T5" fmla="*/ 23 h 63"/>
                <a:gd name="T6" fmla="*/ 52 w 63"/>
                <a:gd name="T7" fmla="*/ 11 h 63"/>
                <a:gd name="T8" fmla="*/ 63 w 6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0" y="63"/>
                  </a:moveTo>
                  <a:lnTo>
                    <a:pt x="12" y="34"/>
                  </a:lnTo>
                  <a:lnTo>
                    <a:pt x="29" y="23"/>
                  </a:lnTo>
                  <a:lnTo>
                    <a:pt x="52" y="11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29" name="Freeform 289"/>
            <p:cNvSpPr>
              <a:spLocks/>
            </p:cNvSpPr>
            <p:nvPr/>
          </p:nvSpPr>
          <p:spPr bwMode="auto">
            <a:xfrm>
              <a:off x="1490" y="1157"/>
              <a:ext cx="63" cy="40"/>
            </a:xfrm>
            <a:custGeom>
              <a:avLst/>
              <a:gdLst>
                <a:gd name="T0" fmla="*/ 0 w 63"/>
                <a:gd name="T1" fmla="*/ 40 h 40"/>
                <a:gd name="T2" fmla="*/ 29 w 63"/>
                <a:gd name="T3" fmla="*/ 17 h 40"/>
                <a:gd name="T4" fmla="*/ 63 w 63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40">
                  <a:moveTo>
                    <a:pt x="0" y="40"/>
                  </a:moveTo>
                  <a:lnTo>
                    <a:pt x="29" y="17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30" name="Freeform 290"/>
            <p:cNvSpPr>
              <a:spLocks/>
            </p:cNvSpPr>
            <p:nvPr/>
          </p:nvSpPr>
          <p:spPr bwMode="auto">
            <a:xfrm>
              <a:off x="1553" y="1129"/>
              <a:ext cx="62" cy="28"/>
            </a:xfrm>
            <a:custGeom>
              <a:avLst/>
              <a:gdLst>
                <a:gd name="T0" fmla="*/ 0 w 62"/>
                <a:gd name="T1" fmla="*/ 28 h 28"/>
                <a:gd name="T2" fmla="*/ 28 w 62"/>
                <a:gd name="T3" fmla="*/ 11 h 28"/>
                <a:gd name="T4" fmla="*/ 62 w 62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28">
                  <a:moveTo>
                    <a:pt x="0" y="28"/>
                  </a:moveTo>
                  <a:lnTo>
                    <a:pt x="28" y="11"/>
                  </a:lnTo>
                  <a:lnTo>
                    <a:pt x="62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31" name="Freeform 291"/>
            <p:cNvSpPr>
              <a:spLocks/>
            </p:cNvSpPr>
            <p:nvPr/>
          </p:nvSpPr>
          <p:spPr bwMode="auto">
            <a:xfrm>
              <a:off x="1615" y="1117"/>
              <a:ext cx="63" cy="12"/>
            </a:xfrm>
            <a:custGeom>
              <a:avLst/>
              <a:gdLst>
                <a:gd name="T0" fmla="*/ 0 w 63"/>
                <a:gd name="T1" fmla="*/ 12 h 12"/>
                <a:gd name="T2" fmla="*/ 29 w 63"/>
                <a:gd name="T3" fmla="*/ 6 h 12"/>
                <a:gd name="T4" fmla="*/ 63 w 63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12">
                  <a:moveTo>
                    <a:pt x="0" y="12"/>
                  </a:moveTo>
                  <a:lnTo>
                    <a:pt x="29" y="6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32" name="Freeform 292"/>
            <p:cNvSpPr>
              <a:spLocks/>
            </p:cNvSpPr>
            <p:nvPr/>
          </p:nvSpPr>
          <p:spPr bwMode="auto">
            <a:xfrm>
              <a:off x="1678" y="1117"/>
              <a:ext cx="63" cy="6"/>
            </a:xfrm>
            <a:custGeom>
              <a:avLst/>
              <a:gdLst>
                <a:gd name="T0" fmla="*/ 0 w 63"/>
                <a:gd name="T1" fmla="*/ 0 h 6"/>
                <a:gd name="T2" fmla="*/ 29 w 63"/>
                <a:gd name="T3" fmla="*/ 0 h 6"/>
                <a:gd name="T4" fmla="*/ 63 w 63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">
                  <a:moveTo>
                    <a:pt x="0" y="0"/>
                  </a:moveTo>
                  <a:lnTo>
                    <a:pt x="29" y="0"/>
                  </a:lnTo>
                  <a:lnTo>
                    <a:pt x="63" y="6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33" name="Freeform 293"/>
            <p:cNvSpPr>
              <a:spLocks/>
            </p:cNvSpPr>
            <p:nvPr/>
          </p:nvSpPr>
          <p:spPr bwMode="auto">
            <a:xfrm>
              <a:off x="1741" y="1117"/>
              <a:ext cx="63" cy="6"/>
            </a:xfrm>
            <a:custGeom>
              <a:avLst/>
              <a:gdLst>
                <a:gd name="T0" fmla="*/ 0 w 63"/>
                <a:gd name="T1" fmla="*/ 6 h 6"/>
                <a:gd name="T2" fmla="*/ 28 w 63"/>
                <a:gd name="T3" fmla="*/ 6 h 6"/>
                <a:gd name="T4" fmla="*/ 63 w 63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">
                  <a:moveTo>
                    <a:pt x="0" y="6"/>
                  </a:moveTo>
                  <a:lnTo>
                    <a:pt x="28" y="6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34" name="Line 294"/>
            <p:cNvSpPr>
              <a:spLocks noChangeShapeType="1"/>
            </p:cNvSpPr>
            <p:nvPr/>
          </p:nvSpPr>
          <p:spPr bwMode="auto">
            <a:xfrm>
              <a:off x="1804" y="1117"/>
              <a:ext cx="62" cy="1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35" name="Freeform 295"/>
            <p:cNvSpPr>
              <a:spLocks/>
            </p:cNvSpPr>
            <p:nvPr/>
          </p:nvSpPr>
          <p:spPr bwMode="auto">
            <a:xfrm>
              <a:off x="1866" y="1112"/>
              <a:ext cx="63" cy="5"/>
            </a:xfrm>
            <a:custGeom>
              <a:avLst/>
              <a:gdLst>
                <a:gd name="T0" fmla="*/ 0 w 63"/>
                <a:gd name="T1" fmla="*/ 5 h 5"/>
                <a:gd name="T2" fmla="*/ 29 w 63"/>
                <a:gd name="T3" fmla="*/ 0 h 5"/>
                <a:gd name="T4" fmla="*/ 63 w 63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">
                  <a:moveTo>
                    <a:pt x="0" y="5"/>
                  </a:moveTo>
                  <a:lnTo>
                    <a:pt x="29" y="0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36" name="Freeform 296"/>
            <p:cNvSpPr>
              <a:spLocks/>
            </p:cNvSpPr>
            <p:nvPr/>
          </p:nvSpPr>
          <p:spPr bwMode="auto">
            <a:xfrm>
              <a:off x="1929" y="1112"/>
              <a:ext cx="63" cy="5"/>
            </a:xfrm>
            <a:custGeom>
              <a:avLst/>
              <a:gdLst>
                <a:gd name="T0" fmla="*/ 0 w 63"/>
                <a:gd name="T1" fmla="*/ 0 h 5"/>
                <a:gd name="T2" fmla="*/ 28 w 63"/>
                <a:gd name="T3" fmla="*/ 0 h 5"/>
                <a:gd name="T4" fmla="*/ 63 w 63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">
                  <a:moveTo>
                    <a:pt x="0" y="0"/>
                  </a:moveTo>
                  <a:lnTo>
                    <a:pt x="28" y="0"/>
                  </a:lnTo>
                  <a:lnTo>
                    <a:pt x="63" y="5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37" name="Freeform 297"/>
            <p:cNvSpPr>
              <a:spLocks/>
            </p:cNvSpPr>
            <p:nvPr/>
          </p:nvSpPr>
          <p:spPr bwMode="auto">
            <a:xfrm>
              <a:off x="1992" y="1117"/>
              <a:ext cx="62" cy="1"/>
            </a:xfrm>
            <a:custGeom>
              <a:avLst/>
              <a:gdLst>
                <a:gd name="T0" fmla="*/ 0 w 62"/>
                <a:gd name="T1" fmla="*/ 28 w 62"/>
                <a:gd name="T2" fmla="*/ 62 w 6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2">
                  <a:moveTo>
                    <a:pt x="0" y="0"/>
                  </a:moveTo>
                  <a:lnTo>
                    <a:pt x="28" y="0"/>
                  </a:lnTo>
                  <a:lnTo>
                    <a:pt x="62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38" name="Freeform 298"/>
            <p:cNvSpPr>
              <a:spLocks/>
            </p:cNvSpPr>
            <p:nvPr/>
          </p:nvSpPr>
          <p:spPr bwMode="auto">
            <a:xfrm>
              <a:off x="2054" y="1117"/>
              <a:ext cx="63" cy="12"/>
            </a:xfrm>
            <a:custGeom>
              <a:avLst/>
              <a:gdLst>
                <a:gd name="T0" fmla="*/ 0 w 63"/>
                <a:gd name="T1" fmla="*/ 0 h 12"/>
                <a:gd name="T2" fmla="*/ 29 w 63"/>
                <a:gd name="T3" fmla="*/ 6 h 12"/>
                <a:gd name="T4" fmla="*/ 63 w 63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12">
                  <a:moveTo>
                    <a:pt x="0" y="0"/>
                  </a:moveTo>
                  <a:lnTo>
                    <a:pt x="29" y="6"/>
                  </a:lnTo>
                  <a:lnTo>
                    <a:pt x="63" y="12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39" name="Line 299"/>
            <p:cNvSpPr>
              <a:spLocks noChangeShapeType="1"/>
            </p:cNvSpPr>
            <p:nvPr/>
          </p:nvSpPr>
          <p:spPr bwMode="auto">
            <a:xfrm>
              <a:off x="2117" y="1129"/>
              <a:ext cx="63" cy="17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40" name="Freeform 300"/>
            <p:cNvSpPr>
              <a:spLocks/>
            </p:cNvSpPr>
            <p:nvPr/>
          </p:nvSpPr>
          <p:spPr bwMode="auto">
            <a:xfrm>
              <a:off x="2180" y="1146"/>
              <a:ext cx="62" cy="17"/>
            </a:xfrm>
            <a:custGeom>
              <a:avLst/>
              <a:gdLst>
                <a:gd name="T0" fmla="*/ 0 w 62"/>
                <a:gd name="T1" fmla="*/ 0 h 17"/>
                <a:gd name="T2" fmla="*/ 28 w 62"/>
                <a:gd name="T3" fmla="*/ 11 h 17"/>
                <a:gd name="T4" fmla="*/ 62 w 6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17">
                  <a:moveTo>
                    <a:pt x="0" y="0"/>
                  </a:moveTo>
                  <a:lnTo>
                    <a:pt x="28" y="11"/>
                  </a:lnTo>
                  <a:lnTo>
                    <a:pt x="62" y="17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41" name="Freeform 301"/>
            <p:cNvSpPr>
              <a:spLocks/>
            </p:cNvSpPr>
            <p:nvPr/>
          </p:nvSpPr>
          <p:spPr bwMode="auto">
            <a:xfrm>
              <a:off x="2242" y="1163"/>
              <a:ext cx="63" cy="1"/>
            </a:xfrm>
            <a:custGeom>
              <a:avLst/>
              <a:gdLst>
                <a:gd name="T0" fmla="*/ 0 w 63"/>
                <a:gd name="T1" fmla="*/ 29 w 63"/>
                <a:gd name="T2" fmla="*/ 63 w 6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3">
                  <a:moveTo>
                    <a:pt x="0" y="0"/>
                  </a:moveTo>
                  <a:lnTo>
                    <a:pt x="29" y="0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42" name="Line 302"/>
            <p:cNvSpPr>
              <a:spLocks noChangeShapeType="1"/>
            </p:cNvSpPr>
            <p:nvPr/>
          </p:nvSpPr>
          <p:spPr bwMode="auto">
            <a:xfrm>
              <a:off x="2305" y="1163"/>
              <a:ext cx="63" cy="6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43" name="Freeform 303"/>
            <p:cNvSpPr>
              <a:spLocks/>
            </p:cNvSpPr>
            <p:nvPr/>
          </p:nvSpPr>
          <p:spPr bwMode="auto">
            <a:xfrm>
              <a:off x="2368" y="1169"/>
              <a:ext cx="63" cy="5"/>
            </a:xfrm>
            <a:custGeom>
              <a:avLst/>
              <a:gdLst>
                <a:gd name="T0" fmla="*/ 0 w 63"/>
                <a:gd name="T1" fmla="*/ 0 h 5"/>
                <a:gd name="T2" fmla="*/ 34 w 63"/>
                <a:gd name="T3" fmla="*/ 5 h 5"/>
                <a:gd name="T4" fmla="*/ 63 w 63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">
                  <a:moveTo>
                    <a:pt x="0" y="0"/>
                  </a:moveTo>
                  <a:lnTo>
                    <a:pt x="34" y="5"/>
                  </a:lnTo>
                  <a:lnTo>
                    <a:pt x="63" y="5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44" name="Freeform 304"/>
            <p:cNvSpPr>
              <a:spLocks/>
            </p:cNvSpPr>
            <p:nvPr/>
          </p:nvSpPr>
          <p:spPr bwMode="auto">
            <a:xfrm>
              <a:off x="2431" y="1163"/>
              <a:ext cx="57" cy="11"/>
            </a:xfrm>
            <a:custGeom>
              <a:avLst/>
              <a:gdLst>
                <a:gd name="T0" fmla="*/ 0 w 57"/>
                <a:gd name="T1" fmla="*/ 11 h 11"/>
                <a:gd name="T2" fmla="*/ 28 w 57"/>
                <a:gd name="T3" fmla="*/ 6 h 11"/>
                <a:gd name="T4" fmla="*/ 57 w 57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11">
                  <a:moveTo>
                    <a:pt x="0" y="11"/>
                  </a:moveTo>
                  <a:lnTo>
                    <a:pt x="28" y="6"/>
                  </a:lnTo>
                  <a:lnTo>
                    <a:pt x="57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45" name="Line 305"/>
            <p:cNvSpPr>
              <a:spLocks noChangeShapeType="1"/>
            </p:cNvSpPr>
            <p:nvPr/>
          </p:nvSpPr>
          <p:spPr bwMode="auto">
            <a:xfrm>
              <a:off x="2488" y="1163"/>
              <a:ext cx="62" cy="1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46" name="Freeform 306"/>
            <p:cNvSpPr>
              <a:spLocks/>
            </p:cNvSpPr>
            <p:nvPr/>
          </p:nvSpPr>
          <p:spPr bwMode="auto">
            <a:xfrm>
              <a:off x="2550" y="1163"/>
              <a:ext cx="63" cy="11"/>
            </a:xfrm>
            <a:custGeom>
              <a:avLst/>
              <a:gdLst>
                <a:gd name="T0" fmla="*/ 0 w 63"/>
                <a:gd name="T1" fmla="*/ 0 h 11"/>
                <a:gd name="T2" fmla="*/ 29 w 63"/>
                <a:gd name="T3" fmla="*/ 6 h 11"/>
                <a:gd name="T4" fmla="*/ 63 w 63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11">
                  <a:moveTo>
                    <a:pt x="0" y="0"/>
                  </a:moveTo>
                  <a:lnTo>
                    <a:pt x="29" y="6"/>
                  </a:lnTo>
                  <a:lnTo>
                    <a:pt x="63" y="11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47" name="Freeform 307"/>
            <p:cNvSpPr>
              <a:spLocks/>
            </p:cNvSpPr>
            <p:nvPr/>
          </p:nvSpPr>
          <p:spPr bwMode="auto">
            <a:xfrm>
              <a:off x="2613" y="1169"/>
              <a:ext cx="63" cy="5"/>
            </a:xfrm>
            <a:custGeom>
              <a:avLst/>
              <a:gdLst>
                <a:gd name="T0" fmla="*/ 0 w 63"/>
                <a:gd name="T1" fmla="*/ 5 h 5"/>
                <a:gd name="T2" fmla="*/ 28 w 63"/>
                <a:gd name="T3" fmla="*/ 5 h 5"/>
                <a:gd name="T4" fmla="*/ 63 w 63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">
                  <a:moveTo>
                    <a:pt x="0" y="5"/>
                  </a:moveTo>
                  <a:lnTo>
                    <a:pt x="28" y="5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48" name="Line 308"/>
            <p:cNvSpPr>
              <a:spLocks noChangeShapeType="1"/>
            </p:cNvSpPr>
            <p:nvPr/>
          </p:nvSpPr>
          <p:spPr bwMode="auto">
            <a:xfrm>
              <a:off x="2676" y="1169"/>
              <a:ext cx="62" cy="1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49" name="Freeform 309"/>
            <p:cNvSpPr>
              <a:spLocks/>
            </p:cNvSpPr>
            <p:nvPr/>
          </p:nvSpPr>
          <p:spPr bwMode="auto">
            <a:xfrm>
              <a:off x="2738" y="1163"/>
              <a:ext cx="63" cy="6"/>
            </a:xfrm>
            <a:custGeom>
              <a:avLst/>
              <a:gdLst>
                <a:gd name="T0" fmla="*/ 0 w 63"/>
                <a:gd name="T1" fmla="*/ 6 h 6"/>
                <a:gd name="T2" fmla="*/ 29 w 63"/>
                <a:gd name="T3" fmla="*/ 0 h 6"/>
                <a:gd name="T4" fmla="*/ 63 w 63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">
                  <a:moveTo>
                    <a:pt x="0" y="6"/>
                  </a:moveTo>
                  <a:lnTo>
                    <a:pt x="29" y="0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50" name="Freeform 310"/>
            <p:cNvSpPr>
              <a:spLocks/>
            </p:cNvSpPr>
            <p:nvPr/>
          </p:nvSpPr>
          <p:spPr bwMode="auto">
            <a:xfrm>
              <a:off x="2801" y="1163"/>
              <a:ext cx="63" cy="6"/>
            </a:xfrm>
            <a:custGeom>
              <a:avLst/>
              <a:gdLst>
                <a:gd name="T0" fmla="*/ 0 w 63"/>
                <a:gd name="T1" fmla="*/ 0 h 6"/>
                <a:gd name="T2" fmla="*/ 28 w 63"/>
                <a:gd name="T3" fmla="*/ 0 h 6"/>
                <a:gd name="T4" fmla="*/ 63 w 63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">
                  <a:moveTo>
                    <a:pt x="0" y="0"/>
                  </a:moveTo>
                  <a:lnTo>
                    <a:pt x="28" y="0"/>
                  </a:lnTo>
                  <a:lnTo>
                    <a:pt x="63" y="6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51" name="Freeform 311"/>
            <p:cNvSpPr>
              <a:spLocks/>
            </p:cNvSpPr>
            <p:nvPr/>
          </p:nvSpPr>
          <p:spPr bwMode="auto">
            <a:xfrm>
              <a:off x="2864" y="1163"/>
              <a:ext cx="62" cy="6"/>
            </a:xfrm>
            <a:custGeom>
              <a:avLst/>
              <a:gdLst>
                <a:gd name="T0" fmla="*/ 0 w 62"/>
                <a:gd name="T1" fmla="*/ 6 h 6"/>
                <a:gd name="T2" fmla="*/ 28 w 62"/>
                <a:gd name="T3" fmla="*/ 6 h 6"/>
                <a:gd name="T4" fmla="*/ 62 w 62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6">
                  <a:moveTo>
                    <a:pt x="0" y="6"/>
                  </a:moveTo>
                  <a:lnTo>
                    <a:pt x="28" y="6"/>
                  </a:lnTo>
                  <a:lnTo>
                    <a:pt x="62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52" name="Line 312"/>
            <p:cNvSpPr>
              <a:spLocks noChangeShapeType="1"/>
            </p:cNvSpPr>
            <p:nvPr/>
          </p:nvSpPr>
          <p:spPr bwMode="auto">
            <a:xfrm flipV="1">
              <a:off x="2926" y="1157"/>
              <a:ext cx="63" cy="6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53" name="Line 313"/>
            <p:cNvSpPr>
              <a:spLocks noChangeShapeType="1"/>
            </p:cNvSpPr>
            <p:nvPr/>
          </p:nvSpPr>
          <p:spPr bwMode="auto">
            <a:xfrm flipV="1">
              <a:off x="2989" y="1146"/>
              <a:ext cx="63" cy="11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54" name="Line 314"/>
            <p:cNvSpPr>
              <a:spLocks noChangeShapeType="1"/>
            </p:cNvSpPr>
            <p:nvPr/>
          </p:nvSpPr>
          <p:spPr bwMode="auto">
            <a:xfrm flipV="1">
              <a:off x="3052" y="1140"/>
              <a:ext cx="62" cy="6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55" name="Line 315"/>
            <p:cNvSpPr>
              <a:spLocks noChangeShapeType="1"/>
            </p:cNvSpPr>
            <p:nvPr/>
          </p:nvSpPr>
          <p:spPr bwMode="auto">
            <a:xfrm>
              <a:off x="3114" y="1140"/>
              <a:ext cx="63" cy="1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56" name="Freeform 316"/>
            <p:cNvSpPr>
              <a:spLocks/>
            </p:cNvSpPr>
            <p:nvPr/>
          </p:nvSpPr>
          <p:spPr bwMode="auto">
            <a:xfrm>
              <a:off x="3177" y="1134"/>
              <a:ext cx="63" cy="6"/>
            </a:xfrm>
            <a:custGeom>
              <a:avLst/>
              <a:gdLst>
                <a:gd name="T0" fmla="*/ 0 w 63"/>
                <a:gd name="T1" fmla="*/ 6 h 6"/>
                <a:gd name="T2" fmla="*/ 29 w 63"/>
                <a:gd name="T3" fmla="*/ 0 h 6"/>
                <a:gd name="T4" fmla="*/ 63 w 63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">
                  <a:moveTo>
                    <a:pt x="0" y="6"/>
                  </a:moveTo>
                  <a:lnTo>
                    <a:pt x="29" y="0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57" name="Freeform 317"/>
            <p:cNvSpPr>
              <a:spLocks/>
            </p:cNvSpPr>
            <p:nvPr/>
          </p:nvSpPr>
          <p:spPr bwMode="auto">
            <a:xfrm>
              <a:off x="3240" y="1134"/>
              <a:ext cx="63" cy="1"/>
            </a:xfrm>
            <a:custGeom>
              <a:avLst/>
              <a:gdLst>
                <a:gd name="T0" fmla="*/ 0 w 63"/>
                <a:gd name="T1" fmla="*/ 28 w 63"/>
                <a:gd name="T2" fmla="*/ 63 w 6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3">
                  <a:moveTo>
                    <a:pt x="0" y="0"/>
                  </a:moveTo>
                  <a:lnTo>
                    <a:pt x="28" y="0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58" name="Freeform 318"/>
            <p:cNvSpPr>
              <a:spLocks/>
            </p:cNvSpPr>
            <p:nvPr/>
          </p:nvSpPr>
          <p:spPr bwMode="auto">
            <a:xfrm>
              <a:off x="3303" y="1123"/>
              <a:ext cx="62" cy="11"/>
            </a:xfrm>
            <a:custGeom>
              <a:avLst/>
              <a:gdLst>
                <a:gd name="T0" fmla="*/ 0 w 62"/>
                <a:gd name="T1" fmla="*/ 11 h 11"/>
                <a:gd name="T2" fmla="*/ 28 w 62"/>
                <a:gd name="T3" fmla="*/ 6 h 11"/>
                <a:gd name="T4" fmla="*/ 62 w 62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11">
                  <a:moveTo>
                    <a:pt x="0" y="11"/>
                  </a:moveTo>
                  <a:lnTo>
                    <a:pt x="28" y="6"/>
                  </a:lnTo>
                  <a:lnTo>
                    <a:pt x="62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59" name="Freeform 319"/>
            <p:cNvSpPr>
              <a:spLocks/>
            </p:cNvSpPr>
            <p:nvPr/>
          </p:nvSpPr>
          <p:spPr bwMode="auto">
            <a:xfrm>
              <a:off x="3365" y="1123"/>
              <a:ext cx="63" cy="1"/>
            </a:xfrm>
            <a:custGeom>
              <a:avLst/>
              <a:gdLst>
                <a:gd name="T0" fmla="*/ 0 w 63"/>
                <a:gd name="T1" fmla="*/ 29 w 63"/>
                <a:gd name="T2" fmla="*/ 63 w 6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3">
                  <a:moveTo>
                    <a:pt x="0" y="0"/>
                  </a:moveTo>
                  <a:lnTo>
                    <a:pt x="29" y="0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60" name="Freeform 320"/>
            <p:cNvSpPr>
              <a:spLocks/>
            </p:cNvSpPr>
            <p:nvPr/>
          </p:nvSpPr>
          <p:spPr bwMode="auto">
            <a:xfrm>
              <a:off x="3428" y="1100"/>
              <a:ext cx="63" cy="23"/>
            </a:xfrm>
            <a:custGeom>
              <a:avLst/>
              <a:gdLst>
                <a:gd name="T0" fmla="*/ 0 w 63"/>
                <a:gd name="T1" fmla="*/ 23 h 23"/>
                <a:gd name="T2" fmla="*/ 17 w 63"/>
                <a:gd name="T3" fmla="*/ 17 h 23"/>
                <a:gd name="T4" fmla="*/ 28 w 63"/>
                <a:gd name="T5" fmla="*/ 12 h 23"/>
                <a:gd name="T6" fmla="*/ 46 w 63"/>
                <a:gd name="T7" fmla="*/ 6 h 23"/>
                <a:gd name="T8" fmla="*/ 63 w 6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3">
                  <a:moveTo>
                    <a:pt x="0" y="23"/>
                  </a:moveTo>
                  <a:lnTo>
                    <a:pt x="17" y="17"/>
                  </a:lnTo>
                  <a:lnTo>
                    <a:pt x="28" y="12"/>
                  </a:lnTo>
                  <a:lnTo>
                    <a:pt x="46" y="6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61" name="Freeform 321"/>
            <p:cNvSpPr>
              <a:spLocks/>
            </p:cNvSpPr>
            <p:nvPr/>
          </p:nvSpPr>
          <p:spPr bwMode="auto">
            <a:xfrm>
              <a:off x="3491" y="1100"/>
              <a:ext cx="62" cy="6"/>
            </a:xfrm>
            <a:custGeom>
              <a:avLst/>
              <a:gdLst>
                <a:gd name="T0" fmla="*/ 0 w 62"/>
                <a:gd name="T1" fmla="*/ 0 h 6"/>
                <a:gd name="T2" fmla="*/ 28 w 62"/>
                <a:gd name="T3" fmla="*/ 0 h 6"/>
                <a:gd name="T4" fmla="*/ 62 w 62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6">
                  <a:moveTo>
                    <a:pt x="0" y="0"/>
                  </a:moveTo>
                  <a:lnTo>
                    <a:pt x="28" y="0"/>
                  </a:lnTo>
                  <a:lnTo>
                    <a:pt x="62" y="6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62" name="Freeform 322"/>
            <p:cNvSpPr>
              <a:spLocks/>
            </p:cNvSpPr>
            <p:nvPr/>
          </p:nvSpPr>
          <p:spPr bwMode="auto">
            <a:xfrm>
              <a:off x="3553" y="1100"/>
              <a:ext cx="63" cy="6"/>
            </a:xfrm>
            <a:custGeom>
              <a:avLst/>
              <a:gdLst>
                <a:gd name="T0" fmla="*/ 0 w 63"/>
                <a:gd name="T1" fmla="*/ 6 h 6"/>
                <a:gd name="T2" fmla="*/ 29 w 63"/>
                <a:gd name="T3" fmla="*/ 0 h 6"/>
                <a:gd name="T4" fmla="*/ 63 w 63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">
                  <a:moveTo>
                    <a:pt x="0" y="6"/>
                  </a:moveTo>
                  <a:lnTo>
                    <a:pt x="29" y="0"/>
                  </a:lnTo>
                  <a:lnTo>
                    <a:pt x="63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63" name="Freeform 323"/>
            <p:cNvSpPr>
              <a:spLocks/>
            </p:cNvSpPr>
            <p:nvPr/>
          </p:nvSpPr>
          <p:spPr bwMode="auto">
            <a:xfrm>
              <a:off x="3616" y="1100"/>
              <a:ext cx="63" cy="6"/>
            </a:xfrm>
            <a:custGeom>
              <a:avLst/>
              <a:gdLst>
                <a:gd name="T0" fmla="*/ 0 w 63"/>
                <a:gd name="T1" fmla="*/ 0 h 6"/>
                <a:gd name="T2" fmla="*/ 29 w 63"/>
                <a:gd name="T3" fmla="*/ 0 h 6"/>
                <a:gd name="T4" fmla="*/ 63 w 63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">
                  <a:moveTo>
                    <a:pt x="0" y="0"/>
                  </a:moveTo>
                  <a:lnTo>
                    <a:pt x="29" y="0"/>
                  </a:lnTo>
                  <a:lnTo>
                    <a:pt x="63" y="6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64" name="Freeform 324"/>
            <p:cNvSpPr>
              <a:spLocks/>
            </p:cNvSpPr>
            <p:nvPr/>
          </p:nvSpPr>
          <p:spPr bwMode="auto">
            <a:xfrm>
              <a:off x="3679" y="1106"/>
              <a:ext cx="62" cy="6"/>
            </a:xfrm>
            <a:custGeom>
              <a:avLst/>
              <a:gdLst>
                <a:gd name="T0" fmla="*/ 0 w 62"/>
                <a:gd name="T1" fmla="*/ 0 h 6"/>
                <a:gd name="T2" fmla="*/ 28 w 62"/>
                <a:gd name="T3" fmla="*/ 0 h 6"/>
                <a:gd name="T4" fmla="*/ 62 w 62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6">
                  <a:moveTo>
                    <a:pt x="0" y="0"/>
                  </a:moveTo>
                  <a:lnTo>
                    <a:pt x="28" y="0"/>
                  </a:lnTo>
                  <a:lnTo>
                    <a:pt x="62" y="6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65" name="Freeform 325"/>
            <p:cNvSpPr>
              <a:spLocks/>
            </p:cNvSpPr>
            <p:nvPr/>
          </p:nvSpPr>
          <p:spPr bwMode="auto">
            <a:xfrm>
              <a:off x="3741" y="1112"/>
              <a:ext cx="63" cy="17"/>
            </a:xfrm>
            <a:custGeom>
              <a:avLst/>
              <a:gdLst>
                <a:gd name="T0" fmla="*/ 0 w 63"/>
                <a:gd name="T1" fmla="*/ 0 h 17"/>
                <a:gd name="T2" fmla="*/ 29 w 63"/>
                <a:gd name="T3" fmla="*/ 5 h 17"/>
                <a:gd name="T4" fmla="*/ 63 w 63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17">
                  <a:moveTo>
                    <a:pt x="0" y="0"/>
                  </a:moveTo>
                  <a:lnTo>
                    <a:pt x="29" y="5"/>
                  </a:lnTo>
                  <a:lnTo>
                    <a:pt x="63" y="17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66" name="Freeform 326"/>
            <p:cNvSpPr>
              <a:spLocks/>
            </p:cNvSpPr>
            <p:nvPr/>
          </p:nvSpPr>
          <p:spPr bwMode="auto">
            <a:xfrm>
              <a:off x="3804" y="1129"/>
              <a:ext cx="63" cy="22"/>
            </a:xfrm>
            <a:custGeom>
              <a:avLst/>
              <a:gdLst>
                <a:gd name="T0" fmla="*/ 0 w 63"/>
                <a:gd name="T1" fmla="*/ 0 h 22"/>
                <a:gd name="T2" fmla="*/ 29 w 63"/>
                <a:gd name="T3" fmla="*/ 11 h 22"/>
                <a:gd name="T4" fmla="*/ 63 w 63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22">
                  <a:moveTo>
                    <a:pt x="0" y="0"/>
                  </a:moveTo>
                  <a:lnTo>
                    <a:pt x="29" y="11"/>
                  </a:lnTo>
                  <a:lnTo>
                    <a:pt x="63" y="22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67" name="Freeform 327"/>
            <p:cNvSpPr>
              <a:spLocks/>
            </p:cNvSpPr>
            <p:nvPr/>
          </p:nvSpPr>
          <p:spPr bwMode="auto">
            <a:xfrm>
              <a:off x="3867" y="1151"/>
              <a:ext cx="63" cy="6"/>
            </a:xfrm>
            <a:custGeom>
              <a:avLst/>
              <a:gdLst>
                <a:gd name="T0" fmla="*/ 0 w 63"/>
                <a:gd name="T1" fmla="*/ 0 h 6"/>
                <a:gd name="T2" fmla="*/ 28 w 63"/>
                <a:gd name="T3" fmla="*/ 6 h 6"/>
                <a:gd name="T4" fmla="*/ 63 w 63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">
                  <a:moveTo>
                    <a:pt x="0" y="0"/>
                  </a:moveTo>
                  <a:lnTo>
                    <a:pt x="28" y="6"/>
                  </a:lnTo>
                  <a:lnTo>
                    <a:pt x="63" y="6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68" name="Freeform 328"/>
            <p:cNvSpPr>
              <a:spLocks/>
            </p:cNvSpPr>
            <p:nvPr/>
          </p:nvSpPr>
          <p:spPr bwMode="auto">
            <a:xfrm>
              <a:off x="3930" y="1157"/>
              <a:ext cx="62" cy="17"/>
            </a:xfrm>
            <a:custGeom>
              <a:avLst/>
              <a:gdLst>
                <a:gd name="T0" fmla="*/ 0 w 62"/>
                <a:gd name="T1" fmla="*/ 0 h 17"/>
                <a:gd name="T2" fmla="*/ 17 w 62"/>
                <a:gd name="T3" fmla="*/ 6 h 17"/>
                <a:gd name="T4" fmla="*/ 34 w 62"/>
                <a:gd name="T5" fmla="*/ 12 h 17"/>
                <a:gd name="T6" fmla="*/ 45 w 62"/>
                <a:gd name="T7" fmla="*/ 17 h 17"/>
                <a:gd name="T8" fmla="*/ 62 w 62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7">
                  <a:moveTo>
                    <a:pt x="0" y="0"/>
                  </a:moveTo>
                  <a:lnTo>
                    <a:pt x="17" y="6"/>
                  </a:lnTo>
                  <a:lnTo>
                    <a:pt x="34" y="12"/>
                  </a:lnTo>
                  <a:lnTo>
                    <a:pt x="45" y="17"/>
                  </a:lnTo>
                  <a:lnTo>
                    <a:pt x="62" y="17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69" name="Freeform 329"/>
            <p:cNvSpPr>
              <a:spLocks/>
            </p:cNvSpPr>
            <p:nvPr/>
          </p:nvSpPr>
          <p:spPr bwMode="auto">
            <a:xfrm>
              <a:off x="3992" y="1146"/>
              <a:ext cx="57" cy="28"/>
            </a:xfrm>
            <a:custGeom>
              <a:avLst/>
              <a:gdLst>
                <a:gd name="T0" fmla="*/ 0 w 57"/>
                <a:gd name="T1" fmla="*/ 28 h 28"/>
                <a:gd name="T2" fmla="*/ 17 w 57"/>
                <a:gd name="T3" fmla="*/ 23 h 28"/>
                <a:gd name="T4" fmla="*/ 29 w 57"/>
                <a:gd name="T5" fmla="*/ 11 h 28"/>
                <a:gd name="T6" fmla="*/ 40 w 57"/>
                <a:gd name="T7" fmla="*/ 5 h 28"/>
                <a:gd name="T8" fmla="*/ 57 w 57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28">
                  <a:moveTo>
                    <a:pt x="0" y="28"/>
                  </a:moveTo>
                  <a:lnTo>
                    <a:pt x="17" y="23"/>
                  </a:lnTo>
                  <a:lnTo>
                    <a:pt x="29" y="11"/>
                  </a:lnTo>
                  <a:lnTo>
                    <a:pt x="40" y="5"/>
                  </a:lnTo>
                  <a:lnTo>
                    <a:pt x="57" y="0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70" name="Freeform 330"/>
            <p:cNvSpPr>
              <a:spLocks/>
            </p:cNvSpPr>
            <p:nvPr/>
          </p:nvSpPr>
          <p:spPr bwMode="auto">
            <a:xfrm>
              <a:off x="4049" y="1146"/>
              <a:ext cx="63" cy="23"/>
            </a:xfrm>
            <a:custGeom>
              <a:avLst/>
              <a:gdLst>
                <a:gd name="T0" fmla="*/ 0 w 63"/>
                <a:gd name="T1" fmla="*/ 0 h 23"/>
                <a:gd name="T2" fmla="*/ 17 w 63"/>
                <a:gd name="T3" fmla="*/ 0 h 23"/>
                <a:gd name="T4" fmla="*/ 29 w 63"/>
                <a:gd name="T5" fmla="*/ 5 h 23"/>
                <a:gd name="T6" fmla="*/ 63 w 63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3">
                  <a:moveTo>
                    <a:pt x="0" y="0"/>
                  </a:moveTo>
                  <a:lnTo>
                    <a:pt x="17" y="0"/>
                  </a:lnTo>
                  <a:lnTo>
                    <a:pt x="29" y="5"/>
                  </a:lnTo>
                  <a:lnTo>
                    <a:pt x="63" y="23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71" name="Freeform 331"/>
            <p:cNvSpPr>
              <a:spLocks/>
            </p:cNvSpPr>
            <p:nvPr/>
          </p:nvSpPr>
          <p:spPr bwMode="auto">
            <a:xfrm>
              <a:off x="4112" y="1169"/>
              <a:ext cx="63" cy="39"/>
            </a:xfrm>
            <a:custGeom>
              <a:avLst/>
              <a:gdLst>
                <a:gd name="T0" fmla="*/ 0 w 63"/>
                <a:gd name="T1" fmla="*/ 0 h 39"/>
                <a:gd name="T2" fmla="*/ 11 w 63"/>
                <a:gd name="T3" fmla="*/ 0 h 39"/>
                <a:gd name="T4" fmla="*/ 28 w 63"/>
                <a:gd name="T5" fmla="*/ 5 h 39"/>
                <a:gd name="T6" fmla="*/ 51 w 63"/>
                <a:gd name="T7" fmla="*/ 17 h 39"/>
                <a:gd name="T8" fmla="*/ 63 w 63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39">
                  <a:moveTo>
                    <a:pt x="0" y="0"/>
                  </a:moveTo>
                  <a:lnTo>
                    <a:pt x="11" y="0"/>
                  </a:lnTo>
                  <a:lnTo>
                    <a:pt x="28" y="5"/>
                  </a:lnTo>
                  <a:lnTo>
                    <a:pt x="51" y="17"/>
                  </a:lnTo>
                  <a:lnTo>
                    <a:pt x="63" y="39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72" name="Freeform 332"/>
            <p:cNvSpPr>
              <a:spLocks/>
            </p:cNvSpPr>
            <p:nvPr/>
          </p:nvSpPr>
          <p:spPr bwMode="auto">
            <a:xfrm>
              <a:off x="4175" y="1208"/>
              <a:ext cx="142" cy="719"/>
            </a:xfrm>
            <a:custGeom>
              <a:avLst/>
              <a:gdLst>
                <a:gd name="T0" fmla="*/ 0 w 142"/>
                <a:gd name="T1" fmla="*/ 0 h 719"/>
                <a:gd name="T2" fmla="*/ 5 w 142"/>
                <a:gd name="T3" fmla="*/ 29 h 719"/>
                <a:gd name="T4" fmla="*/ 11 w 142"/>
                <a:gd name="T5" fmla="*/ 57 h 719"/>
                <a:gd name="T6" fmla="*/ 22 w 142"/>
                <a:gd name="T7" fmla="*/ 92 h 719"/>
                <a:gd name="T8" fmla="*/ 28 w 142"/>
                <a:gd name="T9" fmla="*/ 132 h 719"/>
                <a:gd name="T10" fmla="*/ 45 w 142"/>
                <a:gd name="T11" fmla="*/ 223 h 719"/>
                <a:gd name="T12" fmla="*/ 68 w 142"/>
                <a:gd name="T13" fmla="*/ 320 h 719"/>
                <a:gd name="T14" fmla="*/ 85 w 142"/>
                <a:gd name="T15" fmla="*/ 422 h 719"/>
                <a:gd name="T16" fmla="*/ 102 w 142"/>
                <a:gd name="T17" fmla="*/ 525 h 719"/>
                <a:gd name="T18" fmla="*/ 125 w 142"/>
                <a:gd name="T19" fmla="*/ 622 h 719"/>
                <a:gd name="T20" fmla="*/ 142 w 142"/>
                <a:gd name="T21" fmla="*/ 719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719">
                  <a:moveTo>
                    <a:pt x="0" y="0"/>
                  </a:moveTo>
                  <a:lnTo>
                    <a:pt x="5" y="29"/>
                  </a:lnTo>
                  <a:lnTo>
                    <a:pt x="11" y="57"/>
                  </a:lnTo>
                  <a:lnTo>
                    <a:pt x="22" y="92"/>
                  </a:lnTo>
                  <a:lnTo>
                    <a:pt x="28" y="132"/>
                  </a:lnTo>
                  <a:lnTo>
                    <a:pt x="45" y="223"/>
                  </a:lnTo>
                  <a:lnTo>
                    <a:pt x="68" y="320"/>
                  </a:lnTo>
                  <a:lnTo>
                    <a:pt x="85" y="422"/>
                  </a:lnTo>
                  <a:lnTo>
                    <a:pt x="102" y="525"/>
                  </a:lnTo>
                  <a:lnTo>
                    <a:pt x="125" y="622"/>
                  </a:lnTo>
                  <a:lnTo>
                    <a:pt x="142" y="719"/>
                  </a:lnTo>
                </a:path>
              </a:pathLst>
            </a:cu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573" name="Freeform 333"/>
            <p:cNvSpPr>
              <a:spLocks/>
            </p:cNvSpPr>
            <p:nvPr/>
          </p:nvSpPr>
          <p:spPr bwMode="auto">
            <a:xfrm>
              <a:off x="1239" y="1910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574" name="Freeform 334"/>
            <p:cNvSpPr>
              <a:spLocks/>
            </p:cNvSpPr>
            <p:nvPr/>
          </p:nvSpPr>
          <p:spPr bwMode="auto">
            <a:xfrm>
              <a:off x="1348" y="1186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575" name="Freeform 335"/>
            <p:cNvSpPr>
              <a:spLocks/>
            </p:cNvSpPr>
            <p:nvPr/>
          </p:nvSpPr>
          <p:spPr bwMode="auto">
            <a:xfrm>
              <a:off x="1410" y="1146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576" name="Freeform 336"/>
            <p:cNvSpPr>
              <a:spLocks/>
            </p:cNvSpPr>
            <p:nvPr/>
          </p:nvSpPr>
          <p:spPr bwMode="auto">
            <a:xfrm>
              <a:off x="1473" y="1112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577" name="Freeform 337"/>
            <p:cNvSpPr>
              <a:spLocks/>
            </p:cNvSpPr>
            <p:nvPr/>
          </p:nvSpPr>
          <p:spPr bwMode="auto">
            <a:xfrm>
              <a:off x="1536" y="1106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578" name="Freeform 338"/>
            <p:cNvSpPr>
              <a:spLocks/>
            </p:cNvSpPr>
            <p:nvPr/>
          </p:nvSpPr>
          <p:spPr bwMode="auto">
            <a:xfrm>
              <a:off x="1598" y="1100"/>
              <a:ext cx="35" cy="34"/>
            </a:xfrm>
            <a:custGeom>
              <a:avLst/>
              <a:gdLst>
                <a:gd name="T0" fmla="*/ 17 w 35"/>
                <a:gd name="T1" fmla="*/ 0 h 34"/>
                <a:gd name="T2" fmla="*/ 35 w 35"/>
                <a:gd name="T3" fmla="*/ 17 h 34"/>
                <a:gd name="T4" fmla="*/ 17 w 35"/>
                <a:gd name="T5" fmla="*/ 34 h 34"/>
                <a:gd name="T6" fmla="*/ 0 w 35"/>
                <a:gd name="T7" fmla="*/ 17 h 34"/>
                <a:gd name="T8" fmla="*/ 17 w 3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4">
                  <a:moveTo>
                    <a:pt x="17" y="0"/>
                  </a:moveTo>
                  <a:lnTo>
                    <a:pt x="35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579" name="Freeform 339"/>
            <p:cNvSpPr>
              <a:spLocks/>
            </p:cNvSpPr>
            <p:nvPr/>
          </p:nvSpPr>
          <p:spPr bwMode="auto">
            <a:xfrm>
              <a:off x="1661" y="1112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580" name="Freeform 340"/>
            <p:cNvSpPr>
              <a:spLocks/>
            </p:cNvSpPr>
            <p:nvPr/>
          </p:nvSpPr>
          <p:spPr bwMode="auto">
            <a:xfrm>
              <a:off x="1724" y="1112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581" name="Freeform 341"/>
            <p:cNvSpPr>
              <a:spLocks/>
            </p:cNvSpPr>
            <p:nvPr/>
          </p:nvSpPr>
          <p:spPr bwMode="auto">
            <a:xfrm>
              <a:off x="1786" y="1112"/>
              <a:ext cx="35" cy="34"/>
            </a:xfrm>
            <a:custGeom>
              <a:avLst/>
              <a:gdLst>
                <a:gd name="T0" fmla="*/ 18 w 35"/>
                <a:gd name="T1" fmla="*/ 0 h 34"/>
                <a:gd name="T2" fmla="*/ 35 w 35"/>
                <a:gd name="T3" fmla="*/ 17 h 34"/>
                <a:gd name="T4" fmla="*/ 18 w 35"/>
                <a:gd name="T5" fmla="*/ 34 h 34"/>
                <a:gd name="T6" fmla="*/ 0 w 35"/>
                <a:gd name="T7" fmla="*/ 17 h 34"/>
                <a:gd name="T8" fmla="*/ 18 w 3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4">
                  <a:moveTo>
                    <a:pt x="18" y="0"/>
                  </a:moveTo>
                  <a:lnTo>
                    <a:pt x="35" y="17"/>
                  </a:lnTo>
                  <a:lnTo>
                    <a:pt x="18" y="34"/>
                  </a:lnTo>
                  <a:lnTo>
                    <a:pt x="0" y="1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582" name="Freeform 342"/>
            <p:cNvSpPr>
              <a:spLocks/>
            </p:cNvSpPr>
            <p:nvPr/>
          </p:nvSpPr>
          <p:spPr bwMode="auto">
            <a:xfrm>
              <a:off x="1849" y="1106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583" name="Freeform 343"/>
            <p:cNvSpPr>
              <a:spLocks/>
            </p:cNvSpPr>
            <p:nvPr/>
          </p:nvSpPr>
          <p:spPr bwMode="auto">
            <a:xfrm>
              <a:off x="1912" y="1112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584" name="Freeform 344"/>
            <p:cNvSpPr>
              <a:spLocks/>
            </p:cNvSpPr>
            <p:nvPr/>
          </p:nvSpPr>
          <p:spPr bwMode="auto">
            <a:xfrm>
              <a:off x="1975" y="1112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585" name="Freeform 345"/>
            <p:cNvSpPr>
              <a:spLocks/>
            </p:cNvSpPr>
            <p:nvPr/>
          </p:nvSpPr>
          <p:spPr bwMode="auto">
            <a:xfrm>
              <a:off x="2037" y="1129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586" name="Freeform 346"/>
            <p:cNvSpPr>
              <a:spLocks/>
            </p:cNvSpPr>
            <p:nvPr/>
          </p:nvSpPr>
          <p:spPr bwMode="auto">
            <a:xfrm>
              <a:off x="2100" y="1140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587" name="Freeform 347"/>
            <p:cNvSpPr>
              <a:spLocks/>
            </p:cNvSpPr>
            <p:nvPr/>
          </p:nvSpPr>
          <p:spPr bwMode="auto">
            <a:xfrm>
              <a:off x="2163" y="1146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588" name="Freeform 348"/>
            <p:cNvSpPr>
              <a:spLocks/>
            </p:cNvSpPr>
            <p:nvPr/>
          </p:nvSpPr>
          <p:spPr bwMode="auto">
            <a:xfrm>
              <a:off x="2225" y="1151"/>
              <a:ext cx="35" cy="35"/>
            </a:xfrm>
            <a:custGeom>
              <a:avLst/>
              <a:gdLst>
                <a:gd name="T0" fmla="*/ 17 w 35"/>
                <a:gd name="T1" fmla="*/ 0 h 35"/>
                <a:gd name="T2" fmla="*/ 35 w 35"/>
                <a:gd name="T3" fmla="*/ 18 h 35"/>
                <a:gd name="T4" fmla="*/ 17 w 35"/>
                <a:gd name="T5" fmla="*/ 35 h 35"/>
                <a:gd name="T6" fmla="*/ 0 w 35"/>
                <a:gd name="T7" fmla="*/ 18 h 35"/>
                <a:gd name="T8" fmla="*/ 17 w 35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17" y="0"/>
                  </a:moveTo>
                  <a:lnTo>
                    <a:pt x="35" y="18"/>
                  </a:lnTo>
                  <a:lnTo>
                    <a:pt x="17" y="35"/>
                  </a:lnTo>
                  <a:lnTo>
                    <a:pt x="0" y="1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589" name="Freeform 349"/>
            <p:cNvSpPr>
              <a:spLocks/>
            </p:cNvSpPr>
            <p:nvPr/>
          </p:nvSpPr>
          <p:spPr bwMode="auto">
            <a:xfrm>
              <a:off x="2288" y="1151"/>
              <a:ext cx="34" cy="35"/>
            </a:xfrm>
            <a:custGeom>
              <a:avLst/>
              <a:gdLst>
                <a:gd name="T0" fmla="*/ 17 w 34"/>
                <a:gd name="T1" fmla="*/ 0 h 35"/>
                <a:gd name="T2" fmla="*/ 34 w 34"/>
                <a:gd name="T3" fmla="*/ 18 h 35"/>
                <a:gd name="T4" fmla="*/ 17 w 34"/>
                <a:gd name="T5" fmla="*/ 35 h 35"/>
                <a:gd name="T6" fmla="*/ 0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lnTo>
                    <a:pt x="34" y="18"/>
                  </a:lnTo>
                  <a:lnTo>
                    <a:pt x="17" y="35"/>
                  </a:lnTo>
                  <a:lnTo>
                    <a:pt x="0" y="1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590" name="Freeform 350"/>
            <p:cNvSpPr>
              <a:spLocks/>
            </p:cNvSpPr>
            <p:nvPr/>
          </p:nvSpPr>
          <p:spPr bwMode="auto">
            <a:xfrm>
              <a:off x="2351" y="1134"/>
              <a:ext cx="34" cy="35"/>
            </a:xfrm>
            <a:custGeom>
              <a:avLst/>
              <a:gdLst>
                <a:gd name="T0" fmla="*/ 17 w 34"/>
                <a:gd name="T1" fmla="*/ 0 h 35"/>
                <a:gd name="T2" fmla="*/ 34 w 34"/>
                <a:gd name="T3" fmla="*/ 17 h 35"/>
                <a:gd name="T4" fmla="*/ 17 w 34"/>
                <a:gd name="T5" fmla="*/ 35 h 35"/>
                <a:gd name="T6" fmla="*/ 0 w 34"/>
                <a:gd name="T7" fmla="*/ 17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lnTo>
                    <a:pt x="34" y="17"/>
                  </a:lnTo>
                  <a:lnTo>
                    <a:pt x="17" y="35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591" name="Freeform 351"/>
            <p:cNvSpPr>
              <a:spLocks/>
            </p:cNvSpPr>
            <p:nvPr/>
          </p:nvSpPr>
          <p:spPr bwMode="auto">
            <a:xfrm>
              <a:off x="2413" y="1134"/>
              <a:ext cx="35" cy="35"/>
            </a:xfrm>
            <a:custGeom>
              <a:avLst/>
              <a:gdLst>
                <a:gd name="T0" fmla="*/ 18 w 35"/>
                <a:gd name="T1" fmla="*/ 0 h 35"/>
                <a:gd name="T2" fmla="*/ 35 w 35"/>
                <a:gd name="T3" fmla="*/ 17 h 35"/>
                <a:gd name="T4" fmla="*/ 18 w 35"/>
                <a:gd name="T5" fmla="*/ 35 h 35"/>
                <a:gd name="T6" fmla="*/ 0 w 35"/>
                <a:gd name="T7" fmla="*/ 17 h 35"/>
                <a:gd name="T8" fmla="*/ 18 w 35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18" y="0"/>
                  </a:moveTo>
                  <a:lnTo>
                    <a:pt x="35" y="17"/>
                  </a:lnTo>
                  <a:lnTo>
                    <a:pt x="18" y="35"/>
                  </a:lnTo>
                  <a:lnTo>
                    <a:pt x="0" y="1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592" name="Freeform 352"/>
            <p:cNvSpPr>
              <a:spLocks/>
            </p:cNvSpPr>
            <p:nvPr/>
          </p:nvSpPr>
          <p:spPr bwMode="auto">
            <a:xfrm>
              <a:off x="2470" y="1140"/>
              <a:ext cx="35" cy="34"/>
            </a:xfrm>
            <a:custGeom>
              <a:avLst/>
              <a:gdLst>
                <a:gd name="T0" fmla="*/ 18 w 35"/>
                <a:gd name="T1" fmla="*/ 0 h 34"/>
                <a:gd name="T2" fmla="*/ 35 w 35"/>
                <a:gd name="T3" fmla="*/ 17 h 34"/>
                <a:gd name="T4" fmla="*/ 18 w 35"/>
                <a:gd name="T5" fmla="*/ 34 h 34"/>
                <a:gd name="T6" fmla="*/ 0 w 35"/>
                <a:gd name="T7" fmla="*/ 17 h 34"/>
                <a:gd name="T8" fmla="*/ 18 w 3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4">
                  <a:moveTo>
                    <a:pt x="18" y="0"/>
                  </a:moveTo>
                  <a:lnTo>
                    <a:pt x="35" y="17"/>
                  </a:lnTo>
                  <a:lnTo>
                    <a:pt x="18" y="34"/>
                  </a:lnTo>
                  <a:lnTo>
                    <a:pt x="0" y="1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593" name="Freeform 353"/>
            <p:cNvSpPr>
              <a:spLocks/>
            </p:cNvSpPr>
            <p:nvPr/>
          </p:nvSpPr>
          <p:spPr bwMode="auto">
            <a:xfrm>
              <a:off x="2533" y="1146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594" name="Freeform 354"/>
            <p:cNvSpPr>
              <a:spLocks/>
            </p:cNvSpPr>
            <p:nvPr/>
          </p:nvSpPr>
          <p:spPr bwMode="auto">
            <a:xfrm>
              <a:off x="2596" y="1146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595" name="Freeform 355"/>
            <p:cNvSpPr>
              <a:spLocks/>
            </p:cNvSpPr>
            <p:nvPr/>
          </p:nvSpPr>
          <p:spPr bwMode="auto">
            <a:xfrm>
              <a:off x="2659" y="1146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596" name="Freeform 356"/>
            <p:cNvSpPr>
              <a:spLocks/>
            </p:cNvSpPr>
            <p:nvPr/>
          </p:nvSpPr>
          <p:spPr bwMode="auto">
            <a:xfrm>
              <a:off x="2721" y="1140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597" name="Freeform 357"/>
            <p:cNvSpPr>
              <a:spLocks/>
            </p:cNvSpPr>
            <p:nvPr/>
          </p:nvSpPr>
          <p:spPr bwMode="auto">
            <a:xfrm>
              <a:off x="2784" y="1129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598" name="Freeform 358"/>
            <p:cNvSpPr>
              <a:spLocks/>
            </p:cNvSpPr>
            <p:nvPr/>
          </p:nvSpPr>
          <p:spPr bwMode="auto">
            <a:xfrm>
              <a:off x="2847" y="1129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599" name="Freeform 359"/>
            <p:cNvSpPr>
              <a:spLocks/>
            </p:cNvSpPr>
            <p:nvPr/>
          </p:nvSpPr>
          <p:spPr bwMode="auto">
            <a:xfrm>
              <a:off x="2909" y="1123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00" name="Freeform 360"/>
            <p:cNvSpPr>
              <a:spLocks/>
            </p:cNvSpPr>
            <p:nvPr/>
          </p:nvSpPr>
          <p:spPr bwMode="auto">
            <a:xfrm>
              <a:off x="2972" y="1123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01" name="Freeform 361"/>
            <p:cNvSpPr>
              <a:spLocks/>
            </p:cNvSpPr>
            <p:nvPr/>
          </p:nvSpPr>
          <p:spPr bwMode="auto">
            <a:xfrm>
              <a:off x="3035" y="1112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02" name="Freeform 362"/>
            <p:cNvSpPr>
              <a:spLocks/>
            </p:cNvSpPr>
            <p:nvPr/>
          </p:nvSpPr>
          <p:spPr bwMode="auto">
            <a:xfrm>
              <a:off x="3097" y="1117"/>
              <a:ext cx="35" cy="34"/>
            </a:xfrm>
            <a:custGeom>
              <a:avLst/>
              <a:gdLst>
                <a:gd name="T0" fmla="*/ 17 w 35"/>
                <a:gd name="T1" fmla="*/ 0 h 34"/>
                <a:gd name="T2" fmla="*/ 35 w 35"/>
                <a:gd name="T3" fmla="*/ 17 h 34"/>
                <a:gd name="T4" fmla="*/ 17 w 35"/>
                <a:gd name="T5" fmla="*/ 34 h 34"/>
                <a:gd name="T6" fmla="*/ 0 w 35"/>
                <a:gd name="T7" fmla="*/ 17 h 34"/>
                <a:gd name="T8" fmla="*/ 17 w 3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4">
                  <a:moveTo>
                    <a:pt x="17" y="0"/>
                  </a:moveTo>
                  <a:lnTo>
                    <a:pt x="35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03" name="Freeform 363"/>
            <p:cNvSpPr>
              <a:spLocks/>
            </p:cNvSpPr>
            <p:nvPr/>
          </p:nvSpPr>
          <p:spPr bwMode="auto">
            <a:xfrm>
              <a:off x="3160" y="1112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04" name="Freeform 364"/>
            <p:cNvSpPr>
              <a:spLocks/>
            </p:cNvSpPr>
            <p:nvPr/>
          </p:nvSpPr>
          <p:spPr bwMode="auto">
            <a:xfrm>
              <a:off x="3223" y="1106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05" name="Freeform 365"/>
            <p:cNvSpPr>
              <a:spLocks/>
            </p:cNvSpPr>
            <p:nvPr/>
          </p:nvSpPr>
          <p:spPr bwMode="auto">
            <a:xfrm>
              <a:off x="3285" y="1100"/>
              <a:ext cx="35" cy="34"/>
            </a:xfrm>
            <a:custGeom>
              <a:avLst/>
              <a:gdLst>
                <a:gd name="T0" fmla="*/ 18 w 35"/>
                <a:gd name="T1" fmla="*/ 0 h 34"/>
                <a:gd name="T2" fmla="*/ 35 w 35"/>
                <a:gd name="T3" fmla="*/ 17 h 34"/>
                <a:gd name="T4" fmla="*/ 18 w 35"/>
                <a:gd name="T5" fmla="*/ 34 h 34"/>
                <a:gd name="T6" fmla="*/ 0 w 35"/>
                <a:gd name="T7" fmla="*/ 17 h 34"/>
                <a:gd name="T8" fmla="*/ 18 w 3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4">
                  <a:moveTo>
                    <a:pt x="18" y="0"/>
                  </a:moveTo>
                  <a:lnTo>
                    <a:pt x="35" y="17"/>
                  </a:lnTo>
                  <a:lnTo>
                    <a:pt x="18" y="34"/>
                  </a:lnTo>
                  <a:lnTo>
                    <a:pt x="0" y="1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06" name="Freeform 366"/>
            <p:cNvSpPr>
              <a:spLocks/>
            </p:cNvSpPr>
            <p:nvPr/>
          </p:nvSpPr>
          <p:spPr bwMode="auto">
            <a:xfrm>
              <a:off x="3348" y="1094"/>
              <a:ext cx="34" cy="35"/>
            </a:xfrm>
            <a:custGeom>
              <a:avLst/>
              <a:gdLst>
                <a:gd name="T0" fmla="*/ 17 w 34"/>
                <a:gd name="T1" fmla="*/ 0 h 35"/>
                <a:gd name="T2" fmla="*/ 34 w 34"/>
                <a:gd name="T3" fmla="*/ 18 h 35"/>
                <a:gd name="T4" fmla="*/ 17 w 34"/>
                <a:gd name="T5" fmla="*/ 35 h 35"/>
                <a:gd name="T6" fmla="*/ 0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lnTo>
                    <a:pt x="34" y="18"/>
                  </a:lnTo>
                  <a:lnTo>
                    <a:pt x="17" y="35"/>
                  </a:lnTo>
                  <a:lnTo>
                    <a:pt x="0" y="1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07" name="Freeform 367"/>
            <p:cNvSpPr>
              <a:spLocks/>
            </p:cNvSpPr>
            <p:nvPr/>
          </p:nvSpPr>
          <p:spPr bwMode="auto">
            <a:xfrm>
              <a:off x="3411" y="1089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08" name="Freeform 368"/>
            <p:cNvSpPr>
              <a:spLocks/>
            </p:cNvSpPr>
            <p:nvPr/>
          </p:nvSpPr>
          <p:spPr bwMode="auto">
            <a:xfrm>
              <a:off x="3474" y="1089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09" name="Freeform 369"/>
            <p:cNvSpPr>
              <a:spLocks/>
            </p:cNvSpPr>
            <p:nvPr/>
          </p:nvSpPr>
          <p:spPr bwMode="auto">
            <a:xfrm>
              <a:off x="3536" y="1112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10" name="Freeform 370"/>
            <p:cNvSpPr>
              <a:spLocks/>
            </p:cNvSpPr>
            <p:nvPr/>
          </p:nvSpPr>
          <p:spPr bwMode="auto">
            <a:xfrm>
              <a:off x="3599" y="1117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11" name="Freeform 371"/>
            <p:cNvSpPr>
              <a:spLocks/>
            </p:cNvSpPr>
            <p:nvPr/>
          </p:nvSpPr>
          <p:spPr bwMode="auto">
            <a:xfrm>
              <a:off x="3662" y="1123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12" name="Freeform 372"/>
            <p:cNvSpPr>
              <a:spLocks/>
            </p:cNvSpPr>
            <p:nvPr/>
          </p:nvSpPr>
          <p:spPr bwMode="auto">
            <a:xfrm>
              <a:off x="3724" y="1140"/>
              <a:ext cx="35" cy="34"/>
            </a:xfrm>
            <a:custGeom>
              <a:avLst/>
              <a:gdLst>
                <a:gd name="T0" fmla="*/ 17 w 35"/>
                <a:gd name="T1" fmla="*/ 0 h 34"/>
                <a:gd name="T2" fmla="*/ 35 w 35"/>
                <a:gd name="T3" fmla="*/ 17 h 34"/>
                <a:gd name="T4" fmla="*/ 17 w 35"/>
                <a:gd name="T5" fmla="*/ 34 h 34"/>
                <a:gd name="T6" fmla="*/ 0 w 35"/>
                <a:gd name="T7" fmla="*/ 17 h 34"/>
                <a:gd name="T8" fmla="*/ 17 w 3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4">
                  <a:moveTo>
                    <a:pt x="17" y="0"/>
                  </a:moveTo>
                  <a:lnTo>
                    <a:pt x="35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13" name="Freeform 373"/>
            <p:cNvSpPr>
              <a:spLocks/>
            </p:cNvSpPr>
            <p:nvPr/>
          </p:nvSpPr>
          <p:spPr bwMode="auto">
            <a:xfrm>
              <a:off x="3787" y="1140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14" name="Freeform 374"/>
            <p:cNvSpPr>
              <a:spLocks/>
            </p:cNvSpPr>
            <p:nvPr/>
          </p:nvSpPr>
          <p:spPr bwMode="auto">
            <a:xfrm>
              <a:off x="3850" y="1151"/>
              <a:ext cx="34" cy="35"/>
            </a:xfrm>
            <a:custGeom>
              <a:avLst/>
              <a:gdLst>
                <a:gd name="T0" fmla="*/ 17 w 34"/>
                <a:gd name="T1" fmla="*/ 0 h 35"/>
                <a:gd name="T2" fmla="*/ 34 w 34"/>
                <a:gd name="T3" fmla="*/ 18 h 35"/>
                <a:gd name="T4" fmla="*/ 17 w 34"/>
                <a:gd name="T5" fmla="*/ 35 h 35"/>
                <a:gd name="T6" fmla="*/ 0 w 34"/>
                <a:gd name="T7" fmla="*/ 18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lnTo>
                    <a:pt x="34" y="18"/>
                  </a:lnTo>
                  <a:lnTo>
                    <a:pt x="17" y="35"/>
                  </a:lnTo>
                  <a:lnTo>
                    <a:pt x="0" y="1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15" name="Freeform 375"/>
            <p:cNvSpPr>
              <a:spLocks/>
            </p:cNvSpPr>
            <p:nvPr/>
          </p:nvSpPr>
          <p:spPr bwMode="auto">
            <a:xfrm>
              <a:off x="3912" y="1174"/>
              <a:ext cx="35" cy="34"/>
            </a:xfrm>
            <a:custGeom>
              <a:avLst/>
              <a:gdLst>
                <a:gd name="T0" fmla="*/ 18 w 35"/>
                <a:gd name="T1" fmla="*/ 0 h 34"/>
                <a:gd name="T2" fmla="*/ 35 w 35"/>
                <a:gd name="T3" fmla="*/ 17 h 34"/>
                <a:gd name="T4" fmla="*/ 18 w 35"/>
                <a:gd name="T5" fmla="*/ 34 h 34"/>
                <a:gd name="T6" fmla="*/ 0 w 35"/>
                <a:gd name="T7" fmla="*/ 17 h 34"/>
                <a:gd name="T8" fmla="*/ 18 w 3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4">
                  <a:moveTo>
                    <a:pt x="18" y="0"/>
                  </a:moveTo>
                  <a:lnTo>
                    <a:pt x="35" y="17"/>
                  </a:lnTo>
                  <a:lnTo>
                    <a:pt x="18" y="34"/>
                  </a:lnTo>
                  <a:lnTo>
                    <a:pt x="0" y="1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16" name="Freeform 376"/>
            <p:cNvSpPr>
              <a:spLocks/>
            </p:cNvSpPr>
            <p:nvPr/>
          </p:nvSpPr>
          <p:spPr bwMode="auto">
            <a:xfrm>
              <a:off x="3975" y="1123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17" name="Freeform 377"/>
            <p:cNvSpPr>
              <a:spLocks/>
            </p:cNvSpPr>
            <p:nvPr/>
          </p:nvSpPr>
          <p:spPr bwMode="auto">
            <a:xfrm>
              <a:off x="4032" y="1163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18" name="Freeform 378"/>
            <p:cNvSpPr>
              <a:spLocks/>
            </p:cNvSpPr>
            <p:nvPr/>
          </p:nvSpPr>
          <p:spPr bwMode="auto">
            <a:xfrm>
              <a:off x="4095" y="1169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19" name="Freeform 379"/>
            <p:cNvSpPr>
              <a:spLocks/>
            </p:cNvSpPr>
            <p:nvPr/>
          </p:nvSpPr>
          <p:spPr bwMode="auto">
            <a:xfrm>
              <a:off x="4158" y="1248"/>
              <a:ext cx="34" cy="35"/>
            </a:xfrm>
            <a:custGeom>
              <a:avLst/>
              <a:gdLst>
                <a:gd name="T0" fmla="*/ 17 w 34"/>
                <a:gd name="T1" fmla="*/ 0 h 35"/>
                <a:gd name="T2" fmla="*/ 34 w 34"/>
                <a:gd name="T3" fmla="*/ 17 h 35"/>
                <a:gd name="T4" fmla="*/ 17 w 34"/>
                <a:gd name="T5" fmla="*/ 35 h 35"/>
                <a:gd name="T6" fmla="*/ 0 w 34"/>
                <a:gd name="T7" fmla="*/ 17 h 35"/>
                <a:gd name="T8" fmla="*/ 17 w 3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17" y="0"/>
                  </a:moveTo>
                  <a:lnTo>
                    <a:pt x="34" y="17"/>
                  </a:lnTo>
                  <a:lnTo>
                    <a:pt x="17" y="35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20" name="Freeform 380"/>
            <p:cNvSpPr>
              <a:spLocks/>
            </p:cNvSpPr>
            <p:nvPr/>
          </p:nvSpPr>
          <p:spPr bwMode="auto">
            <a:xfrm>
              <a:off x="4300" y="1910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34 w 34"/>
                <a:gd name="T3" fmla="*/ 17 h 34"/>
                <a:gd name="T4" fmla="*/ 17 w 34"/>
                <a:gd name="T5" fmla="*/ 34 h 34"/>
                <a:gd name="T6" fmla="*/ 0 w 34"/>
                <a:gd name="T7" fmla="*/ 17 h 34"/>
                <a:gd name="T8" fmla="*/ 17 w 3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34" y="17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21" name="Rectangle 381"/>
            <p:cNvSpPr>
              <a:spLocks noChangeArrowheads="1"/>
            </p:cNvSpPr>
            <p:nvPr/>
          </p:nvSpPr>
          <p:spPr bwMode="auto">
            <a:xfrm>
              <a:off x="1239" y="1910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22" name="Rectangle 382"/>
            <p:cNvSpPr>
              <a:spLocks noChangeArrowheads="1"/>
            </p:cNvSpPr>
            <p:nvPr/>
          </p:nvSpPr>
          <p:spPr bwMode="auto">
            <a:xfrm>
              <a:off x="1348" y="1539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23" name="Rectangle 383"/>
            <p:cNvSpPr>
              <a:spLocks noChangeArrowheads="1"/>
            </p:cNvSpPr>
            <p:nvPr/>
          </p:nvSpPr>
          <p:spPr bwMode="auto">
            <a:xfrm>
              <a:off x="1410" y="1243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24" name="Rectangle 384"/>
            <p:cNvSpPr>
              <a:spLocks noChangeArrowheads="1"/>
            </p:cNvSpPr>
            <p:nvPr/>
          </p:nvSpPr>
          <p:spPr bwMode="auto">
            <a:xfrm>
              <a:off x="1473" y="1180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25" name="Rectangle 385"/>
            <p:cNvSpPr>
              <a:spLocks noChangeArrowheads="1"/>
            </p:cNvSpPr>
            <p:nvPr/>
          </p:nvSpPr>
          <p:spPr bwMode="auto">
            <a:xfrm>
              <a:off x="1536" y="1140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26" name="Rectangle 386"/>
            <p:cNvSpPr>
              <a:spLocks noChangeArrowheads="1"/>
            </p:cNvSpPr>
            <p:nvPr/>
          </p:nvSpPr>
          <p:spPr bwMode="auto">
            <a:xfrm>
              <a:off x="1598" y="1112"/>
              <a:ext cx="35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27" name="Rectangle 387"/>
            <p:cNvSpPr>
              <a:spLocks noChangeArrowheads="1"/>
            </p:cNvSpPr>
            <p:nvPr/>
          </p:nvSpPr>
          <p:spPr bwMode="auto">
            <a:xfrm>
              <a:off x="1661" y="1100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28" name="Rectangle 388"/>
            <p:cNvSpPr>
              <a:spLocks noChangeArrowheads="1"/>
            </p:cNvSpPr>
            <p:nvPr/>
          </p:nvSpPr>
          <p:spPr bwMode="auto">
            <a:xfrm>
              <a:off x="1724" y="1106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29" name="Rectangle 389"/>
            <p:cNvSpPr>
              <a:spLocks noChangeArrowheads="1"/>
            </p:cNvSpPr>
            <p:nvPr/>
          </p:nvSpPr>
          <p:spPr bwMode="auto">
            <a:xfrm>
              <a:off x="1786" y="1100"/>
              <a:ext cx="35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30" name="Rectangle 390"/>
            <p:cNvSpPr>
              <a:spLocks noChangeArrowheads="1"/>
            </p:cNvSpPr>
            <p:nvPr/>
          </p:nvSpPr>
          <p:spPr bwMode="auto">
            <a:xfrm>
              <a:off x="1849" y="1100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31" name="Rectangle 391"/>
            <p:cNvSpPr>
              <a:spLocks noChangeArrowheads="1"/>
            </p:cNvSpPr>
            <p:nvPr/>
          </p:nvSpPr>
          <p:spPr bwMode="auto">
            <a:xfrm>
              <a:off x="1912" y="1094"/>
              <a:ext cx="34" cy="3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32" name="Rectangle 392"/>
            <p:cNvSpPr>
              <a:spLocks noChangeArrowheads="1"/>
            </p:cNvSpPr>
            <p:nvPr/>
          </p:nvSpPr>
          <p:spPr bwMode="auto">
            <a:xfrm>
              <a:off x="1975" y="1100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33" name="Rectangle 393"/>
            <p:cNvSpPr>
              <a:spLocks noChangeArrowheads="1"/>
            </p:cNvSpPr>
            <p:nvPr/>
          </p:nvSpPr>
          <p:spPr bwMode="auto">
            <a:xfrm>
              <a:off x="2037" y="1100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34" name="Rectangle 394"/>
            <p:cNvSpPr>
              <a:spLocks noChangeArrowheads="1"/>
            </p:cNvSpPr>
            <p:nvPr/>
          </p:nvSpPr>
          <p:spPr bwMode="auto">
            <a:xfrm>
              <a:off x="2100" y="1112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35" name="Rectangle 395"/>
            <p:cNvSpPr>
              <a:spLocks noChangeArrowheads="1"/>
            </p:cNvSpPr>
            <p:nvPr/>
          </p:nvSpPr>
          <p:spPr bwMode="auto">
            <a:xfrm>
              <a:off x="2163" y="1129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36" name="Rectangle 396"/>
            <p:cNvSpPr>
              <a:spLocks noChangeArrowheads="1"/>
            </p:cNvSpPr>
            <p:nvPr/>
          </p:nvSpPr>
          <p:spPr bwMode="auto">
            <a:xfrm>
              <a:off x="2225" y="1146"/>
              <a:ext cx="35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37" name="Rectangle 397"/>
            <p:cNvSpPr>
              <a:spLocks noChangeArrowheads="1"/>
            </p:cNvSpPr>
            <p:nvPr/>
          </p:nvSpPr>
          <p:spPr bwMode="auto">
            <a:xfrm>
              <a:off x="2288" y="1146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38" name="Rectangle 398"/>
            <p:cNvSpPr>
              <a:spLocks noChangeArrowheads="1"/>
            </p:cNvSpPr>
            <p:nvPr/>
          </p:nvSpPr>
          <p:spPr bwMode="auto">
            <a:xfrm>
              <a:off x="2351" y="1151"/>
              <a:ext cx="34" cy="3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39" name="Rectangle 399"/>
            <p:cNvSpPr>
              <a:spLocks noChangeArrowheads="1"/>
            </p:cNvSpPr>
            <p:nvPr/>
          </p:nvSpPr>
          <p:spPr bwMode="auto">
            <a:xfrm>
              <a:off x="2413" y="1157"/>
              <a:ext cx="35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41" name="Rectangle 401"/>
            <p:cNvSpPr>
              <a:spLocks noChangeArrowheads="1"/>
            </p:cNvSpPr>
            <p:nvPr/>
          </p:nvSpPr>
          <p:spPr bwMode="auto">
            <a:xfrm>
              <a:off x="2470" y="1146"/>
              <a:ext cx="35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42" name="Rectangle 402"/>
            <p:cNvSpPr>
              <a:spLocks noChangeArrowheads="1"/>
            </p:cNvSpPr>
            <p:nvPr/>
          </p:nvSpPr>
          <p:spPr bwMode="auto">
            <a:xfrm>
              <a:off x="2533" y="1146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43" name="Rectangle 403"/>
            <p:cNvSpPr>
              <a:spLocks noChangeArrowheads="1"/>
            </p:cNvSpPr>
            <p:nvPr/>
          </p:nvSpPr>
          <p:spPr bwMode="auto">
            <a:xfrm>
              <a:off x="2596" y="1157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44" name="Rectangle 404"/>
            <p:cNvSpPr>
              <a:spLocks noChangeArrowheads="1"/>
            </p:cNvSpPr>
            <p:nvPr/>
          </p:nvSpPr>
          <p:spPr bwMode="auto">
            <a:xfrm>
              <a:off x="2659" y="1151"/>
              <a:ext cx="34" cy="3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45" name="Rectangle 405"/>
            <p:cNvSpPr>
              <a:spLocks noChangeArrowheads="1"/>
            </p:cNvSpPr>
            <p:nvPr/>
          </p:nvSpPr>
          <p:spPr bwMode="auto">
            <a:xfrm>
              <a:off x="2721" y="1151"/>
              <a:ext cx="34" cy="3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46" name="Rectangle 406"/>
            <p:cNvSpPr>
              <a:spLocks noChangeArrowheads="1"/>
            </p:cNvSpPr>
            <p:nvPr/>
          </p:nvSpPr>
          <p:spPr bwMode="auto">
            <a:xfrm>
              <a:off x="2784" y="1146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47" name="Rectangle 407"/>
            <p:cNvSpPr>
              <a:spLocks noChangeArrowheads="1"/>
            </p:cNvSpPr>
            <p:nvPr/>
          </p:nvSpPr>
          <p:spPr bwMode="auto">
            <a:xfrm>
              <a:off x="2847" y="1151"/>
              <a:ext cx="34" cy="3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48" name="Rectangle 408"/>
            <p:cNvSpPr>
              <a:spLocks noChangeArrowheads="1"/>
            </p:cNvSpPr>
            <p:nvPr/>
          </p:nvSpPr>
          <p:spPr bwMode="auto">
            <a:xfrm>
              <a:off x="2909" y="1146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49" name="Rectangle 409"/>
            <p:cNvSpPr>
              <a:spLocks noChangeArrowheads="1"/>
            </p:cNvSpPr>
            <p:nvPr/>
          </p:nvSpPr>
          <p:spPr bwMode="auto">
            <a:xfrm>
              <a:off x="2972" y="1140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50" name="Rectangle 410"/>
            <p:cNvSpPr>
              <a:spLocks noChangeArrowheads="1"/>
            </p:cNvSpPr>
            <p:nvPr/>
          </p:nvSpPr>
          <p:spPr bwMode="auto">
            <a:xfrm>
              <a:off x="3035" y="1129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51" name="Rectangle 411"/>
            <p:cNvSpPr>
              <a:spLocks noChangeArrowheads="1"/>
            </p:cNvSpPr>
            <p:nvPr/>
          </p:nvSpPr>
          <p:spPr bwMode="auto">
            <a:xfrm>
              <a:off x="3097" y="1123"/>
              <a:ext cx="35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52" name="Rectangle 412"/>
            <p:cNvSpPr>
              <a:spLocks noChangeArrowheads="1"/>
            </p:cNvSpPr>
            <p:nvPr/>
          </p:nvSpPr>
          <p:spPr bwMode="auto">
            <a:xfrm>
              <a:off x="3160" y="1123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53" name="Rectangle 413"/>
            <p:cNvSpPr>
              <a:spLocks noChangeArrowheads="1"/>
            </p:cNvSpPr>
            <p:nvPr/>
          </p:nvSpPr>
          <p:spPr bwMode="auto">
            <a:xfrm>
              <a:off x="3223" y="1117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54" name="Rectangle 414"/>
            <p:cNvSpPr>
              <a:spLocks noChangeArrowheads="1"/>
            </p:cNvSpPr>
            <p:nvPr/>
          </p:nvSpPr>
          <p:spPr bwMode="auto">
            <a:xfrm>
              <a:off x="3285" y="1117"/>
              <a:ext cx="35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55" name="Rectangle 415"/>
            <p:cNvSpPr>
              <a:spLocks noChangeArrowheads="1"/>
            </p:cNvSpPr>
            <p:nvPr/>
          </p:nvSpPr>
          <p:spPr bwMode="auto">
            <a:xfrm>
              <a:off x="3348" y="1106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56" name="Rectangle 416"/>
            <p:cNvSpPr>
              <a:spLocks noChangeArrowheads="1"/>
            </p:cNvSpPr>
            <p:nvPr/>
          </p:nvSpPr>
          <p:spPr bwMode="auto">
            <a:xfrm>
              <a:off x="3411" y="1106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57" name="Rectangle 417"/>
            <p:cNvSpPr>
              <a:spLocks noChangeArrowheads="1"/>
            </p:cNvSpPr>
            <p:nvPr/>
          </p:nvSpPr>
          <p:spPr bwMode="auto">
            <a:xfrm>
              <a:off x="3474" y="1083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58" name="Rectangle 418"/>
            <p:cNvSpPr>
              <a:spLocks noChangeArrowheads="1"/>
            </p:cNvSpPr>
            <p:nvPr/>
          </p:nvSpPr>
          <p:spPr bwMode="auto">
            <a:xfrm>
              <a:off x="3536" y="1089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59" name="Rectangle 419"/>
            <p:cNvSpPr>
              <a:spLocks noChangeArrowheads="1"/>
            </p:cNvSpPr>
            <p:nvPr/>
          </p:nvSpPr>
          <p:spPr bwMode="auto">
            <a:xfrm>
              <a:off x="3599" y="1083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60" name="Rectangle 420"/>
            <p:cNvSpPr>
              <a:spLocks noChangeArrowheads="1"/>
            </p:cNvSpPr>
            <p:nvPr/>
          </p:nvSpPr>
          <p:spPr bwMode="auto">
            <a:xfrm>
              <a:off x="3662" y="1089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61" name="Rectangle 421"/>
            <p:cNvSpPr>
              <a:spLocks noChangeArrowheads="1"/>
            </p:cNvSpPr>
            <p:nvPr/>
          </p:nvSpPr>
          <p:spPr bwMode="auto">
            <a:xfrm>
              <a:off x="3724" y="1094"/>
              <a:ext cx="35" cy="3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62" name="Rectangle 422"/>
            <p:cNvSpPr>
              <a:spLocks noChangeArrowheads="1"/>
            </p:cNvSpPr>
            <p:nvPr/>
          </p:nvSpPr>
          <p:spPr bwMode="auto">
            <a:xfrm>
              <a:off x="3787" y="1112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63" name="Rectangle 423"/>
            <p:cNvSpPr>
              <a:spLocks noChangeArrowheads="1"/>
            </p:cNvSpPr>
            <p:nvPr/>
          </p:nvSpPr>
          <p:spPr bwMode="auto">
            <a:xfrm>
              <a:off x="3850" y="1134"/>
              <a:ext cx="34" cy="3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64" name="Rectangle 424"/>
            <p:cNvSpPr>
              <a:spLocks noChangeArrowheads="1"/>
            </p:cNvSpPr>
            <p:nvPr/>
          </p:nvSpPr>
          <p:spPr bwMode="auto">
            <a:xfrm>
              <a:off x="3912" y="1140"/>
              <a:ext cx="35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65" name="Rectangle 425"/>
            <p:cNvSpPr>
              <a:spLocks noChangeArrowheads="1"/>
            </p:cNvSpPr>
            <p:nvPr/>
          </p:nvSpPr>
          <p:spPr bwMode="auto">
            <a:xfrm>
              <a:off x="3975" y="1157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66" name="Rectangle 426"/>
            <p:cNvSpPr>
              <a:spLocks noChangeArrowheads="1"/>
            </p:cNvSpPr>
            <p:nvPr/>
          </p:nvSpPr>
          <p:spPr bwMode="auto">
            <a:xfrm>
              <a:off x="4032" y="1129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67" name="Rectangle 427"/>
            <p:cNvSpPr>
              <a:spLocks noChangeArrowheads="1"/>
            </p:cNvSpPr>
            <p:nvPr/>
          </p:nvSpPr>
          <p:spPr bwMode="auto">
            <a:xfrm>
              <a:off x="4095" y="1151"/>
              <a:ext cx="34" cy="3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68" name="Rectangle 428"/>
            <p:cNvSpPr>
              <a:spLocks noChangeArrowheads="1"/>
            </p:cNvSpPr>
            <p:nvPr/>
          </p:nvSpPr>
          <p:spPr bwMode="auto">
            <a:xfrm>
              <a:off x="4158" y="1191"/>
              <a:ext cx="34" cy="3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69" name="Rectangle 429"/>
            <p:cNvSpPr>
              <a:spLocks noChangeArrowheads="1"/>
            </p:cNvSpPr>
            <p:nvPr/>
          </p:nvSpPr>
          <p:spPr bwMode="auto">
            <a:xfrm>
              <a:off x="4300" y="1910"/>
              <a:ext cx="34" cy="34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70" name="Rectangle 430"/>
            <p:cNvSpPr>
              <a:spLocks noChangeArrowheads="1"/>
            </p:cNvSpPr>
            <p:nvPr/>
          </p:nvSpPr>
          <p:spPr bwMode="auto">
            <a:xfrm>
              <a:off x="1177" y="1887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8671" name="Rectangle 431"/>
            <p:cNvSpPr>
              <a:spLocks noChangeArrowheads="1"/>
            </p:cNvSpPr>
            <p:nvPr/>
          </p:nvSpPr>
          <p:spPr bwMode="auto">
            <a:xfrm>
              <a:off x="1177" y="1739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8672" name="Rectangle 432"/>
            <p:cNvSpPr>
              <a:spLocks noChangeArrowheads="1"/>
            </p:cNvSpPr>
            <p:nvPr/>
          </p:nvSpPr>
          <p:spPr bwMode="auto">
            <a:xfrm>
              <a:off x="1177" y="1590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8673" name="Rectangle 433"/>
            <p:cNvSpPr>
              <a:spLocks noChangeArrowheads="1"/>
            </p:cNvSpPr>
            <p:nvPr/>
          </p:nvSpPr>
          <p:spPr bwMode="auto">
            <a:xfrm>
              <a:off x="1177" y="1442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3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8674" name="Rectangle 434"/>
            <p:cNvSpPr>
              <a:spLocks noChangeArrowheads="1"/>
            </p:cNvSpPr>
            <p:nvPr/>
          </p:nvSpPr>
          <p:spPr bwMode="auto">
            <a:xfrm>
              <a:off x="1177" y="1288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4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8675" name="Rectangle 435"/>
            <p:cNvSpPr>
              <a:spLocks noChangeArrowheads="1"/>
            </p:cNvSpPr>
            <p:nvPr/>
          </p:nvSpPr>
          <p:spPr bwMode="auto">
            <a:xfrm>
              <a:off x="1177" y="1140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5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8676" name="Rectangle 436"/>
            <p:cNvSpPr>
              <a:spLocks noChangeArrowheads="1"/>
            </p:cNvSpPr>
            <p:nvPr/>
          </p:nvSpPr>
          <p:spPr bwMode="auto">
            <a:xfrm>
              <a:off x="1177" y="992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6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8677" name="Rectangle 437"/>
            <p:cNvSpPr>
              <a:spLocks noChangeArrowheads="1"/>
            </p:cNvSpPr>
            <p:nvPr/>
          </p:nvSpPr>
          <p:spPr bwMode="auto">
            <a:xfrm>
              <a:off x="1239" y="1978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8678" name="Rectangle 438"/>
            <p:cNvSpPr>
              <a:spLocks noChangeArrowheads="1"/>
            </p:cNvSpPr>
            <p:nvPr/>
          </p:nvSpPr>
          <p:spPr bwMode="auto">
            <a:xfrm>
              <a:off x="1536" y="1978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10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8679" name="Rectangle 439"/>
            <p:cNvSpPr>
              <a:spLocks noChangeArrowheads="1"/>
            </p:cNvSpPr>
            <p:nvPr/>
          </p:nvSpPr>
          <p:spPr bwMode="auto">
            <a:xfrm>
              <a:off x="1849" y="1978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20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8680" name="Rectangle 440"/>
            <p:cNvSpPr>
              <a:spLocks noChangeArrowheads="1"/>
            </p:cNvSpPr>
            <p:nvPr/>
          </p:nvSpPr>
          <p:spPr bwMode="auto">
            <a:xfrm>
              <a:off x="2157" y="1978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30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8681" name="Rectangle 441"/>
            <p:cNvSpPr>
              <a:spLocks noChangeArrowheads="1"/>
            </p:cNvSpPr>
            <p:nvPr/>
          </p:nvSpPr>
          <p:spPr bwMode="auto">
            <a:xfrm>
              <a:off x="2470" y="1978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40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8682" name="Rectangle 442"/>
            <p:cNvSpPr>
              <a:spLocks noChangeArrowheads="1"/>
            </p:cNvSpPr>
            <p:nvPr/>
          </p:nvSpPr>
          <p:spPr bwMode="auto">
            <a:xfrm>
              <a:off x="2784" y="1978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50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8683" name="Rectangle 443"/>
            <p:cNvSpPr>
              <a:spLocks noChangeArrowheads="1"/>
            </p:cNvSpPr>
            <p:nvPr/>
          </p:nvSpPr>
          <p:spPr bwMode="auto">
            <a:xfrm>
              <a:off x="3097" y="1978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60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8684" name="Rectangle 444"/>
            <p:cNvSpPr>
              <a:spLocks noChangeArrowheads="1"/>
            </p:cNvSpPr>
            <p:nvPr/>
          </p:nvSpPr>
          <p:spPr bwMode="auto">
            <a:xfrm>
              <a:off x="3411" y="1978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70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8685" name="Rectangle 445"/>
            <p:cNvSpPr>
              <a:spLocks noChangeArrowheads="1"/>
            </p:cNvSpPr>
            <p:nvPr/>
          </p:nvSpPr>
          <p:spPr bwMode="auto">
            <a:xfrm>
              <a:off x="3719" y="1978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80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8686" name="Rectangle 446"/>
            <p:cNvSpPr>
              <a:spLocks noChangeArrowheads="1"/>
            </p:cNvSpPr>
            <p:nvPr/>
          </p:nvSpPr>
          <p:spPr bwMode="auto">
            <a:xfrm>
              <a:off x="4032" y="1978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90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8687" name="Rectangle 447"/>
            <p:cNvSpPr>
              <a:spLocks noChangeArrowheads="1"/>
            </p:cNvSpPr>
            <p:nvPr/>
          </p:nvSpPr>
          <p:spPr bwMode="auto">
            <a:xfrm>
              <a:off x="4329" y="1978"/>
              <a:ext cx="10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100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8688" name="Rectangle 448"/>
            <p:cNvSpPr>
              <a:spLocks noChangeArrowheads="1"/>
            </p:cNvSpPr>
            <p:nvPr/>
          </p:nvSpPr>
          <p:spPr bwMode="auto">
            <a:xfrm>
              <a:off x="2400" y="2064"/>
              <a:ext cx="81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Координата измерения, мм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8689" name="Rectangle 449"/>
            <p:cNvSpPr>
              <a:spLocks noChangeArrowheads="1"/>
            </p:cNvSpPr>
            <p:nvPr/>
          </p:nvSpPr>
          <p:spPr bwMode="auto">
            <a:xfrm rot="16200000">
              <a:off x="657" y="1551"/>
              <a:ext cx="87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Среднее значение скорости, 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8690" name="Rectangle 450"/>
            <p:cNvSpPr>
              <a:spLocks noChangeArrowheads="1"/>
            </p:cNvSpPr>
            <p:nvPr/>
          </p:nvSpPr>
          <p:spPr bwMode="auto">
            <a:xfrm rot="16200000">
              <a:off x="1039" y="1025"/>
              <a:ext cx="11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м/с 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8692" name="Line 452"/>
            <p:cNvSpPr>
              <a:spLocks noChangeShapeType="1"/>
            </p:cNvSpPr>
            <p:nvPr/>
          </p:nvSpPr>
          <p:spPr bwMode="auto">
            <a:xfrm>
              <a:off x="1728" y="1576"/>
              <a:ext cx="154" cy="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693" name="Freeform 453"/>
            <p:cNvSpPr>
              <a:spLocks/>
            </p:cNvSpPr>
            <p:nvPr/>
          </p:nvSpPr>
          <p:spPr bwMode="auto">
            <a:xfrm>
              <a:off x="1785" y="1559"/>
              <a:ext cx="35" cy="34"/>
            </a:xfrm>
            <a:custGeom>
              <a:avLst/>
              <a:gdLst>
                <a:gd name="T0" fmla="*/ 18 w 35"/>
                <a:gd name="T1" fmla="*/ 0 h 34"/>
                <a:gd name="T2" fmla="*/ 35 w 35"/>
                <a:gd name="T3" fmla="*/ 17 h 34"/>
                <a:gd name="T4" fmla="*/ 18 w 35"/>
                <a:gd name="T5" fmla="*/ 34 h 34"/>
                <a:gd name="T6" fmla="*/ 0 w 35"/>
                <a:gd name="T7" fmla="*/ 17 h 34"/>
                <a:gd name="T8" fmla="*/ 18 w 3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4">
                  <a:moveTo>
                    <a:pt x="18" y="0"/>
                  </a:moveTo>
                  <a:lnTo>
                    <a:pt x="35" y="17"/>
                  </a:lnTo>
                  <a:lnTo>
                    <a:pt x="18" y="34"/>
                  </a:lnTo>
                  <a:lnTo>
                    <a:pt x="0" y="17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694" name="Rectangle 454"/>
            <p:cNvSpPr>
              <a:spLocks noChangeArrowheads="1"/>
            </p:cNvSpPr>
            <p:nvPr/>
          </p:nvSpPr>
          <p:spPr bwMode="auto">
            <a:xfrm>
              <a:off x="1899" y="1536"/>
              <a:ext cx="45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sz="800">
                  <a:solidFill>
                    <a:srgbClr val="000000"/>
                  </a:solidFill>
                  <a:latin typeface="Arial" pitchFamily="34" charset="0"/>
                </a:rPr>
                <a:t>PRO ULF 1037</a:t>
              </a:r>
              <a:endParaRPr lang="ru-RU" sz="2300">
                <a:latin typeface="Arial" pitchFamily="34" charset="0"/>
              </a:endParaRPr>
            </a:p>
          </p:txBody>
        </p:sp>
        <p:grpSp>
          <p:nvGrpSpPr>
            <p:cNvPr id="778702" name="Group 462"/>
            <p:cNvGrpSpPr>
              <a:grpSpLocks/>
            </p:cNvGrpSpPr>
            <p:nvPr/>
          </p:nvGrpSpPr>
          <p:grpSpPr bwMode="auto">
            <a:xfrm>
              <a:off x="3312" y="1536"/>
              <a:ext cx="406" cy="77"/>
              <a:chOff x="3097" y="2217"/>
              <a:chExt cx="406" cy="77"/>
            </a:xfrm>
          </p:grpSpPr>
          <p:sp>
            <p:nvSpPr>
              <p:cNvPr id="778695" name="Line 455"/>
              <p:cNvSpPr>
                <a:spLocks noChangeShapeType="1"/>
              </p:cNvSpPr>
              <p:nvPr/>
            </p:nvSpPr>
            <p:spPr bwMode="auto">
              <a:xfrm>
                <a:off x="3097" y="2257"/>
                <a:ext cx="154" cy="1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8696" name="Rectangle 456"/>
              <p:cNvSpPr>
                <a:spLocks noChangeArrowheads="1"/>
              </p:cNvSpPr>
              <p:nvPr/>
            </p:nvSpPr>
            <p:spPr bwMode="auto">
              <a:xfrm>
                <a:off x="3154" y="2240"/>
                <a:ext cx="35" cy="3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8697" name="Rectangle 457"/>
              <p:cNvSpPr>
                <a:spLocks noChangeArrowheads="1"/>
              </p:cNvSpPr>
              <p:nvPr/>
            </p:nvSpPr>
            <p:spPr bwMode="auto">
              <a:xfrm>
                <a:off x="3268" y="2217"/>
                <a:ext cx="23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  <a:latin typeface="Arial" pitchFamily="34" charset="0"/>
                  </a:rPr>
                  <a:t>ROSCO</a:t>
                </a:r>
                <a:endParaRPr lang="ru-RU" sz="2300">
                  <a:latin typeface="Arial" pitchFamily="34" charset="0"/>
                </a:endParaRPr>
              </a:p>
            </p:txBody>
          </p:sp>
        </p:grpSp>
      </p:grpSp>
      <p:sp>
        <p:nvSpPr>
          <p:cNvPr id="778700" name="Rectangle 460"/>
          <p:cNvSpPr>
            <a:spLocks noChangeArrowheads="1"/>
          </p:cNvSpPr>
          <p:nvPr/>
        </p:nvSpPr>
        <p:spPr bwMode="auto">
          <a:xfrm>
            <a:off x="7089775" y="3579813"/>
            <a:ext cx="984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100">
                <a:solidFill>
                  <a:srgbClr val="000000"/>
                </a:solidFill>
              </a:rPr>
              <a:t> </a:t>
            </a:r>
            <a:endParaRPr lang="ru-RU" sz="2300">
              <a:latin typeface="Arial" pitchFamily="34" charset="0"/>
            </a:endParaRPr>
          </a:p>
        </p:txBody>
      </p:sp>
      <p:sp>
        <p:nvSpPr>
          <p:cNvPr id="778966" name="Rectangle 726"/>
          <p:cNvSpPr>
            <a:spLocks noChangeArrowheads="1"/>
          </p:cNvSpPr>
          <p:nvPr/>
        </p:nvSpPr>
        <p:spPr bwMode="auto">
          <a:xfrm>
            <a:off x="7686675" y="6559550"/>
            <a:ext cx="984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</a:rPr>
              <a:t> </a:t>
            </a:r>
            <a:endParaRPr lang="ru-RU" sz="2300">
              <a:latin typeface="Arial" pitchFamily="34" charset="0"/>
            </a:endParaRPr>
          </a:p>
        </p:txBody>
      </p:sp>
      <p:grpSp>
        <p:nvGrpSpPr>
          <p:cNvPr id="778971" name="Group 731"/>
          <p:cNvGrpSpPr>
            <a:grpSpLocks/>
          </p:cNvGrpSpPr>
          <p:nvPr/>
        </p:nvGrpSpPr>
        <p:grpSpPr bwMode="auto">
          <a:xfrm>
            <a:off x="2133600" y="3962400"/>
            <a:ext cx="4924425" cy="1998663"/>
            <a:chOff x="1126" y="2532"/>
            <a:chExt cx="3704" cy="1504"/>
          </a:xfrm>
        </p:grpSpPr>
        <p:sp>
          <p:nvSpPr>
            <p:cNvPr id="778705" name="Rectangle 465"/>
            <p:cNvSpPr>
              <a:spLocks noChangeArrowheads="1"/>
            </p:cNvSpPr>
            <p:nvPr/>
          </p:nvSpPr>
          <p:spPr bwMode="auto">
            <a:xfrm>
              <a:off x="1319" y="2570"/>
              <a:ext cx="3435" cy="1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06" name="Line 466"/>
            <p:cNvSpPr>
              <a:spLocks noChangeShapeType="1"/>
            </p:cNvSpPr>
            <p:nvPr/>
          </p:nvSpPr>
          <p:spPr bwMode="auto">
            <a:xfrm>
              <a:off x="1319" y="3617"/>
              <a:ext cx="34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07" name="Line 467"/>
            <p:cNvSpPr>
              <a:spLocks noChangeShapeType="1"/>
            </p:cNvSpPr>
            <p:nvPr/>
          </p:nvSpPr>
          <p:spPr bwMode="auto">
            <a:xfrm>
              <a:off x="1319" y="3442"/>
              <a:ext cx="34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08" name="Line 468"/>
            <p:cNvSpPr>
              <a:spLocks noChangeShapeType="1"/>
            </p:cNvSpPr>
            <p:nvPr/>
          </p:nvSpPr>
          <p:spPr bwMode="auto">
            <a:xfrm>
              <a:off x="1319" y="3268"/>
              <a:ext cx="34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09" name="Line 469"/>
            <p:cNvSpPr>
              <a:spLocks noChangeShapeType="1"/>
            </p:cNvSpPr>
            <p:nvPr/>
          </p:nvSpPr>
          <p:spPr bwMode="auto">
            <a:xfrm>
              <a:off x="1319" y="3094"/>
              <a:ext cx="34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10" name="Line 470"/>
            <p:cNvSpPr>
              <a:spLocks noChangeShapeType="1"/>
            </p:cNvSpPr>
            <p:nvPr/>
          </p:nvSpPr>
          <p:spPr bwMode="auto">
            <a:xfrm>
              <a:off x="1319" y="2919"/>
              <a:ext cx="34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11" name="Line 471"/>
            <p:cNvSpPr>
              <a:spLocks noChangeShapeType="1"/>
            </p:cNvSpPr>
            <p:nvPr/>
          </p:nvSpPr>
          <p:spPr bwMode="auto">
            <a:xfrm>
              <a:off x="1319" y="2745"/>
              <a:ext cx="34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12" name="Line 472"/>
            <p:cNvSpPr>
              <a:spLocks noChangeShapeType="1"/>
            </p:cNvSpPr>
            <p:nvPr/>
          </p:nvSpPr>
          <p:spPr bwMode="auto">
            <a:xfrm>
              <a:off x="1319" y="2570"/>
              <a:ext cx="34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13" name="Line 473"/>
            <p:cNvSpPr>
              <a:spLocks noChangeShapeType="1"/>
            </p:cNvSpPr>
            <p:nvPr/>
          </p:nvSpPr>
          <p:spPr bwMode="auto">
            <a:xfrm>
              <a:off x="1663" y="2570"/>
              <a:ext cx="1" cy="1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14" name="Line 474"/>
            <p:cNvSpPr>
              <a:spLocks noChangeShapeType="1"/>
            </p:cNvSpPr>
            <p:nvPr/>
          </p:nvSpPr>
          <p:spPr bwMode="auto">
            <a:xfrm>
              <a:off x="2006" y="2570"/>
              <a:ext cx="1" cy="1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15" name="Line 475"/>
            <p:cNvSpPr>
              <a:spLocks noChangeShapeType="1"/>
            </p:cNvSpPr>
            <p:nvPr/>
          </p:nvSpPr>
          <p:spPr bwMode="auto">
            <a:xfrm>
              <a:off x="2349" y="2570"/>
              <a:ext cx="1" cy="1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16" name="Line 476"/>
            <p:cNvSpPr>
              <a:spLocks noChangeShapeType="1"/>
            </p:cNvSpPr>
            <p:nvPr/>
          </p:nvSpPr>
          <p:spPr bwMode="auto">
            <a:xfrm>
              <a:off x="2693" y="2570"/>
              <a:ext cx="1" cy="1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17" name="Line 477"/>
            <p:cNvSpPr>
              <a:spLocks noChangeShapeType="1"/>
            </p:cNvSpPr>
            <p:nvPr/>
          </p:nvSpPr>
          <p:spPr bwMode="auto">
            <a:xfrm>
              <a:off x="3036" y="2570"/>
              <a:ext cx="1" cy="1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18" name="Line 478"/>
            <p:cNvSpPr>
              <a:spLocks noChangeShapeType="1"/>
            </p:cNvSpPr>
            <p:nvPr/>
          </p:nvSpPr>
          <p:spPr bwMode="auto">
            <a:xfrm>
              <a:off x="3380" y="2570"/>
              <a:ext cx="1" cy="1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19" name="Line 479"/>
            <p:cNvSpPr>
              <a:spLocks noChangeShapeType="1"/>
            </p:cNvSpPr>
            <p:nvPr/>
          </p:nvSpPr>
          <p:spPr bwMode="auto">
            <a:xfrm>
              <a:off x="3724" y="2570"/>
              <a:ext cx="1" cy="1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20" name="Line 480"/>
            <p:cNvSpPr>
              <a:spLocks noChangeShapeType="1"/>
            </p:cNvSpPr>
            <p:nvPr/>
          </p:nvSpPr>
          <p:spPr bwMode="auto">
            <a:xfrm>
              <a:off x="4067" y="2570"/>
              <a:ext cx="1" cy="1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21" name="Line 481"/>
            <p:cNvSpPr>
              <a:spLocks noChangeShapeType="1"/>
            </p:cNvSpPr>
            <p:nvPr/>
          </p:nvSpPr>
          <p:spPr bwMode="auto">
            <a:xfrm>
              <a:off x="4410" y="2570"/>
              <a:ext cx="1" cy="1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22" name="Line 482"/>
            <p:cNvSpPr>
              <a:spLocks noChangeShapeType="1"/>
            </p:cNvSpPr>
            <p:nvPr/>
          </p:nvSpPr>
          <p:spPr bwMode="auto">
            <a:xfrm>
              <a:off x="4754" y="2570"/>
              <a:ext cx="1" cy="1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23" name="Rectangle 483"/>
            <p:cNvSpPr>
              <a:spLocks noChangeArrowheads="1"/>
            </p:cNvSpPr>
            <p:nvPr/>
          </p:nvSpPr>
          <p:spPr bwMode="auto">
            <a:xfrm>
              <a:off x="1319" y="2570"/>
              <a:ext cx="3435" cy="1222"/>
            </a:xfrm>
            <a:prstGeom prst="rect">
              <a:avLst/>
            </a:prstGeom>
            <a:noFill/>
            <a:ln w="1270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24" name="Line 484"/>
            <p:cNvSpPr>
              <a:spLocks noChangeShapeType="1"/>
            </p:cNvSpPr>
            <p:nvPr/>
          </p:nvSpPr>
          <p:spPr bwMode="auto">
            <a:xfrm>
              <a:off x="1319" y="2570"/>
              <a:ext cx="1" cy="12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25" name="Line 485"/>
            <p:cNvSpPr>
              <a:spLocks noChangeShapeType="1"/>
            </p:cNvSpPr>
            <p:nvPr/>
          </p:nvSpPr>
          <p:spPr bwMode="auto">
            <a:xfrm>
              <a:off x="1300" y="3792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26" name="Line 486"/>
            <p:cNvSpPr>
              <a:spLocks noChangeShapeType="1"/>
            </p:cNvSpPr>
            <p:nvPr/>
          </p:nvSpPr>
          <p:spPr bwMode="auto">
            <a:xfrm>
              <a:off x="1300" y="3617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27" name="Line 487"/>
            <p:cNvSpPr>
              <a:spLocks noChangeShapeType="1"/>
            </p:cNvSpPr>
            <p:nvPr/>
          </p:nvSpPr>
          <p:spPr bwMode="auto">
            <a:xfrm>
              <a:off x="1300" y="3442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28" name="Line 488"/>
            <p:cNvSpPr>
              <a:spLocks noChangeShapeType="1"/>
            </p:cNvSpPr>
            <p:nvPr/>
          </p:nvSpPr>
          <p:spPr bwMode="auto">
            <a:xfrm>
              <a:off x="1300" y="3268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29" name="Line 489"/>
            <p:cNvSpPr>
              <a:spLocks noChangeShapeType="1"/>
            </p:cNvSpPr>
            <p:nvPr/>
          </p:nvSpPr>
          <p:spPr bwMode="auto">
            <a:xfrm>
              <a:off x="1300" y="3094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30" name="Line 490"/>
            <p:cNvSpPr>
              <a:spLocks noChangeShapeType="1"/>
            </p:cNvSpPr>
            <p:nvPr/>
          </p:nvSpPr>
          <p:spPr bwMode="auto">
            <a:xfrm>
              <a:off x="1300" y="2919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31" name="Line 491"/>
            <p:cNvSpPr>
              <a:spLocks noChangeShapeType="1"/>
            </p:cNvSpPr>
            <p:nvPr/>
          </p:nvSpPr>
          <p:spPr bwMode="auto">
            <a:xfrm>
              <a:off x="1300" y="2745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32" name="Line 492"/>
            <p:cNvSpPr>
              <a:spLocks noChangeShapeType="1"/>
            </p:cNvSpPr>
            <p:nvPr/>
          </p:nvSpPr>
          <p:spPr bwMode="auto">
            <a:xfrm>
              <a:off x="1300" y="2570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33" name="Line 493"/>
            <p:cNvSpPr>
              <a:spLocks noChangeShapeType="1"/>
            </p:cNvSpPr>
            <p:nvPr/>
          </p:nvSpPr>
          <p:spPr bwMode="auto">
            <a:xfrm>
              <a:off x="1319" y="3792"/>
              <a:ext cx="34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34" name="Line 494"/>
            <p:cNvSpPr>
              <a:spLocks noChangeShapeType="1"/>
            </p:cNvSpPr>
            <p:nvPr/>
          </p:nvSpPr>
          <p:spPr bwMode="auto">
            <a:xfrm flipV="1">
              <a:off x="1319" y="3792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35" name="Line 495"/>
            <p:cNvSpPr>
              <a:spLocks noChangeShapeType="1"/>
            </p:cNvSpPr>
            <p:nvPr/>
          </p:nvSpPr>
          <p:spPr bwMode="auto">
            <a:xfrm flipV="1">
              <a:off x="1663" y="3792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36" name="Line 496"/>
            <p:cNvSpPr>
              <a:spLocks noChangeShapeType="1"/>
            </p:cNvSpPr>
            <p:nvPr/>
          </p:nvSpPr>
          <p:spPr bwMode="auto">
            <a:xfrm flipV="1">
              <a:off x="2006" y="3792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37" name="Line 497"/>
            <p:cNvSpPr>
              <a:spLocks noChangeShapeType="1"/>
            </p:cNvSpPr>
            <p:nvPr/>
          </p:nvSpPr>
          <p:spPr bwMode="auto">
            <a:xfrm flipV="1">
              <a:off x="2349" y="3792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38" name="Line 498"/>
            <p:cNvSpPr>
              <a:spLocks noChangeShapeType="1"/>
            </p:cNvSpPr>
            <p:nvPr/>
          </p:nvSpPr>
          <p:spPr bwMode="auto">
            <a:xfrm flipV="1">
              <a:off x="2693" y="3792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39" name="Line 499"/>
            <p:cNvSpPr>
              <a:spLocks noChangeShapeType="1"/>
            </p:cNvSpPr>
            <p:nvPr/>
          </p:nvSpPr>
          <p:spPr bwMode="auto">
            <a:xfrm flipV="1">
              <a:off x="3036" y="3792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40" name="Line 500"/>
            <p:cNvSpPr>
              <a:spLocks noChangeShapeType="1"/>
            </p:cNvSpPr>
            <p:nvPr/>
          </p:nvSpPr>
          <p:spPr bwMode="auto">
            <a:xfrm flipV="1">
              <a:off x="3380" y="3792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41" name="Line 501"/>
            <p:cNvSpPr>
              <a:spLocks noChangeShapeType="1"/>
            </p:cNvSpPr>
            <p:nvPr/>
          </p:nvSpPr>
          <p:spPr bwMode="auto">
            <a:xfrm flipV="1">
              <a:off x="3724" y="3792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42" name="Line 502"/>
            <p:cNvSpPr>
              <a:spLocks noChangeShapeType="1"/>
            </p:cNvSpPr>
            <p:nvPr/>
          </p:nvSpPr>
          <p:spPr bwMode="auto">
            <a:xfrm flipV="1">
              <a:off x="4067" y="3792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43" name="Line 503"/>
            <p:cNvSpPr>
              <a:spLocks noChangeShapeType="1"/>
            </p:cNvSpPr>
            <p:nvPr/>
          </p:nvSpPr>
          <p:spPr bwMode="auto">
            <a:xfrm flipV="1">
              <a:off x="4410" y="3792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44" name="Line 504"/>
            <p:cNvSpPr>
              <a:spLocks noChangeShapeType="1"/>
            </p:cNvSpPr>
            <p:nvPr/>
          </p:nvSpPr>
          <p:spPr bwMode="auto">
            <a:xfrm flipV="1">
              <a:off x="4754" y="3792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45" name="Freeform 505"/>
            <p:cNvSpPr>
              <a:spLocks/>
            </p:cNvSpPr>
            <p:nvPr/>
          </p:nvSpPr>
          <p:spPr bwMode="auto">
            <a:xfrm>
              <a:off x="1319" y="3028"/>
              <a:ext cx="137" cy="764"/>
            </a:xfrm>
            <a:custGeom>
              <a:avLst/>
              <a:gdLst>
                <a:gd name="T0" fmla="*/ 0 w 275"/>
                <a:gd name="T1" fmla="*/ 1528 h 1528"/>
                <a:gd name="T2" fmla="*/ 17 w 275"/>
                <a:gd name="T3" fmla="*/ 1430 h 1528"/>
                <a:gd name="T4" fmla="*/ 35 w 275"/>
                <a:gd name="T5" fmla="*/ 1326 h 1528"/>
                <a:gd name="T6" fmla="*/ 54 w 275"/>
                <a:gd name="T7" fmla="*/ 1220 h 1528"/>
                <a:gd name="T8" fmla="*/ 71 w 275"/>
                <a:gd name="T9" fmla="*/ 1111 h 1528"/>
                <a:gd name="T10" fmla="*/ 110 w 275"/>
                <a:gd name="T11" fmla="*/ 890 h 1528"/>
                <a:gd name="T12" fmla="*/ 127 w 275"/>
                <a:gd name="T13" fmla="*/ 779 h 1528"/>
                <a:gd name="T14" fmla="*/ 146 w 275"/>
                <a:gd name="T15" fmla="*/ 671 h 1528"/>
                <a:gd name="T16" fmla="*/ 163 w 275"/>
                <a:gd name="T17" fmla="*/ 566 h 1528"/>
                <a:gd name="T18" fmla="*/ 182 w 275"/>
                <a:gd name="T19" fmla="*/ 464 h 1528"/>
                <a:gd name="T20" fmla="*/ 190 w 275"/>
                <a:gd name="T21" fmla="*/ 416 h 1528"/>
                <a:gd name="T22" fmla="*/ 200 w 275"/>
                <a:gd name="T23" fmla="*/ 368 h 1528"/>
                <a:gd name="T24" fmla="*/ 207 w 275"/>
                <a:gd name="T25" fmla="*/ 322 h 1528"/>
                <a:gd name="T26" fmla="*/ 215 w 275"/>
                <a:gd name="T27" fmla="*/ 278 h 1528"/>
                <a:gd name="T28" fmla="*/ 223 w 275"/>
                <a:gd name="T29" fmla="*/ 236 h 1528"/>
                <a:gd name="T30" fmla="*/ 232 w 275"/>
                <a:gd name="T31" fmla="*/ 195 h 1528"/>
                <a:gd name="T32" fmla="*/ 240 w 275"/>
                <a:gd name="T33" fmla="*/ 157 h 1528"/>
                <a:gd name="T34" fmla="*/ 248 w 275"/>
                <a:gd name="T35" fmla="*/ 120 h 1528"/>
                <a:gd name="T36" fmla="*/ 254 w 275"/>
                <a:gd name="T37" fmla="*/ 86 h 1528"/>
                <a:gd name="T38" fmla="*/ 261 w 275"/>
                <a:gd name="T39" fmla="*/ 55 h 1528"/>
                <a:gd name="T40" fmla="*/ 269 w 275"/>
                <a:gd name="T41" fmla="*/ 26 h 1528"/>
                <a:gd name="T42" fmla="*/ 275 w 275"/>
                <a:gd name="T43" fmla="*/ 0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5" h="1528">
                  <a:moveTo>
                    <a:pt x="0" y="1528"/>
                  </a:moveTo>
                  <a:lnTo>
                    <a:pt x="17" y="1430"/>
                  </a:lnTo>
                  <a:lnTo>
                    <a:pt x="35" y="1326"/>
                  </a:lnTo>
                  <a:lnTo>
                    <a:pt x="54" y="1220"/>
                  </a:lnTo>
                  <a:lnTo>
                    <a:pt x="71" y="1111"/>
                  </a:lnTo>
                  <a:lnTo>
                    <a:pt x="110" y="890"/>
                  </a:lnTo>
                  <a:lnTo>
                    <a:pt x="127" y="779"/>
                  </a:lnTo>
                  <a:lnTo>
                    <a:pt x="146" y="671"/>
                  </a:lnTo>
                  <a:lnTo>
                    <a:pt x="163" y="566"/>
                  </a:lnTo>
                  <a:lnTo>
                    <a:pt x="182" y="464"/>
                  </a:lnTo>
                  <a:lnTo>
                    <a:pt x="190" y="416"/>
                  </a:lnTo>
                  <a:lnTo>
                    <a:pt x="200" y="368"/>
                  </a:lnTo>
                  <a:lnTo>
                    <a:pt x="207" y="322"/>
                  </a:lnTo>
                  <a:lnTo>
                    <a:pt x="215" y="278"/>
                  </a:lnTo>
                  <a:lnTo>
                    <a:pt x="223" y="236"/>
                  </a:lnTo>
                  <a:lnTo>
                    <a:pt x="232" y="195"/>
                  </a:lnTo>
                  <a:lnTo>
                    <a:pt x="240" y="157"/>
                  </a:lnTo>
                  <a:lnTo>
                    <a:pt x="248" y="120"/>
                  </a:lnTo>
                  <a:lnTo>
                    <a:pt x="254" y="86"/>
                  </a:lnTo>
                  <a:lnTo>
                    <a:pt x="261" y="55"/>
                  </a:lnTo>
                  <a:lnTo>
                    <a:pt x="269" y="26"/>
                  </a:lnTo>
                  <a:lnTo>
                    <a:pt x="275" y="0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46" name="Freeform 506"/>
            <p:cNvSpPr>
              <a:spLocks/>
            </p:cNvSpPr>
            <p:nvPr/>
          </p:nvSpPr>
          <p:spPr bwMode="auto">
            <a:xfrm>
              <a:off x="1456" y="3000"/>
              <a:ext cx="69" cy="28"/>
            </a:xfrm>
            <a:custGeom>
              <a:avLst/>
              <a:gdLst>
                <a:gd name="T0" fmla="*/ 0 w 138"/>
                <a:gd name="T1" fmla="*/ 56 h 56"/>
                <a:gd name="T2" fmla="*/ 3 w 138"/>
                <a:gd name="T3" fmla="*/ 44 h 56"/>
                <a:gd name="T4" fmla="*/ 11 w 138"/>
                <a:gd name="T5" fmla="*/ 32 h 56"/>
                <a:gd name="T6" fmla="*/ 19 w 138"/>
                <a:gd name="T7" fmla="*/ 25 h 56"/>
                <a:gd name="T8" fmla="*/ 27 w 138"/>
                <a:gd name="T9" fmla="*/ 17 h 56"/>
                <a:gd name="T10" fmla="*/ 38 w 138"/>
                <a:gd name="T11" fmla="*/ 11 h 56"/>
                <a:gd name="T12" fmla="*/ 48 w 138"/>
                <a:gd name="T13" fmla="*/ 8 h 56"/>
                <a:gd name="T14" fmla="*/ 71 w 138"/>
                <a:gd name="T15" fmla="*/ 2 h 56"/>
                <a:gd name="T16" fmla="*/ 94 w 138"/>
                <a:gd name="T17" fmla="*/ 0 h 56"/>
                <a:gd name="T18" fmla="*/ 113 w 138"/>
                <a:gd name="T19" fmla="*/ 0 h 56"/>
                <a:gd name="T20" fmla="*/ 123 w 138"/>
                <a:gd name="T21" fmla="*/ 0 h 56"/>
                <a:gd name="T22" fmla="*/ 128 w 138"/>
                <a:gd name="T23" fmla="*/ 0 h 56"/>
                <a:gd name="T24" fmla="*/ 134 w 138"/>
                <a:gd name="T25" fmla="*/ 0 h 56"/>
                <a:gd name="T26" fmla="*/ 138 w 138"/>
                <a:gd name="T2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56">
                  <a:moveTo>
                    <a:pt x="0" y="56"/>
                  </a:moveTo>
                  <a:lnTo>
                    <a:pt x="3" y="44"/>
                  </a:lnTo>
                  <a:lnTo>
                    <a:pt x="11" y="32"/>
                  </a:lnTo>
                  <a:lnTo>
                    <a:pt x="19" y="25"/>
                  </a:lnTo>
                  <a:lnTo>
                    <a:pt x="27" y="17"/>
                  </a:lnTo>
                  <a:lnTo>
                    <a:pt x="38" y="11"/>
                  </a:lnTo>
                  <a:lnTo>
                    <a:pt x="48" y="8"/>
                  </a:lnTo>
                  <a:lnTo>
                    <a:pt x="71" y="2"/>
                  </a:lnTo>
                  <a:lnTo>
                    <a:pt x="94" y="0"/>
                  </a:lnTo>
                  <a:lnTo>
                    <a:pt x="113" y="0"/>
                  </a:lnTo>
                  <a:lnTo>
                    <a:pt x="123" y="0"/>
                  </a:lnTo>
                  <a:lnTo>
                    <a:pt x="128" y="0"/>
                  </a:lnTo>
                  <a:lnTo>
                    <a:pt x="134" y="0"/>
                  </a:lnTo>
                  <a:lnTo>
                    <a:pt x="138" y="0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47" name="Freeform 507"/>
            <p:cNvSpPr>
              <a:spLocks/>
            </p:cNvSpPr>
            <p:nvPr/>
          </p:nvSpPr>
          <p:spPr bwMode="auto">
            <a:xfrm>
              <a:off x="1525" y="2988"/>
              <a:ext cx="69" cy="12"/>
            </a:xfrm>
            <a:custGeom>
              <a:avLst/>
              <a:gdLst>
                <a:gd name="T0" fmla="*/ 0 w 136"/>
                <a:gd name="T1" fmla="*/ 23 h 23"/>
                <a:gd name="T2" fmla="*/ 34 w 136"/>
                <a:gd name="T3" fmla="*/ 15 h 23"/>
                <a:gd name="T4" fmla="*/ 67 w 136"/>
                <a:gd name="T5" fmla="*/ 7 h 23"/>
                <a:gd name="T6" fmla="*/ 102 w 136"/>
                <a:gd name="T7" fmla="*/ 4 h 23"/>
                <a:gd name="T8" fmla="*/ 136 w 136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23">
                  <a:moveTo>
                    <a:pt x="0" y="23"/>
                  </a:moveTo>
                  <a:lnTo>
                    <a:pt x="34" y="15"/>
                  </a:lnTo>
                  <a:lnTo>
                    <a:pt x="67" y="7"/>
                  </a:lnTo>
                  <a:lnTo>
                    <a:pt x="102" y="4"/>
                  </a:lnTo>
                  <a:lnTo>
                    <a:pt x="136" y="0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48" name="Freeform 508"/>
            <p:cNvSpPr>
              <a:spLocks/>
            </p:cNvSpPr>
            <p:nvPr/>
          </p:nvSpPr>
          <p:spPr bwMode="auto">
            <a:xfrm>
              <a:off x="1594" y="2986"/>
              <a:ext cx="69" cy="2"/>
            </a:xfrm>
            <a:custGeom>
              <a:avLst/>
              <a:gdLst>
                <a:gd name="T0" fmla="*/ 0 w 138"/>
                <a:gd name="T1" fmla="*/ 4 h 4"/>
                <a:gd name="T2" fmla="*/ 17 w 138"/>
                <a:gd name="T3" fmla="*/ 2 h 4"/>
                <a:gd name="T4" fmla="*/ 35 w 138"/>
                <a:gd name="T5" fmla="*/ 4 h 4"/>
                <a:gd name="T6" fmla="*/ 69 w 138"/>
                <a:gd name="T7" fmla="*/ 4 h 4"/>
                <a:gd name="T8" fmla="*/ 104 w 138"/>
                <a:gd name="T9" fmla="*/ 4 h 4"/>
                <a:gd name="T10" fmla="*/ 121 w 138"/>
                <a:gd name="T11" fmla="*/ 4 h 4"/>
                <a:gd name="T12" fmla="*/ 138 w 13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4">
                  <a:moveTo>
                    <a:pt x="0" y="4"/>
                  </a:moveTo>
                  <a:lnTo>
                    <a:pt x="17" y="2"/>
                  </a:lnTo>
                  <a:lnTo>
                    <a:pt x="35" y="4"/>
                  </a:lnTo>
                  <a:lnTo>
                    <a:pt x="69" y="4"/>
                  </a:lnTo>
                  <a:lnTo>
                    <a:pt x="104" y="4"/>
                  </a:lnTo>
                  <a:lnTo>
                    <a:pt x="121" y="4"/>
                  </a:lnTo>
                  <a:lnTo>
                    <a:pt x="138" y="0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49" name="Freeform 509"/>
            <p:cNvSpPr>
              <a:spLocks/>
            </p:cNvSpPr>
            <p:nvPr/>
          </p:nvSpPr>
          <p:spPr bwMode="auto">
            <a:xfrm>
              <a:off x="1663" y="2956"/>
              <a:ext cx="68" cy="30"/>
            </a:xfrm>
            <a:custGeom>
              <a:avLst/>
              <a:gdLst>
                <a:gd name="T0" fmla="*/ 0 w 137"/>
                <a:gd name="T1" fmla="*/ 61 h 61"/>
                <a:gd name="T2" fmla="*/ 18 w 137"/>
                <a:gd name="T3" fmla="*/ 55 h 61"/>
                <a:gd name="T4" fmla="*/ 35 w 137"/>
                <a:gd name="T5" fmla="*/ 49 h 61"/>
                <a:gd name="T6" fmla="*/ 68 w 137"/>
                <a:gd name="T7" fmla="*/ 32 h 61"/>
                <a:gd name="T8" fmla="*/ 102 w 137"/>
                <a:gd name="T9" fmla="*/ 13 h 61"/>
                <a:gd name="T10" fmla="*/ 119 w 137"/>
                <a:gd name="T11" fmla="*/ 5 h 61"/>
                <a:gd name="T12" fmla="*/ 137 w 137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61">
                  <a:moveTo>
                    <a:pt x="0" y="61"/>
                  </a:moveTo>
                  <a:lnTo>
                    <a:pt x="18" y="55"/>
                  </a:lnTo>
                  <a:lnTo>
                    <a:pt x="35" y="49"/>
                  </a:lnTo>
                  <a:lnTo>
                    <a:pt x="68" y="32"/>
                  </a:lnTo>
                  <a:lnTo>
                    <a:pt x="102" y="13"/>
                  </a:lnTo>
                  <a:lnTo>
                    <a:pt x="119" y="5"/>
                  </a:lnTo>
                  <a:lnTo>
                    <a:pt x="137" y="0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50" name="Freeform 510"/>
            <p:cNvSpPr>
              <a:spLocks/>
            </p:cNvSpPr>
            <p:nvPr/>
          </p:nvSpPr>
          <p:spPr bwMode="auto">
            <a:xfrm>
              <a:off x="1731" y="2942"/>
              <a:ext cx="69" cy="14"/>
            </a:xfrm>
            <a:custGeom>
              <a:avLst/>
              <a:gdLst>
                <a:gd name="T0" fmla="*/ 0 w 138"/>
                <a:gd name="T1" fmla="*/ 27 h 27"/>
                <a:gd name="T2" fmla="*/ 17 w 138"/>
                <a:gd name="T3" fmla="*/ 23 h 27"/>
                <a:gd name="T4" fmla="*/ 34 w 138"/>
                <a:gd name="T5" fmla="*/ 19 h 27"/>
                <a:gd name="T6" fmla="*/ 69 w 138"/>
                <a:gd name="T7" fmla="*/ 13 h 27"/>
                <a:gd name="T8" fmla="*/ 103 w 138"/>
                <a:gd name="T9" fmla="*/ 7 h 27"/>
                <a:gd name="T10" fmla="*/ 121 w 138"/>
                <a:gd name="T11" fmla="*/ 4 h 27"/>
                <a:gd name="T12" fmla="*/ 138 w 138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27">
                  <a:moveTo>
                    <a:pt x="0" y="27"/>
                  </a:moveTo>
                  <a:lnTo>
                    <a:pt x="17" y="23"/>
                  </a:lnTo>
                  <a:lnTo>
                    <a:pt x="34" y="19"/>
                  </a:lnTo>
                  <a:lnTo>
                    <a:pt x="69" y="13"/>
                  </a:lnTo>
                  <a:lnTo>
                    <a:pt x="103" y="7"/>
                  </a:lnTo>
                  <a:lnTo>
                    <a:pt x="121" y="4"/>
                  </a:lnTo>
                  <a:lnTo>
                    <a:pt x="138" y="0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51" name="Freeform 511"/>
            <p:cNvSpPr>
              <a:spLocks/>
            </p:cNvSpPr>
            <p:nvPr/>
          </p:nvSpPr>
          <p:spPr bwMode="auto">
            <a:xfrm>
              <a:off x="1800" y="2914"/>
              <a:ext cx="68" cy="28"/>
            </a:xfrm>
            <a:custGeom>
              <a:avLst/>
              <a:gdLst>
                <a:gd name="T0" fmla="*/ 0 w 136"/>
                <a:gd name="T1" fmla="*/ 58 h 58"/>
                <a:gd name="T2" fmla="*/ 17 w 136"/>
                <a:gd name="T3" fmla="*/ 52 h 58"/>
                <a:gd name="T4" fmla="*/ 35 w 136"/>
                <a:gd name="T5" fmla="*/ 42 h 58"/>
                <a:gd name="T6" fmla="*/ 67 w 136"/>
                <a:gd name="T7" fmla="*/ 25 h 58"/>
                <a:gd name="T8" fmla="*/ 84 w 136"/>
                <a:gd name="T9" fmla="*/ 15 h 58"/>
                <a:gd name="T10" fmla="*/ 102 w 136"/>
                <a:gd name="T11" fmla="*/ 8 h 58"/>
                <a:gd name="T12" fmla="*/ 119 w 136"/>
                <a:gd name="T13" fmla="*/ 2 h 58"/>
                <a:gd name="T14" fmla="*/ 136 w 136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58">
                  <a:moveTo>
                    <a:pt x="0" y="58"/>
                  </a:moveTo>
                  <a:lnTo>
                    <a:pt x="17" y="52"/>
                  </a:lnTo>
                  <a:lnTo>
                    <a:pt x="35" y="42"/>
                  </a:lnTo>
                  <a:lnTo>
                    <a:pt x="67" y="25"/>
                  </a:lnTo>
                  <a:lnTo>
                    <a:pt x="84" y="15"/>
                  </a:lnTo>
                  <a:lnTo>
                    <a:pt x="102" y="8"/>
                  </a:lnTo>
                  <a:lnTo>
                    <a:pt x="119" y="2"/>
                  </a:lnTo>
                  <a:lnTo>
                    <a:pt x="136" y="0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52" name="Freeform 512"/>
            <p:cNvSpPr>
              <a:spLocks/>
            </p:cNvSpPr>
            <p:nvPr/>
          </p:nvSpPr>
          <p:spPr bwMode="auto">
            <a:xfrm>
              <a:off x="1868" y="2914"/>
              <a:ext cx="69" cy="24"/>
            </a:xfrm>
            <a:custGeom>
              <a:avLst/>
              <a:gdLst>
                <a:gd name="T0" fmla="*/ 0 w 139"/>
                <a:gd name="T1" fmla="*/ 0 h 50"/>
                <a:gd name="T2" fmla="*/ 18 w 139"/>
                <a:gd name="T3" fmla="*/ 2 h 50"/>
                <a:gd name="T4" fmla="*/ 35 w 139"/>
                <a:gd name="T5" fmla="*/ 8 h 50"/>
                <a:gd name="T6" fmla="*/ 52 w 139"/>
                <a:gd name="T7" fmla="*/ 17 h 50"/>
                <a:gd name="T8" fmla="*/ 69 w 139"/>
                <a:gd name="T9" fmla="*/ 27 h 50"/>
                <a:gd name="T10" fmla="*/ 87 w 139"/>
                <a:gd name="T11" fmla="*/ 37 h 50"/>
                <a:gd name="T12" fmla="*/ 104 w 139"/>
                <a:gd name="T13" fmla="*/ 44 h 50"/>
                <a:gd name="T14" fmla="*/ 121 w 139"/>
                <a:gd name="T15" fmla="*/ 48 h 50"/>
                <a:gd name="T16" fmla="*/ 129 w 139"/>
                <a:gd name="T17" fmla="*/ 50 h 50"/>
                <a:gd name="T18" fmla="*/ 139 w 139"/>
                <a:gd name="T19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50">
                  <a:moveTo>
                    <a:pt x="0" y="0"/>
                  </a:moveTo>
                  <a:lnTo>
                    <a:pt x="18" y="2"/>
                  </a:lnTo>
                  <a:lnTo>
                    <a:pt x="35" y="8"/>
                  </a:lnTo>
                  <a:lnTo>
                    <a:pt x="52" y="17"/>
                  </a:lnTo>
                  <a:lnTo>
                    <a:pt x="69" y="27"/>
                  </a:lnTo>
                  <a:lnTo>
                    <a:pt x="87" y="37"/>
                  </a:lnTo>
                  <a:lnTo>
                    <a:pt x="104" y="44"/>
                  </a:lnTo>
                  <a:lnTo>
                    <a:pt x="121" y="48"/>
                  </a:lnTo>
                  <a:lnTo>
                    <a:pt x="129" y="50"/>
                  </a:lnTo>
                  <a:lnTo>
                    <a:pt x="139" y="48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53" name="Freeform 513"/>
            <p:cNvSpPr>
              <a:spLocks/>
            </p:cNvSpPr>
            <p:nvPr/>
          </p:nvSpPr>
          <p:spPr bwMode="auto">
            <a:xfrm>
              <a:off x="1937" y="2883"/>
              <a:ext cx="69" cy="55"/>
            </a:xfrm>
            <a:custGeom>
              <a:avLst/>
              <a:gdLst>
                <a:gd name="T0" fmla="*/ 0 w 138"/>
                <a:gd name="T1" fmla="*/ 109 h 109"/>
                <a:gd name="T2" fmla="*/ 9 w 138"/>
                <a:gd name="T3" fmla="*/ 107 h 109"/>
                <a:gd name="T4" fmla="*/ 17 w 138"/>
                <a:gd name="T5" fmla="*/ 101 h 109"/>
                <a:gd name="T6" fmla="*/ 34 w 138"/>
                <a:gd name="T7" fmla="*/ 90 h 109"/>
                <a:gd name="T8" fmla="*/ 51 w 138"/>
                <a:gd name="T9" fmla="*/ 75 h 109"/>
                <a:gd name="T10" fmla="*/ 69 w 138"/>
                <a:gd name="T11" fmla="*/ 57 h 109"/>
                <a:gd name="T12" fmla="*/ 86 w 138"/>
                <a:gd name="T13" fmla="*/ 40 h 109"/>
                <a:gd name="T14" fmla="*/ 103 w 138"/>
                <a:gd name="T15" fmla="*/ 25 h 109"/>
                <a:gd name="T16" fmla="*/ 121 w 138"/>
                <a:gd name="T17" fmla="*/ 9 h 109"/>
                <a:gd name="T18" fmla="*/ 138 w 138"/>
                <a:gd name="T1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09">
                  <a:moveTo>
                    <a:pt x="0" y="109"/>
                  </a:moveTo>
                  <a:lnTo>
                    <a:pt x="9" y="107"/>
                  </a:lnTo>
                  <a:lnTo>
                    <a:pt x="17" y="101"/>
                  </a:lnTo>
                  <a:lnTo>
                    <a:pt x="34" y="90"/>
                  </a:lnTo>
                  <a:lnTo>
                    <a:pt x="51" y="75"/>
                  </a:lnTo>
                  <a:lnTo>
                    <a:pt x="69" y="57"/>
                  </a:lnTo>
                  <a:lnTo>
                    <a:pt x="86" y="40"/>
                  </a:lnTo>
                  <a:lnTo>
                    <a:pt x="103" y="25"/>
                  </a:lnTo>
                  <a:lnTo>
                    <a:pt x="121" y="9"/>
                  </a:lnTo>
                  <a:lnTo>
                    <a:pt x="138" y="0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54" name="Freeform 514"/>
            <p:cNvSpPr>
              <a:spLocks/>
            </p:cNvSpPr>
            <p:nvPr/>
          </p:nvSpPr>
          <p:spPr bwMode="auto">
            <a:xfrm>
              <a:off x="2006" y="2877"/>
              <a:ext cx="69" cy="6"/>
            </a:xfrm>
            <a:custGeom>
              <a:avLst/>
              <a:gdLst>
                <a:gd name="T0" fmla="*/ 0 w 136"/>
                <a:gd name="T1" fmla="*/ 12 h 12"/>
                <a:gd name="T2" fmla="*/ 17 w 136"/>
                <a:gd name="T3" fmla="*/ 6 h 12"/>
                <a:gd name="T4" fmla="*/ 34 w 136"/>
                <a:gd name="T5" fmla="*/ 2 h 12"/>
                <a:gd name="T6" fmla="*/ 52 w 136"/>
                <a:gd name="T7" fmla="*/ 0 h 12"/>
                <a:gd name="T8" fmla="*/ 67 w 136"/>
                <a:gd name="T9" fmla="*/ 0 h 12"/>
                <a:gd name="T10" fmla="*/ 102 w 136"/>
                <a:gd name="T11" fmla="*/ 2 h 12"/>
                <a:gd name="T12" fmla="*/ 119 w 136"/>
                <a:gd name="T13" fmla="*/ 2 h 12"/>
                <a:gd name="T14" fmla="*/ 136 w 136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12">
                  <a:moveTo>
                    <a:pt x="0" y="12"/>
                  </a:moveTo>
                  <a:lnTo>
                    <a:pt x="17" y="6"/>
                  </a:lnTo>
                  <a:lnTo>
                    <a:pt x="34" y="2"/>
                  </a:lnTo>
                  <a:lnTo>
                    <a:pt x="52" y="0"/>
                  </a:lnTo>
                  <a:lnTo>
                    <a:pt x="67" y="0"/>
                  </a:lnTo>
                  <a:lnTo>
                    <a:pt x="102" y="2"/>
                  </a:lnTo>
                  <a:lnTo>
                    <a:pt x="119" y="2"/>
                  </a:lnTo>
                  <a:lnTo>
                    <a:pt x="136" y="0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55" name="Freeform 515"/>
            <p:cNvSpPr>
              <a:spLocks/>
            </p:cNvSpPr>
            <p:nvPr/>
          </p:nvSpPr>
          <p:spPr bwMode="auto">
            <a:xfrm>
              <a:off x="2075" y="2867"/>
              <a:ext cx="69" cy="10"/>
            </a:xfrm>
            <a:custGeom>
              <a:avLst/>
              <a:gdLst>
                <a:gd name="T0" fmla="*/ 0 w 138"/>
                <a:gd name="T1" fmla="*/ 21 h 21"/>
                <a:gd name="T2" fmla="*/ 69 w 138"/>
                <a:gd name="T3" fmla="*/ 13 h 21"/>
                <a:gd name="T4" fmla="*/ 104 w 138"/>
                <a:gd name="T5" fmla="*/ 8 h 21"/>
                <a:gd name="T6" fmla="*/ 138 w 13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21">
                  <a:moveTo>
                    <a:pt x="0" y="21"/>
                  </a:moveTo>
                  <a:lnTo>
                    <a:pt x="69" y="13"/>
                  </a:lnTo>
                  <a:lnTo>
                    <a:pt x="104" y="8"/>
                  </a:lnTo>
                  <a:lnTo>
                    <a:pt x="138" y="0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56" name="Freeform 516"/>
            <p:cNvSpPr>
              <a:spLocks/>
            </p:cNvSpPr>
            <p:nvPr/>
          </p:nvSpPr>
          <p:spPr bwMode="auto">
            <a:xfrm>
              <a:off x="2144" y="2845"/>
              <a:ext cx="68" cy="22"/>
            </a:xfrm>
            <a:custGeom>
              <a:avLst/>
              <a:gdLst>
                <a:gd name="T0" fmla="*/ 0 w 137"/>
                <a:gd name="T1" fmla="*/ 42 h 42"/>
                <a:gd name="T2" fmla="*/ 35 w 137"/>
                <a:gd name="T3" fmla="*/ 32 h 42"/>
                <a:gd name="T4" fmla="*/ 68 w 137"/>
                <a:gd name="T5" fmla="*/ 19 h 42"/>
                <a:gd name="T6" fmla="*/ 102 w 137"/>
                <a:gd name="T7" fmla="*/ 7 h 42"/>
                <a:gd name="T8" fmla="*/ 119 w 137"/>
                <a:gd name="T9" fmla="*/ 4 h 42"/>
                <a:gd name="T10" fmla="*/ 137 w 137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42">
                  <a:moveTo>
                    <a:pt x="0" y="42"/>
                  </a:moveTo>
                  <a:lnTo>
                    <a:pt x="35" y="32"/>
                  </a:lnTo>
                  <a:lnTo>
                    <a:pt x="68" y="19"/>
                  </a:lnTo>
                  <a:lnTo>
                    <a:pt x="102" y="7"/>
                  </a:lnTo>
                  <a:lnTo>
                    <a:pt x="119" y="4"/>
                  </a:lnTo>
                  <a:lnTo>
                    <a:pt x="137" y="0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57" name="Freeform 517"/>
            <p:cNvSpPr>
              <a:spLocks/>
            </p:cNvSpPr>
            <p:nvPr/>
          </p:nvSpPr>
          <p:spPr bwMode="auto">
            <a:xfrm>
              <a:off x="2212" y="2844"/>
              <a:ext cx="69" cy="4"/>
            </a:xfrm>
            <a:custGeom>
              <a:avLst/>
              <a:gdLst>
                <a:gd name="T0" fmla="*/ 0 w 138"/>
                <a:gd name="T1" fmla="*/ 2 h 8"/>
                <a:gd name="T2" fmla="*/ 17 w 138"/>
                <a:gd name="T3" fmla="*/ 0 h 8"/>
                <a:gd name="T4" fmla="*/ 34 w 138"/>
                <a:gd name="T5" fmla="*/ 0 h 8"/>
                <a:gd name="T6" fmla="*/ 69 w 138"/>
                <a:gd name="T7" fmla="*/ 2 h 8"/>
                <a:gd name="T8" fmla="*/ 103 w 138"/>
                <a:gd name="T9" fmla="*/ 6 h 8"/>
                <a:gd name="T10" fmla="*/ 138 w 13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8">
                  <a:moveTo>
                    <a:pt x="0" y="2"/>
                  </a:moveTo>
                  <a:lnTo>
                    <a:pt x="17" y="0"/>
                  </a:lnTo>
                  <a:lnTo>
                    <a:pt x="34" y="0"/>
                  </a:lnTo>
                  <a:lnTo>
                    <a:pt x="69" y="2"/>
                  </a:lnTo>
                  <a:lnTo>
                    <a:pt x="103" y="6"/>
                  </a:lnTo>
                  <a:lnTo>
                    <a:pt x="138" y="8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58" name="Freeform 518"/>
            <p:cNvSpPr>
              <a:spLocks/>
            </p:cNvSpPr>
            <p:nvPr/>
          </p:nvSpPr>
          <p:spPr bwMode="auto">
            <a:xfrm>
              <a:off x="2281" y="2846"/>
              <a:ext cx="68" cy="3"/>
            </a:xfrm>
            <a:custGeom>
              <a:avLst/>
              <a:gdLst>
                <a:gd name="T0" fmla="*/ 0 w 136"/>
                <a:gd name="T1" fmla="*/ 4 h 5"/>
                <a:gd name="T2" fmla="*/ 34 w 136"/>
                <a:gd name="T3" fmla="*/ 5 h 5"/>
                <a:gd name="T4" fmla="*/ 67 w 136"/>
                <a:gd name="T5" fmla="*/ 5 h 5"/>
                <a:gd name="T6" fmla="*/ 102 w 136"/>
                <a:gd name="T7" fmla="*/ 5 h 5"/>
                <a:gd name="T8" fmla="*/ 119 w 136"/>
                <a:gd name="T9" fmla="*/ 4 h 5"/>
                <a:gd name="T10" fmla="*/ 136 w 136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5">
                  <a:moveTo>
                    <a:pt x="0" y="4"/>
                  </a:moveTo>
                  <a:lnTo>
                    <a:pt x="34" y="5"/>
                  </a:lnTo>
                  <a:lnTo>
                    <a:pt x="67" y="5"/>
                  </a:lnTo>
                  <a:lnTo>
                    <a:pt x="102" y="5"/>
                  </a:lnTo>
                  <a:lnTo>
                    <a:pt x="119" y="4"/>
                  </a:lnTo>
                  <a:lnTo>
                    <a:pt x="136" y="0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59" name="Freeform 519"/>
            <p:cNvSpPr>
              <a:spLocks/>
            </p:cNvSpPr>
            <p:nvPr/>
          </p:nvSpPr>
          <p:spPr bwMode="auto">
            <a:xfrm>
              <a:off x="2349" y="2813"/>
              <a:ext cx="69" cy="33"/>
            </a:xfrm>
            <a:custGeom>
              <a:avLst/>
              <a:gdLst>
                <a:gd name="T0" fmla="*/ 0 w 138"/>
                <a:gd name="T1" fmla="*/ 67 h 67"/>
                <a:gd name="T2" fmla="*/ 18 w 138"/>
                <a:gd name="T3" fmla="*/ 61 h 67"/>
                <a:gd name="T4" fmla="*/ 35 w 138"/>
                <a:gd name="T5" fmla="*/ 53 h 67"/>
                <a:gd name="T6" fmla="*/ 69 w 138"/>
                <a:gd name="T7" fmla="*/ 34 h 67"/>
                <a:gd name="T8" fmla="*/ 104 w 138"/>
                <a:gd name="T9" fmla="*/ 15 h 67"/>
                <a:gd name="T10" fmla="*/ 121 w 138"/>
                <a:gd name="T11" fmla="*/ 5 h 67"/>
                <a:gd name="T12" fmla="*/ 138 w 138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67">
                  <a:moveTo>
                    <a:pt x="0" y="67"/>
                  </a:moveTo>
                  <a:lnTo>
                    <a:pt x="18" y="61"/>
                  </a:lnTo>
                  <a:lnTo>
                    <a:pt x="35" y="53"/>
                  </a:lnTo>
                  <a:lnTo>
                    <a:pt x="69" y="34"/>
                  </a:lnTo>
                  <a:lnTo>
                    <a:pt x="104" y="15"/>
                  </a:lnTo>
                  <a:lnTo>
                    <a:pt x="121" y="5"/>
                  </a:lnTo>
                  <a:lnTo>
                    <a:pt x="138" y="0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60" name="Freeform 520"/>
            <p:cNvSpPr>
              <a:spLocks/>
            </p:cNvSpPr>
            <p:nvPr/>
          </p:nvSpPr>
          <p:spPr bwMode="auto">
            <a:xfrm>
              <a:off x="2418" y="2802"/>
              <a:ext cx="69" cy="11"/>
            </a:xfrm>
            <a:custGeom>
              <a:avLst/>
              <a:gdLst>
                <a:gd name="T0" fmla="*/ 0 w 139"/>
                <a:gd name="T1" fmla="*/ 22 h 22"/>
                <a:gd name="T2" fmla="*/ 18 w 139"/>
                <a:gd name="T3" fmla="*/ 18 h 22"/>
                <a:gd name="T4" fmla="*/ 35 w 139"/>
                <a:gd name="T5" fmla="*/ 14 h 22"/>
                <a:gd name="T6" fmla="*/ 70 w 139"/>
                <a:gd name="T7" fmla="*/ 10 h 22"/>
                <a:gd name="T8" fmla="*/ 104 w 139"/>
                <a:gd name="T9" fmla="*/ 8 h 22"/>
                <a:gd name="T10" fmla="*/ 121 w 139"/>
                <a:gd name="T11" fmla="*/ 4 h 22"/>
                <a:gd name="T12" fmla="*/ 139 w 13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22">
                  <a:moveTo>
                    <a:pt x="0" y="22"/>
                  </a:moveTo>
                  <a:lnTo>
                    <a:pt x="18" y="18"/>
                  </a:lnTo>
                  <a:lnTo>
                    <a:pt x="35" y="14"/>
                  </a:lnTo>
                  <a:lnTo>
                    <a:pt x="70" y="10"/>
                  </a:lnTo>
                  <a:lnTo>
                    <a:pt x="104" y="8"/>
                  </a:lnTo>
                  <a:lnTo>
                    <a:pt x="121" y="4"/>
                  </a:lnTo>
                  <a:lnTo>
                    <a:pt x="139" y="0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61" name="Freeform 521"/>
            <p:cNvSpPr>
              <a:spLocks/>
            </p:cNvSpPr>
            <p:nvPr/>
          </p:nvSpPr>
          <p:spPr bwMode="auto">
            <a:xfrm>
              <a:off x="2487" y="2773"/>
              <a:ext cx="69" cy="29"/>
            </a:xfrm>
            <a:custGeom>
              <a:avLst/>
              <a:gdLst>
                <a:gd name="T0" fmla="*/ 0 w 136"/>
                <a:gd name="T1" fmla="*/ 57 h 57"/>
                <a:gd name="T2" fmla="*/ 17 w 136"/>
                <a:gd name="T3" fmla="*/ 52 h 57"/>
                <a:gd name="T4" fmla="*/ 34 w 136"/>
                <a:gd name="T5" fmla="*/ 44 h 57"/>
                <a:gd name="T6" fmla="*/ 67 w 136"/>
                <a:gd name="T7" fmla="*/ 29 h 57"/>
                <a:gd name="T8" fmla="*/ 101 w 136"/>
                <a:gd name="T9" fmla="*/ 13 h 57"/>
                <a:gd name="T10" fmla="*/ 119 w 136"/>
                <a:gd name="T11" fmla="*/ 6 h 57"/>
                <a:gd name="T12" fmla="*/ 136 w 136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57">
                  <a:moveTo>
                    <a:pt x="0" y="57"/>
                  </a:moveTo>
                  <a:lnTo>
                    <a:pt x="17" y="52"/>
                  </a:lnTo>
                  <a:lnTo>
                    <a:pt x="34" y="44"/>
                  </a:lnTo>
                  <a:lnTo>
                    <a:pt x="67" y="29"/>
                  </a:lnTo>
                  <a:lnTo>
                    <a:pt x="101" y="13"/>
                  </a:lnTo>
                  <a:lnTo>
                    <a:pt x="119" y="6"/>
                  </a:lnTo>
                  <a:lnTo>
                    <a:pt x="136" y="0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62" name="Freeform 522"/>
            <p:cNvSpPr>
              <a:spLocks/>
            </p:cNvSpPr>
            <p:nvPr/>
          </p:nvSpPr>
          <p:spPr bwMode="auto">
            <a:xfrm>
              <a:off x="2556" y="2764"/>
              <a:ext cx="69" cy="9"/>
            </a:xfrm>
            <a:custGeom>
              <a:avLst/>
              <a:gdLst>
                <a:gd name="T0" fmla="*/ 0 w 138"/>
                <a:gd name="T1" fmla="*/ 19 h 19"/>
                <a:gd name="T2" fmla="*/ 35 w 138"/>
                <a:gd name="T3" fmla="*/ 11 h 19"/>
                <a:gd name="T4" fmla="*/ 69 w 138"/>
                <a:gd name="T5" fmla="*/ 5 h 19"/>
                <a:gd name="T6" fmla="*/ 104 w 138"/>
                <a:gd name="T7" fmla="*/ 3 h 19"/>
                <a:gd name="T8" fmla="*/ 138 w 13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9">
                  <a:moveTo>
                    <a:pt x="0" y="19"/>
                  </a:moveTo>
                  <a:lnTo>
                    <a:pt x="35" y="11"/>
                  </a:lnTo>
                  <a:lnTo>
                    <a:pt x="69" y="5"/>
                  </a:lnTo>
                  <a:lnTo>
                    <a:pt x="104" y="3"/>
                  </a:lnTo>
                  <a:lnTo>
                    <a:pt x="138" y="0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63" name="Freeform 523"/>
            <p:cNvSpPr>
              <a:spLocks/>
            </p:cNvSpPr>
            <p:nvPr/>
          </p:nvSpPr>
          <p:spPr bwMode="auto">
            <a:xfrm>
              <a:off x="2625" y="2761"/>
              <a:ext cx="68" cy="3"/>
            </a:xfrm>
            <a:custGeom>
              <a:avLst/>
              <a:gdLst>
                <a:gd name="T0" fmla="*/ 0 w 137"/>
                <a:gd name="T1" fmla="*/ 6 h 6"/>
                <a:gd name="T2" fmla="*/ 35 w 137"/>
                <a:gd name="T3" fmla="*/ 4 h 6"/>
                <a:gd name="T4" fmla="*/ 67 w 137"/>
                <a:gd name="T5" fmla="*/ 2 h 6"/>
                <a:gd name="T6" fmla="*/ 102 w 137"/>
                <a:gd name="T7" fmla="*/ 2 h 6"/>
                <a:gd name="T8" fmla="*/ 137 w 13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6">
                  <a:moveTo>
                    <a:pt x="0" y="6"/>
                  </a:moveTo>
                  <a:lnTo>
                    <a:pt x="35" y="4"/>
                  </a:lnTo>
                  <a:lnTo>
                    <a:pt x="67" y="2"/>
                  </a:lnTo>
                  <a:lnTo>
                    <a:pt x="102" y="2"/>
                  </a:lnTo>
                  <a:lnTo>
                    <a:pt x="137" y="0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64" name="Freeform 524"/>
            <p:cNvSpPr>
              <a:spLocks/>
            </p:cNvSpPr>
            <p:nvPr/>
          </p:nvSpPr>
          <p:spPr bwMode="auto">
            <a:xfrm>
              <a:off x="2693" y="2755"/>
              <a:ext cx="69" cy="6"/>
            </a:xfrm>
            <a:custGeom>
              <a:avLst/>
              <a:gdLst>
                <a:gd name="T0" fmla="*/ 0 w 138"/>
                <a:gd name="T1" fmla="*/ 12 h 12"/>
                <a:gd name="T2" fmla="*/ 69 w 138"/>
                <a:gd name="T3" fmla="*/ 8 h 12"/>
                <a:gd name="T4" fmla="*/ 103 w 138"/>
                <a:gd name="T5" fmla="*/ 4 h 12"/>
                <a:gd name="T6" fmla="*/ 138 w 138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2">
                  <a:moveTo>
                    <a:pt x="0" y="12"/>
                  </a:moveTo>
                  <a:lnTo>
                    <a:pt x="69" y="8"/>
                  </a:lnTo>
                  <a:lnTo>
                    <a:pt x="103" y="4"/>
                  </a:lnTo>
                  <a:lnTo>
                    <a:pt x="138" y="0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65" name="Freeform 525"/>
            <p:cNvSpPr>
              <a:spLocks/>
            </p:cNvSpPr>
            <p:nvPr/>
          </p:nvSpPr>
          <p:spPr bwMode="auto">
            <a:xfrm>
              <a:off x="2762" y="2740"/>
              <a:ext cx="68" cy="15"/>
            </a:xfrm>
            <a:custGeom>
              <a:avLst/>
              <a:gdLst>
                <a:gd name="T0" fmla="*/ 0 w 136"/>
                <a:gd name="T1" fmla="*/ 30 h 30"/>
                <a:gd name="T2" fmla="*/ 34 w 136"/>
                <a:gd name="T3" fmla="*/ 23 h 30"/>
                <a:gd name="T4" fmla="*/ 67 w 136"/>
                <a:gd name="T5" fmla="*/ 15 h 30"/>
                <a:gd name="T6" fmla="*/ 102 w 136"/>
                <a:gd name="T7" fmla="*/ 5 h 30"/>
                <a:gd name="T8" fmla="*/ 136 w 136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30">
                  <a:moveTo>
                    <a:pt x="0" y="30"/>
                  </a:moveTo>
                  <a:lnTo>
                    <a:pt x="34" y="23"/>
                  </a:lnTo>
                  <a:lnTo>
                    <a:pt x="67" y="15"/>
                  </a:lnTo>
                  <a:lnTo>
                    <a:pt x="102" y="5"/>
                  </a:lnTo>
                  <a:lnTo>
                    <a:pt x="136" y="0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66" name="Freeform 526"/>
            <p:cNvSpPr>
              <a:spLocks/>
            </p:cNvSpPr>
            <p:nvPr/>
          </p:nvSpPr>
          <p:spPr bwMode="auto">
            <a:xfrm>
              <a:off x="2830" y="2738"/>
              <a:ext cx="69" cy="2"/>
            </a:xfrm>
            <a:custGeom>
              <a:avLst/>
              <a:gdLst>
                <a:gd name="T0" fmla="*/ 0 w 138"/>
                <a:gd name="T1" fmla="*/ 4 h 4"/>
                <a:gd name="T2" fmla="*/ 35 w 138"/>
                <a:gd name="T3" fmla="*/ 0 h 4"/>
                <a:gd name="T4" fmla="*/ 69 w 138"/>
                <a:gd name="T5" fmla="*/ 0 h 4"/>
                <a:gd name="T6" fmla="*/ 138 w 138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4">
                  <a:moveTo>
                    <a:pt x="0" y="4"/>
                  </a:moveTo>
                  <a:lnTo>
                    <a:pt x="35" y="0"/>
                  </a:lnTo>
                  <a:lnTo>
                    <a:pt x="69" y="0"/>
                  </a:lnTo>
                  <a:lnTo>
                    <a:pt x="138" y="0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67" name="Line 527"/>
            <p:cNvSpPr>
              <a:spLocks noChangeShapeType="1"/>
            </p:cNvSpPr>
            <p:nvPr/>
          </p:nvSpPr>
          <p:spPr bwMode="auto">
            <a:xfrm>
              <a:off x="2899" y="2738"/>
              <a:ext cx="68" cy="1"/>
            </a:xfrm>
            <a:prstGeom prst="line">
              <a:avLst/>
            </a:pr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68" name="Freeform 528"/>
            <p:cNvSpPr>
              <a:spLocks/>
            </p:cNvSpPr>
            <p:nvPr/>
          </p:nvSpPr>
          <p:spPr bwMode="auto">
            <a:xfrm>
              <a:off x="2967" y="2738"/>
              <a:ext cx="69" cy="2"/>
            </a:xfrm>
            <a:custGeom>
              <a:avLst/>
              <a:gdLst>
                <a:gd name="T0" fmla="*/ 0 w 138"/>
                <a:gd name="T1" fmla="*/ 0 h 4"/>
                <a:gd name="T2" fmla="*/ 69 w 138"/>
                <a:gd name="T3" fmla="*/ 2 h 4"/>
                <a:gd name="T4" fmla="*/ 138 w 138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8" h="4">
                  <a:moveTo>
                    <a:pt x="0" y="0"/>
                  </a:moveTo>
                  <a:lnTo>
                    <a:pt x="69" y="2"/>
                  </a:lnTo>
                  <a:lnTo>
                    <a:pt x="138" y="4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69" name="Freeform 529"/>
            <p:cNvSpPr>
              <a:spLocks/>
            </p:cNvSpPr>
            <p:nvPr/>
          </p:nvSpPr>
          <p:spPr bwMode="auto">
            <a:xfrm>
              <a:off x="3036" y="2740"/>
              <a:ext cx="70" cy="1"/>
            </a:xfrm>
            <a:custGeom>
              <a:avLst/>
              <a:gdLst>
                <a:gd name="T0" fmla="*/ 0 w 138"/>
                <a:gd name="T1" fmla="*/ 0 h 2"/>
                <a:gd name="T2" fmla="*/ 69 w 138"/>
                <a:gd name="T3" fmla="*/ 0 h 2"/>
                <a:gd name="T4" fmla="*/ 104 w 138"/>
                <a:gd name="T5" fmla="*/ 0 h 2"/>
                <a:gd name="T6" fmla="*/ 138 w 138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2">
                  <a:moveTo>
                    <a:pt x="0" y="0"/>
                  </a:moveTo>
                  <a:lnTo>
                    <a:pt x="69" y="0"/>
                  </a:lnTo>
                  <a:lnTo>
                    <a:pt x="104" y="0"/>
                  </a:lnTo>
                  <a:lnTo>
                    <a:pt x="138" y="2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70" name="Freeform 530"/>
            <p:cNvSpPr>
              <a:spLocks/>
            </p:cNvSpPr>
            <p:nvPr/>
          </p:nvSpPr>
          <p:spPr bwMode="auto">
            <a:xfrm>
              <a:off x="3106" y="2741"/>
              <a:ext cx="68" cy="7"/>
            </a:xfrm>
            <a:custGeom>
              <a:avLst/>
              <a:gdLst>
                <a:gd name="T0" fmla="*/ 0 w 137"/>
                <a:gd name="T1" fmla="*/ 0 h 15"/>
                <a:gd name="T2" fmla="*/ 35 w 137"/>
                <a:gd name="T3" fmla="*/ 3 h 15"/>
                <a:gd name="T4" fmla="*/ 67 w 137"/>
                <a:gd name="T5" fmla="*/ 7 h 15"/>
                <a:gd name="T6" fmla="*/ 137 w 137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15">
                  <a:moveTo>
                    <a:pt x="0" y="0"/>
                  </a:moveTo>
                  <a:lnTo>
                    <a:pt x="35" y="3"/>
                  </a:lnTo>
                  <a:lnTo>
                    <a:pt x="67" y="7"/>
                  </a:lnTo>
                  <a:lnTo>
                    <a:pt x="137" y="15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71" name="Freeform 531"/>
            <p:cNvSpPr>
              <a:spLocks/>
            </p:cNvSpPr>
            <p:nvPr/>
          </p:nvSpPr>
          <p:spPr bwMode="auto">
            <a:xfrm>
              <a:off x="3174" y="2748"/>
              <a:ext cx="69" cy="7"/>
            </a:xfrm>
            <a:custGeom>
              <a:avLst/>
              <a:gdLst>
                <a:gd name="T0" fmla="*/ 0 w 138"/>
                <a:gd name="T1" fmla="*/ 0 h 13"/>
                <a:gd name="T2" fmla="*/ 69 w 138"/>
                <a:gd name="T3" fmla="*/ 6 h 13"/>
                <a:gd name="T4" fmla="*/ 138 w 138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8" h="13">
                  <a:moveTo>
                    <a:pt x="0" y="0"/>
                  </a:moveTo>
                  <a:lnTo>
                    <a:pt x="69" y="6"/>
                  </a:lnTo>
                  <a:lnTo>
                    <a:pt x="138" y="13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72" name="Freeform 532"/>
            <p:cNvSpPr>
              <a:spLocks/>
            </p:cNvSpPr>
            <p:nvPr/>
          </p:nvSpPr>
          <p:spPr bwMode="auto">
            <a:xfrm>
              <a:off x="3243" y="2755"/>
              <a:ext cx="68" cy="9"/>
            </a:xfrm>
            <a:custGeom>
              <a:avLst/>
              <a:gdLst>
                <a:gd name="T0" fmla="*/ 0 w 136"/>
                <a:gd name="T1" fmla="*/ 0 h 18"/>
                <a:gd name="T2" fmla="*/ 67 w 136"/>
                <a:gd name="T3" fmla="*/ 8 h 18"/>
                <a:gd name="T4" fmla="*/ 136 w 136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18">
                  <a:moveTo>
                    <a:pt x="0" y="0"/>
                  </a:moveTo>
                  <a:lnTo>
                    <a:pt x="67" y="8"/>
                  </a:lnTo>
                  <a:lnTo>
                    <a:pt x="136" y="18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73" name="Freeform 533"/>
            <p:cNvSpPr>
              <a:spLocks/>
            </p:cNvSpPr>
            <p:nvPr/>
          </p:nvSpPr>
          <p:spPr bwMode="auto">
            <a:xfrm>
              <a:off x="3311" y="2764"/>
              <a:ext cx="69" cy="7"/>
            </a:xfrm>
            <a:custGeom>
              <a:avLst/>
              <a:gdLst>
                <a:gd name="T0" fmla="*/ 0 w 138"/>
                <a:gd name="T1" fmla="*/ 0 h 13"/>
                <a:gd name="T2" fmla="*/ 35 w 138"/>
                <a:gd name="T3" fmla="*/ 3 h 13"/>
                <a:gd name="T4" fmla="*/ 69 w 138"/>
                <a:gd name="T5" fmla="*/ 5 h 13"/>
                <a:gd name="T6" fmla="*/ 104 w 138"/>
                <a:gd name="T7" fmla="*/ 7 h 13"/>
                <a:gd name="T8" fmla="*/ 138 w 138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3">
                  <a:moveTo>
                    <a:pt x="0" y="0"/>
                  </a:moveTo>
                  <a:lnTo>
                    <a:pt x="35" y="3"/>
                  </a:lnTo>
                  <a:lnTo>
                    <a:pt x="69" y="5"/>
                  </a:lnTo>
                  <a:lnTo>
                    <a:pt x="104" y="7"/>
                  </a:lnTo>
                  <a:lnTo>
                    <a:pt x="138" y="13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74" name="Freeform 534"/>
            <p:cNvSpPr>
              <a:spLocks/>
            </p:cNvSpPr>
            <p:nvPr/>
          </p:nvSpPr>
          <p:spPr bwMode="auto">
            <a:xfrm>
              <a:off x="3380" y="2771"/>
              <a:ext cx="68" cy="21"/>
            </a:xfrm>
            <a:custGeom>
              <a:avLst/>
              <a:gdLst>
                <a:gd name="T0" fmla="*/ 0 w 137"/>
                <a:gd name="T1" fmla="*/ 0 h 42"/>
                <a:gd name="T2" fmla="*/ 35 w 137"/>
                <a:gd name="T3" fmla="*/ 10 h 42"/>
                <a:gd name="T4" fmla="*/ 68 w 137"/>
                <a:gd name="T5" fmla="*/ 21 h 42"/>
                <a:gd name="T6" fmla="*/ 102 w 137"/>
                <a:gd name="T7" fmla="*/ 33 h 42"/>
                <a:gd name="T8" fmla="*/ 137 w 137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42">
                  <a:moveTo>
                    <a:pt x="0" y="0"/>
                  </a:moveTo>
                  <a:lnTo>
                    <a:pt x="35" y="10"/>
                  </a:lnTo>
                  <a:lnTo>
                    <a:pt x="68" y="21"/>
                  </a:lnTo>
                  <a:lnTo>
                    <a:pt x="102" y="33"/>
                  </a:lnTo>
                  <a:lnTo>
                    <a:pt x="137" y="42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75" name="Freeform 535"/>
            <p:cNvSpPr>
              <a:spLocks/>
            </p:cNvSpPr>
            <p:nvPr/>
          </p:nvSpPr>
          <p:spPr bwMode="auto">
            <a:xfrm>
              <a:off x="3448" y="2792"/>
              <a:ext cx="69" cy="6"/>
            </a:xfrm>
            <a:custGeom>
              <a:avLst/>
              <a:gdLst>
                <a:gd name="T0" fmla="*/ 0 w 138"/>
                <a:gd name="T1" fmla="*/ 0 h 14"/>
                <a:gd name="T2" fmla="*/ 34 w 138"/>
                <a:gd name="T3" fmla="*/ 6 h 14"/>
                <a:gd name="T4" fmla="*/ 69 w 138"/>
                <a:gd name="T5" fmla="*/ 8 h 14"/>
                <a:gd name="T6" fmla="*/ 103 w 138"/>
                <a:gd name="T7" fmla="*/ 10 h 14"/>
                <a:gd name="T8" fmla="*/ 138 w 138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4">
                  <a:moveTo>
                    <a:pt x="0" y="0"/>
                  </a:moveTo>
                  <a:lnTo>
                    <a:pt x="34" y="6"/>
                  </a:lnTo>
                  <a:lnTo>
                    <a:pt x="69" y="8"/>
                  </a:lnTo>
                  <a:lnTo>
                    <a:pt x="103" y="10"/>
                  </a:lnTo>
                  <a:lnTo>
                    <a:pt x="138" y="14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76" name="Freeform 536"/>
            <p:cNvSpPr>
              <a:spLocks/>
            </p:cNvSpPr>
            <p:nvPr/>
          </p:nvSpPr>
          <p:spPr bwMode="auto">
            <a:xfrm>
              <a:off x="3517" y="2798"/>
              <a:ext cx="69" cy="11"/>
            </a:xfrm>
            <a:custGeom>
              <a:avLst/>
              <a:gdLst>
                <a:gd name="T0" fmla="*/ 0 w 136"/>
                <a:gd name="T1" fmla="*/ 0 h 21"/>
                <a:gd name="T2" fmla="*/ 67 w 136"/>
                <a:gd name="T3" fmla="*/ 9 h 21"/>
                <a:gd name="T4" fmla="*/ 136 w 136"/>
                <a:gd name="T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">
                  <a:moveTo>
                    <a:pt x="0" y="0"/>
                  </a:moveTo>
                  <a:lnTo>
                    <a:pt x="67" y="9"/>
                  </a:lnTo>
                  <a:lnTo>
                    <a:pt x="136" y="21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77" name="Freeform 537"/>
            <p:cNvSpPr>
              <a:spLocks/>
            </p:cNvSpPr>
            <p:nvPr/>
          </p:nvSpPr>
          <p:spPr bwMode="auto">
            <a:xfrm>
              <a:off x="3586" y="2809"/>
              <a:ext cx="69" cy="12"/>
            </a:xfrm>
            <a:custGeom>
              <a:avLst/>
              <a:gdLst>
                <a:gd name="T0" fmla="*/ 0 w 138"/>
                <a:gd name="T1" fmla="*/ 0 h 25"/>
                <a:gd name="T2" fmla="*/ 35 w 138"/>
                <a:gd name="T3" fmla="*/ 6 h 25"/>
                <a:gd name="T4" fmla="*/ 69 w 138"/>
                <a:gd name="T5" fmla="*/ 13 h 25"/>
                <a:gd name="T6" fmla="*/ 104 w 138"/>
                <a:gd name="T7" fmla="*/ 19 h 25"/>
                <a:gd name="T8" fmla="*/ 138 w 138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25">
                  <a:moveTo>
                    <a:pt x="0" y="0"/>
                  </a:moveTo>
                  <a:lnTo>
                    <a:pt x="35" y="6"/>
                  </a:lnTo>
                  <a:lnTo>
                    <a:pt x="69" y="13"/>
                  </a:lnTo>
                  <a:lnTo>
                    <a:pt x="104" y="19"/>
                  </a:lnTo>
                  <a:lnTo>
                    <a:pt x="138" y="25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78" name="Freeform 538"/>
            <p:cNvSpPr>
              <a:spLocks/>
            </p:cNvSpPr>
            <p:nvPr/>
          </p:nvSpPr>
          <p:spPr bwMode="auto">
            <a:xfrm>
              <a:off x="3655" y="2821"/>
              <a:ext cx="69" cy="2"/>
            </a:xfrm>
            <a:custGeom>
              <a:avLst/>
              <a:gdLst>
                <a:gd name="T0" fmla="*/ 0 w 139"/>
                <a:gd name="T1" fmla="*/ 0 h 4"/>
                <a:gd name="T2" fmla="*/ 35 w 139"/>
                <a:gd name="T3" fmla="*/ 2 h 4"/>
                <a:gd name="T4" fmla="*/ 70 w 139"/>
                <a:gd name="T5" fmla="*/ 0 h 4"/>
                <a:gd name="T6" fmla="*/ 104 w 139"/>
                <a:gd name="T7" fmla="*/ 0 h 4"/>
                <a:gd name="T8" fmla="*/ 121 w 139"/>
                <a:gd name="T9" fmla="*/ 2 h 4"/>
                <a:gd name="T10" fmla="*/ 139 w 139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4">
                  <a:moveTo>
                    <a:pt x="0" y="0"/>
                  </a:moveTo>
                  <a:lnTo>
                    <a:pt x="35" y="2"/>
                  </a:lnTo>
                  <a:lnTo>
                    <a:pt x="70" y="0"/>
                  </a:lnTo>
                  <a:lnTo>
                    <a:pt x="104" y="0"/>
                  </a:lnTo>
                  <a:lnTo>
                    <a:pt x="121" y="2"/>
                  </a:lnTo>
                  <a:lnTo>
                    <a:pt x="139" y="4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79" name="Freeform 539"/>
            <p:cNvSpPr>
              <a:spLocks/>
            </p:cNvSpPr>
            <p:nvPr/>
          </p:nvSpPr>
          <p:spPr bwMode="auto">
            <a:xfrm>
              <a:off x="3724" y="2823"/>
              <a:ext cx="68" cy="22"/>
            </a:xfrm>
            <a:custGeom>
              <a:avLst/>
              <a:gdLst>
                <a:gd name="T0" fmla="*/ 0 w 136"/>
                <a:gd name="T1" fmla="*/ 0 h 44"/>
                <a:gd name="T2" fmla="*/ 34 w 136"/>
                <a:gd name="T3" fmla="*/ 7 h 44"/>
                <a:gd name="T4" fmla="*/ 67 w 136"/>
                <a:gd name="T5" fmla="*/ 19 h 44"/>
                <a:gd name="T6" fmla="*/ 101 w 136"/>
                <a:gd name="T7" fmla="*/ 32 h 44"/>
                <a:gd name="T8" fmla="*/ 136 w 136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44">
                  <a:moveTo>
                    <a:pt x="0" y="0"/>
                  </a:moveTo>
                  <a:lnTo>
                    <a:pt x="34" y="7"/>
                  </a:lnTo>
                  <a:lnTo>
                    <a:pt x="67" y="19"/>
                  </a:lnTo>
                  <a:lnTo>
                    <a:pt x="101" y="32"/>
                  </a:lnTo>
                  <a:lnTo>
                    <a:pt x="136" y="44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80" name="Freeform 540"/>
            <p:cNvSpPr>
              <a:spLocks/>
            </p:cNvSpPr>
            <p:nvPr/>
          </p:nvSpPr>
          <p:spPr bwMode="auto">
            <a:xfrm>
              <a:off x="3792" y="2845"/>
              <a:ext cx="69" cy="24"/>
            </a:xfrm>
            <a:custGeom>
              <a:avLst/>
              <a:gdLst>
                <a:gd name="T0" fmla="*/ 0 w 138"/>
                <a:gd name="T1" fmla="*/ 0 h 48"/>
                <a:gd name="T2" fmla="*/ 35 w 138"/>
                <a:gd name="T3" fmla="*/ 13 h 48"/>
                <a:gd name="T4" fmla="*/ 69 w 138"/>
                <a:gd name="T5" fmla="*/ 27 h 48"/>
                <a:gd name="T6" fmla="*/ 104 w 138"/>
                <a:gd name="T7" fmla="*/ 38 h 48"/>
                <a:gd name="T8" fmla="*/ 138 w 138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48">
                  <a:moveTo>
                    <a:pt x="0" y="0"/>
                  </a:moveTo>
                  <a:lnTo>
                    <a:pt x="35" y="13"/>
                  </a:lnTo>
                  <a:lnTo>
                    <a:pt x="69" y="27"/>
                  </a:lnTo>
                  <a:lnTo>
                    <a:pt x="104" y="38"/>
                  </a:lnTo>
                  <a:lnTo>
                    <a:pt x="138" y="48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81" name="Freeform 541"/>
            <p:cNvSpPr>
              <a:spLocks/>
            </p:cNvSpPr>
            <p:nvPr/>
          </p:nvSpPr>
          <p:spPr bwMode="auto">
            <a:xfrm>
              <a:off x="3861" y="2869"/>
              <a:ext cx="68" cy="3"/>
            </a:xfrm>
            <a:custGeom>
              <a:avLst/>
              <a:gdLst>
                <a:gd name="T0" fmla="*/ 0 w 137"/>
                <a:gd name="T1" fmla="*/ 0 h 6"/>
                <a:gd name="T2" fmla="*/ 18 w 137"/>
                <a:gd name="T3" fmla="*/ 2 h 6"/>
                <a:gd name="T4" fmla="*/ 35 w 137"/>
                <a:gd name="T5" fmla="*/ 4 h 6"/>
                <a:gd name="T6" fmla="*/ 67 w 137"/>
                <a:gd name="T7" fmla="*/ 6 h 6"/>
                <a:gd name="T8" fmla="*/ 102 w 137"/>
                <a:gd name="T9" fmla="*/ 4 h 6"/>
                <a:gd name="T10" fmla="*/ 137 w 137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6">
                  <a:moveTo>
                    <a:pt x="0" y="0"/>
                  </a:moveTo>
                  <a:lnTo>
                    <a:pt x="18" y="2"/>
                  </a:lnTo>
                  <a:lnTo>
                    <a:pt x="35" y="4"/>
                  </a:lnTo>
                  <a:lnTo>
                    <a:pt x="67" y="6"/>
                  </a:lnTo>
                  <a:lnTo>
                    <a:pt x="102" y="4"/>
                  </a:lnTo>
                  <a:lnTo>
                    <a:pt x="137" y="6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82" name="Freeform 542"/>
            <p:cNvSpPr>
              <a:spLocks/>
            </p:cNvSpPr>
            <p:nvPr/>
          </p:nvSpPr>
          <p:spPr bwMode="auto">
            <a:xfrm>
              <a:off x="3929" y="2872"/>
              <a:ext cx="69" cy="8"/>
            </a:xfrm>
            <a:custGeom>
              <a:avLst/>
              <a:gdLst>
                <a:gd name="T0" fmla="*/ 0 w 138"/>
                <a:gd name="T1" fmla="*/ 0 h 15"/>
                <a:gd name="T2" fmla="*/ 34 w 138"/>
                <a:gd name="T3" fmla="*/ 1 h 15"/>
                <a:gd name="T4" fmla="*/ 69 w 138"/>
                <a:gd name="T5" fmla="*/ 3 h 15"/>
                <a:gd name="T6" fmla="*/ 103 w 138"/>
                <a:gd name="T7" fmla="*/ 7 h 15"/>
                <a:gd name="T8" fmla="*/ 138 w 138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">
                  <a:moveTo>
                    <a:pt x="0" y="0"/>
                  </a:moveTo>
                  <a:lnTo>
                    <a:pt x="34" y="1"/>
                  </a:lnTo>
                  <a:lnTo>
                    <a:pt x="69" y="3"/>
                  </a:lnTo>
                  <a:lnTo>
                    <a:pt x="103" y="7"/>
                  </a:lnTo>
                  <a:lnTo>
                    <a:pt x="138" y="15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83" name="Freeform 543"/>
            <p:cNvSpPr>
              <a:spLocks/>
            </p:cNvSpPr>
            <p:nvPr/>
          </p:nvSpPr>
          <p:spPr bwMode="auto">
            <a:xfrm>
              <a:off x="3998" y="2880"/>
              <a:ext cx="69" cy="30"/>
            </a:xfrm>
            <a:custGeom>
              <a:avLst/>
              <a:gdLst>
                <a:gd name="T0" fmla="*/ 0 w 136"/>
                <a:gd name="T1" fmla="*/ 0 h 59"/>
                <a:gd name="T2" fmla="*/ 17 w 136"/>
                <a:gd name="T3" fmla="*/ 6 h 59"/>
                <a:gd name="T4" fmla="*/ 34 w 136"/>
                <a:gd name="T5" fmla="*/ 13 h 59"/>
                <a:gd name="T6" fmla="*/ 67 w 136"/>
                <a:gd name="T7" fmla="*/ 31 h 59"/>
                <a:gd name="T8" fmla="*/ 102 w 136"/>
                <a:gd name="T9" fmla="*/ 48 h 59"/>
                <a:gd name="T10" fmla="*/ 119 w 136"/>
                <a:gd name="T11" fmla="*/ 54 h 59"/>
                <a:gd name="T12" fmla="*/ 136 w 136"/>
                <a:gd name="T1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59">
                  <a:moveTo>
                    <a:pt x="0" y="0"/>
                  </a:moveTo>
                  <a:lnTo>
                    <a:pt x="17" y="6"/>
                  </a:lnTo>
                  <a:lnTo>
                    <a:pt x="34" y="13"/>
                  </a:lnTo>
                  <a:lnTo>
                    <a:pt x="67" y="31"/>
                  </a:lnTo>
                  <a:lnTo>
                    <a:pt x="102" y="48"/>
                  </a:lnTo>
                  <a:lnTo>
                    <a:pt x="119" y="54"/>
                  </a:lnTo>
                  <a:lnTo>
                    <a:pt x="136" y="59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84" name="Freeform 544"/>
            <p:cNvSpPr>
              <a:spLocks/>
            </p:cNvSpPr>
            <p:nvPr/>
          </p:nvSpPr>
          <p:spPr bwMode="auto">
            <a:xfrm>
              <a:off x="4067" y="2908"/>
              <a:ext cx="69" cy="3"/>
            </a:xfrm>
            <a:custGeom>
              <a:avLst/>
              <a:gdLst>
                <a:gd name="T0" fmla="*/ 0 w 138"/>
                <a:gd name="T1" fmla="*/ 3 h 5"/>
                <a:gd name="T2" fmla="*/ 17 w 138"/>
                <a:gd name="T3" fmla="*/ 5 h 5"/>
                <a:gd name="T4" fmla="*/ 35 w 138"/>
                <a:gd name="T5" fmla="*/ 5 h 5"/>
                <a:gd name="T6" fmla="*/ 69 w 138"/>
                <a:gd name="T7" fmla="*/ 3 h 5"/>
                <a:gd name="T8" fmla="*/ 104 w 138"/>
                <a:gd name="T9" fmla="*/ 0 h 5"/>
                <a:gd name="T10" fmla="*/ 121 w 138"/>
                <a:gd name="T11" fmla="*/ 0 h 5"/>
                <a:gd name="T12" fmla="*/ 138 w 138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5">
                  <a:moveTo>
                    <a:pt x="0" y="3"/>
                  </a:moveTo>
                  <a:lnTo>
                    <a:pt x="17" y="5"/>
                  </a:lnTo>
                  <a:lnTo>
                    <a:pt x="35" y="5"/>
                  </a:lnTo>
                  <a:lnTo>
                    <a:pt x="69" y="3"/>
                  </a:lnTo>
                  <a:lnTo>
                    <a:pt x="104" y="0"/>
                  </a:lnTo>
                  <a:lnTo>
                    <a:pt x="121" y="0"/>
                  </a:lnTo>
                  <a:lnTo>
                    <a:pt x="138" y="1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85" name="Freeform 545"/>
            <p:cNvSpPr>
              <a:spLocks/>
            </p:cNvSpPr>
            <p:nvPr/>
          </p:nvSpPr>
          <p:spPr bwMode="auto">
            <a:xfrm>
              <a:off x="4136" y="2909"/>
              <a:ext cx="69" cy="27"/>
            </a:xfrm>
            <a:custGeom>
              <a:avLst/>
              <a:gdLst>
                <a:gd name="T0" fmla="*/ 0 w 139"/>
                <a:gd name="T1" fmla="*/ 0 h 54"/>
                <a:gd name="T2" fmla="*/ 18 w 139"/>
                <a:gd name="T3" fmla="*/ 4 h 54"/>
                <a:gd name="T4" fmla="*/ 35 w 139"/>
                <a:gd name="T5" fmla="*/ 10 h 54"/>
                <a:gd name="T6" fmla="*/ 69 w 139"/>
                <a:gd name="T7" fmla="*/ 25 h 54"/>
                <a:gd name="T8" fmla="*/ 104 w 139"/>
                <a:gd name="T9" fmla="*/ 41 h 54"/>
                <a:gd name="T10" fmla="*/ 121 w 139"/>
                <a:gd name="T11" fmla="*/ 48 h 54"/>
                <a:gd name="T12" fmla="*/ 139 w 139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54">
                  <a:moveTo>
                    <a:pt x="0" y="0"/>
                  </a:moveTo>
                  <a:lnTo>
                    <a:pt x="18" y="4"/>
                  </a:lnTo>
                  <a:lnTo>
                    <a:pt x="35" y="10"/>
                  </a:lnTo>
                  <a:lnTo>
                    <a:pt x="69" y="25"/>
                  </a:lnTo>
                  <a:lnTo>
                    <a:pt x="104" y="41"/>
                  </a:lnTo>
                  <a:lnTo>
                    <a:pt x="121" y="48"/>
                  </a:lnTo>
                  <a:lnTo>
                    <a:pt x="139" y="54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86" name="Freeform 546"/>
            <p:cNvSpPr>
              <a:spLocks/>
            </p:cNvSpPr>
            <p:nvPr/>
          </p:nvSpPr>
          <p:spPr bwMode="auto">
            <a:xfrm>
              <a:off x="4205" y="2936"/>
              <a:ext cx="68" cy="17"/>
            </a:xfrm>
            <a:custGeom>
              <a:avLst/>
              <a:gdLst>
                <a:gd name="T0" fmla="*/ 0 w 136"/>
                <a:gd name="T1" fmla="*/ 0 h 35"/>
                <a:gd name="T2" fmla="*/ 34 w 136"/>
                <a:gd name="T3" fmla="*/ 10 h 35"/>
                <a:gd name="T4" fmla="*/ 67 w 136"/>
                <a:gd name="T5" fmla="*/ 19 h 35"/>
                <a:gd name="T6" fmla="*/ 136 w 136"/>
                <a:gd name="T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35">
                  <a:moveTo>
                    <a:pt x="0" y="0"/>
                  </a:moveTo>
                  <a:lnTo>
                    <a:pt x="34" y="10"/>
                  </a:lnTo>
                  <a:lnTo>
                    <a:pt x="67" y="19"/>
                  </a:lnTo>
                  <a:lnTo>
                    <a:pt x="136" y="35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87" name="Freeform 547"/>
            <p:cNvSpPr>
              <a:spLocks/>
            </p:cNvSpPr>
            <p:nvPr/>
          </p:nvSpPr>
          <p:spPr bwMode="auto">
            <a:xfrm>
              <a:off x="4273" y="2953"/>
              <a:ext cx="69" cy="11"/>
            </a:xfrm>
            <a:custGeom>
              <a:avLst/>
              <a:gdLst>
                <a:gd name="T0" fmla="*/ 0 w 138"/>
                <a:gd name="T1" fmla="*/ 0 h 23"/>
                <a:gd name="T2" fmla="*/ 34 w 138"/>
                <a:gd name="T3" fmla="*/ 6 h 23"/>
                <a:gd name="T4" fmla="*/ 69 w 138"/>
                <a:gd name="T5" fmla="*/ 9 h 23"/>
                <a:gd name="T6" fmla="*/ 104 w 138"/>
                <a:gd name="T7" fmla="*/ 13 h 23"/>
                <a:gd name="T8" fmla="*/ 121 w 138"/>
                <a:gd name="T9" fmla="*/ 17 h 23"/>
                <a:gd name="T10" fmla="*/ 138 w 138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23">
                  <a:moveTo>
                    <a:pt x="0" y="0"/>
                  </a:moveTo>
                  <a:lnTo>
                    <a:pt x="34" y="6"/>
                  </a:lnTo>
                  <a:lnTo>
                    <a:pt x="69" y="9"/>
                  </a:lnTo>
                  <a:lnTo>
                    <a:pt x="104" y="13"/>
                  </a:lnTo>
                  <a:lnTo>
                    <a:pt x="121" y="17"/>
                  </a:lnTo>
                  <a:lnTo>
                    <a:pt x="138" y="23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88" name="Freeform 548"/>
            <p:cNvSpPr>
              <a:spLocks/>
            </p:cNvSpPr>
            <p:nvPr/>
          </p:nvSpPr>
          <p:spPr bwMode="auto">
            <a:xfrm>
              <a:off x="4342" y="2964"/>
              <a:ext cx="68" cy="39"/>
            </a:xfrm>
            <a:custGeom>
              <a:avLst/>
              <a:gdLst>
                <a:gd name="T0" fmla="*/ 0 w 136"/>
                <a:gd name="T1" fmla="*/ 0 h 77"/>
                <a:gd name="T2" fmla="*/ 17 w 136"/>
                <a:gd name="T3" fmla="*/ 7 h 77"/>
                <a:gd name="T4" fmla="*/ 35 w 136"/>
                <a:gd name="T5" fmla="*/ 17 h 77"/>
                <a:gd name="T6" fmla="*/ 67 w 136"/>
                <a:gd name="T7" fmla="*/ 40 h 77"/>
                <a:gd name="T8" fmla="*/ 85 w 136"/>
                <a:gd name="T9" fmla="*/ 52 h 77"/>
                <a:gd name="T10" fmla="*/ 102 w 136"/>
                <a:gd name="T11" fmla="*/ 61 h 77"/>
                <a:gd name="T12" fmla="*/ 119 w 136"/>
                <a:gd name="T13" fmla="*/ 71 h 77"/>
                <a:gd name="T14" fmla="*/ 136 w 136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77">
                  <a:moveTo>
                    <a:pt x="0" y="0"/>
                  </a:moveTo>
                  <a:lnTo>
                    <a:pt x="17" y="7"/>
                  </a:lnTo>
                  <a:lnTo>
                    <a:pt x="35" y="17"/>
                  </a:lnTo>
                  <a:lnTo>
                    <a:pt x="67" y="40"/>
                  </a:lnTo>
                  <a:lnTo>
                    <a:pt x="85" y="52"/>
                  </a:lnTo>
                  <a:lnTo>
                    <a:pt x="102" y="61"/>
                  </a:lnTo>
                  <a:lnTo>
                    <a:pt x="119" y="71"/>
                  </a:lnTo>
                  <a:lnTo>
                    <a:pt x="136" y="77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89" name="Freeform 549"/>
            <p:cNvSpPr>
              <a:spLocks/>
            </p:cNvSpPr>
            <p:nvPr/>
          </p:nvSpPr>
          <p:spPr bwMode="auto">
            <a:xfrm>
              <a:off x="4410" y="3003"/>
              <a:ext cx="69" cy="3"/>
            </a:xfrm>
            <a:custGeom>
              <a:avLst/>
              <a:gdLst>
                <a:gd name="T0" fmla="*/ 0 w 139"/>
                <a:gd name="T1" fmla="*/ 0 h 5"/>
                <a:gd name="T2" fmla="*/ 18 w 139"/>
                <a:gd name="T3" fmla="*/ 3 h 5"/>
                <a:gd name="T4" fmla="*/ 35 w 139"/>
                <a:gd name="T5" fmla="*/ 5 h 5"/>
                <a:gd name="T6" fmla="*/ 52 w 139"/>
                <a:gd name="T7" fmla="*/ 3 h 5"/>
                <a:gd name="T8" fmla="*/ 70 w 139"/>
                <a:gd name="T9" fmla="*/ 3 h 5"/>
                <a:gd name="T10" fmla="*/ 104 w 139"/>
                <a:gd name="T11" fmla="*/ 2 h 5"/>
                <a:gd name="T12" fmla="*/ 121 w 139"/>
                <a:gd name="T13" fmla="*/ 2 h 5"/>
                <a:gd name="T14" fmla="*/ 139 w 139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5">
                  <a:moveTo>
                    <a:pt x="0" y="0"/>
                  </a:moveTo>
                  <a:lnTo>
                    <a:pt x="18" y="3"/>
                  </a:lnTo>
                  <a:lnTo>
                    <a:pt x="35" y="5"/>
                  </a:lnTo>
                  <a:lnTo>
                    <a:pt x="52" y="3"/>
                  </a:lnTo>
                  <a:lnTo>
                    <a:pt x="70" y="3"/>
                  </a:lnTo>
                  <a:lnTo>
                    <a:pt x="104" y="2"/>
                  </a:lnTo>
                  <a:lnTo>
                    <a:pt x="121" y="2"/>
                  </a:lnTo>
                  <a:lnTo>
                    <a:pt x="139" y="3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90" name="Freeform 550"/>
            <p:cNvSpPr>
              <a:spLocks/>
            </p:cNvSpPr>
            <p:nvPr/>
          </p:nvSpPr>
          <p:spPr bwMode="auto">
            <a:xfrm>
              <a:off x="4479" y="3004"/>
              <a:ext cx="69" cy="27"/>
            </a:xfrm>
            <a:custGeom>
              <a:avLst/>
              <a:gdLst>
                <a:gd name="T0" fmla="*/ 0 w 136"/>
                <a:gd name="T1" fmla="*/ 1 h 53"/>
                <a:gd name="T2" fmla="*/ 4 w 136"/>
                <a:gd name="T3" fmla="*/ 1 h 53"/>
                <a:gd name="T4" fmla="*/ 7 w 136"/>
                <a:gd name="T5" fmla="*/ 1 h 53"/>
                <a:gd name="T6" fmla="*/ 15 w 136"/>
                <a:gd name="T7" fmla="*/ 1 h 53"/>
                <a:gd name="T8" fmla="*/ 23 w 136"/>
                <a:gd name="T9" fmla="*/ 1 h 53"/>
                <a:gd name="T10" fmla="*/ 44 w 136"/>
                <a:gd name="T11" fmla="*/ 0 h 53"/>
                <a:gd name="T12" fmla="*/ 65 w 136"/>
                <a:gd name="T13" fmla="*/ 1 h 53"/>
                <a:gd name="T14" fmla="*/ 88 w 136"/>
                <a:gd name="T15" fmla="*/ 7 h 53"/>
                <a:gd name="T16" fmla="*/ 100 w 136"/>
                <a:gd name="T17" fmla="*/ 11 h 53"/>
                <a:gd name="T18" fmla="*/ 109 w 136"/>
                <a:gd name="T19" fmla="*/ 15 h 53"/>
                <a:gd name="T20" fmla="*/ 117 w 136"/>
                <a:gd name="T21" fmla="*/ 23 h 53"/>
                <a:gd name="T22" fmla="*/ 125 w 136"/>
                <a:gd name="T23" fmla="*/ 30 h 53"/>
                <a:gd name="T24" fmla="*/ 132 w 136"/>
                <a:gd name="T25" fmla="*/ 42 h 53"/>
                <a:gd name="T26" fmla="*/ 136 w 136"/>
                <a:gd name="T2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" h="53">
                  <a:moveTo>
                    <a:pt x="0" y="1"/>
                  </a:moveTo>
                  <a:lnTo>
                    <a:pt x="4" y="1"/>
                  </a:lnTo>
                  <a:lnTo>
                    <a:pt x="7" y="1"/>
                  </a:lnTo>
                  <a:lnTo>
                    <a:pt x="15" y="1"/>
                  </a:lnTo>
                  <a:lnTo>
                    <a:pt x="23" y="1"/>
                  </a:lnTo>
                  <a:lnTo>
                    <a:pt x="44" y="0"/>
                  </a:lnTo>
                  <a:lnTo>
                    <a:pt x="65" y="1"/>
                  </a:lnTo>
                  <a:lnTo>
                    <a:pt x="88" y="7"/>
                  </a:lnTo>
                  <a:lnTo>
                    <a:pt x="100" y="11"/>
                  </a:lnTo>
                  <a:lnTo>
                    <a:pt x="109" y="15"/>
                  </a:lnTo>
                  <a:lnTo>
                    <a:pt x="117" y="23"/>
                  </a:lnTo>
                  <a:lnTo>
                    <a:pt x="125" y="30"/>
                  </a:lnTo>
                  <a:lnTo>
                    <a:pt x="132" y="42"/>
                  </a:lnTo>
                  <a:lnTo>
                    <a:pt x="136" y="53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91" name="Freeform 551"/>
            <p:cNvSpPr>
              <a:spLocks/>
            </p:cNvSpPr>
            <p:nvPr/>
          </p:nvSpPr>
          <p:spPr bwMode="auto">
            <a:xfrm>
              <a:off x="4548" y="3031"/>
              <a:ext cx="137" cy="761"/>
            </a:xfrm>
            <a:custGeom>
              <a:avLst/>
              <a:gdLst>
                <a:gd name="T0" fmla="*/ 0 w 275"/>
                <a:gd name="T1" fmla="*/ 0 h 1523"/>
                <a:gd name="T2" fmla="*/ 6 w 275"/>
                <a:gd name="T3" fmla="*/ 27 h 1523"/>
                <a:gd name="T4" fmla="*/ 13 w 275"/>
                <a:gd name="T5" fmla="*/ 56 h 1523"/>
                <a:gd name="T6" fmla="*/ 21 w 275"/>
                <a:gd name="T7" fmla="*/ 87 h 1523"/>
                <a:gd name="T8" fmla="*/ 27 w 275"/>
                <a:gd name="T9" fmla="*/ 119 h 1523"/>
                <a:gd name="T10" fmla="*/ 35 w 275"/>
                <a:gd name="T11" fmla="*/ 156 h 1523"/>
                <a:gd name="T12" fmla="*/ 42 w 275"/>
                <a:gd name="T13" fmla="*/ 194 h 1523"/>
                <a:gd name="T14" fmla="*/ 50 w 275"/>
                <a:gd name="T15" fmla="*/ 234 h 1523"/>
                <a:gd name="T16" fmla="*/ 60 w 275"/>
                <a:gd name="T17" fmla="*/ 277 h 1523"/>
                <a:gd name="T18" fmla="*/ 67 w 275"/>
                <a:gd name="T19" fmla="*/ 321 h 1523"/>
                <a:gd name="T20" fmla="*/ 75 w 275"/>
                <a:gd name="T21" fmla="*/ 367 h 1523"/>
                <a:gd name="T22" fmla="*/ 85 w 275"/>
                <a:gd name="T23" fmla="*/ 415 h 1523"/>
                <a:gd name="T24" fmla="*/ 92 w 275"/>
                <a:gd name="T25" fmla="*/ 463 h 1523"/>
                <a:gd name="T26" fmla="*/ 111 w 275"/>
                <a:gd name="T27" fmla="*/ 565 h 1523"/>
                <a:gd name="T28" fmla="*/ 129 w 275"/>
                <a:gd name="T29" fmla="*/ 670 h 1523"/>
                <a:gd name="T30" fmla="*/ 148 w 275"/>
                <a:gd name="T31" fmla="*/ 778 h 1523"/>
                <a:gd name="T32" fmla="*/ 165 w 275"/>
                <a:gd name="T33" fmla="*/ 887 h 1523"/>
                <a:gd name="T34" fmla="*/ 204 w 275"/>
                <a:gd name="T35" fmla="*/ 1108 h 1523"/>
                <a:gd name="T36" fmla="*/ 221 w 275"/>
                <a:gd name="T37" fmla="*/ 1215 h 1523"/>
                <a:gd name="T38" fmla="*/ 240 w 275"/>
                <a:gd name="T39" fmla="*/ 1323 h 1523"/>
                <a:gd name="T40" fmla="*/ 257 w 275"/>
                <a:gd name="T41" fmla="*/ 1425 h 1523"/>
                <a:gd name="T42" fmla="*/ 275 w 275"/>
                <a:gd name="T43" fmla="*/ 1523 h 1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5" h="1523">
                  <a:moveTo>
                    <a:pt x="0" y="0"/>
                  </a:moveTo>
                  <a:lnTo>
                    <a:pt x="6" y="27"/>
                  </a:lnTo>
                  <a:lnTo>
                    <a:pt x="13" y="56"/>
                  </a:lnTo>
                  <a:lnTo>
                    <a:pt x="21" y="87"/>
                  </a:lnTo>
                  <a:lnTo>
                    <a:pt x="27" y="119"/>
                  </a:lnTo>
                  <a:lnTo>
                    <a:pt x="35" y="156"/>
                  </a:lnTo>
                  <a:lnTo>
                    <a:pt x="42" y="194"/>
                  </a:lnTo>
                  <a:lnTo>
                    <a:pt x="50" y="234"/>
                  </a:lnTo>
                  <a:lnTo>
                    <a:pt x="60" y="277"/>
                  </a:lnTo>
                  <a:lnTo>
                    <a:pt x="67" y="321"/>
                  </a:lnTo>
                  <a:lnTo>
                    <a:pt x="75" y="367"/>
                  </a:lnTo>
                  <a:lnTo>
                    <a:pt x="85" y="415"/>
                  </a:lnTo>
                  <a:lnTo>
                    <a:pt x="92" y="463"/>
                  </a:lnTo>
                  <a:lnTo>
                    <a:pt x="111" y="565"/>
                  </a:lnTo>
                  <a:lnTo>
                    <a:pt x="129" y="670"/>
                  </a:lnTo>
                  <a:lnTo>
                    <a:pt x="148" y="778"/>
                  </a:lnTo>
                  <a:lnTo>
                    <a:pt x="165" y="887"/>
                  </a:lnTo>
                  <a:lnTo>
                    <a:pt x="204" y="1108"/>
                  </a:lnTo>
                  <a:lnTo>
                    <a:pt x="221" y="1215"/>
                  </a:lnTo>
                  <a:lnTo>
                    <a:pt x="240" y="1323"/>
                  </a:lnTo>
                  <a:lnTo>
                    <a:pt x="257" y="1425"/>
                  </a:lnTo>
                  <a:lnTo>
                    <a:pt x="275" y="1523"/>
                  </a:lnTo>
                </a:path>
              </a:pathLst>
            </a:custGeom>
            <a:noFill/>
            <a:ln w="1270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92" name="Freeform 552"/>
            <p:cNvSpPr>
              <a:spLocks/>
            </p:cNvSpPr>
            <p:nvPr/>
          </p:nvSpPr>
          <p:spPr bwMode="auto">
            <a:xfrm>
              <a:off x="1319" y="3038"/>
              <a:ext cx="137" cy="754"/>
            </a:xfrm>
            <a:custGeom>
              <a:avLst/>
              <a:gdLst>
                <a:gd name="T0" fmla="*/ 0 w 275"/>
                <a:gd name="T1" fmla="*/ 1507 h 1507"/>
                <a:gd name="T2" fmla="*/ 17 w 275"/>
                <a:gd name="T3" fmla="*/ 1411 h 1507"/>
                <a:gd name="T4" fmla="*/ 35 w 275"/>
                <a:gd name="T5" fmla="*/ 1309 h 1507"/>
                <a:gd name="T6" fmla="*/ 54 w 275"/>
                <a:gd name="T7" fmla="*/ 1203 h 1507"/>
                <a:gd name="T8" fmla="*/ 71 w 275"/>
                <a:gd name="T9" fmla="*/ 1096 h 1507"/>
                <a:gd name="T10" fmla="*/ 110 w 275"/>
                <a:gd name="T11" fmla="*/ 877 h 1507"/>
                <a:gd name="T12" fmla="*/ 127 w 275"/>
                <a:gd name="T13" fmla="*/ 769 h 1507"/>
                <a:gd name="T14" fmla="*/ 146 w 275"/>
                <a:gd name="T15" fmla="*/ 662 h 1507"/>
                <a:gd name="T16" fmla="*/ 163 w 275"/>
                <a:gd name="T17" fmla="*/ 558 h 1507"/>
                <a:gd name="T18" fmla="*/ 182 w 275"/>
                <a:gd name="T19" fmla="*/ 458 h 1507"/>
                <a:gd name="T20" fmla="*/ 190 w 275"/>
                <a:gd name="T21" fmla="*/ 409 h 1507"/>
                <a:gd name="T22" fmla="*/ 200 w 275"/>
                <a:gd name="T23" fmla="*/ 362 h 1507"/>
                <a:gd name="T24" fmla="*/ 207 w 275"/>
                <a:gd name="T25" fmla="*/ 316 h 1507"/>
                <a:gd name="T26" fmla="*/ 215 w 275"/>
                <a:gd name="T27" fmla="*/ 274 h 1507"/>
                <a:gd name="T28" fmla="*/ 223 w 275"/>
                <a:gd name="T29" fmla="*/ 232 h 1507"/>
                <a:gd name="T30" fmla="*/ 232 w 275"/>
                <a:gd name="T31" fmla="*/ 192 h 1507"/>
                <a:gd name="T32" fmla="*/ 240 w 275"/>
                <a:gd name="T33" fmla="*/ 153 h 1507"/>
                <a:gd name="T34" fmla="*/ 248 w 275"/>
                <a:gd name="T35" fmla="*/ 119 h 1507"/>
                <a:gd name="T36" fmla="*/ 254 w 275"/>
                <a:gd name="T37" fmla="*/ 84 h 1507"/>
                <a:gd name="T38" fmla="*/ 261 w 275"/>
                <a:gd name="T39" fmla="*/ 53 h 1507"/>
                <a:gd name="T40" fmla="*/ 269 w 275"/>
                <a:gd name="T41" fmla="*/ 25 h 1507"/>
                <a:gd name="T42" fmla="*/ 275 w 275"/>
                <a:gd name="T43" fmla="*/ 0 h 1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5" h="1507">
                  <a:moveTo>
                    <a:pt x="0" y="1507"/>
                  </a:moveTo>
                  <a:lnTo>
                    <a:pt x="17" y="1411"/>
                  </a:lnTo>
                  <a:lnTo>
                    <a:pt x="35" y="1309"/>
                  </a:lnTo>
                  <a:lnTo>
                    <a:pt x="54" y="1203"/>
                  </a:lnTo>
                  <a:lnTo>
                    <a:pt x="71" y="1096"/>
                  </a:lnTo>
                  <a:lnTo>
                    <a:pt x="110" y="877"/>
                  </a:lnTo>
                  <a:lnTo>
                    <a:pt x="127" y="769"/>
                  </a:lnTo>
                  <a:lnTo>
                    <a:pt x="146" y="662"/>
                  </a:lnTo>
                  <a:lnTo>
                    <a:pt x="163" y="558"/>
                  </a:lnTo>
                  <a:lnTo>
                    <a:pt x="182" y="458"/>
                  </a:lnTo>
                  <a:lnTo>
                    <a:pt x="190" y="409"/>
                  </a:lnTo>
                  <a:lnTo>
                    <a:pt x="200" y="362"/>
                  </a:lnTo>
                  <a:lnTo>
                    <a:pt x="207" y="316"/>
                  </a:lnTo>
                  <a:lnTo>
                    <a:pt x="215" y="274"/>
                  </a:lnTo>
                  <a:lnTo>
                    <a:pt x="223" y="232"/>
                  </a:lnTo>
                  <a:lnTo>
                    <a:pt x="232" y="192"/>
                  </a:lnTo>
                  <a:lnTo>
                    <a:pt x="240" y="153"/>
                  </a:lnTo>
                  <a:lnTo>
                    <a:pt x="248" y="119"/>
                  </a:lnTo>
                  <a:lnTo>
                    <a:pt x="254" y="84"/>
                  </a:lnTo>
                  <a:lnTo>
                    <a:pt x="261" y="53"/>
                  </a:lnTo>
                  <a:lnTo>
                    <a:pt x="269" y="25"/>
                  </a:lnTo>
                  <a:lnTo>
                    <a:pt x="275" y="0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93" name="Freeform 553"/>
            <p:cNvSpPr>
              <a:spLocks/>
            </p:cNvSpPr>
            <p:nvPr/>
          </p:nvSpPr>
          <p:spPr bwMode="auto">
            <a:xfrm>
              <a:off x="1456" y="3015"/>
              <a:ext cx="69" cy="23"/>
            </a:xfrm>
            <a:custGeom>
              <a:avLst/>
              <a:gdLst>
                <a:gd name="T0" fmla="*/ 0 w 138"/>
                <a:gd name="T1" fmla="*/ 46 h 46"/>
                <a:gd name="T2" fmla="*/ 3 w 138"/>
                <a:gd name="T3" fmla="*/ 34 h 46"/>
                <a:gd name="T4" fmla="*/ 11 w 138"/>
                <a:gd name="T5" fmla="*/ 25 h 46"/>
                <a:gd name="T6" fmla="*/ 19 w 138"/>
                <a:gd name="T7" fmla="*/ 17 h 46"/>
                <a:gd name="T8" fmla="*/ 27 w 138"/>
                <a:gd name="T9" fmla="*/ 11 h 46"/>
                <a:gd name="T10" fmla="*/ 38 w 138"/>
                <a:gd name="T11" fmla="*/ 5 h 46"/>
                <a:gd name="T12" fmla="*/ 48 w 138"/>
                <a:gd name="T13" fmla="*/ 3 h 46"/>
                <a:gd name="T14" fmla="*/ 71 w 138"/>
                <a:gd name="T15" fmla="*/ 0 h 46"/>
                <a:gd name="T16" fmla="*/ 94 w 138"/>
                <a:gd name="T17" fmla="*/ 1 h 46"/>
                <a:gd name="T18" fmla="*/ 113 w 138"/>
                <a:gd name="T19" fmla="*/ 1 h 46"/>
                <a:gd name="T20" fmla="*/ 123 w 138"/>
                <a:gd name="T21" fmla="*/ 3 h 46"/>
                <a:gd name="T22" fmla="*/ 128 w 138"/>
                <a:gd name="T23" fmla="*/ 3 h 46"/>
                <a:gd name="T24" fmla="*/ 134 w 138"/>
                <a:gd name="T25" fmla="*/ 3 h 46"/>
                <a:gd name="T26" fmla="*/ 138 w 138"/>
                <a:gd name="T27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46">
                  <a:moveTo>
                    <a:pt x="0" y="46"/>
                  </a:moveTo>
                  <a:lnTo>
                    <a:pt x="3" y="34"/>
                  </a:lnTo>
                  <a:lnTo>
                    <a:pt x="11" y="25"/>
                  </a:lnTo>
                  <a:lnTo>
                    <a:pt x="19" y="17"/>
                  </a:lnTo>
                  <a:lnTo>
                    <a:pt x="27" y="11"/>
                  </a:lnTo>
                  <a:lnTo>
                    <a:pt x="38" y="5"/>
                  </a:lnTo>
                  <a:lnTo>
                    <a:pt x="48" y="3"/>
                  </a:lnTo>
                  <a:lnTo>
                    <a:pt x="71" y="0"/>
                  </a:lnTo>
                  <a:lnTo>
                    <a:pt x="94" y="1"/>
                  </a:lnTo>
                  <a:lnTo>
                    <a:pt x="113" y="1"/>
                  </a:lnTo>
                  <a:lnTo>
                    <a:pt x="123" y="3"/>
                  </a:lnTo>
                  <a:lnTo>
                    <a:pt x="128" y="3"/>
                  </a:lnTo>
                  <a:lnTo>
                    <a:pt x="134" y="3"/>
                  </a:lnTo>
                  <a:lnTo>
                    <a:pt x="138" y="3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94" name="Freeform 554"/>
            <p:cNvSpPr>
              <a:spLocks/>
            </p:cNvSpPr>
            <p:nvPr/>
          </p:nvSpPr>
          <p:spPr bwMode="auto">
            <a:xfrm>
              <a:off x="1525" y="2982"/>
              <a:ext cx="69" cy="35"/>
            </a:xfrm>
            <a:custGeom>
              <a:avLst/>
              <a:gdLst>
                <a:gd name="T0" fmla="*/ 0 w 136"/>
                <a:gd name="T1" fmla="*/ 71 h 71"/>
                <a:gd name="T2" fmla="*/ 17 w 136"/>
                <a:gd name="T3" fmla="*/ 64 h 71"/>
                <a:gd name="T4" fmla="*/ 34 w 136"/>
                <a:gd name="T5" fmla="*/ 54 h 71"/>
                <a:gd name="T6" fmla="*/ 67 w 136"/>
                <a:gd name="T7" fmla="*/ 33 h 71"/>
                <a:gd name="T8" fmla="*/ 102 w 136"/>
                <a:gd name="T9" fmla="*/ 14 h 71"/>
                <a:gd name="T10" fmla="*/ 119 w 136"/>
                <a:gd name="T11" fmla="*/ 6 h 71"/>
                <a:gd name="T12" fmla="*/ 136 w 136"/>
                <a:gd name="T1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71">
                  <a:moveTo>
                    <a:pt x="0" y="71"/>
                  </a:moveTo>
                  <a:lnTo>
                    <a:pt x="17" y="64"/>
                  </a:lnTo>
                  <a:lnTo>
                    <a:pt x="34" y="54"/>
                  </a:lnTo>
                  <a:lnTo>
                    <a:pt x="67" y="33"/>
                  </a:lnTo>
                  <a:lnTo>
                    <a:pt x="102" y="14"/>
                  </a:lnTo>
                  <a:lnTo>
                    <a:pt x="119" y="6"/>
                  </a:lnTo>
                  <a:lnTo>
                    <a:pt x="136" y="0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95" name="Freeform 555"/>
            <p:cNvSpPr>
              <a:spLocks/>
            </p:cNvSpPr>
            <p:nvPr/>
          </p:nvSpPr>
          <p:spPr bwMode="auto">
            <a:xfrm>
              <a:off x="1594" y="2978"/>
              <a:ext cx="69" cy="4"/>
            </a:xfrm>
            <a:custGeom>
              <a:avLst/>
              <a:gdLst>
                <a:gd name="T0" fmla="*/ 0 w 138"/>
                <a:gd name="T1" fmla="*/ 7 h 7"/>
                <a:gd name="T2" fmla="*/ 17 w 138"/>
                <a:gd name="T3" fmla="*/ 4 h 7"/>
                <a:gd name="T4" fmla="*/ 35 w 138"/>
                <a:gd name="T5" fmla="*/ 2 h 7"/>
                <a:gd name="T6" fmla="*/ 69 w 138"/>
                <a:gd name="T7" fmla="*/ 2 h 7"/>
                <a:gd name="T8" fmla="*/ 104 w 138"/>
                <a:gd name="T9" fmla="*/ 4 h 7"/>
                <a:gd name="T10" fmla="*/ 121 w 138"/>
                <a:gd name="T11" fmla="*/ 2 h 7"/>
                <a:gd name="T12" fmla="*/ 138 w 13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7">
                  <a:moveTo>
                    <a:pt x="0" y="7"/>
                  </a:moveTo>
                  <a:lnTo>
                    <a:pt x="17" y="4"/>
                  </a:lnTo>
                  <a:lnTo>
                    <a:pt x="35" y="2"/>
                  </a:lnTo>
                  <a:lnTo>
                    <a:pt x="69" y="2"/>
                  </a:lnTo>
                  <a:lnTo>
                    <a:pt x="104" y="4"/>
                  </a:lnTo>
                  <a:lnTo>
                    <a:pt x="121" y="2"/>
                  </a:lnTo>
                  <a:lnTo>
                    <a:pt x="138" y="0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96" name="Freeform 556"/>
            <p:cNvSpPr>
              <a:spLocks/>
            </p:cNvSpPr>
            <p:nvPr/>
          </p:nvSpPr>
          <p:spPr bwMode="auto">
            <a:xfrm>
              <a:off x="1663" y="2954"/>
              <a:ext cx="68" cy="24"/>
            </a:xfrm>
            <a:custGeom>
              <a:avLst/>
              <a:gdLst>
                <a:gd name="T0" fmla="*/ 0 w 137"/>
                <a:gd name="T1" fmla="*/ 48 h 48"/>
                <a:gd name="T2" fmla="*/ 35 w 137"/>
                <a:gd name="T3" fmla="*/ 38 h 48"/>
                <a:gd name="T4" fmla="*/ 68 w 137"/>
                <a:gd name="T5" fmla="*/ 27 h 48"/>
                <a:gd name="T6" fmla="*/ 102 w 137"/>
                <a:gd name="T7" fmla="*/ 11 h 48"/>
                <a:gd name="T8" fmla="*/ 137 w 137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48">
                  <a:moveTo>
                    <a:pt x="0" y="48"/>
                  </a:moveTo>
                  <a:lnTo>
                    <a:pt x="35" y="38"/>
                  </a:lnTo>
                  <a:lnTo>
                    <a:pt x="68" y="27"/>
                  </a:lnTo>
                  <a:lnTo>
                    <a:pt x="102" y="11"/>
                  </a:lnTo>
                  <a:lnTo>
                    <a:pt x="137" y="0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97" name="Freeform 557"/>
            <p:cNvSpPr>
              <a:spLocks/>
            </p:cNvSpPr>
            <p:nvPr/>
          </p:nvSpPr>
          <p:spPr bwMode="auto">
            <a:xfrm>
              <a:off x="1731" y="2935"/>
              <a:ext cx="69" cy="19"/>
            </a:xfrm>
            <a:custGeom>
              <a:avLst/>
              <a:gdLst>
                <a:gd name="T0" fmla="*/ 0 w 138"/>
                <a:gd name="T1" fmla="*/ 39 h 39"/>
                <a:gd name="T2" fmla="*/ 69 w 138"/>
                <a:gd name="T3" fmla="*/ 18 h 39"/>
                <a:gd name="T4" fmla="*/ 103 w 138"/>
                <a:gd name="T5" fmla="*/ 8 h 39"/>
                <a:gd name="T6" fmla="*/ 138 w 138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39">
                  <a:moveTo>
                    <a:pt x="0" y="39"/>
                  </a:moveTo>
                  <a:lnTo>
                    <a:pt x="69" y="18"/>
                  </a:lnTo>
                  <a:lnTo>
                    <a:pt x="103" y="8"/>
                  </a:lnTo>
                  <a:lnTo>
                    <a:pt x="138" y="0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98" name="Freeform 558"/>
            <p:cNvSpPr>
              <a:spLocks/>
            </p:cNvSpPr>
            <p:nvPr/>
          </p:nvSpPr>
          <p:spPr bwMode="auto">
            <a:xfrm>
              <a:off x="1800" y="2933"/>
              <a:ext cx="68" cy="2"/>
            </a:xfrm>
            <a:custGeom>
              <a:avLst/>
              <a:gdLst>
                <a:gd name="T0" fmla="*/ 0 w 136"/>
                <a:gd name="T1" fmla="*/ 4 h 4"/>
                <a:gd name="T2" fmla="*/ 17 w 136"/>
                <a:gd name="T3" fmla="*/ 2 h 4"/>
                <a:gd name="T4" fmla="*/ 35 w 136"/>
                <a:gd name="T5" fmla="*/ 2 h 4"/>
                <a:gd name="T6" fmla="*/ 67 w 136"/>
                <a:gd name="T7" fmla="*/ 4 h 4"/>
                <a:gd name="T8" fmla="*/ 102 w 136"/>
                <a:gd name="T9" fmla="*/ 4 h 4"/>
                <a:gd name="T10" fmla="*/ 119 w 136"/>
                <a:gd name="T11" fmla="*/ 2 h 4"/>
                <a:gd name="T12" fmla="*/ 136 w 1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4">
                  <a:moveTo>
                    <a:pt x="0" y="4"/>
                  </a:moveTo>
                  <a:lnTo>
                    <a:pt x="17" y="2"/>
                  </a:lnTo>
                  <a:lnTo>
                    <a:pt x="35" y="2"/>
                  </a:lnTo>
                  <a:lnTo>
                    <a:pt x="67" y="4"/>
                  </a:lnTo>
                  <a:lnTo>
                    <a:pt x="102" y="4"/>
                  </a:lnTo>
                  <a:lnTo>
                    <a:pt x="119" y="2"/>
                  </a:lnTo>
                  <a:lnTo>
                    <a:pt x="136" y="0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99" name="Freeform 559"/>
            <p:cNvSpPr>
              <a:spLocks/>
            </p:cNvSpPr>
            <p:nvPr/>
          </p:nvSpPr>
          <p:spPr bwMode="auto">
            <a:xfrm>
              <a:off x="1868" y="2906"/>
              <a:ext cx="69" cy="27"/>
            </a:xfrm>
            <a:custGeom>
              <a:avLst/>
              <a:gdLst>
                <a:gd name="T0" fmla="*/ 0 w 139"/>
                <a:gd name="T1" fmla="*/ 53 h 53"/>
                <a:gd name="T2" fmla="*/ 18 w 139"/>
                <a:gd name="T3" fmla="*/ 50 h 53"/>
                <a:gd name="T4" fmla="*/ 35 w 139"/>
                <a:gd name="T5" fmla="*/ 42 h 53"/>
                <a:gd name="T6" fmla="*/ 69 w 139"/>
                <a:gd name="T7" fmla="*/ 27 h 53"/>
                <a:gd name="T8" fmla="*/ 104 w 139"/>
                <a:gd name="T9" fmla="*/ 11 h 53"/>
                <a:gd name="T10" fmla="*/ 121 w 139"/>
                <a:gd name="T11" fmla="*/ 4 h 53"/>
                <a:gd name="T12" fmla="*/ 139 w 139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53">
                  <a:moveTo>
                    <a:pt x="0" y="53"/>
                  </a:moveTo>
                  <a:lnTo>
                    <a:pt x="18" y="50"/>
                  </a:lnTo>
                  <a:lnTo>
                    <a:pt x="35" y="42"/>
                  </a:lnTo>
                  <a:lnTo>
                    <a:pt x="69" y="27"/>
                  </a:lnTo>
                  <a:lnTo>
                    <a:pt x="104" y="11"/>
                  </a:lnTo>
                  <a:lnTo>
                    <a:pt x="121" y="4"/>
                  </a:lnTo>
                  <a:lnTo>
                    <a:pt x="139" y="0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00" name="Freeform 560"/>
            <p:cNvSpPr>
              <a:spLocks/>
            </p:cNvSpPr>
            <p:nvPr/>
          </p:nvSpPr>
          <p:spPr bwMode="auto">
            <a:xfrm>
              <a:off x="1937" y="2904"/>
              <a:ext cx="69" cy="2"/>
            </a:xfrm>
            <a:custGeom>
              <a:avLst/>
              <a:gdLst>
                <a:gd name="T0" fmla="*/ 0 w 138"/>
                <a:gd name="T1" fmla="*/ 4 h 4"/>
                <a:gd name="T2" fmla="*/ 17 w 138"/>
                <a:gd name="T3" fmla="*/ 2 h 4"/>
                <a:gd name="T4" fmla="*/ 34 w 138"/>
                <a:gd name="T5" fmla="*/ 0 h 4"/>
                <a:gd name="T6" fmla="*/ 69 w 138"/>
                <a:gd name="T7" fmla="*/ 2 h 4"/>
                <a:gd name="T8" fmla="*/ 103 w 138"/>
                <a:gd name="T9" fmla="*/ 4 h 4"/>
                <a:gd name="T10" fmla="*/ 121 w 138"/>
                <a:gd name="T11" fmla="*/ 2 h 4"/>
                <a:gd name="T12" fmla="*/ 138 w 13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4">
                  <a:moveTo>
                    <a:pt x="0" y="4"/>
                  </a:moveTo>
                  <a:lnTo>
                    <a:pt x="17" y="2"/>
                  </a:lnTo>
                  <a:lnTo>
                    <a:pt x="34" y="0"/>
                  </a:lnTo>
                  <a:lnTo>
                    <a:pt x="69" y="2"/>
                  </a:lnTo>
                  <a:lnTo>
                    <a:pt x="103" y="4"/>
                  </a:lnTo>
                  <a:lnTo>
                    <a:pt x="121" y="2"/>
                  </a:lnTo>
                  <a:lnTo>
                    <a:pt x="138" y="0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01" name="Freeform 561"/>
            <p:cNvSpPr>
              <a:spLocks/>
            </p:cNvSpPr>
            <p:nvPr/>
          </p:nvSpPr>
          <p:spPr bwMode="auto">
            <a:xfrm>
              <a:off x="2006" y="2878"/>
              <a:ext cx="69" cy="26"/>
            </a:xfrm>
            <a:custGeom>
              <a:avLst/>
              <a:gdLst>
                <a:gd name="T0" fmla="*/ 0 w 136"/>
                <a:gd name="T1" fmla="*/ 52 h 52"/>
                <a:gd name="T2" fmla="*/ 17 w 136"/>
                <a:gd name="T3" fmla="*/ 48 h 52"/>
                <a:gd name="T4" fmla="*/ 34 w 136"/>
                <a:gd name="T5" fmla="*/ 42 h 52"/>
                <a:gd name="T6" fmla="*/ 67 w 136"/>
                <a:gd name="T7" fmla="*/ 27 h 52"/>
                <a:gd name="T8" fmla="*/ 102 w 136"/>
                <a:gd name="T9" fmla="*/ 12 h 52"/>
                <a:gd name="T10" fmla="*/ 119 w 136"/>
                <a:gd name="T11" fmla="*/ 6 h 52"/>
                <a:gd name="T12" fmla="*/ 136 w 136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52">
                  <a:moveTo>
                    <a:pt x="0" y="52"/>
                  </a:moveTo>
                  <a:lnTo>
                    <a:pt x="17" y="48"/>
                  </a:lnTo>
                  <a:lnTo>
                    <a:pt x="34" y="42"/>
                  </a:lnTo>
                  <a:lnTo>
                    <a:pt x="67" y="27"/>
                  </a:lnTo>
                  <a:lnTo>
                    <a:pt x="102" y="12"/>
                  </a:lnTo>
                  <a:lnTo>
                    <a:pt x="119" y="6"/>
                  </a:lnTo>
                  <a:lnTo>
                    <a:pt x="136" y="0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02" name="Freeform 562"/>
            <p:cNvSpPr>
              <a:spLocks/>
            </p:cNvSpPr>
            <p:nvPr/>
          </p:nvSpPr>
          <p:spPr bwMode="auto">
            <a:xfrm>
              <a:off x="2075" y="2868"/>
              <a:ext cx="69" cy="10"/>
            </a:xfrm>
            <a:custGeom>
              <a:avLst/>
              <a:gdLst>
                <a:gd name="T0" fmla="*/ 0 w 138"/>
                <a:gd name="T1" fmla="*/ 19 h 19"/>
                <a:gd name="T2" fmla="*/ 35 w 138"/>
                <a:gd name="T3" fmla="*/ 11 h 19"/>
                <a:gd name="T4" fmla="*/ 69 w 138"/>
                <a:gd name="T5" fmla="*/ 8 h 19"/>
                <a:gd name="T6" fmla="*/ 104 w 138"/>
                <a:gd name="T7" fmla="*/ 4 h 19"/>
                <a:gd name="T8" fmla="*/ 138 w 13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9">
                  <a:moveTo>
                    <a:pt x="0" y="19"/>
                  </a:moveTo>
                  <a:lnTo>
                    <a:pt x="35" y="11"/>
                  </a:lnTo>
                  <a:lnTo>
                    <a:pt x="69" y="8"/>
                  </a:lnTo>
                  <a:lnTo>
                    <a:pt x="104" y="4"/>
                  </a:lnTo>
                  <a:lnTo>
                    <a:pt x="138" y="0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03" name="Freeform 563"/>
            <p:cNvSpPr>
              <a:spLocks/>
            </p:cNvSpPr>
            <p:nvPr/>
          </p:nvSpPr>
          <p:spPr bwMode="auto">
            <a:xfrm>
              <a:off x="2144" y="2861"/>
              <a:ext cx="68" cy="7"/>
            </a:xfrm>
            <a:custGeom>
              <a:avLst/>
              <a:gdLst>
                <a:gd name="T0" fmla="*/ 0 w 137"/>
                <a:gd name="T1" fmla="*/ 16 h 16"/>
                <a:gd name="T2" fmla="*/ 35 w 137"/>
                <a:gd name="T3" fmla="*/ 12 h 16"/>
                <a:gd name="T4" fmla="*/ 68 w 137"/>
                <a:gd name="T5" fmla="*/ 10 h 16"/>
                <a:gd name="T6" fmla="*/ 102 w 137"/>
                <a:gd name="T7" fmla="*/ 6 h 16"/>
                <a:gd name="T8" fmla="*/ 137 w 137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6">
                  <a:moveTo>
                    <a:pt x="0" y="16"/>
                  </a:moveTo>
                  <a:lnTo>
                    <a:pt x="35" y="12"/>
                  </a:lnTo>
                  <a:lnTo>
                    <a:pt x="68" y="10"/>
                  </a:lnTo>
                  <a:lnTo>
                    <a:pt x="102" y="6"/>
                  </a:lnTo>
                  <a:lnTo>
                    <a:pt x="137" y="0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04" name="Freeform 564"/>
            <p:cNvSpPr>
              <a:spLocks/>
            </p:cNvSpPr>
            <p:nvPr/>
          </p:nvSpPr>
          <p:spPr bwMode="auto">
            <a:xfrm>
              <a:off x="2212" y="2839"/>
              <a:ext cx="69" cy="22"/>
            </a:xfrm>
            <a:custGeom>
              <a:avLst/>
              <a:gdLst>
                <a:gd name="T0" fmla="*/ 0 w 138"/>
                <a:gd name="T1" fmla="*/ 44 h 44"/>
                <a:gd name="T2" fmla="*/ 34 w 138"/>
                <a:gd name="T3" fmla="*/ 35 h 44"/>
                <a:gd name="T4" fmla="*/ 69 w 138"/>
                <a:gd name="T5" fmla="*/ 23 h 44"/>
                <a:gd name="T6" fmla="*/ 103 w 138"/>
                <a:gd name="T7" fmla="*/ 10 h 44"/>
                <a:gd name="T8" fmla="*/ 138 w 138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44">
                  <a:moveTo>
                    <a:pt x="0" y="44"/>
                  </a:moveTo>
                  <a:lnTo>
                    <a:pt x="34" y="35"/>
                  </a:lnTo>
                  <a:lnTo>
                    <a:pt x="69" y="23"/>
                  </a:lnTo>
                  <a:lnTo>
                    <a:pt x="103" y="10"/>
                  </a:lnTo>
                  <a:lnTo>
                    <a:pt x="138" y="0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05" name="Freeform 565"/>
            <p:cNvSpPr>
              <a:spLocks/>
            </p:cNvSpPr>
            <p:nvPr/>
          </p:nvSpPr>
          <p:spPr bwMode="auto">
            <a:xfrm>
              <a:off x="2281" y="2827"/>
              <a:ext cx="68" cy="12"/>
            </a:xfrm>
            <a:custGeom>
              <a:avLst/>
              <a:gdLst>
                <a:gd name="T0" fmla="*/ 0 w 136"/>
                <a:gd name="T1" fmla="*/ 23 h 23"/>
                <a:gd name="T2" fmla="*/ 34 w 136"/>
                <a:gd name="T3" fmla="*/ 16 h 23"/>
                <a:gd name="T4" fmla="*/ 67 w 136"/>
                <a:gd name="T5" fmla="*/ 10 h 23"/>
                <a:gd name="T6" fmla="*/ 102 w 136"/>
                <a:gd name="T7" fmla="*/ 6 h 23"/>
                <a:gd name="T8" fmla="*/ 136 w 136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23">
                  <a:moveTo>
                    <a:pt x="0" y="23"/>
                  </a:moveTo>
                  <a:lnTo>
                    <a:pt x="34" y="16"/>
                  </a:lnTo>
                  <a:lnTo>
                    <a:pt x="67" y="10"/>
                  </a:lnTo>
                  <a:lnTo>
                    <a:pt x="102" y="6"/>
                  </a:lnTo>
                  <a:lnTo>
                    <a:pt x="136" y="0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06" name="Freeform 566"/>
            <p:cNvSpPr>
              <a:spLocks/>
            </p:cNvSpPr>
            <p:nvPr/>
          </p:nvSpPr>
          <p:spPr bwMode="auto">
            <a:xfrm>
              <a:off x="2349" y="2814"/>
              <a:ext cx="69" cy="13"/>
            </a:xfrm>
            <a:custGeom>
              <a:avLst/>
              <a:gdLst>
                <a:gd name="T0" fmla="*/ 0 w 138"/>
                <a:gd name="T1" fmla="*/ 27 h 27"/>
                <a:gd name="T2" fmla="*/ 69 w 138"/>
                <a:gd name="T3" fmla="*/ 14 h 27"/>
                <a:gd name="T4" fmla="*/ 138 w 13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8" h="27">
                  <a:moveTo>
                    <a:pt x="0" y="27"/>
                  </a:moveTo>
                  <a:lnTo>
                    <a:pt x="69" y="14"/>
                  </a:lnTo>
                  <a:lnTo>
                    <a:pt x="138" y="0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07" name="Freeform 567"/>
            <p:cNvSpPr>
              <a:spLocks/>
            </p:cNvSpPr>
            <p:nvPr/>
          </p:nvSpPr>
          <p:spPr bwMode="auto">
            <a:xfrm>
              <a:off x="2418" y="2799"/>
              <a:ext cx="69" cy="15"/>
            </a:xfrm>
            <a:custGeom>
              <a:avLst/>
              <a:gdLst>
                <a:gd name="T0" fmla="*/ 0 w 139"/>
                <a:gd name="T1" fmla="*/ 28 h 28"/>
                <a:gd name="T2" fmla="*/ 70 w 139"/>
                <a:gd name="T3" fmla="*/ 15 h 28"/>
                <a:gd name="T4" fmla="*/ 104 w 139"/>
                <a:gd name="T5" fmla="*/ 7 h 28"/>
                <a:gd name="T6" fmla="*/ 139 w 139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28">
                  <a:moveTo>
                    <a:pt x="0" y="28"/>
                  </a:moveTo>
                  <a:lnTo>
                    <a:pt x="70" y="15"/>
                  </a:lnTo>
                  <a:lnTo>
                    <a:pt x="104" y="7"/>
                  </a:lnTo>
                  <a:lnTo>
                    <a:pt x="139" y="0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08" name="Freeform 568"/>
            <p:cNvSpPr>
              <a:spLocks/>
            </p:cNvSpPr>
            <p:nvPr/>
          </p:nvSpPr>
          <p:spPr bwMode="auto">
            <a:xfrm>
              <a:off x="2487" y="2778"/>
              <a:ext cx="69" cy="21"/>
            </a:xfrm>
            <a:custGeom>
              <a:avLst/>
              <a:gdLst>
                <a:gd name="T0" fmla="*/ 0 w 136"/>
                <a:gd name="T1" fmla="*/ 43 h 43"/>
                <a:gd name="T2" fmla="*/ 34 w 136"/>
                <a:gd name="T3" fmla="*/ 33 h 43"/>
                <a:gd name="T4" fmla="*/ 67 w 136"/>
                <a:gd name="T5" fmla="*/ 20 h 43"/>
                <a:gd name="T6" fmla="*/ 101 w 136"/>
                <a:gd name="T7" fmla="*/ 8 h 43"/>
                <a:gd name="T8" fmla="*/ 136 w 136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43">
                  <a:moveTo>
                    <a:pt x="0" y="43"/>
                  </a:moveTo>
                  <a:lnTo>
                    <a:pt x="34" y="33"/>
                  </a:lnTo>
                  <a:lnTo>
                    <a:pt x="67" y="20"/>
                  </a:lnTo>
                  <a:lnTo>
                    <a:pt x="101" y="8"/>
                  </a:lnTo>
                  <a:lnTo>
                    <a:pt x="136" y="0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09" name="Freeform 569"/>
            <p:cNvSpPr>
              <a:spLocks/>
            </p:cNvSpPr>
            <p:nvPr/>
          </p:nvSpPr>
          <p:spPr bwMode="auto">
            <a:xfrm>
              <a:off x="2556" y="2774"/>
              <a:ext cx="69" cy="4"/>
            </a:xfrm>
            <a:custGeom>
              <a:avLst/>
              <a:gdLst>
                <a:gd name="T0" fmla="*/ 0 w 138"/>
                <a:gd name="T1" fmla="*/ 7 h 7"/>
                <a:gd name="T2" fmla="*/ 17 w 138"/>
                <a:gd name="T3" fmla="*/ 5 h 7"/>
                <a:gd name="T4" fmla="*/ 35 w 138"/>
                <a:gd name="T5" fmla="*/ 4 h 7"/>
                <a:gd name="T6" fmla="*/ 69 w 138"/>
                <a:gd name="T7" fmla="*/ 4 h 7"/>
                <a:gd name="T8" fmla="*/ 104 w 138"/>
                <a:gd name="T9" fmla="*/ 4 h 7"/>
                <a:gd name="T10" fmla="*/ 138 w 138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7">
                  <a:moveTo>
                    <a:pt x="0" y="7"/>
                  </a:moveTo>
                  <a:lnTo>
                    <a:pt x="17" y="5"/>
                  </a:lnTo>
                  <a:lnTo>
                    <a:pt x="35" y="4"/>
                  </a:lnTo>
                  <a:lnTo>
                    <a:pt x="69" y="4"/>
                  </a:lnTo>
                  <a:lnTo>
                    <a:pt x="104" y="4"/>
                  </a:lnTo>
                  <a:lnTo>
                    <a:pt x="138" y="0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10" name="Freeform 570"/>
            <p:cNvSpPr>
              <a:spLocks/>
            </p:cNvSpPr>
            <p:nvPr/>
          </p:nvSpPr>
          <p:spPr bwMode="auto">
            <a:xfrm>
              <a:off x="2625" y="2757"/>
              <a:ext cx="68" cy="17"/>
            </a:xfrm>
            <a:custGeom>
              <a:avLst/>
              <a:gdLst>
                <a:gd name="T0" fmla="*/ 0 w 137"/>
                <a:gd name="T1" fmla="*/ 35 h 35"/>
                <a:gd name="T2" fmla="*/ 18 w 137"/>
                <a:gd name="T3" fmla="*/ 31 h 35"/>
                <a:gd name="T4" fmla="*/ 35 w 137"/>
                <a:gd name="T5" fmla="*/ 27 h 35"/>
                <a:gd name="T6" fmla="*/ 67 w 137"/>
                <a:gd name="T7" fmla="*/ 17 h 35"/>
                <a:gd name="T8" fmla="*/ 102 w 137"/>
                <a:gd name="T9" fmla="*/ 6 h 35"/>
                <a:gd name="T10" fmla="*/ 119 w 137"/>
                <a:gd name="T11" fmla="*/ 2 h 35"/>
                <a:gd name="T12" fmla="*/ 137 w 137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35">
                  <a:moveTo>
                    <a:pt x="0" y="35"/>
                  </a:moveTo>
                  <a:lnTo>
                    <a:pt x="18" y="31"/>
                  </a:lnTo>
                  <a:lnTo>
                    <a:pt x="35" y="27"/>
                  </a:lnTo>
                  <a:lnTo>
                    <a:pt x="67" y="17"/>
                  </a:lnTo>
                  <a:lnTo>
                    <a:pt x="102" y="6"/>
                  </a:lnTo>
                  <a:lnTo>
                    <a:pt x="119" y="2"/>
                  </a:lnTo>
                  <a:lnTo>
                    <a:pt x="137" y="0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11" name="Freeform 571"/>
            <p:cNvSpPr>
              <a:spLocks/>
            </p:cNvSpPr>
            <p:nvPr/>
          </p:nvSpPr>
          <p:spPr bwMode="auto">
            <a:xfrm>
              <a:off x="2693" y="2756"/>
              <a:ext cx="69" cy="3"/>
            </a:xfrm>
            <a:custGeom>
              <a:avLst/>
              <a:gdLst>
                <a:gd name="T0" fmla="*/ 0 w 138"/>
                <a:gd name="T1" fmla="*/ 2 h 6"/>
                <a:gd name="T2" fmla="*/ 17 w 138"/>
                <a:gd name="T3" fmla="*/ 0 h 6"/>
                <a:gd name="T4" fmla="*/ 34 w 138"/>
                <a:gd name="T5" fmla="*/ 0 h 6"/>
                <a:gd name="T6" fmla="*/ 69 w 138"/>
                <a:gd name="T7" fmla="*/ 4 h 6"/>
                <a:gd name="T8" fmla="*/ 103 w 138"/>
                <a:gd name="T9" fmla="*/ 6 h 6"/>
                <a:gd name="T10" fmla="*/ 138 w 138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6">
                  <a:moveTo>
                    <a:pt x="0" y="2"/>
                  </a:moveTo>
                  <a:lnTo>
                    <a:pt x="17" y="0"/>
                  </a:lnTo>
                  <a:lnTo>
                    <a:pt x="34" y="0"/>
                  </a:lnTo>
                  <a:lnTo>
                    <a:pt x="69" y="4"/>
                  </a:lnTo>
                  <a:lnTo>
                    <a:pt x="103" y="6"/>
                  </a:lnTo>
                  <a:lnTo>
                    <a:pt x="138" y="6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12" name="Freeform 572"/>
            <p:cNvSpPr>
              <a:spLocks/>
            </p:cNvSpPr>
            <p:nvPr/>
          </p:nvSpPr>
          <p:spPr bwMode="auto">
            <a:xfrm>
              <a:off x="2762" y="2748"/>
              <a:ext cx="68" cy="11"/>
            </a:xfrm>
            <a:custGeom>
              <a:avLst/>
              <a:gdLst>
                <a:gd name="T0" fmla="*/ 0 w 136"/>
                <a:gd name="T1" fmla="*/ 21 h 21"/>
                <a:gd name="T2" fmla="*/ 34 w 136"/>
                <a:gd name="T3" fmla="*/ 17 h 21"/>
                <a:gd name="T4" fmla="*/ 67 w 136"/>
                <a:gd name="T5" fmla="*/ 11 h 21"/>
                <a:gd name="T6" fmla="*/ 102 w 136"/>
                <a:gd name="T7" fmla="*/ 6 h 21"/>
                <a:gd name="T8" fmla="*/ 136 w 13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21">
                  <a:moveTo>
                    <a:pt x="0" y="21"/>
                  </a:moveTo>
                  <a:lnTo>
                    <a:pt x="34" y="17"/>
                  </a:lnTo>
                  <a:lnTo>
                    <a:pt x="67" y="11"/>
                  </a:lnTo>
                  <a:lnTo>
                    <a:pt x="102" y="6"/>
                  </a:lnTo>
                  <a:lnTo>
                    <a:pt x="136" y="0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13" name="Freeform 573"/>
            <p:cNvSpPr>
              <a:spLocks/>
            </p:cNvSpPr>
            <p:nvPr/>
          </p:nvSpPr>
          <p:spPr bwMode="auto">
            <a:xfrm>
              <a:off x="2830" y="2743"/>
              <a:ext cx="69" cy="5"/>
            </a:xfrm>
            <a:custGeom>
              <a:avLst/>
              <a:gdLst>
                <a:gd name="T0" fmla="*/ 0 w 138"/>
                <a:gd name="T1" fmla="*/ 12 h 12"/>
                <a:gd name="T2" fmla="*/ 69 w 138"/>
                <a:gd name="T3" fmla="*/ 4 h 12"/>
                <a:gd name="T4" fmla="*/ 104 w 138"/>
                <a:gd name="T5" fmla="*/ 2 h 12"/>
                <a:gd name="T6" fmla="*/ 138 w 138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2">
                  <a:moveTo>
                    <a:pt x="0" y="12"/>
                  </a:moveTo>
                  <a:lnTo>
                    <a:pt x="69" y="4"/>
                  </a:lnTo>
                  <a:lnTo>
                    <a:pt x="104" y="2"/>
                  </a:lnTo>
                  <a:lnTo>
                    <a:pt x="138" y="0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14" name="Freeform 574"/>
            <p:cNvSpPr>
              <a:spLocks/>
            </p:cNvSpPr>
            <p:nvPr/>
          </p:nvSpPr>
          <p:spPr bwMode="auto">
            <a:xfrm>
              <a:off x="2899" y="2743"/>
              <a:ext cx="68" cy="3"/>
            </a:xfrm>
            <a:custGeom>
              <a:avLst/>
              <a:gdLst>
                <a:gd name="T0" fmla="*/ 0 w 137"/>
                <a:gd name="T1" fmla="*/ 0 h 6"/>
                <a:gd name="T2" fmla="*/ 35 w 137"/>
                <a:gd name="T3" fmla="*/ 0 h 6"/>
                <a:gd name="T4" fmla="*/ 68 w 137"/>
                <a:gd name="T5" fmla="*/ 2 h 6"/>
                <a:gd name="T6" fmla="*/ 102 w 137"/>
                <a:gd name="T7" fmla="*/ 4 h 6"/>
                <a:gd name="T8" fmla="*/ 137 w 13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6">
                  <a:moveTo>
                    <a:pt x="0" y="0"/>
                  </a:moveTo>
                  <a:lnTo>
                    <a:pt x="35" y="0"/>
                  </a:lnTo>
                  <a:lnTo>
                    <a:pt x="68" y="2"/>
                  </a:lnTo>
                  <a:lnTo>
                    <a:pt x="102" y="4"/>
                  </a:lnTo>
                  <a:lnTo>
                    <a:pt x="137" y="6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15" name="Freeform 575"/>
            <p:cNvSpPr>
              <a:spLocks/>
            </p:cNvSpPr>
            <p:nvPr/>
          </p:nvSpPr>
          <p:spPr bwMode="auto">
            <a:xfrm>
              <a:off x="2967" y="2744"/>
              <a:ext cx="69" cy="2"/>
            </a:xfrm>
            <a:custGeom>
              <a:avLst/>
              <a:gdLst>
                <a:gd name="T0" fmla="*/ 0 w 138"/>
                <a:gd name="T1" fmla="*/ 4 h 4"/>
                <a:gd name="T2" fmla="*/ 34 w 138"/>
                <a:gd name="T3" fmla="*/ 4 h 4"/>
                <a:gd name="T4" fmla="*/ 69 w 138"/>
                <a:gd name="T5" fmla="*/ 2 h 4"/>
                <a:gd name="T6" fmla="*/ 103 w 138"/>
                <a:gd name="T7" fmla="*/ 0 h 4"/>
                <a:gd name="T8" fmla="*/ 138 w 13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4">
                  <a:moveTo>
                    <a:pt x="0" y="4"/>
                  </a:moveTo>
                  <a:lnTo>
                    <a:pt x="34" y="4"/>
                  </a:lnTo>
                  <a:lnTo>
                    <a:pt x="69" y="2"/>
                  </a:lnTo>
                  <a:lnTo>
                    <a:pt x="103" y="0"/>
                  </a:lnTo>
                  <a:lnTo>
                    <a:pt x="138" y="0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16" name="Freeform 576"/>
            <p:cNvSpPr>
              <a:spLocks/>
            </p:cNvSpPr>
            <p:nvPr/>
          </p:nvSpPr>
          <p:spPr bwMode="auto">
            <a:xfrm>
              <a:off x="3036" y="2744"/>
              <a:ext cx="70" cy="2"/>
            </a:xfrm>
            <a:custGeom>
              <a:avLst/>
              <a:gdLst>
                <a:gd name="T0" fmla="*/ 0 w 138"/>
                <a:gd name="T1" fmla="*/ 0 h 4"/>
                <a:gd name="T2" fmla="*/ 69 w 138"/>
                <a:gd name="T3" fmla="*/ 2 h 4"/>
                <a:gd name="T4" fmla="*/ 138 w 138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8" h="4">
                  <a:moveTo>
                    <a:pt x="0" y="0"/>
                  </a:moveTo>
                  <a:lnTo>
                    <a:pt x="69" y="2"/>
                  </a:lnTo>
                  <a:lnTo>
                    <a:pt x="138" y="4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17" name="Freeform 577"/>
            <p:cNvSpPr>
              <a:spLocks/>
            </p:cNvSpPr>
            <p:nvPr/>
          </p:nvSpPr>
          <p:spPr bwMode="auto">
            <a:xfrm>
              <a:off x="3106" y="2746"/>
              <a:ext cx="68" cy="5"/>
            </a:xfrm>
            <a:custGeom>
              <a:avLst/>
              <a:gdLst>
                <a:gd name="T0" fmla="*/ 0 w 137"/>
                <a:gd name="T1" fmla="*/ 0 h 12"/>
                <a:gd name="T2" fmla="*/ 67 w 137"/>
                <a:gd name="T3" fmla="*/ 4 h 12"/>
                <a:gd name="T4" fmla="*/ 137 w 137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7" h="12">
                  <a:moveTo>
                    <a:pt x="0" y="0"/>
                  </a:moveTo>
                  <a:lnTo>
                    <a:pt x="67" y="4"/>
                  </a:lnTo>
                  <a:lnTo>
                    <a:pt x="137" y="12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18" name="Freeform 578"/>
            <p:cNvSpPr>
              <a:spLocks/>
            </p:cNvSpPr>
            <p:nvPr/>
          </p:nvSpPr>
          <p:spPr bwMode="auto">
            <a:xfrm>
              <a:off x="3174" y="2751"/>
              <a:ext cx="69" cy="12"/>
            </a:xfrm>
            <a:custGeom>
              <a:avLst/>
              <a:gdLst>
                <a:gd name="T0" fmla="*/ 0 w 138"/>
                <a:gd name="T1" fmla="*/ 0 h 23"/>
                <a:gd name="T2" fmla="*/ 34 w 138"/>
                <a:gd name="T3" fmla="*/ 5 h 23"/>
                <a:gd name="T4" fmla="*/ 69 w 138"/>
                <a:gd name="T5" fmla="*/ 11 h 23"/>
                <a:gd name="T6" fmla="*/ 103 w 138"/>
                <a:gd name="T7" fmla="*/ 17 h 23"/>
                <a:gd name="T8" fmla="*/ 138 w 138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23">
                  <a:moveTo>
                    <a:pt x="0" y="0"/>
                  </a:moveTo>
                  <a:lnTo>
                    <a:pt x="34" y="5"/>
                  </a:lnTo>
                  <a:lnTo>
                    <a:pt x="69" y="11"/>
                  </a:lnTo>
                  <a:lnTo>
                    <a:pt x="103" y="17"/>
                  </a:lnTo>
                  <a:lnTo>
                    <a:pt x="138" y="23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19" name="Freeform 579"/>
            <p:cNvSpPr>
              <a:spLocks/>
            </p:cNvSpPr>
            <p:nvPr/>
          </p:nvSpPr>
          <p:spPr bwMode="auto">
            <a:xfrm>
              <a:off x="3243" y="2763"/>
              <a:ext cx="68" cy="6"/>
            </a:xfrm>
            <a:custGeom>
              <a:avLst/>
              <a:gdLst>
                <a:gd name="T0" fmla="*/ 0 w 136"/>
                <a:gd name="T1" fmla="*/ 0 h 11"/>
                <a:gd name="T2" fmla="*/ 34 w 136"/>
                <a:gd name="T3" fmla="*/ 4 h 11"/>
                <a:gd name="T4" fmla="*/ 67 w 136"/>
                <a:gd name="T5" fmla="*/ 5 h 11"/>
                <a:gd name="T6" fmla="*/ 102 w 136"/>
                <a:gd name="T7" fmla="*/ 7 h 11"/>
                <a:gd name="T8" fmla="*/ 136 w 13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1">
                  <a:moveTo>
                    <a:pt x="0" y="0"/>
                  </a:moveTo>
                  <a:lnTo>
                    <a:pt x="34" y="4"/>
                  </a:lnTo>
                  <a:lnTo>
                    <a:pt x="67" y="5"/>
                  </a:lnTo>
                  <a:lnTo>
                    <a:pt x="102" y="7"/>
                  </a:lnTo>
                  <a:lnTo>
                    <a:pt x="136" y="11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20" name="Freeform 580"/>
            <p:cNvSpPr>
              <a:spLocks/>
            </p:cNvSpPr>
            <p:nvPr/>
          </p:nvSpPr>
          <p:spPr bwMode="auto">
            <a:xfrm>
              <a:off x="3311" y="2769"/>
              <a:ext cx="69" cy="11"/>
            </a:xfrm>
            <a:custGeom>
              <a:avLst/>
              <a:gdLst>
                <a:gd name="T0" fmla="*/ 0 w 138"/>
                <a:gd name="T1" fmla="*/ 0 h 23"/>
                <a:gd name="T2" fmla="*/ 35 w 138"/>
                <a:gd name="T3" fmla="*/ 6 h 23"/>
                <a:gd name="T4" fmla="*/ 69 w 138"/>
                <a:gd name="T5" fmla="*/ 12 h 23"/>
                <a:gd name="T6" fmla="*/ 138 w 138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23">
                  <a:moveTo>
                    <a:pt x="0" y="0"/>
                  </a:moveTo>
                  <a:lnTo>
                    <a:pt x="35" y="6"/>
                  </a:lnTo>
                  <a:lnTo>
                    <a:pt x="69" y="12"/>
                  </a:lnTo>
                  <a:lnTo>
                    <a:pt x="138" y="23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21" name="Freeform 581"/>
            <p:cNvSpPr>
              <a:spLocks/>
            </p:cNvSpPr>
            <p:nvPr/>
          </p:nvSpPr>
          <p:spPr bwMode="auto">
            <a:xfrm>
              <a:off x="3380" y="2780"/>
              <a:ext cx="68" cy="9"/>
            </a:xfrm>
            <a:custGeom>
              <a:avLst/>
              <a:gdLst>
                <a:gd name="T0" fmla="*/ 0 w 137"/>
                <a:gd name="T1" fmla="*/ 0 h 18"/>
                <a:gd name="T2" fmla="*/ 68 w 137"/>
                <a:gd name="T3" fmla="*/ 8 h 18"/>
                <a:gd name="T4" fmla="*/ 102 w 137"/>
                <a:gd name="T5" fmla="*/ 12 h 18"/>
                <a:gd name="T6" fmla="*/ 137 w 137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18">
                  <a:moveTo>
                    <a:pt x="0" y="0"/>
                  </a:moveTo>
                  <a:lnTo>
                    <a:pt x="68" y="8"/>
                  </a:lnTo>
                  <a:lnTo>
                    <a:pt x="102" y="12"/>
                  </a:lnTo>
                  <a:lnTo>
                    <a:pt x="137" y="18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22" name="Freeform 582"/>
            <p:cNvSpPr>
              <a:spLocks/>
            </p:cNvSpPr>
            <p:nvPr/>
          </p:nvSpPr>
          <p:spPr bwMode="auto">
            <a:xfrm>
              <a:off x="3448" y="2789"/>
              <a:ext cx="69" cy="14"/>
            </a:xfrm>
            <a:custGeom>
              <a:avLst/>
              <a:gdLst>
                <a:gd name="T0" fmla="*/ 0 w 138"/>
                <a:gd name="T1" fmla="*/ 0 h 28"/>
                <a:gd name="T2" fmla="*/ 69 w 138"/>
                <a:gd name="T3" fmla="*/ 13 h 28"/>
                <a:gd name="T4" fmla="*/ 138 w 138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8" h="28">
                  <a:moveTo>
                    <a:pt x="0" y="0"/>
                  </a:moveTo>
                  <a:lnTo>
                    <a:pt x="69" y="13"/>
                  </a:lnTo>
                  <a:lnTo>
                    <a:pt x="138" y="28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23" name="Freeform 583"/>
            <p:cNvSpPr>
              <a:spLocks/>
            </p:cNvSpPr>
            <p:nvPr/>
          </p:nvSpPr>
          <p:spPr bwMode="auto">
            <a:xfrm>
              <a:off x="3517" y="2803"/>
              <a:ext cx="69" cy="17"/>
            </a:xfrm>
            <a:custGeom>
              <a:avLst/>
              <a:gdLst>
                <a:gd name="T0" fmla="*/ 0 w 136"/>
                <a:gd name="T1" fmla="*/ 0 h 35"/>
                <a:gd name="T2" fmla="*/ 67 w 136"/>
                <a:gd name="T3" fmla="*/ 18 h 35"/>
                <a:gd name="T4" fmla="*/ 102 w 136"/>
                <a:gd name="T5" fmla="*/ 27 h 35"/>
                <a:gd name="T6" fmla="*/ 136 w 136"/>
                <a:gd name="T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" h="35">
                  <a:moveTo>
                    <a:pt x="0" y="0"/>
                  </a:moveTo>
                  <a:lnTo>
                    <a:pt x="67" y="18"/>
                  </a:lnTo>
                  <a:lnTo>
                    <a:pt x="102" y="27"/>
                  </a:lnTo>
                  <a:lnTo>
                    <a:pt x="136" y="35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24" name="Freeform 584"/>
            <p:cNvSpPr>
              <a:spLocks/>
            </p:cNvSpPr>
            <p:nvPr/>
          </p:nvSpPr>
          <p:spPr bwMode="auto">
            <a:xfrm>
              <a:off x="3586" y="2820"/>
              <a:ext cx="69" cy="13"/>
            </a:xfrm>
            <a:custGeom>
              <a:avLst/>
              <a:gdLst>
                <a:gd name="T0" fmla="*/ 0 w 138"/>
                <a:gd name="T1" fmla="*/ 0 h 25"/>
                <a:gd name="T2" fmla="*/ 35 w 138"/>
                <a:gd name="T3" fmla="*/ 6 h 25"/>
                <a:gd name="T4" fmla="*/ 69 w 138"/>
                <a:gd name="T5" fmla="*/ 11 h 25"/>
                <a:gd name="T6" fmla="*/ 104 w 138"/>
                <a:gd name="T7" fmla="*/ 17 h 25"/>
                <a:gd name="T8" fmla="*/ 138 w 138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25">
                  <a:moveTo>
                    <a:pt x="0" y="0"/>
                  </a:moveTo>
                  <a:lnTo>
                    <a:pt x="35" y="6"/>
                  </a:lnTo>
                  <a:lnTo>
                    <a:pt x="69" y="11"/>
                  </a:lnTo>
                  <a:lnTo>
                    <a:pt x="104" y="17"/>
                  </a:lnTo>
                  <a:lnTo>
                    <a:pt x="138" y="25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25" name="Freeform 585"/>
            <p:cNvSpPr>
              <a:spLocks/>
            </p:cNvSpPr>
            <p:nvPr/>
          </p:nvSpPr>
          <p:spPr bwMode="auto">
            <a:xfrm>
              <a:off x="3655" y="2833"/>
              <a:ext cx="69" cy="24"/>
            </a:xfrm>
            <a:custGeom>
              <a:avLst/>
              <a:gdLst>
                <a:gd name="T0" fmla="*/ 0 w 139"/>
                <a:gd name="T1" fmla="*/ 0 h 48"/>
                <a:gd name="T2" fmla="*/ 18 w 139"/>
                <a:gd name="T3" fmla="*/ 6 h 48"/>
                <a:gd name="T4" fmla="*/ 35 w 139"/>
                <a:gd name="T5" fmla="*/ 11 h 48"/>
                <a:gd name="T6" fmla="*/ 70 w 139"/>
                <a:gd name="T7" fmla="*/ 27 h 48"/>
                <a:gd name="T8" fmla="*/ 104 w 139"/>
                <a:gd name="T9" fmla="*/ 40 h 48"/>
                <a:gd name="T10" fmla="*/ 121 w 139"/>
                <a:gd name="T11" fmla="*/ 44 h 48"/>
                <a:gd name="T12" fmla="*/ 139 w 139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48">
                  <a:moveTo>
                    <a:pt x="0" y="0"/>
                  </a:moveTo>
                  <a:lnTo>
                    <a:pt x="18" y="6"/>
                  </a:lnTo>
                  <a:lnTo>
                    <a:pt x="35" y="11"/>
                  </a:lnTo>
                  <a:lnTo>
                    <a:pt x="70" y="27"/>
                  </a:lnTo>
                  <a:lnTo>
                    <a:pt x="104" y="40"/>
                  </a:lnTo>
                  <a:lnTo>
                    <a:pt x="121" y="44"/>
                  </a:lnTo>
                  <a:lnTo>
                    <a:pt x="139" y="48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26" name="Freeform 586"/>
            <p:cNvSpPr>
              <a:spLocks/>
            </p:cNvSpPr>
            <p:nvPr/>
          </p:nvSpPr>
          <p:spPr bwMode="auto">
            <a:xfrm>
              <a:off x="3724" y="2853"/>
              <a:ext cx="68" cy="5"/>
            </a:xfrm>
            <a:custGeom>
              <a:avLst/>
              <a:gdLst>
                <a:gd name="T0" fmla="*/ 0 w 136"/>
                <a:gd name="T1" fmla="*/ 8 h 10"/>
                <a:gd name="T2" fmla="*/ 17 w 136"/>
                <a:gd name="T3" fmla="*/ 10 h 10"/>
                <a:gd name="T4" fmla="*/ 34 w 136"/>
                <a:gd name="T5" fmla="*/ 10 h 10"/>
                <a:gd name="T6" fmla="*/ 67 w 136"/>
                <a:gd name="T7" fmla="*/ 6 h 10"/>
                <a:gd name="T8" fmla="*/ 101 w 136"/>
                <a:gd name="T9" fmla="*/ 0 h 10"/>
                <a:gd name="T10" fmla="*/ 119 w 136"/>
                <a:gd name="T11" fmla="*/ 0 h 10"/>
                <a:gd name="T12" fmla="*/ 136 w 13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0">
                  <a:moveTo>
                    <a:pt x="0" y="8"/>
                  </a:moveTo>
                  <a:lnTo>
                    <a:pt x="17" y="10"/>
                  </a:lnTo>
                  <a:lnTo>
                    <a:pt x="34" y="10"/>
                  </a:lnTo>
                  <a:lnTo>
                    <a:pt x="67" y="6"/>
                  </a:lnTo>
                  <a:lnTo>
                    <a:pt x="101" y="0"/>
                  </a:lnTo>
                  <a:lnTo>
                    <a:pt x="119" y="0"/>
                  </a:lnTo>
                  <a:lnTo>
                    <a:pt x="136" y="0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27" name="Freeform 587"/>
            <p:cNvSpPr>
              <a:spLocks/>
            </p:cNvSpPr>
            <p:nvPr/>
          </p:nvSpPr>
          <p:spPr bwMode="auto">
            <a:xfrm>
              <a:off x="3792" y="2853"/>
              <a:ext cx="69" cy="16"/>
            </a:xfrm>
            <a:custGeom>
              <a:avLst/>
              <a:gdLst>
                <a:gd name="T0" fmla="*/ 0 w 138"/>
                <a:gd name="T1" fmla="*/ 0 h 33"/>
                <a:gd name="T2" fmla="*/ 35 w 138"/>
                <a:gd name="T3" fmla="*/ 6 h 33"/>
                <a:gd name="T4" fmla="*/ 69 w 138"/>
                <a:gd name="T5" fmla="*/ 14 h 33"/>
                <a:gd name="T6" fmla="*/ 104 w 138"/>
                <a:gd name="T7" fmla="*/ 25 h 33"/>
                <a:gd name="T8" fmla="*/ 138 w 138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33">
                  <a:moveTo>
                    <a:pt x="0" y="0"/>
                  </a:moveTo>
                  <a:lnTo>
                    <a:pt x="35" y="6"/>
                  </a:lnTo>
                  <a:lnTo>
                    <a:pt x="69" y="14"/>
                  </a:lnTo>
                  <a:lnTo>
                    <a:pt x="104" y="25"/>
                  </a:lnTo>
                  <a:lnTo>
                    <a:pt x="138" y="33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28" name="Freeform 588"/>
            <p:cNvSpPr>
              <a:spLocks/>
            </p:cNvSpPr>
            <p:nvPr/>
          </p:nvSpPr>
          <p:spPr bwMode="auto">
            <a:xfrm>
              <a:off x="3861" y="2869"/>
              <a:ext cx="68" cy="12"/>
            </a:xfrm>
            <a:custGeom>
              <a:avLst/>
              <a:gdLst>
                <a:gd name="T0" fmla="*/ 0 w 137"/>
                <a:gd name="T1" fmla="*/ 0 h 23"/>
                <a:gd name="T2" fmla="*/ 35 w 137"/>
                <a:gd name="T3" fmla="*/ 6 h 23"/>
                <a:gd name="T4" fmla="*/ 67 w 137"/>
                <a:gd name="T5" fmla="*/ 11 h 23"/>
                <a:gd name="T6" fmla="*/ 137 w 137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23">
                  <a:moveTo>
                    <a:pt x="0" y="0"/>
                  </a:moveTo>
                  <a:lnTo>
                    <a:pt x="35" y="6"/>
                  </a:lnTo>
                  <a:lnTo>
                    <a:pt x="67" y="11"/>
                  </a:lnTo>
                  <a:lnTo>
                    <a:pt x="137" y="23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29" name="Freeform 589"/>
            <p:cNvSpPr>
              <a:spLocks/>
            </p:cNvSpPr>
            <p:nvPr/>
          </p:nvSpPr>
          <p:spPr bwMode="auto">
            <a:xfrm>
              <a:off x="3929" y="2881"/>
              <a:ext cx="69" cy="14"/>
            </a:xfrm>
            <a:custGeom>
              <a:avLst/>
              <a:gdLst>
                <a:gd name="T0" fmla="*/ 0 w 138"/>
                <a:gd name="T1" fmla="*/ 0 h 29"/>
                <a:gd name="T2" fmla="*/ 69 w 138"/>
                <a:gd name="T3" fmla="*/ 13 h 29"/>
                <a:gd name="T4" fmla="*/ 138 w 138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8" h="29">
                  <a:moveTo>
                    <a:pt x="0" y="0"/>
                  </a:moveTo>
                  <a:lnTo>
                    <a:pt x="69" y="13"/>
                  </a:lnTo>
                  <a:lnTo>
                    <a:pt x="138" y="29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30" name="Freeform 590"/>
            <p:cNvSpPr>
              <a:spLocks/>
            </p:cNvSpPr>
            <p:nvPr/>
          </p:nvSpPr>
          <p:spPr bwMode="auto">
            <a:xfrm>
              <a:off x="3998" y="2895"/>
              <a:ext cx="69" cy="18"/>
            </a:xfrm>
            <a:custGeom>
              <a:avLst/>
              <a:gdLst>
                <a:gd name="T0" fmla="*/ 0 w 136"/>
                <a:gd name="T1" fmla="*/ 0 h 34"/>
                <a:gd name="T2" fmla="*/ 67 w 136"/>
                <a:gd name="T3" fmla="*/ 17 h 34"/>
                <a:gd name="T4" fmla="*/ 136 w 136"/>
                <a:gd name="T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34">
                  <a:moveTo>
                    <a:pt x="0" y="0"/>
                  </a:moveTo>
                  <a:lnTo>
                    <a:pt x="67" y="17"/>
                  </a:lnTo>
                  <a:lnTo>
                    <a:pt x="136" y="34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31" name="Freeform 591"/>
            <p:cNvSpPr>
              <a:spLocks/>
            </p:cNvSpPr>
            <p:nvPr/>
          </p:nvSpPr>
          <p:spPr bwMode="auto">
            <a:xfrm>
              <a:off x="4067" y="2913"/>
              <a:ext cx="69" cy="17"/>
            </a:xfrm>
            <a:custGeom>
              <a:avLst/>
              <a:gdLst>
                <a:gd name="T0" fmla="*/ 0 w 138"/>
                <a:gd name="T1" fmla="*/ 0 h 35"/>
                <a:gd name="T2" fmla="*/ 35 w 138"/>
                <a:gd name="T3" fmla="*/ 10 h 35"/>
                <a:gd name="T4" fmla="*/ 69 w 138"/>
                <a:gd name="T5" fmla="*/ 19 h 35"/>
                <a:gd name="T6" fmla="*/ 104 w 138"/>
                <a:gd name="T7" fmla="*/ 29 h 35"/>
                <a:gd name="T8" fmla="*/ 138 w 138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35">
                  <a:moveTo>
                    <a:pt x="0" y="0"/>
                  </a:moveTo>
                  <a:lnTo>
                    <a:pt x="35" y="10"/>
                  </a:lnTo>
                  <a:lnTo>
                    <a:pt x="69" y="19"/>
                  </a:lnTo>
                  <a:lnTo>
                    <a:pt x="104" y="29"/>
                  </a:lnTo>
                  <a:lnTo>
                    <a:pt x="138" y="35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32" name="Freeform 592"/>
            <p:cNvSpPr>
              <a:spLocks/>
            </p:cNvSpPr>
            <p:nvPr/>
          </p:nvSpPr>
          <p:spPr bwMode="auto">
            <a:xfrm>
              <a:off x="4136" y="2930"/>
              <a:ext cx="69" cy="4"/>
            </a:xfrm>
            <a:custGeom>
              <a:avLst/>
              <a:gdLst>
                <a:gd name="T0" fmla="*/ 0 w 139"/>
                <a:gd name="T1" fmla="*/ 0 h 7"/>
                <a:gd name="T2" fmla="*/ 35 w 139"/>
                <a:gd name="T3" fmla="*/ 4 h 7"/>
                <a:gd name="T4" fmla="*/ 69 w 139"/>
                <a:gd name="T5" fmla="*/ 4 h 7"/>
                <a:gd name="T6" fmla="*/ 104 w 139"/>
                <a:gd name="T7" fmla="*/ 5 h 7"/>
                <a:gd name="T8" fmla="*/ 139 w 139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7">
                  <a:moveTo>
                    <a:pt x="0" y="0"/>
                  </a:moveTo>
                  <a:lnTo>
                    <a:pt x="35" y="4"/>
                  </a:lnTo>
                  <a:lnTo>
                    <a:pt x="69" y="4"/>
                  </a:lnTo>
                  <a:lnTo>
                    <a:pt x="104" y="5"/>
                  </a:lnTo>
                  <a:lnTo>
                    <a:pt x="139" y="7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33" name="Freeform 593"/>
            <p:cNvSpPr>
              <a:spLocks/>
            </p:cNvSpPr>
            <p:nvPr/>
          </p:nvSpPr>
          <p:spPr bwMode="auto">
            <a:xfrm>
              <a:off x="4205" y="2934"/>
              <a:ext cx="68" cy="10"/>
            </a:xfrm>
            <a:custGeom>
              <a:avLst/>
              <a:gdLst>
                <a:gd name="T0" fmla="*/ 0 w 136"/>
                <a:gd name="T1" fmla="*/ 0 h 22"/>
                <a:gd name="T2" fmla="*/ 34 w 136"/>
                <a:gd name="T3" fmla="*/ 4 h 22"/>
                <a:gd name="T4" fmla="*/ 67 w 136"/>
                <a:gd name="T5" fmla="*/ 6 h 22"/>
                <a:gd name="T6" fmla="*/ 101 w 136"/>
                <a:gd name="T7" fmla="*/ 12 h 22"/>
                <a:gd name="T8" fmla="*/ 119 w 136"/>
                <a:gd name="T9" fmla="*/ 16 h 22"/>
                <a:gd name="T10" fmla="*/ 136 w 136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22">
                  <a:moveTo>
                    <a:pt x="0" y="0"/>
                  </a:moveTo>
                  <a:lnTo>
                    <a:pt x="34" y="4"/>
                  </a:lnTo>
                  <a:lnTo>
                    <a:pt x="67" y="6"/>
                  </a:lnTo>
                  <a:lnTo>
                    <a:pt x="101" y="12"/>
                  </a:lnTo>
                  <a:lnTo>
                    <a:pt x="119" y="16"/>
                  </a:lnTo>
                  <a:lnTo>
                    <a:pt x="136" y="22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34" name="Freeform 594"/>
            <p:cNvSpPr>
              <a:spLocks/>
            </p:cNvSpPr>
            <p:nvPr/>
          </p:nvSpPr>
          <p:spPr bwMode="auto">
            <a:xfrm>
              <a:off x="4273" y="2944"/>
              <a:ext cx="69" cy="38"/>
            </a:xfrm>
            <a:custGeom>
              <a:avLst/>
              <a:gdLst>
                <a:gd name="T0" fmla="*/ 0 w 138"/>
                <a:gd name="T1" fmla="*/ 0 h 74"/>
                <a:gd name="T2" fmla="*/ 17 w 138"/>
                <a:gd name="T3" fmla="*/ 7 h 74"/>
                <a:gd name="T4" fmla="*/ 34 w 138"/>
                <a:gd name="T5" fmla="*/ 15 h 74"/>
                <a:gd name="T6" fmla="*/ 69 w 138"/>
                <a:gd name="T7" fmla="*/ 36 h 74"/>
                <a:gd name="T8" fmla="*/ 104 w 138"/>
                <a:gd name="T9" fmla="*/ 57 h 74"/>
                <a:gd name="T10" fmla="*/ 121 w 138"/>
                <a:gd name="T11" fmla="*/ 67 h 74"/>
                <a:gd name="T12" fmla="*/ 138 w 138"/>
                <a:gd name="T1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74">
                  <a:moveTo>
                    <a:pt x="0" y="0"/>
                  </a:moveTo>
                  <a:lnTo>
                    <a:pt x="17" y="7"/>
                  </a:lnTo>
                  <a:lnTo>
                    <a:pt x="34" y="15"/>
                  </a:lnTo>
                  <a:lnTo>
                    <a:pt x="69" y="36"/>
                  </a:lnTo>
                  <a:lnTo>
                    <a:pt x="104" y="57"/>
                  </a:lnTo>
                  <a:lnTo>
                    <a:pt x="121" y="67"/>
                  </a:lnTo>
                  <a:lnTo>
                    <a:pt x="138" y="74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35" name="Freeform 595"/>
            <p:cNvSpPr>
              <a:spLocks/>
            </p:cNvSpPr>
            <p:nvPr/>
          </p:nvSpPr>
          <p:spPr bwMode="auto">
            <a:xfrm>
              <a:off x="4342" y="2982"/>
              <a:ext cx="68" cy="18"/>
            </a:xfrm>
            <a:custGeom>
              <a:avLst/>
              <a:gdLst>
                <a:gd name="T0" fmla="*/ 0 w 136"/>
                <a:gd name="T1" fmla="*/ 0 h 37"/>
                <a:gd name="T2" fmla="*/ 35 w 136"/>
                <a:gd name="T3" fmla="*/ 12 h 37"/>
                <a:gd name="T4" fmla="*/ 67 w 136"/>
                <a:gd name="T5" fmla="*/ 21 h 37"/>
                <a:gd name="T6" fmla="*/ 102 w 136"/>
                <a:gd name="T7" fmla="*/ 29 h 37"/>
                <a:gd name="T8" fmla="*/ 136 w 136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37">
                  <a:moveTo>
                    <a:pt x="0" y="0"/>
                  </a:moveTo>
                  <a:lnTo>
                    <a:pt x="35" y="12"/>
                  </a:lnTo>
                  <a:lnTo>
                    <a:pt x="67" y="21"/>
                  </a:lnTo>
                  <a:lnTo>
                    <a:pt x="102" y="29"/>
                  </a:lnTo>
                  <a:lnTo>
                    <a:pt x="136" y="37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36" name="Freeform 596"/>
            <p:cNvSpPr>
              <a:spLocks/>
            </p:cNvSpPr>
            <p:nvPr/>
          </p:nvSpPr>
          <p:spPr bwMode="auto">
            <a:xfrm>
              <a:off x="4410" y="3000"/>
              <a:ext cx="69" cy="9"/>
            </a:xfrm>
            <a:custGeom>
              <a:avLst/>
              <a:gdLst>
                <a:gd name="T0" fmla="*/ 0 w 139"/>
                <a:gd name="T1" fmla="*/ 0 h 17"/>
                <a:gd name="T2" fmla="*/ 18 w 139"/>
                <a:gd name="T3" fmla="*/ 2 h 17"/>
                <a:gd name="T4" fmla="*/ 35 w 139"/>
                <a:gd name="T5" fmla="*/ 4 h 17"/>
                <a:gd name="T6" fmla="*/ 70 w 139"/>
                <a:gd name="T7" fmla="*/ 6 h 17"/>
                <a:gd name="T8" fmla="*/ 104 w 139"/>
                <a:gd name="T9" fmla="*/ 9 h 17"/>
                <a:gd name="T10" fmla="*/ 121 w 139"/>
                <a:gd name="T11" fmla="*/ 11 h 17"/>
                <a:gd name="T12" fmla="*/ 139 w 139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7">
                  <a:moveTo>
                    <a:pt x="0" y="0"/>
                  </a:moveTo>
                  <a:lnTo>
                    <a:pt x="18" y="2"/>
                  </a:lnTo>
                  <a:lnTo>
                    <a:pt x="35" y="4"/>
                  </a:lnTo>
                  <a:lnTo>
                    <a:pt x="70" y="6"/>
                  </a:lnTo>
                  <a:lnTo>
                    <a:pt x="104" y="9"/>
                  </a:lnTo>
                  <a:lnTo>
                    <a:pt x="121" y="11"/>
                  </a:lnTo>
                  <a:lnTo>
                    <a:pt x="139" y="17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37" name="Freeform 597"/>
            <p:cNvSpPr>
              <a:spLocks/>
            </p:cNvSpPr>
            <p:nvPr/>
          </p:nvSpPr>
          <p:spPr bwMode="auto">
            <a:xfrm>
              <a:off x="4479" y="3009"/>
              <a:ext cx="69" cy="42"/>
            </a:xfrm>
            <a:custGeom>
              <a:avLst/>
              <a:gdLst>
                <a:gd name="T0" fmla="*/ 0 w 136"/>
                <a:gd name="T1" fmla="*/ 0 h 85"/>
                <a:gd name="T2" fmla="*/ 4 w 136"/>
                <a:gd name="T3" fmla="*/ 0 h 85"/>
                <a:gd name="T4" fmla="*/ 9 w 136"/>
                <a:gd name="T5" fmla="*/ 2 h 85"/>
                <a:gd name="T6" fmla="*/ 15 w 136"/>
                <a:gd name="T7" fmla="*/ 4 h 85"/>
                <a:gd name="T8" fmla="*/ 25 w 136"/>
                <a:gd name="T9" fmla="*/ 4 h 85"/>
                <a:gd name="T10" fmla="*/ 44 w 136"/>
                <a:gd name="T11" fmla="*/ 8 h 85"/>
                <a:gd name="T12" fmla="*/ 65 w 136"/>
                <a:gd name="T13" fmla="*/ 15 h 85"/>
                <a:gd name="T14" fmla="*/ 88 w 136"/>
                <a:gd name="T15" fmla="*/ 25 h 85"/>
                <a:gd name="T16" fmla="*/ 107 w 136"/>
                <a:gd name="T17" fmla="*/ 39 h 85"/>
                <a:gd name="T18" fmla="*/ 117 w 136"/>
                <a:gd name="T19" fmla="*/ 48 h 85"/>
                <a:gd name="T20" fmla="*/ 125 w 136"/>
                <a:gd name="T21" fmla="*/ 60 h 85"/>
                <a:gd name="T22" fmla="*/ 132 w 136"/>
                <a:gd name="T23" fmla="*/ 71 h 85"/>
                <a:gd name="T24" fmla="*/ 136 w 136"/>
                <a:gd name="T2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" h="85">
                  <a:moveTo>
                    <a:pt x="0" y="0"/>
                  </a:moveTo>
                  <a:lnTo>
                    <a:pt x="4" y="0"/>
                  </a:lnTo>
                  <a:lnTo>
                    <a:pt x="9" y="2"/>
                  </a:lnTo>
                  <a:lnTo>
                    <a:pt x="15" y="4"/>
                  </a:lnTo>
                  <a:lnTo>
                    <a:pt x="25" y="4"/>
                  </a:lnTo>
                  <a:lnTo>
                    <a:pt x="44" y="8"/>
                  </a:lnTo>
                  <a:lnTo>
                    <a:pt x="65" y="15"/>
                  </a:lnTo>
                  <a:lnTo>
                    <a:pt x="88" y="25"/>
                  </a:lnTo>
                  <a:lnTo>
                    <a:pt x="107" y="39"/>
                  </a:lnTo>
                  <a:lnTo>
                    <a:pt x="117" y="48"/>
                  </a:lnTo>
                  <a:lnTo>
                    <a:pt x="125" y="60"/>
                  </a:lnTo>
                  <a:lnTo>
                    <a:pt x="132" y="71"/>
                  </a:lnTo>
                  <a:lnTo>
                    <a:pt x="136" y="85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38" name="Freeform 598"/>
            <p:cNvSpPr>
              <a:spLocks/>
            </p:cNvSpPr>
            <p:nvPr/>
          </p:nvSpPr>
          <p:spPr bwMode="auto">
            <a:xfrm>
              <a:off x="4548" y="3051"/>
              <a:ext cx="137" cy="741"/>
            </a:xfrm>
            <a:custGeom>
              <a:avLst/>
              <a:gdLst>
                <a:gd name="T0" fmla="*/ 0 w 275"/>
                <a:gd name="T1" fmla="*/ 0 h 1482"/>
                <a:gd name="T2" fmla="*/ 6 w 275"/>
                <a:gd name="T3" fmla="*/ 25 h 1482"/>
                <a:gd name="T4" fmla="*/ 13 w 275"/>
                <a:gd name="T5" fmla="*/ 53 h 1482"/>
                <a:gd name="T6" fmla="*/ 21 w 275"/>
                <a:gd name="T7" fmla="*/ 84 h 1482"/>
                <a:gd name="T8" fmla="*/ 27 w 275"/>
                <a:gd name="T9" fmla="*/ 119 h 1482"/>
                <a:gd name="T10" fmla="*/ 35 w 275"/>
                <a:gd name="T11" fmla="*/ 153 h 1482"/>
                <a:gd name="T12" fmla="*/ 42 w 275"/>
                <a:gd name="T13" fmla="*/ 192 h 1482"/>
                <a:gd name="T14" fmla="*/ 50 w 275"/>
                <a:gd name="T15" fmla="*/ 230 h 1482"/>
                <a:gd name="T16" fmla="*/ 60 w 275"/>
                <a:gd name="T17" fmla="*/ 272 h 1482"/>
                <a:gd name="T18" fmla="*/ 67 w 275"/>
                <a:gd name="T19" fmla="*/ 314 h 1482"/>
                <a:gd name="T20" fmla="*/ 75 w 275"/>
                <a:gd name="T21" fmla="*/ 359 h 1482"/>
                <a:gd name="T22" fmla="*/ 85 w 275"/>
                <a:gd name="T23" fmla="*/ 405 h 1482"/>
                <a:gd name="T24" fmla="*/ 92 w 275"/>
                <a:gd name="T25" fmla="*/ 453 h 1482"/>
                <a:gd name="T26" fmla="*/ 111 w 275"/>
                <a:gd name="T27" fmla="*/ 551 h 1482"/>
                <a:gd name="T28" fmla="*/ 129 w 275"/>
                <a:gd name="T29" fmla="*/ 652 h 1482"/>
                <a:gd name="T30" fmla="*/ 148 w 275"/>
                <a:gd name="T31" fmla="*/ 758 h 1482"/>
                <a:gd name="T32" fmla="*/ 165 w 275"/>
                <a:gd name="T33" fmla="*/ 863 h 1482"/>
                <a:gd name="T34" fmla="*/ 204 w 275"/>
                <a:gd name="T35" fmla="*/ 1078 h 1482"/>
                <a:gd name="T36" fmla="*/ 221 w 275"/>
                <a:gd name="T37" fmla="*/ 1184 h 1482"/>
                <a:gd name="T38" fmla="*/ 240 w 275"/>
                <a:gd name="T39" fmla="*/ 1286 h 1482"/>
                <a:gd name="T40" fmla="*/ 257 w 275"/>
                <a:gd name="T41" fmla="*/ 1386 h 1482"/>
                <a:gd name="T42" fmla="*/ 275 w 275"/>
                <a:gd name="T43" fmla="*/ 1482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5" h="1482">
                  <a:moveTo>
                    <a:pt x="0" y="0"/>
                  </a:moveTo>
                  <a:lnTo>
                    <a:pt x="6" y="25"/>
                  </a:lnTo>
                  <a:lnTo>
                    <a:pt x="13" y="53"/>
                  </a:lnTo>
                  <a:lnTo>
                    <a:pt x="21" y="84"/>
                  </a:lnTo>
                  <a:lnTo>
                    <a:pt x="27" y="119"/>
                  </a:lnTo>
                  <a:lnTo>
                    <a:pt x="35" y="153"/>
                  </a:lnTo>
                  <a:lnTo>
                    <a:pt x="42" y="192"/>
                  </a:lnTo>
                  <a:lnTo>
                    <a:pt x="50" y="230"/>
                  </a:lnTo>
                  <a:lnTo>
                    <a:pt x="60" y="272"/>
                  </a:lnTo>
                  <a:lnTo>
                    <a:pt x="67" y="314"/>
                  </a:lnTo>
                  <a:lnTo>
                    <a:pt x="75" y="359"/>
                  </a:lnTo>
                  <a:lnTo>
                    <a:pt x="85" y="405"/>
                  </a:lnTo>
                  <a:lnTo>
                    <a:pt x="92" y="453"/>
                  </a:lnTo>
                  <a:lnTo>
                    <a:pt x="111" y="551"/>
                  </a:lnTo>
                  <a:lnTo>
                    <a:pt x="129" y="652"/>
                  </a:lnTo>
                  <a:lnTo>
                    <a:pt x="148" y="758"/>
                  </a:lnTo>
                  <a:lnTo>
                    <a:pt x="165" y="863"/>
                  </a:lnTo>
                  <a:lnTo>
                    <a:pt x="204" y="1078"/>
                  </a:lnTo>
                  <a:lnTo>
                    <a:pt x="221" y="1184"/>
                  </a:lnTo>
                  <a:lnTo>
                    <a:pt x="240" y="1286"/>
                  </a:lnTo>
                  <a:lnTo>
                    <a:pt x="257" y="1386"/>
                  </a:lnTo>
                  <a:lnTo>
                    <a:pt x="275" y="1482"/>
                  </a:lnTo>
                </a:path>
              </a:pathLst>
            </a:custGeom>
            <a:noFill/>
            <a:ln w="12700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839" name="Freeform 599"/>
            <p:cNvSpPr>
              <a:spLocks/>
            </p:cNvSpPr>
            <p:nvPr/>
          </p:nvSpPr>
          <p:spPr bwMode="auto">
            <a:xfrm>
              <a:off x="1299" y="3772"/>
              <a:ext cx="40" cy="40"/>
            </a:xfrm>
            <a:custGeom>
              <a:avLst/>
              <a:gdLst>
                <a:gd name="T0" fmla="*/ 40 w 80"/>
                <a:gd name="T1" fmla="*/ 0 h 81"/>
                <a:gd name="T2" fmla="*/ 80 w 80"/>
                <a:gd name="T3" fmla="*/ 41 h 81"/>
                <a:gd name="T4" fmla="*/ 40 w 80"/>
                <a:gd name="T5" fmla="*/ 81 h 81"/>
                <a:gd name="T6" fmla="*/ 0 w 80"/>
                <a:gd name="T7" fmla="*/ 41 h 81"/>
                <a:gd name="T8" fmla="*/ 40 w 80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1">
                  <a:moveTo>
                    <a:pt x="40" y="0"/>
                  </a:moveTo>
                  <a:lnTo>
                    <a:pt x="80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40" name="Freeform 600"/>
            <p:cNvSpPr>
              <a:spLocks/>
            </p:cNvSpPr>
            <p:nvPr/>
          </p:nvSpPr>
          <p:spPr bwMode="auto">
            <a:xfrm>
              <a:off x="1436" y="3008"/>
              <a:ext cx="40" cy="40"/>
            </a:xfrm>
            <a:custGeom>
              <a:avLst/>
              <a:gdLst>
                <a:gd name="T0" fmla="*/ 41 w 81"/>
                <a:gd name="T1" fmla="*/ 0 h 81"/>
                <a:gd name="T2" fmla="*/ 81 w 81"/>
                <a:gd name="T3" fmla="*/ 41 h 81"/>
                <a:gd name="T4" fmla="*/ 41 w 81"/>
                <a:gd name="T5" fmla="*/ 81 h 81"/>
                <a:gd name="T6" fmla="*/ 0 w 81"/>
                <a:gd name="T7" fmla="*/ 41 h 81"/>
                <a:gd name="T8" fmla="*/ 41 w 81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lnTo>
                    <a:pt x="81" y="41"/>
                  </a:lnTo>
                  <a:lnTo>
                    <a:pt x="41" y="81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41" name="Freeform 601"/>
            <p:cNvSpPr>
              <a:spLocks/>
            </p:cNvSpPr>
            <p:nvPr/>
          </p:nvSpPr>
          <p:spPr bwMode="auto">
            <a:xfrm>
              <a:off x="1505" y="2980"/>
              <a:ext cx="41" cy="40"/>
            </a:xfrm>
            <a:custGeom>
              <a:avLst/>
              <a:gdLst>
                <a:gd name="T0" fmla="*/ 40 w 80"/>
                <a:gd name="T1" fmla="*/ 0 h 80"/>
                <a:gd name="T2" fmla="*/ 80 w 80"/>
                <a:gd name="T3" fmla="*/ 40 h 80"/>
                <a:gd name="T4" fmla="*/ 40 w 80"/>
                <a:gd name="T5" fmla="*/ 80 h 80"/>
                <a:gd name="T6" fmla="*/ 0 w 80"/>
                <a:gd name="T7" fmla="*/ 40 h 80"/>
                <a:gd name="T8" fmla="*/ 40 w 80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lnTo>
                    <a:pt x="80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42" name="Freeform 602"/>
            <p:cNvSpPr>
              <a:spLocks/>
            </p:cNvSpPr>
            <p:nvPr/>
          </p:nvSpPr>
          <p:spPr bwMode="auto">
            <a:xfrm>
              <a:off x="1573" y="2968"/>
              <a:ext cx="41" cy="41"/>
            </a:xfrm>
            <a:custGeom>
              <a:avLst/>
              <a:gdLst>
                <a:gd name="T0" fmla="*/ 40 w 81"/>
                <a:gd name="T1" fmla="*/ 0 h 81"/>
                <a:gd name="T2" fmla="*/ 81 w 81"/>
                <a:gd name="T3" fmla="*/ 41 h 81"/>
                <a:gd name="T4" fmla="*/ 40 w 81"/>
                <a:gd name="T5" fmla="*/ 81 h 81"/>
                <a:gd name="T6" fmla="*/ 0 w 81"/>
                <a:gd name="T7" fmla="*/ 41 h 81"/>
                <a:gd name="T8" fmla="*/ 40 w 81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43" name="Freeform 603"/>
            <p:cNvSpPr>
              <a:spLocks/>
            </p:cNvSpPr>
            <p:nvPr/>
          </p:nvSpPr>
          <p:spPr bwMode="auto">
            <a:xfrm>
              <a:off x="1643" y="2966"/>
              <a:ext cx="40" cy="41"/>
            </a:xfrm>
            <a:custGeom>
              <a:avLst/>
              <a:gdLst>
                <a:gd name="T0" fmla="*/ 40 w 81"/>
                <a:gd name="T1" fmla="*/ 0 h 80"/>
                <a:gd name="T2" fmla="*/ 81 w 81"/>
                <a:gd name="T3" fmla="*/ 40 h 80"/>
                <a:gd name="T4" fmla="*/ 40 w 81"/>
                <a:gd name="T5" fmla="*/ 80 h 80"/>
                <a:gd name="T6" fmla="*/ 0 w 81"/>
                <a:gd name="T7" fmla="*/ 40 h 80"/>
                <a:gd name="T8" fmla="*/ 40 w 81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40" y="0"/>
                  </a:moveTo>
                  <a:lnTo>
                    <a:pt x="81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44" name="Freeform 604"/>
            <p:cNvSpPr>
              <a:spLocks/>
            </p:cNvSpPr>
            <p:nvPr/>
          </p:nvSpPr>
          <p:spPr bwMode="auto">
            <a:xfrm>
              <a:off x="1711" y="2936"/>
              <a:ext cx="40" cy="40"/>
            </a:xfrm>
            <a:custGeom>
              <a:avLst/>
              <a:gdLst>
                <a:gd name="T0" fmla="*/ 41 w 81"/>
                <a:gd name="T1" fmla="*/ 0 h 81"/>
                <a:gd name="T2" fmla="*/ 81 w 81"/>
                <a:gd name="T3" fmla="*/ 41 h 81"/>
                <a:gd name="T4" fmla="*/ 41 w 81"/>
                <a:gd name="T5" fmla="*/ 81 h 81"/>
                <a:gd name="T6" fmla="*/ 0 w 81"/>
                <a:gd name="T7" fmla="*/ 41 h 81"/>
                <a:gd name="T8" fmla="*/ 41 w 81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lnTo>
                    <a:pt x="81" y="41"/>
                  </a:lnTo>
                  <a:lnTo>
                    <a:pt x="41" y="81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45" name="Freeform 605"/>
            <p:cNvSpPr>
              <a:spLocks/>
            </p:cNvSpPr>
            <p:nvPr/>
          </p:nvSpPr>
          <p:spPr bwMode="auto">
            <a:xfrm>
              <a:off x="1780" y="2922"/>
              <a:ext cx="40" cy="40"/>
            </a:xfrm>
            <a:custGeom>
              <a:avLst/>
              <a:gdLst>
                <a:gd name="T0" fmla="*/ 40 w 80"/>
                <a:gd name="T1" fmla="*/ 0 h 81"/>
                <a:gd name="T2" fmla="*/ 80 w 80"/>
                <a:gd name="T3" fmla="*/ 41 h 81"/>
                <a:gd name="T4" fmla="*/ 40 w 80"/>
                <a:gd name="T5" fmla="*/ 81 h 81"/>
                <a:gd name="T6" fmla="*/ 0 w 80"/>
                <a:gd name="T7" fmla="*/ 41 h 81"/>
                <a:gd name="T8" fmla="*/ 40 w 80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1">
                  <a:moveTo>
                    <a:pt x="40" y="0"/>
                  </a:moveTo>
                  <a:lnTo>
                    <a:pt x="80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46" name="Freeform 606"/>
            <p:cNvSpPr>
              <a:spLocks/>
            </p:cNvSpPr>
            <p:nvPr/>
          </p:nvSpPr>
          <p:spPr bwMode="auto">
            <a:xfrm>
              <a:off x="1848" y="2893"/>
              <a:ext cx="40" cy="41"/>
            </a:xfrm>
            <a:custGeom>
              <a:avLst/>
              <a:gdLst>
                <a:gd name="T0" fmla="*/ 40 w 81"/>
                <a:gd name="T1" fmla="*/ 0 h 80"/>
                <a:gd name="T2" fmla="*/ 81 w 81"/>
                <a:gd name="T3" fmla="*/ 40 h 80"/>
                <a:gd name="T4" fmla="*/ 40 w 81"/>
                <a:gd name="T5" fmla="*/ 80 h 80"/>
                <a:gd name="T6" fmla="*/ 0 w 81"/>
                <a:gd name="T7" fmla="*/ 40 h 80"/>
                <a:gd name="T8" fmla="*/ 40 w 81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40" y="0"/>
                  </a:moveTo>
                  <a:lnTo>
                    <a:pt x="81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47" name="Freeform 607"/>
            <p:cNvSpPr>
              <a:spLocks/>
            </p:cNvSpPr>
            <p:nvPr/>
          </p:nvSpPr>
          <p:spPr bwMode="auto">
            <a:xfrm>
              <a:off x="1917" y="2917"/>
              <a:ext cx="40" cy="41"/>
            </a:xfrm>
            <a:custGeom>
              <a:avLst/>
              <a:gdLst>
                <a:gd name="T0" fmla="*/ 41 w 81"/>
                <a:gd name="T1" fmla="*/ 0 h 80"/>
                <a:gd name="T2" fmla="*/ 81 w 81"/>
                <a:gd name="T3" fmla="*/ 40 h 80"/>
                <a:gd name="T4" fmla="*/ 41 w 81"/>
                <a:gd name="T5" fmla="*/ 80 h 80"/>
                <a:gd name="T6" fmla="*/ 0 w 81"/>
                <a:gd name="T7" fmla="*/ 40 h 80"/>
                <a:gd name="T8" fmla="*/ 41 w 81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41" y="0"/>
                  </a:moveTo>
                  <a:lnTo>
                    <a:pt x="81" y="40"/>
                  </a:lnTo>
                  <a:lnTo>
                    <a:pt x="41" y="80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48" name="Freeform 608"/>
            <p:cNvSpPr>
              <a:spLocks/>
            </p:cNvSpPr>
            <p:nvPr/>
          </p:nvSpPr>
          <p:spPr bwMode="auto">
            <a:xfrm>
              <a:off x="1986" y="2863"/>
              <a:ext cx="41" cy="40"/>
            </a:xfrm>
            <a:custGeom>
              <a:avLst/>
              <a:gdLst>
                <a:gd name="T0" fmla="*/ 41 w 81"/>
                <a:gd name="T1" fmla="*/ 0 h 81"/>
                <a:gd name="T2" fmla="*/ 81 w 81"/>
                <a:gd name="T3" fmla="*/ 41 h 81"/>
                <a:gd name="T4" fmla="*/ 41 w 81"/>
                <a:gd name="T5" fmla="*/ 81 h 81"/>
                <a:gd name="T6" fmla="*/ 0 w 81"/>
                <a:gd name="T7" fmla="*/ 41 h 81"/>
                <a:gd name="T8" fmla="*/ 41 w 81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lnTo>
                    <a:pt x="81" y="41"/>
                  </a:lnTo>
                  <a:lnTo>
                    <a:pt x="41" y="81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49" name="Freeform 609"/>
            <p:cNvSpPr>
              <a:spLocks/>
            </p:cNvSpPr>
            <p:nvPr/>
          </p:nvSpPr>
          <p:spPr bwMode="auto">
            <a:xfrm>
              <a:off x="2054" y="2857"/>
              <a:ext cx="41" cy="40"/>
            </a:xfrm>
            <a:custGeom>
              <a:avLst/>
              <a:gdLst>
                <a:gd name="T0" fmla="*/ 40 w 80"/>
                <a:gd name="T1" fmla="*/ 0 h 80"/>
                <a:gd name="T2" fmla="*/ 80 w 80"/>
                <a:gd name="T3" fmla="*/ 40 h 80"/>
                <a:gd name="T4" fmla="*/ 40 w 80"/>
                <a:gd name="T5" fmla="*/ 80 h 80"/>
                <a:gd name="T6" fmla="*/ 0 w 80"/>
                <a:gd name="T7" fmla="*/ 40 h 80"/>
                <a:gd name="T8" fmla="*/ 40 w 80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lnTo>
                    <a:pt x="80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50" name="Freeform 610"/>
            <p:cNvSpPr>
              <a:spLocks/>
            </p:cNvSpPr>
            <p:nvPr/>
          </p:nvSpPr>
          <p:spPr bwMode="auto">
            <a:xfrm>
              <a:off x="2124" y="2846"/>
              <a:ext cx="40" cy="41"/>
            </a:xfrm>
            <a:custGeom>
              <a:avLst/>
              <a:gdLst>
                <a:gd name="T0" fmla="*/ 40 w 81"/>
                <a:gd name="T1" fmla="*/ 0 h 80"/>
                <a:gd name="T2" fmla="*/ 81 w 81"/>
                <a:gd name="T3" fmla="*/ 40 h 80"/>
                <a:gd name="T4" fmla="*/ 40 w 81"/>
                <a:gd name="T5" fmla="*/ 80 h 80"/>
                <a:gd name="T6" fmla="*/ 0 w 81"/>
                <a:gd name="T7" fmla="*/ 40 h 80"/>
                <a:gd name="T8" fmla="*/ 40 w 81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40" y="0"/>
                  </a:moveTo>
                  <a:lnTo>
                    <a:pt x="81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51" name="Freeform 611"/>
            <p:cNvSpPr>
              <a:spLocks/>
            </p:cNvSpPr>
            <p:nvPr/>
          </p:nvSpPr>
          <p:spPr bwMode="auto">
            <a:xfrm>
              <a:off x="2192" y="2825"/>
              <a:ext cx="40" cy="41"/>
            </a:xfrm>
            <a:custGeom>
              <a:avLst/>
              <a:gdLst>
                <a:gd name="T0" fmla="*/ 41 w 81"/>
                <a:gd name="T1" fmla="*/ 0 h 81"/>
                <a:gd name="T2" fmla="*/ 81 w 81"/>
                <a:gd name="T3" fmla="*/ 41 h 81"/>
                <a:gd name="T4" fmla="*/ 41 w 81"/>
                <a:gd name="T5" fmla="*/ 81 h 81"/>
                <a:gd name="T6" fmla="*/ 0 w 81"/>
                <a:gd name="T7" fmla="*/ 41 h 81"/>
                <a:gd name="T8" fmla="*/ 41 w 81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lnTo>
                    <a:pt x="81" y="41"/>
                  </a:lnTo>
                  <a:lnTo>
                    <a:pt x="41" y="81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52" name="Freeform 612"/>
            <p:cNvSpPr>
              <a:spLocks/>
            </p:cNvSpPr>
            <p:nvPr/>
          </p:nvSpPr>
          <p:spPr bwMode="auto">
            <a:xfrm>
              <a:off x="2261" y="2828"/>
              <a:ext cx="40" cy="40"/>
            </a:xfrm>
            <a:custGeom>
              <a:avLst/>
              <a:gdLst>
                <a:gd name="T0" fmla="*/ 40 w 80"/>
                <a:gd name="T1" fmla="*/ 0 h 81"/>
                <a:gd name="T2" fmla="*/ 80 w 80"/>
                <a:gd name="T3" fmla="*/ 41 h 81"/>
                <a:gd name="T4" fmla="*/ 40 w 80"/>
                <a:gd name="T5" fmla="*/ 81 h 81"/>
                <a:gd name="T6" fmla="*/ 0 w 80"/>
                <a:gd name="T7" fmla="*/ 41 h 81"/>
                <a:gd name="T8" fmla="*/ 40 w 80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1">
                  <a:moveTo>
                    <a:pt x="40" y="0"/>
                  </a:moveTo>
                  <a:lnTo>
                    <a:pt x="80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53" name="Freeform 613"/>
            <p:cNvSpPr>
              <a:spLocks/>
            </p:cNvSpPr>
            <p:nvPr/>
          </p:nvSpPr>
          <p:spPr bwMode="auto">
            <a:xfrm>
              <a:off x="2329" y="2826"/>
              <a:ext cx="40" cy="41"/>
            </a:xfrm>
            <a:custGeom>
              <a:avLst/>
              <a:gdLst>
                <a:gd name="T0" fmla="*/ 40 w 81"/>
                <a:gd name="T1" fmla="*/ 0 h 81"/>
                <a:gd name="T2" fmla="*/ 81 w 81"/>
                <a:gd name="T3" fmla="*/ 41 h 81"/>
                <a:gd name="T4" fmla="*/ 40 w 81"/>
                <a:gd name="T5" fmla="*/ 81 h 81"/>
                <a:gd name="T6" fmla="*/ 0 w 81"/>
                <a:gd name="T7" fmla="*/ 41 h 81"/>
                <a:gd name="T8" fmla="*/ 40 w 81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54" name="Freeform 614"/>
            <p:cNvSpPr>
              <a:spLocks/>
            </p:cNvSpPr>
            <p:nvPr/>
          </p:nvSpPr>
          <p:spPr bwMode="auto">
            <a:xfrm>
              <a:off x="2398" y="2793"/>
              <a:ext cx="40" cy="40"/>
            </a:xfrm>
            <a:custGeom>
              <a:avLst/>
              <a:gdLst>
                <a:gd name="T0" fmla="*/ 40 w 81"/>
                <a:gd name="T1" fmla="*/ 0 h 81"/>
                <a:gd name="T2" fmla="*/ 81 w 81"/>
                <a:gd name="T3" fmla="*/ 41 h 81"/>
                <a:gd name="T4" fmla="*/ 40 w 81"/>
                <a:gd name="T5" fmla="*/ 81 h 81"/>
                <a:gd name="T6" fmla="*/ 0 w 81"/>
                <a:gd name="T7" fmla="*/ 41 h 81"/>
                <a:gd name="T8" fmla="*/ 40 w 81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55" name="Freeform 615"/>
            <p:cNvSpPr>
              <a:spLocks/>
            </p:cNvSpPr>
            <p:nvPr/>
          </p:nvSpPr>
          <p:spPr bwMode="auto">
            <a:xfrm>
              <a:off x="2467" y="2782"/>
              <a:ext cx="41" cy="40"/>
            </a:xfrm>
            <a:custGeom>
              <a:avLst/>
              <a:gdLst>
                <a:gd name="T0" fmla="*/ 41 w 81"/>
                <a:gd name="T1" fmla="*/ 0 h 81"/>
                <a:gd name="T2" fmla="*/ 81 w 81"/>
                <a:gd name="T3" fmla="*/ 40 h 81"/>
                <a:gd name="T4" fmla="*/ 41 w 81"/>
                <a:gd name="T5" fmla="*/ 81 h 81"/>
                <a:gd name="T6" fmla="*/ 0 w 81"/>
                <a:gd name="T7" fmla="*/ 40 h 81"/>
                <a:gd name="T8" fmla="*/ 41 w 81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lnTo>
                    <a:pt x="81" y="40"/>
                  </a:lnTo>
                  <a:lnTo>
                    <a:pt x="41" y="81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56" name="Freeform 616"/>
            <p:cNvSpPr>
              <a:spLocks/>
            </p:cNvSpPr>
            <p:nvPr/>
          </p:nvSpPr>
          <p:spPr bwMode="auto">
            <a:xfrm>
              <a:off x="2535" y="2753"/>
              <a:ext cx="41" cy="41"/>
            </a:xfrm>
            <a:custGeom>
              <a:avLst/>
              <a:gdLst>
                <a:gd name="T0" fmla="*/ 40 w 80"/>
                <a:gd name="T1" fmla="*/ 0 h 81"/>
                <a:gd name="T2" fmla="*/ 80 w 80"/>
                <a:gd name="T3" fmla="*/ 41 h 81"/>
                <a:gd name="T4" fmla="*/ 40 w 80"/>
                <a:gd name="T5" fmla="*/ 81 h 81"/>
                <a:gd name="T6" fmla="*/ 0 w 80"/>
                <a:gd name="T7" fmla="*/ 41 h 81"/>
                <a:gd name="T8" fmla="*/ 40 w 80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1">
                  <a:moveTo>
                    <a:pt x="40" y="0"/>
                  </a:moveTo>
                  <a:lnTo>
                    <a:pt x="80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57" name="Freeform 617"/>
            <p:cNvSpPr>
              <a:spLocks/>
            </p:cNvSpPr>
            <p:nvPr/>
          </p:nvSpPr>
          <p:spPr bwMode="auto">
            <a:xfrm>
              <a:off x="2604" y="2744"/>
              <a:ext cx="41" cy="40"/>
            </a:xfrm>
            <a:custGeom>
              <a:avLst/>
              <a:gdLst>
                <a:gd name="T0" fmla="*/ 40 w 81"/>
                <a:gd name="T1" fmla="*/ 0 h 81"/>
                <a:gd name="T2" fmla="*/ 81 w 81"/>
                <a:gd name="T3" fmla="*/ 41 h 81"/>
                <a:gd name="T4" fmla="*/ 40 w 81"/>
                <a:gd name="T5" fmla="*/ 81 h 81"/>
                <a:gd name="T6" fmla="*/ 0 w 81"/>
                <a:gd name="T7" fmla="*/ 41 h 81"/>
                <a:gd name="T8" fmla="*/ 40 w 81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58" name="Freeform 618"/>
            <p:cNvSpPr>
              <a:spLocks/>
            </p:cNvSpPr>
            <p:nvPr/>
          </p:nvSpPr>
          <p:spPr bwMode="auto">
            <a:xfrm>
              <a:off x="2673" y="2741"/>
              <a:ext cx="40" cy="40"/>
            </a:xfrm>
            <a:custGeom>
              <a:avLst/>
              <a:gdLst>
                <a:gd name="T0" fmla="*/ 41 w 81"/>
                <a:gd name="T1" fmla="*/ 0 h 80"/>
                <a:gd name="T2" fmla="*/ 81 w 81"/>
                <a:gd name="T3" fmla="*/ 40 h 80"/>
                <a:gd name="T4" fmla="*/ 41 w 81"/>
                <a:gd name="T5" fmla="*/ 80 h 80"/>
                <a:gd name="T6" fmla="*/ 0 w 81"/>
                <a:gd name="T7" fmla="*/ 40 h 80"/>
                <a:gd name="T8" fmla="*/ 41 w 81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41" y="0"/>
                  </a:moveTo>
                  <a:lnTo>
                    <a:pt x="81" y="40"/>
                  </a:lnTo>
                  <a:lnTo>
                    <a:pt x="41" y="80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59" name="Freeform 619"/>
            <p:cNvSpPr>
              <a:spLocks/>
            </p:cNvSpPr>
            <p:nvPr/>
          </p:nvSpPr>
          <p:spPr bwMode="auto">
            <a:xfrm>
              <a:off x="2742" y="2735"/>
              <a:ext cx="40" cy="40"/>
            </a:xfrm>
            <a:custGeom>
              <a:avLst/>
              <a:gdLst>
                <a:gd name="T0" fmla="*/ 40 w 80"/>
                <a:gd name="T1" fmla="*/ 0 h 81"/>
                <a:gd name="T2" fmla="*/ 80 w 80"/>
                <a:gd name="T3" fmla="*/ 40 h 81"/>
                <a:gd name="T4" fmla="*/ 40 w 80"/>
                <a:gd name="T5" fmla="*/ 81 h 81"/>
                <a:gd name="T6" fmla="*/ 0 w 80"/>
                <a:gd name="T7" fmla="*/ 40 h 81"/>
                <a:gd name="T8" fmla="*/ 40 w 80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1">
                  <a:moveTo>
                    <a:pt x="40" y="0"/>
                  </a:moveTo>
                  <a:lnTo>
                    <a:pt x="80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60" name="Freeform 620"/>
            <p:cNvSpPr>
              <a:spLocks/>
            </p:cNvSpPr>
            <p:nvPr/>
          </p:nvSpPr>
          <p:spPr bwMode="auto">
            <a:xfrm>
              <a:off x="2810" y="2720"/>
              <a:ext cx="40" cy="40"/>
            </a:xfrm>
            <a:custGeom>
              <a:avLst/>
              <a:gdLst>
                <a:gd name="T0" fmla="*/ 40 w 80"/>
                <a:gd name="T1" fmla="*/ 0 h 81"/>
                <a:gd name="T2" fmla="*/ 80 w 80"/>
                <a:gd name="T3" fmla="*/ 41 h 81"/>
                <a:gd name="T4" fmla="*/ 40 w 80"/>
                <a:gd name="T5" fmla="*/ 81 h 81"/>
                <a:gd name="T6" fmla="*/ 0 w 80"/>
                <a:gd name="T7" fmla="*/ 41 h 81"/>
                <a:gd name="T8" fmla="*/ 40 w 80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1">
                  <a:moveTo>
                    <a:pt x="40" y="0"/>
                  </a:moveTo>
                  <a:lnTo>
                    <a:pt x="80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61" name="Freeform 621"/>
            <p:cNvSpPr>
              <a:spLocks/>
            </p:cNvSpPr>
            <p:nvPr/>
          </p:nvSpPr>
          <p:spPr bwMode="auto">
            <a:xfrm>
              <a:off x="2879" y="2718"/>
              <a:ext cx="40" cy="40"/>
            </a:xfrm>
            <a:custGeom>
              <a:avLst/>
              <a:gdLst>
                <a:gd name="T0" fmla="*/ 40 w 81"/>
                <a:gd name="T1" fmla="*/ 0 h 81"/>
                <a:gd name="T2" fmla="*/ 81 w 81"/>
                <a:gd name="T3" fmla="*/ 41 h 81"/>
                <a:gd name="T4" fmla="*/ 40 w 81"/>
                <a:gd name="T5" fmla="*/ 81 h 81"/>
                <a:gd name="T6" fmla="*/ 0 w 81"/>
                <a:gd name="T7" fmla="*/ 41 h 81"/>
                <a:gd name="T8" fmla="*/ 40 w 81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62" name="Freeform 622"/>
            <p:cNvSpPr>
              <a:spLocks/>
            </p:cNvSpPr>
            <p:nvPr/>
          </p:nvSpPr>
          <p:spPr bwMode="auto">
            <a:xfrm>
              <a:off x="2947" y="2718"/>
              <a:ext cx="41" cy="40"/>
            </a:xfrm>
            <a:custGeom>
              <a:avLst/>
              <a:gdLst>
                <a:gd name="T0" fmla="*/ 41 w 81"/>
                <a:gd name="T1" fmla="*/ 0 h 81"/>
                <a:gd name="T2" fmla="*/ 81 w 81"/>
                <a:gd name="T3" fmla="*/ 41 h 81"/>
                <a:gd name="T4" fmla="*/ 41 w 81"/>
                <a:gd name="T5" fmla="*/ 81 h 81"/>
                <a:gd name="T6" fmla="*/ 0 w 81"/>
                <a:gd name="T7" fmla="*/ 41 h 81"/>
                <a:gd name="T8" fmla="*/ 41 w 81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lnTo>
                    <a:pt x="81" y="41"/>
                  </a:lnTo>
                  <a:lnTo>
                    <a:pt x="41" y="81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63" name="Freeform 623"/>
            <p:cNvSpPr>
              <a:spLocks/>
            </p:cNvSpPr>
            <p:nvPr/>
          </p:nvSpPr>
          <p:spPr bwMode="auto">
            <a:xfrm>
              <a:off x="3016" y="2720"/>
              <a:ext cx="41" cy="40"/>
            </a:xfrm>
            <a:custGeom>
              <a:avLst/>
              <a:gdLst>
                <a:gd name="T0" fmla="*/ 40 w 80"/>
                <a:gd name="T1" fmla="*/ 0 h 81"/>
                <a:gd name="T2" fmla="*/ 80 w 80"/>
                <a:gd name="T3" fmla="*/ 41 h 81"/>
                <a:gd name="T4" fmla="*/ 40 w 80"/>
                <a:gd name="T5" fmla="*/ 81 h 81"/>
                <a:gd name="T6" fmla="*/ 0 w 80"/>
                <a:gd name="T7" fmla="*/ 41 h 81"/>
                <a:gd name="T8" fmla="*/ 40 w 80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1">
                  <a:moveTo>
                    <a:pt x="40" y="0"/>
                  </a:moveTo>
                  <a:lnTo>
                    <a:pt x="80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64" name="Freeform 624"/>
            <p:cNvSpPr>
              <a:spLocks/>
            </p:cNvSpPr>
            <p:nvPr/>
          </p:nvSpPr>
          <p:spPr bwMode="auto">
            <a:xfrm>
              <a:off x="3085" y="2721"/>
              <a:ext cx="41" cy="40"/>
            </a:xfrm>
            <a:custGeom>
              <a:avLst/>
              <a:gdLst>
                <a:gd name="T0" fmla="*/ 40 w 81"/>
                <a:gd name="T1" fmla="*/ 0 h 81"/>
                <a:gd name="T2" fmla="*/ 81 w 81"/>
                <a:gd name="T3" fmla="*/ 41 h 81"/>
                <a:gd name="T4" fmla="*/ 40 w 81"/>
                <a:gd name="T5" fmla="*/ 81 h 81"/>
                <a:gd name="T6" fmla="*/ 0 w 81"/>
                <a:gd name="T7" fmla="*/ 41 h 81"/>
                <a:gd name="T8" fmla="*/ 40 w 81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65" name="Freeform 625"/>
            <p:cNvSpPr>
              <a:spLocks/>
            </p:cNvSpPr>
            <p:nvPr/>
          </p:nvSpPr>
          <p:spPr bwMode="auto">
            <a:xfrm>
              <a:off x="3154" y="2728"/>
              <a:ext cx="40" cy="41"/>
            </a:xfrm>
            <a:custGeom>
              <a:avLst/>
              <a:gdLst>
                <a:gd name="T0" fmla="*/ 41 w 81"/>
                <a:gd name="T1" fmla="*/ 0 h 80"/>
                <a:gd name="T2" fmla="*/ 81 w 81"/>
                <a:gd name="T3" fmla="*/ 40 h 80"/>
                <a:gd name="T4" fmla="*/ 41 w 81"/>
                <a:gd name="T5" fmla="*/ 80 h 80"/>
                <a:gd name="T6" fmla="*/ 0 w 81"/>
                <a:gd name="T7" fmla="*/ 40 h 80"/>
                <a:gd name="T8" fmla="*/ 41 w 81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41" y="0"/>
                  </a:moveTo>
                  <a:lnTo>
                    <a:pt x="81" y="40"/>
                  </a:lnTo>
                  <a:lnTo>
                    <a:pt x="41" y="80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66" name="Freeform 626"/>
            <p:cNvSpPr>
              <a:spLocks/>
            </p:cNvSpPr>
            <p:nvPr/>
          </p:nvSpPr>
          <p:spPr bwMode="auto">
            <a:xfrm>
              <a:off x="3223" y="2735"/>
              <a:ext cx="40" cy="40"/>
            </a:xfrm>
            <a:custGeom>
              <a:avLst/>
              <a:gdLst>
                <a:gd name="T0" fmla="*/ 41 w 81"/>
                <a:gd name="T1" fmla="*/ 0 h 81"/>
                <a:gd name="T2" fmla="*/ 81 w 81"/>
                <a:gd name="T3" fmla="*/ 40 h 81"/>
                <a:gd name="T4" fmla="*/ 41 w 81"/>
                <a:gd name="T5" fmla="*/ 81 h 81"/>
                <a:gd name="T6" fmla="*/ 0 w 81"/>
                <a:gd name="T7" fmla="*/ 40 h 81"/>
                <a:gd name="T8" fmla="*/ 41 w 81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lnTo>
                    <a:pt x="81" y="40"/>
                  </a:lnTo>
                  <a:lnTo>
                    <a:pt x="41" y="81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67" name="Freeform 627"/>
            <p:cNvSpPr>
              <a:spLocks/>
            </p:cNvSpPr>
            <p:nvPr/>
          </p:nvSpPr>
          <p:spPr bwMode="auto">
            <a:xfrm>
              <a:off x="3291" y="2744"/>
              <a:ext cx="40" cy="40"/>
            </a:xfrm>
            <a:custGeom>
              <a:avLst/>
              <a:gdLst>
                <a:gd name="T0" fmla="*/ 40 w 80"/>
                <a:gd name="T1" fmla="*/ 0 h 81"/>
                <a:gd name="T2" fmla="*/ 80 w 80"/>
                <a:gd name="T3" fmla="*/ 41 h 81"/>
                <a:gd name="T4" fmla="*/ 40 w 80"/>
                <a:gd name="T5" fmla="*/ 81 h 81"/>
                <a:gd name="T6" fmla="*/ 0 w 80"/>
                <a:gd name="T7" fmla="*/ 41 h 81"/>
                <a:gd name="T8" fmla="*/ 40 w 80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1">
                  <a:moveTo>
                    <a:pt x="40" y="0"/>
                  </a:moveTo>
                  <a:lnTo>
                    <a:pt x="80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68" name="Freeform 628"/>
            <p:cNvSpPr>
              <a:spLocks/>
            </p:cNvSpPr>
            <p:nvPr/>
          </p:nvSpPr>
          <p:spPr bwMode="auto">
            <a:xfrm>
              <a:off x="3360" y="2750"/>
              <a:ext cx="40" cy="41"/>
            </a:xfrm>
            <a:custGeom>
              <a:avLst/>
              <a:gdLst>
                <a:gd name="T0" fmla="*/ 40 w 81"/>
                <a:gd name="T1" fmla="*/ 0 h 80"/>
                <a:gd name="T2" fmla="*/ 81 w 81"/>
                <a:gd name="T3" fmla="*/ 40 h 80"/>
                <a:gd name="T4" fmla="*/ 40 w 81"/>
                <a:gd name="T5" fmla="*/ 80 h 80"/>
                <a:gd name="T6" fmla="*/ 0 w 81"/>
                <a:gd name="T7" fmla="*/ 40 h 80"/>
                <a:gd name="T8" fmla="*/ 40 w 81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40" y="0"/>
                  </a:moveTo>
                  <a:lnTo>
                    <a:pt x="81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69" name="Freeform 629"/>
            <p:cNvSpPr>
              <a:spLocks/>
            </p:cNvSpPr>
            <p:nvPr/>
          </p:nvSpPr>
          <p:spPr bwMode="auto">
            <a:xfrm>
              <a:off x="3428" y="2771"/>
              <a:ext cx="40" cy="41"/>
            </a:xfrm>
            <a:custGeom>
              <a:avLst/>
              <a:gdLst>
                <a:gd name="T0" fmla="*/ 41 w 81"/>
                <a:gd name="T1" fmla="*/ 0 h 81"/>
                <a:gd name="T2" fmla="*/ 81 w 81"/>
                <a:gd name="T3" fmla="*/ 40 h 81"/>
                <a:gd name="T4" fmla="*/ 41 w 81"/>
                <a:gd name="T5" fmla="*/ 81 h 81"/>
                <a:gd name="T6" fmla="*/ 0 w 81"/>
                <a:gd name="T7" fmla="*/ 40 h 81"/>
                <a:gd name="T8" fmla="*/ 41 w 81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lnTo>
                    <a:pt x="81" y="40"/>
                  </a:lnTo>
                  <a:lnTo>
                    <a:pt x="41" y="81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70" name="Freeform 630"/>
            <p:cNvSpPr>
              <a:spLocks/>
            </p:cNvSpPr>
            <p:nvPr/>
          </p:nvSpPr>
          <p:spPr bwMode="auto">
            <a:xfrm>
              <a:off x="3497" y="2778"/>
              <a:ext cx="41" cy="41"/>
            </a:xfrm>
            <a:custGeom>
              <a:avLst/>
              <a:gdLst>
                <a:gd name="T0" fmla="*/ 40 w 80"/>
                <a:gd name="T1" fmla="*/ 0 h 81"/>
                <a:gd name="T2" fmla="*/ 80 w 80"/>
                <a:gd name="T3" fmla="*/ 41 h 81"/>
                <a:gd name="T4" fmla="*/ 40 w 80"/>
                <a:gd name="T5" fmla="*/ 81 h 81"/>
                <a:gd name="T6" fmla="*/ 0 w 80"/>
                <a:gd name="T7" fmla="*/ 41 h 81"/>
                <a:gd name="T8" fmla="*/ 40 w 80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1">
                  <a:moveTo>
                    <a:pt x="40" y="0"/>
                  </a:moveTo>
                  <a:lnTo>
                    <a:pt x="80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71" name="Freeform 631"/>
            <p:cNvSpPr>
              <a:spLocks/>
            </p:cNvSpPr>
            <p:nvPr/>
          </p:nvSpPr>
          <p:spPr bwMode="auto">
            <a:xfrm>
              <a:off x="3565" y="2789"/>
              <a:ext cx="41" cy="40"/>
            </a:xfrm>
            <a:custGeom>
              <a:avLst/>
              <a:gdLst>
                <a:gd name="T0" fmla="*/ 40 w 81"/>
                <a:gd name="T1" fmla="*/ 0 h 80"/>
                <a:gd name="T2" fmla="*/ 81 w 81"/>
                <a:gd name="T3" fmla="*/ 40 h 80"/>
                <a:gd name="T4" fmla="*/ 40 w 81"/>
                <a:gd name="T5" fmla="*/ 80 h 80"/>
                <a:gd name="T6" fmla="*/ 0 w 81"/>
                <a:gd name="T7" fmla="*/ 40 h 80"/>
                <a:gd name="T8" fmla="*/ 40 w 81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40" y="0"/>
                  </a:moveTo>
                  <a:lnTo>
                    <a:pt x="81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72" name="Freeform 632"/>
            <p:cNvSpPr>
              <a:spLocks/>
            </p:cNvSpPr>
            <p:nvPr/>
          </p:nvSpPr>
          <p:spPr bwMode="auto">
            <a:xfrm>
              <a:off x="3635" y="2801"/>
              <a:ext cx="40" cy="41"/>
            </a:xfrm>
            <a:custGeom>
              <a:avLst/>
              <a:gdLst>
                <a:gd name="T0" fmla="*/ 40 w 81"/>
                <a:gd name="T1" fmla="*/ 0 h 81"/>
                <a:gd name="T2" fmla="*/ 81 w 81"/>
                <a:gd name="T3" fmla="*/ 41 h 81"/>
                <a:gd name="T4" fmla="*/ 40 w 81"/>
                <a:gd name="T5" fmla="*/ 81 h 81"/>
                <a:gd name="T6" fmla="*/ 0 w 81"/>
                <a:gd name="T7" fmla="*/ 41 h 81"/>
                <a:gd name="T8" fmla="*/ 40 w 81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73" name="Freeform 633"/>
            <p:cNvSpPr>
              <a:spLocks/>
            </p:cNvSpPr>
            <p:nvPr/>
          </p:nvSpPr>
          <p:spPr bwMode="auto">
            <a:xfrm>
              <a:off x="3704" y="2803"/>
              <a:ext cx="40" cy="40"/>
            </a:xfrm>
            <a:custGeom>
              <a:avLst/>
              <a:gdLst>
                <a:gd name="T0" fmla="*/ 41 w 81"/>
                <a:gd name="T1" fmla="*/ 0 h 81"/>
                <a:gd name="T2" fmla="*/ 81 w 81"/>
                <a:gd name="T3" fmla="*/ 41 h 81"/>
                <a:gd name="T4" fmla="*/ 41 w 81"/>
                <a:gd name="T5" fmla="*/ 81 h 81"/>
                <a:gd name="T6" fmla="*/ 0 w 81"/>
                <a:gd name="T7" fmla="*/ 41 h 81"/>
                <a:gd name="T8" fmla="*/ 41 w 81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lnTo>
                    <a:pt x="81" y="41"/>
                  </a:lnTo>
                  <a:lnTo>
                    <a:pt x="41" y="81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74" name="Freeform 634"/>
            <p:cNvSpPr>
              <a:spLocks/>
            </p:cNvSpPr>
            <p:nvPr/>
          </p:nvSpPr>
          <p:spPr bwMode="auto">
            <a:xfrm>
              <a:off x="3772" y="2825"/>
              <a:ext cx="40" cy="41"/>
            </a:xfrm>
            <a:custGeom>
              <a:avLst/>
              <a:gdLst>
                <a:gd name="T0" fmla="*/ 40 w 80"/>
                <a:gd name="T1" fmla="*/ 0 h 81"/>
                <a:gd name="T2" fmla="*/ 80 w 80"/>
                <a:gd name="T3" fmla="*/ 41 h 81"/>
                <a:gd name="T4" fmla="*/ 40 w 80"/>
                <a:gd name="T5" fmla="*/ 81 h 81"/>
                <a:gd name="T6" fmla="*/ 0 w 80"/>
                <a:gd name="T7" fmla="*/ 41 h 81"/>
                <a:gd name="T8" fmla="*/ 40 w 80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1">
                  <a:moveTo>
                    <a:pt x="40" y="0"/>
                  </a:moveTo>
                  <a:lnTo>
                    <a:pt x="80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75" name="Freeform 635"/>
            <p:cNvSpPr>
              <a:spLocks/>
            </p:cNvSpPr>
            <p:nvPr/>
          </p:nvSpPr>
          <p:spPr bwMode="auto">
            <a:xfrm>
              <a:off x="3841" y="2849"/>
              <a:ext cx="40" cy="41"/>
            </a:xfrm>
            <a:custGeom>
              <a:avLst/>
              <a:gdLst>
                <a:gd name="T0" fmla="*/ 40 w 81"/>
                <a:gd name="T1" fmla="*/ 0 h 81"/>
                <a:gd name="T2" fmla="*/ 81 w 81"/>
                <a:gd name="T3" fmla="*/ 41 h 81"/>
                <a:gd name="T4" fmla="*/ 40 w 81"/>
                <a:gd name="T5" fmla="*/ 81 h 81"/>
                <a:gd name="T6" fmla="*/ 0 w 81"/>
                <a:gd name="T7" fmla="*/ 41 h 81"/>
                <a:gd name="T8" fmla="*/ 40 w 81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76" name="Freeform 636"/>
            <p:cNvSpPr>
              <a:spLocks/>
            </p:cNvSpPr>
            <p:nvPr/>
          </p:nvSpPr>
          <p:spPr bwMode="auto">
            <a:xfrm>
              <a:off x="3909" y="2852"/>
              <a:ext cx="40" cy="40"/>
            </a:xfrm>
            <a:custGeom>
              <a:avLst/>
              <a:gdLst>
                <a:gd name="T0" fmla="*/ 41 w 81"/>
                <a:gd name="T1" fmla="*/ 0 h 81"/>
                <a:gd name="T2" fmla="*/ 81 w 81"/>
                <a:gd name="T3" fmla="*/ 41 h 81"/>
                <a:gd name="T4" fmla="*/ 41 w 81"/>
                <a:gd name="T5" fmla="*/ 81 h 81"/>
                <a:gd name="T6" fmla="*/ 0 w 81"/>
                <a:gd name="T7" fmla="*/ 41 h 81"/>
                <a:gd name="T8" fmla="*/ 41 w 81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lnTo>
                    <a:pt x="81" y="41"/>
                  </a:lnTo>
                  <a:lnTo>
                    <a:pt x="41" y="81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77" name="Freeform 637"/>
            <p:cNvSpPr>
              <a:spLocks/>
            </p:cNvSpPr>
            <p:nvPr/>
          </p:nvSpPr>
          <p:spPr bwMode="auto">
            <a:xfrm>
              <a:off x="3978" y="2860"/>
              <a:ext cx="41" cy="40"/>
            </a:xfrm>
            <a:custGeom>
              <a:avLst/>
              <a:gdLst>
                <a:gd name="T0" fmla="*/ 41 w 81"/>
                <a:gd name="T1" fmla="*/ 0 h 80"/>
                <a:gd name="T2" fmla="*/ 81 w 81"/>
                <a:gd name="T3" fmla="*/ 40 h 80"/>
                <a:gd name="T4" fmla="*/ 41 w 81"/>
                <a:gd name="T5" fmla="*/ 80 h 80"/>
                <a:gd name="T6" fmla="*/ 0 w 81"/>
                <a:gd name="T7" fmla="*/ 40 h 80"/>
                <a:gd name="T8" fmla="*/ 41 w 81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41" y="0"/>
                  </a:moveTo>
                  <a:lnTo>
                    <a:pt x="81" y="40"/>
                  </a:lnTo>
                  <a:lnTo>
                    <a:pt x="41" y="80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78" name="Freeform 638"/>
            <p:cNvSpPr>
              <a:spLocks/>
            </p:cNvSpPr>
            <p:nvPr/>
          </p:nvSpPr>
          <p:spPr bwMode="auto">
            <a:xfrm>
              <a:off x="4046" y="2890"/>
              <a:ext cx="41" cy="40"/>
            </a:xfrm>
            <a:custGeom>
              <a:avLst/>
              <a:gdLst>
                <a:gd name="T0" fmla="*/ 40 w 80"/>
                <a:gd name="T1" fmla="*/ 0 h 81"/>
                <a:gd name="T2" fmla="*/ 80 w 80"/>
                <a:gd name="T3" fmla="*/ 40 h 81"/>
                <a:gd name="T4" fmla="*/ 40 w 80"/>
                <a:gd name="T5" fmla="*/ 81 h 81"/>
                <a:gd name="T6" fmla="*/ 0 w 80"/>
                <a:gd name="T7" fmla="*/ 40 h 81"/>
                <a:gd name="T8" fmla="*/ 40 w 80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1">
                  <a:moveTo>
                    <a:pt x="40" y="0"/>
                  </a:moveTo>
                  <a:lnTo>
                    <a:pt x="80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79" name="Freeform 639"/>
            <p:cNvSpPr>
              <a:spLocks/>
            </p:cNvSpPr>
            <p:nvPr/>
          </p:nvSpPr>
          <p:spPr bwMode="auto">
            <a:xfrm>
              <a:off x="4116" y="2889"/>
              <a:ext cx="40" cy="40"/>
            </a:xfrm>
            <a:custGeom>
              <a:avLst/>
              <a:gdLst>
                <a:gd name="T0" fmla="*/ 40 w 81"/>
                <a:gd name="T1" fmla="*/ 0 h 81"/>
                <a:gd name="T2" fmla="*/ 81 w 81"/>
                <a:gd name="T3" fmla="*/ 40 h 81"/>
                <a:gd name="T4" fmla="*/ 40 w 81"/>
                <a:gd name="T5" fmla="*/ 81 h 81"/>
                <a:gd name="T6" fmla="*/ 0 w 81"/>
                <a:gd name="T7" fmla="*/ 40 h 81"/>
                <a:gd name="T8" fmla="*/ 40 w 81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40" y="0"/>
                  </a:moveTo>
                  <a:lnTo>
                    <a:pt x="81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80" name="Freeform 640"/>
            <p:cNvSpPr>
              <a:spLocks/>
            </p:cNvSpPr>
            <p:nvPr/>
          </p:nvSpPr>
          <p:spPr bwMode="auto">
            <a:xfrm>
              <a:off x="4185" y="2915"/>
              <a:ext cx="40" cy="41"/>
            </a:xfrm>
            <a:custGeom>
              <a:avLst/>
              <a:gdLst>
                <a:gd name="T0" fmla="*/ 41 w 81"/>
                <a:gd name="T1" fmla="*/ 0 h 81"/>
                <a:gd name="T2" fmla="*/ 81 w 81"/>
                <a:gd name="T3" fmla="*/ 40 h 81"/>
                <a:gd name="T4" fmla="*/ 41 w 81"/>
                <a:gd name="T5" fmla="*/ 81 h 81"/>
                <a:gd name="T6" fmla="*/ 0 w 81"/>
                <a:gd name="T7" fmla="*/ 40 h 81"/>
                <a:gd name="T8" fmla="*/ 41 w 81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lnTo>
                    <a:pt x="81" y="40"/>
                  </a:lnTo>
                  <a:lnTo>
                    <a:pt x="41" y="81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81" name="Freeform 641"/>
            <p:cNvSpPr>
              <a:spLocks/>
            </p:cNvSpPr>
            <p:nvPr/>
          </p:nvSpPr>
          <p:spPr bwMode="auto">
            <a:xfrm>
              <a:off x="4253" y="2933"/>
              <a:ext cx="40" cy="40"/>
            </a:xfrm>
            <a:custGeom>
              <a:avLst/>
              <a:gdLst>
                <a:gd name="T0" fmla="*/ 40 w 80"/>
                <a:gd name="T1" fmla="*/ 0 h 81"/>
                <a:gd name="T2" fmla="*/ 80 w 80"/>
                <a:gd name="T3" fmla="*/ 41 h 81"/>
                <a:gd name="T4" fmla="*/ 40 w 80"/>
                <a:gd name="T5" fmla="*/ 81 h 81"/>
                <a:gd name="T6" fmla="*/ 0 w 80"/>
                <a:gd name="T7" fmla="*/ 41 h 81"/>
                <a:gd name="T8" fmla="*/ 40 w 80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1">
                  <a:moveTo>
                    <a:pt x="40" y="0"/>
                  </a:moveTo>
                  <a:lnTo>
                    <a:pt x="80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82" name="Freeform 642"/>
            <p:cNvSpPr>
              <a:spLocks/>
            </p:cNvSpPr>
            <p:nvPr/>
          </p:nvSpPr>
          <p:spPr bwMode="auto">
            <a:xfrm>
              <a:off x="4322" y="2944"/>
              <a:ext cx="40" cy="41"/>
            </a:xfrm>
            <a:custGeom>
              <a:avLst/>
              <a:gdLst>
                <a:gd name="T0" fmla="*/ 40 w 80"/>
                <a:gd name="T1" fmla="*/ 0 h 80"/>
                <a:gd name="T2" fmla="*/ 80 w 80"/>
                <a:gd name="T3" fmla="*/ 40 h 80"/>
                <a:gd name="T4" fmla="*/ 40 w 80"/>
                <a:gd name="T5" fmla="*/ 80 h 80"/>
                <a:gd name="T6" fmla="*/ 0 w 80"/>
                <a:gd name="T7" fmla="*/ 40 h 80"/>
                <a:gd name="T8" fmla="*/ 40 w 80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lnTo>
                    <a:pt x="80" y="40"/>
                  </a:lnTo>
                  <a:lnTo>
                    <a:pt x="40" y="80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83" name="Freeform 643"/>
            <p:cNvSpPr>
              <a:spLocks/>
            </p:cNvSpPr>
            <p:nvPr/>
          </p:nvSpPr>
          <p:spPr bwMode="auto">
            <a:xfrm>
              <a:off x="4390" y="2983"/>
              <a:ext cx="40" cy="40"/>
            </a:xfrm>
            <a:custGeom>
              <a:avLst/>
              <a:gdLst>
                <a:gd name="T0" fmla="*/ 40 w 81"/>
                <a:gd name="T1" fmla="*/ 0 h 81"/>
                <a:gd name="T2" fmla="*/ 81 w 81"/>
                <a:gd name="T3" fmla="*/ 41 h 81"/>
                <a:gd name="T4" fmla="*/ 40 w 81"/>
                <a:gd name="T5" fmla="*/ 81 h 81"/>
                <a:gd name="T6" fmla="*/ 0 w 81"/>
                <a:gd name="T7" fmla="*/ 41 h 81"/>
                <a:gd name="T8" fmla="*/ 40 w 81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40" y="0"/>
                  </a:moveTo>
                  <a:lnTo>
                    <a:pt x="81" y="41"/>
                  </a:lnTo>
                  <a:lnTo>
                    <a:pt x="40" y="81"/>
                  </a:lnTo>
                  <a:lnTo>
                    <a:pt x="0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84" name="Freeform 644"/>
            <p:cNvSpPr>
              <a:spLocks/>
            </p:cNvSpPr>
            <p:nvPr/>
          </p:nvSpPr>
          <p:spPr bwMode="auto">
            <a:xfrm>
              <a:off x="4459" y="2985"/>
              <a:ext cx="41" cy="40"/>
            </a:xfrm>
            <a:custGeom>
              <a:avLst/>
              <a:gdLst>
                <a:gd name="T0" fmla="*/ 41 w 81"/>
                <a:gd name="T1" fmla="*/ 0 h 81"/>
                <a:gd name="T2" fmla="*/ 81 w 81"/>
                <a:gd name="T3" fmla="*/ 40 h 81"/>
                <a:gd name="T4" fmla="*/ 41 w 81"/>
                <a:gd name="T5" fmla="*/ 81 h 81"/>
                <a:gd name="T6" fmla="*/ 0 w 81"/>
                <a:gd name="T7" fmla="*/ 40 h 81"/>
                <a:gd name="T8" fmla="*/ 41 w 81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lnTo>
                    <a:pt x="81" y="40"/>
                  </a:lnTo>
                  <a:lnTo>
                    <a:pt x="41" y="81"/>
                  </a:lnTo>
                  <a:lnTo>
                    <a:pt x="0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85" name="Freeform 645"/>
            <p:cNvSpPr>
              <a:spLocks/>
            </p:cNvSpPr>
            <p:nvPr/>
          </p:nvSpPr>
          <p:spPr bwMode="auto">
            <a:xfrm>
              <a:off x="4527" y="3010"/>
              <a:ext cx="41" cy="41"/>
            </a:xfrm>
            <a:custGeom>
              <a:avLst/>
              <a:gdLst>
                <a:gd name="T0" fmla="*/ 40 w 80"/>
                <a:gd name="T1" fmla="*/ 0 h 81"/>
                <a:gd name="T2" fmla="*/ 80 w 80"/>
                <a:gd name="T3" fmla="*/ 40 h 81"/>
                <a:gd name="T4" fmla="*/ 40 w 80"/>
                <a:gd name="T5" fmla="*/ 81 h 81"/>
                <a:gd name="T6" fmla="*/ 0 w 80"/>
                <a:gd name="T7" fmla="*/ 40 h 81"/>
                <a:gd name="T8" fmla="*/ 40 w 80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1">
                  <a:moveTo>
                    <a:pt x="40" y="0"/>
                  </a:moveTo>
                  <a:lnTo>
                    <a:pt x="80" y="40"/>
                  </a:lnTo>
                  <a:lnTo>
                    <a:pt x="40" y="81"/>
                  </a:lnTo>
                  <a:lnTo>
                    <a:pt x="0" y="4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86" name="Freeform 646"/>
            <p:cNvSpPr>
              <a:spLocks/>
            </p:cNvSpPr>
            <p:nvPr/>
          </p:nvSpPr>
          <p:spPr bwMode="auto">
            <a:xfrm>
              <a:off x="4665" y="3772"/>
              <a:ext cx="40" cy="40"/>
            </a:xfrm>
            <a:custGeom>
              <a:avLst/>
              <a:gdLst>
                <a:gd name="T0" fmla="*/ 41 w 81"/>
                <a:gd name="T1" fmla="*/ 0 h 81"/>
                <a:gd name="T2" fmla="*/ 81 w 81"/>
                <a:gd name="T3" fmla="*/ 41 h 81"/>
                <a:gd name="T4" fmla="*/ 41 w 81"/>
                <a:gd name="T5" fmla="*/ 81 h 81"/>
                <a:gd name="T6" fmla="*/ 0 w 81"/>
                <a:gd name="T7" fmla="*/ 41 h 81"/>
                <a:gd name="T8" fmla="*/ 41 w 81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lnTo>
                    <a:pt x="81" y="41"/>
                  </a:lnTo>
                  <a:lnTo>
                    <a:pt x="41" y="81"/>
                  </a:lnTo>
                  <a:lnTo>
                    <a:pt x="0" y="4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87" name="Rectangle 647"/>
            <p:cNvSpPr>
              <a:spLocks noChangeArrowheads="1"/>
            </p:cNvSpPr>
            <p:nvPr/>
          </p:nvSpPr>
          <p:spPr bwMode="auto">
            <a:xfrm>
              <a:off x="1299" y="3772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88" name="Rectangle 648"/>
            <p:cNvSpPr>
              <a:spLocks noChangeArrowheads="1"/>
            </p:cNvSpPr>
            <p:nvPr/>
          </p:nvSpPr>
          <p:spPr bwMode="auto">
            <a:xfrm>
              <a:off x="1436" y="3018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89" name="Rectangle 649"/>
            <p:cNvSpPr>
              <a:spLocks noChangeArrowheads="1"/>
            </p:cNvSpPr>
            <p:nvPr/>
          </p:nvSpPr>
          <p:spPr bwMode="auto">
            <a:xfrm>
              <a:off x="1505" y="2997"/>
              <a:ext cx="41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90" name="Rectangle 650"/>
            <p:cNvSpPr>
              <a:spLocks noChangeArrowheads="1"/>
            </p:cNvSpPr>
            <p:nvPr/>
          </p:nvSpPr>
          <p:spPr bwMode="auto">
            <a:xfrm>
              <a:off x="1573" y="2962"/>
              <a:ext cx="41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91" name="Rectangle 651"/>
            <p:cNvSpPr>
              <a:spLocks noChangeArrowheads="1"/>
            </p:cNvSpPr>
            <p:nvPr/>
          </p:nvSpPr>
          <p:spPr bwMode="auto">
            <a:xfrm>
              <a:off x="1643" y="2958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92" name="Rectangle 652"/>
            <p:cNvSpPr>
              <a:spLocks noChangeArrowheads="1"/>
            </p:cNvSpPr>
            <p:nvPr/>
          </p:nvSpPr>
          <p:spPr bwMode="auto">
            <a:xfrm>
              <a:off x="1711" y="2934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93" name="Rectangle 653"/>
            <p:cNvSpPr>
              <a:spLocks noChangeArrowheads="1"/>
            </p:cNvSpPr>
            <p:nvPr/>
          </p:nvSpPr>
          <p:spPr bwMode="auto">
            <a:xfrm>
              <a:off x="1780" y="2914"/>
              <a:ext cx="40" cy="41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94" name="Rectangle 654"/>
            <p:cNvSpPr>
              <a:spLocks noChangeArrowheads="1"/>
            </p:cNvSpPr>
            <p:nvPr/>
          </p:nvSpPr>
          <p:spPr bwMode="auto">
            <a:xfrm>
              <a:off x="1848" y="2913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95" name="Rectangle 655"/>
            <p:cNvSpPr>
              <a:spLocks noChangeArrowheads="1"/>
            </p:cNvSpPr>
            <p:nvPr/>
          </p:nvSpPr>
          <p:spPr bwMode="auto">
            <a:xfrm>
              <a:off x="1917" y="2886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96" name="Rectangle 656"/>
            <p:cNvSpPr>
              <a:spLocks noChangeArrowheads="1"/>
            </p:cNvSpPr>
            <p:nvPr/>
          </p:nvSpPr>
          <p:spPr bwMode="auto">
            <a:xfrm>
              <a:off x="1986" y="2884"/>
              <a:ext cx="41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97" name="Rectangle 657"/>
            <p:cNvSpPr>
              <a:spLocks noChangeArrowheads="1"/>
            </p:cNvSpPr>
            <p:nvPr/>
          </p:nvSpPr>
          <p:spPr bwMode="auto">
            <a:xfrm>
              <a:off x="2054" y="2858"/>
              <a:ext cx="41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98" name="Rectangle 658"/>
            <p:cNvSpPr>
              <a:spLocks noChangeArrowheads="1"/>
            </p:cNvSpPr>
            <p:nvPr/>
          </p:nvSpPr>
          <p:spPr bwMode="auto">
            <a:xfrm>
              <a:off x="2124" y="2848"/>
              <a:ext cx="40" cy="41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899" name="Rectangle 659"/>
            <p:cNvSpPr>
              <a:spLocks noChangeArrowheads="1"/>
            </p:cNvSpPr>
            <p:nvPr/>
          </p:nvSpPr>
          <p:spPr bwMode="auto">
            <a:xfrm>
              <a:off x="2192" y="2841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00" name="Rectangle 660"/>
            <p:cNvSpPr>
              <a:spLocks noChangeArrowheads="1"/>
            </p:cNvSpPr>
            <p:nvPr/>
          </p:nvSpPr>
          <p:spPr bwMode="auto">
            <a:xfrm>
              <a:off x="2261" y="2819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01" name="Rectangle 661"/>
            <p:cNvSpPr>
              <a:spLocks noChangeArrowheads="1"/>
            </p:cNvSpPr>
            <p:nvPr/>
          </p:nvSpPr>
          <p:spPr bwMode="auto">
            <a:xfrm>
              <a:off x="2329" y="2807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02" name="Rectangle 662"/>
            <p:cNvSpPr>
              <a:spLocks noChangeArrowheads="1"/>
            </p:cNvSpPr>
            <p:nvPr/>
          </p:nvSpPr>
          <p:spPr bwMode="auto">
            <a:xfrm>
              <a:off x="2398" y="2794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03" name="Rectangle 663"/>
            <p:cNvSpPr>
              <a:spLocks noChangeArrowheads="1"/>
            </p:cNvSpPr>
            <p:nvPr/>
          </p:nvSpPr>
          <p:spPr bwMode="auto">
            <a:xfrm>
              <a:off x="2467" y="2779"/>
              <a:ext cx="41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05" name="Rectangle 665"/>
            <p:cNvSpPr>
              <a:spLocks noChangeArrowheads="1"/>
            </p:cNvSpPr>
            <p:nvPr/>
          </p:nvSpPr>
          <p:spPr bwMode="auto">
            <a:xfrm>
              <a:off x="2535" y="2758"/>
              <a:ext cx="41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06" name="Rectangle 666"/>
            <p:cNvSpPr>
              <a:spLocks noChangeArrowheads="1"/>
            </p:cNvSpPr>
            <p:nvPr/>
          </p:nvSpPr>
          <p:spPr bwMode="auto">
            <a:xfrm>
              <a:off x="2604" y="2754"/>
              <a:ext cx="41" cy="41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07" name="Rectangle 667"/>
            <p:cNvSpPr>
              <a:spLocks noChangeArrowheads="1"/>
            </p:cNvSpPr>
            <p:nvPr/>
          </p:nvSpPr>
          <p:spPr bwMode="auto">
            <a:xfrm>
              <a:off x="2673" y="2737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08" name="Rectangle 668"/>
            <p:cNvSpPr>
              <a:spLocks noChangeArrowheads="1"/>
            </p:cNvSpPr>
            <p:nvPr/>
          </p:nvSpPr>
          <p:spPr bwMode="auto">
            <a:xfrm>
              <a:off x="2742" y="2739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09" name="Rectangle 669"/>
            <p:cNvSpPr>
              <a:spLocks noChangeArrowheads="1"/>
            </p:cNvSpPr>
            <p:nvPr/>
          </p:nvSpPr>
          <p:spPr bwMode="auto">
            <a:xfrm>
              <a:off x="2810" y="2728"/>
              <a:ext cx="40" cy="41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10" name="Rectangle 670"/>
            <p:cNvSpPr>
              <a:spLocks noChangeArrowheads="1"/>
            </p:cNvSpPr>
            <p:nvPr/>
          </p:nvSpPr>
          <p:spPr bwMode="auto">
            <a:xfrm>
              <a:off x="2879" y="2723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11" name="Rectangle 671"/>
            <p:cNvSpPr>
              <a:spLocks noChangeArrowheads="1"/>
            </p:cNvSpPr>
            <p:nvPr/>
          </p:nvSpPr>
          <p:spPr bwMode="auto">
            <a:xfrm>
              <a:off x="2947" y="2725"/>
              <a:ext cx="41" cy="41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12" name="Rectangle 672"/>
            <p:cNvSpPr>
              <a:spLocks noChangeArrowheads="1"/>
            </p:cNvSpPr>
            <p:nvPr/>
          </p:nvSpPr>
          <p:spPr bwMode="auto">
            <a:xfrm>
              <a:off x="3016" y="2723"/>
              <a:ext cx="41" cy="41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13" name="Rectangle 673"/>
            <p:cNvSpPr>
              <a:spLocks noChangeArrowheads="1"/>
            </p:cNvSpPr>
            <p:nvPr/>
          </p:nvSpPr>
          <p:spPr bwMode="auto">
            <a:xfrm>
              <a:off x="3085" y="2725"/>
              <a:ext cx="41" cy="41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14" name="Rectangle 674"/>
            <p:cNvSpPr>
              <a:spLocks noChangeArrowheads="1"/>
            </p:cNvSpPr>
            <p:nvPr/>
          </p:nvSpPr>
          <p:spPr bwMode="auto">
            <a:xfrm>
              <a:off x="3154" y="2731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15" name="Rectangle 675"/>
            <p:cNvSpPr>
              <a:spLocks noChangeArrowheads="1"/>
            </p:cNvSpPr>
            <p:nvPr/>
          </p:nvSpPr>
          <p:spPr bwMode="auto">
            <a:xfrm>
              <a:off x="3223" y="2743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16" name="Rectangle 676"/>
            <p:cNvSpPr>
              <a:spLocks noChangeArrowheads="1"/>
            </p:cNvSpPr>
            <p:nvPr/>
          </p:nvSpPr>
          <p:spPr bwMode="auto">
            <a:xfrm>
              <a:off x="3291" y="2748"/>
              <a:ext cx="40" cy="41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17" name="Rectangle 677"/>
            <p:cNvSpPr>
              <a:spLocks noChangeArrowheads="1"/>
            </p:cNvSpPr>
            <p:nvPr/>
          </p:nvSpPr>
          <p:spPr bwMode="auto">
            <a:xfrm>
              <a:off x="3360" y="2760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18" name="Rectangle 678"/>
            <p:cNvSpPr>
              <a:spLocks noChangeArrowheads="1"/>
            </p:cNvSpPr>
            <p:nvPr/>
          </p:nvSpPr>
          <p:spPr bwMode="auto">
            <a:xfrm>
              <a:off x="3428" y="2769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19" name="Rectangle 679"/>
            <p:cNvSpPr>
              <a:spLocks noChangeArrowheads="1"/>
            </p:cNvSpPr>
            <p:nvPr/>
          </p:nvSpPr>
          <p:spPr bwMode="auto">
            <a:xfrm>
              <a:off x="3497" y="2783"/>
              <a:ext cx="41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20" name="Rectangle 680"/>
            <p:cNvSpPr>
              <a:spLocks noChangeArrowheads="1"/>
            </p:cNvSpPr>
            <p:nvPr/>
          </p:nvSpPr>
          <p:spPr bwMode="auto">
            <a:xfrm>
              <a:off x="3565" y="2800"/>
              <a:ext cx="41" cy="41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21" name="Rectangle 681"/>
            <p:cNvSpPr>
              <a:spLocks noChangeArrowheads="1"/>
            </p:cNvSpPr>
            <p:nvPr/>
          </p:nvSpPr>
          <p:spPr bwMode="auto">
            <a:xfrm>
              <a:off x="3635" y="2813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22" name="Rectangle 682"/>
            <p:cNvSpPr>
              <a:spLocks noChangeArrowheads="1"/>
            </p:cNvSpPr>
            <p:nvPr/>
          </p:nvSpPr>
          <p:spPr bwMode="auto">
            <a:xfrm>
              <a:off x="3704" y="2837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23" name="Rectangle 683"/>
            <p:cNvSpPr>
              <a:spLocks noChangeArrowheads="1"/>
            </p:cNvSpPr>
            <p:nvPr/>
          </p:nvSpPr>
          <p:spPr bwMode="auto">
            <a:xfrm>
              <a:off x="3772" y="2833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24" name="Rectangle 684"/>
            <p:cNvSpPr>
              <a:spLocks noChangeArrowheads="1"/>
            </p:cNvSpPr>
            <p:nvPr/>
          </p:nvSpPr>
          <p:spPr bwMode="auto">
            <a:xfrm>
              <a:off x="3841" y="2849"/>
              <a:ext cx="40" cy="41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25" name="Rectangle 685"/>
            <p:cNvSpPr>
              <a:spLocks noChangeArrowheads="1"/>
            </p:cNvSpPr>
            <p:nvPr/>
          </p:nvSpPr>
          <p:spPr bwMode="auto">
            <a:xfrm>
              <a:off x="3909" y="2861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26" name="Rectangle 686"/>
            <p:cNvSpPr>
              <a:spLocks noChangeArrowheads="1"/>
            </p:cNvSpPr>
            <p:nvPr/>
          </p:nvSpPr>
          <p:spPr bwMode="auto">
            <a:xfrm>
              <a:off x="3978" y="2875"/>
              <a:ext cx="41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27" name="Rectangle 687"/>
            <p:cNvSpPr>
              <a:spLocks noChangeArrowheads="1"/>
            </p:cNvSpPr>
            <p:nvPr/>
          </p:nvSpPr>
          <p:spPr bwMode="auto">
            <a:xfrm>
              <a:off x="4046" y="2892"/>
              <a:ext cx="41" cy="41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28" name="Rectangle 688"/>
            <p:cNvSpPr>
              <a:spLocks noChangeArrowheads="1"/>
            </p:cNvSpPr>
            <p:nvPr/>
          </p:nvSpPr>
          <p:spPr bwMode="auto">
            <a:xfrm>
              <a:off x="4116" y="2910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29" name="Rectangle 689"/>
            <p:cNvSpPr>
              <a:spLocks noChangeArrowheads="1"/>
            </p:cNvSpPr>
            <p:nvPr/>
          </p:nvSpPr>
          <p:spPr bwMode="auto">
            <a:xfrm>
              <a:off x="4185" y="2914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30" name="Rectangle 690"/>
            <p:cNvSpPr>
              <a:spLocks noChangeArrowheads="1"/>
            </p:cNvSpPr>
            <p:nvPr/>
          </p:nvSpPr>
          <p:spPr bwMode="auto">
            <a:xfrm>
              <a:off x="4253" y="2924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31" name="Rectangle 691"/>
            <p:cNvSpPr>
              <a:spLocks noChangeArrowheads="1"/>
            </p:cNvSpPr>
            <p:nvPr/>
          </p:nvSpPr>
          <p:spPr bwMode="auto">
            <a:xfrm>
              <a:off x="4322" y="2962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32" name="Rectangle 692"/>
            <p:cNvSpPr>
              <a:spLocks noChangeArrowheads="1"/>
            </p:cNvSpPr>
            <p:nvPr/>
          </p:nvSpPr>
          <p:spPr bwMode="auto">
            <a:xfrm>
              <a:off x="4390" y="2980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33" name="Rectangle 693"/>
            <p:cNvSpPr>
              <a:spLocks noChangeArrowheads="1"/>
            </p:cNvSpPr>
            <p:nvPr/>
          </p:nvSpPr>
          <p:spPr bwMode="auto">
            <a:xfrm>
              <a:off x="4459" y="2988"/>
              <a:ext cx="41" cy="41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34" name="Rectangle 694"/>
            <p:cNvSpPr>
              <a:spLocks noChangeArrowheads="1"/>
            </p:cNvSpPr>
            <p:nvPr/>
          </p:nvSpPr>
          <p:spPr bwMode="auto">
            <a:xfrm>
              <a:off x="4527" y="3031"/>
              <a:ext cx="41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35" name="Rectangle 695"/>
            <p:cNvSpPr>
              <a:spLocks noChangeArrowheads="1"/>
            </p:cNvSpPr>
            <p:nvPr/>
          </p:nvSpPr>
          <p:spPr bwMode="auto">
            <a:xfrm>
              <a:off x="4665" y="3772"/>
              <a:ext cx="40" cy="40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936" name="Rectangle 696"/>
            <p:cNvSpPr>
              <a:spLocks noChangeArrowheads="1"/>
            </p:cNvSpPr>
            <p:nvPr/>
          </p:nvSpPr>
          <p:spPr bwMode="auto">
            <a:xfrm>
              <a:off x="1236" y="3753"/>
              <a:ext cx="43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8937" name="Rectangle 697"/>
            <p:cNvSpPr>
              <a:spLocks noChangeArrowheads="1"/>
            </p:cNvSpPr>
            <p:nvPr/>
          </p:nvSpPr>
          <p:spPr bwMode="auto">
            <a:xfrm>
              <a:off x="1236" y="3578"/>
              <a:ext cx="43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8938" name="Rectangle 698"/>
            <p:cNvSpPr>
              <a:spLocks noChangeArrowheads="1"/>
            </p:cNvSpPr>
            <p:nvPr/>
          </p:nvSpPr>
          <p:spPr bwMode="auto">
            <a:xfrm>
              <a:off x="1236" y="3404"/>
              <a:ext cx="43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8939" name="Rectangle 699"/>
            <p:cNvSpPr>
              <a:spLocks noChangeArrowheads="1"/>
            </p:cNvSpPr>
            <p:nvPr/>
          </p:nvSpPr>
          <p:spPr bwMode="auto">
            <a:xfrm>
              <a:off x="1236" y="3230"/>
              <a:ext cx="43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3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8940" name="Rectangle 700"/>
            <p:cNvSpPr>
              <a:spLocks noChangeArrowheads="1"/>
            </p:cNvSpPr>
            <p:nvPr/>
          </p:nvSpPr>
          <p:spPr bwMode="auto">
            <a:xfrm>
              <a:off x="1236" y="3056"/>
              <a:ext cx="43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4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8941" name="Rectangle 701"/>
            <p:cNvSpPr>
              <a:spLocks noChangeArrowheads="1"/>
            </p:cNvSpPr>
            <p:nvPr/>
          </p:nvSpPr>
          <p:spPr bwMode="auto">
            <a:xfrm>
              <a:off x="1236" y="2881"/>
              <a:ext cx="43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5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8942" name="Rectangle 702"/>
            <p:cNvSpPr>
              <a:spLocks noChangeArrowheads="1"/>
            </p:cNvSpPr>
            <p:nvPr/>
          </p:nvSpPr>
          <p:spPr bwMode="auto">
            <a:xfrm>
              <a:off x="1236" y="2706"/>
              <a:ext cx="43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6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8943" name="Rectangle 703"/>
            <p:cNvSpPr>
              <a:spLocks noChangeArrowheads="1"/>
            </p:cNvSpPr>
            <p:nvPr/>
          </p:nvSpPr>
          <p:spPr bwMode="auto">
            <a:xfrm>
              <a:off x="1236" y="2532"/>
              <a:ext cx="43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7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8944" name="Rectangle 704"/>
            <p:cNvSpPr>
              <a:spLocks noChangeArrowheads="1"/>
            </p:cNvSpPr>
            <p:nvPr/>
          </p:nvSpPr>
          <p:spPr bwMode="auto">
            <a:xfrm>
              <a:off x="1302" y="3847"/>
              <a:ext cx="43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8945" name="Rectangle 705"/>
            <p:cNvSpPr>
              <a:spLocks noChangeArrowheads="1"/>
            </p:cNvSpPr>
            <p:nvPr/>
          </p:nvSpPr>
          <p:spPr bwMode="auto">
            <a:xfrm>
              <a:off x="1628" y="3847"/>
              <a:ext cx="85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10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8946" name="Rectangle 706"/>
            <p:cNvSpPr>
              <a:spLocks noChangeArrowheads="1"/>
            </p:cNvSpPr>
            <p:nvPr/>
          </p:nvSpPr>
          <p:spPr bwMode="auto">
            <a:xfrm>
              <a:off x="1971" y="3847"/>
              <a:ext cx="86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20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8947" name="Rectangle 707"/>
            <p:cNvSpPr>
              <a:spLocks noChangeArrowheads="1"/>
            </p:cNvSpPr>
            <p:nvPr/>
          </p:nvSpPr>
          <p:spPr bwMode="auto">
            <a:xfrm>
              <a:off x="2314" y="3847"/>
              <a:ext cx="86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30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8948" name="Rectangle 708"/>
            <p:cNvSpPr>
              <a:spLocks noChangeArrowheads="1"/>
            </p:cNvSpPr>
            <p:nvPr/>
          </p:nvSpPr>
          <p:spPr bwMode="auto">
            <a:xfrm>
              <a:off x="2657" y="3847"/>
              <a:ext cx="86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40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8949" name="Rectangle 709"/>
            <p:cNvSpPr>
              <a:spLocks noChangeArrowheads="1"/>
            </p:cNvSpPr>
            <p:nvPr/>
          </p:nvSpPr>
          <p:spPr bwMode="auto">
            <a:xfrm>
              <a:off x="3001" y="3847"/>
              <a:ext cx="86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50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8950" name="Rectangle 710"/>
            <p:cNvSpPr>
              <a:spLocks noChangeArrowheads="1"/>
            </p:cNvSpPr>
            <p:nvPr/>
          </p:nvSpPr>
          <p:spPr bwMode="auto">
            <a:xfrm>
              <a:off x="3345" y="3847"/>
              <a:ext cx="86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60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8951" name="Rectangle 711"/>
            <p:cNvSpPr>
              <a:spLocks noChangeArrowheads="1"/>
            </p:cNvSpPr>
            <p:nvPr/>
          </p:nvSpPr>
          <p:spPr bwMode="auto">
            <a:xfrm>
              <a:off x="3688" y="3847"/>
              <a:ext cx="86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70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8952" name="Rectangle 712"/>
            <p:cNvSpPr>
              <a:spLocks noChangeArrowheads="1"/>
            </p:cNvSpPr>
            <p:nvPr/>
          </p:nvSpPr>
          <p:spPr bwMode="auto">
            <a:xfrm>
              <a:off x="4031" y="3847"/>
              <a:ext cx="86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80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8953" name="Rectangle 713"/>
            <p:cNvSpPr>
              <a:spLocks noChangeArrowheads="1"/>
            </p:cNvSpPr>
            <p:nvPr/>
          </p:nvSpPr>
          <p:spPr bwMode="auto">
            <a:xfrm>
              <a:off x="4375" y="3847"/>
              <a:ext cx="86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90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8954" name="Rectangle 714"/>
            <p:cNvSpPr>
              <a:spLocks noChangeArrowheads="1"/>
            </p:cNvSpPr>
            <p:nvPr/>
          </p:nvSpPr>
          <p:spPr bwMode="auto">
            <a:xfrm>
              <a:off x="4701" y="3847"/>
              <a:ext cx="129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100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8955" name="Rectangle 715"/>
            <p:cNvSpPr>
              <a:spLocks noChangeArrowheads="1"/>
            </p:cNvSpPr>
            <p:nvPr/>
          </p:nvSpPr>
          <p:spPr bwMode="auto">
            <a:xfrm>
              <a:off x="2628" y="3944"/>
              <a:ext cx="978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Координата измерения, мм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8956" name="Rectangle 716"/>
            <p:cNvSpPr>
              <a:spLocks noChangeArrowheads="1"/>
            </p:cNvSpPr>
            <p:nvPr/>
          </p:nvSpPr>
          <p:spPr bwMode="auto">
            <a:xfrm rot="16200000">
              <a:off x="583" y="3079"/>
              <a:ext cx="1178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800">
                  <a:solidFill>
                    <a:srgbClr val="000000"/>
                  </a:solidFill>
                  <a:latin typeface="Arial" pitchFamily="34" charset="0"/>
                </a:rPr>
                <a:t>Среднее значение скорости, м/с </a:t>
              </a:r>
              <a:endParaRPr lang="ru-RU" sz="2300">
                <a:latin typeface="Arial" pitchFamily="34" charset="0"/>
              </a:endParaRPr>
            </a:p>
          </p:txBody>
        </p:sp>
        <p:grpSp>
          <p:nvGrpSpPr>
            <p:cNvPr id="778968" name="Group 728"/>
            <p:cNvGrpSpPr>
              <a:grpSpLocks/>
            </p:cNvGrpSpPr>
            <p:nvPr/>
          </p:nvGrpSpPr>
          <p:grpSpPr bwMode="auto">
            <a:xfrm>
              <a:off x="1824" y="3312"/>
              <a:ext cx="456" cy="92"/>
              <a:chOff x="1753" y="4082"/>
              <a:chExt cx="456" cy="92"/>
            </a:xfrm>
          </p:grpSpPr>
          <p:sp>
            <p:nvSpPr>
              <p:cNvPr id="778958" name="Line 718"/>
              <p:cNvSpPr>
                <a:spLocks noChangeShapeType="1"/>
              </p:cNvSpPr>
              <p:nvPr/>
            </p:nvSpPr>
            <p:spPr bwMode="auto">
              <a:xfrm>
                <a:off x="1753" y="4116"/>
                <a:ext cx="159" cy="1"/>
              </a:xfrm>
              <a:prstGeom prst="line">
                <a:avLst/>
              </a:prstGeom>
              <a:noFill/>
              <a:ln w="127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8959" name="Freeform 719"/>
              <p:cNvSpPr>
                <a:spLocks/>
              </p:cNvSpPr>
              <p:nvPr/>
            </p:nvSpPr>
            <p:spPr bwMode="auto">
              <a:xfrm>
                <a:off x="1813" y="4097"/>
                <a:ext cx="39" cy="38"/>
              </a:xfrm>
              <a:custGeom>
                <a:avLst/>
                <a:gdLst>
                  <a:gd name="T0" fmla="*/ 38 w 77"/>
                  <a:gd name="T1" fmla="*/ 0 h 77"/>
                  <a:gd name="T2" fmla="*/ 77 w 77"/>
                  <a:gd name="T3" fmla="*/ 39 h 77"/>
                  <a:gd name="T4" fmla="*/ 38 w 77"/>
                  <a:gd name="T5" fmla="*/ 77 h 77"/>
                  <a:gd name="T6" fmla="*/ 0 w 77"/>
                  <a:gd name="T7" fmla="*/ 39 h 77"/>
                  <a:gd name="T8" fmla="*/ 38 w 77"/>
                  <a:gd name="T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77">
                    <a:moveTo>
                      <a:pt x="38" y="0"/>
                    </a:moveTo>
                    <a:lnTo>
                      <a:pt x="77" y="39"/>
                    </a:lnTo>
                    <a:lnTo>
                      <a:pt x="38" y="77"/>
                    </a:lnTo>
                    <a:lnTo>
                      <a:pt x="0" y="39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80"/>
              </a:solidFill>
              <a:ln w="12700">
                <a:solidFill>
                  <a:srgbClr val="000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8960" name="Rectangle 720"/>
              <p:cNvSpPr>
                <a:spLocks noChangeArrowheads="1"/>
              </p:cNvSpPr>
              <p:nvPr/>
            </p:nvSpPr>
            <p:spPr bwMode="auto">
              <a:xfrm>
                <a:off x="1929" y="4082"/>
                <a:ext cx="280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  <a:latin typeface="Arial" pitchFamily="34" charset="0"/>
                  </a:rPr>
                  <a:t>ROSCO</a:t>
                </a:r>
                <a:endParaRPr lang="ru-RU" sz="2300">
                  <a:latin typeface="Arial" pitchFamily="34" charset="0"/>
                </a:endParaRPr>
              </a:p>
            </p:txBody>
          </p:sp>
        </p:grpSp>
        <p:grpSp>
          <p:nvGrpSpPr>
            <p:cNvPr id="778969" name="Group 729"/>
            <p:cNvGrpSpPr>
              <a:grpSpLocks/>
            </p:cNvGrpSpPr>
            <p:nvPr/>
          </p:nvGrpSpPr>
          <p:grpSpPr bwMode="auto">
            <a:xfrm>
              <a:off x="3216" y="3312"/>
              <a:ext cx="755" cy="92"/>
              <a:chOff x="3295" y="4080"/>
              <a:chExt cx="755" cy="92"/>
            </a:xfrm>
          </p:grpSpPr>
          <p:sp>
            <p:nvSpPr>
              <p:cNvPr id="778961" name="Line 721"/>
              <p:cNvSpPr>
                <a:spLocks noChangeShapeType="1"/>
              </p:cNvSpPr>
              <p:nvPr/>
            </p:nvSpPr>
            <p:spPr bwMode="auto">
              <a:xfrm>
                <a:off x="3295" y="4116"/>
                <a:ext cx="159" cy="1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8962" name="Rectangle 722"/>
              <p:cNvSpPr>
                <a:spLocks noChangeArrowheads="1"/>
              </p:cNvSpPr>
              <p:nvPr/>
            </p:nvSpPr>
            <p:spPr bwMode="auto">
              <a:xfrm>
                <a:off x="3355" y="4097"/>
                <a:ext cx="39" cy="38"/>
              </a:xfrm>
              <a:prstGeom prst="rect">
                <a:avLst/>
              </a:prstGeom>
              <a:solidFill>
                <a:srgbClr val="FF00FF"/>
              </a:solidFill>
              <a:ln w="12700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8967" name="Rectangle 727"/>
              <p:cNvSpPr>
                <a:spLocks noChangeArrowheads="1"/>
              </p:cNvSpPr>
              <p:nvPr/>
            </p:nvSpPr>
            <p:spPr bwMode="auto">
              <a:xfrm>
                <a:off x="3503" y="4080"/>
                <a:ext cx="547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800">
                    <a:solidFill>
                      <a:srgbClr val="000000"/>
                    </a:solidFill>
                    <a:latin typeface="Arial" pitchFamily="34" charset="0"/>
                  </a:rPr>
                  <a:t> </a:t>
                </a:r>
                <a:r>
                  <a:rPr lang="en-US" sz="800">
                    <a:solidFill>
                      <a:srgbClr val="000000"/>
                    </a:solidFill>
                    <a:latin typeface="Arial" pitchFamily="34" charset="0"/>
                  </a:rPr>
                  <a:t>PRO ULF 1037</a:t>
                </a:r>
                <a:endParaRPr lang="ru-RU" sz="2300">
                  <a:latin typeface="Arial" pitchFamily="34" charset="0"/>
                </a:endParaRPr>
              </a:p>
            </p:txBody>
          </p:sp>
        </p:grpSp>
      </p:grpSp>
    </p:spTree>
  </p:cSld>
  <p:clrMapOvr>
    <a:masterClrMapping/>
  </p:clrMapOvr>
  <p:transition>
    <p:zo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Text Box 2"/>
          <p:cNvSpPr txBox="1">
            <a:spLocks noChangeArrowheads="1"/>
          </p:cNvSpPr>
          <p:nvPr/>
        </p:nvSpPr>
        <p:spPr bwMode="auto">
          <a:xfrm>
            <a:off x="282575" y="1192213"/>
            <a:ext cx="8610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49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286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10000"/>
              </a:lnSpc>
            </a:pPr>
            <a:endParaRPr lang="de-DE" sz="2000" b="1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749571" name="Rectangle 3"/>
          <p:cNvSpPr>
            <a:spLocks noChangeArrowheads="1"/>
          </p:cNvSpPr>
          <p:nvPr/>
        </p:nvSpPr>
        <p:spPr bwMode="auto">
          <a:xfrm>
            <a:off x="0" y="77788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1800" b="1" i="1">
                <a:solidFill>
                  <a:srgbClr val="660033"/>
                </a:solidFill>
                <a:latin typeface="Arial" pitchFamily="34" charset="0"/>
              </a:rPr>
              <a:t>Измерение осевой и тангенциальной составляющих скорости на уровне 2. В качестве трассеров использовались частицы тумана</a:t>
            </a:r>
          </a:p>
        </p:txBody>
      </p:sp>
      <p:graphicFrame>
        <p:nvGraphicFramePr>
          <p:cNvPr id="749602" name="Group 34"/>
          <p:cNvGraphicFramePr>
            <a:graphicFrameLocks noGrp="1"/>
          </p:cNvGraphicFramePr>
          <p:nvPr/>
        </p:nvGraphicFramePr>
        <p:xfrm>
          <a:off x="468313" y="1435100"/>
          <a:ext cx="8216900" cy="5473700"/>
        </p:xfrm>
        <a:graphic>
          <a:graphicData uri="http://schemas.openxmlformats.org/drawingml/2006/table">
            <a:tbl>
              <a:tblPr/>
              <a:tblGrid>
                <a:gridCol w="4086225"/>
                <a:gridCol w="4130675"/>
              </a:tblGrid>
              <a:tr h="4651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Режим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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м/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c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.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</a:t>
                      </a: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Параметры осевой скорости </a:t>
                      </a: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722438"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Параметры тангенциальной составляющей скорости </a:t>
                      </a:r>
                      <a:endParaRPr kumimoji="0" 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32013"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профили средней осевой скорости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профили интенсивности турбулентности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49596" name="Picture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844675"/>
            <a:ext cx="2160587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9597" name="Picture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844675"/>
            <a:ext cx="2376488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9598" name="Picture 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860800"/>
            <a:ext cx="29051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9603" name="Picture 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5" b="3149"/>
          <a:stretch>
            <a:fillRect/>
          </a:stretch>
        </p:blipFill>
        <p:spPr bwMode="auto">
          <a:xfrm>
            <a:off x="5148263" y="4005263"/>
            <a:ext cx="2922587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4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9570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6200" name="Group 8"/>
          <p:cNvGraphicFramePr>
            <a:graphicFrameLocks noGrp="1"/>
          </p:cNvGraphicFramePr>
          <p:nvPr/>
        </p:nvGraphicFramePr>
        <p:xfrm>
          <a:off x="468313" y="914400"/>
          <a:ext cx="8216900" cy="5467350"/>
        </p:xfrm>
        <a:graphic>
          <a:graphicData uri="http://schemas.openxmlformats.org/drawingml/2006/table">
            <a:tbl>
              <a:tblPr/>
              <a:tblGrid>
                <a:gridCol w="4086225"/>
                <a:gridCol w="4130675"/>
              </a:tblGrid>
              <a:tr h="5048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Режим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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м/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68488"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измерений на уровне 1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78013"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профиль средней осевой скорости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профили интенсивности турбулентности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измерений на уровне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76195" name="Rectangle 3"/>
          <p:cNvSpPr>
            <a:spLocks noChangeArrowheads="1"/>
          </p:cNvSpPr>
          <p:nvPr/>
        </p:nvSpPr>
        <p:spPr bwMode="auto">
          <a:xfrm>
            <a:off x="1533525" y="2027238"/>
            <a:ext cx="30289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776196" name="Rectangle 4"/>
          <p:cNvSpPr>
            <a:spLocks noChangeArrowheads="1"/>
          </p:cNvSpPr>
          <p:nvPr/>
        </p:nvSpPr>
        <p:spPr bwMode="auto">
          <a:xfrm>
            <a:off x="1533525" y="2027238"/>
            <a:ext cx="304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776197" name="Rectangle 5"/>
          <p:cNvSpPr>
            <a:spLocks noChangeArrowheads="1"/>
          </p:cNvSpPr>
          <p:nvPr/>
        </p:nvSpPr>
        <p:spPr bwMode="auto">
          <a:xfrm>
            <a:off x="1533525" y="3063875"/>
            <a:ext cx="184150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1200">
                <a:latin typeface="Arial" pitchFamily="34" charset="0"/>
                <a:cs typeface="Times New Roman" pitchFamily="18" charset="0"/>
              </a:rPr>
              <a:t/>
            </a:r>
            <a:br>
              <a:rPr lang="ru-RU" sz="1200">
                <a:latin typeface="Arial" pitchFamily="34" charset="0"/>
                <a:cs typeface="Times New Roman" pitchFamily="18" charset="0"/>
              </a:rPr>
            </a:br>
            <a:endParaRPr lang="ru-RU" sz="900"/>
          </a:p>
          <a:p>
            <a:pPr eaLnBrk="0" hangingPunct="0"/>
            <a:endParaRPr lang="ru-RU" sz="2400"/>
          </a:p>
        </p:txBody>
      </p:sp>
      <p:sp>
        <p:nvSpPr>
          <p:cNvPr id="776198" name="Rectangle 6"/>
          <p:cNvSpPr>
            <a:spLocks noChangeArrowheads="1"/>
          </p:cNvSpPr>
          <p:nvPr/>
        </p:nvSpPr>
        <p:spPr bwMode="auto">
          <a:xfrm>
            <a:off x="1533525" y="2027238"/>
            <a:ext cx="3022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776199" name="Rectangle 7"/>
          <p:cNvSpPr>
            <a:spLocks noChangeArrowheads="1"/>
          </p:cNvSpPr>
          <p:nvPr/>
        </p:nvSpPr>
        <p:spPr bwMode="auto">
          <a:xfrm>
            <a:off x="1533525" y="2027238"/>
            <a:ext cx="30543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776221" name="Rectangle 29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76222" name="Rectangle 30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76223" name="Rectangle 31"/>
          <p:cNvSpPr>
            <a:spLocks noChangeArrowheads="1"/>
          </p:cNvSpPr>
          <p:nvPr/>
        </p:nvSpPr>
        <p:spPr bwMode="auto">
          <a:xfrm>
            <a:off x="3048000" y="2209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grpSp>
        <p:nvGrpSpPr>
          <p:cNvPr id="776855" name="Group 663"/>
          <p:cNvGrpSpPr>
            <a:grpSpLocks/>
          </p:cNvGrpSpPr>
          <p:nvPr/>
        </p:nvGrpSpPr>
        <p:grpSpPr bwMode="auto">
          <a:xfrm>
            <a:off x="1066800" y="1447800"/>
            <a:ext cx="2794000" cy="1746250"/>
            <a:chOff x="672" y="912"/>
            <a:chExt cx="1760" cy="1100"/>
          </a:xfrm>
        </p:grpSpPr>
        <p:sp>
          <p:nvSpPr>
            <p:cNvPr id="776225" name="Rectangle 33"/>
            <p:cNvSpPr>
              <a:spLocks noChangeArrowheads="1"/>
            </p:cNvSpPr>
            <p:nvPr/>
          </p:nvSpPr>
          <p:spPr bwMode="auto">
            <a:xfrm>
              <a:off x="866" y="959"/>
              <a:ext cx="1543" cy="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26" name="Line 34"/>
            <p:cNvSpPr>
              <a:spLocks noChangeShapeType="1"/>
            </p:cNvSpPr>
            <p:nvPr/>
          </p:nvSpPr>
          <p:spPr bwMode="auto">
            <a:xfrm>
              <a:off x="866" y="1700"/>
              <a:ext cx="154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27" name="Line 35"/>
            <p:cNvSpPr>
              <a:spLocks noChangeShapeType="1"/>
            </p:cNvSpPr>
            <p:nvPr/>
          </p:nvSpPr>
          <p:spPr bwMode="auto">
            <a:xfrm>
              <a:off x="866" y="1549"/>
              <a:ext cx="154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28" name="Line 36"/>
            <p:cNvSpPr>
              <a:spLocks noChangeShapeType="1"/>
            </p:cNvSpPr>
            <p:nvPr/>
          </p:nvSpPr>
          <p:spPr bwMode="auto">
            <a:xfrm>
              <a:off x="866" y="1405"/>
              <a:ext cx="154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29" name="Line 37"/>
            <p:cNvSpPr>
              <a:spLocks noChangeShapeType="1"/>
            </p:cNvSpPr>
            <p:nvPr/>
          </p:nvSpPr>
          <p:spPr bwMode="auto">
            <a:xfrm>
              <a:off x="866" y="1257"/>
              <a:ext cx="154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30" name="Line 38"/>
            <p:cNvSpPr>
              <a:spLocks noChangeShapeType="1"/>
            </p:cNvSpPr>
            <p:nvPr/>
          </p:nvSpPr>
          <p:spPr bwMode="auto">
            <a:xfrm>
              <a:off x="866" y="1107"/>
              <a:ext cx="1543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31" name="Line 39"/>
            <p:cNvSpPr>
              <a:spLocks noChangeShapeType="1"/>
            </p:cNvSpPr>
            <p:nvPr/>
          </p:nvSpPr>
          <p:spPr bwMode="auto">
            <a:xfrm>
              <a:off x="866" y="959"/>
              <a:ext cx="154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32" name="Line 40"/>
            <p:cNvSpPr>
              <a:spLocks noChangeShapeType="1"/>
            </p:cNvSpPr>
            <p:nvPr/>
          </p:nvSpPr>
          <p:spPr bwMode="auto">
            <a:xfrm>
              <a:off x="1023" y="959"/>
              <a:ext cx="1" cy="88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33" name="Line 41"/>
            <p:cNvSpPr>
              <a:spLocks noChangeShapeType="1"/>
            </p:cNvSpPr>
            <p:nvPr/>
          </p:nvSpPr>
          <p:spPr bwMode="auto">
            <a:xfrm>
              <a:off x="1179" y="959"/>
              <a:ext cx="1" cy="88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34" name="Line 42"/>
            <p:cNvSpPr>
              <a:spLocks noChangeShapeType="1"/>
            </p:cNvSpPr>
            <p:nvPr/>
          </p:nvSpPr>
          <p:spPr bwMode="auto">
            <a:xfrm>
              <a:off x="1327" y="959"/>
              <a:ext cx="1" cy="88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35" name="Line 43"/>
            <p:cNvSpPr>
              <a:spLocks noChangeShapeType="1"/>
            </p:cNvSpPr>
            <p:nvPr/>
          </p:nvSpPr>
          <p:spPr bwMode="auto">
            <a:xfrm>
              <a:off x="1483" y="959"/>
              <a:ext cx="1" cy="88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36" name="Line 44"/>
            <p:cNvSpPr>
              <a:spLocks noChangeShapeType="1"/>
            </p:cNvSpPr>
            <p:nvPr/>
          </p:nvSpPr>
          <p:spPr bwMode="auto">
            <a:xfrm>
              <a:off x="1637" y="959"/>
              <a:ext cx="2" cy="88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37" name="Line 45"/>
            <p:cNvSpPr>
              <a:spLocks noChangeShapeType="1"/>
            </p:cNvSpPr>
            <p:nvPr/>
          </p:nvSpPr>
          <p:spPr bwMode="auto">
            <a:xfrm>
              <a:off x="1793" y="959"/>
              <a:ext cx="1" cy="88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38" name="Line 46"/>
            <p:cNvSpPr>
              <a:spLocks noChangeShapeType="1"/>
            </p:cNvSpPr>
            <p:nvPr/>
          </p:nvSpPr>
          <p:spPr bwMode="auto">
            <a:xfrm>
              <a:off x="1949" y="959"/>
              <a:ext cx="2" cy="88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39" name="Line 47"/>
            <p:cNvSpPr>
              <a:spLocks noChangeShapeType="1"/>
            </p:cNvSpPr>
            <p:nvPr/>
          </p:nvSpPr>
          <p:spPr bwMode="auto">
            <a:xfrm>
              <a:off x="2098" y="959"/>
              <a:ext cx="2" cy="88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40" name="Line 48"/>
            <p:cNvSpPr>
              <a:spLocks noChangeShapeType="1"/>
            </p:cNvSpPr>
            <p:nvPr/>
          </p:nvSpPr>
          <p:spPr bwMode="auto">
            <a:xfrm>
              <a:off x="2253" y="959"/>
              <a:ext cx="2" cy="88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41" name="Line 49"/>
            <p:cNvSpPr>
              <a:spLocks noChangeShapeType="1"/>
            </p:cNvSpPr>
            <p:nvPr/>
          </p:nvSpPr>
          <p:spPr bwMode="auto">
            <a:xfrm>
              <a:off x="2409" y="959"/>
              <a:ext cx="1" cy="88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42" name="Rectangle 50"/>
            <p:cNvSpPr>
              <a:spLocks noChangeArrowheads="1"/>
            </p:cNvSpPr>
            <p:nvPr/>
          </p:nvSpPr>
          <p:spPr bwMode="auto">
            <a:xfrm>
              <a:off x="866" y="959"/>
              <a:ext cx="1543" cy="889"/>
            </a:xfrm>
            <a:prstGeom prst="rect">
              <a:avLst/>
            </a:prstGeom>
            <a:noFill/>
            <a:ln w="635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43" name="Line 51"/>
            <p:cNvSpPr>
              <a:spLocks noChangeShapeType="1"/>
            </p:cNvSpPr>
            <p:nvPr/>
          </p:nvSpPr>
          <p:spPr bwMode="auto">
            <a:xfrm>
              <a:off x="866" y="959"/>
              <a:ext cx="1" cy="88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44" name="Line 52"/>
            <p:cNvSpPr>
              <a:spLocks noChangeShapeType="1"/>
            </p:cNvSpPr>
            <p:nvPr/>
          </p:nvSpPr>
          <p:spPr bwMode="auto">
            <a:xfrm>
              <a:off x="847" y="1848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45" name="Line 53"/>
            <p:cNvSpPr>
              <a:spLocks noChangeShapeType="1"/>
            </p:cNvSpPr>
            <p:nvPr/>
          </p:nvSpPr>
          <p:spPr bwMode="auto">
            <a:xfrm>
              <a:off x="847" y="1700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46" name="Line 54"/>
            <p:cNvSpPr>
              <a:spLocks noChangeShapeType="1"/>
            </p:cNvSpPr>
            <p:nvPr/>
          </p:nvSpPr>
          <p:spPr bwMode="auto">
            <a:xfrm>
              <a:off x="847" y="1549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47" name="Line 55"/>
            <p:cNvSpPr>
              <a:spLocks noChangeShapeType="1"/>
            </p:cNvSpPr>
            <p:nvPr/>
          </p:nvSpPr>
          <p:spPr bwMode="auto">
            <a:xfrm>
              <a:off x="847" y="1405"/>
              <a:ext cx="19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48" name="Line 56"/>
            <p:cNvSpPr>
              <a:spLocks noChangeShapeType="1"/>
            </p:cNvSpPr>
            <p:nvPr/>
          </p:nvSpPr>
          <p:spPr bwMode="auto">
            <a:xfrm>
              <a:off x="847" y="1257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49" name="Line 57"/>
            <p:cNvSpPr>
              <a:spLocks noChangeShapeType="1"/>
            </p:cNvSpPr>
            <p:nvPr/>
          </p:nvSpPr>
          <p:spPr bwMode="auto">
            <a:xfrm>
              <a:off x="847" y="1107"/>
              <a:ext cx="19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50" name="Line 58"/>
            <p:cNvSpPr>
              <a:spLocks noChangeShapeType="1"/>
            </p:cNvSpPr>
            <p:nvPr/>
          </p:nvSpPr>
          <p:spPr bwMode="auto">
            <a:xfrm>
              <a:off x="847" y="959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51" name="Line 59"/>
            <p:cNvSpPr>
              <a:spLocks noChangeShapeType="1"/>
            </p:cNvSpPr>
            <p:nvPr/>
          </p:nvSpPr>
          <p:spPr bwMode="auto">
            <a:xfrm>
              <a:off x="866" y="1848"/>
              <a:ext cx="154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52" name="Line 60"/>
            <p:cNvSpPr>
              <a:spLocks noChangeShapeType="1"/>
            </p:cNvSpPr>
            <p:nvPr/>
          </p:nvSpPr>
          <p:spPr bwMode="auto">
            <a:xfrm flipV="1">
              <a:off x="866" y="1848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53" name="Line 61"/>
            <p:cNvSpPr>
              <a:spLocks noChangeShapeType="1"/>
            </p:cNvSpPr>
            <p:nvPr/>
          </p:nvSpPr>
          <p:spPr bwMode="auto">
            <a:xfrm flipV="1">
              <a:off x="1023" y="1848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54" name="Line 62"/>
            <p:cNvSpPr>
              <a:spLocks noChangeShapeType="1"/>
            </p:cNvSpPr>
            <p:nvPr/>
          </p:nvSpPr>
          <p:spPr bwMode="auto">
            <a:xfrm flipV="1">
              <a:off x="1179" y="1848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55" name="Line 63"/>
            <p:cNvSpPr>
              <a:spLocks noChangeShapeType="1"/>
            </p:cNvSpPr>
            <p:nvPr/>
          </p:nvSpPr>
          <p:spPr bwMode="auto">
            <a:xfrm flipV="1">
              <a:off x="1327" y="1848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56" name="Line 64"/>
            <p:cNvSpPr>
              <a:spLocks noChangeShapeType="1"/>
            </p:cNvSpPr>
            <p:nvPr/>
          </p:nvSpPr>
          <p:spPr bwMode="auto">
            <a:xfrm flipV="1">
              <a:off x="1483" y="1848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57" name="Line 65"/>
            <p:cNvSpPr>
              <a:spLocks noChangeShapeType="1"/>
            </p:cNvSpPr>
            <p:nvPr/>
          </p:nvSpPr>
          <p:spPr bwMode="auto">
            <a:xfrm flipV="1">
              <a:off x="1637" y="1848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58" name="Line 66"/>
            <p:cNvSpPr>
              <a:spLocks noChangeShapeType="1"/>
            </p:cNvSpPr>
            <p:nvPr/>
          </p:nvSpPr>
          <p:spPr bwMode="auto">
            <a:xfrm flipV="1">
              <a:off x="1793" y="1848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59" name="Line 67"/>
            <p:cNvSpPr>
              <a:spLocks noChangeShapeType="1"/>
            </p:cNvSpPr>
            <p:nvPr/>
          </p:nvSpPr>
          <p:spPr bwMode="auto">
            <a:xfrm flipV="1">
              <a:off x="1949" y="1848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60" name="Line 68"/>
            <p:cNvSpPr>
              <a:spLocks noChangeShapeType="1"/>
            </p:cNvSpPr>
            <p:nvPr/>
          </p:nvSpPr>
          <p:spPr bwMode="auto">
            <a:xfrm flipV="1">
              <a:off x="2098" y="1848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61" name="Line 69"/>
            <p:cNvSpPr>
              <a:spLocks noChangeShapeType="1"/>
            </p:cNvSpPr>
            <p:nvPr/>
          </p:nvSpPr>
          <p:spPr bwMode="auto">
            <a:xfrm flipV="1">
              <a:off x="2253" y="1848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62" name="Line 70"/>
            <p:cNvSpPr>
              <a:spLocks noChangeShapeType="1"/>
            </p:cNvSpPr>
            <p:nvPr/>
          </p:nvSpPr>
          <p:spPr bwMode="auto">
            <a:xfrm flipV="1">
              <a:off x="2409" y="1848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63" name="Freeform 71"/>
            <p:cNvSpPr>
              <a:spLocks/>
            </p:cNvSpPr>
            <p:nvPr/>
          </p:nvSpPr>
          <p:spPr bwMode="auto">
            <a:xfrm>
              <a:off x="866" y="1478"/>
              <a:ext cx="53" cy="370"/>
            </a:xfrm>
            <a:custGeom>
              <a:avLst/>
              <a:gdLst>
                <a:gd name="T0" fmla="*/ 0 w 33"/>
                <a:gd name="T1" fmla="*/ 231 h 231"/>
                <a:gd name="T2" fmla="*/ 17 w 33"/>
                <a:gd name="T3" fmla="*/ 113 h 231"/>
                <a:gd name="T4" fmla="*/ 25 w 33"/>
                <a:gd name="T5" fmla="*/ 53 h 231"/>
                <a:gd name="T6" fmla="*/ 33 w 33"/>
                <a:gd name="T7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31">
                  <a:moveTo>
                    <a:pt x="0" y="231"/>
                  </a:moveTo>
                  <a:lnTo>
                    <a:pt x="17" y="113"/>
                  </a:lnTo>
                  <a:lnTo>
                    <a:pt x="25" y="53"/>
                  </a:lnTo>
                  <a:lnTo>
                    <a:pt x="33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64" name="Freeform 72"/>
            <p:cNvSpPr>
              <a:spLocks/>
            </p:cNvSpPr>
            <p:nvPr/>
          </p:nvSpPr>
          <p:spPr bwMode="auto">
            <a:xfrm>
              <a:off x="919" y="1186"/>
              <a:ext cx="32" cy="292"/>
            </a:xfrm>
            <a:custGeom>
              <a:avLst/>
              <a:gdLst>
                <a:gd name="T0" fmla="*/ 0 w 20"/>
                <a:gd name="T1" fmla="*/ 182 h 182"/>
                <a:gd name="T2" fmla="*/ 4 w 20"/>
                <a:gd name="T3" fmla="*/ 129 h 182"/>
                <a:gd name="T4" fmla="*/ 12 w 20"/>
                <a:gd name="T5" fmla="*/ 81 h 182"/>
                <a:gd name="T6" fmla="*/ 16 w 20"/>
                <a:gd name="T7" fmla="*/ 32 h 182"/>
                <a:gd name="T8" fmla="*/ 16 w 20"/>
                <a:gd name="T9" fmla="*/ 16 h 182"/>
                <a:gd name="T10" fmla="*/ 20 w 20"/>
                <a:gd name="T1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82">
                  <a:moveTo>
                    <a:pt x="0" y="182"/>
                  </a:moveTo>
                  <a:lnTo>
                    <a:pt x="4" y="129"/>
                  </a:lnTo>
                  <a:lnTo>
                    <a:pt x="12" y="81"/>
                  </a:lnTo>
                  <a:lnTo>
                    <a:pt x="16" y="32"/>
                  </a:lnTo>
                  <a:lnTo>
                    <a:pt x="16" y="16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65" name="Freeform 73"/>
            <p:cNvSpPr>
              <a:spLocks/>
            </p:cNvSpPr>
            <p:nvPr/>
          </p:nvSpPr>
          <p:spPr bwMode="auto">
            <a:xfrm>
              <a:off x="951" y="1121"/>
              <a:ext cx="32" cy="65"/>
            </a:xfrm>
            <a:custGeom>
              <a:avLst/>
              <a:gdLst>
                <a:gd name="T0" fmla="*/ 0 w 20"/>
                <a:gd name="T1" fmla="*/ 41 h 41"/>
                <a:gd name="T2" fmla="*/ 4 w 20"/>
                <a:gd name="T3" fmla="*/ 24 h 41"/>
                <a:gd name="T4" fmla="*/ 8 w 20"/>
                <a:gd name="T5" fmla="*/ 16 h 41"/>
                <a:gd name="T6" fmla="*/ 16 w 20"/>
                <a:gd name="T7" fmla="*/ 4 h 41"/>
                <a:gd name="T8" fmla="*/ 20 w 20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0" y="41"/>
                  </a:moveTo>
                  <a:lnTo>
                    <a:pt x="4" y="24"/>
                  </a:lnTo>
                  <a:lnTo>
                    <a:pt x="8" y="16"/>
                  </a:lnTo>
                  <a:lnTo>
                    <a:pt x="16" y="4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66" name="Freeform 74"/>
            <p:cNvSpPr>
              <a:spLocks/>
            </p:cNvSpPr>
            <p:nvPr/>
          </p:nvSpPr>
          <p:spPr bwMode="auto">
            <a:xfrm>
              <a:off x="983" y="1082"/>
              <a:ext cx="32" cy="39"/>
            </a:xfrm>
            <a:custGeom>
              <a:avLst/>
              <a:gdLst>
                <a:gd name="T0" fmla="*/ 0 w 20"/>
                <a:gd name="T1" fmla="*/ 24 h 24"/>
                <a:gd name="T2" fmla="*/ 12 w 20"/>
                <a:gd name="T3" fmla="*/ 12 h 24"/>
                <a:gd name="T4" fmla="*/ 20 w 2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4">
                  <a:moveTo>
                    <a:pt x="0" y="24"/>
                  </a:moveTo>
                  <a:lnTo>
                    <a:pt x="12" y="12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67" name="Line 75"/>
            <p:cNvSpPr>
              <a:spLocks noChangeShapeType="1"/>
            </p:cNvSpPr>
            <p:nvPr/>
          </p:nvSpPr>
          <p:spPr bwMode="auto">
            <a:xfrm flipV="1">
              <a:off x="1015" y="1057"/>
              <a:ext cx="27" cy="25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68" name="Freeform 76"/>
            <p:cNvSpPr>
              <a:spLocks/>
            </p:cNvSpPr>
            <p:nvPr/>
          </p:nvSpPr>
          <p:spPr bwMode="auto">
            <a:xfrm>
              <a:off x="1042" y="1043"/>
              <a:ext cx="32" cy="14"/>
            </a:xfrm>
            <a:custGeom>
              <a:avLst/>
              <a:gdLst>
                <a:gd name="T0" fmla="*/ 0 w 20"/>
                <a:gd name="T1" fmla="*/ 8 h 8"/>
                <a:gd name="T2" fmla="*/ 8 w 20"/>
                <a:gd name="T3" fmla="*/ 4 h 8"/>
                <a:gd name="T4" fmla="*/ 20 w 20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8">
                  <a:moveTo>
                    <a:pt x="0" y="8"/>
                  </a:moveTo>
                  <a:lnTo>
                    <a:pt x="8" y="4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69" name="Freeform 77"/>
            <p:cNvSpPr>
              <a:spLocks/>
            </p:cNvSpPr>
            <p:nvPr/>
          </p:nvSpPr>
          <p:spPr bwMode="auto">
            <a:xfrm>
              <a:off x="1074" y="1043"/>
              <a:ext cx="32" cy="7"/>
            </a:xfrm>
            <a:custGeom>
              <a:avLst/>
              <a:gdLst>
                <a:gd name="T0" fmla="*/ 0 w 20"/>
                <a:gd name="T1" fmla="*/ 0 h 4"/>
                <a:gd name="T2" fmla="*/ 8 w 20"/>
                <a:gd name="T3" fmla="*/ 0 h 4"/>
                <a:gd name="T4" fmla="*/ 20 w 20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4">
                  <a:moveTo>
                    <a:pt x="0" y="0"/>
                  </a:moveTo>
                  <a:lnTo>
                    <a:pt x="8" y="0"/>
                  </a:lnTo>
                  <a:lnTo>
                    <a:pt x="20" y="4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70" name="Freeform 78"/>
            <p:cNvSpPr>
              <a:spLocks/>
            </p:cNvSpPr>
            <p:nvPr/>
          </p:nvSpPr>
          <p:spPr bwMode="auto">
            <a:xfrm>
              <a:off x="1106" y="1043"/>
              <a:ext cx="33" cy="7"/>
            </a:xfrm>
            <a:custGeom>
              <a:avLst/>
              <a:gdLst>
                <a:gd name="T0" fmla="*/ 0 w 20"/>
                <a:gd name="T1" fmla="*/ 4 h 4"/>
                <a:gd name="T2" fmla="*/ 12 w 20"/>
                <a:gd name="T3" fmla="*/ 4 h 4"/>
                <a:gd name="T4" fmla="*/ 20 w 20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4">
                  <a:moveTo>
                    <a:pt x="0" y="4"/>
                  </a:moveTo>
                  <a:lnTo>
                    <a:pt x="12" y="4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71" name="Line 79"/>
            <p:cNvSpPr>
              <a:spLocks noChangeShapeType="1"/>
            </p:cNvSpPr>
            <p:nvPr/>
          </p:nvSpPr>
          <p:spPr bwMode="auto">
            <a:xfrm>
              <a:off x="1139" y="1043"/>
              <a:ext cx="26" cy="2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72" name="Freeform 80"/>
            <p:cNvSpPr>
              <a:spLocks/>
            </p:cNvSpPr>
            <p:nvPr/>
          </p:nvSpPr>
          <p:spPr bwMode="auto">
            <a:xfrm>
              <a:off x="1165" y="1035"/>
              <a:ext cx="33" cy="8"/>
            </a:xfrm>
            <a:custGeom>
              <a:avLst/>
              <a:gdLst>
                <a:gd name="T0" fmla="*/ 0 w 20"/>
                <a:gd name="T1" fmla="*/ 5 h 5"/>
                <a:gd name="T2" fmla="*/ 8 w 20"/>
                <a:gd name="T3" fmla="*/ 0 h 5"/>
                <a:gd name="T4" fmla="*/ 20 w 20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5">
                  <a:moveTo>
                    <a:pt x="0" y="5"/>
                  </a:moveTo>
                  <a:lnTo>
                    <a:pt x="8" y="0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73" name="Freeform 81"/>
            <p:cNvSpPr>
              <a:spLocks/>
            </p:cNvSpPr>
            <p:nvPr/>
          </p:nvSpPr>
          <p:spPr bwMode="auto">
            <a:xfrm>
              <a:off x="1198" y="1035"/>
              <a:ext cx="31" cy="8"/>
            </a:xfrm>
            <a:custGeom>
              <a:avLst/>
              <a:gdLst>
                <a:gd name="T0" fmla="*/ 0 w 20"/>
                <a:gd name="T1" fmla="*/ 0 h 5"/>
                <a:gd name="T2" fmla="*/ 8 w 20"/>
                <a:gd name="T3" fmla="*/ 0 h 5"/>
                <a:gd name="T4" fmla="*/ 20 w 20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5">
                  <a:moveTo>
                    <a:pt x="0" y="0"/>
                  </a:moveTo>
                  <a:lnTo>
                    <a:pt x="8" y="0"/>
                  </a:lnTo>
                  <a:lnTo>
                    <a:pt x="20" y="5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74" name="Freeform 82"/>
            <p:cNvSpPr>
              <a:spLocks/>
            </p:cNvSpPr>
            <p:nvPr/>
          </p:nvSpPr>
          <p:spPr bwMode="auto">
            <a:xfrm>
              <a:off x="1229" y="1043"/>
              <a:ext cx="33" cy="2"/>
            </a:xfrm>
            <a:custGeom>
              <a:avLst/>
              <a:gdLst>
                <a:gd name="T0" fmla="*/ 0 w 20"/>
                <a:gd name="T1" fmla="*/ 12 w 20"/>
                <a:gd name="T2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12" y="0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75" name="Freeform 83"/>
            <p:cNvSpPr>
              <a:spLocks/>
            </p:cNvSpPr>
            <p:nvPr/>
          </p:nvSpPr>
          <p:spPr bwMode="auto">
            <a:xfrm>
              <a:off x="1262" y="1043"/>
              <a:ext cx="26" cy="14"/>
            </a:xfrm>
            <a:custGeom>
              <a:avLst/>
              <a:gdLst>
                <a:gd name="T0" fmla="*/ 0 w 17"/>
                <a:gd name="T1" fmla="*/ 0 h 8"/>
                <a:gd name="T2" fmla="*/ 8 w 17"/>
                <a:gd name="T3" fmla="*/ 4 h 8"/>
                <a:gd name="T4" fmla="*/ 17 w 17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lnTo>
                    <a:pt x="8" y="4"/>
                  </a:lnTo>
                  <a:lnTo>
                    <a:pt x="17" y="8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76" name="Freeform 84"/>
            <p:cNvSpPr>
              <a:spLocks/>
            </p:cNvSpPr>
            <p:nvPr/>
          </p:nvSpPr>
          <p:spPr bwMode="auto">
            <a:xfrm>
              <a:off x="1288" y="1057"/>
              <a:ext cx="33" cy="19"/>
            </a:xfrm>
            <a:custGeom>
              <a:avLst/>
              <a:gdLst>
                <a:gd name="T0" fmla="*/ 0 w 20"/>
                <a:gd name="T1" fmla="*/ 0 h 12"/>
                <a:gd name="T2" fmla="*/ 8 w 20"/>
                <a:gd name="T3" fmla="*/ 4 h 12"/>
                <a:gd name="T4" fmla="*/ 20 w 20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2">
                  <a:moveTo>
                    <a:pt x="0" y="0"/>
                  </a:moveTo>
                  <a:lnTo>
                    <a:pt x="8" y="4"/>
                  </a:lnTo>
                  <a:lnTo>
                    <a:pt x="20" y="12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77" name="Freeform 85"/>
            <p:cNvSpPr>
              <a:spLocks/>
            </p:cNvSpPr>
            <p:nvPr/>
          </p:nvSpPr>
          <p:spPr bwMode="auto">
            <a:xfrm>
              <a:off x="1321" y="1076"/>
              <a:ext cx="31" cy="12"/>
            </a:xfrm>
            <a:custGeom>
              <a:avLst/>
              <a:gdLst>
                <a:gd name="T0" fmla="*/ 0 w 20"/>
                <a:gd name="T1" fmla="*/ 0 h 8"/>
                <a:gd name="T2" fmla="*/ 8 w 20"/>
                <a:gd name="T3" fmla="*/ 4 h 8"/>
                <a:gd name="T4" fmla="*/ 20 w 20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8">
                  <a:moveTo>
                    <a:pt x="0" y="0"/>
                  </a:moveTo>
                  <a:lnTo>
                    <a:pt x="8" y="4"/>
                  </a:lnTo>
                  <a:lnTo>
                    <a:pt x="20" y="8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78" name="Freeform 86"/>
            <p:cNvSpPr>
              <a:spLocks/>
            </p:cNvSpPr>
            <p:nvPr/>
          </p:nvSpPr>
          <p:spPr bwMode="auto">
            <a:xfrm>
              <a:off x="1352" y="1088"/>
              <a:ext cx="33" cy="3"/>
            </a:xfrm>
            <a:custGeom>
              <a:avLst/>
              <a:gdLst>
                <a:gd name="T0" fmla="*/ 0 w 20"/>
                <a:gd name="T1" fmla="*/ 12 w 20"/>
                <a:gd name="T2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12" y="0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79" name="Line 87"/>
            <p:cNvSpPr>
              <a:spLocks noChangeShapeType="1"/>
            </p:cNvSpPr>
            <p:nvPr/>
          </p:nvSpPr>
          <p:spPr bwMode="auto">
            <a:xfrm>
              <a:off x="1385" y="1088"/>
              <a:ext cx="26" cy="7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80" name="Freeform 88"/>
            <p:cNvSpPr>
              <a:spLocks/>
            </p:cNvSpPr>
            <p:nvPr/>
          </p:nvSpPr>
          <p:spPr bwMode="auto">
            <a:xfrm>
              <a:off x="1411" y="1095"/>
              <a:ext cx="33" cy="6"/>
            </a:xfrm>
            <a:custGeom>
              <a:avLst/>
              <a:gdLst>
                <a:gd name="T0" fmla="*/ 0 w 20"/>
                <a:gd name="T1" fmla="*/ 0 h 4"/>
                <a:gd name="T2" fmla="*/ 8 w 20"/>
                <a:gd name="T3" fmla="*/ 4 h 4"/>
                <a:gd name="T4" fmla="*/ 20 w 20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4">
                  <a:moveTo>
                    <a:pt x="0" y="0"/>
                  </a:moveTo>
                  <a:lnTo>
                    <a:pt x="8" y="4"/>
                  </a:lnTo>
                  <a:lnTo>
                    <a:pt x="20" y="4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81" name="Freeform 89"/>
            <p:cNvSpPr>
              <a:spLocks/>
            </p:cNvSpPr>
            <p:nvPr/>
          </p:nvSpPr>
          <p:spPr bwMode="auto">
            <a:xfrm>
              <a:off x="1444" y="1088"/>
              <a:ext cx="31" cy="13"/>
            </a:xfrm>
            <a:custGeom>
              <a:avLst/>
              <a:gdLst>
                <a:gd name="T0" fmla="*/ 0 w 20"/>
                <a:gd name="T1" fmla="*/ 8 h 8"/>
                <a:gd name="T2" fmla="*/ 8 w 20"/>
                <a:gd name="T3" fmla="*/ 4 h 8"/>
                <a:gd name="T4" fmla="*/ 20 w 20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8">
                  <a:moveTo>
                    <a:pt x="0" y="8"/>
                  </a:moveTo>
                  <a:lnTo>
                    <a:pt x="8" y="4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82" name="Line 90"/>
            <p:cNvSpPr>
              <a:spLocks noChangeShapeType="1"/>
            </p:cNvSpPr>
            <p:nvPr/>
          </p:nvSpPr>
          <p:spPr bwMode="auto">
            <a:xfrm>
              <a:off x="1475" y="1088"/>
              <a:ext cx="33" cy="3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83" name="Freeform 91"/>
            <p:cNvSpPr>
              <a:spLocks/>
            </p:cNvSpPr>
            <p:nvPr/>
          </p:nvSpPr>
          <p:spPr bwMode="auto">
            <a:xfrm>
              <a:off x="1508" y="1088"/>
              <a:ext cx="34" cy="13"/>
            </a:xfrm>
            <a:custGeom>
              <a:avLst/>
              <a:gdLst>
                <a:gd name="T0" fmla="*/ 0 w 21"/>
                <a:gd name="T1" fmla="*/ 0 h 8"/>
                <a:gd name="T2" fmla="*/ 12 w 21"/>
                <a:gd name="T3" fmla="*/ 4 h 8"/>
                <a:gd name="T4" fmla="*/ 21 w 21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8">
                  <a:moveTo>
                    <a:pt x="0" y="0"/>
                  </a:moveTo>
                  <a:lnTo>
                    <a:pt x="12" y="4"/>
                  </a:lnTo>
                  <a:lnTo>
                    <a:pt x="21" y="8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84" name="Freeform 92"/>
            <p:cNvSpPr>
              <a:spLocks/>
            </p:cNvSpPr>
            <p:nvPr/>
          </p:nvSpPr>
          <p:spPr bwMode="auto">
            <a:xfrm>
              <a:off x="1542" y="1095"/>
              <a:ext cx="25" cy="6"/>
            </a:xfrm>
            <a:custGeom>
              <a:avLst/>
              <a:gdLst>
                <a:gd name="T0" fmla="*/ 0 w 16"/>
                <a:gd name="T1" fmla="*/ 4 h 4"/>
                <a:gd name="T2" fmla="*/ 8 w 16"/>
                <a:gd name="T3" fmla="*/ 4 h 4"/>
                <a:gd name="T4" fmla="*/ 16 w 16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4">
                  <a:moveTo>
                    <a:pt x="0" y="4"/>
                  </a:moveTo>
                  <a:lnTo>
                    <a:pt x="8" y="4"/>
                  </a:lnTo>
                  <a:lnTo>
                    <a:pt x="16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85" name="Line 93"/>
            <p:cNvSpPr>
              <a:spLocks noChangeShapeType="1"/>
            </p:cNvSpPr>
            <p:nvPr/>
          </p:nvSpPr>
          <p:spPr bwMode="auto">
            <a:xfrm>
              <a:off x="1567" y="1095"/>
              <a:ext cx="33" cy="2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86" name="Freeform 94"/>
            <p:cNvSpPr>
              <a:spLocks/>
            </p:cNvSpPr>
            <p:nvPr/>
          </p:nvSpPr>
          <p:spPr bwMode="auto">
            <a:xfrm>
              <a:off x="1600" y="1088"/>
              <a:ext cx="31" cy="7"/>
            </a:xfrm>
            <a:custGeom>
              <a:avLst/>
              <a:gdLst>
                <a:gd name="T0" fmla="*/ 0 w 20"/>
                <a:gd name="T1" fmla="*/ 4 h 4"/>
                <a:gd name="T2" fmla="*/ 8 w 20"/>
                <a:gd name="T3" fmla="*/ 0 h 4"/>
                <a:gd name="T4" fmla="*/ 20 w 20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4">
                  <a:moveTo>
                    <a:pt x="0" y="4"/>
                  </a:moveTo>
                  <a:lnTo>
                    <a:pt x="8" y="0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87" name="Freeform 95"/>
            <p:cNvSpPr>
              <a:spLocks/>
            </p:cNvSpPr>
            <p:nvPr/>
          </p:nvSpPr>
          <p:spPr bwMode="auto">
            <a:xfrm>
              <a:off x="1631" y="1088"/>
              <a:ext cx="33" cy="7"/>
            </a:xfrm>
            <a:custGeom>
              <a:avLst/>
              <a:gdLst>
                <a:gd name="T0" fmla="*/ 0 w 20"/>
                <a:gd name="T1" fmla="*/ 0 h 4"/>
                <a:gd name="T2" fmla="*/ 12 w 20"/>
                <a:gd name="T3" fmla="*/ 0 h 4"/>
                <a:gd name="T4" fmla="*/ 20 w 20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4">
                  <a:moveTo>
                    <a:pt x="0" y="0"/>
                  </a:moveTo>
                  <a:lnTo>
                    <a:pt x="12" y="0"/>
                  </a:lnTo>
                  <a:lnTo>
                    <a:pt x="20" y="4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88" name="Freeform 96"/>
            <p:cNvSpPr>
              <a:spLocks/>
            </p:cNvSpPr>
            <p:nvPr/>
          </p:nvSpPr>
          <p:spPr bwMode="auto">
            <a:xfrm>
              <a:off x="1664" y="1088"/>
              <a:ext cx="26" cy="7"/>
            </a:xfrm>
            <a:custGeom>
              <a:avLst/>
              <a:gdLst>
                <a:gd name="T0" fmla="*/ 0 w 17"/>
                <a:gd name="T1" fmla="*/ 4 h 4"/>
                <a:gd name="T2" fmla="*/ 9 w 17"/>
                <a:gd name="T3" fmla="*/ 4 h 4"/>
                <a:gd name="T4" fmla="*/ 17 w 1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">
                  <a:moveTo>
                    <a:pt x="0" y="4"/>
                  </a:moveTo>
                  <a:lnTo>
                    <a:pt x="9" y="4"/>
                  </a:lnTo>
                  <a:lnTo>
                    <a:pt x="17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89" name="Line 97"/>
            <p:cNvSpPr>
              <a:spLocks noChangeShapeType="1"/>
            </p:cNvSpPr>
            <p:nvPr/>
          </p:nvSpPr>
          <p:spPr bwMode="auto">
            <a:xfrm flipV="1">
              <a:off x="1690" y="1082"/>
              <a:ext cx="33" cy="6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90" name="Freeform 98"/>
            <p:cNvSpPr>
              <a:spLocks/>
            </p:cNvSpPr>
            <p:nvPr/>
          </p:nvSpPr>
          <p:spPr bwMode="auto">
            <a:xfrm>
              <a:off x="1723" y="1069"/>
              <a:ext cx="31" cy="13"/>
            </a:xfrm>
            <a:custGeom>
              <a:avLst/>
              <a:gdLst>
                <a:gd name="T0" fmla="*/ 0 w 20"/>
                <a:gd name="T1" fmla="*/ 8 h 8"/>
                <a:gd name="T2" fmla="*/ 8 w 20"/>
                <a:gd name="T3" fmla="*/ 4 h 8"/>
                <a:gd name="T4" fmla="*/ 20 w 20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8">
                  <a:moveTo>
                    <a:pt x="0" y="8"/>
                  </a:moveTo>
                  <a:lnTo>
                    <a:pt x="8" y="4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91" name="Freeform 99"/>
            <p:cNvSpPr>
              <a:spLocks/>
            </p:cNvSpPr>
            <p:nvPr/>
          </p:nvSpPr>
          <p:spPr bwMode="auto">
            <a:xfrm>
              <a:off x="1754" y="1069"/>
              <a:ext cx="33" cy="2"/>
            </a:xfrm>
            <a:custGeom>
              <a:avLst/>
              <a:gdLst>
                <a:gd name="T0" fmla="*/ 0 w 20"/>
                <a:gd name="T1" fmla="*/ 12 w 20"/>
                <a:gd name="T2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12" y="0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92" name="Line 100"/>
            <p:cNvSpPr>
              <a:spLocks noChangeShapeType="1"/>
            </p:cNvSpPr>
            <p:nvPr/>
          </p:nvSpPr>
          <p:spPr bwMode="auto">
            <a:xfrm>
              <a:off x="1787" y="1069"/>
              <a:ext cx="26" cy="2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93" name="Freeform 101"/>
            <p:cNvSpPr>
              <a:spLocks/>
            </p:cNvSpPr>
            <p:nvPr/>
          </p:nvSpPr>
          <p:spPr bwMode="auto">
            <a:xfrm>
              <a:off x="1813" y="1063"/>
              <a:ext cx="33" cy="6"/>
            </a:xfrm>
            <a:custGeom>
              <a:avLst/>
              <a:gdLst>
                <a:gd name="T0" fmla="*/ 0 w 20"/>
                <a:gd name="T1" fmla="*/ 4 h 4"/>
                <a:gd name="T2" fmla="*/ 8 w 20"/>
                <a:gd name="T3" fmla="*/ 0 h 4"/>
                <a:gd name="T4" fmla="*/ 20 w 20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4">
                  <a:moveTo>
                    <a:pt x="0" y="4"/>
                  </a:moveTo>
                  <a:lnTo>
                    <a:pt x="8" y="0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94" name="Freeform 102"/>
            <p:cNvSpPr>
              <a:spLocks/>
            </p:cNvSpPr>
            <p:nvPr/>
          </p:nvSpPr>
          <p:spPr bwMode="auto">
            <a:xfrm>
              <a:off x="1846" y="1063"/>
              <a:ext cx="31" cy="1"/>
            </a:xfrm>
            <a:custGeom>
              <a:avLst/>
              <a:gdLst>
                <a:gd name="T0" fmla="*/ 0 w 20"/>
                <a:gd name="T1" fmla="*/ 8 w 20"/>
                <a:gd name="T2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8" y="0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95" name="Freeform 103"/>
            <p:cNvSpPr>
              <a:spLocks/>
            </p:cNvSpPr>
            <p:nvPr/>
          </p:nvSpPr>
          <p:spPr bwMode="auto">
            <a:xfrm>
              <a:off x="1877" y="1050"/>
              <a:ext cx="33" cy="13"/>
            </a:xfrm>
            <a:custGeom>
              <a:avLst/>
              <a:gdLst>
                <a:gd name="T0" fmla="*/ 0 w 20"/>
                <a:gd name="T1" fmla="*/ 8 h 8"/>
                <a:gd name="T2" fmla="*/ 12 w 20"/>
                <a:gd name="T3" fmla="*/ 4 h 8"/>
                <a:gd name="T4" fmla="*/ 20 w 20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8">
                  <a:moveTo>
                    <a:pt x="0" y="8"/>
                  </a:moveTo>
                  <a:lnTo>
                    <a:pt x="12" y="4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96" name="Freeform 104"/>
            <p:cNvSpPr>
              <a:spLocks/>
            </p:cNvSpPr>
            <p:nvPr/>
          </p:nvSpPr>
          <p:spPr bwMode="auto">
            <a:xfrm>
              <a:off x="1910" y="1050"/>
              <a:ext cx="26" cy="2"/>
            </a:xfrm>
            <a:custGeom>
              <a:avLst/>
              <a:gdLst>
                <a:gd name="T0" fmla="*/ 0 w 17"/>
                <a:gd name="T1" fmla="*/ 8 w 17"/>
                <a:gd name="T2" fmla="*/ 17 w 1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7">
                  <a:moveTo>
                    <a:pt x="0" y="0"/>
                  </a:moveTo>
                  <a:lnTo>
                    <a:pt x="8" y="0"/>
                  </a:lnTo>
                  <a:lnTo>
                    <a:pt x="17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97" name="Freeform 105"/>
            <p:cNvSpPr>
              <a:spLocks/>
            </p:cNvSpPr>
            <p:nvPr/>
          </p:nvSpPr>
          <p:spPr bwMode="auto">
            <a:xfrm>
              <a:off x="1936" y="1029"/>
              <a:ext cx="33" cy="21"/>
            </a:xfrm>
            <a:custGeom>
              <a:avLst/>
              <a:gdLst>
                <a:gd name="T0" fmla="*/ 0 w 20"/>
                <a:gd name="T1" fmla="*/ 13 h 13"/>
                <a:gd name="T2" fmla="*/ 8 w 20"/>
                <a:gd name="T3" fmla="*/ 4 h 13"/>
                <a:gd name="T4" fmla="*/ 20 w 20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3">
                  <a:moveTo>
                    <a:pt x="0" y="13"/>
                  </a:moveTo>
                  <a:lnTo>
                    <a:pt x="8" y="4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98" name="Freeform 106"/>
            <p:cNvSpPr>
              <a:spLocks/>
            </p:cNvSpPr>
            <p:nvPr/>
          </p:nvSpPr>
          <p:spPr bwMode="auto">
            <a:xfrm>
              <a:off x="1969" y="1029"/>
              <a:ext cx="32" cy="1"/>
            </a:xfrm>
            <a:custGeom>
              <a:avLst/>
              <a:gdLst>
                <a:gd name="T0" fmla="*/ 0 w 20"/>
                <a:gd name="T1" fmla="*/ 8 w 20"/>
                <a:gd name="T2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8" y="0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299" name="Freeform 107"/>
            <p:cNvSpPr>
              <a:spLocks/>
            </p:cNvSpPr>
            <p:nvPr/>
          </p:nvSpPr>
          <p:spPr bwMode="auto">
            <a:xfrm>
              <a:off x="2001" y="1023"/>
              <a:ext cx="32" cy="6"/>
            </a:xfrm>
            <a:custGeom>
              <a:avLst/>
              <a:gdLst>
                <a:gd name="T0" fmla="*/ 0 w 20"/>
                <a:gd name="T1" fmla="*/ 4 h 4"/>
                <a:gd name="T2" fmla="*/ 12 w 20"/>
                <a:gd name="T3" fmla="*/ 0 h 4"/>
                <a:gd name="T4" fmla="*/ 20 w 20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4">
                  <a:moveTo>
                    <a:pt x="0" y="4"/>
                  </a:moveTo>
                  <a:lnTo>
                    <a:pt x="12" y="0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300" name="Freeform 108"/>
            <p:cNvSpPr>
              <a:spLocks/>
            </p:cNvSpPr>
            <p:nvPr/>
          </p:nvSpPr>
          <p:spPr bwMode="auto">
            <a:xfrm>
              <a:off x="2033" y="1023"/>
              <a:ext cx="27" cy="12"/>
            </a:xfrm>
            <a:custGeom>
              <a:avLst/>
              <a:gdLst>
                <a:gd name="T0" fmla="*/ 0 w 17"/>
                <a:gd name="T1" fmla="*/ 0 h 8"/>
                <a:gd name="T2" fmla="*/ 8 w 17"/>
                <a:gd name="T3" fmla="*/ 4 h 8"/>
                <a:gd name="T4" fmla="*/ 17 w 17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lnTo>
                    <a:pt x="8" y="4"/>
                  </a:lnTo>
                  <a:lnTo>
                    <a:pt x="17" y="8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301" name="Line 109"/>
            <p:cNvSpPr>
              <a:spLocks noChangeShapeType="1"/>
            </p:cNvSpPr>
            <p:nvPr/>
          </p:nvSpPr>
          <p:spPr bwMode="auto">
            <a:xfrm>
              <a:off x="2060" y="1035"/>
              <a:ext cx="32" cy="8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302" name="Line 110"/>
            <p:cNvSpPr>
              <a:spLocks noChangeShapeType="1"/>
            </p:cNvSpPr>
            <p:nvPr/>
          </p:nvSpPr>
          <p:spPr bwMode="auto">
            <a:xfrm>
              <a:off x="2092" y="1043"/>
              <a:ext cx="32" cy="14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303" name="Freeform 111"/>
            <p:cNvSpPr>
              <a:spLocks/>
            </p:cNvSpPr>
            <p:nvPr/>
          </p:nvSpPr>
          <p:spPr bwMode="auto">
            <a:xfrm>
              <a:off x="2124" y="1057"/>
              <a:ext cx="32" cy="19"/>
            </a:xfrm>
            <a:custGeom>
              <a:avLst/>
              <a:gdLst>
                <a:gd name="T0" fmla="*/ 0 w 20"/>
                <a:gd name="T1" fmla="*/ 0 h 12"/>
                <a:gd name="T2" fmla="*/ 12 w 20"/>
                <a:gd name="T3" fmla="*/ 8 h 12"/>
                <a:gd name="T4" fmla="*/ 20 w 20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2">
                  <a:moveTo>
                    <a:pt x="0" y="0"/>
                  </a:moveTo>
                  <a:lnTo>
                    <a:pt x="12" y="8"/>
                  </a:lnTo>
                  <a:lnTo>
                    <a:pt x="20" y="12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304" name="Freeform 112"/>
            <p:cNvSpPr>
              <a:spLocks/>
            </p:cNvSpPr>
            <p:nvPr/>
          </p:nvSpPr>
          <p:spPr bwMode="auto">
            <a:xfrm>
              <a:off x="2156" y="1076"/>
              <a:ext cx="25" cy="6"/>
            </a:xfrm>
            <a:custGeom>
              <a:avLst/>
              <a:gdLst>
                <a:gd name="T0" fmla="*/ 0 w 16"/>
                <a:gd name="T1" fmla="*/ 0 h 4"/>
                <a:gd name="T2" fmla="*/ 8 w 16"/>
                <a:gd name="T3" fmla="*/ 0 h 4"/>
                <a:gd name="T4" fmla="*/ 16 w 16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4">
                  <a:moveTo>
                    <a:pt x="0" y="0"/>
                  </a:moveTo>
                  <a:lnTo>
                    <a:pt x="8" y="0"/>
                  </a:lnTo>
                  <a:lnTo>
                    <a:pt x="16" y="4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305" name="Freeform 113"/>
            <p:cNvSpPr>
              <a:spLocks/>
            </p:cNvSpPr>
            <p:nvPr/>
          </p:nvSpPr>
          <p:spPr bwMode="auto">
            <a:xfrm>
              <a:off x="2181" y="1082"/>
              <a:ext cx="34" cy="19"/>
            </a:xfrm>
            <a:custGeom>
              <a:avLst/>
              <a:gdLst>
                <a:gd name="T0" fmla="*/ 0 w 21"/>
                <a:gd name="T1" fmla="*/ 0 h 12"/>
                <a:gd name="T2" fmla="*/ 9 w 21"/>
                <a:gd name="T3" fmla="*/ 8 h 12"/>
                <a:gd name="T4" fmla="*/ 17 w 21"/>
                <a:gd name="T5" fmla="*/ 12 h 12"/>
                <a:gd name="T6" fmla="*/ 21 w 2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2">
                  <a:moveTo>
                    <a:pt x="0" y="0"/>
                  </a:moveTo>
                  <a:lnTo>
                    <a:pt x="9" y="8"/>
                  </a:lnTo>
                  <a:lnTo>
                    <a:pt x="17" y="12"/>
                  </a:lnTo>
                  <a:lnTo>
                    <a:pt x="21" y="12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306" name="Freeform 114"/>
            <p:cNvSpPr>
              <a:spLocks/>
            </p:cNvSpPr>
            <p:nvPr/>
          </p:nvSpPr>
          <p:spPr bwMode="auto">
            <a:xfrm>
              <a:off x="2215" y="1076"/>
              <a:ext cx="32" cy="25"/>
            </a:xfrm>
            <a:custGeom>
              <a:avLst/>
              <a:gdLst>
                <a:gd name="T0" fmla="*/ 0 w 20"/>
                <a:gd name="T1" fmla="*/ 16 h 16"/>
                <a:gd name="T2" fmla="*/ 4 w 20"/>
                <a:gd name="T3" fmla="*/ 12 h 16"/>
                <a:gd name="T4" fmla="*/ 8 w 20"/>
                <a:gd name="T5" fmla="*/ 8 h 16"/>
                <a:gd name="T6" fmla="*/ 16 w 20"/>
                <a:gd name="T7" fmla="*/ 4 h 16"/>
                <a:gd name="T8" fmla="*/ 20 w 2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0" y="16"/>
                  </a:moveTo>
                  <a:lnTo>
                    <a:pt x="4" y="12"/>
                  </a:lnTo>
                  <a:lnTo>
                    <a:pt x="8" y="8"/>
                  </a:lnTo>
                  <a:lnTo>
                    <a:pt x="16" y="4"/>
                  </a:lnTo>
                  <a:lnTo>
                    <a:pt x="20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307" name="Freeform 115"/>
            <p:cNvSpPr>
              <a:spLocks/>
            </p:cNvSpPr>
            <p:nvPr/>
          </p:nvSpPr>
          <p:spPr bwMode="auto">
            <a:xfrm>
              <a:off x="2247" y="1076"/>
              <a:ext cx="32" cy="19"/>
            </a:xfrm>
            <a:custGeom>
              <a:avLst/>
              <a:gdLst>
                <a:gd name="T0" fmla="*/ 0 w 20"/>
                <a:gd name="T1" fmla="*/ 0 h 12"/>
                <a:gd name="T2" fmla="*/ 8 w 20"/>
                <a:gd name="T3" fmla="*/ 4 h 12"/>
                <a:gd name="T4" fmla="*/ 20 w 20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2">
                  <a:moveTo>
                    <a:pt x="0" y="0"/>
                  </a:moveTo>
                  <a:lnTo>
                    <a:pt x="8" y="4"/>
                  </a:lnTo>
                  <a:lnTo>
                    <a:pt x="20" y="12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308" name="Freeform 116"/>
            <p:cNvSpPr>
              <a:spLocks/>
            </p:cNvSpPr>
            <p:nvPr/>
          </p:nvSpPr>
          <p:spPr bwMode="auto">
            <a:xfrm>
              <a:off x="2279" y="1095"/>
              <a:ext cx="32" cy="38"/>
            </a:xfrm>
            <a:custGeom>
              <a:avLst/>
              <a:gdLst>
                <a:gd name="T0" fmla="*/ 0 w 20"/>
                <a:gd name="T1" fmla="*/ 0 h 24"/>
                <a:gd name="T2" fmla="*/ 4 w 20"/>
                <a:gd name="T3" fmla="*/ 4 h 24"/>
                <a:gd name="T4" fmla="*/ 8 w 20"/>
                <a:gd name="T5" fmla="*/ 8 h 24"/>
                <a:gd name="T6" fmla="*/ 16 w 20"/>
                <a:gd name="T7" fmla="*/ 12 h 24"/>
                <a:gd name="T8" fmla="*/ 20 w 2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0" y="0"/>
                  </a:moveTo>
                  <a:lnTo>
                    <a:pt x="4" y="4"/>
                  </a:lnTo>
                  <a:lnTo>
                    <a:pt x="8" y="8"/>
                  </a:lnTo>
                  <a:lnTo>
                    <a:pt x="16" y="12"/>
                  </a:lnTo>
                  <a:lnTo>
                    <a:pt x="20" y="24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309" name="Freeform 117"/>
            <p:cNvSpPr>
              <a:spLocks/>
            </p:cNvSpPr>
            <p:nvPr/>
          </p:nvSpPr>
          <p:spPr bwMode="auto">
            <a:xfrm>
              <a:off x="2311" y="1133"/>
              <a:ext cx="66" cy="715"/>
            </a:xfrm>
            <a:custGeom>
              <a:avLst/>
              <a:gdLst>
                <a:gd name="T0" fmla="*/ 0 w 41"/>
                <a:gd name="T1" fmla="*/ 0 h 446"/>
                <a:gd name="T2" fmla="*/ 0 w 41"/>
                <a:gd name="T3" fmla="*/ 16 h 446"/>
                <a:gd name="T4" fmla="*/ 5 w 41"/>
                <a:gd name="T5" fmla="*/ 37 h 446"/>
                <a:gd name="T6" fmla="*/ 9 w 41"/>
                <a:gd name="T7" fmla="*/ 81 h 446"/>
                <a:gd name="T8" fmla="*/ 13 w 41"/>
                <a:gd name="T9" fmla="*/ 138 h 446"/>
                <a:gd name="T10" fmla="*/ 21 w 41"/>
                <a:gd name="T11" fmla="*/ 195 h 446"/>
                <a:gd name="T12" fmla="*/ 25 w 41"/>
                <a:gd name="T13" fmla="*/ 259 h 446"/>
                <a:gd name="T14" fmla="*/ 29 w 41"/>
                <a:gd name="T15" fmla="*/ 324 h 446"/>
                <a:gd name="T16" fmla="*/ 37 w 41"/>
                <a:gd name="T17" fmla="*/ 389 h 446"/>
                <a:gd name="T18" fmla="*/ 41 w 41"/>
                <a:gd name="T19" fmla="*/ 44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46">
                  <a:moveTo>
                    <a:pt x="0" y="0"/>
                  </a:moveTo>
                  <a:lnTo>
                    <a:pt x="0" y="16"/>
                  </a:lnTo>
                  <a:lnTo>
                    <a:pt x="5" y="37"/>
                  </a:lnTo>
                  <a:lnTo>
                    <a:pt x="9" y="81"/>
                  </a:lnTo>
                  <a:lnTo>
                    <a:pt x="13" y="138"/>
                  </a:lnTo>
                  <a:lnTo>
                    <a:pt x="21" y="195"/>
                  </a:lnTo>
                  <a:lnTo>
                    <a:pt x="25" y="259"/>
                  </a:lnTo>
                  <a:lnTo>
                    <a:pt x="29" y="324"/>
                  </a:lnTo>
                  <a:lnTo>
                    <a:pt x="37" y="389"/>
                  </a:lnTo>
                  <a:lnTo>
                    <a:pt x="41" y="446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310" name="Freeform 118"/>
            <p:cNvSpPr>
              <a:spLocks/>
            </p:cNvSpPr>
            <p:nvPr/>
          </p:nvSpPr>
          <p:spPr bwMode="auto">
            <a:xfrm>
              <a:off x="847" y="1829"/>
              <a:ext cx="39" cy="38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11" name="Freeform 119"/>
            <p:cNvSpPr>
              <a:spLocks/>
            </p:cNvSpPr>
            <p:nvPr/>
          </p:nvSpPr>
          <p:spPr bwMode="auto">
            <a:xfrm>
              <a:off x="900" y="1458"/>
              <a:ext cx="39" cy="39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12" name="Freeform 120"/>
            <p:cNvSpPr>
              <a:spLocks/>
            </p:cNvSpPr>
            <p:nvPr/>
          </p:nvSpPr>
          <p:spPr bwMode="auto">
            <a:xfrm>
              <a:off x="931" y="1165"/>
              <a:ext cx="39" cy="40"/>
            </a:xfrm>
            <a:custGeom>
              <a:avLst/>
              <a:gdLst>
                <a:gd name="T0" fmla="*/ 12 w 24"/>
                <a:gd name="T1" fmla="*/ 0 h 25"/>
                <a:gd name="T2" fmla="*/ 24 w 24"/>
                <a:gd name="T3" fmla="*/ 13 h 25"/>
                <a:gd name="T4" fmla="*/ 12 w 24"/>
                <a:gd name="T5" fmla="*/ 25 h 25"/>
                <a:gd name="T6" fmla="*/ 0 w 24"/>
                <a:gd name="T7" fmla="*/ 13 h 25"/>
                <a:gd name="T8" fmla="*/ 12 w 2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12" y="0"/>
                  </a:moveTo>
                  <a:lnTo>
                    <a:pt x="24" y="13"/>
                  </a:lnTo>
                  <a:lnTo>
                    <a:pt x="12" y="25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13" name="Freeform 121"/>
            <p:cNvSpPr>
              <a:spLocks/>
            </p:cNvSpPr>
            <p:nvPr/>
          </p:nvSpPr>
          <p:spPr bwMode="auto">
            <a:xfrm>
              <a:off x="964" y="1101"/>
              <a:ext cx="39" cy="39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14" name="Freeform 122"/>
            <p:cNvSpPr>
              <a:spLocks/>
            </p:cNvSpPr>
            <p:nvPr/>
          </p:nvSpPr>
          <p:spPr bwMode="auto">
            <a:xfrm>
              <a:off x="995" y="1063"/>
              <a:ext cx="41" cy="38"/>
            </a:xfrm>
            <a:custGeom>
              <a:avLst/>
              <a:gdLst>
                <a:gd name="T0" fmla="*/ 12 w 25"/>
                <a:gd name="T1" fmla="*/ 0 h 24"/>
                <a:gd name="T2" fmla="*/ 25 w 25"/>
                <a:gd name="T3" fmla="*/ 12 h 24"/>
                <a:gd name="T4" fmla="*/ 12 w 25"/>
                <a:gd name="T5" fmla="*/ 24 h 24"/>
                <a:gd name="T6" fmla="*/ 0 w 25"/>
                <a:gd name="T7" fmla="*/ 12 h 24"/>
                <a:gd name="T8" fmla="*/ 12 w 2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12" y="0"/>
                  </a:moveTo>
                  <a:lnTo>
                    <a:pt x="25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15" name="Freeform 123"/>
            <p:cNvSpPr>
              <a:spLocks/>
            </p:cNvSpPr>
            <p:nvPr/>
          </p:nvSpPr>
          <p:spPr bwMode="auto">
            <a:xfrm>
              <a:off x="1023" y="1035"/>
              <a:ext cx="39" cy="41"/>
            </a:xfrm>
            <a:custGeom>
              <a:avLst/>
              <a:gdLst>
                <a:gd name="T0" fmla="*/ 12 w 24"/>
                <a:gd name="T1" fmla="*/ 0 h 25"/>
                <a:gd name="T2" fmla="*/ 24 w 24"/>
                <a:gd name="T3" fmla="*/ 13 h 25"/>
                <a:gd name="T4" fmla="*/ 12 w 24"/>
                <a:gd name="T5" fmla="*/ 25 h 25"/>
                <a:gd name="T6" fmla="*/ 0 w 24"/>
                <a:gd name="T7" fmla="*/ 13 h 25"/>
                <a:gd name="T8" fmla="*/ 12 w 2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12" y="0"/>
                  </a:moveTo>
                  <a:lnTo>
                    <a:pt x="24" y="13"/>
                  </a:lnTo>
                  <a:lnTo>
                    <a:pt x="12" y="25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16" name="Freeform 124"/>
            <p:cNvSpPr>
              <a:spLocks/>
            </p:cNvSpPr>
            <p:nvPr/>
          </p:nvSpPr>
          <p:spPr bwMode="auto">
            <a:xfrm>
              <a:off x="1056" y="1023"/>
              <a:ext cx="37" cy="40"/>
            </a:xfrm>
            <a:custGeom>
              <a:avLst/>
              <a:gdLst>
                <a:gd name="T0" fmla="*/ 12 w 24"/>
                <a:gd name="T1" fmla="*/ 0 h 25"/>
                <a:gd name="T2" fmla="*/ 24 w 24"/>
                <a:gd name="T3" fmla="*/ 13 h 25"/>
                <a:gd name="T4" fmla="*/ 12 w 24"/>
                <a:gd name="T5" fmla="*/ 25 h 25"/>
                <a:gd name="T6" fmla="*/ 0 w 24"/>
                <a:gd name="T7" fmla="*/ 13 h 25"/>
                <a:gd name="T8" fmla="*/ 12 w 2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12" y="0"/>
                  </a:moveTo>
                  <a:lnTo>
                    <a:pt x="24" y="13"/>
                  </a:lnTo>
                  <a:lnTo>
                    <a:pt x="12" y="25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17" name="Freeform 125"/>
            <p:cNvSpPr>
              <a:spLocks/>
            </p:cNvSpPr>
            <p:nvPr/>
          </p:nvSpPr>
          <p:spPr bwMode="auto">
            <a:xfrm>
              <a:off x="1087" y="1029"/>
              <a:ext cx="39" cy="40"/>
            </a:xfrm>
            <a:custGeom>
              <a:avLst/>
              <a:gdLst>
                <a:gd name="T0" fmla="*/ 12 w 24"/>
                <a:gd name="T1" fmla="*/ 0 h 25"/>
                <a:gd name="T2" fmla="*/ 24 w 24"/>
                <a:gd name="T3" fmla="*/ 13 h 25"/>
                <a:gd name="T4" fmla="*/ 12 w 24"/>
                <a:gd name="T5" fmla="*/ 25 h 25"/>
                <a:gd name="T6" fmla="*/ 0 w 24"/>
                <a:gd name="T7" fmla="*/ 13 h 25"/>
                <a:gd name="T8" fmla="*/ 12 w 2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12" y="0"/>
                  </a:moveTo>
                  <a:lnTo>
                    <a:pt x="24" y="13"/>
                  </a:lnTo>
                  <a:lnTo>
                    <a:pt x="12" y="25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18" name="Freeform 126"/>
            <p:cNvSpPr>
              <a:spLocks/>
            </p:cNvSpPr>
            <p:nvPr/>
          </p:nvSpPr>
          <p:spPr bwMode="auto">
            <a:xfrm>
              <a:off x="1120" y="1023"/>
              <a:ext cx="39" cy="40"/>
            </a:xfrm>
            <a:custGeom>
              <a:avLst/>
              <a:gdLst>
                <a:gd name="T0" fmla="*/ 12 w 25"/>
                <a:gd name="T1" fmla="*/ 0 h 25"/>
                <a:gd name="T2" fmla="*/ 25 w 25"/>
                <a:gd name="T3" fmla="*/ 13 h 25"/>
                <a:gd name="T4" fmla="*/ 12 w 25"/>
                <a:gd name="T5" fmla="*/ 25 h 25"/>
                <a:gd name="T6" fmla="*/ 0 w 25"/>
                <a:gd name="T7" fmla="*/ 13 h 25"/>
                <a:gd name="T8" fmla="*/ 12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lnTo>
                    <a:pt x="25" y="13"/>
                  </a:lnTo>
                  <a:lnTo>
                    <a:pt x="12" y="25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19" name="Freeform 127"/>
            <p:cNvSpPr>
              <a:spLocks/>
            </p:cNvSpPr>
            <p:nvPr/>
          </p:nvSpPr>
          <p:spPr bwMode="auto">
            <a:xfrm>
              <a:off x="1145" y="1023"/>
              <a:ext cx="40" cy="40"/>
            </a:xfrm>
            <a:custGeom>
              <a:avLst/>
              <a:gdLst>
                <a:gd name="T0" fmla="*/ 13 w 25"/>
                <a:gd name="T1" fmla="*/ 0 h 25"/>
                <a:gd name="T2" fmla="*/ 25 w 25"/>
                <a:gd name="T3" fmla="*/ 13 h 25"/>
                <a:gd name="T4" fmla="*/ 13 w 25"/>
                <a:gd name="T5" fmla="*/ 25 h 25"/>
                <a:gd name="T6" fmla="*/ 0 w 25"/>
                <a:gd name="T7" fmla="*/ 13 h 25"/>
                <a:gd name="T8" fmla="*/ 13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25" y="13"/>
                  </a:lnTo>
                  <a:lnTo>
                    <a:pt x="13" y="25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20" name="Freeform 128"/>
            <p:cNvSpPr>
              <a:spLocks/>
            </p:cNvSpPr>
            <p:nvPr/>
          </p:nvSpPr>
          <p:spPr bwMode="auto">
            <a:xfrm>
              <a:off x="1179" y="1016"/>
              <a:ext cx="38" cy="41"/>
            </a:xfrm>
            <a:custGeom>
              <a:avLst/>
              <a:gdLst>
                <a:gd name="T0" fmla="*/ 12 w 24"/>
                <a:gd name="T1" fmla="*/ 0 h 25"/>
                <a:gd name="T2" fmla="*/ 24 w 24"/>
                <a:gd name="T3" fmla="*/ 12 h 25"/>
                <a:gd name="T4" fmla="*/ 12 w 24"/>
                <a:gd name="T5" fmla="*/ 25 h 25"/>
                <a:gd name="T6" fmla="*/ 0 w 24"/>
                <a:gd name="T7" fmla="*/ 12 h 25"/>
                <a:gd name="T8" fmla="*/ 12 w 2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12" y="0"/>
                  </a:moveTo>
                  <a:lnTo>
                    <a:pt x="24" y="12"/>
                  </a:lnTo>
                  <a:lnTo>
                    <a:pt x="12" y="25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21" name="Freeform 129"/>
            <p:cNvSpPr>
              <a:spLocks/>
            </p:cNvSpPr>
            <p:nvPr/>
          </p:nvSpPr>
          <p:spPr bwMode="auto">
            <a:xfrm>
              <a:off x="1210" y="1023"/>
              <a:ext cx="39" cy="40"/>
            </a:xfrm>
            <a:custGeom>
              <a:avLst/>
              <a:gdLst>
                <a:gd name="T0" fmla="*/ 12 w 24"/>
                <a:gd name="T1" fmla="*/ 0 h 25"/>
                <a:gd name="T2" fmla="*/ 24 w 24"/>
                <a:gd name="T3" fmla="*/ 13 h 25"/>
                <a:gd name="T4" fmla="*/ 12 w 24"/>
                <a:gd name="T5" fmla="*/ 25 h 25"/>
                <a:gd name="T6" fmla="*/ 0 w 24"/>
                <a:gd name="T7" fmla="*/ 13 h 25"/>
                <a:gd name="T8" fmla="*/ 12 w 2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12" y="0"/>
                  </a:moveTo>
                  <a:lnTo>
                    <a:pt x="24" y="13"/>
                  </a:lnTo>
                  <a:lnTo>
                    <a:pt x="12" y="25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22" name="Freeform 130"/>
            <p:cNvSpPr>
              <a:spLocks/>
            </p:cNvSpPr>
            <p:nvPr/>
          </p:nvSpPr>
          <p:spPr bwMode="auto">
            <a:xfrm>
              <a:off x="1243" y="1023"/>
              <a:ext cx="39" cy="40"/>
            </a:xfrm>
            <a:custGeom>
              <a:avLst/>
              <a:gdLst>
                <a:gd name="T0" fmla="*/ 12 w 25"/>
                <a:gd name="T1" fmla="*/ 0 h 25"/>
                <a:gd name="T2" fmla="*/ 25 w 25"/>
                <a:gd name="T3" fmla="*/ 13 h 25"/>
                <a:gd name="T4" fmla="*/ 12 w 25"/>
                <a:gd name="T5" fmla="*/ 25 h 25"/>
                <a:gd name="T6" fmla="*/ 0 w 25"/>
                <a:gd name="T7" fmla="*/ 13 h 25"/>
                <a:gd name="T8" fmla="*/ 12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lnTo>
                    <a:pt x="25" y="13"/>
                  </a:lnTo>
                  <a:lnTo>
                    <a:pt x="12" y="25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23" name="Freeform 131"/>
            <p:cNvSpPr>
              <a:spLocks/>
            </p:cNvSpPr>
            <p:nvPr/>
          </p:nvSpPr>
          <p:spPr bwMode="auto">
            <a:xfrm>
              <a:off x="1268" y="1035"/>
              <a:ext cx="40" cy="41"/>
            </a:xfrm>
            <a:custGeom>
              <a:avLst/>
              <a:gdLst>
                <a:gd name="T0" fmla="*/ 13 w 25"/>
                <a:gd name="T1" fmla="*/ 0 h 25"/>
                <a:gd name="T2" fmla="*/ 25 w 25"/>
                <a:gd name="T3" fmla="*/ 13 h 25"/>
                <a:gd name="T4" fmla="*/ 13 w 25"/>
                <a:gd name="T5" fmla="*/ 25 h 25"/>
                <a:gd name="T6" fmla="*/ 0 w 25"/>
                <a:gd name="T7" fmla="*/ 13 h 25"/>
                <a:gd name="T8" fmla="*/ 13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25" y="13"/>
                  </a:lnTo>
                  <a:lnTo>
                    <a:pt x="13" y="25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24" name="Freeform 132"/>
            <p:cNvSpPr>
              <a:spLocks/>
            </p:cNvSpPr>
            <p:nvPr/>
          </p:nvSpPr>
          <p:spPr bwMode="auto">
            <a:xfrm>
              <a:off x="1302" y="1057"/>
              <a:ext cx="38" cy="38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25" name="Freeform 133"/>
            <p:cNvSpPr>
              <a:spLocks/>
            </p:cNvSpPr>
            <p:nvPr/>
          </p:nvSpPr>
          <p:spPr bwMode="auto">
            <a:xfrm>
              <a:off x="1333" y="1069"/>
              <a:ext cx="39" cy="38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26" name="Freeform 134"/>
            <p:cNvSpPr>
              <a:spLocks/>
            </p:cNvSpPr>
            <p:nvPr/>
          </p:nvSpPr>
          <p:spPr bwMode="auto">
            <a:xfrm>
              <a:off x="1366" y="1069"/>
              <a:ext cx="38" cy="38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27" name="Freeform 135"/>
            <p:cNvSpPr>
              <a:spLocks/>
            </p:cNvSpPr>
            <p:nvPr/>
          </p:nvSpPr>
          <p:spPr bwMode="auto">
            <a:xfrm>
              <a:off x="1391" y="1076"/>
              <a:ext cx="40" cy="39"/>
            </a:xfrm>
            <a:custGeom>
              <a:avLst/>
              <a:gdLst>
                <a:gd name="T0" fmla="*/ 13 w 25"/>
                <a:gd name="T1" fmla="*/ 0 h 24"/>
                <a:gd name="T2" fmla="*/ 25 w 25"/>
                <a:gd name="T3" fmla="*/ 12 h 24"/>
                <a:gd name="T4" fmla="*/ 13 w 25"/>
                <a:gd name="T5" fmla="*/ 24 h 24"/>
                <a:gd name="T6" fmla="*/ 0 w 25"/>
                <a:gd name="T7" fmla="*/ 12 h 24"/>
                <a:gd name="T8" fmla="*/ 13 w 2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13" y="0"/>
                  </a:moveTo>
                  <a:lnTo>
                    <a:pt x="25" y="12"/>
                  </a:lnTo>
                  <a:lnTo>
                    <a:pt x="13" y="24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28" name="Freeform 136"/>
            <p:cNvSpPr>
              <a:spLocks/>
            </p:cNvSpPr>
            <p:nvPr/>
          </p:nvSpPr>
          <p:spPr bwMode="auto">
            <a:xfrm>
              <a:off x="1425" y="1082"/>
              <a:ext cx="38" cy="39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29" name="Freeform 137"/>
            <p:cNvSpPr>
              <a:spLocks/>
            </p:cNvSpPr>
            <p:nvPr/>
          </p:nvSpPr>
          <p:spPr bwMode="auto">
            <a:xfrm>
              <a:off x="1457" y="1069"/>
              <a:ext cx="38" cy="38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30" name="Freeform 138"/>
            <p:cNvSpPr>
              <a:spLocks/>
            </p:cNvSpPr>
            <p:nvPr/>
          </p:nvSpPr>
          <p:spPr bwMode="auto">
            <a:xfrm>
              <a:off x="1489" y="1069"/>
              <a:ext cx="38" cy="38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31" name="Freeform 139"/>
            <p:cNvSpPr>
              <a:spLocks/>
            </p:cNvSpPr>
            <p:nvPr/>
          </p:nvSpPr>
          <p:spPr bwMode="auto">
            <a:xfrm>
              <a:off x="1521" y="1082"/>
              <a:ext cx="40" cy="39"/>
            </a:xfrm>
            <a:custGeom>
              <a:avLst/>
              <a:gdLst>
                <a:gd name="T0" fmla="*/ 13 w 25"/>
                <a:gd name="T1" fmla="*/ 0 h 24"/>
                <a:gd name="T2" fmla="*/ 25 w 25"/>
                <a:gd name="T3" fmla="*/ 12 h 24"/>
                <a:gd name="T4" fmla="*/ 13 w 25"/>
                <a:gd name="T5" fmla="*/ 24 h 24"/>
                <a:gd name="T6" fmla="*/ 0 w 25"/>
                <a:gd name="T7" fmla="*/ 12 h 24"/>
                <a:gd name="T8" fmla="*/ 13 w 2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13" y="0"/>
                  </a:moveTo>
                  <a:lnTo>
                    <a:pt x="25" y="12"/>
                  </a:lnTo>
                  <a:lnTo>
                    <a:pt x="13" y="24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32" name="Freeform 140"/>
            <p:cNvSpPr>
              <a:spLocks/>
            </p:cNvSpPr>
            <p:nvPr/>
          </p:nvSpPr>
          <p:spPr bwMode="auto">
            <a:xfrm>
              <a:off x="1548" y="1076"/>
              <a:ext cx="38" cy="39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33" name="Freeform 141"/>
            <p:cNvSpPr>
              <a:spLocks/>
            </p:cNvSpPr>
            <p:nvPr/>
          </p:nvSpPr>
          <p:spPr bwMode="auto">
            <a:xfrm>
              <a:off x="1580" y="1076"/>
              <a:ext cx="39" cy="39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34" name="Freeform 142"/>
            <p:cNvSpPr>
              <a:spLocks/>
            </p:cNvSpPr>
            <p:nvPr/>
          </p:nvSpPr>
          <p:spPr bwMode="auto">
            <a:xfrm>
              <a:off x="1612" y="1069"/>
              <a:ext cx="38" cy="38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35" name="Freeform 143"/>
            <p:cNvSpPr>
              <a:spLocks/>
            </p:cNvSpPr>
            <p:nvPr/>
          </p:nvSpPr>
          <p:spPr bwMode="auto">
            <a:xfrm>
              <a:off x="1644" y="1076"/>
              <a:ext cx="40" cy="39"/>
            </a:xfrm>
            <a:custGeom>
              <a:avLst/>
              <a:gdLst>
                <a:gd name="T0" fmla="*/ 12 w 25"/>
                <a:gd name="T1" fmla="*/ 0 h 24"/>
                <a:gd name="T2" fmla="*/ 25 w 25"/>
                <a:gd name="T3" fmla="*/ 12 h 24"/>
                <a:gd name="T4" fmla="*/ 12 w 25"/>
                <a:gd name="T5" fmla="*/ 24 h 24"/>
                <a:gd name="T6" fmla="*/ 0 w 25"/>
                <a:gd name="T7" fmla="*/ 12 h 24"/>
                <a:gd name="T8" fmla="*/ 12 w 2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12" y="0"/>
                  </a:moveTo>
                  <a:lnTo>
                    <a:pt x="25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36" name="Freeform 144"/>
            <p:cNvSpPr>
              <a:spLocks/>
            </p:cNvSpPr>
            <p:nvPr/>
          </p:nvSpPr>
          <p:spPr bwMode="auto">
            <a:xfrm>
              <a:off x="1671" y="1069"/>
              <a:ext cx="38" cy="38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37" name="Freeform 145"/>
            <p:cNvSpPr>
              <a:spLocks/>
            </p:cNvSpPr>
            <p:nvPr/>
          </p:nvSpPr>
          <p:spPr bwMode="auto">
            <a:xfrm>
              <a:off x="1703" y="1063"/>
              <a:ext cx="39" cy="38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38" name="Freeform 146"/>
            <p:cNvSpPr>
              <a:spLocks/>
            </p:cNvSpPr>
            <p:nvPr/>
          </p:nvSpPr>
          <p:spPr bwMode="auto">
            <a:xfrm>
              <a:off x="1735" y="1050"/>
              <a:ext cx="38" cy="38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39" name="Freeform 147"/>
            <p:cNvSpPr>
              <a:spLocks/>
            </p:cNvSpPr>
            <p:nvPr/>
          </p:nvSpPr>
          <p:spPr bwMode="auto">
            <a:xfrm>
              <a:off x="1767" y="1050"/>
              <a:ext cx="40" cy="38"/>
            </a:xfrm>
            <a:custGeom>
              <a:avLst/>
              <a:gdLst>
                <a:gd name="T0" fmla="*/ 12 w 25"/>
                <a:gd name="T1" fmla="*/ 0 h 24"/>
                <a:gd name="T2" fmla="*/ 25 w 25"/>
                <a:gd name="T3" fmla="*/ 12 h 24"/>
                <a:gd name="T4" fmla="*/ 12 w 25"/>
                <a:gd name="T5" fmla="*/ 24 h 24"/>
                <a:gd name="T6" fmla="*/ 0 w 25"/>
                <a:gd name="T7" fmla="*/ 12 h 24"/>
                <a:gd name="T8" fmla="*/ 12 w 2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12" y="0"/>
                  </a:moveTo>
                  <a:lnTo>
                    <a:pt x="25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40" name="Freeform 148"/>
            <p:cNvSpPr>
              <a:spLocks/>
            </p:cNvSpPr>
            <p:nvPr/>
          </p:nvSpPr>
          <p:spPr bwMode="auto">
            <a:xfrm>
              <a:off x="1793" y="1050"/>
              <a:ext cx="39" cy="38"/>
            </a:xfrm>
            <a:custGeom>
              <a:avLst/>
              <a:gdLst>
                <a:gd name="T0" fmla="*/ 13 w 25"/>
                <a:gd name="T1" fmla="*/ 0 h 24"/>
                <a:gd name="T2" fmla="*/ 25 w 25"/>
                <a:gd name="T3" fmla="*/ 12 h 24"/>
                <a:gd name="T4" fmla="*/ 13 w 25"/>
                <a:gd name="T5" fmla="*/ 24 h 24"/>
                <a:gd name="T6" fmla="*/ 0 w 25"/>
                <a:gd name="T7" fmla="*/ 12 h 24"/>
                <a:gd name="T8" fmla="*/ 13 w 2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13" y="0"/>
                  </a:moveTo>
                  <a:lnTo>
                    <a:pt x="25" y="12"/>
                  </a:lnTo>
                  <a:lnTo>
                    <a:pt x="13" y="24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41" name="Freeform 149"/>
            <p:cNvSpPr>
              <a:spLocks/>
            </p:cNvSpPr>
            <p:nvPr/>
          </p:nvSpPr>
          <p:spPr bwMode="auto">
            <a:xfrm>
              <a:off x="1826" y="1043"/>
              <a:ext cx="39" cy="39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42" name="Freeform 150"/>
            <p:cNvSpPr>
              <a:spLocks/>
            </p:cNvSpPr>
            <p:nvPr/>
          </p:nvSpPr>
          <p:spPr bwMode="auto">
            <a:xfrm>
              <a:off x="1858" y="1043"/>
              <a:ext cx="38" cy="39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43" name="Freeform 151"/>
            <p:cNvSpPr>
              <a:spLocks/>
            </p:cNvSpPr>
            <p:nvPr/>
          </p:nvSpPr>
          <p:spPr bwMode="auto">
            <a:xfrm>
              <a:off x="1890" y="1029"/>
              <a:ext cx="40" cy="40"/>
            </a:xfrm>
            <a:custGeom>
              <a:avLst/>
              <a:gdLst>
                <a:gd name="T0" fmla="*/ 12 w 25"/>
                <a:gd name="T1" fmla="*/ 0 h 25"/>
                <a:gd name="T2" fmla="*/ 25 w 25"/>
                <a:gd name="T3" fmla="*/ 13 h 25"/>
                <a:gd name="T4" fmla="*/ 12 w 25"/>
                <a:gd name="T5" fmla="*/ 25 h 25"/>
                <a:gd name="T6" fmla="*/ 0 w 25"/>
                <a:gd name="T7" fmla="*/ 13 h 25"/>
                <a:gd name="T8" fmla="*/ 12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lnTo>
                    <a:pt x="25" y="13"/>
                  </a:lnTo>
                  <a:lnTo>
                    <a:pt x="12" y="25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44" name="Freeform 152"/>
            <p:cNvSpPr>
              <a:spLocks/>
            </p:cNvSpPr>
            <p:nvPr/>
          </p:nvSpPr>
          <p:spPr bwMode="auto">
            <a:xfrm>
              <a:off x="1916" y="1029"/>
              <a:ext cx="40" cy="40"/>
            </a:xfrm>
            <a:custGeom>
              <a:avLst/>
              <a:gdLst>
                <a:gd name="T0" fmla="*/ 13 w 25"/>
                <a:gd name="T1" fmla="*/ 0 h 25"/>
                <a:gd name="T2" fmla="*/ 25 w 25"/>
                <a:gd name="T3" fmla="*/ 13 h 25"/>
                <a:gd name="T4" fmla="*/ 13 w 25"/>
                <a:gd name="T5" fmla="*/ 25 h 25"/>
                <a:gd name="T6" fmla="*/ 0 w 25"/>
                <a:gd name="T7" fmla="*/ 13 h 25"/>
                <a:gd name="T8" fmla="*/ 13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25" y="13"/>
                  </a:lnTo>
                  <a:lnTo>
                    <a:pt x="13" y="25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45" name="Freeform 153"/>
            <p:cNvSpPr>
              <a:spLocks/>
            </p:cNvSpPr>
            <p:nvPr/>
          </p:nvSpPr>
          <p:spPr bwMode="auto">
            <a:xfrm>
              <a:off x="1949" y="1010"/>
              <a:ext cx="39" cy="40"/>
            </a:xfrm>
            <a:custGeom>
              <a:avLst/>
              <a:gdLst>
                <a:gd name="T0" fmla="*/ 12 w 24"/>
                <a:gd name="T1" fmla="*/ 0 h 25"/>
                <a:gd name="T2" fmla="*/ 24 w 24"/>
                <a:gd name="T3" fmla="*/ 12 h 25"/>
                <a:gd name="T4" fmla="*/ 12 w 24"/>
                <a:gd name="T5" fmla="*/ 25 h 25"/>
                <a:gd name="T6" fmla="*/ 0 w 24"/>
                <a:gd name="T7" fmla="*/ 12 h 25"/>
                <a:gd name="T8" fmla="*/ 12 w 2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12" y="0"/>
                  </a:moveTo>
                  <a:lnTo>
                    <a:pt x="24" y="12"/>
                  </a:lnTo>
                  <a:lnTo>
                    <a:pt x="12" y="25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46" name="Freeform 154"/>
            <p:cNvSpPr>
              <a:spLocks/>
            </p:cNvSpPr>
            <p:nvPr/>
          </p:nvSpPr>
          <p:spPr bwMode="auto">
            <a:xfrm>
              <a:off x="1982" y="1010"/>
              <a:ext cx="37" cy="40"/>
            </a:xfrm>
            <a:custGeom>
              <a:avLst/>
              <a:gdLst>
                <a:gd name="T0" fmla="*/ 12 w 24"/>
                <a:gd name="T1" fmla="*/ 0 h 25"/>
                <a:gd name="T2" fmla="*/ 24 w 24"/>
                <a:gd name="T3" fmla="*/ 12 h 25"/>
                <a:gd name="T4" fmla="*/ 12 w 24"/>
                <a:gd name="T5" fmla="*/ 25 h 25"/>
                <a:gd name="T6" fmla="*/ 0 w 24"/>
                <a:gd name="T7" fmla="*/ 12 h 25"/>
                <a:gd name="T8" fmla="*/ 12 w 2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12" y="0"/>
                  </a:moveTo>
                  <a:lnTo>
                    <a:pt x="24" y="12"/>
                  </a:lnTo>
                  <a:lnTo>
                    <a:pt x="12" y="25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47" name="Freeform 155"/>
            <p:cNvSpPr>
              <a:spLocks/>
            </p:cNvSpPr>
            <p:nvPr/>
          </p:nvSpPr>
          <p:spPr bwMode="auto">
            <a:xfrm>
              <a:off x="2013" y="1004"/>
              <a:ext cx="39" cy="39"/>
            </a:xfrm>
            <a:custGeom>
              <a:avLst/>
              <a:gdLst>
                <a:gd name="T0" fmla="*/ 12 w 24"/>
                <a:gd name="T1" fmla="*/ 0 h 25"/>
                <a:gd name="T2" fmla="*/ 24 w 24"/>
                <a:gd name="T3" fmla="*/ 12 h 25"/>
                <a:gd name="T4" fmla="*/ 12 w 24"/>
                <a:gd name="T5" fmla="*/ 25 h 25"/>
                <a:gd name="T6" fmla="*/ 0 w 24"/>
                <a:gd name="T7" fmla="*/ 12 h 25"/>
                <a:gd name="T8" fmla="*/ 12 w 2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12" y="0"/>
                  </a:moveTo>
                  <a:lnTo>
                    <a:pt x="24" y="12"/>
                  </a:lnTo>
                  <a:lnTo>
                    <a:pt x="12" y="25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48" name="Freeform 156"/>
            <p:cNvSpPr>
              <a:spLocks/>
            </p:cNvSpPr>
            <p:nvPr/>
          </p:nvSpPr>
          <p:spPr bwMode="auto">
            <a:xfrm>
              <a:off x="2039" y="1016"/>
              <a:ext cx="41" cy="41"/>
            </a:xfrm>
            <a:custGeom>
              <a:avLst/>
              <a:gdLst>
                <a:gd name="T0" fmla="*/ 13 w 25"/>
                <a:gd name="T1" fmla="*/ 0 h 25"/>
                <a:gd name="T2" fmla="*/ 25 w 25"/>
                <a:gd name="T3" fmla="*/ 12 h 25"/>
                <a:gd name="T4" fmla="*/ 13 w 25"/>
                <a:gd name="T5" fmla="*/ 25 h 25"/>
                <a:gd name="T6" fmla="*/ 0 w 25"/>
                <a:gd name="T7" fmla="*/ 12 h 25"/>
                <a:gd name="T8" fmla="*/ 13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25" y="12"/>
                  </a:lnTo>
                  <a:lnTo>
                    <a:pt x="13" y="25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49" name="Freeform 157"/>
            <p:cNvSpPr>
              <a:spLocks/>
            </p:cNvSpPr>
            <p:nvPr/>
          </p:nvSpPr>
          <p:spPr bwMode="auto">
            <a:xfrm>
              <a:off x="2073" y="1023"/>
              <a:ext cx="38" cy="40"/>
            </a:xfrm>
            <a:custGeom>
              <a:avLst/>
              <a:gdLst>
                <a:gd name="T0" fmla="*/ 12 w 24"/>
                <a:gd name="T1" fmla="*/ 0 h 25"/>
                <a:gd name="T2" fmla="*/ 24 w 24"/>
                <a:gd name="T3" fmla="*/ 13 h 25"/>
                <a:gd name="T4" fmla="*/ 12 w 24"/>
                <a:gd name="T5" fmla="*/ 25 h 25"/>
                <a:gd name="T6" fmla="*/ 0 w 24"/>
                <a:gd name="T7" fmla="*/ 13 h 25"/>
                <a:gd name="T8" fmla="*/ 12 w 2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12" y="0"/>
                  </a:moveTo>
                  <a:lnTo>
                    <a:pt x="24" y="13"/>
                  </a:lnTo>
                  <a:lnTo>
                    <a:pt x="12" y="25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50" name="Freeform 158"/>
            <p:cNvSpPr>
              <a:spLocks/>
            </p:cNvSpPr>
            <p:nvPr/>
          </p:nvSpPr>
          <p:spPr bwMode="auto">
            <a:xfrm>
              <a:off x="2105" y="1035"/>
              <a:ext cx="39" cy="41"/>
            </a:xfrm>
            <a:custGeom>
              <a:avLst/>
              <a:gdLst>
                <a:gd name="T0" fmla="*/ 12 w 24"/>
                <a:gd name="T1" fmla="*/ 0 h 25"/>
                <a:gd name="T2" fmla="*/ 24 w 24"/>
                <a:gd name="T3" fmla="*/ 13 h 25"/>
                <a:gd name="T4" fmla="*/ 12 w 24"/>
                <a:gd name="T5" fmla="*/ 25 h 25"/>
                <a:gd name="T6" fmla="*/ 0 w 24"/>
                <a:gd name="T7" fmla="*/ 13 h 25"/>
                <a:gd name="T8" fmla="*/ 12 w 2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12" y="0"/>
                  </a:moveTo>
                  <a:lnTo>
                    <a:pt x="24" y="13"/>
                  </a:lnTo>
                  <a:lnTo>
                    <a:pt x="12" y="25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51" name="Freeform 159"/>
            <p:cNvSpPr>
              <a:spLocks/>
            </p:cNvSpPr>
            <p:nvPr/>
          </p:nvSpPr>
          <p:spPr bwMode="auto">
            <a:xfrm>
              <a:off x="2136" y="1057"/>
              <a:ext cx="39" cy="38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52" name="Freeform 160"/>
            <p:cNvSpPr>
              <a:spLocks/>
            </p:cNvSpPr>
            <p:nvPr/>
          </p:nvSpPr>
          <p:spPr bwMode="auto">
            <a:xfrm>
              <a:off x="2163" y="1063"/>
              <a:ext cx="40" cy="38"/>
            </a:xfrm>
            <a:custGeom>
              <a:avLst/>
              <a:gdLst>
                <a:gd name="T0" fmla="*/ 12 w 25"/>
                <a:gd name="T1" fmla="*/ 0 h 24"/>
                <a:gd name="T2" fmla="*/ 25 w 25"/>
                <a:gd name="T3" fmla="*/ 12 h 24"/>
                <a:gd name="T4" fmla="*/ 12 w 25"/>
                <a:gd name="T5" fmla="*/ 24 h 24"/>
                <a:gd name="T6" fmla="*/ 0 w 25"/>
                <a:gd name="T7" fmla="*/ 12 h 24"/>
                <a:gd name="T8" fmla="*/ 12 w 2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12" y="0"/>
                  </a:moveTo>
                  <a:lnTo>
                    <a:pt x="25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53" name="Freeform 161"/>
            <p:cNvSpPr>
              <a:spLocks/>
            </p:cNvSpPr>
            <p:nvPr/>
          </p:nvSpPr>
          <p:spPr bwMode="auto">
            <a:xfrm>
              <a:off x="2196" y="1082"/>
              <a:ext cx="38" cy="39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54" name="Freeform 162"/>
            <p:cNvSpPr>
              <a:spLocks/>
            </p:cNvSpPr>
            <p:nvPr/>
          </p:nvSpPr>
          <p:spPr bwMode="auto">
            <a:xfrm>
              <a:off x="2228" y="1057"/>
              <a:ext cx="39" cy="38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55" name="Freeform 163"/>
            <p:cNvSpPr>
              <a:spLocks/>
            </p:cNvSpPr>
            <p:nvPr/>
          </p:nvSpPr>
          <p:spPr bwMode="auto">
            <a:xfrm>
              <a:off x="2259" y="1076"/>
              <a:ext cx="39" cy="39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56" name="Freeform 164"/>
            <p:cNvSpPr>
              <a:spLocks/>
            </p:cNvSpPr>
            <p:nvPr/>
          </p:nvSpPr>
          <p:spPr bwMode="auto">
            <a:xfrm>
              <a:off x="2292" y="1115"/>
              <a:ext cx="40" cy="37"/>
            </a:xfrm>
            <a:custGeom>
              <a:avLst/>
              <a:gdLst>
                <a:gd name="T0" fmla="*/ 12 w 25"/>
                <a:gd name="T1" fmla="*/ 0 h 24"/>
                <a:gd name="T2" fmla="*/ 25 w 25"/>
                <a:gd name="T3" fmla="*/ 12 h 24"/>
                <a:gd name="T4" fmla="*/ 12 w 25"/>
                <a:gd name="T5" fmla="*/ 24 h 24"/>
                <a:gd name="T6" fmla="*/ 0 w 25"/>
                <a:gd name="T7" fmla="*/ 12 h 24"/>
                <a:gd name="T8" fmla="*/ 12 w 2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12" y="0"/>
                  </a:moveTo>
                  <a:lnTo>
                    <a:pt x="25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57" name="Freeform 165"/>
            <p:cNvSpPr>
              <a:spLocks/>
            </p:cNvSpPr>
            <p:nvPr/>
          </p:nvSpPr>
          <p:spPr bwMode="auto">
            <a:xfrm>
              <a:off x="2357" y="1829"/>
              <a:ext cx="39" cy="38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358" name="Rectangle 166"/>
            <p:cNvSpPr>
              <a:spLocks noChangeArrowheads="1"/>
            </p:cNvSpPr>
            <p:nvPr/>
          </p:nvSpPr>
          <p:spPr bwMode="auto">
            <a:xfrm>
              <a:off x="777" y="1802"/>
              <a:ext cx="2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359" name="Rectangle 167"/>
            <p:cNvSpPr>
              <a:spLocks noChangeArrowheads="1"/>
            </p:cNvSpPr>
            <p:nvPr/>
          </p:nvSpPr>
          <p:spPr bwMode="auto">
            <a:xfrm>
              <a:off x="777" y="1653"/>
              <a:ext cx="26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360" name="Rectangle 168"/>
            <p:cNvSpPr>
              <a:spLocks noChangeArrowheads="1"/>
            </p:cNvSpPr>
            <p:nvPr/>
          </p:nvSpPr>
          <p:spPr bwMode="auto">
            <a:xfrm>
              <a:off x="777" y="1504"/>
              <a:ext cx="2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361" name="Rectangle 169"/>
            <p:cNvSpPr>
              <a:spLocks noChangeArrowheads="1"/>
            </p:cNvSpPr>
            <p:nvPr/>
          </p:nvSpPr>
          <p:spPr bwMode="auto">
            <a:xfrm>
              <a:off x="777" y="1361"/>
              <a:ext cx="2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pitchFamily="34" charset="0"/>
                </a:rPr>
                <a:t>3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362" name="Rectangle 170"/>
            <p:cNvSpPr>
              <a:spLocks noChangeArrowheads="1"/>
            </p:cNvSpPr>
            <p:nvPr/>
          </p:nvSpPr>
          <p:spPr bwMode="auto">
            <a:xfrm>
              <a:off x="777" y="1212"/>
              <a:ext cx="2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pitchFamily="34" charset="0"/>
                </a:rPr>
                <a:t>4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363" name="Rectangle 171"/>
            <p:cNvSpPr>
              <a:spLocks noChangeArrowheads="1"/>
            </p:cNvSpPr>
            <p:nvPr/>
          </p:nvSpPr>
          <p:spPr bwMode="auto">
            <a:xfrm>
              <a:off x="777" y="1063"/>
              <a:ext cx="2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pitchFamily="34" charset="0"/>
                </a:rPr>
                <a:t>5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364" name="Rectangle 172"/>
            <p:cNvSpPr>
              <a:spLocks noChangeArrowheads="1"/>
            </p:cNvSpPr>
            <p:nvPr/>
          </p:nvSpPr>
          <p:spPr bwMode="auto">
            <a:xfrm>
              <a:off x="777" y="912"/>
              <a:ext cx="2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pitchFamily="34" charset="0"/>
                </a:rPr>
                <a:t>6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365" name="Rectangle 173"/>
            <p:cNvSpPr>
              <a:spLocks noChangeArrowheads="1"/>
            </p:cNvSpPr>
            <p:nvPr/>
          </p:nvSpPr>
          <p:spPr bwMode="auto">
            <a:xfrm>
              <a:off x="847" y="1906"/>
              <a:ext cx="26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366" name="Rectangle 174"/>
            <p:cNvSpPr>
              <a:spLocks noChangeArrowheads="1"/>
            </p:cNvSpPr>
            <p:nvPr/>
          </p:nvSpPr>
          <p:spPr bwMode="auto">
            <a:xfrm>
              <a:off x="983" y="1906"/>
              <a:ext cx="55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pitchFamily="34" charset="0"/>
                </a:rPr>
                <a:t>10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367" name="Rectangle 175"/>
            <p:cNvSpPr>
              <a:spLocks noChangeArrowheads="1"/>
            </p:cNvSpPr>
            <p:nvPr/>
          </p:nvSpPr>
          <p:spPr bwMode="auto">
            <a:xfrm>
              <a:off x="1139" y="1906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pitchFamily="34" charset="0"/>
                </a:rPr>
                <a:t>20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368" name="Rectangle 176"/>
            <p:cNvSpPr>
              <a:spLocks noChangeArrowheads="1"/>
            </p:cNvSpPr>
            <p:nvPr/>
          </p:nvSpPr>
          <p:spPr bwMode="auto">
            <a:xfrm>
              <a:off x="1288" y="1906"/>
              <a:ext cx="53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pitchFamily="34" charset="0"/>
                </a:rPr>
                <a:t>30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369" name="Rectangle 177"/>
            <p:cNvSpPr>
              <a:spLocks noChangeArrowheads="1"/>
            </p:cNvSpPr>
            <p:nvPr/>
          </p:nvSpPr>
          <p:spPr bwMode="auto">
            <a:xfrm>
              <a:off x="1444" y="1906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pitchFamily="34" charset="0"/>
                </a:rPr>
                <a:t>40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370" name="Rectangle 178"/>
            <p:cNvSpPr>
              <a:spLocks noChangeArrowheads="1"/>
            </p:cNvSpPr>
            <p:nvPr/>
          </p:nvSpPr>
          <p:spPr bwMode="auto">
            <a:xfrm>
              <a:off x="1600" y="1906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pitchFamily="34" charset="0"/>
                </a:rPr>
                <a:t>50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371" name="Rectangle 179"/>
            <p:cNvSpPr>
              <a:spLocks noChangeArrowheads="1"/>
            </p:cNvSpPr>
            <p:nvPr/>
          </p:nvSpPr>
          <p:spPr bwMode="auto">
            <a:xfrm>
              <a:off x="1754" y="1906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pitchFamily="34" charset="0"/>
                </a:rPr>
                <a:t>60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372" name="Rectangle 180"/>
            <p:cNvSpPr>
              <a:spLocks noChangeArrowheads="1"/>
            </p:cNvSpPr>
            <p:nvPr/>
          </p:nvSpPr>
          <p:spPr bwMode="auto">
            <a:xfrm>
              <a:off x="1910" y="1906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pitchFamily="34" charset="0"/>
                </a:rPr>
                <a:t>70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373" name="Rectangle 181"/>
            <p:cNvSpPr>
              <a:spLocks noChangeArrowheads="1"/>
            </p:cNvSpPr>
            <p:nvPr/>
          </p:nvSpPr>
          <p:spPr bwMode="auto">
            <a:xfrm>
              <a:off x="2060" y="1906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pitchFamily="34" charset="0"/>
                </a:rPr>
                <a:t>80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374" name="Rectangle 182"/>
            <p:cNvSpPr>
              <a:spLocks noChangeArrowheads="1"/>
            </p:cNvSpPr>
            <p:nvPr/>
          </p:nvSpPr>
          <p:spPr bwMode="auto">
            <a:xfrm>
              <a:off x="2215" y="1906"/>
              <a:ext cx="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pitchFamily="34" charset="0"/>
                </a:rPr>
                <a:t>90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375" name="Rectangle 183"/>
            <p:cNvSpPr>
              <a:spLocks noChangeArrowheads="1"/>
            </p:cNvSpPr>
            <p:nvPr/>
          </p:nvSpPr>
          <p:spPr bwMode="auto">
            <a:xfrm>
              <a:off x="2351" y="1906"/>
              <a:ext cx="81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pitchFamily="34" charset="0"/>
                </a:rPr>
                <a:t>100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376" name="Rectangle 184"/>
            <p:cNvSpPr>
              <a:spLocks noChangeArrowheads="1"/>
            </p:cNvSpPr>
            <p:nvPr/>
          </p:nvSpPr>
          <p:spPr bwMode="auto">
            <a:xfrm>
              <a:off x="1136" y="1954"/>
              <a:ext cx="61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pitchFamily="34" charset="0"/>
                </a:rPr>
                <a:t>Координата измерения, мм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377" name="Rectangle 185"/>
            <p:cNvSpPr>
              <a:spLocks noChangeArrowheads="1"/>
            </p:cNvSpPr>
            <p:nvPr/>
          </p:nvSpPr>
          <p:spPr bwMode="auto">
            <a:xfrm rot="16200000">
              <a:off x="372" y="1520"/>
              <a:ext cx="658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pitchFamily="34" charset="0"/>
                </a:rPr>
                <a:t>Среднее значение скорости, 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378" name="Rectangle 186"/>
            <p:cNvSpPr>
              <a:spLocks noChangeArrowheads="1"/>
            </p:cNvSpPr>
            <p:nvPr/>
          </p:nvSpPr>
          <p:spPr bwMode="auto">
            <a:xfrm rot="16200000">
              <a:off x="656" y="1120"/>
              <a:ext cx="89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pitchFamily="34" charset="0"/>
                </a:rPr>
                <a:t>м/с </a:t>
              </a:r>
              <a:endParaRPr lang="ru-RU" sz="2300">
                <a:latin typeface="Arial" pitchFamily="34" charset="0"/>
              </a:endParaRPr>
            </a:p>
          </p:txBody>
        </p:sp>
      </p:grpSp>
      <p:sp>
        <p:nvSpPr>
          <p:cNvPr id="776379" name="Rectangle 187"/>
          <p:cNvSpPr>
            <a:spLocks noChangeArrowheads="1"/>
          </p:cNvSpPr>
          <p:nvPr/>
        </p:nvSpPr>
        <p:spPr bwMode="auto">
          <a:xfrm>
            <a:off x="3128963" y="218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grpSp>
        <p:nvGrpSpPr>
          <p:cNvPr id="776857" name="Group 665"/>
          <p:cNvGrpSpPr>
            <a:grpSpLocks/>
          </p:cNvGrpSpPr>
          <p:nvPr/>
        </p:nvGrpSpPr>
        <p:grpSpPr bwMode="auto">
          <a:xfrm>
            <a:off x="1447800" y="3810000"/>
            <a:ext cx="2241550" cy="1565275"/>
            <a:chOff x="912" y="2400"/>
            <a:chExt cx="1412" cy="986"/>
          </a:xfrm>
        </p:grpSpPr>
        <p:sp>
          <p:nvSpPr>
            <p:cNvPr id="776696" name="Rectangle 504"/>
            <p:cNvSpPr>
              <a:spLocks noChangeArrowheads="1"/>
            </p:cNvSpPr>
            <p:nvPr/>
          </p:nvSpPr>
          <p:spPr bwMode="auto">
            <a:xfrm>
              <a:off x="1077" y="2436"/>
              <a:ext cx="1230" cy="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697" name="Line 505"/>
            <p:cNvSpPr>
              <a:spLocks noChangeShapeType="1"/>
            </p:cNvSpPr>
            <p:nvPr/>
          </p:nvSpPr>
          <p:spPr bwMode="auto">
            <a:xfrm>
              <a:off x="1077" y="3129"/>
              <a:ext cx="12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698" name="Line 506"/>
            <p:cNvSpPr>
              <a:spLocks noChangeShapeType="1"/>
            </p:cNvSpPr>
            <p:nvPr/>
          </p:nvSpPr>
          <p:spPr bwMode="auto">
            <a:xfrm>
              <a:off x="1077" y="3014"/>
              <a:ext cx="12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699" name="Line 507"/>
            <p:cNvSpPr>
              <a:spLocks noChangeShapeType="1"/>
            </p:cNvSpPr>
            <p:nvPr/>
          </p:nvSpPr>
          <p:spPr bwMode="auto">
            <a:xfrm>
              <a:off x="1077" y="2898"/>
              <a:ext cx="12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00" name="Line 508"/>
            <p:cNvSpPr>
              <a:spLocks noChangeShapeType="1"/>
            </p:cNvSpPr>
            <p:nvPr/>
          </p:nvSpPr>
          <p:spPr bwMode="auto">
            <a:xfrm>
              <a:off x="1077" y="2782"/>
              <a:ext cx="12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01" name="Line 509"/>
            <p:cNvSpPr>
              <a:spLocks noChangeShapeType="1"/>
            </p:cNvSpPr>
            <p:nvPr/>
          </p:nvSpPr>
          <p:spPr bwMode="auto">
            <a:xfrm>
              <a:off x="1077" y="2667"/>
              <a:ext cx="123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02" name="Line 510"/>
            <p:cNvSpPr>
              <a:spLocks noChangeShapeType="1"/>
            </p:cNvSpPr>
            <p:nvPr/>
          </p:nvSpPr>
          <p:spPr bwMode="auto">
            <a:xfrm>
              <a:off x="1077" y="2551"/>
              <a:ext cx="12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03" name="Line 511"/>
            <p:cNvSpPr>
              <a:spLocks noChangeShapeType="1"/>
            </p:cNvSpPr>
            <p:nvPr/>
          </p:nvSpPr>
          <p:spPr bwMode="auto">
            <a:xfrm>
              <a:off x="1077" y="2436"/>
              <a:ext cx="123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04" name="Line 512"/>
            <p:cNvSpPr>
              <a:spLocks noChangeShapeType="1"/>
            </p:cNvSpPr>
            <p:nvPr/>
          </p:nvSpPr>
          <p:spPr bwMode="auto">
            <a:xfrm>
              <a:off x="1200" y="2436"/>
              <a:ext cx="1" cy="8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05" name="Line 513"/>
            <p:cNvSpPr>
              <a:spLocks noChangeShapeType="1"/>
            </p:cNvSpPr>
            <p:nvPr/>
          </p:nvSpPr>
          <p:spPr bwMode="auto">
            <a:xfrm>
              <a:off x="1324" y="2436"/>
              <a:ext cx="2" cy="8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06" name="Line 514"/>
            <p:cNvSpPr>
              <a:spLocks noChangeShapeType="1"/>
            </p:cNvSpPr>
            <p:nvPr/>
          </p:nvSpPr>
          <p:spPr bwMode="auto">
            <a:xfrm>
              <a:off x="1446" y="2436"/>
              <a:ext cx="1" cy="8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07" name="Line 515"/>
            <p:cNvSpPr>
              <a:spLocks noChangeShapeType="1"/>
            </p:cNvSpPr>
            <p:nvPr/>
          </p:nvSpPr>
          <p:spPr bwMode="auto">
            <a:xfrm>
              <a:off x="1569" y="2436"/>
              <a:ext cx="1" cy="8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08" name="Line 516"/>
            <p:cNvSpPr>
              <a:spLocks noChangeShapeType="1"/>
            </p:cNvSpPr>
            <p:nvPr/>
          </p:nvSpPr>
          <p:spPr bwMode="auto">
            <a:xfrm>
              <a:off x="1692" y="2436"/>
              <a:ext cx="1" cy="8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09" name="Line 517"/>
            <p:cNvSpPr>
              <a:spLocks noChangeShapeType="1"/>
            </p:cNvSpPr>
            <p:nvPr/>
          </p:nvSpPr>
          <p:spPr bwMode="auto">
            <a:xfrm>
              <a:off x="1815" y="2436"/>
              <a:ext cx="2" cy="8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10" name="Line 518"/>
            <p:cNvSpPr>
              <a:spLocks noChangeShapeType="1"/>
            </p:cNvSpPr>
            <p:nvPr/>
          </p:nvSpPr>
          <p:spPr bwMode="auto">
            <a:xfrm>
              <a:off x="1938" y="2436"/>
              <a:ext cx="2" cy="8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11" name="Line 519"/>
            <p:cNvSpPr>
              <a:spLocks noChangeShapeType="1"/>
            </p:cNvSpPr>
            <p:nvPr/>
          </p:nvSpPr>
          <p:spPr bwMode="auto">
            <a:xfrm>
              <a:off x="2061" y="2436"/>
              <a:ext cx="2" cy="8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12" name="Line 520"/>
            <p:cNvSpPr>
              <a:spLocks noChangeShapeType="1"/>
            </p:cNvSpPr>
            <p:nvPr/>
          </p:nvSpPr>
          <p:spPr bwMode="auto">
            <a:xfrm>
              <a:off x="2184" y="2436"/>
              <a:ext cx="2" cy="8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13" name="Line 521"/>
            <p:cNvSpPr>
              <a:spLocks noChangeShapeType="1"/>
            </p:cNvSpPr>
            <p:nvPr/>
          </p:nvSpPr>
          <p:spPr bwMode="auto">
            <a:xfrm>
              <a:off x="2307" y="2436"/>
              <a:ext cx="2" cy="8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14" name="Rectangle 522"/>
            <p:cNvSpPr>
              <a:spLocks noChangeArrowheads="1"/>
            </p:cNvSpPr>
            <p:nvPr/>
          </p:nvSpPr>
          <p:spPr bwMode="auto">
            <a:xfrm>
              <a:off x="1077" y="2436"/>
              <a:ext cx="1230" cy="807"/>
            </a:xfrm>
            <a:prstGeom prst="rect">
              <a:avLst/>
            </a:prstGeom>
            <a:noFill/>
            <a:ln w="7938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15" name="Line 523"/>
            <p:cNvSpPr>
              <a:spLocks noChangeShapeType="1"/>
            </p:cNvSpPr>
            <p:nvPr/>
          </p:nvSpPr>
          <p:spPr bwMode="auto">
            <a:xfrm>
              <a:off x="1077" y="2436"/>
              <a:ext cx="1" cy="8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16" name="Line 524"/>
            <p:cNvSpPr>
              <a:spLocks noChangeShapeType="1"/>
            </p:cNvSpPr>
            <p:nvPr/>
          </p:nvSpPr>
          <p:spPr bwMode="auto">
            <a:xfrm>
              <a:off x="1060" y="3243"/>
              <a:ext cx="1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17" name="Line 525"/>
            <p:cNvSpPr>
              <a:spLocks noChangeShapeType="1"/>
            </p:cNvSpPr>
            <p:nvPr/>
          </p:nvSpPr>
          <p:spPr bwMode="auto">
            <a:xfrm>
              <a:off x="1060" y="3129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18" name="Line 526"/>
            <p:cNvSpPr>
              <a:spLocks noChangeShapeType="1"/>
            </p:cNvSpPr>
            <p:nvPr/>
          </p:nvSpPr>
          <p:spPr bwMode="auto">
            <a:xfrm>
              <a:off x="1060" y="3014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19" name="Line 527"/>
            <p:cNvSpPr>
              <a:spLocks noChangeShapeType="1"/>
            </p:cNvSpPr>
            <p:nvPr/>
          </p:nvSpPr>
          <p:spPr bwMode="auto">
            <a:xfrm>
              <a:off x="1060" y="2898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20" name="Line 528"/>
            <p:cNvSpPr>
              <a:spLocks noChangeShapeType="1"/>
            </p:cNvSpPr>
            <p:nvPr/>
          </p:nvSpPr>
          <p:spPr bwMode="auto">
            <a:xfrm>
              <a:off x="1060" y="2782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21" name="Line 529"/>
            <p:cNvSpPr>
              <a:spLocks noChangeShapeType="1"/>
            </p:cNvSpPr>
            <p:nvPr/>
          </p:nvSpPr>
          <p:spPr bwMode="auto">
            <a:xfrm>
              <a:off x="1060" y="2667"/>
              <a:ext cx="1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22" name="Line 530"/>
            <p:cNvSpPr>
              <a:spLocks noChangeShapeType="1"/>
            </p:cNvSpPr>
            <p:nvPr/>
          </p:nvSpPr>
          <p:spPr bwMode="auto">
            <a:xfrm>
              <a:off x="1060" y="2551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23" name="Line 531"/>
            <p:cNvSpPr>
              <a:spLocks noChangeShapeType="1"/>
            </p:cNvSpPr>
            <p:nvPr/>
          </p:nvSpPr>
          <p:spPr bwMode="auto">
            <a:xfrm>
              <a:off x="1060" y="2436"/>
              <a:ext cx="1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24" name="Line 532"/>
            <p:cNvSpPr>
              <a:spLocks noChangeShapeType="1"/>
            </p:cNvSpPr>
            <p:nvPr/>
          </p:nvSpPr>
          <p:spPr bwMode="auto">
            <a:xfrm>
              <a:off x="1077" y="3243"/>
              <a:ext cx="123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25" name="Line 533"/>
            <p:cNvSpPr>
              <a:spLocks noChangeShapeType="1"/>
            </p:cNvSpPr>
            <p:nvPr/>
          </p:nvSpPr>
          <p:spPr bwMode="auto">
            <a:xfrm flipV="1">
              <a:off x="1077" y="3243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26" name="Line 534"/>
            <p:cNvSpPr>
              <a:spLocks noChangeShapeType="1"/>
            </p:cNvSpPr>
            <p:nvPr/>
          </p:nvSpPr>
          <p:spPr bwMode="auto">
            <a:xfrm flipV="1">
              <a:off x="1200" y="3243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27" name="Line 535"/>
            <p:cNvSpPr>
              <a:spLocks noChangeShapeType="1"/>
            </p:cNvSpPr>
            <p:nvPr/>
          </p:nvSpPr>
          <p:spPr bwMode="auto">
            <a:xfrm flipV="1">
              <a:off x="1324" y="3243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28" name="Line 536"/>
            <p:cNvSpPr>
              <a:spLocks noChangeShapeType="1"/>
            </p:cNvSpPr>
            <p:nvPr/>
          </p:nvSpPr>
          <p:spPr bwMode="auto">
            <a:xfrm flipV="1">
              <a:off x="1446" y="3243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29" name="Line 537"/>
            <p:cNvSpPr>
              <a:spLocks noChangeShapeType="1"/>
            </p:cNvSpPr>
            <p:nvPr/>
          </p:nvSpPr>
          <p:spPr bwMode="auto">
            <a:xfrm flipV="1">
              <a:off x="1569" y="3243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30" name="Line 538"/>
            <p:cNvSpPr>
              <a:spLocks noChangeShapeType="1"/>
            </p:cNvSpPr>
            <p:nvPr/>
          </p:nvSpPr>
          <p:spPr bwMode="auto">
            <a:xfrm flipV="1">
              <a:off x="1692" y="3243"/>
              <a:ext cx="1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31" name="Line 539"/>
            <p:cNvSpPr>
              <a:spLocks noChangeShapeType="1"/>
            </p:cNvSpPr>
            <p:nvPr/>
          </p:nvSpPr>
          <p:spPr bwMode="auto">
            <a:xfrm flipV="1">
              <a:off x="1815" y="3243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32" name="Line 540"/>
            <p:cNvSpPr>
              <a:spLocks noChangeShapeType="1"/>
            </p:cNvSpPr>
            <p:nvPr/>
          </p:nvSpPr>
          <p:spPr bwMode="auto">
            <a:xfrm flipV="1">
              <a:off x="1938" y="3243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33" name="Line 541"/>
            <p:cNvSpPr>
              <a:spLocks noChangeShapeType="1"/>
            </p:cNvSpPr>
            <p:nvPr/>
          </p:nvSpPr>
          <p:spPr bwMode="auto">
            <a:xfrm flipV="1">
              <a:off x="2061" y="3243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34" name="Line 542"/>
            <p:cNvSpPr>
              <a:spLocks noChangeShapeType="1"/>
            </p:cNvSpPr>
            <p:nvPr/>
          </p:nvSpPr>
          <p:spPr bwMode="auto">
            <a:xfrm flipV="1">
              <a:off x="2184" y="3243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35" name="Line 543"/>
            <p:cNvSpPr>
              <a:spLocks noChangeShapeType="1"/>
            </p:cNvSpPr>
            <p:nvPr/>
          </p:nvSpPr>
          <p:spPr bwMode="auto">
            <a:xfrm flipV="1">
              <a:off x="2307" y="3243"/>
              <a:ext cx="2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36" name="Freeform 544"/>
            <p:cNvSpPr>
              <a:spLocks/>
            </p:cNvSpPr>
            <p:nvPr/>
          </p:nvSpPr>
          <p:spPr bwMode="auto">
            <a:xfrm>
              <a:off x="1077" y="2740"/>
              <a:ext cx="50" cy="503"/>
            </a:xfrm>
            <a:custGeom>
              <a:avLst/>
              <a:gdLst>
                <a:gd name="T0" fmla="*/ 0 w 71"/>
                <a:gd name="T1" fmla="*/ 722 h 722"/>
                <a:gd name="T2" fmla="*/ 5 w 71"/>
                <a:gd name="T3" fmla="*/ 675 h 722"/>
                <a:gd name="T4" fmla="*/ 9 w 71"/>
                <a:gd name="T5" fmla="*/ 627 h 722"/>
                <a:gd name="T6" fmla="*/ 14 w 71"/>
                <a:gd name="T7" fmla="*/ 577 h 722"/>
                <a:gd name="T8" fmla="*/ 19 w 71"/>
                <a:gd name="T9" fmla="*/ 525 h 722"/>
                <a:gd name="T10" fmla="*/ 28 w 71"/>
                <a:gd name="T11" fmla="*/ 421 h 722"/>
                <a:gd name="T12" fmla="*/ 33 w 71"/>
                <a:gd name="T13" fmla="*/ 369 h 722"/>
                <a:gd name="T14" fmla="*/ 38 w 71"/>
                <a:gd name="T15" fmla="*/ 317 h 722"/>
                <a:gd name="T16" fmla="*/ 43 w 71"/>
                <a:gd name="T17" fmla="*/ 268 h 722"/>
                <a:gd name="T18" fmla="*/ 47 w 71"/>
                <a:gd name="T19" fmla="*/ 220 h 722"/>
                <a:gd name="T20" fmla="*/ 52 w 71"/>
                <a:gd name="T21" fmla="*/ 174 h 722"/>
                <a:gd name="T22" fmla="*/ 55 w 71"/>
                <a:gd name="T23" fmla="*/ 132 h 722"/>
                <a:gd name="T24" fmla="*/ 58 w 71"/>
                <a:gd name="T25" fmla="*/ 112 h 722"/>
                <a:gd name="T26" fmla="*/ 59 w 71"/>
                <a:gd name="T27" fmla="*/ 93 h 722"/>
                <a:gd name="T28" fmla="*/ 62 w 71"/>
                <a:gd name="T29" fmla="*/ 74 h 722"/>
                <a:gd name="T30" fmla="*/ 63 w 71"/>
                <a:gd name="T31" fmla="*/ 57 h 722"/>
                <a:gd name="T32" fmla="*/ 66 w 71"/>
                <a:gd name="T33" fmla="*/ 41 h 722"/>
                <a:gd name="T34" fmla="*/ 67 w 71"/>
                <a:gd name="T35" fmla="*/ 27 h 722"/>
                <a:gd name="T36" fmla="*/ 69 w 71"/>
                <a:gd name="T37" fmla="*/ 13 h 722"/>
                <a:gd name="T38" fmla="*/ 71 w 71"/>
                <a:gd name="T39" fmla="*/ 0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" h="722">
                  <a:moveTo>
                    <a:pt x="0" y="722"/>
                  </a:moveTo>
                  <a:lnTo>
                    <a:pt x="5" y="675"/>
                  </a:lnTo>
                  <a:lnTo>
                    <a:pt x="9" y="627"/>
                  </a:lnTo>
                  <a:lnTo>
                    <a:pt x="14" y="577"/>
                  </a:lnTo>
                  <a:lnTo>
                    <a:pt x="19" y="525"/>
                  </a:lnTo>
                  <a:lnTo>
                    <a:pt x="28" y="421"/>
                  </a:lnTo>
                  <a:lnTo>
                    <a:pt x="33" y="369"/>
                  </a:lnTo>
                  <a:lnTo>
                    <a:pt x="38" y="317"/>
                  </a:lnTo>
                  <a:lnTo>
                    <a:pt x="43" y="268"/>
                  </a:lnTo>
                  <a:lnTo>
                    <a:pt x="47" y="220"/>
                  </a:lnTo>
                  <a:lnTo>
                    <a:pt x="52" y="174"/>
                  </a:lnTo>
                  <a:lnTo>
                    <a:pt x="55" y="132"/>
                  </a:lnTo>
                  <a:lnTo>
                    <a:pt x="58" y="112"/>
                  </a:lnTo>
                  <a:lnTo>
                    <a:pt x="59" y="93"/>
                  </a:lnTo>
                  <a:lnTo>
                    <a:pt x="62" y="74"/>
                  </a:lnTo>
                  <a:lnTo>
                    <a:pt x="63" y="57"/>
                  </a:lnTo>
                  <a:lnTo>
                    <a:pt x="66" y="41"/>
                  </a:lnTo>
                  <a:lnTo>
                    <a:pt x="67" y="27"/>
                  </a:lnTo>
                  <a:lnTo>
                    <a:pt x="69" y="13"/>
                  </a:lnTo>
                  <a:lnTo>
                    <a:pt x="71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37" name="Freeform 545"/>
            <p:cNvSpPr>
              <a:spLocks/>
            </p:cNvSpPr>
            <p:nvPr/>
          </p:nvSpPr>
          <p:spPr bwMode="auto">
            <a:xfrm>
              <a:off x="1127" y="2720"/>
              <a:ext cx="24" cy="20"/>
            </a:xfrm>
            <a:custGeom>
              <a:avLst/>
              <a:gdLst>
                <a:gd name="T0" fmla="*/ 0 w 34"/>
                <a:gd name="T1" fmla="*/ 28 h 28"/>
                <a:gd name="T2" fmla="*/ 2 w 34"/>
                <a:gd name="T3" fmla="*/ 21 h 28"/>
                <a:gd name="T4" fmla="*/ 6 w 34"/>
                <a:gd name="T5" fmla="*/ 14 h 28"/>
                <a:gd name="T6" fmla="*/ 11 w 34"/>
                <a:gd name="T7" fmla="*/ 10 h 28"/>
                <a:gd name="T8" fmla="*/ 17 w 34"/>
                <a:gd name="T9" fmla="*/ 7 h 28"/>
                <a:gd name="T10" fmla="*/ 22 w 34"/>
                <a:gd name="T11" fmla="*/ 4 h 28"/>
                <a:gd name="T12" fmla="*/ 28 w 34"/>
                <a:gd name="T13" fmla="*/ 2 h 28"/>
                <a:gd name="T14" fmla="*/ 31 w 34"/>
                <a:gd name="T15" fmla="*/ 0 h 28"/>
                <a:gd name="T16" fmla="*/ 34 w 34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8">
                  <a:moveTo>
                    <a:pt x="0" y="28"/>
                  </a:moveTo>
                  <a:lnTo>
                    <a:pt x="2" y="21"/>
                  </a:lnTo>
                  <a:lnTo>
                    <a:pt x="6" y="14"/>
                  </a:lnTo>
                  <a:lnTo>
                    <a:pt x="11" y="10"/>
                  </a:lnTo>
                  <a:lnTo>
                    <a:pt x="17" y="7"/>
                  </a:lnTo>
                  <a:lnTo>
                    <a:pt x="22" y="4"/>
                  </a:lnTo>
                  <a:lnTo>
                    <a:pt x="28" y="2"/>
                  </a:lnTo>
                  <a:lnTo>
                    <a:pt x="31" y="0"/>
                  </a:lnTo>
                  <a:lnTo>
                    <a:pt x="34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38" name="Freeform 546"/>
            <p:cNvSpPr>
              <a:spLocks/>
            </p:cNvSpPr>
            <p:nvPr/>
          </p:nvSpPr>
          <p:spPr bwMode="auto">
            <a:xfrm>
              <a:off x="1151" y="2713"/>
              <a:ext cx="25" cy="7"/>
            </a:xfrm>
            <a:custGeom>
              <a:avLst/>
              <a:gdLst>
                <a:gd name="T0" fmla="*/ 0 w 35"/>
                <a:gd name="T1" fmla="*/ 10 h 10"/>
                <a:gd name="T2" fmla="*/ 9 w 35"/>
                <a:gd name="T3" fmla="*/ 7 h 10"/>
                <a:gd name="T4" fmla="*/ 18 w 35"/>
                <a:gd name="T5" fmla="*/ 4 h 10"/>
                <a:gd name="T6" fmla="*/ 35 w 35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0">
                  <a:moveTo>
                    <a:pt x="0" y="10"/>
                  </a:moveTo>
                  <a:lnTo>
                    <a:pt x="9" y="7"/>
                  </a:lnTo>
                  <a:lnTo>
                    <a:pt x="18" y="4"/>
                  </a:lnTo>
                  <a:lnTo>
                    <a:pt x="35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39" name="Freeform 547"/>
            <p:cNvSpPr>
              <a:spLocks/>
            </p:cNvSpPr>
            <p:nvPr/>
          </p:nvSpPr>
          <p:spPr bwMode="auto">
            <a:xfrm>
              <a:off x="1176" y="2712"/>
              <a:ext cx="24" cy="1"/>
            </a:xfrm>
            <a:custGeom>
              <a:avLst/>
              <a:gdLst>
                <a:gd name="T0" fmla="*/ 0 w 36"/>
                <a:gd name="T1" fmla="*/ 1 h 2"/>
                <a:gd name="T2" fmla="*/ 9 w 36"/>
                <a:gd name="T3" fmla="*/ 1 h 2"/>
                <a:gd name="T4" fmla="*/ 18 w 36"/>
                <a:gd name="T5" fmla="*/ 1 h 2"/>
                <a:gd name="T6" fmla="*/ 27 w 36"/>
                <a:gd name="T7" fmla="*/ 2 h 2"/>
                <a:gd name="T8" fmla="*/ 32 w 36"/>
                <a:gd name="T9" fmla="*/ 1 h 2"/>
                <a:gd name="T10" fmla="*/ 36 w 36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9" y="1"/>
                  </a:lnTo>
                  <a:lnTo>
                    <a:pt x="18" y="1"/>
                  </a:lnTo>
                  <a:lnTo>
                    <a:pt x="27" y="2"/>
                  </a:lnTo>
                  <a:lnTo>
                    <a:pt x="32" y="1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40" name="Freeform 548"/>
            <p:cNvSpPr>
              <a:spLocks/>
            </p:cNvSpPr>
            <p:nvPr/>
          </p:nvSpPr>
          <p:spPr bwMode="auto">
            <a:xfrm>
              <a:off x="1200" y="2691"/>
              <a:ext cx="25" cy="21"/>
            </a:xfrm>
            <a:custGeom>
              <a:avLst/>
              <a:gdLst>
                <a:gd name="T0" fmla="*/ 0 w 35"/>
                <a:gd name="T1" fmla="*/ 29 h 29"/>
                <a:gd name="T2" fmla="*/ 5 w 35"/>
                <a:gd name="T3" fmla="*/ 26 h 29"/>
                <a:gd name="T4" fmla="*/ 9 w 35"/>
                <a:gd name="T5" fmla="*/ 24 h 29"/>
                <a:gd name="T6" fmla="*/ 18 w 35"/>
                <a:gd name="T7" fmla="*/ 15 h 29"/>
                <a:gd name="T8" fmla="*/ 26 w 35"/>
                <a:gd name="T9" fmla="*/ 6 h 29"/>
                <a:gd name="T10" fmla="*/ 35 w 35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9">
                  <a:moveTo>
                    <a:pt x="0" y="29"/>
                  </a:moveTo>
                  <a:lnTo>
                    <a:pt x="5" y="26"/>
                  </a:lnTo>
                  <a:lnTo>
                    <a:pt x="9" y="24"/>
                  </a:lnTo>
                  <a:lnTo>
                    <a:pt x="18" y="15"/>
                  </a:lnTo>
                  <a:lnTo>
                    <a:pt x="26" y="6"/>
                  </a:lnTo>
                  <a:lnTo>
                    <a:pt x="35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41" name="Freeform 549"/>
            <p:cNvSpPr>
              <a:spLocks/>
            </p:cNvSpPr>
            <p:nvPr/>
          </p:nvSpPr>
          <p:spPr bwMode="auto">
            <a:xfrm>
              <a:off x="1225" y="2681"/>
              <a:ext cx="24" cy="10"/>
            </a:xfrm>
            <a:custGeom>
              <a:avLst/>
              <a:gdLst>
                <a:gd name="T0" fmla="*/ 0 w 35"/>
                <a:gd name="T1" fmla="*/ 14 h 14"/>
                <a:gd name="T2" fmla="*/ 9 w 35"/>
                <a:gd name="T3" fmla="*/ 10 h 14"/>
                <a:gd name="T4" fmla="*/ 17 w 35"/>
                <a:gd name="T5" fmla="*/ 6 h 14"/>
                <a:gd name="T6" fmla="*/ 26 w 35"/>
                <a:gd name="T7" fmla="*/ 4 h 14"/>
                <a:gd name="T8" fmla="*/ 35 w 3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4">
                  <a:moveTo>
                    <a:pt x="0" y="14"/>
                  </a:moveTo>
                  <a:lnTo>
                    <a:pt x="9" y="10"/>
                  </a:lnTo>
                  <a:lnTo>
                    <a:pt x="17" y="6"/>
                  </a:lnTo>
                  <a:lnTo>
                    <a:pt x="26" y="4"/>
                  </a:lnTo>
                  <a:lnTo>
                    <a:pt x="35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42" name="Freeform 550"/>
            <p:cNvSpPr>
              <a:spLocks/>
            </p:cNvSpPr>
            <p:nvPr/>
          </p:nvSpPr>
          <p:spPr bwMode="auto">
            <a:xfrm>
              <a:off x="1249" y="2663"/>
              <a:ext cx="25" cy="18"/>
            </a:xfrm>
            <a:custGeom>
              <a:avLst/>
              <a:gdLst>
                <a:gd name="T0" fmla="*/ 0 w 35"/>
                <a:gd name="T1" fmla="*/ 27 h 27"/>
                <a:gd name="T2" fmla="*/ 3 w 35"/>
                <a:gd name="T3" fmla="*/ 24 h 27"/>
                <a:gd name="T4" fmla="*/ 8 w 35"/>
                <a:gd name="T5" fmla="*/ 20 h 27"/>
                <a:gd name="T6" fmla="*/ 17 w 35"/>
                <a:gd name="T7" fmla="*/ 12 h 27"/>
                <a:gd name="T8" fmla="*/ 21 w 35"/>
                <a:gd name="T9" fmla="*/ 7 h 27"/>
                <a:gd name="T10" fmla="*/ 26 w 35"/>
                <a:gd name="T11" fmla="*/ 4 h 27"/>
                <a:gd name="T12" fmla="*/ 30 w 35"/>
                <a:gd name="T13" fmla="*/ 1 h 27"/>
                <a:gd name="T14" fmla="*/ 35 w 35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27">
                  <a:moveTo>
                    <a:pt x="0" y="27"/>
                  </a:moveTo>
                  <a:lnTo>
                    <a:pt x="3" y="24"/>
                  </a:lnTo>
                  <a:lnTo>
                    <a:pt x="8" y="20"/>
                  </a:lnTo>
                  <a:lnTo>
                    <a:pt x="17" y="12"/>
                  </a:lnTo>
                  <a:lnTo>
                    <a:pt x="21" y="7"/>
                  </a:lnTo>
                  <a:lnTo>
                    <a:pt x="26" y="4"/>
                  </a:lnTo>
                  <a:lnTo>
                    <a:pt x="30" y="1"/>
                  </a:lnTo>
                  <a:lnTo>
                    <a:pt x="35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43" name="Freeform 551"/>
            <p:cNvSpPr>
              <a:spLocks/>
            </p:cNvSpPr>
            <p:nvPr/>
          </p:nvSpPr>
          <p:spPr bwMode="auto">
            <a:xfrm>
              <a:off x="1274" y="2663"/>
              <a:ext cx="25" cy="15"/>
            </a:xfrm>
            <a:custGeom>
              <a:avLst/>
              <a:gdLst>
                <a:gd name="T0" fmla="*/ 0 w 36"/>
                <a:gd name="T1" fmla="*/ 0 h 23"/>
                <a:gd name="T2" fmla="*/ 4 w 36"/>
                <a:gd name="T3" fmla="*/ 1 h 23"/>
                <a:gd name="T4" fmla="*/ 9 w 36"/>
                <a:gd name="T5" fmla="*/ 4 h 23"/>
                <a:gd name="T6" fmla="*/ 13 w 36"/>
                <a:gd name="T7" fmla="*/ 8 h 23"/>
                <a:gd name="T8" fmla="*/ 18 w 36"/>
                <a:gd name="T9" fmla="*/ 13 h 23"/>
                <a:gd name="T10" fmla="*/ 23 w 36"/>
                <a:gd name="T11" fmla="*/ 18 h 23"/>
                <a:gd name="T12" fmla="*/ 27 w 36"/>
                <a:gd name="T13" fmla="*/ 22 h 23"/>
                <a:gd name="T14" fmla="*/ 32 w 36"/>
                <a:gd name="T15" fmla="*/ 23 h 23"/>
                <a:gd name="T16" fmla="*/ 36 w 36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3">
                  <a:moveTo>
                    <a:pt x="0" y="0"/>
                  </a:moveTo>
                  <a:lnTo>
                    <a:pt x="4" y="1"/>
                  </a:lnTo>
                  <a:lnTo>
                    <a:pt x="9" y="4"/>
                  </a:lnTo>
                  <a:lnTo>
                    <a:pt x="13" y="8"/>
                  </a:lnTo>
                  <a:lnTo>
                    <a:pt x="18" y="13"/>
                  </a:lnTo>
                  <a:lnTo>
                    <a:pt x="23" y="18"/>
                  </a:lnTo>
                  <a:lnTo>
                    <a:pt x="27" y="22"/>
                  </a:lnTo>
                  <a:lnTo>
                    <a:pt x="32" y="23"/>
                  </a:lnTo>
                  <a:lnTo>
                    <a:pt x="36" y="23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44" name="Freeform 552"/>
            <p:cNvSpPr>
              <a:spLocks/>
            </p:cNvSpPr>
            <p:nvPr/>
          </p:nvSpPr>
          <p:spPr bwMode="auto">
            <a:xfrm>
              <a:off x="1299" y="2643"/>
              <a:ext cx="25" cy="35"/>
            </a:xfrm>
            <a:custGeom>
              <a:avLst/>
              <a:gdLst>
                <a:gd name="T0" fmla="*/ 0 w 35"/>
                <a:gd name="T1" fmla="*/ 52 h 52"/>
                <a:gd name="T2" fmla="*/ 5 w 35"/>
                <a:gd name="T3" fmla="*/ 48 h 52"/>
                <a:gd name="T4" fmla="*/ 8 w 35"/>
                <a:gd name="T5" fmla="*/ 43 h 52"/>
                <a:gd name="T6" fmla="*/ 13 w 35"/>
                <a:gd name="T7" fmla="*/ 36 h 52"/>
                <a:gd name="T8" fmla="*/ 17 w 35"/>
                <a:gd name="T9" fmla="*/ 28 h 52"/>
                <a:gd name="T10" fmla="*/ 22 w 35"/>
                <a:gd name="T11" fmla="*/ 19 h 52"/>
                <a:gd name="T12" fmla="*/ 26 w 35"/>
                <a:gd name="T13" fmla="*/ 11 h 52"/>
                <a:gd name="T14" fmla="*/ 31 w 35"/>
                <a:gd name="T15" fmla="*/ 5 h 52"/>
                <a:gd name="T16" fmla="*/ 35 w 35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52">
                  <a:moveTo>
                    <a:pt x="0" y="52"/>
                  </a:moveTo>
                  <a:lnTo>
                    <a:pt x="5" y="48"/>
                  </a:lnTo>
                  <a:lnTo>
                    <a:pt x="8" y="43"/>
                  </a:lnTo>
                  <a:lnTo>
                    <a:pt x="13" y="36"/>
                  </a:lnTo>
                  <a:lnTo>
                    <a:pt x="17" y="28"/>
                  </a:lnTo>
                  <a:lnTo>
                    <a:pt x="22" y="19"/>
                  </a:lnTo>
                  <a:lnTo>
                    <a:pt x="26" y="11"/>
                  </a:lnTo>
                  <a:lnTo>
                    <a:pt x="31" y="5"/>
                  </a:lnTo>
                  <a:lnTo>
                    <a:pt x="35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45" name="Freeform 553"/>
            <p:cNvSpPr>
              <a:spLocks/>
            </p:cNvSpPr>
            <p:nvPr/>
          </p:nvSpPr>
          <p:spPr bwMode="auto">
            <a:xfrm>
              <a:off x="1324" y="2639"/>
              <a:ext cx="24" cy="4"/>
            </a:xfrm>
            <a:custGeom>
              <a:avLst/>
              <a:gdLst>
                <a:gd name="T0" fmla="*/ 0 w 34"/>
                <a:gd name="T1" fmla="*/ 5 h 5"/>
                <a:gd name="T2" fmla="*/ 4 w 34"/>
                <a:gd name="T3" fmla="*/ 2 h 5"/>
                <a:gd name="T4" fmla="*/ 9 w 34"/>
                <a:gd name="T5" fmla="*/ 0 h 5"/>
                <a:gd name="T6" fmla="*/ 16 w 34"/>
                <a:gd name="T7" fmla="*/ 0 h 5"/>
                <a:gd name="T8" fmla="*/ 25 w 34"/>
                <a:gd name="T9" fmla="*/ 0 h 5"/>
                <a:gd name="T10" fmla="*/ 34 w 3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">
                  <a:moveTo>
                    <a:pt x="0" y="5"/>
                  </a:moveTo>
                  <a:lnTo>
                    <a:pt x="4" y="2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4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46" name="Freeform 554"/>
            <p:cNvSpPr>
              <a:spLocks/>
            </p:cNvSpPr>
            <p:nvPr/>
          </p:nvSpPr>
          <p:spPr bwMode="auto">
            <a:xfrm>
              <a:off x="1348" y="2632"/>
              <a:ext cx="24" cy="7"/>
            </a:xfrm>
            <a:custGeom>
              <a:avLst/>
              <a:gdLst>
                <a:gd name="T0" fmla="*/ 0 w 36"/>
                <a:gd name="T1" fmla="*/ 10 h 10"/>
                <a:gd name="T2" fmla="*/ 18 w 36"/>
                <a:gd name="T3" fmla="*/ 6 h 10"/>
                <a:gd name="T4" fmla="*/ 36 w 36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0">
                  <a:moveTo>
                    <a:pt x="0" y="10"/>
                  </a:moveTo>
                  <a:lnTo>
                    <a:pt x="18" y="6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47" name="Freeform 555"/>
            <p:cNvSpPr>
              <a:spLocks/>
            </p:cNvSpPr>
            <p:nvPr/>
          </p:nvSpPr>
          <p:spPr bwMode="auto">
            <a:xfrm>
              <a:off x="1372" y="2618"/>
              <a:ext cx="25" cy="14"/>
            </a:xfrm>
            <a:custGeom>
              <a:avLst/>
              <a:gdLst>
                <a:gd name="T0" fmla="*/ 0 w 35"/>
                <a:gd name="T1" fmla="*/ 21 h 21"/>
                <a:gd name="T2" fmla="*/ 9 w 35"/>
                <a:gd name="T3" fmla="*/ 16 h 21"/>
                <a:gd name="T4" fmla="*/ 17 w 35"/>
                <a:gd name="T5" fmla="*/ 9 h 21"/>
                <a:gd name="T6" fmla="*/ 26 w 35"/>
                <a:gd name="T7" fmla="*/ 4 h 21"/>
                <a:gd name="T8" fmla="*/ 35 w 3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1">
                  <a:moveTo>
                    <a:pt x="0" y="21"/>
                  </a:moveTo>
                  <a:lnTo>
                    <a:pt x="9" y="16"/>
                  </a:lnTo>
                  <a:lnTo>
                    <a:pt x="17" y="9"/>
                  </a:lnTo>
                  <a:lnTo>
                    <a:pt x="26" y="4"/>
                  </a:lnTo>
                  <a:lnTo>
                    <a:pt x="35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48" name="Freeform 556"/>
            <p:cNvSpPr>
              <a:spLocks/>
            </p:cNvSpPr>
            <p:nvPr/>
          </p:nvSpPr>
          <p:spPr bwMode="auto">
            <a:xfrm>
              <a:off x="1397" y="2618"/>
              <a:ext cx="25" cy="3"/>
            </a:xfrm>
            <a:custGeom>
              <a:avLst/>
              <a:gdLst>
                <a:gd name="T0" fmla="*/ 0 w 36"/>
                <a:gd name="T1" fmla="*/ 0 h 4"/>
                <a:gd name="T2" fmla="*/ 9 w 36"/>
                <a:gd name="T3" fmla="*/ 0 h 4"/>
                <a:gd name="T4" fmla="*/ 18 w 36"/>
                <a:gd name="T5" fmla="*/ 2 h 4"/>
                <a:gd name="T6" fmla="*/ 27 w 36"/>
                <a:gd name="T7" fmla="*/ 3 h 4"/>
                <a:gd name="T8" fmla="*/ 36 w 36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">
                  <a:moveTo>
                    <a:pt x="0" y="0"/>
                  </a:moveTo>
                  <a:lnTo>
                    <a:pt x="9" y="0"/>
                  </a:lnTo>
                  <a:lnTo>
                    <a:pt x="18" y="2"/>
                  </a:lnTo>
                  <a:lnTo>
                    <a:pt x="27" y="3"/>
                  </a:lnTo>
                  <a:lnTo>
                    <a:pt x="36" y="4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49" name="Freeform 557"/>
            <p:cNvSpPr>
              <a:spLocks/>
            </p:cNvSpPr>
            <p:nvPr/>
          </p:nvSpPr>
          <p:spPr bwMode="auto">
            <a:xfrm>
              <a:off x="1422" y="2618"/>
              <a:ext cx="24" cy="3"/>
            </a:xfrm>
            <a:custGeom>
              <a:avLst/>
              <a:gdLst>
                <a:gd name="T0" fmla="*/ 0 w 34"/>
                <a:gd name="T1" fmla="*/ 2 h 4"/>
                <a:gd name="T2" fmla="*/ 9 w 34"/>
                <a:gd name="T3" fmla="*/ 2 h 4"/>
                <a:gd name="T4" fmla="*/ 16 w 34"/>
                <a:gd name="T5" fmla="*/ 4 h 4"/>
                <a:gd name="T6" fmla="*/ 25 w 34"/>
                <a:gd name="T7" fmla="*/ 2 h 4"/>
                <a:gd name="T8" fmla="*/ 34 w 3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0" y="2"/>
                  </a:moveTo>
                  <a:lnTo>
                    <a:pt x="9" y="2"/>
                  </a:lnTo>
                  <a:lnTo>
                    <a:pt x="16" y="4"/>
                  </a:lnTo>
                  <a:lnTo>
                    <a:pt x="25" y="2"/>
                  </a:lnTo>
                  <a:lnTo>
                    <a:pt x="34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50" name="Freeform 558"/>
            <p:cNvSpPr>
              <a:spLocks/>
            </p:cNvSpPr>
            <p:nvPr/>
          </p:nvSpPr>
          <p:spPr bwMode="auto">
            <a:xfrm>
              <a:off x="1446" y="2597"/>
              <a:ext cx="25" cy="21"/>
            </a:xfrm>
            <a:custGeom>
              <a:avLst/>
              <a:gdLst>
                <a:gd name="T0" fmla="*/ 0 w 35"/>
                <a:gd name="T1" fmla="*/ 32 h 32"/>
                <a:gd name="T2" fmla="*/ 4 w 35"/>
                <a:gd name="T3" fmla="*/ 29 h 32"/>
                <a:gd name="T4" fmla="*/ 9 w 35"/>
                <a:gd name="T5" fmla="*/ 25 h 32"/>
                <a:gd name="T6" fmla="*/ 18 w 35"/>
                <a:gd name="T7" fmla="*/ 17 h 32"/>
                <a:gd name="T8" fmla="*/ 27 w 35"/>
                <a:gd name="T9" fmla="*/ 8 h 32"/>
                <a:gd name="T10" fmla="*/ 30 w 35"/>
                <a:gd name="T11" fmla="*/ 3 h 32"/>
                <a:gd name="T12" fmla="*/ 35 w 35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2">
                  <a:moveTo>
                    <a:pt x="0" y="32"/>
                  </a:moveTo>
                  <a:lnTo>
                    <a:pt x="4" y="29"/>
                  </a:lnTo>
                  <a:lnTo>
                    <a:pt x="9" y="25"/>
                  </a:lnTo>
                  <a:lnTo>
                    <a:pt x="18" y="17"/>
                  </a:lnTo>
                  <a:lnTo>
                    <a:pt x="27" y="8"/>
                  </a:lnTo>
                  <a:lnTo>
                    <a:pt x="30" y="3"/>
                  </a:lnTo>
                  <a:lnTo>
                    <a:pt x="35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51" name="Freeform 559"/>
            <p:cNvSpPr>
              <a:spLocks/>
            </p:cNvSpPr>
            <p:nvPr/>
          </p:nvSpPr>
          <p:spPr bwMode="auto">
            <a:xfrm>
              <a:off x="1471" y="2589"/>
              <a:ext cx="24" cy="8"/>
            </a:xfrm>
            <a:custGeom>
              <a:avLst/>
              <a:gdLst>
                <a:gd name="T0" fmla="*/ 0 w 36"/>
                <a:gd name="T1" fmla="*/ 10 h 10"/>
                <a:gd name="T2" fmla="*/ 9 w 36"/>
                <a:gd name="T3" fmla="*/ 6 h 10"/>
                <a:gd name="T4" fmla="*/ 18 w 36"/>
                <a:gd name="T5" fmla="*/ 5 h 10"/>
                <a:gd name="T6" fmla="*/ 27 w 36"/>
                <a:gd name="T7" fmla="*/ 4 h 10"/>
                <a:gd name="T8" fmla="*/ 36 w 3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0">
                  <a:moveTo>
                    <a:pt x="0" y="10"/>
                  </a:moveTo>
                  <a:lnTo>
                    <a:pt x="9" y="6"/>
                  </a:lnTo>
                  <a:lnTo>
                    <a:pt x="18" y="5"/>
                  </a:lnTo>
                  <a:lnTo>
                    <a:pt x="27" y="4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52" name="Freeform 560"/>
            <p:cNvSpPr>
              <a:spLocks/>
            </p:cNvSpPr>
            <p:nvPr/>
          </p:nvSpPr>
          <p:spPr bwMode="auto">
            <a:xfrm>
              <a:off x="1495" y="2571"/>
              <a:ext cx="25" cy="18"/>
            </a:xfrm>
            <a:custGeom>
              <a:avLst/>
              <a:gdLst>
                <a:gd name="T0" fmla="*/ 0 w 35"/>
                <a:gd name="T1" fmla="*/ 27 h 27"/>
                <a:gd name="T2" fmla="*/ 9 w 35"/>
                <a:gd name="T3" fmla="*/ 21 h 27"/>
                <a:gd name="T4" fmla="*/ 18 w 35"/>
                <a:gd name="T5" fmla="*/ 13 h 27"/>
                <a:gd name="T6" fmla="*/ 27 w 35"/>
                <a:gd name="T7" fmla="*/ 7 h 27"/>
                <a:gd name="T8" fmla="*/ 35 w 3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0" y="27"/>
                  </a:moveTo>
                  <a:lnTo>
                    <a:pt x="9" y="21"/>
                  </a:lnTo>
                  <a:lnTo>
                    <a:pt x="18" y="13"/>
                  </a:lnTo>
                  <a:lnTo>
                    <a:pt x="27" y="7"/>
                  </a:lnTo>
                  <a:lnTo>
                    <a:pt x="35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53" name="Freeform 561"/>
            <p:cNvSpPr>
              <a:spLocks/>
            </p:cNvSpPr>
            <p:nvPr/>
          </p:nvSpPr>
          <p:spPr bwMode="auto">
            <a:xfrm>
              <a:off x="1520" y="2565"/>
              <a:ext cx="24" cy="6"/>
            </a:xfrm>
            <a:custGeom>
              <a:avLst/>
              <a:gdLst>
                <a:gd name="T0" fmla="*/ 0 w 35"/>
                <a:gd name="T1" fmla="*/ 9 h 9"/>
                <a:gd name="T2" fmla="*/ 9 w 35"/>
                <a:gd name="T3" fmla="*/ 5 h 9"/>
                <a:gd name="T4" fmla="*/ 17 w 35"/>
                <a:gd name="T5" fmla="*/ 3 h 9"/>
                <a:gd name="T6" fmla="*/ 35 w 3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9">
                  <a:moveTo>
                    <a:pt x="0" y="9"/>
                  </a:moveTo>
                  <a:lnTo>
                    <a:pt x="9" y="5"/>
                  </a:lnTo>
                  <a:lnTo>
                    <a:pt x="17" y="3"/>
                  </a:lnTo>
                  <a:lnTo>
                    <a:pt x="35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54" name="Freeform 562"/>
            <p:cNvSpPr>
              <a:spLocks/>
            </p:cNvSpPr>
            <p:nvPr/>
          </p:nvSpPr>
          <p:spPr bwMode="auto">
            <a:xfrm>
              <a:off x="1544" y="2562"/>
              <a:ext cx="25" cy="3"/>
            </a:xfrm>
            <a:custGeom>
              <a:avLst/>
              <a:gdLst>
                <a:gd name="T0" fmla="*/ 0 w 35"/>
                <a:gd name="T1" fmla="*/ 3 h 3"/>
                <a:gd name="T2" fmla="*/ 17 w 35"/>
                <a:gd name="T3" fmla="*/ 1 h 3"/>
                <a:gd name="T4" fmla="*/ 35 w 3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3">
                  <a:moveTo>
                    <a:pt x="0" y="3"/>
                  </a:moveTo>
                  <a:lnTo>
                    <a:pt x="17" y="1"/>
                  </a:lnTo>
                  <a:lnTo>
                    <a:pt x="35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55" name="Freeform 563"/>
            <p:cNvSpPr>
              <a:spLocks/>
            </p:cNvSpPr>
            <p:nvPr/>
          </p:nvSpPr>
          <p:spPr bwMode="auto">
            <a:xfrm>
              <a:off x="1569" y="2558"/>
              <a:ext cx="25" cy="4"/>
            </a:xfrm>
            <a:custGeom>
              <a:avLst/>
              <a:gdLst>
                <a:gd name="T0" fmla="*/ 0 w 36"/>
                <a:gd name="T1" fmla="*/ 5 h 5"/>
                <a:gd name="T2" fmla="*/ 18 w 36"/>
                <a:gd name="T3" fmla="*/ 3 h 5"/>
                <a:gd name="T4" fmla="*/ 27 w 36"/>
                <a:gd name="T5" fmla="*/ 2 h 5"/>
                <a:gd name="T6" fmla="*/ 36 w 36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5">
                  <a:moveTo>
                    <a:pt x="0" y="5"/>
                  </a:moveTo>
                  <a:lnTo>
                    <a:pt x="18" y="3"/>
                  </a:lnTo>
                  <a:lnTo>
                    <a:pt x="27" y="2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56" name="Freeform 564"/>
            <p:cNvSpPr>
              <a:spLocks/>
            </p:cNvSpPr>
            <p:nvPr/>
          </p:nvSpPr>
          <p:spPr bwMode="auto">
            <a:xfrm>
              <a:off x="1594" y="2548"/>
              <a:ext cx="25" cy="10"/>
            </a:xfrm>
            <a:custGeom>
              <a:avLst/>
              <a:gdLst>
                <a:gd name="T0" fmla="*/ 0 w 35"/>
                <a:gd name="T1" fmla="*/ 14 h 14"/>
                <a:gd name="T2" fmla="*/ 8 w 35"/>
                <a:gd name="T3" fmla="*/ 11 h 14"/>
                <a:gd name="T4" fmla="*/ 17 w 35"/>
                <a:gd name="T5" fmla="*/ 6 h 14"/>
                <a:gd name="T6" fmla="*/ 26 w 35"/>
                <a:gd name="T7" fmla="*/ 2 h 14"/>
                <a:gd name="T8" fmla="*/ 35 w 3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4">
                  <a:moveTo>
                    <a:pt x="0" y="14"/>
                  </a:moveTo>
                  <a:lnTo>
                    <a:pt x="8" y="11"/>
                  </a:lnTo>
                  <a:lnTo>
                    <a:pt x="17" y="6"/>
                  </a:lnTo>
                  <a:lnTo>
                    <a:pt x="26" y="2"/>
                  </a:lnTo>
                  <a:lnTo>
                    <a:pt x="35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57" name="Freeform 565"/>
            <p:cNvSpPr>
              <a:spLocks/>
            </p:cNvSpPr>
            <p:nvPr/>
          </p:nvSpPr>
          <p:spPr bwMode="auto">
            <a:xfrm>
              <a:off x="1619" y="2547"/>
              <a:ext cx="24" cy="1"/>
            </a:xfrm>
            <a:custGeom>
              <a:avLst/>
              <a:gdLst>
                <a:gd name="T0" fmla="*/ 0 w 34"/>
                <a:gd name="T1" fmla="*/ 3 h 3"/>
                <a:gd name="T2" fmla="*/ 9 w 34"/>
                <a:gd name="T3" fmla="*/ 1 h 3"/>
                <a:gd name="T4" fmla="*/ 17 w 34"/>
                <a:gd name="T5" fmla="*/ 0 h 3"/>
                <a:gd name="T6" fmla="*/ 34 w 3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">
                  <a:moveTo>
                    <a:pt x="0" y="3"/>
                  </a:moveTo>
                  <a:lnTo>
                    <a:pt x="9" y="1"/>
                  </a:lnTo>
                  <a:lnTo>
                    <a:pt x="17" y="0"/>
                  </a:lnTo>
                  <a:lnTo>
                    <a:pt x="34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58" name="Line 566"/>
            <p:cNvSpPr>
              <a:spLocks noChangeShapeType="1"/>
            </p:cNvSpPr>
            <p:nvPr/>
          </p:nvSpPr>
          <p:spPr bwMode="auto">
            <a:xfrm>
              <a:off x="1643" y="2547"/>
              <a:ext cx="24" cy="1"/>
            </a:xfrm>
            <a:prstGeom prst="line">
              <a:avLst/>
            </a:prstGeom>
            <a:noFill/>
            <a:ln w="793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59" name="Freeform 567"/>
            <p:cNvSpPr>
              <a:spLocks/>
            </p:cNvSpPr>
            <p:nvPr/>
          </p:nvSpPr>
          <p:spPr bwMode="auto">
            <a:xfrm>
              <a:off x="1667" y="2547"/>
              <a:ext cx="25" cy="1"/>
            </a:xfrm>
            <a:custGeom>
              <a:avLst/>
              <a:gdLst>
                <a:gd name="T0" fmla="*/ 0 w 35"/>
                <a:gd name="T1" fmla="*/ 0 h 3"/>
                <a:gd name="T2" fmla="*/ 18 w 35"/>
                <a:gd name="T3" fmla="*/ 1 h 3"/>
                <a:gd name="T4" fmla="*/ 35 w 3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3">
                  <a:moveTo>
                    <a:pt x="0" y="0"/>
                  </a:moveTo>
                  <a:lnTo>
                    <a:pt x="18" y="1"/>
                  </a:lnTo>
                  <a:lnTo>
                    <a:pt x="35" y="3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60" name="Freeform 568"/>
            <p:cNvSpPr>
              <a:spLocks/>
            </p:cNvSpPr>
            <p:nvPr/>
          </p:nvSpPr>
          <p:spPr bwMode="auto">
            <a:xfrm>
              <a:off x="1692" y="2548"/>
              <a:ext cx="25" cy="2"/>
            </a:xfrm>
            <a:custGeom>
              <a:avLst/>
              <a:gdLst>
                <a:gd name="T0" fmla="*/ 0 w 36"/>
                <a:gd name="T1" fmla="*/ 18 w 36"/>
                <a:gd name="T2" fmla="*/ 27 w 36"/>
                <a:gd name="T3" fmla="*/ 36 w 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6">
                  <a:moveTo>
                    <a:pt x="0" y="0"/>
                  </a:move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61" name="Freeform 569"/>
            <p:cNvSpPr>
              <a:spLocks/>
            </p:cNvSpPr>
            <p:nvPr/>
          </p:nvSpPr>
          <p:spPr bwMode="auto">
            <a:xfrm>
              <a:off x="1717" y="2548"/>
              <a:ext cx="25" cy="6"/>
            </a:xfrm>
            <a:custGeom>
              <a:avLst/>
              <a:gdLst>
                <a:gd name="T0" fmla="*/ 0 w 35"/>
                <a:gd name="T1" fmla="*/ 0 h 7"/>
                <a:gd name="T2" fmla="*/ 9 w 35"/>
                <a:gd name="T3" fmla="*/ 1 h 7"/>
                <a:gd name="T4" fmla="*/ 17 w 35"/>
                <a:gd name="T5" fmla="*/ 3 h 7"/>
                <a:gd name="T6" fmla="*/ 35 w 35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">
                  <a:moveTo>
                    <a:pt x="0" y="0"/>
                  </a:moveTo>
                  <a:lnTo>
                    <a:pt x="9" y="1"/>
                  </a:lnTo>
                  <a:lnTo>
                    <a:pt x="17" y="3"/>
                  </a:lnTo>
                  <a:lnTo>
                    <a:pt x="35" y="7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62" name="Freeform 570"/>
            <p:cNvSpPr>
              <a:spLocks/>
            </p:cNvSpPr>
            <p:nvPr/>
          </p:nvSpPr>
          <p:spPr bwMode="auto">
            <a:xfrm>
              <a:off x="1742" y="2554"/>
              <a:ext cx="24" cy="4"/>
            </a:xfrm>
            <a:custGeom>
              <a:avLst/>
              <a:gdLst>
                <a:gd name="T0" fmla="*/ 0 w 34"/>
                <a:gd name="T1" fmla="*/ 0 h 7"/>
                <a:gd name="T2" fmla="*/ 17 w 34"/>
                <a:gd name="T3" fmla="*/ 3 h 7"/>
                <a:gd name="T4" fmla="*/ 34 w 34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7">
                  <a:moveTo>
                    <a:pt x="0" y="0"/>
                  </a:moveTo>
                  <a:lnTo>
                    <a:pt x="17" y="3"/>
                  </a:lnTo>
                  <a:lnTo>
                    <a:pt x="34" y="7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63" name="Freeform 571"/>
            <p:cNvSpPr>
              <a:spLocks/>
            </p:cNvSpPr>
            <p:nvPr/>
          </p:nvSpPr>
          <p:spPr bwMode="auto">
            <a:xfrm>
              <a:off x="1766" y="2558"/>
              <a:ext cx="24" cy="7"/>
            </a:xfrm>
            <a:custGeom>
              <a:avLst/>
              <a:gdLst>
                <a:gd name="T0" fmla="*/ 0 w 36"/>
                <a:gd name="T1" fmla="*/ 0 h 8"/>
                <a:gd name="T2" fmla="*/ 18 w 36"/>
                <a:gd name="T3" fmla="*/ 3 h 8"/>
                <a:gd name="T4" fmla="*/ 36 w 36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8">
                  <a:moveTo>
                    <a:pt x="0" y="0"/>
                  </a:moveTo>
                  <a:lnTo>
                    <a:pt x="18" y="3"/>
                  </a:lnTo>
                  <a:lnTo>
                    <a:pt x="36" y="8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64" name="Freeform 572"/>
            <p:cNvSpPr>
              <a:spLocks/>
            </p:cNvSpPr>
            <p:nvPr/>
          </p:nvSpPr>
          <p:spPr bwMode="auto">
            <a:xfrm>
              <a:off x="1790" y="2565"/>
              <a:ext cx="25" cy="4"/>
            </a:xfrm>
            <a:custGeom>
              <a:avLst/>
              <a:gdLst>
                <a:gd name="T0" fmla="*/ 0 w 35"/>
                <a:gd name="T1" fmla="*/ 0 h 7"/>
                <a:gd name="T2" fmla="*/ 9 w 35"/>
                <a:gd name="T3" fmla="*/ 2 h 7"/>
                <a:gd name="T4" fmla="*/ 18 w 35"/>
                <a:gd name="T5" fmla="*/ 3 h 7"/>
                <a:gd name="T6" fmla="*/ 27 w 35"/>
                <a:gd name="T7" fmla="*/ 4 h 7"/>
                <a:gd name="T8" fmla="*/ 35 w 35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7">
                  <a:moveTo>
                    <a:pt x="0" y="0"/>
                  </a:moveTo>
                  <a:lnTo>
                    <a:pt x="9" y="2"/>
                  </a:lnTo>
                  <a:lnTo>
                    <a:pt x="18" y="3"/>
                  </a:lnTo>
                  <a:lnTo>
                    <a:pt x="27" y="4"/>
                  </a:lnTo>
                  <a:lnTo>
                    <a:pt x="35" y="7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65" name="Freeform 573"/>
            <p:cNvSpPr>
              <a:spLocks/>
            </p:cNvSpPr>
            <p:nvPr/>
          </p:nvSpPr>
          <p:spPr bwMode="auto">
            <a:xfrm>
              <a:off x="1815" y="2569"/>
              <a:ext cx="25" cy="14"/>
            </a:xfrm>
            <a:custGeom>
              <a:avLst/>
              <a:gdLst>
                <a:gd name="T0" fmla="*/ 0 w 36"/>
                <a:gd name="T1" fmla="*/ 0 h 20"/>
                <a:gd name="T2" fmla="*/ 9 w 36"/>
                <a:gd name="T3" fmla="*/ 5 h 20"/>
                <a:gd name="T4" fmla="*/ 18 w 36"/>
                <a:gd name="T5" fmla="*/ 10 h 20"/>
                <a:gd name="T6" fmla="*/ 27 w 36"/>
                <a:gd name="T7" fmla="*/ 16 h 20"/>
                <a:gd name="T8" fmla="*/ 36 w 36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0" y="0"/>
                  </a:moveTo>
                  <a:lnTo>
                    <a:pt x="9" y="5"/>
                  </a:lnTo>
                  <a:lnTo>
                    <a:pt x="18" y="10"/>
                  </a:lnTo>
                  <a:lnTo>
                    <a:pt x="27" y="16"/>
                  </a:lnTo>
                  <a:lnTo>
                    <a:pt x="36" y="2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66" name="Freeform 574"/>
            <p:cNvSpPr>
              <a:spLocks/>
            </p:cNvSpPr>
            <p:nvPr/>
          </p:nvSpPr>
          <p:spPr bwMode="auto">
            <a:xfrm>
              <a:off x="1840" y="2583"/>
              <a:ext cx="24" cy="4"/>
            </a:xfrm>
            <a:custGeom>
              <a:avLst/>
              <a:gdLst>
                <a:gd name="T0" fmla="*/ 0 w 34"/>
                <a:gd name="T1" fmla="*/ 0 h 5"/>
                <a:gd name="T2" fmla="*/ 9 w 34"/>
                <a:gd name="T3" fmla="*/ 3 h 5"/>
                <a:gd name="T4" fmla="*/ 16 w 34"/>
                <a:gd name="T5" fmla="*/ 3 h 5"/>
                <a:gd name="T6" fmla="*/ 25 w 34"/>
                <a:gd name="T7" fmla="*/ 4 h 5"/>
                <a:gd name="T8" fmla="*/ 34 w 3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">
                  <a:moveTo>
                    <a:pt x="0" y="0"/>
                  </a:moveTo>
                  <a:lnTo>
                    <a:pt x="9" y="3"/>
                  </a:lnTo>
                  <a:lnTo>
                    <a:pt x="16" y="3"/>
                  </a:lnTo>
                  <a:lnTo>
                    <a:pt x="25" y="4"/>
                  </a:lnTo>
                  <a:lnTo>
                    <a:pt x="34" y="5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67" name="Freeform 575"/>
            <p:cNvSpPr>
              <a:spLocks/>
            </p:cNvSpPr>
            <p:nvPr/>
          </p:nvSpPr>
          <p:spPr bwMode="auto">
            <a:xfrm>
              <a:off x="1864" y="2587"/>
              <a:ext cx="25" cy="7"/>
            </a:xfrm>
            <a:custGeom>
              <a:avLst/>
              <a:gdLst>
                <a:gd name="T0" fmla="*/ 0 w 36"/>
                <a:gd name="T1" fmla="*/ 0 h 10"/>
                <a:gd name="T2" fmla="*/ 18 w 36"/>
                <a:gd name="T3" fmla="*/ 5 h 10"/>
                <a:gd name="T4" fmla="*/ 36 w 36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0">
                  <a:moveTo>
                    <a:pt x="0" y="0"/>
                  </a:moveTo>
                  <a:lnTo>
                    <a:pt x="18" y="5"/>
                  </a:lnTo>
                  <a:lnTo>
                    <a:pt x="36" y="1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68" name="Freeform 576"/>
            <p:cNvSpPr>
              <a:spLocks/>
            </p:cNvSpPr>
            <p:nvPr/>
          </p:nvSpPr>
          <p:spPr bwMode="auto">
            <a:xfrm>
              <a:off x="1889" y="2594"/>
              <a:ext cx="25" cy="7"/>
            </a:xfrm>
            <a:custGeom>
              <a:avLst/>
              <a:gdLst>
                <a:gd name="T0" fmla="*/ 0 w 35"/>
                <a:gd name="T1" fmla="*/ 0 h 12"/>
                <a:gd name="T2" fmla="*/ 17 w 35"/>
                <a:gd name="T3" fmla="*/ 7 h 12"/>
                <a:gd name="T4" fmla="*/ 26 w 35"/>
                <a:gd name="T5" fmla="*/ 9 h 12"/>
                <a:gd name="T6" fmla="*/ 35 w 3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2">
                  <a:moveTo>
                    <a:pt x="0" y="0"/>
                  </a:moveTo>
                  <a:lnTo>
                    <a:pt x="17" y="7"/>
                  </a:lnTo>
                  <a:lnTo>
                    <a:pt x="26" y="9"/>
                  </a:lnTo>
                  <a:lnTo>
                    <a:pt x="35" y="12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69" name="Freeform 577"/>
            <p:cNvSpPr>
              <a:spLocks/>
            </p:cNvSpPr>
            <p:nvPr/>
          </p:nvSpPr>
          <p:spPr bwMode="auto">
            <a:xfrm>
              <a:off x="1914" y="2601"/>
              <a:ext cx="24" cy="3"/>
            </a:xfrm>
            <a:custGeom>
              <a:avLst/>
              <a:gdLst>
                <a:gd name="T0" fmla="*/ 0 w 36"/>
                <a:gd name="T1" fmla="*/ 0 h 2"/>
                <a:gd name="T2" fmla="*/ 9 w 36"/>
                <a:gd name="T3" fmla="*/ 1 h 2"/>
                <a:gd name="T4" fmla="*/ 18 w 36"/>
                <a:gd name="T5" fmla="*/ 1 h 2"/>
                <a:gd name="T6" fmla="*/ 27 w 36"/>
                <a:gd name="T7" fmla="*/ 1 h 2"/>
                <a:gd name="T8" fmla="*/ 36 w 36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">
                  <a:moveTo>
                    <a:pt x="0" y="0"/>
                  </a:moveTo>
                  <a:lnTo>
                    <a:pt x="9" y="1"/>
                  </a:lnTo>
                  <a:lnTo>
                    <a:pt x="18" y="1"/>
                  </a:lnTo>
                  <a:lnTo>
                    <a:pt x="27" y="1"/>
                  </a:lnTo>
                  <a:lnTo>
                    <a:pt x="36" y="2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70" name="Freeform 578"/>
            <p:cNvSpPr>
              <a:spLocks/>
            </p:cNvSpPr>
            <p:nvPr/>
          </p:nvSpPr>
          <p:spPr bwMode="auto">
            <a:xfrm>
              <a:off x="1938" y="2604"/>
              <a:ext cx="24" cy="14"/>
            </a:xfrm>
            <a:custGeom>
              <a:avLst/>
              <a:gdLst>
                <a:gd name="T0" fmla="*/ 0 w 34"/>
                <a:gd name="T1" fmla="*/ 0 h 22"/>
                <a:gd name="T2" fmla="*/ 8 w 34"/>
                <a:gd name="T3" fmla="*/ 4 h 22"/>
                <a:gd name="T4" fmla="*/ 16 w 34"/>
                <a:gd name="T5" fmla="*/ 10 h 22"/>
                <a:gd name="T6" fmla="*/ 25 w 34"/>
                <a:gd name="T7" fmla="*/ 15 h 22"/>
                <a:gd name="T8" fmla="*/ 34 w 34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2">
                  <a:moveTo>
                    <a:pt x="0" y="0"/>
                  </a:moveTo>
                  <a:lnTo>
                    <a:pt x="8" y="4"/>
                  </a:lnTo>
                  <a:lnTo>
                    <a:pt x="16" y="10"/>
                  </a:lnTo>
                  <a:lnTo>
                    <a:pt x="25" y="15"/>
                  </a:lnTo>
                  <a:lnTo>
                    <a:pt x="34" y="22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71" name="Freeform 579"/>
            <p:cNvSpPr>
              <a:spLocks/>
            </p:cNvSpPr>
            <p:nvPr/>
          </p:nvSpPr>
          <p:spPr bwMode="auto">
            <a:xfrm>
              <a:off x="1962" y="2618"/>
              <a:ext cx="25" cy="16"/>
            </a:xfrm>
            <a:custGeom>
              <a:avLst/>
              <a:gdLst>
                <a:gd name="T0" fmla="*/ 0 w 35"/>
                <a:gd name="T1" fmla="*/ 0 h 21"/>
                <a:gd name="T2" fmla="*/ 9 w 35"/>
                <a:gd name="T3" fmla="*/ 6 h 21"/>
                <a:gd name="T4" fmla="*/ 18 w 35"/>
                <a:gd name="T5" fmla="*/ 11 h 21"/>
                <a:gd name="T6" fmla="*/ 26 w 35"/>
                <a:gd name="T7" fmla="*/ 18 h 21"/>
                <a:gd name="T8" fmla="*/ 35 w 35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1">
                  <a:moveTo>
                    <a:pt x="0" y="0"/>
                  </a:moveTo>
                  <a:lnTo>
                    <a:pt x="9" y="6"/>
                  </a:lnTo>
                  <a:lnTo>
                    <a:pt x="18" y="11"/>
                  </a:lnTo>
                  <a:lnTo>
                    <a:pt x="26" y="18"/>
                  </a:lnTo>
                  <a:lnTo>
                    <a:pt x="35" y="21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72" name="Freeform 580"/>
            <p:cNvSpPr>
              <a:spLocks/>
            </p:cNvSpPr>
            <p:nvPr/>
          </p:nvSpPr>
          <p:spPr bwMode="auto">
            <a:xfrm>
              <a:off x="1987" y="2634"/>
              <a:ext cx="25" cy="1"/>
            </a:xfrm>
            <a:custGeom>
              <a:avLst/>
              <a:gdLst>
                <a:gd name="T0" fmla="*/ 0 w 36"/>
                <a:gd name="T1" fmla="*/ 0 h 3"/>
                <a:gd name="T2" fmla="*/ 9 w 36"/>
                <a:gd name="T3" fmla="*/ 2 h 3"/>
                <a:gd name="T4" fmla="*/ 18 w 36"/>
                <a:gd name="T5" fmla="*/ 3 h 3"/>
                <a:gd name="T6" fmla="*/ 27 w 36"/>
                <a:gd name="T7" fmla="*/ 3 h 3"/>
                <a:gd name="T8" fmla="*/ 36 w 3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">
                  <a:moveTo>
                    <a:pt x="0" y="0"/>
                  </a:moveTo>
                  <a:lnTo>
                    <a:pt x="9" y="2"/>
                  </a:lnTo>
                  <a:lnTo>
                    <a:pt x="18" y="3"/>
                  </a:lnTo>
                  <a:lnTo>
                    <a:pt x="27" y="3"/>
                  </a:lnTo>
                  <a:lnTo>
                    <a:pt x="36" y="3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73" name="Freeform 581"/>
            <p:cNvSpPr>
              <a:spLocks/>
            </p:cNvSpPr>
            <p:nvPr/>
          </p:nvSpPr>
          <p:spPr bwMode="auto">
            <a:xfrm>
              <a:off x="2012" y="2635"/>
              <a:ext cx="25" cy="6"/>
            </a:xfrm>
            <a:custGeom>
              <a:avLst/>
              <a:gdLst>
                <a:gd name="T0" fmla="*/ 0 w 35"/>
                <a:gd name="T1" fmla="*/ 0 h 7"/>
                <a:gd name="T2" fmla="*/ 18 w 35"/>
                <a:gd name="T3" fmla="*/ 2 h 7"/>
                <a:gd name="T4" fmla="*/ 26 w 35"/>
                <a:gd name="T5" fmla="*/ 4 h 7"/>
                <a:gd name="T6" fmla="*/ 35 w 35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">
                  <a:moveTo>
                    <a:pt x="0" y="0"/>
                  </a:moveTo>
                  <a:lnTo>
                    <a:pt x="18" y="2"/>
                  </a:lnTo>
                  <a:lnTo>
                    <a:pt x="26" y="4"/>
                  </a:lnTo>
                  <a:lnTo>
                    <a:pt x="35" y="7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74" name="Freeform 582"/>
            <p:cNvSpPr>
              <a:spLocks/>
            </p:cNvSpPr>
            <p:nvPr/>
          </p:nvSpPr>
          <p:spPr bwMode="auto">
            <a:xfrm>
              <a:off x="2037" y="2641"/>
              <a:ext cx="24" cy="19"/>
            </a:xfrm>
            <a:custGeom>
              <a:avLst/>
              <a:gdLst>
                <a:gd name="T0" fmla="*/ 0 w 34"/>
                <a:gd name="T1" fmla="*/ 0 h 28"/>
                <a:gd name="T2" fmla="*/ 4 w 34"/>
                <a:gd name="T3" fmla="*/ 3 h 28"/>
                <a:gd name="T4" fmla="*/ 9 w 34"/>
                <a:gd name="T5" fmla="*/ 7 h 28"/>
                <a:gd name="T6" fmla="*/ 17 w 34"/>
                <a:gd name="T7" fmla="*/ 14 h 28"/>
                <a:gd name="T8" fmla="*/ 26 w 34"/>
                <a:gd name="T9" fmla="*/ 23 h 28"/>
                <a:gd name="T10" fmla="*/ 31 w 34"/>
                <a:gd name="T11" fmla="*/ 26 h 28"/>
                <a:gd name="T12" fmla="*/ 34 w 34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8">
                  <a:moveTo>
                    <a:pt x="0" y="0"/>
                  </a:moveTo>
                  <a:lnTo>
                    <a:pt x="4" y="3"/>
                  </a:lnTo>
                  <a:lnTo>
                    <a:pt x="9" y="7"/>
                  </a:lnTo>
                  <a:lnTo>
                    <a:pt x="17" y="14"/>
                  </a:lnTo>
                  <a:lnTo>
                    <a:pt x="26" y="23"/>
                  </a:lnTo>
                  <a:lnTo>
                    <a:pt x="31" y="26"/>
                  </a:lnTo>
                  <a:lnTo>
                    <a:pt x="34" y="28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75" name="Freeform 583"/>
            <p:cNvSpPr>
              <a:spLocks/>
            </p:cNvSpPr>
            <p:nvPr/>
          </p:nvSpPr>
          <p:spPr bwMode="auto">
            <a:xfrm>
              <a:off x="2061" y="2660"/>
              <a:ext cx="24" cy="2"/>
            </a:xfrm>
            <a:custGeom>
              <a:avLst/>
              <a:gdLst>
                <a:gd name="T0" fmla="*/ 0 w 36"/>
                <a:gd name="T1" fmla="*/ 1 h 3"/>
                <a:gd name="T2" fmla="*/ 4 w 36"/>
                <a:gd name="T3" fmla="*/ 3 h 3"/>
                <a:gd name="T4" fmla="*/ 9 w 36"/>
                <a:gd name="T5" fmla="*/ 3 h 3"/>
                <a:gd name="T6" fmla="*/ 18 w 36"/>
                <a:gd name="T7" fmla="*/ 1 h 3"/>
                <a:gd name="T8" fmla="*/ 27 w 36"/>
                <a:gd name="T9" fmla="*/ 0 h 3"/>
                <a:gd name="T10" fmla="*/ 31 w 36"/>
                <a:gd name="T11" fmla="*/ 0 h 3"/>
                <a:gd name="T12" fmla="*/ 36 w 36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">
                  <a:moveTo>
                    <a:pt x="0" y="1"/>
                  </a:moveTo>
                  <a:lnTo>
                    <a:pt x="4" y="3"/>
                  </a:lnTo>
                  <a:lnTo>
                    <a:pt x="9" y="3"/>
                  </a:lnTo>
                  <a:lnTo>
                    <a:pt x="18" y="1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6" y="1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76" name="Freeform 584"/>
            <p:cNvSpPr>
              <a:spLocks/>
            </p:cNvSpPr>
            <p:nvPr/>
          </p:nvSpPr>
          <p:spPr bwMode="auto">
            <a:xfrm>
              <a:off x="2085" y="2660"/>
              <a:ext cx="25" cy="18"/>
            </a:xfrm>
            <a:custGeom>
              <a:avLst/>
              <a:gdLst>
                <a:gd name="T0" fmla="*/ 0 w 35"/>
                <a:gd name="T1" fmla="*/ 0 h 26"/>
                <a:gd name="T2" fmla="*/ 4 w 35"/>
                <a:gd name="T3" fmla="*/ 3 h 26"/>
                <a:gd name="T4" fmla="*/ 9 w 35"/>
                <a:gd name="T5" fmla="*/ 5 h 26"/>
                <a:gd name="T6" fmla="*/ 18 w 35"/>
                <a:gd name="T7" fmla="*/ 12 h 26"/>
                <a:gd name="T8" fmla="*/ 27 w 35"/>
                <a:gd name="T9" fmla="*/ 19 h 26"/>
                <a:gd name="T10" fmla="*/ 35 w 35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6">
                  <a:moveTo>
                    <a:pt x="0" y="0"/>
                  </a:moveTo>
                  <a:lnTo>
                    <a:pt x="4" y="3"/>
                  </a:lnTo>
                  <a:lnTo>
                    <a:pt x="9" y="5"/>
                  </a:lnTo>
                  <a:lnTo>
                    <a:pt x="18" y="12"/>
                  </a:lnTo>
                  <a:lnTo>
                    <a:pt x="27" y="19"/>
                  </a:lnTo>
                  <a:lnTo>
                    <a:pt x="35" y="26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77" name="Freeform 585"/>
            <p:cNvSpPr>
              <a:spLocks/>
            </p:cNvSpPr>
            <p:nvPr/>
          </p:nvSpPr>
          <p:spPr bwMode="auto">
            <a:xfrm>
              <a:off x="2110" y="2678"/>
              <a:ext cx="25" cy="10"/>
            </a:xfrm>
            <a:custGeom>
              <a:avLst/>
              <a:gdLst>
                <a:gd name="T0" fmla="*/ 0 w 36"/>
                <a:gd name="T1" fmla="*/ 0 h 15"/>
                <a:gd name="T2" fmla="*/ 9 w 36"/>
                <a:gd name="T3" fmla="*/ 5 h 15"/>
                <a:gd name="T4" fmla="*/ 18 w 36"/>
                <a:gd name="T5" fmla="*/ 9 h 15"/>
                <a:gd name="T6" fmla="*/ 36 w 36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5">
                  <a:moveTo>
                    <a:pt x="0" y="0"/>
                  </a:moveTo>
                  <a:lnTo>
                    <a:pt x="9" y="5"/>
                  </a:lnTo>
                  <a:lnTo>
                    <a:pt x="18" y="9"/>
                  </a:lnTo>
                  <a:lnTo>
                    <a:pt x="36" y="15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78" name="Freeform 586"/>
            <p:cNvSpPr>
              <a:spLocks/>
            </p:cNvSpPr>
            <p:nvPr/>
          </p:nvSpPr>
          <p:spPr bwMode="auto">
            <a:xfrm>
              <a:off x="2135" y="2688"/>
              <a:ext cx="24" cy="8"/>
            </a:xfrm>
            <a:custGeom>
              <a:avLst/>
              <a:gdLst>
                <a:gd name="T0" fmla="*/ 0 w 34"/>
                <a:gd name="T1" fmla="*/ 0 h 11"/>
                <a:gd name="T2" fmla="*/ 9 w 34"/>
                <a:gd name="T3" fmla="*/ 2 h 11"/>
                <a:gd name="T4" fmla="*/ 16 w 34"/>
                <a:gd name="T5" fmla="*/ 4 h 11"/>
                <a:gd name="T6" fmla="*/ 25 w 34"/>
                <a:gd name="T7" fmla="*/ 6 h 11"/>
                <a:gd name="T8" fmla="*/ 34 w 34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1">
                  <a:moveTo>
                    <a:pt x="0" y="0"/>
                  </a:moveTo>
                  <a:lnTo>
                    <a:pt x="9" y="2"/>
                  </a:lnTo>
                  <a:lnTo>
                    <a:pt x="16" y="4"/>
                  </a:lnTo>
                  <a:lnTo>
                    <a:pt x="25" y="6"/>
                  </a:lnTo>
                  <a:lnTo>
                    <a:pt x="34" y="11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79" name="Freeform 587"/>
            <p:cNvSpPr>
              <a:spLocks/>
            </p:cNvSpPr>
            <p:nvPr/>
          </p:nvSpPr>
          <p:spPr bwMode="auto">
            <a:xfrm>
              <a:off x="2159" y="2696"/>
              <a:ext cx="25" cy="27"/>
            </a:xfrm>
            <a:custGeom>
              <a:avLst/>
              <a:gdLst>
                <a:gd name="T0" fmla="*/ 0 w 36"/>
                <a:gd name="T1" fmla="*/ 0 h 37"/>
                <a:gd name="T2" fmla="*/ 4 w 36"/>
                <a:gd name="T3" fmla="*/ 4 h 37"/>
                <a:gd name="T4" fmla="*/ 9 w 36"/>
                <a:gd name="T5" fmla="*/ 8 h 37"/>
                <a:gd name="T6" fmla="*/ 18 w 36"/>
                <a:gd name="T7" fmla="*/ 19 h 37"/>
                <a:gd name="T8" fmla="*/ 27 w 36"/>
                <a:gd name="T9" fmla="*/ 30 h 37"/>
                <a:gd name="T10" fmla="*/ 31 w 36"/>
                <a:gd name="T11" fmla="*/ 35 h 37"/>
                <a:gd name="T12" fmla="*/ 36 w 36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7">
                  <a:moveTo>
                    <a:pt x="0" y="0"/>
                  </a:moveTo>
                  <a:lnTo>
                    <a:pt x="4" y="4"/>
                  </a:lnTo>
                  <a:lnTo>
                    <a:pt x="9" y="8"/>
                  </a:lnTo>
                  <a:lnTo>
                    <a:pt x="18" y="19"/>
                  </a:lnTo>
                  <a:lnTo>
                    <a:pt x="27" y="30"/>
                  </a:lnTo>
                  <a:lnTo>
                    <a:pt x="31" y="35"/>
                  </a:lnTo>
                  <a:lnTo>
                    <a:pt x="36" y="37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80" name="Freeform 588"/>
            <p:cNvSpPr>
              <a:spLocks/>
            </p:cNvSpPr>
            <p:nvPr/>
          </p:nvSpPr>
          <p:spPr bwMode="auto">
            <a:xfrm>
              <a:off x="2184" y="2723"/>
              <a:ext cx="25" cy="1"/>
            </a:xfrm>
            <a:custGeom>
              <a:avLst/>
              <a:gdLst>
                <a:gd name="T0" fmla="*/ 0 w 35"/>
                <a:gd name="T1" fmla="*/ 0 h 3"/>
                <a:gd name="T2" fmla="*/ 3 w 35"/>
                <a:gd name="T3" fmla="*/ 1 h 3"/>
                <a:gd name="T4" fmla="*/ 9 w 35"/>
                <a:gd name="T5" fmla="*/ 3 h 3"/>
                <a:gd name="T6" fmla="*/ 17 w 35"/>
                <a:gd name="T7" fmla="*/ 1 h 3"/>
                <a:gd name="T8" fmla="*/ 26 w 35"/>
                <a:gd name="T9" fmla="*/ 0 h 3"/>
                <a:gd name="T10" fmla="*/ 31 w 35"/>
                <a:gd name="T11" fmla="*/ 0 h 3"/>
                <a:gd name="T12" fmla="*/ 35 w 35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">
                  <a:moveTo>
                    <a:pt x="0" y="0"/>
                  </a:moveTo>
                  <a:lnTo>
                    <a:pt x="3" y="1"/>
                  </a:lnTo>
                  <a:lnTo>
                    <a:pt x="9" y="3"/>
                  </a:lnTo>
                  <a:lnTo>
                    <a:pt x="17" y="1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5" y="1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81" name="Freeform 589"/>
            <p:cNvSpPr>
              <a:spLocks/>
            </p:cNvSpPr>
            <p:nvPr/>
          </p:nvSpPr>
          <p:spPr bwMode="auto">
            <a:xfrm>
              <a:off x="2209" y="2723"/>
              <a:ext cx="24" cy="17"/>
            </a:xfrm>
            <a:custGeom>
              <a:avLst/>
              <a:gdLst>
                <a:gd name="T0" fmla="*/ 0 w 36"/>
                <a:gd name="T1" fmla="*/ 0 h 25"/>
                <a:gd name="T2" fmla="*/ 3 w 36"/>
                <a:gd name="T3" fmla="*/ 0 h 25"/>
                <a:gd name="T4" fmla="*/ 6 w 36"/>
                <a:gd name="T5" fmla="*/ 2 h 25"/>
                <a:gd name="T6" fmla="*/ 12 w 36"/>
                <a:gd name="T7" fmla="*/ 3 h 25"/>
                <a:gd name="T8" fmla="*/ 18 w 36"/>
                <a:gd name="T9" fmla="*/ 4 h 25"/>
                <a:gd name="T10" fmla="*/ 24 w 36"/>
                <a:gd name="T11" fmla="*/ 8 h 25"/>
                <a:gd name="T12" fmla="*/ 29 w 36"/>
                <a:gd name="T13" fmla="*/ 12 h 25"/>
                <a:gd name="T14" fmla="*/ 33 w 36"/>
                <a:gd name="T15" fmla="*/ 17 h 25"/>
                <a:gd name="T16" fmla="*/ 36 w 36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5">
                  <a:moveTo>
                    <a:pt x="0" y="0"/>
                  </a:moveTo>
                  <a:lnTo>
                    <a:pt x="3" y="0"/>
                  </a:lnTo>
                  <a:lnTo>
                    <a:pt x="6" y="2"/>
                  </a:lnTo>
                  <a:lnTo>
                    <a:pt x="12" y="3"/>
                  </a:lnTo>
                  <a:lnTo>
                    <a:pt x="18" y="4"/>
                  </a:lnTo>
                  <a:lnTo>
                    <a:pt x="24" y="8"/>
                  </a:lnTo>
                  <a:lnTo>
                    <a:pt x="29" y="12"/>
                  </a:lnTo>
                  <a:lnTo>
                    <a:pt x="33" y="17"/>
                  </a:lnTo>
                  <a:lnTo>
                    <a:pt x="36" y="25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82" name="Freeform 590"/>
            <p:cNvSpPr>
              <a:spLocks/>
            </p:cNvSpPr>
            <p:nvPr/>
          </p:nvSpPr>
          <p:spPr bwMode="auto">
            <a:xfrm>
              <a:off x="2233" y="2740"/>
              <a:ext cx="49" cy="503"/>
            </a:xfrm>
            <a:custGeom>
              <a:avLst/>
              <a:gdLst>
                <a:gd name="T0" fmla="*/ 0 w 69"/>
                <a:gd name="T1" fmla="*/ 0 h 720"/>
                <a:gd name="T2" fmla="*/ 1 w 69"/>
                <a:gd name="T3" fmla="*/ 12 h 720"/>
                <a:gd name="T4" fmla="*/ 3 w 69"/>
                <a:gd name="T5" fmla="*/ 25 h 720"/>
                <a:gd name="T6" fmla="*/ 5 w 69"/>
                <a:gd name="T7" fmla="*/ 40 h 720"/>
                <a:gd name="T8" fmla="*/ 7 w 69"/>
                <a:gd name="T9" fmla="*/ 57 h 720"/>
                <a:gd name="T10" fmla="*/ 8 w 69"/>
                <a:gd name="T11" fmla="*/ 73 h 720"/>
                <a:gd name="T12" fmla="*/ 11 w 69"/>
                <a:gd name="T13" fmla="*/ 92 h 720"/>
                <a:gd name="T14" fmla="*/ 12 w 69"/>
                <a:gd name="T15" fmla="*/ 111 h 720"/>
                <a:gd name="T16" fmla="*/ 15 w 69"/>
                <a:gd name="T17" fmla="*/ 130 h 720"/>
                <a:gd name="T18" fmla="*/ 19 w 69"/>
                <a:gd name="T19" fmla="*/ 173 h 720"/>
                <a:gd name="T20" fmla="*/ 24 w 69"/>
                <a:gd name="T21" fmla="*/ 219 h 720"/>
                <a:gd name="T22" fmla="*/ 27 w 69"/>
                <a:gd name="T23" fmla="*/ 266 h 720"/>
                <a:gd name="T24" fmla="*/ 33 w 69"/>
                <a:gd name="T25" fmla="*/ 317 h 720"/>
                <a:gd name="T26" fmla="*/ 36 w 69"/>
                <a:gd name="T27" fmla="*/ 367 h 720"/>
                <a:gd name="T28" fmla="*/ 41 w 69"/>
                <a:gd name="T29" fmla="*/ 419 h 720"/>
                <a:gd name="T30" fmla="*/ 52 w 69"/>
                <a:gd name="T31" fmla="*/ 523 h 720"/>
                <a:gd name="T32" fmla="*/ 55 w 69"/>
                <a:gd name="T33" fmla="*/ 575 h 720"/>
                <a:gd name="T34" fmla="*/ 60 w 69"/>
                <a:gd name="T35" fmla="*/ 625 h 720"/>
                <a:gd name="T36" fmla="*/ 64 w 69"/>
                <a:gd name="T37" fmla="*/ 673 h 720"/>
                <a:gd name="T38" fmla="*/ 69 w 69"/>
                <a:gd name="T39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720">
                  <a:moveTo>
                    <a:pt x="0" y="0"/>
                  </a:moveTo>
                  <a:lnTo>
                    <a:pt x="1" y="12"/>
                  </a:lnTo>
                  <a:lnTo>
                    <a:pt x="3" y="25"/>
                  </a:lnTo>
                  <a:lnTo>
                    <a:pt x="5" y="40"/>
                  </a:lnTo>
                  <a:lnTo>
                    <a:pt x="7" y="57"/>
                  </a:lnTo>
                  <a:lnTo>
                    <a:pt x="8" y="73"/>
                  </a:lnTo>
                  <a:lnTo>
                    <a:pt x="11" y="92"/>
                  </a:lnTo>
                  <a:lnTo>
                    <a:pt x="12" y="111"/>
                  </a:lnTo>
                  <a:lnTo>
                    <a:pt x="15" y="130"/>
                  </a:lnTo>
                  <a:lnTo>
                    <a:pt x="19" y="173"/>
                  </a:lnTo>
                  <a:lnTo>
                    <a:pt x="24" y="219"/>
                  </a:lnTo>
                  <a:lnTo>
                    <a:pt x="27" y="266"/>
                  </a:lnTo>
                  <a:lnTo>
                    <a:pt x="33" y="317"/>
                  </a:lnTo>
                  <a:lnTo>
                    <a:pt x="36" y="367"/>
                  </a:lnTo>
                  <a:lnTo>
                    <a:pt x="41" y="419"/>
                  </a:lnTo>
                  <a:lnTo>
                    <a:pt x="52" y="523"/>
                  </a:lnTo>
                  <a:lnTo>
                    <a:pt x="55" y="575"/>
                  </a:lnTo>
                  <a:lnTo>
                    <a:pt x="60" y="625"/>
                  </a:lnTo>
                  <a:lnTo>
                    <a:pt x="64" y="673"/>
                  </a:lnTo>
                  <a:lnTo>
                    <a:pt x="69" y="72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783" name="Freeform 591"/>
            <p:cNvSpPr>
              <a:spLocks/>
            </p:cNvSpPr>
            <p:nvPr/>
          </p:nvSpPr>
          <p:spPr bwMode="auto">
            <a:xfrm>
              <a:off x="1059" y="3225"/>
              <a:ext cx="38" cy="38"/>
            </a:xfrm>
            <a:custGeom>
              <a:avLst/>
              <a:gdLst>
                <a:gd name="T0" fmla="*/ 27 w 53"/>
                <a:gd name="T1" fmla="*/ 0 h 53"/>
                <a:gd name="T2" fmla="*/ 53 w 53"/>
                <a:gd name="T3" fmla="*/ 27 h 53"/>
                <a:gd name="T4" fmla="*/ 27 w 53"/>
                <a:gd name="T5" fmla="*/ 53 h 53"/>
                <a:gd name="T6" fmla="*/ 0 w 53"/>
                <a:gd name="T7" fmla="*/ 27 h 53"/>
                <a:gd name="T8" fmla="*/ 27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lnTo>
                    <a:pt x="53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784" name="Freeform 592"/>
            <p:cNvSpPr>
              <a:spLocks/>
            </p:cNvSpPr>
            <p:nvPr/>
          </p:nvSpPr>
          <p:spPr bwMode="auto">
            <a:xfrm>
              <a:off x="1109" y="2720"/>
              <a:ext cx="36" cy="38"/>
            </a:xfrm>
            <a:custGeom>
              <a:avLst/>
              <a:gdLst>
                <a:gd name="T0" fmla="*/ 27 w 53"/>
                <a:gd name="T1" fmla="*/ 0 h 53"/>
                <a:gd name="T2" fmla="*/ 53 w 53"/>
                <a:gd name="T3" fmla="*/ 26 h 53"/>
                <a:gd name="T4" fmla="*/ 27 w 53"/>
                <a:gd name="T5" fmla="*/ 53 h 53"/>
                <a:gd name="T6" fmla="*/ 0 w 53"/>
                <a:gd name="T7" fmla="*/ 26 h 53"/>
                <a:gd name="T8" fmla="*/ 27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lnTo>
                    <a:pt x="53" y="26"/>
                  </a:lnTo>
                  <a:lnTo>
                    <a:pt x="27" y="53"/>
                  </a:lnTo>
                  <a:lnTo>
                    <a:pt x="0" y="2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785" name="Freeform 593"/>
            <p:cNvSpPr>
              <a:spLocks/>
            </p:cNvSpPr>
            <p:nvPr/>
          </p:nvSpPr>
          <p:spPr bwMode="auto">
            <a:xfrm>
              <a:off x="1133" y="2701"/>
              <a:ext cx="36" cy="37"/>
            </a:xfrm>
            <a:custGeom>
              <a:avLst/>
              <a:gdLst>
                <a:gd name="T0" fmla="*/ 27 w 53"/>
                <a:gd name="T1" fmla="*/ 0 h 53"/>
                <a:gd name="T2" fmla="*/ 53 w 53"/>
                <a:gd name="T3" fmla="*/ 26 h 53"/>
                <a:gd name="T4" fmla="*/ 27 w 53"/>
                <a:gd name="T5" fmla="*/ 53 h 53"/>
                <a:gd name="T6" fmla="*/ 0 w 53"/>
                <a:gd name="T7" fmla="*/ 26 h 53"/>
                <a:gd name="T8" fmla="*/ 27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lnTo>
                    <a:pt x="53" y="26"/>
                  </a:lnTo>
                  <a:lnTo>
                    <a:pt x="27" y="53"/>
                  </a:lnTo>
                  <a:lnTo>
                    <a:pt x="0" y="2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786" name="Freeform 594"/>
            <p:cNvSpPr>
              <a:spLocks/>
            </p:cNvSpPr>
            <p:nvPr/>
          </p:nvSpPr>
          <p:spPr bwMode="auto">
            <a:xfrm>
              <a:off x="1157" y="2694"/>
              <a:ext cx="37" cy="37"/>
            </a:xfrm>
            <a:custGeom>
              <a:avLst/>
              <a:gdLst>
                <a:gd name="T0" fmla="*/ 26 w 53"/>
                <a:gd name="T1" fmla="*/ 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6" y="0"/>
                  </a:moveTo>
                  <a:lnTo>
                    <a:pt x="53" y="26"/>
                  </a:lnTo>
                  <a:lnTo>
                    <a:pt x="26" y="53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787" name="Freeform 595"/>
            <p:cNvSpPr>
              <a:spLocks/>
            </p:cNvSpPr>
            <p:nvPr/>
          </p:nvSpPr>
          <p:spPr bwMode="auto">
            <a:xfrm>
              <a:off x="1182" y="2694"/>
              <a:ext cx="38" cy="36"/>
            </a:xfrm>
            <a:custGeom>
              <a:avLst/>
              <a:gdLst>
                <a:gd name="T0" fmla="*/ 27 w 53"/>
                <a:gd name="T1" fmla="*/ 0 h 54"/>
                <a:gd name="T2" fmla="*/ 53 w 53"/>
                <a:gd name="T3" fmla="*/ 27 h 54"/>
                <a:gd name="T4" fmla="*/ 27 w 53"/>
                <a:gd name="T5" fmla="*/ 54 h 54"/>
                <a:gd name="T6" fmla="*/ 0 w 53"/>
                <a:gd name="T7" fmla="*/ 27 h 54"/>
                <a:gd name="T8" fmla="*/ 27 w 53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27" y="0"/>
                  </a:moveTo>
                  <a:lnTo>
                    <a:pt x="53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788" name="Freeform 596"/>
            <p:cNvSpPr>
              <a:spLocks/>
            </p:cNvSpPr>
            <p:nvPr/>
          </p:nvSpPr>
          <p:spPr bwMode="auto">
            <a:xfrm>
              <a:off x="1207" y="2673"/>
              <a:ext cx="36" cy="37"/>
            </a:xfrm>
            <a:custGeom>
              <a:avLst/>
              <a:gdLst>
                <a:gd name="T0" fmla="*/ 26 w 53"/>
                <a:gd name="T1" fmla="*/ 0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6" y="0"/>
                  </a:moveTo>
                  <a:lnTo>
                    <a:pt x="53" y="27"/>
                  </a:lnTo>
                  <a:lnTo>
                    <a:pt x="26" y="53"/>
                  </a:lnTo>
                  <a:lnTo>
                    <a:pt x="0" y="2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789" name="Freeform 597"/>
            <p:cNvSpPr>
              <a:spLocks/>
            </p:cNvSpPr>
            <p:nvPr/>
          </p:nvSpPr>
          <p:spPr bwMode="auto">
            <a:xfrm>
              <a:off x="1231" y="2663"/>
              <a:ext cx="37" cy="38"/>
            </a:xfrm>
            <a:custGeom>
              <a:avLst/>
              <a:gdLst>
                <a:gd name="T0" fmla="*/ 27 w 53"/>
                <a:gd name="T1" fmla="*/ 0 h 53"/>
                <a:gd name="T2" fmla="*/ 53 w 53"/>
                <a:gd name="T3" fmla="*/ 27 h 53"/>
                <a:gd name="T4" fmla="*/ 27 w 53"/>
                <a:gd name="T5" fmla="*/ 53 h 53"/>
                <a:gd name="T6" fmla="*/ 0 w 53"/>
                <a:gd name="T7" fmla="*/ 27 h 53"/>
                <a:gd name="T8" fmla="*/ 27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lnTo>
                    <a:pt x="53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790" name="Freeform 598"/>
            <p:cNvSpPr>
              <a:spLocks/>
            </p:cNvSpPr>
            <p:nvPr/>
          </p:nvSpPr>
          <p:spPr bwMode="auto">
            <a:xfrm>
              <a:off x="1256" y="2645"/>
              <a:ext cx="36" cy="36"/>
            </a:xfrm>
            <a:custGeom>
              <a:avLst/>
              <a:gdLst>
                <a:gd name="T0" fmla="*/ 27 w 54"/>
                <a:gd name="T1" fmla="*/ 0 h 53"/>
                <a:gd name="T2" fmla="*/ 54 w 54"/>
                <a:gd name="T3" fmla="*/ 26 h 53"/>
                <a:gd name="T4" fmla="*/ 27 w 54"/>
                <a:gd name="T5" fmla="*/ 53 h 53"/>
                <a:gd name="T6" fmla="*/ 0 w 54"/>
                <a:gd name="T7" fmla="*/ 26 h 53"/>
                <a:gd name="T8" fmla="*/ 27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lnTo>
                    <a:pt x="54" y="26"/>
                  </a:lnTo>
                  <a:lnTo>
                    <a:pt x="27" y="53"/>
                  </a:lnTo>
                  <a:lnTo>
                    <a:pt x="0" y="2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791" name="Freeform 599"/>
            <p:cNvSpPr>
              <a:spLocks/>
            </p:cNvSpPr>
            <p:nvPr/>
          </p:nvSpPr>
          <p:spPr bwMode="auto">
            <a:xfrm>
              <a:off x="1280" y="2660"/>
              <a:ext cx="37" cy="38"/>
            </a:xfrm>
            <a:custGeom>
              <a:avLst/>
              <a:gdLst>
                <a:gd name="T0" fmla="*/ 27 w 53"/>
                <a:gd name="T1" fmla="*/ 0 h 54"/>
                <a:gd name="T2" fmla="*/ 53 w 53"/>
                <a:gd name="T3" fmla="*/ 27 h 54"/>
                <a:gd name="T4" fmla="*/ 27 w 53"/>
                <a:gd name="T5" fmla="*/ 54 h 54"/>
                <a:gd name="T6" fmla="*/ 0 w 53"/>
                <a:gd name="T7" fmla="*/ 27 h 54"/>
                <a:gd name="T8" fmla="*/ 27 w 53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27" y="0"/>
                  </a:moveTo>
                  <a:lnTo>
                    <a:pt x="53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792" name="Freeform 600"/>
            <p:cNvSpPr>
              <a:spLocks/>
            </p:cNvSpPr>
            <p:nvPr/>
          </p:nvSpPr>
          <p:spPr bwMode="auto">
            <a:xfrm>
              <a:off x="1305" y="2624"/>
              <a:ext cx="38" cy="38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793" name="Freeform 601"/>
            <p:cNvSpPr>
              <a:spLocks/>
            </p:cNvSpPr>
            <p:nvPr/>
          </p:nvSpPr>
          <p:spPr bwMode="auto">
            <a:xfrm>
              <a:off x="1329" y="2621"/>
              <a:ext cx="37" cy="36"/>
            </a:xfrm>
            <a:custGeom>
              <a:avLst/>
              <a:gdLst>
                <a:gd name="T0" fmla="*/ 26 w 53"/>
                <a:gd name="T1" fmla="*/ 0 h 54"/>
                <a:gd name="T2" fmla="*/ 53 w 53"/>
                <a:gd name="T3" fmla="*/ 27 h 54"/>
                <a:gd name="T4" fmla="*/ 26 w 53"/>
                <a:gd name="T5" fmla="*/ 54 h 54"/>
                <a:gd name="T6" fmla="*/ 0 w 53"/>
                <a:gd name="T7" fmla="*/ 27 h 54"/>
                <a:gd name="T8" fmla="*/ 26 w 53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26" y="0"/>
                  </a:moveTo>
                  <a:lnTo>
                    <a:pt x="53" y="27"/>
                  </a:lnTo>
                  <a:lnTo>
                    <a:pt x="26" y="54"/>
                  </a:lnTo>
                  <a:lnTo>
                    <a:pt x="0" y="2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794" name="Freeform 602"/>
            <p:cNvSpPr>
              <a:spLocks/>
            </p:cNvSpPr>
            <p:nvPr/>
          </p:nvSpPr>
          <p:spPr bwMode="auto">
            <a:xfrm>
              <a:off x="1354" y="2614"/>
              <a:ext cx="38" cy="36"/>
            </a:xfrm>
            <a:custGeom>
              <a:avLst/>
              <a:gdLst>
                <a:gd name="T0" fmla="*/ 27 w 53"/>
                <a:gd name="T1" fmla="*/ 0 h 53"/>
                <a:gd name="T2" fmla="*/ 53 w 53"/>
                <a:gd name="T3" fmla="*/ 27 h 53"/>
                <a:gd name="T4" fmla="*/ 27 w 53"/>
                <a:gd name="T5" fmla="*/ 53 h 53"/>
                <a:gd name="T6" fmla="*/ 0 w 53"/>
                <a:gd name="T7" fmla="*/ 27 h 53"/>
                <a:gd name="T8" fmla="*/ 27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lnTo>
                    <a:pt x="53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795" name="Freeform 603"/>
            <p:cNvSpPr>
              <a:spLocks/>
            </p:cNvSpPr>
            <p:nvPr/>
          </p:nvSpPr>
          <p:spPr bwMode="auto">
            <a:xfrm>
              <a:off x="1379" y="2599"/>
              <a:ext cx="36" cy="37"/>
            </a:xfrm>
            <a:custGeom>
              <a:avLst/>
              <a:gdLst>
                <a:gd name="T0" fmla="*/ 26 w 53"/>
                <a:gd name="T1" fmla="*/ 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6" y="0"/>
                  </a:moveTo>
                  <a:lnTo>
                    <a:pt x="53" y="26"/>
                  </a:lnTo>
                  <a:lnTo>
                    <a:pt x="26" y="53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796" name="Freeform 604"/>
            <p:cNvSpPr>
              <a:spLocks/>
            </p:cNvSpPr>
            <p:nvPr/>
          </p:nvSpPr>
          <p:spPr bwMode="auto">
            <a:xfrm>
              <a:off x="1404" y="2601"/>
              <a:ext cx="36" cy="38"/>
            </a:xfrm>
            <a:custGeom>
              <a:avLst/>
              <a:gdLst>
                <a:gd name="T0" fmla="*/ 27 w 53"/>
                <a:gd name="T1" fmla="*/ 0 h 53"/>
                <a:gd name="T2" fmla="*/ 53 w 53"/>
                <a:gd name="T3" fmla="*/ 26 h 53"/>
                <a:gd name="T4" fmla="*/ 27 w 53"/>
                <a:gd name="T5" fmla="*/ 53 h 53"/>
                <a:gd name="T6" fmla="*/ 0 w 53"/>
                <a:gd name="T7" fmla="*/ 26 h 53"/>
                <a:gd name="T8" fmla="*/ 27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lnTo>
                    <a:pt x="53" y="26"/>
                  </a:lnTo>
                  <a:lnTo>
                    <a:pt x="27" y="53"/>
                  </a:lnTo>
                  <a:lnTo>
                    <a:pt x="0" y="2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797" name="Freeform 605"/>
            <p:cNvSpPr>
              <a:spLocks/>
            </p:cNvSpPr>
            <p:nvPr/>
          </p:nvSpPr>
          <p:spPr bwMode="auto">
            <a:xfrm>
              <a:off x="1428" y="2600"/>
              <a:ext cx="36" cy="38"/>
            </a:xfrm>
            <a:custGeom>
              <a:avLst/>
              <a:gdLst>
                <a:gd name="T0" fmla="*/ 27 w 54"/>
                <a:gd name="T1" fmla="*/ 0 h 53"/>
                <a:gd name="T2" fmla="*/ 54 w 54"/>
                <a:gd name="T3" fmla="*/ 27 h 53"/>
                <a:gd name="T4" fmla="*/ 27 w 54"/>
                <a:gd name="T5" fmla="*/ 53 h 53"/>
                <a:gd name="T6" fmla="*/ 0 w 54"/>
                <a:gd name="T7" fmla="*/ 27 h 53"/>
                <a:gd name="T8" fmla="*/ 27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lnTo>
                    <a:pt x="54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798" name="Freeform 606"/>
            <p:cNvSpPr>
              <a:spLocks/>
            </p:cNvSpPr>
            <p:nvPr/>
          </p:nvSpPr>
          <p:spPr bwMode="auto">
            <a:xfrm>
              <a:off x="1452" y="2578"/>
              <a:ext cx="37" cy="37"/>
            </a:xfrm>
            <a:custGeom>
              <a:avLst/>
              <a:gdLst>
                <a:gd name="T0" fmla="*/ 26 w 53"/>
                <a:gd name="T1" fmla="*/ 0 h 54"/>
                <a:gd name="T2" fmla="*/ 53 w 53"/>
                <a:gd name="T3" fmla="*/ 27 h 54"/>
                <a:gd name="T4" fmla="*/ 26 w 53"/>
                <a:gd name="T5" fmla="*/ 54 h 54"/>
                <a:gd name="T6" fmla="*/ 0 w 53"/>
                <a:gd name="T7" fmla="*/ 27 h 54"/>
                <a:gd name="T8" fmla="*/ 26 w 53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26" y="0"/>
                  </a:moveTo>
                  <a:lnTo>
                    <a:pt x="53" y="27"/>
                  </a:lnTo>
                  <a:lnTo>
                    <a:pt x="26" y="54"/>
                  </a:lnTo>
                  <a:lnTo>
                    <a:pt x="0" y="2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799" name="Freeform 607"/>
            <p:cNvSpPr>
              <a:spLocks/>
            </p:cNvSpPr>
            <p:nvPr/>
          </p:nvSpPr>
          <p:spPr bwMode="auto">
            <a:xfrm>
              <a:off x="1477" y="2571"/>
              <a:ext cx="38" cy="37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00" name="Freeform 608"/>
            <p:cNvSpPr>
              <a:spLocks/>
            </p:cNvSpPr>
            <p:nvPr/>
          </p:nvSpPr>
          <p:spPr bwMode="auto">
            <a:xfrm>
              <a:off x="1502" y="2552"/>
              <a:ext cx="36" cy="37"/>
            </a:xfrm>
            <a:custGeom>
              <a:avLst/>
              <a:gdLst>
                <a:gd name="T0" fmla="*/ 26 w 53"/>
                <a:gd name="T1" fmla="*/ 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6" y="0"/>
                  </a:moveTo>
                  <a:lnTo>
                    <a:pt x="53" y="26"/>
                  </a:lnTo>
                  <a:lnTo>
                    <a:pt x="26" y="53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01" name="Freeform 609"/>
            <p:cNvSpPr>
              <a:spLocks/>
            </p:cNvSpPr>
            <p:nvPr/>
          </p:nvSpPr>
          <p:spPr bwMode="auto">
            <a:xfrm>
              <a:off x="1526" y="2545"/>
              <a:ext cx="37" cy="38"/>
            </a:xfrm>
            <a:custGeom>
              <a:avLst/>
              <a:gdLst>
                <a:gd name="T0" fmla="*/ 27 w 53"/>
                <a:gd name="T1" fmla="*/ 0 h 53"/>
                <a:gd name="T2" fmla="*/ 53 w 53"/>
                <a:gd name="T3" fmla="*/ 26 h 53"/>
                <a:gd name="T4" fmla="*/ 27 w 53"/>
                <a:gd name="T5" fmla="*/ 53 h 53"/>
                <a:gd name="T6" fmla="*/ 0 w 53"/>
                <a:gd name="T7" fmla="*/ 26 h 53"/>
                <a:gd name="T8" fmla="*/ 27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lnTo>
                    <a:pt x="53" y="26"/>
                  </a:lnTo>
                  <a:lnTo>
                    <a:pt x="27" y="53"/>
                  </a:lnTo>
                  <a:lnTo>
                    <a:pt x="0" y="2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02" name="Freeform 610"/>
            <p:cNvSpPr>
              <a:spLocks/>
            </p:cNvSpPr>
            <p:nvPr/>
          </p:nvSpPr>
          <p:spPr bwMode="auto">
            <a:xfrm>
              <a:off x="1551" y="2543"/>
              <a:ext cx="36" cy="37"/>
            </a:xfrm>
            <a:custGeom>
              <a:avLst/>
              <a:gdLst>
                <a:gd name="T0" fmla="*/ 27 w 54"/>
                <a:gd name="T1" fmla="*/ 0 h 53"/>
                <a:gd name="T2" fmla="*/ 54 w 54"/>
                <a:gd name="T3" fmla="*/ 27 h 53"/>
                <a:gd name="T4" fmla="*/ 27 w 54"/>
                <a:gd name="T5" fmla="*/ 53 h 53"/>
                <a:gd name="T6" fmla="*/ 0 w 54"/>
                <a:gd name="T7" fmla="*/ 27 h 53"/>
                <a:gd name="T8" fmla="*/ 27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lnTo>
                    <a:pt x="54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03" name="Freeform 611"/>
            <p:cNvSpPr>
              <a:spLocks/>
            </p:cNvSpPr>
            <p:nvPr/>
          </p:nvSpPr>
          <p:spPr bwMode="auto">
            <a:xfrm>
              <a:off x="1575" y="2540"/>
              <a:ext cx="37" cy="38"/>
            </a:xfrm>
            <a:custGeom>
              <a:avLst/>
              <a:gdLst>
                <a:gd name="T0" fmla="*/ 27 w 53"/>
                <a:gd name="T1" fmla="*/ 0 h 53"/>
                <a:gd name="T2" fmla="*/ 53 w 53"/>
                <a:gd name="T3" fmla="*/ 27 h 53"/>
                <a:gd name="T4" fmla="*/ 27 w 53"/>
                <a:gd name="T5" fmla="*/ 53 h 53"/>
                <a:gd name="T6" fmla="*/ 0 w 53"/>
                <a:gd name="T7" fmla="*/ 27 h 53"/>
                <a:gd name="T8" fmla="*/ 27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lnTo>
                    <a:pt x="53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04" name="Freeform 612"/>
            <p:cNvSpPr>
              <a:spLocks/>
            </p:cNvSpPr>
            <p:nvPr/>
          </p:nvSpPr>
          <p:spPr bwMode="auto">
            <a:xfrm>
              <a:off x="1600" y="2530"/>
              <a:ext cx="38" cy="38"/>
            </a:xfrm>
            <a:custGeom>
              <a:avLst/>
              <a:gdLst>
                <a:gd name="T0" fmla="*/ 27 w 54"/>
                <a:gd name="T1" fmla="*/ 0 h 53"/>
                <a:gd name="T2" fmla="*/ 54 w 54"/>
                <a:gd name="T3" fmla="*/ 27 h 53"/>
                <a:gd name="T4" fmla="*/ 27 w 54"/>
                <a:gd name="T5" fmla="*/ 53 h 53"/>
                <a:gd name="T6" fmla="*/ 0 w 54"/>
                <a:gd name="T7" fmla="*/ 27 h 53"/>
                <a:gd name="T8" fmla="*/ 27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lnTo>
                    <a:pt x="54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05" name="Freeform 613"/>
            <p:cNvSpPr>
              <a:spLocks/>
            </p:cNvSpPr>
            <p:nvPr/>
          </p:nvSpPr>
          <p:spPr bwMode="auto">
            <a:xfrm>
              <a:off x="1624" y="2529"/>
              <a:ext cx="37" cy="36"/>
            </a:xfrm>
            <a:custGeom>
              <a:avLst/>
              <a:gdLst>
                <a:gd name="T0" fmla="*/ 26 w 53"/>
                <a:gd name="T1" fmla="*/ 0 h 54"/>
                <a:gd name="T2" fmla="*/ 53 w 53"/>
                <a:gd name="T3" fmla="*/ 27 h 54"/>
                <a:gd name="T4" fmla="*/ 26 w 53"/>
                <a:gd name="T5" fmla="*/ 54 h 54"/>
                <a:gd name="T6" fmla="*/ 0 w 53"/>
                <a:gd name="T7" fmla="*/ 27 h 54"/>
                <a:gd name="T8" fmla="*/ 26 w 53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26" y="0"/>
                  </a:moveTo>
                  <a:lnTo>
                    <a:pt x="53" y="27"/>
                  </a:lnTo>
                  <a:lnTo>
                    <a:pt x="26" y="54"/>
                  </a:lnTo>
                  <a:lnTo>
                    <a:pt x="0" y="2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06" name="Freeform 614"/>
            <p:cNvSpPr>
              <a:spLocks/>
            </p:cNvSpPr>
            <p:nvPr/>
          </p:nvSpPr>
          <p:spPr bwMode="auto">
            <a:xfrm>
              <a:off x="1649" y="2529"/>
              <a:ext cx="38" cy="36"/>
            </a:xfrm>
            <a:custGeom>
              <a:avLst/>
              <a:gdLst>
                <a:gd name="T0" fmla="*/ 27 w 53"/>
                <a:gd name="T1" fmla="*/ 0 h 54"/>
                <a:gd name="T2" fmla="*/ 53 w 53"/>
                <a:gd name="T3" fmla="*/ 27 h 54"/>
                <a:gd name="T4" fmla="*/ 27 w 53"/>
                <a:gd name="T5" fmla="*/ 54 h 54"/>
                <a:gd name="T6" fmla="*/ 0 w 53"/>
                <a:gd name="T7" fmla="*/ 27 h 54"/>
                <a:gd name="T8" fmla="*/ 27 w 53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27" y="0"/>
                  </a:moveTo>
                  <a:lnTo>
                    <a:pt x="53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07" name="Freeform 615"/>
            <p:cNvSpPr>
              <a:spLocks/>
            </p:cNvSpPr>
            <p:nvPr/>
          </p:nvSpPr>
          <p:spPr bwMode="auto">
            <a:xfrm>
              <a:off x="1674" y="2530"/>
              <a:ext cx="36" cy="38"/>
            </a:xfrm>
            <a:custGeom>
              <a:avLst/>
              <a:gdLst>
                <a:gd name="T0" fmla="*/ 26 w 53"/>
                <a:gd name="T1" fmla="*/ 0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6" y="0"/>
                  </a:moveTo>
                  <a:lnTo>
                    <a:pt x="53" y="27"/>
                  </a:lnTo>
                  <a:lnTo>
                    <a:pt x="26" y="53"/>
                  </a:lnTo>
                  <a:lnTo>
                    <a:pt x="0" y="2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08" name="Freeform 616"/>
            <p:cNvSpPr>
              <a:spLocks/>
            </p:cNvSpPr>
            <p:nvPr/>
          </p:nvSpPr>
          <p:spPr bwMode="auto">
            <a:xfrm>
              <a:off x="1699" y="2530"/>
              <a:ext cx="36" cy="38"/>
            </a:xfrm>
            <a:custGeom>
              <a:avLst/>
              <a:gdLst>
                <a:gd name="T0" fmla="*/ 27 w 53"/>
                <a:gd name="T1" fmla="*/ 0 h 53"/>
                <a:gd name="T2" fmla="*/ 53 w 53"/>
                <a:gd name="T3" fmla="*/ 27 h 53"/>
                <a:gd name="T4" fmla="*/ 27 w 53"/>
                <a:gd name="T5" fmla="*/ 53 h 53"/>
                <a:gd name="T6" fmla="*/ 0 w 53"/>
                <a:gd name="T7" fmla="*/ 27 h 53"/>
                <a:gd name="T8" fmla="*/ 27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lnTo>
                    <a:pt x="53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09" name="Freeform 617"/>
            <p:cNvSpPr>
              <a:spLocks/>
            </p:cNvSpPr>
            <p:nvPr/>
          </p:nvSpPr>
          <p:spPr bwMode="auto">
            <a:xfrm>
              <a:off x="1723" y="2536"/>
              <a:ext cx="38" cy="36"/>
            </a:xfrm>
            <a:custGeom>
              <a:avLst/>
              <a:gdLst>
                <a:gd name="T0" fmla="*/ 26 w 53"/>
                <a:gd name="T1" fmla="*/ 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6" y="0"/>
                  </a:moveTo>
                  <a:lnTo>
                    <a:pt x="53" y="26"/>
                  </a:lnTo>
                  <a:lnTo>
                    <a:pt x="26" y="53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10" name="Freeform 618"/>
            <p:cNvSpPr>
              <a:spLocks/>
            </p:cNvSpPr>
            <p:nvPr/>
          </p:nvSpPr>
          <p:spPr bwMode="auto">
            <a:xfrm>
              <a:off x="1747" y="2540"/>
              <a:ext cx="37" cy="38"/>
            </a:xfrm>
            <a:custGeom>
              <a:avLst/>
              <a:gdLst>
                <a:gd name="T0" fmla="*/ 26 w 53"/>
                <a:gd name="T1" fmla="*/ 0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6" y="0"/>
                  </a:moveTo>
                  <a:lnTo>
                    <a:pt x="53" y="27"/>
                  </a:lnTo>
                  <a:lnTo>
                    <a:pt x="26" y="53"/>
                  </a:lnTo>
                  <a:lnTo>
                    <a:pt x="0" y="2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11" name="Freeform 619"/>
            <p:cNvSpPr>
              <a:spLocks/>
            </p:cNvSpPr>
            <p:nvPr/>
          </p:nvSpPr>
          <p:spPr bwMode="auto">
            <a:xfrm>
              <a:off x="1772" y="2545"/>
              <a:ext cx="38" cy="38"/>
            </a:xfrm>
            <a:custGeom>
              <a:avLst/>
              <a:gdLst>
                <a:gd name="T0" fmla="*/ 27 w 54"/>
                <a:gd name="T1" fmla="*/ 0 h 53"/>
                <a:gd name="T2" fmla="*/ 54 w 54"/>
                <a:gd name="T3" fmla="*/ 26 h 53"/>
                <a:gd name="T4" fmla="*/ 27 w 54"/>
                <a:gd name="T5" fmla="*/ 53 h 53"/>
                <a:gd name="T6" fmla="*/ 0 w 54"/>
                <a:gd name="T7" fmla="*/ 26 h 53"/>
                <a:gd name="T8" fmla="*/ 27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lnTo>
                    <a:pt x="54" y="26"/>
                  </a:lnTo>
                  <a:lnTo>
                    <a:pt x="27" y="53"/>
                  </a:lnTo>
                  <a:lnTo>
                    <a:pt x="0" y="2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12" name="Freeform 620"/>
            <p:cNvSpPr>
              <a:spLocks/>
            </p:cNvSpPr>
            <p:nvPr/>
          </p:nvSpPr>
          <p:spPr bwMode="auto">
            <a:xfrm>
              <a:off x="1797" y="2551"/>
              <a:ext cx="38" cy="36"/>
            </a:xfrm>
            <a:custGeom>
              <a:avLst/>
              <a:gdLst>
                <a:gd name="T0" fmla="*/ 26 w 53"/>
                <a:gd name="T1" fmla="*/ 0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6" y="0"/>
                  </a:moveTo>
                  <a:lnTo>
                    <a:pt x="53" y="27"/>
                  </a:lnTo>
                  <a:lnTo>
                    <a:pt x="26" y="53"/>
                  </a:lnTo>
                  <a:lnTo>
                    <a:pt x="0" y="2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13" name="Freeform 621"/>
            <p:cNvSpPr>
              <a:spLocks/>
            </p:cNvSpPr>
            <p:nvPr/>
          </p:nvSpPr>
          <p:spPr bwMode="auto">
            <a:xfrm>
              <a:off x="1822" y="2565"/>
              <a:ext cx="36" cy="36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14" name="Freeform 622"/>
            <p:cNvSpPr>
              <a:spLocks/>
            </p:cNvSpPr>
            <p:nvPr/>
          </p:nvSpPr>
          <p:spPr bwMode="auto">
            <a:xfrm>
              <a:off x="1846" y="2568"/>
              <a:ext cx="36" cy="38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15" name="Freeform 623"/>
            <p:cNvSpPr>
              <a:spLocks/>
            </p:cNvSpPr>
            <p:nvPr/>
          </p:nvSpPr>
          <p:spPr bwMode="auto">
            <a:xfrm>
              <a:off x="1870" y="2575"/>
              <a:ext cx="37" cy="38"/>
            </a:xfrm>
            <a:custGeom>
              <a:avLst/>
              <a:gdLst>
                <a:gd name="T0" fmla="*/ 27 w 53"/>
                <a:gd name="T1" fmla="*/ 0 h 53"/>
                <a:gd name="T2" fmla="*/ 53 w 53"/>
                <a:gd name="T3" fmla="*/ 26 h 53"/>
                <a:gd name="T4" fmla="*/ 27 w 53"/>
                <a:gd name="T5" fmla="*/ 53 h 53"/>
                <a:gd name="T6" fmla="*/ 0 w 53"/>
                <a:gd name="T7" fmla="*/ 26 h 53"/>
                <a:gd name="T8" fmla="*/ 27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lnTo>
                    <a:pt x="53" y="26"/>
                  </a:lnTo>
                  <a:lnTo>
                    <a:pt x="27" y="53"/>
                  </a:lnTo>
                  <a:lnTo>
                    <a:pt x="0" y="2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16" name="Freeform 624"/>
            <p:cNvSpPr>
              <a:spLocks/>
            </p:cNvSpPr>
            <p:nvPr/>
          </p:nvSpPr>
          <p:spPr bwMode="auto">
            <a:xfrm>
              <a:off x="1895" y="2583"/>
              <a:ext cx="38" cy="38"/>
            </a:xfrm>
            <a:custGeom>
              <a:avLst/>
              <a:gdLst>
                <a:gd name="T0" fmla="*/ 27 w 54"/>
                <a:gd name="T1" fmla="*/ 0 h 53"/>
                <a:gd name="T2" fmla="*/ 54 w 54"/>
                <a:gd name="T3" fmla="*/ 27 h 53"/>
                <a:gd name="T4" fmla="*/ 27 w 54"/>
                <a:gd name="T5" fmla="*/ 53 h 53"/>
                <a:gd name="T6" fmla="*/ 0 w 54"/>
                <a:gd name="T7" fmla="*/ 27 h 53"/>
                <a:gd name="T8" fmla="*/ 27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lnTo>
                    <a:pt x="54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17" name="Freeform 625"/>
            <p:cNvSpPr>
              <a:spLocks/>
            </p:cNvSpPr>
            <p:nvPr/>
          </p:nvSpPr>
          <p:spPr bwMode="auto">
            <a:xfrm>
              <a:off x="1920" y="2585"/>
              <a:ext cx="38" cy="37"/>
            </a:xfrm>
            <a:custGeom>
              <a:avLst/>
              <a:gdLst>
                <a:gd name="T0" fmla="*/ 27 w 53"/>
                <a:gd name="T1" fmla="*/ 0 h 53"/>
                <a:gd name="T2" fmla="*/ 53 w 53"/>
                <a:gd name="T3" fmla="*/ 26 h 53"/>
                <a:gd name="T4" fmla="*/ 27 w 53"/>
                <a:gd name="T5" fmla="*/ 53 h 53"/>
                <a:gd name="T6" fmla="*/ 0 w 53"/>
                <a:gd name="T7" fmla="*/ 26 h 53"/>
                <a:gd name="T8" fmla="*/ 27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lnTo>
                    <a:pt x="53" y="26"/>
                  </a:lnTo>
                  <a:lnTo>
                    <a:pt x="27" y="53"/>
                  </a:lnTo>
                  <a:lnTo>
                    <a:pt x="0" y="2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18" name="Freeform 626"/>
            <p:cNvSpPr>
              <a:spLocks/>
            </p:cNvSpPr>
            <p:nvPr/>
          </p:nvSpPr>
          <p:spPr bwMode="auto">
            <a:xfrm>
              <a:off x="1944" y="2600"/>
              <a:ext cx="37" cy="38"/>
            </a:xfrm>
            <a:custGeom>
              <a:avLst/>
              <a:gdLst>
                <a:gd name="T0" fmla="*/ 27 w 53"/>
                <a:gd name="T1" fmla="*/ 0 h 53"/>
                <a:gd name="T2" fmla="*/ 53 w 53"/>
                <a:gd name="T3" fmla="*/ 27 h 53"/>
                <a:gd name="T4" fmla="*/ 27 w 53"/>
                <a:gd name="T5" fmla="*/ 53 h 53"/>
                <a:gd name="T6" fmla="*/ 0 w 53"/>
                <a:gd name="T7" fmla="*/ 27 h 53"/>
                <a:gd name="T8" fmla="*/ 27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lnTo>
                    <a:pt x="53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19" name="Freeform 627"/>
            <p:cNvSpPr>
              <a:spLocks/>
            </p:cNvSpPr>
            <p:nvPr/>
          </p:nvSpPr>
          <p:spPr bwMode="auto">
            <a:xfrm>
              <a:off x="1969" y="2615"/>
              <a:ext cx="36" cy="37"/>
            </a:xfrm>
            <a:custGeom>
              <a:avLst/>
              <a:gdLst>
                <a:gd name="T0" fmla="*/ 26 w 53"/>
                <a:gd name="T1" fmla="*/ 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6" y="0"/>
                  </a:moveTo>
                  <a:lnTo>
                    <a:pt x="53" y="26"/>
                  </a:lnTo>
                  <a:lnTo>
                    <a:pt x="26" y="53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20" name="Freeform 628"/>
            <p:cNvSpPr>
              <a:spLocks/>
            </p:cNvSpPr>
            <p:nvPr/>
          </p:nvSpPr>
          <p:spPr bwMode="auto">
            <a:xfrm>
              <a:off x="1994" y="2617"/>
              <a:ext cx="36" cy="38"/>
            </a:xfrm>
            <a:custGeom>
              <a:avLst/>
              <a:gdLst>
                <a:gd name="T0" fmla="*/ 27 w 53"/>
                <a:gd name="T1" fmla="*/ 0 h 53"/>
                <a:gd name="T2" fmla="*/ 53 w 53"/>
                <a:gd name="T3" fmla="*/ 27 h 53"/>
                <a:gd name="T4" fmla="*/ 27 w 53"/>
                <a:gd name="T5" fmla="*/ 53 h 53"/>
                <a:gd name="T6" fmla="*/ 0 w 53"/>
                <a:gd name="T7" fmla="*/ 27 h 53"/>
                <a:gd name="T8" fmla="*/ 27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lnTo>
                    <a:pt x="53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21" name="Freeform 629"/>
            <p:cNvSpPr>
              <a:spLocks/>
            </p:cNvSpPr>
            <p:nvPr/>
          </p:nvSpPr>
          <p:spPr bwMode="auto">
            <a:xfrm>
              <a:off x="2018" y="2622"/>
              <a:ext cx="38" cy="38"/>
            </a:xfrm>
            <a:custGeom>
              <a:avLst/>
              <a:gdLst>
                <a:gd name="T0" fmla="*/ 26 w 53"/>
                <a:gd name="T1" fmla="*/ 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6" y="0"/>
                  </a:moveTo>
                  <a:lnTo>
                    <a:pt x="53" y="26"/>
                  </a:lnTo>
                  <a:lnTo>
                    <a:pt x="26" y="53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22" name="Freeform 630"/>
            <p:cNvSpPr>
              <a:spLocks/>
            </p:cNvSpPr>
            <p:nvPr/>
          </p:nvSpPr>
          <p:spPr bwMode="auto">
            <a:xfrm>
              <a:off x="2042" y="2642"/>
              <a:ext cx="37" cy="36"/>
            </a:xfrm>
            <a:custGeom>
              <a:avLst/>
              <a:gdLst>
                <a:gd name="T0" fmla="*/ 26 w 53"/>
                <a:gd name="T1" fmla="*/ 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6" y="0"/>
                  </a:moveTo>
                  <a:lnTo>
                    <a:pt x="53" y="26"/>
                  </a:lnTo>
                  <a:lnTo>
                    <a:pt x="26" y="53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23" name="Freeform 631"/>
            <p:cNvSpPr>
              <a:spLocks/>
            </p:cNvSpPr>
            <p:nvPr/>
          </p:nvSpPr>
          <p:spPr bwMode="auto">
            <a:xfrm>
              <a:off x="2067" y="2642"/>
              <a:ext cx="38" cy="36"/>
            </a:xfrm>
            <a:custGeom>
              <a:avLst/>
              <a:gdLst>
                <a:gd name="T0" fmla="*/ 27 w 54"/>
                <a:gd name="T1" fmla="*/ 0 h 53"/>
                <a:gd name="T2" fmla="*/ 54 w 54"/>
                <a:gd name="T3" fmla="*/ 26 h 53"/>
                <a:gd name="T4" fmla="*/ 27 w 54"/>
                <a:gd name="T5" fmla="*/ 53 h 53"/>
                <a:gd name="T6" fmla="*/ 0 w 54"/>
                <a:gd name="T7" fmla="*/ 26 h 53"/>
                <a:gd name="T8" fmla="*/ 27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lnTo>
                    <a:pt x="54" y="26"/>
                  </a:lnTo>
                  <a:lnTo>
                    <a:pt x="27" y="53"/>
                  </a:lnTo>
                  <a:lnTo>
                    <a:pt x="0" y="2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24" name="Freeform 632"/>
            <p:cNvSpPr>
              <a:spLocks/>
            </p:cNvSpPr>
            <p:nvPr/>
          </p:nvSpPr>
          <p:spPr bwMode="auto">
            <a:xfrm>
              <a:off x="2092" y="2660"/>
              <a:ext cx="38" cy="36"/>
            </a:xfrm>
            <a:custGeom>
              <a:avLst/>
              <a:gdLst>
                <a:gd name="T0" fmla="*/ 26 w 53"/>
                <a:gd name="T1" fmla="*/ 0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6" y="0"/>
                  </a:moveTo>
                  <a:lnTo>
                    <a:pt x="53" y="27"/>
                  </a:lnTo>
                  <a:lnTo>
                    <a:pt x="26" y="53"/>
                  </a:lnTo>
                  <a:lnTo>
                    <a:pt x="0" y="2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25" name="Freeform 633"/>
            <p:cNvSpPr>
              <a:spLocks/>
            </p:cNvSpPr>
            <p:nvPr/>
          </p:nvSpPr>
          <p:spPr bwMode="auto">
            <a:xfrm>
              <a:off x="2117" y="2670"/>
              <a:ext cx="36" cy="38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26" name="Freeform 634"/>
            <p:cNvSpPr>
              <a:spLocks/>
            </p:cNvSpPr>
            <p:nvPr/>
          </p:nvSpPr>
          <p:spPr bwMode="auto">
            <a:xfrm>
              <a:off x="2141" y="2678"/>
              <a:ext cx="36" cy="37"/>
            </a:xfrm>
            <a:custGeom>
              <a:avLst/>
              <a:gdLst>
                <a:gd name="T0" fmla="*/ 26 w 53"/>
                <a:gd name="T1" fmla="*/ 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6" y="0"/>
                  </a:moveTo>
                  <a:lnTo>
                    <a:pt x="53" y="26"/>
                  </a:lnTo>
                  <a:lnTo>
                    <a:pt x="26" y="53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27" name="Freeform 635"/>
            <p:cNvSpPr>
              <a:spLocks/>
            </p:cNvSpPr>
            <p:nvPr/>
          </p:nvSpPr>
          <p:spPr bwMode="auto">
            <a:xfrm>
              <a:off x="2166" y="2703"/>
              <a:ext cx="36" cy="38"/>
            </a:xfrm>
            <a:custGeom>
              <a:avLst/>
              <a:gdLst>
                <a:gd name="T0" fmla="*/ 27 w 53"/>
                <a:gd name="T1" fmla="*/ 0 h 53"/>
                <a:gd name="T2" fmla="*/ 53 w 53"/>
                <a:gd name="T3" fmla="*/ 26 h 53"/>
                <a:gd name="T4" fmla="*/ 27 w 53"/>
                <a:gd name="T5" fmla="*/ 53 h 53"/>
                <a:gd name="T6" fmla="*/ 0 w 53"/>
                <a:gd name="T7" fmla="*/ 26 h 53"/>
                <a:gd name="T8" fmla="*/ 27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lnTo>
                    <a:pt x="53" y="26"/>
                  </a:lnTo>
                  <a:lnTo>
                    <a:pt x="27" y="53"/>
                  </a:lnTo>
                  <a:lnTo>
                    <a:pt x="0" y="2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28" name="Freeform 636"/>
            <p:cNvSpPr>
              <a:spLocks/>
            </p:cNvSpPr>
            <p:nvPr/>
          </p:nvSpPr>
          <p:spPr bwMode="auto">
            <a:xfrm>
              <a:off x="2190" y="2705"/>
              <a:ext cx="38" cy="38"/>
            </a:xfrm>
            <a:custGeom>
              <a:avLst/>
              <a:gdLst>
                <a:gd name="T0" fmla="*/ 26 w 53"/>
                <a:gd name="T1" fmla="*/ 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6" y="0"/>
                  </a:moveTo>
                  <a:lnTo>
                    <a:pt x="53" y="26"/>
                  </a:lnTo>
                  <a:lnTo>
                    <a:pt x="26" y="53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29" name="Freeform 637"/>
            <p:cNvSpPr>
              <a:spLocks/>
            </p:cNvSpPr>
            <p:nvPr/>
          </p:nvSpPr>
          <p:spPr bwMode="auto">
            <a:xfrm>
              <a:off x="2215" y="2722"/>
              <a:ext cx="38" cy="37"/>
            </a:xfrm>
            <a:custGeom>
              <a:avLst/>
              <a:gdLst>
                <a:gd name="T0" fmla="*/ 27 w 53"/>
                <a:gd name="T1" fmla="*/ 0 h 53"/>
                <a:gd name="T2" fmla="*/ 53 w 53"/>
                <a:gd name="T3" fmla="*/ 27 h 53"/>
                <a:gd name="T4" fmla="*/ 27 w 53"/>
                <a:gd name="T5" fmla="*/ 53 h 53"/>
                <a:gd name="T6" fmla="*/ 0 w 53"/>
                <a:gd name="T7" fmla="*/ 27 h 53"/>
                <a:gd name="T8" fmla="*/ 27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lnTo>
                    <a:pt x="53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30" name="Freeform 638"/>
            <p:cNvSpPr>
              <a:spLocks/>
            </p:cNvSpPr>
            <p:nvPr/>
          </p:nvSpPr>
          <p:spPr bwMode="auto">
            <a:xfrm>
              <a:off x="2264" y="3225"/>
              <a:ext cx="36" cy="38"/>
            </a:xfrm>
            <a:custGeom>
              <a:avLst/>
              <a:gdLst>
                <a:gd name="T0" fmla="*/ 26 w 53"/>
                <a:gd name="T1" fmla="*/ 0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6" y="0"/>
                  </a:moveTo>
                  <a:lnTo>
                    <a:pt x="53" y="27"/>
                  </a:lnTo>
                  <a:lnTo>
                    <a:pt x="26" y="53"/>
                  </a:lnTo>
                  <a:lnTo>
                    <a:pt x="0" y="2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832" name="Rectangle 640"/>
            <p:cNvSpPr>
              <a:spLocks noChangeArrowheads="1"/>
            </p:cNvSpPr>
            <p:nvPr/>
          </p:nvSpPr>
          <p:spPr bwMode="auto">
            <a:xfrm>
              <a:off x="1000" y="3208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833" name="Rectangle 641"/>
            <p:cNvSpPr>
              <a:spLocks noChangeArrowheads="1"/>
            </p:cNvSpPr>
            <p:nvPr/>
          </p:nvSpPr>
          <p:spPr bwMode="auto">
            <a:xfrm>
              <a:off x="1000" y="3094"/>
              <a:ext cx="22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834" name="Rectangle 642"/>
            <p:cNvSpPr>
              <a:spLocks noChangeArrowheads="1"/>
            </p:cNvSpPr>
            <p:nvPr/>
          </p:nvSpPr>
          <p:spPr bwMode="auto">
            <a:xfrm>
              <a:off x="1000" y="2978"/>
              <a:ext cx="22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835" name="Rectangle 643"/>
            <p:cNvSpPr>
              <a:spLocks noChangeArrowheads="1"/>
            </p:cNvSpPr>
            <p:nvPr/>
          </p:nvSpPr>
          <p:spPr bwMode="auto">
            <a:xfrm>
              <a:off x="1000" y="2863"/>
              <a:ext cx="22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pitchFamily="34" charset="0"/>
                </a:rPr>
                <a:t>3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836" name="Rectangle 644"/>
            <p:cNvSpPr>
              <a:spLocks noChangeArrowheads="1"/>
            </p:cNvSpPr>
            <p:nvPr/>
          </p:nvSpPr>
          <p:spPr bwMode="auto">
            <a:xfrm>
              <a:off x="1000" y="2747"/>
              <a:ext cx="22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pitchFamily="34" charset="0"/>
                </a:rPr>
                <a:t>4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837" name="Rectangle 645"/>
            <p:cNvSpPr>
              <a:spLocks noChangeArrowheads="1"/>
            </p:cNvSpPr>
            <p:nvPr/>
          </p:nvSpPr>
          <p:spPr bwMode="auto">
            <a:xfrm>
              <a:off x="1000" y="2631"/>
              <a:ext cx="22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pitchFamily="34" charset="0"/>
                </a:rPr>
                <a:t>5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838" name="Rectangle 646"/>
            <p:cNvSpPr>
              <a:spLocks noChangeArrowheads="1"/>
            </p:cNvSpPr>
            <p:nvPr/>
          </p:nvSpPr>
          <p:spPr bwMode="auto">
            <a:xfrm>
              <a:off x="1000" y="2516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pitchFamily="34" charset="0"/>
                </a:rPr>
                <a:t>6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839" name="Rectangle 647"/>
            <p:cNvSpPr>
              <a:spLocks noChangeArrowheads="1"/>
            </p:cNvSpPr>
            <p:nvPr/>
          </p:nvSpPr>
          <p:spPr bwMode="auto">
            <a:xfrm>
              <a:off x="1000" y="2400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pitchFamily="34" charset="0"/>
                </a:rPr>
                <a:t>7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840" name="Rectangle 648"/>
            <p:cNvSpPr>
              <a:spLocks noChangeArrowheads="1"/>
            </p:cNvSpPr>
            <p:nvPr/>
          </p:nvSpPr>
          <p:spPr bwMode="auto">
            <a:xfrm>
              <a:off x="1062" y="3295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841" name="Rectangle 649"/>
            <p:cNvSpPr>
              <a:spLocks noChangeArrowheads="1"/>
            </p:cNvSpPr>
            <p:nvPr/>
          </p:nvSpPr>
          <p:spPr bwMode="auto">
            <a:xfrm>
              <a:off x="1168" y="3295"/>
              <a:ext cx="4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pitchFamily="34" charset="0"/>
                </a:rPr>
                <a:t>10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842" name="Rectangle 650"/>
            <p:cNvSpPr>
              <a:spLocks noChangeArrowheads="1"/>
            </p:cNvSpPr>
            <p:nvPr/>
          </p:nvSpPr>
          <p:spPr bwMode="auto">
            <a:xfrm>
              <a:off x="1291" y="3295"/>
              <a:ext cx="4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pitchFamily="34" charset="0"/>
                </a:rPr>
                <a:t>20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843" name="Rectangle 651"/>
            <p:cNvSpPr>
              <a:spLocks noChangeArrowheads="1"/>
            </p:cNvSpPr>
            <p:nvPr/>
          </p:nvSpPr>
          <p:spPr bwMode="auto">
            <a:xfrm>
              <a:off x="1414" y="3295"/>
              <a:ext cx="4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pitchFamily="34" charset="0"/>
                </a:rPr>
                <a:t>30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844" name="Rectangle 652"/>
            <p:cNvSpPr>
              <a:spLocks noChangeArrowheads="1"/>
            </p:cNvSpPr>
            <p:nvPr/>
          </p:nvSpPr>
          <p:spPr bwMode="auto">
            <a:xfrm>
              <a:off x="1537" y="3295"/>
              <a:ext cx="4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pitchFamily="34" charset="0"/>
                </a:rPr>
                <a:t>40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845" name="Rectangle 653"/>
            <p:cNvSpPr>
              <a:spLocks noChangeArrowheads="1"/>
            </p:cNvSpPr>
            <p:nvPr/>
          </p:nvSpPr>
          <p:spPr bwMode="auto">
            <a:xfrm>
              <a:off x="1660" y="3295"/>
              <a:ext cx="4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pitchFamily="34" charset="0"/>
                </a:rPr>
                <a:t>50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846" name="Rectangle 654"/>
            <p:cNvSpPr>
              <a:spLocks noChangeArrowheads="1"/>
            </p:cNvSpPr>
            <p:nvPr/>
          </p:nvSpPr>
          <p:spPr bwMode="auto">
            <a:xfrm>
              <a:off x="1783" y="3295"/>
              <a:ext cx="4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pitchFamily="34" charset="0"/>
                </a:rPr>
                <a:t>60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847" name="Rectangle 655"/>
            <p:cNvSpPr>
              <a:spLocks noChangeArrowheads="1"/>
            </p:cNvSpPr>
            <p:nvPr/>
          </p:nvSpPr>
          <p:spPr bwMode="auto">
            <a:xfrm>
              <a:off x="1906" y="3295"/>
              <a:ext cx="4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pitchFamily="34" charset="0"/>
                </a:rPr>
                <a:t>70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848" name="Rectangle 656"/>
            <p:cNvSpPr>
              <a:spLocks noChangeArrowheads="1"/>
            </p:cNvSpPr>
            <p:nvPr/>
          </p:nvSpPr>
          <p:spPr bwMode="auto">
            <a:xfrm>
              <a:off x="2028" y="3295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pitchFamily="34" charset="0"/>
                </a:rPr>
                <a:t>80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849" name="Rectangle 657"/>
            <p:cNvSpPr>
              <a:spLocks noChangeArrowheads="1"/>
            </p:cNvSpPr>
            <p:nvPr/>
          </p:nvSpPr>
          <p:spPr bwMode="auto">
            <a:xfrm>
              <a:off x="2151" y="3295"/>
              <a:ext cx="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pitchFamily="34" charset="0"/>
                </a:rPr>
                <a:t>90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850" name="Rectangle 658"/>
            <p:cNvSpPr>
              <a:spLocks noChangeArrowheads="1"/>
            </p:cNvSpPr>
            <p:nvPr/>
          </p:nvSpPr>
          <p:spPr bwMode="auto">
            <a:xfrm>
              <a:off x="2258" y="3295"/>
              <a:ext cx="6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pitchFamily="34" charset="0"/>
                </a:rPr>
                <a:t>100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851" name="Rectangle 659"/>
            <p:cNvSpPr>
              <a:spLocks noChangeArrowheads="1"/>
            </p:cNvSpPr>
            <p:nvPr/>
          </p:nvSpPr>
          <p:spPr bwMode="auto">
            <a:xfrm>
              <a:off x="1315" y="3338"/>
              <a:ext cx="507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pitchFamily="34" charset="0"/>
                </a:rPr>
                <a:t>Координата измерения, мм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852" name="Rectangle 660"/>
            <p:cNvSpPr>
              <a:spLocks noChangeArrowheads="1"/>
            </p:cNvSpPr>
            <p:nvPr/>
          </p:nvSpPr>
          <p:spPr bwMode="auto">
            <a:xfrm rot="16200000">
              <a:off x="666" y="2913"/>
              <a:ext cx="54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pitchFamily="34" charset="0"/>
                </a:rPr>
                <a:t>Среднее значение скорости, 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853" name="Rectangle 661"/>
            <p:cNvSpPr>
              <a:spLocks noChangeArrowheads="1"/>
            </p:cNvSpPr>
            <p:nvPr/>
          </p:nvSpPr>
          <p:spPr bwMode="auto">
            <a:xfrm rot="16200000">
              <a:off x="901" y="2603"/>
              <a:ext cx="7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pitchFamily="34" charset="0"/>
                </a:rPr>
                <a:t>м/с </a:t>
              </a:r>
              <a:endParaRPr lang="ru-RU" sz="2300">
                <a:latin typeface="Arial" pitchFamily="34" charset="0"/>
              </a:endParaRPr>
            </a:p>
          </p:txBody>
        </p:sp>
      </p:grpSp>
      <p:sp>
        <p:nvSpPr>
          <p:cNvPr id="776381" name="Rectangle 189"/>
          <p:cNvSpPr>
            <a:spLocks noChangeArrowheads="1"/>
          </p:cNvSpPr>
          <p:nvPr/>
        </p:nvSpPr>
        <p:spPr bwMode="auto">
          <a:xfrm>
            <a:off x="3128963" y="2257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grpSp>
        <p:nvGrpSpPr>
          <p:cNvPr id="776539" name="Group 347"/>
          <p:cNvGrpSpPr>
            <a:grpSpLocks/>
          </p:cNvGrpSpPr>
          <p:nvPr/>
        </p:nvGrpSpPr>
        <p:grpSpPr bwMode="auto">
          <a:xfrm>
            <a:off x="5105400" y="1524000"/>
            <a:ext cx="2882900" cy="1612900"/>
            <a:chOff x="3536" y="1356"/>
            <a:chExt cx="1160" cy="649"/>
          </a:xfrm>
        </p:grpSpPr>
        <p:sp>
          <p:nvSpPr>
            <p:cNvPr id="776387" name="Rectangle 195"/>
            <p:cNvSpPr>
              <a:spLocks noChangeArrowheads="1"/>
            </p:cNvSpPr>
            <p:nvPr/>
          </p:nvSpPr>
          <p:spPr bwMode="auto">
            <a:xfrm>
              <a:off x="3762" y="1386"/>
              <a:ext cx="920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388" name="Line 196"/>
            <p:cNvSpPr>
              <a:spLocks noChangeShapeType="1"/>
            </p:cNvSpPr>
            <p:nvPr/>
          </p:nvSpPr>
          <p:spPr bwMode="auto">
            <a:xfrm>
              <a:off x="3762" y="1786"/>
              <a:ext cx="9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389" name="Line 197"/>
            <p:cNvSpPr>
              <a:spLocks noChangeShapeType="1"/>
            </p:cNvSpPr>
            <p:nvPr/>
          </p:nvSpPr>
          <p:spPr bwMode="auto">
            <a:xfrm>
              <a:off x="3762" y="1705"/>
              <a:ext cx="9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390" name="Line 198"/>
            <p:cNvSpPr>
              <a:spLocks noChangeShapeType="1"/>
            </p:cNvSpPr>
            <p:nvPr/>
          </p:nvSpPr>
          <p:spPr bwMode="auto">
            <a:xfrm>
              <a:off x="3762" y="1629"/>
              <a:ext cx="9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391" name="Line 199"/>
            <p:cNvSpPr>
              <a:spLocks noChangeShapeType="1"/>
            </p:cNvSpPr>
            <p:nvPr/>
          </p:nvSpPr>
          <p:spPr bwMode="auto">
            <a:xfrm>
              <a:off x="3762" y="1548"/>
              <a:ext cx="9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392" name="Line 200"/>
            <p:cNvSpPr>
              <a:spLocks noChangeShapeType="1"/>
            </p:cNvSpPr>
            <p:nvPr/>
          </p:nvSpPr>
          <p:spPr bwMode="auto">
            <a:xfrm>
              <a:off x="3762" y="1467"/>
              <a:ext cx="9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393" name="Line 201"/>
            <p:cNvSpPr>
              <a:spLocks noChangeShapeType="1"/>
            </p:cNvSpPr>
            <p:nvPr/>
          </p:nvSpPr>
          <p:spPr bwMode="auto">
            <a:xfrm>
              <a:off x="3762" y="1386"/>
              <a:ext cx="9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394" name="Line 202"/>
            <p:cNvSpPr>
              <a:spLocks noChangeShapeType="1"/>
            </p:cNvSpPr>
            <p:nvPr/>
          </p:nvSpPr>
          <p:spPr bwMode="auto">
            <a:xfrm>
              <a:off x="3856" y="1386"/>
              <a:ext cx="1" cy="4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395" name="Line 203"/>
            <p:cNvSpPr>
              <a:spLocks noChangeShapeType="1"/>
            </p:cNvSpPr>
            <p:nvPr/>
          </p:nvSpPr>
          <p:spPr bwMode="auto">
            <a:xfrm>
              <a:off x="3946" y="1386"/>
              <a:ext cx="1" cy="4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396" name="Line 204"/>
            <p:cNvSpPr>
              <a:spLocks noChangeShapeType="1"/>
            </p:cNvSpPr>
            <p:nvPr/>
          </p:nvSpPr>
          <p:spPr bwMode="auto">
            <a:xfrm>
              <a:off x="4039" y="1386"/>
              <a:ext cx="1" cy="4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397" name="Line 205"/>
            <p:cNvSpPr>
              <a:spLocks noChangeShapeType="1"/>
            </p:cNvSpPr>
            <p:nvPr/>
          </p:nvSpPr>
          <p:spPr bwMode="auto">
            <a:xfrm>
              <a:off x="4129" y="1386"/>
              <a:ext cx="1" cy="4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398" name="Line 206"/>
            <p:cNvSpPr>
              <a:spLocks noChangeShapeType="1"/>
            </p:cNvSpPr>
            <p:nvPr/>
          </p:nvSpPr>
          <p:spPr bwMode="auto">
            <a:xfrm>
              <a:off x="4222" y="1386"/>
              <a:ext cx="1" cy="4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399" name="Line 207"/>
            <p:cNvSpPr>
              <a:spLocks noChangeShapeType="1"/>
            </p:cNvSpPr>
            <p:nvPr/>
          </p:nvSpPr>
          <p:spPr bwMode="auto">
            <a:xfrm>
              <a:off x="4316" y="1386"/>
              <a:ext cx="1" cy="4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00" name="Line 208"/>
            <p:cNvSpPr>
              <a:spLocks noChangeShapeType="1"/>
            </p:cNvSpPr>
            <p:nvPr/>
          </p:nvSpPr>
          <p:spPr bwMode="auto">
            <a:xfrm>
              <a:off x="4405" y="1386"/>
              <a:ext cx="1" cy="4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01" name="Line 209"/>
            <p:cNvSpPr>
              <a:spLocks noChangeShapeType="1"/>
            </p:cNvSpPr>
            <p:nvPr/>
          </p:nvSpPr>
          <p:spPr bwMode="auto">
            <a:xfrm>
              <a:off x="4499" y="1386"/>
              <a:ext cx="1" cy="4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02" name="Line 210"/>
            <p:cNvSpPr>
              <a:spLocks noChangeShapeType="1"/>
            </p:cNvSpPr>
            <p:nvPr/>
          </p:nvSpPr>
          <p:spPr bwMode="auto">
            <a:xfrm>
              <a:off x="4588" y="1386"/>
              <a:ext cx="1" cy="4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03" name="Line 211"/>
            <p:cNvSpPr>
              <a:spLocks noChangeShapeType="1"/>
            </p:cNvSpPr>
            <p:nvPr/>
          </p:nvSpPr>
          <p:spPr bwMode="auto">
            <a:xfrm>
              <a:off x="4682" y="1386"/>
              <a:ext cx="1" cy="4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04" name="Rectangle 212"/>
            <p:cNvSpPr>
              <a:spLocks noChangeArrowheads="1"/>
            </p:cNvSpPr>
            <p:nvPr/>
          </p:nvSpPr>
          <p:spPr bwMode="auto">
            <a:xfrm>
              <a:off x="3762" y="1386"/>
              <a:ext cx="920" cy="481"/>
            </a:xfrm>
            <a:prstGeom prst="rect">
              <a:avLst/>
            </a:prstGeom>
            <a:noFill/>
            <a:ln w="635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05" name="Line 213"/>
            <p:cNvSpPr>
              <a:spLocks noChangeShapeType="1"/>
            </p:cNvSpPr>
            <p:nvPr/>
          </p:nvSpPr>
          <p:spPr bwMode="auto">
            <a:xfrm>
              <a:off x="3762" y="1386"/>
              <a:ext cx="1" cy="4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06" name="Line 214"/>
            <p:cNvSpPr>
              <a:spLocks noChangeShapeType="1"/>
            </p:cNvSpPr>
            <p:nvPr/>
          </p:nvSpPr>
          <p:spPr bwMode="auto">
            <a:xfrm>
              <a:off x="3750" y="1867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07" name="Line 215"/>
            <p:cNvSpPr>
              <a:spLocks noChangeShapeType="1"/>
            </p:cNvSpPr>
            <p:nvPr/>
          </p:nvSpPr>
          <p:spPr bwMode="auto">
            <a:xfrm>
              <a:off x="3750" y="1786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08" name="Line 216"/>
            <p:cNvSpPr>
              <a:spLocks noChangeShapeType="1"/>
            </p:cNvSpPr>
            <p:nvPr/>
          </p:nvSpPr>
          <p:spPr bwMode="auto">
            <a:xfrm>
              <a:off x="3750" y="1705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09" name="Line 217"/>
            <p:cNvSpPr>
              <a:spLocks noChangeShapeType="1"/>
            </p:cNvSpPr>
            <p:nvPr/>
          </p:nvSpPr>
          <p:spPr bwMode="auto">
            <a:xfrm>
              <a:off x="3750" y="1629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10" name="Line 218"/>
            <p:cNvSpPr>
              <a:spLocks noChangeShapeType="1"/>
            </p:cNvSpPr>
            <p:nvPr/>
          </p:nvSpPr>
          <p:spPr bwMode="auto">
            <a:xfrm>
              <a:off x="3750" y="1548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11" name="Line 219"/>
            <p:cNvSpPr>
              <a:spLocks noChangeShapeType="1"/>
            </p:cNvSpPr>
            <p:nvPr/>
          </p:nvSpPr>
          <p:spPr bwMode="auto">
            <a:xfrm>
              <a:off x="3750" y="1467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12" name="Line 220"/>
            <p:cNvSpPr>
              <a:spLocks noChangeShapeType="1"/>
            </p:cNvSpPr>
            <p:nvPr/>
          </p:nvSpPr>
          <p:spPr bwMode="auto">
            <a:xfrm>
              <a:off x="3750" y="1386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13" name="Line 221"/>
            <p:cNvSpPr>
              <a:spLocks noChangeShapeType="1"/>
            </p:cNvSpPr>
            <p:nvPr/>
          </p:nvSpPr>
          <p:spPr bwMode="auto">
            <a:xfrm>
              <a:off x="3762" y="1867"/>
              <a:ext cx="9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14" name="Line 222"/>
            <p:cNvSpPr>
              <a:spLocks noChangeShapeType="1"/>
            </p:cNvSpPr>
            <p:nvPr/>
          </p:nvSpPr>
          <p:spPr bwMode="auto">
            <a:xfrm flipV="1">
              <a:off x="3762" y="1867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15" name="Line 223"/>
            <p:cNvSpPr>
              <a:spLocks noChangeShapeType="1"/>
            </p:cNvSpPr>
            <p:nvPr/>
          </p:nvSpPr>
          <p:spPr bwMode="auto">
            <a:xfrm flipV="1">
              <a:off x="3856" y="1867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16" name="Line 224"/>
            <p:cNvSpPr>
              <a:spLocks noChangeShapeType="1"/>
            </p:cNvSpPr>
            <p:nvPr/>
          </p:nvSpPr>
          <p:spPr bwMode="auto">
            <a:xfrm flipV="1">
              <a:off x="3946" y="1867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17" name="Line 225"/>
            <p:cNvSpPr>
              <a:spLocks noChangeShapeType="1"/>
            </p:cNvSpPr>
            <p:nvPr/>
          </p:nvSpPr>
          <p:spPr bwMode="auto">
            <a:xfrm flipV="1">
              <a:off x="4039" y="1867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18" name="Line 226"/>
            <p:cNvSpPr>
              <a:spLocks noChangeShapeType="1"/>
            </p:cNvSpPr>
            <p:nvPr/>
          </p:nvSpPr>
          <p:spPr bwMode="auto">
            <a:xfrm flipV="1">
              <a:off x="4129" y="1867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19" name="Line 227"/>
            <p:cNvSpPr>
              <a:spLocks noChangeShapeType="1"/>
            </p:cNvSpPr>
            <p:nvPr/>
          </p:nvSpPr>
          <p:spPr bwMode="auto">
            <a:xfrm flipV="1">
              <a:off x="4222" y="1867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20" name="Line 228"/>
            <p:cNvSpPr>
              <a:spLocks noChangeShapeType="1"/>
            </p:cNvSpPr>
            <p:nvPr/>
          </p:nvSpPr>
          <p:spPr bwMode="auto">
            <a:xfrm flipV="1">
              <a:off x="4316" y="1867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21" name="Line 229"/>
            <p:cNvSpPr>
              <a:spLocks noChangeShapeType="1"/>
            </p:cNvSpPr>
            <p:nvPr/>
          </p:nvSpPr>
          <p:spPr bwMode="auto">
            <a:xfrm flipV="1">
              <a:off x="4405" y="1867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22" name="Line 230"/>
            <p:cNvSpPr>
              <a:spLocks noChangeShapeType="1"/>
            </p:cNvSpPr>
            <p:nvPr/>
          </p:nvSpPr>
          <p:spPr bwMode="auto">
            <a:xfrm flipV="1">
              <a:off x="4499" y="1867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23" name="Line 231"/>
            <p:cNvSpPr>
              <a:spLocks noChangeShapeType="1"/>
            </p:cNvSpPr>
            <p:nvPr/>
          </p:nvSpPr>
          <p:spPr bwMode="auto">
            <a:xfrm flipV="1">
              <a:off x="4588" y="1867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24" name="Line 232"/>
            <p:cNvSpPr>
              <a:spLocks noChangeShapeType="1"/>
            </p:cNvSpPr>
            <p:nvPr/>
          </p:nvSpPr>
          <p:spPr bwMode="auto">
            <a:xfrm flipV="1">
              <a:off x="4682" y="1867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25" name="Freeform 233"/>
            <p:cNvSpPr>
              <a:spLocks/>
            </p:cNvSpPr>
            <p:nvPr/>
          </p:nvSpPr>
          <p:spPr bwMode="auto">
            <a:xfrm>
              <a:off x="3797" y="1467"/>
              <a:ext cx="17" cy="319"/>
            </a:xfrm>
            <a:custGeom>
              <a:avLst/>
              <a:gdLst>
                <a:gd name="T0" fmla="*/ 0 w 17"/>
                <a:gd name="T1" fmla="*/ 0 h 319"/>
                <a:gd name="T2" fmla="*/ 0 w 17"/>
                <a:gd name="T3" fmla="*/ 43 h 319"/>
                <a:gd name="T4" fmla="*/ 4 w 17"/>
                <a:gd name="T5" fmla="*/ 85 h 319"/>
                <a:gd name="T6" fmla="*/ 8 w 17"/>
                <a:gd name="T7" fmla="*/ 179 h 319"/>
                <a:gd name="T8" fmla="*/ 12 w 17"/>
                <a:gd name="T9" fmla="*/ 221 h 319"/>
                <a:gd name="T10" fmla="*/ 12 w 17"/>
                <a:gd name="T11" fmla="*/ 260 h 319"/>
                <a:gd name="T12" fmla="*/ 17 w 17"/>
                <a:gd name="T13" fmla="*/ 294 h 319"/>
                <a:gd name="T14" fmla="*/ 17 w 17"/>
                <a:gd name="T15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319">
                  <a:moveTo>
                    <a:pt x="0" y="0"/>
                  </a:moveTo>
                  <a:lnTo>
                    <a:pt x="0" y="43"/>
                  </a:lnTo>
                  <a:lnTo>
                    <a:pt x="4" y="85"/>
                  </a:lnTo>
                  <a:lnTo>
                    <a:pt x="8" y="179"/>
                  </a:lnTo>
                  <a:lnTo>
                    <a:pt x="12" y="221"/>
                  </a:lnTo>
                  <a:lnTo>
                    <a:pt x="12" y="260"/>
                  </a:lnTo>
                  <a:lnTo>
                    <a:pt x="17" y="294"/>
                  </a:lnTo>
                  <a:lnTo>
                    <a:pt x="17" y="319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26" name="Freeform 234"/>
            <p:cNvSpPr>
              <a:spLocks/>
            </p:cNvSpPr>
            <p:nvPr/>
          </p:nvSpPr>
          <p:spPr bwMode="auto">
            <a:xfrm>
              <a:off x="3814" y="1786"/>
              <a:ext cx="17" cy="26"/>
            </a:xfrm>
            <a:custGeom>
              <a:avLst/>
              <a:gdLst>
                <a:gd name="T0" fmla="*/ 0 w 17"/>
                <a:gd name="T1" fmla="*/ 0 h 26"/>
                <a:gd name="T2" fmla="*/ 4 w 17"/>
                <a:gd name="T3" fmla="*/ 9 h 26"/>
                <a:gd name="T4" fmla="*/ 8 w 17"/>
                <a:gd name="T5" fmla="*/ 17 h 26"/>
                <a:gd name="T6" fmla="*/ 12 w 17"/>
                <a:gd name="T7" fmla="*/ 21 h 26"/>
                <a:gd name="T8" fmla="*/ 17 w 1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6">
                  <a:moveTo>
                    <a:pt x="0" y="0"/>
                  </a:moveTo>
                  <a:lnTo>
                    <a:pt x="4" y="9"/>
                  </a:lnTo>
                  <a:lnTo>
                    <a:pt x="8" y="17"/>
                  </a:lnTo>
                  <a:lnTo>
                    <a:pt x="12" y="21"/>
                  </a:lnTo>
                  <a:lnTo>
                    <a:pt x="17" y="26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27" name="Freeform 235"/>
            <p:cNvSpPr>
              <a:spLocks/>
            </p:cNvSpPr>
            <p:nvPr/>
          </p:nvSpPr>
          <p:spPr bwMode="auto">
            <a:xfrm>
              <a:off x="3831" y="1812"/>
              <a:ext cx="21" cy="8"/>
            </a:xfrm>
            <a:custGeom>
              <a:avLst/>
              <a:gdLst>
                <a:gd name="T0" fmla="*/ 0 w 21"/>
                <a:gd name="T1" fmla="*/ 0 h 8"/>
                <a:gd name="T2" fmla="*/ 8 w 21"/>
                <a:gd name="T3" fmla="*/ 4 h 8"/>
                <a:gd name="T4" fmla="*/ 21 w 21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8">
                  <a:moveTo>
                    <a:pt x="0" y="0"/>
                  </a:moveTo>
                  <a:lnTo>
                    <a:pt x="8" y="4"/>
                  </a:lnTo>
                  <a:lnTo>
                    <a:pt x="21" y="8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28" name="Freeform 236"/>
            <p:cNvSpPr>
              <a:spLocks/>
            </p:cNvSpPr>
            <p:nvPr/>
          </p:nvSpPr>
          <p:spPr bwMode="auto">
            <a:xfrm>
              <a:off x="3852" y="1820"/>
              <a:ext cx="17" cy="13"/>
            </a:xfrm>
            <a:custGeom>
              <a:avLst/>
              <a:gdLst>
                <a:gd name="T0" fmla="*/ 0 w 17"/>
                <a:gd name="T1" fmla="*/ 0 h 13"/>
                <a:gd name="T2" fmla="*/ 8 w 17"/>
                <a:gd name="T3" fmla="*/ 9 h 13"/>
                <a:gd name="T4" fmla="*/ 17 w 17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3">
                  <a:moveTo>
                    <a:pt x="0" y="0"/>
                  </a:moveTo>
                  <a:lnTo>
                    <a:pt x="8" y="9"/>
                  </a:lnTo>
                  <a:lnTo>
                    <a:pt x="17" y="13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29" name="Line 237"/>
            <p:cNvSpPr>
              <a:spLocks noChangeShapeType="1"/>
            </p:cNvSpPr>
            <p:nvPr/>
          </p:nvSpPr>
          <p:spPr bwMode="auto">
            <a:xfrm>
              <a:off x="3869" y="1833"/>
              <a:ext cx="17" cy="4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30" name="Line 238"/>
            <p:cNvSpPr>
              <a:spLocks noChangeShapeType="1"/>
            </p:cNvSpPr>
            <p:nvPr/>
          </p:nvSpPr>
          <p:spPr bwMode="auto">
            <a:xfrm>
              <a:off x="3886" y="1837"/>
              <a:ext cx="17" cy="1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31" name="Freeform 239"/>
            <p:cNvSpPr>
              <a:spLocks/>
            </p:cNvSpPr>
            <p:nvPr/>
          </p:nvSpPr>
          <p:spPr bwMode="auto">
            <a:xfrm>
              <a:off x="3903" y="1833"/>
              <a:ext cx="21" cy="4"/>
            </a:xfrm>
            <a:custGeom>
              <a:avLst/>
              <a:gdLst>
                <a:gd name="T0" fmla="*/ 0 w 21"/>
                <a:gd name="T1" fmla="*/ 4 h 4"/>
                <a:gd name="T2" fmla="*/ 8 w 21"/>
                <a:gd name="T3" fmla="*/ 0 h 4"/>
                <a:gd name="T4" fmla="*/ 21 w 21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4">
                  <a:moveTo>
                    <a:pt x="0" y="4"/>
                  </a:moveTo>
                  <a:lnTo>
                    <a:pt x="8" y="0"/>
                  </a:lnTo>
                  <a:lnTo>
                    <a:pt x="21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32" name="Freeform 240"/>
            <p:cNvSpPr>
              <a:spLocks/>
            </p:cNvSpPr>
            <p:nvPr/>
          </p:nvSpPr>
          <p:spPr bwMode="auto">
            <a:xfrm>
              <a:off x="3924" y="1833"/>
              <a:ext cx="17" cy="8"/>
            </a:xfrm>
            <a:custGeom>
              <a:avLst/>
              <a:gdLst>
                <a:gd name="T0" fmla="*/ 0 w 17"/>
                <a:gd name="T1" fmla="*/ 0 h 8"/>
                <a:gd name="T2" fmla="*/ 9 w 17"/>
                <a:gd name="T3" fmla="*/ 4 h 8"/>
                <a:gd name="T4" fmla="*/ 17 w 17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lnTo>
                    <a:pt x="9" y="4"/>
                  </a:lnTo>
                  <a:lnTo>
                    <a:pt x="17" y="8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33" name="Freeform 241"/>
            <p:cNvSpPr>
              <a:spLocks/>
            </p:cNvSpPr>
            <p:nvPr/>
          </p:nvSpPr>
          <p:spPr bwMode="auto">
            <a:xfrm>
              <a:off x="3941" y="1833"/>
              <a:ext cx="17" cy="8"/>
            </a:xfrm>
            <a:custGeom>
              <a:avLst/>
              <a:gdLst>
                <a:gd name="T0" fmla="*/ 0 w 17"/>
                <a:gd name="T1" fmla="*/ 8 h 8"/>
                <a:gd name="T2" fmla="*/ 9 w 17"/>
                <a:gd name="T3" fmla="*/ 4 h 8"/>
                <a:gd name="T4" fmla="*/ 17 w 17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8">
                  <a:moveTo>
                    <a:pt x="0" y="8"/>
                  </a:moveTo>
                  <a:lnTo>
                    <a:pt x="9" y="4"/>
                  </a:lnTo>
                  <a:lnTo>
                    <a:pt x="17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34" name="Freeform 242"/>
            <p:cNvSpPr>
              <a:spLocks/>
            </p:cNvSpPr>
            <p:nvPr/>
          </p:nvSpPr>
          <p:spPr bwMode="auto">
            <a:xfrm>
              <a:off x="3958" y="1833"/>
              <a:ext cx="22" cy="4"/>
            </a:xfrm>
            <a:custGeom>
              <a:avLst/>
              <a:gdLst>
                <a:gd name="T0" fmla="*/ 0 w 22"/>
                <a:gd name="T1" fmla="*/ 0 h 4"/>
                <a:gd name="T2" fmla="*/ 9 w 22"/>
                <a:gd name="T3" fmla="*/ 0 h 4"/>
                <a:gd name="T4" fmla="*/ 22 w 2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4">
                  <a:moveTo>
                    <a:pt x="0" y="0"/>
                  </a:moveTo>
                  <a:lnTo>
                    <a:pt x="9" y="0"/>
                  </a:lnTo>
                  <a:lnTo>
                    <a:pt x="22" y="4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35" name="Freeform 243"/>
            <p:cNvSpPr>
              <a:spLocks/>
            </p:cNvSpPr>
            <p:nvPr/>
          </p:nvSpPr>
          <p:spPr bwMode="auto">
            <a:xfrm>
              <a:off x="3980" y="1833"/>
              <a:ext cx="17" cy="4"/>
            </a:xfrm>
            <a:custGeom>
              <a:avLst/>
              <a:gdLst>
                <a:gd name="T0" fmla="*/ 0 w 17"/>
                <a:gd name="T1" fmla="*/ 4 h 4"/>
                <a:gd name="T2" fmla="*/ 8 w 17"/>
                <a:gd name="T3" fmla="*/ 4 h 4"/>
                <a:gd name="T4" fmla="*/ 17 w 1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">
                  <a:moveTo>
                    <a:pt x="0" y="4"/>
                  </a:moveTo>
                  <a:lnTo>
                    <a:pt x="8" y="4"/>
                  </a:lnTo>
                  <a:lnTo>
                    <a:pt x="17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36" name="Line 244"/>
            <p:cNvSpPr>
              <a:spLocks noChangeShapeType="1"/>
            </p:cNvSpPr>
            <p:nvPr/>
          </p:nvSpPr>
          <p:spPr bwMode="auto">
            <a:xfrm>
              <a:off x="3997" y="1833"/>
              <a:ext cx="17" cy="1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37" name="Line 245"/>
            <p:cNvSpPr>
              <a:spLocks noChangeShapeType="1"/>
            </p:cNvSpPr>
            <p:nvPr/>
          </p:nvSpPr>
          <p:spPr bwMode="auto">
            <a:xfrm>
              <a:off x="4014" y="1833"/>
              <a:ext cx="21" cy="1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38" name="Line 246"/>
            <p:cNvSpPr>
              <a:spLocks noChangeShapeType="1"/>
            </p:cNvSpPr>
            <p:nvPr/>
          </p:nvSpPr>
          <p:spPr bwMode="auto">
            <a:xfrm>
              <a:off x="4035" y="1833"/>
              <a:ext cx="17" cy="4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39" name="Freeform 247"/>
            <p:cNvSpPr>
              <a:spLocks/>
            </p:cNvSpPr>
            <p:nvPr/>
          </p:nvSpPr>
          <p:spPr bwMode="auto">
            <a:xfrm>
              <a:off x="4052" y="1837"/>
              <a:ext cx="17" cy="4"/>
            </a:xfrm>
            <a:custGeom>
              <a:avLst/>
              <a:gdLst>
                <a:gd name="T0" fmla="*/ 0 w 17"/>
                <a:gd name="T1" fmla="*/ 0 h 4"/>
                <a:gd name="T2" fmla="*/ 8 w 17"/>
                <a:gd name="T3" fmla="*/ 4 h 4"/>
                <a:gd name="T4" fmla="*/ 17 w 17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">
                  <a:moveTo>
                    <a:pt x="0" y="0"/>
                  </a:moveTo>
                  <a:lnTo>
                    <a:pt x="8" y="4"/>
                  </a:lnTo>
                  <a:lnTo>
                    <a:pt x="17" y="4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40" name="Freeform 248"/>
            <p:cNvSpPr>
              <a:spLocks/>
            </p:cNvSpPr>
            <p:nvPr/>
          </p:nvSpPr>
          <p:spPr bwMode="auto">
            <a:xfrm>
              <a:off x="4069" y="1837"/>
              <a:ext cx="21" cy="4"/>
            </a:xfrm>
            <a:custGeom>
              <a:avLst/>
              <a:gdLst>
                <a:gd name="T0" fmla="*/ 0 w 21"/>
                <a:gd name="T1" fmla="*/ 4 h 4"/>
                <a:gd name="T2" fmla="*/ 8 w 21"/>
                <a:gd name="T3" fmla="*/ 0 h 4"/>
                <a:gd name="T4" fmla="*/ 21 w 21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4">
                  <a:moveTo>
                    <a:pt x="0" y="4"/>
                  </a:moveTo>
                  <a:lnTo>
                    <a:pt x="8" y="0"/>
                  </a:lnTo>
                  <a:lnTo>
                    <a:pt x="21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41" name="Freeform 249"/>
            <p:cNvSpPr>
              <a:spLocks/>
            </p:cNvSpPr>
            <p:nvPr/>
          </p:nvSpPr>
          <p:spPr bwMode="auto">
            <a:xfrm>
              <a:off x="4090" y="1837"/>
              <a:ext cx="17" cy="4"/>
            </a:xfrm>
            <a:custGeom>
              <a:avLst/>
              <a:gdLst>
                <a:gd name="T0" fmla="*/ 0 w 17"/>
                <a:gd name="T1" fmla="*/ 0 h 4"/>
                <a:gd name="T2" fmla="*/ 9 w 17"/>
                <a:gd name="T3" fmla="*/ 0 h 4"/>
                <a:gd name="T4" fmla="*/ 17 w 17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">
                  <a:moveTo>
                    <a:pt x="0" y="0"/>
                  </a:moveTo>
                  <a:lnTo>
                    <a:pt x="9" y="0"/>
                  </a:lnTo>
                  <a:lnTo>
                    <a:pt x="17" y="4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42" name="Line 250"/>
            <p:cNvSpPr>
              <a:spLocks noChangeShapeType="1"/>
            </p:cNvSpPr>
            <p:nvPr/>
          </p:nvSpPr>
          <p:spPr bwMode="auto">
            <a:xfrm>
              <a:off x="4107" y="1841"/>
              <a:ext cx="17" cy="1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43" name="Line 251"/>
            <p:cNvSpPr>
              <a:spLocks noChangeShapeType="1"/>
            </p:cNvSpPr>
            <p:nvPr/>
          </p:nvSpPr>
          <p:spPr bwMode="auto">
            <a:xfrm>
              <a:off x="4124" y="1841"/>
              <a:ext cx="22" cy="1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44" name="Line 252"/>
            <p:cNvSpPr>
              <a:spLocks noChangeShapeType="1"/>
            </p:cNvSpPr>
            <p:nvPr/>
          </p:nvSpPr>
          <p:spPr bwMode="auto">
            <a:xfrm>
              <a:off x="4146" y="1841"/>
              <a:ext cx="17" cy="1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45" name="Line 253"/>
            <p:cNvSpPr>
              <a:spLocks noChangeShapeType="1"/>
            </p:cNvSpPr>
            <p:nvPr/>
          </p:nvSpPr>
          <p:spPr bwMode="auto">
            <a:xfrm>
              <a:off x="4163" y="1841"/>
              <a:ext cx="17" cy="1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46" name="Freeform 254"/>
            <p:cNvSpPr>
              <a:spLocks/>
            </p:cNvSpPr>
            <p:nvPr/>
          </p:nvSpPr>
          <p:spPr bwMode="auto">
            <a:xfrm>
              <a:off x="4180" y="1841"/>
              <a:ext cx="21" cy="5"/>
            </a:xfrm>
            <a:custGeom>
              <a:avLst/>
              <a:gdLst>
                <a:gd name="T0" fmla="*/ 0 w 21"/>
                <a:gd name="T1" fmla="*/ 0 h 5"/>
                <a:gd name="T2" fmla="*/ 8 w 21"/>
                <a:gd name="T3" fmla="*/ 5 h 5"/>
                <a:gd name="T4" fmla="*/ 21 w 21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5">
                  <a:moveTo>
                    <a:pt x="0" y="0"/>
                  </a:moveTo>
                  <a:lnTo>
                    <a:pt x="8" y="5"/>
                  </a:lnTo>
                  <a:lnTo>
                    <a:pt x="21" y="5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47" name="Freeform 255"/>
            <p:cNvSpPr>
              <a:spLocks/>
            </p:cNvSpPr>
            <p:nvPr/>
          </p:nvSpPr>
          <p:spPr bwMode="auto">
            <a:xfrm>
              <a:off x="4201" y="1841"/>
              <a:ext cx="17" cy="5"/>
            </a:xfrm>
            <a:custGeom>
              <a:avLst/>
              <a:gdLst>
                <a:gd name="T0" fmla="*/ 0 w 17"/>
                <a:gd name="T1" fmla="*/ 5 h 5"/>
                <a:gd name="T2" fmla="*/ 8 w 17"/>
                <a:gd name="T3" fmla="*/ 5 h 5"/>
                <a:gd name="T4" fmla="*/ 17 w 17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5">
                  <a:moveTo>
                    <a:pt x="0" y="5"/>
                  </a:moveTo>
                  <a:lnTo>
                    <a:pt x="8" y="5"/>
                  </a:lnTo>
                  <a:lnTo>
                    <a:pt x="17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48" name="Line 256"/>
            <p:cNvSpPr>
              <a:spLocks noChangeShapeType="1"/>
            </p:cNvSpPr>
            <p:nvPr/>
          </p:nvSpPr>
          <p:spPr bwMode="auto">
            <a:xfrm>
              <a:off x="4218" y="1841"/>
              <a:ext cx="17" cy="1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49" name="Freeform 257"/>
            <p:cNvSpPr>
              <a:spLocks/>
            </p:cNvSpPr>
            <p:nvPr/>
          </p:nvSpPr>
          <p:spPr bwMode="auto">
            <a:xfrm>
              <a:off x="4235" y="1837"/>
              <a:ext cx="21" cy="4"/>
            </a:xfrm>
            <a:custGeom>
              <a:avLst/>
              <a:gdLst>
                <a:gd name="T0" fmla="*/ 0 w 21"/>
                <a:gd name="T1" fmla="*/ 4 h 4"/>
                <a:gd name="T2" fmla="*/ 8 w 21"/>
                <a:gd name="T3" fmla="*/ 0 h 4"/>
                <a:gd name="T4" fmla="*/ 21 w 21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4">
                  <a:moveTo>
                    <a:pt x="0" y="4"/>
                  </a:moveTo>
                  <a:lnTo>
                    <a:pt x="8" y="0"/>
                  </a:lnTo>
                  <a:lnTo>
                    <a:pt x="21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50" name="Line 258"/>
            <p:cNvSpPr>
              <a:spLocks noChangeShapeType="1"/>
            </p:cNvSpPr>
            <p:nvPr/>
          </p:nvSpPr>
          <p:spPr bwMode="auto">
            <a:xfrm>
              <a:off x="4256" y="1837"/>
              <a:ext cx="17" cy="1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51" name="Freeform 259"/>
            <p:cNvSpPr>
              <a:spLocks/>
            </p:cNvSpPr>
            <p:nvPr/>
          </p:nvSpPr>
          <p:spPr bwMode="auto">
            <a:xfrm>
              <a:off x="4273" y="1837"/>
              <a:ext cx="17" cy="4"/>
            </a:xfrm>
            <a:custGeom>
              <a:avLst/>
              <a:gdLst>
                <a:gd name="T0" fmla="*/ 0 w 17"/>
                <a:gd name="T1" fmla="*/ 0 h 4"/>
                <a:gd name="T2" fmla="*/ 9 w 17"/>
                <a:gd name="T3" fmla="*/ 4 h 4"/>
                <a:gd name="T4" fmla="*/ 17 w 17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">
                  <a:moveTo>
                    <a:pt x="0" y="0"/>
                  </a:moveTo>
                  <a:lnTo>
                    <a:pt x="9" y="4"/>
                  </a:lnTo>
                  <a:lnTo>
                    <a:pt x="17" y="4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52" name="Freeform 260"/>
            <p:cNvSpPr>
              <a:spLocks/>
            </p:cNvSpPr>
            <p:nvPr/>
          </p:nvSpPr>
          <p:spPr bwMode="auto">
            <a:xfrm>
              <a:off x="4290" y="1837"/>
              <a:ext cx="22" cy="4"/>
            </a:xfrm>
            <a:custGeom>
              <a:avLst/>
              <a:gdLst>
                <a:gd name="T0" fmla="*/ 0 w 22"/>
                <a:gd name="T1" fmla="*/ 4 h 4"/>
                <a:gd name="T2" fmla="*/ 9 w 22"/>
                <a:gd name="T3" fmla="*/ 0 h 4"/>
                <a:gd name="T4" fmla="*/ 22 w 22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4">
                  <a:moveTo>
                    <a:pt x="0" y="4"/>
                  </a:moveTo>
                  <a:lnTo>
                    <a:pt x="9" y="0"/>
                  </a:lnTo>
                  <a:lnTo>
                    <a:pt x="22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53" name="Freeform 261"/>
            <p:cNvSpPr>
              <a:spLocks/>
            </p:cNvSpPr>
            <p:nvPr/>
          </p:nvSpPr>
          <p:spPr bwMode="auto">
            <a:xfrm>
              <a:off x="4312" y="1837"/>
              <a:ext cx="17" cy="4"/>
            </a:xfrm>
            <a:custGeom>
              <a:avLst/>
              <a:gdLst>
                <a:gd name="T0" fmla="*/ 0 w 17"/>
                <a:gd name="T1" fmla="*/ 0 h 4"/>
                <a:gd name="T2" fmla="*/ 8 w 17"/>
                <a:gd name="T3" fmla="*/ 0 h 4"/>
                <a:gd name="T4" fmla="*/ 17 w 17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">
                  <a:moveTo>
                    <a:pt x="0" y="0"/>
                  </a:moveTo>
                  <a:lnTo>
                    <a:pt x="8" y="0"/>
                  </a:lnTo>
                  <a:lnTo>
                    <a:pt x="17" y="4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54" name="Line 262"/>
            <p:cNvSpPr>
              <a:spLocks noChangeShapeType="1"/>
            </p:cNvSpPr>
            <p:nvPr/>
          </p:nvSpPr>
          <p:spPr bwMode="auto">
            <a:xfrm>
              <a:off x="4329" y="1841"/>
              <a:ext cx="17" cy="1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55" name="Line 263"/>
            <p:cNvSpPr>
              <a:spLocks noChangeShapeType="1"/>
            </p:cNvSpPr>
            <p:nvPr/>
          </p:nvSpPr>
          <p:spPr bwMode="auto">
            <a:xfrm>
              <a:off x="4346" y="1841"/>
              <a:ext cx="17" cy="1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56" name="Line 264"/>
            <p:cNvSpPr>
              <a:spLocks noChangeShapeType="1"/>
            </p:cNvSpPr>
            <p:nvPr/>
          </p:nvSpPr>
          <p:spPr bwMode="auto">
            <a:xfrm flipV="1">
              <a:off x="4363" y="1837"/>
              <a:ext cx="21" cy="4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57" name="Line 265"/>
            <p:cNvSpPr>
              <a:spLocks noChangeShapeType="1"/>
            </p:cNvSpPr>
            <p:nvPr/>
          </p:nvSpPr>
          <p:spPr bwMode="auto">
            <a:xfrm flipV="1">
              <a:off x="4384" y="1833"/>
              <a:ext cx="17" cy="4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58" name="Line 266"/>
            <p:cNvSpPr>
              <a:spLocks noChangeShapeType="1"/>
            </p:cNvSpPr>
            <p:nvPr/>
          </p:nvSpPr>
          <p:spPr bwMode="auto">
            <a:xfrm>
              <a:off x="4401" y="1833"/>
              <a:ext cx="17" cy="1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59" name="Freeform 267"/>
            <p:cNvSpPr>
              <a:spLocks/>
            </p:cNvSpPr>
            <p:nvPr/>
          </p:nvSpPr>
          <p:spPr bwMode="auto">
            <a:xfrm>
              <a:off x="4418" y="1833"/>
              <a:ext cx="21" cy="4"/>
            </a:xfrm>
            <a:custGeom>
              <a:avLst/>
              <a:gdLst>
                <a:gd name="T0" fmla="*/ 0 w 21"/>
                <a:gd name="T1" fmla="*/ 0 h 4"/>
                <a:gd name="T2" fmla="*/ 9 w 21"/>
                <a:gd name="T3" fmla="*/ 4 h 4"/>
                <a:gd name="T4" fmla="*/ 21 w 21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9" y="4"/>
                  </a:lnTo>
                  <a:lnTo>
                    <a:pt x="21" y="4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60" name="Freeform 268"/>
            <p:cNvSpPr>
              <a:spLocks/>
            </p:cNvSpPr>
            <p:nvPr/>
          </p:nvSpPr>
          <p:spPr bwMode="auto">
            <a:xfrm>
              <a:off x="4439" y="1833"/>
              <a:ext cx="17" cy="4"/>
            </a:xfrm>
            <a:custGeom>
              <a:avLst/>
              <a:gdLst>
                <a:gd name="T0" fmla="*/ 0 w 17"/>
                <a:gd name="T1" fmla="*/ 4 h 4"/>
                <a:gd name="T2" fmla="*/ 9 w 17"/>
                <a:gd name="T3" fmla="*/ 4 h 4"/>
                <a:gd name="T4" fmla="*/ 17 w 1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">
                  <a:moveTo>
                    <a:pt x="0" y="4"/>
                  </a:moveTo>
                  <a:lnTo>
                    <a:pt x="9" y="4"/>
                  </a:lnTo>
                  <a:lnTo>
                    <a:pt x="17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61" name="Line 269"/>
            <p:cNvSpPr>
              <a:spLocks noChangeShapeType="1"/>
            </p:cNvSpPr>
            <p:nvPr/>
          </p:nvSpPr>
          <p:spPr bwMode="auto">
            <a:xfrm>
              <a:off x="4456" y="1833"/>
              <a:ext cx="17" cy="1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62" name="Line 270"/>
            <p:cNvSpPr>
              <a:spLocks noChangeShapeType="1"/>
            </p:cNvSpPr>
            <p:nvPr/>
          </p:nvSpPr>
          <p:spPr bwMode="auto">
            <a:xfrm>
              <a:off x="4473" y="1833"/>
              <a:ext cx="22" cy="1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63" name="Freeform 271"/>
            <p:cNvSpPr>
              <a:spLocks/>
            </p:cNvSpPr>
            <p:nvPr/>
          </p:nvSpPr>
          <p:spPr bwMode="auto">
            <a:xfrm>
              <a:off x="4495" y="1833"/>
              <a:ext cx="17" cy="4"/>
            </a:xfrm>
            <a:custGeom>
              <a:avLst/>
              <a:gdLst>
                <a:gd name="T0" fmla="*/ 0 w 17"/>
                <a:gd name="T1" fmla="*/ 0 h 4"/>
                <a:gd name="T2" fmla="*/ 8 w 17"/>
                <a:gd name="T3" fmla="*/ 0 h 4"/>
                <a:gd name="T4" fmla="*/ 17 w 17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">
                  <a:moveTo>
                    <a:pt x="0" y="0"/>
                  </a:moveTo>
                  <a:lnTo>
                    <a:pt x="8" y="0"/>
                  </a:lnTo>
                  <a:lnTo>
                    <a:pt x="17" y="4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64" name="Line 272"/>
            <p:cNvSpPr>
              <a:spLocks noChangeShapeType="1"/>
            </p:cNvSpPr>
            <p:nvPr/>
          </p:nvSpPr>
          <p:spPr bwMode="auto">
            <a:xfrm>
              <a:off x="4512" y="1837"/>
              <a:ext cx="17" cy="1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65" name="Line 273"/>
            <p:cNvSpPr>
              <a:spLocks noChangeShapeType="1"/>
            </p:cNvSpPr>
            <p:nvPr/>
          </p:nvSpPr>
          <p:spPr bwMode="auto">
            <a:xfrm>
              <a:off x="4529" y="1837"/>
              <a:ext cx="21" cy="1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66" name="Freeform 274"/>
            <p:cNvSpPr>
              <a:spLocks/>
            </p:cNvSpPr>
            <p:nvPr/>
          </p:nvSpPr>
          <p:spPr bwMode="auto">
            <a:xfrm>
              <a:off x="4550" y="1833"/>
              <a:ext cx="17" cy="4"/>
            </a:xfrm>
            <a:custGeom>
              <a:avLst/>
              <a:gdLst>
                <a:gd name="T0" fmla="*/ 0 w 17"/>
                <a:gd name="T1" fmla="*/ 4 h 4"/>
                <a:gd name="T2" fmla="*/ 8 w 17"/>
                <a:gd name="T3" fmla="*/ 0 h 4"/>
                <a:gd name="T4" fmla="*/ 17 w 1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">
                  <a:moveTo>
                    <a:pt x="0" y="4"/>
                  </a:moveTo>
                  <a:lnTo>
                    <a:pt x="8" y="0"/>
                  </a:lnTo>
                  <a:lnTo>
                    <a:pt x="17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67" name="Freeform 275"/>
            <p:cNvSpPr>
              <a:spLocks/>
            </p:cNvSpPr>
            <p:nvPr/>
          </p:nvSpPr>
          <p:spPr bwMode="auto">
            <a:xfrm>
              <a:off x="4567" y="1833"/>
              <a:ext cx="17" cy="8"/>
            </a:xfrm>
            <a:custGeom>
              <a:avLst/>
              <a:gdLst>
                <a:gd name="T0" fmla="*/ 0 w 17"/>
                <a:gd name="T1" fmla="*/ 0 h 8"/>
                <a:gd name="T2" fmla="*/ 8 w 17"/>
                <a:gd name="T3" fmla="*/ 4 h 8"/>
                <a:gd name="T4" fmla="*/ 17 w 17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lnTo>
                    <a:pt x="8" y="4"/>
                  </a:lnTo>
                  <a:lnTo>
                    <a:pt x="17" y="8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68" name="Freeform 276"/>
            <p:cNvSpPr>
              <a:spLocks/>
            </p:cNvSpPr>
            <p:nvPr/>
          </p:nvSpPr>
          <p:spPr bwMode="auto">
            <a:xfrm>
              <a:off x="4584" y="1833"/>
              <a:ext cx="21" cy="8"/>
            </a:xfrm>
            <a:custGeom>
              <a:avLst/>
              <a:gdLst>
                <a:gd name="T0" fmla="*/ 0 w 21"/>
                <a:gd name="T1" fmla="*/ 8 h 8"/>
                <a:gd name="T2" fmla="*/ 9 w 21"/>
                <a:gd name="T3" fmla="*/ 4 h 8"/>
                <a:gd name="T4" fmla="*/ 21 w 21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8">
                  <a:moveTo>
                    <a:pt x="0" y="8"/>
                  </a:moveTo>
                  <a:lnTo>
                    <a:pt x="9" y="4"/>
                  </a:lnTo>
                  <a:lnTo>
                    <a:pt x="21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69" name="Line 277"/>
            <p:cNvSpPr>
              <a:spLocks noChangeShapeType="1"/>
            </p:cNvSpPr>
            <p:nvPr/>
          </p:nvSpPr>
          <p:spPr bwMode="auto">
            <a:xfrm flipV="1">
              <a:off x="4605" y="1824"/>
              <a:ext cx="17" cy="9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470" name="Freeform 278"/>
            <p:cNvSpPr>
              <a:spLocks/>
            </p:cNvSpPr>
            <p:nvPr/>
          </p:nvSpPr>
          <p:spPr bwMode="auto">
            <a:xfrm>
              <a:off x="3784" y="1454"/>
              <a:ext cx="25" cy="26"/>
            </a:xfrm>
            <a:custGeom>
              <a:avLst/>
              <a:gdLst>
                <a:gd name="T0" fmla="*/ 13 w 25"/>
                <a:gd name="T1" fmla="*/ 0 h 26"/>
                <a:gd name="T2" fmla="*/ 25 w 25"/>
                <a:gd name="T3" fmla="*/ 13 h 26"/>
                <a:gd name="T4" fmla="*/ 13 w 25"/>
                <a:gd name="T5" fmla="*/ 26 h 26"/>
                <a:gd name="T6" fmla="*/ 0 w 25"/>
                <a:gd name="T7" fmla="*/ 13 h 26"/>
                <a:gd name="T8" fmla="*/ 13 w 2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13" y="0"/>
                  </a:moveTo>
                  <a:lnTo>
                    <a:pt x="25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471" name="Freeform 279"/>
            <p:cNvSpPr>
              <a:spLocks/>
            </p:cNvSpPr>
            <p:nvPr/>
          </p:nvSpPr>
          <p:spPr bwMode="auto">
            <a:xfrm>
              <a:off x="3801" y="1773"/>
              <a:ext cx="25" cy="26"/>
            </a:xfrm>
            <a:custGeom>
              <a:avLst/>
              <a:gdLst>
                <a:gd name="T0" fmla="*/ 13 w 25"/>
                <a:gd name="T1" fmla="*/ 0 h 26"/>
                <a:gd name="T2" fmla="*/ 25 w 25"/>
                <a:gd name="T3" fmla="*/ 13 h 26"/>
                <a:gd name="T4" fmla="*/ 13 w 25"/>
                <a:gd name="T5" fmla="*/ 26 h 26"/>
                <a:gd name="T6" fmla="*/ 0 w 25"/>
                <a:gd name="T7" fmla="*/ 13 h 26"/>
                <a:gd name="T8" fmla="*/ 13 w 2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13" y="0"/>
                  </a:moveTo>
                  <a:lnTo>
                    <a:pt x="25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472" name="Freeform 280"/>
            <p:cNvSpPr>
              <a:spLocks/>
            </p:cNvSpPr>
            <p:nvPr/>
          </p:nvSpPr>
          <p:spPr bwMode="auto">
            <a:xfrm>
              <a:off x="3818" y="1799"/>
              <a:ext cx="25" cy="25"/>
            </a:xfrm>
            <a:custGeom>
              <a:avLst/>
              <a:gdLst>
                <a:gd name="T0" fmla="*/ 13 w 25"/>
                <a:gd name="T1" fmla="*/ 0 h 25"/>
                <a:gd name="T2" fmla="*/ 25 w 25"/>
                <a:gd name="T3" fmla="*/ 13 h 25"/>
                <a:gd name="T4" fmla="*/ 13 w 25"/>
                <a:gd name="T5" fmla="*/ 25 h 25"/>
                <a:gd name="T6" fmla="*/ 0 w 25"/>
                <a:gd name="T7" fmla="*/ 13 h 25"/>
                <a:gd name="T8" fmla="*/ 13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25" y="13"/>
                  </a:lnTo>
                  <a:lnTo>
                    <a:pt x="13" y="25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473" name="Freeform 281"/>
            <p:cNvSpPr>
              <a:spLocks/>
            </p:cNvSpPr>
            <p:nvPr/>
          </p:nvSpPr>
          <p:spPr bwMode="auto">
            <a:xfrm>
              <a:off x="3839" y="1807"/>
              <a:ext cx="26" cy="26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474" name="Freeform 282"/>
            <p:cNvSpPr>
              <a:spLocks/>
            </p:cNvSpPr>
            <p:nvPr/>
          </p:nvSpPr>
          <p:spPr bwMode="auto">
            <a:xfrm>
              <a:off x="3856" y="1820"/>
              <a:ext cx="26" cy="26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475" name="Freeform 283"/>
            <p:cNvSpPr>
              <a:spLocks/>
            </p:cNvSpPr>
            <p:nvPr/>
          </p:nvSpPr>
          <p:spPr bwMode="auto">
            <a:xfrm>
              <a:off x="3873" y="1824"/>
              <a:ext cx="26" cy="26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476" name="Freeform 284"/>
            <p:cNvSpPr>
              <a:spLocks/>
            </p:cNvSpPr>
            <p:nvPr/>
          </p:nvSpPr>
          <p:spPr bwMode="auto">
            <a:xfrm>
              <a:off x="3890" y="1824"/>
              <a:ext cx="26" cy="26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477" name="Freeform 285"/>
            <p:cNvSpPr>
              <a:spLocks/>
            </p:cNvSpPr>
            <p:nvPr/>
          </p:nvSpPr>
          <p:spPr bwMode="auto">
            <a:xfrm>
              <a:off x="3911" y="1820"/>
              <a:ext cx="26" cy="26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478" name="Freeform 286"/>
            <p:cNvSpPr>
              <a:spLocks/>
            </p:cNvSpPr>
            <p:nvPr/>
          </p:nvSpPr>
          <p:spPr bwMode="auto">
            <a:xfrm>
              <a:off x="3928" y="1829"/>
              <a:ext cx="26" cy="25"/>
            </a:xfrm>
            <a:custGeom>
              <a:avLst/>
              <a:gdLst>
                <a:gd name="T0" fmla="*/ 13 w 26"/>
                <a:gd name="T1" fmla="*/ 0 h 25"/>
                <a:gd name="T2" fmla="*/ 26 w 26"/>
                <a:gd name="T3" fmla="*/ 12 h 25"/>
                <a:gd name="T4" fmla="*/ 13 w 26"/>
                <a:gd name="T5" fmla="*/ 25 h 25"/>
                <a:gd name="T6" fmla="*/ 0 w 26"/>
                <a:gd name="T7" fmla="*/ 12 h 25"/>
                <a:gd name="T8" fmla="*/ 13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3" y="0"/>
                  </a:moveTo>
                  <a:lnTo>
                    <a:pt x="26" y="12"/>
                  </a:lnTo>
                  <a:lnTo>
                    <a:pt x="13" y="25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479" name="Freeform 287"/>
            <p:cNvSpPr>
              <a:spLocks/>
            </p:cNvSpPr>
            <p:nvPr/>
          </p:nvSpPr>
          <p:spPr bwMode="auto">
            <a:xfrm>
              <a:off x="3946" y="1820"/>
              <a:ext cx="25" cy="26"/>
            </a:xfrm>
            <a:custGeom>
              <a:avLst/>
              <a:gdLst>
                <a:gd name="T0" fmla="*/ 12 w 25"/>
                <a:gd name="T1" fmla="*/ 0 h 26"/>
                <a:gd name="T2" fmla="*/ 25 w 25"/>
                <a:gd name="T3" fmla="*/ 13 h 26"/>
                <a:gd name="T4" fmla="*/ 12 w 25"/>
                <a:gd name="T5" fmla="*/ 26 h 26"/>
                <a:gd name="T6" fmla="*/ 0 w 25"/>
                <a:gd name="T7" fmla="*/ 13 h 26"/>
                <a:gd name="T8" fmla="*/ 12 w 2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12" y="0"/>
                  </a:moveTo>
                  <a:lnTo>
                    <a:pt x="25" y="13"/>
                  </a:lnTo>
                  <a:lnTo>
                    <a:pt x="12" y="26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480" name="Freeform 288"/>
            <p:cNvSpPr>
              <a:spLocks/>
            </p:cNvSpPr>
            <p:nvPr/>
          </p:nvSpPr>
          <p:spPr bwMode="auto">
            <a:xfrm>
              <a:off x="3967" y="1824"/>
              <a:ext cx="25" cy="26"/>
            </a:xfrm>
            <a:custGeom>
              <a:avLst/>
              <a:gdLst>
                <a:gd name="T0" fmla="*/ 13 w 25"/>
                <a:gd name="T1" fmla="*/ 0 h 26"/>
                <a:gd name="T2" fmla="*/ 25 w 25"/>
                <a:gd name="T3" fmla="*/ 13 h 26"/>
                <a:gd name="T4" fmla="*/ 13 w 25"/>
                <a:gd name="T5" fmla="*/ 26 h 26"/>
                <a:gd name="T6" fmla="*/ 0 w 25"/>
                <a:gd name="T7" fmla="*/ 13 h 26"/>
                <a:gd name="T8" fmla="*/ 13 w 2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13" y="0"/>
                  </a:moveTo>
                  <a:lnTo>
                    <a:pt x="25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481" name="Freeform 289"/>
            <p:cNvSpPr>
              <a:spLocks/>
            </p:cNvSpPr>
            <p:nvPr/>
          </p:nvSpPr>
          <p:spPr bwMode="auto">
            <a:xfrm>
              <a:off x="3984" y="1820"/>
              <a:ext cx="25" cy="26"/>
            </a:xfrm>
            <a:custGeom>
              <a:avLst/>
              <a:gdLst>
                <a:gd name="T0" fmla="*/ 13 w 25"/>
                <a:gd name="T1" fmla="*/ 0 h 26"/>
                <a:gd name="T2" fmla="*/ 25 w 25"/>
                <a:gd name="T3" fmla="*/ 13 h 26"/>
                <a:gd name="T4" fmla="*/ 13 w 25"/>
                <a:gd name="T5" fmla="*/ 26 h 26"/>
                <a:gd name="T6" fmla="*/ 0 w 25"/>
                <a:gd name="T7" fmla="*/ 13 h 26"/>
                <a:gd name="T8" fmla="*/ 13 w 2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13" y="0"/>
                  </a:moveTo>
                  <a:lnTo>
                    <a:pt x="25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482" name="Freeform 290"/>
            <p:cNvSpPr>
              <a:spLocks/>
            </p:cNvSpPr>
            <p:nvPr/>
          </p:nvSpPr>
          <p:spPr bwMode="auto">
            <a:xfrm>
              <a:off x="4001" y="1820"/>
              <a:ext cx="25" cy="26"/>
            </a:xfrm>
            <a:custGeom>
              <a:avLst/>
              <a:gdLst>
                <a:gd name="T0" fmla="*/ 13 w 25"/>
                <a:gd name="T1" fmla="*/ 0 h 26"/>
                <a:gd name="T2" fmla="*/ 25 w 25"/>
                <a:gd name="T3" fmla="*/ 13 h 26"/>
                <a:gd name="T4" fmla="*/ 13 w 25"/>
                <a:gd name="T5" fmla="*/ 26 h 26"/>
                <a:gd name="T6" fmla="*/ 0 w 25"/>
                <a:gd name="T7" fmla="*/ 13 h 26"/>
                <a:gd name="T8" fmla="*/ 13 w 2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13" y="0"/>
                  </a:moveTo>
                  <a:lnTo>
                    <a:pt x="25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483" name="Freeform 291"/>
            <p:cNvSpPr>
              <a:spLocks/>
            </p:cNvSpPr>
            <p:nvPr/>
          </p:nvSpPr>
          <p:spPr bwMode="auto">
            <a:xfrm>
              <a:off x="4022" y="1820"/>
              <a:ext cx="26" cy="26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484" name="Freeform 292"/>
            <p:cNvSpPr>
              <a:spLocks/>
            </p:cNvSpPr>
            <p:nvPr/>
          </p:nvSpPr>
          <p:spPr bwMode="auto">
            <a:xfrm>
              <a:off x="4039" y="1824"/>
              <a:ext cx="26" cy="26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485" name="Freeform 293"/>
            <p:cNvSpPr>
              <a:spLocks/>
            </p:cNvSpPr>
            <p:nvPr/>
          </p:nvSpPr>
          <p:spPr bwMode="auto">
            <a:xfrm>
              <a:off x="4056" y="1829"/>
              <a:ext cx="26" cy="25"/>
            </a:xfrm>
            <a:custGeom>
              <a:avLst/>
              <a:gdLst>
                <a:gd name="T0" fmla="*/ 13 w 26"/>
                <a:gd name="T1" fmla="*/ 0 h 25"/>
                <a:gd name="T2" fmla="*/ 26 w 26"/>
                <a:gd name="T3" fmla="*/ 12 h 25"/>
                <a:gd name="T4" fmla="*/ 13 w 26"/>
                <a:gd name="T5" fmla="*/ 25 h 25"/>
                <a:gd name="T6" fmla="*/ 0 w 26"/>
                <a:gd name="T7" fmla="*/ 12 h 25"/>
                <a:gd name="T8" fmla="*/ 13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3" y="0"/>
                  </a:moveTo>
                  <a:lnTo>
                    <a:pt x="26" y="12"/>
                  </a:lnTo>
                  <a:lnTo>
                    <a:pt x="13" y="25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486" name="Freeform 294"/>
            <p:cNvSpPr>
              <a:spLocks/>
            </p:cNvSpPr>
            <p:nvPr/>
          </p:nvSpPr>
          <p:spPr bwMode="auto">
            <a:xfrm>
              <a:off x="4077" y="1824"/>
              <a:ext cx="26" cy="26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487" name="Freeform 295"/>
            <p:cNvSpPr>
              <a:spLocks/>
            </p:cNvSpPr>
            <p:nvPr/>
          </p:nvSpPr>
          <p:spPr bwMode="auto">
            <a:xfrm>
              <a:off x="4094" y="1829"/>
              <a:ext cx="26" cy="25"/>
            </a:xfrm>
            <a:custGeom>
              <a:avLst/>
              <a:gdLst>
                <a:gd name="T0" fmla="*/ 13 w 26"/>
                <a:gd name="T1" fmla="*/ 0 h 25"/>
                <a:gd name="T2" fmla="*/ 26 w 26"/>
                <a:gd name="T3" fmla="*/ 12 h 25"/>
                <a:gd name="T4" fmla="*/ 13 w 26"/>
                <a:gd name="T5" fmla="*/ 25 h 25"/>
                <a:gd name="T6" fmla="*/ 0 w 26"/>
                <a:gd name="T7" fmla="*/ 12 h 25"/>
                <a:gd name="T8" fmla="*/ 13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3" y="0"/>
                  </a:moveTo>
                  <a:lnTo>
                    <a:pt x="26" y="12"/>
                  </a:lnTo>
                  <a:lnTo>
                    <a:pt x="13" y="25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488" name="Freeform 296"/>
            <p:cNvSpPr>
              <a:spLocks/>
            </p:cNvSpPr>
            <p:nvPr/>
          </p:nvSpPr>
          <p:spPr bwMode="auto">
            <a:xfrm>
              <a:off x="4112" y="1829"/>
              <a:ext cx="25" cy="25"/>
            </a:xfrm>
            <a:custGeom>
              <a:avLst/>
              <a:gdLst>
                <a:gd name="T0" fmla="*/ 12 w 25"/>
                <a:gd name="T1" fmla="*/ 0 h 25"/>
                <a:gd name="T2" fmla="*/ 25 w 25"/>
                <a:gd name="T3" fmla="*/ 12 h 25"/>
                <a:gd name="T4" fmla="*/ 12 w 25"/>
                <a:gd name="T5" fmla="*/ 25 h 25"/>
                <a:gd name="T6" fmla="*/ 0 w 25"/>
                <a:gd name="T7" fmla="*/ 12 h 25"/>
                <a:gd name="T8" fmla="*/ 12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lnTo>
                    <a:pt x="25" y="12"/>
                  </a:lnTo>
                  <a:lnTo>
                    <a:pt x="12" y="25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489" name="Freeform 297"/>
            <p:cNvSpPr>
              <a:spLocks/>
            </p:cNvSpPr>
            <p:nvPr/>
          </p:nvSpPr>
          <p:spPr bwMode="auto">
            <a:xfrm>
              <a:off x="4133" y="1829"/>
              <a:ext cx="25" cy="25"/>
            </a:xfrm>
            <a:custGeom>
              <a:avLst/>
              <a:gdLst>
                <a:gd name="T0" fmla="*/ 13 w 25"/>
                <a:gd name="T1" fmla="*/ 0 h 25"/>
                <a:gd name="T2" fmla="*/ 25 w 25"/>
                <a:gd name="T3" fmla="*/ 12 h 25"/>
                <a:gd name="T4" fmla="*/ 13 w 25"/>
                <a:gd name="T5" fmla="*/ 25 h 25"/>
                <a:gd name="T6" fmla="*/ 0 w 25"/>
                <a:gd name="T7" fmla="*/ 12 h 25"/>
                <a:gd name="T8" fmla="*/ 13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25" y="12"/>
                  </a:lnTo>
                  <a:lnTo>
                    <a:pt x="13" y="25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490" name="Freeform 298"/>
            <p:cNvSpPr>
              <a:spLocks/>
            </p:cNvSpPr>
            <p:nvPr/>
          </p:nvSpPr>
          <p:spPr bwMode="auto">
            <a:xfrm>
              <a:off x="4150" y="1829"/>
              <a:ext cx="25" cy="25"/>
            </a:xfrm>
            <a:custGeom>
              <a:avLst/>
              <a:gdLst>
                <a:gd name="T0" fmla="*/ 13 w 25"/>
                <a:gd name="T1" fmla="*/ 0 h 25"/>
                <a:gd name="T2" fmla="*/ 25 w 25"/>
                <a:gd name="T3" fmla="*/ 12 h 25"/>
                <a:gd name="T4" fmla="*/ 13 w 25"/>
                <a:gd name="T5" fmla="*/ 25 h 25"/>
                <a:gd name="T6" fmla="*/ 0 w 25"/>
                <a:gd name="T7" fmla="*/ 12 h 25"/>
                <a:gd name="T8" fmla="*/ 13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25" y="12"/>
                  </a:lnTo>
                  <a:lnTo>
                    <a:pt x="13" y="25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491" name="Freeform 299"/>
            <p:cNvSpPr>
              <a:spLocks/>
            </p:cNvSpPr>
            <p:nvPr/>
          </p:nvSpPr>
          <p:spPr bwMode="auto">
            <a:xfrm>
              <a:off x="4167" y="1829"/>
              <a:ext cx="25" cy="25"/>
            </a:xfrm>
            <a:custGeom>
              <a:avLst/>
              <a:gdLst>
                <a:gd name="T0" fmla="*/ 13 w 25"/>
                <a:gd name="T1" fmla="*/ 0 h 25"/>
                <a:gd name="T2" fmla="*/ 25 w 25"/>
                <a:gd name="T3" fmla="*/ 12 h 25"/>
                <a:gd name="T4" fmla="*/ 13 w 25"/>
                <a:gd name="T5" fmla="*/ 25 h 25"/>
                <a:gd name="T6" fmla="*/ 0 w 25"/>
                <a:gd name="T7" fmla="*/ 12 h 25"/>
                <a:gd name="T8" fmla="*/ 13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25" y="12"/>
                  </a:lnTo>
                  <a:lnTo>
                    <a:pt x="13" y="25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492" name="Freeform 300"/>
            <p:cNvSpPr>
              <a:spLocks/>
            </p:cNvSpPr>
            <p:nvPr/>
          </p:nvSpPr>
          <p:spPr bwMode="auto">
            <a:xfrm>
              <a:off x="4188" y="1833"/>
              <a:ext cx="26" cy="26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493" name="Freeform 301"/>
            <p:cNvSpPr>
              <a:spLocks/>
            </p:cNvSpPr>
            <p:nvPr/>
          </p:nvSpPr>
          <p:spPr bwMode="auto">
            <a:xfrm>
              <a:off x="4205" y="1829"/>
              <a:ext cx="26" cy="25"/>
            </a:xfrm>
            <a:custGeom>
              <a:avLst/>
              <a:gdLst>
                <a:gd name="T0" fmla="*/ 13 w 26"/>
                <a:gd name="T1" fmla="*/ 0 h 25"/>
                <a:gd name="T2" fmla="*/ 26 w 26"/>
                <a:gd name="T3" fmla="*/ 12 h 25"/>
                <a:gd name="T4" fmla="*/ 13 w 26"/>
                <a:gd name="T5" fmla="*/ 25 h 25"/>
                <a:gd name="T6" fmla="*/ 0 w 26"/>
                <a:gd name="T7" fmla="*/ 12 h 25"/>
                <a:gd name="T8" fmla="*/ 13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3" y="0"/>
                  </a:moveTo>
                  <a:lnTo>
                    <a:pt x="26" y="12"/>
                  </a:lnTo>
                  <a:lnTo>
                    <a:pt x="13" y="25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494" name="Freeform 302"/>
            <p:cNvSpPr>
              <a:spLocks/>
            </p:cNvSpPr>
            <p:nvPr/>
          </p:nvSpPr>
          <p:spPr bwMode="auto">
            <a:xfrm>
              <a:off x="4222" y="1829"/>
              <a:ext cx="26" cy="25"/>
            </a:xfrm>
            <a:custGeom>
              <a:avLst/>
              <a:gdLst>
                <a:gd name="T0" fmla="*/ 13 w 26"/>
                <a:gd name="T1" fmla="*/ 0 h 25"/>
                <a:gd name="T2" fmla="*/ 26 w 26"/>
                <a:gd name="T3" fmla="*/ 12 h 25"/>
                <a:gd name="T4" fmla="*/ 13 w 26"/>
                <a:gd name="T5" fmla="*/ 25 h 25"/>
                <a:gd name="T6" fmla="*/ 0 w 26"/>
                <a:gd name="T7" fmla="*/ 12 h 25"/>
                <a:gd name="T8" fmla="*/ 13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3" y="0"/>
                  </a:moveTo>
                  <a:lnTo>
                    <a:pt x="26" y="12"/>
                  </a:lnTo>
                  <a:lnTo>
                    <a:pt x="13" y="25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495" name="Freeform 303"/>
            <p:cNvSpPr>
              <a:spLocks/>
            </p:cNvSpPr>
            <p:nvPr/>
          </p:nvSpPr>
          <p:spPr bwMode="auto">
            <a:xfrm>
              <a:off x="4243" y="1824"/>
              <a:ext cx="26" cy="26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496" name="Freeform 304"/>
            <p:cNvSpPr>
              <a:spLocks/>
            </p:cNvSpPr>
            <p:nvPr/>
          </p:nvSpPr>
          <p:spPr bwMode="auto">
            <a:xfrm>
              <a:off x="4260" y="1824"/>
              <a:ext cx="26" cy="26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497" name="Freeform 305"/>
            <p:cNvSpPr>
              <a:spLocks/>
            </p:cNvSpPr>
            <p:nvPr/>
          </p:nvSpPr>
          <p:spPr bwMode="auto">
            <a:xfrm>
              <a:off x="4278" y="1829"/>
              <a:ext cx="25" cy="25"/>
            </a:xfrm>
            <a:custGeom>
              <a:avLst/>
              <a:gdLst>
                <a:gd name="T0" fmla="*/ 12 w 25"/>
                <a:gd name="T1" fmla="*/ 0 h 25"/>
                <a:gd name="T2" fmla="*/ 25 w 25"/>
                <a:gd name="T3" fmla="*/ 12 h 25"/>
                <a:gd name="T4" fmla="*/ 12 w 25"/>
                <a:gd name="T5" fmla="*/ 25 h 25"/>
                <a:gd name="T6" fmla="*/ 0 w 25"/>
                <a:gd name="T7" fmla="*/ 12 h 25"/>
                <a:gd name="T8" fmla="*/ 12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lnTo>
                    <a:pt x="25" y="12"/>
                  </a:lnTo>
                  <a:lnTo>
                    <a:pt x="12" y="25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498" name="Freeform 306"/>
            <p:cNvSpPr>
              <a:spLocks/>
            </p:cNvSpPr>
            <p:nvPr/>
          </p:nvSpPr>
          <p:spPr bwMode="auto">
            <a:xfrm>
              <a:off x="4299" y="1824"/>
              <a:ext cx="25" cy="26"/>
            </a:xfrm>
            <a:custGeom>
              <a:avLst/>
              <a:gdLst>
                <a:gd name="T0" fmla="*/ 13 w 25"/>
                <a:gd name="T1" fmla="*/ 0 h 26"/>
                <a:gd name="T2" fmla="*/ 25 w 25"/>
                <a:gd name="T3" fmla="*/ 13 h 26"/>
                <a:gd name="T4" fmla="*/ 13 w 25"/>
                <a:gd name="T5" fmla="*/ 26 h 26"/>
                <a:gd name="T6" fmla="*/ 0 w 25"/>
                <a:gd name="T7" fmla="*/ 13 h 26"/>
                <a:gd name="T8" fmla="*/ 13 w 2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13" y="0"/>
                  </a:moveTo>
                  <a:lnTo>
                    <a:pt x="25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499" name="Freeform 307"/>
            <p:cNvSpPr>
              <a:spLocks/>
            </p:cNvSpPr>
            <p:nvPr/>
          </p:nvSpPr>
          <p:spPr bwMode="auto">
            <a:xfrm>
              <a:off x="4316" y="1829"/>
              <a:ext cx="25" cy="25"/>
            </a:xfrm>
            <a:custGeom>
              <a:avLst/>
              <a:gdLst>
                <a:gd name="T0" fmla="*/ 13 w 25"/>
                <a:gd name="T1" fmla="*/ 0 h 25"/>
                <a:gd name="T2" fmla="*/ 25 w 25"/>
                <a:gd name="T3" fmla="*/ 12 h 25"/>
                <a:gd name="T4" fmla="*/ 13 w 25"/>
                <a:gd name="T5" fmla="*/ 25 h 25"/>
                <a:gd name="T6" fmla="*/ 0 w 25"/>
                <a:gd name="T7" fmla="*/ 12 h 25"/>
                <a:gd name="T8" fmla="*/ 13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25" y="12"/>
                  </a:lnTo>
                  <a:lnTo>
                    <a:pt x="13" y="25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500" name="Freeform 308"/>
            <p:cNvSpPr>
              <a:spLocks/>
            </p:cNvSpPr>
            <p:nvPr/>
          </p:nvSpPr>
          <p:spPr bwMode="auto">
            <a:xfrm>
              <a:off x="4333" y="1829"/>
              <a:ext cx="25" cy="25"/>
            </a:xfrm>
            <a:custGeom>
              <a:avLst/>
              <a:gdLst>
                <a:gd name="T0" fmla="*/ 13 w 25"/>
                <a:gd name="T1" fmla="*/ 0 h 25"/>
                <a:gd name="T2" fmla="*/ 25 w 25"/>
                <a:gd name="T3" fmla="*/ 12 h 25"/>
                <a:gd name="T4" fmla="*/ 13 w 25"/>
                <a:gd name="T5" fmla="*/ 25 h 25"/>
                <a:gd name="T6" fmla="*/ 0 w 25"/>
                <a:gd name="T7" fmla="*/ 12 h 25"/>
                <a:gd name="T8" fmla="*/ 13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25" y="12"/>
                  </a:lnTo>
                  <a:lnTo>
                    <a:pt x="13" y="25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501" name="Freeform 309"/>
            <p:cNvSpPr>
              <a:spLocks/>
            </p:cNvSpPr>
            <p:nvPr/>
          </p:nvSpPr>
          <p:spPr bwMode="auto">
            <a:xfrm>
              <a:off x="4350" y="1829"/>
              <a:ext cx="25" cy="25"/>
            </a:xfrm>
            <a:custGeom>
              <a:avLst/>
              <a:gdLst>
                <a:gd name="T0" fmla="*/ 13 w 25"/>
                <a:gd name="T1" fmla="*/ 0 h 25"/>
                <a:gd name="T2" fmla="*/ 25 w 25"/>
                <a:gd name="T3" fmla="*/ 12 h 25"/>
                <a:gd name="T4" fmla="*/ 13 w 25"/>
                <a:gd name="T5" fmla="*/ 25 h 25"/>
                <a:gd name="T6" fmla="*/ 0 w 25"/>
                <a:gd name="T7" fmla="*/ 12 h 25"/>
                <a:gd name="T8" fmla="*/ 13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lnTo>
                    <a:pt x="25" y="12"/>
                  </a:lnTo>
                  <a:lnTo>
                    <a:pt x="13" y="25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502" name="Freeform 310"/>
            <p:cNvSpPr>
              <a:spLocks/>
            </p:cNvSpPr>
            <p:nvPr/>
          </p:nvSpPr>
          <p:spPr bwMode="auto">
            <a:xfrm>
              <a:off x="4371" y="1824"/>
              <a:ext cx="26" cy="26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503" name="Freeform 311"/>
            <p:cNvSpPr>
              <a:spLocks/>
            </p:cNvSpPr>
            <p:nvPr/>
          </p:nvSpPr>
          <p:spPr bwMode="auto">
            <a:xfrm>
              <a:off x="4388" y="1820"/>
              <a:ext cx="26" cy="26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504" name="Freeform 312"/>
            <p:cNvSpPr>
              <a:spLocks/>
            </p:cNvSpPr>
            <p:nvPr/>
          </p:nvSpPr>
          <p:spPr bwMode="auto">
            <a:xfrm>
              <a:off x="4405" y="1820"/>
              <a:ext cx="26" cy="26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505" name="Freeform 313"/>
            <p:cNvSpPr>
              <a:spLocks/>
            </p:cNvSpPr>
            <p:nvPr/>
          </p:nvSpPr>
          <p:spPr bwMode="auto">
            <a:xfrm>
              <a:off x="4427" y="1824"/>
              <a:ext cx="25" cy="26"/>
            </a:xfrm>
            <a:custGeom>
              <a:avLst/>
              <a:gdLst>
                <a:gd name="T0" fmla="*/ 12 w 25"/>
                <a:gd name="T1" fmla="*/ 0 h 26"/>
                <a:gd name="T2" fmla="*/ 25 w 25"/>
                <a:gd name="T3" fmla="*/ 13 h 26"/>
                <a:gd name="T4" fmla="*/ 12 w 25"/>
                <a:gd name="T5" fmla="*/ 26 h 26"/>
                <a:gd name="T6" fmla="*/ 0 w 25"/>
                <a:gd name="T7" fmla="*/ 13 h 26"/>
                <a:gd name="T8" fmla="*/ 12 w 2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12" y="0"/>
                  </a:moveTo>
                  <a:lnTo>
                    <a:pt x="25" y="13"/>
                  </a:lnTo>
                  <a:lnTo>
                    <a:pt x="12" y="26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506" name="Freeform 314"/>
            <p:cNvSpPr>
              <a:spLocks/>
            </p:cNvSpPr>
            <p:nvPr/>
          </p:nvSpPr>
          <p:spPr bwMode="auto">
            <a:xfrm>
              <a:off x="4444" y="1820"/>
              <a:ext cx="25" cy="26"/>
            </a:xfrm>
            <a:custGeom>
              <a:avLst/>
              <a:gdLst>
                <a:gd name="T0" fmla="*/ 12 w 25"/>
                <a:gd name="T1" fmla="*/ 0 h 26"/>
                <a:gd name="T2" fmla="*/ 25 w 25"/>
                <a:gd name="T3" fmla="*/ 13 h 26"/>
                <a:gd name="T4" fmla="*/ 12 w 25"/>
                <a:gd name="T5" fmla="*/ 26 h 26"/>
                <a:gd name="T6" fmla="*/ 0 w 25"/>
                <a:gd name="T7" fmla="*/ 13 h 26"/>
                <a:gd name="T8" fmla="*/ 12 w 2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12" y="0"/>
                  </a:moveTo>
                  <a:lnTo>
                    <a:pt x="25" y="13"/>
                  </a:lnTo>
                  <a:lnTo>
                    <a:pt x="12" y="26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507" name="Freeform 315"/>
            <p:cNvSpPr>
              <a:spLocks/>
            </p:cNvSpPr>
            <p:nvPr/>
          </p:nvSpPr>
          <p:spPr bwMode="auto">
            <a:xfrm>
              <a:off x="4461" y="1820"/>
              <a:ext cx="25" cy="26"/>
            </a:xfrm>
            <a:custGeom>
              <a:avLst/>
              <a:gdLst>
                <a:gd name="T0" fmla="*/ 12 w 25"/>
                <a:gd name="T1" fmla="*/ 0 h 26"/>
                <a:gd name="T2" fmla="*/ 25 w 25"/>
                <a:gd name="T3" fmla="*/ 13 h 26"/>
                <a:gd name="T4" fmla="*/ 12 w 25"/>
                <a:gd name="T5" fmla="*/ 26 h 26"/>
                <a:gd name="T6" fmla="*/ 0 w 25"/>
                <a:gd name="T7" fmla="*/ 13 h 26"/>
                <a:gd name="T8" fmla="*/ 12 w 2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12" y="0"/>
                  </a:moveTo>
                  <a:lnTo>
                    <a:pt x="25" y="13"/>
                  </a:lnTo>
                  <a:lnTo>
                    <a:pt x="12" y="26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508" name="Freeform 316"/>
            <p:cNvSpPr>
              <a:spLocks/>
            </p:cNvSpPr>
            <p:nvPr/>
          </p:nvSpPr>
          <p:spPr bwMode="auto">
            <a:xfrm>
              <a:off x="4482" y="1820"/>
              <a:ext cx="25" cy="26"/>
            </a:xfrm>
            <a:custGeom>
              <a:avLst/>
              <a:gdLst>
                <a:gd name="T0" fmla="*/ 13 w 25"/>
                <a:gd name="T1" fmla="*/ 0 h 26"/>
                <a:gd name="T2" fmla="*/ 25 w 25"/>
                <a:gd name="T3" fmla="*/ 13 h 26"/>
                <a:gd name="T4" fmla="*/ 13 w 25"/>
                <a:gd name="T5" fmla="*/ 26 h 26"/>
                <a:gd name="T6" fmla="*/ 0 w 25"/>
                <a:gd name="T7" fmla="*/ 13 h 26"/>
                <a:gd name="T8" fmla="*/ 13 w 2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13" y="0"/>
                  </a:moveTo>
                  <a:lnTo>
                    <a:pt x="25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509" name="Freeform 317"/>
            <p:cNvSpPr>
              <a:spLocks/>
            </p:cNvSpPr>
            <p:nvPr/>
          </p:nvSpPr>
          <p:spPr bwMode="auto">
            <a:xfrm>
              <a:off x="4499" y="1824"/>
              <a:ext cx="25" cy="26"/>
            </a:xfrm>
            <a:custGeom>
              <a:avLst/>
              <a:gdLst>
                <a:gd name="T0" fmla="*/ 13 w 25"/>
                <a:gd name="T1" fmla="*/ 0 h 26"/>
                <a:gd name="T2" fmla="*/ 25 w 25"/>
                <a:gd name="T3" fmla="*/ 13 h 26"/>
                <a:gd name="T4" fmla="*/ 13 w 25"/>
                <a:gd name="T5" fmla="*/ 26 h 26"/>
                <a:gd name="T6" fmla="*/ 0 w 25"/>
                <a:gd name="T7" fmla="*/ 13 h 26"/>
                <a:gd name="T8" fmla="*/ 13 w 2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13" y="0"/>
                  </a:moveTo>
                  <a:lnTo>
                    <a:pt x="25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510" name="Freeform 318"/>
            <p:cNvSpPr>
              <a:spLocks/>
            </p:cNvSpPr>
            <p:nvPr/>
          </p:nvSpPr>
          <p:spPr bwMode="auto">
            <a:xfrm>
              <a:off x="4516" y="1824"/>
              <a:ext cx="25" cy="26"/>
            </a:xfrm>
            <a:custGeom>
              <a:avLst/>
              <a:gdLst>
                <a:gd name="T0" fmla="*/ 13 w 25"/>
                <a:gd name="T1" fmla="*/ 0 h 26"/>
                <a:gd name="T2" fmla="*/ 25 w 25"/>
                <a:gd name="T3" fmla="*/ 13 h 26"/>
                <a:gd name="T4" fmla="*/ 13 w 25"/>
                <a:gd name="T5" fmla="*/ 26 h 26"/>
                <a:gd name="T6" fmla="*/ 0 w 25"/>
                <a:gd name="T7" fmla="*/ 13 h 26"/>
                <a:gd name="T8" fmla="*/ 13 w 2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13" y="0"/>
                  </a:moveTo>
                  <a:lnTo>
                    <a:pt x="25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511" name="Freeform 319"/>
            <p:cNvSpPr>
              <a:spLocks/>
            </p:cNvSpPr>
            <p:nvPr/>
          </p:nvSpPr>
          <p:spPr bwMode="auto">
            <a:xfrm>
              <a:off x="4537" y="1824"/>
              <a:ext cx="26" cy="26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512" name="Freeform 320"/>
            <p:cNvSpPr>
              <a:spLocks/>
            </p:cNvSpPr>
            <p:nvPr/>
          </p:nvSpPr>
          <p:spPr bwMode="auto">
            <a:xfrm>
              <a:off x="4554" y="1820"/>
              <a:ext cx="26" cy="26"/>
            </a:xfrm>
            <a:custGeom>
              <a:avLst/>
              <a:gdLst>
                <a:gd name="T0" fmla="*/ 13 w 26"/>
                <a:gd name="T1" fmla="*/ 0 h 26"/>
                <a:gd name="T2" fmla="*/ 26 w 26"/>
                <a:gd name="T3" fmla="*/ 13 h 26"/>
                <a:gd name="T4" fmla="*/ 13 w 26"/>
                <a:gd name="T5" fmla="*/ 26 h 26"/>
                <a:gd name="T6" fmla="*/ 0 w 26"/>
                <a:gd name="T7" fmla="*/ 13 h 26"/>
                <a:gd name="T8" fmla="*/ 13 w 2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lnTo>
                    <a:pt x="26" y="13"/>
                  </a:lnTo>
                  <a:lnTo>
                    <a:pt x="13" y="26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513" name="Freeform 321"/>
            <p:cNvSpPr>
              <a:spLocks/>
            </p:cNvSpPr>
            <p:nvPr/>
          </p:nvSpPr>
          <p:spPr bwMode="auto">
            <a:xfrm>
              <a:off x="4571" y="1829"/>
              <a:ext cx="26" cy="25"/>
            </a:xfrm>
            <a:custGeom>
              <a:avLst/>
              <a:gdLst>
                <a:gd name="T0" fmla="*/ 13 w 26"/>
                <a:gd name="T1" fmla="*/ 0 h 25"/>
                <a:gd name="T2" fmla="*/ 26 w 26"/>
                <a:gd name="T3" fmla="*/ 12 h 25"/>
                <a:gd name="T4" fmla="*/ 13 w 26"/>
                <a:gd name="T5" fmla="*/ 25 h 25"/>
                <a:gd name="T6" fmla="*/ 0 w 26"/>
                <a:gd name="T7" fmla="*/ 12 h 25"/>
                <a:gd name="T8" fmla="*/ 13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3" y="0"/>
                  </a:moveTo>
                  <a:lnTo>
                    <a:pt x="26" y="12"/>
                  </a:lnTo>
                  <a:lnTo>
                    <a:pt x="13" y="25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514" name="Freeform 322"/>
            <p:cNvSpPr>
              <a:spLocks/>
            </p:cNvSpPr>
            <p:nvPr/>
          </p:nvSpPr>
          <p:spPr bwMode="auto">
            <a:xfrm>
              <a:off x="4593" y="1820"/>
              <a:ext cx="25" cy="26"/>
            </a:xfrm>
            <a:custGeom>
              <a:avLst/>
              <a:gdLst>
                <a:gd name="T0" fmla="*/ 12 w 25"/>
                <a:gd name="T1" fmla="*/ 0 h 26"/>
                <a:gd name="T2" fmla="*/ 25 w 25"/>
                <a:gd name="T3" fmla="*/ 13 h 26"/>
                <a:gd name="T4" fmla="*/ 12 w 25"/>
                <a:gd name="T5" fmla="*/ 26 h 26"/>
                <a:gd name="T6" fmla="*/ 0 w 25"/>
                <a:gd name="T7" fmla="*/ 13 h 26"/>
                <a:gd name="T8" fmla="*/ 12 w 2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12" y="0"/>
                  </a:moveTo>
                  <a:lnTo>
                    <a:pt x="25" y="13"/>
                  </a:lnTo>
                  <a:lnTo>
                    <a:pt x="12" y="26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515" name="Freeform 323"/>
            <p:cNvSpPr>
              <a:spLocks/>
            </p:cNvSpPr>
            <p:nvPr/>
          </p:nvSpPr>
          <p:spPr bwMode="auto">
            <a:xfrm>
              <a:off x="4610" y="1812"/>
              <a:ext cx="25" cy="25"/>
            </a:xfrm>
            <a:custGeom>
              <a:avLst/>
              <a:gdLst>
                <a:gd name="T0" fmla="*/ 12 w 25"/>
                <a:gd name="T1" fmla="*/ 0 h 25"/>
                <a:gd name="T2" fmla="*/ 25 w 25"/>
                <a:gd name="T3" fmla="*/ 12 h 25"/>
                <a:gd name="T4" fmla="*/ 12 w 25"/>
                <a:gd name="T5" fmla="*/ 25 h 25"/>
                <a:gd name="T6" fmla="*/ 0 w 25"/>
                <a:gd name="T7" fmla="*/ 12 h 25"/>
                <a:gd name="T8" fmla="*/ 12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lnTo>
                    <a:pt x="25" y="12"/>
                  </a:lnTo>
                  <a:lnTo>
                    <a:pt x="12" y="25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80"/>
            </a:solidFill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517" name="Rectangle 325"/>
            <p:cNvSpPr>
              <a:spLocks noChangeArrowheads="1"/>
            </p:cNvSpPr>
            <p:nvPr/>
          </p:nvSpPr>
          <p:spPr bwMode="auto">
            <a:xfrm>
              <a:off x="3703" y="1837"/>
              <a:ext cx="17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518" name="Rectangle 326"/>
            <p:cNvSpPr>
              <a:spLocks noChangeArrowheads="1"/>
            </p:cNvSpPr>
            <p:nvPr/>
          </p:nvSpPr>
          <p:spPr bwMode="auto">
            <a:xfrm>
              <a:off x="3677" y="1756"/>
              <a:ext cx="35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pitchFamily="34" charset="0"/>
                </a:rPr>
                <a:t>10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519" name="Rectangle 327"/>
            <p:cNvSpPr>
              <a:spLocks noChangeArrowheads="1"/>
            </p:cNvSpPr>
            <p:nvPr/>
          </p:nvSpPr>
          <p:spPr bwMode="auto">
            <a:xfrm>
              <a:off x="3677" y="1676"/>
              <a:ext cx="35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pitchFamily="34" charset="0"/>
                </a:rPr>
                <a:t>20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520" name="Rectangle 328"/>
            <p:cNvSpPr>
              <a:spLocks noChangeArrowheads="1"/>
            </p:cNvSpPr>
            <p:nvPr/>
          </p:nvSpPr>
          <p:spPr bwMode="auto">
            <a:xfrm>
              <a:off x="3677" y="1599"/>
              <a:ext cx="35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pitchFamily="34" charset="0"/>
                </a:rPr>
                <a:t>30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521" name="Rectangle 329"/>
            <p:cNvSpPr>
              <a:spLocks noChangeArrowheads="1"/>
            </p:cNvSpPr>
            <p:nvPr/>
          </p:nvSpPr>
          <p:spPr bwMode="auto">
            <a:xfrm>
              <a:off x="3677" y="1518"/>
              <a:ext cx="35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pitchFamily="34" charset="0"/>
                </a:rPr>
                <a:t>40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522" name="Rectangle 330"/>
            <p:cNvSpPr>
              <a:spLocks noChangeArrowheads="1"/>
            </p:cNvSpPr>
            <p:nvPr/>
          </p:nvSpPr>
          <p:spPr bwMode="auto">
            <a:xfrm>
              <a:off x="3677" y="1437"/>
              <a:ext cx="35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pitchFamily="34" charset="0"/>
                </a:rPr>
                <a:t>50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523" name="Rectangle 331"/>
            <p:cNvSpPr>
              <a:spLocks noChangeArrowheads="1"/>
            </p:cNvSpPr>
            <p:nvPr/>
          </p:nvSpPr>
          <p:spPr bwMode="auto">
            <a:xfrm>
              <a:off x="3677" y="1356"/>
              <a:ext cx="35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pitchFamily="34" charset="0"/>
                </a:rPr>
                <a:t>60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524" name="Rectangle 332"/>
            <p:cNvSpPr>
              <a:spLocks noChangeArrowheads="1"/>
            </p:cNvSpPr>
            <p:nvPr/>
          </p:nvSpPr>
          <p:spPr bwMode="auto">
            <a:xfrm>
              <a:off x="3750" y="1905"/>
              <a:ext cx="17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525" name="Rectangle 333"/>
            <p:cNvSpPr>
              <a:spLocks noChangeArrowheads="1"/>
            </p:cNvSpPr>
            <p:nvPr/>
          </p:nvSpPr>
          <p:spPr bwMode="auto">
            <a:xfrm>
              <a:off x="3831" y="1905"/>
              <a:ext cx="35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pitchFamily="34" charset="0"/>
                </a:rPr>
                <a:t>10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526" name="Rectangle 334"/>
            <p:cNvSpPr>
              <a:spLocks noChangeArrowheads="1"/>
            </p:cNvSpPr>
            <p:nvPr/>
          </p:nvSpPr>
          <p:spPr bwMode="auto">
            <a:xfrm>
              <a:off x="3920" y="1905"/>
              <a:ext cx="34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pitchFamily="34" charset="0"/>
                </a:rPr>
                <a:t>20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527" name="Rectangle 335"/>
            <p:cNvSpPr>
              <a:spLocks noChangeArrowheads="1"/>
            </p:cNvSpPr>
            <p:nvPr/>
          </p:nvSpPr>
          <p:spPr bwMode="auto">
            <a:xfrm>
              <a:off x="4014" y="1905"/>
              <a:ext cx="34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pitchFamily="34" charset="0"/>
                </a:rPr>
                <a:t>30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528" name="Rectangle 336"/>
            <p:cNvSpPr>
              <a:spLocks noChangeArrowheads="1"/>
            </p:cNvSpPr>
            <p:nvPr/>
          </p:nvSpPr>
          <p:spPr bwMode="auto">
            <a:xfrm>
              <a:off x="4103" y="1905"/>
              <a:ext cx="35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pitchFamily="34" charset="0"/>
                </a:rPr>
                <a:t>40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529" name="Rectangle 337"/>
            <p:cNvSpPr>
              <a:spLocks noChangeArrowheads="1"/>
            </p:cNvSpPr>
            <p:nvPr/>
          </p:nvSpPr>
          <p:spPr bwMode="auto">
            <a:xfrm>
              <a:off x="4197" y="1905"/>
              <a:ext cx="35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pitchFamily="34" charset="0"/>
                </a:rPr>
                <a:t>50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530" name="Rectangle 338"/>
            <p:cNvSpPr>
              <a:spLocks noChangeArrowheads="1"/>
            </p:cNvSpPr>
            <p:nvPr/>
          </p:nvSpPr>
          <p:spPr bwMode="auto">
            <a:xfrm>
              <a:off x="4290" y="1905"/>
              <a:ext cx="34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pitchFamily="34" charset="0"/>
                </a:rPr>
                <a:t>60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531" name="Rectangle 339"/>
            <p:cNvSpPr>
              <a:spLocks noChangeArrowheads="1"/>
            </p:cNvSpPr>
            <p:nvPr/>
          </p:nvSpPr>
          <p:spPr bwMode="auto">
            <a:xfrm>
              <a:off x="4380" y="1905"/>
              <a:ext cx="34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pitchFamily="34" charset="0"/>
                </a:rPr>
                <a:t>70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532" name="Rectangle 340"/>
            <p:cNvSpPr>
              <a:spLocks noChangeArrowheads="1"/>
            </p:cNvSpPr>
            <p:nvPr/>
          </p:nvSpPr>
          <p:spPr bwMode="auto">
            <a:xfrm>
              <a:off x="4473" y="1905"/>
              <a:ext cx="35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pitchFamily="34" charset="0"/>
                </a:rPr>
                <a:t>80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533" name="Rectangle 341"/>
            <p:cNvSpPr>
              <a:spLocks noChangeArrowheads="1"/>
            </p:cNvSpPr>
            <p:nvPr/>
          </p:nvSpPr>
          <p:spPr bwMode="auto">
            <a:xfrm>
              <a:off x="4563" y="1905"/>
              <a:ext cx="35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pitchFamily="34" charset="0"/>
                </a:rPr>
                <a:t>90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534" name="Rectangle 342"/>
            <p:cNvSpPr>
              <a:spLocks noChangeArrowheads="1"/>
            </p:cNvSpPr>
            <p:nvPr/>
          </p:nvSpPr>
          <p:spPr bwMode="auto">
            <a:xfrm>
              <a:off x="4644" y="1905"/>
              <a:ext cx="52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pitchFamily="34" charset="0"/>
                </a:rPr>
                <a:t>100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535" name="Rectangle 343"/>
            <p:cNvSpPr>
              <a:spLocks noChangeArrowheads="1"/>
            </p:cNvSpPr>
            <p:nvPr/>
          </p:nvSpPr>
          <p:spPr bwMode="auto">
            <a:xfrm>
              <a:off x="3911" y="1968"/>
              <a:ext cx="393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pitchFamily="34" charset="0"/>
                </a:rPr>
                <a:t>Координата измерения, мм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536" name="Rectangle 344"/>
            <p:cNvSpPr>
              <a:spLocks noChangeArrowheads="1"/>
            </p:cNvSpPr>
            <p:nvPr/>
          </p:nvSpPr>
          <p:spPr bwMode="auto">
            <a:xfrm rot="16200000">
              <a:off x="3442" y="1673"/>
              <a:ext cx="225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pitchFamily="34" charset="0"/>
                </a:rPr>
                <a:t>Интенсивность 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537" name="Rectangle 345"/>
            <p:cNvSpPr>
              <a:spLocks noChangeArrowheads="1"/>
            </p:cNvSpPr>
            <p:nvPr/>
          </p:nvSpPr>
          <p:spPr bwMode="auto">
            <a:xfrm rot="16200000">
              <a:off x="3474" y="1690"/>
              <a:ext cx="279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600">
                  <a:solidFill>
                    <a:srgbClr val="000000"/>
                  </a:solidFill>
                  <a:latin typeface="Arial" pitchFamily="34" charset="0"/>
                </a:rPr>
                <a:t>турбулентности, % </a:t>
              </a:r>
              <a:endParaRPr lang="ru-RU" sz="2300">
                <a:latin typeface="Arial" pitchFamily="34" charset="0"/>
              </a:endParaRPr>
            </a:p>
          </p:txBody>
        </p:sp>
      </p:grpSp>
      <p:sp>
        <p:nvSpPr>
          <p:cNvPr id="776383" name="Rectangle 191"/>
          <p:cNvSpPr>
            <a:spLocks noChangeArrowheads="1"/>
          </p:cNvSpPr>
          <p:nvPr/>
        </p:nvSpPr>
        <p:spPr bwMode="auto">
          <a:xfrm>
            <a:off x="3090863" y="218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grpSp>
        <p:nvGrpSpPr>
          <p:cNvPr id="776694" name="Group 502"/>
          <p:cNvGrpSpPr>
            <a:grpSpLocks/>
          </p:cNvGrpSpPr>
          <p:nvPr/>
        </p:nvGrpSpPr>
        <p:grpSpPr bwMode="auto">
          <a:xfrm>
            <a:off x="5181600" y="3832225"/>
            <a:ext cx="2317750" cy="1655763"/>
            <a:chOff x="3264" y="2414"/>
            <a:chExt cx="1460" cy="1043"/>
          </a:xfrm>
        </p:grpSpPr>
        <p:sp>
          <p:nvSpPr>
            <p:cNvPr id="776541" name="Rectangle 349"/>
            <p:cNvSpPr>
              <a:spLocks noChangeArrowheads="1"/>
            </p:cNvSpPr>
            <p:nvPr/>
          </p:nvSpPr>
          <p:spPr bwMode="auto">
            <a:xfrm>
              <a:off x="3464" y="2449"/>
              <a:ext cx="1243" cy="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42" name="Line 350"/>
            <p:cNvSpPr>
              <a:spLocks noChangeShapeType="1"/>
            </p:cNvSpPr>
            <p:nvPr/>
          </p:nvSpPr>
          <p:spPr bwMode="auto">
            <a:xfrm>
              <a:off x="3464" y="3122"/>
              <a:ext cx="1243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43" name="Line 351"/>
            <p:cNvSpPr>
              <a:spLocks noChangeShapeType="1"/>
            </p:cNvSpPr>
            <p:nvPr/>
          </p:nvSpPr>
          <p:spPr bwMode="auto">
            <a:xfrm>
              <a:off x="3464" y="2988"/>
              <a:ext cx="124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44" name="Line 352"/>
            <p:cNvSpPr>
              <a:spLocks noChangeShapeType="1"/>
            </p:cNvSpPr>
            <p:nvPr/>
          </p:nvSpPr>
          <p:spPr bwMode="auto">
            <a:xfrm>
              <a:off x="3464" y="2853"/>
              <a:ext cx="124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45" name="Line 353"/>
            <p:cNvSpPr>
              <a:spLocks noChangeShapeType="1"/>
            </p:cNvSpPr>
            <p:nvPr/>
          </p:nvSpPr>
          <p:spPr bwMode="auto">
            <a:xfrm>
              <a:off x="3464" y="2718"/>
              <a:ext cx="124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46" name="Line 354"/>
            <p:cNvSpPr>
              <a:spLocks noChangeShapeType="1"/>
            </p:cNvSpPr>
            <p:nvPr/>
          </p:nvSpPr>
          <p:spPr bwMode="auto">
            <a:xfrm>
              <a:off x="3464" y="2585"/>
              <a:ext cx="124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47" name="Line 355"/>
            <p:cNvSpPr>
              <a:spLocks noChangeShapeType="1"/>
            </p:cNvSpPr>
            <p:nvPr/>
          </p:nvSpPr>
          <p:spPr bwMode="auto">
            <a:xfrm>
              <a:off x="3464" y="2449"/>
              <a:ext cx="124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48" name="Line 356"/>
            <p:cNvSpPr>
              <a:spLocks noChangeShapeType="1"/>
            </p:cNvSpPr>
            <p:nvPr/>
          </p:nvSpPr>
          <p:spPr bwMode="auto">
            <a:xfrm>
              <a:off x="3589" y="2449"/>
              <a:ext cx="1" cy="8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49" name="Line 357"/>
            <p:cNvSpPr>
              <a:spLocks noChangeShapeType="1"/>
            </p:cNvSpPr>
            <p:nvPr/>
          </p:nvSpPr>
          <p:spPr bwMode="auto">
            <a:xfrm>
              <a:off x="3713" y="2449"/>
              <a:ext cx="1" cy="8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50" name="Line 358"/>
            <p:cNvSpPr>
              <a:spLocks noChangeShapeType="1"/>
            </p:cNvSpPr>
            <p:nvPr/>
          </p:nvSpPr>
          <p:spPr bwMode="auto">
            <a:xfrm>
              <a:off x="3838" y="2449"/>
              <a:ext cx="1" cy="8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51" name="Line 359"/>
            <p:cNvSpPr>
              <a:spLocks noChangeShapeType="1"/>
            </p:cNvSpPr>
            <p:nvPr/>
          </p:nvSpPr>
          <p:spPr bwMode="auto">
            <a:xfrm>
              <a:off x="3961" y="2449"/>
              <a:ext cx="2" cy="8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52" name="Line 360"/>
            <p:cNvSpPr>
              <a:spLocks noChangeShapeType="1"/>
            </p:cNvSpPr>
            <p:nvPr/>
          </p:nvSpPr>
          <p:spPr bwMode="auto">
            <a:xfrm>
              <a:off x="4086" y="2449"/>
              <a:ext cx="2" cy="8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53" name="Line 361"/>
            <p:cNvSpPr>
              <a:spLocks noChangeShapeType="1"/>
            </p:cNvSpPr>
            <p:nvPr/>
          </p:nvSpPr>
          <p:spPr bwMode="auto">
            <a:xfrm>
              <a:off x="4211" y="2449"/>
              <a:ext cx="2" cy="8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54" name="Line 362"/>
            <p:cNvSpPr>
              <a:spLocks noChangeShapeType="1"/>
            </p:cNvSpPr>
            <p:nvPr/>
          </p:nvSpPr>
          <p:spPr bwMode="auto">
            <a:xfrm>
              <a:off x="4335" y="2449"/>
              <a:ext cx="1" cy="8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55" name="Line 363"/>
            <p:cNvSpPr>
              <a:spLocks noChangeShapeType="1"/>
            </p:cNvSpPr>
            <p:nvPr/>
          </p:nvSpPr>
          <p:spPr bwMode="auto">
            <a:xfrm>
              <a:off x="4459" y="2449"/>
              <a:ext cx="1" cy="8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56" name="Line 364"/>
            <p:cNvSpPr>
              <a:spLocks noChangeShapeType="1"/>
            </p:cNvSpPr>
            <p:nvPr/>
          </p:nvSpPr>
          <p:spPr bwMode="auto">
            <a:xfrm>
              <a:off x="4584" y="2449"/>
              <a:ext cx="1" cy="8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57" name="Line 365"/>
            <p:cNvSpPr>
              <a:spLocks noChangeShapeType="1"/>
            </p:cNvSpPr>
            <p:nvPr/>
          </p:nvSpPr>
          <p:spPr bwMode="auto">
            <a:xfrm>
              <a:off x="4707" y="2449"/>
              <a:ext cx="2" cy="8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58" name="Rectangle 366"/>
            <p:cNvSpPr>
              <a:spLocks noChangeArrowheads="1"/>
            </p:cNvSpPr>
            <p:nvPr/>
          </p:nvSpPr>
          <p:spPr bwMode="auto">
            <a:xfrm>
              <a:off x="3464" y="2449"/>
              <a:ext cx="1243" cy="808"/>
            </a:xfrm>
            <a:prstGeom prst="rect">
              <a:avLst/>
            </a:prstGeom>
            <a:noFill/>
            <a:ln w="7938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59" name="Line 367"/>
            <p:cNvSpPr>
              <a:spLocks noChangeShapeType="1"/>
            </p:cNvSpPr>
            <p:nvPr/>
          </p:nvSpPr>
          <p:spPr bwMode="auto">
            <a:xfrm>
              <a:off x="3464" y="2449"/>
              <a:ext cx="1" cy="8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60" name="Line 368"/>
            <p:cNvSpPr>
              <a:spLocks noChangeShapeType="1"/>
            </p:cNvSpPr>
            <p:nvPr/>
          </p:nvSpPr>
          <p:spPr bwMode="auto">
            <a:xfrm>
              <a:off x="3446" y="3257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61" name="Line 369"/>
            <p:cNvSpPr>
              <a:spLocks noChangeShapeType="1"/>
            </p:cNvSpPr>
            <p:nvPr/>
          </p:nvSpPr>
          <p:spPr bwMode="auto">
            <a:xfrm>
              <a:off x="3446" y="3122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62" name="Line 370"/>
            <p:cNvSpPr>
              <a:spLocks noChangeShapeType="1"/>
            </p:cNvSpPr>
            <p:nvPr/>
          </p:nvSpPr>
          <p:spPr bwMode="auto">
            <a:xfrm>
              <a:off x="3446" y="2988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63" name="Line 371"/>
            <p:cNvSpPr>
              <a:spLocks noChangeShapeType="1"/>
            </p:cNvSpPr>
            <p:nvPr/>
          </p:nvSpPr>
          <p:spPr bwMode="auto">
            <a:xfrm>
              <a:off x="3446" y="2853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64" name="Line 372"/>
            <p:cNvSpPr>
              <a:spLocks noChangeShapeType="1"/>
            </p:cNvSpPr>
            <p:nvPr/>
          </p:nvSpPr>
          <p:spPr bwMode="auto">
            <a:xfrm>
              <a:off x="3446" y="2718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65" name="Line 373"/>
            <p:cNvSpPr>
              <a:spLocks noChangeShapeType="1"/>
            </p:cNvSpPr>
            <p:nvPr/>
          </p:nvSpPr>
          <p:spPr bwMode="auto">
            <a:xfrm>
              <a:off x="3446" y="2585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66" name="Line 374"/>
            <p:cNvSpPr>
              <a:spLocks noChangeShapeType="1"/>
            </p:cNvSpPr>
            <p:nvPr/>
          </p:nvSpPr>
          <p:spPr bwMode="auto">
            <a:xfrm>
              <a:off x="3446" y="2449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67" name="Line 375"/>
            <p:cNvSpPr>
              <a:spLocks noChangeShapeType="1"/>
            </p:cNvSpPr>
            <p:nvPr/>
          </p:nvSpPr>
          <p:spPr bwMode="auto">
            <a:xfrm>
              <a:off x="3464" y="3257"/>
              <a:ext cx="124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68" name="Line 376"/>
            <p:cNvSpPr>
              <a:spLocks noChangeShapeType="1"/>
            </p:cNvSpPr>
            <p:nvPr/>
          </p:nvSpPr>
          <p:spPr bwMode="auto">
            <a:xfrm flipV="1">
              <a:off x="3464" y="3257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69" name="Line 377"/>
            <p:cNvSpPr>
              <a:spLocks noChangeShapeType="1"/>
            </p:cNvSpPr>
            <p:nvPr/>
          </p:nvSpPr>
          <p:spPr bwMode="auto">
            <a:xfrm flipV="1">
              <a:off x="3589" y="3257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70" name="Line 378"/>
            <p:cNvSpPr>
              <a:spLocks noChangeShapeType="1"/>
            </p:cNvSpPr>
            <p:nvPr/>
          </p:nvSpPr>
          <p:spPr bwMode="auto">
            <a:xfrm flipV="1">
              <a:off x="3713" y="3257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71" name="Line 379"/>
            <p:cNvSpPr>
              <a:spLocks noChangeShapeType="1"/>
            </p:cNvSpPr>
            <p:nvPr/>
          </p:nvSpPr>
          <p:spPr bwMode="auto">
            <a:xfrm flipV="1">
              <a:off x="3838" y="3257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72" name="Line 380"/>
            <p:cNvSpPr>
              <a:spLocks noChangeShapeType="1"/>
            </p:cNvSpPr>
            <p:nvPr/>
          </p:nvSpPr>
          <p:spPr bwMode="auto">
            <a:xfrm flipV="1">
              <a:off x="3961" y="3257"/>
              <a:ext cx="2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73" name="Line 381"/>
            <p:cNvSpPr>
              <a:spLocks noChangeShapeType="1"/>
            </p:cNvSpPr>
            <p:nvPr/>
          </p:nvSpPr>
          <p:spPr bwMode="auto">
            <a:xfrm flipV="1">
              <a:off x="4086" y="3257"/>
              <a:ext cx="2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74" name="Line 382"/>
            <p:cNvSpPr>
              <a:spLocks noChangeShapeType="1"/>
            </p:cNvSpPr>
            <p:nvPr/>
          </p:nvSpPr>
          <p:spPr bwMode="auto">
            <a:xfrm flipV="1">
              <a:off x="4211" y="3257"/>
              <a:ext cx="2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75" name="Line 383"/>
            <p:cNvSpPr>
              <a:spLocks noChangeShapeType="1"/>
            </p:cNvSpPr>
            <p:nvPr/>
          </p:nvSpPr>
          <p:spPr bwMode="auto">
            <a:xfrm flipV="1">
              <a:off x="4335" y="3257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76" name="Line 384"/>
            <p:cNvSpPr>
              <a:spLocks noChangeShapeType="1"/>
            </p:cNvSpPr>
            <p:nvPr/>
          </p:nvSpPr>
          <p:spPr bwMode="auto">
            <a:xfrm flipV="1">
              <a:off x="4459" y="3257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77" name="Line 385"/>
            <p:cNvSpPr>
              <a:spLocks noChangeShapeType="1"/>
            </p:cNvSpPr>
            <p:nvPr/>
          </p:nvSpPr>
          <p:spPr bwMode="auto">
            <a:xfrm flipV="1">
              <a:off x="4584" y="3257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78" name="Line 386"/>
            <p:cNvSpPr>
              <a:spLocks noChangeShapeType="1"/>
            </p:cNvSpPr>
            <p:nvPr/>
          </p:nvSpPr>
          <p:spPr bwMode="auto">
            <a:xfrm flipV="1">
              <a:off x="4707" y="3257"/>
              <a:ext cx="2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79" name="Freeform 387"/>
            <p:cNvSpPr>
              <a:spLocks/>
            </p:cNvSpPr>
            <p:nvPr/>
          </p:nvSpPr>
          <p:spPr bwMode="auto">
            <a:xfrm>
              <a:off x="3514" y="2597"/>
              <a:ext cx="25" cy="39"/>
            </a:xfrm>
            <a:custGeom>
              <a:avLst/>
              <a:gdLst>
                <a:gd name="T0" fmla="*/ 0 w 36"/>
                <a:gd name="T1" fmla="*/ 0 h 56"/>
                <a:gd name="T2" fmla="*/ 4 w 36"/>
                <a:gd name="T3" fmla="*/ 8 h 56"/>
                <a:gd name="T4" fmla="*/ 9 w 36"/>
                <a:gd name="T5" fmla="*/ 17 h 56"/>
                <a:gd name="T6" fmla="*/ 18 w 36"/>
                <a:gd name="T7" fmla="*/ 35 h 56"/>
                <a:gd name="T8" fmla="*/ 23 w 36"/>
                <a:gd name="T9" fmla="*/ 42 h 56"/>
                <a:gd name="T10" fmla="*/ 27 w 36"/>
                <a:gd name="T11" fmla="*/ 49 h 56"/>
                <a:gd name="T12" fmla="*/ 32 w 36"/>
                <a:gd name="T13" fmla="*/ 54 h 56"/>
                <a:gd name="T14" fmla="*/ 36 w 36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56">
                  <a:moveTo>
                    <a:pt x="0" y="0"/>
                  </a:moveTo>
                  <a:lnTo>
                    <a:pt x="4" y="8"/>
                  </a:lnTo>
                  <a:lnTo>
                    <a:pt x="9" y="17"/>
                  </a:lnTo>
                  <a:lnTo>
                    <a:pt x="18" y="35"/>
                  </a:lnTo>
                  <a:lnTo>
                    <a:pt x="23" y="42"/>
                  </a:lnTo>
                  <a:lnTo>
                    <a:pt x="27" y="49"/>
                  </a:lnTo>
                  <a:lnTo>
                    <a:pt x="32" y="54"/>
                  </a:lnTo>
                  <a:lnTo>
                    <a:pt x="36" y="56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80" name="Freeform 388"/>
            <p:cNvSpPr>
              <a:spLocks/>
            </p:cNvSpPr>
            <p:nvPr/>
          </p:nvSpPr>
          <p:spPr bwMode="auto">
            <a:xfrm>
              <a:off x="3539" y="2608"/>
              <a:ext cx="25" cy="28"/>
            </a:xfrm>
            <a:custGeom>
              <a:avLst/>
              <a:gdLst>
                <a:gd name="T0" fmla="*/ 0 w 35"/>
                <a:gd name="T1" fmla="*/ 38 h 38"/>
                <a:gd name="T2" fmla="*/ 2 w 35"/>
                <a:gd name="T3" fmla="*/ 38 h 38"/>
                <a:gd name="T4" fmla="*/ 4 w 35"/>
                <a:gd name="T5" fmla="*/ 37 h 38"/>
                <a:gd name="T6" fmla="*/ 9 w 35"/>
                <a:gd name="T7" fmla="*/ 33 h 38"/>
                <a:gd name="T8" fmla="*/ 12 w 35"/>
                <a:gd name="T9" fmla="*/ 28 h 38"/>
                <a:gd name="T10" fmla="*/ 18 w 35"/>
                <a:gd name="T11" fmla="*/ 20 h 38"/>
                <a:gd name="T12" fmla="*/ 23 w 35"/>
                <a:gd name="T13" fmla="*/ 13 h 38"/>
                <a:gd name="T14" fmla="*/ 27 w 35"/>
                <a:gd name="T15" fmla="*/ 6 h 38"/>
                <a:gd name="T16" fmla="*/ 32 w 35"/>
                <a:gd name="T17" fmla="*/ 1 h 38"/>
                <a:gd name="T18" fmla="*/ 35 w 35"/>
                <a:gd name="T1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8">
                  <a:moveTo>
                    <a:pt x="0" y="38"/>
                  </a:moveTo>
                  <a:lnTo>
                    <a:pt x="2" y="38"/>
                  </a:lnTo>
                  <a:lnTo>
                    <a:pt x="4" y="37"/>
                  </a:lnTo>
                  <a:lnTo>
                    <a:pt x="9" y="33"/>
                  </a:lnTo>
                  <a:lnTo>
                    <a:pt x="12" y="28"/>
                  </a:lnTo>
                  <a:lnTo>
                    <a:pt x="18" y="20"/>
                  </a:lnTo>
                  <a:lnTo>
                    <a:pt x="23" y="13"/>
                  </a:lnTo>
                  <a:lnTo>
                    <a:pt x="27" y="6"/>
                  </a:lnTo>
                  <a:lnTo>
                    <a:pt x="32" y="1"/>
                  </a:lnTo>
                  <a:lnTo>
                    <a:pt x="35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81" name="Freeform 389"/>
            <p:cNvSpPr>
              <a:spLocks/>
            </p:cNvSpPr>
            <p:nvPr/>
          </p:nvSpPr>
          <p:spPr bwMode="auto">
            <a:xfrm>
              <a:off x="3564" y="2608"/>
              <a:ext cx="25" cy="25"/>
            </a:xfrm>
            <a:custGeom>
              <a:avLst/>
              <a:gdLst>
                <a:gd name="T0" fmla="*/ 0 w 36"/>
                <a:gd name="T1" fmla="*/ 0 h 36"/>
                <a:gd name="T2" fmla="*/ 4 w 36"/>
                <a:gd name="T3" fmla="*/ 1 h 36"/>
                <a:gd name="T4" fmla="*/ 9 w 36"/>
                <a:gd name="T5" fmla="*/ 2 h 36"/>
                <a:gd name="T6" fmla="*/ 13 w 36"/>
                <a:gd name="T7" fmla="*/ 6 h 36"/>
                <a:gd name="T8" fmla="*/ 18 w 36"/>
                <a:gd name="T9" fmla="*/ 11 h 36"/>
                <a:gd name="T10" fmla="*/ 27 w 36"/>
                <a:gd name="T11" fmla="*/ 23 h 36"/>
                <a:gd name="T12" fmla="*/ 36 w 36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6">
                  <a:moveTo>
                    <a:pt x="0" y="0"/>
                  </a:moveTo>
                  <a:lnTo>
                    <a:pt x="4" y="1"/>
                  </a:lnTo>
                  <a:lnTo>
                    <a:pt x="9" y="2"/>
                  </a:lnTo>
                  <a:lnTo>
                    <a:pt x="13" y="6"/>
                  </a:lnTo>
                  <a:lnTo>
                    <a:pt x="18" y="11"/>
                  </a:lnTo>
                  <a:lnTo>
                    <a:pt x="27" y="23"/>
                  </a:lnTo>
                  <a:lnTo>
                    <a:pt x="36" y="36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82" name="Freeform 390"/>
            <p:cNvSpPr>
              <a:spLocks/>
            </p:cNvSpPr>
            <p:nvPr/>
          </p:nvSpPr>
          <p:spPr bwMode="auto">
            <a:xfrm>
              <a:off x="3589" y="2633"/>
              <a:ext cx="25" cy="49"/>
            </a:xfrm>
            <a:custGeom>
              <a:avLst/>
              <a:gdLst>
                <a:gd name="T0" fmla="*/ 0 w 36"/>
                <a:gd name="T1" fmla="*/ 0 h 69"/>
                <a:gd name="T2" fmla="*/ 4 w 36"/>
                <a:gd name="T3" fmla="*/ 7 h 69"/>
                <a:gd name="T4" fmla="*/ 9 w 36"/>
                <a:gd name="T5" fmla="*/ 15 h 69"/>
                <a:gd name="T6" fmla="*/ 18 w 36"/>
                <a:gd name="T7" fmla="*/ 34 h 69"/>
                <a:gd name="T8" fmla="*/ 27 w 36"/>
                <a:gd name="T9" fmla="*/ 53 h 69"/>
                <a:gd name="T10" fmla="*/ 32 w 36"/>
                <a:gd name="T11" fmla="*/ 61 h 69"/>
                <a:gd name="T12" fmla="*/ 36 w 36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69">
                  <a:moveTo>
                    <a:pt x="0" y="0"/>
                  </a:moveTo>
                  <a:lnTo>
                    <a:pt x="4" y="7"/>
                  </a:lnTo>
                  <a:lnTo>
                    <a:pt x="9" y="15"/>
                  </a:lnTo>
                  <a:lnTo>
                    <a:pt x="18" y="34"/>
                  </a:lnTo>
                  <a:lnTo>
                    <a:pt x="27" y="53"/>
                  </a:lnTo>
                  <a:lnTo>
                    <a:pt x="32" y="61"/>
                  </a:lnTo>
                  <a:lnTo>
                    <a:pt x="36" y="69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83" name="Freeform 391"/>
            <p:cNvSpPr>
              <a:spLocks/>
            </p:cNvSpPr>
            <p:nvPr/>
          </p:nvSpPr>
          <p:spPr bwMode="auto">
            <a:xfrm>
              <a:off x="3614" y="2682"/>
              <a:ext cx="24" cy="22"/>
            </a:xfrm>
            <a:custGeom>
              <a:avLst/>
              <a:gdLst>
                <a:gd name="T0" fmla="*/ 0 w 36"/>
                <a:gd name="T1" fmla="*/ 0 h 32"/>
                <a:gd name="T2" fmla="*/ 4 w 36"/>
                <a:gd name="T3" fmla="*/ 5 h 32"/>
                <a:gd name="T4" fmla="*/ 9 w 36"/>
                <a:gd name="T5" fmla="*/ 9 h 32"/>
                <a:gd name="T6" fmla="*/ 18 w 36"/>
                <a:gd name="T7" fmla="*/ 15 h 32"/>
                <a:gd name="T8" fmla="*/ 23 w 36"/>
                <a:gd name="T9" fmla="*/ 18 h 32"/>
                <a:gd name="T10" fmla="*/ 27 w 36"/>
                <a:gd name="T11" fmla="*/ 21 h 32"/>
                <a:gd name="T12" fmla="*/ 32 w 36"/>
                <a:gd name="T13" fmla="*/ 25 h 32"/>
                <a:gd name="T14" fmla="*/ 36 w 36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2">
                  <a:moveTo>
                    <a:pt x="0" y="0"/>
                  </a:moveTo>
                  <a:lnTo>
                    <a:pt x="4" y="5"/>
                  </a:lnTo>
                  <a:lnTo>
                    <a:pt x="9" y="9"/>
                  </a:lnTo>
                  <a:lnTo>
                    <a:pt x="18" y="15"/>
                  </a:lnTo>
                  <a:lnTo>
                    <a:pt x="23" y="18"/>
                  </a:lnTo>
                  <a:lnTo>
                    <a:pt x="27" y="21"/>
                  </a:lnTo>
                  <a:lnTo>
                    <a:pt x="32" y="25"/>
                  </a:lnTo>
                  <a:lnTo>
                    <a:pt x="36" y="32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84" name="Freeform 392"/>
            <p:cNvSpPr>
              <a:spLocks/>
            </p:cNvSpPr>
            <p:nvPr/>
          </p:nvSpPr>
          <p:spPr bwMode="auto">
            <a:xfrm>
              <a:off x="3638" y="2704"/>
              <a:ext cx="25" cy="54"/>
            </a:xfrm>
            <a:custGeom>
              <a:avLst/>
              <a:gdLst>
                <a:gd name="T0" fmla="*/ 0 w 36"/>
                <a:gd name="T1" fmla="*/ 0 h 79"/>
                <a:gd name="T2" fmla="*/ 2 w 36"/>
                <a:gd name="T3" fmla="*/ 3 h 79"/>
                <a:gd name="T4" fmla="*/ 4 w 36"/>
                <a:gd name="T5" fmla="*/ 9 h 79"/>
                <a:gd name="T6" fmla="*/ 9 w 36"/>
                <a:gd name="T7" fmla="*/ 20 h 79"/>
                <a:gd name="T8" fmla="*/ 13 w 36"/>
                <a:gd name="T9" fmla="*/ 34 h 79"/>
                <a:gd name="T10" fmla="*/ 18 w 36"/>
                <a:gd name="T11" fmla="*/ 47 h 79"/>
                <a:gd name="T12" fmla="*/ 23 w 36"/>
                <a:gd name="T13" fmla="*/ 60 h 79"/>
                <a:gd name="T14" fmla="*/ 27 w 36"/>
                <a:gd name="T15" fmla="*/ 70 h 79"/>
                <a:gd name="T16" fmla="*/ 29 w 36"/>
                <a:gd name="T17" fmla="*/ 74 h 79"/>
                <a:gd name="T18" fmla="*/ 32 w 36"/>
                <a:gd name="T19" fmla="*/ 78 h 79"/>
                <a:gd name="T20" fmla="*/ 33 w 36"/>
                <a:gd name="T21" fmla="*/ 79 h 79"/>
                <a:gd name="T22" fmla="*/ 36 w 36"/>
                <a:gd name="T2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79">
                  <a:moveTo>
                    <a:pt x="0" y="0"/>
                  </a:moveTo>
                  <a:lnTo>
                    <a:pt x="2" y="3"/>
                  </a:lnTo>
                  <a:lnTo>
                    <a:pt x="4" y="9"/>
                  </a:lnTo>
                  <a:lnTo>
                    <a:pt x="9" y="20"/>
                  </a:lnTo>
                  <a:lnTo>
                    <a:pt x="13" y="34"/>
                  </a:lnTo>
                  <a:lnTo>
                    <a:pt x="18" y="47"/>
                  </a:lnTo>
                  <a:lnTo>
                    <a:pt x="23" y="60"/>
                  </a:lnTo>
                  <a:lnTo>
                    <a:pt x="27" y="70"/>
                  </a:lnTo>
                  <a:lnTo>
                    <a:pt x="29" y="74"/>
                  </a:lnTo>
                  <a:lnTo>
                    <a:pt x="32" y="78"/>
                  </a:lnTo>
                  <a:lnTo>
                    <a:pt x="33" y="79"/>
                  </a:lnTo>
                  <a:lnTo>
                    <a:pt x="36" y="79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85" name="Freeform 393"/>
            <p:cNvSpPr>
              <a:spLocks/>
            </p:cNvSpPr>
            <p:nvPr/>
          </p:nvSpPr>
          <p:spPr bwMode="auto">
            <a:xfrm>
              <a:off x="3663" y="2693"/>
              <a:ext cx="25" cy="65"/>
            </a:xfrm>
            <a:custGeom>
              <a:avLst/>
              <a:gdLst>
                <a:gd name="T0" fmla="*/ 0 w 35"/>
                <a:gd name="T1" fmla="*/ 95 h 95"/>
                <a:gd name="T2" fmla="*/ 2 w 35"/>
                <a:gd name="T3" fmla="*/ 94 h 95"/>
                <a:gd name="T4" fmla="*/ 3 w 35"/>
                <a:gd name="T5" fmla="*/ 90 h 95"/>
                <a:gd name="T6" fmla="*/ 6 w 35"/>
                <a:gd name="T7" fmla="*/ 85 h 95"/>
                <a:gd name="T8" fmla="*/ 9 w 35"/>
                <a:gd name="T9" fmla="*/ 78 h 95"/>
                <a:gd name="T10" fmla="*/ 11 w 35"/>
                <a:gd name="T11" fmla="*/ 71 h 95"/>
                <a:gd name="T12" fmla="*/ 12 w 35"/>
                <a:gd name="T13" fmla="*/ 62 h 95"/>
                <a:gd name="T14" fmla="*/ 18 w 35"/>
                <a:gd name="T15" fmla="*/ 44 h 95"/>
                <a:gd name="T16" fmla="*/ 23 w 35"/>
                <a:gd name="T17" fmla="*/ 26 h 95"/>
                <a:gd name="T18" fmla="*/ 24 w 35"/>
                <a:gd name="T19" fmla="*/ 18 h 95"/>
                <a:gd name="T20" fmla="*/ 26 w 35"/>
                <a:gd name="T21" fmla="*/ 12 h 95"/>
                <a:gd name="T22" fmla="*/ 29 w 35"/>
                <a:gd name="T23" fmla="*/ 7 h 95"/>
                <a:gd name="T24" fmla="*/ 32 w 35"/>
                <a:gd name="T25" fmla="*/ 2 h 95"/>
                <a:gd name="T26" fmla="*/ 33 w 35"/>
                <a:gd name="T27" fmla="*/ 0 h 95"/>
                <a:gd name="T28" fmla="*/ 35 w 35"/>
                <a:gd name="T2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95">
                  <a:moveTo>
                    <a:pt x="0" y="95"/>
                  </a:moveTo>
                  <a:lnTo>
                    <a:pt x="2" y="94"/>
                  </a:lnTo>
                  <a:lnTo>
                    <a:pt x="3" y="90"/>
                  </a:lnTo>
                  <a:lnTo>
                    <a:pt x="6" y="85"/>
                  </a:lnTo>
                  <a:lnTo>
                    <a:pt x="9" y="78"/>
                  </a:lnTo>
                  <a:lnTo>
                    <a:pt x="11" y="71"/>
                  </a:lnTo>
                  <a:lnTo>
                    <a:pt x="12" y="62"/>
                  </a:lnTo>
                  <a:lnTo>
                    <a:pt x="18" y="44"/>
                  </a:lnTo>
                  <a:lnTo>
                    <a:pt x="23" y="26"/>
                  </a:lnTo>
                  <a:lnTo>
                    <a:pt x="24" y="18"/>
                  </a:lnTo>
                  <a:lnTo>
                    <a:pt x="26" y="12"/>
                  </a:lnTo>
                  <a:lnTo>
                    <a:pt x="29" y="7"/>
                  </a:lnTo>
                  <a:lnTo>
                    <a:pt x="32" y="2"/>
                  </a:lnTo>
                  <a:lnTo>
                    <a:pt x="33" y="0"/>
                  </a:lnTo>
                  <a:lnTo>
                    <a:pt x="35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86" name="Freeform 394"/>
            <p:cNvSpPr>
              <a:spLocks/>
            </p:cNvSpPr>
            <p:nvPr/>
          </p:nvSpPr>
          <p:spPr bwMode="auto">
            <a:xfrm>
              <a:off x="3688" y="2693"/>
              <a:ext cx="25" cy="96"/>
            </a:xfrm>
            <a:custGeom>
              <a:avLst/>
              <a:gdLst>
                <a:gd name="T0" fmla="*/ 0 w 36"/>
                <a:gd name="T1" fmla="*/ 0 h 138"/>
                <a:gd name="T2" fmla="*/ 3 w 36"/>
                <a:gd name="T3" fmla="*/ 3 h 138"/>
                <a:gd name="T4" fmla="*/ 4 w 36"/>
                <a:gd name="T5" fmla="*/ 7 h 138"/>
                <a:gd name="T6" fmla="*/ 7 w 36"/>
                <a:gd name="T7" fmla="*/ 13 h 138"/>
                <a:gd name="T8" fmla="*/ 9 w 36"/>
                <a:gd name="T9" fmla="*/ 21 h 138"/>
                <a:gd name="T10" fmla="*/ 12 w 36"/>
                <a:gd name="T11" fmla="*/ 28 h 138"/>
                <a:gd name="T12" fmla="*/ 13 w 36"/>
                <a:gd name="T13" fmla="*/ 39 h 138"/>
                <a:gd name="T14" fmla="*/ 18 w 36"/>
                <a:gd name="T15" fmla="*/ 59 h 138"/>
                <a:gd name="T16" fmla="*/ 23 w 36"/>
                <a:gd name="T17" fmla="*/ 82 h 138"/>
                <a:gd name="T18" fmla="*/ 27 w 36"/>
                <a:gd name="T19" fmla="*/ 104 h 138"/>
                <a:gd name="T20" fmla="*/ 30 w 36"/>
                <a:gd name="T21" fmla="*/ 114 h 138"/>
                <a:gd name="T22" fmla="*/ 32 w 36"/>
                <a:gd name="T23" fmla="*/ 123 h 138"/>
                <a:gd name="T24" fmla="*/ 34 w 36"/>
                <a:gd name="T25" fmla="*/ 132 h 138"/>
                <a:gd name="T26" fmla="*/ 36 w 36"/>
                <a:gd name="T2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138">
                  <a:moveTo>
                    <a:pt x="0" y="0"/>
                  </a:moveTo>
                  <a:lnTo>
                    <a:pt x="3" y="3"/>
                  </a:lnTo>
                  <a:lnTo>
                    <a:pt x="4" y="7"/>
                  </a:lnTo>
                  <a:lnTo>
                    <a:pt x="7" y="13"/>
                  </a:lnTo>
                  <a:lnTo>
                    <a:pt x="9" y="21"/>
                  </a:lnTo>
                  <a:lnTo>
                    <a:pt x="12" y="28"/>
                  </a:lnTo>
                  <a:lnTo>
                    <a:pt x="13" y="39"/>
                  </a:lnTo>
                  <a:lnTo>
                    <a:pt x="18" y="59"/>
                  </a:lnTo>
                  <a:lnTo>
                    <a:pt x="23" y="82"/>
                  </a:lnTo>
                  <a:lnTo>
                    <a:pt x="27" y="104"/>
                  </a:lnTo>
                  <a:lnTo>
                    <a:pt x="30" y="114"/>
                  </a:lnTo>
                  <a:lnTo>
                    <a:pt x="32" y="123"/>
                  </a:lnTo>
                  <a:lnTo>
                    <a:pt x="34" y="132"/>
                  </a:lnTo>
                  <a:lnTo>
                    <a:pt x="36" y="138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87" name="Freeform 395"/>
            <p:cNvSpPr>
              <a:spLocks/>
            </p:cNvSpPr>
            <p:nvPr/>
          </p:nvSpPr>
          <p:spPr bwMode="auto">
            <a:xfrm>
              <a:off x="3713" y="2789"/>
              <a:ext cx="25" cy="43"/>
            </a:xfrm>
            <a:custGeom>
              <a:avLst/>
              <a:gdLst>
                <a:gd name="T0" fmla="*/ 0 w 36"/>
                <a:gd name="T1" fmla="*/ 0 h 62"/>
                <a:gd name="T2" fmla="*/ 4 w 36"/>
                <a:gd name="T3" fmla="*/ 12 h 62"/>
                <a:gd name="T4" fmla="*/ 9 w 36"/>
                <a:gd name="T5" fmla="*/ 23 h 62"/>
                <a:gd name="T6" fmla="*/ 13 w 36"/>
                <a:gd name="T7" fmla="*/ 32 h 62"/>
                <a:gd name="T8" fmla="*/ 18 w 36"/>
                <a:gd name="T9" fmla="*/ 40 h 62"/>
                <a:gd name="T10" fmla="*/ 23 w 36"/>
                <a:gd name="T11" fmla="*/ 48 h 62"/>
                <a:gd name="T12" fmla="*/ 27 w 36"/>
                <a:gd name="T13" fmla="*/ 53 h 62"/>
                <a:gd name="T14" fmla="*/ 32 w 36"/>
                <a:gd name="T15" fmla="*/ 58 h 62"/>
                <a:gd name="T16" fmla="*/ 36 w 36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62">
                  <a:moveTo>
                    <a:pt x="0" y="0"/>
                  </a:moveTo>
                  <a:lnTo>
                    <a:pt x="4" y="12"/>
                  </a:lnTo>
                  <a:lnTo>
                    <a:pt x="9" y="23"/>
                  </a:lnTo>
                  <a:lnTo>
                    <a:pt x="13" y="32"/>
                  </a:lnTo>
                  <a:lnTo>
                    <a:pt x="18" y="40"/>
                  </a:lnTo>
                  <a:lnTo>
                    <a:pt x="23" y="48"/>
                  </a:lnTo>
                  <a:lnTo>
                    <a:pt x="27" y="53"/>
                  </a:lnTo>
                  <a:lnTo>
                    <a:pt x="32" y="58"/>
                  </a:lnTo>
                  <a:lnTo>
                    <a:pt x="36" y="62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88" name="Freeform 396"/>
            <p:cNvSpPr>
              <a:spLocks/>
            </p:cNvSpPr>
            <p:nvPr/>
          </p:nvSpPr>
          <p:spPr bwMode="auto">
            <a:xfrm>
              <a:off x="3738" y="2825"/>
              <a:ext cx="25" cy="8"/>
            </a:xfrm>
            <a:custGeom>
              <a:avLst/>
              <a:gdLst>
                <a:gd name="T0" fmla="*/ 0 w 36"/>
                <a:gd name="T1" fmla="*/ 9 h 11"/>
                <a:gd name="T2" fmla="*/ 4 w 36"/>
                <a:gd name="T3" fmla="*/ 11 h 11"/>
                <a:gd name="T4" fmla="*/ 9 w 36"/>
                <a:gd name="T5" fmla="*/ 11 h 11"/>
                <a:gd name="T6" fmla="*/ 13 w 36"/>
                <a:gd name="T7" fmla="*/ 10 h 11"/>
                <a:gd name="T8" fmla="*/ 18 w 36"/>
                <a:gd name="T9" fmla="*/ 9 h 11"/>
                <a:gd name="T10" fmla="*/ 27 w 36"/>
                <a:gd name="T11" fmla="*/ 4 h 11"/>
                <a:gd name="T12" fmla="*/ 32 w 36"/>
                <a:gd name="T13" fmla="*/ 1 h 11"/>
                <a:gd name="T14" fmla="*/ 36 w 36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1">
                  <a:moveTo>
                    <a:pt x="0" y="9"/>
                  </a:moveTo>
                  <a:lnTo>
                    <a:pt x="4" y="11"/>
                  </a:lnTo>
                  <a:lnTo>
                    <a:pt x="9" y="11"/>
                  </a:lnTo>
                  <a:lnTo>
                    <a:pt x="13" y="10"/>
                  </a:lnTo>
                  <a:lnTo>
                    <a:pt x="18" y="9"/>
                  </a:lnTo>
                  <a:lnTo>
                    <a:pt x="27" y="4"/>
                  </a:lnTo>
                  <a:lnTo>
                    <a:pt x="32" y="1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89" name="Freeform 397"/>
            <p:cNvSpPr>
              <a:spLocks/>
            </p:cNvSpPr>
            <p:nvPr/>
          </p:nvSpPr>
          <p:spPr bwMode="auto">
            <a:xfrm>
              <a:off x="3763" y="2824"/>
              <a:ext cx="25" cy="1"/>
            </a:xfrm>
            <a:custGeom>
              <a:avLst/>
              <a:gdLst>
                <a:gd name="T0" fmla="*/ 0 w 36"/>
                <a:gd name="T1" fmla="*/ 3 h 3"/>
                <a:gd name="T2" fmla="*/ 9 w 36"/>
                <a:gd name="T3" fmla="*/ 3 h 3"/>
                <a:gd name="T4" fmla="*/ 18 w 36"/>
                <a:gd name="T5" fmla="*/ 3 h 3"/>
                <a:gd name="T6" fmla="*/ 27 w 36"/>
                <a:gd name="T7" fmla="*/ 3 h 3"/>
                <a:gd name="T8" fmla="*/ 36 w 3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9" y="3"/>
                  </a:lnTo>
                  <a:lnTo>
                    <a:pt x="18" y="3"/>
                  </a:lnTo>
                  <a:lnTo>
                    <a:pt x="27" y="3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90" name="Freeform 398"/>
            <p:cNvSpPr>
              <a:spLocks/>
            </p:cNvSpPr>
            <p:nvPr/>
          </p:nvSpPr>
          <p:spPr bwMode="auto">
            <a:xfrm>
              <a:off x="3788" y="2806"/>
              <a:ext cx="25" cy="18"/>
            </a:xfrm>
            <a:custGeom>
              <a:avLst/>
              <a:gdLst>
                <a:gd name="T0" fmla="*/ 0 w 35"/>
                <a:gd name="T1" fmla="*/ 27 h 27"/>
                <a:gd name="T2" fmla="*/ 8 w 35"/>
                <a:gd name="T3" fmla="*/ 23 h 27"/>
                <a:gd name="T4" fmla="*/ 17 w 35"/>
                <a:gd name="T5" fmla="*/ 17 h 27"/>
                <a:gd name="T6" fmla="*/ 26 w 35"/>
                <a:gd name="T7" fmla="*/ 9 h 27"/>
                <a:gd name="T8" fmla="*/ 35 w 3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0" y="27"/>
                  </a:moveTo>
                  <a:lnTo>
                    <a:pt x="8" y="23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5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91" name="Freeform 399"/>
            <p:cNvSpPr>
              <a:spLocks/>
            </p:cNvSpPr>
            <p:nvPr/>
          </p:nvSpPr>
          <p:spPr bwMode="auto">
            <a:xfrm>
              <a:off x="3813" y="2764"/>
              <a:ext cx="25" cy="42"/>
            </a:xfrm>
            <a:custGeom>
              <a:avLst/>
              <a:gdLst>
                <a:gd name="T0" fmla="*/ 0 w 36"/>
                <a:gd name="T1" fmla="*/ 58 h 58"/>
                <a:gd name="T2" fmla="*/ 4 w 36"/>
                <a:gd name="T3" fmla="*/ 52 h 58"/>
                <a:gd name="T4" fmla="*/ 9 w 36"/>
                <a:gd name="T5" fmla="*/ 43 h 58"/>
                <a:gd name="T6" fmla="*/ 13 w 36"/>
                <a:gd name="T7" fmla="*/ 33 h 58"/>
                <a:gd name="T8" fmla="*/ 18 w 36"/>
                <a:gd name="T9" fmla="*/ 23 h 58"/>
                <a:gd name="T10" fmla="*/ 23 w 36"/>
                <a:gd name="T11" fmla="*/ 12 h 58"/>
                <a:gd name="T12" fmla="*/ 27 w 36"/>
                <a:gd name="T13" fmla="*/ 5 h 58"/>
                <a:gd name="T14" fmla="*/ 30 w 36"/>
                <a:gd name="T15" fmla="*/ 2 h 58"/>
                <a:gd name="T16" fmla="*/ 32 w 36"/>
                <a:gd name="T17" fmla="*/ 1 h 58"/>
                <a:gd name="T18" fmla="*/ 34 w 36"/>
                <a:gd name="T19" fmla="*/ 0 h 58"/>
                <a:gd name="T20" fmla="*/ 36 w 36"/>
                <a:gd name="T2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58">
                  <a:moveTo>
                    <a:pt x="0" y="58"/>
                  </a:moveTo>
                  <a:lnTo>
                    <a:pt x="4" y="52"/>
                  </a:lnTo>
                  <a:lnTo>
                    <a:pt x="9" y="43"/>
                  </a:lnTo>
                  <a:lnTo>
                    <a:pt x="13" y="33"/>
                  </a:lnTo>
                  <a:lnTo>
                    <a:pt x="18" y="23"/>
                  </a:lnTo>
                  <a:lnTo>
                    <a:pt x="23" y="12"/>
                  </a:lnTo>
                  <a:lnTo>
                    <a:pt x="27" y="5"/>
                  </a:lnTo>
                  <a:lnTo>
                    <a:pt x="30" y="2"/>
                  </a:lnTo>
                  <a:lnTo>
                    <a:pt x="32" y="1"/>
                  </a:lnTo>
                  <a:lnTo>
                    <a:pt x="34" y="0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92" name="Freeform 400"/>
            <p:cNvSpPr>
              <a:spLocks/>
            </p:cNvSpPr>
            <p:nvPr/>
          </p:nvSpPr>
          <p:spPr bwMode="auto">
            <a:xfrm>
              <a:off x="3838" y="2764"/>
              <a:ext cx="23" cy="60"/>
            </a:xfrm>
            <a:custGeom>
              <a:avLst/>
              <a:gdLst>
                <a:gd name="T0" fmla="*/ 0 w 36"/>
                <a:gd name="T1" fmla="*/ 0 h 85"/>
                <a:gd name="T2" fmla="*/ 3 w 36"/>
                <a:gd name="T3" fmla="*/ 1 h 85"/>
                <a:gd name="T4" fmla="*/ 4 w 36"/>
                <a:gd name="T5" fmla="*/ 3 h 85"/>
                <a:gd name="T6" fmla="*/ 9 w 36"/>
                <a:gd name="T7" fmla="*/ 11 h 85"/>
                <a:gd name="T8" fmla="*/ 13 w 36"/>
                <a:gd name="T9" fmla="*/ 21 h 85"/>
                <a:gd name="T10" fmla="*/ 18 w 36"/>
                <a:gd name="T11" fmla="*/ 33 h 85"/>
                <a:gd name="T12" fmla="*/ 23 w 36"/>
                <a:gd name="T13" fmla="*/ 47 h 85"/>
                <a:gd name="T14" fmla="*/ 27 w 36"/>
                <a:gd name="T15" fmla="*/ 61 h 85"/>
                <a:gd name="T16" fmla="*/ 32 w 36"/>
                <a:gd name="T17" fmla="*/ 74 h 85"/>
                <a:gd name="T18" fmla="*/ 36 w 36"/>
                <a:gd name="T1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85">
                  <a:moveTo>
                    <a:pt x="0" y="0"/>
                  </a:moveTo>
                  <a:lnTo>
                    <a:pt x="3" y="1"/>
                  </a:lnTo>
                  <a:lnTo>
                    <a:pt x="4" y="3"/>
                  </a:lnTo>
                  <a:lnTo>
                    <a:pt x="9" y="11"/>
                  </a:lnTo>
                  <a:lnTo>
                    <a:pt x="13" y="21"/>
                  </a:lnTo>
                  <a:lnTo>
                    <a:pt x="18" y="33"/>
                  </a:lnTo>
                  <a:lnTo>
                    <a:pt x="23" y="47"/>
                  </a:lnTo>
                  <a:lnTo>
                    <a:pt x="27" y="61"/>
                  </a:lnTo>
                  <a:lnTo>
                    <a:pt x="32" y="74"/>
                  </a:lnTo>
                  <a:lnTo>
                    <a:pt x="36" y="85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93" name="Freeform 401"/>
            <p:cNvSpPr>
              <a:spLocks/>
            </p:cNvSpPr>
            <p:nvPr/>
          </p:nvSpPr>
          <p:spPr bwMode="auto">
            <a:xfrm>
              <a:off x="3861" y="2824"/>
              <a:ext cx="25" cy="59"/>
            </a:xfrm>
            <a:custGeom>
              <a:avLst/>
              <a:gdLst>
                <a:gd name="T0" fmla="*/ 0 w 36"/>
                <a:gd name="T1" fmla="*/ 0 h 86"/>
                <a:gd name="T2" fmla="*/ 9 w 36"/>
                <a:gd name="T3" fmla="*/ 23 h 86"/>
                <a:gd name="T4" fmla="*/ 18 w 36"/>
                <a:gd name="T5" fmla="*/ 46 h 86"/>
                <a:gd name="T6" fmla="*/ 23 w 36"/>
                <a:gd name="T7" fmla="*/ 58 h 86"/>
                <a:gd name="T8" fmla="*/ 27 w 36"/>
                <a:gd name="T9" fmla="*/ 68 h 86"/>
                <a:gd name="T10" fmla="*/ 32 w 36"/>
                <a:gd name="T11" fmla="*/ 78 h 86"/>
                <a:gd name="T12" fmla="*/ 36 w 36"/>
                <a:gd name="T1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86">
                  <a:moveTo>
                    <a:pt x="0" y="0"/>
                  </a:moveTo>
                  <a:lnTo>
                    <a:pt x="9" y="23"/>
                  </a:lnTo>
                  <a:lnTo>
                    <a:pt x="18" y="46"/>
                  </a:lnTo>
                  <a:lnTo>
                    <a:pt x="23" y="58"/>
                  </a:lnTo>
                  <a:lnTo>
                    <a:pt x="27" y="68"/>
                  </a:lnTo>
                  <a:lnTo>
                    <a:pt x="32" y="78"/>
                  </a:lnTo>
                  <a:lnTo>
                    <a:pt x="36" y="86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94" name="Freeform 402"/>
            <p:cNvSpPr>
              <a:spLocks/>
            </p:cNvSpPr>
            <p:nvPr/>
          </p:nvSpPr>
          <p:spPr bwMode="auto">
            <a:xfrm>
              <a:off x="3886" y="2883"/>
              <a:ext cx="25" cy="24"/>
            </a:xfrm>
            <a:custGeom>
              <a:avLst/>
              <a:gdLst>
                <a:gd name="T0" fmla="*/ 0 w 35"/>
                <a:gd name="T1" fmla="*/ 0 h 33"/>
                <a:gd name="T2" fmla="*/ 3 w 35"/>
                <a:gd name="T3" fmla="*/ 6 h 33"/>
                <a:gd name="T4" fmla="*/ 9 w 35"/>
                <a:gd name="T5" fmla="*/ 13 h 33"/>
                <a:gd name="T6" fmla="*/ 12 w 35"/>
                <a:gd name="T7" fmla="*/ 16 h 33"/>
                <a:gd name="T8" fmla="*/ 18 w 35"/>
                <a:gd name="T9" fmla="*/ 20 h 33"/>
                <a:gd name="T10" fmla="*/ 26 w 35"/>
                <a:gd name="T11" fmla="*/ 27 h 33"/>
                <a:gd name="T12" fmla="*/ 35 w 35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3">
                  <a:moveTo>
                    <a:pt x="0" y="0"/>
                  </a:moveTo>
                  <a:lnTo>
                    <a:pt x="3" y="6"/>
                  </a:lnTo>
                  <a:lnTo>
                    <a:pt x="9" y="13"/>
                  </a:lnTo>
                  <a:lnTo>
                    <a:pt x="12" y="16"/>
                  </a:lnTo>
                  <a:lnTo>
                    <a:pt x="18" y="20"/>
                  </a:lnTo>
                  <a:lnTo>
                    <a:pt x="26" y="27"/>
                  </a:lnTo>
                  <a:lnTo>
                    <a:pt x="35" y="33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95" name="Freeform 403"/>
            <p:cNvSpPr>
              <a:spLocks/>
            </p:cNvSpPr>
            <p:nvPr/>
          </p:nvSpPr>
          <p:spPr bwMode="auto">
            <a:xfrm>
              <a:off x="3911" y="2907"/>
              <a:ext cx="25" cy="15"/>
            </a:xfrm>
            <a:custGeom>
              <a:avLst/>
              <a:gdLst>
                <a:gd name="T0" fmla="*/ 0 w 36"/>
                <a:gd name="T1" fmla="*/ 0 h 23"/>
                <a:gd name="T2" fmla="*/ 9 w 36"/>
                <a:gd name="T3" fmla="*/ 6 h 23"/>
                <a:gd name="T4" fmla="*/ 18 w 36"/>
                <a:gd name="T5" fmla="*/ 12 h 23"/>
                <a:gd name="T6" fmla="*/ 27 w 36"/>
                <a:gd name="T7" fmla="*/ 17 h 23"/>
                <a:gd name="T8" fmla="*/ 36 w 36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3">
                  <a:moveTo>
                    <a:pt x="0" y="0"/>
                  </a:moveTo>
                  <a:lnTo>
                    <a:pt x="9" y="6"/>
                  </a:lnTo>
                  <a:lnTo>
                    <a:pt x="18" y="12"/>
                  </a:lnTo>
                  <a:lnTo>
                    <a:pt x="27" y="17"/>
                  </a:lnTo>
                  <a:lnTo>
                    <a:pt x="36" y="23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96" name="Freeform 404"/>
            <p:cNvSpPr>
              <a:spLocks/>
            </p:cNvSpPr>
            <p:nvPr/>
          </p:nvSpPr>
          <p:spPr bwMode="auto">
            <a:xfrm>
              <a:off x="3936" y="2922"/>
              <a:ext cx="25" cy="20"/>
            </a:xfrm>
            <a:custGeom>
              <a:avLst/>
              <a:gdLst>
                <a:gd name="T0" fmla="*/ 0 w 36"/>
                <a:gd name="T1" fmla="*/ 0 h 28"/>
                <a:gd name="T2" fmla="*/ 4 w 36"/>
                <a:gd name="T3" fmla="*/ 4 h 28"/>
                <a:gd name="T4" fmla="*/ 9 w 36"/>
                <a:gd name="T5" fmla="*/ 8 h 28"/>
                <a:gd name="T6" fmla="*/ 18 w 36"/>
                <a:gd name="T7" fmla="*/ 17 h 28"/>
                <a:gd name="T8" fmla="*/ 23 w 36"/>
                <a:gd name="T9" fmla="*/ 22 h 28"/>
                <a:gd name="T10" fmla="*/ 27 w 36"/>
                <a:gd name="T11" fmla="*/ 24 h 28"/>
                <a:gd name="T12" fmla="*/ 32 w 36"/>
                <a:gd name="T13" fmla="*/ 27 h 28"/>
                <a:gd name="T14" fmla="*/ 36 w 36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8">
                  <a:moveTo>
                    <a:pt x="0" y="0"/>
                  </a:moveTo>
                  <a:lnTo>
                    <a:pt x="4" y="4"/>
                  </a:lnTo>
                  <a:lnTo>
                    <a:pt x="9" y="8"/>
                  </a:lnTo>
                  <a:lnTo>
                    <a:pt x="18" y="17"/>
                  </a:lnTo>
                  <a:lnTo>
                    <a:pt x="23" y="22"/>
                  </a:lnTo>
                  <a:lnTo>
                    <a:pt x="27" y="24"/>
                  </a:lnTo>
                  <a:lnTo>
                    <a:pt x="32" y="27"/>
                  </a:lnTo>
                  <a:lnTo>
                    <a:pt x="36" y="28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97" name="Freeform 405"/>
            <p:cNvSpPr>
              <a:spLocks/>
            </p:cNvSpPr>
            <p:nvPr/>
          </p:nvSpPr>
          <p:spPr bwMode="auto">
            <a:xfrm>
              <a:off x="3961" y="2921"/>
              <a:ext cx="25" cy="21"/>
            </a:xfrm>
            <a:custGeom>
              <a:avLst/>
              <a:gdLst>
                <a:gd name="T0" fmla="*/ 0 w 36"/>
                <a:gd name="T1" fmla="*/ 29 h 29"/>
                <a:gd name="T2" fmla="*/ 4 w 36"/>
                <a:gd name="T3" fmla="*/ 28 h 29"/>
                <a:gd name="T4" fmla="*/ 9 w 36"/>
                <a:gd name="T5" fmla="*/ 24 h 29"/>
                <a:gd name="T6" fmla="*/ 13 w 36"/>
                <a:gd name="T7" fmla="*/ 18 h 29"/>
                <a:gd name="T8" fmla="*/ 18 w 36"/>
                <a:gd name="T9" fmla="*/ 11 h 29"/>
                <a:gd name="T10" fmla="*/ 23 w 36"/>
                <a:gd name="T11" fmla="*/ 6 h 29"/>
                <a:gd name="T12" fmla="*/ 27 w 36"/>
                <a:gd name="T13" fmla="*/ 2 h 29"/>
                <a:gd name="T14" fmla="*/ 32 w 36"/>
                <a:gd name="T15" fmla="*/ 0 h 29"/>
                <a:gd name="T16" fmla="*/ 33 w 36"/>
                <a:gd name="T17" fmla="*/ 0 h 29"/>
                <a:gd name="T18" fmla="*/ 36 w 36"/>
                <a:gd name="T1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9">
                  <a:moveTo>
                    <a:pt x="0" y="29"/>
                  </a:moveTo>
                  <a:lnTo>
                    <a:pt x="4" y="28"/>
                  </a:lnTo>
                  <a:lnTo>
                    <a:pt x="9" y="24"/>
                  </a:lnTo>
                  <a:lnTo>
                    <a:pt x="13" y="18"/>
                  </a:lnTo>
                  <a:lnTo>
                    <a:pt x="18" y="11"/>
                  </a:lnTo>
                  <a:lnTo>
                    <a:pt x="23" y="6"/>
                  </a:lnTo>
                  <a:lnTo>
                    <a:pt x="27" y="2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6" y="1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98" name="Freeform 406"/>
            <p:cNvSpPr>
              <a:spLocks/>
            </p:cNvSpPr>
            <p:nvPr/>
          </p:nvSpPr>
          <p:spPr bwMode="auto">
            <a:xfrm>
              <a:off x="3986" y="2922"/>
              <a:ext cx="25" cy="56"/>
            </a:xfrm>
            <a:custGeom>
              <a:avLst/>
              <a:gdLst>
                <a:gd name="T0" fmla="*/ 0 w 36"/>
                <a:gd name="T1" fmla="*/ 0 h 81"/>
                <a:gd name="T2" fmla="*/ 2 w 36"/>
                <a:gd name="T3" fmla="*/ 3 h 81"/>
                <a:gd name="T4" fmla="*/ 4 w 36"/>
                <a:gd name="T5" fmla="*/ 5 h 81"/>
                <a:gd name="T6" fmla="*/ 9 w 36"/>
                <a:gd name="T7" fmla="*/ 14 h 81"/>
                <a:gd name="T8" fmla="*/ 13 w 36"/>
                <a:gd name="T9" fmla="*/ 24 h 81"/>
                <a:gd name="T10" fmla="*/ 18 w 36"/>
                <a:gd name="T11" fmla="*/ 36 h 81"/>
                <a:gd name="T12" fmla="*/ 23 w 36"/>
                <a:gd name="T13" fmla="*/ 49 h 81"/>
                <a:gd name="T14" fmla="*/ 27 w 36"/>
                <a:gd name="T15" fmla="*/ 61 h 81"/>
                <a:gd name="T16" fmla="*/ 32 w 36"/>
                <a:gd name="T17" fmla="*/ 72 h 81"/>
                <a:gd name="T18" fmla="*/ 36 w 36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81">
                  <a:moveTo>
                    <a:pt x="0" y="0"/>
                  </a:moveTo>
                  <a:lnTo>
                    <a:pt x="2" y="3"/>
                  </a:lnTo>
                  <a:lnTo>
                    <a:pt x="4" y="5"/>
                  </a:lnTo>
                  <a:lnTo>
                    <a:pt x="9" y="14"/>
                  </a:lnTo>
                  <a:lnTo>
                    <a:pt x="13" y="24"/>
                  </a:lnTo>
                  <a:lnTo>
                    <a:pt x="18" y="36"/>
                  </a:lnTo>
                  <a:lnTo>
                    <a:pt x="23" y="49"/>
                  </a:lnTo>
                  <a:lnTo>
                    <a:pt x="27" y="61"/>
                  </a:lnTo>
                  <a:lnTo>
                    <a:pt x="32" y="72"/>
                  </a:lnTo>
                  <a:lnTo>
                    <a:pt x="36" y="81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599" name="Freeform 407"/>
            <p:cNvSpPr>
              <a:spLocks/>
            </p:cNvSpPr>
            <p:nvPr/>
          </p:nvSpPr>
          <p:spPr bwMode="auto">
            <a:xfrm>
              <a:off x="4011" y="2978"/>
              <a:ext cx="25" cy="25"/>
            </a:xfrm>
            <a:custGeom>
              <a:avLst/>
              <a:gdLst>
                <a:gd name="T0" fmla="*/ 0 w 35"/>
                <a:gd name="T1" fmla="*/ 0 h 34"/>
                <a:gd name="T2" fmla="*/ 9 w 35"/>
                <a:gd name="T3" fmla="*/ 12 h 34"/>
                <a:gd name="T4" fmla="*/ 17 w 35"/>
                <a:gd name="T5" fmla="*/ 24 h 34"/>
                <a:gd name="T6" fmla="*/ 23 w 35"/>
                <a:gd name="T7" fmla="*/ 28 h 34"/>
                <a:gd name="T8" fmla="*/ 26 w 35"/>
                <a:gd name="T9" fmla="*/ 30 h 34"/>
                <a:gd name="T10" fmla="*/ 32 w 35"/>
                <a:gd name="T11" fmla="*/ 33 h 34"/>
                <a:gd name="T12" fmla="*/ 35 w 35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4">
                  <a:moveTo>
                    <a:pt x="0" y="0"/>
                  </a:moveTo>
                  <a:lnTo>
                    <a:pt x="9" y="12"/>
                  </a:lnTo>
                  <a:lnTo>
                    <a:pt x="17" y="24"/>
                  </a:lnTo>
                  <a:lnTo>
                    <a:pt x="23" y="28"/>
                  </a:lnTo>
                  <a:lnTo>
                    <a:pt x="26" y="30"/>
                  </a:lnTo>
                  <a:lnTo>
                    <a:pt x="32" y="33"/>
                  </a:lnTo>
                  <a:lnTo>
                    <a:pt x="35" y="34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600" name="Freeform 408"/>
            <p:cNvSpPr>
              <a:spLocks/>
            </p:cNvSpPr>
            <p:nvPr/>
          </p:nvSpPr>
          <p:spPr bwMode="auto">
            <a:xfrm>
              <a:off x="4036" y="2985"/>
              <a:ext cx="25" cy="18"/>
            </a:xfrm>
            <a:custGeom>
              <a:avLst/>
              <a:gdLst>
                <a:gd name="T0" fmla="*/ 0 w 36"/>
                <a:gd name="T1" fmla="*/ 24 h 24"/>
                <a:gd name="T2" fmla="*/ 4 w 36"/>
                <a:gd name="T3" fmla="*/ 24 h 24"/>
                <a:gd name="T4" fmla="*/ 9 w 36"/>
                <a:gd name="T5" fmla="*/ 21 h 24"/>
                <a:gd name="T6" fmla="*/ 13 w 36"/>
                <a:gd name="T7" fmla="*/ 18 h 24"/>
                <a:gd name="T8" fmla="*/ 18 w 36"/>
                <a:gd name="T9" fmla="*/ 14 h 24"/>
                <a:gd name="T10" fmla="*/ 27 w 36"/>
                <a:gd name="T11" fmla="*/ 5 h 24"/>
                <a:gd name="T12" fmla="*/ 31 w 36"/>
                <a:gd name="T13" fmla="*/ 1 h 24"/>
                <a:gd name="T14" fmla="*/ 36 w 36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4">
                  <a:moveTo>
                    <a:pt x="0" y="24"/>
                  </a:moveTo>
                  <a:lnTo>
                    <a:pt x="4" y="24"/>
                  </a:lnTo>
                  <a:lnTo>
                    <a:pt x="9" y="21"/>
                  </a:lnTo>
                  <a:lnTo>
                    <a:pt x="13" y="18"/>
                  </a:lnTo>
                  <a:lnTo>
                    <a:pt x="18" y="14"/>
                  </a:lnTo>
                  <a:lnTo>
                    <a:pt x="27" y="5"/>
                  </a:lnTo>
                  <a:lnTo>
                    <a:pt x="31" y="1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601" name="Freeform 409"/>
            <p:cNvSpPr>
              <a:spLocks/>
            </p:cNvSpPr>
            <p:nvPr/>
          </p:nvSpPr>
          <p:spPr bwMode="auto">
            <a:xfrm>
              <a:off x="4061" y="2985"/>
              <a:ext cx="25" cy="7"/>
            </a:xfrm>
            <a:custGeom>
              <a:avLst/>
              <a:gdLst>
                <a:gd name="T0" fmla="*/ 0 w 37"/>
                <a:gd name="T1" fmla="*/ 0 h 10"/>
                <a:gd name="T2" fmla="*/ 5 w 37"/>
                <a:gd name="T3" fmla="*/ 0 h 10"/>
                <a:gd name="T4" fmla="*/ 9 w 37"/>
                <a:gd name="T5" fmla="*/ 0 h 10"/>
                <a:gd name="T6" fmla="*/ 18 w 37"/>
                <a:gd name="T7" fmla="*/ 4 h 10"/>
                <a:gd name="T8" fmla="*/ 28 w 37"/>
                <a:gd name="T9" fmla="*/ 7 h 10"/>
                <a:gd name="T10" fmla="*/ 32 w 37"/>
                <a:gd name="T11" fmla="*/ 9 h 10"/>
                <a:gd name="T12" fmla="*/ 37 w 3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0">
                  <a:moveTo>
                    <a:pt x="0" y="0"/>
                  </a:moveTo>
                  <a:lnTo>
                    <a:pt x="5" y="0"/>
                  </a:lnTo>
                  <a:lnTo>
                    <a:pt x="9" y="0"/>
                  </a:lnTo>
                  <a:lnTo>
                    <a:pt x="18" y="4"/>
                  </a:lnTo>
                  <a:lnTo>
                    <a:pt x="28" y="7"/>
                  </a:lnTo>
                  <a:lnTo>
                    <a:pt x="32" y="9"/>
                  </a:lnTo>
                  <a:lnTo>
                    <a:pt x="37" y="1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602" name="Freeform 410"/>
            <p:cNvSpPr>
              <a:spLocks/>
            </p:cNvSpPr>
            <p:nvPr/>
          </p:nvSpPr>
          <p:spPr bwMode="auto">
            <a:xfrm>
              <a:off x="4086" y="2988"/>
              <a:ext cx="25" cy="4"/>
            </a:xfrm>
            <a:custGeom>
              <a:avLst/>
              <a:gdLst>
                <a:gd name="T0" fmla="*/ 0 w 36"/>
                <a:gd name="T1" fmla="*/ 6 h 6"/>
                <a:gd name="T2" fmla="*/ 9 w 36"/>
                <a:gd name="T3" fmla="*/ 6 h 6"/>
                <a:gd name="T4" fmla="*/ 18 w 36"/>
                <a:gd name="T5" fmla="*/ 5 h 6"/>
                <a:gd name="T6" fmla="*/ 36 w 3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6">
                  <a:moveTo>
                    <a:pt x="0" y="6"/>
                  </a:moveTo>
                  <a:lnTo>
                    <a:pt x="9" y="6"/>
                  </a:lnTo>
                  <a:lnTo>
                    <a:pt x="18" y="5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603" name="Freeform 411"/>
            <p:cNvSpPr>
              <a:spLocks/>
            </p:cNvSpPr>
            <p:nvPr/>
          </p:nvSpPr>
          <p:spPr bwMode="auto">
            <a:xfrm>
              <a:off x="4111" y="2976"/>
              <a:ext cx="25" cy="12"/>
            </a:xfrm>
            <a:custGeom>
              <a:avLst/>
              <a:gdLst>
                <a:gd name="T0" fmla="*/ 0 w 36"/>
                <a:gd name="T1" fmla="*/ 17 h 17"/>
                <a:gd name="T2" fmla="*/ 18 w 36"/>
                <a:gd name="T3" fmla="*/ 9 h 17"/>
                <a:gd name="T4" fmla="*/ 36 w 36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7">
                  <a:moveTo>
                    <a:pt x="0" y="17"/>
                  </a:moveTo>
                  <a:lnTo>
                    <a:pt x="18" y="9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604" name="Freeform 412"/>
            <p:cNvSpPr>
              <a:spLocks/>
            </p:cNvSpPr>
            <p:nvPr/>
          </p:nvSpPr>
          <p:spPr bwMode="auto">
            <a:xfrm>
              <a:off x="4136" y="2958"/>
              <a:ext cx="25" cy="18"/>
            </a:xfrm>
            <a:custGeom>
              <a:avLst/>
              <a:gdLst>
                <a:gd name="T0" fmla="*/ 0 w 36"/>
                <a:gd name="T1" fmla="*/ 26 h 26"/>
                <a:gd name="T2" fmla="*/ 18 w 36"/>
                <a:gd name="T3" fmla="*/ 14 h 26"/>
                <a:gd name="T4" fmla="*/ 36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0" y="26"/>
                  </a:moveTo>
                  <a:lnTo>
                    <a:pt x="18" y="14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605" name="Freeform 413"/>
            <p:cNvSpPr>
              <a:spLocks/>
            </p:cNvSpPr>
            <p:nvPr/>
          </p:nvSpPr>
          <p:spPr bwMode="auto">
            <a:xfrm>
              <a:off x="4161" y="2936"/>
              <a:ext cx="25" cy="22"/>
            </a:xfrm>
            <a:custGeom>
              <a:avLst/>
              <a:gdLst>
                <a:gd name="T0" fmla="*/ 0 w 35"/>
                <a:gd name="T1" fmla="*/ 33 h 33"/>
                <a:gd name="T2" fmla="*/ 8 w 35"/>
                <a:gd name="T3" fmla="*/ 26 h 33"/>
                <a:gd name="T4" fmla="*/ 17 w 35"/>
                <a:gd name="T5" fmla="*/ 17 h 33"/>
                <a:gd name="T6" fmla="*/ 26 w 35"/>
                <a:gd name="T7" fmla="*/ 8 h 33"/>
                <a:gd name="T8" fmla="*/ 35 w 3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3">
                  <a:moveTo>
                    <a:pt x="0" y="33"/>
                  </a:moveTo>
                  <a:lnTo>
                    <a:pt x="8" y="26"/>
                  </a:lnTo>
                  <a:lnTo>
                    <a:pt x="17" y="17"/>
                  </a:lnTo>
                  <a:lnTo>
                    <a:pt x="26" y="8"/>
                  </a:lnTo>
                  <a:lnTo>
                    <a:pt x="35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606" name="Freeform 414"/>
            <p:cNvSpPr>
              <a:spLocks/>
            </p:cNvSpPr>
            <p:nvPr/>
          </p:nvSpPr>
          <p:spPr bwMode="auto">
            <a:xfrm>
              <a:off x="4186" y="2917"/>
              <a:ext cx="25" cy="19"/>
            </a:xfrm>
            <a:custGeom>
              <a:avLst/>
              <a:gdLst>
                <a:gd name="T0" fmla="*/ 0 w 36"/>
                <a:gd name="T1" fmla="*/ 28 h 28"/>
                <a:gd name="T2" fmla="*/ 4 w 36"/>
                <a:gd name="T3" fmla="*/ 24 h 28"/>
                <a:gd name="T4" fmla="*/ 9 w 36"/>
                <a:gd name="T5" fmla="*/ 22 h 28"/>
                <a:gd name="T6" fmla="*/ 18 w 36"/>
                <a:gd name="T7" fmla="*/ 18 h 28"/>
                <a:gd name="T8" fmla="*/ 23 w 36"/>
                <a:gd name="T9" fmla="*/ 14 h 28"/>
                <a:gd name="T10" fmla="*/ 27 w 36"/>
                <a:gd name="T11" fmla="*/ 12 h 28"/>
                <a:gd name="T12" fmla="*/ 32 w 36"/>
                <a:gd name="T13" fmla="*/ 6 h 28"/>
                <a:gd name="T14" fmla="*/ 36 w 36"/>
                <a:gd name="T1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8">
                  <a:moveTo>
                    <a:pt x="0" y="28"/>
                  </a:moveTo>
                  <a:lnTo>
                    <a:pt x="4" y="24"/>
                  </a:lnTo>
                  <a:lnTo>
                    <a:pt x="9" y="22"/>
                  </a:lnTo>
                  <a:lnTo>
                    <a:pt x="18" y="18"/>
                  </a:lnTo>
                  <a:lnTo>
                    <a:pt x="23" y="14"/>
                  </a:lnTo>
                  <a:lnTo>
                    <a:pt x="27" y="12"/>
                  </a:lnTo>
                  <a:lnTo>
                    <a:pt x="32" y="6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607" name="Freeform 415"/>
            <p:cNvSpPr>
              <a:spLocks/>
            </p:cNvSpPr>
            <p:nvPr/>
          </p:nvSpPr>
          <p:spPr bwMode="auto">
            <a:xfrm>
              <a:off x="4211" y="2854"/>
              <a:ext cx="24" cy="63"/>
            </a:xfrm>
            <a:custGeom>
              <a:avLst/>
              <a:gdLst>
                <a:gd name="T0" fmla="*/ 0 w 36"/>
                <a:gd name="T1" fmla="*/ 88 h 88"/>
                <a:gd name="T2" fmla="*/ 4 w 36"/>
                <a:gd name="T3" fmla="*/ 79 h 88"/>
                <a:gd name="T4" fmla="*/ 9 w 36"/>
                <a:gd name="T5" fmla="*/ 69 h 88"/>
                <a:gd name="T6" fmla="*/ 13 w 36"/>
                <a:gd name="T7" fmla="*/ 56 h 88"/>
                <a:gd name="T8" fmla="*/ 18 w 36"/>
                <a:gd name="T9" fmla="*/ 42 h 88"/>
                <a:gd name="T10" fmla="*/ 23 w 36"/>
                <a:gd name="T11" fmla="*/ 29 h 88"/>
                <a:gd name="T12" fmla="*/ 27 w 36"/>
                <a:gd name="T13" fmla="*/ 18 h 88"/>
                <a:gd name="T14" fmla="*/ 32 w 36"/>
                <a:gd name="T15" fmla="*/ 8 h 88"/>
                <a:gd name="T16" fmla="*/ 36 w 36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88">
                  <a:moveTo>
                    <a:pt x="0" y="88"/>
                  </a:moveTo>
                  <a:lnTo>
                    <a:pt x="4" y="79"/>
                  </a:lnTo>
                  <a:lnTo>
                    <a:pt x="9" y="69"/>
                  </a:lnTo>
                  <a:lnTo>
                    <a:pt x="13" y="56"/>
                  </a:lnTo>
                  <a:lnTo>
                    <a:pt x="18" y="42"/>
                  </a:lnTo>
                  <a:lnTo>
                    <a:pt x="23" y="29"/>
                  </a:lnTo>
                  <a:lnTo>
                    <a:pt x="27" y="18"/>
                  </a:lnTo>
                  <a:lnTo>
                    <a:pt x="32" y="8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608" name="Freeform 416"/>
            <p:cNvSpPr>
              <a:spLocks/>
            </p:cNvSpPr>
            <p:nvPr/>
          </p:nvSpPr>
          <p:spPr bwMode="auto">
            <a:xfrm>
              <a:off x="4235" y="2850"/>
              <a:ext cx="25" cy="4"/>
            </a:xfrm>
            <a:custGeom>
              <a:avLst/>
              <a:gdLst>
                <a:gd name="T0" fmla="*/ 0 w 36"/>
                <a:gd name="T1" fmla="*/ 6 h 6"/>
                <a:gd name="T2" fmla="*/ 4 w 36"/>
                <a:gd name="T3" fmla="*/ 2 h 6"/>
                <a:gd name="T4" fmla="*/ 9 w 36"/>
                <a:gd name="T5" fmla="*/ 0 h 6"/>
                <a:gd name="T6" fmla="*/ 13 w 36"/>
                <a:gd name="T7" fmla="*/ 0 h 6"/>
                <a:gd name="T8" fmla="*/ 18 w 36"/>
                <a:gd name="T9" fmla="*/ 0 h 6"/>
                <a:gd name="T10" fmla="*/ 27 w 36"/>
                <a:gd name="T11" fmla="*/ 1 h 6"/>
                <a:gd name="T12" fmla="*/ 32 w 36"/>
                <a:gd name="T13" fmla="*/ 2 h 6"/>
                <a:gd name="T14" fmla="*/ 36 w 36"/>
                <a:gd name="T1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6">
                  <a:moveTo>
                    <a:pt x="0" y="6"/>
                  </a:move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7" y="1"/>
                  </a:lnTo>
                  <a:lnTo>
                    <a:pt x="32" y="2"/>
                  </a:lnTo>
                  <a:lnTo>
                    <a:pt x="36" y="2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609" name="Freeform 417"/>
            <p:cNvSpPr>
              <a:spLocks/>
            </p:cNvSpPr>
            <p:nvPr/>
          </p:nvSpPr>
          <p:spPr bwMode="auto">
            <a:xfrm>
              <a:off x="4260" y="2847"/>
              <a:ext cx="25" cy="6"/>
            </a:xfrm>
            <a:custGeom>
              <a:avLst/>
              <a:gdLst>
                <a:gd name="T0" fmla="*/ 0 w 35"/>
                <a:gd name="T1" fmla="*/ 8 h 8"/>
                <a:gd name="T2" fmla="*/ 18 w 35"/>
                <a:gd name="T3" fmla="*/ 6 h 8"/>
                <a:gd name="T4" fmla="*/ 27 w 35"/>
                <a:gd name="T5" fmla="*/ 3 h 8"/>
                <a:gd name="T6" fmla="*/ 35 w 35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8">
                  <a:moveTo>
                    <a:pt x="0" y="8"/>
                  </a:moveTo>
                  <a:lnTo>
                    <a:pt x="18" y="6"/>
                  </a:lnTo>
                  <a:lnTo>
                    <a:pt x="27" y="3"/>
                  </a:lnTo>
                  <a:lnTo>
                    <a:pt x="35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610" name="Freeform 418"/>
            <p:cNvSpPr>
              <a:spLocks/>
            </p:cNvSpPr>
            <p:nvPr/>
          </p:nvSpPr>
          <p:spPr bwMode="auto">
            <a:xfrm>
              <a:off x="4285" y="2831"/>
              <a:ext cx="25" cy="16"/>
            </a:xfrm>
            <a:custGeom>
              <a:avLst/>
              <a:gdLst>
                <a:gd name="T0" fmla="*/ 0 w 36"/>
                <a:gd name="T1" fmla="*/ 23 h 23"/>
                <a:gd name="T2" fmla="*/ 4 w 36"/>
                <a:gd name="T3" fmla="*/ 21 h 23"/>
                <a:gd name="T4" fmla="*/ 9 w 36"/>
                <a:gd name="T5" fmla="*/ 17 h 23"/>
                <a:gd name="T6" fmla="*/ 18 w 36"/>
                <a:gd name="T7" fmla="*/ 9 h 23"/>
                <a:gd name="T8" fmla="*/ 23 w 36"/>
                <a:gd name="T9" fmla="*/ 6 h 23"/>
                <a:gd name="T10" fmla="*/ 27 w 36"/>
                <a:gd name="T11" fmla="*/ 3 h 23"/>
                <a:gd name="T12" fmla="*/ 32 w 36"/>
                <a:gd name="T13" fmla="*/ 0 h 23"/>
                <a:gd name="T14" fmla="*/ 36 w 36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3">
                  <a:moveTo>
                    <a:pt x="0" y="23"/>
                  </a:moveTo>
                  <a:lnTo>
                    <a:pt x="4" y="21"/>
                  </a:lnTo>
                  <a:lnTo>
                    <a:pt x="9" y="17"/>
                  </a:lnTo>
                  <a:lnTo>
                    <a:pt x="18" y="9"/>
                  </a:lnTo>
                  <a:lnTo>
                    <a:pt x="23" y="6"/>
                  </a:lnTo>
                  <a:lnTo>
                    <a:pt x="27" y="3"/>
                  </a:lnTo>
                  <a:lnTo>
                    <a:pt x="32" y="0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611" name="Freeform 419"/>
            <p:cNvSpPr>
              <a:spLocks/>
            </p:cNvSpPr>
            <p:nvPr/>
          </p:nvSpPr>
          <p:spPr bwMode="auto">
            <a:xfrm>
              <a:off x="4310" y="2831"/>
              <a:ext cx="25" cy="23"/>
            </a:xfrm>
            <a:custGeom>
              <a:avLst/>
              <a:gdLst>
                <a:gd name="T0" fmla="*/ 0 w 36"/>
                <a:gd name="T1" fmla="*/ 0 h 34"/>
                <a:gd name="T2" fmla="*/ 4 w 36"/>
                <a:gd name="T3" fmla="*/ 3 h 34"/>
                <a:gd name="T4" fmla="*/ 9 w 36"/>
                <a:gd name="T5" fmla="*/ 7 h 34"/>
                <a:gd name="T6" fmla="*/ 13 w 36"/>
                <a:gd name="T7" fmla="*/ 13 h 34"/>
                <a:gd name="T8" fmla="*/ 18 w 36"/>
                <a:gd name="T9" fmla="*/ 20 h 34"/>
                <a:gd name="T10" fmla="*/ 23 w 36"/>
                <a:gd name="T11" fmla="*/ 26 h 34"/>
                <a:gd name="T12" fmla="*/ 27 w 36"/>
                <a:gd name="T13" fmla="*/ 31 h 34"/>
                <a:gd name="T14" fmla="*/ 32 w 36"/>
                <a:gd name="T15" fmla="*/ 34 h 34"/>
                <a:gd name="T16" fmla="*/ 36 w 36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4">
                  <a:moveTo>
                    <a:pt x="0" y="0"/>
                  </a:moveTo>
                  <a:lnTo>
                    <a:pt x="4" y="3"/>
                  </a:lnTo>
                  <a:lnTo>
                    <a:pt x="9" y="7"/>
                  </a:lnTo>
                  <a:lnTo>
                    <a:pt x="13" y="13"/>
                  </a:lnTo>
                  <a:lnTo>
                    <a:pt x="18" y="20"/>
                  </a:lnTo>
                  <a:lnTo>
                    <a:pt x="23" y="26"/>
                  </a:lnTo>
                  <a:lnTo>
                    <a:pt x="27" y="31"/>
                  </a:lnTo>
                  <a:lnTo>
                    <a:pt x="32" y="34"/>
                  </a:lnTo>
                  <a:lnTo>
                    <a:pt x="36" y="34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612" name="Freeform 420"/>
            <p:cNvSpPr>
              <a:spLocks/>
            </p:cNvSpPr>
            <p:nvPr/>
          </p:nvSpPr>
          <p:spPr bwMode="auto">
            <a:xfrm>
              <a:off x="4335" y="2813"/>
              <a:ext cx="25" cy="41"/>
            </a:xfrm>
            <a:custGeom>
              <a:avLst/>
              <a:gdLst>
                <a:gd name="T0" fmla="*/ 0 w 36"/>
                <a:gd name="T1" fmla="*/ 60 h 60"/>
                <a:gd name="T2" fmla="*/ 4 w 36"/>
                <a:gd name="T3" fmla="*/ 56 h 60"/>
                <a:gd name="T4" fmla="*/ 9 w 36"/>
                <a:gd name="T5" fmla="*/ 51 h 60"/>
                <a:gd name="T6" fmla="*/ 13 w 36"/>
                <a:gd name="T7" fmla="*/ 42 h 60"/>
                <a:gd name="T8" fmla="*/ 18 w 36"/>
                <a:gd name="T9" fmla="*/ 33 h 60"/>
                <a:gd name="T10" fmla="*/ 23 w 36"/>
                <a:gd name="T11" fmla="*/ 24 h 60"/>
                <a:gd name="T12" fmla="*/ 27 w 36"/>
                <a:gd name="T13" fmla="*/ 14 h 60"/>
                <a:gd name="T14" fmla="*/ 32 w 36"/>
                <a:gd name="T15" fmla="*/ 6 h 60"/>
                <a:gd name="T16" fmla="*/ 36 w 36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60">
                  <a:moveTo>
                    <a:pt x="0" y="60"/>
                  </a:moveTo>
                  <a:lnTo>
                    <a:pt x="4" y="56"/>
                  </a:lnTo>
                  <a:lnTo>
                    <a:pt x="9" y="51"/>
                  </a:lnTo>
                  <a:lnTo>
                    <a:pt x="13" y="42"/>
                  </a:lnTo>
                  <a:lnTo>
                    <a:pt x="18" y="33"/>
                  </a:lnTo>
                  <a:lnTo>
                    <a:pt x="23" y="24"/>
                  </a:lnTo>
                  <a:lnTo>
                    <a:pt x="27" y="14"/>
                  </a:lnTo>
                  <a:lnTo>
                    <a:pt x="32" y="6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613" name="Freeform 421"/>
            <p:cNvSpPr>
              <a:spLocks/>
            </p:cNvSpPr>
            <p:nvPr/>
          </p:nvSpPr>
          <p:spPr bwMode="auto">
            <a:xfrm>
              <a:off x="4360" y="2796"/>
              <a:ext cx="25" cy="17"/>
            </a:xfrm>
            <a:custGeom>
              <a:avLst/>
              <a:gdLst>
                <a:gd name="T0" fmla="*/ 0 w 36"/>
                <a:gd name="T1" fmla="*/ 25 h 25"/>
                <a:gd name="T2" fmla="*/ 9 w 36"/>
                <a:gd name="T3" fmla="*/ 16 h 25"/>
                <a:gd name="T4" fmla="*/ 18 w 36"/>
                <a:gd name="T5" fmla="*/ 9 h 25"/>
                <a:gd name="T6" fmla="*/ 27 w 36"/>
                <a:gd name="T7" fmla="*/ 4 h 25"/>
                <a:gd name="T8" fmla="*/ 36 w 3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5">
                  <a:moveTo>
                    <a:pt x="0" y="25"/>
                  </a:moveTo>
                  <a:lnTo>
                    <a:pt x="9" y="16"/>
                  </a:lnTo>
                  <a:lnTo>
                    <a:pt x="18" y="9"/>
                  </a:lnTo>
                  <a:lnTo>
                    <a:pt x="27" y="4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614" name="Freeform 422"/>
            <p:cNvSpPr>
              <a:spLocks/>
            </p:cNvSpPr>
            <p:nvPr/>
          </p:nvSpPr>
          <p:spPr bwMode="auto">
            <a:xfrm>
              <a:off x="4385" y="2790"/>
              <a:ext cx="25" cy="6"/>
            </a:xfrm>
            <a:custGeom>
              <a:avLst/>
              <a:gdLst>
                <a:gd name="T0" fmla="*/ 0 w 35"/>
                <a:gd name="T1" fmla="*/ 7 h 7"/>
                <a:gd name="T2" fmla="*/ 9 w 35"/>
                <a:gd name="T3" fmla="*/ 5 h 7"/>
                <a:gd name="T4" fmla="*/ 17 w 35"/>
                <a:gd name="T5" fmla="*/ 3 h 7"/>
                <a:gd name="T6" fmla="*/ 26 w 35"/>
                <a:gd name="T7" fmla="*/ 2 h 7"/>
                <a:gd name="T8" fmla="*/ 35 w 35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7">
                  <a:moveTo>
                    <a:pt x="0" y="7"/>
                  </a:moveTo>
                  <a:lnTo>
                    <a:pt x="9" y="5"/>
                  </a:lnTo>
                  <a:lnTo>
                    <a:pt x="17" y="3"/>
                  </a:lnTo>
                  <a:lnTo>
                    <a:pt x="26" y="2"/>
                  </a:lnTo>
                  <a:lnTo>
                    <a:pt x="35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615" name="Freeform 423"/>
            <p:cNvSpPr>
              <a:spLocks/>
            </p:cNvSpPr>
            <p:nvPr/>
          </p:nvSpPr>
          <p:spPr bwMode="auto">
            <a:xfrm>
              <a:off x="4410" y="2781"/>
              <a:ext cx="25" cy="9"/>
            </a:xfrm>
            <a:custGeom>
              <a:avLst/>
              <a:gdLst>
                <a:gd name="T0" fmla="*/ 0 w 36"/>
                <a:gd name="T1" fmla="*/ 14 h 14"/>
                <a:gd name="T2" fmla="*/ 9 w 36"/>
                <a:gd name="T3" fmla="*/ 11 h 14"/>
                <a:gd name="T4" fmla="*/ 18 w 36"/>
                <a:gd name="T5" fmla="*/ 9 h 14"/>
                <a:gd name="T6" fmla="*/ 27 w 36"/>
                <a:gd name="T7" fmla="*/ 6 h 14"/>
                <a:gd name="T8" fmla="*/ 36 w 3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4">
                  <a:moveTo>
                    <a:pt x="0" y="14"/>
                  </a:moveTo>
                  <a:lnTo>
                    <a:pt x="9" y="11"/>
                  </a:lnTo>
                  <a:lnTo>
                    <a:pt x="18" y="9"/>
                  </a:lnTo>
                  <a:lnTo>
                    <a:pt x="27" y="6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616" name="Freeform 424"/>
            <p:cNvSpPr>
              <a:spLocks/>
            </p:cNvSpPr>
            <p:nvPr/>
          </p:nvSpPr>
          <p:spPr bwMode="auto">
            <a:xfrm>
              <a:off x="4435" y="2749"/>
              <a:ext cx="24" cy="32"/>
            </a:xfrm>
            <a:custGeom>
              <a:avLst/>
              <a:gdLst>
                <a:gd name="T0" fmla="*/ 0 w 36"/>
                <a:gd name="T1" fmla="*/ 45 h 45"/>
                <a:gd name="T2" fmla="*/ 4 w 36"/>
                <a:gd name="T3" fmla="*/ 39 h 45"/>
                <a:gd name="T4" fmla="*/ 9 w 36"/>
                <a:gd name="T5" fmla="*/ 33 h 45"/>
                <a:gd name="T6" fmla="*/ 13 w 36"/>
                <a:gd name="T7" fmla="*/ 25 h 45"/>
                <a:gd name="T8" fmla="*/ 18 w 36"/>
                <a:gd name="T9" fmla="*/ 18 h 45"/>
                <a:gd name="T10" fmla="*/ 23 w 36"/>
                <a:gd name="T11" fmla="*/ 11 h 45"/>
                <a:gd name="T12" fmla="*/ 27 w 36"/>
                <a:gd name="T13" fmla="*/ 5 h 45"/>
                <a:gd name="T14" fmla="*/ 32 w 36"/>
                <a:gd name="T15" fmla="*/ 1 h 45"/>
                <a:gd name="T16" fmla="*/ 36 w 36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45">
                  <a:moveTo>
                    <a:pt x="0" y="45"/>
                  </a:moveTo>
                  <a:lnTo>
                    <a:pt x="4" y="39"/>
                  </a:lnTo>
                  <a:lnTo>
                    <a:pt x="9" y="33"/>
                  </a:lnTo>
                  <a:lnTo>
                    <a:pt x="13" y="25"/>
                  </a:lnTo>
                  <a:lnTo>
                    <a:pt x="18" y="18"/>
                  </a:lnTo>
                  <a:lnTo>
                    <a:pt x="23" y="11"/>
                  </a:lnTo>
                  <a:lnTo>
                    <a:pt x="27" y="5"/>
                  </a:lnTo>
                  <a:lnTo>
                    <a:pt x="32" y="1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617" name="Freeform 425"/>
            <p:cNvSpPr>
              <a:spLocks/>
            </p:cNvSpPr>
            <p:nvPr/>
          </p:nvSpPr>
          <p:spPr bwMode="auto">
            <a:xfrm>
              <a:off x="4459" y="2749"/>
              <a:ext cx="25" cy="39"/>
            </a:xfrm>
            <a:custGeom>
              <a:avLst/>
              <a:gdLst>
                <a:gd name="T0" fmla="*/ 0 w 36"/>
                <a:gd name="T1" fmla="*/ 0 h 55"/>
                <a:gd name="T2" fmla="*/ 2 w 36"/>
                <a:gd name="T3" fmla="*/ 1 h 55"/>
                <a:gd name="T4" fmla="*/ 4 w 36"/>
                <a:gd name="T5" fmla="*/ 4 h 55"/>
                <a:gd name="T6" fmla="*/ 6 w 36"/>
                <a:gd name="T7" fmla="*/ 6 h 55"/>
                <a:gd name="T8" fmla="*/ 9 w 36"/>
                <a:gd name="T9" fmla="*/ 11 h 55"/>
                <a:gd name="T10" fmla="*/ 13 w 36"/>
                <a:gd name="T11" fmla="*/ 22 h 55"/>
                <a:gd name="T12" fmla="*/ 18 w 36"/>
                <a:gd name="T13" fmla="*/ 33 h 55"/>
                <a:gd name="T14" fmla="*/ 23 w 36"/>
                <a:gd name="T15" fmla="*/ 43 h 55"/>
                <a:gd name="T16" fmla="*/ 24 w 36"/>
                <a:gd name="T17" fmla="*/ 47 h 55"/>
                <a:gd name="T18" fmla="*/ 27 w 36"/>
                <a:gd name="T19" fmla="*/ 51 h 55"/>
                <a:gd name="T20" fmla="*/ 29 w 36"/>
                <a:gd name="T21" fmla="*/ 54 h 55"/>
                <a:gd name="T22" fmla="*/ 32 w 36"/>
                <a:gd name="T23" fmla="*/ 55 h 55"/>
                <a:gd name="T24" fmla="*/ 33 w 36"/>
                <a:gd name="T25" fmla="*/ 55 h 55"/>
                <a:gd name="T26" fmla="*/ 36 w 36"/>
                <a:gd name="T27" fmla="*/ 5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55">
                  <a:moveTo>
                    <a:pt x="0" y="0"/>
                  </a:moveTo>
                  <a:lnTo>
                    <a:pt x="2" y="1"/>
                  </a:lnTo>
                  <a:lnTo>
                    <a:pt x="4" y="4"/>
                  </a:lnTo>
                  <a:lnTo>
                    <a:pt x="6" y="6"/>
                  </a:lnTo>
                  <a:lnTo>
                    <a:pt x="9" y="11"/>
                  </a:lnTo>
                  <a:lnTo>
                    <a:pt x="13" y="22"/>
                  </a:lnTo>
                  <a:lnTo>
                    <a:pt x="18" y="33"/>
                  </a:lnTo>
                  <a:lnTo>
                    <a:pt x="23" y="43"/>
                  </a:lnTo>
                  <a:lnTo>
                    <a:pt x="24" y="47"/>
                  </a:lnTo>
                  <a:lnTo>
                    <a:pt x="27" y="51"/>
                  </a:lnTo>
                  <a:lnTo>
                    <a:pt x="29" y="54"/>
                  </a:lnTo>
                  <a:lnTo>
                    <a:pt x="32" y="55"/>
                  </a:lnTo>
                  <a:lnTo>
                    <a:pt x="33" y="55"/>
                  </a:lnTo>
                  <a:lnTo>
                    <a:pt x="36" y="52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618" name="Freeform 426"/>
            <p:cNvSpPr>
              <a:spLocks/>
            </p:cNvSpPr>
            <p:nvPr/>
          </p:nvSpPr>
          <p:spPr bwMode="auto">
            <a:xfrm>
              <a:off x="4484" y="2681"/>
              <a:ext cx="25" cy="105"/>
            </a:xfrm>
            <a:custGeom>
              <a:avLst/>
              <a:gdLst>
                <a:gd name="T0" fmla="*/ 0 w 36"/>
                <a:gd name="T1" fmla="*/ 152 h 152"/>
                <a:gd name="T2" fmla="*/ 2 w 36"/>
                <a:gd name="T3" fmla="*/ 148 h 152"/>
                <a:gd name="T4" fmla="*/ 4 w 36"/>
                <a:gd name="T5" fmla="*/ 142 h 152"/>
                <a:gd name="T6" fmla="*/ 6 w 36"/>
                <a:gd name="T7" fmla="*/ 134 h 152"/>
                <a:gd name="T8" fmla="*/ 9 w 36"/>
                <a:gd name="T9" fmla="*/ 125 h 152"/>
                <a:gd name="T10" fmla="*/ 11 w 36"/>
                <a:gd name="T11" fmla="*/ 114 h 152"/>
                <a:gd name="T12" fmla="*/ 12 w 36"/>
                <a:gd name="T13" fmla="*/ 104 h 152"/>
                <a:gd name="T14" fmla="*/ 18 w 36"/>
                <a:gd name="T15" fmla="*/ 79 h 152"/>
                <a:gd name="T16" fmla="*/ 23 w 36"/>
                <a:gd name="T17" fmla="*/ 55 h 152"/>
                <a:gd name="T18" fmla="*/ 24 w 36"/>
                <a:gd name="T19" fmla="*/ 42 h 152"/>
                <a:gd name="T20" fmla="*/ 27 w 36"/>
                <a:gd name="T21" fmla="*/ 32 h 152"/>
                <a:gd name="T22" fmla="*/ 29 w 36"/>
                <a:gd name="T23" fmla="*/ 22 h 152"/>
                <a:gd name="T24" fmla="*/ 32 w 36"/>
                <a:gd name="T25" fmla="*/ 13 h 152"/>
                <a:gd name="T26" fmla="*/ 33 w 36"/>
                <a:gd name="T27" fmla="*/ 5 h 152"/>
                <a:gd name="T28" fmla="*/ 36 w 36"/>
                <a:gd name="T2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152">
                  <a:moveTo>
                    <a:pt x="0" y="152"/>
                  </a:moveTo>
                  <a:lnTo>
                    <a:pt x="2" y="148"/>
                  </a:lnTo>
                  <a:lnTo>
                    <a:pt x="4" y="142"/>
                  </a:lnTo>
                  <a:lnTo>
                    <a:pt x="6" y="134"/>
                  </a:lnTo>
                  <a:lnTo>
                    <a:pt x="9" y="125"/>
                  </a:lnTo>
                  <a:lnTo>
                    <a:pt x="11" y="114"/>
                  </a:lnTo>
                  <a:lnTo>
                    <a:pt x="12" y="104"/>
                  </a:lnTo>
                  <a:lnTo>
                    <a:pt x="18" y="79"/>
                  </a:lnTo>
                  <a:lnTo>
                    <a:pt x="23" y="55"/>
                  </a:lnTo>
                  <a:lnTo>
                    <a:pt x="24" y="42"/>
                  </a:lnTo>
                  <a:lnTo>
                    <a:pt x="27" y="32"/>
                  </a:lnTo>
                  <a:lnTo>
                    <a:pt x="29" y="22"/>
                  </a:lnTo>
                  <a:lnTo>
                    <a:pt x="32" y="13"/>
                  </a:lnTo>
                  <a:lnTo>
                    <a:pt x="33" y="5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619" name="Freeform 427"/>
            <p:cNvSpPr>
              <a:spLocks/>
            </p:cNvSpPr>
            <p:nvPr/>
          </p:nvSpPr>
          <p:spPr bwMode="auto">
            <a:xfrm>
              <a:off x="4509" y="2676"/>
              <a:ext cx="25" cy="9"/>
            </a:xfrm>
            <a:custGeom>
              <a:avLst/>
              <a:gdLst>
                <a:gd name="T0" fmla="*/ 0 w 35"/>
                <a:gd name="T1" fmla="*/ 5 h 12"/>
                <a:gd name="T2" fmla="*/ 1 w 35"/>
                <a:gd name="T3" fmla="*/ 3 h 12"/>
                <a:gd name="T4" fmla="*/ 3 w 35"/>
                <a:gd name="T5" fmla="*/ 1 h 12"/>
                <a:gd name="T6" fmla="*/ 7 w 35"/>
                <a:gd name="T7" fmla="*/ 0 h 12"/>
                <a:gd name="T8" fmla="*/ 12 w 35"/>
                <a:gd name="T9" fmla="*/ 1 h 12"/>
                <a:gd name="T10" fmla="*/ 17 w 35"/>
                <a:gd name="T11" fmla="*/ 4 h 12"/>
                <a:gd name="T12" fmla="*/ 23 w 35"/>
                <a:gd name="T13" fmla="*/ 8 h 12"/>
                <a:gd name="T14" fmla="*/ 28 w 35"/>
                <a:gd name="T15" fmla="*/ 10 h 12"/>
                <a:gd name="T16" fmla="*/ 31 w 35"/>
                <a:gd name="T17" fmla="*/ 12 h 12"/>
                <a:gd name="T18" fmla="*/ 35 w 35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12">
                  <a:moveTo>
                    <a:pt x="0" y="5"/>
                  </a:moveTo>
                  <a:lnTo>
                    <a:pt x="1" y="3"/>
                  </a:lnTo>
                  <a:lnTo>
                    <a:pt x="3" y="1"/>
                  </a:lnTo>
                  <a:lnTo>
                    <a:pt x="7" y="0"/>
                  </a:lnTo>
                  <a:lnTo>
                    <a:pt x="12" y="1"/>
                  </a:lnTo>
                  <a:lnTo>
                    <a:pt x="17" y="4"/>
                  </a:lnTo>
                  <a:lnTo>
                    <a:pt x="23" y="8"/>
                  </a:lnTo>
                  <a:lnTo>
                    <a:pt x="28" y="10"/>
                  </a:lnTo>
                  <a:lnTo>
                    <a:pt x="31" y="12"/>
                  </a:lnTo>
                  <a:lnTo>
                    <a:pt x="35" y="12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620" name="Freeform 428"/>
            <p:cNvSpPr>
              <a:spLocks/>
            </p:cNvSpPr>
            <p:nvPr/>
          </p:nvSpPr>
          <p:spPr bwMode="auto">
            <a:xfrm>
              <a:off x="4534" y="2651"/>
              <a:ext cx="25" cy="34"/>
            </a:xfrm>
            <a:custGeom>
              <a:avLst/>
              <a:gdLst>
                <a:gd name="T0" fmla="*/ 0 w 36"/>
                <a:gd name="T1" fmla="*/ 48 h 48"/>
                <a:gd name="T2" fmla="*/ 4 w 36"/>
                <a:gd name="T3" fmla="*/ 44 h 48"/>
                <a:gd name="T4" fmla="*/ 9 w 36"/>
                <a:gd name="T5" fmla="*/ 37 h 48"/>
                <a:gd name="T6" fmla="*/ 13 w 36"/>
                <a:gd name="T7" fmla="*/ 31 h 48"/>
                <a:gd name="T8" fmla="*/ 18 w 36"/>
                <a:gd name="T9" fmla="*/ 23 h 48"/>
                <a:gd name="T10" fmla="*/ 23 w 36"/>
                <a:gd name="T11" fmla="*/ 16 h 48"/>
                <a:gd name="T12" fmla="*/ 27 w 36"/>
                <a:gd name="T13" fmla="*/ 8 h 48"/>
                <a:gd name="T14" fmla="*/ 32 w 36"/>
                <a:gd name="T15" fmla="*/ 3 h 48"/>
                <a:gd name="T16" fmla="*/ 36 w 36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48">
                  <a:moveTo>
                    <a:pt x="0" y="48"/>
                  </a:moveTo>
                  <a:lnTo>
                    <a:pt x="4" y="44"/>
                  </a:lnTo>
                  <a:lnTo>
                    <a:pt x="9" y="37"/>
                  </a:lnTo>
                  <a:lnTo>
                    <a:pt x="13" y="31"/>
                  </a:lnTo>
                  <a:lnTo>
                    <a:pt x="18" y="23"/>
                  </a:lnTo>
                  <a:lnTo>
                    <a:pt x="23" y="16"/>
                  </a:lnTo>
                  <a:lnTo>
                    <a:pt x="27" y="8"/>
                  </a:lnTo>
                  <a:lnTo>
                    <a:pt x="32" y="3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621" name="Freeform 429"/>
            <p:cNvSpPr>
              <a:spLocks/>
            </p:cNvSpPr>
            <p:nvPr/>
          </p:nvSpPr>
          <p:spPr bwMode="auto">
            <a:xfrm>
              <a:off x="4559" y="2651"/>
              <a:ext cx="25" cy="17"/>
            </a:xfrm>
            <a:custGeom>
              <a:avLst/>
              <a:gdLst>
                <a:gd name="T0" fmla="*/ 0 w 36"/>
                <a:gd name="T1" fmla="*/ 0 h 25"/>
                <a:gd name="T2" fmla="*/ 3 w 36"/>
                <a:gd name="T3" fmla="*/ 0 h 25"/>
                <a:gd name="T4" fmla="*/ 4 w 36"/>
                <a:gd name="T5" fmla="*/ 0 h 25"/>
                <a:gd name="T6" fmla="*/ 9 w 36"/>
                <a:gd name="T7" fmla="*/ 4 h 25"/>
                <a:gd name="T8" fmla="*/ 13 w 36"/>
                <a:gd name="T9" fmla="*/ 9 h 25"/>
                <a:gd name="T10" fmla="*/ 18 w 36"/>
                <a:gd name="T11" fmla="*/ 14 h 25"/>
                <a:gd name="T12" fmla="*/ 23 w 36"/>
                <a:gd name="T13" fmla="*/ 19 h 25"/>
                <a:gd name="T14" fmla="*/ 27 w 36"/>
                <a:gd name="T15" fmla="*/ 23 h 25"/>
                <a:gd name="T16" fmla="*/ 32 w 36"/>
                <a:gd name="T17" fmla="*/ 25 h 25"/>
                <a:gd name="T18" fmla="*/ 33 w 36"/>
                <a:gd name="T19" fmla="*/ 23 h 25"/>
                <a:gd name="T20" fmla="*/ 36 w 36"/>
                <a:gd name="T21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5">
                  <a:moveTo>
                    <a:pt x="0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9" y="4"/>
                  </a:lnTo>
                  <a:lnTo>
                    <a:pt x="13" y="9"/>
                  </a:lnTo>
                  <a:lnTo>
                    <a:pt x="18" y="14"/>
                  </a:lnTo>
                  <a:lnTo>
                    <a:pt x="23" y="19"/>
                  </a:lnTo>
                  <a:lnTo>
                    <a:pt x="27" y="23"/>
                  </a:lnTo>
                  <a:lnTo>
                    <a:pt x="32" y="25"/>
                  </a:lnTo>
                  <a:lnTo>
                    <a:pt x="33" y="23"/>
                  </a:lnTo>
                  <a:lnTo>
                    <a:pt x="36" y="22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622" name="Freeform 430"/>
            <p:cNvSpPr>
              <a:spLocks/>
            </p:cNvSpPr>
            <p:nvPr/>
          </p:nvSpPr>
          <p:spPr bwMode="auto">
            <a:xfrm>
              <a:off x="4584" y="2599"/>
              <a:ext cx="25" cy="68"/>
            </a:xfrm>
            <a:custGeom>
              <a:avLst/>
              <a:gdLst>
                <a:gd name="T0" fmla="*/ 0 w 36"/>
                <a:gd name="T1" fmla="*/ 98 h 98"/>
                <a:gd name="T2" fmla="*/ 2 w 36"/>
                <a:gd name="T3" fmla="*/ 95 h 98"/>
                <a:gd name="T4" fmla="*/ 4 w 36"/>
                <a:gd name="T5" fmla="*/ 90 h 98"/>
                <a:gd name="T6" fmla="*/ 6 w 36"/>
                <a:gd name="T7" fmla="*/ 85 h 98"/>
                <a:gd name="T8" fmla="*/ 9 w 36"/>
                <a:gd name="T9" fmla="*/ 80 h 98"/>
                <a:gd name="T10" fmla="*/ 13 w 36"/>
                <a:gd name="T11" fmla="*/ 66 h 98"/>
                <a:gd name="T12" fmla="*/ 18 w 36"/>
                <a:gd name="T13" fmla="*/ 49 h 98"/>
                <a:gd name="T14" fmla="*/ 23 w 36"/>
                <a:gd name="T15" fmla="*/ 34 h 98"/>
                <a:gd name="T16" fmla="*/ 27 w 36"/>
                <a:gd name="T17" fmla="*/ 20 h 98"/>
                <a:gd name="T18" fmla="*/ 32 w 36"/>
                <a:gd name="T19" fmla="*/ 7 h 98"/>
                <a:gd name="T20" fmla="*/ 33 w 36"/>
                <a:gd name="T21" fmla="*/ 3 h 98"/>
                <a:gd name="T22" fmla="*/ 36 w 36"/>
                <a:gd name="T2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98">
                  <a:moveTo>
                    <a:pt x="0" y="98"/>
                  </a:moveTo>
                  <a:lnTo>
                    <a:pt x="2" y="95"/>
                  </a:lnTo>
                  <a:lnTo>
                    <a:pt x="4" y="90"/>
                  </a:lnTo>
                  <a:lnTo>
                    <a:pt x="6" y="85"/>
                  </a:lnTo>
                  <a:lnTo>
                    <a:pt x="9" y="80"/>
                  </a:lnTo>
                  <a:lnTo>
                    <a:pt x="13" y="66"/>
                  </a:lnTo>
                  <a:lnTo>
                    <a:pt x="18" y="49"/>
                  </a:lnTo>
                  <a:lnTo>
                    <a:pt x="23" y="34"/>
                  </a:lnTo>
                  <a:lnTo>
                    <a:pt x="27" y="20"/>
                  </a:lnTo>
                  <a:lnTo>
                    <a:pt x="32" y="7"/>
                  </a:lnTo>
                  <a:lnTo>
                    <a:pt x="33" y="3"/>
                  </a:lnTo>
                  <a:lnTo>
                    <a:pt x="36" y="0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623" name="Freeform 431"/>
            <p:cNvSpPr>
              <a:spLocks/>
            </p:cNvSpPr>
            <p:nvPr/>
          </p:nvSpPr>
          <p:spPr bwMode="auto">
            <a:xfrm>
              <a:off x="4609" y="2594"/>
              <a:ext cx="25" cy="6"/>
            </a:xfrm>
            <a:custGeom>
              <a:avLst/>
              <a:gdLst>
                <a:gd name="T0" fmla="*/ 0 w 35"/>
                <a:gd name="T1" fmla="*/ 7 h 9"/>
                <a:gd name="T2" fmla="*/ 3 w 35"/>
                <a:gd name="T3" fmla="*/ 3 h 9"/>
                <a:gd name="T4" fmla="*/ 9 w 35"/>
                <a:gd name="T5" fmla="*/ 0 h 9"/>
                <a:gd name="T6" fmla="*/ 12 w 35"/>
                <a:gd name="T7" fmla="*/ 1 h 9"/>
                <a:gd name="T8" fmla="*/ 18 w 35"/>
                <a:gd name="T9" fmla="*/ 3 h 9"/>
                <a:gd name="T10" fmla="*/ 26 w 35"/>
                <a:gd name="T11" fmla="*/ 7 h 9"/>
                <a:gd name="T12" fmla="*/ 32 w 35"/>
                <a:gd name="T13" fmla="*/ 8 h 9"/>
                <a:gd name="T14" fmla="*/ 35 w 35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9">
                  <a:moveTo>
                    <a:pt x="0" y="7"/>
                  </a:moveTo>
                  <a:lnTo>
                    <a:pt x="3" y="3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8" y="3"/>
                  </a:lnTo>
                  <a:lnTo>
                    <a:pt x="26" y="7"/>
                  </a:lnTo>
                  <a:lnTo>
                    <a:pt x="32" y="8"/>
                  </a:lnTo>
                  <a:lnTo>
                    <a:pt x="35" y="9"/>
                  </a:lnTo>
                </a:path>
              </a:pathLst>
            </a:custGeom>
            <a:noFill/>
            <a:ln w="7938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6624" name="Freeform 432"/>
            <p:cNvSpPr>
              <a:spLocks/>
            </p:cNvSpPr>
            <p:nvPr/>
          </p:nvSpPr>
          <p:spPr bwMode="auto">
            <a:xfrm>
              <a:off x="3496" y="2578"/>
              <a:ext cx="36" cy="37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25" name="Freeform 433"/>
            <p:cNvSpPr>
              <a:spLocks/>
            </p:cNvSpPr>
            <p:nvPr/>
          </p:nvSpPr>
          <p:spPr bwMode="auto">
            <a:xfrm>
              <a:off x="3520" y="2617"/>
              <a:ext cx="37" cy="37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26" name="Freeform 434"/>
            <p:cNvSpPr>
              <a:spLocks/>
            </p:cNvSpPr>
            <p:nvPr/>
          </p:nvSpPr>
          <p:spPr bwMode="auto">
            <a:xfrm>
              <a:off x="3545" y="2590"/>
              <a:ext cx="37" cy="38"/>
            </a:xfrm>
            <a:custGeom>
              <a:avLst/>
              <a:gdLst>
                <a:gd name="T0" fmla="*/ 26 w 53"/>
                <a:gd name="T1" fmla="*/ 0 h 54"/>
                <a:gd name="T2" fmla="*/ 53 w 53"/>
                <a:gd name="T3" fmla="*/ 27 h 54"/>
                <a:gd name="T4" fmla="*/ 26 w 53"/>
                <a:gd name="T5" fmla="*/ 54 h 54"/>
                <a:gd name="T6" fmla="*/ 0 w 53"/>
                <a:gd name="T7" fmla="*/ 27 h 54"/>
                <a:gd name="T8" fmla="*/ 26 w 53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26" y="0"/>
                  </a:moveTo>
                  <a:lnTo>
                    <a:pt x="53" y="27"/>
                  </a:lnTo>
                  <a:lnTo>
                    <a:pt x="26" y="54"/>
                  </a:lnTo>
                  <a:lnTo>
                    <a:pt x="0" y="2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27" name="Freeform 435"/>
            <p:cNvSpPr>
              <a:spLocks/>
            </p:cNvSpPr>
            <p:nvPr/>
          </p:nvSpPr>
          <p:spPr bwMode="auto">
            <a:xfrm>
              <a:off x="3570" y="2615"/>
              <a:ext cx="37" cy="38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28" name="Freeform 436"/>
            <p:cNvSpPr>
              <a:spLocks/>
            </p:cNvSpPr>
            <p:nvPr/>
          </p:nvSpPr>
          <p:spPr bwMode="auto">
            <a:xfrm>
              <a:off x="3595" y="2663"/>
              <a:ext cx="37" cy="37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29" name="Freeform 437"/>
            <p:cNvSpPr>
              <a:spLocks/>
            </p:cNvSpPr>
            <p:nvPr/>
          </p:nvSpPr>
          <p:spPr bwMode="auto">
            <a:xfrm>
              <a:off x="3620" y="2685"/>
              <a:ext cx="37" cy="37"/>
            </a:xfrm>
            <a:custGeom>
              <a:avLst/>
              <a:gdLst>
                <a:gd name="T0" fmla="*/ 27 w 54"/>
                <a:gd name="T1" fmla="*/ 0 h 53"/>
                <a:gd name="T2" fmla="*/ 54 w 54"/>
                <a:gd name="T3" fmla="*/ 27 h 53"/>
                <a:gd name="T4" fmla="*/ 27 w 54"/>
                <a:gd name="T5" fmla="*/ 53 h 53"/>
                <a:gd name="T6" fmla="*/ 0 w 54"/>
                <a:gd name="T7" fmla="*/ 27 h 53"/>
                <a:gd name="T8" fmla="*/ 27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lnTo>
                    <a:pt x="54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30" name="Freeform 438"/>
            <p:cNvSpPr>
              <a:spLocks/>
            </p:cNvSpPr>
            <p:nvPr/>
          </p:nvSpPr>
          <p:spPr bwMode="auto">
            <a:xfrm>
              <a:off x="3645" y="2740"/>
              <a:ext cx="37" cy="38"/>
            </a:xfrm>
            <a:custGeom>
              <a:avLst/>
              <a:gdLst>
                <a:gd name="T0" fmla="*/ 27 w 53"/>
                <a:gd name="T1" fmla="*/ 0 h 54"/>
                <a:gd name="T2" fmla="*/ 53 w 53"/>
                <a:gd name="T3" fmla="*/ 27 h 54"/>
                <a:gd name="T4" fmla="*/ 27 w 53"/>
                <a:gd name="T5" fmla="*/ 54 h 54"/>
                <a:gd name="T6" fmla="*/ 0 w 53"/>
                <a:gd name="T7" fmla="*/ 27 h 54"/>
                <a:gd name="T8" fmla="*/ 27 w 53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27" y="0"/>
                  </a:moveTo>
                  <a:lnTo>
                    <a:pt x="53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31" name="Freeform 439"/>
            <p:cNvSpPr>
              <a:spLocks/>
            </p:cNvSpPr>
            <p:nvPr/>
          </p:nvSpPr>
          <p:spPr bwMode="auto">
            <a:xfrm>
              <a:off x="3670" y="2675"/>
              <a:ext cx="37" cy="38"/>
            </a:xfrm>
            <a:custGeom>
              <a:avLst/>
              <a:gdLst>
                <a:gd name="T0" fmla="*/ 26 w 53"/>
                <a:gd name="T1" fmla="*/ 0 h 54"/>
                <a:gd name="T2" fmla="*/ 53 w 53"/>
                <a:gd name="T3" fmla="*/ 27 h 54"/>
                <a:gd name="T4" fmla="*/ 26 w 53"/>
                <a:gd name="T5" fmla="*/ 54 h 54"/>
                <a:gd name="T6" fmla="*/ 0 w 53"/>
                <a:gd name="T7" fmla="*/ 27 h 54"/>
                <a:gd name="T8" fmla="*/ 26 w 53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26" y="0"/>
                  </a:moveTo>
                  <a:lnTo>
                    <a:pt x="53" y="27"/>
                  </a:lnTo>
                  <a:lnTo>
                    <a:pt x="26" y="54"/>
                  </a:lnTo>
                  <a:lnTo>
                    <a:pt x="0" y="2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32" name="Freeform 440"/>
            <p:cNvSpPr>
              <a:spLocks/>
            </p:cNvSpPr>
            <p:nvPr/>
          </p:nvSpPr>
          <p:spPr bwMode="auto">
            <a:xfrm>
              <a:off x="3695" y="2771"/>
              <a:ext cx="37" cy="37"/>
            </a:xfrm>
            <a:custGeom>
              <a:avLst/>
              <a:gdLst>
                <a:gd name="T0" fmla="*/ 27 w 54"/>
                <a:gd name="T1" fmla="*/ 0 h 53"/>
                <a:gd name="T2" fmla="*/ 54 w 54"/>
                <a:gd name="T3" fmla="*/ 26 h 53"/>
                <a:gd name="T4" fmla="*/ 27 w 54"/>
                <a:gd name="T5" fmla="*/ 53 h 53"/>
                <a:gd name="T6" fmla="*/ 0 w 54"/>
                <a:gd name="T7" fmla="*/ 26 h 53"/>
                <a:gd name="T8" fmla="*/ 27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lnTo>
                    <a:pt x="54" y="26"/>
                  </a:lnTo>
                  <a:lnTo>
                    <a:pt x="27" y="53"/>
                  </a:lnTo>
                  <a:lnTo>
                    <a:pt x="0" y="2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33" name="Freeform 441"/>
            <p:cNvSpPr>
              <a:spLocks/>
            </p:cNvSpPr>
            <p:nvPr/>
          </p:nvSpPr>
          <p:spPr bwMode="auto">
            <a:xfrm>
              <a:off x="3720" y="2813"/>
              <a:ext cx="36" cy="37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34" name="Freeform 442"/>
            <p:cNvSpPr>
              <a:spLocks/>
            </p:cNvSpPr>
            <p:nvPr/>
          </p:nvSpPr>
          <p:spPr bwMode="auto">
            <a:xfrm>
              <a:off x="3743" y="2807"/>
              <a:ext cx="38" cy="37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35" name="Freeform 443"/>
            <p:cNvSpPr>
              <a:spLocks/>
            </p:cNvSpPr>
            <p:nvPr/>
          </p:nvSpPr>
          <p:spPr bwMode="auto">
            <a:xfrm>
              <a:off x="3768" y="2806"/>
              <a:ext cx="38" cy="37"/>
            </a:xfrm>
            <a:custGeom>
              <a:avLst/>
              <a:gdLst>
                <a:gd name="T0" fmla="*/ 27 w 53"/>
                <a:gd name="T1" fmla="*/ 0 h 54"/>
                <a:gd name="T2" fmla="*/ 53 w 53"/>
                <a:gd name="T3" fmla="*/ 27 h 54"/>
                <a:gd name="T4" fmla="*/ 27 w 53"/>
                <a:gd name="T5" fmla="*/ 54 h 54"/>
                <a:gd name="T6" fmla="*/ 0 w 53"/>
                <a:gd name="T7" fmla="*/ 27 h 54"/>
                <a:gd name="T8" fmla="*/ 27 w 53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27" y="0"/>
                  </a:moveTo>
                  <a:lnTo>
                    <a:pt x="53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36" name="Freeform 444"/>
            <p:cNvSpPr>
              <a:spLocks/>
            </p:cNvSpPr>
            <p:nvPr/>
          </p:nvSpPr>
          <p:spPr bwMode="auto">
            <a:xfrm>
              <a:off x="3793" y="2786"/>
              <a:ext cx="38" cy="38"/>
            </a:xfrm>
            <a:custGeom>
              <a:avLst/>
              <a:gdLst>
                <a:gd name="T0" fmla="*/ 27 w 54"/>
                <a:gd name="T1" fmla="*/ 0 h 53"/>
                <a:gd name="T2" fmla="*/ 54 w 54"/>
                <a:gd name="T3" fmla="*/ 26 h 53"/>
                <a:gd name="T4" fmla="*/ 27 w 54"/>
                <a:gd name="T5" fmla="*/ 53 h 53"/>
                <a:gd name="T6" fmla="*/ 0 w 54"/>
                <a:gd name="T7" fmla="*/ 26 h 53"/>
                <a:gd name="T8" fmla="*/ 27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lnTo>
                    <a:pt x="54" y="26"/>
                  </a:lnTo>
                  <a:lnTo>
                    <a:pt x="27" y="53"/>
                  </a:lnTo>
                  <a:lnTo>
                    <a:pt x="0" y="2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37" name="Freeform 445"/>
            <p:cNvSpPr>
              <a:spLocks/>
            </p:cNvSpPr>
            <p:nvPr/>
          </p:nvSpPr>
          <p:spPr bwMode="auto">
            <a:xfrm>
              <a:off x="3818" y="2746"/>
              <a:ext cx="38" cy="37"/>
            </a:xfrm>
            <a:custGeom>
              <a:avLst/>
              <a:gdLst>
                <a:gd name="T0" fmla="*/ 27 w 54"/>
                <a:gd name="T1" fmla="*/ 0 h 53"/>
                <a:gd name="T2" fmla="*/ 54 w 54"/>
                <a:gd name="T3" fmla="*/ 27 h 53"/>
                <a:gd name="T4" fmla="*/ 27 w 54"/>
                <a:gd name="T5" fmla="*/ 53 h 53"/>
                <a:gd name="T6" fmla="*/ 0 w 54"/>
                <a:gd name="T7" fmla="*/ 27 h 53"/>
                <a:gd name="T8" fmla="*/ 27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lnTo>
                    <a:pt x="54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38" name="Freeform 446"/>
            <p:cNvSpPr>
              <a:spLocks/>
            </p:cNvSpPr>
            <p:nvPr/>
          </p:nvSpPr>
          <p:spPr bwMode="auto">
            <a:xfrm>
              <a:off x="3843" y="2806"/>
              <a:ext cx="38" cy="37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39" name="Freeform 447"/>
            <p:cNvSpPr>
              <a:spLocks/>
            </p:cNvSpPr>
            <p:nvPr/>
          </p:nvSpPr>
          <p:spPr bwMode="auto">
            <a:xfrm>
              <a:off x="3868" y="2864"/>
              <a:ext cx="38" cy="37"/>
            </a:xfrm>
            <a:custGeom>
              <a:avLst/>
              <a:gdLst>
                <a:gd name="T0" fmla="*/ 27 w 53"/>
                <a:gd name="T1" fmla="*/ 0 h 54"/>
                <a:gd name="T2" fmla="*/ 53 w 53"/>
                <a:gd name="T3" fmla="*/ 27 h 54"/>
                <a:gd name="T4" fmla="*/ 27 w 53"/>
                <a:gd name="T5" fmla="*/ 54 h 54"/>
                <a:gd name="T6" fmla="*/ 0 w 53"/>
                <a:gd name="T7" fmla="*/ 27 h 54"/>
                <a:gd name="T8" fmla="*/ 27 w 53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27" y="0"/>
                  </a:moveTo>
                  <a:lnTo>
                    <a:pt x="53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40" name="Freeform 448"/>
            <p:cNvSpPr>
              <a:spLocks/>
            </p:cNvSpPr>
            <p:nvPr/>
          </p:nvSpPr>
          <p:spPr bwMode="auto">
            <a:xfrm>
              <a:off x="3893" y="2888"/>
              <a:ext cx="38" cy="37"/>
            </a:xfrm>
            <a:custGeom>
              <a:avLst/>
              <a:gdLst>
                <a:gd name="T0" fmla="*/ 26 w 53"/>
                <a:gd name="T1" fmla="*/ 0 h 54"/>
                <a:gd name="T2" fmla="*/ 53 w 53"/>
                <a:gd name="T3" fmla="*/ 27 h 54"/>
                <a:gd name="T4" fmla="*/ 26 w 53"/>
                <a:gd name="T5" fmla="*/ 54 h 54"/>
                <a:gd name="T6" fmla="*/ 0 w 53"/>
                <a:gd name="T7" fmla="*/ 27 h 54"/>
                <a:gd name="T8" fmla="*/ 26 w 53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26" y="0"/>
                  </a:moveTo>
                  <a:lnTo>
                    <a:pt x="53" y="27"/>
                  </a:lnTo>
                  <a:lnTo>
                    <a:pt x="26" y="54"/>
                  </a:lnTo>
                  <a:lnTo>
                    <a:pt x="0" y="2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41" name="Freeform 449"/>
            <p:cNvSpPr>
              <a:spLocks/>
            </p:cNvSpPr>
            <p:nvPr/>
          </p:nvSpPr>
          <p:spPr bwMode="auto">
            <a:xfrm>
              <a:off x="3918" y="2904"/>
              <a:ext cx="38" cy="36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42" name="Freeform 450"/>
            <p:cNvSpPr>
              <a:spLocks/>
            </p:cNvSpPr>
            <p:nvPr/>
          </p:nvSpPr>
          <p:spPr bwMode="auto">
            <a:xfrm>
              <a:off x="3943" y="2924"/>
              <a:ext cx="36" cy="36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43" name="Freeform 451"/>
            <p:cNvSpPr>
              <a:spLocks/>
            </p:cNvSpPr>
            <p:nvPr/>
          </p:nvSpPr>
          <p:spPr bwMode="auto">
            <a:xfrm>
              <a:off x="3967" y="2904"/>
              <a:ext cx="37" cy="36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44" name="Freeform 452"/>
            <p:cNvSpPr>
              <a:spLocks/>
            </p:cNvSpPr>
            <p:nvPr/>
          </p:nvSpPr>
          <p:spPr bwMode="auto">
            <a:xfrm>
              <a:off x="3992" y="2960"/>
              <a:ext cx="37" cy="37"/>
            </a:xfrm>
            <a:custGeom>
              <a:avLst/>
              <a:gdLst>
                <a:gd name="T0" fmla="*/ 27 w 53"/>
                <a:gd name="T1" fmla="*/ 0 h 53"/>
                <a:gd name="T2" fmla="*/ 53 w 53"/>
                <a:gd name="T3" fmla="*/ 27 h 53"/>
                <a:gd name="T4" fmla="*/ 27 w 53"/>
                <a:gd name="T5" fmla="*/ 53 h 53"/>
                <a:gd name="T6" fmla="*/ 0 w 53"/>
                <a:gd name="T7" fmla="*/ 27 h 53"/>
                <a:gd name="T8" fmla="*/ 27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lnTo>
                    <a:pt x="53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45" name="Freeform 453"/>
            <p:cNvSpPr>
              <a:spLocks/>
            </p:cNvSpPr>
            <p:nvPr/>
          </p:nvSpPr>
          <p:spPr bwMode="auto">
            <a:xfrm>
              <a:off x="4017" y="2983"/>
              <a:ext cx="37" cy="38"/>
            </a:xfrm>
            <a:custGeom>
              <a:avLst/>
              <a:gdLst>
                <a:gd name="T0" fmla="*/ 26 w 53"/>
                <a:gd name="T1" fmla="*/ 0 h 54"/>
                <a:gd name="T2" fmla="*/ 53 w 53"/>
                <a:gd name="T3" fmla="*/ 27 h 54"/>
                <a:gd name="T4" fmla="*/ 26 w 53"/>
                <a:gd name="T5" fmla="*/ 54 h 54"/>
                <a:gd name="T6" fmla="*/ 0 w 53"/>
                <a:gd name="T7" fmla="*/ 27 h 54"/>
                <a:gd name="T8" fmla="*/ 26 w 53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26" y="0"/>
                  </a:moveTo>
                  <a:lnTo>
                    <a:pt x="53" y="27"/>
                  </a:lnTo>
                  <a:lnTo>
                    <a:pt x="26" y="54"/>
                  </a:lnTo>
                  <a:lnTo>
                    <a:pt x="0" y="2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46" name="Freeform 454"/>
            <p:cNvSpPr>
              <a:spLocks/>
            </p:cNvSpPr>
            <p:nvPr/>
          </p:nvSpPr>
          <p:spPr bwMode="auto">
            <a:xfrm>
              <a:off x="4042" y="2967"/>
              <a:ext cx="37" cy="37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47" name="Freeform 455"/>
            <p:cNvSpPr>
              <a:spLocks/>
            </p:cNvSpPr>
            <p:nvPr/>
          </p:nvSpPr>
          <p:spPr bwMode="auto">
            <a:xfrm>
              <a:off x="4068" y="2974"/>
              <a:ext cx="38" cy="37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48" name="Freeform 456"/>
            <p:cNvSpPr>
              <a:spLocks/>
            </p:cNvSpPr>
            <p:nvPr/>
          </p:nvSpPr>
          <p:spPr bwMode="auto">
            <a:xfrm>
              <a:off x="4093" y="2969"/>
              <a:ext cx="36" cy="38"/>
            </a:xfrm>
            <a:custGeom>
              <a:avLst/>
              <a:gdLst>
                <a:gd name="T0" fmla="*/ 27 w 54"/>
                <a:gd name="T1" fmla="*/ 0 h 53"/>
                <a:gd name="T2" fmla="*/ 54 w 54"/>
                <a:gd name="T3" fmla="*/ 27 h 53"/>
                <a:gd name="T4" fmla="*/ 27 w 54"/>
                <a:gd name="T5" fmla="*/ 53 h 53"/>
                <a:gd name="T6" fmla="*/ 0 w 54"/>
                <a:gd name="T7" fmla="*/ 27 h 53"/>
                <a:gd name="T8" fmla="*/ 27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lnTo>
                    <a:pt x="54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49" name="Freeform 457"/>
            <p:cNvSpPr>
              <a:spLocks/>
            </p:cNvSpPr>
            <p:nvPr/>
          </p:nvSpPr>
          <p:spPr bwMode="auto">
            <a:xfrm>
              <a:off x="4117" y="2958"/>
              <a:ext cx="37" cy="36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50" name="Freeform 458"/>
            <p:cNvSpPr>
              <a:spLocks/>
            </p:cNvSpPr>
            <p:nvPr/>
          </p:nvSpPr>
          <p:spPr bwMode="auto">
            <a:xfrm>
              <a:off x="4142" y="2940"/>
              <a:ext cx="37" cy="38"/>
            </a:xfrm>
            <a:custGeom>
              <a:avLst/>
              <a:gdLst>
                <a:gd name="T0" fmla="*/ 27 w 53"/>
                <a:gd name="T1" fmla="*/ 0 h 53"/>
                <a:gd name="T2" fmla="*/ 53 w 53"/>
                <a:gd name="T3" fmla="*/ 26 h 53"/>
                <a:gd name="T4" fmla="*/ 27 w 53"/>
                <a:gd name="T5" fmla="*/ 53 h 53"/>
                <a:gd name="T6" fmla="*/ 0 w 53"/>
                <a:gd name="T7" fmla="*/ 26 h 53"/>
                <a:gd name="T8" fmla="*/ 27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lnTo>
                    <a:pt x="53" y="26"/>
                  </a:lnTo>
                  <a:lnTo>
                    <a:pt x="27" y="53"/>
                  </a:lnTo>
                  <a:lnTo>
                    <a:pt x="0" y="2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51" name="Freeform 459"/>
            <p:cNvSpPr>
              <a:spLocks/>
            </p:cNvSpPr>
            <p:nvPr/>
          </p:nvSpPr>
          <p:spPr bwMode="auto">
            <a:xfrm>
              <a:off x="4167" y="2917"/>
              <a:ext cx="37" cy="37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52" name="Freeform 460"/>
            <p:cNvSpPr>
              <a:spLocks/>
            </p:cNvSpPr>
            <p:nvPr/>
          </p:nvSpPr>
          <p:spPr bwMode="auto">
            <a:xfrm>
              <a:off x="4192" y="2897"/>
              <a:ext cx="37" cy="38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53" name="Freeform 461"/>
            <p:cNvSpPr>
              <a:spLocks/>
            </p:cNvSpPr>
            <p:nvPr/>
          </p:nvSpPr>
          <p:spPr bwMode="auto">
            <a:xfrm>
              <a:off x="4217" y="2836"/>
              <a:ext cx="37" cy="38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54" name="Freeform 462"/>
            <p:cNvSpPr>
              <a:spLocks/>
            </p:cNvSpPr>
            <p:nvPr/>
          </p:nvSpPr>
          <p:spPr bwMode="auto">
            <a:xfrm>
              <a:off x="4242" y="2833"/>
              <a:ext cx="37" cy="38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55" name="Freeform 463"/>
            <p:cNvSpPr>
              <a:spLocks/>
            </p:cNvSpPr>
            <p:nvPr/>
          </p:nvSpPr>
          <p:spPr bwMode="auto">
            <a:xfrm>
              <a:off x="4267" y="2828"/>
              <a:ext cx="37" cy="37"/>
            </a:xfrm>
            <a:custGeom>
              <a:avLst/>
              <a:gdLst>
                <a:gd name="T0" fmla="*/ 26 w 53"/>
                <a:gd name="T1" fmla="*/ 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6" y="0"/>
                  </a:moveTo>
                  <a:lnTo>
                    <a:pt x="53" y="26"/>
                  </a:lnTo>
                  <a:lnTo>
                    <a:pt x="26" y="53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56" name="Freeform 464"/>
            <p:cNvSpPr>
              <a:spLocks/>
            </p:cNvSpPr>
            <p:nvPr/>
          </p:nvSpPr>
          <p:spPr bwMode="auto">
            <a:xfrm>
              <a:off x="4292" y="2813"/>
              <a:ext cx="37" cy="37"/>
            </a:xfrm>
            <a:custGeom>
              <a:avLst/>
              <a:gdLst>
                <a:gd name="T0" fmla="*/ 27 w 54"/>
                <a:gd name="T1" fmla="*/ 0 h 53"/>
                <a:gd name="T2" fmla="*/ 54 w 54"/>
                <a:gd name="T3" fmla="*/ 26 h 53"/>
                <a:gd name="T4" fmla="*/ 27 w 54"/>
                <a:gd name="T5" fmla="*/ 53 h 53"/>
                <a:gd name="T6" fmla="*/ 0 w 54"/>
                <a:gd name="T7" fmla="*/ 26 h 53"/>
                <a:gd name="T8" fmla="*/ 27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lnTo>
                    <a:pt x="54" y="26"/>
                  </a:lnTo>
                  <a:lnTo>
                    <a:pt x="27" y="53"/>
                  </a:lnTo>
                  <a:lnTo>
                    <a:pt x="0" y="2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57" name="Freeform 465"/>
            <p:cNvSpPr>
              <a:spLocks/>
            </p:cNvSpPr>
            <p:nvPr/>
          </p:nvSpPr>
          <p:spPr bwMode="auto">
            <a:xfrm>
              <a:off x="4317" y="2835"/>
              <a:ext cx="36" cy="37"/>
            </a:xfrm>
            <a:custGeom>
              <a:avLst/>
              <a:gdLst>
                <a:gd name="T0" fmla="*/ 27 w 54"/>
                <a:gd name="T1" fmla="*/ 0 h 53"/>
                <a:gd name="T2" fmla="*/ 54 w 54"/>
                <a:gd name="T3" fmla="*/ 27 h 53"/>
                <a:gd name="T4" fmla="*/ 27 w 54"/>
                <a:gd name="T5" fmla="*/ 53 h 53"/>
                <a:gd name="T6" fmla="*/ 0 w 54"/>
                <a:gd name="T7" fmla="*/ 27 h 53"/>
                <a:gd name="T8" fmla="*/ 27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lnTo>
                    <a:pt x="54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58" name="Freeform 466"/>
            <p:cNvSpPr>
              <a:spLocks/>
            </p:cNvSpPr>
            <p:nvPr/>
          </p:nvSpPr>
          <p:spPr bwMode="auto">
            <a:xfrm>
              <a:off x="4341" y="2793"/>
              <a:ext cx="37" cy="38"/>
            </a:xfrm>
            <a:custGeom>
              <a:avLst/>
              <a:gdLst>
                <a:gd name="T0" fmla="*/ 27 w 54"/>
                <a:gd name="T1" fmla="*/ 0 h 53"/>
                <a:gd name="T2" fmla="*/ 54 w 54"/>
                <a:gd name="T3" fmla="*/ 27 h 53"/>
                <a:gd name="T4" fmla="*/ 27 w 54"/>
                <a:gd name="T5" fmla="*/ 53 h 53"/>
                <a:gd name="T6" fmla="*/ 0 w 54"/>
                <a:gd name="T7" fmla="*/ 27 h 53"/>
                <a:gd name="T8" fmla="*/ 27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lnTo>
                    <a:pt x="54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59" name="Freeform 467"/>
            <p:cNvSpPr>
              <a:spLocks/>
            </p:cNvSpPr>
            <p:nvPr/>
          </p:nvSpPr>
          <p:spPr bwMode="auto">
            <a:xfrm>
              <a:off x="4366" y="2776"/>
              <a:ext cx="37" cy="38"/>
            </a:xfrm>
            <a:custGeom>
              <a:avLst/>
              <a:gdLst>
                <a:gd name="T0" fmla="*/ 27 w 53"/>
                <a:gd name="T1" fmla="*/ 0 h 54"/>
                <a:gd name="T2" fmla="*/ 53 w 53"/>
                <a:gd name="T3" fmla="*/ 27 h 54"/>
                <a:gd name="T4" fmla="*/ 27 w 53"/>
                <a:gd name="T5" fmla="*/ 54 h 54"/>
                <a:gd name="T6" fmla="*/ 0 w 53"/>
                <a:gd name="T7" fmla="*/ 27 h 54"/>
                <a:gd name="T8" fmla="*/ 27 w 53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27" y="0"/>
                  </a:moveTo>
                  <a:lnTo>
                    <a:pt x="53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60" name="Freeform 468"/>
            <p:cNvSpPr>
              <a:spLocks/>
            </p:cNvSpPr>
            <p:nvPr/>
          </p:nvSpPr>
          <p:spPr bwMode="auto">
            <a:xfrm>
              <a:off x="4391" y="2771"/>
              <a:ext cx="37" cy="37"/>
            </a:xfrm>
            <a:custGeom>
              <a:avLst/>
              <a:gdLst>
                <a:gd name="T0" fmla="*/ 26 w 53"/>
                <a:gd name="T1" fmla="*/ 0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6" y="0"/>
                  </a:moveTo>
                  <a:lnTo>
                    <a:pt x="53" y="27"/>
                  </a:lnTo>
                  <a:lnTo>
                    <a:pt x="26" y="53"/>
                  </a:lnTo>
                  <a:lnTo>
                    <a:pt x="0" y="2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61" name="Freeform 469"/>
            <p:cNvSpPr>
              <a:spLocks/>
            </p:cNvSpPr>
            <p:nvPr/>
          </p:nvSpPr>
          <p:spPr bwMode="auto">
            <a:xfrm>
              <a:off x="4416" y="2761"/>
              <a:ext cx="37" cy="38"/>
            </a:xfrm>
            <a:custGeom>
              <a:avLst/>
              <a:gdLst>
                <a:gd name="T0" fmla="*/ 27 w 54"/>
                <a:gd name="T1" fmla="*/ 0 h 53"/>
                <a:gd name="T2" fmla="*/ 54 w 54"/>
                <a:gd name="T3" fmla="*/ 27 h 53"/>
                <a:gd name="T4" fmla="*/ 27 w 54"/>
                <a:gd name="T5" fmla="*/ 53 h 53"/>
                <a:gd name="T6" fmla="*/ 0 w 54"/>
                <a:gd name="T7" fmla="*/ 27 h 53"/>
                <a:gd name="T8" fmla="*/ 27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lnTo>
                    <a:pt x="54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62" name="Freeform 470"/>
            <p:cNvSpPr>
              <a:spLocks/>
            </p:cNvSpPr>
            <p:nvPr/>
          </p:nvSpPr>
          <p:spPr bwMode="auto">
            <a:xfrm>
              <a:off x="4441" y="2731"/>
              <a:ext cx="37" cy="37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63" name="Freeform 471"/>
            <p:cNvSpPr>
              <a:spLocks/>
            </p:cNvSpPr>
            <p:nvPr/>
          </p:nvSpPr>
          <p:spPr bwMode="auto">
            <a:xfrm>
              <a:off x="4466" y="2767"/>
              <a:ext cx="37" cy="37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64" name="Freeform 472"/>
            <p:cNvSpPr>
              <a:spLocks/>
            </p:cNvSpPr>
            <p:nvPr/>
          </p:nvSpPr>
          <p:spPr bwMode="auto">
            <a:xfrm>
              <a:off x="4491" y="2661"/>
              <a:ext cx="37" cy="38"/>
            </a:xfrm>
            <a:custGeom>
              <a:avLst/>
              <a:gdLst>
                <a:gd name="T0" fmla="*/ 27 w 53"/>
                <a:gd name="T1" fmla="*/ 0 h 54"/>
                <a:gd name="T2" fmla="*/ 53 w 53"/>
                <a:gd name="T3" fmla="*/ 27 h 54"/>
                <a:gd name="T4" fmla="*/ 27 w 53"/>
                <a:gd name="T5" fmla="*/ 54 h 54"/>
                <a:gd name="T6" fmla="*/ 0 w 53"/>
                <a:gd name="T7" fmla="*/ 27 h 54"/>
                <a:gd name="T8" fmla="*/ 27 w 53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27" y="0"/>
                  </a:moveTo>
                  <a:lnTo>
                    <a:pt x="53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65" name="Freeform 473"/>
            <p:cNvSpPr>
              <a:spLocks/>
            </p:cNvSpPr>
            <p:nvPr/>
          </p:nvSpPr>
          <p:spPr bwMode="auto">
            <a:xfrm>
              <a:off x="4516" y="2665"/>
              <a:ext cx="37" cy="38"/>
            </a:xfrm>
            <a:custGeom>
              <a:avLst/>
              <a:gdLst>
                <a:gd name="T0" fmla="*/ 27 w 54"/>
                <a:gd name="T1" fmla="*/ 0 h 53"/>
                <a:gd name="T2" fmla="*/ 54 w 54"/>
                <a:gd name="T3" fmla="*/ 27 h 53"/>
                <a:gd name="T4" fmla="*/ 27 w 54"/>
                <a:gd name="T5" fmla="*/ 53 h 53"/>
                <a:gd name="T6" fmla="*/ 0 w 54"/>
                <a:gd name="T7" fmla="*/ 27 h 53"/>
                <a:gd name="T8" fmla="*/ 27 w 54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lnTo>
                    <a:pt x="54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66" name="Freeform 474"/>
            <p:cNvSpPr>
              <a:spLocks/>
            </p:cNvSpPr>
            <p:nvPr/>
          </p:nvSpPr>
          <p:spPr bwMode="auto">
            <a:xfrm>
              <a:off x="4541" y="2633"/>
              <a:ext cx="36" cy="38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67" name="Freeform 475"/>
            <p:cNvSpPr>
              <a:spLocks/>
            </p:cNvSpPr>
            <p:nvPr/>
          </p:nvSpPr>
          <p:spPr bwMode="auto">
            <a:xfrm>
              <a:off x="4566" y="2649"/>
              <a:ext cx="36" cy="36"/>
            </a:xfrm>
            <a:custGeom>
              <a:avLst/>
              <a:gdLst>
                <a:gd name="T0" fmla="*/ 27 w 54"/>
                <a:gd name="T1" fmla="*/ 0 h 54"/>
                <a:gd name="T2" fmla="*/ 54 w 54"/>
                <a:gd name="T3" fmla="*/ 27 h 54"/>
                <a:gd name="T4" fmla="*/ 27 w 54"/>
                <a:gd name="T5" fmla="*/ 54 h 54"/>
                <a:gd name="T6" fmla="*/ 0 w 54"/>
                <a:gd name="T7" fmla="*/ 27 h 54"/>
                <a:gd name="T8" fmla="*/ 27 w 5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68" name="Freeform 476"/>
            <p:cNvSpPr>
              <a:spLocks/>
            </p:cNvSpPr>
            <p:nvPr/>
          </p:nvSpPr>
          <p:spPr bwMode="auto">
            <a:xfrm>
              <a:off x="4589" y="2579"/>
              <a:ext cx="38" cy="38"/>
            </a:xfrm>
            <a:custGeom>
              <a:avLst/>
              <a:gdLst>
                <a:gd name="T0" fmla="*/ 27 w 53"/>
                <a:gd name="T1" fmla="*/ 0 h 53"/>
                <a:gd name="T2" fmla="*/ 53 w 53"/>
                <a:gd name="T3" fmla="*/ 27 h 53"/>
                <a:gd name="T4" fmla="*/ 27 w 53"/>
                <a:gd name="T5" fmla="*/ 53 h 53"/>
                <a:gd name="T6" fmla="*/ 0 w 53"/>
                <a:gd name="T7" fmla="*/ 27 h 53"/>
                <a:gd name="T8" fmla="*/ 27 w 53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lnTo>
                    <a:pt x="53" y="27"/>
                  </a:lnTo>
                  <a:lnTo>
                    <a:pt x="27" y="53"/>
                  </a:ln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69" name="Freeform 477"/>
            <p:cNvSpPr>
              <a:spLocks/>
            </p:cNvSpPr>
            <p:nvPr/>
          </p:nvSpPr>
          <p:spPr bwMode="auto">
            <a:xfrm>
              <a:off x="4614" y="2582"/>
              <a:ext cx="38" cy="36"/>
            </a:xfrm>
            <a:custGeom>
              <a:avLst/>
              <a:gdLst>
                <a:gd name="T0" fmla="*/ 26 w 53"/>
                <a:gd name="T1" fmla="*/ 0 h 54"/>
                <a:gd name="T2" fmla="*/ 53 w 53"/>
                <a:gd name="T3" fmla="*/ 27 h 54"/>
                <a:gd name="T4" fmla="*/ 26 w 53"/>
                <a:gd name="T5" fmla="*/ 54 h 54"/>
                <a:gd name="T6" fmla="*/ 0 w 53"/>
                <a:gd name="T7" fmla="*/ 27 h 54"/>
                <a:gd name="T8" fmla="*/ 26 w 53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4">
                  <a:moveTo>
                    <a:pt x="26" y="0"/>
                  </a:moveTo>
                  <a:lnTo>
                    <a:pt x="53" y="27"/>
                  </a:lnTo>
                  <a:lnTo>
                    <a:pt x="26" y="54"/>
                  </a:lnTo>
                  <a:lnTo>
                    <a:pt x="0" y="2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6671" name="Rectangle 479"/>
            <p:cNvSpPr>
              <a:spLocks noChangeArrowheads="1"/>
            </p:cNvSpPr>
            <p:nvPr/>
          </p:nvSpPr>
          <p:spPr bwMode="auto">
            <a:xfrm>
              <a:off x="3388" y="3221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672" name="Rectangle 480"/>
            <p:cNvSpPr>
              <a:spLocks noChangeArrowheads="1"/>
            </p:cNvSpPr>
            <p:nvPr/>
          </p:nvSpPr>
          <p:spPr bwMode="auto">
            <a:xfrm>
              <a:off x="3388" y="3086"/>
              <a:ext cx="22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673" name="Rectangle 481"/>
            <p:cNvSpPr>
              <a:spLocks noChangeArrowheads="1"/>
            </p:cNvSpPr>
            <p:nvPr/>
          </p:nvSpPr>
          <p:spPr bwMode="auto">
            <a:xfrm>
              <a:off x="3388" y="2953"/>
              <a:ext cx="2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pitchFamily="34" charset="0"/>
                </a:rPr>
                <a:t>4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674" name="Rectangle 482"/>
            <p:cNvSpPr>
              <a:spLocks noChangeArrowheads="1"/>
            </p:cNvSpPr>
            <p:nvPr/>
          </p:nvSpPr>
          <p:spPr bwMode="auto">
            <a:xfrm>
              <a:off x="3388" y="2818"/>
              <a:ext cx="22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pitchFamily="34" charset="0"/>
                </a:rPr>
                <a:t>6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675" name="Rectangle 483"/>
            <p:cNvSpPr>
              <a:spLocks noChangeArrowheads="1"/>
            </p:cNvSpPr>
            <p:nvPr/>
          </p:nvSpPr>
          <p:spPr bwMode="auto">
            <a:xfrm>
              <a:off x="3388" y="2682"/>
              <a:ext cx="22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pitchFamily="34" charset="0"/>
                </a:rPr>
                <a:t>8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676" name="Rectangle 484"/>
            <p:cNvSpPr>
              <a:spLocks noChangeArrowheads="1"/>
            </p:cNvSpPr>
            <p:nvPr/>
          </p:nvSpPr>
          <p:spPr bwMode="auto">
            <a:xfrm>
              <a:off x="3354" y="2549"/>
              <a:ext cx="4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pitchFamily="34" charset="0"/>
                </a:rPr>
                <a:t>10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677" name="Rectangle 485"/>
            <p:cNvSpPr>
              <a:spLocks noChangeArrowheads="1"/>
            </p:cNvSpPr>
            <p:nvPr/>
          </p:nvSpPr>
          <p:spPr bwMode="auto">
            <a:xfrm>
              <a:off x="3354" y="2414"/>
              <a:ext cx="43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pitchFamily="34" charset="0"/>
                </a:rPr>
                <a:t>12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678" name="Rectangle 486"/>
            <p:cNvSpPr>
              <a:spLocks noChangeArrowheads="1"/>
            </p:cNvSpPr>
            <p:nvPr/>
          </p:nvSpPr>
          <p:spPr bwMode="auto">
            <a:xfrm>
              <a:off x="3449" y="3307"/>
              <a:ext cx="22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679" name="Rectangle 487"/>
            <p:cNvSpPr>
              <a:spLocks noChangeArrowheads="1"/>
            </p:cNvSpPr>
            <p:nvPr/>
          </p:nvSpPr>
          <p:spPr bwMode="auto">
            <a:xfrm>
              <a:off x="3556" y="3307"/>
              <a:ext cx="44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pitchFamily="34" charset="0"/>
                </a:rPr>
                <a:t>10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680" name="Rectangle 488"/>
            <p:cNvSpPr>
              <a:spLocks noChangeArrowheads="1"/>
            </p:cNvSpPr>
            <p:nvPr/>
          </p:nvSpPr>
          <p:spPr bwMode="auto">
            <a:xfrm>
              <a:off x="3679" y="3307"/>
              <a:ext cx="43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pitchFamily="34" charset="0"/>
                </a:rPr>
                <a:t>20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681" name="Rectangle 489"/>
            <p:cNvSpPr>
              <a:spLocks noChangeArrowheads="1"/>
            </p:cNvSpPr>
            <p:nvPr/>
          </p:nvSpPr>
          <p:spPr bwMode="auto">
            <a:xfrm>
              <a:off x="3804" y="3307"/>
              <a:ext cx="43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pitchFamily="34" charset="0"/>
                </a:rPr>
                <a:t>30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682" name="Rectangle 490"/>
            <p:cNvSpPr>
              <a:spLocks noChangeArrowheads="1"/>
            </p:cNvSpPr>
            <p:nvPr/>
          </p:nvSpPr>
          <p:spPr bwMode="auto">
            <a:xfrm>
              <a:off x="3928" y="3307"/>
              <a:ext cx="44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pitchFamily="34" charset="0"/>
                </a:rPr>
                <a:t>40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683" name="Rectangle 491"/>
            <p:cNvSpPr>
              <a:spLocks noChangeArrowheads="1"/>
            </p:cNvSpPr>
            <p:nvPr/>
          </p:nvSpPr>
          <p:spPr bwMode="auto">
            <a:xfrm>
              <a:off x="4053" y="3307"/>
              <a:ext cx="44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pitchFamily="34" charset="0"/>
                </a:rPr>
                <a:t>50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684" name="Rectangle 492"/>
            <p:cNvSpPr>
              <a:spLocks noChangeArrowheads="1"/>
            </p:cNvSpPr>
            <p:nvPr/>
          </p:nvSpPr>
          <p:spPr bwMode="auto">
            <a:xfrm>
              <a:off x="4178" y="3307"/>
              <a:ext cx="45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pitchFamily="34" charset="0"/>
                </a:rPr>
                <a:t>60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685" name="Rectangle 493"/>
            <p:cNvSpPr>
              <a:spLocks noChangeArrowheads="1"/>
            </p:cNvSpPr>
            <p:nvPr/>
          </p:nvSpPr>
          <p:spPr bwMode="auto">
            <a:xfrm>
              <a:off x="4302" y="3307"/>
              <a:ext cx="44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pitchFamily="34" charset="0"/>
                </a:rPr>
                <a:t>70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686" name="Rectangle 494"/>
            <p:cNvSpPr>
              <a:spLocks noChangeArrowheads="1"/>
            </p:cNvSpPr>
            <p:nvPr/>
          </p:nvSpPr>
          <p:spPr bwMode="auto">
            <a:xfrm>
              <a:off x="4427" y="3307"/>
              <a:ext cx="44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pitchFamily="34" charset="0"/>
                </a:rPr>
                <a:t>80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687" name="Rectangle 495"/>
            <p:cNvSpPr>
              <a:spLocks noChangeArrowheads="1"/>
            </p:cNvSpPr>
            <p:nvPr/>
          </p:nvSpPr>
          <p:spPr bwMode="auto">
            <a:xfrm>
              <a:off x="4550" y="3307"/>
              <a:ext cx="43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pitchFamily="34" charset="0"/>
                </a:rPr>
                <a:t>90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688" name="Rectangle 496"/>
            <p:cNvSpPr>
              <a:spLocks noChangeArrowheads="1"/>
            </p:cNvSpPr>
            <p:nvPr/>
          </p:nvSpPr>
          <p:spPr bwMode="auto">
            <a:xfrm>
              <a:off x="4659" y="3307"/>
              <a:ext cx="65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pitchFamily="34" charset="0"/>
                </a:rPr>
                <a:t>100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689" name="Rectangle 497"/>
            <p:cNvSpPr>
              <a:spLocks noChangeArrowheads="1"/>
            </p:cNvSpPr>
            <p:nvPr/>
          </p:nvSpPr>
          <p:spPr bwMode="auto">
            <a:xfrm>
              <a:off x="3664" y="3410"/>
              <a:ext cx="507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pitchFamily="34" charset="0"/>
                </a:rPr>
                <a:t>Координата измерения, мм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690" name="Rectangle 498"/>
            <p:cNvSpPr>
              <a:spLocks noChangeArrowheads="1"/>
            </p:cNvSpPr>
            <p:nvPr/>
          </p:nvSpPr>
          <p:spPr bwMode="auto">
            <a:xfrm rot="16200000">
              <a:off x="2987" y="2987"/>
              <a:ext cx="604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pitchFamily="34" charset="0"/>
                </a:rPr>
                <a:t>Интенсивность турбулентности, </a:t>
              </a:r>
              <a:endParaRPr lang="ru-RU" sz="2300">
                <a:latin typeface="Arial" pitchFamily="34" charset="0"/>
              </a:endParaRPr>
            </a:p>
          </p:txBody>
        </p:sp>
        <p:sp>
          <p:nvSpPr>
            <p:cNvPr id="776691" name="Rectangle 499"/>
            <p:cNvSpPr>
              <a:spLocks noChangeArrowheads="1"/>
            </p:cNvSpPr>
            <p:nvPr/>
          </p:nvSpPr>
          <p:spPr bwMode="auto">
            <a:xfrm rot="16200000">
              <a:off x="3265" y="2639"/>
              <a:ext cx="47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500">
                  <a:solidFill>
                    <a:srgbClr val="000000"/>
                  </a:solidFill>
                  <a:latin typeface="Arial" pitchFamily="34" charset="0"/>
                </a:rPr>
                <a:t>% </a:t>
              </a:r>
              <a:endParaRPr lang="ru-RU" sz="2300">
                <a:latin typeface="Arial" pitchFamily="34" charset="0"/>
              </a:endParaRPr>
            </a:p>
          </p:txBody>
        </p:sp>
      </p:grpSp>
      <p:sp>
        <p:nvSpPr>
          <p:cNvPr id="776858" name="Rectangle 666"/>
          <p:cNvSpPr>
            <a:spLocks noChangeArrowheads="1"/>
          </p:cNvSpPr>
          <p:nvPr/>
        </p:nvSpPr>
        <p:spPr bwMode="auto">
          <a:xfrm>
            <a:off x="609600" y="152400"/>
            <a:ext cx="10917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660033"/>
                </a:solidFill>
              </a:rPr>
              <a:t>Parameters of the </a:t>
            </a:r>
            <a:r>
              <a:rPr lang="ru-RU" b="1">
                <a:solidFill>
                  <a:srgbClr val="660033"/>
                </a:solidFill>
              </a:rPr>
              <a:t>Скорость дисперсной фазы (стенд по варианту 2)</a:t>
            </a:r>
            <a:endParaRPr lang="en-US" b="1">
              <a:solidFill>
                <a:srgbClr val="660033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7" name="Rectangle 3"/>
          <p:cNvSpPr>
            <a:spLocks noChangeArrowheads="1"/>
          </p:cNvSpPr>
          <p:nvPr/>
        </p:nvSpPr>
        <p:spPr bwMode="auto">
          <a:xfrm>
            <a:off x="1647825" y="-1071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733190" name="Rectangle 6"/>
          <p:cNvSpPr>
            <a:spLocks noChangeArrowheads="1"/>
          </p:cNvSpPr>
          <p:nvPr/>
        </p:nvSpPr>
        <p:spPr bwMode="auto">
          <a:xfrm>
            <a:off x="2038350" y="-171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graphicFrame>
        <p:nvGraphicFramePr>
          <p:cNvPr id="733189" name="Object 5"/>
          <p:cNvGraphicFramePr>
            <a:graphicFrameLocks noChangeAspect="1"/>
          </p:cNvGraphicFramePr>
          <p:nvPr/>
        </p:nvGraphicFramePr>
        <p:xfrm>
          <a:off x="2286000" y="762000"/>
          <a:ext cx="4052888" cy="575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195" name="Рисунок" r:id="rId4" imgW="7021080" imgH="9972720" progId="Word.Picture.8">
                  <p:embed/>
                </p:oleObj>
              </mc:Choice>
              <mc:Fallback>
                <p:oleObj name="Рисунок" r:id="rId4" imgW="7021080" imgH="997272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896"/>
                      <a:stretch>
                        <a:fillRect/>
                      </a:stretch>
                    </p:blipFill>
                    <p:spPr bwMode="auto">
                      <a:xfrm>
                        <a:off x="2286000" y="762000"/>
                        <a:ext cx="4052888" cy="575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3194" name="Rectangle 10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rgbClr val="660033"/>
                </a:solidFill>
              </a:rPr>
              <a:t>Aerosol test facility ATF3</a:t>
            </a:r>
            <a:endParaRPr lang="ru-RU" b="1">
              <a:solidFill>
                <a:srgbClr val="660033"/>
              </a:solidFill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Text Box 2"/>
          <p:cNvSpPr txBox="1">
            <a:spLocks noChangeArrowheads="1"/>
          </p:cNvSpPr>
          <p:nvPr/>
        </p:nvSpPr>
        <p:spPr bwMode="auto">
          <a:xfrm>
            <a:off x="282575" y="1192213"/>
            <a:ext cx="8610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49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286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10000"/>
              </a:lnSpc>
            </a:pPr>
            <a:endParaRPr lang="de-DE" sz="2000" b="1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02819" name="Rectangle 3"/>
          <p:cNvSpPr>
            <a:spLocks noChangeArrowheads="1"/>
          </p:cNvSpPr>
          <p:nvPr/>
        </p:nvSpPr>
        <p:spPr bwMode="auto">
          <a:xfrm>
            <a:off x="1447800" y="228600"/>
            <a:ext cx="5529263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2300" b="1">
                <a:solidFill>
                  <a:srgbClr val="660033"/>
                </a:solidFill>
              </a:rPr>
              <a:t>Измерение размеров аэрозоля – режим 1</a:t>
            </a:r>
          </a:p>
        </p:txBody>
      </p:sp>
      <p:pic>
        <p:nvPicPr>
          <p:cNvPr id="802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5175"/>
            <a:ext cx="4608513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28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4" b="8925"/>
          <a:stretch>
            <a:fillRect/>
          </a:stretch>
        </p:blipFill>
        <p:spPr bwMode="auto">
          <a:xfrm>
            <a:off x="685800" y="3284538"/>
            <a:ext cx="4608513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02822" name="Group 6"/>
          <p:cNvGraphicFramePr>
            <a:graphicFrameLocks noGrp="1"/>
          </p:cNvGraphicFramePr>
          <p:nvPr/>
        </p:nvGraphicFramePr>
        <p:xfrm>
          <a:off x="5562600" y="990600"/>
          <a:ext cx="2971800" cy="1244600"/>
        </p:xfrm>
        <a:graphic>
          <a:graphicData uri="http://schemas.openxmlformats.org/drawingml/2006/table">
            <a:tbl>
              <a:tblPr/>
              <a:tblGrid>
                <a:gridCol w="1485900"/>
                <a:gridCol w="148590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Скорость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несущей среды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8921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(м/с)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Массовая концентрация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дисперсной фазы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(г/м</a:t>
                      </a:r>
                      <a:r>
                        <a:rPr kumimoji="0" lang="ru-RU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0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2818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Text Box 2"/>
          <p:cNvSpPr txBox="1">
            <a:spLocks noChangeArrowheads="1"/>
          </p:cNvSpPr>
          <p:nvPr/>
        </p:nvSpPr>
        <p:spPr bwMode="auto">
          <a:xfrm>
            <a:off x="282575" y="1192213"/>
            <a:ext cx="8610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49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286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10000"/>
              </a:lnSpc>
            </a:pPr>
            <a:endParaRPr lang="de-DE" sz="2000" b="1">
              <a:solidFill>
                <a:srgbClr val="000066"/>
              </a:solidFill>
              <a:latin typeface="Arial" pitchFamily="34" charset="0"/>
            </a:endParaRPr>
          </a:p>
        </p:txBody>
      </p:sp>
      <p:pic>
        <p:nvPicPr>
          <p:cNvPr id="804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6"/>
          <a:stretch>
            <a:fillRect/>
          </a:stretch>
        </p:blipFill>
        <p:spPr bwMode="auto">
          <a:xfrm>
            <a:off x="179388" y="2771775"/>
            <a:ext cx="424815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48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3" b="6343"/>
          <a:stretch>
            <a:fillRect/>
          </a:stretch>
        </p:blipFill>
        <p:spPr bwMode="auto">
          <a:xfrm>
            <a:off x="4500563" y="2560638"/>
            <a:ext cx="4465637" cy="34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4869" name="Rectangle 5"/>
          <p:cNvSpPr>
            <a:spLocks noChangeArrowheads="1"/>
          </p:cNvSpPr>
          <p:nvPr/>
        </p:nvSpPr>
        <p:spPr bwMode="auto">
          <a:xfrm>
            <a:off x="1447800" y="228600"/>
            <a:ext cx="5456238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2300" b="1">
                <a:solidFill>
                  <a:srgbClr val="660033"/>
                </a:solidFill>
              </a:rPr>
              <a:t>Измерение размеров аэрозоля– режим 3</a:t>
            </a:r>
          </a:p>
        </p:txBody>
      </p:sp>
      <p:graphicFrame>
        <p:nvGraphicFramePr>
          <p:cNvPr id="804870" name="Group 6"/>
          <p:cNvGraphicFramePr>
            <a:graphicFrameLocks noGrp="1"/>
          </p:cNvGraphicFramePr>
          <p:nvPr/>
        </p:nvGraphicFramePr>
        <p:xfrm>
          <a:off x="2667000" y="990600"/>
          <a:ext cx="3276600" cy="1298575"/>
        </p:xfrm>
        <a:graphic>
          <a:graphicData uri="http://schemas.openxmlformats.org/drawingml/2006/table">
            <a:tbl>
              <a:tblPr/>
              <a:tblGrid>
                <a:gridCol w="1638300"/>
                <a:gridCol w="1638300"/>
              </a:tblGrid>
              <a:tr h="862013"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Скорость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несущей среды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8921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(м/с)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Массовая концентрация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дисперсной фазы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(г/м</a:t>
                      </a:r>
                      <a:r>
                        <a:rPr kumimoji="0" lang="ru-RU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0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4866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Text Box 2"/>
          <p:cNvSpPr txBox="1">
            <a:spLocks noChangeArrowheads="1"/>
          </p:cNvSpPr>
          <p:nvPr/>
        </p:nvSpPr>
        <p:spPr bwMode="auto">
          <a:xfrm>
            <a:off x="282575" y="1192213"/>
            <a:ext cx="8610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49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286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10000"/>
              </a:lnSpc>
            </a:pPr>
            <a:endParaRPr lang="de-DE" sz="2000" b="1">
              <a:solidFill>
                <a:srgbClr val="000066"/>
              </a:solidFill>
              <a:latin typeface="Arial" pitchFamily="34" charset="0"/>
            </a:endParaRPr>
          </a:p>
        </p:txBody>
      </p:sp>
      <p:pic>
        <p:nvPicPr>
          <p:cNvPr id="808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5"/>
          <a:stretch>
            <a:fillRect/>
          </a:stretch>
        </p:blipFill>
        <p:spPr bwMode="auto">
          <a:xfrm>
            <a:off x="228600" y="836613"/>
            <a:ext cx="54483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" b="11502"/>
          <a:stretch>
            <a:fillRect/>
          </a:stretch>
        </p:blipFill>
        <p:spPr bwMode="auto">
          <a:xfrm>
            <a:off x="457200" y="3860800"/>
            <a:ext cx="52292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65" name="Rectangle 5"/>
          <p:cNvSpPr>
            <a:spLocks noChangeArrowheads="1"/>
          </p:cNvSpPr>
          <p:nvPr/>
        </p:nvSpPr>
        <p:spPr bwMode="auto">
          <a:xfrm>
            <a:off x="1174750" y="228600"/>
            <a:ext cx="606425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2300" b="1">
                <a:solidFill>
                  <a:srgbClr val="660033"/>
                </a:solidFill>
              </a:rPr>
              <a:t>Массовая концентрация аэрозоля – режим 3</a:t>
            </a:r>
          </a:p>
        </p:txBody>
      </p:sp>
      <p:graphicFrame>
        <p:nvGraphicFramePr>
          <p:cNvPr id="808966" name="Group 6"/>
          <p:cNvGraphicFramePr>
            <a:graphicFrameLocks noGrp="1"/>
          </p:cNvGraphicFramePr>
          <p:nvPr/>
        </p:nvGraphicFramePr>
        <p:xfrm>
          <a:off x="5791200" y="1143000"/>
          <a:ext cx="3048000" cy="1296988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</a:tblGrid>
              <a:tr h="862013"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Скорость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несущей среды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8921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(м/с)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Массовая концентрация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дисперсной фазы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(г/м</a:t>
                      </a:r>
                      <a:r>
                        <a:rPr kumimoji="0" lang="ru-RU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0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62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0" name="Rectangle 2"/>
          <p:cNvSpPr>
            <a:spLocks noChangeArrowheads="1"/>
          </p:cNvSpPr>
          <p:nvPr/>
        </p:nvSpPr>
        <p:spPr bwMode="auto">
          <a:xfrm>
            <a:off x="323850" y="114300"/>
            <a:ext cx="84963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300" b="1">
                <a:solidFill>
                  <a:srgbClr val="660033"/>
                </a:solidFill>
              </a:rPr>
              <a:t>Изменение дисперсности по высоте канала </a:t>
            </a:r>
          </a:p>
        </p:txBody>
      </p:sp>
      <p:pic>
        <p:nvPicPr>
          <p:cNvPr id="8110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9"/>
          <a:stretch>
            <a:fillRect/>
          </a:stretch>
        </p:blipFill>
        <p:spPr bwMode="auto">
          <a:xfrm>
            <a:off x="912813" y="1282700"/>
            <a:ext cx="7469187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1012" name="Text Box 4"/>
          <p:cNvSpPr txBox="1">
            <a:spLocks noChangeArrowheads="1"/>
          </p:cNvSpPr>
          <p:nvPr/>
        </p:nvSpPr>
        <p:spPr bwMode="auto">
          <a:xfrm>
            <a:off x="1812925" y="5918200"/>
            <a:ext cx="18415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sz="2300">
              <a:latin typeface="Arial" pitchFamily="34" charset="0"/>
            </a:endParaRPr>
          </a:p>
        </p:txBody>
      </p:sp>
      <p:sp>
        <p:nvSpPr>
          <p:cNvPr id="811013" name="Text Box 5"/>
          <p:cNvSpPr txBox="1">
            <a:spLocks noChangeArrowheads="1"/>
          </p:cNvSpPr>
          <p:nvPr/>
        </p:nvSpPr>
        <p:spPr bwMode="auto">
          <a:xfrm>
            <a:off x="1736725" y="5994400"/>
            <a:ext cx="18415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sz="2300">
              <a:latin typeface="Arial" pitchFamily="34" charset="0"/>
            </a:endParaRPr>
          </a:p>
        </p:txBody>
      </p:sp>
      <p:graphicFrame>
        <p:nvGraphicFramePr>
          <p:cNvPr id="811014" name="Object 6"/>
          <p:cNvGraphicFramePr>
            <a:graphicFrameLocks noChangeAspect="1"/>
          </p:cNvGraphicFramePr>
          <p:nvPr/>
        </p:nvGraphicFramePr>
        <p:xfrm>
          <a:off x="3810000" y="6096000"/>
          <a:ext cx="1524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016" name="Формула" r:id="rId5" imgW="1231560" imgH="634680" progId="Equation.3">
                  <p:embed/>
                </p:oleObj>
              </mc:Choice>
              <mc:Fallback>
                <p:oleObj name="Формула" r:id="rId5" imgW="1231560" imgH="6346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6096000"/>
                        <a:ext cx="1524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1015" name="Rectangle 7"/>
          <p:cNvSpPr>
            <a:spLocks noChangeArrowheads="1"/>
          </p:cNvSpPr>
          <p:nvPr/>
        </p:nvSpPr>
        <p:spPr bwMode="auto">
          <a:xfrm>
            <a:off x="1828800" y="838200"/>
            <a:ext cx="574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800" b="1">
                <a:solidFill>
                  <a:srgbClr val="660033"/>
                </a:solidFill>
              </a:rPr>
              <a:t>Скорость V=6.5м/с, массовая концентрация m=9г/м3)</a:t>
            </a:r>
          </a:p>
        </p:txBody>
      </p:sp>
    </p:spTree>
  </p:cSld>
  <p:clrMapOvr>
    <a:masterClrMapping/>
  </p:clrMapOvr>
  <p:transition>
    <p:zoom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3058" name="Picture 2" descr="Tube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371600"/>
            <a:ext cx="3201988" cy="3986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3059" name="Text Box 3"/>
          <p:cNvSpPr txBox="1">
            <a:spLocks noChangeArrowheads="1"/>
          </p:cNvSpPr>
          <p:nvPr/>
        </p:nvSpPr>
        <p:spPr bwMode="auto">
          <a:xfrm>
            <a:off x="5394325" y="1651000"/>
            <a:ext cx="18415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sz="2300">
              <a:latin typeface="Arial" pitchFamily="34" charset="0"/>
            </a:endParaRPr>
          </a:p>
        </p:txBody>
      </p:sp>
      <p:graphicFrame>
        <p:nvGraphicFramePr>
          <p:cNvPr id="813060" name="Object 4"/>
          <p:cNvGraphicFramePr>
            <a:graphicFrameLocks noChangeAspect="1"/>
          </p:cNvGraphicFramePr>
          <p:nvPr/>
        </p:nvGraphicFramePr>
        <p:xfrm>
          <a:off x="6630988" y="4513263"/>
          <a:ext cx="1627187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063" name="Формула" r:id="rId4" imgW="1104900" imgH="431800" progId="Equation.3">
                  <p:embed/>
                </p:oleObj>
              </mc:Choice>
              <mc:Fallback>
                <p:oleObj name="Формула" r:id="rId4" imgW="11049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0988" y="4513263"/>
                        <a:ext cx="1627187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3061" name="Text Box 5"/>
          <p:cNvSpPr txBox="1">
            <a:spLocks noChangeArrowheads="1"/>
          </p:cNvSpPr>
          <p:nvPr/>
        </p:nvSpPr>
        <p:spPr bwMode="auto">
          <a:xfrm>
            <a:off x="4495800" y="4659313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Franklin Gothic Demi" pitchFamily="34" charset="0"/>
              </a:rPr>
              <a:t>Velocity of deposition</a:t>
            </a:r>
            <a:endParaRPr lang="ru-RU" sz="1400">
              <a:latin typeface="Franklin Gothic Demi" pitchFamily="34" charset="0"/>
            </a:endParaRPr>
          </a:p>
        </p:txBody>
      </p:sp>
      <p:sp>
        <p:nvSpPr>
          <p:cNvPr id="813062" name="Rectangle 6"/>
          <p:cNvSpPr>
            <a:spLocks noChangeArrowheads="1"/>
          </p:cNvSpPr>
          <p:nvPr/>
        </p:nvSpPr>
        <p:spPr bwMode="auto">
          <a:xfrm>
            <a:off x="323850" y="-60325"/>
            <a:ext cx="84963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300" b="1">
                <a:solidFill>
                  <a:srgbClr val="660033"/>
                </a:solidFill>
              </a:rPr>
              <a:t>Оценка скорости осаждения по результатам измерения концентрации </a:t>
            </a:r>
          </a:p>
        </p:txBody>
      </p:sp>
    </p:spTree>
  </p:cSld>
  <p:clrMapOvr>
    <a:masterClrMapping/>
  </p:clrMapOvr>
  <p:transition advClick="0">
    <p:zoom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ChangeArrowheads="1"/>
          </p:cNvSpPr>
          <p:nvPr/>
        </p:nvSpPr>
        <p:spPr bwMode="auto">
          <a:xfrm>
            <a:off x="4994275" y="2101850"/>
            <a:ext cx="26654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 sz="1800">
              <a:latin typeface="Arial" pitchFamily="34" charset="0"/>
            </a:endParaRP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267075" y="2109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552964" name="Rectangle 4"/>
          <p:cNvSpPr>
            <a:spLocks noChangeArrowheads="1"/>
          </p:cNvSpPr>
          <p:nvPr/>
        </p:nvSpPr>
        <p:spPr bwMode="auto">
          <a:xfrm>
            <a:off x="3267075" y="2109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3267075" y="2109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552983" name="Text Box 23"/>
          <p:cNvSpPr txBox="1">
            <a:spLocks noChangeArrowheads="1"/>
          </p:cNvSpPr>
          <p:nvPr/>
        </p:nvSpPr>
        <p:spPr bwMode="auto">
          <a:xfrm>
            <a:off x="539750" y="115888"/>
            <a:ext cx="8353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e-DE" b="1">
              <a:solidFill>
                <a:srgbClr val="660033"/>
              </a:solidFill>
              <a:latin typeface="Tahoma" pitchFamily="34" charset="0"/>
            </a:endParaRPr>
          </a:p>
        </p:txBody>
      </p:sp>
      <p:sp>
        <p:nvSpPr>
          <p:cNvPr id="552999" name="Rectangle 39"/>
          <p:cNvSpPr>
            <a:spLocks noChangeArrowheads="1"/>
          </p:cNvSpPr>
          <p:nvPr/>
        </p:nvSpPr>
        <p:spPr bwMode="auto">
          <a:xfrm>
            <a:off x="1033463" y="1295400"/>
            <a:ext cx="7354887" cy="3746500"/>
          </a:xfrm>
          <a:prstGeom prst="rect">
            <a:avLst/>
          </a:prstGeom>
          <a:solidFill>
            <a:srgbClr val="98E3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457200" algn="just"/>
            <a:endParaRPr lang="ru-RU" sz="1800"/>
          </a:p>
          <a:p>
            <a:pPr indent="457200" algn="just"/>
            <a:r>
              <a:rPr lang="en-US" sz="2400"/>
              <a:t>Light extinction law (Bouguer law)</a:t>
            </a:r>
            <a:r>
              <a:rPr lang="ru-RU" sz="1800"/>
              <a:t>						</a:t>
            </a:r>
          </a:p>
          <a:p>
            <a:pPr indent="457200" algn="just" eaLnBrk="0" hangingPunct="0"/>
            <a:endParaRPr lang="ru-RU" sz="1800"/>
          </a:p>
          <a:p>
            <a:pPr indent="457200" algn="just" eaLnBrk="0" hangingPunct="0"/>
            <a:endParaRPr lang="ru-RU" sz="2400"/>
          </a:p>
          <a:p>
            <a:pPr indent="457200" algn="just" eaLnBrk="0" hangingPunct="0"/>
            <a:endParaRPr lang="ru-RU" sz="2400"/>
          </a:p>
          <a:p>
            <a:pPr indent="457200" algn="just" eaLnBrk="0" hangingPunct="0"/>
            <a:r>
              <a:rPr lang="en-US" sz="2400"/>
              <a:t>Angular distribution of scattered light</a:t>
            </a:r>
          </a:p>
          <a:p>
            <a:pPr indent="457200" algn="just" eaLnBrk="0" hangingPunct="0"/>
            <a:endParaRPr lang="en-US" sz="2400"/>
          </a:p>
          <a:p>
            <a:pPr indent="457200" algn="just" eaLnBrk="0" hangingPunct="0"/>
            <a:endParaRPr lang="en-US" sz="2400"/>
          </a:p>
          <a:p>
            <a:pPr indent="457200" algn="just" eaLnBrk="0" hangingPunct="0"/>
            <a:endParaRPr lang="en-US" sz="2400"/>
          </a:p>
          <a:p>
            <a:pPr indent="457200" algn="just" eaLnBrk="0" hangingPunct="0"/>
            <a:r>
              <a:rPr lang="ru-RU" sz="1800"/>
              <a:t>						</a:t>
            </a:r>
          </a:p>
        </p:txBody>
      </p:sp>
      <p:graphicFrame>
        <p:nvGraphicFramePr>
          <p:cNvPr id="552998" name="Object 38"/>
          <p:cNvGraphicFramePr>
            <a:graphicFrameLocks noChangeAspect="1"/>
          </p:cNvGraphicFramePr>
          <p:nvPr/>
        </p:nvGraphicFramePr>
        <p:xfrm>
          <a:off x="2120900" y="2286000"/>
          <a:ext cx="511492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01" r:id="rId5" imgW="3289300" imgH="330200" progId="Equation.3">
                  <p:embed/>
                </p:oleObj>
              </mc:Choice>
              <mc:Fallback>
                <p:oleObj r:id="rId5" imgW="3289300" imgH="33020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900" y="2286000"/>
                        <a:ext cx="5114925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97" name="Object 37"/>
          <p:cNvGraphicFramePr>
            <a:graphicFrameLocks noChangeAspect="1"/>
          </p:cNvGraphicFramePr>
          <p:nvPr/>
        </p:nvGraphicFramePr>
        <p:xfrm>
          <a:off x="3471863" y="4149725"/>
          <a:ext cx="2828925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02" r:id="rId7" imgW="1295400" imgH="279400" progId="Equation.3">
                  <p:embed/>
                </p:oleObj>
              </mc:Choice>
              <mc:Fallback>
                <p:oleObj r:id="rId7" imgW="1295400" imgH="2794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863" y="4149725"/>
                        <a:ext cx="2828925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00" name="Text Box 40"/>
          <p:cNvSpPr txBox="1">
            <a:spLocks noChangeArrowheads="1"/>
          </p:cNvSpPr>
          <p:nvPr/>
        </p:nvSpPr>
        <p:spPr bwMode="auto">
          <a:xfrm>
            <a:off x="457200" y="15240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660033"/>
                </a:solidFill>
              </a:rPr>
              <a:t>Particle sizing through light scattering</a:t>
            </a:r>
            <a:endParaRPr lang="ru-RU" b="1">
              <a:solidFill>
                <a:srgbClr val="660033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6" name="Rectangle 4"/>
          <p:cNvSpPr>
            <a:spLocks noChangeArrowheads="1"/>
          </p:cNvSpPr>
          <p:nvPr/>
        </p:nvSpPr>
        <p:spPr bwMode="auto">
          <a:xfrm>
            <a:off x="1066800" y="838200"/>
            <a:ext cx="6858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400">
                <a:solidFill>
                  <a:srgbClr val="660033"/>
                </a:solidFill>
                <a:latin typeface="Arial" pitchFamily="34" charset="0"/>
              </a:rPr>
              <a:t>Computed relationship for particle sizing</a:t>
            </a:r>
            <a:endParaRPr lang="ru-RU" sz="1400">
              <a:solidFill>
                <a:srgbClr val="660033"/>
              </a:solidFill>
              <a:latin typeface="Arial" pitchFamily="34" charset="0"/>
            </a:endParaRPr>
          </a:p>
          <a:p>
            <a:pPr algn="ctr"/>
            <a:r>
              <a:rPr lang="ru-RU" sz="1400">
                <a:solidFill>
                  <a:srgbClr val="660033"/>
                </a:solidFill>
                <a:latin typeface="Arial" pitchFamily="34" charset="0"/>
              </a:rPr>
              <a:t> (n=1,4135, </a:t>
            </a:r>
            <a:r>
              <a:rPr lang="en-US" sz="1400">
                <a:solidFill>
                  <a:srgbClr val="660033"/>
                </a:solidFill>
                <a:latin typeface="Arial" pitchFamily="34" charset="0"/>
              </a:rPr>
              <a:t>r</a:t>
            </a:r>
            <a:r>
              <a:rPr lang="ru-RU" sz="1400">
                <a:solidFill>
                  <a:srgbClr val="660033"/>
                </a:solidFill>
                <a:latin typeface="Arial" pitchFamily="34" charset="0"/>
              </a:rPr>
              <a:t>1=0</a:t>
            </a:r>
            <a:r>
              <a:rPr lang="en-US" sz="1400">
                <a:solidFill>
                  <a:srgbClr val="660033"/>
                </a:solidFill>
                <a:latin typeface="Arial" pitchFamily="34" charset="0"/>
              </a:rPr>
              <a:t>.</a:t>
            </a:r>
            <a:r>
              <a:rPr lang="ru-RU" sz="1400">
                <a:solidFill>
                  <a:srgbClr val="660033"/>
                </a:solidFill>
                <a:latin typeface="Arial" pitchFamily="34" charset="0"/>
              </a:rPr>
              <a:t>42</a:t>
            </a:r>
            <a:r>
              <a:rPr lang="en-US" sz="1400">
                <a:solidFill>
                  <a:srgbClr val="660033"/>
                </a:solidFill>
                <a:latin typeface="Arial" pitchFamily="34" charset="0"/>
              </a:rPr>
              <a:t> </a:t>
            </a:r>
            <a:r>
              <a:rPr lang="en-US" sz="1400">
                <a:solidFill>
                  <a:srgbClr val="660033"/>
                </a:solidFill>
                <a:latin typeface="Symbol" pitchFamily="18" charset="2"/>
              </a:rPr>
              <a:t>m</a:t>
            </a:r>
            <a:r>
              <a:rPr lang="ru-RU" sz="1400">
                <a:solidFill>
                  <a:srgbClr val="660033"/>
                </a:solidFill>
                <a:latin typeface="Arial" pitchFamily="34" charset="0"/>
              </a:rPr>
              <a:t>м, </a:t>
            </a:r>
            <a:r>
              <a:rPr lang="en-US" sz="1400">
                <a:solidFill>
                  <a:srgbClr val="660033"/>
                </a:solidFill>
                <a:latin typeface="Arial" pitchFamily="34" charset="0"/>
              </a:rPr>
              <a:t>r</a:t>
            </a:r>
            <a:r>
              <a:rPr lang="ru-RU" sz="1400">
                <a:solidFill>
                  <a:srgbClr val="660033"/>
                </a:solidFill>
                <a:latin typeface="Arial" pitchFamily="34" charset="0"/>
              </a:rPr>
              <a:t>2=0,66</a:t>
            </a:r>
            <a:r>
              <a:rPr lang="en-US" sz="1400">
                <a:solidFill>
                  <a:srgbClr val="660033"/>
                </a:solidFill>
                <a:latin typeface="Arial" pitchFamily="34" charset="0"/>
              </a:rPr>
              <a:t> </a:t>
            </a:r>
            <a:r>
              <a:rPr lang="en-US" sz="1400">
                <a:solidFill>
                  <a:srgbClr val="660033"/>
                </a:solidFill>
                <a:latin typeface="Symbol" pitchFamily="18" charset="2"/>
              </a:rPr>
              <a:t>m</a:t>
            </a:r>
            <a:r>
              <a:rPr lang="ru-RU" sz="1400">
                <a:solidFill>
                  <a:srgbClr val="660033"/>
                </a:solidFill>
                <a:latin typeface="Arial" pitchFamily="34" charset="0"/>
              </a:rPr>
              <a:t>м) </a:t>
            </a:r>
          </a:p>
        </p:txBody>
      </p:sp>
      <p:pic>
        <p:nvPicPr>
          <p:cNvPr id="5611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1" b="7431"/>
          <a:stretch>
            <a:fillRect/>
          </a:stretch>
        </p:blipFill>
        <p:spPr bwMode="auto">
          <a:xfrm>
            <a:off x="1524000" y="1371600"/>
            <a:ext cx="6335713" cy="40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1159" name="Rectangle 7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561158" name="Object 6"/>
          <p:cNvGraphicFramePr>
            <a:graphicFrameLocks noChangeAspect="1"/>
          </p:cNvGraphicFramePr>
          <p:nvPr/>
        </p:nvGraphicFramePr>
        <p:xfrm>
          <a:off x="395288" y="5373688"/>
          <a:ext cx="2232025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167" name="Рисунок" r:id="rId6" imgW="1379220" imgH="725424" progId="Word.Picture.8">
                  <p:embed/>
                </p:oleObj>
              </mc:Choice>
              <mc:Fallback>
                <p:oleObj name="Рисунок" r:id="rId6" imgW="1379220" imgH="725424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373688"/>
                        <a:ext cx="2232025" cy="1169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1161" name="Rectangle 9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61163" name="Rectangle 11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561162" name="Object 10"/>
          <p:cNvGraphicFramePr>
            <a:graphicFrameLocks noChangeAspect="1"/>
          </p:cNvGraphicFramePr>
          <p:nvPr/>
        </p:nvGraphicFramePr>
        <p:xfrm>
          <a:off x="6443663" y="5445125"/>
          <a:ext cx="2436812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168" name="Рисунок" r:id="rId8" imgW="1429982" imgH="564107" progId="Word.Picture.8">
                  <p:embed/>
                </p:oleObj>
              </mc:Choice>
              <mc:Fallback>
                <p:oleObj name="Рисунок" r:id="rId8" imgW="1429982" imgH="564107" progId="Word.Picture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5445125"/>
                        <a:ext cx="2436812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1164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661025"/>
            <a:ext cx="28082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1166" name="Text Box 14"/>
          <p:cNvSpPr txBox="1">
            <a:spLocks noChangeArrowheads="1"/>
          </p:cNvSpPr>
          <p:nvPr/>
        </p:nvSpPr>
        <p:spPr bwMode="auto">
          <a:xfrm>
            <a:off x="990600" y="128588"/>
            <a:ext cx="7239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660033"/>
                </a:solidFill>
              </a:rPr>
              <a:t>Spectral transparency method: basics</a:t>
            </a:r>
            <a:endParaRPr lang="ru-RU" b="1">
              <a:solidFill>
                <a:srgbClr val="660033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Text Box 2"/>
          <p:cNvSpPr txBox="1">
            <a:spLocks noChangeArrowheads="1"/>
          </p:cNvSpPr>
          <p:nvPr/>
        </p:nvSpPr>
        <p:spPr bwMode="auto">
          <a:xfrm>
            <a:off x="282575" y="1192213"/>
            <a:ext cx="8610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49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286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10000"/>
              </a:lnSpc>
            </a:pPr>
            <a:endParaRPr lang="de-DE" sz="2000" b="1">
              <a:solidFill>
                <a:srgbClr val="000066"/>
              </a:solidFill>
              <a:latin typeface="Arial" pitchFamily="34" charset="0"/>
            </a:endParaRPr>
          </a:p>
        </p:txBody>
      </p:sp>
      <p:pic>
        <p:nvPicPr>
          <p:cNvPr id="770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836613"/>
            <a:ext cx="4537075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0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3357563"/>
            <a:ext cx="4681537" cy="31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0056" name="Rectangle 8"/>
          <p:cNvSpPr>
            <a:spLocks noChangeArrowheads="1"/>
          </p:cNvSpPr>
          <p:nvPr/>
        </p:nvSpPr>
        <p:spPr bwMode="auto">
          <a:xfrm>
            <a:off x="900113" y="188913"/>
            <a:ext cx="7620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660033"/>
                </a:solidFill>
              </a:rPr>
              <a:t>Measurement of aerosol mass concentration</a:t>
            </a:r>
            <a:r>
              <a:rPr lang="ru-RU" b="1">
                <a:solidFill>
                  <a:srgbClr val="660033"/>
                </a:solidFill>
              </a:rPr>
              <a:t> </a:t>
            </a:r>
            <a:r>
              <a:rPr lang="en-US" b="1">
                <a:solidFill>
                  <a:srgbClr val="660033"/>
                </a:solidFill>
              </a:rPr>
              <a:t>(R1)</a:t>
            </a:r>
            <a:endParaRPr lang="ru-RU" b="1">
              <a:solidFill>
                <a:srgbClr val="660033"/>
              </a:solidFill>
            </a:endParaRPr>
          </a:p>
        </p:txBody>
      </p:sp>
      <p:graphicFrame>
        <p:nvGraphicFramePr>
          <p:cNvPr id="770076" name="Group 28"/>
          <p:cNvGraphicFramePr>
            <a:graphicFrameLocks noGrp="1"/>
          </p:cNvGraphicFramePr>
          <p:nvPr/>
        </p:nvGraphicFramePr>
        <p:xfrm>
          <a:off x="5562600" y="990600"/>
          <a:ext cx="2971800" cy="1031875"/>
        </p:xfrm>
        <a:graphic>
          <a:graphicData uri="http://schemas.openxmlformats.org/drawingml/2006/table">
            <a:tbl>
              <a:tblPr/>
              <a:tblGrid>
                <a:gridCol w="1485900"/>
                <a:gridCol w="148590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Air velocity [meter/s]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Mass concentration of liquid [g/m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7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0050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1456" name="Group 80"/>
          <p:cNvGraphicFramePr>
            <a:graphicFrameLocks noGrp="1"/>
          </p:cNvGraphicFramePr>
          <p:nvPr/>
        </p:nvGraphicFramePr>
        <p:xfrm>
          <a:off x="395288" y="1268413"/>
          <a:ext cx="8208962" cy="4608512"/>
        </p:xfrm>
        <a:graphic>
          <a:graphicData uri="http://schemas.openxmlformats.org/drawingml/2006/table">
            <a:tbl>
              <a:tblPr/>
              <a:tblGrid>
                <a:gridCol w="4041775"/>
                <a:gridCol w="4167187"/>
              </a:tblGrid>
              <a:tr h="5572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Axial flow velocity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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s, level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575050"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Mean axial velocity profile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Turbulence intensity profile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41378" name="Text Box 2"/>
          <p:cNvSpPr txBox="1">
            <a:spLocks noChangeArrowheads="1"/>
          </p:cNvSpPr>
          <p:nvPr/>
        </p:nvSpPr>
        <p:spPr bwMode="auto">
          <a:xfrm>
            <a:off x="282575" y="1192213"/>
            <a:ext cx="8610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49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286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10000"/>
              </a:lnSpc>
            </a:pPr>
            <a:endParaRPr lang="de-DE" sz="2000" b="1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741383" name="Rectangle 7"/>
          <p:cNvSpPr>
            <a:spLocks noChangeArrowheads="1"/>
          </p:cNvSpPr>
          <p:nvPr/>
        </p:nvSpPr>
        <p:spPr bwMode="auto">
          <a:xfrm>
            <a:off x="1477963" y="2247900"/>
            <a:ext cx="304641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741385" name="Rectangle 9"/>
          <p:cNvSpPr>
            <a:spLocks noChangeArrowheads="1"/>
          </p:cNvSpPr>
          <p:nvPr/>
        </p:nvSpPr>
        <p:spPr bwMode="auto">
          <a:xfrm>
            <a:off x="1477963" y="2247900"/>
            <a:ext cx="314166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741447" name="Rectangle 71"/>
          <p:cNvSpPr>
            <a:spLocks noChangeArrowheads="1"/>
          </p:cNvSpPr>
          <p:nvPr/>
        </p:nvSpPr>
        <p:spPr bwMode="auto">
          <a:xfrm>
            <a:off x="609600" y="152400"/>
            <a:ext cx="7807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660033"/>
                </a:solidFill>
              </a:rPr>
              <a:t>LDA measurements: seeding particles comparison</a:t>
            </a:r>
          </a:p>
        </p:txBody>
      </p:sp>
      <p:grpSp>
        <p:nvGrpSpPr>
          <p:cNvPr id="741457" name="Group 81"/>
          <p:cNvGrpSpPr>
            <a:grpSpLocks/>
          </p:cNvGrpSpPr>
          <p:nvPr/>
        </p:nvGrpSpPr>
        <p:grpSpPr bwMode="auto">
          <a:xfrm>
            <a:off x="539750" y="1809750"/>
            <a:ext cx="3671888" cy="3203575"/>
            <a:chOff x="340" y="1140"/>
            <a:chExt cx="2313" cy="2018"/>
          </a:xfrm>
        </p:grpSpPr>
        <p:pic>
          <p:nvPicPr>
            <p:cNvPr id="74138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140"/>
              <a:ext cx="2313" cy="2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1453" name="Rectangle 77"/>
            <p:cNvSpPr>
              <a:spLocks noChangeArrowheads="1"/>
            </p:cNvSpPr>
            <p:nvPr/>
          </p:nvSpPr>
          <p:spPr bwMode="auto">
            <a:xfrm>
              <a:off x="1519" y="1972"/>
              <a:ext cx="363" cy="3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49300">
                <a:lnSpc>
                  <a:spcPts val="1000"/>
                </a:lnSpc>
              </a:pPr>
              <a:r>
                <a:rPr lang="en-US" sz="1000"/>
                <a:t>Smoke</a:t>
              </a:r>
            </a:p>
            <a:p>
              <a:pPr algn="ctr" defTabSz="749300">
                <a:lnSpc>
                  <a:spcPts val="1000"/>
                </a:lnSpc>
              </a:pPr>
              <a:r>
                <a:rPr lang="en-US" sz="1000"/>
                <a:t>Fog</a:t>
              </a:r>
              <a:endParaRPr lang="ru-RU" sz="1000"/>
            </a:p>
          </p:txBody>
        </p:sp>
      </p:grpSp>
      <p:grpSp>
        <p:nvGrpSpPr>
          <p:cNvPr id="741458" name="Group 82"/>
          <p:cNvGrpSpPr>
            <a:grpSpLocks/>
          </p:cNvGrpSpPr>
          <p:nvPr/>
        </p:nvGrpSpPr>
        <p:grpSpPr bwMode="auto">
          <a:xfrm>
            <a:off x="4643438" y="1844675"/>
            <a:ext cx="3600450" cy="3240088"/>
            <a:chOff x="2925" y="1162"/>
            <a:chExt cx="2268" cy="2041"/>
          </a:xfrm>
        </p:grpSpPr>
        <p:pic>
          <p:nvPicPr>
            <p:cNvPr id="741380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1162"/>
              <a:ext cx="2268" cy="2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1455" name="Rectangle 79"/>
            <p:cNvSpPr>
              <a:spLocks noChangeArrowheads="1"/>
            </p:cNvSpPr>
            <p:nvPr/>
          </p:nvSpPr>
          <p:spPr bwMode="auto">
            <a:xfrm>
              <a:off x="4105" y="1476"/>
              <a:ext cx="363" cy="3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749300">
                <a:lnSpc>
                  <a:spcPts val="1000"/>
                </a:lnSpc>
              </a:pPr>
              <a:r>
                <a:rPr lang="en-US" sz="1000"/>
                <a:t>Smoke</a:t>
              </a:r>
            </a:p>
            <a:p>
              <a:pPr algn="ctr" defTabSz="749300">
                <a:lnSpc>
                  <a:spcPts val="1000"/>
                </a:lnSpc>
              </a:pPr>
              <a:r>
                <a:rPr lang="en-US" sz="1000"/>
                <a:t>Fog</a:t>
              </a:r>
              <a:endParaRPr lang="ru-RU" sz="1000"/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4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378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4" name="Text Box 2"/>
          <p:cNvSpPr txBox="1">
            <a:spLocks noChangeArrowheads="1"/>
          </p:cNvSpPr>
          <p:nvPr/>
        </p:nvSpPr>
        <p:spPr bwMode="auto">
          <a:xfrm>
            <a:off x="282575" y="1192213"/>
            <a:ext cx="8610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49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286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10000"/>
              </a:lnSpc>
            </a:pPr>
            <a:endParaRPr lang="de-DE" sz="2000" b="1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806915" name="Rectangle 3"/>
          <p:cNvSpPr>
            <a:spLocks noChangeArrowheads="1"/>
          </p:cNvSpPr>
          <p:nvPr/>
        </p:nvSpPr>
        <p:spPr bwMode="auto">
          <a:xfrm>
            <a:off x="623888" y="146050"/>
            <a:ext cx="762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660033"/>
                </a:solidFill>
              </a:rPr>
              <a:t>Measurement of aerosol mass concentration</a:t>
            </a:r>
            <a:r>
              <a:rPr lang="ru-RU" b="1">
                <a:solidFill>
                  <a:srgbClr val="660033"/>
                </a:solidFill>
              </a:rPr>
              <a:t> </a:t>
            </a:r>
            <a:r>
              <a:rPr lang="en-US" b="1">
                <a:solidFill>
                  <a:srgbClr val="660033"/>
                </a:solidFill>
              </a:rPr>
              <a:t>(R4)</a:t>
            </a:r>
            <a:endParaRPr lang="ru-RU" b="1">
              <a:solidFill>
                <a:srgbClr val="660033"/>
              </a:solidFill>
            </a:endParaRPr>
          </a:p>
        </p:txBody>
      </p:sp>
      <p:graphicFrame>
        <p:nvGraphicFramePr>
          <p:cNvPr id="806929" name="Group 17"/>
          <p:cNvGraphicFramePr>
            <a:graphicFrameLocks noGrp="1"/>
          </p:cNvGraphicFramePr>
          <p:nvPr/>
        </p:nvGraphicFramePr>
        <p:xfrm>
          <a:off x="5562600" y="990600"/>
          <a:ext cx="2971800" cy="1031875"/>
        </p:xfrm>
        <a:graphic>
          <a:graphicData uri="http://schemas.openxmlformats.org/drawingml/2006/table">
            <a:tbl>
              <a:tblPr/>
              <a:tblGrid>
                <a:gridCol w="1485900"/>
                <a:gridCol w="148590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Air velocity [meter/s]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Mass concentration of liquid [g/m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42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pic>
        <p:nvPicPr>
          <p:cNvPr id="806927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4648200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6928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464820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0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691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660033"/>
                </a:solidFill>
              </a:rPr>
              <a:t>Aerosol test facility ATF</a:t>
            </a:r>
            <a:r>
              <a:rPr lang="ru-RU" b="1">
                <a:solidFill>
                  <a:srgbClr val="660033"/>
                </a:solidFill>
              </a:rPr>
              <a:t>4</a:t>
            </a:r>
          </a:p>
        </p:txBody>
      </p:sp>
      <p:sp>
        <p:nvSpPr>
          <p:cNvPr id="816132" name="Rectangle 4"/>
          <p:cNvSpPr>
            <a:spLocks noChangeArrowheads="1"/>
          </p:cNvSpPr>
          <p:nvPr/>
        </p:nvSpPr>
        <p:spPr bwMode="auto">
          <a:xfrm>
            <a:off x="2043113" y="-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graphicFrame>
        <p:nvGraphicFramePr>
          <p:cNvPr id="816131" name="Object 3"/>
          <p:cNvGraphicFramePr>
            <a:graphicFrameLocks noChangeAspect="1"/>
          </p:cNvGraphicFramePr>
          <p:nvPr/>
        </p:nvGraphicFramePr>
        <p:xfrm>
          <a:off x="2971800" y="762000"/>
          <a:ext cx="3675063" cy="576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135" name="Рисунок" r:id="rId3" imgW="5061600" imgH="7927920" progId="Word.Picture.8">
                  <p:embed/>
                </p:oleObj>
              </mc:Choice>
              <mc:Fallback>
                <p:oleObj name="Рисунок" r:id="rId3" imgW="5061600" imgH="792792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762000"/>
                        <a:ext cx="3675063" cy="5761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6133" name="Text Box 5"/>
          <p:cNvSpPr txBox="1">
            <a:spLocks noChangeArrowheads="1"/>
          </p:cNvSpPr>
          <p:nvPr/>
        </p:nvSpPr>
        <p:spPr bwMode="auto">
          <a:xfrm>
            <a:off x="6477000" y="1295400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</p:spTree>
  </p:cSld>
  <p:clrMapOvr>
    <a:masterClrMapping/>
  </p:clrMapOvr>
  <p:transition advClick="0">
    <p:zoom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60" name="Rectangle 12"/>
          <p:cNvSpPr>
            <a:spLocks noChangeArrowheads="1"/>
          </p:cNvSpPr>
          <p:nvPr/>
        </p:nvSpPr>
        <p:spPr bwMode="auto">
          <a:xfrm>
            <a:off x="395288" y="5275263"/>
            <a:ext cx="4392612" cy="573087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95659" name="Rectangle 11"/>
          <p:cNvSpPr>
            <a:spLocks noChangeArrowheads="1"/>
          </p:cNvSpPr>
          <p:nvPr/>
        </p:nvSpPr>
        <p:spPr bwMode="auto">
          <a:xfrm>
            <a:off x="395288" y="4084638"/>
            <a:ext cx="4392612" cy="86201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95658" name="Rectangle 10"/>
          <p:cNvSpPr>
            <a:spLocks noChangeArrowheads="1"/>
          </p:cNvSpPr>
          <p:nvPr/>
        </p:nvSpPr>
        <p:spPr bwMode="auto">
          <a:xfrm>
            <a:off x="395288" y="3154363"/>
            <a:ext cx="4392612" cy="64452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95657" name="Rectangle 9"/>
          <p:cNvSpPr>
            <a:spLocks noChangeArrowheads="1"/>
          </p:cNvSpPr>
          <p:nvPr/>
        </p:nvSpPr>
        <p:spPr bwMode="auto">
          <a:xfrm>
            <a:off x="395288" y="1557338"/>
            <a:ext cx="4392612" cy="1366837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88913"/>
            <a:ext cx="7850188" cy="431800"/>
          </a:xfrm>
        </p:spPr>
        <p:txBody>
          <a:bodyPr/>
          <a:lstStyle/>
          <a:p>
            <a:pPr algn="l"/>
            <a:r>
              <a:rPr lang="en-US" sz="2800" b="1">
                <a:solidFill>
                  <a:schemeClr val="accent2"/>
                </a:solidFill>
                <a:latin typeface="Times New Roman" pitchFamily="18" charset="0"/>
              </a:rPr>
              <a:t>WP3</a:t>
            </a:r>
            <a:r>
              <a:rPr lang="en-US" sz="2800" b="1">
                <a:solidFill>
                  <a:srgbClr val="660033"/>
                </a:solidFill>
                <a:latin typeface="Times New Roman" pitchFamily="18" charset="0"/>
              </a:rPr>
              <a:t>         Perspectives for stage 2            </a:t>
            </a:r>
            <a:r>
              <a:rPr lang="en-US" sz="2800" b="1">
                <a:solidFill>
                  <a:schemeClr val="accent2"/>
                </a:solidFill>
                <a:latin typeface="Times New Roman" pitchFamily="18" charset="0"/>
              </a:rPr>
              <a:t>TASK 4</a:t>
            </a:r>
            <a:endParaRPr lang="ru-RU" sz="28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611313"/>
            <a:ext cx="4627563" cy="4256087"/>
          </a:xfrm>
        </p:spPr>
        <p:txBody>
          <a:bodyPr/>
          <a:lstStyle/>
          <a:p>
            <a:r>
              <a:rPr lang="en-US" sz="2400">
                <a:solidFill>
                  <a:schemeClr val="accent2"/>
                </a:solidFill>
              </a:rPr>
              <a:t>Mounting of the new channel and the measurement equipment</a:t>
            </a:r>
          </a:p>
          <a:p>
            <a:pPr>
              <a:buFontTx/>
              <a:buNone/>
            </a:pPr>
            <a:endParaRPr lang="ru-RU" sz="2400">
              <a:solidFill>
                <a:schemeClr val="accent2"/>
              </a:solidFill>
            </a:endParaRPr>
          </a:p>
          <a:p>
            <a:r>
              <a:rPr lang="en-US" sz="2400">
                <a:solidFill>
                  <a:schemeClr val="accent2"/>
                </a:solidFill>
              </a:rPr>
              <a:t>Experiments</a:t>
            </a:r>
          </a:p>
          <a:p>
            <a:pPr>
              <a:buFontTx/>
              <a:buNone/>
            </a:pPr>
            <a:endParaRPr lang="en-US" sz="2400">
              <a:solidFill>
                <a:schemeClr val="accent2"/>
              </a:solidFill>
            </a:endParaRPr>
          </a:p>
          <a:p>
            <a:r>
              <a:rPr lang="en-US" sz="2400">
                <a:solidFill>
                  <a:schemeClr val="accent2"/>
                </a:solidFill>
              </a:rPr>
              <a:t>Data processing and analyses</a:t>
            </a:r>
          </a:p>
          <a:p>
            <a:pPr>
              <a:buFontTx/>
              <a:buNone/>
            </a:pPr>
            <a:endParaRPr lang="ru-RU" sz="2400">
              <a:solidFill>
                <a:schemeClr val="accent2"/>
              </a:solidFill>
            </a:endParaRPr>
          </a:p>
          <a:p>
            <a:r>
              <a:rPr lang="en-US" sz="2400">
                <a:solidFill>
                  <a:schemeClr val="accent2"/>
                </a:solidFill>
              </a:rPr>
              <a:t>Final report</a:t>
            </a:r>
            <a:endParaRPr lang="ru-RU" sz="2400">
              <a:solidFill>
                <a:schemeClr val="accent2"/>
              </a:solidFill>
            </a:endParaRPr>
          </a:p>
        </p:txBody>
      </p:sp>
      <p:sp>
        <p:nvSpPr>
          <p:cNvPr id="795652" name="Rectangle 4"/>
          <p:cNvSpPr>
            <a:spLocks noChangeArrowheads="1"/>
          </p:cNvSpPr>
          <p:nvPr/>
        </p:nvSpPr>
        <p:spPr bwMode="auto">
          <a:xfrm>
            <a:off x="6156325" y="1455738"/>
            <a:ext cx="2603500" cy="425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213" tIns="44607" rIns="89213" bIns="44607"/>
          <a:lstStyle/>
          <a:p>
            <a:pPr marL="334963" indent="-334963" defTabSz="892175">
              <a:spcBef>
                <a:spcPct val="20000"/>
              </a:spcBef>
            </a:pPr>
            <a:endParaRPr lang="ru-RU" sz="2400" b="1">
              <a:solidFill>
                <a:schemeClr val="accent2"/>
              </a:solidFill>
              <a:latin typeface="Arial" pitchFamily="34" charset="0"/>
            </a:endParaRPr>
          </a:p>
          <a:p>
            <a:pPr marL="334963" indent="-334963" defTabSz="892175">
              <a:spcBef>
                <a:spcPct val="20000"/>
              </a:spcBef>
            </a:pPr>
            <a:r>
              <a:rPr lang="en-US" sz="2400" b="1">
                <a:solidFill>
                  <a:schemeClr val="accent2"/>
                </a:solidFill>
                <a:latin typeface="Arial" pitchFamily="34" charset="0"/>
              </a:rPr>
              <a:t>September </a:t>
            </a:r>
            <a:r>
              <a:rPr lang="ru-RU" sz="2400" b="1">
                <a:solidFill>
                  <a:schemeClr val="accent2"/>
                </a:solidFill>
                <a:latin typeface="Arial" pitchFamily="34" charset="0"/>
              </a:rPr>
              <a:t>2007</a:t>
            </a:r>
          </a:p>
          <a:p>
            <a:pPr marL="334963" indent="-334963" defTabSz="892175">
              <a:spcBef>
                <a:spcPct val="20000"/>
              </a:spcBef>
            </a:pPr>
            <a:endParaRPr lang="en-US" sz="2400" b="1">
              <a:solidFill>
                <a:schemeClr val="accent2"/>
              </a:solidFill>
              <a:latin typeface="Arial" pitchFamily="34" charset="0"/>
            </a:endParaRPr>
          </a:p>
          <a:p>
            <a:pPr marL="334963" indent="-334963" defTabSz="892175">
              <a:spcBef>
                <a:spcPct val="20000"/>
              </a:spcBef>
            </a:pPr>
            <a:endParaRPr lang="ru-RU" sz="2400" b="1">
              <a:solidFill>
                <a:schemeClr val="accent2"/>
              </a:solidFill>
              <a:latin typeface="Arial" pitchFamily="34" charset="0"/>
            </a:endParaRPr>
          </a:p>
          <a:p>
            <a:pPr marL="334963" indent="-334963" defTabSz="892175">
              <a:spcBef>
                <a:spcPct val="20000"/>
              </a:spcBef>
            </a:pPr>
            <a:r>
              <a:rPr lang="en-US" sz="2400" b="1">
                <a:solidFill>
                  <a:schemeClr val="accent2"/>
                </a:solidFill>
                <a:latin typeface="Arial" pitchFamily="34" charset="0"/>
              </a:rPr>
              <a:t>October </a:t>
            </a:r>
            <a:r>
              <a:rPr lang="ru-RU" sz="2400" b="1">
                <a:solidFill>
                  <a:schemeClr val="accent2"/>
                </a:solidFill>
                <a:latin typeface="Arial" pitchFamily="34" charset="0"/>
              </a:rPr>
              <a:t>2007</a:t>
            </a:r>
            <a:endParaRPr lang="en-US" sz="2400" b="1">
              <a:solidFill>
                <a:schemeClr val="accent2"/>
              </a:solidFill>
              <a:latin typeface="Arial" pitchFamily="34" charset="0"/>
            </a:endParaRPr>
          </a:p>
          <a:p>
            <a:pPr marL="334963" indent="-334963" defTabSz="892175">
              <a:spcBef>
                <a:spcPct val="20000"/>
              </a:spcBef>
            </a:pPr>
            <a:endParaRPr lang="ru-RU" sz="2400" b="1">
              <a:solidFill>
                <a:schemeClr val="accent2"/>
              </a:solidFill>
              <a:latin typeface="Arial" pitchFamily="34" charset="0"/>
            </a:endParaRPr>
          </a:p>
          <a:p>
            <a:pPr marL="334963" indent="-334963" defTabSz="892175">
              <a:spcBef>
                <a:spcPct val="20000"/>
              </a:spcBef>
            </a:pPr>
            <a:r>
              <a:rPr lang="en-US" sz="2400" b="1">
                <a:solidFill>
                  <a:schemeClr val="accent2"/>
                </a:solidFill>
                <a:latin typeface="Arial" pitchFamily="34" charset="0"/>
              </a:rPr>
              <a:t>November </a:t>
            </a:r>
            <a:r>
              <a:rPr lang="ru-RU" sz="2400" b="1">
                <a:solidFill>
                  <a:schemeClr val="accent2"/>
                </a:solidFill>
                <a:latin typeface="Arial" pitchFamily="34" charset="0"/>
              </a:rPr>
              <a:t>2007</a:t>
            </a:r>
            <a:endParaRPr lang="en-US" sz="2400" b="1">
              <a:solidFill>
                <a:schemeClr val="accent2"/>
              </a:solidFill>
              <a:latin typeface="Arial" pitchFamily="34" charset="0"/>
            </a:endParaRPr>
          </a:p>
          <a:p>
            <a:pPr marL="334963" indent="-334963" defTabSz="892175">
              <a:spcBef>
                <a:spcPct val="20000"/>
              </a:spcBef>
            </a:pPr>
            <a:endParaRPr lang="en-US" sz="2400" b="1">
              <a:solidFill>
                <a:schemeClr val="accent2"/>
              </a:solidFill>
              <a:latin typeface="Arial" pitchFamily="34" charset="0"/>
            </a:endParaRPr>
          </a:p>
          <a:p>
            <a:pPr marL="334963" indent="-334963" defTabSz="892175">
              <a:spcBef>
                <a:spcPct val="20000"/>
              </a:spcBef>
            </a:pPr>
            <a:endParaRPr lang="en-US" sz="2400" b="1">
              <a:solidFill>
                <a:schemeClr val="accent2"/>
              </a:solidFill>
              <a:latin typeface="Arial" pitchFamily="34" charset="0"/>
            </a:endParaRPr>
          </a:p>
          <a:p>
            <a:pPr marL="334963" indent="-334963" defTabSz="892175">
              <a:spcBef>
                <a:spcPct val="20000"/>
              </a:spcBef>
            </a:pPr>
            <a:r>
              <a:rPr lang="en-US" sz="2400" b="1">
                <a:solidFill>
                  <a:schemeClr val="accent2"/>
                </a:solidFill>
                <a:latin typeface="Arial" pitchFamily="34" charset="0"/>
              </a:rPr>
              <a:t>December</a:t>
            </a:r>
            <a:r>
              <a:rPr lang="ru-RU" sz="2400" b="1">
                <a:solidFill>
                  <a:schemeClr val="accent2"/>
                </a:solidFill>
                <a:latin typeface="Arial" pitchFamily="34" charset="0"/>
              </a:rPr>
              <a:t> 2007</a:t>
            </a:r>
          </a:p>
        </p:txBody>
      </p:sp>
      <p:sp>
        <p:nvSpPr>
          <p:cNvPr id="795653" name="AutoShape 5"/>
          <p:cNvSpPr>
            <a:spLocks noChangeArrowheads="1"/>
          </p:cNvSpPr>
          <p:nvPr/>
        </p:nvSpPr>
        <p:spPr bwMode="auto">
          <a:xfrm>
            <a:off x="5219700" y="2060575"/>
            <a:ext cx="503238" cy="142875"/>
          </a:xfrm>
          <a:prstGeom prst="rightArrow">
            <a:avLst>
              <a:gd name="adj1" fmla="val 50000"/>
              <a:gd name="adj2" fmla="val 88056"/>
            </a:avLst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95654" name="AutoShape 6"/>
          <p:cNvSpPr>
            <a:spLocks noChangeArrowheads="1"/>
          </p:cNvSpPr>
          <p:nvPr/>
        </p:nvSpPr>
        <p:spPr bwMode="auto">
          <a:xfrm>
            <a:off x="5219700" y="4292600"/>
            <a:ext cx="503238" cy="142875"/>
          </a:xfrm>
          <a:prstGeom prst="rightArrow">
            <a:avLst>
              <a:gd name="adj1" fmla="val 50000"/>
              <a:gd name="adj2" fmla="val 88056"/>
            </a:avLst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95655" name="AutoShape 7"/>
          <p:cNvSpPr>
            <a:spLocks noChangeArrowheads="1"/>
          </p:cNvSpPr>
          <p:nvPr/>
        </p:nvSpPr>
        <p:spPr bwMode="auto">
          <a:xfrm>
            <a:off x="5219700" y="3402013"/>
            <a:ext cx="503238" cy="142875"/>
          </a:xfrm>
          <a:prstGeom prst="rightArrow">
            <a:avLst>
              <a:gd name="adj1" fmla="val 50000"/>
              <a:gd name="adj2" fmla="val 88056"/>
            </a:avLst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95656" name="AutoShape 8"/>
          <p:cNvSpPr>
            <a:spLocks noChangeArrowheads="1"/>
          </p:cNvSpPr>
          <p:nvPr/>
        </p:nvSpPr>
        <p:spPr bwMode="auto">
          <a:xfrm>
            <a:off x="5219700" y="5518150"/>
            <a:ext cx="503238" cy="142875"/>
          </a:xfrm>
          <a:prstGeom prst="rightArrow">
            <a:avLst>
              <a:gd name="adj1" fmla="val 50000"/>
              <a:gd name="adj2" fmla="val 88056"/>
            </a:avLst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431800"/>
          </a:xfrm>
        </p:spPr>
        <p:txBody>
          <a:bodyPr/>
          <a:lstStyle/>
          <a:p>
            <a:r>
              <a:rPr lang="en-US" sz="2000" b="1">
                <a:latin typeface="Arial" pitchFamily="34" charset="0"/>
              </a:rPr>
              <a:t>WP3: </a:t>
            </a:r>
            <a:r>
              <a:rPr lang="en-US" sz="2000" b="1">
                <a:latin typeface="Arial" pitchFamily="34" charset="0"/>
                <a:cs typeface="Times New Roman" pitchFamily="18" charset="0"/>
              </a:rPr>
              <a:t>EXPERIMENTAL STUDY OF AEROSOLS TRANSPORT PROCESS IN THE PRIMARY CIRCUIT EQUIPMENT </a:t>
            </a:r>
            <a:r>
              <a:rPr lang="en-US" sz="2000" b="1">
                <a:latin typeface="Arial" pitchFamily="34" charset="0"/>
              </a:rPr>
              <a:t>(Task4)</a:t>
            </a:r>
            <a:endParaRPr lang="ru-RU" sz="2000" b="1">
              <a:solidFill>
                <a:srgbClr val="0033CC"/>
              </a:solidFill>
              <a:latin typeface="Arial" pitchFamily="34" charset="0"/>
            </a:endParaRPr>
          </a:p>
        </p:txBody>
      </p:sp>
      <p:graphicFrame>
        <p:nvGraphicFramePr>
          <p:cNvPr id="851971" name="Group 3"/>
          <p:cNvGraphicFramePr>
            <a:graphicFrameLocks noGrp="1"/>
          </p:cNvGraphicFramePr>
          <p:nvPr>
            <p:ph idx="1"/>
          </p:nvPr>
        </p:nvGraphicFramePr>
        <p:xfrm>
          <a:off x="250825" y="1449388"/>
          <a:ext cx="8642350" cy="5076825"/>
        </p:xfrm>
        <a:graphic>
          <a:graphicData uri="http://schemas.openxmlformats.org/drawingml/2006/table">
            <a:tbl>
              <a:tblPr/>
              <a:tblGrid>
                <a:gridCol w="793750"/>
                <a:gridCol w="1104900"/>
                <a:gridCol w="1108075"/>
                <a:gridCol w="960438"/>
                <a:gridCol w="760412"/>
                <a:gridCol w="1501775"/>
                <a:gridCol w="1263650"/>
                <a:gridCol w="1149350"/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Test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Velocity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 deposition phase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m/s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Velocity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for 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resuspension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phase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m/s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Particle size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mkm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Temperature, K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Test Purpose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Aerosol particles parameters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Orientation and surface parameters of working section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EVAN–№3345 AT 1.1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None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 – 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Investigation of transport and deposition rate of liquid aerosol particles from gas flow towards the wall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Liquid  JEM PRO-SMOKE high density (SP MIX)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Vertical pipe with 98 mm diameter, height ~6 m  (upwards flow), steel 10ХСНД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EVAN–№3345 AT 1.2.1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None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 – 28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EVAN–№3345 AT 1.2.2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EVAN–№3345 AT 1.2.3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EVAN–№3345 AT 1.2.4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571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EVAN–№3345 AT 2.1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 – 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Investigation of deposition and resuspension of solid aerosol particles (prototype and preliminary tests)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Solid aerosol particles of NH4Cl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Vetrtical pipe from stainless steel with diameter ~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50</a:t>
                      </a: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mm, height ~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 m,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571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EVAN–№3345 AT 2.2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5876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571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EVAN–№3345 AT 2.3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571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52038" name="Rectangle 70"/>
          <p:cNvSpPr>
            <a:spLocks noChangeArrowheads="1"/>
          </p:cNvSpPr>
          <p:nvPr/>
        </p:nvSpPr>
        <p:spPr bwMode="auto">
          <a:xfrm>
            <a:off x="0" y="90805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b="1">
                <a:solidFill>
                  <a:srgbClr val="660033"/>
                </a:solidFill>
              </a:rPr>
              <a:t>Matrix of experiments for phase </a:t>
            </a:r>
            <a:r>
              <a:rPr lang="ru-RU" b="1">
                <a:solidFill>
                  <a:srgbClr val="660033"/>
                </a:solidFill>
              </a:rPr>
              <a:t>№</a:t>
            </a:r>
            <a:r>
              <a:rPr lang="en-US" b="1">
                <a:solidFill>
                  <a:srgbClr val="660033"/>
                </a:solidFill>
              </a:rPr>
              <a:t>1 and phase </a:t>
            </a:r>
            <a:r>
              <a:rPr lang="ru-RU" b="1">
                <a:solidFill>
                  <a:srgbClr val="660033"/>
                </a:solidFill>
              </a:rPr>
              <a:t>№</a:t>
            </a:r>
            <a:r>
              <a:rPr lang="en-US" b="1">
                <a:solidFill>
                  <a:srgbClr val="660033"/>
                </a:solidFill>
              </a:rPr>
              <a:t>2</a:t>
            </a:r>
          </a:p>
        </p:txBody>
      </p:sp>
    </p:spTree>
  </p:cSld>
  <p:clrMapOvr>
    <a:masterClrMapping/>
  </p:clrMapOvr>
  <p:transition advClick="0">
    <p:zoom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/>
          <p:cNvSpPr>
            <a:spLocks noChangeArrowheads="1"/>
          </p:cNvSpPr>
          <p:nvPr/>
        </p:nvSpPr>
        <p:spPr bwMode="auto">
          <a:xfrm>
            <a:off x="1509713" y="2247900"/>
            <a:ext cx="31146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852995" name="Rectangle 3"/>
          <p:cNvSpPr>
            <a:spLocks noChangeArrowheads="1"/>
          </p:cNvSpPr>
          <p:nvPr/>
        </p:nvSpPr>
        <p:spPr bwMode="auto">
          <a:xfrm>
            <a:off x="1509713" y="2247900"/>
            <a:ext cx="301148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852996" name="Rectangle 4"/>
          <p:cNvSpPr>
            <a:spLocks noChangeArrowheads="1"/>
          </p:cNvSpPr>
          <p:nvPr/>
        </p:nvSpPr>
        <p:spPr bwMode="auto">
          <a:xfrm>
            <a:off x="1533525" y="2190750"/>
            <a:ext cx="60769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852997" name="Rectangle 5"/>
          <p:cNvSpPr>
            <a:spLocks noChangeArrowheads="1"/>
          </p:cNvSpPr>
          <p:nvPr/>
        </p:nvSpPr>
        <p:spPr bwMode="auto">
          <a:xfrm>
            <a:off x="0" y="1709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852998" name="Object 6"/>
          <p:cNvGraphicFramePr>
            <a:graphicFrameLocks noChangeAspect="1"/>
          </p:cNvGraphicFramePr>
          <p:nvPr/>
        </p:nvGraphicFramePr>
        <p:xfrm>
          <a:off x="250825" y="4689475"/>
          <a:ext cx="4141788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229" name="Рисунок" r:id="rId3" imgW="5931360" imgH="4788360" progId="Word.Picture.8">
                  <p:embed/>
                </p:oleObj>
              </mc:Choice>
              <mc:Fallback>
                <p:oleObj name="Рисунок" r:id="rId3" imgW="5931360" imgH="4788360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730" t="2574" r="27213" b="17619"/>
                      <a:stretch>
                        <a:fillRect/>
                      </a:stretch>
                    </p:blipFill>
                    <p:spPr bwMode="auto">
                      <a:xfrm>
                        <a:off x="250825" y="4689475"/>
                        <a:ext cx="4141788" cy="180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2999" name="Group 7"/>
          <p:cNvGraphicFramePr>
            <a:graphicFrameLocks noGrp="1"/>
          </p:cNvGraphicFramePr>
          <p:nvPr>
            <p:ph idx="1"/>
          </p:nvPr>
        </p:nvGraphicFramePr>
        <p:xfrm>
          <a:off x="611188" y="1449388"/>
          <a:ext cx="7939087" cy="2573337"/>
        </p:xfrm>
        <a:graphic>
          <a:graphicData uri="http://schemas.openxmlformats.org/drawingml/2006/table">
            <a:tbl>
              <a:tblPr/>
              <a:tblGrid>
                <a:gridCol w="2259012"/>
                <a:gridCol w="684213"/>
                <a:gridCol w="1354137"/>
                <a:gridCol w="692150"/>
                <a:gridCol w="692150"/>
                <a:gridCol w="692150"/>
                <a:gridCol w="692150"/>
                <a:gridCol w="873125"/>
              </a:tblGrid>
              <a:tr h="3603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Test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Particle size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ru-RU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ru-RU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ru-RU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-C</a:t>
                      </a:r>
                      <a:r>
                        <a:rPr kumimoji="0" lang="ru-RU" sz="1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m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s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mkm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g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m</a:t>
                      </a:r>
                      <a:r>
                        <a:rPr kumimoji="0" lang="ru-RU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g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m</a:t>
                      </a:r>
                      <a:r>
                        <a:rPr kumimoji="0" lang="ru-RU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g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m</a:t>
                      </a:r>
                      <a:r>
                        <a:rPr kumimoji="0" lang="ru-RU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g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s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g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/(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m</a:t>
                      </a:r>
                      <a:r>
                        <a:rPr kumimoji="0" lang="ru-RU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s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EVAN–№3345 AT 1.1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33,8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0,52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4,80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4,10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0,700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0,185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0,182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EVAN–№3345 AT 1.2.2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33,8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 5,5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1,50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0,750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0,750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0,198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0,195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EVAN–№3345 AT 1.2.1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39,6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 5,5 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0,730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0,250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0,480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0,143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0,141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EVAN–№3345 AT 1.2.3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24,8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 5,5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1,10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0,500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0,600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0,112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0,110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EVAN–№3345 AT 1.2.4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 5,5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4,50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2,40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2,10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0,103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0,101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53073" name="Rectangle 81"/>
          <p:cNvSpPr>
            <a:spLocks noChangeArrowheads="1"/>
          </p:cNvSpPr>
          <p:nvPr/>
        </p:nvSpPr>
        <p:spPr bwMode="auto">
          <a:xfrm>
            <a:off x="611188" y="188913"/>
            <a:ext cx="7772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213" tIns="44607" rIns="89213" bIns="44607" anchor="ctr"/>
          <a:lstStyle/>
          <a:p>
            <a:pPr algn="ctr" defTabSz="892175"/>
            <a:r>
              <a:rPr lang="en-US" sz="2000" b="1">
                <a:solidFill>
                  <a:srgbClr val="990000"/>
                </a:solidFill>
                <a:latin typeface="Arial" pitchFamily="34" charset="0"/>
              </a:rPr>
              <a:t>WP3: </a:t>
            </a:r>
            <a:r>
              <a:rPr lang="en-US" sz="2000" b="1">
                <a:solidFill>
                  <a:srgbClr val="990000"/>
                </a:solidFill>
                <a:latin typeface="Arial" pitchFamily="34" charset="0"/>
                <a:cs typeface="Times New Roman" pitchFamily="18" charset="0"/>
              </a:rPr>
              <a:t>EXPERIMENTAL STUDY OF AEROSOLS TRANSPORT PROCESS IN THE PRIMARY CIRCUIT EQUIPMENT </a:t>
            </a:r>
            <a:r>
              <a:rPr lang="en-US" sz="2000" b="1">
                <a:solidFill>
                  <a:srgbClr val="990000"/>
                </a:solidFill>
                <a:latin typeface="Arial" pitchFamily="34" charset="0"/>
              </a:rPr>
              <a:t>(Task4)</a:t>
            </a:r>
            <a:endParaRPr lang="ru-RU" sz="2000" b="1">
              <a:solidFill>
                <a:srgbClr val="0033CC"/>
              </a:solidFill>
              <a:latin typeface="Arial" pitchFamily="34" charset="0"/>
            </a:endParaRPr>
          </a:p>
        </p:txBody>
      </p:sp>
      <p:sp>
        <p:nvSpPr>
          <p:cNvPr id="853074" name="Rectangle 82"/>
          <p:cNvSpPr>
            <a:spLocks noChangeArrowheads="1"/>
          </p:cNvSpPr>
          <p:nvPr/>
        </p:nvSpPr>
        <p:spPr bwMode="auto">
          <a:xfrm>
            <a:off x="0" y="90805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b="1">
                <a:solidFill>
                  <a:srgbClr val="660033"/>
                </a:solidFill>
              </a:rPr>
              <a:t>The experimental results for phase 1</a:t>
            </a:r>
          </a:p>
        </p:txBody>
      </p:sp>
      <p:sp>
        <p:nvSpPr>
          <p:cNvPr id="853075" name="Rectangle 83"/>
          <p:cNvSpPr>
            <a:spLocks noChangeArrowheads="1"/>
          </p:cNvSpPr>
          <p:nvPr/>
        </p:nvSpPr>
        <p:spPr bwMode="auto">
          <a:xfrm>
            <a:off x="250825" y="4329113"/>
            <a:ext cx="1863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49300"/>
            <a:r>
              <a:rPr lang="en-US" sz="1000" b="1">
                <a:latin typeface="Arial" pitchFamily="34" charset="0"/>
              </a:rPr>
              <a:t>P</a:t>
            </a:r>
            <a:r>
              <a:rPr lang="ru-RU" sz="1000" b="1">
                <a:latin typeface="Arial" pitchFamily="34" charset="0"/>
              </a:rPr>
              <a:t>article spectrum</a:t>
            </a:r>
            <a:r>
              <a:rPr lang="en-US" sz="1000" b="1">
                <a:latin typeface="Arial" pitchFamily="34" charset="0"/>
              </a:rPr>
              <a:t> for AT 1.2</a:t>
            </a:r>
            <a:endParaRPr lang="ru-RU" sz="1000" b="1">
              <a:latin typeface="Arial" pitchFamily="34" charset="0"/>
            </a:endParaRPr>
          </a:p>
        </p:txBody>
      </p:sp>
      <p:sp>
        <p:nvSpPr>
          <p:cNvPr id="853076" name="Rectangle 84"/>
          <p:cNvSpPr>
            <a:spLocks noChangeArrowheads="1"/>
          </p:cNvSpPr>
          <p:nvPr/>
        </p:nvSpPr>
        <p:spPr bwMode="auto">
          <a:xfrm>
            <a:off x="4572000" y="4329113"/>
            <a:ext cx="1863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49300"/>
            <a:r>
              <a:rPr lang="en-US" sz="1000" b="1">
                <a:latin typeface="Arial" pitchFamily="34" charset="0"/>
              </a:rPr>
              <a:t>P</a:t>
            </a:r>
            <a:r>
              <a:rPr lang="ru-RU" sz="1000" b="1">
                <a:latin typeface="Arial" pitchFamily="34" charset="0"/>
              </a:rPr>
              <a:t>article spectrum</a:t>
            </a:r>
            <a:r>
              <a:rPr lang="en-US" sz="1000" b="1">
                <a:latin typeface="Arial" pitchFamily="34" charset="0"/>
              </a:rPr>
              <a:t> for AT 2.1</a:t>
            </a:r>
            <a:endParaRPr lang="ru-RU" sz="1000" b="1">
              <a:latin typeface="Arial" pitchFamily="34" charset="0"/>
            </a:endParaRPr>
          </a:p>
        </p:txBody>
      </p:sp>
      <p:grpSp>
        <p:nvGrpSpPr>
          <p:cNvPr id="853077" name="Group 85"/>
          <p:cNvGrpSpPr>
            <a:grpSpLocks noChangeAspect="1"/>
          </p:cNvGrpSpPr>
          <p:nvPr/>
        </p:nvGrpSpPr>
        <p:grpSpPr bwMode="auto">
          <a:xfrm>
            <a:off x="4572000" y="4689475"/>
            <a:ext cx="4319588" cy="1755775"/>
            <a:chOff x="2880" y="2954"/>
            <a:chExt cx="2721" cy="1106"/>
          </a:xfrm>
        </p:grpSpPr>
        <p:sp>
          <p:nvSpPr>
            <p:cNvPr id="853078" name="AutoShape 86"/>
            <p:cNvSpPr>
              <a:spLocks noChangeAspect="1" noChangeArrowheads="1" noTextEdit="1"/>
            </p:cNvSpPr>
            <p:nvPr/>
          </p:nvSpPr>
          <p:spPr bwMode="auto">
            <a:xfrm>
              <a:off x="2880" y="2954"/>
              <a:ext cx="2721" cy="11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53079" name="Group 87"/>
            <p:cNvGrpSpPr>
              <a:grpSpLocks/>
            </p:cNvGrpSpPr>
            <p:nvPr/>
          </p:nvGrpSpPr>
          <p:grpSpPr bwMode="auto">
            <a:xfrm>
              <a:off x="3067" y="3035"/>
              <a:ext cx="2440" cy="947"/>
              <a:chOff x="3067" y="3035"/>
              <a:chExt cx="2440" cy="947"/>
            </a:xfrm>
          </p:grpSpPr>
          <p:sp>
            <p:nvSpPr>
              <p:cNvPr id="853080" name="Rectangle 88"/>
              <p:cNvSpPr>
                <a:spLocks noChangeArrowheads="1"/>
              </p:cNvSpPr>
              <p:nvPr/>
            </p:nvSpPr>
            <p:spPr bwMode="auto">
              <a:xfrm>
                <a:off x="3188" y="3904"/>
                <a:ext cx="198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749300"/>
                <a:r>
                  <a:rPr lang="ru-RU" sz="700">
                    <a:solidFill>
                      <a:srgbClr val="000000"/>
                    </a:solidFill>
                    <a:latin typeface="Arial" pitchFamily="34" charset="0"/>
                  </a:rPr>
                  <a:t>0.0</a:t>
                </a:r>
                <a:endParaRPr lang="ru-RU" sz="1000" b="1">
                  <a:latin typeface="Arial" pitchFamily="34" charset="0"/>
                </a:endParaRPr>
              </a:p>
            </p:txBody>
          </p:sp>
          <p:sp>
            <p:nvSpPr>
              <p:cNvPr id="853081" name="Rectangle 89"/>
              <p:cNvSpPr>
                <a:spLocks noChangeArrowheads="1"/>
              </p:cNvSpPr>
              <p:nvPr/>
            </p:nvSpPr>
            <p:spPr bwMode="auto">
              <a:xfrm>
                <a:off x="3490" y="3904"/>
                <a:ext cx="198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749300"/>
                <a:r>
                  <a:rPr lang="ru-RU" sz="700">
                    <a:solidFill>
                      <a:srgbClr val="000000"/>
                    </a:solidFill>
                    <a:latin typeface="Arial" pitchFamily="34" charset="0"/>
                  </a:rPr>
                  <a:t>0.5</a:t>
                </a:r>
                <a:endParaRPr lang="ru-RU" sz="1000" b="1">
                  <a:latin typeface="Arial" pitchFamily="34" charset="0"/>
                </a:endParaRPr>
              </a:p>
            </p:txBody>
          </p:sp>
          <p:sp>
            <p:nvSpPr>
              <p:cNvPr id="853082" name="Rectangle 90"/>
              <p:cNvSpPr>
                <a:spLocks noChangeArrowheads="1"/>
              </p:cNvSpPr>
              <p:nvPr/>
            </p:nvSpPr>
            <p:spPr bwMode="auto">
              <a:xfrm>
                <a:off x="3794" y="3904"/>
                <a:ext cx="198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749300"/>
                <a:r>
                  <a:rPr lang="ru-RU" sz="700">
                    <a:solidFill>
                      <a:srgbClr val="000000"/>
                    </a:solidFill>
                    <a:latin typeface="Arial" pitchFamily="34" charset="0"/>
                  </a:rPr>
                  <a:t>1.0</a:t>
                </a:r>
                <a:endParaRPr lang="ru-RU" sz="1000" b="1">
                  <a:latin typeface="Arial" pitchFamily="34" charset="0"/>
                </a:endParaRPr>
              </a:p>
            </p:txBody>
          </p:sp>
          <p:sp>
            <p:nvSpPr>
              <p:cNvPr id="853083" name="Rectangle 91"/>
              <p:cNvSpPr>
                <a:spLocks noChangeArrowheads="1"/>
              </p:cNvSpPr>
              <p:nvPr/>
            </p:nvSpPr>
            <p:spPr bwMode="auto">
              <a:xfrm>
                <a:off x="4096" y="3904"/>
                <a:ext cx="198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749300"/>
                <a:r>
                  <a:rPr lang="ru-RU" sz="700">
                    <a:solidFill>
                      <a:srgbClr val="000000"/>
                    </a:solidFill>
                    <a:latin typeface="Arial" pitchFamily="34" charset="0"/>
                  </a:rPr>
                  <a:t>1.5</a:t>
                </a:r>
                <a:endParaRPr lang="ru-RU" sz="1000" b="1">
                  <a:latin typeface="Arial" pitchFamily="34" charset="0"/>
                </a:endParaRPr>
              </a:p>
            </p:txBody>
          </p:sp>
          <p:sp>
            <p:nvSpPr>
              <p:cNvPr id="853084" name="Rectangle 92"/>
              <p:cNvSpPr>
                <a:spLocks noChangeArrowheads="1"/>
              </p:cNvSpPr>
              <p:nvPr/>
            </p:nvSpPr>
            <p:spPr bwMode="auto">
              <a:xfrm>
                <a:off x="4400" y="3904"/>
                <a:ext cx="198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749300"/>
                <a:r>
                  <a:rPr lang="ru-RU" sz="700">
                    <a:solidFill>
                      <a:srgbClr val="000000"/>
                    </a:solidFill>
                    <a:latin typeface="Arial" pitchFamily="34" charset="0"/>
                  </a:rPr>
                  <a:t>2.0</a:t>
                </a:r>
                <a:endParaRPr lang="ru-RU" sz="1000" b="1">
                  <a:latin typeface="Arial" pitchFamily="34" charset="0"/>
                </a:endParaRPr>
              </a:p>
            </p:txBody>
          </p:sp>
          <p:sp>
            <p:nvSpPr>
              <p:cNvPr id="853085" name="Rectangle 93"/>
              <p:cNvSpPr>
                <a:spLocks noChangeArrowheads="1"/>
              </p:cNvSpPr>
              <p:nvPr/>
            </p:nvSpPr>
            <p:spPr bwMode="auto">
              <a:xfrm>
                <a:off x="4703" y="3904"/>
                <a:ext cx="198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749300"/>
                <a:r>
                  <a:rPr lang="ru-RU" sz="700">
                    <a:solidFill>
                      <a:srgbClr val="000000"/>
                    </a:solidFill>
                    <a:latin typeface="Arial" pitchFamily="34" charset="0"/>
                  </a:rPr>
                  <a:t>2.5</a:t>
                </a:r>
                <a:endParaRPr lang="ru-RU" sz="1000" b="1">
                  <a:latin typeface="Arial" pitchFamily="34" charset="0"/>
                </a:endParaRPr>
              </a:p>
            </p:txBody>
          </p:sp>
          <p:sp>
            <p:nvSpPr>
              <p:cNvPr id="853086" name="Rectangle 94"/>
              <p:cNvSpPr>
                <a:spLocks noChangeArrowheads="1"/>
              </p:cNvSpPr>
              <p:nvPr/>
            </p:nvSpPr>
            <p:spPr bwMode="auto">
              <a:xfrm>
                <a:off x="5006" y="3904"/>
                <a:ext cx="198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749300"/>
                <a:r>
                  <a:rPr lang="ru-RU" sz="700">
                    <a:solidFill>
                      <a:srgbClr val="000000"/>
                    </a:solidFill>
                    <a:latin typeface="Arial" pitchFamily="34" charset="0"/>
                  </a:rPr>
                  <a:t>3.0</a:t>
                </a:r>
                <a:endParaRPr lang="ru-RU" sz="1000" b="1">
                  <a:latin typeface="Arial" pitchFamily="34" charset="0"/>
                </a:endParaRPr>
              </a:p>
            </p:txBody>
          </p:sp>
          <p:sp>
            <p:nvSpPr>
              <p:cNvPr id="853087" name="Rectangle 95"/>
              <p:cNvSpPr>
                <a:spLocks noChangeArrowheads="1"/>
              </p:cNvSpPr>
              <p:nvPr/>
            </p:nvSpPr>
            <p:spPr bwMode="auto">
              <a:xfrm>
                <a:off x="5309" y="3904"/>
                <a:ext cx="198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749300"/>
                <a:r>
                  <a:rPr lang="ru-RU" sz="700">
                    <a:solidFill>
                      <a:srgbClr val="000000"/>
                    </a:solidFill>
                    <a:latin typeface="Arial" pitchFamily="34" charset="0"/>
                  </a:rPr>
                  <a:t>3.5</a:t>
                </a:r>
                <a:endParaRPr lang="ru-RU" sz="1000" b="1">
                  <a:latin typeface="Arial" pitchFamily="34" charset="0"/>
                </a:endParaRPr>
              </a:p>
            </p:txBody>
          </p:sp>
          <p:sp>
            <p:nvSpPr>
              <p:cNvPr id="853088" name="Rectangle 96"/>
              <p:cNvSpPr>
                <a:spLocks noChangeArrowheads="1"/>
              </p:cNvSpPr>
              <p:nvPr/>
            </p:nvSpPr>
            <p:spPr bwMode="auto">
              <a:xfrm>
                <a:off x="3067" y="3779"/>
                <a:ext cx="198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749300"/>
                <a:r>
                  <a:rPr lang="ru-RU" sz="700">
                    <a:solidFill>
                      <a:srgbClr val="000000"/>
                    </a:solidFill>
                    <a:latin typeface="Arial" pitchFamily="34" charset="0"/>
                  </a:rPr>
                  <a:t>0.0</a:t>
                </a:r>
                <a:endParaRPr lang="ru-RU" sz="1000" b="1">
                  <a:latin typeface="Arial" pitchFamily="34" charset="0"/>
                </a:endParaRPr>
              </a:p>
            </p:txBody>
          </p:sp>
          <p:sp>
            <p:nvSpPr>
              <p:cNvPr id="853089" name="Rectangle 97"/>
              <p:cNvSpPr>
                <a:spLocks noChangeArrowheads="1"/>
              </p:cNvSpPr>
              <p:nvPr/>
            </p:nvSpPr>
            <p:spPr bwMode="auto">
              <a:xfrm>
                <a:off x="3067" y="3639"/>
                <a:ext cx="198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749300"/>
                <a:r>
                  <a:rPr lang="ru-RU" sz="700">
                    <a:solidFill>
                      <a:srgbClr val="000000"/>
                    </a:solidFill>
                    <a:latin typeface="Arial" pitchFamily="34" charset="0"/>
                  </a:rPr>
                  <a:t>0.2</a:t>
                </a:r>
                <a:endParaRPr lang="ru-RU" sz="1000" b="1">
                  <a:latin typeface="Arial" pitchFamily="34" charset="0"/>
                </a:endParaRPr>
              </a:p>
            </p:txBody>
          </p:sp>
          <p:sp>
            <p:nvSpPr>
              <p:cNvPr id="853090" name="Rectangle 98"/>
              <p:cNvSpPr>
                <a:spLocks noChangeArrowheads="1"/>
              </p:cNvSpPr>
              <p:nvPr/>
            </p:nvSpPr>
            <p:spPr bwMode="auto">
              <a:xfrm>
                <a:off x="3067" y="3497"/>
                <a:ext cx="198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749300"/>
                <a:r>
                  <a:rPr lang="ru-RU" sz="700">
                    <a:solidFill>
                      <a:srgbClr val="000000"/>
                    </a:solidFill>
                    <a:latin typeface="Arial" pitchFamily="34" charset="0"/>
                  </a:rPr>
                  <a:t>0.4</a:t>
                </a:r>
                <a:endParaRPr lang="ru-RU" sz="1000" b="1">
                  <a:latin typeface="Arial" pitchFamily="34" charset="0"/>
                </a:endParaRPr>
              </a:p>
            </p:txBody>
          </p:sp>
          <p:sp>
            <p:nvSpPr>
              <p:cNvPr id="853091" name="Rectangle 99"/>
              <p:cNvSpPr>
                <a:spLocks noChangeArrowheads="1"/>
              </p:cNvSpPr>
              <p:nvPr/>
            </p:nvSpPr>
            <p:spPr bwMode="auto">
              <a:xfrm>
                <a:off x="3067" y="3357"/>
                <a:ext cx="198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749300"/>
                <a:r>
                  <a:rPr lang="ru-RU" sz="700">
                    <a:solidFill>
                      <a:srgbClr val="000000"/>
                    </a:solidFill>
                    <a:latin typeface="Arial" pitchFamily="34" charset="0"/>
                  </a:rPr>
                  <a:t>0.6</a:t>
                </a:r>
                <a:endParaRPr lang="ru-RU" sz="1000" b="1">
                  <a:latin typeface="Arial" pitchFamily="34" charset="0"/>
                </a:endParaRPr>
              </a:p>
            </p:txBody>
          </p:sp>
          <p:sp>
            <p:nvSpPr>
              <p:cNvPr id="853092" name="Rectangle 100"/>
              <p:cNvSpPr>
                <a:spLocks noChangeArrowheads="1"/>
              </p:cNvSpPr>
              <p:nvPr/>
            </p:nvSpPr>
            <p:spPr bwMode="auto">
              <a:xfrm>
                <a:off x="3067" y="3215"/>
                <a:ext cx="198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749300"/>
                <a:r>
                  <a:rPr lang="ru-RU" sz="700">
                    <a:solidFill>
                      <a:srgbClr val="000000"/>
                    </a:solidFill>
                    <a:latin typeface="Arial" pitchFamily="34" charset="0"/>
                  </a:rPr>
                  <a:t>0.8</a:t>
                </a:r>
                <a:endParaRPr lang="ru-RU" sz="1000" b="1">
                  <a:latin typeface="Arial" pitchFamily="34" charset="0"/>
                </a:endParaRPr>
              </a:p>
            </p:txBody>
          </p:sp>
          <p:sp>
            <p:nvSpPr>
              <p:cNvPr id="853093" name="Rectangle 101"/>
              <p:cNvSpPr>
                <a:spLocks noChangeArrowheads="1"/>
              </p:cNvSpPr>
              <p:nvPr/>
            </p:nvSpPr>
            <p:spPr bwMode="auto">
              <a:xfrm>
                <a:off x="3067" y="3074"/>
                <a:ext cx="198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749300"/>
                <a:r>
                  <a:rPr lang="ru-RU" sz="700">
                    <a:solidFill>
                      <a:srgbClr val="000000"/>
                    </a:solidFill>
                    <a:latin typeface="Arial" pitchFamily="34" charset="0"/>
                  </a:rPr>
                  <a:t>1.0</a:t>
                </a:r>
                <a:endParaRPr lang="ru-RU" sz="1000" b="1">
                  <a:latin typeface="Arial" pitchFamily="34" charset="0"/>
                </a:endParaRPr>
              </a:p>
            </p:txBody>
          </p:sp>
          <p:sp>
            <p:nvSpPr>
              <p:cNvPr id="853094" name="Line 102"/>
              <p:cNvSpPr>
                <a:spLocks noChangeShapeType="1"/>
              </p:cNvSpPr>
              <p:nvPr/>
            </p:nvSpPr>
            <p:spPr bwMode="auto">
              <a:xfrm flipV="1">
                <a:off x="3254" y="3882"/>
                <a:ext cx="1" cy="1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095" name="Line 103"/>
              <p:cNvSpPr>
                <a:spLocks noChangeShapeType="1"/>
              </p:cNvSpPr>
              <p:nvPr/>
            </p:nvSpPr>
            <p:spPr bwMode="auto">
              <a:xfrm flipV="1">
                <a:off x="3405" y="3882"/>
                <a:ext cx="1" cy="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096" name="Line 104"/>
              <p:cNvSpPr>
                <a:spLocks noChangeShapeType="1"/>
              </p:cNvSpPr>
              <p:nvPr/>
            </p:nvSpPr>
            <p:spPr bwMode="auto">
              <a:xfrm flipV="1">
                <a:off x="3556" y="3882"/>
                <a:ext cx="1" cy="1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097" name="Line 105"/>
              <p:cNvSpPr>
                <a:spLocks noChangeShapeType="1"/>
              </p:cNvSpPr>
              <p:nvPr/>
            </p:nvSpPr>
            <p:spPr bwMode="auto">
              <a:xfrm flipV="1">
                <a:off x="3709" y="3882"/>
                <a:ext cx="1" cy="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098" name="Line 106"/>
              <p:cNvSpPr>
                <a:spLocks noChangeShapeType="1"/>
              </p:cNvSpPr>
              <p:nvPr/>
            </p:nvSpPr>
            <p:spPr bwMode="auto">
              <a:xfrm flipV="1">
                <a:off x="3860" y="3882"/>
                <a:ext cx="1" cy="1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099" name="Line 107"/>
              <p:cNvSpPr>
                <a:spLocks noChangeShapeType="1"/>
              </p:cNvSpPr>
              <p:nvPr/>
            </p:nvSpPr>
            <p:spPr bwMode="auto">
              <a:xfrm flipV="1">
                <a:off x="4011" y="3882"/>
                <a:ext cx="1" cy="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00" name="Line 108"/>
              <p:cNvSpPr>
                <a:spLocks noChangeShapeType="1"/>
              </p:cNvSpPr>
              <p:nvPr/>
            </p:nvSpPr>
            <p:spPr bwMode="auto">
              <a:xfrm flipV="1">
                <a:off x="4163" y="3882"/>
                <a:ext cx="1" cy="1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01" name="Line 109"/>
              <p:cNvSpPr>
                <a:spLocks noChangeShapeType="1"/>
              </p:cNvSpPr>
              <p:nvPr/>
            </p:nvSpPr>
            <p:spPr bwMode="auto">
              <a:xfrm flipV="1">
                <a:off x="4315" y="3882"/>
                <a:ext cx="1" cy="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02" name="Line 110"/>
              <p:cNvSpPr>
                <a:spLocks noChangeShapeType="1"/>
              </p:cNvSpPr>
              <p:nvPr/>
            </p:nvSpPr>
            <p:spPr bwMode="auto">
              <a:xfrm flipV="1">
                <a:off x="4466" y="3882"/>
                <a:ext cx="1" cy="1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03" name="Line 111"/>
              <p:cNvSpPr>
                <a:spLocks noChangeShapeType="1"/>
              </p:cNvSpPr>
              <p:nvPr/>
            </p:nvSpPr>
            <p:spPr bwMode="auto">
              <a:xfrm flipV="1">
                <a:off x="4617" y="3882"/>
                <a:ext cx="1" cy="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04" name="Line 112"/>
              <p:cNvSpPr>
                <a:spLocks noChangeShapeType="1"/>
              </p:cNvSpPr>
              <p:nvPr/>
            </p:nvSpPr>
            <p:spPr bwMode="auto">
              <a:xfrm flipV="1">
                <a:off x="4769" y="3882"/>
                <a:ext cx="1" cy="1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05" name="Line 113"/>
              <p:cNvSpPr>
                <a:spLocks noChangeShapeType="1"/>
              </p:cNvSpPr>
              <p:nvPr/>
            </p:nvSpPr>
            <p:spPr bwMode="auto">
              <a:xfrm flipV="1">
                <a:off x="4920" y="3882"/>
                <a:ext cx="1" cy="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06" name="Line 114"/>
              <p:cNvSpPr>
                <a:spLocks noChangeShapeType="1"/>
              </p:cNvSpPr>
              <p:nvPr/>
            </p:nvSpPr>
            <p:spPr bwMode="auto">
              <a:xfrm flipV="1">
                <a:off x="5072" y="3882"/>
                <a:ext cx="1" cy="1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07" name="Line 115"/>
              <p:cNvSpPr>
                <a:spLocks noChangeShapeType="1"/>
              </p:cNvSpPr>
              <p:nvPr/>
            </p:nvSpPr>
            <p:spPr bwMode="auto">
              <a:xfrm flipV="1">
                <a:off x="5224" y="3882"/>
                <a:ext cx="1" cy="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08" name="Line 116"/>
              <p:cNvSpPr>
                <a:spLocks noChangeShapeType="1"/>
              </p:cNvSpPr>
              <p:nvPr/>
            </p:nvSpPr>
            <p:spPr bwMode="auto">
              <a:xfrm flipV="1">
                <a:off x="5375" y="3882"/>
                <a:ext cx="1" cy="1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09" name="Line 117"/>
              <p:cNvSpPr>
                <a:spLocks noChangeShapeType="1"/>
              </p:cNvSpPr>
              <p:nvPr/>
            </p:nvSpPr>
            <p:spPr bwMode="auto">
              <a:xfrm>
                <a:off x="3254" y="3882"/>
                <a:ext cx="21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10" name="Line 118"/>
              <p:cNvSpPr>
                <a:spLocks noChangeShapeType="1"/>
              </p:cNvSpPr>
              <p:nvPr/>
            </p:nvSpPr>
            <p:spPr bwMode="auto">
              <a:xfrm>
                <a:off x="3254" y="3035"/>
                <a:ext cx="212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11" name="Line 119"/>
              <p:cNvSpPr>
                <a:spLocks noChangeShapeType="1"/>
              </p:cNvSpPr>
              <p:nvPr/>
            </p:nvSpPr>
            <p:spPr bwMode="auto">
              <a:xfrm>
                <a:off x="3237" y="3882"/>
                <a:ext cx="1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12" name="Line 120"/>
              <p:cNvSpPr>
                <a:spLocks noChangeShapeType="1"/>
              </p:cNvSpPr>
              <p:nvPr/>
            </p:nvSpPr>
            <p:spPr bwMode="auto">
              <a:xfrm>
                <a:off x="3221" y="3811"/>
                <a:ext cx="33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13" name="Line 121"/>
              <p:cNvSpPr>
                <a:spLocks noChangeShapeType="1"/>
              </p:cNvSpPr>
              <p:nvPr/>
            </p:nvSpPr>
            <p:spPr bwMode="auto">
              <a:xfrm>
                <a:off x="3237" y="3741"/>
                <a:ext cx="1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14" name="Line 122"/>
              <p:cNvSpPr>
                <a:spLocks noChangeShapeType="1"/>
              </p:cNvSpPr>
              <p:nvPr/>
            </p:nvSpPr>
            <p:spPr bwMode="auto">
              <a:xfrm>
                <a:off x="3221" y="3670"/>
                <a:ext cx="33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15" name="Line 123"/>
              <p:cNvSpPr>
                <a:spLocks noChangeShapeType="1"/>
              </p:cNvSpPr>
              <p:nvPr/>
            </p:nvSpPr>
            <p:spPr bwMode="auto">
              <a:xfrm>
                <a:off x="3237" y="3599"/>
                <a:ext cx="1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16" name="Line 124"/>
              <p:cNvSpPr>
                <a:spLocks noChangeShapeType="1"/>
              </p:cNvSpPr>
              <p:nvPr/>
            </p:nvSpPr>
            <p:spPr bwMode="auto">
              <a:xfrm>
                <a:off x="3221" y="3529"/>
                <a:ext cx="33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17" name="Line 125"/>
              <p:cNvSpPr>
                <a:spLocks noChangeShapeType="1"/>
              </p:cNvSpPr>
              <p:nvPr/>
            </p:nvSpPr>
            <p:spPr bwMode="auto">
              <a:xfrm>
                <a:off x="3237" y="3459"/>
                <a:ext cx="1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18" name="Line 126"/>
              <p:cNvSpPr>
                <a:spLocks noChangeShapeType="1"/>
              </p:cNvSpPr>
              <p:nvPr/>
            </p:nvSpPr>
            <p:spPr bwMode="auto">
              <a:xfrm>
                <a:off x="3221" y="3388"/>
                <a:ext cx="33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19" name="Line 127"/>
              <p:cNvSpPr>
                <a:spLocks noChangeShapeType="1"/>
              </p:cNvSpPr>
              <p:nvPr/>
            </p:nvSpPr>
            <p:spPr bwMode="auto">
              <a:xfrm>
                <a:off x="3237" y="3317"/>
                <a:ext cx="1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20" name="Line 128"/>
              <p:cNvSpPr>
                <a:spLocks noChangeShapeType="1"/>
              </p:cNvSpPr>
              <p:nvPr/>
            </p:nvSpPr>
            <p:spPr bwMode="auto">
              <a:xfrm>
                <a:off x="3221" y="3247"/>
                <a:ext cx="33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21" name="Line 129"/>
              <p:cNvSpPr>
                <a:spLocks noChangeShapeType="1"/>
              </p:cNvSpPr>
              <p:nvPr/>
            </p:nvSpPr>
            <p:spPr bwMode="auto">
              <a:xfrm>
                <a:off x="3237" y="3177"/>
                <a:ext cx="1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22" name="Line 130"/>
              <p:cNvSpPr>
                <a:spLocks noChangeShapeType="1"/>
              </p:cNvSpPr>
              <p:nvPr/>
            </p:nvSpPr>
            <p:spPr bwMode="auto">
              <a:xfrm>
                <a:off x="3221" y="3106"/>
                <a:ext cx="33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23" name="Line 131"/>
              <p:cNvSpPr>
                <a:spLocks noChangeShapeType="1"/>
              </p:cNvSpPr>
              <p:nvPr/>
            </p:nvSpPr>
            <p:spPr bwMode="auto">
              <a:xfrm>
                <a:off x="3237" y="3035"/>
                <a:ext cx="1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24" name="Line 132"/>
              <p:cNvSpPr>
                <a:spLocks noChangeShapeType="1"/>
              </p:cNvSpPr>
              <p:nvPr/>
            </p:nvSpPr>
            <p:spPr bwMode="auto">
              <a:xfrm flipV="1">
                <a:off x="3254" y="3035"/>
                <a:ext cx="1" cy="84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25" name="Line 133"/>
              <p:cNvSpPr>
                <a:spLocks noChangeShapeType="1"/>
              </p:cNvSpPr>
              <p:nvPr/>
            </p:nvSpPr>
            <p:spPr bwMode="auto">
              <a:xfrm flipV="1">
                <a:off x="5375" y="3035"/>
                <a:ext cx="1" cy="84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26" name="Oval 134"/>
              <p:cNvSpPr>
                <a:spLocks noChangeArrowheads="1"/>
              </p:cNvSpPr>
              <p:nvPr/>
            </p:nvSpPr>
            <p:spPr bwMode="auto">
              <a:xfrm>
                <a:off x="3447" y="3504"/>
                <a:ext cx="34" cy="17"/>
              </a:xfrm>
              <a:prstGeom prst="ellipse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27" name="Oval 135"/>
              <p:cNvSpPr>
                <a:spLocks noChangeArrowheads="1"/>
              </p:cNvSpPr>
              <p:nvPr/>
            </p:nvSpPr>
            <p:spPr bwMode="auto">
              <a:xfrm>
                <a:off x="3459" y="3796"/>
                <a:ext cx="33" cy="17"/>
              </a:xfrm>
              <a:prstGeom prst="ellipse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28" name="Oval 136"/>
              <p:cNvSpPr>
                <a:spLocks noChangeArrowheads="1"/>
              </p:cNvSpPr>
              <p:nvPr/>
            </p:nvSpPr>
            <p:spPr bwMode="auto">
              <a:xfrm>
                <a:off x="3471" y="3604"/>
                <a:ext cx="34" cy="18"/>
              </a:xfrm>
              <a:prstGeom prst="ellipse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29" name="Oval 137"/>
              <p:cNvSpPr>
                <a:spLocks noChangeArrowheads="1"/>
              </p:cNvSpPr>
              <p:nvPr/>
            </p:nvSpPr>
            <p:spPr bwMode="auto">
              <a:xfrm>
                <a:off x="3485" y="3688"/>
                <a:ext cx="33" cy="17"/>
              </a:xfrm>
              <a:prstGeom prst="ellipse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30" name="Oval 138"/>
              <p:cNvSpPr>
                <a:spLocks noChangeArrowheads="1"/>
              </p:cNvSpPr>
              <p:nvPr/>
            </p:nvSpPr>
            <p:spPr bwMode="auto">
              <a:xfrm>
                <a:off x="3500" y="3669"/>
                <a:ext cx="33" cy="17"/>
              </a:xfrm>
              <a:prstGeom prst="ellipse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31" name="Oval 139"/>
              <p:cNvSpPr>
                <a:spLocks noChangeArrowheads="1"/>
              </p:cNvSpPr>
              <p:nvPr/>
            </p:nvSpPr>
            <p:spPr bwMode="auto">
              <a:xfrm>
                <a:off x="3517" y="3452"/>
                <a:ext cx="34" cy="17"/>
              </a:xfrm>
              <a:prstGeom prst="ellipse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32" name="Oval 140"/>
              <p:cNvSpPr>
                <a:spLocks noChangeArrowheads="1"/>
              </p:cNvSpPr>
              <p:nvPr/>
            </p:nvSpPr>
            <p:spPr bwMode="auto">
              <a:xfrm>
                <a:off x="3536" y="3562"/>
                <a:ext cx="34" cy="17"/>
              </a:xfrm>
              <a:prstGeom prst="ellipse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33" name="Oval 141"/>
              <p:cNvSpPr>
                <a:spLocks noChangeArrowheads="1"/>
              </p:cNvSpPr>
              <p:nvPr/>
            </p:nvSpPr>
            <p:spPr bwMode="auto">
              <a:xfrm>
                <a:off x="3556" y="3625"/>
                <a:ext cx="34" cy="17"/>
              </a:xfrm>
              <a:prstGeom prst="ellipse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34" name="Oval 142"/>
              <p:cNvSpPr>
                <a:spLocks noChangeArrowheads="1"/>
              </p:cNvSpPr>
              <p:nvPr/>
            </p:nvSpPr>
            <p:spPr bwMode="auto">
              <a:xfrm>
                <a:off x="3579" y="3564"/>
                <a:ext cx="34" cy="17"/>
              </a:xfrm>
              <a:prstGeom prst="ellipse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35" name="Oval 143"/>
              <p:cNvSpPr>
                <a:spLocks noChangeArrowheads="1"/>
              </p:cNvSpPr>
              <p:nvPr/>
            </p:nvSpPr>
            <p:spPr bwMode="auto">
              <a:xfrm>
                <a:off x="3604" y="3802"/>
                <a:ext cx="34" cy="17"/>
              </a:xfrm>
              <a:prstGeom prst="ellipse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36" name="Oval 144"/>
              <p:cNvSpPr>
                <a:spLocks noChangeArrowheads="1"/>
              </p:cNvSpPr>
              <p:nvPr/>
            </p:nvSpPr>
            <p:spPr bwMode="auto">
              <a:xfrm>
                <a:off x="3631" y="3655"/>
                <a:ext cx="34" cy="17"/>
              </a:xfrm>
              <a:prstGeom prst="ellipse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37" name="Oval 145"/>
              <p:cNvSpPr>
                <a:spLocks noChangeArrowheads="1"/>
              </p:cNvSpPr>
              <p:nvPr/>
            </p:nvSpPr>
            <p:spPr bwMode="auto">
              <a:xfrm>
                <a:off x="3661" y="3770"/>
                <a:ext cx="33" cy="17"/>
              </a:xfrm>
              <a:prstGeom prst="ellipse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38" name="Oval 146"/>
              <p:cNvSpPr>
                <a:spLocks noChangeArrowheads="1"/>
              </p:cNvSpPr>
              <p:nvPr/>
            </p:nvSpPr>
            <p:spPr bwMode="auto">
              <a:xfrm>
                <a:off x="3693" y="3638"/>
                <a:ext cx="34" cy="17"/>
              </a:xfrm>
              <a:prstGeom prst="ellipse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39" name="Oval 147"/>
              <p:cNvSpPr>
                <a:spLocks noChangeArrowheads="1"/>
              </p:cNvSpPr>
              <p:nvPr/>
            </p:nvSpPr>
            <p:spPr bwMode="auto">
              <a:xfrm>
                <a:off x="3728" y="3412"/>
                <a:ext cx="33" cy="17"/>
              </a:xfrm>
              <a:prstGeom prst="ellipse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40" name="Oval 148"/>
              <p:cNvSpPr>
                <a:spLocks noChangeArrowheads="1"/>
              </p:cNvSpPr>
              <p:nvPr/>
            </p:nvSpPr>
            <p:spPr bwMode="auto">
              <a:xfrm>
                <a:off x="3767" y="3537"/>
                <a:ext cx="34" cy="17"/>
              </a:xfrm>
              <a:prstGeom prst="ellipse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41" name="Oval 149"/>
              <p:cNvSpPr>
                <a:spLocks noChangeArrowheads="1"/>
              </p:cNvSpPr>
              <p:nvPr/>
            </p:nvSpPr>
            <p:spPr bwMode="auto">
              <a:xfrm>
                <a:off x="3808" y="3447"/>
                <a:ext cx="34" cy="17"/>
              </a:xfrm>
              <a:prstGeom prst="ellipse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42" name="Oval 150"/>
              <p:cNvSpPr>
                <a:spLocks noChangeArrowheads="1"/>
              </p:cNvSpPr>
              <p:nvPr/>
            </p:nvSpPr>
            <p:spPr bwMode="auto">
              <a:xfrm>
                <a:off x="3853" y="3356"/>
                <a:ext cx="34" cy="17"/>
              </a:xfrm>
              <a:prstGeom prst="ellipse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43" name="Oval 151"/>
              <p:cNvSpPr>
                <a:spLocks noChangeArrowheads="1"/>
              </p:cNvSpPr>
              <p:nvPr/>
            </p:nvSpPr>
            <p:spPr bwMode="auto">
              <a:xfrm>
                <a:off x="3903" y="3260"/>
                <a:ext cx="34" cy="17"/>
              </a:xfrm>
              <a:prstGeom prst="ellipse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44" name="Oval 152"/>
              <p:cNvSpPr>
                <a:spLocks noChangeArrowheads="1"/>
              </p:cNvSpPr>
              <p:nvPr/>
            </p:nvSpPr>
            <p:spPr bwMode="auto">
              <a:xfrm>
                <a:off x="3956" y="3201"/>
                <a:ext cx="33" cy="17"/>
              </a:xfrm>
              <a:prstGeom prst="ellipse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45" name="Oval 153"/>
              <p:cNvSpPr>
                <a:spLocks noChangeArrowheads="1"/>
              </p:cNvSpPr>
              <p:nvPr/>
            </p:nvSpPr>
            <p:spPr bwMode="auto">
              <a:xfrm>
                <a:off x="4012" y="3097"/>
                <a:ext cx="34" cy="17"/>
              </a:xfrm>
              <a:prstGeom prst="ellipse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46" name="Oval 154"/>
              <p:cNvSpPr>
                <a:spLocks noChangeArrowheads="1"/>
              </p:cNvSpPr>
              <p:nvPr/>
            </p:nvSpPr>
            <p:spPr bwMode="auto">
              <a:xfrm>
                <a:off x="4073" y="3327"/>
                <a:ext cx="34" cy="17"/>
              </a:xfrm>
              <a:prstGeom prst="ellipse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47" name="Oval 155"/>
              <p:cNvSpPr>
                <a:spLocks noChangeArrowheads="1"/>
              </p:cNvSpPr>
              <p:nvPr/>
            </p:nvSpPr>
            <p:spPr bwMode="auto">
              <a:xfrm>
                <a:off x="4140" y="3387"/>
                <a:ext cx="33" cy="17"/>
              </a:xfrm>
              <a:prstGeom prst="ellipse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48" name="Oval 156"/>
              <p:cNvSpPr>
                <a:spLocks noChangeArrowheads="1"/>
              </p:cNvSpPr>
              <p:nvPr/>
            </p:nvSpPr>
            <p:spPr bwMode="auto">
              <a:xfrm>
                <a:off x="4210" y="3347"/>
                <a:ext cx="34" cy="17"/>
              </a:xfrm>
              <a:prstGeom prst="ellipse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49" name="Oval 157"/>
              <p:cNvSpPr>
                <a:spLocks noChangeArrowheads="1"/>
              </p:cNvSpPr>
              <p:nvPr/>
            </p:nvSpPr>
            <p:spPr bwMode="auto">
              <a:xfrm>
                <a:off x="4287" y="3379"/>
                <a:ext cx="34" cy="18"/>
              </a:xfrm>
              <a:prstGeom prst="ellipse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50" name="Oval 158"/>
              <p:cNvSpPr>
                <a:spLocks noChangeArrowheads="1"/>
              </p:cNvSpPr>
              <p:nvPr/>
            </p:nvSpPr>
            <p:spPr bwMode="auto">
              <a:xfrm>
                <a:off x="4368" y="3277"/>
                <a:ext cx="34" cy="17"/>
              </a:xfrm>
              <a:prstGeom prst="ellipse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51" name="Oval 159"/>
              <p:cNvSpPr>
                <a:spLocks noChangeArrowheads="1"/>
              </p:cNvSpPr>
              <p:nvPr/>
            </p:nvSpPr>
            <p:spPr bwMode="auto">
              <a:xfrm>
                <a:off x="4457" y="3579"/>
                <a:ext cx="33" cy="17"/>
              </a:xfrm>
              <a:prstGeom prst="ellipse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52" name="Oval 160"/>
              <p:cNvSpPr>
                <a:spLocks noChangeArrowheads="1"/>
              </p:cNvSpPr>
              <p:nvPr/>
            </p:nvSpPr>
            <p:spPr bwMode="auto">
              <a:xfrm>
                <a:off x="4551" y="3537"/>
                <a:ext cx="34" cy="17"/>
              </a:xfrm>
              <a:prstGeom prst="ellipse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53" name="Oval 161"/>
              <p:cNvSpPr>
                <a:spLocks noChangeArrowheads="1"/>
              </p:cNvSpPr>
              <p:nvPr/>
            </p:nvSpPr>
            <p:spPr bwMode="auto">
              <a:xfrm>
                <a:off x="4652" y="3654"/>
                <a:ext cx="33" cy="17"/>
              </a:xfrm>
              <a:prstGeom prst="ellipse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54" name="Oval 162"/>
              <p:cNvSpPr>
                <a:spLocks noChangeArrowheads="1"/>
              </p:cNvSpPr>
              <p:nvPr/>
            </p:nvSpPr>
            <p:spPr bwMode="auto">
              <a:xfrm>
                <a:off x="4760" y="3665"/>
                <a:ext cx="34" cy="17"/>
              </a:xfrm>
              <a:prstGeom prst="ellipse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55" name="Oval 163"/>
              <p:cNvSpPr>
                <a:spLocks noChangeArrowheads="1"/>
              </p:cNvSpPr>
              <p:nvPr/>
            </p:nvSpPr>
            <p:spPr bwMode="auto">
              <a:xfrm>
                <a:off x="4876" y="3735"/>
                <a:ext cx="34" cy="17"/>
              </a:xfrm>
              <a:prstGeom prst="ellipse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56" name="Oval 164"/>
              <p:cNvSpPr>
                <a:spLocks noChangeArrowheads="1"/>
              </p:cNvSpPr>
              <p:nvPr/>
            </p:nvSpPr>
            <p:spPr bwMode="auto">
              <a:xfrm>
                <a:off x="5000" y="3639"/>
                <a:ext cx="33" cy="17"/>
              </a:xfrm>
              <a:prstGeom prst="ellipse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57" name="Rectangle 165"/>
              <p:cNvSpPr>
                <a:spLocks noChangeArrowheads="1"/>
              </p:cNvSpPr>
              <p:nvPr/>
            </p:nvSpPr>
            <p:spPr bwMode="auto">
              <a:xfrm>
                <a:off x="3486" y="3803"/>
                <a:ext cx="30" cy="15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58" name="Rectangle 166"/>
              <p:cNvSpPr>
                <a:spLocks noChangeArrowheads="1"/>
              </p:cNvSpPr>
              <p:nvPr/>
            </p:nvSpPr>
            <p:spPr bwMode="auto">
              <a:xfrm>
                <a:off x="3502" y="3700"/>
                <a:ext cx="29" cy="15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59" name="Rectangle 167"/>
              <p:cNvSpPr>
                <a:spLocks noChangeArrowheads="1"/>
              </p:cNvSpPr>
              <p:nvPr/>
            </p:nvSpPr>
            <p:spPr bwMode="auto">
              <a:xfrm>
                <a:off x="3519" y="3768"/>
                <a:ext cx="30" cy="15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60" name="Rectangle 168"/>
              <p:cNvSpPr>
                <a:spLocks noChangeArrowheads="1"/>
              </p:cNvSpPr>
              <p:nvPr/>
            </p:nvSpPr>
            <p:spPr bwMode="auto">
              <a:xfrm>
                <a:off x="3538" y="3614"/>
                <a:ext cx="30" cy="15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61" name="Rectangle 169"/>
              <p:cNvSpPr>
                <a:spLocks noChangeArrowheads="1"/>
              </p:cNvSpPr>
              <p:nvPr/>
            </p:nvSpPr>
            <p:spPr bwMode="auto">
              <a:xfrm>
                <a:off x="3558" y="3648"/>
                <a:ext cx="30" cy="15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62" name="Rectangle 170"/>
              <p:cNvSpPr>
                <a:spLocks noChangeArrowheads="1"/>
              </p:cNvSpPr>
              <p:nvPr/>
            </p:nvSpPr>
            <p:spPr bwMode="auto">
              <a:xfrm>
                <a:off x="3581" y="3538"/>
                <a:ext cx="30" cy="15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63" name="Rectangle 171"/>
              <p:cNvSpPr>
                <a:spLocks noChangeArrowheads="1"/>
              </p:cNvSpPr>
              <p:nvPr/>
            </p:nvSpPr>
            <p:spPr bwMode="auto">
              <a:xfrm>
                <a:off x="3606" y="3642"/>
                <a:ext cx="30" cy="15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64" name="Rectangle 172"/>
              <p:cNvSpPr>
                <a:spLocks noChangeArrowheads="1"/>
              </p:cNvSpPr>
              <p:nvPr/>
            </p:nvSpPr>
            <p:spPr bwMode="auto">
              <a:xfrm>
                <a:off x="3633" y="3543"/>
                <a:ext cx="30" cy="15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65" name="Rectangle 173"/>
              <p:cNvSpPr>
                <a:spLocks noChangeArrowheads="1"/>
              </p:cNvSpPr>
              <p:nvPr/>
            </p:nvSpPr>
            <p:spPr bwMode="auto">
              <a:xfrm>
                <a:off x="3663" y="3402"/>
                <a:ext cx="29" cy="15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66" name="Rectangle 174"/>
              <p:cNvSpPr>
                <a:spLocks noChangeArrowheads="1"/>
              </p:cNvSpPr>
              <p:nvPr/>
            </p:nvSpPr>
            <p:spPr bwMode="auto">
              <a:xfrm>
                <a:off x="3695" y="3234"/>
                <a:ext cx="30" cy="15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67" name="Rectangle 175"/>
              <p:cNvSpPr>
                <a:spLocks noChangeArrowheads="1"/>
              </p:cNvSpPr>
              <p:nvPr/>
            </p:nvSpPr>
            <p:spPr bwMode="auto">
              <a:xfrm>
                <a:off x="3730" y="3273"/>
                <a:ext cx="29" cy="15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68" name="Rectangle 176"/>
              <p:cNvSpPr>
                <a:spLocks noChangeArrowheads="1"/>
              </p:cNvSpPr>
              <p:nvPr/>
            </p:nvSpPr>
            <p:spPr bwMode="auto">
              <a:xfrm>
                <a:off x="3769" y="3465"/>
                <a:ext cx="30" cy="15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69" name="Rectangle 177"/>
              <p:cNvSpPr>
                <a:spLocks noChangeArrowheads="1"/>
              </p:cNvSpPr>
              <p:nvPr/>
            </p:nvSpPr>
            <p:spPr bwMode="auto">
              <a:xfrm>
                <a:off x="3810" y="3300"/>
                <a:ext cx="30" cy="15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70" name="Rectangle 178"/>
              <p:cNvSpPr>
                <a:spLocks noChangeArrowheads="1"/>
              </p:cNvSpPr>
              <p:nvPr/>
            </p:nvSpPr>
            <p:spPr bwMode="auto">
              <a:xfrm>
                <a:off x="3855" y="3098"/>
                <a:ext cx="30" cy="15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71" name="Rectangle 179"/>
              <p:cNvSpPr>
                <a:spLocks noChangeArrowheads="1"/>
              </p:cNvSpPr>
              <p:nvPr/>
            </p:nvSpPr>
            <p:spPr bwMode="auto">
              <a:xfrm>
                <a:off x="3905" y="3153"/>
                <a:ext cx="30" cy="16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72" name="Rectangle 180"/>
              <p:cNvSpPr>
                <a:spLocks noChangeArrowheads="1"/>
              </p:cNvSpPr>
              <p:nvPr/>
            </p:nvSpPr>
            <p:spPr bwMode="auto">
              <a:xfrm>
                <a:off x="3958" y="3130"/>
                <a:ext cx="29" cy="15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73" name="Rectangle 181"/>
              <p:cNvSpPr>
                <a:spLocks noChangeArrowheads="1"/>
              </p:cNvSpPr>
              <p:nvPr/>
            </p:nvSpPr>
            <p:spPr bwMode="auto">
              <a:xfrm>
                <a:off x="4014" y="3252"/>
                <a:ext cx="30" cy="15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74" name="Rectangle 182"/>
              <p:cNvSpPr>
                <a:spLocks noChangeArrowheads="1"/>
              </p:cNvSpPr>
              <p:nvPr/>
            </p:nvSpPr>
            <p:spPr bwMode="auto">
              <a:xfrm>
                <a:off x="4075" y="3432"/>
                <a:ext cx="30" cy="15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75" name="Rectangle 183"/>
              <p:cNvSpPr>
                <a:spLocks noChangeArrowheads="1"/>
              </p:cNvSpPr>
              <p:nvPr/>
            </p:nvSpPr>
            <p:spPr bwMode="auto">
              <a:xfrm>
                <a:off x="4141" y="3435"/>
                <a:ext cx="30" cy="15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76" name="Rectangle 184"/>
              <p:cNvSpPr>
                <a:spLocks noChangeArrowheads="1"/>
              </p:cNvSpPr>
              <p:nvPr/>
            </p:nvSpPr>
            <p:spPr bwMode="auto">
              <a:xfrm>
                <a:off x="4212" y="3424"/>
                <a:ext cx="30" cy="15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77" name="Rectangle 185"/>
              <p:cNvSpPr>
                <a:spLocks noChangeArrowheads="1"/>
              </p:cNvSpPr>
              <p:nvPr/>
            </p:nvSpPr>
            <p:spPr bwMode="auto">
              <a:xfrm>
                <a:off x="4289" y="3621"/>
                <a:ext cx="30" cy="15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78" name="Rectangle 186"/>
              <p:cNvSpPr>
                <a:spLocks noChangeArrowheads="1"/>
              </p:cNvSpPr>
              <p:nvPr/>
            </p:nvSpPr>
            <p:spPr bwMode="auto">
              <a:xfrm>
                <a:off x="4370" y="3655"/>
                <a:ext cx="30" cy="15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79" name="Rectangle 187"/>
              <p:cNvSpPr>
                <a:spLocks noChangeArrowheads="1"/>
              </p:cNvSpPr>
              <p:nvPr/>
            </p:nvSpPr>
            <p:spPr bwMode="auto">
              <a:xfrm>
                <a:off x="4458" y="3574"/>
                <a:ext cx="30" cy="15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80" name="Rectangle 188"/>
              <p:cNvSpPr>
                <a:spLocks noChangeArrowheads="1"/>
              </p:cNvSpPr>
              <p:nvPr/>
            </p:nvSpPr>
            <p:spPr bwMode="auto">
              <a:xfrm>
                <a:off x="4553" y="3620"/>
                <a:ext cx="30" cy="15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81" name="Rectangle 189"/>
              <p:cNvSpPr>
                <a:spLocks noChangeArrowheads="1"/>
              </p:cNvSpPr>
              <p:nvPr/>
            </p:nvSpPr>
            <p:spPr bwMode="auto">
              <a:xfrm>
                <a:off x="4654" y="3690"/>
                <a:ext cx="30" cy="15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82" name="Rectangle 190"/>
              <p:cNvSpPr>
                <a:spLocks noChangeArrowheads="1"/>
              </p:cNvSpPr>
              <p:nvPr/>
            </p:nvSpPr>
            <p:spPr bwMode="auto">
              <a:xfrm>
                <a:off x="4762" y="3673"/>
                <a:ext cx="30" cy="15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83" name="Rectangle 191"/>
              <p:cNvSpPr>
                <a:spLocks noChangeArrowheads="1"/>
              </p:cNvSpPr>
              <p:nvPr/>
            </p:nvSpPr>
            <p:spPr bwMode="auto">
              <a:xfrm>
                <a:off x="4878" y="3706"/>
                <a:ext cx="30" cy="15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84" name="Rectangle 192"/>
              <p:cNvSpPr>
                <a:spLocks noChangeArrowheads="1"/>
              </p:cNvSpPr>
              <p:nvPr/>
            </p:nvSpPr>
            <p:spPr bwMode="auto">
              <a:xfrm>
                <a:off x="5001" y="3737"/>
                <a:ext cx="30" cy="15"/>
              </a:xfrm>
              <a:prstGeom prst="rect">
                <a:avLst/>
              </a:prstGeom>
              <a:solidFill>
                <a:srgbClr val="FFFFFF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185" name="Freeform 193"/>
              <p:cNvSpPr>
                <a:spLocks/>
              </p:cNvSpPr>
              <p:nvPr/>
            </p:nvSpPr>
            <p:spPr bwMode="auto">
              <a:xfrm>
                <a:off x="3401" y="3106"/>
                <a:ext cx="1616" cy="694"/>
              </a:xfrm>
              <a:custGeom>
                <a:avLst/>
                <a:gdLst>
                  <a:gd name="T0" fmla="*/ 0 w 1616"/>
                  <a:gd name="T1" fmla="*/ 694 h 694"/>
                  <a:gd name="T2" fmla="*/ 4 w 1616"/>
                  <a:gd name="T3" fmla="*/ 693 h 694"/>
                  <a:gd name="T4" fmla="*/ 9 w 1616"/>
                  <a:gd name="T5" fmla="*/ 691 h 694"/>
                  <a:gd name="T6" fmla="*/ 13 w 1616"/>
                  <a:gd name="T7" fmla="*/ 689 h 694"/>
                  <a:gd name="T8" fmla="*/ 17 w 1616"/>
                  <a:gd name="T9" fmla="*/ 685 h 694"/>
                  <a:gd name="T10" fmla="*/ 23 w 1616"/>
                  <a:gd name="T11" fmla="*/ 682 h 694"/>
                  <a:gd name="T12" fmla="*/ 30 w 1616"/>
                  <a:gd name="T13" fmla="*/ 677 h 694"/>
                  <a:gd name="T14" fmla="*/ 37 w 1616"/>
                  <a:gd name="T15" fmla="*/ 671 h 694"/>
                  <a:gd name="T16" fmla="*/ 45 w 1616"/>
                  <a:gd name="T17" fmla="*/ 663 h 694"/>
                  <a:gd name="T18" fmla="*/ 54 w 1616"/>
                  <a:gd name="T19" fmla="*/ 654 h 694"/>
                  <a:gd name="T20" fmla="*/ 63 w 1616"/>
                  <a:gd name="T21" fmla="*/ 642 h 694"/>
                  <a:gd name="T22" fmla="*/ 75 w 1616"/>
                  <a:gd name="T23" fmla="*/ 625 h 694"/>
                  <a:gd name="T24" fmla="*/ 87 w 1616"/>
                  <a:gd name="T25" fmla="*/ 606 h 694"/>
                  <a:gd name="T26" fmla="*/ 101 w 1616"/>
                  <a:gd name="T27" fmla="*/ 582 h 694"/>
                  <a:gd name="T28" fmla="*/ 116 w 1616"/>
                  <a:gd name="T29" fmla="*/ 552 h 694"/>
                  <a:gd name="T30" fmla="*/ 133 w 1616"/>
                  <a:gd name="T31" fmla="*/ 516 h 694"/>
                  <a:gd name="T32" fmla="*/ 152 w 1616"/>
                  <a:gd name="T33" fmla="*/ 474 h 694"/>
                  <a:gd name="T34" fmla="*/ 173 w 1616"/>
                  <a:gd name="T35" fmla="*/ 426 h 694"/>
                  <a:gd name="T36" fmla="*/ 196 w 1616"/>
                  <a:gd name="T37" fmla="*/ 371 h 694"/>
                  <a:gd name="T38" fmla="*/ 220 w 1616"/>
                  <a:gd name="T39" fmla="*/ 312 h 694"/>
                  <a:gd name="T40" fmla="*/ 247 w 1616"/>
                  <a:gd name="T41" fmla="*/ 250 h 694"/>
                  <a:gd name="T42" fmla="*/ 277 w 1616"/>
                  <a:gd name="T43" fmla="*/ 189 h 694"/>
                  <a:gd name="T44" fmla="*/ 310 w 1616"/>
                  <a:gd name="T45" fmla="*/ 130 h 694"/>
                  <a:gd name="T46" fmla="*/ 344 w 1616"/>
                  <a:gd name="T47" fmla="*/ 80 h 694"/>
                  <a:gd name="T48" fmla="*/ 383 w 1616"/>
                  <a:gd name="T49" fmla="*/ 38 h 694"/>
                  <a:gd name="T50" fmla="*/ 424 w 1616"/>
                  <a:gd name="T51" fmla="*/ 11 h 694"/>
                  <a:gd name="T52" fmla="*/ 469 w 1616"/>
                  <a:gd name="T53" fmla="*/ 0 h 694"/>
                  <a:gd name="T54" fmla="*/ 519 w 1616"/>
                  <a:gd name="T55" fmla="*/ 5 h 694"/>
                  <a:gd name="T56" fmla="*/ 572 w 1616"/>
                  <a:gd name="T57" fmla="*/ 27 h 694"/>
                  <a:gd name="T58" fmla="*/ 628 w 1616"/>
                  <a:gd name="T59" fmla="*/ 65 h 694"/>
                  <a:gd name="T60" fmla="*/ 690 w 1616"/>
                  <a:gd name="T61" fmla="*/ 114 h 694"/>
                  <a:gd name="T62" fmla="*/ 756 w 1616"/>
                  <a:gd name="T63" fmla="*/ 173 h 694"/>
                  <a:gd name="T64" fmla="*/ 827 w 1616"/>
                  <a:gd name="T65" fmla="*/ 237 h 694"/>
                  <a:gd name="T66" fmla="*/ 903 w 1616"/>
                  <a:gd name="T67" fmla="*/ 303 h 694"/>
                  <a:gd name="T68" fmla="*/ 985 w 1616"/>
                  <a:gd name="T69" fmla="*/ 367 h 694"/>
                  <a:gd name="T70" fmla="*/ 1073 w 1616"/>
                  <a:gd name="T71" fmla="*/ 427 h 694"/>
                  <a:gd name="T72" fmla="*/ 1168 w 1616"/>
                  <a:gd name="T73" fmla="*/ 482 h 694"/>
                  <a:gd name="T74" fmla="*/ 1268 w 1616"/>
                  <a:gd name="T75" fmla="*/ 530 h 694"/>
                  <a:gd name="T76" fmla="*/ 1376 w 1616"/>
                  <a:gd name="T77" fmla="*/ 570 h 694"/>
                  <a:gd name="T78" fmla="*/ 1492 w 1616"/>
                  <a:gd name="T79" fmla="*/ 604 h 694"/>
                  <a:gd name="T80" fmla="*/ 1616 w 1616"/>
                  <a:gd name="T81" fmla="*/ 630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16" h="694">
                    <a:moveTo>
                      <a:pt x="0" y="694"/>
                    </a:moveTo>
                    <a:lnTo>
                      <a:pt x="4" y="693"/>
                    </a:lnTo>
                    <a:lnTo>
                      <a:pt x="9" y="691"/>
                    </a:lnTo>
                    <a:lnTo>
                      <a:pt x="13" y="689"/>
                    </a:lnTo>
                    <a:lnTo>
                      <a:pt x="17" y="685"/>
                    </a:lnTo>
                    <a:lnTo>
                      <a:pt x="23" y="682"/>
                    </a:lnTo>
                    <a:lnTo>
                      <a:pt x="30" y="677"/>
                    </a:lnTo>
                    <a:lnTo>
                      <a:pt x="37" y="671"/>
                    </a:lnTo>
                    <a:lnTo>
                      <a:pt x="45" y="663"/>
                    </a:lnTo>
                    <a:lnTo>
                      <a:pt x="54" y="654"/>
                    </a:lnTo>
                    <a:lnTo>
                      <a:pt x="63" y="642"/>
                    </a:lnTo>
                    <a:lnTo>
                      <a:pt x="75" y="625"/>
                    </a:lnTo>
                    <a:lnTo>
                      <a:pt x="87" y="606"/>
                    </a:lnTo>
                    <a:lnTo>
                      <a:pt x="101" y="582"/>
                    </a:lnTo>
                    <a:lnTo>
                      <a:pt x="116" y="552"/>
                    </a:lnTo>
                    <a:lnTo>
                      <a:pt x="133" y="516"/>
                    </a:lnTo>
                    <a:lnTo>
                      <a:pt x="152" y="474"/>
                    </a:lnTo>
                    <a:lnTo>
                      <a:pt x="173" y="426"/>
                    </a:lnTo>
                    <a:lnTo>
                      <a:pt x="196" y="371"/>
                    </a:lnTo>
                    <a:lnTo>
                      <a:pt x="220" y="312"/>
                    </a:lnTo>
                    <a:lnTo>
                      <a:pt x="247" y="250"/>
                    </a:lnTo>
                    <a:lnTo>
                      <a:pt x="277" y="189"/>
                    </a:lnTo>
                    <a:lnTo>
                      <a:pt x="310" y="130"/>
                    </a:lnTo>
                    <a:lnTo>
                      <a:pt x="344" y="80"/>
                    </a:lnTo>
                    <a:lnTo>
                      <a:pt x="383" y="38"/>
                    </a:lnTo>
                    <a:lnTo>
                      <a:pt x="424" y="11"/>
                    </a:lnTo>
                    <a:lnTo>
                      <a:pt x="469" y="0"/>
                    </a:lnTo>
                    <a:lnTo>
                      <a:pt x="519" y="5"/>
                    </a:lnTo>
                    <a:lnTo>
                      <a:pt x="572" y="27"/>
                    </a:lnTo>
                    <a:lnTo>
                      <a:pt x="628" y="65"/>
                    </a:lnTo>
                    <a:lnTo>
                      <a:pt x="690" y="114"/>
                    </a:lnTo>
                    <a:lnTo>
                      <a:pt x="756" y="173"/>
                    </a:lnTo>
                    <a:lnTo>
                      <a:pt x="827" y="237"/>
                    </a:lnTo>
                    <a:lnTo>
                      <a:pt x="903" y="303"/>
                    </a:lnTo>
                    <a:lnTo>
                      <a:pt x="985" y="367"/>
                    </a:lnTo>
                    <a:lnTo>
                      <a:pt x="1073" y="427"/>
                    </a:lnTo>
                    <a:lnTo>
                      <a:pt x="1168" y="482"/>
                    </a:lnTo>
                    <a:lnTo>
                      <a:pt x="1268" y="530"/>
                    </a:lnTo>
                    <a:lnTo>
                      <a:pt x="1376" y="570"/>
                    </a:lnTo>
                    <a:lnTo>
                      <a:pt x="1492" y="604"/>
                    </a:lnTo>
                    <a:lnTo>
                      <a:pt x="1616" y="630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853186" name="Rectangle 194"/>
            <p:cNvSpPr>
              <a:spLocks noChangeArrowheads="1"/>
            </p:cNvSpPr>
            <p:nvPr/>
          </p:nvSpPr>
          <p:spPr bwMode="auto">
            <a:xfrm>
              <a:off x="3883" y="3955"/>
              <a:ext cx="25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49300"/>
              <a:r>
                <a:rPr lang="en-US" sz="800">
                  <a:latin typeface="Arial" pitchFamily="34" charset="0"/>
                </a:rPr>
                <a:t>diameter</a:t>
              </a:r>
              <a:endParaRPr lang="ru-RU" sz="800">
                <a:latin typeface="Arial" pitchFamily="34" charset="0"/>
              </a:endParaRPr>
            </a:p>
          </p:txBody>
        </p:sp>
        <p:sp>
          <p:nvSpPr>
            <p:cNvPr id="853187" name="Rectangle 195"/>
            <p:cNvSpPr>
              <a:spLocks noChangeArrowheads="1"/>
            </p:cNvSpPr>
            <p:nvPr/>
          </p:nvSpPr>
          <p:spPr bwMode="auto">
            <a:xfrm>
              <a:off x="4262" y="3955"/>
              <a:ext cx="76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49300"/>
              <a:r>
                <a:rPr lang="ru-RU" sz="700">
                  <a:solidFill>
                    <a:srgbClr val="000000"/>
                  </a:solidFill>
                </a:rPr>
                <a:t>[</a:t>
              </a:r>
              <a:endParaRPr lang="ru-RU" sz="1000" b="1">
                <a:latin typeface="Arial" pitchFamily="34" charset="0"/>
              </a:endParaRPr>
            </a:p>
          </p:txBody>
        </p:sp>
        <p:sp>
          <p:nvSpPr>
            <p:cNvPr id="853188" name="Rectangle 196"/>
            <p:cNvSpPr>
              <a:spLocks noChangeArrowheads="1"/>
            </p:cNvSpPr>
            <p:nvPr/>
          </p:nvSpPr>
          <p:spPr bwMode="auto">
            <a:xfrm>
              <a:off x="4293" y="3955"/>
              <a:ext cx="116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49300"/>
              <a:r>
                <a:rPr lang="en-US" sz="700">
                  <a:solidFill>
                    <a:srgbClr val="000000"/>
                  </a:solidFill>
                </a:rPr>
                <a:t>mkm</a:t>
              </a:r>
              <a:endParaRPr lang="ru-RU" sz="1000" b="1">
                <a:latin typeface="Arial" pitchFamily="34" charset="0"/>
              </a:endParaRPr>
            </a:p>
          </p:txBody>
        </p:sp>
        <p:sp>
          <p:nvSpPr>
            <p:cNvPr id="853189" name="Rectangle 197"/>
            <p:cNvSpPr>
              <a:spLocks noChangeArrowheads="1"/>
            </p:cNvSpPr>
            <p:nvPr/>
          </p:nvSpPr>
          <p:spPr bwMode="auto">
            <a:xfrm>
              <a:off x="4462" y="3955"/>
              <a:ext cx="76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49300"/>
              <a:r>
                <a:rPr lang="ru-RU" sz="700">
                  <a:solidFill>
                    <a:srgbClr val="000000"/>
                  </a:solidFill>
                </a:rPr>
                <a:t>]</a:t>
              </a:r>
              <a:endParaRPr lang="ru-RU" sz="1000" b="1">
                <a:latin typeface="Arial" pitchFamily="34" charset="0"/>
              </a:endParaRPr>
            </a:p>
          </p:txBody>
        </p:sp>
        <p:sp>
          <p:nvSpPr>
            <p:cNvPr id="853190" name="Rectangle 198"/>
            <p:cNvSpPr>
              <a:spLocks noChangeArrowheads="1"/>
            </p:cNvSpPr>
            <p:nvPr/>
          </p:nvSpPr>
          <p:spPr bwMode="auto">
            <a:xfrm rot="16200000">
              <a:off x="2696" y="3441"/>
              <a:ext cx="5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49300"/>
              <a:r>
                <a:rPr lang="en-US" sz="800" b="1">
                  <a:latin typeface="Arial" pitchFamily="34" charset="0"/>
                </a:rPr>
                <a:t>R</a:t>
              </a:r>
              <a:r>
                <a:rPr lang="ru-RU" sz="800" b="1">
                  <a:latin typeface="Arial" pitchFamily="34" charset="0"/>
                </a:rPr>
                <a:t>elative frequency</a:t>
              </a:r>
            </a:p>
          </p:txBody>
        </p:sp>
        <p:sp>
          <p:nvSpPr>
            <p:cNvPr id="853191" name="Rectangle 199"/>
            <p:cNvSpPr>
              <a:spLocks noChangeArrowheads="1"/>
            </p:cNvSpPr>
            <p:nvPr/>
          </p:nvSpPr>
          <p:spPr bwMode="auto">
            <a:xfrm rot="16200000">
              <a:off x="2990" y="3322"/>
              <a:ext cx="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49300"/>
              <a:endParaRPr lang="de-DE" sz="1000" b="1">
                <a:latin typeface="Arial" pitchFamily="34" charset="0"/>
              </a:endParaRPr>
            </a:p>
          </p:txBody>
        </p:sp>
        <p:sp>
          <p:nvSpPr>
            <p:cNvPr id="853192" name="Rectangle 200"/>
            <p:cNvSpPr>
              <a:spLocks noChangeArrowheads="1"/>
            </p:cNvSpPr>
            <p:nvPr/>
          </p:nvSpPr>
          <p:spPr bwMode="auto">
            <a:xfrm rot="16200000">
              <a:off x="2949" y="3081"/>
              <a:ext cx="76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49300"/>
              <a:r>
                <a:rPr lang="ru-RU" sz="700">
                  <a:solidFill>
                    <a:srgbClr val="000000"/>
                  </a:solidFill>
                </a:rPr>
                <a:t>[</a:t>
              </a:r>
              <a:endParaRPr lang="ru-RU" sz="1000" b="1">
                <a:latin typeface="Arial" pitchFamily="34" charset="0"/>
              </a:endParaRPr>
            </a:p>
          </p:txBody>
        </p:sp>
        <p:sp>
          <p:nvSpPr>
            <p:cNvPr id="853193" name="Rectangle 201"/>
            <p:cNvSpPr>
              <a:spLocks noChangeArrowheads="1"/>
            </p:cNvSpPr>
            <p:nvPr/>
          </p:nvSpPr>
          <p:spPr bwMode="auto">
            <a:xfrm rot="16200000">
              <a:off x="2949" y="3062"/>
              <a:ext cx="76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49300"/>
              <a:r>
                <a:rPr lang="ru-RU" sz="700">
                  <a:solidFill>
                    <a:srgbClr val="000000"/>
                  </a:solidFill>
                </a:rPr>
                <a:t>-</a:t>
              </a:r>
              <a:endParaRPr lang="ru-RU" sz="1000" b="1">
                <a:latin typeface="Arial" pitchFamily="34" charset="0"/>
              </a:endParaRPr>
            </a:p>
          </p:txBody>
        </p:sp>
        <p:sp>
          <p:nvSpPr>
            <p:cNvPr id="853194" name="Rectangle 202"/>
            <p:cNvSpPr>
              <a:spLocks noChangeArrowheads="1"/>
            </p:cNvSpPr>
            <p:nvPr/>
          </p:nvSpPr>
          <p:spPr bwMode="auto">
            <a:xfrm rot="16200000">
              <a:off x="2949" y="3042"/>
              <a:ext cx="76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49300"/>
              <a:r>
                <a:rPr lang="ru-RU" sz="700">
                  <a:solidFill>
                    <a:srgbClr val="000000"/>
                  </a:solidFill>
                </a:rPr>
                <a:t>]</a:t>
              </a:r>
              <a:endParaRPr lang="ru-RU" sz="1000" b="1">
                <a:latin typeface="Arial" pitchFamily="34" charset="0"/>
              </a:endParaRPr>
            </a:p>
          </p:txBody>
        </p:sp>
        <p:sp>
          <p:nvSpPr>
            <p:cNvPr id="853195" name="Rectangle 203"/>
            <p:cNvSpPr>
              <a:spLocks noChangeArrowheads="1"/>
            </p:cNvSpPr>
            <p:nvPr/>
          </p:nvSpPr>
          <p:spPr bwMode="auto">
            <a:xfrm>
              <a:off x="4427" y="3123"/>
              <a:ext cx="815" cy="1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3196" name="Rectangle 204"/>
            <p:cNvSpPr>
              <a:spLocks noChangeArrowheads="1"/>
            </p:cNvSpPr>
            <p:nvPr/>
          </p:nvSpPr>
          <p:spPr bwMode="auto">
            <a:xfrm>
              <a:off x="4702" y="3140"/>
              <a:ext cx="47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49300"/>
              <a:r>
                <a:rPr lang="ru-RU" sz="500">
                  <a:solidFill>
                    <a:srgbClr val="000000"/>
                  </a:solidFill>
                </a:rPr>
                <a:t>эксперимент </a:t>
              </a:r>
              <a:endParaRPr lang="ru-RU" sz="1000" b="1">
                <a:latin typeface="Arial" pitchFamily="34" charset="0"/>
              </a:endParaRPr>
            </a:p>
          </p:txBody>
        </p:sp>
        <p:sp>
          <p:nvSpPr>
            <p:cNvPr id="853197" name="Rectangle 205"/>
            <p:cNvSpPr>
              <a:spLocks noChangeArrowheads="1"/>
            </p:cNvSpPr>
            <p:nvPr/>
          </p:nvSpPr>
          <p:spPr bwMode="auto">
            <a:xfrm>
              <a:off x="5095" y="3140"/>
              <a:ext cx="66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49300"/>
              <a:r>
                <a:rPr lang="ru-RU" sz="500">
                  <a:solidFill>
                    <a:srgbClr val="000000"/>
                  </a:solidFill>
                </a:rPr>
                <a:t>“</a:t>
              </a:r>
              <a:endParaRPr lang="ru-RU" sz="1000" b="1">
                <a:latin typeface="Arial" pitchFamily="34" charset="0"/>
              </a:endParaRPr>
            </a:p>
          </p:txBody>
        </p:sp>
        <p:sp>
          <p:nvSpPr>
            <p:cNvPr id="853198" name="Rectangle 206"/>
            <p:cNvSpPr>
              <a:spLocks noChangeArrowheads="1"/>
            </p:cNvSpPr>
            <p:nvPr/>
          </p:nvSpPr>
          <p:spPr bwMode="auto">
            <a:xfrm>
              <a:off x="5124" y="3140"/>
              <a:ext cx="66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49300"/>
              <a:r>
                <a:rPr lang="ru-RU" sz="500">
                  <a:solidFill>
                    <a:srgbClr val="000000"/>
                  </a:solidFill>
                </a:rPr>
                <a:t>а</a:t>
              </a:r>
              <a:endParaRPr lang="ru-RU" sz="1000" b="1">
                <a:latin typeface="Arial" pitchFamily="34" charset="0"/>
              </a:endParaRPr>
            </a:p>
          </p:txBody>
        </p:sp>
        <p:sp>
          <p:nvSpPr>
            <p:cNvPr id="853199" name="Rectangle 207"/>
            <p:cNvSpPr>
              <a:spLocks noChangeArrowheads="1"/>
            </p:cNvSpPr>
            <p:nvPr/>
          </p:nvSpPr>
          <p:spPr bwMode="auto">
            <a:xfrm>
              <a:off x="5156" y="3140"/>
              <a:ext cx="66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49300"/>
              <a:r>
                <a:rPr lang="ru-RU" sz="500">
                  <a:solidFill>
                    <a:srgbClr val="000000"/>
                  </a:solidFill>
                </a:rPr>
                <a:t>”</a:t>
              </a:r>
              <a:endParaRPr lang="ru-RU" sz="1000" b="1">
                <a:latin typeface="Arial" pitchFamily="34" charset="0"/>
              </a:endParaRPr>
            </a:p>
          </p:txBody>
        </p:sp>
        <p:sp>
          <p:nvSpPr>
            <p:cNvPr id="853200" name="Rectangle 208"/>
            <p:cNvSpPr>
              <a:spLocks noChangeArrowheads="1"/>
            </p:cNvSpPr>
            <p:nvPr/>
          </p:nvSpPr>
          <p:spPr bwMode="auto">
            <a:xfrm>
              <a:off x="4702" y="3191"/>
              <a:ext cx="47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49300"/>
              <a:r>
                <a:rPr lang="ru-RU" sz="500">
                  <a:solidFill>
                    <a:srgbClr val="000000"/>
                  </a:solidFill>
                </a:rPr>
                <a:t>эксперимент </a:t>
              </a:r>
              <a:endParaRPr lang="ru-RU" sz="1000" b="1">
                <a:latin typeface="Arial" pitchFamily="34" charset="0"/>
              </a:endParaRPr>
            </a:p>
          </p:txBody>
        </p:sp>
        <p:sp>
          <p:nvSpPr>
            <p:cNvPr id="853201" name="Rectangle 209"/>
            <p:cNvSpPr>
              <a:spLocks noChangeArrowheads="1"/>
            </p:cNvSpPr>
            <p:nvPr/>
          </p:nvSpPr>
          <p:spPr bwMode="auto">
            <a:xfrm>
              <a:off x="5095" y="3191"/>
              <a:ext cx="66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49300"/>
              <a:r>
                <a:rPr lang="ru-RU" sz="500">
                  <a:solidFill>
                    <a:srgbClr val="000000"/>
                  </a:solidFill>
                </a:rPr>
                <a:t>“</a:t>
              </a:r>
              <a:endParaRPr lang="ru-RU" sz="1000" b="1">
                <a:latin typeface="Arial" pitchFamily="34" charset="0"/>
              </a:endParaRPr>
            </a:p>
          </p:txBody>
        </p:sp>
        <p:sp>
          <p:nvSpPr>
            <p:cNvPr id="853202" name="Rectangle 210"/>
            <p:cNvSpPr>
              <a:spLocks noChangeArrowheads="1"/>
            </p:cNvSpPr>
            <p:nvPr/>
          </p:nvSpPr>
          <p:spPr bwMode="auto">
            <a:xfrm>
              <a:off x="5124" y="3191"/>
              <a:ext cx="71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49300"/>
              <a:r>
                <a:rPr lang="ru-RU" sz="500">
                  <a:solidFill>
                    <a:srgbClr val="000000"/>
                  </a:solidFill>
                </a:rPr>
                <a:t>б</a:t>
              </a:r>
              <a:endParaRPr lang="ru-RU" sz="1000" b="1">
                <a:latin typeface="Arial" pitchFamily="34" charset="0"/>
              </a:endParaRPr>
            </a:p>
          </p:txBody>
        </p:sp>
        <p:sp>
          <p:nvSpPr>
            <p:cNvPr id="853203" name="Rectangle 211"/>
            <p:cNvSpPr>
              <a:spLocks noChangeArrowheads="1"/>
            </p:cNvSpPr>
            <p:nvPr/>
          </p:nvSpPr>
          <p:spPr bwMode="auto">
            <a:xfrm>
              <a:off x="5159" y="3191"/>
              <a:ext cx="66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49300"/>
              <a:r>
                <a:rPr lang="ru-RU" sz="500">
                  <a:solidFill>
                    <a:srgbClr val="000000"/>
                  </a:solidFill>
                </a:rPr>
                <a:t>”</a:t>
              </a:r>
              <a:endParaRPr lang="ru-RU" sz="1000" b="1">
                <a:latin typeface="Arial" pitchFamily="34" charset="0"/>
              </a:endParaRPr>
            </a:p>
          </p:txBody>
        </p:sp>
        <p:sp>
          <p:nvSpPr>
            <p:cNvPr id="853204" name="Rectangle 212"/>
            <p:cNvSpPr>
              <a:spLocks noChangeArrowheads="1"/>
            </p:cNvSpPr>
            <p:nvPr/>
          </p:nvSpPr>
          <p:spPr bwMode="auto">
            <a:xfrm>
              <a:off x="4702" y="3241"/>
              <a:ext cx="58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49300"/>
              <a:r>
                <a:rPr lang="ru-RU" sz="500">
                  <a:solidFill>
                    <a:srgbClr val="000000"/>
                  </a:solidFill>
                </a:rPr>
                <a:t>аппроксимация. </a:t>
              </a:r>
              <a:endParaRPr lang="ru-RU" sz="1000" b="1">
                <a:latin typeface="Arial" pitchFamily="34" charset="0"/>
              </a:endParaRPr>
            </a:p>
          </p:txBody>
        </p:sp>
        <p:sp>
          <p:nvSpPr>
            <p:cNvPr id="853205" name="Line 213"/>
            <p:cNvSpPr>
              <a:spLocks noChangeShapeType="1"/>
            </p:cNvSpPr>
            <p:nvPr/>
          </p:nvSpPr>
          <p:spPr bwMode="auto">
            <a:xfrm>
              <a:off x="4505" y="3265"/>
              <a:ext cx="157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53206" name="Group 214"/>
            <p:cNvGrpSpPr>
              <a:grpSpLocks/>
            </p:cNvGrpSpPr>
            <p:nvPr/>
          </p:nvGrpSpPr>
          <p:grpSpPr bwMode="auto">
            <a:xfrm>
              <a:off x="4534" y="3156"/>
              <a:ext cx="39" cy="25"/>
              <a:chOff x="4534" y="3156"/>
              <a:chExt cx="39" cy="25"/>
            </a:xfrm>
          </p:grpSpPr>
          <p:sp>
            <p:nvSpPr>
              <p:cNvPr id="853207" name="Oval 215"/>
              <p:cNvSpPr>
                <a:spLocks noChangeArrowheads="1"/>
              </p:cNvSpPr>
              <p:nvPr/>
            </p:nvSpPr>
            <p:spPr bwMode="auto">
              <a:xfrm>
                <a:off x="4534" y="3156"/>
                <a:ext cx="39" cy="2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208" name="Oval 216"/>
              <p:cNvSpPr>
                <a:spLocks noChangeArrowheads="1"/>
              </p:cNvSpPr>
              <p:nvPr/>
            </p:nvSpPr>
            <p:spPr bwMode="auto">
              <a:xfrm>
                <a:off x="4534" y="3156"/>
                <a:ext cx="39" cy="25"/>
              </a:xfrm>
              <a:prstGeom prst="ellipse">
                <a:avLst/>
              </a:prstGeom>
              <a:noFill/>
              <a:ln w="158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853209" name="Group 217"/>
            <p:cNvGrpSpPr>
              <a:grpSpLocks/>
            </p:cNvGrpSpPr>
            <p:nvPr/>
          </p:nvGrpSpPr>
          <p:grpSpPr bwMode="auto">
            <a:xfrm>
              <a:off x="4544" y="3206"/>
              <a:ext cx="40" cy="24"/>
              <a:chOff x="4544" y="3206"/>
              <a:chExt cx="40" cy="24"/>
            </a:xfrm>
          </p:grpSpPr>
          <p:sp>
            <p:nvSpPr>
              <p:cNvPr id="853210" name="Rectangle 218"/>
              <p:cNvSpPr>
                <a:spLocks noChangeArrowheads="1"/>
              </p:cNvSpPr>
              <p:nvPr/>
            </p:nvSpPr>
            <p:spPr bwMode="auto">
              <a:xfrm>
                <a:off x="4544" y="3206"/>
                <a:ext cx="40" cy="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211" name="Rectangle 219"/>
              <p:cNvSpPr>
                <a:spLocks noChangeArrowheads="1"/>
              </p:cNvSpPr>
              <p:nvPr/>
            </p:nvSpPr>
            <p:spPr bwMode="auto">
              <a:xfrm>
                <a:off x="4544" y="3206"/>
                <a:ext cx="40" cy="24"/>
              </a:xfrm>
              <a:prstGeom prst="rect">
                <a:avLst/>
              </a:prstGeom>
              <a:noFill/>
              <a:ln w="15875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853212" name="Rectangle 220"/>
            <p:cNvSpPr>
              <a:spLocks noChangeArrowheads="1"/>
            </p:cNvSpPr>
            <p:nvPr/>
          </p:nvSpPr>
          <p:spPr bwMode="auto">
            <a:xfrm>
              <a:off x="4427" y="3123"/>
              <a:ext cx="815" cy="1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3213" name="Rectangle 221"/>
            <p:cNvSpPr>
              <a:spLocks noChangeArrowheads="1"/>
            </p:cNvSpPr>
            <p:nvPr/>
          </p:nvSpPr>
          <p:spPr bwMode="auto">
            <a:xfrm>
              <a:off x="4702" y="3140"/>
              <a:ext cx="19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49300"/>
              <a:r>
                <a:rPr lang="en-US" sz="500">
                  <a:solidFill>
                    <a:srgbClr val="000000"/>
                  </a:solidFill>
                </a:rPr>
                <a:t>experiment</a:t>
              </a:r>
              <a:r>
                <a:rPr lang="ru-RU" sz="500">
                  <a:solidFill>
                    <a:srgbClr val="000000"/>
                  </a:solidFill>
                </a:rPr>
                <a:t> </a:t>
              </a:r>
              <a:endParaRPr lang="ru-RU" sz="1000" b="1">
                <a:latin typeface="Arial" pitchFamily="34" charset="0"/>
              </a:endParaRPr>
            </a:p>
          </p:txBody>
        </p:sp>
        <p:sp>
          <p:nvSpPr>
            <p:cNvPr id="853214" name="Rectangle 222"/>
            <p:cNvSpPr>
              <a:spLocks noChangeArrowheads="1"/>
            </p:cNvSpPr>
            <p:nvPr/>
          </p:nvSpPr>
          <p:spPr bwMode="auto">
            <a:xfrm>
              <a:off x="5095" y="3140"/>
              <a:ext cx="66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49300"/>
              <a:r>
                <a:rPr lang="ru-RU" sz="500">
                  <a:solidFill>
                    <a:srgbClr val="000000"/>
                  </a:solidFill>
                </a:rPr>
                <a:t>“</a:t>
              </a:r>
              <a:endParaRPr lang="ru-RU" sz="1000" b="1">
                <a:latin typeface="Arial" pitchFamily="34" charset="0"/>
              </a:endParaRPr>
            </a:p>
          </p:txBody>
        </p:sp>
        <p:sp>
          <p:nvSpPr>
            <p:cNvPr id="853215" name="Rectangle 223"/>
            <p:cNvSpPr>
              <a:spLocks noChangeArrowheads="1"/>
            </p:cNvSpPr>
            <p:nvPr/>
          </p:nvSpPr>
          <p:spPr bwMode="auto">
            <a:xfrm>
              <a:off x="5124" y="3140"/>
              <a:ext cx="66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49300"/>
              <a:r>
                <a:rPr lang="ru-RU" sz="500">
                  <a:solidFill>
                    <a:srgbClr val="000000"/>
                  </a:solidFill>
                </a:rPr>
                <a:t>а</a:t>
              </a:r>
              <a:endParaRPr lang="ru-RU" sz="1000" b="1">
                <a:latin typeface="Arial" pitchFamily="34" charset="0"/>
              </a:endParaRPr>
            </a:p>
          </p:txBody>
        </p:sp>
        <p:sp>
          <p:nvSpPr>
            <p:cNvPr id="853216" name="Rectangle 224"/>
            <p:cNvSpPr>
              <a:spLocks noChangeArrowheads="1"/>
            </p:cNvSpPr>
            <p:nvPr/>
          </p:nvSpPr>
          <p:spPr bwMode="auto">
            <a:xfrm>
              <a:off x="5156" y="3140"/>
              <a:ext cx="66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49300"/>
              <a:r>
                <a:rPr lang="ru-RU" sz="500">
                  <a:solidFill>
                    <a:srgbClr val="000000"/>
                  </a:solidFill>
                </a:rPr>
                <a:t>”</a:t>
              </a:r>
              <a:endParaRPr lang="ru-RU" sz="1000" b="1">
                <a:latin typeface="Arial" pitchFamily="34" charset="0"/>
              </a:endParaRPr>
            </a:p>
          </p:txBody>
        </p:sp>
        <p:sp>
          <p:nvSpPr>
            <p:cNvPr id="853217" name="Rectangle 225"/>
            <p:cNvSpPr>
              <a:spLocks noChangeArrowheads="1"/>
            </p:cNvSpPr>
            <p:nvPr/>
          </p:nvSpPr>
          <p:spPr bwMode="auto">
            <a:xfrm>
              <a:off x="4702" y="3191"/>
              <a:ext cx="20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49300"/>
              <a:r>
                <a:rPr lang="en-US" sz="500">
                  <a:solidFill>
                    <a:srgbClr val="000000"/>
                  </a:solidFill>
                  <a:latin typeface="Arial" pitchFamily="34" charset="0"/>
                </a:rPr>
                <a:t>experiment</a:t>
              </a:r>
              <a:r>
                <a:rPr lang="ru-RU" sz="50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853218" name="Rectangle 226"/>
            <p:cNvSpPr>
              <a:spLocks noChangeArrowheads="1"/>
            </p:cNvSpPr>
            <p:nvPr/>
          </p:nvSpPr>
          <p:spPr bwMode="auto">
            <a:xfrm>
              <a:off x="5095" y="3191"/>
              <a:ext cx="66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49300"/>
              <a:r>
                <a:rPr lang="ru-RU" sz="500">
                  <a:solidFill>
                    <a:srgbClr val="000000"/>
                  </a:solidFill>
                </a:rPr>
                <a:t>“</a:t>
              </a:r>
              <a:endParaRPr lang="ru-RU" sz="1000" b="1">
                <a:latin typeface="Arial" pitchFamily="34" charset="0"/>
              </a:endParaRPr>
            </a:p>
          </p:txBody>
        </p:sp>
        <p:sp>
          <p:nvSpPr>
            <p:cNvPr id="853219" name="Rectangle 227"/>
            <p:cNvSpPr>
              <a:spLocks noChangeArrowheads="1"/>
            </p:cNvSpPr>
            <p:nvPr/>
          </p:nvSpPr>
          <p:spPr bwMode="auto">
            <a:xfrm>
              <a:off x="5124" y="3191"/>
              <a:ext cx="2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49300"/>
              <a:r>
                <a:rPr lang="en-US" sz="500">
                  <a:solidFill>
                    <a:srgbClr val="000000"/>
                  </a:solidFill>
                </a:rPr>
                <a:t>b</a:t>
              </a:r>
              <a:endParaRPr lang="ru-RU" sz="1000" b="1">
                <a:latin typeface="Arial" pitchFamily="34" charset="0"/>
              </a:endParaRPr>
            </a:p>
          </p:txBody>
        </p:sp>
        <p:sp>
          <p:nvSpPr>
            <p:cNvPr id="853220" name="Rectangle 228"/>
            <p:cNvSpPr>
              <a:spLocks noChangeArrowheads="1"/>
            </p:cNvSpPr>
            <p:nvPr/>
          </p:nvSpPr>
          <p:spPr bwMode="auto">
            <a:xfrm>
              <a:off x="5159" y="3191"/>
              <a:ext cx="66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49300"/>
              <a:r>
                <a:rPr lang="ru-RU" sz="500">
                  <a:solidFill>
                    <a:srgbClr val="000000"/>
                  </a:solidFill>
                </a:rPr>
                <a:t>”</a:t>
              </a:r>
              <a:endParaRPr lang="ru-RU" sz="1000" b="1">
                <a:latin typeface="Arial" pitchFamily="34" charset="0"/>
              </a:endParaRPr>
            </a:p>
          </p:txBody>
        </p:sp>
        <p:sp>
          <p:nvSpPr>
            <p:cNvPr id="853221" name="Rectangle 229"/>
            <p:cNvSpPr>
              <a:spLocks noChangeArrowheads="1"/>
            </p:cNvSpPr>
            <p:nvPr/>
          </p:nvSpPr>
          <p:spPr bwMode="auto">
            <a:xfrm>
              <a:off x="4702" y="3241"/>
              <a:ext cx="27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749300"/>
              <a:r>
                <a:rPr lang="ru-RU" sz="500" b="1">
                  <a:latin typeface="Arial" pitchFamily="34" charset="0"/>
                </a:rPr>
                <a:t>approximation</a:t>
              </a:r>
            </a:p>
          </p:txBody>
        </p:sp>
        <p:sp>
          <p:nvSpPr>
            <p:cNvPr id="853222" name="Line 230"/>
            <p:cNvSpPr>
              <a:spLocks noChangeShapeType="1"/>
            </p:cNvSpPr>
            <p:nvPr/>
          </p:nvSpPr>
          <p:spPr bwMode="auto">
            <a:xfrm>
              <a:off x="4505" y="3265"/>
              <a:ext cx="157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53223" name="Group 231"/>
            <p:cNvGrpSpPr>
              <a:grpSpLocks/>
            </p:cNvGrpSpPr>
            <p:nvPr/>
          </p:nvGrpSpPr>
          <p:grpSpPr bwMode="auto">
            <a:xfrm>
              <a:off x="4534" y="3156"/>
              <a:ext cx="39" cy="25"/>
              <a:chOff x="4534" y="3156"/>
              <a:chExt cx="39" cy="25"/>
            </a:xfrm>
          </p:grpSpPr>
          <p:sp>
            <p:nvSpPr>
              <p:cNvPr id="853224" name="Oval 232"/>
              <p:cNvSpPr>
                <a:spLocks noChangeArrowheads="1"/>
              </p:cNvSpPr>
              <p:nvPr/>
            </p:nvSpPr>
            <p:spPr bwMode="auto">
              <a:xfrm>
                <a:off x="4534" y="3156"/>
                <a:ext cx="39" cy="2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225" name="Oval 233"/>
              <p:cNvSpPr>
                <a:spLocks noChangeArrowheads="1"/>
              </p:cNvSpPr>
              <p:nvPr/>
            </p:nvSpPr>
            <p:spPr bwMode="auto">
              <a:xfrm>
                <a:off x="4534" y="3156"/>
                <a:ext cx="39" cy="25"/>
              </a:xfrm>
              <a:prstGeom prst="ellipse">
                <a:avLst/>
              </a:prstGeom>
              <a:noFill/>
              <a:ln w="158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853226" name="Group 234"/>
            <p:cNvGrpSpPr>
              <a:grpSpLocks/>
            </p:cNvGrpSpPr>
            <p:nvPr/>
          </p:nvGrpSpPr>
          <p:grpSpPr bwMode="auto">
            <a:xfrm>
              <a:off x="4544" y="3206"/>
              <a:ext cx="40" cy="24"/>
              <a:chOff x="4544" y="3206"/>
              <a:chExt cx="40" cy="24"/>
            </a:xfrm>
          </p:grpSpPr>
          <p:sp>
            <p:nvSpPr>
              <p:cNvPr id="853227" name="Rectangle 235"/>
              <p:cNvSpPr>
                <a:spLocks noChangeArrowheads="1"/>
              </p:cNvSpPr>
              <p:nvPr/>
            </p:nvSpPr>
            <p:spPr bwMode="auto">
              <a:xfrm>
                <a:off x="4544" y="3206"/>
                <a:ext cx="40" cy="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3228" name="Rectangle 236"/>
              <p:cNvSpPr>
                <a:spLocks noChangeArrowheads="1"/>
              </p:cNvSpPr>
              <p:nvPr/>
            </p:nvSpPr>
            <p:spPr bwMode="auto">
              <a:xfrm>
                <a:off x="4544" y="3206"/>
                <a:ext cx="40" cy="24"/>
              </a:xfrm>
              <a:prstGeom prst="rect">
                <a:avLst/>
              </a:prstGeom>
              <a:noFill/>
              <a:ln w="15875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ransition advClick="0">
    <p:zoom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431800"/>
          </a:xfrm>
          <a:noFill/>
          <a:ln/>
        </p:spPr>
        <p:txBody>
          <a:bodyPr/>
          <a:lstStyle/>
          <a:p>
            <a:r>
              <a:rPr lang="en-US" sz="2000" b="1">
                <a:latin typeface="Arial" pitchFamily="34" charset="0"/>
              </a:rPr>
              <a:t>WP3: EXPERIMENTAL STUDY OF AEROSOLS TRANSPORT PROCESS IN THE PRIMARY CIRCUIT EQUIPMENT (Task4)</a:t>
            </a:r>
            <a:endParaRPr lang="ru-RU" sz="2000" b="1">
              <a:latin typeface="Arial" pitchFamily="34" charset="0"/>
            </a:endParaRPr>
          </a:p>
        </p:txBody>
      </p:sp>
      <p:sp>
        <p:nvSpPr>
          <p:cNvPr id="854019" name="Rectangle 3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854020" name="Rectangle 4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854021" name="Object 5"/>
          <p:cNvGraphicFramePr>
            <a:graphicFrameLocks noChangeAspect="1"/>
          </p:cNvGraphicFramePr>
          <p:nvPr/>
        </p:nvGraphicFramePr>
        <p:xfrm>
          <a:off x="0" y="1449388"/>
          <a:ext cx="4572000" cy="282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029" name="Graph" r:id="rId3" imgW="3602880" imgH="3018240" progId="Origin50.Graph">
                  <p:embed/>
                </p:oleObj>
              </mc:Choice>
              <mc:Fallback>
                <p:oleObj name="Graph" r:id="rId3" imgW="3602880" imgH="3018240" progId="Origin50.Grap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49388"/>
                        <a:ext cx="4572000" cy="2820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4022" name="Rectangle 6"/>
          <p:cNvSpPr>
            <a:spLocks noChangeArrowheads="1"/>
          </p:cNvSpPr>
          <p:nvPr/>
        </p:nvSpPr>
        <p:spPr bwMode="auto">
          <a:xfrm>
            <a:off x="0" y="1457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854023" name="Object 7"/>
          <p:cNvGraphicFramePr>
            <a:graphicFrameLocks noChangeAspect="1"/>
          </p:cNvGraphicFramePr>
          <p:nvPr/>
        </p:nvGraphicFramePr>
        <p:xfrm>
          <a:off x="4032250" y="3068638"/>
          <a:ext cx="5219700" cy="358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030" name="Graph" r:id="rId5" imgW="3602880" imgH="3018240" progId="Origin50.Graph">
                  <p:embed/>
                </p:oleObj>
              </mc:Choice>
              <mc:Fallback>
                <p:oleObj name="Graph" r:id="rId5" imgW="3602880" imgH="3018240" progId="Origin50.Grap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0" y="3068638"/>
                        <a:ext cx="5219700" cy="3582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54024" name="Picture 8" descr="clip_image006"/>
          <p:cNvPicPr preferRelativeResize="0">
            <a:picLocks noRot="1" noChangeAspect="1"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508500"/>
            <a:ext cx="3600450" cy="184308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  <p:pic>
        <p:nvPicPr>
          <p:cNvPr id="854025" name="Picture 9" descr="clip_image004"/>
          <p:cNvPicPr preferRelativeResize="0">
            <a:picLocks noRot="1" noChangeAspect="1"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989138"/>
            <a:ext cx="3960812" cy="114617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  <p:sp>
        <p:nvSpPr>
          <p:cNvPr id="854026" name="Rectangle 10"/>
          <p:cNvSpPr>
            <a:spLocks noChangeArrowheads="1"/>
          </p:cNvSpPr>
          <p:nvPr/>
        </p:nvSpPr>
        <p:spPr bwMode="auto">
          <a:xfrm>
            <a:off x="0" y="908050"/>
            <a:ext cx="9145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b="1">
                <a:solidFill>
                  <a:srgbClr val="660033"/>
                </a:solidFill>
              </a:rPr>
              <a:t>The experimental results for phase 2</a:t>
            </a:r>
          </a:p>
        </p:txBody>
      </p:sp>
      <p:sp>
        <p:nvSpPr>
          <p:cNvPr id="854027" name="Rectangle 11"/>
          <p:cNvSpPr>
            <a:spLocks noChangeArrowheads="1"/>
          </p:cNvSpPr>
          <p:nvPr/>
        </p:nvSpPr>
        <p:spPr bwMode="auto">
          <a:xfrm>
            <a:off x="4932363" y="1628775"/>
            <a:ext cx="19685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49300"/>
            <a:r>
              <a:rPr lang="en-US" sz="1000" b="1">
                <a:latin typeface="Arial" pitchFamily="34" charset="0"/>
              </a:rPr>
              <a:t>P</a:t>
            </a:r>
            <a:r>
              <a:rPr lang="ru-RU" sz="1000" b="1">
                <a:latin typeface="Arial" pitchFamily="34" charset="0"/>
              </a:rPr>
              <a:t>article spectrum</a:t>
            </a:r>
            <a:r>
              <a:rPr lang="en-US" sz="1000" b="1">
                <a:latin typeface="Arial" pitchFamily="34" charset="0"/>
              </a:rPr>
              <a:t> for AT 2.2.1</a:t>
            </a:r>
            <a:endParaRPr lang="ru-RU" sz="1000" b="1">
              <a:latin typeface="Arial" pitchFamily="34" charset="0"/>
            </a:endParaRPr>
          </a:p>
        </p:txBody>
      </p:sp>
      <p:sp>
        <p:nvSpPr>
          <p:cNvPr id="854028" name="Rectangle 12"/>
          <p:cNvSpPr>
            <a:spLocks noChangeArrowheads="1"/>
          </p:cNvSpPr>
          <p:nvPr/>
        </p:nvSpPr>
        <p:spPr bwMode="auto">
          <a:xfrm>
            <a:off x="611188" y="4149725"/>
            <a:ext cx="1863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49300"/>
            <a:r>
              <a:rPr lang="en-US" sz="1000" b="1">
                <a:latin typeface="Arial" pitchFamily="34" charset="0"/>
              </a:rPr>
              <a:t>P</a:t>
            </a:r>
            <a:r>
              <a:rPr lang="ru-RU" sz="1000" b="1">
                <a:latin typeface="Arial" pitchFamily="34" charset="0"/>
              </a:rPr>
              <a:t>article spectrum</a:t>
            </a:r>
            <a:r>
              <a:rPr lang="en-US" sz="1000" b="1">
                <a:latin typeface="Arial" pitchFamily="34" charset="0"/>
              </a:rPr>
              <a:t> for AT 2.1</a:t>
            </a:r>
            <a:endParaRPr lang="ru-RU" sz="1000" b="1">
              <a:latin typeface="Arial" pitchFamily="34" charset="0"/>
            </a:endParaRPr>
          </a:p>
        </p:txBody>
      </p:sp>
    </p:spTree>
  </p:cSld>
  <p:clrMapOvr>
    <a:masterClrMapping/>
  </p:clrMapOvr>
  <p:transition advClick="0">
    <p:zoom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Rectangle 2"/>
          <p:cNvSpPr>
            <a:spLocks noChangeArrowheads="1"/>
          </p:cNvSpPr>
          <p:nvPr/>
        </p:nvSpPr>
        <p:spPr bwMode="auto">
          <a:xfrm>
            <a:off x="611188" y="1374775"/>
            <a:ext cx="7921625" cy="49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57200" indent="-457200">
              <a:buFontTx/>
              <a:buAutoNum type="arabicPeriod"/>
              <a:tabLst>
                <a:tab pos="228600" algn="l"/>
              </a:tabLst>
            </a:pPr>
            <a:r>
              <a:rPr lang="ru-RU" sz="1400">
                <a:latin typeface="Arial" pitchFamily="34" charset="0"/>
              </a:rPr>
              <a:t>Выполнены все опыты в соответствии с матрицей экспериментов. </a:t>
            </a:r>
            <a:endParaRPr lang="en-US" sz="1400">
              <a:latin typeface="Arial" pitchFamily="34" charset="0"/>
            </a:endParaRPr>
          </a:p>
          <a:p>
            <a:pPr marL="457200" indent="-457200">
              <a:buFontTx/>
              <a:buAutoNum type="arabicPeriod"/>
              <a:tabLst>
                <a:tab pos="228600" algn="l"/>
              </a:tabLst>
            </a:pPr>
            <a:r>
              <a:rPr lang="ru-RU" sz="1400">
                <a:latin typeface="Arial" pitchFamily="34" charset="0"/>
              </a:rPr>
              <a:t>Получены количественные данные для оценки скорости осаждения жидкого аэрозоля размером от 0,5 до 15 мкм в цилиндрическом вертикальном канале в диапазоне чисел Рейнольдса от 10000 до 240000.</a:t>
            </a:r>
          </a:p>
          <a:p>
            <a:pPr marL="457200" indent="-457200">
              <a:buFontTx/>
              <a:buAutoNum type="arabicPeriod"/>
              <a:tabLst>
                <a:tab pos="228600" algn="l"/>
              </a:tabLst>
            </a:pPr>
            <a:r>
              <a:rPr lang="ru-RU" sz="1400">
                <a:latin typeface="Arial" pitchFamily="34" charset="0"/>
              </a:rPr>
              <a:t>Получены количественные данные по кинематическим характеристикам несущей среды (средние скорости, пульсационные составляющие скоростей, частоты пульсаций) в цилиндрическом вертикальном канале диаметром 98 мм.</a:t>
            </a:r>
          </a:p>
          <a:p>
            <a:pPr marL="457200" indent="-457200">
              <a:buFontTx/>
              <a:buAutoNum type="arabicPeriod"/>
              <a:tabLst>
                <a:tab pos="228600" algn="l"/>
              </a:tabLst>
            </a:pPr>
            <a:r>
              <a:rPr lang="ru-RU" sz="1400">
                <a:latin typeface="Arial" pitchFamily="34" charset="0"/>
              </a:rPr>
              <a:t>Получены количественные данные по характеристикам дисперсной структуры потока, включая распределение капель по размерам, изменение концентраций и размеров капель в поперечном сечении и вдоль по потоку в цилиндрическом вертикальном канале диаметром 98 мм. </a:t>
            </a:r>
          </a:p>
          <a:p>
            <a:pPr marL="457200" indent="-457200">
              <a:buFontTx/>
              <a:buAutoNum type="arabicPeriod"/>
              <a:tabLst>
                <a:tab pos="228600" algn="l"/>
              </a:tabLst>
            </a:pPr>
            <a:r>
              <a:rPr lang="ru-RU" sz="1400">
                <a:latin typeface="Arial" pitchFamily="34" charset="0"/>
              </a:rPr>
              <a:t>Создана новая экспериментальная установка, предназначенная для исследования процессов осаждения и уноса твердых аэрозолей в цилиндрических каналах.</a:t>
            </a:r>
          </a:p>
          <a:p>
            <a:pPr marL="457200" indent="-457200">
              <a:buFontTx/>
              <a:buAutoNum type="arabicPeriod"/>
              <a:tabLst>
                <a:tab pos="228600" algn="l"/>
              </a:tabLst>
            </a:pPr>
            <a:r>
              <a:rPr lang="ru-RU" sz="1400">
                <a:latin typeface="Arial" pitchFamily="34" charset="0"/>
              </a:rPr>
              <a:t>Разработана конструкция генератора аэрозоля хлорида аммония, основанная на использовании обратимой химической реакции диссоциации-рекомбинации хлорида аммония. </a:t>
            </a:r>
          </a:p>
          <a:p>
            <a:pPr marL="457200" indent="-457200">
              <a:buFontTx/>
              <a:buAutoNum type="arabicPeriod"/>
              <a:tabLst>
                <a:tab pos="228600" algn="l"/>
              </a:tabLst>
            </a:pPr>
            <a:r>
              <a:rPr lang="ru-RU" sz="1400">
                <a:latin typeface="Arial" pitchFamily="34" charset="0"/>
              </a:rPr>
              <a:t>Получены количественные данные интенсивности осаждения аэрозоля хлористого аммония размером от 0,5 до 10 мкм в вертикальном канале диаметром 50 мм при скоростях потока от 20 до 38 м/с. Экспериментально определенная масса осаждений является результирующей величиной двух явлений – осаждения и уноса.</a:t>
            </a:r>
          </a:p>
          <a:p>
            <a:pPr marL="457200" indent="-457200">
              <a:buFontTx/>
              <a:buAutoNum type="arabicPeriod"/>
              <a:tabLst>
                <a:tab pos="228600" algn="l"/>
              </a:tabLst>
            </a:pPr>
            <a:r>
              <a:rPr lang="ru-RU" sz="1400">
                <a:latin typeface="Arial" pitchFamily="34" charset="0"/>
              </a:rPr>
              <a:t>Получены количественные данные интенсивности уноса предварительно осажденного аэрозоля хлористого аммония в вертикальном канале диаметром 50 мм при скоростях потока от 65 до 105 м/с.</a:t>
            </a:r>
          </a:p>
        </p:txBody>
      </p:sp>
      <p:sp>
        <p:nvSpPr>
          <p:cNvPr id="855043" name="Rectangle 3"/>
          <p:cNvSpPr>
            <a:spLocks noChangeArrowheads="1"/>
          </p:cNvSpPr>
          <p:nvPr/>
        </p:nvSpPr>
        <p:spPr bwMode="auto">
          <a:xfrm>
            <a:off x="611188" y="188913"/>
            <a:ext cx="7772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213" tIns="44607" rIns="89213" bIns="44607" anchor="ctr"/>
          <a:lstStyle/>
          <a:p>
            <a:pPr algn="ctr" defTabSz="892175"/>
            <a:r>
              <a:rPr lang="en-US" sz="2000" b="1">
                <a:solidFill>
                  <a:srgbClr val="990000"/>
                </a:solidFill>
                <a:latin typeface="Arial" pitchFamily="34" charset="0"/>
              </a:rPr>
              <a:t>WP3: </a:t>
            </a:r>
            <a:r>
              <a:rPr lang="en-US" sz="2000" b="1">
                <a:solidFill>
                  <a:srgbClr val="990000"/>
                </a:solidFill>
                <a:latin typeface="Arial" pitchFamily="34" charset="0"/>
                <a:cs typeface="Times New Roman" pitchFamily="18" charset="0"/>
              </a:rPr>
              <a:t>EXPERIMENTAL STUDY OF AEROSOLS TRANSPORT PROCESS IN THE PRIMARY CIRCUIT EQUIPMENT </a:t>
            </a:r>
            <a:r>
              <a:rPr lang="en-US" sz="2000" b="1">
                <a:solidFill>
                  <a:srgbClr val="990000"/>
                </a:solidFill>
                <a:latin typeface="Arial" pitchFamily="34" charset="0"/>
              </a:rPr>
              <a:t>(Task4)</a:t>
            </a:r>
            <a:endParaRPr lang="ru-RU" sz="2000" b="1">
              <a:solidFill>
                <a:srgbClr val="0033CC"/>
              </a:solidFill>
              <a:latin typeface="Arial" pitchFamily="34" charset="0"/>
            </a:endParaRPr>
          </a:p>
        </p:txBody>
      </p:sp>
      <p:sp>
        <p:nvSpPr>
          <p:cNvPr id="855044" name="Rectangle 4"/>
          <p:cNvSpPr>
            <a:spLocks noChangeArrowheads="1"/>
          </p:cNvSpPr>
          <p:nvPr/>
        </p:nvSpPr>
        <p:spPr bwMode="auto">
          <a:xfrm>
            <a:off x="0" y="90805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b="1">
                <a:solidFill>
                  <a:srgbClr val="660033"/>
                </a:solidFill>
              </a:rPr>
              <a:t>Conclusion:</a:t>
            </a:r>
          </a:p>
        </p:txBody>
      </p:sp>
    </p:spTree>
  </p:cSld>
  <p:clrMapOvr>
    <a:masterClrMapping/>
  </p:clrMapOvr>
  <p:transition advClick="0">
    <p:zoom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4153" name="Group 73"/>
          <p:cNvGraphicFramePr>
            <a:graphicFrameLocks noGrp="1"/>
          </p:cNvGraphicFramePr>
          <p:nvPr/>
        </p:nvGraphicFramePr>
        <p:xfrm>
          <a:off x="342900" y="914400"/>
          <a:ext cx="8458200" cy="5435600"/>
        </p:xfrm>
        <a:graphic>
          <a:graphicData uri="http://schemas.openxmlformats.org/drawingml/2006/table">
            <a:tbl>
              <a:tblPr/>
              <a:tblGrid>
                <a:gridCol w="1066800"/>
                <a:gridCol w="1219200"/>
                <a:gridCol w="1295400"/>
                <a:gridCol w="1752600"/>
                <a:gridCol w="1524000"/>
                <a:gridCol w="1600200"/>
              </a:tblGrid>
              <a:tr h="7207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Regime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Air velocity, m/s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Measured parameters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3684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Mean drop diameter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Mass concentration of the disperse phase, g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Relative drop enlargement, %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 (level to level)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Relative decrease of mass concentration,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(level to level)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</a:tr>
              <a:tr h="788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</a:tr>
              <a:tr h="788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</a:tr>
              <a:tr h="788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42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192"/>
                    </a:solidFill>
                  </a:tcPr>
                </a:tc>
              </a:tr>
            </a:tbl>
          </a:graphicData>
        </a:graphic>
      </p:graphicFrame>
      <p:sp>
        <p:nvSpPr>
          <p:cNvPr id="814151" name="Rectangle 71"/>
          <p:cNvSpPr>
            <a:spLocks noChangeArrowheads="1"/>
          </p:cNvSpPr>
          <p:nvPr/>
        </p:nvSpPr>
        <p:spPr bwMode="auto">
          <a:xfrm>
            <a:off x="609600" y="188913"/>
            <a:ext cx="853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b="1">
                <a:solidFill>
                  <a:srgbClr val="660033"/>
                </a:solidFill>
              </a:rPr>
              <a:t>Aerosol transport process: measurement results</a:t>
            </a: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660033"/>
                </a:solidFill>
              </a:rPr>
              <a:t>Aerosol test facility ATF</a:t>
            </a:r>
            <a:r>
              <a:rPr lang="ru-RU" b="1">
                <a:solidFill>
                  <a:srgbClr val="660033"/>
                </a:solidFill>
              </a:rPr>
              <a:t>5</a:t>
            </a:r>
          </a:p>
        </p:txBody>
      </p:sp>
      <p:sp>
        <p:nvSpPr>
          <p:cNvPr id="817156" name="Rectangle 4"/>
          <p:cNvSpPr>
            <a:spLocks noChangeArrowheads="1"/>
          </p:cNvSpPr>
          <p:nvPr/>
        </p:nvSpPr>
        <p:spPr bwMode="auto">
          <a:xfrm>
            <a:off x="3152775" y="728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graphicFrame>
        <p:nvGraphicFramePr>
          <p:cNvPr id="817155" name="Object 3"/>
          <p:cNvGraphicFramePr>
            <a:graphicFrameLocks noChangeAspect="1"/>
          </p:cNvGraphicFramePr>
          <p:nvPr/>
        </p:nvGraphicFramePr>
        <p:xfrm>
          <a:off x="3152775" y="728663"/>
          <a:ext cx="3027363" cy="576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157" name="Рисунок" r:id="rId3" imgW="3411720" imgH="6488280" progId="Word.Picture.8">
                  <p:embed/>
                </p:oleObj>
              </mc:Choice>
              <mc:Fallback>
                <p:oleObj name="Рисунок" r:id="rId3" imgW="3411720" imgH="648828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728663"/>
                        <a:ext cx="3027363" cy="5761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576262"/>
          </a:xfrm>
        </p:spPr>
        <p:txBody>
          <a:bodyPr/>
          <a:lstStyle/>
          <a:p>
            <a:r>
              <a:rPr lang="en-US" sz="1700" b="1">
                <a:solidFill>
                  <a:schemeClr val="accent2"/>
                </a:solidFill>
                <a:latin typeface="Tahoma" pitchFamily="34" charset="0"/>
              </a:rPr>
              <a:t> </a:t>
            </a:r>
            <a:endParaRPr lang="ru-RU" sz="2800" b="1">
              <a:solidFill>
                <a:srgbClr val="660033"/>
              </a:solidFill>
              <a:latin typeface="Tahoma" pitchFamily="34" charset="0"/>
            </a:endParaRPr>
          </a:p>
        </p:txBody>
      </p:sp>
      <p:sp>
        <p:nvSpPr>
          <p:cNvPr id="705543" name="Rectangle 7"/>
          <p:cNvSpPr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660033"/>
                </a:solidFill>
                <a:cs typeface="Times New Roman" pitchFamily="18" charset="0"/>
              </a:rPr>
              <a:t> </a:t>
            </a:r>
            <a:r>
              <a:rPr lang="en-US" b="1">
                <a:solidFill>
                  <a:srgbClr val="660033"/>
                </a:solidFill>
                <a:cs typeface="Times New Roman" pitchFamily="18" charset="0"/>
              </a:rPr>
              <a:t>General view of the test structure</a:t>
            </a:r>
            <a:endParaRPr lang="ru-RU" b="1">
              <a:solidFill>
                <a:srgbClr val="660033"/>
              </a:solidFill>
            </a:endParaRPr>
          </a:p>
        </p:txBody>
      </p:sp>
      <p:graphicFrame>
        <p:nvGraphicFramePr>
          <p:cNvPr id="705544" name="Object 8"/>
          <p:cNvGraphicFramePr>
            <a:graphicFrameLocks noChangeAspect="1"/>
          </p:cNvGraphicFramePr>
          <p:nvPr>
            <p:ph idx="1"/>
          </p:nvPr>
        </p:nvGraphicFramePr>
        <p:xfrm>
          <a:off x="2667000" y="914400"/>
          <a:ext cx="3449638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5545" r:id="rId4" imgW="3552381" imgH="5571429" progId="PBrush">
                  <p:embed/>
                </p:oleObj>
              </mc:Choice>
              <mc:Fallback>
                <p:oleObj r:id="rId4" imgW="3552381" imgH="5571429" progId="PBrush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914400"/>
                        <a:ext cx="3449638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00008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493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00008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493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Оформление по умолчанию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Оформление по умолчанию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Оформление по умолчанию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Оформление по умолчанию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Оформление по умолчанию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3009</Words>
  <Application>Microsoft Office PowerPoint</Application>
  <PresentationFormat>Bildschirmpräsentation (4:3)</PresentationFormat>
  <Paragraphs>876</Paragraphs>
  <Slides>75</Slides>
  <Notes>33</Notes>
  <HiddenSlides>17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5</vt:i4>
      </vt:variant>
      <vt:variant>
        <vt:lpstr>Folientitel</vt:lpstr>
      </vt:variant>
      <vt:variant>
        <vt:i4>75</vt:i4>
      </vt:variant>
    </vt:vector>
  </HeadingPairs>
  <TitlesOfParts>
    <vt:vector size="89" baseType="lpstr">
      <vt:lpstr>Times New Roman</vt:lpstr>
      <vt:lpstr>Arial Black</vt:lpstr>
      <vt:lpstr>Arial</vt:lpstr>
      <vt:lpstr>Tahoma</vt:lpstr>
      <vt:lpstr>Symbol</vt:lpstr>
      <vt:lpstr>Univers</vt:lpstr>
      <vt:lpstr>Franklin Gothic Demi</vt:lpstr>
      <vt:lpstr>Arial CYR</vt:lpstr>
      <vt:lpstr>Оформление по умолчанию</vt:lpstr>
      <vt:lpstr>Рисунок Microsoft Word</vt:lpstr>
      <vt:lpstr>Рисунок Paintbrush</vt:lpstr>
      <vt:lpstr>Microsoft Equation 3.0</vt:lpstr>
      <vt:lpstr>Документ Microsoft Word</vt:lpstr>
      <vt:lpstr>Origin Graph</vt:lpstr>
      <vt:lpstr>EXPERIMENTAL STUDY OF AEROSOLS DEPOSITION AND RESUSPENSION  IN THE PRIMARY CIRCUIT EQUIPMENT    Mikhail Lebedev (JSC «NPO CKTI»)    EVAN ISTC Project Progress meeting</vt:lpstr>
      <vt:lpstr>Contents</vt:lpstr>
      <vt:lpstr>Matrix of performed experiments for phase №1 and №2</vt:lpstr>
      <vt:lpstr>Aerosol test facility ATF1</vt:lpstr>
      <vt:lpstr>Aerosol test facility ATF2</vt:lpstr>
      <vt:lpstr>Aerosol test facility ATF3</vt:lpstr>
      <vt:lpstr>Aerosol test facility ATF4</vt:lpstr>
      <vt:lpstr>Aerosol test facility ATF5</vt:lpstr>
      <vt:lpstr> </vt:lpstr>
      <vt:lpstr>Measurement techniques (1)</vt:lpstr>
      <vt:lpstr>Measurement techniques (2)</vt:lpstr>
      <vt:lpstr>Hot-wire anemometer probe</vt:lpstr>
      <vt:lpstr>PowerPoint-Präsentation</vt:lpstr>
      <vt:lpstr>PowerPoint-Präsentation</vt:lpstr>
      <vt:lpstr>Spectral transparency method: realization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Velocity pulsation (ATF3)</vt:lpstr>
      <vt:lpstr>Aerosol transport process: measurement results</vt:lpstr>
      <vt:lpstr>Aerosol transport process: measurement results</vt:lpstr>
      <vt:lpstr>Aerosol transport process: measurement results</vt:lpstr>
      <vt:lpstr>Aerosol transport process: measurement results</vt:lpstr>
      <vt:lpstr>Solid particles study: test section</vt:lpstr>
      <vt:lpstr>Solid particles study: test section</vt:lpstr>
      <vt:lpstr>Solid particles study: test section</vt:lpstr>
      <vt:lpstr>Solid particles study: test section</vt:lpstr>
      <vt:lpstr>Solid particles study: test section</vt:lpstr>
      <vt:lpstr>Solid particles study: generator </vt:lpstr>
      <vt:lpstr>Solid particles study: generator</vt:lpstr>
      <vt:lpstr>Solid particles study: generator</vt:lpstr>
      <vt:lpstr>Solid particles study: generator</vt:lpstr>
      <vt:lpstr>Solid particles study: measurement techniques </vt:lpstr>
      <vt:lpstr>Measurement with the hot-wire anemometer (ATF4)</vt:lpstr>
      <vt:lpstr>Optical measurements</vt:lpstr>
      <vt:lpstr>Impactor measurement</vt:lpstr>
      <vt:lpstr>Impactor and filter measurements</vt:lpstr>
      <vt:lpstr>Chemical measurement</vt:lpstr>
      <vt:lpstr>Mass balance</vt:lpstr>
      <vt:lpstr>Microphotography</vt:lpstr>
      <vt:lpstr>Microphotography</vt:lpstr>
      <vt:lpstr>Microphotography</vt:lpstr>
      <vt:lpstr>Microphotography</vt:lpstr>
      <vt:lpstr>PowerPoint-Präsentation</vt:lpstr>
      <vt:lpstr>THANK YOU FOR THE ATTENTION!</vt:lpstr>
      <vt:lpstr>Измерительная система ЛДА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WP3         Perspectives for stage 2            TASK 4</vt:lpstr>
      <vt:lpstr>WP3: EXPERIMENTAL STUDY OF AEROSOLS TRANSPORT PROCESS IN THE PRIMARY CIRCUIT EQUIPMENT (Task4)</vt:lpstr>
      <vt:lpstr>PowerPoint-Präsentation</vt:lpstr>
      <vt:lpstr>WP3: EXPERIMENTAL STUDY OF AEROSOLS TRANSPORT PROCESS IN THE PRIMARY CIRCUIT EQUIPMENT (Task4)</vt:lpstr>
      <vt:lpstr>PowerPoint-Präsentation</vt:lpstr>
      <vt:lpstr>PowerPoint-Präsentation</vt:lpstr>
    </vt:vector>
  </TitlesOfParts>
  <Company>A.P. Alexandrov RIT (NITI)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 EVAN-FP1</dc:title>
  <dc:subject>EVAN</dc:subject>
  <dc:creator>Peters, Ursula (IAM)</dc:creator>
  <cp:lastModifiedBy>Peters, Ursula</cp:lastModifiedBy>
  <cp:revision>817</cp:revision>
  <dcterms:created xsi:type="dcterms:W3CDTF">2004-05-26T10:18:17Z</dcterms:created>
  <dcterms:modified xsi:type="dcterms:W3CDTF">2012-10-16T19:10:22Z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/>
  </property>
</Properties>
</file>