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6"/>
  </p:notesMasterIdLst>
  <p:sldIdLst>
    <p:sldId id="256" r:id="rId2"/>
    <p:sldId id="281" r:id="rId3"/>
    <p:sldId id="257" r:id="rId4"/>
    <p:sldId id="265" r:id="rId5"/>
    <p:sldId id="259" r:id="rId6"/>
    <p:sldId id="260" r:id="rId7"/>
    <p:sldId id="261" r:id="rId8"/>
    <p:sldId id="262" r:id="rId9"/>
    <p:sldId id="264" r:id="rId10"/>
    <p:sldId id="274" r:id="rId11"/>
    <p:sldId id="275" r:id="rId12"/>
    <p:sldId id="276" r:id="rId13"/>
    <p:sldId id="277" r:id="rId14"/>
    <p:sldId id="282" r:id="rId15"/>
    <p:sldId id="283" r:id="rId16"/>
    <p:sldId id="284" r:id="rId17"/>
    <p:sldId id="285" r:id="rId18"/>
    <p:sldId id="286" r:id="rId19"/>
    <p:sldId id="287" r:id="rId20"/>
    <p:sldId id="289" r:id="rId21"/>
    <p:sldId id="290" r:id="rId22"/>
    <p:sldId id="295" r:id="rId23"/>
    <p:sldId id="288" r:id="rId24"/>
    <p:sldId id="279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00"/>
    <a:srgbClr val="0099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91" d="100"/>
          <a:sy n="91" d="100"/>
        </p:scale>
        <p:origin x="-1214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ru-RU"/>
          </a:p>
        </p:txBody>
      </p:sp>
      <p:sp>
        <p:nvSpPr>
          <p:cNvPr id="972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FF28A9ED-5C37-4EC1-A1BC-A8DE9B6EA89B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6182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43B45EF-4194-44B6-A0EB-2C54BE9B5EC9}" type="slidenum">
              <a:rPr lang="ru-RU" altLang="en-US"/>
              <a:pPr/>
              <a:t>‹Nr.›</a:t>
            </a:fld>
            <a:endParaRPr lang="ru-RU" altLang="en-US"/>
          </a:p>
        </p:txBody>
      </p:sp>
      <p:sp>
        <p:nvSpPr>
          <p:cNvPr id="78855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8856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C2D31-BA60-4B20-B72A-7408577727F5}" type="slidenum">
              <a:rPr lang="ru-RU" altLang="en-US"/>
              <a:pPr/>
              <a:t>‹Nr.›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33666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7C32A4-86CB-4A72-8FA5-A03DFF41030F}" type="slidenum">
              <a:rPr lang="ru-RU" altLang="en-US"/>
              <a:pPr/>
              <a:t>‹Nr.›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13094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D4B6F-5B77-482A-9887-E30766C40485}" type="slidenum">
              <a:rPr lang="ru-RU" altLang="en-US"/>
              <a:pPr/>
              <a:t>‹Nr.›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87731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FE0FC-3670-40F1-B489-6E439BBB987E}" type="slidenum">
              <a:rPr lang="ru-RU" altLang="en-US"/>
              <a:pPr/>
              <a:t>‹Nr.›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97352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166D7-6B90-4E81-A3E7-55AABBFE6DC6}" type="slidenum">
              <a:rPr lang="ru-RU" altLang="en-US"/>
              <a:pPr/>
              <a:t>‹Nr.›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43523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657E8-B6B3-4037-A7E4-F93C482F26E3}" type="slidenum">
              <a:rPr lang="ru-RU" altLang="en-US"/>
              <a:pPr/>
              <a:t>‹Nr.›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96369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08688-64D0-4B9E-958B-89ED461718F8}" type="slidenum">
              <a:rPr lang="ru-RU" altLang="en-US"/>
              <a:pPr/>
              <a:t>‹Nr.›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45129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8752B-DF52-4750-9D8A-7A110A3C25AE}" type="slidenum">
              <a:rPr lang="ru-RU" altLang="en-US"/>
              <a:pPr/>
              <a:t>‹Nr.›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3643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73290-7F6C-47D5-94D9-1A8157F715CC}" type="slidenum">
              <a:rPr lang="ru-RU" altLang="en-US"/>
              <a:pPr/>
              <a:t>‹Nr.›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95056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2F95F-27DF-41B0-9E27-DEEB6A5CC8DF}" type="slidenum">
              <a:rPr lang="ru-RU" altLang="en-US"/>
              <a:pPr/>
              <a:t>‹Nr.›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26709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+mj-lt"/>
              </a:defRPr>
            </a:lvl1pPr>
          </a:lstStyle>
          <a:p>
            <a:fld id="{AB394AF1-08C7-46BA-B8CA-9DF2C5B00621}" type="slidenum">
              <a:rPr lang="ru-RU" altLang="en-US"/>
              <a:pPr/>
              <a:t>‹Nr.›</a:t>
            </a:fld>
            <a:endParaRPr lang="ru-RU" altLang="en-US"/>
          </a:p>
        </p:txBody>
      </p:sp>
      <p:sp>
        <p:nvSpPr>
          <p:cNvPr id="778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78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5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7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41.bin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4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24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24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3.wmf"/><Relationship Id="rId20" Type="http://schemas.openxmlformats.org/officeDocument/2006/relationships/image" Target="../media/image2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20.wmf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755650" y="4149725"/>
            <a:ext cx="7832725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800" i="1">
                <a:solidFill>
                  <a:srgbClr val="000099"/>
                </a:solidFill>
              </a:rPr>
              <a:t>Yuriy E. Gorbachev,            Dmitriy Wiebe</a:t>
            </a:r>
          </a:p>
          <a:p>
            <a:pPr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 i="1">
                <a:solidFill>
                  <a:srgbClr val="FF9933"/>
                </a:solidFill>
              </a:rPr>
              <a:t>yuriy.gorbachev@gmail.com                  </a:t>
            </a:r>
            <a:r>
              <a:rPr lang="ru-RU" sz="2200" b="0" i="1">
                <a:solidFill>
                  <a:srgbClr val="FF9933"/>
                </a:solidFill>
              </a:rPr>
              <a:t>wiebe@nio.spbaep.ru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68313" y="1125538"/>
            <a:ext cx="8280400" cy="29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600">
                <a:solidFill>
                  <a:srgbClr val="0033CC"/>
                </a:solidFill>
                <a:latin typeface="Garamond" pitchFamily="18" charset="0"/>
              </a:rPr>
              <a:t>Dispersed Particles </a:t>
            </a:r>
            <a:br>
              <a:rPr lang="en-US" sz="4600">
                <a:solidFill>
                  <a:srgbClr val="0033CC"/>
                </a:solidFill>
                <a:latin typeface="Garamond" pitchFamily="18" charset="0"/>
              </a:rPr>
            </a:br>
            <a:r>
              <a:rPr lang="en-US" sz="4600">
                <a:solidFill>
                  <a:srgbClr val="0033CC"/>
                </a:solidFill>
                <a:latin typeface="Garamond" pitchFamily="18" charset="0"/>
              </a:rPr>
              <a:t>Deposition-Resuspension </a:t>
            </a:r>
            <a:br>
              <a:rPr lang="en-US" sz="4600">
                <a:solidFill>
                  <a:srgbClr val="0033CC"/>
                </a:solidFill>
                <a:latin typeface="Garamond" pitchFamily="18" charset="0"/>
              </a:rPr>
            </a:br>
            <a:r>
              <a:rPr lang="en-US" sz="4600">
                <a:solidFill>
                  <a:srgbClr val="0033CC"/>
                </a:solidFill>
                <a:latin typeface="Garamond" pitchFamily="18" charset="0"/>
              </a:rPr>
              <a:t>from Rough Surfaces</a:t>
            </a:r>
            <a:br>
              <a:rPr lang="en-US" sz="4600">
                <a:solidFill>
                  <a:srgbClr val="0033CC"/>
                </a:solidFill>
                <a:latin typeface="Garamond" pitchFamily="18" charset="0"/>
              </a:rPr>
            </a:br>
            <a:r>
              <a:rPr lang="en-US" sz="4600">
                <a:solidFill>
                  <a:srgbClr val="0033CC"/>
                </a:solidFill>
                <a:latin typeface="Garamond" pitchFamily="18" charset="0"/>
              </a:rPr>
              <a:t>in Turbulent Flow</a:t>
            </a:r>
            <a:endParaRPr lang="ru-RU" sz="4600">
              <a:solidFill>
                <a:srgbClr val="0033CC"/>
              </a:solidFill>
              <a:latin typeface="Garamond" pitchFamily="18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116013" y="404813"/>
            <a:ext cx="7188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9933"/>
                </a:solidFill>
              </a:rPr>
              <a:t>SPb SPU                         SPAEP </a:t>
            </a:r>
            <a:endParaRPr lang="ru-RU" sz="240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611188" y="5373688"/>
            <a:ext cx="79930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800">
                <a:latin typeface="Garamond" pitchFamily="18" charset="0"/>
              </a:rPr>
              <a:t>Progress meeting,  March,  4 – 6,  2007</a:t>
            </a:r>
            <a:endParaRPr lang="ru-RU" sz="280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8913"/>
            <a:ext cx="7775575" cy="719137"/>
          </a:xfrm>
        </p:spPr>
        <p:txBody>
          <a:bodyPr/>
          <a:lstStyle/>
          <a:p>
            <a:pPr algn="ctr"/>
            <a:r>
              <a:rPr lang="en-US" sz="4400" b="1">
                <a:solidFill>
                  <a:schemeClr val="tx1"/>
                </a:solidFill>
              </a:rPr>
              <a:t>Tube Flow Simulation</a:t>
            </a:r>
            <a:endParaRPr lang="ru-RU" sz="4400" b="1">
              <a:solidFill>
                <a:schemeClr val="tx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268413"/>
            <a:ext cx="7848600" cy="2305050"/>
          </a:xfrm>
        </p:spPr>
        <p:txBody>
          <a:bodyPr/>
          <a:lstStyle/>
          <a:p>
            <a:r>
              <a:rPr lang="en-US" sz="2200"/>
              <a:t>Ammonium chloride is deposited on the inner wall of the vertical tube with the fixed density.</a:t>
            </a:r>
            <a:r>
              <a:rPr lang="ru-RU" sz="2200"/>
              <a:t> </a:t>
            </a:r>
            <a:endParaRPr lang="en-US" sz="2200"/>
          </a:p>
          <a:p>
            <a:r>
              <a:rPr lang="en-US" sz="2200"/>
              <a:t>Gas is flowing from the bottom side of the tube with a fixed flux.</a:t>
            </a:r>
            <a:r>
              <a:rPr lang="ru-RU" sz="2200"/>
              <a:t> </a:t>
            </a:r>
            <a:endParaRPr lang="en-US" sz="2200"/>
          </a:p>
          <a:p>
            <a:r>
              <a:rPr lang="en-US" sz="2200"/>
              <a:t>Resuspension rates should be calculated at different gas flow velocities.</a:t>
            </a: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59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6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65" name="Rectangle 13"/>
          <p:cNvSpPr>
            <a:spLocks noChangeArrowheads="1"/>
          </p:cNvSpPr>
          <p:nvPr/>
        </p:nvSpPr>
        <p:spPr bwMode="auto">
          <a:xfrm>
            <a:off x="539750" y="4005263"/>
            <a:ext cx="8353425" cy="259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ru-RU" sz="2000" b="0"/>
              <a:t>	</a:t>
            </a:r>
            <a:r>
              <a:rPr lang="en-US" sz="2200" b="0"/>
              <a:t>Additionally it is assumed that:</a:t>
            </a:r>
            <a:r>
              <a:rPr lang="ru-RU" sz="2200" b="0"/>
              <a:t> 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ru-RU" sz="2200" b="0"/>
              <a:t> </a:t>
            </a:r>
            <a:r>
              <a:rPr lang="en-US" sz="2200" b="0"/>
              <a:t>gas flow is turbulent</a:t>
            </a:r>
            <a:r>
              <a:rPr lang="ru-RU" sz="2200" b="0"/>
              <a:t>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ru-RU" sz="2200" b="0"/>
              <a:t> </a:t>
            </a:r>
            <a:r>
              <a:rPr lang="en-US" sz="2200" b="0"/>
              <a:t>particles are of the spherical form and of the size mach larger than of the gas molecules</a:t>
            </a:r>
            <a:r>
              <a:rPr lang="ru-RU" sz="2200" b="0"/>
              <a:t>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ru-RU" sz="2200" b="0"/>
              <a:t> </a:t>
            </a:r>
            <a:r>
              <a:rPr lang="en-US" sz="2200" b="0"/>
              <a:t>particles form the mono-layer deposit</a:t>
            </a:r>
            <a:r>
              <a:rPr lang="ru-RU" sz="2200" b="0"/>
              <a:t>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ru-RU" sz="2200" b="0"/>
              <a:t> </a:t>
            </a:r>
            <a:r>
              <a:rPr lang="en-US" sz="2200" b="0"/>
              <a:t>collisions of resuspended and deposited particles a negligible and removed particles are carried by the flow.</a:t>
            </a:r>
            <a:r>
              <a:rPr lang="ru-RU" sz="2200" b="0"/>
              <a:t> </a:t>
            </a:r>
            <a:endParaRPr lang="en-US" sz="22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0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0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0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0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0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  <p:bldP spid="100355" grpId="0" build="p"/>
      <p:bldP spid="10036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92" name="Picture 16" descr="образец1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5289550"/>
            <a:ext cx="208915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90" name="Picture 14" descr="Nh4Cl_3D_01_0суток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3644900"/>
            <a:ext cx="2519363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8913"/>
            <a:ext cx="7775575" cy="719137"/>
          </a:xfrm>
        </p:spPr>
        <p:txBody>
          <a:bodyPr/>
          <a:lstStyle/>
          <a:p>
            <a:pPr algn="ctr"/>
            <a:r>
              <a:rPr lang="en-US" sz="4400" b="1">
                <a:solidFill>
                  <a:schemeClr val="tx1"/>
                </a:solidFill>
              </a:rPr>
              <a:t>Flow Problem Parameters</a:t>
            </a:r>
            <a:endParaRPr lang="ru-RU" sz="4400" b="1">
              <a:solidFill>
                <a:schemeClr val="tx1"/>
              </a:solidFill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196975"/>
            <a:ext cx="8281987" cy="2808288"/>
          </a:xfrm>
        </p:spPr>
        <p:txBody>
          <a:bodyPr/>
          <a:lstStyle/>
          <a:p>
            <a:r>
              <a:rPr lang="en-US" sz="2200"/>
              <a:t>Tube length:				  L = 5.0 m;</a:t>
            </a:r>
          </a:p>
          <a:p>
            <a:r>
              <a:rPr lang="en-US" sz="2200"/>
              <a:t>Tube diameter:			  D = 0.050 m;</a:t>
            </a:r>
          </a:p>
          <a:p>
            <a:r>
              <a:rPr lang="en-US" sz="2200"/>
              <a:t>Gas density:				  </a:t>
            </a:r>
            <a:r>
              <a:rPr lang="ru-RU" sz="2200">
                <a:sym typeface="Symbol" pitchFamily="18" charset="2"/>
              </a:rPr>
              <a:t></a:t>
            </a:r>
            <a:r>
              <a:rPr lang="en-US" sz="2200" baseline="-25000"/>
              <a:t>g </a:t>
            </a:r>
            <a:r>
              <a:rPr lang="en-US" sz="2200"/>
              <a:t>= 1.2 kg/m</a:t>
            </a:r>
            <a:r>
              <a:rPr lang="en-US" sz="2200" baseline="30000"/>
              <a:t>3</a:t>
            </a:r>
            <a:r>
              <a:rPr lang="en-US" sz="2200"/>
              <a:t>;</a:t>
            </a:r>
          </a:p>
          <a:p>
            <a:r>
              <a:rPr lang="en-US" sz="2200"/>
              <a:t>Gas kinematic viscosity:		  </a:t>
            </a:r>
            <a:r>
              <a:rPr lang="ru-RU" sz="2200">
                <a:sym typeface="Symbol" pitchFamily="18" charset="2"/>
              </a:rPr>
              <a:t></a:t>
            </a:r>
            <a:r>
              <a:rPr lang="en-US" sz="2200">
                <a:sym typeface="Symbol" pitchFamily="18" charset="2"/>
              </a:rPr>
              <a:t> </a:t>
            </a:r>
            <a:r>
              <a:rPr lang="en-US" sz="2200"/>
              <a:t>= 1.5*10</a:t>
            </a:r>
            <a:r>
              <a:rPr lang="en-US" sz="2200" baseline="30000"/>
              <a:t>-5</a:t>
            </a:r>
            <a:r>
              <a:rPr lang="en-US" sz="2200"/>
              <a:t> m</a:t>
            </a:r>
            <a:r>
              <a:rPr lang="en-US" sz="2200" baseline="30000"/>
              <a:t>2</a:t>
            </a:r>
            <a:r>
              <a:rPr lang="en-US" sz="2200"/>
              <a:t>/s;</a:t>
            </a:r>
          </a:p>
          <a:p>
            <a:r>
              <a:rPr lang="en-US" sz="2200"/>
              <a:t>Adhesive surface energy of the interaction of spherical particles for perfectly smooth contact with the surface:  </a:t>
            </a:r>
            <a:r>
              <a:rPr lang="ru-RU" sz="2200">
                <a:sym typeface="Symbol" pitchFamily="18" charset="2"/>
              </a:rPr>
              <a:t></a:t>
            </a:r>
            <a:r>
              <a:rPr lang="en-US" sz="2200">
                <a:sym typeface="Symbol" pitchFamily="18" charset="2"/>
              </a:rPr>
              <a:t> </a:t>
            </a:r>
            <a:r>
              <a:rPr lang="en-US" sz="2200"/>
              <a:t>= 0.56 J/m</a:t>
            </a:r>
            <a:r>
              <a:rPr lang="en-US" sz="2200" baseline="30000"/>
              <a:t>2</a:t>
            </a:r>
            <a:r>
              <a:rPr lang="en-US" sz="2200"/>
              <a:t>;</a:t>
            </a:r>
          </a:p>
          <a:p>
            <a:r>
              <a:rPr lang="en-US" sz="2200"/>
              <a:t>Ammonium chloride density:		  </a:t>
            </a:r>
            <a:r>
              <a:rPr lang="ru-RU" sz="2200">
                <a:sym typeface="Symbol" pitchFamily="18" charset="2"/>
              </a:rPr>
              <a:t></a:t>
            </a:r>
            <a:r>
              <a:rPr lang="en-US" sz="2200" baseline="-25000"/>
              <a:t>NH4Cl </a:t>
            </a:r>
            <a:r>
              <a:rPr lang="en-US" sz="2200"/>
              <a:t>= 1.53*10</a:t>
            </a:r>
            <a:r>
              <a:rPr lang="en-US" sz="2200" baseline="30000"/>
              <a:t>3</a:t>
            </a:r>
            <a:r>
              <a:rPr lang="en-US" sz="2200"/>
              <a:t> kg/m</a:t>
            </a:r>
            <a:r>
              <a:rPr lang="en-US" sz="2200" baseline="30000"/>
              <a:t>3</a:t>
            </a:r>
            <a:r>
              <a:rPr lang="ru-RU" sz="2200"/>
              <a:t>.</a:t>
            </a:r>
            <a:endParaRPr lang="en-US" sz="2200"/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1383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13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138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1386" name="Rectangle 10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138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138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1389" name="Rectangle 13"/>
          <p:cNvSpPr>
            <a:spLocks noChangeArrowheads="1"/>
          </p:cNvSpPr>
          <p:nvPr/>
        </p:nvSpPr>
        <p:spPr bwMode="auto">
          <a:xfrm>
            <a:off x="179388" y="4076700"/>
            <a:ext cx="5545137" cy="278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5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000" b="0"/>
              <a:t>Deposited particles size distribution function of the ammonium chloride and initial surface density are determined experimentally using the electron microscope technique.</a:t>
            </a:r>
            <a:endParaRPr lang="ru-RU" sz="2000" b="0"/>
          </a:p>
          <a:p>
            <a:pPr>
              <a:lnSpc>
                <a:spcPct val="85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000" b="0"/>
              <a:t>Estimations of the model parameter </a:t>
            </a:r>
            <a:r>
              <a:rPr lang="en-US" sz="2000" b="0" i="1"/>
              <a:t>a</a:t>
            </a:r>
            <a:r>
              <a:rPr lang="en-US" sz="2000" b="0"/>
              <a:t> that characterize the roughness of the inner tube surface were done on the base of the experimental results obtained by using the electron microscope technique also.</a:t>
            </a:r>
          </a:p>
        </p:txBody>
      </p:sp>
      <p:pic>
        <p:nvPicPr>
          <p:cNvPr id="101391" name="Picture 15" descr="образец_101_3Д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5264150"/>
            <a:ext cx="21240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algn="ctr"/>
            <a:r>
              <a:rPr lang="en-US" sz="4400" b="1">
                <a:solidFill>
                  <a:schemeClr val="tx1"/>
                </a:solidFill>
              </a:rPr>
              <a:t>Simulation Results</a:t>
            </a:r>
            <a:endParaRPr lang="ru-RU" sz="4400" b="1">
              <a:solidFill>
                <a:schemeClr val="tx1"/>
              </a:solidFill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908050"/>
            <a:ext cx="8281987" cy="165735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200"/>
              <a:t>Computation was done for eight values of roughness parameter from 1 to 32 mkm. Figs show the </a:t>
            </a:r>
            <a:r>
              <a:rPr lang="en-US" sz="2200" i="1"/>
              <a:t>relative mass resuspension rates</a:t>
            </a:r>
            <a:r>
              <a:rPr lang="en-US" sz="2200"/>
              <a:t> (that is the ratio of the mass removed per second to the initial deposited mass) as a function of time for mean flow rates varied from 20 m/s to 80 m/s.</a:t>
            </a:r>
            <a:endParaRPr lang="ru-RU" sz="2200"/>
          </a:p>
        </p:txBody>
      </p:sp>
      <p:pic>
        <p:nvPicPr>
          <p:cNvPr id="10240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36838"/>
            <a:ext cx="3884612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0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08275"/>
            <a:ext cx="3841750" cy="396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11" name="Freeform 11"/>
          <p:cNvSpPr>
            <a:spLocks noChangeArrowheads="1"/>
          </p:cNvSpPr>
          <p:nvPr/>
        </p:nvSpPr>
        <p:spPr bwMode="auto">
          <a:xfrm>
            <a:off x="611188" y="836613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413" name="Line 13"/>
          <p:cNvSpPr>
            <a:spLocks noChangeShapeType="1"/>
          </p:cNvSpPr>
          <p:nvPr/>
        </p:nvSpPr>
        <p:spPr bwMode="auto">
          <a:xfrm>
            <a:off x="2124075" y="2565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720725"/>
          </a:xfrm>
        </p:spPr>
        <p:txBody>
          <a:bodyPr/>
          <a:lstStyle/>
          <a:p>
            <a:pPr algn="ctr"/>
            <a:r>
              <a:rPr lang="en-US" sz="4400" b="1">
                <a:solidFill>
                  <a:schemeClr val="tx1"/>
                </a:solidFill>
              </a:rPr>
              <a:t>Simulation Results</a:t>
            </a:r>
            <a:endParaRPr lang="ru-RU" sz="4400" b="1">
              <a:solidFill>
                <a:schemeClr val="tx1"/>
              </a:solidFill>
            </a:endParaRPr>
          </a:p>
        </p:txBody>
      </p:sp>
      <p:pic>
        <p:nvPicPr>
          <p:cNvPr id="103430" name="Picture 6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2852738"/>
            <a:ext cx="3889375" cy="3832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3432" name="Rectangle 8"/>
          <p:cNvSpPr>
            <a:spLocks noChangeArrowheads="1"/>
          </p:cNvSpPr>
          <p:nvPr/>
        </p:nvSpPr>
        <p:spPr bwMode="auto">
          <a:xfrm>
            <a:off x="755650" y="908050"/>
            <a:ext cx="763270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/>
              <a:t>Relative mass resuspension rates: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200" b="0"/>
              <a:t> as a function of time for different roughness parameters and for mean flow rate</a:t>
            </a:r>
            <a:r>
              <a:rPr lang="ru-RU" sz="2200" b="0"/>
              <a:t> 80 </a:t>
            </a:r>
            <a:r>
              <a:rPr lang="en-US" sz="2200" b="0"/>
              <a:t>m</a:t>
            </a:r>
            <a:r>
              <a:rPr lang="ru-RU" sz="2200" b="0"/>
              <a:t>/</a:t>
            </a:r>
            <a:r>
              <a:rPr lang="en-US" sz="2200" b="0"/>
              <a:t>s (left fig)</a:t>
            </a:r>
            <a:r>
              <a:rPr lang="ru-RU" sz="2200" b="0"/>
              <a:t>.</a:t>
            </a:r>
            <a:endParaRPr lang="en-US" sz="2200" b="0"/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200" b="0"/>
              <a:t> as a function of roughness parameter</a:t>
            </a:r>
            <a:r>
              <a:rPr lang="ru-RU" sz="2200" b="0"/>
              <a:t> </a:t>
            </a:r>
            <a:r>
              <a:rPr lang="en-US" sz="2200" b="0"/>
              <a:t>at the initial time (right fig)</a:t>
            </a:r>
            <a:r>
              <a:rPr lang="ru-RU" sz="2200" b="0"/>
              <a:t>.</a:t>
            </a:r>
          </a:p>
        </p:txBody>
      </p:sp>
      <p:pic>
        <p:nvPicPr>
          <p:cNvPr id="103434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2852738"/>
            <a:ext cx="3959225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435" name="Freeform 11"/>
          <p:cNvSpPr>
            <a:spLocks noChangeArrowheads="1"/>
          </p:cNvSpPr>
          <p:nvPr/>
        </p:nvSpPr>
        <p:spPr bwMode="auto">
          <a:xfrm>
            <a:off x="611188" y="836613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436" name="Line 12"/>
          <p:cNvSpPr>
            <a:spLocks noChangeShapeType="1"/>
          </p:cNvSpPr>
          <p:nvPr/>
        </p:nvSpPr>
        <p:spPr bwMode="auto">
          <a:xfrm>
            <a:off x="2124075" y="2708275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438" name="Freeform 14"/>
          <p:cNvSpPr>
            <a:spLocks noChangeArrowheads="1"/>
          </p:cNvSpPr>
          <p:nvPr/>
        </p:nvSpPr>
        <p:spPr bwMode="auto">
          <a:xfrm>
            <a:off x="611188" y="836613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827088" y="1125538"/>
            <a:ext cx="7993062" cy="2087562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n"/>
            </a:pPr>
            <a:r>
              <a:rPr lang="en-US" altLang="ko-KR" sz="3000">
                <a:ea typeface="Gulim" pitchFamily="34" charset="-127"/>
              </a:rPr>
              <a:t> </a:t>
            </a:r>
            <a:r>
              <a:rPr lang="en-US"/>
              <a:t>The effectiveness of the resuspension depends essentially on the </a:t>
            </a:r>
            <a:r>
              <a:rPr lang="en-US" b="1"/>
              <a:t>gas flow velocity</a:t>
            </a:r>
            <a:r>
              <a:rPr lang="en-US"/>
              <a:t>.</a:t>
            </a:r>
            <a:r>
              <a:rPr lang="ru-RU"/>
              <a:t> </a:t>
            </a:r>
            <a:r>
              <a:rPr lang="en-US"/>
              <a:t>While gas flow rate changes from </a:t>
            </a:r>
            <a:r>
              <a:rPr lang="ru-RU"/>
              <a:t>20 </a:t>
            </a:r>
            <a:r>
              <a:rPr lang="en-US"/>
              <a:t>to</a:t>
            </a:r>
            <a:r>
              <a:rPr lang="ru-RU"/>
              <a:t> 80 </a:t>
            </a:r>
            <a:r>
              <a:rPr lang="en-US"/>
              <a:t>m</a:t>
            </a:r>
            <a:r>
              <a:rPr lang="ru-RU"/>
              <a:t>/</a:t>
            </a:r>
            <a:r>
              <a:rPr lang="en-US"/>
              <a:t>s</a:t>
            </a:r>
            <a:r>
              <a:rPr lang="ru-RU"/>
              <a:t>,</a:t>
            </a:r>
            <a:r>
              <a:rPr lang="en-US"/>
              <a:t> the relative mass resuspension rate increases by a factor of 10</a:t>
            </a:r>
            <a:r>
              <a:rPr lang="ru-RU" baseline="30000"/>
              <a:t>8</a:t>
            </a:r>
            <a:r>
              <a:rPr lang="en-US"/>
              <a:t> to 10</a:t>
            </a:r>
            <a:r>
              <a:rPr lang="ru-RU" baseline="30000"/>
              <a:t>9</a:t>
            </a:r>
            <a:r>
              <a:rPr lang="ru-RU"/>
              <a:t>.</a:t>
            </a:r>
            <a:endParaRPr lang="en-US" altLang="ko-KR">
              <a:ea typeface="Gulim" pitchFamily="34" charset="-127"/>
            </a:endParaRPr>
          </a:p>
        </p:txBody>
      </p:sp>
      <p:sp>
        <p:nvSpPr>
          <p:cNvPr id="122883" name="Line 3"/>
          <p:cNvSpPr>
            <a:spLocks noChangeShapeType="1"/>
          </p:cNvSpPr>
          <p:nvPr/>
        </p:nvSpPr>
        <p:spPr bwMode="auto">
          <a:xfrm>
            <a:off x="2051050" y="3284538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884" name="Freeform 4"/>
          <p:cNvSpPr>
            <a:spLocks noChangeArrowheads="1"/>
          </p:cNvSpPr>
          <p:nvPr/>
        </p:nvSpPr>
        <p:spPr bwMode="auto">
          <a:xfrm>
            <a:off x="611188" y="981075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115888"/>
            <a:ext cx="9144000" cy="647700"/>
          </a:xfrm>
          <a:noFill/>
          <a:ln/>
        </p:spPr>
        <p:txBody>
          <a:bodyPr/>
          <a:lstStyle/>
          <a:p>
            <a:pPr algn="ctr"/>
            <a:r>
              <a:rPr lang="en-US" sz="4400" b="1">
                <a:solidFill>
                  <a:schemeClr val="tx1"/>
                </a:solidFill>
              </a:rPr>
              <a:t>Preliminary Conclusions</a:t>
            </a:r>
            <a:endParaRPr lang="ru-RU" sz="4400" b="1">
              <a:solidFill>
                <a:schemeClr val="tx1"/>
              </a:solidFill>
            </a:endParaRPr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395288" y="3284538"/>
            <a:ext cx="8640762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lnSpc>
                <a:spcPct val="95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altLang="ko-KR" sz="3000" b="0">
                <a:ea typeface="Gulim" pitchFamily="34" charset="-127"/>
              </a:rPr>
              <a:t> </a:t>
            </a:r>
            <a:r>
              <a:rPr lang="en-US" sz="2800" b="0"/>
              <a:t>The </a:t>
            </a:r>
            <a:r>
              <a:rPr lang="en-US" sz="2800"/>
              <a:t>surface roughness</a:t>
            </a:r>
            <a:r>
              <a:rPr lang="en-US" sz="2800" b="0"/>
              <a:t> influences essentially on the resuspension rate only if roughness parameter</a:t>
            </a:r>
            <a:r>
              <a:rPr lang="ru-RU" sz="2800" b="0"/>
              <a:t> </a:t>
            </a:r>
            <a:r>
              <a:rPr lang="en-US" sz="2800" b="0" i="1"/>
              <a:t>a</a:t>
            </a:r>
            <a:r>
              <a:rPr lang="en-US" sz="2800" b="0"/>
              <a:t> is lower or of the same order as the mean particle diameter,</a:t>
            </a:r>
            <a:r>
              <a:rPr lang="ru-RU" sz="2800" b="0"/>
              <a:t> </a:t>
            </a:r>
            <a:r>
              <a:rPr lang="en-US" sz="2800" b="0"/>
              <a:t>i</a:t>
            </a:r>
            <a:r>
              <a:rPr lang="ru-RU" sz="2800" b="0"/>
              <a:t>.</a:t>
            </a:r>
            <a:r>
              <a:rPr lang="en-US" sz="2800" b="0"/>
              <a:t>e</a:t>
            </a:r>
            <a:r>
              <a:rPr lang="ru-RU" sz="2800" b="0"/>
              <a:t>. </a:t>
            </a:r>
            <a:r>
              <a:rPr lang="en-US" sz="2800" b="0"/>
              <a:t>when the drag force effect prevails on the lift one</a:t>
            </a:r>
            <a:r>
              <a:rPr lang="ru-RU" sz="2800" b="0"/>
              <a:t>. </a:t>
            </a:r>
            <a:r>
              <a:rPr lang="en-US" sz="2800" b="0"/>
              <a:t>When the roughness parameter is much larger than the mean particle diameter the lift force prevails in the removal and therefore in the resuspension process</a:t>
            </a:r>
            <a:r>
              <a:rPr lang="ru-RU" sz="2800" b="0"/>
              <a:t>, </a:t>
            </a:r>
            <a:r>
              <a:rPr lang="en-US" sz="2800" b="0"/>
              <a:t>that no longer depends on </a:t>
            </a:r>
            <a:r>
              <a:rPr lang="en-US" sz="2800" b="0" i="1"/>
              <a:t>a</a:t>
            </a:r>
            <a:r>
              <a:rPr lang="en-US" sz="2800" b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827088" y="1125538"/>
            <a:ext cx="7993062" cy="2376487"/>
          </a:xfrm>
        </p:spPr>
        <p:txBody>
          <a:bodyPr/>
          <a:lstStyle/>
          <a:p>
            <a:pPr>
              <a:buFont typeface="Wingdings" pitchFamily="2" charset="2"/>
              <a:buChar char="n"/>
            </a:pPr>
            <a:r>
              <a:rPr lang="en-US" altLang="ko-KR" sz="3000">
                <a:ea typeface="Gulim" pitchFamily="34" charset="-127"/>
              </a:rPr>
              <a:t> </a:t>
            </a:r>
            <a:r>
              <a:rPr lang="en-US" altLang="ko-KR">
                <a:ea typeface="Gulim" pitchFamily="34" charset="-127"/>
              </a:rPr>
              <a:t>Deposited particles are distributed over the size with the distribution function         </a:t>
            </a:r>
            <a:r>
              <a:rPr lang="ru-RU"/>
              <a:t>.</a:t>
            </a:r>
            <a:endParaRPr lang="en-US"/>
          </a:p>
          <a:p>
            <a:r>
              <a:rPr lang="en-US" altLang="ko-KR">
                <a:ea typeface="Gulim" pitchFamily="34" charset="-127"/>
              </a:rPr>
              <a:t>Then the resuspension rate can be calculated by the formula:</a:t>
            </a:r>
            <a:r>
              <a:rPr lang="ru-RU" altLang="ko-KR"/>
              <a:t> </a:t>
            </a:r>
            <a:endParaRPr lang="en-US" altLang="ko-KR">
              <a:ea typeface="Gulim" pitchFamily="34" charset="-127"/>
            </a:endParaRPr>
          </a:p>
        </p:txBody>
      </p:sp>
      <p:sp>
        <p:nvSpPr>
          <p:cNvPr id="123907" name="Line 3"/>
          <p:cNvSpPr>
            <a:spLocks noChangeShapeType="1"/>
          </p:cNvSpPr>
          <p:nvPr/>
        </p:nvSpPr>
        <p:spPr bwMode="auto">
          <a:xfrm>
            <a:off x="2051050" y="4581525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908" name="Freeform 4"/>
          <p:cNvSpPr>
            <a:spLocks noChangeArrowheads="1"/>
          </p:cNvSpPr>
          <p:nvPr/>
        </p:nvSpPr>
        <p:spPr bwMode="auto">
          <a:xfrm>
            <a:off x="611188" y="1052513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115888"/>
            <a:ext cx="9144000" cy="647700"/>
          </a:xfrm>
          <a:noFill/>
          <a:ln/>
        </p:spPr>
        <p:txBody>
          <a:bodyPr/>
          <a:lstStyle/>
          <a:p>
            <a:pPr algn="ctr"/>
            <a:r>
              <a:rPr lang="en-US" sz="4400" b="1">
                <a:solidFill>
                  <a:schemeClr val="tx1"/>
                </a:solidFill>
              </a:rPr>
              <a:t> Particles Distributed Over the Size</a:t>
            </a:r>
            <a:endParaRPr lang="ru-RU" sz="4400" b="1">
              <a:solidFill>
                <a:schemeClr val="tx1"/>
              </a:solidFill>
            </a:endParaRPr>
          </a:p>
        </p:txBody>
      </p:sp>
      <p:sp>
        <p:nvSpPr>
          <p:cNvPr id="123910" name="Rectangle 6"/>
          <p:cNvSpPr>
            <a:spLocks noChangeArrowheads="1"/>
          </p:cNvSpPr>
          <p:nvPr/>
        </p:nvSpPr>
        <p:spPr bwMode="auto">
          <a:xfrm>
            <a:off x="395288" y="5084763"/>
            <a:ext cx="8640762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800" b="0"/>
              <a:t>           can be fixed or calculated during simulation of the deposition process.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800" b="0"/>
              <a:t> Dependence over </a:t>
            </a:r>
            <a:r>
              <a:rPr lang="en-US" sz="2800" b="0" i="1"/>
              <a:t>r</a:t>
            </a:r>
            <a:r>
              <a:rPr lang="en-US" sz="2800" b="0" i="1" baseline="-25000"/>
              <a:t>D</a:t>
            </a:r>
            <a:r>
              <a:rPr lang="en-US" sz="2800" b="0"/>
              <a:t> is via the removal force.</a:t>
            </a:r>
          </a:p>
        </p:txBody>
      </p:sp>
      <p:sp>
        <p:nvSpPr>
          <p:cNvPr id="1239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23911" name="Object 7"/>
          <p:cNvGraphicFramePr>
            <a:graphicFrameLocks noChangeAspect="1"/>
          </p:cNvGraphicFramePr>
          <p:nvPr/>
        </p:nvGraphicFramePr>
        <p:xfrm>
          <a:off x="5364163" y="1628775"/>
          <a:ext cx="865187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6" name="Equation" r:id="rId3" imgW="406224" imgH="228501" progId="Equation.3">
                  <p:embed/>
                </p:oleObj>
              </mc:Choice>
              <mc:Fallback>
                <p:oleObj name="Equation" r:id="rId3" imgW="406224" imgH="228501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1628775"/>
                        <a:ext cx="865187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9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23913" name="Object 9"/>
          <p:cNvGraphicFramePr>
            <a:graphicFrameLocks noChangeAspect="1"/>
          </p:cNvGraphicFramePr>
          <p:nvPr/>
        </p:nvGraphicFramePr>
        <p:xfrm>
          <a:off x="1697038" y="3141663"/>
          <a:ext cx="5895975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7" name="Equation" r:id="rId5" imgW="2806560" imgH="482400" progId="Equation.3">
                  <p:embed/>
                </p:oleObj>
              </mc:Choice>
              <mc:Fallback>
                <p:oleObj name="Equation" r:id="rId5" imgW="2806560" imgH="482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038" y="3141663"/>
                        <a:ext cx="5895975" cy="1019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15" name="Object 11"/>
          <p:cNvGraphicFramePr>
            <a:graphicFrameLocks noChangeAspect="1"/>
          </p:cNvGraphicFramePr>
          <p:nvPr/>
        </p:nvGraphicFramePr>
        <p:xfrm>
          <a:off x="755650" y="5084763"/>
          <a:ext cx="93662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8" name="Equation" r:id="rId7" imgW="406224" imgH="228501" progId="Equation.3">
                  <p:embed/>
                </p:oleObj>
              </mc:Choice>
              <mc:Fallback>
                <p:oleObj name="Equation" r:id="rId7" imgW="406224" imgH="228501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5084763"/>
                        <a:ext cx="936625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827088" y="981075"/>
            <a:ext cx="7993062" cy="1511300"/>
          </a:xfrm>
        </p:spPr>
        <p:txBody>
          <a:bodyPr/>
          <a:lstStyle/>
          <a:p>
            <a:pPr>
              <a:buFont typeface="Wingdings" pitchFamily="2" charset="2"/>
              <a:buChar char="n"/>
            </a:pPr>
            <a:r>
              <a:rPr lang="en-US" altLang="ko-KR" sz="3000">
                <a:ea typeface="Gulim" pitchFamily="34" charset="-127"/>
              </a:rPr>
              <a:t> E</a:t>
            </a:r>
            <a:r>
              <a:rPr lang="en-US"/>
              <a:t>llipsoid shaped particles with two identical semi-axes </a:t>
            </a:r>
            <a:r>
              <a:rPr lang="en-US" i="1"/>
              <a:t>b</a:t>
            </a:r>
            <a:r>
              <a:rPr lang="en-US"/>
              <a:t> and and one semi-axis that is </a:t>
            </a:r>
            <a:r>
              <a:rPr lang="ru-RU" i="1"/>
              <a:t>α</a:t>
            </a:r>
            <a:r>
              <a:rPr lang="en-US"/>
              <a:t> times longer than those two</a:t>
            </a:r>
            <a:r>
              <a:rPr lang="ru-RU"/>
              <a:t> </a:t>
            </a:r>
            <a:r>
              <a:rPr lang="en-US"/>
              <a:t>a = </a:t>
            </a:r>
            <a:r>
              <a:rPr lang="ru-RU" i="1"/>
              <a:t>α</a:t>
            </a:r>
            <a:r>
              <a:rPr lang="en-US" i="1"/>
              <a:t>b</a:t>
            </a:r>
            <a:endParaRPr lang="en-US"/>
          </a:p>
        </p:txBody>
      </p:sp>
      <p:sp>
        <p:nvSpPr>
          <p:cNvPr id="125955" name="Line 3"/>
          <p:cNvSpPr>
            <a:spLocks noChangeShapeType="1"/>
          </p:cNvSpPr>
          <p:nvPr/>
        </p:nvSpPr>
        <p:spPr bwMode="auto">
          <a:xfrm>
            <a:off x="1979613" y="2492375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5956" name="Freeform 4"/>
          <p:cNvSpPr>
            <a:spLocks noChangeArrowheads="1"/>
          </p:cNvSpPr>
          <p:nvPr/>
        </p:nvSpPr>
        <p:spPr bwMode="auto">
          <a:xfrm>
            <a:off x="611188" y="981075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115888"/>
            <a:ext cx="9144000" cy="647700"/>
          </a:xfrm>
          <a:noFill/>
          <a:ln/>
        </p:spPr>
        <p:txBody>
          <a:bodyPr/>
          <a:lstStyle/>
          <a:p>
            <a:pPr algn="ctr"/>
            <a:r>
              <a:rPr lang="en-US" sz="4100" b="1">
                <a:solidFill>
                  <a:schemeClr val="tx1"/>
                </a:solidFill>
              </a:rPr>
              <a:t>Resuspension of Non-spherical Particles</a:t>
            </a:r>
            <a:endParaRPr lang="ru-RU" sz="4100" b="1">
              <a:solidFill>
                <a:schemeClr val="tx1"/>
              </a:solidFill>
            </a:endParaRPr>
          </a:p>
        </p:txBody>
      </p:sp>
      <p:sp>
        <p:nvSpPr>
          <p:cNvPr id="125958" name="Rectangle 6"/>
          <p:cNvSpPr>
            <a:spLocks noChangeArrowheads="1"/>
          </p:cNvSpPr>
          <p:nvPr/>
        </p:nvSpPr>
        <p:spPr bwMode="auto">
          <a:xfrm>
            <a:off x="684213" y="2565400"/>
            <a:ext cx="8064500" cy="40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800" b="0"/>
              <a:t>I. The largest ellipsoid axes is parallel to the flow.</a:t>
            </a:r>
            <a:r>
              <a:rPr lang="ru-RU" sz="2800" b="0"/>
              <a:t> </a:t>
            </a:r>
            <a:r>
              <a:rPr lang="en-US" sz="2800" b="0"/>
              <a:t>Then the dependence over particle characteristic dimensions is determined by force shoulders: </a:t>
            </a:r>
            <a:r>
              <a:rPr lang="en-US" sz="2800" b="0" i="1"/>
              <a:t>r</a:t>
            </a:r>
            <a:r>
              <a:rPr lang="en-US" sz="2800" b="0" i="1" baseline="-25000"/>
              <a:t>effD</a:t>
            </a:r>
            <a:r>
              <a:rPr lang="en-US" sz="2800" b="0"/>
              <a:t> = </a:t>
            </a:r>
            <a:r>
              <a:rPr lang="en-US" sz="2800" b="0" i="1"/>
              <a:t>b</a:t>
            </a:r>
            <a:r>
              <a:rPr lang="en-US" sz="2800" b="0"/>
              <a:t>, </a:t>
            </a:r>
            <a:r>
              <a:rPr lang="en-US" sz="2800" b="0" i="1"/>
              <a:t>r</a:t>
            </a:r>
            <a:r>
              <a:rPr lang="en-US" sz="2800" b="0" i="1" baseline="-25000"/>
              <a:t>effL</a:t>
            </a:r>
            <a:r>
              <a:rPr lang="en-US" sz="2800" b="0"/>
              <a:t> = </a:t>
            </a:r>
            <a:r>
              <a:rPr lang="ru-RU" sz="2800" b="0" i="1"/>
              <a:t>α</a:t>
            </a:r>
            <a:r>
              <a:rPr lang="en-US" sz="2800" b="0" baseline="30000"/>
              <a:t>1/2</a:t>
            </a:r>
            <a:r>
              <a:rPr lang="en-US" sz="2800" b="0" i="1"/>
              <a:t>b</a:t>
            </a:r>
            <a:r>
              <a:rPr lang="en-US" sz="2800" b="0"/>
              <a:t>.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2800" b="0"/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2800" b="0"/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2800" b="0"/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800" b="0"/>
              <a:t>II. The largest ellipsoid axes is perpendicular to the flow. Then </a:t>
            </a:r>
            <a:r>
              <a:rPr lang="en-US" sz="2800" b="0" i="1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r</a:t>
            </a:r>
            <a:r>
              <a:rPr lang="en-US" sz="2800" b="0" i="1" baseline="-30000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effD</a:t>
            </a:r>
            <a:r>
              <a:rPr lang="en-US" sz="2800" b="0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 = </a:t>
            </a:r>
            <a:r>
              <a:rPr lang="en-US" sz="2800" b="0" i="1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r</a:t>
            </a:r>
            <a:r>
              <a:rPr lang="en-US" sz="2800" b="0" i="1" baseline="-30000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effL</a:t>
            </a:r>
            <a:r>
              <a:rPr lang="en-US" sz="2800" b="0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 = </a:t>
            </a:r>
            <a:r>
              <a:rPr lang="ru-RU" sz="2800" b="0" i="1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α</a:t>
            </a:r>
            <a:r>
              <a:rPr lang="en-US" sz="2800" b="0" baseline="30000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1/2</a:t>
            </a:r>
            <a:r>
              <a:rPr lang="en-US" sz="2800" b="0" i="1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b</a:t>
            </a:r>
            <a:r>
              <a:rPr lang="en-US" sz="2800" b="0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.</a:t>
            </a:r>
            <a:r>
              <a:rPr lang="ru-RU" sz="2800" b="0"/>
              <a:t> </a:t>
            </a:r>
            <a:endParaRPr lang="en-US" sz="2800" b="0"/>
          </a:p>
        </p:txBody>
      </p:sp>
      <p:sp>
        <p:nvSpPr>
          <p:cNvPr id="12595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259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12596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3933825"/>
            <a:ext cx="3673475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4213" y="908050"/>
            <a:ext cx="8351837" cy="561657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n"/>
            </a:pPr>
            <a:r>
              <a:rPr lang="en-US" altLang="ko-KR" sz="3000">
                <a:ea typeface="Gulim" pitchFamily="34" charset="-127"/>
              </a:rPr>
              <a:t> </a:t>
            </a:r>
            <a:r>
              <a:rPr lang="en-US" b="1"/>
              <a:t>Mono-disperse particles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Monolayer thickness is equal to </a:t>
            </a:r>
            <a:r>
              <a:rPr lang="ru-RU" sz="2400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2</a:t>
            </a:r>
            <a:r>
              <a:rPr lang="en-US" sz="2400" i="1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b</a:t>
            </a:r>
            <a:r>
              <a:rPr lang="ru-RU" sz="2400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.</a:t>
            </a:r>
            <a:endParaRPr lang="en-US" sz="2400">
              <a:solidFill>
                <a:srgbClr val="000000"/>
              </a:solidFill>
              <a:ea typeface="Times New Roman CYR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Density of the layer will be estimated as 0.7</a:t>
            </a:r>
            <a:r>
              <a:rPr lang="ru-RU" sz="2400" i="1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ρ</a:t>
            </a:r>
            <a:r>
              <a:rPr lang="en-US" sz="2400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, where </a:t>
            </a:r>
            <a:r>
              <a:rPr lang="ru-RU" sz="2400" i="1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ρ</a:t>
            </a:r>
            <a:r>
              <a:rPr lang="en-US" sz="2400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 is the mass density of the particles (that corresponds to the density packing).</a:t>
            </a:r>
            <a:r>
              <a:rPr lang="ru-RU" sz="2400"/>
              <a:t> </a:t>
            </a:r>
            <a:endParaRPr lang="en-US" sz="2400"/>
          </a:p>
          <a:p>
            <a:pPr>
              <a:lnSpc>
                <a:spcPct val="90000"/>
              </a:lnSpc>
              <a:spcBef>
                <a:spcPct val="80000"/>
              </a:spcBef>
            </a:pPr>
            <a:r>
              <a:rPr lang="en-US" sz="2400"/>
              <a:t>Up to the moment when only one monolayer remains, the resuspension rate will be determined according to the formula</a:t>
            </a:r>
            <a:r>
              <a:rPr lang="ru-RU" sz="2400"/>
              <a:t> </a:t>
            </a: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1000"/>
          </a:p>
          <a:p>
            <a:pPr>
              <a:lnSpc>
                <a:spcPct val="90000"/>
              </a:lnSpc>
            </a:pPr>
            <a:r>
              <a:rPr lang="en-US" sz="2400"/>
              <a:t>The </a:t>
            </a:r>
            <a:r>
              <a:rPr lang="en-US" sz="2400" i="1"/>
              <a:t>roughness</a:t>
            </a:r>
            <a:r>
              <a:rPr lang="en-US" sz="2400"/>
              <a:t> in this case is determined by the particle size: </a:t>
            </a:r>
            <a:r>
              <a:rPr lang="en-US" sz="2400" i="1"/>
              <a:t>a</a:t>
            </a:r>
            <a:r>
              <a:rPr lang="en-US" sz="2400"/>
              <a:t> = </a:t>
            </a:r>
            <a:r>
              <a:rPr lang="ru-RU" sz="2400" i="1"/>
              <a:t>α</a:t>
            </a:r>
            <a:r>
              <a:rPr lang="en-US" sz="2400" baseline="30000"/>
              <a:t>1/2</a:t>
            </a:r>
            <a:r>
              <a:rPr lang="en-US" sz="2400" i="1"/>
              <a:t>b</a:t>
            </a:r>
            <a:r>
              <a:rPr lang="en-US" sz="2400"/>
              <a:t>.</a:t>
            </a:r>
          </a:p>
          <a:p>
            <a:pPr>
              <a:lnSpc>
                <a:spcPct val="90000"/>
              </a:lnSpc>
            </a:pPr>
            <a:r>
              <a:rPr lang="en-US" sz="2400"/>
              <a:t>The duration of this time period is                where        is a number of deposited monolayers.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  <p:sp>
        <p:nvSpPr>
          <p:cNvPr id="126979" name="Line 3"/>
          <p:cNvSpPr>
            <a:spLocks noChangeShapeType="1"/>
          </p:cNvSpPr>
          <p:nvPr/>
        </p:nvSpPr>
        <p:spPr bwMode="auto">
          <a:xfrm>
            <a:off x="1979613" y="29972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6980" name="Freeform 4"/>
          <p:cNvSpPr>
            <a:spLocks noChangeArrowheads="1"/>
          </p:cNvSpPr>
          <p:nvPr/>
        </p:nvSpPr>
        <p:spPr bwMode="auto">
          <a:xfrm>
            <a:off x="611188" y="90805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115888"/>
            <a:ext cx="9144000" cy="647700"/>
          </a:xfrm>
          <a:noFill/>
          <a:ln/>
        </p:spPr>
        <p:txBody>
          <a:bodyPr/>
          <a:lstStyle/>
          <a:p>
            <a:pPr algn="ctr"/>
            <a:r>
              <a:rPr lang="en-US" sz="4100" b="1">
                <a:solidFill>
                  <a:schemeClr val="tx1"/>
                </a:solidFill>
              </a:rPr>
              <a:t>Resuspension </a:t>
            </a:r>
            <a:r>
              <a:rPr lang="en-US" sz="4100" b="1">
                <a:solidFill>
                  <a:schemeClr val="tx1"/>
                </a:solidFill>
                <a:ea typeface="Times New Roman CYR" charset="0"/>
                <a:cs typeface="Times New Roman" pitchFamily="18" charset="0"/>
              </a:rPr>
              <a:t>from Multilayer Coverage</a:t>
            </a:r>
            <a:r>
              <a:rPr lang="ru-RU" sz="4300" b="1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269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269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2698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26986" name="Object 10"/>
          <p:cNvGraphicFramePr>
            <a:graphicFrameLocks noChangeAspect="1"/>
          </p:cNvGraphicFramePr>
          <p:nvPr/>
        </p:nvGraphicFramePr>
        <p:xfrm>
          <a:off x="2916238" y="3789363"/>
          <a:ext cx="2447925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92" name="Equation" r:id="rId3" imgW="1256755" imgH="482391" progId="Equation.3">
                  <p:embed/>
                </p:oleObj>
              </mc:Choice>
              <mc:Fallback>
                <p:oleObj name="Equation" r:id="rId3" imgW="1256755" imgH="482391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3789363"/>
                        <a:ext cx="2447925" cy="94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98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26988" name="Object 12"/>
          <p:cNvGraphicFramePr>
            <a:graphicFrameLocks noChangeAspect="1"/>
          </p:cNvGraphicFramePr>
          <p:nvPr/>
        </p:nvGraphicFramePr>
        <p:xfrm>
          <a:off x="5364163" y="5445125"/>
          <a:ext cx="12239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93" name="Equation" r:id="rId5" imgW="672840" imgH="241200" progId="Equation.3">
                  <p:embed/>
                </p:oleObj>
              </mc:Choice>
              <mc:Fallback>
                <p:oleObj name="Equation" r:id="rId5" imgW="672840" imgH="241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5445125"/>
                        <a:ext cx="1223962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99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26990" name="Object 14"/>
          <p:cNvGraphicFramePr>
            <a:graphicFrameLocks noChangeAspect="1"/>
          </p:cNvGraphicFramePr>
          <p:nvPr/>
        </p:nvGraphicFramePr>
        <p:xfrm>
          <a:off x="7596188" y="5445125"/>
          <a:ext cx="3937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94" name="Equation" r:id="rId7" imgW="203040" imgH="228600" progId="Equation.3">
                  <p:embed/>
                </p:oleObj>
              </mc:Choice>
              <mc:Fallback>
                <p:oleObj name="Equation" r:id="rId7" imgW="203040" imgH="2286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5445125"/>
                        <a:ext cx="393700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9750" y="908050"/>
            <a:ext cx="8604250" cy="576103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n"/>
            </a:pPr>
            <a:r>
              <a:rPr lang="en-US" altLang="ko-KR" sz="1800">
                <a:ea typeface="Gulim" pitchFamily="34" charset="-127"/>
              </a:rPr>
              <a:t> </a:t>
            </a:r>
            <a:r>
              <a:rPr lang="en-US" sz="2000" b="1"/>
              <a:t>Polydisperse particles (with deposition)</a:t>
            </a:r>
          </a:p>
          <a:p>
            <a:pPr>
              <a:spcAft>
                <a:spcPct val="20000"/>
              </a:spcAft>
            </a:pPr>
            <a:r>
              <a:rPr lang="en-US" sz="1800"/>
              <a:t>Deposited layer is distinguished into two sublayers: the </a:t>
            </a:r>
            <a:r>
              <a:rPr lang="en-US" sz="1800" i="1"/>
              <a:t>upper</a:t>
            </a:r>
            <a:r>
              <a:rPr lang="en-US" sz="1800"/>
              <a:t> partly filled one and the </a:t>
            </a:r>
            <a:r>
              <a:rPr lang="en-US" sz="1800" i="1"/>
              <a:t>lower</a:t>
            </a:r>
            <a:r>
              <a:rPr lang="en-US" sz="1800"/>
              <a:t> one fully filled. Particles from the </a:t>
            </a:r>
            <a:r>
              <a:rPr lang="en-US" sz="1800" i="1"/>
              <a:t>upper sublayer</a:t>
            </a:r>
            <a:r>
              <a:rPr lang="en-US" sz="1800"/>
              <a:t> can be </a:t>
            </a:r>
            <a:r>
              <a:rPr lang="en-US" sz="1800" i="1"/>
              <a:t>removed</a:t>
            </a:r>
            <a:r>
              <a:rPr lang="en-US" sz="1800"/>
              <a:t> from it and particles from the </a:t>
            </a:r>
            <a:r>
              <a:rPr lang="en-US" sz="1800" i="1"/>
              <a:t>bulk</a:t>
            </a:r>
            <a:r>
              <a:rPr lang="en-US" sz="1800"/>
              <a:t> can be </a:t>
            </a:r>
            <a:r>
              <a:rPr lang="en-US" sz="1800" i="1"/>
              <a:t>deposited</a:t>
            </a:r>
            <a:r>
              <a:rPr lang="en-US" sz="1800"/>
              <a:t> on it</a:t>
            </a:r>
            <a:r>
              <a:rPr lang="ru-RU" sz="1800"/>
              <a:t> </a:t>
            </a:r>
            <a:r>
              <a:rPr lang="en-US" sz="1800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sz="1800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The </a:t>
            </a:r>
            <a:r>
              <a:rPr lang="en-US" sz="1800" b="1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evolution of the layer</a:t>
            </a:r>
            <a:r>
              <a:rPr lang="en-US" sz="1800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 can be described by the set of equations</a:t>
            </a:r>
          </a:p>
          <a:p>
            <a:pPr>
              <a:buFont typeface="Wingdings" pitchFamily="2" charset="2"/>
              <a:buChar char="n"/>
            </a:pPr>
            <a:r>
              <a:rPr lang="en-US" sz="1800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 for layer thickness </a:t>
            </a:r>
            <a:r>
              <a:rPr lang="en-US" sz="1800" i="1">
                <a:solidFill>
                  <a:srgbClr val="000000"/>
                </a:solidFill>
                <a:ea typeface="Times New Roman CYR" charset="0"/>
                <a:cs typeface="Times New Roman" pitchFamily="18" charset="0"/>
              </a:rPr>
              <a:t>h</a:t>
            </a:r>
          </a:p>
          <a:p>
            <a:endParaRPr lang="en-US" sz="1800" i="1"/>
          </a:p>
          <a:p>
            <a:endParaRPr lang="en-US" sz="1800" i="1"/>
          </a:p>
          <a:p>
            <a:r>
              <a:rPr lang="en-US" sz="1800" i="1"/>
              <a:t>P</a:t>
            </a:r>
            <a:r>
              <a:rPr lang="en-US" sz="1800" i="1" baseline="-25000"/>
              <a:t>Dk</a:t>
            </a:r>
            <a:r>
              <a:rPr lang="en-US" sz="1800"/>
              <a:t> and </a:t>
            </a:r>
            <a:r>
              <a:rPr lang="en-US" sz="1800" i="1"/>
              <a:t>P</a:t>
            </a:r>
            <a:r>
              <a:rPr lang="en-US" sz="1800" i="1" baseline="-25000"/>
              <a:t>Rk</a:t>
            </a:r>
            <a:r>
              <a:rPr lang="en-US" sz="1800"/>
              <a:t> are </a:t>
            </a:r>
            <a:r>
              <a:rPr lang="en-US" sz="1800" i="1"/>
              <a:t>deposition</a:t>
            </a:r>
            <a:r>
              <a:rPr lang="en-US" sz="1800"/>
              <a:t> and </a:t>
            </a:r>
            <a:r>
              <a:rPr lang="en-US" sz="1800" i="1"/>
              <a:t>resuspension</a:t>
            </a:r>
            <a:r>
              <a:rPr lang="en-US" sz="1800"/>
              <a:t> rates for the particles of sort </a:t>
            </a:r>
            <a:r>
              <a:rPr lang="en-US" sz="1800" i="1"/>
              <a:t>k</a:t>
            </a:r>
            <a:r>
              <a:rPr lang="en-US" sz="1800"/>
              <a:t> respectively. </a:t>
            </a:r>
            <a:endParaRPr lang="en-US" sz="1800" i="1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n"/>
            </a:pPr>
            <a:r>
              <a:rPr lang="en-US" sz="1800" i="1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0000"/>
                </a:solidFill>
              </a:rPr>
              <a:t>for</a:t>
            </a:r>
            <a:r>
              <a:rPr lang="en-US" sz="1800" i="1">
                <a:solidFill>
                  <a:srgbClr val="000000"/>
                </a:solidFill>
              </a:rPr>
              <a:t> upper </a:t>
            </a:r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sublayer surface mass density </a:t>
            </a:r>
            <a:r>
              <a:rPr lang="el-GR" sz="1800" i="1">
                <a:solidFill>
                  <a:srgbClr val="000000"/>
                </a:solidFill>
                <a:cs typeface="Times New Roman" pitchFamily="18" charset="0"/>
              </a:rPr>
              <a:t>σ</a:t>
            </a:r>
            <a:r>
              <a:rPr lang="en-US" sz="1800" i="1" baseline="-25000">
                <a:solidFill>
                  <a:srgbClr val="000000"/>
                </a:solidFill>
                <a:cs typeface="Times New Roman" pitchFamily="18" charset="0"/>
              </a:rPr>
              <a:t>k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endParaRPr lang="en-US" sz="1800" i="1" baseline="-2500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</a:pPr>
            <a:endParaRPr lang="en-US" sz="1800" i="1" baseline="-2500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n"/>
            </a:pPr>
            <a:r>
              <a:rPr lang="en-US" sz="1800" i="1" baseline="-25000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0000"/>
                </a:solidFill>
              </a:rPr>
              <a:t>for the </a:t>
            </a:r>
            <a:r>
              <a:rPr lang="en-US" sz="1600" i="1"/>
              <a:t>bulk mass density</a:t>
            </a:r>
            <a:r>
              <a:rPr lang="en-US" sz="1600"/>
              <a:t> near the surface by:</a:t>
            </a:r>
            <a:endParaRPr lang="en-US" sz="180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endParaRPr lang="en-US" sz="1600"/>
          </a:p>
          <a:p>
            <a:pPr>
              <a:lnSpc>
                <a:spcPct val="80000"/>
              </a:lnSpc>
            </a:pPr>
            <a:endParaRPr lang="en-US" sz="1600"/>
          </a:p>
          <a:p>
            <a:pPr>
              <a:lnSpc>
                <a:spcPct val="140000"/>
              </a:lnSpc>
            </a:pPr>
            <a:r>
              <a:rPr lang="en-US" sz="1600"/>
              <a:t>By solving of these equations one can calculate the value of the particles surface density on the tube wall                                  that is measured in the experiments.</a:t>
            </a:r>
          </a:p>
        </p:txBody>
      </p:sp>
      <p:sp>
        <p:nvSpPr>
          <p:cNvPr id="128003" name="Line 3"/>
          <p:cNvSpPr>
            <a:spLocks noChangeShapeType="1"/>
          </p:cNvSpPr>
          <p:nvPr/>
        </p:nvSpPr>
        <p:spPr bwMode="auto">
          <a:xfrm>
            <a:off x="1835150" y="21336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8004" name="Freeform 4"/>
          <p:cNvSpPr>
            <a:spLocks noChangeArrowheads="1"/>
          </p:cNvSpPr>
          <p:nvPr/>
        </p:nvSpPr>
        <p:spPr bwMode="auto">
          <a:xfrm>
            <a:off x="539750" y="90805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115888"/>
            <a:ext cx="9144000" cy="647700"/>
          </a:xfrm>
          <a:noFill/>
          <a:ln/>
        </p:spPr>
        <p:txBody>
          <a:bodyPr/>
          <a:lstStyle/>
          <a:p>
            <a:pPr algn="ctr"/>
            <a:r>
              <a:rPr lang="en-US" sz="4100" b="1">
                <a:solidFill>
                  <a:schemeClr val="tx1"/>
                </a:solidFill>
              </a:rPr>
              <a:t>Resuspension </a:t>
            </a:r>
            <a:r>
              <a:rPr lang="en-US" sz="4100" b="1">
                <a:solidFill>
                  <a:schemeClr val="tx1"/>
                </a:solidFill>
                <a:ea typeface="Times New Roman CYR" charset="0"/>
                <a:cs typeface="Times New Roman" pitchFamily="18" charset="0"/>
              </a:rPr>
              <a:t>from Multilayer Coverage</a:t>
            </a:r>
            <a:r>
              <a:rPr lang="ru-RU" sz="4300" b="1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280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280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280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280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2801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28014" name="Object 14"/>
          <p:cNvGraphicFramePr>
            <a:graphicFrameLocks noChangeAspect="1"/>
          </p:cNvGraphicFramePr>
          <p:nvPr/>
        </p:nvGraphicFramePr>
        <p:xfrm>
          <a:off x="971550" y="2781300"/>
          <a:ext cx="4033838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23" name="Equation" r:id="rId3" imgW="1917360" imgH="342720" progId="Equation.3">
                  <p:embed/>
                </p:oleObj>
              </mc:Choice>
              <mc:Fallback>
                <p:oleObj name="Equation" r:id="rId3" imgW="1917360" imgH="34272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781300"/>
                        <a:ext cx="4033838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16" name="Object 16"/>
          <p:cNvGraphicFramePr>
            <a:graphicFrameLocks noChangeAspect="1"/>
          </p:cNvGraphicFramePr>
          <p:nvPr/>
        </p:nvGraphicFramePr>
        <p:xfrm>
          <a:off x="2339975" y="4365625"/>
          <a:ext cx="4319588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24" name="Equation" r:id="rId5" imgW="2120760" imgH="228600" progId="Equation.3">
                  <p:embed/>
                </p:oleObj>
              </mc:Choice>
              <mc:Fallback>
                <p:oleObj name="Equation" r:id="rId5" imgW="2120760" imgH="228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4365625"/>
                        <a:ext cx="4319588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18" name="Object 18"/>
          <p:cNvGraphicFramePr>
            <a:graphicFrameLocks noChangeAspect="1"/>
          </p:cNvGraphicFramePr>
          <p:nvPr/>
        </p:nvGraphicFramePr>
        <p:xfrm>
          <a:off x="5580063" y="2565400"/>
          <a:ext cx="230505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25" name="Equation" r:id="rId7" imgW="1307880" imgH="482400" progId="Equation.3">
                  <p:embed/>
                </p:oleObj>
              </mc:Choice>
              <mc:Fallback>
                <p:oleObj name="Equation" r:id="rId7" imgW="1307880" imgH="4824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2565400"/>
                        <a:ext cx="2305050" cy="855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02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28019" name="Object 19"/>
          <p:cNvGraphicFramePr>
            <a:graphicFrameLocks noChangeAspect="1"/>
          </p:cNvGraphicFramePr>
          <p:nvPr/>
        </p:nvGraphicFramePr>
        <p:xfrm>
          <a:off x="2555875" y="5084763"/>
          <a:ext cx="3695700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26" name="Формула" r:id="rId9" imgW="2044440" imgH="393480" progId="Equation.3">
                  <p:embed/>
                </p:oleObj>
              </mc:Choice>
              <mc:Fallback>
                <p:oleObj name="Формула" r:id="rId9" imgW="2044440" imgH="3934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5084763"/>
                        <a:ext cx="3695700" cy="706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21" name="Object 21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27" name="Формула" r:id="rId11" imgW="114120" imgH="215640" progId="Equation.3">
                  <p:embed/>
                </p:oleObj>
              </mc:Choice>
              <mc:Fallback>
                <p:oleObj name="Формула" r:id="rId11" imgW="114120" imgH="2156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22" name="Object 22"/>
          <p:cNvGraphicFramePr>
            <a:graphicFrameLocks noChangeAspect="1"/>
          </p:cNvGraphicFramePr>
          <p:nvPr/>
        </p:nvGraphicFramePr>
        <p:xfrm>
          <a:off x="1908175" y="6237288"/>
          <a:ext cx="165735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28" name="Формула" r:id="rId13" imgW="888840" imgH="266400" progId="Equation.3">
                  <p:embed/>
                </p:oleObj>
              </mc:Choice>
              <mc:Fallback>
                <p:oleObj name="Формула" r:id="rId13" imgW="888840" imgH="2664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6237288"/>
                        <a:ext cx="1657350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908050"/>
            <a:ext cx="8532812" cy="5616575"/>
          </a:xfrm>
        </p:spPr>
        <p:txBody>
          <a:bodyPr/>
          <a:lstStyle/>
          <a:p>
            <a:pPr>
              <a:spcAft>
                <a:spcPct val="20000"/>
              </a:spcAft>
              <a:buFont typeface="Wingdings" pitchFamily="2" charset="2"/>
              <a:buChar char="n"/>
            </a:pPr>
            <a:r>
              <a:rPr lang="en-US" altLang="ko-KR" sz="3400">
                <a:ea typeface="Gulim" pitchFamily="34" charset="-127"/>
              </a:rPr>
              <a:t> </a:t>
            </a:r>
            <a:r>
              <a:rPr lang="en-US" altLang="ko-KR" sz="2700">
                <a:ea typeface="Gulim" pitchFamily="34" charset="-127"/>
              </a:rPr>
              <a:t>P</a:t>
            </a:r>
            <a:r>
              <a:rPr lang="en-US" sz="2700"/>
              <a:t>article removal condition can be written in the form:</a:t>
            </a:r>
          </a:p>
          <a:p>
            <a:pPr algn="ctr">
              <a:spcAft>
                <a:spcPct val="20000"/>
              </a:spcAft>
            </a:pPr>
            <a:r>
              <a:rPr lang="fr-FR" i="1">
                <a:solidFill>
                  <a:srgbClr val="000000"/>
                </a:solidFill>
                <a:latin typeface="Times New Roman CYR" charset="0"/>
                <a:cs typeface="Times New Roman" pitchFamily="18" charset="0"/>
              </a:rPr>
              <a:t>F</a:t>
            </a:r>
            <a:r>
              <a:rPr lang="fr-FR" i="1" baseline="-30000">
                <a:solidFill>
                  <a:srgbClr val="000000"/>
                </a:solidFill>
                <a:latin typeface="Times New Roman CYR" charset="0"/>
                <a:cs typeface="Times New Roman" pitchFamily="18" charset="0"/>
              </a:rPr>
              <a:t>t</a:t>
            </a:r>
            <a:r>
              <a:rPr lang="ru-RU">
                <a:solidFill>
                  <a:srgbClr val="000000"/>
                </a:solidFill>
                <a:latin typeface="Times New Roman CYR" charset="0"/>
                <a:cs typeface="Times New Roman" pitchFamily="18" charset="0"/>
              </a:rPr>
              <a:t>(</a:t>
            </a:r>
            <a:r>
              <a:rPr lang="fr-FR" i="1">
                <a:solidFill>
                  <a:srgbClr val="000000"/>
                </a:solidFill>
                <a:latin typeface="Times New Roman CYR" charset="0"/>
                <a:cs typeface="Times New Roman" pitchFamily="18" charset="0"/>
              </a:rPr>
              <a:t>t</a:t>
            </a:r>
            <a:r>
              <a:rPr lang="ru-RU">
                <a:solidFill>
                  <a:srgbClr val="000000"/>
                </a:solidFill>
                <a:latin typeface="Times New Roman CYR" charset="0"/>
                <a:cs typeface="Times New Roman" pitchFamily="18" charset="0"/>
              </a:rPr>
              <a:t>) = </a:t>
            </a:r>
            <a:r>
              <a:rPr lang="fr-FR" i="1">
                <a:solidFill>
                  <a:srgbClr val="000000"/>
                </a:solidFill>
                <a:latin typeface="Times New Roman CYR" charset="0"/>
                <a:cs typeface="Times New Roman" pitchFamily="18" charset="0"/>
              </a:rPr>
              <a:t>F</a:t>
            </a:r>
            <a:r>
              <a:rPr lang="fr-FR" i="1" baseline="-30000">
                <a:solidFill>
                  <a:srgbClr val="000000"/>
                </a:solidFill>
                <a:latin typeface="Times New Roman CYR" charset="0"/>
                <a:cs typeface="Times New Roman" pitchFamily="18" charset="0"/>
              </a:rPr>
              <a:t>L</a:t>
            </a:r>
            <a:r>
              <a:rPr lang="ru-RU">
                <a:solidFill>
                  <a:srgbClr val="000000"/>
                </a:solidFill>
                <a:latin typeface="Times New Roman CYR" charset="0"/>
                <a:cs typeface="Times New Roman" pitchFamily="18" charset="0"/>
              </a:rPr>
              <a:t> + 2</a:t>
            </a:r>
            <a:r>
              <a:rPr lang="fr-FR" i="1">
                <a:solidFill>
                  <a:srgbClr val="000000"/>
                </a:solidFill>
                <a:latin typeface="Times New Roman CYR" charset="0"/>
                <a:cs typeface="Times New Roman" pitchFamily="18" charset="0"/>
              </a:rPr>
              <a:t>F</a:t>
            </a:r>
            <a:r>
              <a:rPr lang="fr-FR" i="1" baseline="-30000">
                <a:solidFill>
                  <a:srgbClr val="000000"/>
                </a:solidFill>
                <a:latin typeface="Times New Roman CYR" charset="0"/>
                <a:cs typeface="Times New Roman" pitchFamily="18" charset="0"/>
              </a:rPr>
              <a:t>D</a:t>
            </a:r>
            <a:r>
              <a:rPr lang="ru-RU">
                <a:solidFill>
                  <a:srgbClr val="000000"/>
                </a:solidFill>
                <a:latin typeface="Times New Roman CYR" charset="0"/>
                <a:cs typeface="Times New Roman" pitchFamily="18" charset="0"/>
              </a:rPr>
              <a:t>∙</a:t>
            </a:r>
            <a:r>
              <a:rPr lang="fr-FR" i="1">
                <a:solidFill>
                  <a:srgbClr val="000000"/>
                </a:solidFill>
                <a:latin typeface="Times New Roman CYR" charset="0"/>
                <a:cs typeface="Times New Roman" pitchFamily="18" charset="0"/>
              </a:rPr>
              <a:t>r</a:t>
            </a:r>
            <a:r>
              <a:rPr lang="fr-FR" i="1" baseline="-30000">
                <a:solidFill>
                  <a:srgbClr val="000000"/>
                </a:solidFill>
                <a:latin typeface="Times New Roman CYR" charset="0"/>
                <a:cs typeface="Times New Roman" pitchFamily="18" charset="0"/>
              </a:rPr>
              <a:t>D</a:t>
            </a:r>
            <a:r>
              <a:rPr lang="ru-RU">
                <a:solidFill>
                  <a:srgbClr val="000000"/>
                </a:solidFill>
                <a:latin typeface="Times New Roman CYR" charset="0"/>
                <a:cs typeface="Times New Roman" pitchFamily="18" charset="0"/>
              </a:rPr>
              <a:t>/</a:t>
            </a:r>
            <a:r>
              <a:rPr lang="fr-FR" i="1">
                <a:solidFill>
                  <a:srgbClr val="000000"/>
                </a:solidFill>
                <a:latin typeface="Times New Roman CYR" charset="0"/>
                <a:cs typeface="Times New Roman" pitchFamily="18" charset="0"/>
              </a:rPr>
              <a:t>a</a:t>
            </a:r>
            <a:r>
              <a:rPr lang="ru-RU">
                <a:solidFill>
                  <a:srgbClr val="000000"/>
                </a:solidFill>
                <a:latin typeface="Times New Roman CYR" charset="0"/>
                <a:cs typeface="Times New Roman" pitchFamily="18" charset="0"/>
              </a:rPr>
              <a:t> &gt; </a:t>
            </a:r>
            <a:r>
              <a:rPr lang="fr-FR" i="1">
                <a:solidFill>
                  <a:srgbClr val="000000"/>
                </a:solidFill>
                <a:latin typeface="Times New Roman CYR" charset="0"/>
                <a:cs typeface="Times New Roman" pitchFamily="18" charset="0"/>
              </a:rPr>
              <a:t>f</a:t>
            </a:r>
            <a:r>
              <a:rPr lang="fr-FR" i="1" baseline="-30000">
                <a:solidFill>
                  <a:srgbClr val="000000"/>
                </a:solidFill>
                <a:latin typeface="Times New Roman CYR" charset="0"/>
                <a:cs typeface="Times New Roman" pitchFamily="18" charset="0"/>
              </a:rPr>
              <a:t>a</a:t>
            </a:r>
            <a:r>
              <a:rPr lang="en-US" i="1" baseline="-30000">
                <a:solidFill>
                  <a:srgbClr val="000000"/>
                </a:solidFill>
                <a:latin typeface="Times New Roman CYR" charset="0"/>
                <a:cs typeface="Times New Roman" pitchFamily="18" charset="0"/>
              </a:rPr>
              <a:t>s</a:t>
            </a:r>
            <a:r>
              <a:rPr lang="ru-RU" i="1">
                <a:solidFill>
                  <a:srgbClr val="000000"/>
                </a:solidFill>
                <a:latin typeface="Times New Roman CYR" charset="0"/>
                <a:cs typeface="Times New Roman" pitchFamily="18" charset="0"/>
              </a:rPr>
              <a:t> + </a:t>
            </a:r>
            <a:r>
              <a:rPr lang="fr-FR" i="1">
                <a:solidFill>
                  <a:srgbClr val="000000"/>
                </a:solidFill>
                <a:latin typeface="Times New Roman CYR" charset="0"/>
                <a:cs typeface="Times New Roman" pitchFamily="18" charset="0"/>
              </a:rPr>
              <a:t>f</a:t>
            </a:r>
            <a:r>
              <a:rPr lang="fr-FR" i="1" baseline="-30000">
                <a:solidFill>
                  <a:srgbClr val="000000"/>
                </a:solidFill>
                <a:latin typeface="Times New Roman CYR" charset="0"/>
                <a:cs typeface="Times New Roman" pitchFamily="18" charset="0"/>
              </a:rPr>
              <a:t>af </a:t>
            </a:r>
            <a:r>
              <a:rPr lang="ru-RU">
                <a:solidFill>
                  <a:srgbClr val="000000"/>
                </a:solidFill>
                <a:latin typeface="Times New Roman CYR" charset="0"/>
                <a:cs typeface="Times New Roman" pitchFamily="18" charset="0"/>
              </a:rPr>
              <a:t>/2.</a:t>
            </a:r>
            <a:r>
              <a:rPr lang="ru-RU"/>
              <a:t> </a:t>
            </a:r>
            <a:endParaRPr lang="en-US"/>
          </a:p>
          <a:p>
            <a:r>
              <a:rPr lang="en-US" sz="2400"/>
              <a:t>Then the representation for the resuspension rate constant will take the form: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The resuspension rate  at time </a:t>
            </a:r>
            <a:r>
              <a:rPr lang="en-US" sz="2400" i="1"/>
              <a:t>t</a:t>
            </a:r>
            <a:r>
              <a:rPr lang="en-US" sz="2400"/>
              <a:t> (in 1/s) is derived from this expression by its differentiation over time, namely</a:t>
            </a:r>
          </a:p>
        </p:txBody>
      </p:sp>
      <p:sp>
        <p:nvSpPr>
          <p:cNvPr id="129027" name="Line 3"/>
          <p:cNvSpPr>
            <a:spLocks noChangeShapeType="1"/>
          </p:cNvSpPr>
          <p:nvPr/>
        </p:nvSpPr>
        <p:spPr bwMode="auto">
          <a:xfrm>
            <a:off x="1908175" y="4365625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9028" name="Freeform 4"/>
          <p:cNvSpPr>
            <a:spLocks noChangeArrowheads="1"/>
          </p:cNvSpPr>
          <p:nvPr/>
        </p:nvSpPr>
        <p:spPr bwMode="auto">
          <a:xfrm>
            <a:off x="611188" y="90805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115888"/>
            <a:ext cx="9144000" cy="647700"/>
          </a:xfrm>
          <a:noFill/>
          <a:ln/>
        </p:spPr>
        <p:txBody>
          <a:bodyPr/>
          <a:lstStyle/>
          <a:p>
            <a:pPr algn="ctr"/>
            <a:r>
              <a:rPr lang="en-US" sz="4400" b="1">
                <a:solidFill>
                  <a:schemeClr val="tx1"/>
                </a:solidFill>
                <a:cs typeface="Times New Roman" pitchFamily="18" charset="0"/>
              </a:rPr>
              <a:t>Particle Watering Effect</a:t>
            </a:r>
            <a:r>
              <a:rPr lang="ru-RU" sz="4400" b="1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29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29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29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29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29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29040" name="Rectangle 16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29039" name="Object 15"/>
          <p:cNvGraphicFramePr>
            <a:graphicFrameLocks noChangeAspect="1"/>
          </p:cNvGraphicFramePr>
          <p:nvPr/>
        </p:nvGraphicFramePr>
        <p:xfrm>
          <a:off x="319088" y="3141663"/>
          <a:ext cx="8791575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43" name="Формула" r:id="rId3" imgW="5194080" imgH="558720" progId="Equation.3">
                  <p:embed/>
                </p:oleObj>
              </mc:Choice>
              <mc:Fallback>
                <p:oleObj name="Формула" r:id="rId3" imgW="5194080" imgH="55872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8" y="3141663"/>
                        <a:ext cx="8791575" cy="982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042" name="Rectangle 18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29041" name="Object 17"/>
          <p:cNvGraphicFramePr>
            <a:graphicFrameLocks noChangeAspect="1"/>
          </p:cNvGraphicFramePr>
          <p:nvPr/>
        </p:nvGraphicFramePr>
        <p:xfrm>
          <a:off x="1287463" y="5589588"/>
          <a:ext cx="6932612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44" name="Формула" r:id="rId5" imgW="3009600" imgH="482400" progId="Equation.3">
                  <p:embed/>
                </p:oleObj>
              </mc:Choice>
              <mc:Fallback>
                <p:oleObj name="Формула" r:id="rId5" imgW="3009600" imgH="4824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3" y="5589588"/>
                        <a:ext cx="6932612" cy="1119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1341438"/>
            <a:ext cx="7200900" cy="3527425"/>
          </a:xfrm>
        </p:spPr>
        <p:txBody>
          <a:bodyPr/>
          <a:lstStyle/>
          <a:p>
            <a:pPr>
              <a:buFont typeface="Wingdings" pitchFamily="2" charset="2"/>
              <a:buChar char="n"/>
            </a:pPr>
            <a:r>
              <a:rPr lang="en-US" altLang="ko-KR" sz="3000">
                <a:ea typeface="Gulim" pitchFamily="34" charset="-127"/>
              </a:rPr>
              <a:t> Introduction</a:t>
            </a:r>
          </a:p>
          <a:p>
            <a:pPr>
              <a:buFont typeface="Wingdings" pitchFamily="2" charset="2"/>
              <a:buChar char="n"/>
            </a:pPr>
            <a:r>
              <a:rPr lang="en-US" altLang="ko-KR" sz="3000">
                <a:ea typeface="Gulim" pitchFamily="34" charset="-127"/>
              </a:rPr>
              <a:t> Resuspension model</a:t>
            </a:r>
          </a:p>
          <a:p>
            <a:pPr>
              <a:buFont typeface="Wingdings" pitchFamily="2" charset="2"/>
              <a:buChar char="n"/>
            </a:pPr>
            <a:r>
              <a:rPr lang="en-US" altLang="ko-KR" sz="3000">
                <a:ea typeface="Gulim" pitchFamily="34" charset="-127"/>
              </a:rPr>
              <a:t> Tube flow simulations</a:t>
            </a:r>
          </a:p>
          <a:p>
            <a:pPr>
              <a:buFont typeface="Wingdings" pitchFamily="2" charset="2"/>
              <a:buChar char="n"/>
            </a:pPr>
            <a:r>
              <a:rPr lang="en-US" altLang="ko-KR" sz="3200" b="1">
                <a:ea typeface="Gulim" pitchFamily="34" charset="-127"/>
              </a:rPr>
              <a:t> </a:t>
            </a:r>
            <a:r>
              <a:rPr lang="en-US" altLang="ko-KR" sz="3000">
                <a:ea typeface="Gulim" pitchFamily="34" charset="-127"/>
              </a:rPr>
              <a:t>Generalised resuspension model</a:t>
            </a:r>
          </a:p>
          <a:p>
            <a:pPr>
              <a:buFont typeface="Wingdings" pitchFamily="2" charset="2"/>
              <a:buChar char="n"/>
            </a:pPr>
            <a:r>
              <a:rPr lang="en-US" altLang="ko-KR" sz="3000">
                <a:ea typeface="Gulim" pitchFamily="34" charset="-127"/>
              </a:rPr>
              <a:t> Experimental setup simulation</a:t>
            </a:r>
          </a:p>
          <a:p>
            <a:pPr>
              <a:buFont typeface="Wingdings" pitchFamily="2" charset="2"/>
              <a:buChar char="n"/>
            </a:pPr>
            <a:r>
              <a:rPr lang="en-US" altLang="ko-KR" sz="3200" b="1">
                <a:ea typeface="Gulim" pitchFamily="34" charset="-127"/>
              </a:rPr>
              <a:t> </a:t>
            </a:r>
            <a:r>
              <a:rPr lang="en-US" altLang="ko-KR" sz="3000">
                <a:ea typeface="Gulim" pitchFamily="34" charset="-127"/>
              </a:rPr>
              <a:t>Conclusions</a:t>
            </a:r>
          </a:p>
        </p:txBody>
      </p:sp>
      <p:sp>
        <p:nvSpPr>
          <p:cNvPr id="110597" name="Line 5"/>
          <p:cNvSpPr>
            <a:spLocks noChangeShapeType="1"/>
          </p:cNvSpPr>
          <p:nvPr/>
        </p:nvSpPr>
        <p:spPr bwMode="auto">
          <a:xfrm>
            <a:off x="2051050" y="5084763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0598" name="Freeform 6"/>
          <p:cNvSpPr>
            <a:spLocks noChangeArrowheads="1"/>
          </p:cNvSpPr>
          <p:nvPr/>
        </p:nvSpPr>
        <p:spPr bwMode="auto">
          <a:xfrm>
            <a:off x="611188" y="1052513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ctrTitle"/>
          </p:nvPr>
        </p:nvSpPr>
        <p:spPr>
          <a:xfrm>
            <a:off x="0" y="115888"/>
            <a:ext cx="9144000" cy="647700"/>
          </a:xfrm>
          <a:noFill/>
          <a:ln/>
        </p:spPr>
        <p:txBody>
          <a:bodyPr/>
          <a:lstStyle/>
          <a:p>
            <a:pPr algn="ctr"/>
            <a:r>
              <a:rPr lang="en-US" sz="4400" b="1">
                <a:solidFill>
                  <a:schemeClr val="tx1"/>
                </a:solidFill>
              </a:rPr>
              <a:t>Content</a:t>
            </a:r>
            <a:endParaRPr lang="ru-RU" sz="4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908050"/>
            <a:ext cx="8281987" cy="5616575"/>
          </a:xfrm>
        </p:spPr>
        <p:txBody>
          <a:bodyPr/>
          <a:lstStyle/>
          <a:p>
            <a:pPr>
              <a:spcAft>
                <a:spcPct val="20000"/>
              </a:spcAft>
              <a:buFont typeface="Wingdings" pitchFamily="2" charset="2"/>
              <a:buChar char="n"/>
            </a:pPr>
            <a:r>
              <a:rPr lang="en-US" sz="3200"/>
              <a:t> </a:t>
            </a:r>
            <a:r>
              <a:rPr lang="en-US" sz="2000"/>
              <a:t>Comparison of the simulation results and experimental data for the surface mass density of the deposited particles after </a:t>
            </a:r>
            <a:r>
              <a:rPr lang="en-US" sz="2000" b="1"/>
              <a:t>deposition</a:t>
            </a:r>
            <a:r>
              <a:rPr lang="en-US" sz="2000"/>
              <a:t> process is </a:t>
            </a:r>
            <a:r>
              <a:rPr lang="en-US" sz="2000" b="1"/>
              <a:t>completed</a:t>
            </a:r>
            <a:r>
              <a:rPr lang="en-US" sz="2000"/>
              <a:t> (left) and after </a:t>
            </a:r>
            <a:r>
              <a:rPr lang="en-US" sz="2000" b="1"/>
              <a:t>resuspension</a:t>
            </a:r>
            <a:r>
              <a:rPr lang="en-US" sz="2000"/>
              <a:t> process is completed (right).</a:t>
            </a:r>
          </a:p>
        </p:txBody>
      </p:sp>
      <p:sp>
        <p:nvSpPr>
          <p:cNvPr id="131075" name="Line 3"/>
          <p:cNvSpPr>
            <a:spLocks noChangeShapeType="1"/>
          </p:cNvSpPr>
          <p:nvPr/>
        </p:nvSpPr>
        <p:spPr bwMode="auto">
          <a:xfrm>
            <a:off x="1979613" y="2636838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1076" name="Freeform 4"/>
          <p:cNvSpPr>
            <a:spLocks noChangeArrowheads="1"/>
          </p:cNvSpPr>
          <p:nvPr/>
        </p:nvSpPr>
        <p:spPr bwMode="auto">
          <a:xfrm>
            <a:off x="611188" y="90805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115888"/>
            <a:ext cx="9144000" cy="647700"/>
          </a:xfrm>
          <a:noFill/>
          <a:ln/>
        </p:spPr>
        <p:txBody>
          <a:bodyPr/>
          <a:lstStyle/>
          <a:p>
            <a:pPr algn="ctr"/>
            <a:r>
              <a:rPr lang="en-US" altLang="ko-KR" sz="4400" b="1">
                <a:solidFill>
                  <a:schemeClr val="tx1"/>
                </a:solidFill>
                <a:ea typeface="Gulim" pitchFamily="34" charset="-127"/>
                <a:cs typeface="Times New Roman" pitchFamily="18" charset="0"/>
              </a:rPr>
              <a:t>Experimental Setup Simulation</a:t>
            </a:r>
            <a:endParaRPr lang="ru-RU" sz="4400" b="1">
              <a:solidFill>
                <a:schemeClr val="tx1"/>
              </a:solidFill>
              <a:ea typeface="Gulim" pitchFamily="34" charset="-127"/>
              <a:cs typeface="Times New Roman" pitchFamily="18" charset="0"/>
            </a:endParaRPr>
          </a:p>
        </p:txBody>
      </p:sp>
      <p:sp>
        <p:nvSpPr>
          <p:cNvPr id="131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3107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31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3108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31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31083" name="Rectangle 11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31085" name="Rectangle 13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131088" name="Picture 16" descr="20dep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36838"/>
            <a:ext cx="4537075" cy="388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1089" name="Picture 17" descr="20res_e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2708275"/>
            <a:ext cx="4787900" cy="386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908050"/>
            <a:ext cx="8208962" cy="5616575"/>
          </a:xfrm>
        </p:spPr>
        <p:txBody>
          <a:bodyPr/>
          <a:lstStyle/>
          <a:p>
            <a:pPr>
              <a:spcAft>
                <a:spcPct val="20000"/>
              </a:spcAft>
              <a:buFont typeface="Wingdings" pitchFamily="2" charset="2"/>
              <a:buChar char="n"/>
            </a:pPr>
            <a:r>
              <a:rPr lang="en-US" sz="2400"/>
              <a:t> </a:t>
            </a:r>
            <a:r>
              <a:rPr lang="en-US" sz="2000"/>
              <a:t>Comparison of the simulation results and experimental data for the surface mass density of the deposited particles after </a:t>
            </a:r>
            <a:r>
              <a:rPr lang="en-US" sz="2000" b="1"/>
              <a:t>deposition</a:t>
            </a:r>
            <a:r>
              <a:rPr lang="en-US" sz="2000"/>
              <a:t> process is </a:t>
            </a:r>
            <a:r>
              <a:rPr lang="en-US" sz="2000" b="1"/>
              <a:t>completed</a:t>
            </a:r>
            <a:r>
              <a:rPr lang="en-US" sz="2000"/>
              <a:t> (left) and after </a:t>
            </a:r>
            <a:r>
              <a:rPr lang="en-US" sz="2000" b="1"/>
              <a:t>resuspension</a:t>
            </a:r>
            <a:r>
              <a:rPr lang="en-US" sz="2000"/>
              <a:t> process is completed (right).</a:t>
            </a:r>
          </a:p>
        </p:txBody>
      </p:sp>
      <p:sp>
        <p:nvSpPr>
          <p:cNvPr id="133123" name="Line 3"/>
          <p:cNvSpPr>
            <a:spLocks noChangeShapeType="1"/>
          </p:cNvSpPr>
          <p:nvPr/>
        </p:nvSpPr>
        <p:spPr bwMode="auto">
          <a:xfrm>
            <a:off x="1979613" y="2565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124" name="Freeform 4"/>
          <p:cNvSpPr>
            <a:spLocks noChangeArrowheads="1"/>
          </p:cNvSpPr>
          <p:nvPr/>
        </p:nvSpPr>
        <p:spPr bwMode="auto">
          <a:xfrm>
            <a:off x="611188" y="90805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115888"/>
            <a:ext cx="9144000" cy="647700"/>
          </a:xfrm>
          <a:noFill/>
          <a:ln/>
        </p:spPr>
        <p:txBody>
          <a:bodyPr/>
          <a:lstStyle/>
          <a:p>
            <a:pPr algn="ctr"/>
            <a:r>
              <a:rPr lang="en-US" altLang="ko-KR" sz="4400" b="1">
                <a:solidFill>
                  <a:schemeClr val="tx1"/>
                </a:solidFill>
                <a:ea typeface="Gulim" pitchFamily="34" charset="-127"/>
                <a:cs typeface="Times New Roman" pitchFamily="18" charset="0"/>
              </a:rPr>
              <a:t>Experimental Setup Simulation</a:t>
            </a:r>
            <a:endParaRPr lang="ru-RU" sz="4400" b="1">
              <a:solidFill>
                <a:schemeClr val="tx1"/>
              </a:solidFill>
              <a:ea typeface="Gulim" pitchFamily="34" charset="-127"/>
              <a:cs typeface="Times New Roman" pitchFamily="18" charset="0"/>
            </a:endParaRPr>
          </a:p>
        </p:txBody>
      </p:sp>
      <p:sp>
        <p:nvSpPr>
          <p:cNvPr id="1331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33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331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3312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331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33131" name="Rectangle 11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33132" name="Rectangle 12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133135" name="Picture 15" descr="30dep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08275"/>
            <a:ext cx="4643438" cy="405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36" name="Picture 16" descr="30res_e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781300"/>
            <a:ext cx="4859337" cy="391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908050"/>
            <a:ext cx="8281987" cy="5616575"/>
          </a:xfrm>
        </p:spPr>
        <p:txBody>
          <a:bodyPr/>
          <a:lstStyle/>
          <a:p>
            <a:pPr>
              <a:spcAft>
                <a:spcPct val="20000"/>
              </a:spcAft>
              <a:buFont typeface="Wingdings" pitchFamily="2" charset="2"/>
              <a:buChar char="n"/>
            </a:pPr>
            <a:r>
              <a:rPr lang="en-US" sz="2400"/>
              <a:t> </a:t>
            </a:r>
            <a:r>
              <a:rPr lang="en-US" sz="2000"/>
              <a:t>Comparison of the simulation results and experimental data for the surface mass density of the deposited particles after </a:t>
            </a:r>
            <a:r>
              <a:rPr lang="en-US" sz="2000" b="1"/>
              <a:t>deposition</a:t>
            </a:r>
            <a:r>
              <a:rPr lang="en-US" sz="2000"/>
              <a:t> process is </a:t>
            </a:r>
            <a:r>
              <a:rPr lang="en-US" sz="2000" b="1"/>
              <a:t>completed</a:t>
            </a:r>
            <a:r>
              <a:rPr lang="en-US" sz="2000"/>
              <a:t> (left) and after </a:t>
            </a:r>
            <a:r>
              <a:rPr lang="en-US" sz="2000" b="1"/>
              <a:t>resuspension</a:t>
            </a:r>
            <a:r>
              <a:rPr lang="en-US" sz="2000"/>
              <a:t> process is completed (right).</a:t>
            </a:r>
          </a:p>
        </p:txBody>
      </p:sp>
      <p:sp>
        <p:nvSpPr>
          <p:cNvPr id="138243" name="Line 3"/>
          <p:cNvSpPr>
            <a:spLocks noChangeShapeType="1"/>
          </p:cNvSpPr>
          <p:nvPr/>
        </p:nvSpPr>
        <p:spPr bwMode="auto">
          <a:xfrm>
            <a:off x="1979613" y="2565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8244" name="Freeform 4"/>
          <p:cNvSpPr>
            <a:spLocks noChangeArrowheads="1"/>
          </p:cNvSpPr>
          <p:nvPr/>
        </p:nvSpPr>
        <p:spPr bwMode="auto">
          <a:xfrm>
            <a:off x="611188" y="90805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115888"/>
            <a:ext cx="9144000" cy="647700"/>
          </a:xfrm>
          <a:noFill/>
          <a:ln/>
        </p:spPr>
        <p:txBody>
          <a:bodyPr/>
          <a:lstStyle/>
          <a:p>
            <a:pPr algn="ctr"/>
            <a:r>
              <a:rPr lang="en-US" altLang="ko-KR" sz="4400" b="1">
                <a:solidFill>
                  <a:schemeClr val="tx1"/>
                </a:solidFill>
                <a:ea typeface="Gulim" pitchFamily="34" charset="-127"/>
                <a:cs typeface="Times New Roman" pitchFamily="18" charset="0"/>
              </a:rPr>
              <a:t>Experimental Setup Simulation</a:t>
            </a:r>
            <a:endParaRPr lang="ru-RU" sz="4400" b="1">
              <a:solidFill>
                <a:schemeClr val="tx1"/>
              </a:solidFill>
              <a:ea typeface="Gulim" pitchFamily="34" charset="-127"/>
              <a:cs typeface="Times New Roman" pitchFamily="18" charset="0"/>
            </a:endParaRPr>
          </a:p>
        </p:txBody>
      </p:sp>
      <p:sp>
        <p:nvSpPr>
          <p:cNvPr id="138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382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382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3824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382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38251" name="Rectangle 11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38252" name="Rectangle 12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138255" name="Picture 15" descr="38dep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46363"/>
            <a:ext cx="4572000" cy="3935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8256" name="Picture 16" descr="38res_e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2720975"/>
            <a:ext cx="4716462" cy="3868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827088" y="1125538"/>
            <a:ext cx="7993062" cy="5040312"/>
          </a:xfrm>
        </p:spPr>
        <p:txBody>
          <a:bodyPr/>
          <a:lstStyle/>
          <a:p>
            <a:pPr algn="just">
              <a:buFont typeface="Wingdings" pitchFamily="2" charset="2"/>
              <a:buChar char="n"/>
            </a:pPr>
            <a:r>
              <a:rPr lang="en-US" sz="2400"/>
              <a:t> </a:t>
            </a:r>
            <a:r>
              <a:rPr lang="en-US" sz="2200"/>
              <a:t>Deposition of large particles predominantly occurs near the  tube entry.</a:t>
            </a:r>
          </a:p>
          <a:p>
            <a:pPr algn="just">
              <a:buFont typeface="Wingdings" pitchFamily="2" charset="2"/>
              <a:buChar char="n"/>
            </a:pPr>
            <a:r>
              <a:rPr lang="en-US" sz="2200"/>
              <a:t> During the resuspension process the particle size distribution along the tube is smoothed.</a:t>
            </a:r>
          </a:p>
          <a:p>
            <a:pPr algn="just">
              <a:buFont typeface="Wingdings" pitchFamily="2" charset="2"/>
              <a:buChar char="n"/>
            </a:pPr>
            <a:r>
              <a:rPr lang="en-US" sz="2200"/>
              <a:t> C</a:t>
            </a:r>
            <a:r>
              <a:rPr lang="en-US" altLang="ko-KR" sz="2200">
                <a:ea typeface="Gulim" pitchFamily="34" charset="-127"/>
              </a:rPr>
              <a:t>omparison of</a:t>
            </a:r>
            <a:r>
              <a:rPr lang="en-US" sz="2200"/>
              <a:t> the s</a:t>
            </a:r>
            <a:r>
              <a:rPr lang="en-US" altLang="ko-KR" sz="2200">
                <a:ea typeface="Gulim" pitchFamily="34" charset="-127"/>
              </a:rPr>
              <a:t>imulation results for dusty turbulent flow with the obtained experimental data shows that at the whole range of studied flow velocities (20–110 m/s)</a:t>
            </a:r>
            <a:r>
              <a:rPr lang="ru-RU" altLang="ko-KR" sz="2200"/>
              <a:t> </a:t>
            </a:r>
            <a:r>
              <a:rPr lang="en-US" altLang="ko-KR" sz="2200">
                <a:ea typeface="Gulim" pitchFamily="34" charset="-127"/>
              </a:rPr>
              <a:t>the resuspension and deposition process are of the same value of importance.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n"/>
            </a:pPr>
            <a:r>
              <a:rPr lang="en-US" sz="2200"/>
              <a:t> Good agreement of the simulation results with experimental data is achieved</a:t>
            </a:r>
            <a:r>
              <a:rPr lang="ru-RU" sz="2200"/>
              <a:t>.</a:t>
            </a:r>
            <a:r>
              <a:rPr lang="en-US" sz="2200"/>
              <a:t> This allows to conclude that the proposed model adequately describes the resuspension/deposition processes in the turbulent dusty flows and catches the main physics of the event. Hence the suggested model can be recommended for further investigations.</a:t>
            </a:r>
          </a:p>
          <a:p>
            <a:pPr algn="just">
              <a:buFont typeface="Wingdings" pitchFamily="2" charset="2"/>
              <a:buChar char="n"/>
            </a:pPr>
            <a:endParaRPr lang="en-US" altLang="ko-KR" sz="2200">
              <a:ea typeface="Gulim" pitchFamily="34" charset="-127"/>
            </a:endParaRPr>
          </a:p>
        </p:txBody>
      </p:sp>
      <p:sp>
        <p:nvSpPr>
          <p:cNvPr id="130051" name="Line 3"/>
          <p:cNvSpPr>
            <a:spLocks noChangeShapeType="1"/>
          </p:cNvSpPr>
          <p:nvPr/>
        </p:nvSpPr>
        <p:spPr bwMode="auto">
          <a:xfrm>
            <a:off x="2051050" y="616585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0052" name="Freeform 4"/>
          <p:cNvSpPr>
            <a:spLocks noChangeArrowheads="1"/>
          </p:cNvSpPr>
          <p:nvPr/>
        </p:nvSpPr>
        <p:spPr bwMode="auto">
          <a:xfrm>
            <a:off x="611188" y="1052513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115888"/>
            <a:ext cx="9144000" cy="647700"/>
          </a:xfrm>
          <a:noFill/>
          <a:ln/>
        </p:spPr>
        <p:txBody>
          <a:bodyPr/>
          <a:lstStyle/>
          <a:p>
            <a:pPr algn="ctr"/>
            <a:r>
              <a:rPr lang="en-US" sz="4400" b="1">
                <a:solidFill>
                  <a:schemeClr val="tx1"/>
                </a:solidFill>
              </a:rPr>
              <a:t>Conclusions</a:t>
            </a:r>
            <a:endParaRPr lang="ru-RU" sz="4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8913"/>
            <a:ext cx="7775575" cy="719137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Questions please</a:t>
            </a:r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2133600"/>
            <a:ext cx="8388350" cy="10080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4800"/>
              <a:t>Thank you for your attention </a:t>
            </a:r>
          </a:p>
          <a:p>
            <a:pPr>
              <a:spcBef>
                <a:spcPct val="0"/>
              </a:spcBef>
            </a:pPr>
            <a:endParaRPr lang="en-US" sz="4800"/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5479" name="Rectangle 7"/>
          <p:cNvSpPr>
            <a:spLocks noChangeArrowheads="1"/>
          </p:cNvSpPr>
          <p:nvPr/>
        </p:nvSpPr>
        <p:spPr bwMode="auto">
          <a:xfrm>
            <a:off x="4787900" y="4797425"/>
            <a:ext cx="381635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 i="1"/>
              <a:t>yuriy.gorbachev@gmail.com</a:t>
            </a:r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ru-RU" sz="2200" b="0" i="1"/>
              <a:t>wiebe@nio.spbaep.ru</a:t>
            </a:r>
            <a:endParaRPr lang="en-US" sz="2200" b="0" i="1"/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548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54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5483" name="Rectangle 11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54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548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5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1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/>
      <p:bldP spid="105475" grpId="0" build="p"/>
      <p:bldP spid="105475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9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056063"/>
            <a:ext cx="3384550" cy="280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88913"/>
            <a:ext cx="7086600" cy="719137"/>
          </a:xfrm>
        </p:spPr>
        <p:txBody>
          <a:bodyPr/>
          <a:lstStyle/>
          <a:p>
            <a:pPr algn="ctr"/>
            <a:r>
              <a:rPr lang="en-US" sz="4400" b="1">
                <a:solidFill>
                  <a:schemeClr val="tx1"/>
                </a:solidFill>
              </a:rPr>
              <a:t>Particle Removal Process</a:t>
            </a:r>
            <a:endParaRPr lang="ru-RU" sz="4400" b="1">
              <a:solidFill>
                <a:schemeClr val="tx1"/>
              </a:solidFill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196975"/>
            <a:ext cx="8208962" cy="2808288"/>
          </a:xfrm>
        </p:spPr>
        <p:txBody>
          <a:bodyPr/>
          <a:lstStyle/>
          <a:p>
            <a:pPr>
              <a:buFont typeface="Wingdings" pitchFamily="2" charset="2"/>
              <a:buChar char="n"/>
            </a:pPr>
            <a:r>
              <a:rPr lang="en-US"/>
              <a:t> Removal process is caused by the lift force </a:t>
            </a:r>
            <a:r>
              <a:rPr lang="en-US" i="1"/>
              <a:t>F</a:t>
            </a:r>
            <a:r>
              <a:rPr lang="en-US" i="1" baseline="-25000"/>
              <a:t>L</a:t>
            </a:r>
            <a:r>
              <a:rPr lang="en-US"/>
              <a:t> and aerodynamic drag force </a:t>
            </a:r>
            <a:r>
              <a:rPr lang="en-US" i="1"/>
              <a:t>F</a:t>
            </a:r>
            <a:r>
              <a:rPr lang="en-US" i="1" baseline="-25000"/>
              <a:t>D</a:t>
            </a:r>
            <a:r>
              <a:rPr lang="en-US"/>
              <a:t> acting on the particle stuck to the surface</a:t>
            </a:r>
          </a:p>
          <a:p>
            <a:pPr>
              <a:buFont typeface="Wingdings" pitchFamily="2" charset="2"/>
              <a:buChar char="n"/>
            </a:pPr>
            <a:r>
              <a:rPr lang="en-US"/>
              <a:t> Holding particles to the surface (sticking) is caused by the adhesive forces </a:t>
            </a:r>
            <a:r>
              <a:rPr lang="en-US" i="1"/>
              <a:t>f</a:t>
            </a:r>
            <a:r>
              <a:rPr lang="en-US" i="1" baseline="-25000"/>
              <a:t>a</a:t>
            </a:r>
            <a:r>
              <a:rPr lang="en-US"/>
              <a:t> that are of the van der Waals origin</a:t>
            </a:r>
            <a:endParaRPr lang="ru-RU"/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611188" y="3933825"/>
            <a:ext cx="4681537" cy="251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800" b="0"/>
              <a:t>Particles can rock about asperity contact </a:t>
            </a:r>
            <a:r>
              <a:rPr lang="en-US" sz="2800" b="0" i="1"/>
              <a:t>P</a:t>
            </a:r>
            <a:r>
              <a:rPr lang="en-US" sz="2800" b="0"/>
              <a:t> due to the action of the lift and drag couples counteracted by the adhesive couple at asperity contact </a:t>
            </a:r>
            <a:r>
              <a:rPr lang="en-US" sz="2800" b="0" i="1"/>
              <a:t>Q</a:t>
            </a:r>
            <a:r>
              <a:rPr lang="en-US" sz="2800" b="0"/>
              <a:t>. </a:t>
            </a:r>
            <a:endParaRPr lang="ru-RU" sz="28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8913"/>
            <a:ext cx="9144000" cy="719137"/>
          </a:xfrm>
        </p:spPr>
        <p:txBody>
          <a:bodyPr/>
          <a:lstStyle/>
          <a:p>
            <a:pPr algn="ctr"/>
            <a:r>
              <a:rPr lang="en-US" sz="4400" b="1">
                <a:solidFill>
                  <a:schemeClr val="tx1"/>
                </a:solidFill>
              </a:rPr>
              <a:t>Resuspension Models</a:t>
            </a:r>
            <a:endParaRPr lang="ru-RU" sz="4400" b="1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196975"/>
            <a:ext cx="8353425" cy="280828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n"/>
            </a:pPr>
            <a:r>
              <a:rPr lang="en-US" altLang="ko-KR" sz="2200">
                <a:ea typeface="Gulim" pitchFamily="34" charset="-127"/>
              </a:rPr>
              <a:t> </a:t>
            </a:r>
            <a:r>
              <a:rPr lang="en-US" altLang="ko-KR" sz="2200" b="1">
                <a:ea typeface="Gulim" pitchFamily="34" charset="-127"/>
              </a:rPr>
              <a:t>Dynamic models</a:t>
            </a:r>
            <a:r>
              <a:rPr lang="en-US" altLang="ko-KR" sz="2200">
                <a:ea typeface="Gulim" pitchFamily="34" charset="-127"/>
              </a:rPr>
              <a:t> assume the energy accumulation and resuspension after overcoming its critical value. </a:t>
            </a:r>
          </a:p>
          <a:p>
            <a:pPr>
              <a:lnSpc>
                <a:spcPct val="80000"/>
              </a:lnSpc>
              <a:buFont typeface="Wingdings" pitchFamily="2" charset="2"/>
              <a:buChar char="n"/>
            </a:pPr>
            <a:r>
              <a:rPr lang="en-US" altLang="ko-KR" sz="2200">
                <a:ea typeface="Gulim" pitchFamily="34" charset="-127"/>
              </a:rPr>
              <a:t> </a:t>
            </a:r>
            <a:r>
              <a:rPr lang="en-US" altLang="ko-KR" sz="2200" b="1">
                <a:ea typeface="Gulim" pitchFamily="34" charset="-127"/>
              </a:rPr>
              <a:t>Quasi-static models</a:t>
            </a:r>
            <a:r>
              <a:rPr lang="en-US" altLang="ko-KR" sz="2200">
                <a:ea typeface="Gulim" pitchFamily="34" charset="-127"/>
              </a:rPr>
              <a:t> assume that the resuspension is the result of the breakdown of the equilibrium of forces or moments. </a:t>
            </a:r>
          </a:p>
          <a:p>
            <a:pPr>
              <a:lnSpc>
                <a:spcPct val="80000"/>
              </a:lnSpc>
            </a:pPr>
            <a:r>
              <a:rPr lang="en-US" altLang="ko-KR" sz="2000">
                <a:ea typeface="Gulim" pitchFamily="34" charset="-127"/>
              </a:rPr>
              <a:t>Quasi-static models are the special case of the dynamic ones, when there is no energy accumulation at the natural resonance frequency of the particle-surface vibrations. The resuspension condition in this case is determined by the </a:t>
            </a:r>
            <a:r>
              <a:rPr lang="en-US" altLang="ko-KR" sz="2000" i="1">
                <a:ea typeface="Gulim" pitchFamily="34" charset="-127"/>
              </a:rPr>
              <a:t>balance between the instantaneous aerodynamic forces/couples and adhesive forces/couples</a:t>
            </a:r>
            <a:r>
              <a:rPr lang="en-US" altLang="ko-KR" sz="2000">
                <a:ea typeface="Gulim" pitchFamily="34" charset="-127"/>
              </a:rPr>
              <a:t> at each location/deformation in the adhesive surface potential well. </a:t>
            </a: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9096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9097" name="Rectangle 9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9098" name="Rectangle 10"/>
          <p:cNvSpPr>
            <a:spLocks noChangeArrowheads="1"/>
          </p:cNvSpPr>
          <p:nvPr/>
        </p:nvSpPr>
        <p:spPr bwMode="auto">
          <a:xfrm>
            <a:off x="611188" y="4076700"/>
            <a:ext cx="8137525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altLang="ko-KR" sz="2200" b="0">
                <a:ea typeface="Gulim" pitchFamily="34" charset="-127"/>
              </a:rPr>
              <a:t>Both types of model are essentially statistical, based on either a Monte-Carlo simulation or on formulae for rate constant for resuspension: such models are referred to as </a:t>
            </a:r>
            <a:r>
              <a:rPr lang="en-US" altLang="ko-KR" sz="2200" b="0" i="1">
                <a:ea typeface="Gulim" pitchFamily="34" charset="-127"/>
              </a:rPr>
              <a:t>kinetic models</a:t>
            </a:r>
            <a:r>
              <a:rPr lang="en-US" altLang="ko-KR" sz="2200" b="0">
                <a:ea typeface="Gulim" pitchFamily="34" charset="-127"/>
              </a:rPr>
              <a:t> because of the analogy with kinetic models for the desorption of molecules a surface and the escape of Brownian particles from a potential wall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8913"/>
            <a:ext cx="9144000" cy="719137"/>
          </a:xfrm>
        </p:spPr>
        <p:txBody>
          <a:bodyPr/>
          <a:lstStyle/>
          <a:p>
            <a:pPr algn="ctr"/>
            <a:r>
              <a:rPr lang="en-US" sz="4400" b="1">
                <a:solidFill>
                  <a:schemeClr val="tx1"/>
                </a:solidFill>
              </a:rPr>
              <a:t>Rock ‘n’ roll Resuspension Model</a:t>
            </a:r>
            <a:endParaRPr lang="ru-RU" sz="4400" b="1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196975"/>
            <a:ext cx="8424862" cy="2952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/>
              <a:t>The </a:t>
            </a:r>
            <a:r>
              <a:rPr lang="en-US" sz="2200" b="1" i="1"/>
              <a:t>condition of the particle remove</a:t>
            </a:r>
            <a:r>
              <a:rPr lang="en-US" sz="2200"/>
              <a:t> from the surface consists in that the </a:t>
            </a:r>
            <a:r>
              <a:rPr lang="en-US" sz="2200" b="1" i="1"/>
              <a:t>removal</a:t>
            </a:r>
            <a:r>
              <a:rPr lang="en-US" sz="2200"/>
              <a:t> force </a:t>
            </a:r>
            <a:r>
              <a:rPr lang="fr-FR" altLang="ko-KR" sz="2200" i="1">
                <a:ea typeface="Gulim" pitchFamily="34" charset="-127"/>
              </a:rPr>
              <a:t>F</a:t>
            </a:r>
            <a:r>
              <a:rPr lang="fr-FR" altLang="ko-KR" sz="2200" i="1" baseline="-25000">
                <a:ea typeface="Gulim" pitchFamily="34" charset="-127"/>
              </a:rPr>
              <a:t>t</a:t>
            </a:r>
            <a:r>
              <a:rPr lang="fr-FR" altLang="ko-KR" sz="2200">
                <a:ea typeface="Gulim" pitchFamily="34" charset="-127"/>
              </a:rPr>
              <a:t>(</a:t>
            </a:r>
            <a:r>
              <a:rPr lang="fr-FR" altLang="ko-KR" sz="2200" i="1">
                <a:ea typeface="Gulim" pitchFamily="34" charset="-127"/>
              </a:rPr>
              <a:t>t</a:t>
            </a:r>
            <a:r>
              <a:rPr lang="fr-FR" altLang="ko-KR" sz="2200">
                <a:ea typeface="Gulim" pitchFamily="34" charset="-127"/>
              </a:rPr>
              <a:t>)</a:t>
            </a:r>
            <a:r>
              <a:rPr lang="en-US" sz="2200"/>
              <a:t> exceeds the </a:t>
            </a:r>
            <a:r>
              <a:rPr lang="en-US" sz="2200" b="1" i="1"/>
              <a:t>adhesive</a:t>
            </a:r>
            <a:r>
              <a:rPr lang="en-US" sz="2200"/>
              <a:t> one </a:t>
            </a:r>
            <a:r>
              <a:rPr lang="fr-FR" altLang="ko-KR" sz="2200" i="1">
                <a:ea typeface="Gulim" pitchFamily="34" charset="-127"/>
              </a:rPr>
              <a:t>f</a:t>
            </a:r>
            <a:r>
              <a:rPr lang="fr-FR" altLang="ko-KR" sz="2200" i="1" baseline="-25000">
                <a:ea typeface="Gulim" pitchFamily="34" charset="-127"/>
              </a:rPr>
              <a:t>aQ</a:t>
            </a:r>
            <a:r>
              <a:rPr lang="en-US" sz="2200"/>
              <a:t>.</a:t>
            </a:r>
          </a:p>
          <a:p>
            <a:pPr>
              <a:lnSpc>
                <a:spcPct val="90000"/>
              </a:lnSpc>
            </a:pPr>
            <a:r>
              <a:rPr lang="en-US" sz="2200"/>
              <a:t>The removal force is determined from the balance of the aerodynamic and adhesive couples </a:t>
            </a:r>
            <a:r>
              <a:rPr lang="en-US" altLang="ko-KR" sz="2200" i="1">
                <a:ea typeface="Gulim" pitchFamily="34" charset="-127"/>
              </a:rPr>
              <a:t>F</a:t>
            </a:r>
            <a:r>
              <a:rPr lang="en-US" altLang="ko-KR" sz="2200" i="1" baseline="-25000">
                <a:ea typeface="Gulim" pitchFamily="34" charset="-127"/>
              </a:rPr>
              <a:t>t</a:t>
            </a:r>
            <a:r>
              <a:rPr lang="ru-RU" altLang="ko-KR" sz="2200"/>
              <a:t>∙</a:t>
            </a:r>
            <a:r>
              <a:rPr lang="en-US" altLang="ko-KR" sz="2200" i="1">
                <a:ea typeface="Gulim" pitchFamily="34" charset="-127"/>
              </a:rPr>
              <a:t>a</a:t>
            </a:r>
            <a:r>
              <a:rPr lang="ru-RU" altLang="ko-KR" sz="2200"/>
              <a:t> = </a:t>
            </a:r>
            <a:r>
              <a:rPr lang="en-US" altLang="ko-KR" sz="2200" i="1">
                <a:ea typeface="Gulim" pitchFamily="34" charset="-127"/>
              </a:rPr>
              <a:t>F</a:t>
            </a:r>
            <a:r>
              <a:rPr lang="en-US" altLang="ko-KR" sz="2200" i="1" baseline="-25000">
                <a:ea typeface="Gulim" pitchFamily="34" charset="-127"/>
              </a:rPr>
              <a:t>L</a:t>
            </a:r>
            <a:r>
              <a:rPr lang="ru-RU" altLang="ko-KR" sz="2200"/>
              <a:t>∙</a:t>
            </a:r>
            <a:r>
              <a:rPr lang="en-US" altLang="ko-KR" sz="2200" i="1">
                <a:ea typeface="Gulim" pitchFamily="34" charset="-127"/>
              </a:rPr>
              <a:t>r</a:t>
            </a:r>
            <a:r>
              <a:rPr lang="en-US" altLang="ko-KR" sz="2200" i="1" baseline="-25000">
                <a:ea typeface="Gulim" pitchFamily="34" charset="-127"/>
              </a:rPr>
              <a:t>L</a:t>
            </a:r>
            <a:r>
              <a:rPr lang="ru-RU" altLang="ko-KR" sz="2200"/>
              <a:t> + </a:t>
            </a:r>
            <a:r>
              <a:rPr lang="en-US" altLang="ko-KR" sz="2200" i="1">
                <a:ea typeface="Gulim" pitchFamily="34" charset="-127"/>
              </a:rPr>
              <a:t>F</a:t>
            </a:r>
            <a:r>
              <a:rPr lang="en-US" altLang="ko-KR" sz="2200" i="1" baseline="-25000">
                <a:ea typeface="Gulim" pitchFamily="34" charset="-127"/>
              </a:rPr>
              <a:t>D</a:t>
            </a:r>
            <a:r>
              <a:rPr lang="ru-RU" altLang="ko-KR" sz="2200"/>
              <a:t>∙</a:t>
            </a:r>
            <a:r>
              <a:rPr lang="en-US" altLang="ko-KR" sz="2200" i="1">
                <a:ea typeface="Gulim" pitchFamily="34" charset="-127"/>
              </a:rPr>
              <a:t>r</a:t>
            </a:r>
            <a:r>
              <a:rPr lang="en-US" altLang="ko-KR" sz="2200" i="1" baseline="-25000">
                <a:ea typeface="Gulim" pitchFamily="34" charset="-127"/>
              </a:rPr>
              <a:t>D</a:t>
            </a:r>
            <a:r>
              <a:rPr lang="en-US" sz="2200"/>
              <a:t>, where </a:t>
            </a:r>
            <a:r>
              <a:rPr lang="en-US" altLang="ko-KR" sz="2200" i="1">
                <a:ea typeface="Gulim" pitchFamily="34" charset="-127"/>
              </a:rPr>
              <a:t>r</a:t>
            </a:r>
            <a:r>
              <a:rPr lang="en-US" altLang="ko-KR" sz="2200" i="1" baseline="-25000">
                <a:ea typeface="Gulim" pitchFamily="34" charset="-127"/>
              </a:rPr>
              <a:t>L</a:t>
            </a:r>
            <a:r>
              <a:rPr lang="en-US" sz="2200"/>
              <a:t> and </a:t>
            </a:r>
            <a:r>
              <a:rPr lang="en-US" altLang="ko-KR" sz="2200" i="1">
                <a:ea typeface="Gulim" pitchFamily="34" charset="-127"/>
              </a:rPr>
              <a:t>r</a:t>
            </a:r>
            <a:r>
              <a:rPr lang="en-US" altLang="ko-KR" sz="2200" i="1" baseline="-25000">
                <a:ea typeface="Gulim" pitchFamily="34" charset="-127"/>
              </a:rPr>
              <a:t>D</a:t>
            </a:r>
            <a:r>
              <a:rPr lang="en-US" sz="2200"/>
              <a:t> are corresponding arms of the forces and </a:t>
            </a:r>
            <a:r>
              <a:rPr lang="en-US" sz="2200" i="1"/>
              <a:t>a</a:t>
            </a:r>
            <a:r>
              <a:rPr lang="en-US" sz="2200"/>
              <a:t> is a typical of the distance between asperities, </a:t>
            </a:r>
            <a:r>
              <a:rPr lang="en-US" altLang="ko-KR" sz="2200" i="1">
                <a:ea typeface="Gulim" pitchFamily="34" charset="-127"/>
              </a:rPr>
              <a:t>r</a:t>
            </a:r>
            <a:r>
              <a:rPr lang="en-US" altLang="ko-KR" sz="2200" i="1" baseline="-25000">
                <a:ea typeface="Gulim" pitchFamily="34" charset="-127"/>
              </a:rPr>
              <a:t>L</a:t>
            </a:r>
            <a:r>
              <a:rPr lang="en-US" altLang="ko-KR" sz="2200">
                <a:ea typeface="Gulim" pitchFamily="34" charset="-127"/>
              </a:rPr>
              <a:t> </a:t>
            </a:r>
            <a:r>
              <a:rPr lang="ru-RU" altLang="ko-KR" sz="2200"/>
              <a:t>≈ </a:t>
            </a:r>
            <a:r>
              <a:rPr lang="en-US" altLang="ko-KR" sz="2200" i="1">
                <a:ea typeface="Gulim" pitchFamily="34" charset="-127"/>
              </a:rPr>
              <a:t>a</a:t>
            </a:r>
            <a:r>
              <a:rPr lang="ru-RU" altLang="ko-KR" sz="2200"/>
              <a:t>/2</a:t>
            </a:r>
            <a:r>
              <a:rPr lang="en-US" sz="2200"/>
              <a:t>:</a:t>
            </a:r>
          </a:p>
          <a:p>
            <a:pPr>
              <a:lnSpc>
                <a:spcPct val="90000"/>
              </a:lnSpc>
            </a:pPr>
            <a:r>
              <a:rPr lang="fr-FR" altLang="ko-KR" sz="2200" b="1" i="1">
                <a:ea typeface="Gulim" pitchFamily="34" charset="-127"/>
              </a:rPr>
              <a:t>	F</a:t>
            </a:r>
            <a:r>
              <a:rPr lang="fr-FR" altLang="ko-KR" sz="2200" b="1" i="1" baseline="-25000">
                <a:ea typeface="Gulim" pitchFamily="34" charset="-127"/>
              </a:rPr>
              <a:t>t</a:t>
            </a:r>
            <a:r>
              <a:rPr lang="fr-FR" altLang="ko-KR" sz="2200" b="1">
                <a:ea typeface="Gulim" pitchFamily="34" charset="-127"/>
              </a:rPr>
              <a:t>(</a:t>
            </a:r>
            <a:r>
              <a:rPr lang="fr-FR" altLang="ko-KR" sz="2200" b="1" i="1">
                <a:ea typeface="Gulim" pitchFamily="34" charset="-127"/>
              </a:rPr>
              <a:t>t</a:t>
            </a:r>
            <a:r>
              <a:rPr lang="fr-FR" altLang="ko-KR" sz="2200" b="1">
                <a:ea typeface="Gulim" pitchFamily="34" charset="-127"/>
              </a:rPr>
              <a:t>) = </a:t>
            </a:r>
            <a:r>
              <a:rPr lang="fr-FR" altLang="ko-KR" sz="2200" b="1" i="1">
                <a:ea typeface="Gulim" pitchFamily="34" charset="-127"/>
              </a:rPr>
              <a:t>F</a:t>
            </a:r>
            <a:r>
              <a:rPr lang="fr-FR" altLang="ko-KR" sz="2200" b="1" i="1" baseline="-25000">
                <a:ea typeface="Gulim" pitchFamily="34" charset="-127"/>
              </a:rPr>
              <a:t>L</a:t>
            </a:r>
            <a:r>
              <a:rPr lang="fr-FR" altLang="ko-KR" sz="2200" b="1">
                <a:ea typeface="Gulim" pitchFamily="34" charset="-127"/>
              </a:rPr>
              <a:t>/2 + </a:t>
            </a:r>
            <a:r>
              <a:rPr lang="fr-FR" altLang="ko-KR" sz="2200" b="1" i="1">
                <a:ea typeface="Gulim" pitchFamily="34" charset="-127"/>
              </a:rPr>
              <a:t>F</a:t>
            </a:r>
            <a:r>
              <a:rPr lang="fr-FR" altLang="ko-KR" sz="2200" b="1" i="1" baseline="-25000">
                <a:ea typeface="Gulim" pitchFamily="34" charset="-127"/>
              </a:rPr>
              <a:t>D</a:t>
            </a:r>
            <a:r>
              <a:rPr lang="ru-RU" altLang="ko-KR" sz="2200" b="1"/>
              <a:t>∙</a:t>
            </a:r>
            <a:r>
              <a:rPr lang="fr-FR" altLang="ko-KR" sz="2200" b="1" i="1">
                <a:ea typeface="Gulim" pitchFamily="34" charset="-127"/>
              </a:rPr>
              <a:t>r</a:t>
            </a:r>
            <a:r>
              <a:rPr lang="fr-FR" altLang="ko-KR" sz="2200" b="1" i="1" baseline="-25000">
                <a:ea typeface="Gulim" pitchFamily="34" charset="-127"/>
              </a:rPr>
              <a:t>D</a:t>
            </a:r>
            <a:r>
              <a:rPr lang="fr-FR" altLang="ko-KR" sz="2200" b="1">
                <a:ea typeface="Gulim" pitchFamily="34" charset="-127"/>
              </a:rPr>
              <a:t>/</a:t>
            </a:r>
            <a:r>
              <a:rPr lang="fr-FR" altLang="ko-KR" sz="2200" b="1" i="1">
                <a:ea typeface="Gulim" pitchFamily="34" charset="-127"/>
              </a:rPr>
              <a:t>a</a:t>
            </a:r>
            <a:r>
              <a:rPr lang="fr-FR" altLang="ko-KR" sz="2200" b="1">
                <a:ea typeface="Gulim" pitchFamily="34" charset="-127"/>
              </a:rPr>
              <a:t> &gt; </a:t>
            </a:r>
            <a:r>
              <a:rPr lang="fr-FR" altLang="ko-KR" sz="2200" b="1" i="1">
                <a:ea typeface="Gulim" pitchFamily="34" charset="-127"/>
              </a:rPr>
              <a:t>f</a:t>
            </a:r>
            <a:r>
              <a:rPr lang="fr-FR" altLang="ko-KR" sz="2200" b="1" i="1" baseline="-25000">
                <a:ea typeface="Gulim" pitchFamily="34" charset="-127"/>
              </a:rPr>
              <a:t>aQ</a:t>
            </a:r>
            <a:r>
              <a:rPr lang="en-US" altLang="ko-KR" sz="2200" b="1">
                <a:ea typeface="Gulim" pitchFamily="34" charset="-127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altLang="ko-KR" sz="2200">
                <a:ea typeface="Gulim" pitchFamily="34" charset="-127"/>
              </a:rPr>
              <a:t>For spherical particles </a:t>
            </a:r>
            <a:r>
              <a:rPr lang="en-US" altLang="ko-KR" sz="2200" i="1">
                <a:ea typeface="Gulim" pitchFamily="34" charset="-127"/>
              </a:rPr>
              <a:t>r</a:t>
            </a:r>
            <a:r>
              <a:rPr lang="en-US" altLang="ko-KR" sz="2200" i="1" baseline="-25000">
                <a:ea typeface="Gulim" pitchFamily="34" charset="-127"/>
              </a:rPr>
              <a:t>D</a:t>
            </a:r>
            <a:r>
              <a:rPr lang="en-US" altLang="ko-KR" sz="2200">
                <a:ea typeface="Gulim" pitchFamily="34" charset="-127"/>
              </a:rPr>
              <a:t> </a:t>
            </a:r>
            <a:r>
              <a:rPr lang="ru-RU" altLang="ko-KR" sz="2200"/>
              <a:t>≈ </a:t>
            </a:r>
            <a:r>
              <a:rPr lang="en-US" altLang="ko-KR" sz="2200" i="1">
                <a:ea typeface="Gulim" pitchFamily="34" charset="-127"/>
              </a:rPr>
              <a:t>r  </a:t>
            </a:r>
            <a:r>
              <a:rPr lang="en-US" altLang="ko-KR" sz="2200">
                <a:ea typeface="Gulim" pitchFamily="34" charset="-127"/>
              </a:rPr>
              <a:t>that is the sphere radius. 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2952" name="Rectangle 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2956" name="Rectangle 12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2961" name="Rectangle 1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2965" name="Rectangle 21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2967" name="Rectangle 23"/>
          <p:cNvSpPr>
            <a:spLocks noChangeArrowheads="1"/>
          </p:cNvSpPr>
          <p:nvPr/>
        </p:nvSpPr>
        <p:spPr bwMode="auto">
          <a:xfrm>
            <a:off x="4211638" y="4149725"/>
            <a:ext cx="4537075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For </a:t>
            </a:r>
            <a:r>
              <a:rPr lang="en-US" sz="2200" b="0" i="1"/>
              <a:t>non spherical</a:t>
            </a:r>
            <a:r>
              <a:rPr lang="en-US" sz="2200" b="0"/>
              <a:t> particles the minimal characteristic dimension of the particle can be chosen for </a:t>
            </a:r>
            <a:r>
              <a:rPr lang="en-US" altLang="ko-KR" sz="2200" b="0" i="1">
                <a:ea typeface="Gulim" pitchFamily="34" charset="-127"/>
              </a:rPr>
              <a:t>r</a:t>
            </a:r>
            <a:r>
              <a:rPr lang="en-US" altLang="ko-KR" sz="2200" b="0" i="1" baseline="-25000">
                <a:ea typeface="Gulim" pitchFamily="34" charset="-127"/>
              </a:rPr>
              <a:t>D</a:t>
            </a:r>
            <a:r>
              <a:rPr lang="en-US" sz="2200" b="0"/>
              <a:t> estimation</a:t>
            </a:r>
            <a:endParaRPr lang="ru-RU" sz="2200" b="0"/>
          </a:p>
        </p:txBody>
      </p:sp>
      <p:pic>
        <p:nvPicPr>
          <p:cNvPr id="82971" name="Picture 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56063"/>
            <a:ext cx="3384550" cy="280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88913"/>
            <a:ext cx="7993062" cy="719137"/>
          </a:xfrm>
        </p:spPr>
        <p:txBody>
          <a:bodyPr/>
          <a:lstStyle/>
          <a:p>
            <a:pPr algn="ctr"/>
            <a:r>
              <a:rPr lang="en-US" sz="4400" b="1">
                <a:solidFill>
                  <a:schemeClr val="tx1"/>
                </a:solidFill>
              </a:rPr>
              <a:t>Resuspension Rate Constant</a:t>
            </a:r>
            <a:endParaRPr lang="ru-RU" sz="4400" b="1">
              <a:solidFill>
                <a:schemeClr val="tx1"/>
              </a:solidFill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844675"/>
            <a:ext cx="8064500" cy="10795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/>
              <a:t>is done in the range where it force exceeds the adhesive force.</a:t>
            </a:r>
          </a:p>
          <a:p>
            <a:pPr>
              <a:lnSpc>
                <a:spcPct val="90000"/>
              </a:lnSpc>
            </a:pPr>
            <a:r>
              <a:rPr lang="en-US" sz="2200"/>
              <a:t>For a </a:t>
            </a:r>
            <a:r>
              <a:rPr lang="en-US" sz="2200" i="1"/>
              <a:t>Gaussian distribution</a:t>
            </a:r>
            <a:r>
              <a:rPr lang="en-US" sz="2200"/>
              <a:t> of the removal force the </a:t>
            </a:r>
            <a:r>
              <a:rPr lang="en-US" sz="2200" b="1"/>
              <a:t>Resuspension Rate Constant</a:t>
            </a:r>
            <a:r>
              <a:rPr lang="en-US" sz="2200"/>
              <a:t> has the form</a:t>
            </a:r>
            <a:endParaRPr lang="ru-RU" sz="2200"/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3973" name="Object 5"/>
          <p:cNvGraphicFramePr>
            <a:graphicFrameLocks noChangeAspect="1"/>
          </p:cNvGraphicFramePr>
          <p:nvPr/>
        </p:nvGraphicFramePr>
        <p:xfrm>
          <a:off x="611188" y="1125538"/>
          <a:ext cx="2808287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5" name="Equation" r:id="rId3" imgW="1143000" imgH="355600" progId="Equation.3">
                  <p:embed/>
                </p:oleObj>
              </mc:Choice>
              <mc:Fallback>
                <p:oleObj name="Equation" r:id="rId3" imgW="1143000" imgH="355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125538"/>
                        <a:ext cx="2808287" cy="865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684213" y="2924175"/>
          <a:ext cx="7775575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6" name="Equation" r:id="rId5" imgW="4292600" imgH="558800" progId="Equation.3">
                  <p:embed/>
                </p:oleObj>
              </mc:Choice>
              <mc:Fallback>
                <p:oleObj name="Equation" r:id="rId5" imgW="4292600" imgH="558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924175"/>
                        <a:ext cx="7775575" cy="1017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6" name="Rectangle 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3977" name="Object 9"/>
          <p:cNvGraphicFramePr>
            <a:graphicFrameLocks noChangeAspect="1"/>
          </p:cNvGraphicFramePr>
          <p:nvPr/>
        </p:nvGraphicFramePr>
        <p:xfrm>
          <a:off x="1692275" y="4005263"/>
          <a:ext cx="72072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7" name="Equation" r:id="rId7" imgW="419040" imgH="253800" progId="Equation.3">
                  <p:embed/>
                </p:oleObj>
              </mc:Choice>
              <mc:Fallback>
                <p:oleObj name="Equation" r:id="rId7" imgW="419040" imgH="253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005263"/>
                        <a:ext cx="720725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8" name="Rectangle 10"/>
          <p:cNvSpPr>
            <a:spLocks noChangeArrowheads="1"/>
          </p:cNvSpPr>
          <p:nvPr/>
        </p:nvSpPr>
        <p:spPr bwMode="auto">
          <a:xfrm>
            <a:off x="5148263" y="4005263"/>
            <a:ext cx="399573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are mean and fluctuating</a:t>
            </a:r>
            <a:endParaRPr lang="ru-RU" sz="2200" b="0"/>
          </a:p>
        </p:txBody>
      </p:sp>
      <p:sp>
        <p:nvSpPr>
          <p:cNvPr id="83979" name="Rectangle 11"/>
          <p:cNvSpPr>
            <a:spLocks noChangeArrowheads="1"/>
          </p:cNvSpPr>
          <p:nvPr/>
        </p:nvSpPr>
        <p:spPr bwMode="auto">
          <a:xfrm>
            <a:off x="2484438" y="4005263"/>
            <a:ext cx="7207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and</a:t>
            </a:r>
            <a:endParaRPr lang="ru-RU" sz="2200" b="0"/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3981" name="Object 13"/>
          <p:cNvGraphicFramePr>
            <a:graphicFrameLocks noChangeAspect="1"/>
          </p:cNvGraphicFramePr>
          <p:nvPr/>
        </p:nvGraphicFramePr>
        <p:xfrm>
          <a:off x="3132138" y="4005263"/>
          <a:ext cx="20161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8" name="Equation" r:id="rId9" imgW="1244600" imgH="254000" progId="Equation.3">
                  <p:embed/>
                </p:oleObj>
              </mc:Choice>
              <mc:Fallback>
                <p:oleObj name="Equation" r:id="rId9" imgW="1244600" imgH="2540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4005263"/>
                        <a:ext cx="201612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82" name="Rectangle 14"/>
          <p:cNvSpPr>
            <a:spLocks noChangeArrowheads="1"/>
          </p:cNvSpPr>
          <p:nvPr/>
        </p:nvSpPr>
        <p:spPr bwMode="auto">
          <a:xfrm>
            <a:off x="684213" y="4365625"/>
            <a:ext cx="41751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component  of a force</a:t>
            </a:r>
            <a:r>
              <a:rPr lang="en-US" sz="2400" b="0"/>
              <a:t> </a:t>
            </a:r>
            <a:r>
              <a:rPr lang="en-US" sz="2200" b="0" i="1"/>
              <a:t>F</a:t>
            </a:r>
            <a:r>
              <a:rPr lang="en-US" sz="2200" b="0" i="1" baseline="-25000"/>
              <a:t>t</a:t>
            </a:r>
            <a:r>
              <a:rPr lang="en-US" sz="2200" b="0"/>
              <a:t>(</a:t>
            </a:r>
            <a:r>
              <a:rPr lang="en-US" sz="2200" b="0" i="1"/>
              <a:t>t</a:t>
            </a:r>
            <a:r>
              <a:rPr lang="en-US" sz="2200" b="0"/>
              <a:t>), with </a:t>
            </a:r>
            <a:endParaRPr lang="ru-RU" sz="2200" b="0"/>
          </a:p>
        </p:txBody>
      </p:sp>
      <p:sp>
        <p:nvSpPr>
          <p:cNvPr id="83983" name="Rectangle 15"/>
          <p:cNvSpPr>
            <a:spLocks noChangeArrowheads="1"/>
          </p:cNvSpPr>
          <p:nvPr/>
        </p:nvSpPr>
        <p:spPr bwMode="auto">
          <a:xfrm>
            <a:off x="3276600" y="1341438"/>
            <a:ext cx="58674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, where the integration over the removal force</a:t>
            </a:r>
            <a:endParaRPr lang="ru-RU" sz="2200" b="0"/>
          </a:p>
        </p:txBody>
      </p:sp>
      <p:sp>
        <p:nvSpPr>
          <p:cNvPr id="83984" name="Rectangle 16"/>
          <p:cNvSpPr>
            <a:spLocks noChangeArrowheads="1"/>
          </p:cNvSpPr>
          <p:nvPr/>
        </p:nvSpPr>
        <p:spPr bwMode="auto">
          <a:xfrm>
            <a:off x="684213" y="4005263"/>
            <a:ext cx="10795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where</a:t>
            </a:r>
            <a:endParaRPr lang="ru-RU" sz="2200" b="0"/>
          </a:p>
        </p:txBody>
      </p:sp>
      <p:sp>
        <p:nvSpPr>
          <p:cNvPr id="83985" name="Rectangle 1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3986" name="Object 18"/>
          <p:cNvGraphicFramePr>
            <a:graphicFrameLocks noChangeAspect="1"/>
          </p:cNvGraphicFramePr>
          <p:nvPr/>
        </p:nvGraphicFramePr>
        <p:xfrm>
          <a:off x="4787900" y="4292600"/>
          <a:ext cx="4000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9" name="Equation" r:id="rId11" imgW="177646" imgH="228402" progId="Equation.3">
                  <p:embed/>
                </p:oleObj>
              </mc:Choice>
              <mc:Fallback>
                <p:oleObj name="Equation" r:id="rId11" imgW="177646" imgH="228402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4292600"/>
                        <a:ext cx="40005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87" name="Rectangle 19"/>
          <p:cNvSpPr>
            <a:spLocks noChangeArrowheads="1"/>
          </p:cNvSpPr>
          <p:nvPr/>
        </p:nvSpPr>
        <p:spPr bwMode="auto">
          <a:xfrm>
            <a:off x="5148263" y="4365625"/>
            <a:ext cx="399573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being the typical frequency </a:t>
            </a:r>
            <a:endParaRPr lang="ru-RU" sz="2200" b="0"/>
          </a:p>
        </p:txBody>
      </p:sp>
      <p:sp>
        <p:nvSpPr>
          <p:cNvPr id="83988" name="Rectangle 20"/>
          <p:cNvSpPr>
            <a:spLocks noChangeArrowheads="1"/>
          </p:cNvSpPr>
          <p:nvPr/>
        </p:nvSpPr>
        <p:spPr bwMode="auto">
          <a:xfrm>
            <a:off x="684213" y="4724400"/>
            <a:ext cx="84597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of the forcing motion and is given by </a:t>
            </a:r>
            <a:endParaRPr lang="ru-RU" sz="2200" b="0"/>
          </a:p>
        </p:txBody>
      </p:sp>
      <p:sp>
        <p:nvSpPr>
          <p:cNvPr id="83989" name="Rectangle 21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3990" name="Object 22"/>
          <p:cNvGraphicFramePr>
            <a:graphicFrameLocks noChangeAspect="1"/>
          </p:cNvGraphicFramePr>
          <p:nvPr/>
        </p:nvGraphicFramePr>
        <p:xfrm>
          <a:off x="5508625" y="4797425"/>
          <a:ext cx="2182813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0" name="Equation" r:id="rId13" imgW="1269720" imgH="622080" progId="Equation.3">
                  <p:embed/>
                </p:oleObj>
              </mc:Choice>
              <mc:Fallback>
                <p:oleObj name="Equation" r:id="rId13" imgW="1269720" imgH="6220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4797425"/>
                        <a:ext cx="2182813" cy="1068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91" name="Rectangle 23"/>
          <p:cNvSpPr>
            <a:spLocks noChangeArrowheads="1"/>
          </p:cNvSpPr>
          <p:nvPr/>
        </p:nvSpPr>
        <p:spPr bwMode="auto">
          <a:xfrm>
            <a:off x="755650" y="5876925"/>
            <a:ext cx="8388350" cy="72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where          is time derivative of        . In practice      is taken to be the maximum resuspension rate for a given adhesive force.</a:t>
            </a:r>
            <a:endParaRPr lang="ru-RU" sz="2200" b="0"/>
          </a:p>
        </p:txBody>
      </p:sp>
      <p:graphicFrame>
        <p:nvGraphicFramePr>
          <p:cNvPr id="83992" name="Object 24"/>
          <p:cNvGraphicFramePr>
            <a:graphicFrameLocks noChangeAspect="1"/>
          </p:cNvGraphicFramePr>
          <p:nvPr/>
        </p:nvGraphicFramePr>
        <p:xfrm>
          <a:off x="1763713" y="5805488"/>
          <a:ext cx="579437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1" name="Equation" r:id="rId15" imgW="317160" imgH="253800" progId="Equation.3">
                  <p:embed/>
                </p:oleObj>
              </mc:Choice>
              <mc:Fallback>
                <p:oleObj name="Equation" r:id="rId15" imgW="317160" imgH="2538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5805488"/>
                        <a:ext cx="579437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93" name="Object 25"/>
          <p:cNvGraphicFramePr>
            <a:graphicFrameLocks noChangeAspect="1"/>
          </p:cNvGraphicFramePr>
          <p:nvPr/>
        </p:nvGraphicFramePr>
        <p:xfrm>
          <a:off x="4859338" y="5876925"/>
          <a:ext cx="579437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2" name="Equation" r:id="rId17" imgW="317160" imgH="228600" progId="Equation.3">
                  <p:embed/>
                </p:oleObj>
              </mc:Choice>
              <mc:Fallback>
                <p:oleObj name="Equation" r:id="rId17" imgW="317160" imgH="2286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5876925"/>
                        <a:ext cx="579437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94" name="Object 26"/>
          <p:cNvGraphicFramePr>
            <a:graphicFrameLocks noChangeAspect="1"/>
          </p:cNvGraphicFramePr>
          <p:nvPr/>
        </p:nvGraphicFramePr>
        <p:xfrm>
          <a:off x="6877050" y="5805488"/>
          <a:ext cx="4000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3" name="Equation" r:id="rId19" imgW="177646" imgH="228402" progId="Equation.3">
                  <p:embed/>
                </p:oleObj>
              </mc:Choice>
              <mc:Fallback>
                <p:oleObj name="Equation" r:id="rId19" imgW="177646" imgH="228402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7050" y="5805488"/>
                        <a:ext cx="40005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8913"/>
            <a:ext cx="7775575" cy="719137"/>
          </a:xfrm>
        </p:spPr>
        <p:txBody>
          <a:bodyPr/>
          <a:lstStyle/>
          <a:p>
            <a:pPr algn="ctr"/>
            <a:r>
              <a:rPr lang="en-US" sz="4400" b="1">
                <a:solidFill>
                  <a:schemeClr val="tx1"/>
                </a:solidFill>
              </a:rPr>
              <a:t>Mean Lift and Drag Force</a:t>
            </a:r>
            <a:endParaRPr lang="ru-RU" sz="4400" b="1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196975"/>
            <a:ext cx="8208962" cy="273685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200" i="1"/>
              <a:t>Rate Constant</a:t>
            </a:r>
            <a:r>
              <a:rPr lang="en-US" sz="2200"/>
              <a:t> parameters can be determined  experimentally.</a:t>
            </a:r>
          </a:p>
          <a:p>
            <a:pPr>
              <a:spcBef>
                <a:spcPct val="0"/>
              </a:spcBef>
            </a:pPr>
            <a:r>
              <a:rPr lang="en-US" sz="2200"/>
              <a:t>For mean </a:t>
            </a:r>
            <a:r>
              <a:rPr lang="en-US" sz="2200" i="1"/>
              <a:t>Lift Force</a:t>
            </a:r>
            <a:r>
              <a:rPr lang="en-US" sz="2200"/>
              <a:t>            the following scaled dependence on the fluid density </a:t>
            </a:r>
            <a:r>
              <a:rPr lang="el-GR" sz="2200" i="1">
                <a:cs typeface="Arial" pitchFamily="34" charset="0"/>
              </a:rPr>
              <a:t>ρ</a:t>
            </a:r>
            <a:r>
              <a:rPr lang="en-US" sz="2200"/>
              <a:t>, kinematic viscosity </a:t>
            </a:r>
            <a:r>
              <a:rPr lang="ru-RU" altLang="ko-KR" sz="2200" i="1"/>
              <a:t>ν</a:t>
            </a:r>
            <a:r>
              <a:rPr lang="ru-RU" altLang="ko-KR"/>
              <a:t> </a:t>
            </a:r>
            <a:r>
              <a:rPr lang="en-US" sz="2200"/>
              <a:t> and friction velocity </a:t>
            </a:r>
            <a:r>
              <a:rPr lang="en-US" sz="2200" i="1"/>
              <a:t>u</a:t>
            </a:r>
            <a:r>
              <a:rPr lang="el-GR" sz="2200" i="1" baseline="-25000">
                <a:latin typeface="Times New Roman" pitchFamily="18" charset="0"/>
                <a:cs typeface="Arial" pitchFamily="34" charset="0"/>
              </a:rPr>
              <a:t>τ</a:t>
            </a:r>
            <a:r>
              <a:rPr lang="en-US" sz="2200"/>
              <a:t> </a:t>
            </a:r>
          </a:p>
          <a:p>
            <a:pPr>
              <a:spcBef>
                <a:spcPct val="0"/>
              </a:spcBef>
            </a:pPr>
            <a:endParaRPr lang="en-US" sz="1000"/>
          </a:p>
          <a:p>
            <a:pPr>
              <a:spcBef>
                <a:spcPct val="0"/>
              </a:spcBef>
            </a:pPr>
            <a:r>
              <a:rPr lang="en-US" sz="2200"/>
              <a:t>can be used                        while for mean </a:t>
            </a:r>
            <a:r>
              <a:rPr lang="en-US" sz="2200" i="1"/>
              <a:t>Drug Force</a:t>
            </a:r>
          </a:p>
          <a:p>
            <a:pPr>
              <a:spcBef>
                <a:spcPct val="0"/>
              </a:spcBef>
            </a:pPr>
            <a:r>
              <a:rPr lang="en-US" sz="2200"/>
              <a:t>                                          </a:t>
            </a:r>
          </a:p>
          <a:p>
            <a:pPr>
              <a:spcBef>
                <a:spcPct val="0"/>
              </a:spcBef>
            </a:pPr>
            <a:r>
              <a:rPr lang="en-US" sz="2200"/>
              <a:t>Thus the </a:t>
            </a:r>
            <a:r>
              <a:rPr lang="en-US" sz="2200" i="1"/>
              <a:t>Removal Force</a:t>
            </a:r>
            <a:r>
              <a:rPr lang="en-US" sz="2200"/>
              <a:t> </a:t>
            </a:r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5002" name="Rectangle 10"/>
          <p:cNvSpPr>
            <a:spLocks noChangeArrowheads="1"/>
          </p:cNvSpPr>
          <p:nvPr/>
        </p:nvSpPr>
        <p:spPr bwMode="auto">
          <a:xfrm>
            <a:off x="611188" y="3789363"/>
            <a:ext cx="7993062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Accounting the experimental result the rms</a:t>
            </a:r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1000" b="0"/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and neglecting correlations between those forces one obtains</a:t>
            </a:r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2200" b="0"/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2200" b="0"/>
          </a:p>
          <a:p>
            <a:pPr>
              <a:lnSpc>
                <a:spcPct val="120000"/>
              </a:lnSpc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2200" b="0"/>
          </a:p>
          <a:p>
            <a:pPr>
              <a:lnSpc>
                <a:spcPct val="120000"/>
              </a:lnSpc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Value for the </a:t>
            </a:r>
            <a:r>
              <a:rPr lang="en-US" sz="2200" b="0" i="1"/>
              <a:t>typical frequency</a:t>
            </a:r>
            <a:r>
              <a:rPr lang="en-US" sz="2200" b="0"/>
              <a:t> of the forcing motion derived from the experimental data</a:t>
            </a:r>
            <a:endParaRPr lang="ru-RU" sz="2200" b="0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5013" name="Rectangle 21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5019" name="Object 27"/>
          <p:cNvGraphicFramePr>
            <a:graphicFrameLocks noChangeAspect="1"/>
          </p:cNvGraphicFramePr>
          <p:nvPr/>
        </p:nvGraphicFramePr>
        <p:xfrm>
          <a:off x="3203575" y="1557338"/>
          <a:ext cx="763588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7" name="Equation" r:id="rId3" imgW="444240" imgH="253800" progId="Equation.3">
                  <p:embed/>
                </p:oleObj>
              </mc:Choice>
              <mc:Fallback>
                <p:oleObj name="Equation" r:id="rId3" imgW="444240" imgH="2538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1557338"/>
                        <a:ext cx="763588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2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5020" name="Object 28"/>
          <p:cNvGraphicFramePr>
            <a:graphicFrameLocks noChangeAspect="1"/>
          </p:cNvGraphicFramePr>
          <p:nvPr/>
        </p:nvGraphicFramePr>
        <p:xfrm>
          <a:off x="2268538" y="2276475"/>
          <a:ext cx="1871662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8" name="Equation" r:id="rId5" imgW="1282700" imgH="469900" progId="Equation.3">
                  <p:embed/>
                </p:oleObj>
              </mc:Choice>
              <mc:Fallback>
                <p:oleObj name="Equation" r:id="rId5" imgW="1282700" imgH="4699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2276475"/>
                        <a:ext cx="1871662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24" name="Object 32"/>
          <p:cNvGraphicFramePr>
            <a:graphicFrameLocks noChangeAspect="1"/>
          </p:cNvGraphicFramePr>
          <p:nvPr/>
        </p:nvGraphicFramePr>
        <p:xfrm>
          <a:off x="7488238" y="2276475"/>
          <a:ext cx="1655762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9" name="Equation" r:id="rId7" imgW="1079500" imgH="469900" progId="Equation.3">
                  <p:embed/>
                </p:oleObj>
              </mc:Choice>
              <mc:Fallback>
                <p:oleObj name="Equation" r:id="rId7" imgW="1079500" imgH="4699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8238" y="2276475"/>
                        <a:ext cx="1655762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27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5026" name="Object 34"/>
          <p:cNvGraphicFramePr>
            <a:graphicFrameLocks noChangeAspect="1"/>
          </p:cNvGraphicFramePr>
          <p:nvPr/>
        </p:nvGraphicFramePr>
        <p:xfrm>
          <a:off x="3851275" y="2924175"/>
          <a:ext cx="410210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0" name="Equation" r:id="rId9" imgW="2578100" imgH="533400" progId="Equation.3">
                  <p:embed/>
                </p:oleObj>
              </mc:Choice>
              <mc:Fallback>
                <p:oleObj name="Equation" r:id="rId9" imgW="2578100" imgH="5334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2924175"/>
                        <a:ext cx="4102100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30" name="Rectangle 38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5029" name="Object 37"/>
          <p:cNvGraphicFramePr>
            <a:graphicFrameLocks noChangeAspect="1"/>
          </p:cNvGraphicFramePr>
          <p:nvPr/>
        </p:nvGraphicFramePr>
        <p:xfrm>
          <a:off x="6156325" y="3644900"/>
          <a:ext cx="2592388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1" name="Equation" r:id="rId11" imgW="1371600" imgH="330200" progId="Equation.3">
                  <p:embed/>
                </p:oleObj>
              </mc:Choice>
              <mc:Fallback>
                <p:oleObj name="Equation" r:id="rId11" imgW="1371600" imgH="33020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3644900"/>
                        <a:ext cx="2592388" cy="630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31" name="Object 39"/>
          <p:cNvGraphicFramePr>
            <a:graphicFrameLocks noChangeAspect="1"/>
          </p:cNvGraphicFramePr>
          <p:nvPr/>
        </p:nvGraphicFramePr>
        <p:xfrm>
          <a:off x="3203575" y="4724400"/>
          <a:ext cx="2251075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2" name="Equation" r:id="rId13" imgW="1168400" imgH="330200" progId="Equation.3">
                  <p:embed/>
                </p:oleObj>
              </mc:Choice>
              <mc:Fallback>
                <p:oleObj name="Equation" r:id="rId13" imgW="1168400" imgH="3302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4724400"/>
                        <a:ext cx="2251075" cy="63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33" name="Object 41"/>
          <p:cNvGraphicFramePr>
            <a:graphicFrameLocks noChangeAspect="1"/>
          </p:cNvGraphicFramePr>
          <p:nvPr/>
        </p:nvGraphicFramePr>
        <p:xfrm>
          <a:off x="4356100" y="6092825"/>
          <a:ext cx="260985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3" name="Формула" r:id="rId15" imgW="1231560" imgH="241200" progId="Equation.3">
                  <p:embed/>
                </p:oleObj>
              </mc:Choice>
              <mc:Fallback>
                <p:oleObj name="Формула" r:id="rId15" imgW="1231560" imgH="24120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6092825"/>
                        <a:ext cx="2609850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35" name="Line 43"/>
          <p:cNvSpPr>
            <a:spLocks noChangeShapeType="1"/>
          </p:cNvSpPr>
          <p:nvPr/>
        </p:nvSpPr>
        <p:spPr bwMode="auto">
          <a:xfrm>
            <a:off x="2051050" y="5516563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5036" name="Freeform 44"/>
          <p:cNvSpPr>
            <a:spLocks noChangeArrowheads="1"/>
          </p:cNvSpPr>
          <p:nvPr/>
        </p:nvSpPr>
        <p:spPr bwMode="auto">
          <a:xfrm>
            <a:off x="611188" y="1196975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8913"/>
            <a:ext cx="7775575" cy="719137"/>
          </a:xfrm>
        </p:spPr>
        <p:txBody>
          <a:bodyPr/>
          <a:lstStyle/>
          <a:p>
            <a:pPr algn="ctr"/>
            <a:r>
              <a:rPr lang="en-US" sz="4400" b="1">
                <a:solidFill>
                  <a:schemeClr val="tx1"/>
                </a:solidFill>
              </a:rPr>
              <a:t>Resuspension Rate</a:t>
            </a:r>
            <a:endParaRPr lang="ru-RU" sz="4400" b="1">
              <a:solidFill>
                <a:schemeClr val="tx1"/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196975"/>
            <a:ext cx="8208962" cy="273685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200"/>
              <a:t>The </a:t>
            </a:r>
            <a:r>
              <a:rPr lang="en-US" sz="2200" i="1"/>
              <a:t>log-normal distribution</a:t>
            </a:r>
            <a:r>
              <a:rPr lang="en-US" sz="2200"/>
              <a:t> for </a:t>
            </a:r>
            <a:r>
              <a:rPr lang="en-US" sz="2200" b="1"/>
              <a:t>normalized adhesive forces</a:t>
            </a:r>
            <a:r>
              <a:rPr lang="en-US" sz="2200"/>
              <a:t> is</a:t>
            </a:r>
          </a:p>
          <a:p>
            <a:pPr>
              <a:spcBef>
                <a:spcPct val="0"/>
              </a:spcBef>
            </a:pPr>
            <a:endParaRPr lang="en-US" sz="2200"/>
          </a:p>
          <a:p>
            <a:pPr>
              <a:spcBef>
                <a:spcPct val="0"/>
              </a:spcBef>
            </a:pPr>
            <a:r>
              <a:rPr lang="en-US" sz="2200"/>
              <a:t>assumed:</a:t>
            </a:r>
          </a:p>
          <a:p>
            <a:pPr>
              <a:spcBef>
                <a:spcPct val="0"/>
              </a:spcBef>
            </a:pPr>
            <a:endParaRPr lang="en-US" sz="2200"/>
          </a:p>
          <a:p>
            <a:pPr>
              <a:spcBef>
                <a:spcPct val="0"/>
              </a:spcBef>
            </a:pPr>
            <a:r>
              <a:rPr lang="en-US" sz="2200"/>
              <a:t>where                ;      is the adhesive force for perfectly smooth contact;         is the geometric mean of the normalized adhesive forces     and is a measure of the reduction in adhesion due to surface roughness; and      is the geometric standard deviation.</a:t>
            </a:r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611188" y="4005263"/>
            <a:ext cx="8532812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Evolution equation for the deposited particles</a:t>
            </a:r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2200" b="0"/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>
                <a:cs typeface="Arial" pitchFamily="34" charset="0"/>
              </a:rPr>
              <a:t>=&gt;</a:t>
            </a:r>
            <a:r>
              <a:rPr lang="en-US" sz="2200" b="0"/>
              <a:t> mean particle density</a:t>
            </a:r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2200" b="0"/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and similarly the </a:t>
            </a:r>
            <a:r>
              <a:rPr lang="en-US" sz="2200" b="0" i="1"/>
              <a:t>Resuspension Rate</a:t>
            </a:r>
            <a:r>
              <a:rPr lang="en-US" sz="2200" b="0"/>
              <a:t> </a:t>
            </a:r>
            <a:endParaRPr lang="ru-RU" sz="2200" b="0"/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602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603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6033" name="Rectangle 17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603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6037" name="Object 21"/>
          <p:cNvGraphicFramePr>
            <a:graphicFrameLocks noChangeAspect="1"/>
          </p:cNvGraphicFramePr>
          <p:nvPr/>
        </p:nvGraphicFramePr>
        <p:xfrm>
          <a:off x="1979613" y="1595438"/>
          <a:ext cx="4464050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2" name="Equation" r:id="rId3" imgW="2832100" imgH="660400" progId="Equation.3">
                  <p:embed/>
                </p:oleObj>
              </mc:Choice>
              <mc:Fallback>
                <p:oleObj name="Equation" r:id="rId3" imgW="2832100" imgH="6604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1595438"/>
                        <a:ext cx="4464050" cy="1036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39" name="Object 23"/>
          <p:cNvGraphicFramePr>
            <a:graphicFrameLocks noChangeAspect="1"/>
          </p:cNvGraphicFramePr>
          <p:nvPr/>
        </p:nvGraphicFramePr>
        <p:xfrm>
          <a:off x="1547813" y="2565400"/>
          <a:ext cx="1223962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3" name="Equation" r:id="rId5" imgW="711000" imgH="228600" progId="Equation.3">
                  <p:embed/>
                </p:oleObj>
              </mc:Choice>
              <mc:Fallback>
                <p:oleObj name="Equation" r:id="rId5" imgW="711000" imgH="2286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2565400"/>
                        <a:ext cx="1223962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40" name="Object 24"/>
          <p:cNvGraphicFramePr>
            <a:graphicFrameLocks noChangeAspect="1"/>
          </p:cNvGraphicFramePr>
          <p:nvPr/>
        </p:nvGraphicFramePr>
        <p:xfrm>
          <a:off x="2916238" y="2565400"/>
          <a:ext cx="328612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4" name="Equation" r:id="rId7" imgW="190440" imgH="228600" progId="Equation.3">
                  <p:embed/>
                </p:oleObj>
              </mc:Choice>
              <mc:Fallback>
                <p:oleObj name="Equation" r:id="rId7" imgW="190440" imgH="2286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2565400"/>
                        <a:ext cx="328612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4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6041" name="Object 25"/>
          <p:cNvGraphicFramePr>
            <a:graphicFrameLocks noChangeAspect="1"/>
          </p:cNvGraphicFramePr>
          <p:nvPr/>
        </p:nvGraphicFramePr>
        <p:xfrm>
          <a:off x="1692275" y="2924175"/>
          <a:ext cx="5048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5" name="Equation" r:id="rId9" imgW="304668" imgH="279279" progId="Equation.3">
                  <p:embed/>
                </p:oleObj>
              </mc:Choice>
              <mc:Fallback>
                <p:oleObj name="Equation" r:id="rId9" imgW="304668" imgH="279279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924175"/>
                        <a:ext cx="504825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4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6043" name="Object 27"/>
          <p:cNvGraphicFramePr>
            <a:graphicFrameLocks noChangeAspect="1"/>
          </p:cNvGraphicFramePr>
          <p:nvPr/>
        </p:nvGraphicFramePr>
        <p:xfrm>
          <a:off x="3649663" y="3500438"/>
          <a:ext cx="40481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6" name="Equation" r:id="rId11" imgW="190417" imgH="241195" progId="Equation.3">
                  <p:embed/>
                </p:oleObj>
              </mc:Choice>
              <mc:Fallback>
                <p:oleObj name="Equation" r:id="rId11" imgW="190417" imgH="241195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9663" y="3500438"/>
                        <a:ext cx="404812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45" name="Object 29"/>
          <p:cNvGraphicFramePr>
            <a:graphicFrameLocks noChangeAspect="1"/>
          </p:cNvGraphicFramePr>
          <p:nvPr/>
        </p:nvGraphicFramePr>
        <p:xfrm>
          <a:off x="1476375" y="3213100"/>
          <a:ext cx="293688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7" name="Equation" r:id="rId13" imgW="177480" imgH="241200" progId="Equation.3">
                  <p:embed/>
                </p:oleObj>
              </mc:Choice>
              <mc:Fallback>
                <p:oleObj name="Equation" r:id="rId13" imgW="177480" imgH="2412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213100"/>
                        <a:ext cx="293688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47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6046" name="Object 30"/>
          <p:cNvGraphicFramePr>
            <a:graphicFrameLocks noChangeAspect="1"/>
          </p:cNvGraphicFramePr>
          <p:nvPr/>
        </p:nvGraphicFramePr>
        <p:xfrm>
          <a:off x="6372225" y="4005263"/>
          <a:ext cx="1728788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8" name="Equation" r:id="rId15" imgW="901309" imgH="228501" progId="Equation.3">
                  <p:embed/>
                </p:oleObj>
              </mc:Choice>
              <mc:Fallback>
                <p:oleObj name="Equation" r:id="rId15" imgW="901309" imgH="228501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005263"/>
                        <a:ext cx="1728788" cy="43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49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6048" name="Object 32"/>
          <p:cNvGraphicFramePr>
            <a:graphicFrameLocks noChangeAspect="1"/>
          </p:cNvGraphicFramePr>
          <p:nvPr/>
        </p:nvGraphicFramePr>
        <p:xfrm>
          <a:off x="4044950" y="4508500"/>
          <a:ext cx="26003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9" name="Equation" r:id="rId17" imgW="1473120" imgH="482400" progId="Equation.3">
                  <p:embed/>
                </p:oleObj>
              </mc:Choice>
              <mc:Fallback>
                <p:oleObj name="Equation" r:id="rId17" imgW="1473120" imgH="4824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4950" y="4508500"/>
                        <a:ext cx="2600325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51" name="Rectangle 3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6050" name="Object 34"/>
          <p:cNvGraphicFramePr>
            <a:graphicFrameLocks noChangeAspect="1"/>
          </p:cNvGraphicFramePr>
          <p:nvPr/>
        </p:nvGraphicFramePr>
        <p:xfrm>
          <a:off x="2976563" y="5734050"/>
          <a:ext cx="3455987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0" name="Формула" r:id="rId19" imgW="1828800" imgH="482400" progId="Equation.3">
                  <p:embed/>
                </p:oleObj>
              </mc:Choice>
              <mc:Fallback>
                <p:oleObj name="Формула" r:id="rId19" imgW="1828800" imgH="4824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6563" y="5734050"/>
                        <a:ext cx="3455987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8913"/>
            <a:ext cx="7775575" cy="719137"/>
          </a:xfrm>
        </p:spPr>
        <p:txBody>
          <a:bodyPr/>
          <a:lstStyle/>
          <a:p>
            <a:pPr algn="ctr"/>
            <a:r>
              <a:rPr lang="en-US" sz="4400" b="1">
                <a:solidFill>
                  <a:schemeClr val="tx1"/>
                </a:solidFill>
              </a:rPr>
              <a:t>Model Parameters</a:t>
            </a:r>
            <a:endParaRPr lang="ru-RU" sz="4400" b="1">
              <a:solidFill>
                <a:schemeClr val="tx1"/>
              </a:solidFill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196975"/>
            <a:ext cx="8532812" cy="273685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200"/>
              <a:t>To </a:t>
            </a:r>
            <a:r>
              <a:rPr lang="en-US" sz="2200" i="1"/>
              <a:t>close the model</a:t>
            </a:r>
            <a:r>
              <a:rPr lang="en-US" sz="2200"/>
              <a:t> the following parameters should be determined:</a:t>
            </a:r>
          </a:p>
          <a:p>
            <a:pPr>
              <a:spcBef>
                <a:spcPct val="0"/>
              </a:spcBef>
            </a:pPr>
            <a:r>
              <a:rPr lang="en-US" sz="2200" i="1"/>
              <a:t>a</a:t>
            </a:r>
            <a:r>
              <a:rPr lang="en-US" sz="2200"/>
              <a:t>   that is the typical </a:t>
            </a:r>
            <a:r>
              <a:rPr lang="en-US" sz="2200" i="1"/>
              <a:t>distance</a:t>
            </a:r>
            <a:r>
              <a:rPr lang="en-US" sz="2200"/>
              <a:t> between </a:t>
            </a:r>
            <a:r>
              <a:rPr lang="en-US" sz="2200" i="1"/>
              <a:t>asperities</a:t>
            </a:r>
            <a:r>
              <a:rPr lang="en-US" sz="2200"/>
              <a:t>;</a:t>
            </a:r>
          </a:p>
          <a:p>
            <a:pPr>
              <a:spcBef>
                <a:spcPct val="0"/>
              </a:spcBef>
            </a:pPr>
            <a:r>
              <a:rPr lang="en-US" sz="2200" i="1"/>
              <a:t>r</a:t>
            </a:r>
            <a:r>
              <a:rPr lang="en-US" sz="2200" i="1" baseline="-25000"/>
              <a:t>D</a:t>
            </a:r>
            <a:r>
              <a:rPr lang="en-US" sz="2200"/>
              <a:t>   that is the </a:t>
            </a:r>
            <a:r>
              <a:rPr lang="en-US" sz="2200" i="1"/>
              <a:t>Drag Force arm</a:t>
            </a:r>
            <a:r>
              <a:rPr lang="en-US" sz="2200"/>
              <a:t> (minimal characteristic particle size);</a:t>
            </a:r>
          </a:p>
          <a:p>
            <a:pPr>
              <a:spcBef>
                <a:spcPct val="0"/>
              </a:spcBef>
            </a:pPr>
            <a:r>
              <a:rPr lang="en-US" sz="2200" i="1"/>
              <a:t>F</a:t>
            </a:r>
            <a:r>
              <a:rPr lang="en-US" sz="2200" i="1" baseline="-25000"/>
              <a:t>a   </a:t>
            </a:r>
            <a:r>
              <a:rPr lang="en-US" sz="2200"/>
              <a:t>that is the </a:t>
            </a:r>
            <a:r>
              <a:rPr lang="en-US" sz="2200" i="1"/>
              <a:t>Adhesive Force</a:t>
            </a:r>
            <a:r>
              <a:rPr lang="en-US" sz="2200"/>
              <a:t> for perfectly </a:t>
            </a:r>
            <a:r>
              <a:rPr lang="en-US" sz="2200" i="1"/>
              <a:t>smooth contact</a:t>
            </a:r>
            <a:r>
              <a:rPr lang="en-US" sz="2200"/>
              <a:t>;</a:t>
            </a:r>
          </a:p>
          <a:p>
            <a:pPr>
              <a:spcBef>
                <a:spcPct val="0"/>
              </a:spcBef>
            </a:pPr>
            <a:endParaRPr lang="en-US" sz="800"/>
          </a:p>
          <a:p>
            <a:pPr>
              <a:spcBef>
                <a:spcPct val="0"/>
              </a:spcBef>
            </a:pPr>
            <a:r>
              <a:rPr lang="en-US" sz="2200"/>
              <a:t>       that is the </a:t>
            </a:r>
            <a:r>
              <a:rPr lang="en-US" sz="2200" i="1"/>
              <a:t>geometric mean</a:t>
            </a:r>
            <a:r>
              <a:rPr lang="en-US" sz="2200"/>
              <a:t> of the </a:t>
            </a:r>
            <a:r>
              <a:rPr lang="en-US" sz="2200" i="1"/>
              <a:t>normalized Adhesive Forces</a:t>
            </a:r>
            <a:r>
              <a:rPr lang="en-US" sz="2200"/>
              <a:t>;</a:t>
            </a:r>
          </a:p>
          <a:p>
            <a:pPr>
              <a:spcBef>
                <a:spcPct val="0"/>
              </a:spcBef>
            </a:pPr>
            <a:endParaRPr lang="en-US" sz="800"/>
          </a:p>
          <a:p>
            <a:pPr>
              <a:spcBef>
                <a:spcPct val="0"/>
              </a:spcBef>
            </a:pPr>
            <a:r>
              <a:rPr lang="en-US" sz="2200"/>
              <a:t>      that is the </a:t>
            </a:r>
            <a:r>
              <a:rPr lang="en-US" sz="2200" i="1"/>
              <a:t>geometric standard deviation</a:t>
            </a:r>
            <a:r>
              <a:rPr lang="en-US" sz="2200"/>
              <a:t> of the </a:t>
            </a:r>
            <a:r>
              <a:rPr lang="en-US" sz="2200" i="1"/>
              <a:t>normalized Adhesive Forces</a:t>
            </a:r>
            <a:r>
              <a:rPr lang="en-US" sz="2200"/>
              <a:t>.</a:t>
            </a: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755650" y="4005263"/>
            <a:ext cx="8388350" cy="259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 i="1"/>
              <a:t>a</a:t>
            </a:r>
            <a:r>
              <a:rPr lang="en-US" sz="2200" b="0"/>
              <a:t> and </a:t>
            </a:r>
            <a:r>
              <a:rPr lang="en-US" sz="2200" b="0" i="1"/>
              <a:t>r</a:t>
            </a:r>
            <a:r>
              <a:rPr lang="en-US" sz="2200" b="0" i="1" baseline="-25000"/>
              <a:t>D </a:t>
            </a:r>
            <a:r>
              <a:rPr lang="en-US" sz="2200" b="0"/>
              <a:t> are the particle characteristics;</a:t>
            </a:r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 i="1"/>
              <a:t>F</a:t>
            </a:r>
            <a:r>
              <a:rPr lang="en-US" sz="2200" b="0" i="1" baseline="-25000"/>
              <a:t>a</a:t>
            </a:r>
            <a:r>
              <a:rPr lang="en-US" sz="2200" b="0"/>
              <a:t> is the particle-surface interaction characteristics while</a:t>
            </a:r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800" b="0"/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         and       are universal surface characteristics.</a:t>
            </a:r>
          </a:p>
          <a:p>
            <a:pPr algn="just">
              <a:spcBef>
                <a:spcPct val="4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altLang="ko-KR" sz="2400">
                <a:ea typeface="Gulim" pitchFamily="34" charset="-127"/>
              </a:rPr>
              <a:t>Listed above parameters should be obtained from the experimental data, that set up a claim to the experimental matrix.</a:t>
            </a:r>
            <a:endParaRPr lang="en-US" sz="2400"/>
          </a:p>
        </p:txBody>
      </p:sp>
      <p:sp>
        <p:nvSpPr>
          <p:cNvPr id="88072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807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8075" name="Rectangle 11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807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8077" name="Object 13"/>
          <p:cNvGraphicFramePr>
            <a:graphicFrameLocks noChangeAspect="1"/>
          </p:cNvGraphicFramePr>
          <p:nvPr/>
        </p:nvGraphicFramePr>
        <p:xfrm>
          <a:off x="539750" y="2565400"/>
          <a:ext cx="6477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82" name="Equation" r:id="rId3" imgW="304560" imgH="279360" progId="Equation.3">
                  <p:embed/>
                </p:oleObj>
              </mc:Choice>
              <mc:Fallback>
                <p:oleObj name="Equation" r:id="rId3" imgW="304560" imgH="27936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565400"/>
                        <a:ext cx="647700" cy="588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7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8079" name="Object 15"/>
          <p:cNvGraphicFramePr>
            <a:graphicFrameLocks noChangeAspect="1"/>
          </p:cNvGraphicFramePr>
          <p:nvPr/>
        </p:nvGraphicFramePr>
        <p:xfrm>
          <a:off x="611188" y="3068638"/>
          <a:ext cx="40481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83" name="Equation" r:id="rId5" imgW="190440" imgH="241200" progId="Equation.3">
                  <p:embed/>
                </p:oleObj>
              </mc:Choice>
              <mc:Fallback>
                <p:oleObj name="Equation" r:id="rId5" imgW="190440" imgH="2412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3068638"/>
                        <a:ext cx="404812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0" name="Object 16"/>
          <p:cNvGraphicFramePr>
            <a:graphicFrameLocks noChangeAspect="1"/>
          </p:cNvGraphicFramePr>
          <p:nvPr/>
        </p:nvGraphicFramePr>
        <p:xfrm>
          <a:off x="827088" y="4730750"/>
          <a:ext cx="649287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84" name="Equation" r:id="rId7" imgW="304560" imgH="279360" progId="Equation.3">
                  <p:embed/>
                </p:oleObj>
              </mc:Choice>
              <mc:Fallback>
                <p:oleObj name="Equation" r:id="rId7" imgW="304560" imgH="27936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730750"/>
                        <a:ext cx="649287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1" name="Object 17"/>
          <p:cNvGraphicFramePr>
            <a:graphicFrameLocks noChangeAspect="1"/>
          </p:cNvGraphicFramePr>
          <p:nvPr/>
        </p:nvGraphicFramePr>
        <p:xfrm>
          <a:off x="2124075" y="4797425"/>
          <a:ext cx="40481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85" name="Equation" r:id="rId8" imgW="190440" imgH="241200" progId="Equation.3">
                  <p:embed/>
                </p:oleObj>
              </mc:Choice>
              <mc:Fallback>
                <p:oleObj name="Equation" r:id="rId8" imgW="190440" imgH="241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4797425"/>
                        <a:ext cx="404813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11069</TotalTime>
  <Words>1655</Words>
  <Application>Microsoft Office PowerPoint</Application>
  <PresentationFormat>Bildschirmpräsentation (4:3)</PresentationFormat>
  <Paragraphs>165</Paragraphs>
  <Slides>24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33" baseType="lpstr">
      <vt:lpstr>Arial</vt:lpstr>
      <vt:lpstr>Garamond</vt:lpstr>
      <vt:lpstr>Times New Roman</vt:lpstr>
      <vt:lpstr>Wingdings</vt:lpstr>
      <vt:lpstr>Gulim</vt:lpstr>
      <vt:lpstr>Symbol</vt:lpstr>
      <vt:lpstr>Times New Roman CYR</vt:lpstr>
      <vt:lpstr>Edge</vt:lpstr>
      <vt:lpstr>Microsoft Equation 3.0</vt:lpstr>
      <vt:lpstr>PowerPoint-Präsentation</vt:lpstr>
      <vt:lpstr>Content</vt:lpstr>
      <vt:lpstr>Particle Removal Process</vt:lpstr>
      <vt:lpstr>Resuspension Models</vt:lpstr>
      <vt:lpstr>Rock ‘n’ roll Resuspension Model</vt:lpstr>
      <vt:lpstr>Resuspension Rate Constant</vt:lpstr>
      <vt:lpstr>Mean Lift and Drag Force</vt:lpstr>
      <vt:lpstr>Resuspension Rate</vt:lpstr>
      <vt:lpstr>Model Parameters</vt:lpstr>
      <vt:lpstr>Tube Flow Simulation</vt:lpstr>
      <vt:lpstr>Flow Problem Parameters</vt:lpstr>
      <vt:lpstr>Simulation Results</vt:lpstr>
      <vt:lpstr>Simulation Results</vt:lpstr>
      <vt:lpstr>Preliminary Conclusions</vt:lpstr>
      <vt:lpstr> Particles Distributed Over the Size</vt:lpstr>
      <vt:lpstr>Resuspension of Non-spherical Particles</vt:lpstr>
      <vt:lpstr>Resuspension from Multilayer Coverage </vt:lpstr>
      <vt:lpstr>Resuspension from Multilayer Coverage </vt:lpstr>
      <vt:lpstr>Particle Watering Effect </vt:lpstr>
      <vt:lpstr>Experimental Setup Simulation</vt:lpstr>
      <vt:lpstr>Experimental Setup Simulation</vt:lpstr>
      <vt:lpstr>Experimental Setup Simulation</vt:lpstr>
      <vt:lpstr>Conclusions</vt:lpstr>
      <vt:lpstr>Questions please</vt:lpstr>
    </vt:vector>
  </TitlesOfParts>
  <Company>Geolink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YGorbachevX041728</dc:creator>
  <cp:lastModifiedBy>Peters, Ursula</cp:lastModifiedBy>
  <cp:revision>58</cp:revision>
  <dcterms:created xsi:type="dcterms:W3CDTF">2007-08-07T14:21:49Z</dcterms:created>
  <dcterms:modified xsi:type="dcterms:W3CDTF">2012-10-16T19:11:09Z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/>
  </property>
</Properties>
</file>