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8"/>
  </p:notesMasterIdLst>
  <p:handoutMasterIdLst>
    <p:handoutMasterId r:id="rId19"/>
  </p:handoutMasterIdLst>
  <p:sldIdLst>
    <p:sldId id="496" r:id="rId3"/>
    <p:sldId id="476" r:id="rId4"/>
    <p:sldId id="497" r:id="rId5"/>
    <p:sldId id="498" r:id="rId6"/>
    <p:sldId id="499" r:id="rId7"/>
    <p:sldId id="500" r:id="rId8"/>
    <p:sldId id="501" r:id="rId9"/>
    <p:sldId id="502" r:id="rId10"/>
    <p:sldId id="503" r:id="rId11"/>
    <p:sldId id="504" r:id="rId12"/>
    <p:sldId id="505" r:id="rId13"/>
    <p:sldId id="506" r:id="rId14"/>
    <p:sldId id="507" r:id="rId15"/>
    <p:sldId id="508" r:id="rId16"/>
    <p:sldId id="50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y3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66"/>
    <a:srgbClr val="660033"/>
    <a:srgbClr val="E2C4A6"/>
    <a:srgbClr val="FDD1A1"/>
    <a:srgbClr val="FFCC99"/>
    <a:srgbClr val="F6E19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9631" autoAdjust="0"/>
  </p:normalViewPr>
  <p:slideViewPr>
    <p:cSldViewPr>
      <p:cViewPr>
        <p:scale>
          <a:sx n="96" d="100"/>
          <a:sy n="96" d="100"/>
        </p:scale>
        <p:origin x="-1090" y="-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11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DAC6A8E-7284-467E-9930-AF015BA548B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958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345009"/>
      </p:ext>
    </p:extLst>
  </p:cSld>
  <p:clrMapOvr>
    <a:masterClrMapping/>
  </p:clrMapOvr>
  <p:transition advClick="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298801"/>
      </p:ext>
    </p:extLst>
  </p:cSld>
  <p:clrMapOvr>
    <a:masterClrMapping/>
  </p:clrMapOvr>
  <p:transition advClick="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29388" y="280988"/>
            <a:ext cx="2001837" cy="53673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0700" y="280988"/>
            <a:ext cx="5856288" cy="53673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687844"/>
      </p:ext>
    </p:extLst>
  </p:cSld>
  <p:clrMapOvr>
    <a:masterClrMapping/>
  </p:clrMapOvr>
  <p:transition advClick="0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72A70-7833-4D98-AA10-0B24553682C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81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086CC-155E-42CE-B665-94AE7CF1502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025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BA008-FA75-47E0-8B0E-9C81A2FDD6A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767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B9BD7-4E39-4BDB-8E64-19D1082FAC9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363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934D7-9F06-4A55-AC1D-6659ABE8D79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068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7879A-18C0-4D75-A5FB-C94B4465063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314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AE2598-01B8-4EBC-97D4-F2FD34694E6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472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DB70C-517C-4D06-8C50-A793D5A5CA4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93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444104"/>
      </p:ext>
    </p:extLst>
  </p:cSld>
  <p:clrMapOvr>
    <a:masterClrMapping/>
  </p:clrMapOvr>
  <p:transition advClick="0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A508E-8882-4525-AE00-A1AFD7DC3DE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884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96E81-C5B4-4779-8AD0-A90140A317E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285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D4936-6034-4B1F-BAB7-FFCA29D4491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8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85154"/>
      </p:ext>
    </p:extLst>
  </p:cSld>
  <p:clrMapOvr>
    <a:masterClrMapping/>
  </p:clrMapOvr>
  <p:transition advClick="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20700" y="13922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83100" y="13922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512277"/>
      </p:ext>
    </p:extLst>
  </p:cSld>
  <p:clrMapOvr>
    <a:masterClrMapping/>
  </p:clrMapOvr>
  <p:transition advClick="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49878"/>
      </p:ext>
    </p:extLst>
  </p:cSld>
  <p:clrMapOvr>
    <a:masterClrMapping/>
  </p:clrMapOvr>
  <p:transition advClick="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839352"/>
      </p:ext>
    </p:extLst>
  </p:cSld>
  <p:clrMapOvr>
    <a:masterClrMapping/>
  </p:clrMapOvr>
  <p:transition advClick="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95690"/>
      </p:ext>
    </p:extLst>
  </p:cSld>
  <p:clrMapOvr>
    <a:masterClrMapping/>
  </p:clrMapOvr>
  <p:transition advClick="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929236"/>
      </p:ext>
    </p:extLst>
  </p:cSld>
  <p:clrMapOvr>
    <a:masterClrMapping/>
  </p:clrMapOvr>
  <p:transition advClick="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032011"/>
      </p:ext>
    </p:extLst>
  </p:cSld>
  <p:clrMapOvr>
    <a:masterClrMapping/>
  </p:clrMapOvr>
  <p:transition advClick="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8825" y="280988"/>
            <a:ext cx="7772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3" tIns="44607" rIns="89213" bIns="446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0700" y="1392238"/>
            <a:ext cx="7772400" cy="425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3" tIns="44607" rIns="89213" bIns="446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3" tIns="44607" rIns="89213" bIns="44607" numCol="1" anchor="t" anchorCtr="0" compatLnSpc="1">
            <a:prstTxWarp prst="textNoShape">
              <a:avLst/>
            </a:prstTxWarp>
          </a:bodyPr>
          <a:lstStyle>
            <a:lvl1pPr defTabSz="892175">
              <a:defRPr sz="1400">
                <a:solidFill>
                  <a:srgbClr val="000066"/>
                </a:solidFill>
                <a:latin typeface="+mj-lt"/>
              </a:defRPr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610350"/>
            <a:ext cx="6019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3" tIns="44607" rIns="89213" bIns="44607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b="1" i="1">
                <a:solidFill>
                  <a:srgbClr val="000066"/>
                </a:solidFill>
              </a:defRPr>
            </a:lvl1pPr>
          </a:lstStyle>
          <a:p>
            <a:endParaRPr lang="ru-RU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698500" y="712788"/>
            <a:ext cx="7747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817563" y="6638925"/>
            <a:ext cx="7745412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advClick="0">
    <p:zoom/>
  </p:transition>
  <p:txStyles>
    <p:titleStyle>
      <a:lvl1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+mj-lt"/>
          <a:ea typeface="+mj-ea"/>
          <a:cs typeface="+mj-cs"/>
        </a:defRPr>
      </a:lvl1pPr>
      <a:lvl2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2pPr>
      <a:lvl3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3pPr>
      <a:lvl4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4pPr>
      <a:lvl5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5pPr>
      <a:lvl6pPr marL="457200"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6pPr>
      <a:lvl7pPr marL="914400"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7pPr>
      <a:lvl8pPr marL="1371600"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8pPr>
      <a:lvl9pPr marL="1828800"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9pPr>
    </p:titleStyle>
    <p:bodyStyle>
      <a:lvl1pPr marL="334963" indent="-334963" algn="l" defTabSz="892175" rtl="0" fontAlgn="base">
        <a:spcBef>
          <a:spcPct val="20000"/>
        </a:spcBef>
        <a:spcAft>
          <a:spcPct val="0"/>
        </a:spcAft>
        <a:buChar char="•"/>
        <a:defRPr sz="2300" b="1">
          <a:solidFill>
            <a:srgbClr val="000066"/>
          </a:solidFill>
          <a:latin typeface="+mn-lt"/>
          <a:ea typeface="+mn-ea"/>
          <a:cs typeface="+mn-cs"/>
        </a:defRPr>
      </a:lvl1pPr>
      <a:lvl2pPr marL="725488" indent="-279400" algn="l" defTabSz="892175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000066"/>
          </a:solidFill>
          <a:latin typeface="+mn-lt"/>
        </a:defRPr>
      </a:lvl2pPr>
      <a:lvl3pPr marL="1114425" indent="-222250" algn="l" defTabSz="892175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66"/>
          </a:solidFill>
          <a:latin typeface="+mn-lt"/>
        </a:defRPr>
      </a:lvl3pPr>
      <a:lvl4pPr marL="1562100" indent="-223838" algn="l" defTabSz="892175" rtl="0" fontAlgn="base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20081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5pPr>
      <a:lvl6pPr marL="24653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6pPr>
      <a:lvl7pPr marL="29225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7pPr>
      <a:lvl8pPr marL="33797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8pPr>
      <a:lvl9pPr marL="38369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96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96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96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D3A47870-7BAF-4F04-AFC4-9D8E806DFA19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>
                <a:cs typeface="Times New Roman" pitchFamily="18" charset="0"/>
              </a:rPr>
              <a:t>Modelling of Aerosol Deposition</a:t>
            </a:r>
            <a:br>
              <a:rPr lang="de-DE" sz="2800">
                <a:cs typeface="Times New Roman" pitchFamily="18" charset="0"/>
              </a:rPr>
            </a:br>
            <a:r>
              <a:rPr lang="de-DE" sz="2800">
                <a:cs typeface="Times New Roman" pitchFamily="18" charset="0"/>
              </a:rPr>
              <a:t>in a Nuclear Reactor during</a:t>
            </a:r>
            <a:br>
              <a:rPr lang="de-DE" sz="2800">
                <a:cs typeface="Times New Roman" pitchFamily="18" charset="0"/>
              </a:rPr>
            </a:br>
            <a:r>
              <a:rPr lang="de-DE" sz="2800">
                <a:cs typeface="Times New Roman" pitchFamily="18" charset="0"/>
              </a:rPr>
              <a:t>a Severe Accident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ja-JP" sz="2800">
              <a:latin typeface="Times New Roman" pitchFamily="18" charset="0"/>
              <a:ea typeface="ＭＳ Ｐゴシック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2800" b="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rPr>
              <a:t>   </a:t>
            </a:r>
            <a:r>
              <a:rPr lang="en-US" altLang="ja-JP" b="0" i="1">
                <a:solidFill>
                  <a:schemeClr val="tx2"/>
                </a:solidFill>
                <a:ea typeface="ＭＳ Ｐゴシック" charset="-128"/>
              </a:rPr>
              <a:t>Leonid I. Zaichik</a:t>
            </a:r>
            <a:r>
              <a:rPr lang="en-US" sz="2800" b="0">
                <a:solidFill>
                  <a:schemeClr val="tx2"/>
                </a:solidFill>
                <a:ea typeface="ＭＳ Ｐゴシック" charset="-128"/>
              </a:rPr>
              <a:t> </a:t>
            </a:r>
            <a:endParaRPr lang="de-DE" sz="2800" b="0">
              <a:solidFill>
                <a:schemeClr val="tx2"/>
              </a:solidFill>
              <a:cs typeface="Times New Roman" pitchFamily="18" charset="0"/>
            </a:endParaRPr>
          </a:p>
          <a:p>
            <a:pPr algn="ctr">
              <a:lnSpc>
                <a:spcPct val="70000"/>
              </a:lnSpc>
              <a:buFontTx/>
              <a:buNone/>
            </a:pPr>
            <a:endParaRPr lang="de-DE" sz="2800" b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sz="2800" b="0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altLang="ja-JP" sz="1600" i="1">
                <a:latin typeface="Times New Roman" pitchFamily="18" charset="0"/>
                <a:ea typeface="ＭＳ Ｐゴシック" charset="-128"/>
              </a:rPr>
              <a:t>Nuclear Safety Institute of the Russian Academy of Sciences</a:t>
            </a:r>
            <a:br>
              <a:rPr lang="en-US" altLang="ja-JP" sz="1600" i="1">
                <a:latin typeface="Times New Roman" pitchFamily="18" charset="0"/>
                <a:ea typeface="ＭＳ Ｐゴシック" charset="-128"/>
              </a:rPr>
            </a:br>
            <a:r>
              <a:rPr lang="en-US" altLang="ja-JP" sz="1600" i="1">
                <a:latin typeface="Times New Roman" pitchFamily="18" charset="0"/>
                <a:ea typeface="ＭＳ Ｐゴシック" charset="-128"/>
              </a:rPr>
              <a:t>Moscow, Russia</a:t>
            </a:r>
          </a:p>
        </p:txBody>
      </p:sp>
      <p:sp>
        <p:nvSpPr>
          <p:cNvPr id="774148" name="Text Box 4"/>
          <p:cNvSpPr txBox="1">
            <a:spLocks noChangeArrowheads="1"/>
          </p:cNvSpPr>
          <p:nvPr/>
        </p:nvSpPr>
        <p:spPr bwMode="auto">
          <a:xfrm>
            <a:off x="8604250" y="6021388"/>
            <a:ext cx="346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1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8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7625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sp>
        <p:nvSpPr>
          <p:cNvPr id="799749" name="Line 5"/>
          <p:cNvSpPr>
            <a:spLocks noChangeShapeType="1"/>
          </p:cNvSpPr>
          <p:nvPr/>
        </p:nvSpPr>
        <p:spPr bwMode="auto">
          <a:xfrm>
            <a:off x="1355725" y="32940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9750" name="Line 6"/>
          <p:cNvSpPr>
            <a:spLocks noChangeShapeType="1"/>
          </p:cNvSpPr>
          <p:nvPr/>
        </p:nvSpPr>
        <p:spPr bwMode="auto">
          <a:xfrm>
            <a:off x="4522788" y="45196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9751" name="Rectangle 7"/>
          <p:cNvSpPr>
            <a:spLocks noChangeArrowheads="1"/>
          </p:cNvSpPr>
          <p:nvPr/>
        </p:nvSpPr>
        <p:spPr bwMode="auto">
          <a:xfrm>
            <a:off x="-336550" y="3332163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99752" name="Rectangle 8"/>
          <p:cNvSpPr>
            <a:spLocks noChangeArrowheads="1"/>
          </p:cNvSpPr>
          <p:nvPr/>
        </p:nvSpPr>
        <p:spPr bwMode="auto">
          <a:xfrm>
            <a:off x="-336550" y="3779838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99753" name="Rectangle 9"/>
          <p:cNvSpPr>
            <a:spLocks noChangeArrowheads="1"/>
          </p:cNvSpPr>
          <p:nvPr/>
        </p:nvSpPr>
        <p:spPr bwMode="auto">
          <a:xfrm>
            <a:off x="755650" y="1052513"/>
            <a:ext cx="7272338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>
                <a:solidFill>
                  <a:srgbClr val="000066"/>
                </a:solidFill>
              </a:rPr>
              <a:t>The Deposition Rate due to Turbulent Migration (Turbophoresis)</a:t>
            </a:r>
            <a:r>
              <a:rPr lang="en-US" sz="32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99754" name="Text Box 10"/>
          <p:cNvSpPr txBox="1">
            <a:spLocks noChangeArrowheads="1"/>
          </p:cNvSpPr>
          <p:nvPr/>
        </p:nvSpPr>
        <p:spPr bwMode="auto">
          <a:xfrm>
            <a:off x="323850" y="5229225"/>
            <a:ext cx="8221663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sz="2000" b="1">
                <a:solidFill>
                  <a:srgbClr val="000066"/>
                </a:solidFill>
              </a:rPr>
              <a:t>The deposition coefficient against the dimensionless</a:t>
            </a:r>
            <a:br>
              <a:rPr lang="en-US" sz="2000" b="1">
                <a:solidFill>
                  <a:srgbClr val="000066"/>
                </a:solidFill>
              </a:rPr>
            </a:br>
            <a:r>
              <a:rPr lang="en-US" sz="2000" b="1">
                <a:solidFill>
                  <a:srgbClr val="000066"/>
                </a:solidFill>
              </a:rPr>
              <a:t>particle response time in channel flows</a:t>
            </a:r>
          </a:p>
          <a:p>
            <a:pPr algn="ctr">
              <a:lnSpc>
                <a:spcPct val="90000"/>
              </a:lnSpc>
              <a:spcAft>
                <a:spcPct val="10000"/>
              </a:spcAft>
            </a:pPr>
            <a:r>
              <a:rPr lang="en-GB" sz="2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GB" sz="1400" b="1">
                <a:solidFill>
                  <a:srgbClr val="000066"/>
                </a:solidFill>
              </a:rPr>
              <a:t>1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sz="1400" b="1">
                <a:solidFill>
                  <a:srgbClr val="000066"/>
                </a:solidFill>
              </a:rPr>
              <a:t> model prediction, 2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sz="1400" b="1">
                <a:solidFill>
                  <a:srgbClr val="000066"/>
                </a:solidFill>
              </a:rPr>
              <a:t> </a:t>
            </a:r>
            <a:r>
              <a:rPr lang="en-US" sz="1400" b="1">
                <a:solidFill>
                  <a:srgbClr val="000066"/>
                </a:solidFill>
              </a:rPr>
              <a:t>empirical correlation</a:t>
            </a:r>
            <a:r>
              <a:rPr lang="en-GB" sz="1400" b="1">
                <a:solidFill>
                  <a:srgbClr val="000066"/>
                </a:solidFill>
              </a:rPr>
              <a:t> by McCoy &amp; Hanratty (1977),</a:t>
            </a:r>
            <a:br>
              <a:rPr lang="en-GB" sz="1400" b="1">
                <a:solidFill>
                  <a:srgbClr val="000066"/>
                </a:solidFill>
              </a:rPr>
            </a:br>
            <a:r>
              <a:rPr lang="en-GB" sz="1400" b="1">
                <a:solidFill>
                  <a:srgbClr val="000066"/>
                </a:solidFill>
              </a:rPr>
              <a:t> 3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sz="1400" b="1">
                <a:solidFill>
                  <a:srgbClr val="000066"/>
                </a:solidFill>
              </a:rPr>
              <a:t> DNS </a:t>
            </a:r>
            <a:r>
              <a:rPr lang="en-US" sz="1400" b="1">
                <a:solidFill>
                  <a:srgbClr val="000066"/>
                </a:solidFill>
              </a:rPr>
              <a:t>by </a:t>
            </a:r>
            <a:r>
              <a:rPr lang="en-GB" sz="1400" b="1">
                <a:solidFill>
                  <a:srgbClr val="000066"/>
                </a:solidFill>
              </a:rPr>
              <a:t>Uijttewaal &amp; Oliemans (1996),  4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sz="1400" b="1">
                <a:solidFill>
                  <a:srgbClr val="000066"/>
                </a:solidFill>
              </a:rPr>
              <a:t> </a:t>
            </a:r>
            <a:r>
              <a:rPr lang="en-US" sz="1400" b="1">
                <a:solidFill>
                  <a:srgbClr val="000066"/>
                </a:solidFill>
              </a:rPr>
              <a:t>experiment by</a:t>
            </a:r>
            <a:r>
              <a:rPr lang="en-GB" sz="1400" b="1">
                <a:solidFill>
                  <a:srgbClr val="000066"/>
                </a:solidFill>
              </a:rPr>
              <a:t> Liu &amp; Agarwal (1974),</a:t>
            </a:r>
            <a:br>
              <a:rPr lang="en-GB" sz="1400" b="1">
                <a:solidFill>
                  <a:srgbClr val="000066"/>
                </a:solidFill>
              </a:rPr>
            </a:br>
            <a:r>
              <a:rPr lang="en-GB" sz="1400" b="1">
                <a:solidFill>
                  <a:srgbClr val="000066"/>
                </a:solidFill>
              </a:rPr>
              <a:t>5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sz="1400" b="1">
                <a:solidFill>
                  <a:srgbClr val="000066"/>
                </a:solidFill>
              </a:rPr>
              <a:t> DNS by </a:t>
            </a:r>
            <a:r>
              <a:rPr lang="en-US" sz="1400" b="1">
                <a:solidFill>
                  <a:srgbClr val="000066"/>
                </a:solidFill>
              </a:rPr>
              <a:t>McLaughlin</a:t>
            </a:r>
            <a:r>
              <a:rPr lang="en-GB" sz="1400" b="1">
                <a:solidFill>
                  <a:srgbClr val="000066"/>
                </a:solidFill>
              </a:rPr>
              <a:t> (1989), 6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sz="1400" b="1">
                <a:solidFill>
                  <a:srgbClr val="000066"/>
                </a:solidFill>
              </a:rPr>
              <a:t> DNS by Wang </a:t>
            </a:r>
            <a:r>
              <a:rPr lang="en-GB" sz="1400" b="1" i="1">
                <a:solidFill>
                  <a:srgbClr val="000066"/>
                </a:solidFill>
              </a:rPr>
              <a:t>et al</a:t>
            </a:r>
            <a:r>
              <a:rPr lang="en-GB" sz="1400" b="1">
                <a:solidFill>
                  <a:srgbClr val="000066"/>
                </a:solidFill>
              </a:rPr>
              <a:t>. (1997)</a:t>
            </a:r>
            <a:endParaRPr lang="en-US" sz="1400" b="1">
              <a:solidFill>
                <a:srgbClr val="000066"/>
              </a:solidFill>
            </a:endParaRPr>
          </a:p>
        </p:txBody>
      </p:sp>
      <p:sp>
        <p:nvSpPr>
          <p:cNvPr id="799755" name="Rectangle 11"/>
          <p:cNvSpPr>
            <a:spLocks noChangeArrowheads="1"/>
          </p:cNvSpPr>
          <p:nvPr/>
        </p:nvSpPr>
        <p:spPr bwMode="auto">
          <a:xfrm>
            <a:off x="-336550" y="369888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99756" name="Rectangle 12"/>
          <p:cNvSpPr>
            <a:spLocks noChangeArrowheads="1"/>
          </p:cNvSpPr>
          <p:nvPr/>
        </p:nvSpPr>
        <p:spPr bwMode="auto">
          <a:xfrm>
            <a:off x="-336550" y="2774950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799757" name="Object 13"/>
          <p:cNvGraphicFramePr>
            <a:graphicFrameLocks noChangeAspect="1"/>
          </p:cNvGraphicFramePr>
          <p:nvPr/>
        </p:nvGraphicFramePr>
        <p:xfrm>
          <a:off x="2195513" y="1844675"/>
          <a:ext cx="4541837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59" name="Рисунок" r:id="rId4" imgW="5258520" imgH="3848760" progId="Word.Picture.8">
                  <p:embed/>
                </p:oleObj>
              </mc:Choice>
              <mc:Fallback>
                <p:oleObj name="Рисунок" r:id="rId4" imgW="5258520" imgH="3848760" progId="Word.Picture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94" t="6926" r="6230" b="10950"/>
                      <a:stretch>
                        <a:fillRect/>
                      </a:stretch>
                    </p:blipFill>
                    <p:spPr bwMode="auto">
                      <a:xfrm>
                        <a:off x="2195513" y="1844675"/>
                        <a:ext cx="4541837" cy="3149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758" name="Text Box 14"/>
          <p:cNvSpPr txBox="1">
            <a:spLocks noChangeArrowheads="1"/>
          </p:cNvSpPr>
          <p:nvPr/>
        </p:nvSpPr>
        <p:spPr bwMode="auto">
          <a:xfrm>
            <a:off x="8459788" y="6092825"/>
            <a:ext cx="50800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10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6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7625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sp>
        <p:nvSpPr>
          <p:cNvPr id="801797" name="Line 5"/>
          <p:cNvSpPr>
            <a:spLocks noChangeShapeType="1"/>
          </p:cNvSpPr>
          <p:nvPr/>
        </p:nvSpPr>
        <p:spPr bwMode="auto">
          <a:xfrm>
            <a:off x="1714500" y="32702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1798" name="Line 6"/>
          <p:cNvSpPr>
            <a:spLocks noChangeShapeType="1"/>
          </p:cNvSpPr>
          <p:nvPr/>
        </p:nvSpPr>
        <p:spPr bwMode="auto">
          <a:xfrm>
            <a:off x="4881563" y="4495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1799" name="Rectangle 7"/>
          <p:cNvSpPr>
            <a:spLocks noChangeArrowheads="1"/>
          </p:cNvSpPr>
          <p:nvPr/>
        </p:nvSpPr>
        <p:spPr bwMode="auto">
          <a:xfrm>
            <a:off x="22225" y="3308350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1800" name="Rectangle 8"/>
          <p:cNvSpPr>
            <a:spLocks noChangeArrowheads="1"/>
          </p:cNvSpPr>
          <p:nvPr/>
        </p:nvSpPr>
        <p:spPr bwMode="auto">
          <a:xfrm>
            <a:off x="22225" y="3756025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1801" name="Rectangle 9"/>
          <p:cNvSpPr>
            <a:spLocks noChangeArrowheads="1"/>
          </p:cNvSpPr>
          <p:nvPr/>
        </p:nvSpPr>
        <p:spPr bwMode="auto">
          <a:xfrm>
            <a:off x="1042988" y="828675"/>
            <a:ext cx="7272337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>
                <a:solidFill>
                  <a:srgbClr val="000066"/>
                </a:solidFill>
              </a:rPr>
              <a:t>The Deposition Rate due to Diffusion and Turbulent Migration (Turbophoresis)</a:t>
            </a:r>
            <a:r>
              <a:rPr lang="en-US" sz="32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611188" y="5516563"/>
            <a:ext cx="8221662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sz="2000" b="1">
                <a:solidFill>
                  <a:srgbClr val="000066"/>
                </a:solidFill>
              </a:rPr>
              <a:t>The deposition coefficient against the dimensionless</a:t>
            </a:r>
            <a:br>
              <a:rPr lang="en-US" sz="2000" b="1">
                <a:solidFill>
                  <a:srgbClr val="000066"/>
                </a:solidFill>
              </a:rPr>
            </a:br>
            <a:r>
              <a:rPr lang="en-US" sz="2000" b="1">
                <a:solidFill>
                  <a:srgbClr val="000066"/>
                </a:solidFill>
              </a:rPr>
              <a:t>particle response time in channel flows</a:t>
            </a:r>
          </a:p>
          <a:p>
            <a:pPr algn="ctr">
              <a:lnSpc>
                <a:spcPct val="90000"/>
              </a:lnSpc>
              <a:spcAft>
                <a:spcPct val="10000"/>
              </a:spcAft>
            </a:pPr>
            <a:r>
              <a:rPr lang="en-GB" sz="2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ru-RU" sz="1400" b="1">
                <a:solidFill>
                  <a:srgbClr val="000066"/>
                </a:solidFill>
              </a:rPr>
              <a:t>1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ru-RU" sz="1400" b="1">
                <a:solidFill>
                  <a:srgbClr val="000066"/>
                </a:solidFill>
              </a:rPr>
              <a:t> </a:t>
            </a:r>
            <a:r>
              <a:rPr lang="en-US" sz="1400" b="1">
                <a:solidFill>
                  <a:srgbClr val="000066"/>
                </a:solidFill>
              </a:rPr>
              <a:t>Re</a:t>
            </a:r>
            <a:r>
              <a:rPr lang="ru-RU" sz="1400" b="1">
                <a:solidFill>
                  <a:srgbClr val="000066"/>
                </a:solidFill>
              </a:rPr>
              <a:t>=1.5</a:t>
            </a:r>
            <a:r>
              <a:rPr lang="en-US" sz="1400" b="1">
                <a:solidFill>
                  <a:srgbClr val="000066"/>
                </a:solidFill>
                <a:cs typeface="Arial" charset="0"/>
              </a:rPr>
              <a:t>·</a:t>
            </a:r>
            <a:r>
              <a:rPr lang="ru-RU" sz="1400" b="1">
                <a:solidFill>
                  <a:srgbClr val="000066"/>
                </a:solidFill>
              </a:rPr>
              <a:t>105, </a:t>
            </a:r>
            <a:r>
              <a:rPr lang="en-US" sz="1400" b="1" i="1">
                <a:solidFill>
                  <a:srgbClr val="000066"/>
                </a:solidFill>
              </a:rPr>
              <a:t>B</a:t>
            </a:r>
            <a:r>
              <a:rPr lang="ru-RU" sz="1400" b="1">
                <a:solidFill>
                  <a:srgbClr val="000066"/>
                </a:solidFill>
              </a:rPr>
              <a:t>=5</a:t>
            </a:r>
            <a:r>
              <a:rPr lang="en-US" sz="1400" b="1">
                <a:solidFill>
                  <a:srgbClr val="000066"/>
                </a:solidFill>
                <a:cs typeface="Arial" charset="0"/>
              </a:rPr>
              <a:t>·</a:t>
            </a:r>
            <a:r>
              <a:rPr lang="ru-RU" sz="1400" b="1">
                <a:solidFill>
                  <a:srgbClr val="000066"/>
                </a:solidFill>
              </a:rPr>
              <a:t>105; 2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ru-RU" sz="1400" b="1">
                <a:solidFill>
                  <a:srgbClr val="000066"/>
                </a:solidFill>
              </a:rPr>
              <a:t> </a:t>
            </a:r>
            <a:r>
              <a:rPr lang="en-US" sz="1400" b="1">
                <a:solidFill>
                  <a:srgbClr val="000066"/>
                </a:solidFill>
              </a:rPr>
              <a:t>Re</a:t>
            </a:r>
            <a:r>
              <a:rPr lang="ru-RU" sz="1400" b="1">
                <a:solidFill>
                  <a:srgbClr val="000066"/>
                </a:solidFill>
              </a:rPr>
              <a:t>=6</a:t>
            </a:r>
            <a:r>
              <a:rPr lang="en-US" sz="1400" b="1">
                <a:solidFill>
                  <a:srgbClr val="000066"/>
                </a:solidFill>
                <a:cs typeface="Arial" charset="0"/>
              </a:rPr>
              <a:t>·</a:t>
            </a:r>
            <a:r>
              <a:rPr lang="ru-RU" sz="1400" b="1">
                <a:solidFill>
                  <a:srgbClr val="000066"/>
                </a:solidFill>
              </a:rPr>
              <a:t>10</a:t>
            </a:r>
            <a:r>
              <a:rPr lang="en-US" sz="1400" b="1" baseline="30000">
                <a:solidFill>
                  <a:srgbClr val="000066"/>
                </a:solidFill>
              </a:rPr>
              <a:t>4</a:t>
            </a:r>
            <a:r>
              <a:rPr lang="ru-RU" sz="1400" b="1">
                <a:solidFill>
                  <a:srgbClr val="000066"/>
                </a:solidFill>
              </a:rPr>
              <a:t>, </a:t>
            </a:r>
            <a:r>
              <a:rPr lang="en-US" sz="1400" b="1" i="1">
                <a:solidFill>
                  <a:srgbClr val="000066"/>
                </a:solidFill>
              </a:rPr>
              <a:t>B</a:t>
            </a:r>
            <a:r>
              <a:rPr lang="ru-RU" sz="1400" b="1">
                <a:solidFill>
                  <a:srgbClr val="000066"/>
                </a:solidFill>
              </a:rPr>
              <a:t>=1.2</a:t>
            </a:r>
            <a:r>
              <a:rPr lang="en-US" sz="1400" b="1">
                <a:solidFill>
                  <a:srgbClr val="000066"/>
                </a:solidFill>
                <a:cs typeface="Arial" charset="0"/>
              </a:rPr>
              <a:t>·</a:t>
            </a:r>
            <a:r>
              <a:rPr lang="ru-RU" sz="1400" b="1">
                <a:solidFill>
                  <a:srgbClr val="000066"/>
                </a:solidFill>
              </a:rPr>
              <a:t>10</a:t>
            </a:r>
            <a:r>
              <a:rPr lang="en-US" sz="1400" b="1" baseline="30000">
                <a:solidFill>
                  <a:srgbClr val="000066"/>
                </a:solidFill>
              </a:rPr>
              <a:t>6</a:t>
            </a:r>
            <a:r>
              <a:rPr lang="ru-RU" sz="1400" b="1">
                <a:solidFill>
                  <a:srgbClr val="000066"/>
                </a:solidFill>
              </a:rPr>
              <a:t>; 3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ru-RU" sz="1400" b="1">
                <a:solidFill>
                  <a:srgbClr val="000066"/>
                </a:solidFill>
              </a:rPr>
              <a:t> </a:t>
            </a:r>
            <a:r>
              <a:rPr lang="en-US" sz="1400" b="1">
                <a:solidFill>
                  <a:srgbClr val="000066"/>
                </a:solidFill>
              </a:rPr>
              <a:t>Re</a:t>
            </a:r>
            <a:r>
              <a:rPr lang="ru-RU" sz="1400" b="1">
                <a:solidFill>
                  <a:srgbClr val="000066"/>
                </a:solidFill>
              </a:rPr>
              <a:t>=1.5</a:t>
            </a:r>
            <a:r>
              <a:rPr lang="en-US" sz="1400" b="1">
                <a:solidFill>
                  <a:srgbClr val="000066"/>
                </a:solidFill>
                <a:cs typeface="Arial" charset="0"/>
              </a:rPr>
              <a:t>·</a:t>
            </a:r>
            <a:r>
              <a:rPr lang="ru-RU" sz="1400" b="1">
                <a:solidFill>
                  <a:srgbClr val="000066"/>
                </a:solidFill>
              </a:rPr>
              <a:t>104, </a:t>
            </a:r>
            <a:r>
              <a:rPr lang="en-US" sz="1400" b="1" i="1">
                <a:solidFill>
                  <a:srgbClr val="000066"/>
                </a:solidFill>
              </a:rPr>
              <a:t>B</a:t>
            </a:r>
            <a:r>
              <a:rPr lang="ru-RU" sz="1400" b="1">
                <a:solidFill>
                  <a:srgbClr val="000066"/>
                </a:solidFill>
              </a:rPr>
              <a:t>=4.2</a:t>
            </a:r>
            <a:r>
              <a:rPr lang="en-US" sz="1400" b="1">
                <a:solidFill>
                  <a:srgbClr val="000066"/>
                </a:solidFill>
                <a:cs typeface="Arial" charset="0"/>
              </a:rPr>
              <a:t>·</a:t>
            </a:r>
            <a:r>
              <a:rPr lang="ru-RU" sz="1400" b="1">
                <a:solidFill>
                  <a:srgbClr val="000066"/>
                </a:solidFill>
              </a:rPr>
              <a:t>106;</a:t>
            </a:r>
            <a:r>
              <a:rPr lang="en-US" sz="1400" b="1">
                <a:solidFill>
                  <a:srgbClr val="000066"/>
                </a:solidFill>
              </a:rPr>
              <a:t/>
            </a:r>
            <a:br>
              <a:rPr lang="en-US" sz="1400" b="1">
                <a:solidFill>
                  <a:srgbClr val="000066"/>
                </a:solidFill>
              </a:rPr>
            </a:br>
            <a:r>
              <a:rPr lang="ru-RU" sz="1400" b="1">
                <a:solidFill>
                  <a:srgbClr val="000066"/>
                </a:solidFill>
              </a:rPr>
              <a:t>4 </a:t>
            </a:r>
            <a:r>
              <a:rPr lang="ru-RU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ru-RU" sz="1400" b="1">
                <a:solidFill>
                  <a:srgbClr val="000066"/>
                </a:solidFill>
              </a:rPr>
              <a:t> </a:t>
            </a:r>
            <a:r>
              <a:rPr lang="en-US" sz="1400" b="1">
                <a:solidFill>
                  <a:srgbClr val="000066"/>
                </a:solidFill>
              </a:rPr>
              <a:t>experimental data by </a:t>
            </a:r>
            <a:r>
              <a:rPr lang="en-GB" sz="1400" b="1">
                <a:solidFill>
                  <a:srgbClr val="000066"/>
                </a:solidFill>
              </a:rPr>
              <a:t>McCoy &amp; Hanratty (1977)</a:t>
            </a:r>
            <a:endParaRPr lang="en-US" sz="1400" b="1">
              <a:solidFill>
                <a:srgbClr val="000066"/>
              </a:solidFill>
            </a:endParaRPr>
          </a:p>
        </p:txBody>
      </p:sp>
      <p:sp>
        <p:nvSpPr>
          <p:cNvPr id="801803" name="Rectangle 11"/>
          <p:cNvSpPr>
            <a:spLocks noChangeArrowheads="1"/>
          </p:cNvSpPr>
          <p:nvPr/>
        </p:nvSpPr>
        <p:spPr bwMode="auto">
          <a:xfrm>
            <a:off x="22225" y="346075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1804" name="Rectangle 12"/>
          <p:cNvSpPr>
            <a:spLocks noChangeArrowheads="1"/>
          </p:cNvSpPr>
          <p:nvPr/>
        </p:nvSpPr>
        <p:spPr bwMode="auto">
          <a:xfrm>
            <a:off x="22225" y="2751138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801805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47"/>
          <a:stretch>
            <a:fillRect/>
          </a:stretch>
        </p:blipFill>
        <p:spPr bwMode="auto">
          <a:xfrm>
            <a:off x="1763713" y="1916113"/>
            <a:ext cx="5160962" cy="3433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</p:spPr>
      </p:pic>
      <p:graphicFrame>
        <p:nvGraphicFramePr>
          <p:cNvPr id="801806" name="Object 14"/>
          <p:cNvGraphicFramePr>
            <a:graphicFrameLocks noChangeAspect="1"/>
          </p:cNvGraphicFramePr>
          <p:nvPr/>
        </p:nvGraphicFramePr>
        <p:xfrm>
          <a:off x="5543550" y="3846513"/>
          <a:ext cx="32766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1808" name="Equation" r:id="rId5" imgW="3276360" imgH="711000" progId="Equation.DSMT4">
                  <p:embed/>
                </p:oleObj>
              </mc:Choice>
              <mc:Fallback>
                <p:oleObj name="Equation" r:id="rId5" imgW="3276360" imgH="711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3846513"/>
                        <a:ext cx="3276600" cy="7191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8459788" y="6092825"/>
            <a:ext cx="50800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11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4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7625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sp>
        <p:nvSpPr>
          <p:cNvPr id="803845" name="Rectangle 5"/>
          <p:cNvSpPr>
            <a:spLocks noChangeArrowheads="1"/>
          </p:cNvSpPr>
          <p:nvPr/>
        </p:nvSpPr>
        <p:spPr bwMode="auto">
          <a:xfrm>
            <a:off x="0" y="3238500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03846" name="Object 6"/>
          <p:cNvGraphicFramePr>
            <a:graphicFrameLocks noChangeAspect="1"/>
          </p:cNvGraphicFramePr>
          <p:nvPr/>
        </p:nvGraphicFramePr>
        <p:xfrm>
          <a:off x="2987675" y="2276475"/>
          <a:ext cx="2336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854" name="Equation" r:id="rId4" imgW="2336760" imgH="901440" progId="Equation.DSMT4">
                  <p:embed/>
                </p:oleObj>
              </mc:Choice>
              <mc:Fallback>
                <p:oleObj name="Equation" r:id="rId4" imgW="2336760" imgH="9014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276475"/>
                        <a:ext cx="2336800" cy="901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3847" name="Text Box 7"/>
          <p:cNvSpPr txBox="1">
            <a:spLocks noChangeArrowheads="1"/>
          </p:cNvSpPr>
          <p:nvPr/>
        </p:nvSpPr>
        <p:spPr bwMode="auto">
          <a:xfrm>
            <a:off x="539750" y="3284538"/>
            <a:ext cx="82216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b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V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+ 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/ j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+</a:t>
            </a:r>
            <a:r>
              <a:rPr lang="en-US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0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 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measures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the ratio of the deposition coefficients due to 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the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convection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force and diffusionmigration mechanisms,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V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w 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is the deposition rate caused by the convection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force mechanism (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V</a:t>
            </a:r>
            <a:r>
              <a:rPr lang="en-US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+ </a:t>
            </a:r>
            <a:r>
              <a:rPr lang="en-US" altLang="ja-JP" sz="20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=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V</a:t>
            </a:r>
            <a:r>
              <a:rPr lang="en-US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w</a:t>
            </a:r>
            <a:r>
              <a:rPr lang="en-US" altLang="ja-JP" sz="20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/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u</a:t>
            </a:r>
            <a:r>
              <a:rPr lang="en-US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ja-JP" sz="2000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),</a:t>
            </a:r>
            <a:b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</a:b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j</a:t>
            </a:r>
            <a:r>
              <a:rPr lang="en-US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+0</a:t>
            </a:r>
            <a:r>
              <a:rPr lang="en-US" altLang="ja-JP" sz="20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is the deposition coefficient when 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V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w</a:t>
            </a:r>
            <a:r>
              <a:rPr lang="en-US" altLang="ja-JP" sz="20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=0</a:t>
            </a:r>
            <a:endParaRPr lang="en-US" altLang="ja-JP" sz="2000">
              <a:solidFill>
                <a:srgbClr val="000066"/>
              </a:solidFill>
              <a:latin typeface="Times New Roman" pitchFamily="18" charset="0"/>
              <a:ea typeface="ＭＳ Ｐゴシック" charset="-128"/>
              <a:sym typeface="Symbol" pitchFamily="18" charset="2"/>
            </a:endParaRP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684213" y="5949950"/>
            <a:ext cx="8221662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10000"/>
              </a:spcAft>
            </a:pPr>
            <a:r>
              <a:rPr lang="el-GR" altLang="ja-JP" sz="20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p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and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l-GR" altLang="ja-JP" sz="20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λ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f</a:t>
            </a:r>
            <a:r>
              <a:rPr lang="en-US" altLang="ja-JP" sz="2000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 are the particle and fluid conductivity coefficients;</a:t>
            </a:r>
          </a:p>
          <a:p>
            <a:pPr>
              <a:lnSpc>
                <a:spcPct val="50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en-GB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C</a:t>
            </a:r>
            <a:r>
              <a:rPr lang="en-GB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1</a:t>
            </a:r>
            <a:r>
              <a:rPr lang="en-GB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=1.17,  </a:t>
            </a:r>
            <a:r>
              <a:rPr lang="en-GB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C</a:t>
            </a:r>
            <a:r>
              <a:rPr lang="en-GB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2</a:t>
            </a:r>
            <a:r>
              <a:rPr lang="en-GB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=1.14,  </a:t>
            </a:r>
            <a:r>
              <a:rPr lang="en-GB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C</a:t>
            </a:r>
            <a:r>
              <a:rPr lang="en-GB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3</a:t>
            </a:r>
            <a:r>
              <a:rPr lang="en-GB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=2.18  (Talbot </a:t>
            </a:r>
            <a:r>
              <a:rPr lang="en-GB" altLang="ja-JP" sz="2000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et al</a:t>
            </a:r>
            <a:r>
              <a:rPr lang="en-GB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., 1980)</a:t>
            </a:r>
            <a:r>
              <a:rPr lang="en-GB" altLang="ja-JP" sz="2800">
                <a:latin typeface="Verdana" pitchFamily="34" charset="0"/>
                <a:ea typeface="ＭＳ Ｐゴシック" charset="-128"/>
              </a:rPr>
              <a:t> </a:t>
            </a:r>
            <a:endParaRPr lang="en-US" sz="2800">
              <a:latin typeface="Verdana" pitchFamily="34" charset="0"/>
            </a:endParaRPr>
          </a:p>
        </p:txBody>
      </p:sp>
      <p:sp>
        <p:nvSpPr>
          <p:cNvPr id="803849" name="Text Box 9"/>
          <p:cNvSpPr txBox="1">
            <a:spLocks noChangeArrowheads="1"/>
          </p:cNvSpPr>
          <p:nvPr/>
        </p:nvSpPr>
        <p:spPr bwMode="auto">
          <a:xfrm>
            <a:off x="611188" y="4508500"/>
            <a:ext cx="82216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altLang="ja-JP" sz="2000" b="1">
                <a:solidFill>
                  <a:srgbClr val="000066"/>
                </a:solidFill>
                <a:ea typeface="ＭＳ Ｐゴシック" charset="-128"/>
                <a:sym typeface="Symbol" pitchFamily="18" charset="2"/>
              </a:rPr>
              <a:t>The deposition rate cased by the thermophoresis force</a:t>
            </a:r>
            <a:r>
              <a:rPr lang="en-US" altLang="ja-JP" sz="20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sym typeface="Symbol" pitchFamily="18" charset="2"/>
              </a:rPr>
              <a:t> </a:t>
            </a:r>
            <a:endParaRPr lang="en-US" sz="2000" b="1">
              <a:solidFill>
                <a:srgbClr val="000066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03850" name="Rectangle 10"/>
          <p:cNvSpPr>
            <a:spLocks noChangeArrowheads="1"/>
          </p:cNvSpPr>
          <p:nvPr/>
        </p:nvSpPr>
        <p:spPr bwMode="auto">
          <a:xfrm>
            <a:off x="0" y="3219450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03851" name="Object 11"/>
          <p:cNvGraphicFramePr>
            <a:graphicFrameLocks noChangeAspect="1"/>
          </p:cNvGraphicFramePr>
          <p:nvPr/>
        </p:nvGraphicFramePr>
        <p:xfrm>
          <a:off x="1042988" y="5013325"/>
          <a:ext cx="6819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3855" name="Equation" r:id="rId6" imgW="6832440" imgH="863280" progId="Equation.DSMT4">
                  <p:embed/>
                </p:oleObj>
              </mc:Choice>
              <mc:Fallback>
                <p:oleObj name="Equation" r:id="rId6" imgW="6832440" imgH="8632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5013325"/>
                        <a:ext cx="6819900" cy="8636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3852" name="Rectangle 12"/>
          <p:cNvSpPr>
            <a:spLocks noChangeArrowheads="1"/>
          </p:cNvSpPr>
          <p:nvPr/>
        </p:nvSpPr>
        <p:spPr bwMode="auto">
          <a:xfrm>
            <a:off x="684213" y="1125538"/>
            <a:ext cx="7993062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600" b="1">
                <a:solidFill>
                  <a:srgbClr val="000066"/>
                </a:solidFill>
              </a:rPr>
              <a:t>The Deposition Rate due to Diffusion</a:t>
            </a:r>
            <a:r>
              <a:rPr lang="en-US" sz="2600" b="1">
                <a:solidFill>
                  <a:srgbClr val="000066"/>
                </a:solidFill>
                <a:sym typeface="Symbol" pitchFamily="18" charset="2"/>
              </a:rPr>
              <a:t>Migration</a:t>
            </a:r>
            <a:br>
              <a:rPr lang="en-US" sz="2600" b="1">
                <a:solidFill>
                  <a:srgbClr val="000066"/>
                </a:solidFill>
                <a:sym typeface="Symbol" pitchFamily="18" charset="2"/>
              </a:rPr>
            </a:br>
            <a:r>
              <a:rPr lang="en-US" sz="2600" b="1">
                <a:solidFill>
                  <a:srgbClr val="000066"/>
                </a:solidFill>
              </a:rPr>
              <a:t>and Convection</a:t>
            </a:r>
            <a:r>
              <a:rPr lang="en-US" sz="2600" b="1">
                <a:solidFill>
                  <a:srgbClr val="000066"/>
                </a:solidFill>
                <a:sym typeface="Symbol" pitchFamily="18" charset="2"/>
              </a:rPr>
              <a:t>Force Mechanisms</a:t>
            </a:r>
            <a:r>
              <a:rPr lang="en-US" sz="32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8459788" y="6092825"/>
            <a:ext cx="50800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12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2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7625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graphicFrame>
        <p:nvGraphicFramePr>
          <p:cNvPr id="805893" name="Object 5"/>
          <p:cNvGraphicFramePr>
            <a:graphicFrameLocks noChangeAspect="1"/>
          </p:cNvGraphicFramePr>
          <p:nvPr/>
        </p:nvGraphicFramePr>
        <p:xfrm>
          <a:off x="2133600" y="2349500"/>
          <a:ext cx="46609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907" name="Equation" r:id="rId4" imgW="4660560" imgH="520560" progId="Equation.DSMT4">
                  <p:embed/>
                </p:oleObj>
              </mc:Choice>
              <mc:Fallback>
                <p:oleObj name="Equation" r:id="rId4" imgW="4660560" imgH="520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349500"/>
                        <a:ext cx="4660900" cy="5270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5894" name="Rectangle 6"/>
          <p:cNvSpPr>
            <a:spLocks noChangeArrowheads="1"/>
          </p:cNvSpPr>
          <p:nvPr/>
        </p:nvSpPr>
        <p:spPr bwMode="auto">
          <a:xfrm>
            <a:off x="777875" y="1989138"/>
            <a:ext cx="7239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b="1">
                <a:solidFill>
                  <a:srgbClr val="000066"/>
                </a:solidFill>
              </a:rPr>
              <a:t>The force balance</a:t>
            </a:r>
            <a:r>
              <a:rPr lang="en-US" sz="2000" b="1" u="sng">
                <a:solidFill>
                  <a:schemeClr val="folHlink"/>
                </a:solidFill>
              </a:rPr>
              <a:t>  </a:t>
            </a:r>
            <a:endParaRPr lang="ru-RU" sz="2000" b="1" i="1" u="sng">
              <a:solidFill>
                <a:schemeClr val="folHlink"/>
              </a:solidFill>
            </a:endParaRPr>
          </a:p>
        </p:txBody>
      </p:sp>
      <p:sp>
        <p:nvSpPr>
          <p:cNvPr id="805895" name="Line 7"/>
          <p:cNvSpPr>
            <a:spLocks noChangeShapeType="1"/>
          </p:cNvSpPr>
          <p:nvPr/>
        </p:nvSpPr>
        <p:spPr bwMode="auto">
          <a:xfrm>
            <a:off x="1643063" y="31400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5896" name="Line 8"/>
          <p:cNvSpPr>
            <a:spLocks noChangeShapeType="1"/>
          </p:cNvSpPr>
          <p:nvPr/>
        </p:nvSpPr>
        <p:spPr bwMode="auto">
          <a:xfrm>
            <a:off x="4810125" y="43656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5897" name="Rectangle 9"/>
          <p:cNvSpPr>
            <a:spLocks noChangeArrowheads="1"/>
          </p:cNvSpPr>
          <p:nvPr/>
        </p:nvSpPr>
        <p:spPr bwMode="auto">
          <a:xfrm>
            <a:off x="-49213" y="3178175"/>
            <a:ext cx="89535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5898" name="Rectangle 10"/>
          <p:cNvSpPr>
            <a:spLocks noChangeArrowheads="1"/>
          </p:cNvSpPr>
          <p:nvPr/>
        </p:nvSpPr>
        <p:spPr bwMode="auto">
          <a:xfrm>
            <a:off x="-49213" y="3625850"/>
            <a:ext cx="89535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5899" name="Rectangle 11"/>
          <p:cNvSpPr>
            <a:spLocks noChangeArrowheads="1"/>
          </p:cNvSpPr>
          <p:nvPr/>
        </p:nvSpPr>
        <p:spPr bwMode="auto">
          <a:xfrm>
            <a:off x="971550" y="954088"/>
            <a:ext cx="7272338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>
                <a:solidFill>
                  <a:srgbClr val="000066"/>
                </a:solidFill>
              </a:rPr>
              <a:t>The Sticking Coefficient </a:t>
            </a:r>
          </a:p>
        </p:txBody>
      </p:sp>
      <p:sp>
        <p:nvSpPr>
          <p:cNvPr id="805900" name="Text Box 12"/>
          <p:cNvSpPr txBox="1">
            <a:spLocks noChangeArrowheads="1"/>
          </p:cNvSpPr>
          <p:nvPr/>
        </p:nvSpPr>
        <p:spPr bwMode="auto">
          <a:xfrm>
            <a:off x="671513" y="2967038"/>
            <a:ext cx="82931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</a:pPr>
            <a:r>
              <a:rPr lang="en-US" altLang="ja-JP" sz="16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F</a:t>
            </a:r>
            <a:r>
              <a:rPr lang="en-US" altLang="ja-JP" sz="16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s</a:t>
            </a:r>
            <a:r>
              <a:rPr lang="en-US" altLang="ja-JP" sz="16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  is the detachment force due to fluid wall stresses, F</a:t>
            </a:r>
            <a:r>
              <a:rPr lang="en-US" altLang="ja-JP" sz="16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a</a:t>
            </a:r>
            <a:r>
              <a:rPr lang="en-US" altLang="ja-JP" sz="16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 is the retention force due to adhesion,</a:t>
            </a:r>
            <a:br>
              <a:rPr lang="en-US" altLang="ja-JP" sz="16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</a:br>
            <a:r>
              <a:rPr lang="el-GR" altLang="ja-JP" sz="1600" b="1">
                <a:solidFill>
                  <a:srgbClr val="000066"/>
                </a:solidFill>
                <a:latin typeface="Times New Roman" pitchFamily="18" charset="0"/>
              </a:rPr>
              <a:t>σ</a:t>
            </a:r>
            <a:r>
              <a:rPr lang="en-US" altLang="ja-JP" sz="16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w  </a:t>
            </a:r>
            <a:r>
              <a:rPr lang="en-US" altLang="ja-JP" sz="16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is the wall stress,  d</a:t>
            </a:r>
            <a:r>
              <a:rPr lang="en-US" altLang="ja-JP" sz="16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p</a:t>
            </a:r>
            <a:r>
              <a:rPr lang="en-US" altLang="ja-JP" sz="16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  is the particle diameter, </a:t>
            </a:r>
            <a:r>
              <a:rPr lang="el-GR" altLang="ja-JP" sz="1600" b="1">
                <a:solidFill>
                  <a:srgbClr val="000066"/>
                </a:solidFill>
                <a:latin typeface="Times New Roman" pitchFamily="18" charset="0"/>
              </a:rPr>
              <a:t>Σ</a:t>
            </a:r>
            <a:r>
              <a:rPr lang="en-US" altLang="ja-JP" sz="16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 is the adhesion energy</a:t>
            </a:r>
            <a:endParaRPr lang="en-US" sz="16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805901" name="Rectangle 13"/>
          <p:cNvSpPr>
            <a:spLocks noChangeArrowheads="1"/>
          </p:cNvSpPr>
          <p:nvPr/>
        </p:nvSpPr>
        <p:spPr bwMode="auto">
          <a:xfrm>
            <a:off x="788988" y="5157788"/>
            <a:ext cx="7239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b="1">
                <a:solidFill>
                  <a:srgbClr val="000066"/>
                </a:solidFill>
              </a:rPr>
              <a:t>The sticking coefficient  </a:t>
            </a:r>
            <a:endParaRPr lang="ru-RU" sz="1800" b="1" i="1">
              <a:solidFill>
                <a:srgbClr val="000066"/>
              </a:solidFill>
            </a:endParaRPr>
          </a:p>
        </p:txBody>
      </p:sp>
      <p:graphicFrame>
        <p:nvGraphicFramePr>
          <p:cNvPr id="805902" name="Object 14"/>
          <p:cNvGraphicFramePr>
            <a:graphicFrameLocks noChangeAspect="1"/>
          </p:cNvGraphicFramePr>
          <p:nvPr/>
        </p:nvGraphicFramePr>
        <p:xfrm>
          <a:off x="3492500" y="5589588"/>
          <a:ext cx="19304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908" name="Equation" r:id="rId6" imgW="1930320" imgH="965160" progId="Equation.DSMT4">
                  <p:embed/>
                </p:oleObj>
              </mc:Choice>
              <mc:Fallback>
                <p:oleObj name="Equation" r:id="rId6" imgW="1930320" imgH="9651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589588"/>
                        <a:ext cx="1930400" cy="974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5903" name="Rectangle 15"/>
          <p:cNvSpPr>
            <a:spLocks noChangeArrowheads="1"/>
          </p:cNvSpPr>
          <p:nvPr/>
        </p:nvSpPr>
        <p:spPr bwMode="auto">
          <a:xfrm>
            <a:off x="755650" y="3595688"/>
            <a:ext cx="7239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b="1">
                <a:solidFill>
                  <a:srgbClr val="000066"/>
                </a:solidFill>
              </a:rPr>
              <a:t>The probability of wall stress fluctuations</a:t>
            </a:r>
            <a:r>
              <a:rPr lang="en-US" sz="2000" b="1" u="sng">
                <a:solidFill>
                  <a:schemeClr val="folHlink"/>
                </a:solidFill>
              </a:rPr>
              <a:t>  </a:t>
            </a:r>
            <a:endParaRPr lang="ru-RU" sz="2000" b="1" i="1" u="sng">
              <a:solidFill>
                <a:schemeClr val="folHlink"/>
              </a:solidFill>
            </a:endParaRPr>
          </a:p>
        </p:txBody>
      </p:sp>
      <p:sp>
        <p:nvSpPr>
          <p:cNvPr id="805904" name="Rectangle 16"/>
          <p:cNvSpPr>
            <a:spLocks noChangeArrowheads="1"/>
          </p:cNvSpPr>
          <p:nvPr/>
        </p:nvSpPr>
        <p:spPr bwMode="auto">
          <a:xfrm>
            <a:off x="-49213" y="3402013"/>
            <a:ext cx="89535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05905" name="Object 17"/>
          <p:cNvGraphicFramePr>
            <a:graphicFrameLocks noChangeAspect="1"/>
          </p:cNvGraphicFramePr>
          <p:nvPr/>
        </p:nvGraphicFramePr>
        <p:xfrm>
          <a:off x="2408238" y="4149725"/>
          <a:ext cx="3954462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909" name="Equation" r:id="rId8" imgW="3949560" imgH="761760" progId="Equation.DSMT4">
                  <p:embed/>
                </p:oleObj>
              </mc:Choice>
              <mc:Fallback>
                <p:oleObj name="Equation" r:id="rId8" imgW="3949560" imgH="7617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238" y="4149725"/>
                        <a:ext cx="3954462" cy="7667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5906" name="Text Box 18"/>
          <p:cNvSpPr txBox="1">
            <a:spLocks noChangeArrowheads="1"/>
          </p:cNvSpPr>
          <p:nvPr/>
        </p:nvSpPr>
        <p:spPr bwMode="auto">
          <a:xfrm>
            <a:off x="8459788" y="6092825"/>
            <a:ext cx="50800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13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4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7625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sp>
        <p:nvSpPr>
          <p:cNvPr id="807952" name="Line 16"/>
          <p:cNvSpPr>
            <a:spLocks noChangeShapeType="1"/>
          </p:cNvSpPr>
          <p:nvPr/>
        </p:nvSpPr>
        <p:spPr bwMode="auto">
          <a:xfrm>
            <a:off x="1644650" y="34274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7953" name="Line 17"/>
          <p:cNvSpPr>
            <a:spLocks noChangeShapeType="1"/>
          </p:cNvSpPr>
          <p:nvPr/>
        </p:nvSpPr>
        <p:spPr bwMode="auto">
          <a:xfrm>
            <a:off x="4811713" y="46529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807954" name="Rectangle 18"/>
          <p:cNvSpPr>
            <a:spLocks noChangeArrowheads="1"/>
          </p:cNvSpPr>
          <p:nvPr/>
        </p:nvSpPr>
        <p:spPr bwMode="auto">
          <a:xfrm>
            <a:off x="-47625" y="3465513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7955" name="Rectangle 19"/>
          <p:cNvSpPr>
            <a:spLocks noChangeArrowheads="1"/>
          </p:cNvSpPr>
          <p:nvPr/>
        </p:nvSpPr>
        <p:spPr bwMode="auto">
          <a:xfrm>
            <a:off x="-47625" y="3913188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7956" name="Rectangle 20"/>
          <p:cNvSpPr>
            <a:spLocks noChangeArrowheads="1"/>
          </p:cNvSpPr>
          <p:nvPr/>
        </p:nvSpPr>
        <p:spPr bwMode="auto">
          <a:xfrm>
            <a:off x="973138" y="803275"/>
            <a:ext cx="727233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200" b="1">
                <a:solidFill>
                  <a:srgbClr val="000066"/>
                </a:solidFill>
              </a:rPr>
              <a:t>The Effect of Thermophoresis on Aerosol Deposition </a:t>
            </a:r>
          </a:p>
        </p:txBody>
      </p:sp>
      <p:sp>
        <p:nvSpPr>
          <p:cNvPr id="807957" name="Text Box 21"/>
          <p:cNvSpPr txBox="1">
            <a:spLocks noChangeArrowheads="1"/>
          </p:cNvSpPr>
          <p:nvPr/>
        </p:nvSpPr>
        <p:spPr bwMode="auto">
          <a:xfrm>
            <a:off x="179388" y="5445125"/>
            <a:ext cx="8221662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sz="2000" b="1">
                <a:solidFill>
                  <a:srgbClr val="000066"/>
                </a:solidFill>
              </a:rPr>
              <a:t>The deposition efficiency against the diameter of aerosols</a:t>
            </a:r>
          </a:p>
          <a:p>
            <a:pPr algn="ctr">
              <a:lnSpc>
                <a:spcPct val="90000"/>
              </a:lnSpc>
              <a:spcAft>
                <a:spcPct val="10000"/>
              </a:spcAft>
            </a:pPr>
            <a:r>
              <a:rPr lang="en-GB" sz="2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1</a:t>
            </a:r>
            <a:r>
              <a:rPr lang="ru-RU" altLang="ja-JP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3 – predictions with no </a:t>
            </a:r>
            <a:r>
              <a:rPr lang="en-US" altLang="ja-JP" sz="1400" b="1">
                <a:solidFill>
                  <a:srgbClr val="000066"/>
                </a:solidFill>
                <a:ea typeface="ＭＳ Ｐゴシック" charset="-128"/>
              </a:rPr>
              <a:t>resuspension 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 (</a:t>
            </a:r>
            <a:r>
              <a:rPr lang="el-GR" altLang="ja-JP" sz="2000" b="1" i="1">
                <a:solidFill>
                  <a:srgbClr val="000066"/>
                </a:solidFill>
                <a:latin typeface="Times New Roman" pitchFamily="18" charset="0"/>
              </a:rPr>
              <a:t>κ</a:t>
            </a:r>
            <a:r>
              <a:rPr lang="en-US" altLang="ja-JP" sz="14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=1</a:t>
            </a:r>
            <a:r>
              <a:rPr lang="en-US" altLang="ja-JP" sz="1400" b="1">
                <a:solidFill>
                  <a:srgbClr val="000066"/>
                </a:solidFill>
                <a:ea typeface="ＭＳ Ｐゴシック" charset="-128"/>
              </a:rPr>
              <a:t>)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; 4</a:t>
            </a:r>
            <a:r>
              <a:rPr lang="ru-RU" altLang="ja-JP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6 – predictions with </a:t>
            </a:r>
            <a:r>
              <a:rPr lang="en-US" altLang="ja-JP" sz="1400" b="1">
                <a:solidFill>
                  <a:srgbClr val="000066"/>
                </a:solidFill>
                <a:ea typeface="ＭＳ Ｐゴシック" charset="-128"/>
              </a:rPr>
              <a:t>resuspension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;</a:t>
            </a:r>
            <a:b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</a:b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7</a:t>
            </a:r>
            <a:r>
              <a:rPr lang="ru-RU" altLang="ja-JP" sz="1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9 – experiments by </a:t>
            </a:r>
            <a:r>
              <a:rPr lang="en-US" altLang="ja-JP" sz="1400" b="1">
                <a:solidFill>
                  <a:srgbClr val="000066"/>
                </a:solidFill>
                <a:ea typeface="ＭＳ Ｐゴシック" charset="-128"/>
              </a:rPr>
              <a:t>Byers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 (1967); 1, 4, 7 – </a:t>
            </a:r>
            <a:r>
              <a:rPr lang="en-GB" altLang="ja-JP" sz="14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T</a:t>
            </a:r>
            <a:r>
              <a:rPr lang="en-GB" altLang="ja-JP" sz="14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0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 =505 </a:t>
            </a:r>
            <a:r>
              <a:rPr lang="ru-RU" altLang="ja-JP" sz="1400" b="1">
                <a:solidFill>
                  <a:srgbClr val="000066"/>
                </a:solidFill>
              </a:rPr>
              <a:t>К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; 2, 5, 8 – </a:t>
            </a:r>
            <a:r>
              <a:rPr lang="en-GB" altLang="ja-JP" sz="14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T</a:t>
            </a:r>
            <a:r>
              <a:rPr lang="en-GB" altLang="ja-JP" sz="14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0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=630 </a:t>
            </a:r>
            <a:r>
              <a:rPr lang="ru-RU" altLang="ja-JP" sz="1400" b="1">
                <a:solidFill>
                  <a:srgbClr val="000066"/>
                </a:solidFill>
              </a:rPr>
              <a:t>К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; 3, 6, 9 – </a:t>
            </a:r>
            <a:r>
              <a:rPr lang="en-GB" altLang="ja-JP" sz="14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T</a:t>
            </a:r>
            <a:r>
              <a:rPr lang="en-GB" altLang="ja-JP" sz="14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0</a:t>
            </a:r>
            <a:r>
              <a:rPr lang="en-GB" altLang="ja-JP" sz="1400" b="1">
                <a:solidFill>
                  <a:srgbClr val="000066"/>
                </a:solidFill>
                <a:ea typeface="ＭＳ Ｐゴシック" charset="-128"/>
              </a:rPr>
              <a:t> =755 </a:t>
            </a:r>
            <a:r>
              <a:rPr lang="ru-RU" altLang="ja-JP" sz="1400" b="1">
                <a:solidFill>
                  <a:srgbClr val="000066"/>
                </a:solidFill>
              </a:rPr>
              <a:t>К</a:t>
            </a:r>
            <a:r>
              <a:rPr lang="en-GB" altLang="ja-JP" sz="1400" b="1">
                <a:ea typeface="ＭＳ Ｐゴシック" charset="-128"/>
              </a:rPr>
              <a:t> </a:t>
            </a:r>
            <a:endParaRPr lang="en-US" sz="1400" b="1"/>
          </a:p>
        </p:txBody>
      </p:sp>
      <p:sp>
        <p:nvSpPr>
          <p:cNvPr id="807958" name="Rectangle 22"/>
          <p:cNvSpPr>
            <a:spLocks noChangeArrowheads="1"/>
          </p:cNvSpPr>
          <p:nvPr/>
        </p:nvSpPr>
        <p:spPr bwMode="auto">
          <a:xfrm>
            <a:off x="-47625" y="503238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7959" name="Rectangle 23"/>
          <p:cNvSpPr>
            <a:spLocks noChangeArrowheads="1"/>
          </p:cNvSpPr>
          <p:nvPr/>
        </p:nvSpPr>
        <p:spPr bwMode="auto">
          <a:xfrm>
            <a:off x="-47625" y="2908300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7960" name="Rectangle 24"/>
          <p:cNvSpPr>
            <a:spLocks noChangeArrowheads="1"/>
          </p:cNvSpPr>
          <p:nvPr/>
        </p:nvSpPr>
        <p:spPr bwMode="auto">
          <a:xfrm>
            <a:off x="-47625" y="2970213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07961" name="Rectangle 25"/>
          <p:cNvSpPr>
            <a:spLocks noChangeArrowheads="1"/>
          </p:cNvSpPr>
          <p:nvPr/>
        </p:nvSpPr>
        <p:spPr bwMode="auto">
          <a:xfrm>
            <a:off x="-47625" y="2932113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07962" name="Object 26"/>
          <p:cNvGraphicFramePr>
            <a:graphicFrameLocks noChangeAspect="1"/>
          </p:cNvGraphicFramePr>
          <p:nvPr/>
        </p:nvGraphicFramePr>
        <p:xfrm>
          <a:off x="1908175" y="2060575"/>
          <a:ext cx="4541838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7964" name="Рисунок" r:id="rId4" imgW="4944240" imgH="3572640" progId="Word.Picture.8">
                  <p:embed/>
                </p:oleObj>
              </mc:Choice>
              <mc:Fallback>
                <p:oleObj name="Рисунок" r:id="rId4" imgW="4944240" imgH="3572640" progId="Word.Picture.8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859" t="7558" r="4369" b="6349"/>
                      <a:stretch>
                        <a:fillRect/>
                      </a:stretch>
                    </p:blipFill>
                    <p:spPr bwMode="auto">
                      <a:xfrm>
                        <a:off x="1908175" y="2060575"/>
                        <a:ext cx="4541838" cy="3076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7963" name="Text Box 27"/>
          <p:cNvSpPr txBox="1">
            <a:spLocks noChangeArrowheads="1"/>
          </p:cNvSpPr>
          <p:nvPr/>
        </p:nvSpPr>
        <p:spPr bwMode="auto">
          <a:xfrm>
            <a:off x="8459788" y="6092825"/>
            <a:ext cx="50800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14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8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7625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sp>
        <p:nvSpPr>
          <p:cNvPr id="809989" name="Rectangle 5"/>
          <p:cNvSpPr>
            <a:spLocks noChangeArrowheads="1"/>
          </p:cNvSpPr>
          <p:nvPr/>
        </p:nvSpPr>
        <p:spPr bwMode="auto">
          <a:xfrm>
            <a:off x="457200" y="730250"/>
            <a:ext cx="799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/>
            <a:r>
              <a:rPr lang="en-US" sz="3600" b="1">
                <a:solidFill>
                  <a:srgbClr val="000066"/>
                </a:solidFill>
              </a:rPr>
              <a:t>Summary</a:t>
            </a:r>
          </a:p>
        </p:txBody>
      </p:sp>
      <p:sp>
        <p:nvSpPr>
          <p:cNvPr id="809990" name="Rectangle 6"/>
          <p:cNvSpPr>
            <a:spLocks noChangeArrowheads="1"/>
          </p:cNvSpPr>
          <p:nvPr/>
        </p:nvSpPr>
        <p:spPr bwMode="auto">
          <a:xfrm>
            <a:off x="588963" y="1974850"/>
            <a:ext cx="76327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85000"/>
              <a:buFont typeface="Wingdings" pitchFamily="2" charset="2"/>
              <a:buBlip>
                <a:blip r:embed="rId3"/>
              </a:buBlip>
            </a:pPr>
            <a:r>
              <a:rPr lang="en-GB" sz="2400" b="1">
                <a:solidFill>
                  <a:srgbClr val="000066"/>
                </a:solidFill>
              </a:rPr>
              <a:t>On the basis of comparisons with experimental data and numerical simulations, it  can be concluded that the models presented correctly reproduce the main tendencies of the effect of diffusion</a:t>
            </a:r>
            <a:r>
              <a:rPr lang="en-GB" sz="2400" b="1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en-GB" sz="2400" b="1">
                <a:solidFill>
                  <a:srgbClr val="000066"/>
                </a:solidFill>
              </a:rPr>
              <a:t>migration and convection</a:t>
            </a:r>
            <a:r>
              <a:rPr lang="en-GB" sz="2400" b="1">
                <a:solidFill>
                  <a:srgbClr val="000066"/>
                </a:solidFill>
                <a:sym typeface="Symbol" pitchFamily="18" charset="2"/>
              </a:rPr>
              <a:t>force mechanisms on </a:t>
            </a:r>
            <a:r>
              <a:rPr lang="en-GB" sz="2400" b="1">
                <a:solidFill>
                  <a:srgbClr val="000066"/>
                </a:solidFill>
              </a:rPr>
              <a:t>the aerosol deposition rate in channel turbulent flows. </a:t>
            </a:r>
            <a:br>
              <a:rPr lang="en-GB" sz="2400" b="1">
                <a:solidFill>
                  <a:srgbClr val="000066"/>
                </a:solidFill>
              </a:rPr>
            </a:br>
            <a:endParaRPr lang="en-GB" sz="2400" b="1">
              <a:solidFill>
                <a:srgbClr val="000066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85000"/>
              <a:buFont typeface="Wingdings" pitchFamily="2" charset="2"/>
              <a:buBlip>
                <a:blip r:embed="rId3"/>
              </a:buBlip>
            </a:pPr>
            <a:r>
              <a:rPr lang="en-GB" sz="2400" b="1">
                <a:solidFill>
                  <a:srgbClr val="000066"/>
                </a:solidFill>
              </a:rPr>
              <a:t>The models for predicting the deposition rate of aerosol particles are implanted in the PROFIT code, which was </a:t>
            </a:r>
            <a:r>
              <a:rPr lang="en-US" altLang="ja-JP" sz="2400" b="1">
                <a:solidFill>
                  <a:srgbClr val="000066"/>
                </a:solidFill>
                <a:ea typeface="ＭＳ Ｐゴシック" charset="-128"/>
              </a:rPr>
              <a:t>elaborated at the Nuclear Safety Institute of the RAS.</a:t>
            </a:r>
          </a:p>
          <a:p>
            <a:pPr marL="342900" indent="-342900">
              <a:lnSpc>
                <a:spcPct val="80000"/>
              </a:lnSpc>
              <a:spcBef>
                <a:spcPct val="40000"/>
              </a:spcBef>
              <a:buClr>
                <a:schemeClr val="folHlink"/>
              </a:buClr>
              <a:buSzPct val="85000"/>
              <a:buFont typeface="Wingdings" pitchFamily="2" charset="2"/>
              <a:buNone/>
            </a:pPr>
            <a:endParaRPr lang="en-US" sz="2400" b="1">
              <a:solidFill>
                <a:srgbClr val="000066"/>
              </a:solidFill>
            </a:endParaRPr>
          </a:p>
        </p:txBody>
      </p:sp>
      <p:sp>
        <p:nvSpPr>
          <p:cNvPr id="809991" name="Text Box 7"/>
          <p:cNvSpPr txBox="1">
            <a:spLocks noChangeArrowheads="1"/>
          </p:cNvSpPr>
          <p:nvPr/>
        </p:nvSpPr>
        <p:spPr bwMode="auto">
          <a:xfrm>
            <a:off x="8459788" y="6092825"/>
            <a:ext cx="508000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15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31800"/>
          </a:xfrm>
        </p:spPr>
        <p:txBody>
          <a:bodyPr/>
          <a:lstStyle/>
          <a:p>
            <a:pPr defTabSz="914400"/>
            <a:r>
              <a:rPr lang="de-DE" sz="1800" b="1">
                <a:cs typeface="Times New Roman" pitchFamily="18" charset="0"/>
              </a:rPr>
              <a:t>Modelling of Aerosol Deposition in a Nuclear Reactor during</a:t>
            </a:r>
            <a:br>
              <a:rPr lang="de-DE" sz="1800" b="1">
                <a:cs typeface="Times New Roman" pitchFamily="18" charset="0"/>
              </a:rPr>
            </a:br>
            <a:r>
              <a:rPr lang="de-DE" sz="1800" b="1">
                <a:cs typeface="Times New Roman" pitchFamily="18" charset="0"/>
              </a:rPr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sp>
        <p:nvSpPr>
          <p:cNvPr id="7014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01449" name="Text Box 9"/>
          <p:cNvSpPr txBox="1">
            <a:spLocks noChangeArrowheads="1"/>
          </p:cNvSpPr>
          <p:nvPr/>
        </p:nvSpPr>
        <p:spPr bwMode="auto">
          <a:xfrm>
            <a:off x="250825" y="1844675"/>
            <a:ext cx="8320088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The deposition rate on walls is determined with due regard for all </a:t>
            </a:r>
          </a:p>
          <a:p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essential mechanisms that can take place in the reactor circuit: </a:t>
            </a:r>
            <a:br>
              <a:rPr lang="en-GB" sz="1600" b="1">
                <a:solidFill>
                  <a:srgbClr val="000066"/>
                </a:solidFill>
                <a:latin typeface="Tahoma" pitchFamily="34" charset="0"/>
              </a:rPr>
            </a:br>
            <a:endParaRPr lang="en-GB" sz="1600" b="1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 Brownian and turbulent diffusion; </a:t>
            </a:r>
            <a:br>
              <a:rPr lang="en-GB" sz="1600" b="1">
                <a:solidFill>
                  <a:srgbClr val="000066"/>
                </a:solidFill>
                <a:latin typeface="Tahoma" pitchFamily="34" charset="0"/>
              </a:rPr>
            </a:br>
            <a:endParaRPr lang="en-GB" sz="1600" b="1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 Turbulent migration (turbophoresis) induced by turbulence energy gradient; </a:t>
            </a:r>
            <a:br>
              <a:rPr lang="en-GB" sz="1600" b="1">
                <a:solidFill>
                  <a:srgbClr val="000066"/>
                </a:solidFill>
                <a:latin typeface="Tahoma" pitchFamily="34" charset="0"/>
              </a:rPr>
            </a:br>
            <a:endParaRPr lang="en-GB" sz="1600" b="1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 Gravitational sedimentation;</a:t>
            </a:r>
            <a:br>
              <a:rPr lang="en-GB" sz="1600" b="1">
                <a:solidFill>
                  <a:srgbClr val="000066"/>
                </a:solidFill>
                <a:latin typeface="Tahoma" pitchFamily="34" charset="0"/>
              </a:rPr>
            </a:br>
            <a:endParaRPr lang="en-GB" sz="1600" b="1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 Thermophoresis caused by temperature gradient; </a:t>
            </a:r>
            <a:br>
              <a:rPr lang="en-GB" sz="1600" b="1">
                <a:solidFill>
                  <a:srgbClr val="000066"/>
                </a:solidFill>
                <a:latin typeface="Tahoma" pitchFamily="34" charset="0"/>
              </a:rPr>
            </a:br>
            <a:endParaRPr lang="en-GB" sz="1600" b="1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 Convective transfer due to vapour condensation onto walls (diffusiophoresis);</a:t>
            </a:r>
            <a:br>
              <a:rPr lang="en-GB" sz="1600" b="1">
                <a:solidFill>
                  <a:srgbClr val="000066"/>
                </a:solidFill>
                <a:latin typeface="Tahoma" pitchFamily="34" charset="0"/>
              </a:rPr>
            </a:br>
            <a:endParaRPr lang="en-GB" sz="1600" b="1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 Lift force due to velocity gradient of the carrying flow; </a:t>
            </a:r>
            <a:br>
              <a:rPr lang="en-GB" sz="1600" b="1">
                <a:solidFill>
                  <a:srgbClr val="000066"/>
                </a:solidFill>
                <a:latin typeface="Tahoma" pitchFamily="34" charset="0"/>
              </a:rPr>
            </a:br>
            <a:endParaRPr lang="en-GB" sz="1600" b="1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 And centrifugal force when flowing around a curved surface or </a:t>
            </a:r>
          </a:p>
          <a:p>
            <a:r>
              <a:rPr lang="en-GB" sz="1600" b="1">
                <a:solidFill>
                  <a:srgbClr val="000066"/>
                </a:solidFill>
                <a:latin typeface="Tahoma" pitchFamily="34" charset="0"/>
              </a:rPr>
              <a:t>  in the case of flow swirl;</a:t>
            </a:r>
            <a:r>
              <a:rPr lang="ru-RU" sz="1600" b="1">
                <a:latin typeface="Tahoma" pitchFamily="34" charset="0"/>
              </a:rPr>
              <a:t> </a:t>
            </a:r>
          </a:p>
        </p:txBody>
      </p:sp>
      <p:sp>
        <p:nvSpPr>
          <p:cNvPr id="701450" name="Text Box 10"/>
          <p:cNvSpPr txBox="1">
            <a:spLocks noChangeArrowheads="1"/>
          </p:cNvSpPr>
          <p:nvPr/>
        </p:nvSpPr>
        <p:spPr bwMode="auto">
          <a:xfrm>
            <a:off x="684213" y="765175"/>
            <a:ext cx="7272337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90000"/>
              </a:spcBef>
            </a:pPr>
            <a:r>
              <a:rPr lang="en-GB" sz="2000" b="1">
                <a:cs typeface="Times New Roman" pitchFamily="18" charset="0"/>
              </a:rPr>
              <a:t>Our objective is to present models </a:t>
            </a:r>
            <a:r>
              <a:rPr lang="en-GB" sz="2000" b="1"/>
              <a:t>for predicting the </a:t>
            </a:r>
            <a:r>
              <a:rPr lang="en-GB" sz="2000" b="1" u="sng"/>
              <a:t>deposition</a:t>
            </a:r>
            <a:r>
              <a:rPr lang="en-GB" sz="2000" b="1"/>
              <a:t> of aerosol-shaped fission products.</a:t>
            </a:r>
            <a:r>
              <a:rPr lang="en-GB" sz="3200" b="1"/>
              <a:t> </a:t>
            </a:r>
            <a:endParaRPr lang="en-GB" sz="3200" b="1">
              <a:cs typeface="Times New Roman" pitchFamily="18" charset="0"/>
            </a:endParaRPr>
          </a:p>
        </p:txBody>
      </p:sp>
      <p:sp>
        <p:nvSpPr>
          <p:cNvPr id="701451" name="Text Box 11"/>
          <p:cNvSpPr txBox="1">
            <a:spLocks noChangeArrowheads="1"/>
          </p:cNvSpPr>
          <p:nvPr/>
        </p:nvSpPr>
        <p:spPr bwMode="auto">
          <a:xfrm>
            <a:off x="8604250" y="6021388"/>
            <a:ext cx="346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2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4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sp>
        <p:nvSpPr>
          <p:cNvPr id="782342" name="Rectangle 6"/>
          <p:cNvSpPr>
            <a:spLocks noChangeArrowheads="1"/>
          </p:cNvSpPr>
          <p:nvPr/>
        </p:nvSpPr>
        <p:spPr bwMode="auto">
          <a:xfrm>
            <a:off x="900113" y="1052513"/>
            <a:ext cx="72723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>
                <a:solidFill>
                  <a:srgbClr val="000066"/>
                </a:solidFill>
              </a:rPr>
              <a:t>Motion Equation of an Aerosol Particle</a:t>
            </a:r>
          </a:p>
        </p:txBody>
      </p:sp>
      <p:graphicFrame>
        <p:nvGraphicFramePr>
          <p:cNvPr id="782343" name="Object 7"/>
          <p:cNvGraphicFramePr>
            <a:graphicFrameLocks noChangeAspect="1"/>
          </p:cNvGraphicFramePr>
          <p:nvPr>
            <p:ph idx="1"/>
          </p:nvPr>
        </p:nvGraphicFramePr>
        <p:xfrm>
          <a:off x="2051050" y="3068638"/>
          <a:ext cx="49403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2353" name="Equation" r:id="rId4" imgW="4940280" imgH="1218960" progId="Equation.DSMT4">
                  <p:embed/>
                </p:oleObj>
              </mc:Choice>
              <mc:Fallback>
                <p:oleObj name="Equation" r:id="rId4" imgW="4940280" imgH="1218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068638"/>
                        <a:ext cx="4940300" cy="12192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5" name="Line 9"/>
          <p:cNvSpPr>
            <a:spLocks noChangeShapeType="1"/>
          </p:cNvSpPr>
          <p:nvPr/>
        </p:nvSpPr>
        <p:spPr bwMode="auto">
          <a:xfrm flipV="1">
            <a:off x="3419475" y="2420938"/>
            <a:ext cx="865188" cy="720725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82346" name="Text Box 10"/>
          <p:cNvSpPr txBox="1">
            <a:spLocks noChangeArrowheads="1"/>
          </p:cNvSpPr>
          <p:nvPr/>
        </p:nvSpPr>
        <p:spPr bwMode="auto">
          <a:xfrm>
            <a:off x="3851275" y="2133600"/>
            <a:ext cx="3446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000066"/>
                </a:solidFill>
                <a:latin typeface="Times New Roman" pitchFamily="18" charset="0"/>
              </a:rPr>
              <a:t>fluid  velocity                Brownian force</a:t>
            </a:r>
            <a:endParaRPr lang="ru-RU" sz="16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82347" name="Line 11"/>
          <p:cNvSpPr>
            <a:spLocks noChangeShapeType="1"/>
          </p:cNvSpPr>
          <p:nvPr/>
        </p:nvSpPr>
        <p:spPr bwMode="auto">
          <a:xfrm flipV="1">
            <a:off x="6659563" y="2492375"/>
            <a:ext cx="144462" cy="936625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82348" name="Text Box 12"/>
          <p:cNvSpPr txBox="1">
            <a:spLocks noChangeArrowheads="1"/>
          </p:cNvSpPr>
          <p:nvPr/>
        </p:nvSpPr>
        <p:spPr bwMode="auto">
          <a:xfrm>
            <a:off x="2339975" y="4724400"/>
            <a:ext cx="201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660066"/>
                </a:solidFill>
                <a:latin typeface="Times New Roman" pitchFamily="18" charset="0"/>
              </a:rPr>
              <a:t>particle response time</a:t>
            </a:r>
            <a:endParaRPr lang="ru-RU" sz="1600" b="1" i="1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782349" name="Line 13"/>
          <p:cNvSpPr>
            <a:spLocks noChangeShapeType="1"/>
          </p:cNvSpPr>
          <p:nvPr/>
        </p:nvSpPr>
        <p:spPr bwMode="auto">
          <a:xfrm flipH="1">
            <a:off x="3492500" y="4005263"/>
            <a:ext cx="768350" cy="719137"/>
          </a:xfrm>
          <a:prstGeom prst="line">
            <a:avLst/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82350" name="Text Box 14"/>
          <p:cNvSpPr txBox="1">
            <a:spLocks noChangeArrowheads="1"/>
          </p:cNvSpPr>
          <p:nvPr/>
        </p:nvSpPr>
        <p:spPr bwMode="auto">
          <a:xfrm>
            <a:off x="5867400" y="4652963"/>
            <a:ext cx="1060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i="1">
                <a:solidFill>
                  <a:srgbClr val="000066"/>
                </a:solidFill>
                <a:latin typeface="Times New Roman" pitchFamily="18" charset="0"/>
              </a:rPr>
              <a:t>body force</a:t>
            </a:r>
            <a:endParaRPr lang="ru-RU" sz="16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82351" name="Line 15"/>
          <p:cNvSpPr>
            <a:spLocks noChangeShapeType="1"/>
          </p:cNvSpPr>
          <p:nvPr/>
        </p:nvSpPr>
        <p:spPr bwMode="auto">
          <a:xfrm>
            <a:off x="6084888" y="3789363"/>
            <a:ext cx="287337" cy="86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82352" name="Text Box 16"/>
          <p:cNvSpPr txBox="1">
            <a:spLocks noChangeArrowheads="1"/>
          </p:cNvSpPr>
          <p:nvPr/>
        </p:nvSpPr>
        <p:spPr bwMode="auto">
          <a:xfrm>
            <a:off x="8604250" y="6021388"/>
            <a:ext cx="346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3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graphicFrame>
        <p:nvGraphicFramePr>
          <p:cNvPr id="785415" name="Object 7"/>
          <p:cNvGraphicFramePr>
            <a:graphicFrameLocks noChangeAspect="1"/>
          </p:cNvGraphicFramePr>
          <p:nvPr>
            <p:ph sz="half" idx="1"/>
          </p:nvPr>
        </p:nvGraphicFramePr>
        <p:xfrm>
          <a:off x="1258888" y="1268413"/>
          <a:ext cx="7129462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428" name="Equation" r:id="rId4" imgW="7619760" imgH="863280" progId="Equation.DSMT4">
                  <p:embed/>
                </p:oleObj>
              </mc:Choice>
              <mc:Fallback>
                <p:oleObj name="Equation" r:id="rId4" imgW="7619760" imgH="8632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268413"/>
                        <a:ext cx="7129462" cy="8080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5414" name="Rectangle 6"/>
          <p:cNvSpPr>
            <a:spLocks noChangeArrowheads="1"/>
          </p:cNvSpPr>
          <p:nvPr/>
        </p:nvSpPr>
        <p:spPr bwMode="auto">
          <a:xfrm>
            <a:off x="468313" y="836613"/>
            <a:ext cx="819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/>
            <a:r>
              <a:rPr lang="en-US" sz="2400" b="1">
                <a:solidFill>
                  <a:srgbClr val="000066"/>
                </a:solidFill>
              </a:rPr>
              <a:t>Kinetic Equation for the Particle Velocity PDF</a:t>
            </a:r>
          </a:p>
        </p:txBody>
      </p:sp>
      <p:sp>
        <p:nvSpPr>
          <p:cNvPr id="785417" name="Text Box 9"/>
          <p:cNvSpPr txBox="1">
            <a:spLocks noChangeArrowheads="1"/>
          </p:cNvSpPr>
          <p:nvPr/>
        </p:nvSpPr>
        <p:spPr bwMode="auto">
          <a:xfrm>
            <a:off x="1187450" y="2492375"/>
            <a:ext cx="7500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7A0000"/>
                </a:solidFill>
              </a:rPr>
              <a:t>                turbulence</a:t>
            </a:r>
            <a:r>
              <a:rPr lang="en-US" sz="1800" b="1">
                <a:solidFill>
                  <a:srgbClr val="7A0000"/>
                </a:solidFill>
                <a:sym typeface="Symbol" pitchFamily="18" charset="2"/>
              </a:rPr>
              <a:t></a:t>
            </a:r>
            <a:r>
              <a:rPr lang="en-US" sz="1800" b="1">
                <a:solidFill>
                  <a:srgbClr val="7A0000"/>
                </a:solidFill>
              </a:rPr>
              <a:t>particle interaction              Brownian motion   </a:t>
            </a:r>
            <a:endParaRPr lang="en-US" sz="1800" b="1">
              <a:solidFill>
                <a:srgbClr val="7A0000"/>
              </a:solidFill>
              <a:sym typeface="Symbol" pitchFamily="18" charset="2"/>
            </a:endParaRPr>
          </a:p>
        </p:txBody>
      </p:sp>
      <p:sp>
        <p:nvSpPr>
          <p:cNvPr id="785420" name="Line 12"/>
          <p:cNvSpPr>
            <a:spLocks noChangeShapeType="1"/>
          </p:cNvSpPr>
          <p:nvPr/>
        </p:nvSpPr>
        <p:spPr bwMode="auto">
          <a:xfrm flipH="1">
            <a:off x="4211638" y="1989138"/>
            <a:ext cx="720725" cy="503237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85421" name="Line 13"/>
          <p:cNvSpPr>
            <a:spLocks noChangeShapeType="1"/>
          </p:cNvSpPr>
          <p:nvPr/>
        </p:nvSpPr>
        <p:spPr bwMode="auto">
          <a:xfrm flipH="1">
            <a:off x="5148263" y="1989138"/>
            <a:ext cx="1008062" cy="503237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85422" name="Line 14"/>
          <p:cNvSpPr>
            <a:spLocks noChangeShapeType="1"/>
          </p:cNvSpPr>
          <p:nvPr/>
        </p:nvSpPr>
        <p:spPr bwMode="auto">
          <a:xfrm>
            <a:off x="7596188" y="2060575"/>
            <a:ext cx="288925" cy="504825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85423" name="Text Box 15"/>
          <p:cNvSpPr txBox="1">
            <a:spLocks noChangeArrowheads="1"/>
          </p:cNvSpPr>
          <p:nvPr/>
        </p:nvSpPr>
        <p:spPr bwMode="auto">
          <a:xfrm>
            <a:off x="684213" y="2852738"/>
            <a:ext cx="8267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P</a:t>
            </a:r>
            <a:r>
              <a:rPr lang="en-US" sz="2000" i="1">
                <a:solidFill>
                  <a:srgbClr val="000066"/>
                </a:solidFill>
                <a:latin typeface="Times New Roman" pitchFamily="18" charset="0"/>
              </a:rPr>
              <a:t>(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x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i 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,v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 ,t</a:t>
            </a:r>
            <a:r>
              <a:rPr lang="en-US" sz="2000" i="1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 is the probability of finding a particle at a point  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x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000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,</a:t>
            </a:r>
            <a:br>
              <a:rPr lang="en-US" sz="200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 with a velocity 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i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, at time  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t</a:t>
            </a:r>
            <a:endParaRPr lang="en-US" sz="1800" b="1" i="1">
              <a:solidFill>
                <a:srgbClr val="000066"/>
              </a:solidFill>
              <a:latin typeface="Times New Roman" pitchFamily="18" charset="0"/>
            </a:endParaRPr>
          </a:p>
        </p:txBody>
      </p:sp>
      <p:graphicFrame>
        <p:nvGraphicFramePr>
          <p:cNvPr id="785424" name="Object 16"/>
          <p:cNvGraphicFramePr>
            <a:graphicFrameLocks noChangeAspect="1"/>
          </p:cNvGraphicFramePr>
          <p:nvPr>
            <p:ph sz="half" idx="2"/>
          </p:nvPr>
        </p:nvGraphicFramePr>
        <p:xfrm>
          <a:off x="468313" y="3716338"/>
          <a:ext cx="82089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5429" name="Equation" r:id="rId6" imgW="7365960" imgH="685800" progId="Equation.DSMT4">
                  <p:embed/>
                </p:oleObj>
              </mc:Choice>
              <mc:Fallback>
                <p:oleObj name="Equation" r:id="rId6" imgW="7365960" imgH="685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716338"/>
                        <a:ext cx="8208962" cy="7620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5426" name="Text Box 18"/>
          <p:cNvSpPr txBox="1">
            <a:spLocks noChangeArrowheads="1"/>
          </p:cNvSpPr>
          <p:nvPr/>
        </p:nvSpPr>
        <p:spPr bwMode="auto">
          <a:xfrm>
            <a:off x="468313" y="4724400"/>
            <a:ext cx="78486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45000"/>
              </a:spcBef>
            </a:pP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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u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j </a:t>
            </a:r>
            <a:r>
              <a:rPr lang="en-US" sz="20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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 is the </a:t>
            </a:r>
            <a:r>
              <a:rPr lang="en-US" sz="2000" u="sng">
                <a:solidFill>
                  <a:srgbClr val="000066"/>
                </a:solidFill>
                <a:latin typeface="Times New Roman" pitchFamily="18" charset="0"/>
              </a:rPr>
              <a:t>fluid turbulent stress</a:t>
            </a:r>
          </a:p>
          <a:p>
            <a:pPr>
              <a:lnSpc>
                <a:spcPct val="80000"/>
              </a:lnSpc>
              <a:spcBef>
                <a:spcPct val="45000"/>
              </a:spcBef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 U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/ x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j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 is the </a:t>
            </a:r>
            <a:r>
              <a:rPr lang="en-US" sz="2000" u="sng">
                <a:solidFill>
                  <a:srgbClr val="000066"/>
                </a:solidFill>
                <a:latin typeface="Times New Roman" pitchFamily="18" charset="0"/>
              </a:rPr>
              <a:t>averaged velocity gradient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 of the fluid </a:t>
            </a:r>
            <a:r>
              <a:rPr lang="en-US" sz="2000" u="sng">
                <a:solidFill>
                  <a:srgbClr val="000066"/>
                </a:solidFill>
                <a:latin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u ij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 , 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u ij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 , m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ij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 , g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u ij 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, 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and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 h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u</a:t>
            </a: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000" b="1" i="1" baseline="-25000">
                <a:solidFill>
                  <a:srgbClr val="000066"/>
                </a:solidFill>
                <a:latin typeface="Times New Roman" pitchFamily="18" charset="0"/>
              </a:rPr>
              <a:t>ij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 are the </a:t>
            </a:r>
            <a:r>
              <a:rPr lang="en-US" sz="2000" u="sng">
                <a:solidFill>
                  <a:srgbClr val="000066"/>
                </a:solidFill>
                <a:latin typeface="Times New Roman" pitchFamily="18" charset="0"/>
              </a:rPr>
              <a:t>tensor coefficients</a:t>
            </a:r>
            <a:r>
              <a:rPr lang="en-US" sz="2000">
                <a:solidFill>
                  <a:srgbClr val="000066"/>
                </a:solidFill>
                <a:latin typeface="Times New Roman" pitchFamily="18" charset="0"/>
              </a:rPr>
              <a:t> that quantify a response of a particle to the fluid turbulence (coupling between the fluid and particulate phases) </a:t>
            </a:r>
          </a:p>
        </p:txBody>
      </p:sp>
      <p:sp>
        <p:nvSpPr>
          <p:cNvPr id="785427" name="Text Box 19"/>
          <p:cNvSpPr txBox="1">
            <a:spLocks noChangeArrowheads="1"/>
          </p:cNvSpPr>
          <p:nvPr/>
        </p:nvSpPr>
        <p:spPr bwMode="auto">
          <a:xfrm>
            <a:off x="8604250" y="6021388"/>
            <a:ext cx="346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4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9508" name="Object 4"/>
          <p:cNvGraphicFramePr>
            <a:graphicFrameLocks noChangeAspect="1"/>
          </p:cNvGraphicFramePr>
          <p:nvPr/>
        </p:nvGraphicFramePr>
        <p:xfrm>
          <a:off x="3328988" y="2509838"/>
          <a:ext cx="19939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524" name="Equation" r:id="rId4" imgW="1993680" imgH="812520" progId="Equation.DSMT4">
                  <p:embed/>
                </p:oleObj>
              </mc:Choice>
              <mc:Fallback>
                <p:oleObj name="Equation" r:id="rId4" imgW="1993680" imgH="8125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2509838"/>
                        <a:ext cx="1993900" cy="8239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9509" name="Rectangle 5"/>
          <p:cNvSpPr>
            <a:spLocks noChangeArrowheads="1"/>
          </p:cNvSpPr>
          <p:nvPr/>
        </p:nvSpPr>
        <p:spPr bwMode="auto">
          <a:xfrm>
            <a:off x="819150" y="3716338"/>
            <a:ext cx="74739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b="1">
                <a:solidFill>
                  <a:srgbClr val="000066"/>
                </a:solidFill>
              </a:rPr>
              <a:t>Equation for the mean particle velocity</a:t>
            </a:r>
            <a:r>
              <a:rPr lang="en-US" sz="2000" b="1" i="1">
                <a:solidFill>
                  <a:schemeClr val="folHlink"/>
                </a:solidFill>
                <a:latin typeface="Times New Roman" pitchFamily="18" charset="0"/>
              </a:rPr>
              <a:t>  </a:t>
            </a:r>
            <a:r>
              <a:rPr lang="en-US" sz="2200" i="1">
                <a:latin typeface="Times New Roman" pitchFamily="18" charset="0"/>
              </a:rPr>
              <a:t>V</a:t>
            </a:r>
            <a:r>
              <a:rPr lang="en-US" sz="1800" baseline="-25000">
                <a:latin typeface="Times New Roman" pitchFamily="18" charset="0"/>
              </a:rPr>
              <a:t>i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789510" name="Text Box 6"/>
          <p:cNvSpPr txBox="1">
            <a:spLocks noChangeArrowheads="1"/>
          </p:cNvSpPr>
          <p:nvPr/>
        </p:nvSpPr>
        <p:spPr bwMode="auto">
          <a:xfrm>
            <a:off x="430213" y="1052513"/>
            <a:ext cx="87137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Conservation Equations of Mass and Momentum</a:t>
            </a:r>
          </a:p>
        </p:txBody>
      </p:sp>
      <p:sp>
        <p:nvSpPr>
          <p:cNvPr id="789511" name="Rectangle 7"/>
          <p:cNvSpPr>
            <a:spLocks noChangeArrowheads="1"/>
          </p:cNvSpPr>
          <p:nvPr/>
        </p:nvSpPr>
        <p:spPr bwMode="auto">
          <a:xfrm>
            <a:off x="827088" y="1939925"/>
            <a:ext cx="72390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>
                <a:solidFill>
                  <a:srgbClr val="000066"/>
                </a:solidFill>
              </a:rPr>
              <a:t>Equation for the particle concentration</a:t>
            </a:r>
            <a:r>
              <a:rPr lang="en-US" sz="2000" b="1"/>
              <a:t>  </a:t>
            </a:r>
            <a:r>
              <a:rPr lang="en-US" sz="2200" b="1">
                <a:sym typeface="Symbol" pitchFamily="18" charset="2"/>
              </a:rPr>
              <a:t></a:t>
            </a:r>
            <a:r>
              <a:rPr lang="en-US" sz="2000" b="1"/>
              <a:t> </a:t>
            </a:r>
            <a:r>
              <a:rPr lang="en-US" sz="2000" b="1" u="sng">
                <a:solidFill>
                  <a:schemeClr val="folHlink"/>
                </a:solidFill>
              </a:rPr>
              <a:t>  </a:t>
            </a:r>
            <a:endParaRPr lang="ru-RU" sz="2000" b="1" i="1" u="sng">
              <a:solidFill>
                <a:schemeClr val="folHlink"/>
              </a:solidFill>
            </a:endParaRPr>
          </a:p>
        </p:txBody>
      </p:sp>
      <p:sp>
        <p:nvSpPr>
          <p:cNvPr id="789512" name="Line 8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89513" name="Line 9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graphicFrame>
        <p:nvGraphicFramePr>
          <p:cNvPr id="789514" name="Object 10"/>
          <p:cNvGraphicFramePr>
            <a:graphicFrameLocks noChangeAspect="1"/>
          </p:cNvGraphicFramePr>
          <p:nvPr/>
        </p:nvGraphicFramePr>
        <p:xfrm>
          <a:off x="1376363" y="4321175"/>
          <a:ext cx="6291262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525" name="Equation" r:id="rId6" imgW="6298920" imgH="939600" progId="Equation.DSMT4">
                  <p:embed/>
                </p:oleObj>
              </mc:Choice>
              <mc:Fallback>
                <p:oleObj name="Equation" r:id="rId6" imgW="6298920" imgH="939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4321175"/>
                        <a:ext cx="6291262" cy="9461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9515" name="Rectangle 11"/>
          <p:cNvSpPr>
            <a:spLocks noChangeArrowheads="1"/>
          </p:cNvSpPr>
          <p:nvPr/>
        </p:nvSpPr>
        <p:spPr bwMode="auto">
          <a:xfrm>
            <a:off x="0" y="2962275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89516" name="Rectangle 12"/>
          <p:cNvSpPr>
            <a:spLocks noChangeArrowheads="1"/>
          </p:cNvSpPr>
          <p:nvPr/>
        </p:nvSpPr>
        <p:spPr bwMode="auto">
          <a:xfrm>
            <a:off x="0" y="3409950"/>
            <a:ext cx="8953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pSp>
        <p:nvGrpSpPr>
          <p:cNvPr id="789517" name="Group 13"/>
          <p:cNvGrpSpPr>
            <a:grpSpLocks/>
          </p:cNvGrpSpPr>
          <p:nvPr/>
        </p:nvGrpSpPr>
        <p:grpSpPr bwMode="auto">
          <a:xfrm>
            <a:off x="2892425" y="4332288"/>
            <a:ext cx="1843088" cy="1900237"/>
            <a:chOff x="4278" y="2474"/>
            <a:chExt cx="1161" cy="851"/>
          </a:xfrm>
        </p:grpSpPr>
        <p:sp>
          <p:nvSpPr>
            <p:cNvPr id="789518" name="Oval 14"/>
            <p:cNvSpPr>
              <a:spLocks noChangeArrowheads="1"/>
            </p:cNvSpPr>
            <p:nvPr/>
          </p:nvSpPr>
          <p:spPr bwMode="auto">
            <a:xfrm>
              <a:off x="4513" y="2474"/>
              <a:ext cx="771" cy="430"/>
            </a:xfrm>
            <a:prstGeom prst="ellipse">
              <a:avLst/>
            </a:prstGeom>
            <a:noFill/>
            <a:ln w="28575">
              <a:solidFill>
                <a:srgbClr val="09912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89519" name="Line 15"/>
            <p:cNvSpPr>
              <a:spLocks noChangeShapeType="1"/>
            </p:cNvSpPr>
            <p:nvPr/>
          </p:nvSpPr>
          <p:spPr bwMode="auto">
            <a:xfrm flipH="1" flipV="1">
              <a:off x="4861" y="2906"/>
              <a:ext cx="0" cy="181"/>
            </a:xfrm>
            <a:prstGeom prst="line">
              <a:avLst/>
            </a:prstGeom>
            <a:noFill/>
            <a:ln w="28575">
              <a:solidFill>
                <a:srgbClr val="09912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9520" name="Text Box 16"/>
            <p:cNvSpPr txBox="1">
              <a:spLocks noChangeArrowheads="1"/>
            </p:cNvSpPr>
            <p:nvPr/>
          </p:nvSpPr>
          <p:spPr bwMode="auto">
            <a:xfrm>
              <a:off x="4278" y="3105"/>
              <a:ext cx="1161" cy="22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>
                  <a:solidFill>
                    <a:srgbClr val="000066"/>
                  </a:solidFill>
                </a:rPr>
                <a:t>particulate stresses</a:t>
              </a:r>
            </a:p>
          </p:txBody>
        </p:sp>
      </p:grpSp>
      <p:sp>
        <p:nvSpPr>
          <p:cNvPr id="789521" name="Rectangle 17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3180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sp>
        <p:nvSpPr>
          <p:cNvPr id="789523" name="Text Box 19"/>
          <p:cNvSpPr txBox="1">
            <a:spLocks noChangeArrowheads="1"/>
          </p:cNvSpPr>
          <p:nvPr/>
        </p:nvSpPr>
        <p:spPr bwMode="auto">
          <a:xfrm>
            <a:off x="8604250" y="6021388"/>
            <a:ext cx="346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5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04825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graphicFrame>
        <p:nvGraphicFramePr>
          <p:cNvPr id="791557" name="Object 5"/>
          <p:cNvGraphicFramePr>
            <a:graphicFrameLocks noChangeAspect="1"/>
          </p:cNvGraphicFramePr>
          <p:nvPr/>
        </p:nvGraphicFramePr>
        <p:xfrm>
          <a:off x="1236663" y="2781300"/>
          <a:ext cx="657542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1577" name="Equation" r:id="rId4" imgW="6984720" imgH="1384200" progId="Equation.DSMT4">
                  <p:embed/>
                </p:oleObj>
              </mc:Choice>
              <mc:Fallback>
                <p:oleObj name="Equation" r:id="rId4" imgW="6984720" imgH="1384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2781300"/>
                        <a:ext cx="6575425" cy="13176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1558" name="Object 6"/>
          <p:cNvGraphicFramePr>
            <a:graphicFrameLocks noChangeAspect="1"/>
          </p:cNvGraphicFramePr>
          <p:nvPr/>
        </p:nvGraphicFramePr>
        <p:xfrm>
          <a:off x="947738" y="5013325"/>
          <a:ext cx="729615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1578" name="Equation" r:id="rId6" imgW="6603840" imgH="634680" progId="Equation.DSMT4">
                  <p:embed/>
                </p:oleObj>
              </mc:Choice>
              <mc:Fallback>
                <p:oleObj name="Equation" r:id="rId6" imgW="6603840" imgH="634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5013325"/>
                        <a:ext cx="7296150" cy="7016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1559" name="Rectangle 7"/>
          <p:cNvSpPr>
            <a:spLocks noChangeArrowheads="1"/>
          </p:cNvSpPr>
          <p:nvPr/>
        </p:nvSpPr>
        <p:spPr bwMode="auto">
          <a:xfrm>
            <a:off x="804863" y="4652963"/>
            <a:ext cx="7870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600" b="1">
                <a:solidFill>
                  <a:srgbClr val="000066"/>
                </a:solidFill>
              </a:rPr>
              <a:t>Algebraic relation for the third-order moments of particle fluctuating velocities</a:t>
            </a:r>
            <a:r>
              <a:rPr lang="en-US" sz="1600" b="1">
                <a:solidFill>
                  <a:schemeClr val="folHlink"/>
                </a:solidFill>
              </a:rPr>
              <a:t> </a:t>
            </a:r>
            <a:r>
              <a:rPr lang="en-US" sz="1600"/>
              <a:t> </a:t>
            </a:r>
          </a:p>
        </p:txBody>
      </p:sp>
      <p:sp>
        <p:nvSpPr>
          <p:cNvPr id="791560" name="Text Box 8"/>
          <p:cNvSpPr txBox="1">
            <a:spLocks noChangeArrowheads="1"/>
          </p:cNvSpPr>
          <p:nvPr/>
        </p:nvSpPr>
        <p:spPr bwMode="auto">
          <a:xfrm>
            <a:off x="684213" y="90805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000066"/>
                </a:solidFill>
              </a:rPr>
              <a:t>Conservation Equation of  the Particulat Stresses</a:t>
            </a:r>
          </a:p>
        </p:txBody>
      </p:sp>
      <p:sp>
        <p:nvSpPr>
          <p:cNvPr id="791561" name="Rectangle 9"/>
          <p:cNvSpPr>
            <a:spLocks noChangeArrowheads="1"/>
          </p:cNvSpPr>
          <p:nvPr/>
        </p:nvSpPr>
        <p:spPr bwMode="auto">
          <a:xfrm>
            <a:off x="1042988" y="1484313"/>
            <a:ext cx="72390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b="1">
                <a:solidFill>
                  <a:srgbClr val="000066"/>
                </a:solidFill>
              </a:rPr>
              <a:t>Transport equation for the second-order moments of particle fluctuating velocities (particulate stresses)</a:t>
            </a:r>
            <a:endParaRPr lang="ru-RU" sz="1600" b="1" i="1">
              <a:solidFill>
                <a:srgbClr val="000066"/>
              </a:solidFill>
            </a:endParaRPr>
          </a:p>
        </p:txBody>
      </p:sp>
      <p:sp>
        <p:nvSpPr>
          <p:cNvPr id="791562" name="Line 10"/>
          <p:cNvSpPr>
            <a:spLocks noChangeShapeType="1"/>
          </p:cNvSpPr>
          <p:nvPr/>
        </p:nvSpPr>
        <p:spPr bwMode="auto">
          <a:xfrm>
            <a:off x="1692275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63" name="Line 11"/>
          <p:cNvSpPr>
            <a:spLocks noChangeShapeType="1"/>
          </p:cNvSpPr>
          <p:nvPr/>
        </p:nvSpPr>
        <p:spPr bwMode="auto">
          <a:xfrm flipH="1" flipV="1">
            <a:off x="1042988" y="2636838"/>
            <a:ext cx="360362" cy="144462"/>
          </a:xfrm>
          <a:prstGeom prst="line">
            <a:avLst/>
          </a:prstGeom>
          <a:noFill/>
          <a:ln w="9525">
            <a:solidFill>
              <a:srgbClr val="CC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64" name="Text Box 12"/>
          <p:cNvSpPr txBox="1">
            <a:spLocks noChangeArrowheads="1"/>
          </p:cNvSpPr>
          <p:nvPr/>
        </p:nvSpPr>
        <p:spPr bwMode="auto">
          <a:xfrm>
            <a:off x="373063" y="2276475"/>
            <a:ext cx="84978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81108A"/>
                </a:solidFill>
              </a:rPr>
              <a:t>     Variation in time</a:t>
            </a:r>
            <a:r>
              <a:rPr lang="ru-RU" sz="1400" b="1">
                <a:solidFill>
                  <a:srgbClr val="81108A"/>
                </a:solidFill>
              </a:rPr>
              <a:t>    </a:t>
            </a:r>
            <a:r>
              <a:rPr lang="en-US" sz="1400" b="1">
                <a:solidFill>
                  <a:srgbClr val="81108A"/>
                </a:solidFill>
              </a:rPr>
              <a:t>Convection</a:t>
            </a:r>
            <a:r>
              <a:rPr lang="ru-RU" sz="1400" b="1">
                <a:solidFill>
                  <a:srgbClr val="81108A"/>
                </a:solidFill>
              </a:rPr>
              <a:t>      </a:t>
            </a:r>
            <a:r>
              <a:rPr lang="en-US" sz="1400" b="1">
                <a:solidFill>
                  <a:srgbClr val="81108A"/>
                </a:solidFill>
              </a:rPr>
              <a:t>        </a:t>
            </a:r>
            <a:r>
              <a:rPr lang="ru-RU" sz="1400" b="1">
                <a:solidFill>
                  <a:srgbClr val="81108A"/>
                </a:solidFill>
              </a:rPr>
              <a:t> </a:t>
            </a:r>
            <a:r>
              <a:rPr lang="en-US" sz="1400" b="1">
                <a:solidFill>
                  <a:srgbClr val="81108A"/>
                </a:solidFill>
              </a:rPr>
              <a:t>Diffusion</a:t>
            </a:r>
            <a:r>
              <a:rPr lang="ru-RU" sz="1400" b="1">
                <a:solidFill>
                  <a:srgbClr val="81108A"/>
                </a:solidFill>
              </a:rPr>
              <a:t>     </a:t>
            </a:r>
            <a:r>
              <a:rPr lang="en-US" sz="1400" b="1">
                <a:solidFill>
                  <a:srgbClr val="81108A"/>
                </a:solidFill>
              </a:rPr>
              <a:t>       Production from the mean motion</a:t>
            </a:r>
            <a:endParaRPr lang="ru-RU" sz="1400" b="1">
              <a:solidFill>
                <a:srgbClr val="81108A"/>
              </a:solidFill>
            </a:endParaRPr>
          </a:p>
        </p:txBody>
      </p:sp>
      <p:sp>
        <p:nvSpPr>
          <p:cNvPr id="791565" name="Line 13"/>
          <p:cNvSpPr>
            <a:spLocks noChangeShapeType="1"/>
          </p:cNvSpPr>
          <p:nvPr/>
        </p:nvSpPr>
        <p:spPr bwMode="auto">
          <a:xfrm flipV="1">
            <a:off x="2532063" y="2565400"/>
            <a:ext cx="504825" cy="215900"/>
          </a:xfrm>
          <a:prstGeom prst="line">
            <a:avLst/>
          </a:prstGeom>
          <a:noFill/>
          <a:ln w="9525">
            <a:solidFill>
              <a:srgbClr val="CC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66" name="Line 14"/>
          <p:cNvSpPr>
            <a:spLocks noChangeShapeType="1"/>
          </p:cNvSpPr>
          <p:nvPr/>
        </p:nvSpPr>
        <p:spPr bwMode="auto">
          <a:xfrm flipV="1">
            <a:off x="3829050" y="2565400"/>
            <a:ext cx="576263" cy="215900"/>
          </a:xfrm>
          <a:prstGeom prst="line">
            <a:avLst/>
          </a:prstGeom>
          <a:noFill/>
          <a:ln w="9525">
            <a:solidFill>
              <a:srgbClr val="CC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67" name="Line 15"/>
          <p:cNvSpPr>
            <a:spLocks noChangeShapeType="1"/>
          </p:cNvSpPr>
          <p:nvPr/>
        </p:nvSpPr>
        <p:spPr bwMode="auto">
          <a:xfrm flipV="1">
            <a:off x="5629275" y="2565400"/>
            <a:ext cx="431800" cy="287338"/>
          </a:xfrm>
          <a:prstGeom prst="line">
            <a:avLst/>
          </a:prstGeom>
          <a:noFill/>
          <a:ln w="9525">
            <a:solidFill>
              <a:srgbClr val="CC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68" name="Line 16"/>
          <p:cNvSpPr>
            <a:spLocks noChangeShapeType="1"/>
          </p:cNvSpPr>
          <p:nvPr/>
        </p:nvSpPr>
        <p:spPr bwMode="auto">
          <a:xfrm flipH="1" flipV="1">
            <a:off x="6492875" y="2565400"/>
            <a:ext cx="503238" cy="287338"/>
          </a:xfrm>
          <a:prstGeom prst="line">
            <a:avLst/>
          </a:prstGeom>
          <a:noFill/>
          <a:ln w="9525">
            <a:solidFill>
              <a:srgbClr val="CC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69" name="Line 17"/>
          <p:cNvSpPr>
            <a:spLocks noChangeShapeType="1"/>
          </p:cNvSpPr>
          <p:nvPr/>
        </p:nvSpPr>
        <p:spPr bwMode="auto">
          <a:xfrm flipH="1">
            <a:off x="3324225" y="3860800"/>
            <a:ext cx="71438" cy="360363"/>
          </a:xfrm>
          <a:prstGeom prst="line">
            <a:avLst/>
          </a:prstGeom>
          <a:noFill/>
          <a:ln w="9525">
            <a:solidFill>
              <a:srgbClr val="CC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70" name="Line 18"/>
          <p:cNvSpPr>
            <a:spLocks noChangeShapeType="1"/>
          </p:cNvSpPr>
          <p:nvPr/>
        </p:nvSpPr>
        <p:spPr bwMode="auto">
          <a:xfrm flipH="1">
            <a:off x="3829050" y="3860800"/>
            <a:ext cx="1588" cy="360363"/>
          </a:xfrm>
          <a:prstGeom prst="line">
            <a:avLst/>
          </a:prstGeom>
          <a:noFill/>
          <a:ln w="9525">
            <a:solidFill>
              <a:srgbClr val="CC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71" name="Line 19"/>
          <p:cNvSpPr>
            <a:spLocks noChangeShapeType="1"/>
          </p:cNvSpPr>
          <p:nvPr/>
        </p:nvSpPr>
        <p:spPr bwMode="auto">
          <a:xfrm flipH="1">
            <a:off x="4260850" y="4005263"/>
            <a:ext cx="144463" cy="215900"/>
          </a:xfrm>
          <a:prstGeom prst="line">
            <a:avLst/>
          </a:prstGeom>
          <a:noFill/>
          <a:ln w="9525">
            <a:solidFill>
              <a:srgbClr val="CC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72" name="Text Box 20"/>
          <p:cNvSpPr txBox="1">
            <a:spLocks noChangeArrowheads="1"/>
          </p:cNvSpPr>
          <p:nvPr/>
        </p:nvSpPr>
        <p:spPr bwMode="auto">
          <a:xfrm>
            <a:off x="588963" y="4292600"/>
            <a:ext cx="7488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81108A"/>
                </a:solidFill>
              </a:rPr>
              <a:t>                            Turbulence</a:t>
            </a:r>
            <a:r>
              <a:rPr lang="en-US" sz="1400" b="1">
                <a:solidFill>
                  <a:srgbClr val="81108A"/>
                </a:solidFill>
                <a:sym typeface="Symbol" pitchFamily="18" charset="2"/>
              </a:rPr>
              <a:t>particle interactions                     Brownian motion</a:t>
            </a:r>
            <a:r>
              <a:rPr lang="ru-RU" sz="1400" b="1">
                <a:solidFill>
                  <a:srgbClr val="81108A"/>
                </a:solidFill>
              </a:rPr>
              <a:t>           </a:t>
            </a:r>
          </a:p>
        </p:txBody>
      </p:sp>
      <p:sp>
        <p:nvSpPr>
          <p:cNvPr id="791573" name="Line 21"/>
          <p:cNvSpPr>
            <a:spLocks noChangeShapeType="1"/>
          </p:cNvSpPr>
          <p:nvPr/>
        </p:nvSpPr>
        <p:spPr bwMode="auto">
          <a:xfrm>
            <a:off x="4859338" y="41497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74" name="Line 22"/>
          <p:cNvSpPr>
            <a:spLocks noChangeShapeType="1"/>
          </p:cNvSpPr>
          <p:nvPr/>
        </p:nvSpPr>
        <p:spPr bwMode="auto">
          <a:xfrm>
            <a:off x="5413375" y="4005263"/>
            <a:ext cx="647700" cy="287337"/>
          </a:xfrm>
          <a:prstGeom prst="line">
            <a:avLst/>
          </a:prstGeom>
          <a:noFill/>
          <a:ln w="9525">
            <a:solidFill>
              <a:srgbClr val="CC3399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1575" name="Rectangle 23"/>
          <p:cNvSpPr>
            <a:spLocks noChangeArrowheads="1"/>
          </p:cNvSpPr>
          <p:nvPr/>
        </p:nvSpPr>
        <p:spPr bwMode="auto">
          <a:xfrm>
            <a:off x="731838" y="5949950"/>
            <a:ext cx="7473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800" b="1">
                <a:solidFill>
                  <a:srgbClr val="FF0000"/>
                </a:solidFill>
                <a:latin typeface="Tahoma" pitchFamily="34" charset="0"/>
              </a:rPr>
              <a:t>This second-moment model provides the basis for predicting deposition rates of aerosol particles</a:t>
            </a:r>
            <a:r>
              <a:rPr lang="en-US" sz="1800">
                <a:solidFill>
                  <a:srgbClr val="FF0000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791576" name="Text Box 24"/>
          <p:cNvSpPr txBox="1">
            <a:spLocks noChangeArrowheads="1"/>
          </p:cNvSpPr>
          <p:nvPr/>
        </p:nvSpPr>
        <p:spPr bwMode="auto">
          <a:xfrm>
            <a:off x="8604250" y="6021388"/>
            <a:ext cx="346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6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7625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sp>
        <p:nvSpPr>
          <p:cNvPr id="793605" name="Rectangle 5"/>
          <p:cNvSpPr>
            <a:spLocks noChangeArrowheads="1"/>
          </p:cNvSpPr>
          <p:nvPr/>
        </p:nvSpPr>
        <p:spPr bwMode="auto">
          <a:xfrm>
            <a:off x="769938" y="4687888"/>
            <a:ext cx="7473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b="1">
                <a:solidFill>
                  <a:srgbClr val="000066"/>
                </a:solidFill>
              </a:rPr>
              <a:t>The deposition coefficient</a:t>
            </a:r>
            <a:endParaRPr lang="en-US" sz="18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93606" name="Rectangle 6"/>
          <p:cNvSpPr>
            <a:spLocks noChangeArrowheads="1"/>
          </p:cNvSpPr>
          <p:nvPr/>
        </p:nvSpPr>
        <p:spPr bwMode="auto">
          <a:xfrm>
            <a:off x="777875" y="2276475"/>
            <a:ext cx="7239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>
                <a:solidFill>
                  <a:srgbClr val="000066"/>
                </a:solidFill>
              </a:rPr>
              <a:t>The deposition rate</a:t>
            </a:r>
            <a:r>
              <a:rPr lang="en-US" sz="2000" b="1"/>
              <a:t> </a:t>
            </a:r>
            <a:r>
              <a:rPr lang="en-US" sz="2000" b="1" u="sng">
                <a:solidFill>
                  <a:schemeClr val="folHlink"/>
                </a:solidFill>
              </a:rPr>
              <a:t>  </a:t>
            </a:r>
            <a:endParaRPr lang="ru-RU" sz="2000" b="1" i="1" u="sng">
              <a:solidFill>
                <a:schemeClr val="folHlink"/>
              </a:solidFill>
            </a:endParaRPr>
          </a:p>
        </p:txBody>
      </p:sp>
      <p:sp>
        <p:nvSpPr>
          <p:cNvPr id="793607" name="Line 7"/>
          <p:cNvSpPr>
            <a:spLocks noChangeShapeType="1"/>
          </p:cNvSpPr>
          <p:nvPr/>
        </p:nvSpPr>
        <p:spPr bwMode="auto">
          <a:xfrm>
            <a:off x="1643063" y="33559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3608" name="Line 8"/>
          <p:cNvSpPr>
            <a:spLocks noChangeShapeType="1"/>
          </p:cNvSpPr>
          <p:nvPr/>
        </p:nvSpPr>
        <p:spPr bwMode="auto">
          <a:xfrm>
            <a:off x="4810125" y="4581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graphicFrame>
        <p:nvGraphicFramePr>
          <p:cNvPr id="793609" name="Object 9"/>
          <p:cNvGraphicFramePr>
            <a:graphicFrameLocks noChangeAspect="1"/>
          </p:cNvGraphicFramePr>
          <p:nvPr/>
        </p:nvGraphicFramePr>
        <p:xfrm>
          <a:off x="3794125" y="5229225"/>
          <a:ext cx="128111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3617" name="Equation" r:id="rId4" imgW="1282680" imgH="812520" progId="Equation.DSMT4">
                  <p:embed/>
                </p:oleObj>
              </mc:Choice>
              <mc:Fallback>
                <p:oleObj name="Equation" r:id="rId4" imgW="1282680" imgH="8125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25" y="5229225"/>
                        <a:ext cx="1281113" cy="8191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3610" name="Rectangle 10"/>
          <p:cNvSpPr>
            <a:spLocks noChangeArrowheads="1"/>
          </p:cNvSpPr>
          <p:nvPr/>
        </p:nvSpPr>
        <p:spPr bwMode="auto">
          <a:xfrm>
            <a:off x="-49213" y="3394075"/>
            <a:ext cx="89535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93611" name="Rectangle 11"/>
          <p:cNvSpPr>
            <a:spLocks noChangeArrowheads="1"/>
          </p:cNvSpPr>
          <p:nvPr/>
        </p:nvSpPr>
        <p:spPr bwMode="auto">
          <a:xfrm>
            <a:off x="-49213" y="3841750"/>
            <a:ext cx="89535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93612" name="Rectangle 12"/>
          <p:cNvSpPr>
            <a:spLocks noChangeArrowheads="1"/>
          </p:cNvSpPr>
          <p:nvPr/>
        </p:nvSpPr>
        <p:spPr bwMode="auto">
          <a:xfrm>
            <a:off x="971550" y="1279525"/>
            <a:ext cx="7272338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>
                <a:solidFill>
                  <a:srgbClr val="000066"/>
                </a:solidFill>
              </a:rPr>
              <a:t>Definition of the Aerosol Deposition Rate</a:t>
            </a:r>
          </a:p>
        </p:txBody>
      </p:sp>
      <p:sp>
        <p:nvSpPr>
          <p:cNvPr id="793613" name="Text Box 13"/>
          <p:cNvSpPr txBox="1">
            <a:spLocks noChangeArrowheads="1"/>
          </p:cNvSpPr>
          <p:nvPr/>
        </p:nvSpPr>
        <p:spPr bwMode="auto">
          <a:xfrm>
            <a:off x="611188" y="3659188"/>
            <a:ext cx="8221662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l-GR" altLang="ja-JP" sz="2000" b="1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altLang="ja-JP" sz="2000">
                <a:latin typeface="Times New Roman" pitchFamily="18" charset="0"/>
                <a:ea typeface="ＭＳ Ｐゴシック" charset="-128"/>
              </a:rPr>
              <a:t> is the volume considered,  </a:t>
            </a:r>
            <a:r>
              <a:rPr lang="en-US" altLang="ja-JP" sz="2000" b="1" i="1">
                <a:latin typeface="Times New Roman" pitchFamily="18" charset="0"/>
                <a:ea typeface="ＭＳ Ｐゴシック" charset="-128"/>
              </a:rPr>
              <a:t>S</a:t>
            </a:r>
            <a:r>
              <a:rPr lang="en-US" altLang="ja-JP" sz="2000">
                <a:latin typeface="Times New Roman" pitchFamily="18" charset="0"/>
                <a:ea typeface="ＭＳ Ｐゴシック" charset="-128"/>
              </a:rPr>
              <a:t> is the surface bounding the volume considered, </a:t>
            </a:r>
            <a:r>
              <a:rPr lang="en-US" altLang="ja-JP" sz="2000" b="1" i="1">
                <a:latin typeface="Times New Roman" pitchFamily="18" charset="0"/>
                <a:ea typeface="ＭＳ Ｐゴシック" charset="-128"/>
              </a:rPr>
              <a:t>J</a:t>
            </a:r>
            <a:r>
              <a:rPr lang="en-US" altLang="ja-JP" sz="2000" b="1" i="1" baseline="-25000">
                <a:latin typeface="Times New Roman" pitchFamily="18" charset="0"/>
                <a:ea typeface="ＭＳ Ｐゴシック" charset="-128"/>
              </a:rPr>
              <a:t>w</a:t>
            </a:r>
            <a:r>
              <a:rPr lang="en-US" altLang="ja-JP" sz="2000" b="1" i="1">
                <a:latin typeface="Times New Roman" pitchFamily="18" charset="0"/>
                <a:ea typeface="ＭＳ Ｐゴシック" charset="-128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charset="-128"/>
              </a:rPr>
              <a:t>is the total deposition flow rate on the wall, </a:t>
            </a:r>
            <a:r>
              <a:rPr lang="el-GR" altLang="ja-JP" sz="2000" b="1" i="1">
                <a:latin typeface="Times New Roman" pitchFamily="18" charset="0"/>
                <a:cs typeface="Times New Roman" pitchFamily="18" charset="0"/>
              </a:rPr>
              <a:t>κ</a:t>
            </a:r>
            <a:r>
              <a:rPr lang="en-US" altLang="ja-JP" sz="200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en-US" altLang="ja-JP" sz="2000">
                <a:latin typeface="Times New Roman" pitchFamily="18" charset="0"/>
                <a:ea typeface="ＭＳ Ｐゴシック" charset="-128"/>
              </a:rPr>
              <a:t>is the sticking coefficient that is equal to the ratio between the flow rate of aerosols sticking the wall and the total deposition flow rate on the wall 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793614" name="Text Box 14"/>
          <p:cNvSpPr txBox="1">
            <a:spLocks noChangeArrowheads="1"/>
          </p:cNvSpPr>
          <p:nvPr/>
        </p:nvSpPr>
        <p:spPr bwMode="auto">
          <a:xfrm>
            <a:off x="611188" y="6092825"/>
            <a:ext cx="8221662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altLang="ja-JP" sz="2000" b="1">
                <a:latin typeface="Times New Roman" pitchFamily="18" charset="0"/>
                <a:ea typeface="ＭＳ Ｐゴシック" charset="-128"/>
                <a:sym typeface="Symbol" pitchFamily="18" charset="2"/>
              </a:rPr>
              <a:t></a:t>
            </a:r>
            <a:r>
              <a:rPr lang="en-US" altLang="ja-JP" sz="2000" b="1" i="1" baseline="-25000">
                <a:latin typeface="Times New Roman" pitchFamily="18" charset="0"/>
                <a:ea typeface="ＭＳ Ｐゴシック" charset="-128"/>
                <a:sym typeface="Symbol" pitchFamily="18" charset="2"/>
              </a:rPr>
              <a:t>b</a:t>
            </a:r>
            <a:r>
              <a:rPr lang="en-US" altLang="ja-JP" sz="2000" i="1" baseline="-25000">
                <a:latin typeface="Times New Roman" pitchFamily="18" charset="0"/>
                <a:ea typeface="ＭＳ Ｐゴシック" charset="-128"/>
                <a:sym typeface="Symbol" pitchFamily="18" charset="2"/>
              </a:rPr>
              <a:t>  </a:t>
            </a:r>
            <a:r>
              <a:rPr lang="en-US" altLang="ja-JP" sz="2000">
                <a:latin typeface="Times New Roman" pitchFamily="18" charset="0"/>
                <a:ea typeface="ＭＳ Ｐゴシック" charset="-128"/>
              </a:rPr>
              <a:t>is the bulk aerosol concentration, </a:t>
            </a:r>
            <a:r>
              <a:rPr lang="en-US" altLang="ja-JP" sz="2000" b="1" i="1">
                <a:latin typeface="Times New Roman" pitchFamily="18" charset="0"/>
                <a:ea typeface="ＭＳ Ｐゴシック" charset="-128"/>
              </a:rPr>
              <a:t>u</a:t>
            </a:r>
            <a:r>
              <a:rPr lang="en-US" altLang="ja-JP" sz="2000" b="1" i="1" baseline="-25000"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*</a:t>
            </a:r>
            <a:r>
              <a:rPr lang="en-US" altLang="ja-JP" sz="2000">
                <a:latin typeface="Times New Roman" pitchFamily="18" charset="0"/>
                <a:ea typeface="ＭＳ Ｐゴシック" charset="-128"/>
              </a:rPr>
              <a:t>  is the friction velocity</a:t>
            </a:r>
            <a:r>
              <a:rPr lang="ru-RU" altLang="ja-JP" sz="2800">
                <a:latin typeface="Verdana" pitchFamily="34" charset="0"/>
              </a:rPr>
              <a:t> </a:t>
            </a:r>
            <a:endParaRPr lang="en-US" sz="2800">
              <a:latin typeface="Verdana" pitchFamily="34" charset="0"/>
            </a:endParaRPr>
          </a:p>
        </p:txBody>
      </p:sp>
      <p:pic>
        <p:nvPicPr>
          <p:cNvPr id="793615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852738"/>
            <a:ext cx="1577975" cy="69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3616" name="Text Box 16"/>
          <p:cNvSpPr txBox="1">
            <a:spLocks noChangeArrowheads="1"/>
          </p:cNvSpPr>
          <p:nvPr/>
        </p:nvSpPr>
        <p:spPr bwMode="auto">
          <a:xfrm>
            <a:off x="8604250" y="6021388"/>
            <a:ext cx="346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7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2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7625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graphicFrame>
        <p:nvGraphicFramePr>
          <p:cNvPr id="795653" name="Object 5"/>
          <p:cNvGraphicFramePr>
            <a:graphicFrameLocks noChangeAspect="1"/>
          </p:cNvGraphicFramePr>
          <p:nvPr/>
        </p:nvGraphicFramePr>
        <p:xfrm>
          <a:off x="3152775" y="3184525"/>
          <a:ext cx="23368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5663" name="Equation" r:id="rId4" imgW="2336760" imgH="482400" progId="Equation.DSMT4">
                  <p:embed/>
                </p:oleObj>
              </mc:Choice>
              <mc:Fallback>
                <p:oleObj name="Equation" r:id="rId4" imgW="233676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2775" y="3184525"/>
                        <a:ext cx="2336800" cy="4873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5654" name="Rectangle 6"/>
          <p:cNvSpPr>
            <a:spLocks noChangeArrowheads="1"/>
          </p:cNvSpPr>
          <p:nvPr/>
        </p:nvSpPr>
        <p:spPr bwMode="auto">
          <a:xfrm>
            <a:off x="635000" y="2579688"/>
            <a:ext cx="7239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>
                <a:solidFill>
                  <a:srgbClr val="000066"/>
                </a:solidFill>
              </a:rPr>
              <a:t>The deposition coefficient</a:t>
            </a:r>
            <a:r>
              <a:rPr lang="en-US" sz="2000" b="1" u="sng">
                <a:solidFill>
                  <a:schemeClr val="folHlink"/>
                </a:solidFill>
              </a:rPr>
              <a:t>  </a:t>
            </a:r>
            <a:endParaRPr lang="ru-RU" sz="2000" b="1" i="1" u="sng">
              <a:solidFill>
                <a:schemeClr val="folHlink"/>
              </a:solidFill>
            </a:endParaRPr>
          </a:p>
        </p:txBody>
      </p:sp>
      <p:sp>
        <p:nvSpPr>
          <p:cNvPr id="795655" name="Line 7"/>
          <p:cNvSpPr>
            <a:spLocks noChangeShapeType="1"/>
          </p:cNvSpPr>
          <p:nvPr/>
        </p:nvSpPr>
        <p:spPr bwMode="auto">
          <a:xfrm>
            <a:off x="1500188" y="36591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5656" name="Line 8"/>
          <p:cNvSpPr>
            <a:spLocks noChangeShapeType="1"/>
          </p:cNvSpPr>
          <p:nvPr/>
        </p:nvSpPr>
        <p:spPr bwMode="auto">
          <a:xfrm>
            <a:off x="4667250" y="4884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5657" name="Rectangle 9"/>
          <p:cNvSpPr>
            <a:spLocks noChangeArrowheads="1"/>
          </p:cNvSpPr>
          <p:nvPr/>
        </p:nvSpPr>
        <p:spPr bwMode="auto">
          <a:xfrm>
            <a:off x="-192088" y="3697288"/>
            <a:ext cx="89535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95658" name="Rectangle 10"/>
          <p:cNvSpPr>
            <a:spLocks noChangeArrowheads="1"/>
          </p:cNvSpPr>
          <p:nvPr/>
        </p:nvSpPr>
        <p:spPr bwMode="auto">
          <a:xfrm>
            <a:off x="-192088" y="4144963"/>
            <a:ext cx="89535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95659" name="Rectangle 11"/>
          <p:cNvSpPr>
            <a:spLocks noChangeArrowheads="1"/>
          </p:cNvSpPr>
          <p:nvPr/>
        </p:nvSpPr>
        <p:spPr bwMode="auto">
          <a:xfrm>
            <a:off x="828675" y="1144588"/>
            <a:ext cx="7272338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>
                <a:solidFill>
                  <a:srgbClr val="000066"/>
                </a:solidFill>
              </a:rPr>
              <a:t>The Deposition Rate due to Brownian and Turbulent Diffusion</a:t>
            </a:r>
            <a:r>
              <a:rPr lang="en-US" sz="32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95660" name="Text Box 12"/>
          <p:cNvSpPr txBox="1">
            <a:spLocks noChangeArrowheads="1"/>
          </p:cNvSpPr>
          <p:nvPr/>
        </p:nvSpPr>
        <p:spPr bwMode="auto">
          <a:xfrm>
            <a:off x="468313" y="3962400"/>
            <a:ext cx="8221662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spcAft>
                <a:spcPct val="10000"/>
              </a:spcAft>
            </a:pPr>
            <a:r>
              <a:rPr lang="en-US" altLang="ja-JP" sz="2000" b="1">
                <a:latin typeface="Times New Roman" pitchFamily="18" charset="0"/>
                <a:ea typeface="ＭＳ Ｐゴシック" charset="-128"/>
              </a:rPr>
              <a:t>Sc</a:t>
            </a:r>
            <a:r>
              <a:rPr lang="en-US" altLang="ja-JP" sz="2000" b="1" i="1" baseline="-25000">
                <a:latin typeface="Times New Roman" pitchFamily="18" charset="0"/>
                <a:ea typeface="ＭＳ Ｐゴシック" charset="-128"/>
              </a:rPr>
              <a:t>B</a:t>
            </a:r>
            <a:r>
              <a:rPr lang="en-US" altLang="ja-JP" sz="2000" b="1">
                <a:latin typeface="Times New Roman" pitchFamily="18" charset="0"/>
                <a:ea typeface="ＭＳ Ｐゴシック" charset="-128"/>
                <a:sym typeface="Symbol" pitchFamily="18" charset="2"/>
              </a:rPr>
              <a:t></a:t>
            </a:r>
            <a:r>
              <a:rPr lang="en-US" altLang="ja-JP" sz="2000" b="1" i="1">
                <a:latin typeface="Times New Roman" pitchFamily="18" charset="0"/>
                <a:ea typeface="ＭＳ Ｐゴシック" charset="-128"/>
                <a:sym typeface="Symbol" pitchFamily="18" charset="2"/>
              </a:rPr>
              <a:t></a:t>
            </a:r>
            <a:r>
              <a:rPr lang="en-US" altLang="ja-JP" sz="2000" b="1" i="1" baseline="-25000">
                <a:latin typeface="Times New Roman" pitchFamily="18" charset="0"/>
                <a:ea typeface="ＭＳ Ｐゴシック" charset="-128"/>
                <a:sym typeface="Symbol" pitchFamily="18" charset="2"/>
              </a:rPr>
              <a:t>f </a:t>
            </a:r>
            <a:r>
              <a:rPr lang="en-US" altLang="ja-JP" sz="2000" b="1">
                <a:latin typeface="Times New Roman" pitchFamily="18" charset="0"/>
                <a:ea typeface="ＭＳ Ｐゴシック" charset="-128"/>
                <a:sym typeface="Symbol" pitchFamily="18" charset="2"/>
              </a:rPr>
              <a:t>/D</a:t>
            </a:r>
            <a:r>
              <a:rPr lang="en-US" altLang="ja-JP" sz="2000" b="1" i="1" baseline="-25000">
                <a:latin typeface="Times New Roman" pitchFamily="18" charset="0"/>
                <a:ea typeface="ＭＳ Ｐゴシック" charset="-128"/>
                <a:sym typeface="Symbol" pitchFamily="18" charset="2"/>
              </a:rPr>
              <a:t>B</a:t>
            </a:r>
            <a:r>
              <a:rPr lang="en-US" altLang="ja-JP" sz="2000" baseline="-25000">
                <a:latin typeface="Times New Roman" pitchFamily="18" charset="0"/>
                <a:ea typeface="ＭＳ Ｐゴシック" charset="-128"/>
                <a:sym typeface="Symbol" pitchFamily="18" charset="2"/>
              </a:rPr>
              <a:t>  </a:t>
            </a:r>
            <a:r>
              <a:rPr lang="en-US" altLang="ja-JP" sz="2000">
                <a:latin typeface="Times New Roman" pitchFamily="18" charset="0"/>
                <a:ea typeface="ＭＳ Ｐゴシック" charset="-128"/>
              </a:rPr>
              <a:t> is the Schmidt number defining as the ratio of the fluid kinematic viscosity to the Brownian diffusivity</a:t>
            </a:r>
            <a:r>
              <a:rPr lang="en-US" altLang="ja-JP" sz="2800">
                <a:latin typeface="Verdana" pitchFamily="34" charset="0"/>
                <a:ea typeface="ＭＳ Ｐゴシック" charset="-128"/>
              </a:rPr>
              <a:t> </a:t>
            </a:r>
            <a:endParaRPr lang="en-US" sz="2800">
              <a:latin typeface="Verdana" pitchFamily="34" charset="0"/>
            </a:endParaRPr>
          </a:p>
        </p:txBody>
      </p:sp>
      <p:sp>
        <p:nvSpPr>
          <p:cNvPr id="795661" name="Rectangle 13"/>
          <p:cNvSpPr>
            <a:spLocks noChangeArrowheads="1"/>
          </p:cNvSpPr>
          <p:nvPr/>
        </p:nvSpPr>
        <p:spPr bwMode="auto">
          <a:xfrm>
            <a:off x="539750" y="4868863"/>
            <a:ext cx="7993063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ja-JP" sz="2000" b="1">
                <a:solidFill>
                  <a:srgbClr val="000066"/>
                </a:solidFill>
                <a:ea typeface="ＭＳ Ｐゴシック" charset="-128"/>
              </a:rPr>
              <a:t>In the case of Brownian and turbulent diffusion, the deposition coefficient corresponds to the mass transfer coefficient, which takes place at high Schmidt numbers for the forth-order extent law of the fluid turbulent diffusivity in the viscous sub-layer (Levitch, 1962).</a:t>
            </a:r>
            <a:endParaRPr lang="en-US" sz="2000" b="1" u="sng">
              <a:solidFill>
                <a:srgbClr val="000066"/>
              </a:solidFill>
            </a:endParaRPr>
          </a:p>
        </p:txBody>
      </p:sp>
      <p:sp>
        <p:nvSpPr>
          <p:cNvPr id="795662" name="Text Box 14"/>
          <p:cNvSpPr txBox="1">
            <a:spLocks noChangeArrowheads="1"/>
          </p:cNvSpPr>
          <p:nvPr/>
        </p:nvSpPr>
        <p:spPr bwMode="auto">
          <a:xfrm>
            <a:off x="8604250" y="6021388"/>
            <a:ext cx="346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8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70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476250"/>
          </a:xfrm>
          <a:noFill/>
          <a:ln/>
        </p:spPr>
        <p:txBody>
          <a:bodyPr/>
          <a:lstStyle/>
          <a:p>
            <a:r>
              <a:rPr lang="de-DE" sz="1800" b="1"/>
              <a:t>Modelling of Aerosol Deposition in a Nuclear Reactor during</a:t>
            </a:r>
            <a:br>
              <a:rPr lang="de-DE" sz="1800" b="1"/>
            </a:br>
            <a:r>
              <a:rPr lang="de-DE" sz="1800" b="1"/>
              <a:t>a Severe Accident </a:t>
            </a:r>
            <a:r>
              <a:rPr lang="en-US" sz="1800"/>
              <a:t>(Task5)</a:t>
            </a:r>
            <a:endParaRPr lang="ru-RU" sz="1800"/>
          </a:p>
        </p:txBody>
      </p:sp>
      <p:graphicFrame>
        <p:nvGraphicFramePr>
          <p:cNvPr id="797701" name="Object 5"/>
          <p:cNvGraphicFramePr>
            <a:graphicFrameLocks noChangeAspect="1"/>
          </p:cNvGraphicFramePr>
          <p:nvPr/>
        </p:nvGraphicFramePr>
        <p:xfrm>
          <a:off x="2057400" y="2638425"/>
          <a:ext cx="438150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712" name="Equation" r:id="rId4" imgW="4381200" imgH="1066680" progId="Equation.DSMT4">
                  <p:embed/>
                </p:oleObj>
              </mc:Choice>
              <mc:Fallback>
                <p:oleObj name="Equation" r:id="rId4" imgW="4381200" imgH="10666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638425"/>
                        <a:ext cx="4381500" cy="10779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7702" name="Rectangle 6"/>
          <p:cNvSpPr>
            <a:spLocks noChangeArrowheads="1"/>
          </p:cNvSpPr>
          <p:nvPr/>
        </p:nvSpPr>
        <p:spPr bwMode="auto">
          <a:xfrm>
            <a:off x="561975" y="2203450"/>
            <a:ext cx="7239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b="1">
                <a:solidFill>
                  <a:srgbClr val="000066"/>
                </a:solidFill>
              </a:rPr>
              <a:t>The deposition coefficient  </a:t>
            </a:r>
            <a:endParaRPr lang="ru-RU" sz="2000" b="1" i="1">
              <a:solidFill>
                <a:srgbClr val="000066"/>
              </a:solidFill>
            </a:endParaRPr>
          </a:p>
        </p:txBody>
      </p:sp>
      <p:sp>
        <p:nvSpPr>
          <p:cNvPr id="797703" name="Line 7"/>
          <p:cNvSpPr>
            <a:spLocks noChangeShapeType="1"/>
          </p:cNvSpPr>
          <p:nvPr/>
        </p:nvSpPr>
        <p:spPr bwMode="auto">
          <a:xfrm>
            <a:off x="1427163" y="32829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7704" name="Line 8"/>
          <p:cNvSpPr>
            <a:spLocks noChangeShapeType="1"/>
          </p:cNvSpPr>
          <p:nvPr/>
        </p:nvSpPr>
        <p:spPr bwMode="auto">
          <a:xfrm>
            <a:off x="4594225" y="45085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797705" name="Rectangle 9"/>
          <p:cNvSpPr>
            <a:spLocks noChangeArrowheads="1"/>
          </p:cNvSpPr>
          <p:nvPr/>
        </p:nvSpPr>
        <p:spPr bwMode="auto">
          <a:xfrm>
            <a:off x="-265113" y="3321050"/>
            <a:ext cx="89535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97706" name="Rectangle 10"/>
          <p:cNvSpPr>
            <a:spLocks noChangeArrowheads="1"/>
          </p:cNvSpPr>
          <p:nvPr/>
        </p:nvSpPr>
        <p:spPr bwMode="auto">
          <a:xfrm>
            <a:off x="-265113" y="3768725"/>
            <a:ext cx="89535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97707" name="Rectangle 11"/>
          <p:cNvSpPr>
            <a:spLocks noChangeArrowheads="1"/>
          </p:cNvSpPr>
          <p:nvPr/>
        </p:nvSpPr>
        <p:spPr bwMode="auto">
          <a:xfrm>
            <a:off x="971550" y="981075"/>
            <a:ext cx="7272338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>
                <a:solidFill>
                  <a:srgbClr val="000066"/>
                </a:solidFill>
              </a:rPr>
              <a:t>The Deposition Rate due to Turbulent Migration (Turbophoresis)</a:t>
            </a:r>
            <a:r>
              <a:rPr lang="en-US" sz="32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97708" name="Text Box 12"/>
          <p:cNvSpPr txBox="1">
            <a:spLocks noChangeArrowheads="1"/>
          </p:cNvSpPr>
          <p:nvPr/>
        </p:nvSpPr>
        <p:spPr bwMode="auto">
          <a:xfrm>
            <a:off x="395288" y="5300663"/>
            <a:ext cx="8221662" cy="129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el-GR" altLang="ja-JP" sz="2000" b="1" i="1">
                <a:solidFill>
                  <a:srgbClr val="000066"/>
                </a:solidFill>
                <a:latin typeface="Times New Roman" pitchFamily="18" charset="0"/>
              </a:rPr>
              <a:t>ρ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p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and </a:t>
            </a:r>
            <a:r>
              <a:rPr lang="el-GR" altLang="ja-JP" sz="2000" b="1" i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f</a:t>
            </a:r>
            <a:r>
              <a:rPr lang="en-US" altLang="ja-JP" sz="2800">
                <a:solidFill>
                  <a:srgbClr val="000066"/>
                </a:solidFill>
                <a:latin typeface="Verdana" pitchFamily="34" charset="0"/>
                <a:ea typeface="ＭＳ Ｐゴシック" charset="-128"/>
              </a:rPr>
              <a:t> 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are the particle and fluid densities,  </a:t>
            </a:r>
            <a:r>
              <a:rPr lang="en-US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d</a:t>
            </a:r>
            <a:r>
              <a:rPr lang="en-US" altLang="ja-JP" sz="2000" b="1" i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p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  is the particle diameter,</a:t>
            </a:r>
            <a:b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</a:br>
            <a:r>
              <a:rPr lang="en-US" altLang="ja-JP" sz="2000" b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Kn</a:t>
            </a: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 is the Knudsen number defined as the double molecule free path to the particle diameter;</a:t>
            </a:r>
          </a:p>
          <a:p>
            <a:pPr>
              <a:lnSpc>
                <a:spcPct val="40000"/>
              </a:lnSpc>
              <a:spcBef>
                <a:spcPct val="15000"/>
              </a:spcBef>
            </a:pPr>
            <a:r>
              <a:rPr lang="en-US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 </a:t>
            </a:r>
            <a:r>
              <a:rPr lang="en-GB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A</a:t>
            </a:r>
            <a:r>
              <a:rPr lang="en-GB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1</a:t>
            </a:r>
            <a:r>
              <a:rPr lang="en-GB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=1.20,  </a:t>
            </a:r>
            <a:r>
              <a:rPr lang="en-GB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A</a:t>
            </a:r>
            <a:r>
              <a:rPr lang="en-GB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2</a:t>
            </a:r>
            <a:r>
              <a:rPr lang="en-GB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=0.41,  </a:t>
            </a:r>
            <a:r>
              <a:rPr lang="en-GB" altLang="ja-JP" sz="2000" b="1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A</a:t>
            </a:r>
            <a:r>
              <a:rPr lang="en-GB" altLang="ja-JP" sz="2000" b="1" baseline="-25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3</a:t>
            </a:r>
            <a:r>
              <a:rPr lang="en-GB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=0.88 (Talbot </a:t>
            </a:r>
            <a:r>
              <a:rPr lang="en-GB" altLang="ja-JP" sz="2000" i="1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et al</a:t>
            </a:r>
            <a:r>
              <a:rPr lang="en-GB" altLang="ja-JP" sz="2000">
                <a:solidFill>
                  <a:srgbClr val="000066"/>
                </a:solidFill>
                <a:latin typeface="Times New Roman" pitchFamily="18" charset="0"/>
                <a:ea typeface="ＭＳ Ｐゴシック" charset="-128"/>
              </a:rPr>
              <a:t>., 1980)</a:t>
            </a:r>
            <a:r>
              <a:rPr lang="en-GB" altLang="ja-JP" sz="2800">
                <a:latin typeface="Verdana" pitchFamily="34" charset="0"/>
                <a:ea typeface="ＭＳ Ｐゴシック" charset="-128"/>
              </a:rPr>
              <a:t> </a:t>
            </a:r>
            <a:endParaRPr lang="en-US" sz="2800">
              <a:latin typeface="Verdana" pitchFamily="34" charset="0"/>
            </a:endParaRPr>
          </a:p>
        </p:txBody>
      </p:sp>
      <p:sp>
        <p:nvSpPr>
          <p:cNvPr id="797709" name="Rectangle 13"/>
          <p:cNvSpPr>
            <a:spLocks noChangeArrowheads="1"/>
          </p:cNvSpPr>
          <p:nvPr/>
        </p:nvSpPr>
        <p:spPr bwMode="auto">
          <a:xfrm>
            <a:off x="573088" y="4052888"/>
            <a:ext cx="723900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b="1">
                <a:solidFill>
                  <a:srgbClr val="000066"/>
                </a:solidFill>
              </a:rPr>
              <a:t>The particle response time  </a:t>
            </a:r>
            <a:endParaRPr lang="ru-RU" sz="1800" b="1" i="1">
              <a:solidFill>
                <a:srgbClr val="000066"/>
              </a:solidFill>
            </a:endParaRPr>
          </a:p>
        </p:txBody>
      </p:sp>
      <p:graphicFrame>
        <p:nvGraphicFramePr>
          <p:cNvPr id="797710" name="Object 14"/>
          <p:cNvGraphicFramePr>
            <a:graphicFrameLocks noChangeAspect="1"/>
          </p:cNvGraphicFramePr>
          <p:nvPr/>
        </p:nvGraphicFramePr>
        <p:xfrm>
          <a:off x="2025650" y="4435475"/>
          <a:ext cx="44323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713" name="Equation" r:id="rId6" imgW="4431960" imgH="787320" progId="Equation.DSMT4">
                  <p:embed/>
                </p:oleObj>
              </mc:Choice>
              <mc:Fallback>
                <p:oleObj name="Equation" r:id="rId6" imgW="4431960" imgH="7873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4435475"/>
                        <a:ext cx="4432300" cy="7953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7711" name="Text Box 15"/>
          <p:cNvSpPr txBox="1">
            <a:spLocks noChangeArrowheads="1"/>
          </p:cNvSpPr>
          <p:nvPr/>
        </p:nvSpPr>
        <p:spPr bwMode="auto">
          <a:xfrm>
            <a:off x="8604250" y="6021388"/>
            <a:ext cx="346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300">
                <a:latin typeface="Arial" charset="0"/>
              </a:rPr>
              <a:t>9</a:t>
            </a:r>
            <a:endParaRPr lang="ru-RU" sz="2300">
              <a:latin typeface="Arial" charset="0"/>
            </a:endParaRPr>
          </a:p>
        </p:txBody>
      </p:sp>
    </p:spTree>
  </p:cSld>
  <p:clrMapOvr>
    <a:masterClrMapping/>
  </p:clrMapOvr>
  <p:transition advClick="0">
    <p:zoom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49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49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49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49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809</Words>
  <Application>Microsoft Office PowerPoint</Application>
  <PresentationFormat>Bildschirmpräsentation (4:3)</PresentationFormat>
  <Paragraphs>101</Paragraphs>
  <Slides>15</Slides>
  <Notes>15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27" baseType="lpstr">
      <vt:lpstr>Times New Roman</vt:lpstr>
      <vt:lpstr>Arial Black</vt:lpstr>
      <vt:lpstr>Arial</vt:lpstr>
      <vt:lpstr>ＭＳ Ｐゴシック</vt:lpstr>
      <vt:lpstr>Tahoma</vt:lpstr>
      <vt:lpstr>Verdana</vt:lpstr>
      <vt:lpstr>Symbol</vt:lpstr>
      <vt:lpstr>Wingdings</vt:lpstr>
      <vt:lpstr>Оформление по умолчанию</vt:lpstr>
      <vt:lpstr>Специальное оформление</vt:lpstr>
      <vt:lpstr>MathType 5.0 Equation</vt:lpstr>
      <vt:lpstr>Рисунок Microsoft Word</vt:lpstr>
      <vt:lpstr>PowerPoint-Präsentation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  <vt:lpstr>Modelling of Aerosol Deposition in a Nuclear Reactor during a Severe Accident (Task5)</vt:lpstr>
    </vt:vector>
  </TitlesOfParts>
  <Company>A.P. Alexandrov RIT (NITI)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EVAN-FP1</dc:title>
  <dc:subject>EVAN</dc:subject>
  <dc:creator>Peters, Ursula (IAM)</dc:creator>
  <cp:lastModifiedBy>Peters, Ursula</cp:lastModifiedBy>
  <cp:revision>721</cp:revision>
  <dcterms:created xsi:type="dcterms:W3CDTF">2004-05-26T10:18:17Z</dcterms:created>
  <dcterms:modified xsi:type="dcterms:W3CDTF">2012-10-16T19:12:01Z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/>
  </property>
</Properties>
</file>