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8"/>
  </p:notesMasterIdLst>
  <p:handoutMasterIdLst>
    <p:handoutMasterId r:id="rId19"/>
  </p:handoutMasterIdLst>
  <p:sldIdLst>
    <p:sldId id="496" r:id="rId3"/>
    <p:sldId id="476" r:id="rId4"/>
    <p:sldId id="497" r:id="rId5"/>
    <p:sldId id="498" r:id="rId6"/>
    <p:sldId id="499" r:id="rId7"/>
    <p:sldId id="500" r:id="rId8"/>
    <p:sldId id="501" r:id="rId9"/>
    <p:sldId id="502" r:id="rId10"/>
    <p:sldId id="503" r:id="rId11"/>
    <p:sldId id="504" r:id="rId12"/>
    <p:sldId id="505" r:id="rId13"/>
    <p:sldId id="506" r:id="rId14"/>
    <p:sldId id="507" r:id="rId15"/>
    <p:sldId id="508" r:id="rId16"/>
    <p:sldId id="509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y3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0066"/>
    <a:srgbClr val="660033"/>
    <a:srgbClr val="E2C4A6"/>
    <a:srgbClr val="FDD1A1"/>
    <a:srgbClr val="FFCC99"/>
    <a:srgbClr val="F6E19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9631" autoAdjust="0"/>
  </p:normalViewPr>
  <p:slideViewPr>
    <p:cSldViewPr>
      <p:cViewPr>
        <p:scale>
          <a:sx n="96" d="100"/>
          <a:sy n="96" d="100"/>
        </p:scale>
        <p:origin x="-1090" y="-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511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48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CDAC6A8E-7284-467E-9930-AF015BA548BA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9587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345009"/>
      </p:ext>
    </p:extLst>
  </p:cSld>
  <p:clrMapOvr>
    <a:masterClrMapping/>
  </p:clrMapOvr>
  <p:transition advClick="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298801"/>
      </p:ext>
    </p:extLst>
  </p:cSld>
  <p:clrMapOvr>
    <a:masterClrMapping/>
  </p:clrMapOvr>
  <p:transition advClick="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29388" y="280988"/>
            <a:ext cx="2001837" cy="53673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20700" y="280988"/>
            <a:ext cx="5856288" cy="536733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687844"/>
      </p:ext>
    </p:extLst>
  </p:cSld>
  <p:clrMapOvr>
    <a:masterClrMapping/>
  </p:clrMapOvr>
  <p:transition advClick="0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72A70-7833-4D98-AA10-0B24553682C1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810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086CC-155E-42CE-B665-94AE7CF1502F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025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BA008-FA75-47E0-8B0E-9C81A2FDD6AD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767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B9BD7-4E39-4BDB-8E64-19D1082FAC9C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363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934D7-9F06-4A55-AC1D-6659ABE8D795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068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7879A-18C0-4D75-A5FB-C94B44650634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3145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E2598-01B8-4EBC-97D4-F2FD34694E61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472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DB70C-517C-4D06-8C50-A793D5A5CA40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930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444104"/>
      </p:ext>
    </p:extLst>
  </p:cSld>
  <p:clrMapOvr>
    <a:masterClrMapping/>
  </p:clrMapOvr>
  <p:transition advClick="0"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A508E-8882-4525-AE00-A1AFD7DC3DE0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8846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96E81-C5B4-4779-8AD0-A90140A317ED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285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D4936-6034-4B1F-BAB7-FFCA29D44912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8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85154"/>
      </p:ext>
    </p:extLst>
  </p:cSld>
  <p:clrMapOvr>
    <a:masterClrMapping/>
  </p:clrMapOvr>
  <p:transition advClick="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20700" y="1392238"/>
            <a:ext cx="3810000" cy="4256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83100" y="1392238"/>
            <a:ext cx="3810000" cy="4256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512277"/>
      </p:ext>
    </p:extLst>
  </p:cSld>
  <p:clrMapOvr>
    <a:masterClrMapping/>
  </p:clrMapOvr>
  <p:transition advClick="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649878"/>
      </p:ext>
    </p:extLst>
  </p:cSld>
  <p:clrMapOvr>
    <a:masterClrMapping/>
  </p:clrMapOvr>
  <p:transition advClick="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839352"/>
      </p:ext>
    </p:extLst>
  </p:cSld>
  <p:clrMapOvr>
    <a:masterClrMapping/>
  </p:clrMapOvr>
  <p:transition advClick="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95690"/>
      </p:ext>
    </p:extLst>
  </p:cSld>
  <p:clrMapOvr>
    <a:masterClrMapping/>
  </p:clrMapOvr>
  <p:transition advClick="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929236"/>
      </p:ext>
    </p:extLst>
  </p:cSld>
  <p:clrMapOvr>
    <a:masterClrMapping/>
  </p:clrMapOvr>
  <p:transition advClick="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032011"/>
      </p:ext>
    </p:extLst>
  </p:cSld>
  <p:clrMapOvr>
    <a:masterClrMapping/>
  </p:clrMapOvr>
  <p:transition advClick="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8825" y="280988"/>
            <a:ext cx="77724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13" tIns="44607" rIns="89213" bIns="446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0700" y="1392238"/>
            <a:ext cx="7772400" cy="425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13" tIns="44607" rIns="89213" bIns="446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13" tIns="44607" rIns="89213" bIns="44607" numCol="1" anchor="t" anchorCtr="0" compatLnSpc="1">
            <a:prstTxWarp prst="textNoShape">
              <a:avLst/>
            </a:prstTxWarp>
          </a:bodyPr>
          <a:lstStyle>
            <a:lvl1pPr defTabSz="892175">
              <a:defRPr sz="1400">
                <a:solidFill>
                  <a:srgbClr val="000066"/>
                </a:solidFill>
                <a:latin typeface="+mj-lt"/>
              </a:defRPr>
            </a:lvl1pPr>
          </a:lstStyle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610350"/>
            <a:ext cx="60198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13" tIns="44607" rIns="89213" bIns="44607" numCol="1" anchor="t" anchorCtr="0" compatLnSpc="1">
            <a:prstTxWarp prst="textNoShape">
              <a:avLst/>
            </a:prstTxWarp>
          </a:bodyPr>
          <a:lstStyle>
            <a:lvl1pPr algn="r" defTabSz="892175">
              <a:defRPr sz="1100" b="1" i="1">
                <a:solidFill>
                  <a:srgbClr val="000066"/>
                </a:solidFill>
              </a:defRPr>
            </a:lvl1pPr>
          </a:lstStyle>
          <a:p>
            <a:endParaRPr lang="ru-RU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698500" y="712788"/>
            <a:ext cx="7747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817563" y="6638925"/>
            <a:ext cx="7745412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advClick="0">
    <p:zoom/>
  </p:transition>
  <p:txStyles>
    <p:titleStyle>
      <a:lvl1pPr algn="ctr" defTabSz="892175" rtl="0" fontAlgn="base">
        <a:spcBef>
          <a:spcPct val="0"/>
        </a:spcBef>
        <a:spcAft>
          <a:spcPct val="0"/>
        </a:spcAft>
        <a:defRPr sz="2600">
          <a:solidFill>
            <a:srgbClr val="990000"/>
          </a:solidFill>
          <a:latin typeface="+mj-lt"/>
          <a:ea typeface="+mj-ea"/>
          <a:cs typeface="+mj-cs"/>
        </a:defRPr>
      </a:lvl1pPr>
      <a:lvl2pPr algn="ctr" defTabSz="892175" rtl="0" fontAlgn="base">
        <a:spcBef>
          <a:spcPct val="0"/>
        </a:spcBef>
        <a:spcAft>
          <a:spcPct val="0"/>
        </a:spcAft>
        <a:defRPr sz="2600">
          <a:solidFill>
            <a:srgbClr val="990000"/>
          </a:solidFill>
          <a:latin typeface="Arial Black" pitchFamily="34" charset="0"/>
        </a:defRPr>
      </a:lvl2pPr>
      <a:lvl3pPr algn="ctr" defTabSz="892175" rtl="0" fontAlgn="base">
        <a:spcBef>
          <a:spcPct val="0"/>
        </a:spcBef>
        <a:spcAft>
          <a:spcPct val="0"/>
        </a:spcAft>
        <a:defRPr sz="2600">
          <a:solidFill>
            <a:srgbClr val="990000"/>
          </a:solidFill>
          <a:latin typeface="Arial Black" pitchFamily="34" charset="0"/>
        </a:defRPr>
      </a:lvl3pPr>
      <a:lvl4pPr algn="ctr" defTabSz="892175" rtl="0" fontAlgn="base">
        <a:spcBef>
          <a:spcPct val="0"/>
        </a:spcBef>
        <a:spcAft>
          <a:spcPct val="0"/>
        </a:spcAft>
        <a:defRPr sz="2600">
          <a:solidFill>
            <a:srgbClr val="990000"/>
          </a:solidFill>
          <a:latin typeface="Arial Black" pitchFamily="34" charset="0"/>
        </a:defRPr>
      </a:lvl4pPr>
      <a:lvl5pPr algn="ctr" defTabSz="892175" rtl="0" fontAlgn="base">
        <a:spcBef>
          <a:spcPct val="0"/>
        </a:spcBef>
        <a:spcAft>
          <a:spcPct val="0"/>
        </a:spcAft>
        <a:defRPr sz="2600">
          <a:solidFill>
            <a:srgbClr val="990000"/>
          </a:solidFill>
          <a:latin typeface="Arial Black" pitchFamily="34" charset="0"/>
        </a:defRPr>
      </a:lvl5pPr>
      <a:lvl6pPr marL="457200" algn="ctr" defTabSz="892175" rtl="0" fontAlgn="base">
        <a:spcBef>
          <a:spcPct val="0"/>
        </a:spcBef>
        <a:spcAft>
          <a:spcPct val="0"/>
        </a:spcAft>
        <a:defRPr sz="2600">
          <a:solidFill>
            <a:srgbClr val="990000"/>
          </a:solidFill>
          <a:latin typeface="Arial Black" pitchFamily="34" charset="0"/>
        </a:defRPr>
      </a:lvl6pPr>
      <a:lvl7pPr marL="914400" algn="ctr" defTabSz="892175" rtl="0" fontAlgn="base">
        <a:spcBef>
          <a:spcPct val="0"/>
        </a:spcBef>
        <a:spcAft>
          <a:spcPct val="0"/>
        </a:spcAft>
        <a:defRPr sz="2600">
          <a:solidFill>
            <a:srgbClr val="990000"/>
          </a:solidFill>
          <a:latin typeface="Arial Black" pitchFamily="34" charset="0"/>
        </a:defRPr>
      </a:lvl7pPr>
      <a:lvl8pPr marL="1371600" algn="ctr" defTabSz="892175" rtl="0" fontAlgn="base">
        <a:spcBef>
          <a:spcPct val="0"/>
        </a:spcBef>
        <a:spcAft>
          <a:spcPct val="0"/>
        </a:spcAft>
        <a:defRPr sz="2600">
          <a:solidFill>
            <a:srgbClr val="990000"/>
          </a:solidFill>
          <a:latin typeface="Arial Black" pitchFamily="34" charset="0"/>
        </a:defRPr>
      </a:lvl8pPr>
      <a:lvl9pPr marL="1828800" algn="ctr" defTabSz="892175" rtl="0" fontAlgn="base">
        <a:spcBef>
          <a:spcPct val="0"/>
        </a:spcBef>
        <a:spcAft>
          <a:spcPct val="0"/>
        </a:spcAft>
        <a:defRPr sz="2600">
          <a:solidFill>
            <a:srgbClr val="990000"/>
          </a:solidFill>
          <a:latin typeface="Arial Black" pitchFamily="34" charset="0"/>
        </a:defRPr>
      </a:lvl9pPr>
    </p:titleStyle>
    <p:bodyStyle>
      <a:lvl1pPr marL="334963" indent="-334963" algn="l" defTabSz="892175" rtl="0" fontAlgn="base">
        <a:spcBef>
          <a:spcPct val="20000"/>
        </a:spcBef>
        <a:spcAft>
          <a:spcPct val="0"/>
        </a:spcAft>
        <a:buChar char="•"/>
        <a:defRPr sz="2300" b="1">
          <a:solidFill>
            <a:srgbClr val="000066"/>
          </a:solidFill>
          <a:latin typeface="+mn-lt"/>
          <a:ea typeface="+mn-ea"/>
          <a:cs typeface="+mn-cs"/>
        </a:defRPr>
      </a:lvl1pPr>
      <a:lvl2pPr marL="725488" indent="-279400" algn="l" defTabSz="892175" rtl="0" fontAlgn="base">
        <a:spcBef>
          <a:spcPct val="20000"/>
        </a:spcBef>
        <a:spcAft>
          <a:spcPct val="0"/>
        </a:spcAft>
        <a:buChar char="–"/>
        <a:defRPr sz="2000" b="1">
          <a:solidFill>
            <a:srgbClr val="000066"/>
          </a:solidFill>
          <a:latin typeface="+mn-lt"/>
        </a:defRPr>
      </a:lvl2pPr>
      <a:lvl3pPr marL="1114425" indent="-222250" algn="l" defTabSz="892175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000066"/>
          </a:solidFill>
          <a:latin typeface="+mn-lt"/>
        </a:defRPr>
      </a:lvl3pPr>
      <a:lvl4pPr marL="1562100" indent="-223838" algn="l" defTabSz="892175" rtl="0" fontAlgn="base">
        <a:spcBef>
          <a:spcPct val="20000"/>
        </a:spcBef>
        <a:spcAft>
          <a:spcPct val="0"/>
        </a:spcAft>
        <a:buChar char="–"/>
        <a:defRPr sz="1400">
          <a:solidFill>
            <a:srgbClr val="000066"/>
          </a:solidFill>
          <a:latin typeface="+mn-lt"/>
        </a:defRPr>
      </a:lvl4pPr>
      <a:lvl5pPr marL="2008188" indent="-223838" algn="l" defTabSz="892175" rtl="0" fontAlgn="base">
        <a:spcBef>
          <a:spcPct val="20000"/>
        </a:spcBef>
        <a:spcAft>
          <a:spcPct val="0"/>
        </a:spcAft>
        <a:buChar char="»"/>
        <a:defRPr sz="1100">
          <a:solidFill>
            <a:srgbClr val="000066"/>
          </a:solidFill>
          <a:latin typeface="+mn-lt"/>
        </a:defRPr>
      </a:lvl5pPr>
      <a:lvl6pPr marL="2465388" indent="-223838" algn="l" defTabSz="892175" rtl="0" fontAlgn="base">
        <a:spcBef>
          <a:spcPct val="20000"/>
        </a:spcBef>
        <a:spcAft>
          <a:spcPct val="0"/>
        </a:spcAft>
        <a:buChar char="»"/>
        <a:defRPr sz="1100">
          <a:solidFill>
            <a:srgbClr val="000066"/>
          </a:solidFill>
          <a:latin typeface="+mn-lt"/>
        </a:defRPr>
      </a:lvl6pPr>
      <a:lvl7pPr marL="2922588" indent="-223838" algn="l" defTabSz="892175" rtl="0" fontAlgn="base">
        <a:spcBef>
          <a:spcPct val="20000"/>
        </a:spcBef>
        <a:spcAft>
          <a:spcPct val="0"/>
        </a:spcAft>
        <a:buChar char="»"/>
        <a:defRPr sz="1100">
          <a:solidFill>
            <a:srgbClr val="000066"/>
          </a:solidFill>
          <a:latin typeface="+mn-lt"/>
        </a:defRPr>
      </a:lvl7pPr>
      <a:lvl8pPr marL="3379788" indent="-223838" algn="l" defTabSz="892175" rtl="0" fontAlgn="base">
        <a:spcBef>
          <a:spcPct val="20000"/>
        </a:spcBef>
        <a:spcAft>
          <a:spcPct val="0"/>
        </a:spcAft>
        <a:buChar char="»"/>
        <a:defRPr sz="1100">
          <a:solidFill>
            <a:srgbClr val="000066"/>
          </a:solidFill>
          <a:latin typeface="+mn-lt"/>
        </a:defRPr>
      </a:lvl8pPr>
      <a:lvl9pPr marL="3836988" indent="-223838" algn="l" defTabSz="892175" rtl="0" fontAlgn="base">
        <a:spcBef>
          <a:spcPct val="20000"/>
        </a:spcBef>
        <a:spcAft>
          <a:spcPct val="0"/>
        </a:spcAft>
        <a:buChar char="»"/>
        <a:defRPr sz="1100">
          <a:solidFill>
            <a:srgbClr val="000066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96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496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496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D3A47870-7BAF-4F04-AFC4-9D8E806DFA19}" type="slidenum">
              <a:rPr lang="ru-RU"/>
              <a:pPr/>
              <a:t>‹Nr.›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sz="2800">
                <a:cs typeface="Times New Roman" pitchFamily="18" charset="0"/>
              </a:rPr>
              <a:t>Modelling of Aerosol Deposition</a:t>
            </a:r>
            <a:br>
              <a:rPr lang="de-DE" sz="2800">
                <a:cs typeface="Times New Roman" pitchFamily="18" charset="0"/>
              </a:rPr>
            </a:br>
            <a:r>
              <a:rPr lang="de-DE" sz="2800">
                <a:cs typeface="Times New Roman" pitchFamily="18" charset="0"/>
              </a:rPr>
              <a:t>in a Nuclear Reactor during</a:t>
            </a:r>
            <a:br>
              <a:rPr lang="de-DE" sz="2800">
                <a:cs typeface="Times New Roman" pitchFamily="18" charset="0"/>
              </a:rPr>
            </a:br>
            <a:r>
              <a:rPr lang="de-DE" sz="2800">
                <a:cs typeface="Times New Roman" pitchFamily="18" charset="0"/>
              </a:rPr>
              <a:t>a Severe Accident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ja-JP" sz="2800">
              <a:latin typeface="Times New Roman" pitchFamily="18" charset="0"/>
              <a:ea typeface="ＭＳ Ｐゴシック" charset="-128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2800" b="0">
                <a:solidFill>
                  <a:schemeClr val="tx2"/>
                </a:solidFill>
                <a:latin typeface="Times New Roman" pitchFamily="18" charset="0"/>
                <a:ea typeface="ＭＳ Ｐゴシック" charset="-128"/>
              </a:rPr>
              <a:t>   </a:t>
            </a:r>
            <a:r>
              <a:rPr lang="en-US" altLang="ja-JP" b="0" i="1">
                <a:solidFill>
                  <a:schemeClr val="tx2"/>
                </a:solidFill>
                <a:ea typeface="ＭＳ Ｐゴシック" charset="-128"/>
              </a:rPr>
              <a:t>Leonid I. Zaichik</a:t>
            </a:r>
            <a:r>
              <a:rPr lang="en-US" sz="2800" b="0">
                <a:solidFill>
                  <a:schemeClr val="tx2"/>
                </a:solidFill>
                <a:ea typeface="ＭＳ Ｐゴシック" charset="-128"/>
              </a:rPr>
              <a:t> </a:t>
            </a:r>
            <a:endParaRPr lang="de-DE" sz="2800" b="0">
              <a:solidFill>
                <a:schemeClr val="tx2"/>
              </a:solidFill>
              <a:cs typeface="Times New Roman" pitchFamily="18" charset="0"/>
            </a:endParaRPr>
          </a:p>
          <a:p>
            <a:pPr algn="ctr">
              <a:lnSpc>
                <a:spcPct val="70000"/>
              </a:lnSpc>
              <a:buFontTx/>
              <a:buNone/>
            </a:pPr>
            <a:endParaRPr lang="de-DE" sz="2800" b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en-US" altLang="ja-JP" sz="1600" i="1">
                <a:latin typeface="Times New Roman" pitchFamily="18" charset="0"/>
                <a:ea typeface="ＭＳ Ｐゴシック" charset="-128"/>
              </a:rPr>
              <a:t>Nuclear Safety Institute of the Russian Academy of Sciences</a:t>
            </a:r>
            <a:br>
              <a:rPr lang="en-US" altLang="ja-JP" sz="1600" i="1">
                <a:latin typeface="Times New Roman" pitchFamily="18" charset="0"/>
                <a:ea typeface="ＭＳ Ｐゴシック" charset="-128"/>
              </a:rPr>
            </a:br>
            <a:r>
              <a:rPr lang="en-US" altLang="ja-JP" sz="1600" i="1">
                <a:latin typeface="Times New Roman" pitchFamily="18" charset="0"/>
                <a:ea typeface="ＭＳ Ｐゴシック" charset="-128"/>
              </a:rPr>
              <a:t>Moscow, Russia</a:t>
            </a:r>
          </a:p>
        </p:txBody>
      </p:sp>
      <p:sp>
        <p:nvSpPr>
          <p:cNvPr id="774148" name="Text Box 4"/>
          <p:cNvSpPr txBox="1">
            <a:spLocks noChangeArrowheads="1"/>
          </p:cNvSpPr>
          <p:nvPr/>
        </p:nvSpPr>
        <p:spPr bwMode="auto">
          <a:xfrm>
            <a:off x="8604250" y="6021388"/>
            <a:ext cx="346075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300">
                <a:latin typeface="Arial" charset="0"/>
              </a:rPr>
              <a:t>1</a:t>
            </a:r>
            <a:endParaRPr lang="ru-RU" sz="2300">
              <a:latin typeface="Arial" charset="0"/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8" name="Rectangle 4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476250"/>
          </a:xfrm>
          <a:noFill/>
          <a:ln/>
        </p:spPr>
        <p:txBody>
          <a:bodyPr/>
          <a:lstStyle/>
          <a:p>
            <a:r>
              <a:rPr lang="de-DE" sz="1800" b="1"/>
              <a:t>Modelling of Aerosol Deposition in a Nuclear Reactor during</a:t>
            </a:r>
            <a:br>
              <a:rPr lang="de-DE" sz="1800" b="1"/>
            </a:br>
            <a:r>
              <a:rPr lang="de-DE" sz="1800" b="1"/>
              <a:t>a Severe Accident </a:t>
            </a:r>
            <a:r>
              <a:rPr lang="en-US" sz="1800"/>
              <a:t>(Task5)</a:t>
            </a:r>
            <a:endParaRPr lang="ru-RU" sz="1800"/>
          </a:p>
        </p:txBody>
      </p:sp>
      <p:sp>
        <p:nvSpPr>
          <p:cNvPr id="799749" name="Line 5"/>
          <p:cNvSpPr>
            <a:spLocks noChangeShapeType="1"/>
          </p:cNvSpPr>
          <p:nvPr/>
        </p:nvSpPr>
        <p:spPr bwMode="auto">
          <a:xfrm>
            <a:off x="1355725" y="32940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99750" name="Line 6"/>
          <p:cNvSpPr>
            <a:spLocks noChangeShapeType="1"/>
          </p:cNvSpPr>
          <p:nvPr/>
        </p:nvSpPr>
        <p:spPr bwMode="auto">
          <a:xfrm>
            <a:off x="4522788" y="45196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99751" name="Rectangle 7"/>
          <p:cNvSpPr>
            <a:spLocks noChangeArrowheads="1"/>
          </p:cNvSpPr>
          <p:nvPr/>
        </p:nvSpPr>
        <p:spPr bwMode="auto">
          <a:xfrm>
            <a:off x="-336550" y="3332163"/>
            <a:ext cx="8953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99752" name="Rectangle 8"/>
          <p:cNvSpPr>
            <a:spLocks noChangeArrowheads="1"/>
          </p:cNvSpPr>
          <p:nvPr/>
        </p:nvSpPr>
        <p:spPr bwMode="auto">
          <a:xfrm>
            <a:off x="-336550" y="3779838"/>
            <a:ext cx="8953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99753" name="Rectangle 9"/>
          <p:cNvSpPr>
            <a:spLocks noChangeArrowheads="1"/>
          </p:cNvSpPr>
          <p:nvPr/>
        </p:nvSpPr>
        <p:spPr bwMode="auto">
          <a:xfrm>
            <a:off x="755650" y="1052513"/>
            <a:ext cx="7272338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>
                <a:solidFill>
                  <a:srgbClr val="000066"/>
                </a:solidFill>
              </a:rPr>
              <a:t>The Deposition Rate due to Turbulent Migration (Turbophoresis)</a:t>
            </a:r>
            <a:r>
              <a:rPr lang="en-US" sz="32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99754" name="Text Box 10"/>
          <p:cNvSpPr txBox="1">
            <a:spLocks noChangeArrowheads="1"/>
          </p:cNvSpPr>
          <p:nvPr/>
        </p:nvSpPr>
        <p:spPr bwMode="auto">
          <a:xfrm>
            <a:off x="323850" y="5229225"/>
            <a:ext cx="8221663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en-US" sz="2000" b="1">
                <a:solidFill>
                  <a:srgbClr val="000066"/>
                </a:solidFill>
              </a:rPr>
              <a:t>The deposition coefficient against the dimensionless</a:t>
            </a:r>
            <a:br>
              <a:rPr lang="en-US" sz="2000" b="1">
                <a:solidFill>
                  <a:srgbClr val="000066"/>
                </a:solidFill>
              </a:rPr>
            </a:br>
            <a:r>
              <a:rPr lang="en-US" sz="2000" b="1">
                <a:solidFill>
                  <a:srgbClr val="000066"/>
                </a:solidFill>
              </a:rPr>
              <a:t>particle response time in channel flows</a:t>
            </a:r>
          </a:p>
          <a:p>
            <a:pPr algn="ctr">
              <a:lnSpc>
                <a:spcPct val="90000"/>
              </a:lnSpc>
              <a:spcAft>
                <a:spcPct val="10000"/>
              </a:spcAft>
            </a:pPr>
            <a:r>
              <a:rPr lang="en-GB" sz="20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GB" sz="1400" b="1">
                <a:solidFill>
                  <a:srgbClr val="000066"/>
                </a:solidFill>
              </a:rPr>
              <a:t>1 </a:t>
            </a:r>
            <a:r>
              <a:rPr lang="ru-RU" sz="1400" b="1">
                <a:solidFill>
                  <a:srgbClr val="000066"/>
                </a:solidFill>
                <a:sym typeface="Symbol" pitchFamily="18" charset="2"/>
              </a:rPr>
              <a:t></a:t>
            </a:r>
            <a:r>
              <a:rPr lang="en-GB" sz="1400" b="1">
                <a:solidFill>
                  <a:srgbClr val="000066"/>
                </a:solidFill>
              </a:rPr>
              <a:t> model prediction, 2 </a:t>
            </a:r>
            <a:r>
              <a:rPr lang="ru-RU" sz="1400" b="1">
                <a:solidFill>
                  <a:srgbClr val="000066"/>
                </a:solidFill>
                <a:sym typeface="Symbol" pitchFamily="18" charset="2"/>
              </a:rPr>
              <a:t></a:t>
            </a:r>
            <a:r>
              <a:rPr lang="en-GB" sz="1400" b="1">
                <a:solidFill>
                  <a:srgbClr val="000066"/>
                </a:solidFill>
              </a:rPr>
              <a:t> </a:t>
            </a:r>
            <a:r>
              <a:rPr lang="en-US" sz="1400" b="1">
                <a:solidFill>
                  <a:srgbClr val="000066"/>
                </a:solidFill>
              </a:rPr>
              <a:t>empirical correlation</a:t>
            </a:r>
            <a:r>
              <a:rPr lang="en-GB" sz="1400" b="1">
                <a:solidFill>
                  <a:srgbClr val="000066"/>
                </a:solidFill>
              </a:rPr>
              <a:t> by McCoy &amp; Hanratty (1977),</a:t>
            </a:r>
            <a:br>
              <a:rPr lang="en-GB" sz="1400" b="1">
                <a:solidFill>
                  <a:srgbClr val="000066"/>
                </a:solidFill>
              </a:rPr>
            </a:br>
            <a:r>
              <a:rPr lang="en-GB" sz="1400" b="1">
                <a:solidFill>
                  <a:srgbClr val="000066"/>
                </a:solidFill>
              </a:rPr>
              <a:t> 3 </a:t>
            </a:r>
            <a:r>
              <a:rPr lang="ru-RU" sz="1400" b="1">
                <a:solidFill>
                  <a:srgbClr val="000066"/>
                </a:solidFill>
                <a:sym typeface="Symbol" pitchFamily="18" charset="2"/>
              </a:rPr>
              <a:t></a:t>
            </a:r>
            <a:r>
              <a:rPr lang="en-GB" sz="1400" b="1">
                <a:solidFill>
                  <a:srgbClr val="000066"/>
                </a:solidFill>
              </a:rPr>
              <a:t> DNS </a:t>
            </a:r>
            <a:r>
              <a:rPr lang="en-US" sz="1400" b="1">
                <a:solidFill>
                  <a:srgbClr val="000066"/>
                </a:solidFill>
              </a:rPr>
              <a:t>by </a:t>
            </a:r>
            <a:r>
              <a:rPr lang="en-GB" sz="1400" b="1">
                <a:solidFill>
                  <a:srgbClr val="000066"/>
                </a:solidFill>
              </a:rPr>
              <a:t>Uijttewaal &amp; Oliemans (1996),  4 </a:t>
            </a:r>
            <a:r>
              <a:rPr lang="ru-RU" sz="1400" b="1">
                <a:solidFill>
                  <a:srgbClr val="000066"/>
                </a:solidFill>
                <a:sym typeface="Symbol" pitchFamily="18" charset="2"/>
              </a:rPr>
              <a:t></a:t>
            </a:r>
            <a:r>
              <a:rPr lang="en-GB" sz="1400" b="1">
                <a:solidFill>
                  <a:srgbClr val="000066"/>
                </a:solidFill>
              </a:rPr>
              <a:t> </a:t>
            </a:r>
            <a:r>
              <a:rPr lang="en-US" sz="1400" b="1">
                <a:solidFill>
                  <a:srgbClr val="000066"/>
                </a:solidFill>
              </a:rPr>
              <a:t>experiment by</a:t>
            </a:r>
            <a:r>
              <a:rPr lang="en-GB" sz="1400" b="1">
                <a:solidFill>
                  <a:srgbClr val="000066"/>
                </a:solidFill>
              </a:rPr>
              <a:t> Liu &amp; Agarwal (1974),</a:t>
            </a:r>
            <a:br>
              <a:rPr lang="en-GB" sz="1400" b="1">
                <a:solidFill>
                  <a:srgbClr val="000066"/>
                </a:solidFill>
              </a:rPr>
            </a:br>
            <a:r>
              <a:rPr lang="en-GB" sz="1400" b="1">
                <a:solidFill>
                  <a:srgbClr val="000066"/>
                </a:solidFill>
              </a:rPr>
              <a:t>5 </a:t>
            </a:r>
            <a:r>
              <a:rPr lang="ru-RU" sz="1400" b="1">
                <a:solidFill>
                  <a:srgbClr val="000066"/>
                </a:solidFill>
                <a:sym typeface="Symbol" pitchFamily="18" charset="2"/>
              </a:rPr>
              <a:t></a:t>
            </a:r>
            <a:r>
              <a:rPr lang="en-GB" sz="1400" b="1">
                <a:solidFill>
                  <a:srgbClr val="000066"/>
                </a:solidFill>
              </a:rPr>
              <a:t> DNS by </a:t>
            </a:r>
            <a:r>
              <a:rPr lang="en-US" sz="1400" b="1">
                <a:solidFill>
                  <a:srgbClr val="000066"/>
                </a:solidFill>
              </a:rPr>
              <a:t>McLaughlin</a:t>
            </a:r>
            <a:r>
              <a:rPr lang="en-GB" sz="1400" b="1">
                <a:solidFill>
                  <a:srgbClr val="000066"/>
                </a:solidFill>
              </a:rPr>
              <a:t> (1989), 6 </a:t>
            </a:r>
            <a:r>
              <a:rPr lang="ru-RU" sz="1400" b="1">
                <a:solidFill>
                  <a:srgbClr val="000066"/>
                </a:solidFill>
                <a:sym typeface="Symbol" pitchFamily="18" charset="2"/>
              </a:rPr>
              <a:t></a:t>
            </a:r>
            <a:r>
              <a:rPr lang="en-GB" sz="1400" b="1">
                <a:solidFill>
                  <a:srgbClr val="000066"/>
                </a:solidFill>
              </a:rPr>
              <a:t> DNS by Wang </a:t>
            </a:r>
            <a:r>
              <a:rPr lang="en-GB" sz="1400" b="1" i="1">
                <a:solidFill>
                  <a:srgbClr val="000066"/>
                </a:solidFill>
              </a:rPr>
              <a:t>et al</a:t>
            </a:r>
            <a:r>
              <a:rPr lang="en-GB" sz="1400" b="1">
                <a:solidFill>
                  <a:srgbClr val="000066"/>
                </a:solidFill>
              </a:rPr>
              <a:t>. (1997)</a:t>
            </a:r>
            <a:endParaRPr lang="en-US" sz="1400" b="1">
              <a:solidFill>
                <a:srgbClr val="000066"/>
              </a:solidFill>
            </a:endParaRPr>
          </a:p>
        </p:txBody>
      </p:sp>
      <p:sp>
        <p:nvSpPr>
          <p:cNvPr id="799755" name="Rectangle 11"/>
          <p:cNvSpPr>
            <a:spLocks noChangeArrowheads="1"/>
          </p:cNvSpPr>
          <p:nvPr/>
        </p:nvSpPr>
        <p:spPr bwMode="auto">
          <a:xfrm>
            <a:off x="-336550" y="369888"/>
            <a:ext cx="8953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99756" name="Rectangle 12"/>
          <p:cNvSpPr>
            <a:spLocks noChangeArrowheads="1"/>
          </p:cNvSpPr>
          <p:nvPr/>
        </p:nvSpPr>
        <p:spPr bwMode="auto">
          <a:xfrm>
            <a:off x="-336550" y="2774950"/>
            <a:ext cx="8953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799757" name="Object 13"/>
          <p:cNvGraphicFramePr>
            <a:graphicFrameLocks noChangeAspect="1"/>
          </p:cNvGraphicFramePr>
          <p:nvPr/>
        </p:nvGraphicFramePr>
        <p:xfrm>
          <a:off x="2195513" y="1844675"/>
          <a:ext cx="4541837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759" name="Рисунок" r:id="rId4" imgW="5258520" imgH="3848760" progId="Word.Picture.8">
                  <p:embed/>
                </p:oleObj>
              </mc:Choice>
              <mc:Fallback>
                <p:oleObj name="Рисунок" r:id="rId4" imgW="5258520" imgH="3848760" progId="Word.Picture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7394" t="6926" r="6230" b="10950"/>
                      <a:stretch>
                        <a:fillRect/>
                      </a:stretch>
                    </p:blipFill>
                    <p:spPr bwMode="auto">
                      <a:xfrm>
                        <a:off x="2195513" y="1844675"/>
                        <a:ext cx="4541837" cy="31496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9758" name="Text Box 14"/>
          <p:cNvSpPr txBox="1">
            <a:spLocks noChangeArrowheads="1"/>
          </p:cNvSpPr>
          <p:nvPr/>
        </p:nvSpPr>
        <p:spPr bwMode="auto">
          <a:xfrm>
            <a:off x="8459788" y="6092825"/>
            <a:ext cx="50800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300">
                <a:latin typeface="Arial" charset="0"/>
              </a:rPr>
              <a:t>10</a:t>
            </a:r>
            <a:endParaRPr lang="ru-RU" sz="2300">
              <a:latin typeface="Arial" charset="0"/>
            </a:endParaRPr>
          </a:p>
        </p:txBody>
      </p:sp>
    </p:spTree>
  </p:cSld>
  <p:clrMapOvr>
    <a:masterClrMapping/>
  </p:clrMapOvr>
  <p:transition advClick="0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6" name="Rectangle 4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476250"/>
          </a:xfrm>
          <a:noFill/>
          <a:ln/>
        </p:spPr>
        <p:txBody>
          <a:bodyPr/>
          <a:lstStyle/>
          <a:p>
            <a:r>
              <a:rPr lang="de-DE" sz="1800" b="1"/>
              <a:t>Modelling of Aerosol Deposition in a Nuclear Reactor during</a:t>
            </a:r>
            <a:br>
              <a:rPr lang="de-DE" sz="1800" b="1"/>
            </a:br>
            <a:r>
              <a:rPr lang="de-DE" sz="1800" b="1"/>
              <a:t>a Severe Accident </a:t>
            </a:r>
            <a:r>
              <a:rPr lang="en-US" sz="1800"/>
              <a:t>(Task5)</a:t>
            </a:r>
            <a:endParaRPr lang="ru-RU" sz="1800"/>
          </a:p>
        </p:txBody>
      </p:sp>
      <p:sp>
        <p:nvSpPr>
          <p:cNvPr id="801797" name="Line 5"/>
          <p:cNvSpPr>
            <a:spLocks noChangeShapeType="1"/>
          </p:cNvSpPr>
          <p:nvPr/>
        </p:nvSpPr>
        <p:spPr bwMode="auto">
          <a:xfrm>
            <a:off x="1714500" y="32702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801798" name="Line 6"/>
          <p:cNvSpPr>
            <a:spLocks noChangeShapeType="1"/>
          </p:cNvSpPr>
          <p:nvPr/>
        </p:nvSpPr>
        <p:spPr bwMode="auto">
          <a:xfrm>
            <a:off x="4881563" y="4495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801799" name="Rectangle 7"/>
          <p:cNvSpPr>
            <a:spLocks noChangeArrowheads="1"/>
          </p:cNvSpPr>
          <p:nvPr/>
        </p:nvSpPr>
        <p:spPr bwMode="auto">
          <a:xfrm>
            <a:off x="22225" y="3308350"/>
            <a:ext cx="8953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01800" name="Rectangle 8"/>
          <p:cNvSpPr>
            <a:spLocks noChangeArrowheads="1"/>
          </p:cNvSpPr>
          <p:nvPr/>
        </p:nvSpPr>
        <p:spPr bwMode="auto">
          <a:xfrm>
            <a:off x="22225" y="3756025"/>
            <a:ext cx="8953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01801" name="Rectangle 9"/>
          <p:cNvSpPr>
            <a:spLocks noChangeArrowheads="1"/>
          </p:cNvSpPr>
          <p:nvPr/>
        </p:nvSpPr>
        <p:spPr bwMode="auto">
          <a:xfrm>
            <a:off x="1042988" y="828675"/>
            <a:ext cx="7272337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>
                <a:solidFill>
                  <a:srgbClr val="000066"/>
                </a:solidFill>
              </a:rPr>
              <a:t>The Deposition Rate due to Diffusion and Turbulent Migration (Turbophoresis)</a:t>
            </a:r>
            <a:r>
              <a:rPr lang="en-US" sz="32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801802" name="Text Box 10"/>
          <p:cNvSpPr txBox="1">
            <a:spLocks noChangeArrowheads="1"/>
          </p:cNvSpPr>
          <p:nvPr/>
        </p:nvSpPr>
        <p:spPr bwMode="auto">
          <a:xfrm>
            <a:off x="611188" y="5516563"/>
            <a:ext cx="8221662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en-US" sz="2000" b="1">
                <a:solidFill>
                  <a:srgbClr val="000066"/>
                </a:solidFill>
              </a:rPr>
              <a:t>The deposition coefficient against the dimensionless</a:t>
            </a:r>
            <a:br>
              <a:rPr lang="en-US" sz="2000" b="1">
                <a:solidFill>
                  <a:srgbClr val="000066"/>
                </a:solidFill>
              </a:rPr>
            </a:br>
            <a:r>
              <a:rPr lang="en-US" sz="2000" b="1">
                <a:solidFill>
                  <a:srgbClr val="000066"/>
                </a:solidFill>
              </a:rPr>
              <a:t>particle response time in channel flows</a:t>
            </a:r>
          </a:p>
          <a:p>
            <a:pPr algn="ctr">
              <a:lnSpc>
                <a:spcPct val="90000"/>
              </a:lnSpc>
              <a:spcAft>
                <a:spcPct val="10000"/>
              </a:spcAft>
            </a:pPr>
            <a:r>
              <a:rPr lang="en-GB" sz="20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ru-RU" sz="1400" b="1">
                <a:solidFill>
                  <a:srgbClr val="000066"/>
                </a:solidFill>
              </a:rPr>
              <a:t>1 </a:t>
            </a:r>
            <a:r>
              <a:rPr lang="ru-RU" sz="1400" b="1">
                <a:solidFill>
                  <a:srgbClr val="000066"/>
                </a:solidFill>
                <a:sym typeface="Symbol" pitchFamily="18" charset="2"/>
              </a:rPr>
              <a:t></a:t>
            </a:r>
            <a:r>
              <a:rPr lang="ru-RU" sz="1400" b="1">
                <a:solidFill>
                  <a:srgbClr val="000066"/>
                </a:solidFill>
              </a:rPr>
              <a:t> </a:t>
            </a:r>
            <a:r>
              <a:rPr lang="en-US" sz="1400" b="1">
                <a:solidFill>
                  <a:srgbClr val="000066"/>
                </a:solidFill>
              </a:rPr>
              <a:t>Re</a:t>
            </a:r>
            <a:r>
              <a:rPr lang="ru-RU" sz="1400" b="1">
                <a:solidFill>
                  <a:srgbClr val="000066"/>
                </a:solidFill>
              </a:rPr>
              <a:t>=1.5</a:t>
            </a:r>
            <a:r>
              <a:rPr lang="en-US" sz="1400" b="1">
                <a:solidFill>
                  <a:srgbClr val="000066"/>
                </a:solidFill>
                <a:cs typeface="Arial" charset="0"/>
              </a:rPr>
              <a:t>·</a:t>
            </a:r>
            <a:r>
              <a:rPr lang="ru-RU" sz="1400" b="1">
                <a:solidFill>
                  <a:srgbClr val="000066"/>
                </a:solidFill>
              </a:rPr>
              <a:t>105, </a:t>
            </a:r>
            <a:r>
              <a:rPr lang="en-US" sz="1400" b="1" i="1">
                <a:solidFill>
                  <a:srgbClr val="000066"/>
                </a:solidFill>
              </a:rPr>
              <a:t>B</a:t>
            </a:r>
            <a:r>
              <a:rPr lang="ru-RU" sz="1400" b="1">
                <a:solidFill>
                  <a:srgbClr val="000066"/>
                </a:solidFill>
              </a:rPr>
              <a:t>=5</a:t>
            </a:r>
            <a:r>
              <a:rPr lang="en-US" sz="1400" b="1">
                <a:solidFill>
                  <a:srgbClr val="000066"/>
                </a:solidFill>
                <a:cs typeface="Arial" charset="0"/>
              </a:rPr>
              <a:t>·</a:t>
            </a:r>
            <a:r>
              <a:rPr lang="ru-RU" sz="1400" b="1">
                <a:solidFill>
                  <a:srgbClr val="000066"/>
                </a:solidFill>
              </a:rPr>
              <a:t>105; 2 </a:t>
            </a:r>
            <a:r>
              <a:rPr lang="ru-RU" sz="1400" b="1">
                <a:solidFill>
                  <a:srgbClr val="000066"/>
                </a:solidFill>
                <a:sym typeface="Symbol" pitchFamily="18" charset="2"/>
              </a:rPr>
              <a:t></a:t>
            </a:r>
            <a:r>
              <a:rPr lang="ru-RU" sz="1400" b="1">
                <a:solidFill>
                  <a:srgbClr val="000066"/>
                </a:solidFill>
              </a:rPr>
              <a:t> </a:t>
            </a:r>
            <a:r>
              <a:rPr lang="en-US" sz="1400" b="1">
                <a:solidFill>
                  <a:srgbClr val="000066"/>
                </a:solidFill>
              </a:rPr>
              <a:t>Re</a:t>
            </a:r>
            <a:r>
              <a:rPr lang="ru-RU" sz="1400" b="1">
                <a:solidFill>
                  <a:srgbClr val="000066"/>
                </a:solidFill>
              </a:rPr>
              <a:t>=6</a:t>
            </a:r>
            <a:r>
              <a:rPr lang="en-US" sz="1400" b="1">
                <a:solidFill>
                  <a:srgbClr val="000066"/>
                </a:solidFill>
                <a:cs typeface="Arial" charset="0"/>
              </a:rPr>
              <a:t>·</a:t>
            </a:r>
            <a:r>
              <a:rPr lang="ru-RU" sz="1400" b="1">
                <a:solidFill>
                  <a:srgbClr val="000066"/>
                </a:solidFill>
              </a:rPr>
              <a:t>10</a:t>
            </a:r>
            <a:r>
              <a:rPr lang="en-US" sz="1400" b="1" baseline="30000">
                <a:solidFill>
                  <a:srgbClr val="000066"/>
                </a:solidFill>
              </a:rPr>
              <a:t>4</a:t>
            </a:r>
            <a:r>
              <a:rPr lang="ru-RU" sz="1400" b="1">
                <a:solidFill>
                  <a:srgbClr val="000066"/>
                </a:solidFill>
              </a:rPr>
              <a:t>, </a:t>
            </a:r>
            <a:r>
              <a:rPr lang="en-US" sz="1400" b="1" i="1">
                <a:solidFill>
                  <a:srgbClr val="000066"/>
                </a:solidFill>
              </a:rPr>
              <a:t>B</a:t>
            </a:r>
            <a:r>
              <a:rPr lang="ru-RU" sz="1400" b="1">
                <a:solidFill>
                  <a:srgbClr val="000066"/>
                </a:solidFill>
              </a:rPr>
              <a:t>=1.2</a:t>
            </a:r>
            <a:r>
              <a:rPr lang="en-US" sz="1400" b="1">
                <a:solidFill>
                  <a:srgbClr val="000066"/>
                </a:solidFill>
                <a:cs typeface="Arial" charset="0"/>
              </a:rPr>
              <a:t>·</a:t>
            </a:r>
            <a:r>
              <a:rPr lang="ru-RU" sz="1400" b="1">
                <a:solidFill>
                  <a:srgbClr val="000066"/>
                </a:solidFill>
              </a:rPr>
              <a:t>10</a:t>
            </a:r>
            <a:r>
              <a:rPr lang="en-US" sz="1400" b="1" baseline="30000">
                <a:solidFill>
                  <a:srgbClr val="000066"/>
                </a:solidFill>
              </a:rPr>
              <a:t>6</a:t>
            </a:r>
            <a:r>
              <a:rPr lang="ru-RU" sz="1400" b="1">
                <a:solidFill>
                  <a:srgbClr val="000066"/>
                </a:solidFill>
              </a:rPr>
              <a:t>; 3 </a:t>
            </a:r>
            <a:r>
              <a:rPr lang="ru-RU" sz="1400" b="1">
                <a:solidFill>
                  <a:srgbClr val="000066"/>
                </a:solidFill>
                <a:sym typeface="Symbol" pitchFamily="18" charset="2"/>
              </a:rPr>
              <a:t></a:t>
            </a:r>
            <a:r>
              <a:rPr lang="ru-RU" sz="1400" b="1">
                <a:solidFill>
                  <a:srgbClr val="000066"/>
                </a:solidFill>
              </a:rPr>
              <a:t> </a:t>
            </a:r>
            <a:r>
              <a:rPr lang="en-US" sz="1400" b="1">
                <a:solidFill>
                  <a:srgbClr val="000066"/>
                </a:solidFill>
              </a:rPr>
              <a:t>Re</a:t>
            </a:r>
            <a:r>
              <a:rPr lang="ru-RU" sz="1400" b="1">
                <a:solidFill>
                  <a:srgbClr val="000066"/>
                </a:solidFill>
              </a:rPr>
              <a:t>=1.5</a:t>
            </a:r>
            <a:r>
              <a:rPr lang="en-US" sz="1400" b="1">
                <a:solidFill>
                  <a:srgbClr val="000066"/>
                </a:solidFill>
                <a:cs typeface="Arial" charset="0"/>
              </a:rPr>
              <a:t>·</a:t>
            </a:r>
            <a:r>
              <a:rPr lang="ru-RU" sz="1400" b="1">
                <a:solidFill>
                  <a:srgbClr val="000066"/>
                </a:solidFill>
              </a:rPr>
              <a:t>104, </a:t>
            </a:r>
            <a:r>
              <a:rPr lang="en-US" sz="1400" b="1" i="1">
                <a:solidFill>
                  <a:srgbClr val="000066"/>
                </a:solidFill>
              </a:rPr>
              <a:t>B</a:t>
            </a:r>
            <a:r>
              <a:rPr lang="ru-RU" sz="1400" b="1">
                <a:solidFill>
                  <a:srgbClr val="000066"/>
                </a:solidFill>
              </a:rPr>
              <a:t>=4.2</a:t>
            </a:r>
            <a:r>
              <a:rPr lang="en-US" sz="1400" b="1">
                <a:solidFill>
                  <a:srgbClr val="000066"/>
                </a:solidFill>
                <a:cs typeface="Arial" charset="0"/>
              </a:rPr>
              <a:t>·</a:t>
            </a:r>
            <a:r>
              <a:rPr lang="ru-RU" sz="1400" b="1">
                <a:solidFill>
                  <a:srgbClr val="000066"/>
                </a:solidFill>
              </a:rPr>
              <a:t>106;</a:t>
            </a:r>
            <a:r>
              <a:rPr lang="en-US" sz="1400" b="1">
                <a:solidFill>
                  <a:srgbClr val="000066"/>
                </a:solidFill>
              </a:rPr>
              <a:t/>
            </a:r>
            <a:br>
              <a:rPr lang="en-US" sz="1400" b="1">
                <a:solidFill>
                  <a:srgbClr val="000066"/>
                </a:solidFill>
              </a:rPr>
            </a:br>
            <a:r>
              <a:rPr lang="ru-RU" sz="1400" b="1">
                <a:solidFill>
                  <a:srgbClr val="000066"/>
                </a:solidFill>
              </a:rPr>
              <a:t>4 </a:t>
            </a:r>
            <a:r>
              <a:rPr lang="ru-RU" sz="1400" b="1">
                <a:solidFill>
                  <a:srgbClr val="000066"/>
                </a:solidFill>
                <a:sym typeface="Symbol" pitchFamily="18" charset="2"/>
              </a:rPr>
              <a:t></a:t>
            </a:r>
            <a:r>
              <a:rPr lang="ru-RU" sz="1400" b="1">
                <a:solidFill>
                  <a:srgbClr val="000066"/>
                </a:solidFill>
              </a:rPr>
              <a:t> </a:t>
            </a:r>
            <a:r>
              <a:rPr lang="en-US" sz="1400" b="1">
                <a:solidFill>
                  <a:srgbClr val="000066"/>
                </a:solidFill>
              </a:rPr>
              <a:t>experimental data by </a:t>
            </a:r>
            <a:r>
              <a:rPr lang="en-GB" sz="1400" b="1">
                <a:solidFill>
                  <a:srgbClr val="000066"/>
                </a:solidFill>
              </a:rPr>
              <a:t>McCoy &amp; Hanratty (1977)</a:t>
            </a:r>
            <a:endParaRPr lang="en-US" sz="1400" b="1">
              <a:solidFill>
                <a:srgbClr val="000066"/>
              </a:solidFill>
            </a:endParaRPr>
          </a:p>
        </p:txBody>
      </p:sp>
      <p:sp>
        <p:nvSpPr>
          <p:cNvPr id="801803" name="Rectangle 11"/>
          <p:cNvSpPr>
            <a:spLocks noChangeArrowheads="1"/>
          </p:cNvSpPr>
          <p:nvPr/>
        </p:nvSpPr>
        <p:spPr bwMode="auto">
          <a:xfrm>
            <a:off x="22225" y="346075"/>
            <a:ext cx="8953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01804" name="Rectangle 12"/>
          <p:cNvSpPr>
            <a:spLocks noChangeArrowheads="1"/>
          </p:cNvSpPr>
          <p:nvPr/>
        </p:nvSpPr>
        <p:spPr bwMode="auto">
          <a:xfrm>
            <a:off x="22225" y="2751138"/>
            <a:ext cx="8953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801805" name="Picture 13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947"/>
          <a:stretch>
            <a:fillRect/>
          </a:stretch>
        </p:blipFill>
        <p:spPr bwMode="auto">
          <a:xfrm>
            <a:off x="1763713" y="1916113"/>
            <a:ext cx="5160962" cy="3433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</p:spPr>
      </p:pic>
      <p:graphicFrame>
        <p:nvGraphicFramePr>
          <p:cNvPr id="801806" name="Object 14"/>
          <p:cNvGraphicFramePr>
            <a:graphicFrameLocks noChangeAspect="1"/>
          </p:cNvGraphicFramePr>
          <p:nvPr/>
        </p:nvGraphicFramePr>
        <p:xfrm>
          <a:off x="5543550" y="3846513"/>
          <a:ext cx="327660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1808" name="Equation" r:id="rId5" imgW="3276360" imgH="711000" progId="Equation.DSMT4">
                  <p:embed/>
                </p:oleObj>
              </mc:Choice>
              <mc:Fallback>
                <p:oleObj name="Equation" r:id="rId5" imgW="3276360" imgH="7110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550" y="3846513"/>
                        <a:ext cx="3276600" cy="7191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1807" name="Text Box 15"/>
          <p:cNvSpPr txBox="1">
            <a:spLocks noChangeArrowheads="1"/>
          </p:cNvSpPr>
          <p:nvPr/>
        </p:nvSpPr>
        <p:spPr bwMode="auto">
          <a:xfrm>
            <a:off x="8459788" y="6092825"/>
            <a:ext cx="50800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300">
                <a:latin typeface="Arial" charset="0"/>
              </a:rPr>
              <a:t>11</a:t>
            </a:r>
            <a:endParaRPr lang="ru-RU" sz="2300">
              <a:latin typeface="Arial" charset="0"/>
            </a:endParaRPr>
          </a:p>
        </p:txBody>
      </p:sp>
    </p:spTree>
  </p:cSld>
  <p:clrMapOvr>
    <a:masterClrMapping/>
  </p:clrMapOvr>
  <p:transition advClick="0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4" name="Rectangle 4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476250"/>
          </a:xfrm>
          <a:noFill/>
          <a:ln/>
        </p:spPr>
        <p:txBody>
          <a:bodyPr/>
          <a:lstStyle/>
          <a:p>
            <a:r>
              <a:rPr lang="de-DE" sz="1800" b="1"/>
              <a:t>Modelling of Aerosol Deposition in a Nuclear Reactor during</a:t>
            </a:r>
            <a:br>
              <a:rPr lang="de-DE" sz="1800" b="1"/>
            </a:br>
            <a:r>
              <a:rPr lang="de-DE" sz="1800" b="1"/>
              <a:t>a Severe Accident </a:t>
            </a:r>
            <a:r>
              <a:rPr lang="en-US" sz="1800"/>
              <a:t>(Task5)</a:t>
            </a:r>
            <a:endParaRPr lang="ru-RU" sz="1800"/>
          </a:p>
        </p:txBody>
      </p:sp>
      <p:sp>
        <p:nvSpPr>
          <p:cNvPr id="803845" name="Rectangle 5"/>
          <p:cNvSpPr>
            <a:spLocks noChangeArrowheads="1"/>
          </p:cNvSpPr>
          <p:nvPr/>
        </p:nvSpPr>
        <p:spPr bwMode="auto">
          <a:xfrm>
            <a:off x="0" y="3238500"/>
            <a:ext cx="8953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03846" name="Object 6"/>
          <p:cNvGraphicFramePr>
            <a:graphicFrameLocks noChangeAspect="1"/>
          </p:cNvGraphicFramePr>
          <p:nvPr/>
        </p:nvGraphicFramePr>
        <p:xfrm>
          <a:off x="2987675" y="2276475"/>
          <a:ext cx="23368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3854" name="Equation" r:id="rId4" imgW="2336760" imgH="901440" progId="Equation.DSMT4">
                  <p:embed/>
                </p:oleObj>
              </mc:Choice>
              <mc:Fallback>
                <p:oleObj name="Equation" r:id="rId4" imgW="2336760" imgH="9014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276475"/>
                        <a:ext cx="2336800" cy="9017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3847" name="Text Box 7"/>
          <p:cNvSpPr txBox="1">
            <a:spLocks noChangeArrowheads="1"/>
          </p:cNvSpPr>
          <p:nvPr/>
        </p:nvSpPr>
        <p:spPr bwMode="auto">
          <a:xfrm>
            <a:off x="539750" y="3284538"/>
            <a:ext cx="82216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en-US" altLang="ja-JP" sz="2000" b="1" i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b</a:t>
            </a:r>
            <a:r>
              <a:rPr lang="en-US" altLang="ja-JP" sz="2000" b="1" i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V</a:t>
            </a:r>
            <a:r>
              <a:rPr lang="en-US" altLang="ja-JP" sz="2000" b="1" i="1" baseline="-25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+ </a:t>
            </a:r>
            <a:r>
              <a:rPr lang="en-US" altLang="ja-JP" sz="2000" b="1" i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/ j</a:t>
            </a:r>
            <a:r>
              <a:rPr lang="en-US" altLang="ja-JP" sz="2000" b="1" i="1" baseline="-25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+</a:t>
            </a:r>
            <a:r>
              <a:rPr lang="en-US" altLang="ja-JP" sz="2000" b="1" baseline="-25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0</a:t>
            </a:r>
            <a:r>
              <a:rPr lang="en-US" altLang="ja-JP" sz="2000" b="1" i="1" baseline="-25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   </a:t>
            </a:r>
            <a:r>
              <a:rPr lang="en-US" altLang="ja-JP" sz="2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 measures</a:t>
            </a:r>
            <a:r>
              <a:rPr lang="en-US" altLang="ja-JP" sz="2000" b="1" i="1" baseline="-25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 </a:t>
            </a:r>
            <a:r>
              <a:rPr lang="en-US" altLang="ja-JP" sz="2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the ratio of the deposition coefficients due to </a:t>
            </a:r>
            <a:r>
              <a:rPr lang="en-US" altLang="ja-JP" sz="2000" b="1" i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 </a:t>
            </a:r>
            <a:r>
              <a:rPr lang="en-US" altLang="ja-JP" sz="2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the</a:t>
            </a:r>
            <a:r>
              <a:rPr lang="en-US" altLang="ja-JP" sz="2000" b="1" i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 </a:t>
            </a:r>
            <a:r>
              <a:rPr lang="en-US" altLang="ja-JP" sz="2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convection</a:t>
            </a:r>
            <a:r>
              <a:rPr lang="en-US" altLang="ja-JP" sz="2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force and diffusionmigration mechanisms,</a:t>
            </a:r>
            <a:r>
              <a:rPr lang="en-US" altLang="ja-JP" sz="2000" b="1" i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 </a:t>
            </a:r>
            <a:r>
              <a:rPr lang="en-US" altLang="ja-JP" sz="2000" b="1" i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V</a:t>
            </a:r>
            <a:r>
              <a:rPr lang="en-US" altLang="ja-JP" sz="2000" b="1" i="1" baseline="-25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w  </a:t>
            </a:r>
            <a:r>
              <a:rPr lang="en-US" altLang="ja-JP" sz="2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is the deposition rate caused by the convection</a:t>
            </a:r>
            <a:r>
              <a:rPr lang="en-US" altLang="ja-JP" sz="2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force mechanism (</a:t>
            </a:r>
            <a:r>
              <a:rPr lang="en-US" altLang="ja-JP" sz="2000" b="1" i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V</a:t>
            </a:r>
            <a:r>
              <a:rPr lang="en-US" altLang="ja-JP" sz="2000" b="1" baseline="-25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+ </a:t>
            </a:r>
            <a:r>
              <a:rPr lang="en-US" altLang="ja-JP" sz="2000" b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=</a:t>
            </a:r>
            <a:r>
              <a:rPr lang="en-US" altLang="ja-JP" sz="2000" b="1" i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V</a:t>
            </a:r>
            <a:r>
              <a:rPr lang="en-US" altLang="ja-JP" sz="2000" b="1" baseline="-25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w</a:t>
            </a:r>
            <a:r>
              <a:rPr lang="en-US" altLang="ja-JP" sz="2000" b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 /</a:t>
            </a:r>
            <a:r>
              <a:rPr lang="en-US" altLang="ja-JP" sz="2000" b="1" i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u</a:t>
            </a:r>
            <a:r>
              <a:rPr lang="en-US" altLang="ja-JP" sz="2000" b="1" baseline="-25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  <a:sym typeface="Symbol" pitchFamily="18" charset="2"/>
              </a:rPr>
              <a:t>*</a:t>
            </a:r>
            <a:r>
              <a:rPr lang="en-US" altLang="ja-JP" sz="2000" baseline="-25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ja-JP" sz="2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),</a:t>
            </a:r>
            <a:br>
              <a:rPr lang="en-US" altLang="ja-JP" sz="2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</a:br>
            <a:r>
              <a:rPr lang="en-US" altLang="ja-JP" sz="2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 </a:t>
            </a:r>
            <a:r>
              <a:rPr lang="en-US" altLang="ja-JP" sz="2000" b="1" i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j</a:t>
            </a:r>
            <a:r>
              <a:rPr lang="en-US" altLang="ja-JP" sz="2000" b="1" baseline="-25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+0</a:t>
            </a:r>
            <a:r>
              <a:rPr lang="en-US" altLang="ja-JP" sz="2000" b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 </a:t>
            </a:r>
            <a:r>
              <a:rPr lang="en-US" altLang="ja-JP" sz="2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is the deposition coefficient when </a:t>
            </a:r>
            <a:r>
              <a:rPr lang="en-US" altLang="ja-JP" sz="2000" b="1" i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V</a:t>
            </a:r>
            <a:r>
              <a:rPr lang="en-US" altLang="ja-JP" sz="2000" b="1" i="1" baseline="-25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w</a:t>
            </a:r>
            <a:r>
              <a:rPr lang="en-US" altLang="ja-JP" sz="2000" b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=0</a:t>
            </a:r>
            <a:endParaRPr lang="en-US" altLang="ja-JP" sz="2000">
              <a:solidFill>
                <a:srgbClr val="000066"/>
              </a:solidFill>
              <a:latin typeface="Times New Roman" pitchFamily="18" charset="0"/>
              <a:ea typeface="ＭＳ Ｐゴシック" charset="-128"/>
              <a:sym typeface="Symbol" pitchFamily="18" charset="2"/>
            </a:endParaRPr>
          </a:p>
        </p:txBody>
      </p:sp>
      <p:sp>
        <p:nvSpPr>
          <p:cNvPr id="803848" name="Text Box 8"/>
          <p:cNvSpPr txBox="1">
            <a:spLocks noChangeArrowheads="1"/>
          </p:cNvSpPr>
          <p:nvPr/>
        </p:nvSpPr>
        <p:spPr bwMode="auto">
          <a:xfrm>
            <a:off x="684213" y="5949950"/>
            <a:ext cx="8221662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spcAft>
                <a:spcPct val="10000"/>
              </a:spcAft>
            </a:pPr>
            <a:r>
              <a:rPr lang="el-GR" altLang="ja-JP" sz="2000" b="1" i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altLang="ja-JP" sz="2000" b="1" i="1" baseline="-25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p</a:t>
            </a:r>
            <a:r>
              <a:rPr lang="en-US" altLang="ja-JP" sz="2000" b="1" i="1" baseline="-25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 </a:t>
            </a:r>
            <a:r>
              <a:rPr lang="en-US" altLang="ja-JP" sz="2000" b="1" i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 </a:t>
            </a:r>
            <a:r>
              <a:rPr lang="en-US" altLang="ja-JP" sz="2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and</a:t>
            </a:r>
            <a:r>
              <a:rPr lang="en-US" altLang="ja-JP" sz="2000" b="1" i="1" baseline="-25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  </a:t>
            </a:r>
            <a:r>
              <a:rPr lang="en-US" altLang="ja-JP" sz="2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 </a:t>
            </a:r>
            <a:r>
              <a:rPr lang="el-GR" altLang="ja-JP" sz="2000" b="1" i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λ</a:t>
            </a:r>
            <a:r>
              <a:rPr lang="en-US" altLang="ja-JP" sz="2000" b="1" i="1" baseline="-25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f</a:t>
            </a:r>
            <a:r>
              <a:rPr lang="en-US" altLang="ja-JP" sz="2000" baseline="-25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 </a:t>
            </a:r>
            <a:r>
              <a:rPr lang="en-US" altLang="ja-JP" sz="2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  are the particle and fluid conductivity coefficients;</a:t>
            </a:r>
          </a:p>
          <a:p>
            <a:pPr>
              <a:lnSpc>
                <a:spcPct val="50000"/>
              </a:lnSpc>
              <a:spcBef>
                <a:spcPct val="15000"/>
              </a:spcBef>
              <a:spcAft>
                <a:spcPct val="10000"/>
              </a:spcAft>
            </a:pPr>
            <a:r>
              <a:rPr lang="en-GB" altLang="ja-JP" sz="2000" b="1" i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C</a:t>
            </a:r>
            <a:r>
              <a:rPr lang="en-GB" altLang="ja-JP" sz="2000" b="1" baseline="-25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1</a:t>
            </a:r>
            <a:r>
              <a:rPr lang="en-GB" altLang="ja-JP" sz="2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=1.17,  </a:t>
            </a:r>
            <a:r>
              <a:rPr lang="en-GB" altLang="ja-JP" sz="2000" b="1" i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C</a:t>
            </a:r>
            <a:r>
              <a:rPr lang="en-GB" altLang="ja-JP" sz="2000" b="1" baseline="-25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2</a:t>
            </a:r>
            <a:r>
              <a:rPr lang="en-GB" altLang="ja-JP" sz="2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=1.14,  </a:t>
            </a:r>
            <a:r>
              <a:rPr lang="en-GB" altLang="ja-JP" sz="2000" b="1" i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C</a:t>
            </a:r>
            <a:r>
              <a:rPr lang="en-GB" altLang="ja-JP" sz="2000" b="1" baseline="-25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3</a:t>
            </a:r>
            <a:r>
              <a:rPr lang="en-GB" altLang="ja-JP" sz="2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=2.18  (Talbot </a:t>
            </a:r>
            <a:r>
              <a:rPr lang="en-GB" altLang="ja-JP" sz="2000" i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et al</a:t>
            </a:r>
            <a:r>
              <a:rPr lang="en-GB" altLang="ja-JP" sz="2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., 1980)</a:t>
            </a:r>
            <a:r>
              <a:rPr lang="en-GB" altLang="ja-JP" sz="2800">
                <a:latin typeface="Verdana" pitchFamily="34" charset="0"/>
                <a:ea typeface="ＭＳ Ｐゴシック" charset="-128"/>
              </a:rPr>
              <a:t> </a:t>
            </a:r>
            <a:endParaRPr lang="en-US" sz="2800">
              <a:latin typeface="Verdana" pitchFamily="34" charset="0"/>
            </a:endParaRPr>
          </a:p>
        </p:txBody>
      </p:sp>
      <p:sp>
        <p:nvSpPr>
          <p:cNvPr id="803849" name="Text Box 9"/>
          <p:cNvSpPr txBox="1">
            <a:spLocks noChangeArrowheads="1"/>
          </p:cNvSpPr>
          <p:nvPr/>
        </p:nvSpPr>
        <p:spPr bwMode="auto">
          <a:xfrm>
            <a:off x="611188" y="4508500"/>
            <a:ext cx="82216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en-US" altLang="ja-JP" sz="2000" b="1">
                <a:solidFill>
                  <a:srgbClr val="000066"/>
                </a:solidFill>
                <a:ea typeface="ＭＳ Ｐゴシック" charset="-128"/>
                <a:sym typeface="Symbol" pitchFamily="18" charset="2"/>
              </a:rPr>
              <a:t>The deposition rate cased by the thermophoresis force</a:t>
            </a:r>
            <a:r>
              <a:rPr lang="en-US" altLang="ja-JP" sz="2000" b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 </a:t>
            </a:r>
            <a:endParaRPr lang="en-US" sz="2000" b="1">
              <a:solidFill>
                <a:srgbClr val="000066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03850" name="Rectangle 10"/>
          <p:cNvSpPr>
            <a:spLocks noChangeArrowheads="1"/>
          </p:cNvSpPr>
          <p:nvPr/>
        </p:nvSpPr>
        <p:spPr bwMode="auto">
          <a:xfrm>
            <a:off x="0" y="3219450"/>
            <a:ext cx="8953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03851" name="Object 11"/>
          <p:cNvGraphicFramePr>
            <a:graphicFrameLocks noChangeAspect="1"/>
          </p:cNvGraphicFramePr>
          <p:nvPr/>
        </p:nvGraphicFramePr>
        <p:xfrm>
          <a:off x="1042988" y="5013325"/>
          <a:ext cx="68199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3855" name="Equation" r:id="rId6" imgW="6832440" imgH="863280" progId="Equation.DSMT4">
                  <p:embed/>
                </p:oleObj>
              </mc:Choice>
              <mc:Fallback>
                <p:oleObj name="Equation" r:id="rId6" imgW="6832440" imgH="8632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5013325"/>
                        <a:ext cx="6819900" cy="8636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3852" name="Rectangle 12"/>
          <p:cNvSpPr>
            <a:spLocks noChangeArrowheads="1"/>
          </p:cNvSpPr>
          <p:nvPr/>
        </p:nvSpPr>
        <p:spPr bwMode="auto">
          <a:xfrm>
            <a:off x="684213" y="1125538"/>
            <a:ext cx="7993062" cy="88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600" b="1">
                <a:solidFill>
                  <a:srgbClr val="000066"/>
                </a:solidFill>
              </a:rPr>
              <a:t>The Deposition Rate due to Diffusion</a:t>
            </a:r>
            <a:r>
              <a:rPr lang="en-US" sz="2600" b="1">
                <a:solidFill>
                  <a:srgbClr val="000066"/>
                </a:solidFill>
                <a:sym typeface="Symbol" pitchFamily="18" charset="2"/>
              </a:rPr>
              <a:t>Migration</a:t>
            </a:r>
            <a:br>
              <a:rPr lang="en-US" sz="2600" b="1">
                <a:solidFill>
                  <a:srgbClr val="000066"/>
                </a:solidFill>
                <a:sym typeface="Symbol" pitchFamily="18" charset="2"/>
              </a:rPr>
            </a:br>
            <a:r>
              <a:rPr lang="en-US" sz="2600" b="1">
                <a:solidFill>
                  <a:srgbClr val="000066"/>
                </a:solidFill>
              </a:rPr>
              <a:t>and Convection</a:t>
            </a:r>
            <a:r>
              <a:rPr lang="en-US" sz="2600" b="1">
                <a:solidFill>
                  <a:srgbClr val="000066"/>
                </a:solidFill>
                <a:sym typeface="Symbol" pitchFamily="18" charset="2"/>
              </a:rPr>
              <a:t>Force Mechanisms</a:t>
            </a:r>
            <a:r>
              <a:rPr lang="en-US" sz="32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8459788" y="6092825"/>
            <a:ext cx="50800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300">
                <a:latin typeface="Arial" charset="0"/>
              </a:rPr>
              <a:t>12</a:t>
            </a:r>
            <a:endParaRPr lang="ru-RU" sz="2300">
              <a:latin typeface="Arial" charset="0"/>
            </a:endParaRPr>
          </a:p>
        </p:txBody>
      </p:sp>
    </p:spTree>
  </p:cSld>
  <p:clrMapOvr>
    <a:masterClrMapping/>
  </p:clrMapOvr>
  <p:transition advClick="0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892" name="Rectangle 4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476250"/>
          </a:xfrm>
          <a:noFill/>
          <a:ln/>
        </p:spPr>
        <p:txBody>
          <a:bodyPr/>
          <a:lstStyle/>
          <a:p>
            <a:r>
              <a:rPr lang="de-DE" sz="1800" b="1"/>
              <a:t>Modelling of Aerosol Deposition in a Nuclear Reactor during</a:t>
            </a:r>
            <a:br>
              <a:rPr lang="de-DE" sz="1800" b="1"/>
            </a:br>
            <a:r>
              <a:rPr lang="de-DE" sz="1800" b="1"/>
              <a:t>a Severe Accident </a:t>
            </a:r>
            <a:r>
              <a:rPr lang="en-US" sz="1800"/>
              <a:t>(Task5)</a:t>
            </a:r>
            <a:endParaRPr lang="ru-RU" sz="1800"/>
          </a:p>
        </p:txBody>
      </p:sp>
      <p:graphicFrame>
        <p:nvGraphicFramePr>
          <p:cNvPr id="805893" name="Object 5"/>
          <p:cNvGraphicFramePr>
            <a:graphicFrameLocks noChangeAspect="1"/>
          </p:cNvGraphicFramePr>
          <p:nvPr/>
        </p:nvGraphicFramePr>
        <p:xfrm>
          <a:off x="2133600" y="2349500"/>
          <a:ext cx="46609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5907" name="Equation" r:id="rId4" imgW="4660560" imgH="520560" progId="Equation.DSMT4">
                  <p:embed/>
                </p:oleObj>
              </mc:Choice>
              <mc:Fallback>
                <p:oleObj name="Equation" r:id="rId4" imgW="4660560" imgH="520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349500"/>
                        <a:ext cx="4660900" cy="5270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5894" name="Rectangle 6"/>
          <p:cNvSpPr>
            <a:spLocks noChangeArrowheads="1"/>
          </p:cNvSpPr>
          <p:nvPr/>
        </p:nvSpPr>
        <p:spPr bwMode="auto">
          <a:xfrm>
            <a:off x="777875" y="1989138"/>
            <a:ext cx="7239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 b="1">
                <a:solidFill>
                  <a:srgbClr val="000066"/>
                </a:solidFill>
              </a:rPr>
              <a:t>The force balance</a:t>
            </a:r>
            <a:r>
              <a:rPr lang="en-US" sz="2000" b="1" u="sng">
                <a:solidFill>
                  <a:schemeClr val="folHlink"/>
                </a:solidFill>
              </a:rPr>
              <a:t>  </a:t>
            </a:r>
            <a:endParaRPr lang="ru-RU" sz="2000" b="1" i="1" u="sng">
              <a:solidFill>
                <a:schemeClr val="folHlink"/>
              </a:solidFill>
            </a:endParaRPr>
          </a:p>
        </p:txBody>
      </p:sp>
      <p:sp>
        <p:nvSpPr>
          <p:cNvPr id="805895" name="Line 7"/>
          <p:cNvSpPr>
            <a:spLocks noChangeShapeType="1"/>
          </p:cNvSpPr>
          <p:nvPr/>
        </p:nvSpPr>
        <p:spPr bwMode="auto">
          <a:xfrm>
            <a:off x="1643063" y="31400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805896" name="Line 8"/>
          <p:cNvSpPr>
            <a:spLocks noChangeShapeType="1"/>
          </p:cNvSpPr>
          <p:nvPr/>
        </p:nvSpPr>
        <p:spPr bwMode="auto">
          <a:xfrm>
            <a:off x="4810125" y="43656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805897" name="Rectangle 9"/>
          <p:cNvSpPr>
            <a:spLocks noChangeArrowheads="1"/>
          </p:cNvSpPr>
          <p:nvPr/>
        </p:nvSpPr>
        <p:spPr bwMode="auto">
          <a:xfrm>
            <a:off x="-49213" y="3178175"/>
            <a:ext cx="89535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05898" name="Rectangle 10"/>
          <p:cNvSpPr>
            <a:spLocks noChangeArrowheads="1"/>
          </p:cNvSpPr>
          <p:nvPr/>
        </p:nvSpPr>
        <p:spPr bwMode="auto">
          <a:xfrm>
            <a:off x="-49213" y="3625850"/>
            <a:ext cx="89535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05899" name="Rectangle 11"/>
          <p:cNvSpPr>
            <a:spLocks noChangeArrowheads="1"/>
          </p:cNvSpPr>
          <p:nvPr/>
        </p:nvSpPr>
        <p:spPr bwMode="auto">
          <a:xfrm>
            <a:off x="971550" y="954088"/>
            <a:ext cx="7272338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b="1">
                <a:solidFill>
                  <a:srgbClr val="000066"/>
                </a:solidFill>
              </a:rPr>
              <a:t>The Sticking Coefficient </a:t>
            </a:r>
          </a:p>
        </p:txBody>
      </p:sp>
      <p:sp>
        <p:nvSpPr>
          <p:cNvPr id="805900" name="Text Box 12"/>
          <p:cNvSpPr txBox="1">
            <a:spLocks noChangeArrowheads="1"/>
          </p:cNvSpPr>
          <p:nvPr/>
        </p:nvSpPr>
        <p:spPr bwMode="auto">
          <a:xfrm>
            <a:off x="671513" y="2967038"/>
            <a:ext cx="82931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</a:pPr>
            <a:r>
              <a:rPr lang="en-US" altLang="ja-JP" sz="1600" b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F</a:t>
            </a:r>
            <a:r>
              <a:rPr lang="en-US" altLang="ja-JP" sz="1600" b="1" baseline="-25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s</a:t>
            </a:r>
            <a:r>
              <a:rPr lang="en-US" altLang="ja-JP" sz="1600" b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  is the detachment force due to fluid wall stresses, F</a:t>
            </a:r>
            <a:r>
              <a:rPr lang="en-US" altLang="ja-JP" sz="1600" b="1" baseline="-25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a</a:t>
            </a:r>
            <a:r>
              <a:rPr lang="en-US" altLang="ja-JP" sz="1600" b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 is the retention force due to adhesion,</a:t>
            </a:r>
            <a:br>
              <a:rPr lang="en-US" altLang="ja-JP" sz="1600" b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</a:br>
            <a:r>
              <a:rPr lang="el-GR" altLang="ja-JP" sz="1600" b="1">
                <a:solidFill>
                  <a:srgbClr val="000066"/>
                </a:solidFill>
                <a:latin typeface="Times New Roman" pitchFamily="18" charset="0"/>
              </a:rPr>
              <a:t>σ</a:t>
            </a:r>
            <a:r>
              <a:rPr lang="en-US" altLang="ja-JP" sz="1600" b="1" baseline="-25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w  </a:t>
            </a:r>
            <a:r>
              <a:rPr lang="en-US" altLang="ja-JP" sz="1600" b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is the wall stress,  d</a:t>
            </a:r>
            <a:r>
              <a:rPr lang="en-US" altLang="ja-JP" sz="1600" b="1" baseline="-25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p</a:t>
            </a:r>
            <a:r>
              <a:rPr lang="en-US" altLang="ja-JP" sz="1600" b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  is the particle diameter, </a:t>
            </a:r>
            <a:r>
              <a:rPr lang="el-GR" altLang="ja-JP" sz="1600" b="1">
                <a:solidFill>
                  <a:srgbClr val="000066"/>
                </a:solidFill>
                <a:latin typeface="Times New Roman" pitchFamily="18" charset="0"/>
              </a:rPr>
              <a:t>Σ</a:t>
            </a:r>
            <a:r>
              <a:rPr lang="en-US" altLang="ja-JP" sz="1600" b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 is the adhesion energy</a:t>
            </a:r>
            <a:endParaRPr lang="en-US" sz="16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805901" name="Rectangle 13"/>
          <p:cNvSpPr>
            <a:spLocks noChangeArrowheads="1"/>
          </p:cNvSpPr>
          <p:nvPr/>
        </p:nvSpPr>
        <p:spPr bwMode="auto">
          <a:xfrm>
            <a:off x="788988" y="5157788"/>
            <a:ext cx="72390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 b="1">
                <a:solidFill>
                  <a:srgbClr val="000066"/>
                </a:solidFill>
              </a:rPr>
              <a:t>The sticking coefficient  </a:t>
            </a:r>
            <a:endParaRPr lang="ru-RU" sz="1800" b="1" i="1">
              <a:solidFill>
                <a:srgbClr val="000066"/>
              </a:solidFill>
            </a:endParaRPr>
          </a:p>
        </p:txBody>
      </p:sp>
      <p:graphicFrame>
        <p:nvGraphicFramePr>
          <p:cNvPr id="805902" name="Object 14"/>
          <p:cNvGraphicFramePr>
            <a:graphicFrameLocks noChangeAspect="1"/>
          </p:cNvGraphicFramePr>
          <p:nvPr/>
        </p:nvGraphicFramePr>
        <p:xfrm>
          <a:off x="3492500" y="5589588"/>
          <a:ext cx="19304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5908" name="Equation" r:id="rId6" imgW="1930320" imgH="965160" progId="Equation.DSMT4">
                  <p:embed/>
                </p:oleObj>
              </mc:Choice>
              <mc:Fallback>
                <p:oleObj name="Equation" r:id="rId6" imgW="1930320" imgH="96516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5589588"/>
                        <a:ext cx="1930400" cy="9747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5903" name="Rectangle 15"/>
          <p:cNvSpPr>
            <a:spLocks noChangeArrowheads="1"/>
          </p:cNvSpPr>
          <p:nvPr/>
        </p:nvSpPr>
        <p:spPr bwMode="auto">
          <a:xfrm>
            <a:off x="755650" y="3595688"/>
            <a:ext cx="7239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 b="1">
                <a:solidFill>
                  <a:srgbClr val="000066"/>
                </a:solidFill>
              </a:rPr>
              <a:t>The probability of wall stress fluctuations</a:t>
            </a:r>
            <a:r>
              <a:rPr lang="en-US" sz="2000" b="1" u="sng">
                <a:solidFill>
                  <a:schemeClr val="folHlink"/>
                </a:solidFill>
              </a:rPr>
              <a:t>  </a:t>
            </a:r>
            <a:endParaRPr lang="ru-RU" sz="2000" b="1" i="1" u="sng">
              <a:solidFill>
                <a:schemeClr val="folHlink"/>
              </a:solidFill>
            </a:endParaRPr>
          </a:p>
        </p:txBody>
      </p:sp>
      <p:sp>
        <p:nvSpPr>
          <p:cNvPr id="805904" name="Rectangle 16"/>
          <p:cNvSpPr>
            <a:spLocks noChangeArrowheads="1"/>
          </p:cNvSpPr>
          <p:nvPr/>
        </p:nvSpPr>
        <p:spPr bwMode="auto">
          <a:xfrm>
            <a:off x="-49213" y="3402013"/>
            <a:ext cx="89535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05905" name="Object 17"/>
          <p:cNvGraphicFramePr>
            <a:graphicFrameLocks noChangeAspect="1"/>
          </p:cNvGraphicFramePr>
          <p:nvPr/>
        </p:nvGraphicFramePr>
        <p:xfrm>
          <a:off x="2408238" y="4149725"/>
          <a:ext cx="3954462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5909" name="Equation" r:id="rId8" imgW="3949560" imgH="761760" progId="Equation.DSMT4">
                  <p:embed/>
                </p:oleObj>
              </mc:Choice>
              <mc:Fallback>
                <p:oleObj name="Equation" r:id="rId8" imgW="3949560" imgH="7617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8238" y="4149725"/>
                        <a:ext cx="3954462" cy="7667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5906" name="Text Box 18"/>
          <p:cNvSpPr txBox="1">
            <a:spLocks noChangeArrowheads="1"/>
          </p:cNvSpPr>
          <p:nvPr/>
        </p:nvSpPr>
        <p:spPr bwMode="auto">
          <a:xfrm>
            <a:off x="8459788" y="6092825"/>
            <a:ext cx="50800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300">
                <a:latin typeface="Arial" charset="0"/>
              </a:rPr>
              <a:t>13</a:t>
            </a:r>
            <a:endParaRPr lang="ru-RU" sz="2300">
              <a:latin typeface="Arial" charset="0"/>
            </a:endParaRPr>
          </a:p>
        </p:txBody>
      </p:sp>
    </p:spTree>
  </p:cSld>
  <p:clrMapOvr>
    <a:masterClrMapping/>
  </p:clrMapOvr>
  <p:transition advClick="0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40" name="Rectangle 4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476250"/>
          </a:xfrm>
          <a:noFill/>
          <a:ln/>
        </p:spPr>
        <p:txBody>
          <a:bodyPr/>
          <a:lstStyle/>
          <a:p>
            <a:r>
              <a:rPr lang="de-DE" sz="1800" b="1"/>
              <a:t>Modelling of Aerosol Deposition in a Nuclear Reactor during</a:t>
            </a:r>
            <a:br>
              <a:rPr lang="de-DE" sz="1800" b="1"/>
            </a:br>
            <a:r>
              <a:rPr lang="de-DE" sz="1800" b="1"/>
              <a:t>a Severe Accident </a:t>
            </a:r>
            <a:r>
              <a:rPr lang="en-US" sz="1800"/>
              <a:t>(Task5)</a:t>
            </a:r>
            <a:endParaRPr lang="ru-RU" sz="1800"/>
          </a:p>
        </p:txBody>
      </p:sp>
      <p:sp>
        <p:nvSpPr>
          <p:cNvPr id="807952" name="Line 16"/>
          <p:cNvSpPr>
            <a:spLocks noChangeShapeType="1"/>
          </p:cNvSpPr>
          <p:nvPr/>
        </p:nvSpPr>
        <p:spPr bwMode="auto">
          <a:xfrm>
            <a:off x="1644650" y="34274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807953" name="Line 17"/>
          <p:cNvSpPr>
            <a:spLocks noChangeShapeType="1"/>
          </p:cNvSpPr>
          <p:nvPr/>
        </p:nvSpPr>
        <p:spPr bwMode="auto">
          <a:xfrm>
            <a:off x="4811713" y="46529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807954" name="Rectangle 18"/>
          <p:cNvSpPr>
            <a:spLocks noChangeArrowheads="1"/>
          </p:cNvSpPr>
          <p:nvPr/>
        </p:nvSpPr>
        <p:spPr bwMode="auto">
          <a:xfrm>
            <a:off x="-47625" y="3465513"/>
            <a:ext cx="8953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07955" name="Rectangle 19"/>
          <p:cNvSpPr>
            <a:spLocks noChangeArrowheads="1"/>
          </p:cNvSpPr>
          <p:nvPr/>
        </p:nvSpPr>
        <p:spPr bwMode="auto">
          <a:xfrm>
            <a:off x="-47625" y="3913188"/>
            <a:ext cx="8953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07956" name="Rectangle 20"/>
          <p:cNvSpPr>
            <a:spLocks noChangeArrowheads="1"/>
          </p:cNvSpPr>
          <p:nvPr/>
        </p:nvSpPr>
        <p:spPr bwMode="auto">
          <a:xfrm>
            <a:off x="973138" y="803275"/>
            <a:ext cx="7272337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b="1">
                <a:solidFill>
                  <a:srgbClr val="000066"/>
                </a:solidFill>
              </a:rPr>
              <a:t>The Effect of Thermophoresis on Aerosol Deposition </a:t>
            </a:r>
          </a:p>
        </p:txBody>
      </p:sp>
      <p:sp>
        <p:nvSpPr>
          <p:cNvPr id="807957" name="Text Box 21"/>
          <p:cNvSpPr txBox="1">
            <a:spLocks noChangeArrowheads="1"/>
          </p:cNvSpPr>
          <p:nvPr/>
        </p:nvSpPr>
        <p:spPr bwMode="auto">
          <a:xfrm>
            <a:off x="179388" y="5445125"/>
            <a:ext cx="8221662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en-US" sz="2000" b="1">
                <a:solidFill>
                  <a:srgbClr val="000066"/>
                </a:solidFill>
              </a:rPr>
              <a:t>The deposition efficiency against the diameter of aerosols</a:t>
            </a:r>
          </a:p>
          <a:p>
            <a:pPr algn="ctr">
              <a:lnSpc>
                <a:spcPct val="90000"/>
              </a:lnSpc>
              <a:spcAft>
                <a:spcPct val="10000"/>
              </a:spcAft>
            </a:pPr>
            <a:r>
              <a:rPr lang="en-GB" sz="20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GB" altLang="ja-JP" sz="1400" b="1">
                <a:solidFill>
                  <a:srgbClr val="000066"/>
                </a:solidFill>
                <a:ea typeface="ＭＳ Ｐゴシック" charset="-128"/>
              </a:rPr>
              <a:t>1</a:t>
            </a:r>
            <a:r>
              <a:rPr lang="ru-RU" altLang="ja-JP" sz="1400" b="1">
                <a:solidFill>
                  <a:srgbClr val="000066"/>
                </a:solidFill>
                <a:sym typeface="Symbol" pitchFamily="18" charset="2"/>
              </a:rPr>
              <a:t></a:t>
            </a:r>
            <a:r>
              <a:rPr lang="en-GB" altLang="ja-JP" sz="1400" b="1">
                <a:solidFill>
                  <a:srgbClr val="000066"/>
                </a:solidFill>
                <a:ea typeface="ＭＳ Ｐゴシック" charset="-128"/>
              </a:rPr>
              <a:t>3 – predictions with no </a:t>
            </a:r>
            <a:r>
              <a:rPr lang="en-US" altLang="ja-JP" sz="1400" b="1">
                <a:solidFill>
                  <a:srgbClr val="000066"/>
                </a:solidFill>
                <a:ea typeface="ＭＳ Ｐゴシック" charset="-128"/>
              </a:rPr>
              <a:t>resuspension </a:t>
            </a:r>
            <a:r>
              <a:rPr lang="en-GB" altLang="ja-JP" sz="1400" b="1">
                <a:solidFill>
                  <a:srgbClr val="000066"/>
                </a:solidFill>
                <a:ea typeface="ＭＳ Ｐゴシック" charset="-128"/>
              </a:rPr>
              <a:t> (</a:t>
            </a:r>
            <a:r>
              <a:rPr lang="el-GR" altLang="ja-JP" sz="2000" b="1" i="1">
                <a:solidFill>
                  <a:srgbClr val="000066"/>
                </a:solidFill>
                <a:latin typeface="Times New Roman" pitchFamily="18" charset="0"/>
              </a:rPr>
              <a:t>κ</a:t>
            </a:r>
            <a:r>
              <a:rPr lang="en-US" altLang="ja-JP" sz="1400" b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=1</a:t>
            </a:r>
            <a:r>
              <a:rPr lang="en-US" altLang="ja-JP" sz="1400" b="1">
                <a:solidFill>
                  <a:srgbClr val="000066"/>
                </a:solidFill>
                <a:ea typeface="ＭＳ Ｐゴシック" charset="-128"/>
              </a:rPr>
              <a:t>)</a:t>
            </a:r>
            <a:r>
              <a:rPr lang="en-GB" altLang="ja-JP" sz="1400" b="1">
                <a:solidFill>
                  <a:srgbClr val="000066"/>
                </a:solidFill>
                <a:ea typeface="ＭＳ Ｐゴシック" charset="-128"/>
              </a:rPr>
              <a:t>; 4</a:t>
            </a:r>
            <a:r>
              <a:rPr lang="ru-RU" altLang="ja-JP" sz="1400" b="1">
                <a:solidFill>
                  <a:srgbClr val="000066"/>
                </a:solidFill>
                <a:sym typeface="Symbol" pitchFamily="18" charset="2"/>
              </a:rPr>
              <a:t></a:t>
            </a:r>
            <a:r>
              <a:rPr lang="en-GB" altLang="ja-JP" sz="1400" b="1">
                <a:solidFill>
                  <a:srgbClr val="000066"/>
                </a:solidFill>
                <a:ea typeface="ＭＳ Ｐゴシック" charset="-128"/>
              </a:rPr>
              <a:t>6 – predictions with </a:t>
            </a:r>
            <a:r>
              <a:rPr lang="en-US" altLang="ja-JP" sz="1400" b="1">
                <a:solidFill>
                  <a:srgbClr val="000066"/>
                </a:solidFill>
                <a:ea typeface="ＭＳ Ｐゴシック" charset="-128"/>
              </a:rPr>
              <a:t>resuspension</a:t>
            </a:r>
            <a:r>
              <a:rPr lang="en-GB" altLang="ja-JP" sz="1400" b="1">
                <a:solidFill>
                  <a:srgbClr val="000066"/>
                </a:solidFill>
                <a:ea typeface="ＭＳ Ｐゴシック" charset="-128"/>
              </a:rPr>
              <a:t>;</a:t>
            </a:r>
            <a:br>
              <a:rPr lang="en-GB" altLang="ja-JP" sz="1400" b="1">
                <a:solidFill>
                  <a:srgbClr val="000066"/>
                </a:solidFill>
                <a:ea typeface="ＭＳ Ｐゴシック" charset="-128"/>
              </a:rPr>
            </a:br>
            <a:r>
              <a:rPr lang="en-GB" altLang="ja-JP" sz="1400" b="1">
                <a:solidFill>
                  <a:srgbClr val="000066"/>
                </a:solidFill>
                <a:ea typeface="ＭＳ Ｐゴシック" charset="-128"/>
              </a:rPr>
              <a:t>7</a:t>
            </a:r>
            <a:r>
              <a:rPr lang="ru-RU" altLang="ja-JP" sz="1400" b="1">
                <a:solidFill>
                  <a:srgbClr val="000066"/>
                </a:solidFill>
                <a:sym typeface="Symbol" pitchFamily="18" charset="2"/>
              </a:rPr>
              <a:t></a:t>
            </a:r>
            <a:r>
              <a:rPr lang="en-GB" altLang="ja-JP" sz="1400" b="1">
                <a:solidFill>
                  <a:srgbClr val="000066"/>
                </a:solidFill>
                <a:ea typeface="ＭＳ Ｐゴシック" charset="-128"/>
              </a:rPr>
              <a:t>9 – experiments by </a:t>
            </a:r>
            <a:r>
              <a:rPr lang="en-US" altLang="ja-JP" sz="1400" b="1">
                <a:solidFill>
                  <a:srgbClr val="000066"/>
                </a:solidFill>
                <a:ea typeface="ＭＳ Ｐゴシック" charset="-128"/>
              </a:rPr>
              <a:t>Byers</a:t>
            </a:r>
            <a:r>
              <a:rPr lang="en-GB" altLang="ja-JP" sz="1400" b="1">
                <a:solidFill>
                  <a:srgbClr val="000066"/>
                </a:solidFill>
                <a:ea typeface="ＭＳ Ｐゴシック" charset="-128"/>
              </a:rPr>
              <a:t> (1967); 1, 4, 7 – </a:t>
            </a:r>
            <a:r>
              <a:rPr lang="en-GB" altLang="ja-JP" sz="1400" b="1" i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T</a:t>
            </a:r>
            <a:r>
              <a:rPr lang="en-GB" altLang="ja-JP" sz="1400" b="1" baseline="-25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0</a:t>
            </a:r>
            <a:r>
              <a:rPr lang="en-GB" altLang="ja-JP" sz="1400" b="1">
                <a:solidFill>
                  <a:srgbClr val="000066"/>
                </a:solidFill>
                <a:ea typeface="ＭＳ Ｐゴシック" charset="-128"/>
              </a:rPr>
              <a:t> =505 </a:t>
            </a:r>
            <a:r>
              <a:rPr lang="ru-RU" altLang="ja-JP" sz="1400" b="1">
                <a:solidFill>
                  <a:srgbClr val="000066"/>
                </a:solidFill>
              </a:rPr>
              <a:t>К</a:t>
            </a:r>
            <a:r>
              <a:rPr lang="en-GB" altLang="ja-JP" sz="1400" b="1">
                <a:solidFill>
                  <a:srgbClr val="000066"/>
                </a:solidFill>
                <a:ea typeface="ＭＳ Ｐゴシック" charset="-128"/>
              </a:rPr>
              <a:t>; 2, 5, 8 – </a:t>
            </a:r>
            <a:r>
              <a:rPr lang="en-GB" altLang="ja-JP" sz="1400" b="1" i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T</a:t>
            </a:r>
            <a:r>
              <a:rPr lang="en-GB" altLang="ja-JP" sz="1400" b="1" baseline="-25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0</a:t>
            </a:r>
            <a:r>
              <a:rPr lang="en-GB" altLang="ja-JP" sz="1400" b="1">
                <a:solidFill>
                  <a:srgbClr val="000066"/>
                </a:solidFill>
                <a:ea typeface="ＭＳ Ｐゴシック" charset="-128"/>
              </a:rPr>
              <a:t>=630 </a:t>
            </a:r>
            <a:r>
              <a:rPr lang="ru-RU" altLang="ja-JP" sz="1400" b="1">
                <a:solidFill>
                  <a:srgbClr val="000066"/>
                </a:solidFill>
              </a:rPr>
              <a:t>К</a:t>
            </a:r>
            <a:r>
              <a:rPr lang="en-GB" altLang="ja-JP" sz="1400" b="1">
                <a:solidFill>
                  <a:srgbClr val="000066"/>
                </a:solidFill>
                <a:ea typeface="ＭＳ Ｐゴシック" charset="-128"/>
              </a:rPr>
              <a:t>; 3, 6, 9 – </a:t>
            </a:r>
            <a:r>
              <a:rPr lang="en-GB" altLang="ja-JP" sz="1400" b="1" i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T</a:t>
            </a:r>
            <a:r>
              <a:rPr lang="en-GB" altLang="ja-JP" sz="1400" b="1" baseline="-25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0</a:t>
            </a:r>
            <a:r>
              <a:rPr lang="en-GB" altLang="ja-JP" sz="1400" b="1">
                <a:solidFill>
                  <a:srgbClr val="000066"/>
                </a:solidFill>
                <a:ea typeface="ＭＳ Ｐゴシック" charset="-128"/>
              </a:rPr>
              <a:t> =755 </a:t>
            </a:r>
            <a:r>
              <a:rPr lang="ru-RU" altLang="ja-JP" sz="1400" b="1">
                <a:solidFill>
                  <a:srgbClr val="000066"/>
                </a:solidFill>
              </a:rPr>
              <a:t>К</a:t>
            </a:r>
            <a:r>
              <a:rPr lang="en-GB" altLang="ja-JP" sz="1400" b="1">
                <a:ea typeface="ＭＳ Ｐゴシック" charset="-128"/>
              </a:rPr>
              <a:t> </a:t>
            </a:r>
            <a:endParaRPr lang="en-US" sz="1400" b="1"/>
          </a:p>
        </p:txBody>
      </p:sp>
      <p:sp>
        <p:nvSpPr>
          <p:cNvPr id="807958" name="Rectangle 22"/>
          <p:cNvSpPr>
            <a:spLocks noChangeArrowheads="1"/>
          </p:cNvSpPr>
          <p:nvPr/>
        </p:nvSpPr>
        <p:spPr bwMode="auto">
          <a:xfrm>
            <a:off x="-47625" y="503238"/>
            <a:ext cx="8953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07959" name="Rectangle 23"/>
          <p:cNvSpPr>
            <a:spLocks noChangeArrowheads="1"/>
          </p:cNvSpPr>
          <p:nvPr/>
        </p:nvSpPr>
        <p:spPr bwMode="auto">
          <a:xfrm>
            <a:off x="-47625" y="2908300"/>
            <a:ext cx="8953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07960" name="Rectangle 24"/>
          <p:cNvSpPr>
            <a:spLocks noChangeArrowheads="1"/>
          </p:cNvSpPr>
          <p:nvPr/>
        </p:nvSpPr>
        <p:spPr bwMode="auto">
          <a:xfrm>
            <a:off x="-47625" y="2970213"/>
            <a:ext cx="8953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07961" name="Rectangle 25"/>
          <p:cNvSpPr>
            <a:spLocks noChangeArrowheads="1"/>
          </p:cNvSpPr>
          <p:nvPr/>
        </p:nvSpPr>
        <p:spPr bwMode="auto">
          <a:xfrm>
            <a:off x="-47625" y="2932113"/>
            <a:ext cx="8953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807962" name="Object 26"/>
          <p:cNvGraphicFramePr>
            <a:graphicFrameLocks noChangeAspect="1"/>
          </p:cNvGraphicFramePr>
          <p:nvPr/>
        </p:nvGraphicFramePr>
        <p:xfrm>
          <a:off x="1908175" y="2060575"/>
          <a:ext cx="4541838" cy="307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7964" name="Рисунок" r:id="rId4" imgW="4944240" imgH="3572640" progId="Word.Picture.8">
                  <p:embed/>
                </p:oleObj>
              </mc:Choice>
              <mc:Fallback>
                <p:oleObj name="Рисунок" r:id="rId4" imgW="4944240" imgH="3572640" progId="Word.Picture.8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859" t="7558" r="4369" b="6349"/>
                      <a:stretch>
                        <a:fillRect/>
                      </a:stretch>
                    </p:blipFill>
                    <p:spPr bwMode="auto">
                      <a:xfrm>
                        <a:off x="1908175" y="2060575"/>
                        <a:ext cx="4541838" cy="30765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7963" name="Text Box 27"/>
          <p:cNvSpPr txBox="1">
            <a:spLocks noChangeArrowheads="1"/>
          </p:cNvSpPr>
          <p:nvPr/>
        </p:nvSpPr>
        <p:spPr bwMode="auto">
          <a:xfrm>
            <a:off x="8459788" y="6092825"/>
            <a:ext cx="50800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300">
                <a:latin typeface="Arial" charset="0"/>
              </a:rPr>
              <a:t>14</a:t>
            </a:r>
            <a:endParaRPr lang="ru-RU" sz="2300">
              <a:latin typeface="Arial" charset="0"/>
            </a:endParaRPr>
          </a:p>
        </p:txBody>
      </p:sp>
    </p:spTree>
  </p:cSld>
  <p:clrMapOvr>
    <a:masterClrMapping/>
  </p:clrMapOvr>
  <p:transition advClick="0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8" name="Rectangle 4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476250"/>
          </a:xfrm>
          <a:noFill/>
          <a:ln/>
        </p:spPr>
        <p:txBody>
          <a:bodyPr/>
          <a:lstStyle/>
          <a:p>
            <a:r>
              <a:rPr lang="de-DE" sz="1800" b="1"/>
              <a:t>Modelling of Aerosol Deposition in a Nuclear Reactor during</a:t>
            </a:r>
            <a:br>
              <a:rPr lang="de-DE" sz="1800" b="1"/>
            </a:br>
            <a:r>
              <a:rPr lang="de-DE" sz="1800" b="1"/>
              <a:t>a Severe Accident </a:t>
            </a:r>
            <a:r>
              <a:rPr lang="en-US" sz="1800"/>
              <a:t>(Task5)</a:t>
            </a:r>
            <a:endParaRPr lang="ru-RU" sz="1800"/>
          </a:p>
        </p:txBody>
      </p:sp>
      <p:sp>
        <p:nvSpPr>
          <p:cNvPr id="809989" name="Rectangle 5"/>
          <p:cNvSpPr>
            <a:spLocks noChangeArrowheads="1"/>
          </p:cNvSpPr>
          <p:nvPr/>
        </p:nvSpPr>
        <p:spPr bwMode="auto">
          <a:xfrm>
            <a:off x="457200" y="730250"/>
            <a:ext cx="799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ctr"/>
            <a:r>
              <a:rPr lang="en-US" sz="3600" b="1">
                <a:solidFill>
                  <a:srgbClr val="000066"/>
                </a:solidFill>
              </a:rPr>
              <a:t>Summary</a:t>
            </a:r>
          </a:p>
        </p:txBody>
      </p:sp>
      <p:sp>
        <p:nvSpPr>
          <p:cNvPr id="809990" name="Rectangle 6"/>
          <p:cNvSpPr>
            <a:spLocks noChangeArrowheads="1"/>
          </p:cNvSpPr>
          <p:nvPr/>
        </p:nvSpPr>
        <p:spPr bwMode="auto">
          <a:xfrm>
            <a:off x="588963" y="1974850"/>
            <a:ext cx="76327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85000"/>
              <a:buFont typeface="Wingdings" pitchFamily="2" charset="2"/>
              <a:buBlip>
                <a:blip r:embed="rId3"/>
              </a:buBlip>
            </a:pPr>
            <a:r>
              <a:rPr lang="en-GB" sz="2400" b="1">
                <a:solidFill>
                  <a:srgbClr val="000066"/>
                </a:solidFill>
              </a:rPr>
              <a:t>On the basis of comparisons with experimental data and numerical simulations, it  can be concluded that the models presented correctly reproduce the main tendencies of the effect of diffusion</a:t>
            </a:r>
            <a:r>
              <a:rPr lang="en-GB" sz="2400" b="1">
                <a:solidFill>
                  <a:srgbClr val="000066"/>
                </a:solidFill>
                <a:sym typeface="Symbol" pitchFamily="18" charset="2"/>
              </a:rPr>
              <a:t></a:t>
            </a:r>
            <a:r>
              <a:rPr lang="en-GB" sz="2400" b="1">
                <a:solidFill>
                  <a:srgbClr val="000066"/>
                </a:solidFill>
              </a:rPr>
              <a:t>migration and convection</a:t>
            </a:r>
            <a:r>
              <a:rPr lang="en-GB" sz="2400" b="1">
                <a:solidFill>
                  <a:srgbClr val="000066"/>
                </a:solidFill>
                <a:sym typeface="Symbol" pitchFamily="18" charset="2"/>
              </a:rPr>
              <a:t>force mechanisms on </a:t>
            </a:r>
            <a:r>
              <a:rPr lang="en-GB" sz="2400" b="1">
                <a:solidFill>
                  <a:srgbClr val="000066"/>
                </a:solidFill>
              </a:rPr>
              <a:t>the aerosol deposition rate in channel turbulent flows. </a:t>
            </a:r>
            <a:br>
              <a:rPr lang="en-GB" sz="2400" b="1">
                <a:solidFill>
                  <a:srgbClr val="000066"/>
                </a:solidFill>
              </a:rPr>
            </a:br>
            <a:endParaRPr lang="en-GB" sz="2400" b="1">
              <a:solidFill>
                <a:srgbClr val="000066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85000"/>
              <a:buFont typeface="Wingdings" pitchFamily="2" charset="2"/>
              <a:buBlip>
                <a:blip r:embed="rId3"/>
              </a:buBlip>
            </a:pPr>
            <a:r>
              <a:rPr lang="en-GB" sz="2400" b="1">
                <a:solidFill>
                  <a:srgbClr val="000066"/>
                </a:solidFill>
              </a:rPr>
              <a:t>The models for predicting the deposition rate of aerosol particles are implanted in the PROFIT code, which was </a:t>
            </a:r>
            <a:r>
              <a:rPr lang="en-US" altLang="ja-JP" sz="2400" b="1">
                <a:solidFill>
                  <a:srgbClr val="000066"/>
                </a:solidFill>
                <a:ea typeface="ＭＳ Ｐゴシック" charset="-128"/>
              </a:rPr>
              <a:t>elaborated at the Nuclear Safety Institute of the RAS.</a:t>
            </a:r>
          </a:p>
          <a:p>
            <a:pPr marL="342900" indent="-342900">
              <a:lnSpc>
                <a:spcPct val="80000"/>
              </a:lnSpc>
              <a:spcBef>
                <a:spcPct val="40000"/>
              </a:spcBef>
              <a:buClr>
                <a:schemeClr val="folHlink"/>
              </a:buClr>
              <a:buSzPct val="85000"/>
              <a:buFont typeface="Wingdings" pitchFamily="2" charset="2"/>
              <a:buNone/>
            </a:pP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809991" name="Text Box 7"/>
          <p:cNvSpPr txBox="1">
            <a:spLocks noChangeArrowheads="1"/>
          </p:cNvSpPr>
          <p:nvPr/>
        </p:nvSpPr>
        <p:spPr bwMode="auto">
          <a:xfrm>
            <a:off x="8459788" y="6092825"/>
            <a:ext cx="50800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300">
                <a:latin typeface="Arial" charset="0"/>
              </a:rPr>
              <a:t>15</a:t>
            </a:r>
            <a:endParaRPr lang="ru-RU" sz="2300">
              <a:latin typeface="Arial" charset="0"/>
            </a:endParaRPr>
          </a:p>
        </p:txBody>
      </p:sp>
    </p:spTree>
  </p:cSld>
  <p:clrMapOvr>
    <a:masterClrMapping/>
  </p:clrMapOvr>
  <p:transition advClick="0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431800"/>
          </a:xfrm>
        </p:spPr>
        <p:txBody>
          <a:bodyPr/>
          <a:lstStyle/>
          <a:p>
            <a:pPr defTabSz="914400"/>
            <a:r>
              <a:rPr lang="de-DE" sz="1800" b="1">
                <a:cs typeface="Times New Roman" pitchFamily="18" charset="0"/>
              </a:rPr>
              <a:t>Modelling of Aerosol Deposition in a Nuclear Reactor during</a:t>
            </a:r>
            <a:br>
              <a:rPr lang="de-DE" sz="1800" b="1">
                <a:cs typeface="Times New Roman" pitchFamily="18" charset="0"/>
              </a:rPr>
            </a:br>
            <a:r>
              <a:rPr lang="de-DE" sz="1800" b="1">
                <a:cs typeface="Times New Roman" pitchFamily="18" charset="0"/>
              </a:rPr>
              <a:t>a Severe Accident </a:t>
            </a:r>
            <a:r>
              <a:rPr lang="en-US" sz="1800"/>
              <a:t>(Task5)</a:t>
            </a:r>
            <a:endParaRPr lang="ru-RU" sz="1800"/>
          </a:p>
        </p:txBody>
      </p:sp>
      <p:sp>
        <p:nvSpPr>
          <p:cNvPr id="7014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01449" name="Text Box 9"/>
          <p:cNvSpPr txBox="1">
            <a:spLocks noChangeArrowheads="1"/>
          </p:cNvSpPr>
          <p:nvPr/>
        </p:nvSpPr>
        <p:spPr bwMode="auto">
          <a:xfrm>
            <a:off x="250825" y="1844675"/>
            <a:ext cx="8320088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600" b="1">
                <a:solidFill>
                  <a:srgbClr val="000066"/>
                </a:solidFill>
                <a:latin typeface="Tahoma" pitchFamily="34" charset="0"/>
              </a:rPr>
              <a:t>The deposition rate on walls is determined with due regard for all </a:t>
            </a:r>
          </a:p>
          <a:p>
            <a:r>
              <a:rPr lang="en-GB" sz="1600" b="1">
                <a:solidFill>
                  <a:srgbClr val="000066"/>
                </a:solidFill>
                <a:latin typeface="Tahoma" pitchFamily="34" charset="0"/>
              </a:rPr>
              <a:t>essential mechanisms that can take place in the reactor circuit: </a:t>
            </a:r>
            <a:br>
              <a:rPr lang="en-GB" sz="1600" b="1">
                <a:solidFill>
                  <a:srgbClr val="000066"/>
                </a:solidFill>
                <a:latin typeface="Tahoma" pitchFamily="34" charset="0"/>
              </a:rPr>
            </a:br>
            <a:endParaRPr lang="en-GB" sz="1600" b="1">
              <a:solidFill>
                <a:srgbClr val="000066"/>
              </a:solidFill>
              <a:latin typeface="Tahoma" pitchFamily="34" charset="0"/>
            </a:endParaRPr>
          </a:p>
          <a:p>
            <a:pPr>
              <a:buFontTx/>
              <a:buChar char="•"/>
            </a:pPr>
            <a:r>
              <a:rPr lang="en-GB" sz="1600" b="1">
                <a:solidFill>
                  <a:srgbClr val="000066"/>
                </a:solidFill>
                <a:latin typeface="Tahoma" pitchFamily="34" charset="0"/>
              </a:rPr>
              <a:t> Brownian and turbulent diffusion; </a:t>
            </a:r>
            <a:br>
              <a:rPr lang="en-GB" sz="1600" b="1">
                <a:solidFill>
                  <a:srgbClr val="000066"/>
                </a:solidFill>
                <a:latin typeface="Tahoma" pitchFamily="34" charset="0"/>
              </a:rPr>
            </a:br>
            <a:endParaRPr lang="en-GB" sz="1600" b="1">
              <a:solidFill>
                <a:srgbClr val="000066"/>
              </a:solidFill>
              <a:latin typeface="Tahoma" pitchFamily="34" charset="0"/>
            </a:endParaRPr>
          </a:p>
          <a:p>
            <a:pPr>
              <a:buFontTx/>
              <a:buChar char="•"/>
            </a:pPr>
            <a:r>
              <a:rPr lang="en-GB" sz="1600" b="1">
                <a:solidFill>
                  <a:srgbClr val="000066"/>
                </a:solidFill>
                <a:latin typeface="Tahoma" pitchFamily="34" charset="0"/>
              </a:rPr>
              <a:t> Turbulent migration (turbophoresis) induced by turbulence energy gradient; </a:t>
            </a:r>
            <a:br>
              <a:rPr lang="en-GB" sz="1600" b="1">
                <a:solidFill>
                  <a:srgbClr val="000066"/>
                </a:solidFill>
                <a:latin typeface="Tahoma" pitchFamily="34" charset="0"/>
              </a:rPr>
            </a:br>
            <a:endParaRPr lang="en-GB" sz="1600" b="1">
              <a:solidFill>
                <a:srgbClr val="000066"/>
              </a:solidFill>
              <a:latin typeface="Tahoma" pitchFamily="34" charset="0"/>
            </a:endParaRPr>
          </a:p>
          <a:p>
            <a:pPr>
              <a:buFontTx/>
              <a:buChar char="•"/>
            </a:pPr>
            <a:r>
              <a:rPr lang="en-GB" sz="1600" b="1">
                <a:solidFill>
                  <a:srgbClr val="000066"/>
                </a:solidFill>
                <a:latin typeface="Tahoma" pitchFamily="34" charset="0"/>
              </a:rPr>
              <a:t> Gravitational sedimentation;</a:t>
            </a:r>
            <a:br>
              <a:rPr lang="en-GB" sz="1600" b="1">
                <a:solidFill>
                  <a:srgbClr val="000066"/>
                </a:solidFill>
                <a:latin typeface="Tahoma" pitchFamily="34" charset="0"/>
              </a:rPr>
            </a:br>
            <a:endParaRPr lang="en-GB" sz="1600" b="1">
              <a:solidFill>
                <a:srgbClr val="000066"/>
              </a:solidFill>
              <a:latin typeface="Tahoma" pitchFamily="34" charset="0"/>
            </a:endParaRPr>
          </a:p>
          <a:p>
            <a:pPr>
              <a:buFontTx/>
              <a:buChar char="•"/>
            </a:pPr>
            <a:r>
              <a:rPr lang="en-GB" sz="1600" b="1">
                <a:solidFill>
                  <a:srgbClr val="000066"/>
                </a:solidFill>
                <a:latin typeface="Tahoma" pitchFamily="34" charset="0"/>
              </a:rPr>
              <a:t> Thermophoresis caused by temperature gradient; </a:t>
            </a:r>
            <a:br>
              <a:rPr lang="en-GB" sz="1600" b="1">
                <a:solidFill>
                  <a:srgbClr val="000066"/>
                </a:solidFill>
                <a:latin typeface="Tahoma" pitchFamily="34" charset="0"/>
              </a:rPr>
            </a:br>
            <a:endParaRPr lang="en-GB" sz="1600" b="1">
              <a:solidFill>
                <a:srgbClr val="000066"/>
              </a:solidFill>
              <a:latin typeface="Tahoma" pitchFamily="34" charset="0"/>
            </a:endParaRPr>
          </a:p>
          <a:p>
            <a:pPr>
              <a:buFontTx/>
              <a:buChar char="•"/>
            </a:pPr>
            <a:r>
              <a:rPr lang="en-GB" sz="1600" b="1">
                <a:solidFill>
                  <a:srgbClr val="000066"/>
                </a:solidFill>
                <a:latin typeface="Tahoma" pitchFamily="34" charset="0"/>
              </a:rPr>
              <a:t> Convective transfer due to vapour condensation onto walls (diffusiophoresis);</a:t>
            </a:r>
            <a:br>
              <a:rPr lang="en-GB" sz="1600" b="1">
                <a:solidFill>
                  <a:srgbClr val="000066"/>
                </a:solidFill>
                <a:latin typeface="Tahoma" pitchFamily="34" charset="0"/>
              </a:rPr>
            </a:br>
            <a:endParaRPr lang="en-GB" sz="1600" b="1">
              <a:solidFill>
                <a:srgbClr val="000066"/>
              </a:solidFill>
              <a:latin typeface="Tahoma" pitchFamily="34" charset="0"/>
            </a:endParaRPr>
          </a:p>
          <a:p>
            <a:pPr>
              <a:buFontTx/>
              <a:buChar char="•"/>
            </a:pPr>
            <a:r>
              <a:rPr lang="en-GB" sz="1600" b="1">
                <a:solidFill>
                  <a:srgbClr val="000066"/>
                </a:solidFill>
                <a:latin typeface="Tahoma" pitchFamily="34" charset="0"/>
              </a:rPr>
              <a:t> Lift force due to velocity gradient of the carrying flow; </a:t>
            </a:r>
            <a:br>
              <a:rPr lang="en-GB" sz="1600" b="1">
                <a:solidFill>
                  <a:srgbClr val="000066"/>
                </a:solidFill>
                <a:latin typeface="Tahoma" pitchFamily="34" charset="0"/>
              </a:rPr>
            </a:br>
            <a:endParaRPr lang="en-GB" sz="1600" b="1">
              <a:solidFill>
                <a:srgbClr val="000066"/>
              </a:solidFill>
              <a:latin typeface="Tahoma" pitchFamily="34" charset="0"/>
            </a:endParaRPr>
          </a:p>
          <a:p>
            <a:pPr>
              <a:buFontTx/>
              <a:buChar char="•"/>
            </a:pPr>
            <a:r>
              <a:rPr lang="en-GB" sz="1600" b="1">
                <a:solidFill>
                  <a:srgbClr val="000066"/>
                </a:solidFill>
                <a:latin typeface="Tahoma" pitchFamily="34" charset="0"/>
              </a:rPr>
              <a:t> And centrifugal force when flowing around a curved surface or </a:t>
            </a:r>
          </a:p>
          <a:p>
            <a:r>
              <a:rPr lang="en-GB" sz="1600" b="1">
                <a:solidFill>
                  <a:srgbClr val="000066"/>
                </a:solidFill>
                <a:latin typeface="Tahoma" pitchFamily="34" charset="0"/>
              </a:rPr>
              <a:t>  in the case of flow swirl;</a:t>
            </a:r>
            <a:r>
              <a:rPr lang="ru-RU" sz="1600" b="1">
                <a:latin typeface="Tahoma" pitchFamily="34" charset="0"/>
              </a:rPr>
              <a:t> </a:t>
            </a:r>
          </a:p>
        </p:txBody>
      </p:sp>
      <p:sp>
        <p:nvSpPr>
          <p:cNvPr id="701450" name="Text Box 10"/>
          <p:cNvSpPr txBox="1">
            <a:spLocks noChangeArrowheads="1"/>
          </p:cNvSpPr>
          <p:nvPr/>
        </p:nvSpPr>
        <p:spPr bwMode="auto">
          <a:xfrm>
            <a:off x="684213" y="765175"/>
            <a:ext cx="7272337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90000"/>
              </a:spcBef>
            </a:pPr>
            <a:r>
              <a:rPr lang="en-GB" sz="2000" b="1">
                <a:cs typeface="Times New Roman" pitchFamily="18" charset="0"/>
              </a:rPr>
              <a:t>Our objective is to present models </a:t>
            </a:r>
            <a:r>
              <a:rPr lang="en-GB" sz="2000" b="1"/>
              <a:t>for predicting the </a:t>
            </a:r>
            <a:r>
              <a:rPr lang="en-GB" sz="2000" b="1" u="sng"/>
              <a:t>deposition</a:t>
            </a:r>
            <a:r>
              <a:rPr lang="en-GB" sz="2000" b="1"/>
              <a:t> of aerosol-shaped fission products.</a:t>
            </a:r>
            <a:r>
              <a:rPr lang="en-GB" sz="3200" b="1"/>
              <a:t> </a:t>
            </a:r>
            <a:endParaRPr lang="en-GB" sz="3200" b="1">
              <a:cs typeface="Times New Roman" pitchFamily="18" charset="0"/>
            </a:endParaRPr>
          </a:p>
        </p:txBody>
      </p:sp>
      <p:sp>
        <p:nvSpPr>
          <p:cNvPr id="701451" name="Text Box 11"/>
          <p:cNvSpPr txBox="1">
            <a:spLocks noChangeArrowheads="1"/>
          </p:cNvSpPr>
          <p:nvPr/>
        </p:nvSpPr>
        <p:spPr bwMode="auto">
          <a:xfrm>
            <a:off x="8604250" y="6021388"/>
            <a:ext cx="346075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300">
                <a:latin typeface="Arial" charset="0"/>
              </a:rPr>
              <a:t>2</a:t>
            </a:r>
            <a:endParaRPr lang="ru-RU" sz="2300">
              <a:latin typeface="Arial" charset="0"/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4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sz="1800" b="1"/>
              <a:t>Modelling of Aerosol Deposition in a Nuclear Reactor during</a:t>
            </a:r>
            <a:br>
              <a:rPr lang="de-DE" sz="1800" b="1"/>
            </a:br>
            <a:r>
              <a:rPr lang="de-DE" sz="1800" b="1"/>
              <a:t>a Severe Accident </a:t>
            </a:r>
            <a:r>
              <a:rPr lang="en-US" sz="1800"/>
              <a:t>(Task5)</a:t>
            </a:r>
            <a:endParaRPr lang="ru-RU" sz="1800"/>
          </a:p>
        </p:txBody>
      </p:sp>
      <p:sp>
        <p:nvSpPr>
          <p:cNvPr id="782342" name="Rectangle 6"/>
          <p:cNvSpPr>
            <a:spLocks noChangeArrowheads="1"/>
          </p:cNvSpPr>
          <p:nvPr/>
        </p:nvSpPr>
        <p:spPr bwMode="auto">
          <a:xfrm>
            <a:off x="900113" y="1052513"/>
            <a:ext cx="72723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b="1">
                <a:solidFill>
                  <a:srgbClr val="000066"/>
                </a:solidFill>
              </a:rPr>
              <a:t>Motion Equation of an Aerosol Particle</a:t>
            </a:r>
          </a:p>
        </p:txBody>
      </p:sp>
      <p:graphicFrame>
        <p:nvGraphicFramePr>
          <p:cNvPr id="782343" name="Object 7"/>
          <p:cNvGraphicFramePr>
            <a:graphicFrameLocks noChangeAspect="1"/>
          </p:cNvGraphicFramePr>
          <p:nvPr>
            <p:ph idx="1"/>
          </p:nvPr>
        </p:nvGraphicFramePr>
        <p:xfrm>
          <a:off x="2051050" y="3068638"/>
          <a:ext cx="49403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353" name="Equation" r:id="rId4" imgW="4940280" imgH="1218960" progId="Equation.DSMT4">
                  <p:embed/>
                </p:oleObj>
              </mc:Choice>
              <mc:Fallback>
                <p:oleObj name="Equation" r:id="rId4" imgW="4940280" imgH="12189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3068638"/>
                        <a:ext cx="4940300" cy="12192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2345" name="Line 9"/>
          <p:cNvSpPr>
            <a:spLocks noChangeShapeType="1"/>
          </p:cNvSpPr>
          <p:nvPr/>
        </p:nvSpPr>
        <p:spPr bwMode="auto">
          <a:xfrm flipV="1">
            <a:off x="3419475" y="2420938"/>
            <a:ext cx="865188" cy="720725"/>
          </a:xfrm>
          <a:prstGeom prst="line">
            <a:avLst/>
          </a:prstGeom>
          <a:noFill/>
          <a:ln w="9525">
            <a:solidFill>
              <a:schemeClr val="tx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82346" name="Text Box 10"/>
          <p:cNvSpPr txBox="1">
            <a:spLocks noChangeArrowheads="1"/>
          </p:cNvSpPr>
          <p:nvPr/>
        </p:nvSpPr>
        <p:spPr bwMode="auto">
          <a:xfrm>
            <a:off x="3851275" y="2133600"/>
            <a:ext cx="3446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rgbClr val="000066"/>
                </a:solidFill>
                <a:latin typeface="Times New Roman" pitchFamily="18" charset="0"/>
              </a:rPr>
              <a:t>fluid  velocity                Brownian force</a:t>
            </a:r>
            <a:endParaRPr lang="ru-RU" sz="1600" b="1" i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782347" name="Line 11"/>
          <p:cNvSpPr>
            <a:spLocks noChangeShapeType="1"/>
          </p:cNvSpPr>
          <p:nvPr/>
        </p:nvSpPr>
        <p:spPr bwMode="auto">
          <a:xfrm flipV="1">
            <a:off x="6659563" y="2492375"/>
            <a:ext cx="144462" cy="936625"/>
          </a:xfrm>
          <a:prstGeom prst="line">
            <a:avLst/>
          </a:prstGeom>
          <a:noFill/>
          <a:ln w="9525">
            <a:solidFill>
              <a:schemeClr val="tx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82348" name="Text Box 12"/>
          <p:cNvSpPr txBox="1">
            <a:spLocks noChangeArrowheads="1"/>
          </p:cNvSpPr>
          <p:nvPr/>
        </p:nvSpPr>
        <p:spPr bwMode="auto">
          <a:xfrm>
            <a:off x="2339975" y="4724400"/>
            <a:ext cx="201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rgbClr val="660066"/>
                </a:solidFill>
                <a:latin typeface="Times New Roman" pitchFamily="18" charset="0"/>
              </a:rPr>
              <a:t>particle response time</a:t>
            </a:r>
            <a:endParaRPr lang="ru-RU" sz="1600" b="1" i="1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782349" name="Line 13"/>
          <p:cNvSpPr>
            <a:spLocks noChangeShapeType="1"/>
          </p:cNvSpPr>
          <p:nvPr/>
        </p:nvSpPr>
        <p:spPr bwMode="auto">
          <a:xfrm flipH="1">
            <a:off x="3492500" y="4005263"/>
            <a:ext cx="768350" cy="719137"/>
          </a:xfrm>
          <a:prstGeom prst="line">
            <a:avLst/>
          </a:prstGeom>
          <a:noFill/>
          <a:ln w="9525">
            <a:solidFill>
              <a:srgbClr val="66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82350" name="Text Box 14"/>
          <p:cNvSpPr txBox="1">
            <a:spLocks noChangeArrowheads="1"/>
          </p:cNvSpPr>
          <p:nvPr/>
        </p:nvSpPr>
        <p:spPr bwMode="auto">
          <a:xfrm>
            <a:off x="5867400" y="4652963"/>
            <a:ext cx="1060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rgbClr val="000066"/>
                </a:solidFill>
                <a:latin typeface="Times New Roman" pitchFamily="18" charset="0"/>
              </a:rPr>
              <a:t>body force</a:t>
            </a:r>
            <a:endParaRPr lang="ru-RU" sz="1600" b="1" i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782351" name="Line 15"/>
          <p:cNvSpPr>
            <a:spLocks noChangeShapeType="1"/>
          </p:cNvSpPr>
          <p:nvPr/>
        </p:nvSpPr>
        <p:spPr bwMode="auto">
          <a:xfrm>
            <a:off x="6084888" y="3789363"/>
            <a:ext cx="287337" cy="863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82352" name="Text Box 16"/>
          <p:cNvSpPr txBox="1">
            <a:spLocks noChangeArrowheads="1"/>
          </p:cNvSpPr>
          <p:nvPr/>
        </p:nvSpPr>
        <p:spPr bwMode="auto">
          <a:xfrm>
            <a:off x="8604250" y="6021388"/>
            <a:ext cx="346075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300">
                <a:latin typeface="Arial" charset="0"/>
              </a:rPr>
              <a:t>3</a:t>
            </a:r>
            <a:endParaRPr lang="ru-RU" sz="2300">
              <a:latin typeface="Arial" charset="0"/>
            </a:endParaRPr>
          </a:p>
        </p:txBody>
      </p:sp>
    </p:spTree>
  </p:cSld>
  <p:clrMapOvr>
    <a:masterClrMapping/>
  </p:clrMapOvr>
  <p:transition advClick="0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sz="1800" b="1"/>
              <a:t>Modelling of Aerosol Deposition in a Nuclear Reactor during</a:t>
            </a:r>
            <a:br>
              <a:rPr lang="de-DE" sz="1800" b="1"/>
            </a:br>
            <a:r>
              <a:rPr lang="de-DE" sz="1800" b="1"/>
              <a:t>a Severe Accident </a:t>
            </a:r>
            <a:r>
              <a:rPr lang="en-US" sz="1800"/>
              <a:t>(Task5)</a:t>
            </a:r>
            <a:endParaRPr lang="ru-RU" sz="1800"/>
          </a:p>
        </p:txBody>
      </p:sp>
      <p:graphicFrame>
        <p:nvGraphicFramePr>
          <p:cNvPr id="785415" name="Object 7"/>
          <p:cNvGraphicFramePr>
            <a:graphicFrameLocks noChangeAspect="1"/>
          </p:cNvGraphicFramePr>
          <p:nvPr>
            <p:ph sz="half" idx="1"/>
          </p:nvPr>
        </p:nvGraphicFramePr>
        <p:xfrm>
          <a:off x="1258888" y="1268413"/>
          <a:ext cx="7129462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428" name="Equation" r:id="rId4" imgW="7619760" imgH="863280" progId="Equation.DSMT4">
                  <p:embed/>
                </p:oleObj>
              </mc:Choice>
              <mc:Fallback>
                <p:oleObj name="Equation" r:id="rId4" imgW="7619760" imgH="8632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268413"/>
                        <a:ext cx="7129462" cy="8080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5414" name="Rectangle 6"/>
          <p:cNvSpPr>
            <a:spLocks noChangeArrowheads="1"/>
          </p:cNvSpPr>
          <p:nvPr/>
        </p:nvSpPr>
        <p:spPr bwMode="auto">
          <a:xfrm>
            <a:off x="468313" y="836613"/>
            <a:ext cx="819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ctr"/>
            <a:r>
              <a:rPr lang="en-US" sz="2400" b="1">
                <a:solidFill>
                  <a:srgbClr val="000066"/>
                </a:solidFill>
              </a:rPr>
              <a:t>Kinetic Equation for the Particle Velocity PDF</a:t>
            </a:r>
          </a:p>
        </p:txBody>
      </p:sp>
      <p:sp>
        <p:nvSpPr>
          <p:cNvPr id="785417" name="Text Box 9"/>
          <p:cNvSpPr txBox="1">
            <a:spLocks noChangeArrowheads="1"/>
          </p:cNvSpPr>
          <p:nvPr/>
        </p:nvSpPr>
        <p:spPr bwMode="auto">
          <a:xfrm>
            <a:off x="1187450" y="2492375"/>
            <a:ext cx="7500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7A0000"/>
                </a:solidFill>
              </a:rPr>
              <a:t>                turbulence</a:t>
            </a:r>
            <a:r>
              <a:rPr lang="en-US" sz="1800" b="1">
                <a:solidFill>
                  <a:srgbClr val="7A0000"/>
                </a:solidFill>
                <a:sym typeface="Symbol" pitchFamily="18" charset="2"/>
              </a:rPr>
              <a:t></a:t>
            </a:r>
            <a:r>
              <a:rPr lang="en-US" sz="1800" b="1">
                <a:solidFill>
                  <a:srgbClr val="7A0000"/>
                </a:solidFill>
              </a:rPr>
              <a:t>particle interaction              Brownian motion   </a:t>
            </a:r>
            <a:endParaRPr lang="en-US" sz="1800" b="1">
              <a:solidFill>
                <a:srgbClr val="7A0000"/>
              </a:solidFill>
              <a:sym typeface="Symbol" pitchFamily="18" charset="2"/>
            </a:endParaRPr>
          </a:p>
        </p:txBody>
      </p:sp>
      <p:sp>
        <p:nvSpPr>
          <p:cNvPr id="785420" name="Line 12"/>
          <p:cNvSpPr>
            <a:spLocks noChangeShapeType="1"/>
          </p:cNvSpPr>
          <p:nvPr/>
        </p:nvSpPr>
        <p:spPr bwMode="auto">
          <a:xfrm flipH="1">
            <a:off x="4211638" y="1989138"/>
            <a:ext cx="720725" cy="503237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85421" name="Line 13"/>
          <p:cNvSpPr>
            <a:spLocks noChangeShapeType="1"/>
          </p:cNvSpPr>
          <p:nvPr/>
        </p:nvSpPr>
        <p:spPr bwMode="auto">
          <a:xfrm flipH="1">
            <a:off x="5148263" y="1989138"/>
            <a:ext cx="1008062" cy="503237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85422" name="Line 14"/>
          <p:cNvSpPr>
            <a:spLocks noChangeShapeType="1"/>
          </p:cNvSpPr>
          <p:nvPr/>
        </p:nvSpPr>
        <p:spPr bwMode="auto">
          <a:xfrm>
            <a:off x="7596188" y="2060575"/>
            <a:ext cx="288925" cy="504825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85423" name="Text Box 15"/>
          <p:cNvSpPr txBox="1">
            <a:spLocks noChangeArrowheads="1"/>
          </p:cNvSpPr>
          <p:nvPr/>
        </p:nvSpPr>
        <p:spPr bwMode="auto">
          <a:xfrm>
            <a:off x="684213" y="2852738"/>
            <a:ext cx="8267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</a:rPr>
              <a:t>P</a:t>
            </a:r>
            <a:r>
              <a:rPr lang="en-US" sz="2000" i="1">
                <a:solidFill>
                  <a:srgbClr val="000066"/>
                </a:solidFill>
                <a:latin typeface="Times New Roman" pitchFamily="18" charset="0"/>
              </a:rPr>
              <a:t>(</a:t>
            </a: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</a:rPr>
              <a:t>x</a:t>
            </a:r>
            <a:r>
              <a:rPr lang="en-US" sz="2000" b="1" i="1" baseline="-25000">
                <a:solidFill>
                  <a:srgbClr val="000066"/>
                </a:solidFill>
                <a:latin typeface="Times New Roman" pitchFamily="18" charset="0"/>
              </a:rPr>
              <a:t>i </a:t>
            </a: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</a:rPr>
              <a:t>,v</a:t>
            </a:r>
            <a:r>
              <a:rPr lang="en-US" sz="2000" b="1" i="1" baseline="-25000">
                <a:solidFill>
                  <a:srgbClr val="000066"/>
                </a:solidFill>
                <a:latin typeface="Times New Roman" pitchFamily="18" charset="0"/>
              </a:rPr>
              <a:t>i</a:t>
            </a: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</a:rPr>
              <a:t> ,t</a:t>
            </a:r>
            <a:r>
              <a:rPr lang="en-US" sz="2000" i="1">
                <a:solidFill>
                  <a:srgbClr val="000066"/>
                </a:solidFill>
                <a:latin typeface="Times New Roman" pitchFamily="18" charset="0"/>
              </a:rPr>
              <a:t>)</a:t>
            </a: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000">
                <a:solidFill>
                  <a:srgbClr val="000066"/>
                </a:solidFill>
                <a:latin typeface="Times New Roman" pitchFamily="18" charset="0"/>
              </a:rPr>
              <a:t> is the probability of finding a particle at a point  </a:t>
            </a: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</a:rPr>
              <a:t>x</a:t>
            </a:r>
            <a:r>
              <a:rPr lang="en-US" sz="2000" b="1" i="1" baseline="-25000">
                <a:solidFill>
                  <a:srgbClr val="000066"/>
                </a:solidFill>
                <a:latin typeface="Times New Roman" pitchFamily="18" charset="0"/>
              </a:rPr>
              <a:t>i</a:t>
            </a:r>
            <a:r>
              <a:rPr lang="en-US" sz="2000" i="1" baseline="-250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000">
                <a:solidFill>
                  <a:srgbClr val="000066"/>
                </a:solidFill>
                <a:latin typeface="Times New Roman" pitchFamily="18" charset="0"/>
              </a:rPr>
              <a:t>,</a:t>
            </a:r>
            <a:br>
              <a:rPr lang="en-US" sz="2000">
                <a:solidFill>
                  <a:srgbClr val="000066"/>
                </a:solidFill>
                <a:latin typeface="Times New Roman" pitchFamily="18" charset="0"/>
              </a:rPr>
            </a:br>
            <a:r>
              <a:rPr lang="en-US" sz="2000">
                <a:solidFill>
                  <a:srgbClr val="000066"/>
                </a:solidFill>
                <a:latin typeface="Times New Roman" pitchFamily="18" charset="0"/>
              </a:rPr>
              <a:t> with a velocity </a:t>
            </a: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 sz="2000" b="1" i="1" baseline="-25000">
                <a:solidFill>
                  <a:srgbClr val="000066"/>
                </a:solidFill>
                <a:latin typeface="Times New Roman" pitchFamily="18" charset="0"/>
              </a:rPr>
              <a:t>i</a:t>
            </a: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000">
                <a:solidFill>
                  <a:srgbClr val="000066"/>
                </a:solidFill>
                <a:latin typeface="Times New Roman" pitchFamily="18" charset="0"/>
              </a:rPr>
              <a:t>, at time  </a:t>
            </a: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</a:rPr>
              <a:t>t</a:t>
            </a:r>
            <a:endParaRPr lang="en-US" sz="1800" b="1" i="1">
              <a:solidFill>
                <a:srgbClr val="000066"/>
              </a:solidFill>
              <a:latin typeface="Times New Roman" pitchFamily="18" charset="0"/>
            </a:endParaRPr>
          </a:p>
        </p:txBody>
      </p:sp>
      <p:graphicFrame>
        <p:nvGraphicFramePr>
          <p:cNvPr id="785424" name="Object 16"/>
          <p:cNvGraphicFramePr>
            <a:graphicFrameLocks noChangeAspect="1"/>
          </p:cNvGraphicFramePr>
          <p:nvPr>
            <p:ph sz="half" idx="2"/>
          </p:nvPr>
        </p:nvGraphicFramePr>
        <p:xfrm>
          <a:off x="468313" y="3716338"/>
          <a:ext cx="82089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429" name="Equation" r:id="rId6" imgW="7365960" imgH="685800" progId="Equation.DSMT4">
                  <p:embed/>
                </p:oleObj>
              </mc:Choice>
              <mc:Fallback>
                <p:oleObj name="Equation" r:id="rId6" imgW="7365960" imgH="6858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716338"/>
                        <a:ext cx="8208962" cy="7620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5426" name="Text Box 18"/>
          <p:cNvSpPr txBox="1">
            <a:spLocks noChangeArrowheads="1"/>
          </p:cNvSpPr>
          <p:nvPr/>
        </p:nvSpPr>
        <p:spPr bwMode="auto">
          <a:xfrm>
            <a:off x="468313" y="4724400"/>
            <a:ext cx="7848600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45000"/>
              </a:spcBef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</a:t>
            </a: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u</a:t>
            </a:r>
            <a:r>
              <a:rPr lang="en-US" sz="2000" b="1" i="1" baseline="-250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i</a:t>
            </a: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u</a:t>
            </a:r>
            <a:r>
              <a:rPr lang="en-US" sz="2000" b="1" i="1" baseline="-250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j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</a:t>
            </a:r>
            <a:r>
              <a:rPr lang="en-US" sz="2000">
                <a:solidFill>
                  <a:srgbClr val="000066"/>
                </a:solidFill>
                <a:latin typeface="Times New Roman" pitchFamily="18" charset="0"/>
              </a:rPr>
              <a:t> is the </a:t>
            </a:r>
            <a:r>
              <a:rPr lang="en-US" sz="2000" u="sng">
                <a:solidFill>
                  <a:srgbClr val="000066"/>
                </a:solidFill>
                <a:latin typeface="Times New Roman" pitchFamily="18" charset="0"/>
              </a:rPr>
              <a:t>fluid turbulent stress</a:t>
            </a:r>
          </a:p>
          <a:p>
            <a:pPr>
              <a:lnSpc>
                <a:spcPct val="80000"/>
              </a:lnSpc>
              <a:spcBef>
                <a:spcPct val="45000"/>
              </a:spcBef>
            </a:pP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 U</a:t>
            </a:r>
            <a:r>
              <a:rPr lang="en-US" sz="2000" b="1" i="1" baseline="-250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i</a:t>
            </a: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/ x</a:t>
            </a:r>
            <a:r>
              <a:rPr lang="en-US" sz="2000" b="1" i="1" baseline="-250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j</a:t>
            </a:r>
            <a:r>
              <a:rPr lang="en-US" sz="2000">
                <a:solidFill>
                  <a:srgbClr val="000066"/>
                </a:solidFill>
                <a:latin typeface="Times New Roman" pitchFamily="18" charset="0"/>
              </a:rPr>
              <a:t> is the </a:t>
            </a:r>
            <a:r>
              <a:rPr lang="en-US" sz="2000" u="sng">
                <a:solidFill>
                  <a:srgbClr val="000066"/>
                </a:solidFill>
                <a:latin typeface="Times New Roman" pitchFamily="18" charset="0"/>
              </a:rPr>
              <a:t>averaged velocity gradient</a:t>
            </a:r>
            <a:r>
              <a:rPr lang="en-US" sz="2000">
                <a:solidFill>
                  <a:srgbClr val="000066"/>
                </a:solidFill>
                <a:latin typeface="Times New Roman" pitchFamily="18" charset="0"/>
              </a:rPr>
              <a:t> of the fluid </a:t>
            </a:r>
            <a:r>
              <a:rPr lang="en-US" sz="2000" u="sng">
                <a:solidFill>
                  <a:srgbClr val="000066"/>
                </a:solidFill>
                <a:latin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</a:rPr>
              <a:t>f</a:t>
            </a:r>
            <a:r>
              <a:rPr lang="en-US" sz="2000" b="1" i="1" baseline="-25000">
                <a:solidFill>
                  <a:srgbClr val="000066"/>
                </a:solidFill>
                <a:latin typeface="Times New Roman" pitchFamily="18" charset="0"/>
              </a:rPr>
              <a:t>u ij</a:t>
            </a:r>
            <a:r>
              <a:rPr lang="en-US" sz="2000">
                <a:solidFill>
                  <a:srgbClr val="000066"/>
                </a:solidFill>
                <a:latin typeface="Times New Roman" pitchFamily="18" charset="0"/>
              </a:rPr>
              <a:t> , </a:t>
            </a: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</a:rPr>
              <a:t>l</a:t>
            </a:r>
            <a:r>
              <a:rPr lang="en-US" sz="2000" b="1" i="1" baseline="-25000">
                <a:solidFill>
                  <a:srgbClr val="000066"/>
                </a:solidFill>
                <a:latin typeface="Times New Roman" pitchFamily="18" charset="0"/>
              </a:rPr>
              <a:t>u ij</a:t>
            </a: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</a:rPr>
              <a:t> , m</a:t>
            </a:r>
            <a:r>
              <a:rPr lang="en-US" sz="2000" b="1" i="1" baseline="-25000">
                <a:solidFill>
                  <a:srgbClr val="000066"/>
                </a:solidFill>
                <a:latin typeface="Times New Roman" pitchFamily="18" charset="0"/>
              </a:rPr>
              <a:t>u</a:t>
            </a: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000" b="1" i="1" baseline="-25000">
                <a:solidFill>
                  <a:srgbClr val="000066"/>
                </a:solidFill>
                <a:latin typeface="Times New Roman" pitchFamily="18" charset="0"/>
              </a:rPr>
              <a:t>ij</a:t>
            </a: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</a:rPr>
              <a:t> , g</a:t>
            </a:r>
            <a:r>
              <a:rPr lang="en-US" sz="2000" b="1" i="1" baseline="-25000">
                <a:solidFill>
                  <a:srgbClr val="000066"/>
                </a:solidFill>
                <a:latin typeface="Times New Roman" pitchFamily="18" charset="0"/>
              </a:rPr>
              <a:t>u ij </a:t>
            </a: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</a:rPr>
              <a:t>, </a:t>
            </a:r>
            <a:r>
              <a:rPr lang="en-US" sz="2000">
                <a:solidFill>
                  <a:srgbClr val="000066"/>
                </a:solidFill>
                <a:latin typeface="Times New Roman" pitchFamily="18" charset="0"/>
              </a:rPr>
              <a:t>and</a:t>
            </a: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</a:rPr>
              <a:t> h</a:t>
            </a:r>
            <a:r>
              <a:rPr lang="en-US" sz="2000" b="1" i="1" baseline="-25000">
                <a:solidFill>
                  <a:srgbClr val="000066"/>
                </a:solidFill>
                <a:latin typeface="Times New Roman" pitchFamily="18" charset="0"/>
              </a:rPr>
              <a:t>u</a:t>
            </a: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000" b="1" i="1" baseline="-25000">
                <a:solidFill>
                  <a:srgbClr val="000066"/>
                </a:solidFill>
                <a:latin typeface="Times New Roman" pitchFamily="18" charset="0"/>
              </a:rPr>
              <a:t>ij</a:t>
            </a:r>
            <a:r>
              <a:rPr lang="en-US" sz="2000">
                <a:solidFill>
                  <a:srgbClr val="000066"/>
                </a:solidFill>
                <a:latin typeface="Times New Roman" pitchFamily="18" charset="0"/>
              </a:rPr>
              <a:t> are the </a:t>
            </a:r>
            <a:r>
              <a:rPr lang="en-US" sz="2000" u="sng">
                <a:solidFill>
                  <a:srgbClr val="000066"/>
                </a:solidFill>
                <a:latin typeface="Times New Roman" pitchFamily="18" charset="0"/>
              </a:rPr>
              <a:t>tensor coefficients</a:t>
            </a:r>
            <a:r>
              <a:rPr lang="en-US" sz="2000">
                <a:solidFill>
                  <a:srgbClr val="000066"/>
                </a:solidFill>
                <a:latin typeface="Times New Roman" pitchFamily="18" charset="0"/>
              </a:rPr>
              <a:t> that quantify a response of a particle to the fluid turbulence (coupling between the fluid and particulate phases) </a:t>
            </a:r>
          </a:p>
        </p:txBody>
      </p:sp>
      <p:sp>
        <p:nvSpPr>
          <p:cNvPr id="785427" name="Text Box 19"/>
          <p:cNvSpPr txBox="1">
            <a:spLocks noChangeArrowheads="1"/>
          </p:cNvSpPr>
          <p:nvPr/>
        </p:nvSpPr>
        <p:spPr bwMode="auto">
          <a:xfrm>
            <a:off x="8604250" y="6021388"/>
            <a:ext cx="346075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300">
                <a:latin typeface="Arial" charset="0"/>
              </a:rPr>
              <a:t>4</a:t>
            </a:r>
            <a:endParaRPr lang="ru-RU" sz="2300">
              <a:latin typeface="Arial" charset="0"/>
            </a:endParaRPr>
          </a:p>
        </p:txBody>
      </p:sp>
    </p:spTree>
  </p:cSld>
  <p:clrMapOvr>
    <a:masterClrMapping/>
  </p:clrMapOvr>
  <p:transition advClick="0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9508" name="Object 4"/>
          <p:cNvGraphicFramePr>
            <a:graphicFrameLocks noChangeAspect="1"/>
          </p:cNvGraphicFramePr>
          <p:nvPr/>
        </p:nvGraphicFramePr>
        <p:xfrm>
          <a:off x="3328988" y="2509838"/>
          <a:ext cx="1993900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524" name="Equation" r:id="rId4" imgW="1993680" imgH="812520" progId="Equation.DSMT4">
                  <p:embed/>
                </p:oleObj>
              </mc:Choice>
              <mc:Fallback>
                <p:oleObj name="Equation" r:id="rId4" imgW="1993680" imgH="8125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8988" y="2509838"/>
                        <a:ext cx="1993900" cy="8239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9509" name="Rectangle 5"/>
          <p:cNvSpPr>
            <a:spLocks noChangeArrowheads="1"/>
          </p:cNvSpPr>
          <p:nvPr/>
        </p:nvSpPr>
        <p:spPr bwMode="auto">
          <a:xfrm>
            <a:off x="819150" y="3716338"/>
            <a:ext cx="74739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sz="2000" b="1">
                <a:solidFill>
                  <a:srgbClr val="000066"/>
                </a:solidFill>
              </a:rPr>
              <a:t>Equation for the mean particle velocity</a:t>
            </a:r>
            <a:r>
              <a:rPr lang="en-US" sz="2000" b="1" i="1">
                <a:solidFill>
                  <a:schemeClr val="folHlink"/>
                </a:solidFill>
                <a:latin typeface="Times New Roman" pitchFamily="18" charset="0"/>
              </a:rPr>
              <a:t>  </a:t>
            </a:r>
            <a:r>
              <a:rPr lang="en-US" sz="2200" i="1">
                <a:latin typeface="Times New Roman" pitchFamily="18" charset="0"/>
              </a:rPr>
              <a:t>V</a:t>
            </a:r>
            <a:r>
              <a:rPr lang="en-US" sz="1800" baseline="-25000">
                <a:latin typeface="Times New Roman" pitchFamily="18" charset="0"/>
              </a:rPr>
              <a:t>i</a:t>
            </a:r>
            <a:endParaRPr lang="en-US" sz="1800">
              <a:latin typeface="Times New Roman" pitchFamily="18" charset="0"/>
            </a:endParaRPr>
          </a:p>
        </p:txBody>
      </p:sp>
      <p:sp>
        <p:nvSpPr>
          <p:cNvPr id="789510" name="Text Box 6"/>
          <p:cNvSpPr txBox="1">
            <a:spLocks noChangeArrowheads="1"/>
          </p:cNvSpPr>
          <p:nvPr/>
        </p:nvSpPr>
        <p:spPr bwMode="auto">
          <a:xfrm>
            <a:off x="430213" y="1052513"/>
            <a:ext cx="87137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</a:rPr>
              <a:t>Conservation Equations of Mass and Momentum</a:t>
            </a:r>
          </a:p>
        </p:txBody>
      </p:sp>
      <p:sp>
        <p:nvSpPr>
          <p:cNvPr id="789511" name="Rectangle 7"/>
          <p:cNvSpPr>
            <a:spLocks noChangeArrowheads="1"/>
          </p:cNvSpPr>
          <p:nvPr/>
        </p:nvSpPr>
        <p:spPr bwMode="auto">
          <a:xfrm>
            <a:off x="827088" y="1939925"/>
            <a:ext cx="72390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1">
                <a:solidFill>
                  <a:srgbClr val="000066"/>
                </a:solidFill>
              </a:rPr>
              <a:t>Equation for the particle concentration</a:t>
            </a:r>
            <a:r>
              <a:rPr lang="en-US" sz="2000" b="1"/>
              <a:t>  </a:t>
            </a:r>
            <a:r>
              <a:rPr lang="en-US" sz="2200" b="1">
                <a:sym typeface="Symbol" pitchFamily="18" charset="2"/>
              </a:rPr>
              <a:t></a:t>
            </a:r>
            <a:r>
              <a:rPr lang="en-US" sz="2000" b="1"/>
              <a:t> </a:t>
            </a:r>
            <a:r>
              <a:rPr lang="en-US" sz="2000" b="1" u="sng">
                <a:solidFill>
                  <a:schemeClr val="folHlink"/>
                </a:solidFill>
              </a:rPr>
              <a:t>  </a:t>
            </a:r>
            <a:endParaRPr lang="ru-RU" sz="2000" b="1" i="1" u="sng">
              <a:solidFill>
                <a:schemeClr val="folHlink"/>
              </a:solidFill>
            </a:endParaRPr>
          </a:p>
        </p:txBody>
      </p:sp>
      <p:sp>
        <p:nvSpPr>
          <p:cNvPr id="789512" name="Line 8"/>
          <p:cNvSpPr>
            <a:spLocks noChangeShapeType="1"/>
          </p:cNvSpPr>
          <p:nvPr/>
        </p:nvSpPr>
        <p:spPr bwMode="auto">
          <a:xfrm>
            <a:off x="1692275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89513" name="Line 9"/>
          <p:cNvSpPr>
            <a:spLocks noChangeShapeType="1"/>
          </p:cNvSpPr>
          <p:nvPr/>
        </p:nvSpPr>
        <p:spPr bwMode="auto">
          <a:xfrm>
            <a:off x="4859338" y="4149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graphicFrame>
        <p:nvGraphicFramePr>
          <p:cNvPr id="789514" name="Object 10"/>
          <p:cNvGraphicFramePr>
            <a:graphicFrameLocks noChangeAspect="1"/>
          </p:cNvGraphicFramePr>
          <p:nvPr/>
        </p:nvGraphicFramePr>
        <p:xfrm>
          <a:off x="1376363" y="4321175"/>
          <a:ext cx="6291262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525" name="Equation" r:id="rId6" imgW="6298920" imgH="939600" progId="Equation.DSMT4">
                  <p:embed/>
                </p:oleObj>
              </mc:Choice>
              <mc:Fallback>
                <p:oleObj name="Equation" r:id="rId6" imgW="6298920" imgH="939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6363" y="4321175"/>
                        <a:ext cx="6291262" cy="9461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9515" name="Rectangle 11"/>
          <p:cNvSpPr>
            <a:spLocks noChangeArrowheads="1"/>
          </p:cNvSpPr>
          <p:nvPr/>
        </p:nvSpPr>
        <p:spPr bwMode="auto">
          <a:xfrm>
            <a:off x="0" y="2962275"/>
            <a:ext cx="8953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89516" name="Rectangle 12"/>
          <p:cNvSpPr>
            <a:spLocks noChangeArrowheads="1"/>
          </p:cNvSpPr>
          <p:nvPr/>
        </p:nvSpPr>
        <p:spPr bwMode="auto">
          <a:xfrm>
            <a:off x="0" y="3409950"/>
            <a:ext cx="8953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pSp>
        <p:nvGrpSpPr>
          <p:cNvPr id="789517" name="Group 13"/>
          <p:cNvGrpSpPr>
            <a:grpSpLocks/>
          </p:cNvGrpSpPr>
          <p:nvPr/>
        </p:nvGrpSpPr>
        <p:grpSpPr bwMode="auto">
          <a:xfrm>
            <a:off x="2892425" y="4332288"/>
            <a:ext cx="1843088" cy="1900237"/>
            <a:chOff x="4278" y="2474"/>
            <a:chExt cx="1161" cy="851"/>
          </a:xfrm>
        </p:grpSpPr>
        <p:sp>
          <p:nvSpPr>
            <p:cNvPr id="789518" name="Oval 14"/>
            <p:cNvSpPr>
              <a:spLocks noChangeArrowheads="1"/>
            </p:cNvSpPr>
            <p:nvPr/>
          </p:nvSpPr>
          <p:spPr bwMode="auto">
            <a:xfrm>
              <a:off x="4513" y="2474"/>
              <a:ext cx="771" cy="430"/>
            </a:xfrm>
            <a:prstGeom prst="ellipse">
              <a:avLst/>
            </a:prstGeom>
            <a:noFill/>
            <a:ln w="28575">
              <a:solidFill>
                <a:srgbClr val="09912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89519" name="Line 15"/>
            <p:cNvSpPr>
              <a:spLocks noChangeShapeType="1"/>
            </p:cNvSpPr>
            <p:nvPr/>
          </p:nvSpPr>
          <p:spPr bwMode="auto">
            <a:xfrm flipH="1" flipV="1">
              <a:off x="4861" y="2906"/>
              <a:ext cx="0" cy="181"/>
            </a:xfrm>
            <a:prstGeom prst="line">
              <a:avLst/>
            </a:prstGeom>
            <a:noFill/>
            <a:ln w="28575">
              <a:solidFill>
                <a:srgbClr val="09912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89520" name="Text Box 16"/>
            <p:cNvSpPr txBox="1">
              <a:spLocks noChangeArrowheads="1"/>
            </p:cNvSpPr>
            <p:nvPr/>
          </p:nvSpPr>
          <p:spPr bwMode="auto">
            <a:xfrm>
              <a:off x="4278" y="3105"/>
              <a:ext cx="1161" cy="220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>
                  <a:solidFill>
                    <a:srgbClr val="000066"/>
                  </a:solidFill>
                </a:rPr>
                <a:t>particulate stresses</a:t>
              </a:r>
            </a:p>
          </p:txBody>
        </p:sp>
      </p:grpSp>
      <p:sp>
        <p:nvSpPr>
          <p:cNvPr id="789521" name="Rectangle 17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431800"/>
          </a:xfrm>
          <a:noFill/>
          <a:ln/>
        </p:spPr>
        <p:txBody>
          <a:bodyPr/>
          <a:lstStyle/>
          <a:p>
            <a:r>
              <a:rPr lang="de-DE" sz="1800" b="1"/>
              <a:t>Modelling of Aerosol Deposition in a Nuclear Reactor during</a:t>
            </a:r>
            <a:br>
              <a:rPr lang="de-DE" sz="1800" b="1"/>
            </a:br>
            <a:r>
              <a:rPr lang="de-DE" sz="1800" b="1"/>
              <a:t>a Severe Accident </a:t>
            </a:r>
            <a:r>
              <a:rPr lang="en-US" sz="1800"/>
              <a:t>(Task5)</a:t>
            </a:r>
            <a:endParaRPr lang="ru-RU" sz="1800"/>
          </a:p>
        </p:txBody>
      </p:sp>
      <p:sp>
        <p:nvSpPr>
          <p:cNvPr id="789523" name="Text Box 19"/>
          <p:cNvSpPr txBox="1">
            <a:spLocks noChangeArrowheads="1"/>
          </p:cNvSpPr>
          <p:nvPr/>
        </p:nvSpPr>
        <p:spPr bwMode="auto">
          <a:xfrm>
            <a:off x="8604250" y="6021388"/>
            <a:ext cx="346075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300">
                <a:latin typeface="Arial" charset="0"/>
              </a:rPr>
              <a:t>5</a:t>
            </a:r>
            <a:endParaRPr lang="ru-RU" sz="2300">
              <a:latin typeface="Arial" charset="0"/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6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504825"/>
          </a:xfrm>
          <a:noFill/>
          <a:ln/>
        </p:spPr>
        <p:txBody>
          <a:bodyPr/>
          <a:lstStyle/>
          <a:p>
            <a:r>
              <a:rPr lang="de-DE" sz="1800" b="1"/>
              <a:t>Modelling of Aerosol Deposition in a Nuclear Reactor during</a:t>
            </a:r>
            <a:br>
              <a:rPr lang="de-DE" sz="1800" b="1"/>
            </a:br>
            <a:r>
              <a:rPr lang="de-DE" sz="1800" b="1"/>
              <a:t>a Severe Accident </a:t>
            </a:r>
            <a:r>
              <a:rPr lang="en-US" sz="1800"/>
              <a:t>(Task5)</a:t>
            </a:r>
            <a:endParaRPr lang="ru-RU" sz="1800"/>
          </a:p>
        </p:txBody>
      </p:sp>
      <p:graphicFrame>
        <p:nvGraphicFramePr>
          <p:cNvPr id="791557" name="Object 5"/>
          <p:cNvGraphicFramePr>
            <a:graphicFrameLocks noChangeAspect="1"/>
          </p:cNvGraphicFramePr>
          <p:nvPr/>
        </p:nvGraphicFramePr>
        <p:xfrm>
          <a:off x="1236663" y="2781300"/>
          <a:ext cx="6575425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1577" name="Equation" r:id="rId4" imgW="6984720" imgH="1384200" progId="Equation.DSMT4">
                  <p:embed/>
                </p:oleObj>
              </mc:Choice>
              <mc:Fallback>
                <p:oleObj name="Equation" r:id="rId4" imgW="6984720" imgH="1384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6663" y="2781300"/>
                        <a:ext cx="6575425" cy="13176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1558" name="Object 6"/>
          <p:cNvGraphicFramePr>
            <a:graphicFrameLocks noChangeAspect="1"/>
          </p:cNvGraphicFramePr>
          <p:nvPr/>
        </p:nvGraphicFramePr>
        <p:xfrm>
          <a:off x="947738" y="5013325"/>
          <a:ext cx="729615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1578" name="Equation" r:id="rId6" imgW="6603840" imgH="634680" progId="Equation.DSMT4">
                  <p:embed/>
                </p:oleObj>
              </mc:Choice>
              <mc:Fallback>
                <p:oleObj name="Equation" r:id="rId6" imgW="6603840" imgH="6346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8" y="5013325"/>
                        <a:ext cx="7296150" cy="7016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1559" name="Rectangle 7"/>
          <p:cNvSpPr>
            <a:spLocks noChangeArrowheads="1"/>
          </p:cNvSpPr>
          <p:nvPr/>
        </p:nvSpPr>
        <p:spPr bwMode="auto">
          <a:xfrm>
            <a:off x="804863" y="4652963"/>
            <a:ext cx="7870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sz="1600" b="1">
                <a:solidFill>
                  <a:srgbClr val="000066"/>
                </a:solidFill>
              </a:rPr>
              <a:t>Algebraic relation for the third-order moments of particle fluctuating velocities</a:t>
            </a:r>
            <a:r>
              <a:rPr lang="en-US" sz="1600" b="1">
                <a:solidFill>
                  <a:schemeClr val="folHlink"/>
                </a:solidFill>
              </a:rPr>
              <a:t> </a:t>
            </a:r>
            <a:r>
              <a:rPr lang="en-US" sz="1600"/>
              <a:t> </a:t>
            </a:r>
          </a:p>
        </p:txBody>
      </p:sp>
      <p:sp>
        <p:nvSpPr>
          <p:cNvPr id="791560" name="Text Box 8"/>
          <p:cNvSpPr txBox="1">
            <a:spLocks noChangeArrowheads="1"/>
          </p:cNvSpPr>
          <p:nvPr/>
        </p:nvSpPr>
        <p:spPr bwMode="auto">
          <a:xfrm>
            <a:off x="684213" y="908050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000066"/>
                </a:solidFill>
              </a:rPr>
              <a:t>Conservation Equation of  the Particulat Stresses</a:t>
            </a:r>
          </a:p>
        </p:txBody>
      </p:sp>
      <p:sp>
        <p:nvSpPr>
          <p:cNvPr id="791561" name="Rectangle 9"/>
          <p:cNvSpPr>
            <a:spLocks noChangeArrowheads="1"/>
          </p:cNvSpPr>
          <p:nvPr/>
        </p:nvSpPr>
        <p:spPr bwMode="auto">
          <a:xfrm>
            <a:off x="1042988" y="1484313"/>
            <a:ext cx="72390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b="1">
                <a:solidFill>
                  <a:srgbClr val="000066"/>
                </a:solidFill>
              </a:rPr>
              <a:t>Transport equation for the second-order moments of particle fluctuating velocities (particulate stresses)</a:t>
            </a:r>
            <a:endParaRPr lang="ru-RU" sz="1600" b="1" i="1">
              <a:solidFill>
                <a:srgbClr val="000066"/>
              </a:solidFill>
            </a:endParaRPr>
          </a:p>
        </p:txBody>
      </p:sp>
      <p:sp>
        <p:nvSpPr>
          <p:cNvPr id="791562" name="Line 10"/>
          <p:cNvSpPr>
            <a:spLocks noChangeShapeType="1"/>
          </p:cNvSpPr>
          <p:nvPr/>
        </p:nvSpPr>
        <p:spPr bwMode="auto">
          <a:xfrm>
            <a:off x="1692275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91563" name="Line 11"/>
          <p:cNvSpPr>
            <a:spLocks noChangeShapeType="1"/>
          </p:cNvSpPr>
          <p:nvPr/>
        </p:nvSpPr>
        <p:spPr bwMode="auto">
          <a:xfrm flipH="1" flipV="1">
            <a:off x="1042988" y="2636838"/>
            <a:ext cx="360362" cy="144462"/>
          </a:xfrm>
          <a:prstGeom prst="line">
            <a:avLst/>
          </a:prstGeom>
          <a:noFill/>
          <a:ln w="9525">
            <a:solidFill>
              <a:srgbClr val="CC33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91564" name="Text Box 12"/>
          <p:cNvSpPr txBox="1">
            <a:spLocks noChangeArrowheads="1"/>
          </p:cNvSpPr>
          <p:nvPr/>
        </p:nvSpPr>
        <p:spPr bwMode="auto">
          <a:xfrm>
            <a:off x="373063" y="2276475"/>
            <a:ext cx="84978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81108A"/>
                </a:solidFill>
              </a:rPr>
              <a:t>     Variation in time</a:t>
            </a:r>
            <a:r>
              <a:rPr lang="ru-RU" sz="1400" b="1">
                <a:solidFill>
                  <a:srgbClr val="81108A"/>
                </a:solidFill>
              </a:rPr>
              <a:t>    </a:t>
            </a:r>
            <a:r>
              <a:rPr lang="en-US" sz="1400" b="1">
                <a:solidFill>
                  <a:srgbClr val="81108A"/>
                </a:solidFill>
              </a:rPr>
              <a:t>Convection</a:t>
            </a:r>
            <a:r>
              <a:rPr lang="ru-RU" sz="1400" b="1">
                <a:solidFill>
                  <a:srgbClr val="81108A"/>
                </a:solidFill>
              </a:rPr>
              <a:t>      </a:t>
            </a:r>
            <a:r>
              <a:rPr lang="en-US" sz="1400" b="1">
                <a:solidFill>
                  <a:srgbClr val="81108A"/>
                </a:solidFill>
              </a:rPr>
              <a:t>        </a:t>
            </a:r>
            <a:r>
              <a:rPr lang="ru-RU" sz="1400" b="1">
                <a:solidFill>
                  <a:srgbClr val="81108A"/>
                </a:solidFill>
              </a:rPr>
              <a:t> </a:t>
            </a:r>
            <a:r>
              <a:rPr lang="en-US" sz="1400" b="1">
                <a:solidFill>
                  <a:srgbClr val="81108A"/>
                </a:solidFill>
              </a:rPr>
              <a:t>Diffusion</a:t>
            </a:r>
            <a:r>
              <a:rPr lang="ru-RU" sz="1400" b="1">
                <a:solidFill>
                  <a:srgbClr val="81108A"/>
                </a:solidFill>
              </a:rPr>
              <a:t>     </a:t>
            </a:r>
            <a:r>
              <a:rPr lang="en-US" sz="1400" b="1">
                <a:solidFill>
                  <a:srgbClr val="81108A"/>
                </a:solidFill>
              </a:rPr>
              <a:t>       Production from the mean motion</a:t>
            </a:r>
            <a:endParaRPr lang="ru-RU" sz="1400" b="1">
              <a:solidFill>
                <a:srgbClr val="81108A"/>
              </a:solidFill>
            </a:endParaRPr>
          </a:p>
        </p:txBody>
      </p:sp>
      <p:sp>
        <p:nvSpPr>
          <p:cNvPr id="791565" name="Line 13"/>
          <p:cNvSpPr>
            <a:spLocks noChangeShapeType="1"/>
          </p:cNvSpPr>
          <p:nvPr/>
        </p:nvSpPr>
        <p:spPr bwMode="auto">
          <a:xfrm flipV="1">
            <a:off x="2532063" y="2565400"/>
            <a:ext cx="504825" cy="215900"/>
          </a:xfrm>
          <a:prstGeom prst="line">
            <a:avLst/>
          </a:prstGeom>
          <a:noFill/>
          <a:ln w="9525">
            <a:solidFill>
              <a:srgbClr val="CC33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91566" name="Line 14"/>
          <p:cNvSpPr>
            <a:spLocks noChangeShapeType="1"/>
          </p:cNvSpPr>
          <p:nvPr/>
        </p:nvSpPr>
        <p:spPr bwMode="auto">
          <a:xfrm flipV="1">
            <a:off x="3829050" y="2565400"/>
            <a:ext cx="576263" cy="215900"/>
          </a:xfrm>
          <a:prstGeom prst="line">
            <a:avLst/>
          </a:prstGeom>
          <a:noFill/>
          <a:ln w="9525">
            <a:solidFill>
              <a:srgbClr val="CC33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91567" name="Line 15"/>
          <p:cNvSpPr>
            <a:spLocks noChangeShapeType="1"/>
          </p:cNvSpPr>
          <p:nvPr/>
        </p:nvSpPr>
        <p:spPr bwMode="auto">
          <a:xfrm flipV="1">
            <a:off x="5629275" y="2565400"/>
            <a:ext cx="431800" cy="287338"/>
          </a:xfrm>
          <a:prstGeom prst="line">
            <a:avLst/>
          </a:prstGeom>
          <a:noFill/>
          <a:ln w="9525">
            <a:solidFill>
              <a:srgbClr val="CC33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91568" name="Line 16"/>
          <p:cNvSpPr>
            <a:spLocks noChangeShapeType="1"/>
          </p:cNvSpPr>
          <p:nvPr/>
        </p:nvSpPr>
        <p:spPr bwMode="auto">
          <a:xfrm flipH="1" flipV="1">
            <a:off x="6492875" y="2565400"/>
            <a:ext cx="503238" cy="287338"/>
          </a:xfrm>
          <a:prstGeom prst="line">
            <a:avLst/>
          </a:prstGeom>
          <a:noFill/>
          <a:ln w="9525">
            <a:solidFill>
              <a:srgbClr val="CC33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91569" name="Line 17"/>
          <p:cNvSpPr>
            <a:spLocks noChangeShapeType="1"/>
          </p:cNvSpPr>
          <p:nvPr/>
        </p:nvSpPr>
        <p:spPr bwMode="auto">
          <a:xfrm flipH="1">
            <a:off x="3324225" y="3860800"/>
            <a:ext cx="71438" cy="360363"/>
          </a:xfrm>
          <a:prstGeom prst="line">
            <a:avLst/>
          </a:prstGeom>
          <a:noFill/>
          <a:ln w="9525">
            <a:solidFill>
              <a:srgbClr val="CC33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91570" name="Line 18"/>
          <p:cNvSpPr>
            <a:spLocks noChangeShapeType="1"/>
          </p:cNvSpPr>
          <p:nvPr/>
        </p:nvSpPr>
        <p:spPr bwMode="auto">
          <a:xfrm flipH="1">
            <a:off x="3829050" y="3860800"/>
            <a:ext cx="1588" cy="360363"/>
          </a:xfrm>
          <a:prstGeom prst="line">
            <a:avLst/>
          </a:prstGeom>
          <a:noFill/>
          <a:ln w="9525">
            <a:solidFill>
              <a:srgbClr val="CC33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91571" name="Line 19"/>
          <p:cNvSpPr>
            <a:spLocks noChangeShapeType="1"/>
          </p:cNvSpPr>
          <p:nvPr/>
        </p:nvSpPr>
        <p:spPr bwMode="auto">
          <a:xfrm flipH="1">
            <a:off x="4260850" y="4005263"/>
            <a:ext cx="144463" cy="215900"/>
          </a:xfrm>
          <a:prstGeom prst="line">
            <a:avLst/>
          </a:prstGeom>
          <a:noFill/>
          <a:ln w="9525">
            <a:solidFill>
              <a:srgbClr val="CC33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91572" name="Text Box 20"/>
          <p:cNvSpPr txBox="1">
            <a:spLocks noChangeArrowheads="1"/>
          </p:cNvSpPr>
          <p:nvPr/>
        </p:nvSpPr>
        <p:spPr bwMode="auto">
          <a:xfrm>
            <a:off x="588963" y="4292600"/>
            <a:ext cx="7488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81108A"/>
                </a:solidFill>
              </a:rPr>
              <a:t>                            Turbulence</a:t>
            </a:r>
            <a:r>
              <a:rPr lang="en-US" sz="1400" b="1">
                <a:solidFill>
                  <a:srgbClr val="81108A"/>
                </a:solidFill>
                <a:sym typeface="Symbol" pitchFamily="18" charset="2"/>
              </a:rPr>
              <a:t>particle interactions                     Brownian motion</a:t>
            </a:r>
            <a:r>
              <a:rPr lang="ru-RU" sz="1400" b="1">
                <a:solidFill>
                  <a:srgbClr val="81108A"/>
                </a:solidFill>
              </a:rPr>
              <a:t>           </a:t>
            </a:r>
          </a:p>
        </p:txBody>
      </p:sp>
      <p:sp>
        <p:nvSpPr>
          <p:cNvPr id="791573" name="Line 21"/>
          <p:cNvSpPr>
            <a:spLocks noChangeShapeType="1"/>
          </p:cNvSpPr>
          <p:nvPr/>
        </p:nvSpPr>
        <p:spPr bwMode="auto">
          <a:xfrm>
            <a:off x="4859338" y="4149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91574" name="Line 22"/>
          <p:cNvSpPr>
            <a:spLocks noChangeShapeType="1"/>
          </p:cNvSpPr>
          <p:nvPr/>
        </p:nvSpPr>
        <p:spPr bwMode="auto">
          <a:xfrm>
            <a:off x="5413375" y="4005263"/>
            <a:ext cx="647700" cy="287337"/>
          </a:xfrm>
          <a:prstGeom prst="line">
            <a:avLst/>
          </a:prstGeom>
          <a:noFill/>
          <a:ln w="9525">
            <a:solidFill>
              <a:srgbClr val="CC33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91575" name="Rectangle 23"/>
          <p:cNvSpPr>
            <a:spLocks noChangeArrowheads="1"/>
          </p:cNvSpPr>
          <p:nvPr/>
        </p:nvSpPr>
        <p:spPr bwMode="auto">
          <a:xfrm>
            <a:off x="731838" y="5949950"/>
            <a:ext cx="7473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sz="1800" b="1">
                <a:solidFill>
                  <a:srgbClr val="FF0000"/>
                </a:solidFill>
                <a:latin typeface="Tahoma" pitchFamily="34" charset="0"/>
              </a:rPr>
              <a:t>This second-moment model provides the basis for predicting deposition rates of aerosol particles</a:t>
            </a:r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.</a:t>
            </a:r>
          </a:p>
        </p:txBody>
      </p:sp>
      <p:sp>
        <p:nvSpPr>
          <p:cNvPr id="791576" name="Text Box 24"/>
          <p:cNvSpPr txBox="1">
            <a:spLocks noChangeArrowheads="1"/>
          </p:cNvSpPr>
          <p:nvPr/>
        </p:nvSpPr>
        <p:spPr bwMode="auto">
          <a:xfrm>
            <a:off x="8604250" y="6021388"/>
            <a:ext cx="346075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300">
                <a:latin typeface="Arial" charset="0"/>
              </a:rPr>
              <a:t>6</a:t>
            </a:r>
            <a:endParaRPr lang="ru-RU" sz="2300">
              <a:latin typeface="Arial" charset="0"/>
            </a:endParaRPr>
          </a:p>
        </p:txBody>
      </p:sp>
    </p:spTree>
  </p:cSld>
  <p:clrMapOvr>
    <a:masterClrMapping/>
  </p:clrMapOvr>
  <p:transition advClick="0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4" name="Rectangle 4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476250"/>
          </a:xfrm>
          <a:noFill/>
          <a:ln/>
        </p:spPr>
        <p:txBody>
          <a:bodyPr/>
          <a:lstStyle/>
          <a:p>
            <a:r>
              <a:rPr lang="de-DE" sz="1800" b="1"/>
              <a:t>Modelling of Aerosol Deposition in a Nuclear Reactor during</a:t>
            </a:r>
            <a:br>
              <a:rPr lang="de-DE" sz="1800" b="1"/>
            </a:br>
            <a:r>
              <a:rPr lang="de-DE" sz="1800" b="1"/>
              <a:t>a Severe Accident </a:t>
            </a:r>
            <a:r>
              <a:rPr lang="en-US" sz="1800"/>
              <a:t>(Task5)</a:t>
            </a:r>
            <a:endParaRPr lang="ru-RU" sz="1800"/>
          </a:p>
        </p:txBody>
      </p:sp>
      <p:sp>
        <p:nvSpPr>
          <p:cNvPr id="793605" name="Rectangle 5"/>
          <p:cNvSpPr>
            <a:spLocks noChangeArrowheads="1"/>
          </p:cNvSpPr>
          <p:nvPr/>
        </p:nvSpPr>
        <p:spPr bwMode="auto">
          <a:xfrm>
            <a:off x="769938" y="4687888"/>
            <a:ext cx="7473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sz="2000" b="1">
                <a:solidFill>
                  <a:srgbClr val="000066"/>
                </a:solidFill>
              </a:rPr>
              <a:t>The deposition coefficient</a:t>
            </a:r>
            <a:endParaRPr lang="en-US" sz="18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793606" name="Rectangle 6"/>
          <p:cNvSpPr>
            <a:spLocks noChangeArrowheads="1"/>
          </p:cNvSpPr>
          <p:nvPr/>
        </p:nvSpPr>
        <p:spPr bwMode="auto">
          <a:xfrm>
            <a:off x="777875" y="2276475"/>
            <a:ext cx="7239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1">
                <a:solidFill>
                  <a:srgbClr val="000066"/>
                </a:solidFill>
              </a:rPr>
              <a:t>The deposition rate</a:t>
            </a:r>
            <a:r>
              <a:rPr lang="en-US" sz="2000" b="1"/>
              <a:t> </a:t>
            </a:r>
            <a:r>
              <a:rPr lang="en-US" sz="2000" b="1" u="sng">
                <a:solidFill>
                  <a:schemeClr val="folHlink"/>
                </a:solidFill>
              </a:rPr>
              <a:t>  </a:t>
            </a:r>
            <a:endParaRPr lang="ru-RU" sz="2000" b="1" i="1" u="sng">
              <a:solidFill>
                <a:schemeClr val="folHlink"/>
              </a:solidFill>
            </a:endParaRPr>
          </a:p>
        </p:txBody>
      </p:sp>
      <p:sp>
        <p:nvSpPr>
          <p:cNvPr id="793607" name="Line 7"/>
          <p:cNvSpPr>
            <a:spLocks noChangeShapeType="1"/>
          </p:cNvSpPr>
          <p:nvPr/>
        </p:nvSpPr>
        <p:spPr bwMode="auto">
          <a:xfrm>
            <a:off x="1643063" y="33559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93608" name="Line 8"/>
          <p:cNvSpPr>
            <a:spLocks noChangeShapeType="1"/>
          </p:cNvSpPr>
          <p:nvPr/>
        </p:nvSpPr>
        <p:spPr bwMode="auto">
          <a:xfrm>
            <a:off x="4810125" y="45815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graphicFrame>
        <p:nvGraphicFramePr>
          <p:cNvPr id="793609" name="Object 9"/>
          <p:cNvGraphicFramePr>
            <a:graphicFrameLocks noChangeAspect="1"/>
          </p:cNvGraphicFramePr>
          <p:nvPr/>
        </p:nvGraphicFramePr>
        <p:xfrm>
          <a:off x="3794125" y="5229225"/>
          <a:ext cx="1281113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3617" name="Equation" r:id="rId4" imgW="1282680" imgH="812520" progId="Equation.DSMT4">
                  <p:embed/>
                </p:oleObj>
              </mc:Choice>
              <mc:Fallback>
                <p:oleObj name="Equation" r:id="rId4" imgW="1282680" imgH="8125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25" y="5229225"/>
                        <a:ext cx="1281113" cy="8191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3610" name="Rectangle 10"/>
          <p:cNvSpPr>
            <a:spLocks noChangeArrowheads="1"/>
          </p:cNvSpPr>
          <p:nvPr/>
        </p:nvSpPr>
        <p:spPr bwMode="auto">
          <a:xfrm>
            <a:off x="-49213" y="3394075"/>
            <a:ext cx="89535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93611" name="Rectangle 11"/>
          <p:cNvSpPr>
            <a:spLocks noChangeArrowheads="1"/>
          </p:cNvSpPr>
          <p:nvPr/>
        </p:nvSpPr>
        <p:spPr bwMode="auto">
          <a:xfrm>
            <a:off x="-49213" y="3841750"/>
            <a:ext cx="89535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93612" name="Rectangle 12"/>
          <p:cNvSpPr>
            <a:spLocks noChangeArrowheads="1"/>
          </p:cNvSpPr>
          <p:nvPr/>
        </p:nvSpPr>
        <p:spPr bwMode="auto">
          <a:xfrm>
            <a:off x="971550" y="1279525"/>
            <a:ext cx="7272338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>
                <a:solidFill>
                  <a:srgbClr val="000066"/>
                </a:solidFill>
              </a:rPr>
              <a:t>Definition of the Aerosol Deposition Rate</a:t>
            </a:r>
          </a:p>
        </p:txBody>
      </p:sp>
      <p:sp>
        <p:nvSpPr>
          <p:cNvPr id="793613" name="Text Box 13"/>
          <p:cNvSpPr txBox="1">
            <a:spLocks noChangeArrowheads="1"/>
          </p:cNvSpPr>
          <p:nvPr/>
        </p:nvSpPr>
        <p:spPr bwMode="auto">
          <a:xfrm>
            <a:off x="611188" y="3659188"/>
            <a:ext cx="8221662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el-GR" altLang="ja-JP" sz="2000" b="1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altLang="ja-JP" sz="2000">
                <a:latin typeface="Times New Roman" pitchFamily="18" charset="0"/>
                <a:ea typeface="ＭＳ Ｐゴシック" charset="-128"/>
              </a:rPr>
              <a:t> is the volume considered,  </a:t>
            </a:r>
            <a:r>
              <a:rPr lang="en-US" altLang="ja-JP" sz="2000" b="1" i="1">
                <a:latin typeface="Times New Roman" pitchFamily="18" charset="0"/>
                <a:ea typeface="ＭＳ Ｐゴシック" charset="-128"/>
              </a:rPr>
              <a:t>S</a:t>
            </a:r>
            <a:r>
              <a:rPr lang="en-US" altLang="ja-JP" sz="2000">
                <a:latin typeface="Times New Roman" pitchFamily="18" charset="0"/>
                <a:ea typeface="ＭＳ Ｐゴシック" charset="-128"/>
              </a:rPr>
              <a:t> is the surface bounding the volume considered, </a:t>
            </a:r>
            <a:r>
              <a:rPr lang="en-US" altLang="ja-JP" sz="2000" b="1" i="1">
                <a:latin typeface="Times New Roman" pitchFamily="18" charset="0"/>
                <a:ea typeface="ＭＳ Ｐゴシック" charset="-128"/>
              </a:rPr>
              <a:t>J</a:t>
            </a:r>
            <a:r>
              <a:rPr lang="en-US" altLang="ja-JP" sz="2000" b="1" i="1" baseline="-25000">
                <a:latin typeface="Times New Roman" pitchFamily="18" charset="0"/>
                <a:ea typeface="ＭＳ Ｐゴシック" charset="-128"/>
              </a:rPr>
              <a:t>w</a:t>
            </a:r>
            <a:r>
              <a:rPr lang="en-US" altLang="ja-JP" sz="2000" b="1" i="1">
                <a:latin typeface="Times New Roman" pitchFamily="18" charset="0"/>
                <a:ea typeface="ＭＳ Ｐゴシック" charset="-128"/>
              </a:rPr>
              <a:t> </a:t>
            </a:r>
            <a:r>
              <a:rPr lang="en-US" altLang="ja-JP" sz="2000">
                <a:latin typeface="Times New Roman" pitchFamily="18" charset="0"/>
                <a:ea typeface="ＭＳ Ｐゴシック" charset="-128"/>
              </a:rPr>
              <a:t>is the total deposition flow rate on the wall, </a:t>
            </a:r>
            <a:r>
              <a:rPr lang="el-GR" altLang="ja-JP" sz="2000" b="1" i="1">
                <a:latin typeface="Times New Roman" pitchFamily="18" charset="0"/>
                <a:cs typeface="Times New Roman" pitchFamily="18" charset="0"/>
              </a:rPr>
              <a:t>κ</a:t>
            </a:r>
            <a:r>
              <a:rPr lang="en-US" altLang="ja-JP" sz="200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en-US" altLang="ja-JP" sz="2000">
                <a:latin typeface="Times New Roman" pitchFamily="18" charset="0"/>
                <a:ea typeface="ＭＳ Ｐゴシック" charset="-128"/>
              </a:rPr>
              <a:t>is the sticking coefficient that is equal to the ratio between the flow rate of aerosols sticking the wall and the total deposition flow rate on the wall 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793614" name="Text Box 14"/>
          <p:cNvSpPr txBox="1">
            <a:spLocks noChangeArrowheads="1"/>
          </p:cNvSpPr>
          <p:nvPr/>
        </p:nvSpPr>
        <p:spPr bwMode="auto">
          <a:xfrm>
            <a:off x="611188" y="6092825"/>
            <a:ext cx="8221662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en-US" altLang="ja-JP" sz="2000" b="1">
                <a:latin typeface="Times New Roman" pitchFamily="18" charset="0"/>
                <a:ea typeface="ＭＳ Ｐゴシック" charset="-128"/>
                <a:sym typeface="Symbol" pitchFamily="18" charset="2"/>
              </a:rPr>
              <a:t></a:t>
            </a:r>
            <a:r>
              <a:rPr lang="en-US" altLang="ja-JP" sz="2000" b="1" i="1" baseline="-25000">
                <a:latin typeface="Times New Roman" pitchFamily="18" charset="0"/>
                <a:ea typeface="ＭＳ Ｐゴシック" charset="-128"/>
                <a:sym typeface="Symbol" pitchFamily="18" charset="2"/>
              </a:rPr>
              <a:t>b</a:t>
            </a:r>
            <a:r>
              <a:rPr lang="en-US" altLang="ja-JP" sz="2000" i="1" baseline="-25000">
                <a:latin typeface="Times New Roman" pitchFamily="18" charset="0"/>
                <a:ea typeface="ＭＳ Ｐゴシック" charset="-128"/>
                <a:sym typeface="Symbol" pitchFamily="18" charset="2"/>
              </a:rPr>
              <a:t>  </a:t>
            </a:r>
            <a:r>
              <a:rPr lang="en-US" altLang="ja-JP" sz="2000">
                <a:latin typeface="Times New Roman" pitchFamily="18" charset="0"/>
                <a:ea typeface="ＭＳ Ｐゴシック" charset="-128"/>
              </a:rPr>
              <a:t>is the bulk aerosol concentration, </a:t>
            </a:r>
            <a:r>
              <a:rPr lang="en-US" altLang="ja-JP" sz="2000" b="1" i="1">
                <a:latin typeface="Times New Roman" pitchFamily="18" charset="0"/>
                <a:ea typeface="ＭＳ Ｐゴシック" charset="-128"/>
              </a:rPr>
              <a:t>u</a:t>
            </a:r>
            <a:r>
              <a:rPr lang="en-US" altLang="ja-JP" sz="2000" b="1" i="1" baseline="-2500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*</a:t>
            </a:r>
            <a:r>
              <a:rPr lang="en-US" altLang="ja-JP" sz="2000">
                <a:latin typeface="Times New Roman" pitchFamily="18" charset="0"/>
                <a:ea typeface="ＭＳ Ｐゴシック" charset="-128"/>
              </a:rPr>
              <a:t>  is the friction velocity</a:t>
            </a:r>
            <a:r>
              <a:rPr lang="ru-RU" altLang="ja-JP" sz="2800">
                <a:latin typeface="Verdana" pitchFamily="34" charset="0"/>
              </a:rPr>
              <a:t> </a:t>
            </a:r>
            <a:endParaRPr lang="en-US" sz="2800">
              <a:latin typeface="Verdana" pitchFamily="34" charset="0"/>
            </a:endParaRPr>
          </a:p>
        </p:txBody>
      </p:sp>
      <p:pic>
        <p:nvPicPr>
          <p:cNvPr id="793615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852738"/>
            <a:ext cx="1577975" cy="693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3616" name="Text Box 16"/>
          <p:cNvSpPr txBox="1">
            <a:spLocks noChangeArrowheads="1"/>
          </p:cNvSpPr>
          <p:nvPr/>
        </p:nvSpPr>
        <p:spPr bwMode="auto">
          <a:xfrm>
            <a:off x="8604250" y="6021388"/>
            <a:ext cx="346075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300">
                <a:latin typeface="Arial" charset="0"/>
              </a:rPr>
              <a:t>7</a:t>
            </a:r>
            <a:endParaRPr lang="ru-RU" sz="2300">
              <a:latin typeface="Arial" charset="0"/>
            </a:endParaRPr>
          </a:p>
        </p:txBody>
      </p:sp>
    </p:spTree>
  </p:cSld>
  <p:clrMapOvr>
    <a:masterClrMapping/>
  </p:clrMapOvr>
  <p:transition advClick="0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2" name="Rectangle 4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476250"/>
          </a:xfrm>
          <a:noFill/>
          <a:ln/>
        </p:spPr>
        <p:txBody>
          <a:bodyPr/>
          <a:lstStyle/>
          <a:p>
            <a:r>
              <a:rPr lang="de-DE" sz="1800" b="1"/>
              <a:t>Modelling of Aerosol Deposition in a Nuclear Reactor during</a:t>
            </a:r>
            <a:br>
              <a:rPr lang="de-DE" sz="1800" b="1"/>
            </a:br>
            <a:r>
              <a:rPr lang="de-DE" sz="1800" b="1"/>
              <a:t>a Severe Accident </a:t>
            </a:r>
            <a:r>
              <a:rPr lang="en-US" sz="1800"/>
              <a:t>(Task5)</a:t>
            </a:r>
            <a:endParaRPr lang="ru-RU" sz="1800"/>
          </a:p>
        </p:txBody>
      </p:sp>
      <p:graphicFrame>
        <p:nvGraphicFramePr>
          <p:cNvPr id="795653" name="Object 5"/>
          <p:cNvGraphicFramePr>
            <a:graphicFrameLocks noChangeAspect="1"/>
          </p:cNvGraphicFramePr>
          <p:nvPr/>
        </p:nvGraphicFramePr>
        <p:xfrm>
          <a:off x="3152775" y="3184525"/>
          <a:ext cx="23368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5663" name="Equation" r:id="rId4" imgW="2336760" imgH="482400" progId="Equation.DSMT4">
                  <p:embed/>
                </p:oleObj>
              </mc:Choice>
              <mc:Fallback>
                <p:oleObj name="Equation" r:id="rId4" imgW="233676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2775" y="3184525"/>
                        <a:ext cx="2336800" cy="4873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5654" name="Rectangle 6"/>
          <p:cNvSpPr>
            <a:spLocks noChangeArrowheads="1"/>
          </p:cNvSpPr>
          <p:nvPr/>
        </p:nvSpPr>
        <p:spPr bwMode="auto">
          <a:xfrm>
            <a:off x="635000" y="2579688"/>
            <a:ext cx="7239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1">
                <a:solidFill>
                  <a:srgbClr val="000066"/>
                </a:solidFill>
              </a:rPr>
              <a:t>The deposition coefficient</a:t>
            </a:r>
            <a:r>
              <a:rPr lang="en-US" sz="2000" b="1" u="sng">
                <a:solidFill>
                  <a:schemeClr val="folHlink"/>
                </a:solidFill>
              </a:rPr>
              <a:t>  </a:t>
            </a:r>
            <a:endParaRPr lang="ru-RU" sz="2000" b="1" i="1" u="sng">
              <a:solidFill>
                <a:schemeClr val="folHlink"/>
              </a:solidFill>
            </a:endParaRPr>
          </a:p>
        </p:txBody>
      </p:sp>
      <p:sp>
        <p:nvSpPr>
          <p:cNvPr id="795655" name="Line 7"/>
          <p:cNvSpPr>
            <a:spLocks noChangeShapeType="1"/>
          </p:cNvSpPr>
          <p:nvPr/>
        </p:nvSpPr>
        <p:spPr bwMode="auto">
          <a:xfrm>
            <a:off x="1500188" y="36591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95656" name="Line 8"/>
          <p:cNvSpPr>
            <a:spLocks noChangeShapeType="1"/>
          </p:cNvSpPr>
          <p:nvPr/>
        </p:nvSpPr>
        <p:spPr bwMode="auto">
          <a:xfrm>
            <a:off x="4667250" y="48847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95657" name="Rectangle 9"/>
          <p:cNvSpPr>
            <a:spLocks noChangeArrowheads="1"/>
          </p:cNvSpPr>
          <p:nvPr/>
        </p:nvSpPr>
        <p:spPr bwMode="auto">
          <a:xfrm>
            <a:off x="-192088" y="3697288"/>
            <a:ext cx="89535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95658" name="Rectangle 10"/>
          <p:cNvSpPr>
            <a:spLocks noChangeArrowheads="1"/>
          </p:cNvSpPr>
          <p:nvPr/>
        </p:nvSpPr>
        <p:spPr bwMode="auto">
          <a:xfrm>
            <a:off x="-192088" y="4144963"/>
            <a:ext cx="89535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95659" name="Rectangle 11"/>
          <p:cNvSpPr>
            <a:spLocks noChangeArrowheads="1"/>
          </p:cNvSpPr>
          <p:nvPr/>
        </p:nvSpPr>
        <p:spPr bwMode="auto">
          <a:xfrm>
            <a:off x="828675" y="1144588"/>
            <a:ext cx="7272338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>
                <a:solidFill>
                  <a:srgbClr val="000066"/>
                </a:solidFill>
              </a:rPr>
              <a:t>The Deposition Rate due to Brownian and Turbulent Diffusion</a:t>
            </a:r>
            <a:r>
              <a:rPr lang="en-US" sz="32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95660" name="Text Box 12"/>
          <p:cNvSpPr txBox="1">
            <a:spLocks noChangeArrowheads="1"/>
          </p:cNvSpPr>
          <p:nvPr/>
        </p:nvSpPr>
        <p:spPr bwMode="auto">
          <a:xfrm>
            <a:off x="468313" y="3962400"/>
            <a:ext cx="8221662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en-US" altLang="ja-JP" sz="2000" b="1">
                <a:latin typeface="Times New Roman" pitchFamily="18" charset="0"/>
                <a:ea typeface="ＭＳ Ｐゴシック" charset="-128"/>
              </a:rPr>
              <a:t>Sc</a:t>
            </a:r>
            <a:r>
              <a:rPr lang="en-US" altLang="ja-JP" sz="2000" b="1" i="1" baseline="-25000">
                <a:latin typeface="Times New Roman" pitchFamily="18" charset="0"/>
                <a:ea typeface="ＭＳ Ｐゴシック" charset="-128"/>
              </a:rPr>
              <a:t>B</a:t>
            </a:r>
            <a:r>
              <a:rPr lang="en-US" altLang="ja-JP" sz="2000" b="1">
                <a:latin typeface="Times New Roman" pitchFamily="18" charset="0"/>
                <a:ea typeface="ＭＳ Ｐゴシック" charset="-128"/>
                <a:sym typeface="Symbol" pitchFamily="18" charset="2"/>
              </a:rPr>
              <a:t></a:t>
            </a:r>
            <a:r>
              <a:rPr lang="en-US" altLang="ja-JP" sz="2000" b="1" i="1">
                <a:latin typeface="Times New Roman" pitchFamily="18" charset="0"/>
                <a:ea typeface="ＭＳ Ｐゴシック" charset="-128"/>
                <a:sym typeface="Symbol" pitchFamily="18" charset="2"/>
              </a:rPr>
              <a:t></a:t>
            </a:r>
            <a:r>
              <a:rPr lang="en-US" altLang="ja-JP" sz="2000" b="1" i="1" baseline="-25000">
                <a:latin typeface="Times New Roman" pitchFamily="18" charset="0"/>
                <a:ea typeface="ＭＳ Ｐゴシック" charset="-128"/>
                <a:sym typeface="Symbol" pitchFamily="18" charset="2"/>
              </a:rPr>
              <a:t>f </a:t>
            </a:r>
            <a:r>
              <a:rPr lang="en-US" altLang="ja-JP" sz="2000" b="1">
                <a:latin typeface="Times New Roman" pitchFamily="18" charset="0"/>
                <a:ea typeface="ＭＳ Ｐゴシック" charset="-128"/>
                <a:sym typeface="Symbol" pitchFamily="18" charset="2"/>
              </a:rPr>
              <a:t>/D</a:t>
            </a:r>
            <a:r>
              <a:rPr lang="en-US" altLang="ja-JP" sz="2000" b="1" i="1" baseline="-25000">
                <a:latin typeface="Times New Roman" pitchFamily="18" charset="0"/>
                <a:ea typeface="ＭＳ Ｐゴシック" charset="-128"/>
                <a:sym typeface="Symbol" pitchFamily="18" charset="2"/>
              </a:rPr>
              <a:t>B</a:t>
            </a:r>
            <a:r>
              <a:rPr lang="en-US" altLang="ja-JP" sz="2000" baseline="-25000">
                <a:latin typeface="Times New Roman" pitchFamily="18" charset="0"/>
                <a:ea typeface="ＭＳ Ｐゴシック" charset="-128"/>
                <a:sym typeface="Symbol" pitchFamily="18" charset="2"/>
              </a:rPr>
              <a:t>  </a:t>
            </a:r>
            <a:r>
              <a:rPr lang="en-US" altLang="ja-JP" sz="2000">
                <a:latin typeface="Times New Roman" pitchFamily="18" charset="0"/>
                <a:ea typeface="ＭＳ Ｐゴシック" charset="-128"/>
              </a:rPr>
              <a:t> is the Schmidt number defining as the ratio of the fluid kinematic viscosity to the Brownian diffusivity</a:t>
            </a:r>
            <a:r>
              <a:rPr lang="en-US" altLang="ja-JP" sz="2800">
                <a:latin typeface="Verdana" pitchFamily="34" charset="0"/>
                <a:ea typeface="ＭＳ Ｐゴシック" charset="-128"/>
              </a:rPr>
              <a:t> </a:t>
            </a:r>
            <a:endParaRPr lang="en-US" sz="2800">
              <a:latin typeface="Verdana" pitchFamily="34" charset="0"/>
            </a:endParaRPr>
          </a:p>
        </p:txBody>
      </p:sp>
      <p:sp>
        <p:nvSpPr>
          <p:cNvPr id="795661" name="Rectangle 13"/>
          <p:cNvSpPr>
            <a:spLocks noChangeArrowheads="1"/>
          </p:cNvSpPr>
          <p:nvPr/>
        </p:nvSpPr>
        <p:spPr bwMode="auto">
          <a:xfrm>
            <a:off x="539750" y="4868863"/>
            <a:ext cx="7993063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altLang="ja-JP" sz="2000" b="1">
                <a:solidFill>
                  <a:srgbClr val="000066"/>
                </a:solidFill>
                <a:ea typeface="ＭＳ Ｐゴシック" charset="-128"/>
              </a:rPr>
              <a:t>In the case of Brownian and turbulent diffusion, the deposition coefficient corresponds to the mass transfer coefficient, which takes place at high Schmidt numbers for the forth-order extent law of the fluid turbulent diffusivity in the viscous sub-layer (Levitch, 1962).</a:t>
            </a:r>
            <a:endParaRPr lang="en-US" sz="2000" b="1" u="sng">
              <a:solidFill>
                <a:srgbClr val="000066"/>
              </a:solidFill>
            </a:endParaRPr>
          </a:p>
        </p:txBody>
      </p:sp>
      <p:sp>
        <p:nvSpPr>
          <p:cNvPr id="795662" name="Text Box 14"/>
          <p:cNvSpPr txBox="1">
            <a:spLocks noChangeArrowheads="1"/>
          </p:cNvSpPr>
          <p:nvPr/>
        </p:nvSpPr>
        <p:spPr bwMode="auto">
          <a:xfrm>
            <a:off x="8604250" y="6021388"/>
            <a:ext cx="346075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300">
                <a:latin typeface="Arial" charset="0"/>
              </a:rPr>
              <a:t>8</a:t>
            </a:r>
            <a:endParaRPr lang="ru-RU" sz="2300">
              <a:latin typeface="Arial" charset="0"/>
            </a:endParaRPr>
          </a:p>
        </p:txBody>
      </p:sp>
    </p:spTree>
  </p:cSld>
  <p:clrMapOvr>
    <a:masterClrMapping/>
  </p:clrMapOvr>
  <p:transition advClick="0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700" name="Rectangle 4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476250"/>
          </a:xfrm>
          <a:noFill/>
          <a:ln/>
        </p:spPr>
        <p:txBody>
          <a:bodyPr/>
          <a:lstStyle/>
          <a:p>
            <a:r>
              <a:rPr lang="de-DE" sz="1800" b="1"/>
              <a:t>Modelling of Aerosol Deposition in a Nuclear Reactor during</a:t>
            </a:r>
            <a:br>
              <a:rPr lang="de-DE" sz="1800" b="1"/>
            </a:br>
            <a:r>
              <a:rPr lang="de-DE" sz="1800" b="1"/>
              <a:t>a Severe Accident </a:t>
            </a:r>
            <a:r>
              <a:rPr lang="en-US" sz="1800"/>
              <a:t>(Task5)</a:t>
            </a:r>
            <a:endParaRPr lang="ru-RU" sz="1800"/>
          </a:p>
        </p:txBody>
      </p:sp>
      <p:graphicFrame>
        <p:nvGraphicFramePr>
          <p:cNvPr id="797701" name="Object 5"/>
          <p:cNvGraphicFramePr>
            <a:graphicFrameLocks noChangeAspect="1"/>
          </p:cNvGraphicFramePr>
          <p:nvPr/>
        </p:nvGraphicFramePr>
        <p:xfrm>
          <a:off x="2057400" y="2638425"/>
          <a:ext cx="438150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7712" name="Equation" r:id="rId4" imgW="4381200" imgH="1066680" progId="Equation.DSMT4">
                  <p:embed/>
                </p:oleObj>
              </mc:Choice>
              <mc:Fallback>
                <p:oleObj name="Equation" r:id="rId4" imgW="4381200" imgH="10666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638425"/>
                        <a:ext cx="4381500" cy="10779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7702" name="Rectangle 6"/>
          <p:cNvSpPr>
            <a:spLocks noChangeArrowheads="1"/>
          </p:cNvSpPr>
          <p:nvPr/>
        </p:nvSpPr>
        <p:spPr bwMode="auto">
          <a:xfrm>
            <a:off x="561975" y="2203450"/>
            <a:ext cx="7239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1">
                <a:solidFill>
                  <a:srgbClr val="000066"/>
                </a:solidFill>
              </a:rPr>
              <a:t>The deposition coefficient  </a:t>
            </a:r>
            <a:endParaRPr lang="ru-RU" sz="2000" b="1" i="1">
              <a:solidFill>
                <a:srgbClr val="000066"/>
              </a:solidFill>
            </a:endParaRPr>
          </a:p>
        </p:txBody>
      </p:sp>
      <p:sp>
        <p:nvSpPr>
          <p:cNvPr id="797703" name="Line 7"/>
          <p:cNvSpPr>
            <a:spLocks noChangeShapeType="1"/>
          </p:cNvSpPr>
          <p:nvPr/>
        </p:nvSpPr>
        <p:spPr bwMode="auto">
          <a:xfrm>
            <a:off x="1427163" y="32829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97704" name="Line 8"/>
          <p:cNvSpPr>
            <a:spLocks noChangeShapeType="1"/>
          </p:cNvSpPr>
          <p:nvPr/>
        </p:nvSpPr>
        <p:spPr bwMode="auto">
          <a:xfrm>
            <a:off x="4594225" y="45085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797705" name="Rectangle 9"/>
          <p:cNvSpPr>
            <a:spLocks noChangeArrowheads="1"/>
          </p:cNvSpPr>
          <p:nvPr/>
        </p:nvSpPr>
        <p:spPr bwMode="auto">
          <a:xfrm>
            <a:off x="-265113" y="3321050"/>
            <a:ext cx="89535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97706" name="Rectangle 10"/>
          <p:cNvSpPr>
            <a:spLocks noChangeArrowheads="1"/>
          </p:cNvSpPr>
          <p:nvPr/>
        </p:nvSpPr>
        <p:spPr bwMode="auto">
          <a:xfrm>
            <a:off x="-265113" y="3768725"/>
            <a:ext cx="89535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97707" name="Rectangle 11"/>
          <p:cNvSpPr>
            <a:spLocks noChangeArrowheads="1"/>
          </p:cNvSpPr>
          <p:nvPr/>
        </p:nvSpPr>
        <p:spPr bwMode="auto">
          <a:xfrm>
            <a:off x="971550" y="981075"/>
            <a:ext cx="7272338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>
                <a:solidFill>
                  <a:srgbClr val="000066"/>
                </a:solidFill>
              </a:rPr>
              <a:t>The Deposition Rate due to Turbulent Migration (Turbophoresis)</a:t>
            </a:r>
            <a:r>
              <a:rPr lang="en-US" sz="32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97708" name="Text Box 12"/>
          <p:cNvSpPr txBox="1">
            <a:spLocks noChangeArrowheads="1"/>
          </p:cNvSpPr>
          <p:nvPr/>
        </p:nvSpPr>
        <p:spPr bwMode="auto">
          <a:xfrm>
            <a:off x="395288" y="5300663"/>
            <a:ext cx="8221662" cy="129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15000"/>
              </a:spcBef>
              <a:spcAft>
                <a:spcPct val="10000"/>
              </a:spcAft>
            </a:pPr>
            <a:r>
              <a:rPr lang="el-GR" altLang="ja-JP" sz="2000" b="1" i="1">
                <a:solidFill>
                  <a:srgbClr val="000066"/>
                </a:solidFill>
                <a:latin typeface="Times New Roman" pitchFamily="18" charset="0"/>
              </a:rPr>
              <a:t>ρ</a:t>
            </a:r>
            <a:r>
              <a:rPr lang="en-US" altLang="ja-JP" sz="2000" b="1" i="1" baseline="-25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p</a:t>
            </a:r>
            <a:r>
              <a:rPr lang="en-US" altLang="ja-JP" sz="2000" b="1" i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 </a:t>
            </a:r>
            <a:r>
              <a:rPr lang="en-US" altLang="ja-JP" sz="2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and </a:t>
            </a:r>
            <a:r>
              <a:rPr lang="el-GR" altLang="ja-JP" sz="2000" b="1" i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altLang="ja-JP" sz="2000" b="1" i="1" baseline="-25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f</a:t>
            </a:r>
            <a:r>
              <a:rPr lang="en-US" altLang="ja-JP" sz="2800">
                <a:solidFill>
                  <a:srgbClr val="000066"/>
                </a:solidFill>
                <a:latin typeface="Verdana" pitchFamily="34" charset="0"/>
                <a:ea typeface="ＭＳ Ｐゴシック" charset="-128"/>
              </a:rPr>
              <a:t> </a:t>
            </a:r>
            <a:r>
              <a:rPr lang="en-US" altLang="ja-JP" sz="2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are the particle and fluid densities,  </a:t>
            </a:r>
            <a:r>
              <a:rPr lang="en-US" altLang="ja-JP" sz="2000" b="1" i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d</a:t>
            </a:r>
            <a:r>
              <a:rPr lang="en-US" altLang="ja-JP" sz="2000" b="1" i="1" baseline="-25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p</a:t>
            </a:r>
            <a:r>
              <a:rPr lang="en-US" altLang="ja-JP" sz="2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  is the particle diameter,</a:t>
            </a:r>
            <a:br>
              <a:rPr lang="en-US" altLang="ja-JP" sz="2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</a:br>
            <a:r>
              <a:rPr lang="en-US" altLang="ja-JP" sz="2000" b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Kn</a:t>
            </a:r>
            <a:r>
              <a:rPr lang="en-US" altLang="ja-JP" sz="2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 is the Knudsen number defined as the double molecule free path to the particle diameter;</a:t>
            </a:r>
          </a:p>
          <a:p>
            <a:pPr>
              <a:lnSpc>
                <a:spcPct val="40000"/>
              </a:lnSpc>
              <a:spcBef>
                <a:spcPct val="15000"/>
              </a:spcBef>
            </a:pPr>
            <a:r>
              <a:rPr lang="en-US" altLang="ja-JP" sz="2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 </a:t>
            </a:r>
            <a:r>
              <a:rPr lang="en-GB" altLang="ja-JP" sz="2000" b="1" i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A</a:t>
            </a:r>
            <a:r>
              <a:rPr lang="en-GB" altLang="ja-JP" sz="2000" b="1" baseline="-25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1</a:t>
            </a:r>
            <a:r>
              <a:rPr lang="en-GB" altLang="ja-JP" sz="2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=1.20,  </a:t>
            </a:r>
            <a:r>
              <a:rPr lang="en-GB" altLang="ja-JP" sz="2000" b="1" i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A</a:t>
            </a:r>
            <a:r>
              <a:rPr lang="en-GB" altLang="ja-JP" sz="2000" b="1" baseline="-25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2</a:t>
            </a:r>
            <a:r>
              <a:rPr lang="en-GB" altLang="ja-JP" sz="2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=0.41,  </a:t>
            </a:r>
            <a:r>
              <a:rPr lang="en-GB" altLang="ja-JP" sz="2000" b="1" i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A</a:t>
            </a:r>
            <a:r>
              <a:rPr lang="en-GB" altLang="ja-JP" sz="2000" b="1" baseline="-25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3</a:t>
            </a:r>
            <a:r>
              <a:rPr lang="en-GB" altLang="ja-JP" sz="2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=0.88 (Talbot </a:t>
            </a:r>
            <a:r>
              <a:rPr lang="en-GB" altLang="ja-JP" sz="2000" i="1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et al</a:t>
            </a:r>
            <a:r>
              <a:rPr lang="en-GB" altLang="ja-JP" sz="2000">
                <a:solidFill>
                  <a:srgbClr val="000066"/>
                </a:solidFill>
                <a:latin typeface="Times New Roman" pitchFamily="18" charset="0"/>
                <a:ea typeface="ＭＳ Ｐゴシック" charset="-128"/>
              </a:rPr>
              <a:t>., 1980)</a:t>
            </a:r>
            <a:r>
              <a:rPr lang="en-GB" altLang="ja-JP" sz="2800">
                <a:latin typeface="Verdana" pitchFamily="34" charset="0"/>
                <a:ea typeface="ＭＳ Ｐゴシック" charset="-128"/>
              </a:rPr>
              <a:t> </a:t>
            </a:r>
            <a:endParaRPr lang="en-US" sz="2800">
              <a:latin typeface="Verdana" pitchFamily="34" charset="0"/>
            </a:endParaRPr>
          </a:p>
        </p:txBody>
      </p:sp>
      <p:sp>
        <p:nvSpPr>
          <p:cNvPr id="797709" name="Rectangle 13"/>
          <p:cNvSpPr>
            <a:spLocks noChangeArrowheads="1"/>
          </p:cNvSpPr>
          <p:nvPr/>
        </p:nvSpPr>
        <p:spPr bwMode="auto">
          <a:xfrm>
            <a:off x="573088" y="4052888"/>
            <a:ext cx="72390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 b="1">
                <a:solidFill>
                  <a:srgbClr val="000066"/>
                </a:solidFill>
              </a:rPr>
              <a:t>The particle response time  </a:t>
            </a:r>
            <a:endParaRPr lang="ru-RU" sz="1800" b="1" i="1">
              <a:solidFill>
                <a:srgbClr val="000066"/>
              </a:solidFill>
            </a:endParaRPr>
          </a:p>
        </p:txBody>
      </p:sp>
      <p:graphicFrame>
        <p:nvGraphicFramePr>
          <p:cNvPr id="797710" name="Object 14"/>
          <p:cNvGraphicFramePr>
            <a:graphicFrameLocks noChangeAspect="1"/>
          </p:cNvGraphicFramePr>
          <p:nvPr/>
        </p:nvGraphicFramePr>
        <p:xfrm>
          <a:off x="2025650" y="4435475"/>
          <a:ext cx="4432300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7713" name="Equation" r:id="rId6" imgW="4431960" imgH="787320" progId="Equation.DSMT4">
                  <p:embed/>
                </p:oleObj>
              </mc:Choice>
              <mc:Fallback>
                <p:oleObj name="Equation" r:id="rId6" imgW="4431960" imgH="78732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650" y="4435475"/>
                        <a:ext cx="4432300" cy="79533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7711" name="Text Box 15"/>
          <p:cNvSpPr txBox="1">
            <a:spLocks noChangeArrowheads="1"/>
          </p:cNvSpPr>
          <p:nvPr/>
        </p:nvSpPr>
        <p:spPr bwMode="auto">
          <a:xfrm>
            <a:off x="8604250" y="6021388"/>
            <a:ext cx="346075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7493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7493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300">
                <a:latin typeface="Arial" charset="0"/>
              </a:rPr>
              <a:t>9</a:t>
            </a:r>
            <a:endParaRPr lang="ru-RU" sz="2300">
              <a:latin typeface="Arial" charset="0"/>
            </a:endParaRPr>
          </a:p>
        </p:txBody>
      </p:sp>
    </p:spTree>
  </p:cSld>
  <p:clrMapOvr>
    <a:masterClrMapping/>
  </p:clrMapOvr>
  <p:transition advClick="0">
    <p:zoom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0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493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0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493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0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493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0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493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809</Words>
  <Application>Microsoft Office PowerPoint</Application>
  <PresentationFormat>Bildschirmpräsentation (4:3)</PresentationFormat>
  <Paragraphs>101</Paragraphs>
  <Slides>15</Slides>
  <Notes>15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15</vt:i4>
      </vt:variant>
    </vt:vector>
  </HeadingPairs>
  <TitlesOfParts>
    <vt:vector size="27" baseType="lpstr">
      <vt:lpstr>Times New Roman</vt:lpstr>
      <vt:lpstr>Arial Black</vt:lpstr>
      <vt:lpstr>Arial</vt:lpstr>
      <vt:lpstr>ＭＳ Ｐゴシック</vt:lpstr>
      <vt:lpstr>Tahoma</vt:lpstr>
      <vt:lpstr>Verdana</vt:lpstr>
      <vt:lpstr>Symbol</vt:lpstr>
      <vt:lpstr>Wingdings</vt:lpstr>
      <vt:lpstr>Оформление по умолчанию</vt:lpstr>
      <vt:lpstr>Специальное оформление</vt:lpstr>
      <vt:lpstr>MathType 5.0 Equation</vt:lpstr>
      <vt:lpstr>Рисунок Microsoft Word</vt:lpstr>
      <vt:lpstr>PowerPoint-Präsentation</vt:lpstr>
      <vt:lpstr>Modelling of Aerosol Deposition in a Nuclear Reactor during a Severe Accident (Task5)</vt:lpstr>
      <vt:lpstr>Modelling of Aerosol Deposition in a Nuclear Reactor during a Severe Accident (Task5)</vt:lpstr>
      <vt:lpstr>Modelling of Aerosol Deposition in a Nuclear Reactor during a Severe Accident (Task5)</vt:lpstr>
      <vt:lpstr>Modelling of Aerosol Deposition in a Nuclear Reactor during a Severe Accident (Task5)</vt:lpstr>
      <vt:lpstr>Modelling of Aerosol Deposition in a Nuclear Reactor during a Severe Accident (Task5)</vt:lpstr>
      <vt:lpstr>Modelling of Aerosol Deposition in a Nuclear Reactor during a Severe Accident (Task5)</vt:lpstr>
      <vt:lpstr>Modelling of Aerosol Deposition in a Nuclear Reactor during a Severe Accident (Task5)</vt:lpstr>
      <vt:lpstr>Modelling of Aerosol Deposition in a Nuclear Reactor during a Severe Accident (Task5)</vt:lpstr>
      <vt:lpstr>Modelling of Aerosol Deposition in a Nuclear Reactor during a Severe Accident (Task5)</vt:lpstr>
      <vt:lpstr>Modelling of Aerosol Deposition in a Nuclear Reactor during a Severe Accident (Task5)</vt:lpstr>
      <vt:lpstr>Modelling of Aerosol Deposition in a Nuclear Reactor during a Severe Accident (Task5)</vt:lpstr>
      <vt:lpstr>Modelling of Aerosol Deposition in a Nuclear Reactor during a Severe Accident (Task5)</vt:lpstr>
      <vt:lpstr>Modelling of Aerosol Deposition in a Nuclear Reactor during a Severe Accident (Task5)</vt:lpstr>
      <vt:lpstr>Modelling of Aerosol Deposition in a Nuclear Reactor during a Severe Accident (Task5)</vt:lpstr>
    </vt:vector>
  </TitlesOfParts>
  <Company>A.P. Alexandrov RIT (NITI)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EVAN-FP1</dc:title>
  <dc:subject>EVAN</dc:subject>
  <dc:creator>Peters, Ursula (IAM)</dc:creator>
  <cp:lastModifiedBy>Peters, Ursula</cp:lastModifiedBy>
  <cp:revision>721</cp:revision>
  <dcterms:created xsi:type="dcterms:W3CDTF">2004-05-26T10:18:17Z</dcterms:created>
  <dcterms:modified xsi:type="dcterms:W3CDTF">2012-10-16T19:12:01Z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/>
  </property>
</Properties>
</file>