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20"/>
  </p:notesMasterIdLst>
  <p:handoutMasterIdLst>
    <p:handoutMasterId r:id="rId21"/>
  </p:handoutMasterIdLst>
  <p:sldIdLst>
    <p:sldId id="496" r:id="rId3"/>
    <p:sldId id="476" r:id="rId4"/>
    <p:sldId id="482" r:id="rId5"/>
    <p:sldId id="486" r:id="rId6"/>
    <p:sldId id="491" r:id="rId7"/>
    <p:sldId id="487" r:id="rId8"/>
    <p:sldId id="488" r:id="rId9"/>
    <p:sldId id="489" r:id="rId10"/>
    <p:sldId id="490" r:id="rId11"/>
    <p:sldId id="483" r:id="rId12"/>
    <p:sldId id="484" r:id="rId13"/>
    <p:sldId id="492" r:id="rId14"/>
    <p:sldId id="493" r:id="rId15"/>
    <p:sldId id="494" r:id="rId16"/>
    <p:sldId id="495" r:id="rId17"/>
    <p:sldId id="497" r:id="rId18"/>
    <p:sldId id="485" r:id="rId19"/>
  </p:sldIdLst>
  <p:sldSz cx="9144000" cy="6858000" type="screen4x3"/>
  <p:notesSz cx="6858000" cy="9144000"/>
  <p:defaultTextStyle>
    <a:defPPr>
      <a:defRPr lang="ru-RU"/>
    </a:defPPr>
    <a:lvl1pPr algn="l" rtl="0" fontAlgn="base">
      <a:spcBef>
        <a:spcPct val="0"/>
      </a:spcBef>
      <a:spcAft>
        <a:spcPct val="0"/>
      </a:spcAft>
      <a:defRPr sz="2300" kern="1200">
        <a:solidFill>
          <a:schemeClr val="tx1"/>
        </a:solidFill>
        <a:latin typeface="Arial" charset="0"/>
        <a:ea typeface="+mn-ea"/>
        <a:cs typeface="+mn-cs"/>
      </a:defRPr>
    </a:lvl1pPr>
    <a:lvl2pPr marL="457200" algn="l" rtl="0" fontAlgn="base">
      <a:spcBef>
        <a:spcPct val="0"/>
      </a:spcBef>
      <a:spcAft>
        <a:spcPct val="0"/>
      </a:spcAft>
      <a:defRPr sz="2300" kern="1200">
        <a:solidFill>
          <a:schemeClr val="tx1"/>
        </a:solidFill>
        <a:latin typeface="Arial" charset="0"/>
        <a:ea typeface="+mn-ea"/>
        <a:cs typeface="+mn-cs"/>
      </a:defRPr>
    </a:lvl2pPr>
    <a:lvl3pPr marL="914400" algn="l" rtl="0" fontAlgn="base">
      <a:spcBef>
        <a:spcPct val="0"/>
      </a:spcBef>
      <a:spcAft>
        <a:spcPct val="0"/>
      </a:spcAft>
      <a:defRPr sz="2300" kern="1200">
        <a:solidFill>
          <a:schemeClr val="tx1"/>
        </a:solidFill>
        <a:latin typeface="Arial" charset="0"/>
        <a:ea typeface="+mn-ea"/>
        <a:cs typeface="+mn-cs"/>
      </a:defRPr>
    </a:lvl3pPr>
    <a:lvl4pPr marL="1371600" algn="l" rtl="0" fontAlgn="base">
      <a:spcBef>
        <a:spcPct val="0"/>
      </a:spcBef>
      <a:spcAft>
        <a:spcPct val="0"/>
      </a:spcAft>
      <a:defRPr sz="2300" kern="1200">
        <a:solidFill>
          <a:schemeClr val="tx1"/>
        </a:solidFill>
        <a:latin typeface="Arial" charset="0"/>
        <a:ea typeface="+mn-ea"/>
        <a:cs typeface="+mn-cs"/>
      </a:defRPr>
    </a:lvl4pPr>
    <a:lvl5pPr marL="1828800" algn="l" rtl="0" fontAlgn="base">
      <a:spcBef>
        <a:spcPct val="0"/>
      </a:spcBef>
      <a:spcAft>
        <a:spcPct val="0"/>
      </a:spcAft>
      <a:defRPr sz="2300" kern="1200">
        <a:solidFill>
          <a:schemeClr val="tx1"/>
        </a:solidFill>
        <a:latin typeface="Arial" charset="0"/>
        <a:ea typeface="+mn-ea"/>
        <a:cs typeface="+mn-cs"/>
      </a:defRPr>
    </a:lvl5pPr>
    <a:lvl6pPr marL="2286000" algn="l" defTabSz="914400" rtl="0" eaLnBrk="1" latinLnBrk="0" hangingPunct="1">
      <a:defRPr sz="2300" kern="1200">
        <a:solidFill>
          <a:schemeClr val="tx1"/>
        </a:solidFill>
        <a:latin typeface="Arial" charset="0"/>
        <a:ea typeface="+mn-ea"/>
        <a:cs typeface="+mn-cs"/>
      </a:defRPr>
    </a:lvl6pPr>
    <a:lvl7pPr marL="2743200" algn="l" defTabSz="914400" rtl="0" eaLnBrk="1" latinLnBrk="0" hangingPunct="1">
      <a:defRPr sz="2300" kern="1200">
        <a:solidFill>
          <a:schemeClr val="tx1"/>
        </a:solidFill>
        <a:latin typeface="Arial" charset="0"/>
        <a:ea typeface="+mn-ea"/>
        <a:cs typeface="+mn-cs"/>
      </a:defRPr>
    </a:lvl7pPr>
    <a:lvl8pPr marL="3200400" algn="l" defTabSz="914400" rtl="0" eaLnBrk="1" latinLnBrk="0" hangingPunct="1">
      <a:defRPr sz="2300" kern="1200">
        <a:solidFill>
          <a:schemeClr val="tx1"/>
        </a:solidFill>
        <a:latin typeface="Arial" charset="0"/>
        <a:ea typeface="+mn-ea"/>
        <a:cs typeface="+mn-cs"/>
      </a:defRPr>
    </a:lvl8pPr>
    <a:lvl9pPr marL="3657600" algn="l" defTabSz="914400" rtl="0" eaLnBrk="1" latinLnBrk="0" hangingPunct="1">
      <a:defRPr sz="23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y3"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00066"/>
    <a:srgbClr val="660033"/>
    <a:srgbClr val="E2C4A6"/>
    <a:srgbClr val="FDD1A1"/>
    <a:srgbClr val="FFCC99"/>
    <a:srgbClr val="F6E192"/>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9" autoAdjust="0"/>
    <p:restoredTop sz="99631" autoAdjust="0"/>
  </p:normalViewPr>
  <p:slideViewPr>
    <p:cSldViewPr>
      <p:cViewPr>
        <p:scale>
          <a:sx n="96" d="100"/>
          <a:sy n="96" d="100"/>
        </p:scale>
        <p:origin x="-1090"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6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11.wmf"/><Relationship Id="rId7" Type="http://schemas.openxmlformats.org/officeDocument/2006/relationships/image" Target="../media/image15.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129027"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129028"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ru-RU"/>
          </a:p>
        </p:txBody>
      </p:sp>
    </p:spTree>
    <p:extLst>
      <p:ext uri="{BB962C8B-B14F-4D97-AF65-F5344CB8AC3E}">
        <p14:creationId xmlns:p14="http://schemas.microsoft.com/office/powerpoint/2010/main" val="1370413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GB"/>
          </a:p>
        </p:txBody>
      </p:sp>
      <p:sp>
        <p:nvSpPr>
          <p:cNvPr id="348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GB"/>
          </a:p>
        </p:txBody>
      </p:sp>
      <p:sp>
        <p:nvSpPr>
          <p:cNvPr id="3482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48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Образец текста</a:t>
            </a:r>
          </a:p>
          <a:p>
            <a:pPr lvl="1"/>
            <a:r>
              <a:rPr lang="en-GB" smtClean="0"/>
              <a:t>Второй уровень</a:t>
            </a:r>
          </a:p>
          <a:p>
            <a:pPr lvl="2"/>
            <a:r>
              <a:rPr lang="en-GB" smtClean="0"/>
              <a:t>Третий уровень</a:t>
            </a:r>
          </a:p>
          <a:p>
            <a:pPr lvl="3"/>
            <a:r>
              <a:rPr lang="en-GB" smtClean="0"/>
              <a:t>Четвертый уровень</a:t>
            </a:r>
          </a:p>
          <a:p>
            <a:pPr lvl="4"/>
            <a:r>
              <a:rPr lang="en-GB" smtClean="0"/>
              <a:t>Пятый уровень</a:t>
            </a:r>
          </a:p>
        </p:txBody>
      </p:sp>
      <p:sp>
        <p:nvSpPr>
          <p:cNvPr id="348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GB"/>
          </a:p>
        </p:txBody>
      </p:sp>
      <p:sp>
        <p:nvSpPr>
          <p:cNvPr id="348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760CCDA1-CEA0-4487-A3C8-CEE240A18992}" type="slidenum">
              <a:rPr lang="en-GB"/>
              <a:pPr/>
              <a:t>‹Nr.›</a:t>
            </a:fld>
            <a:endParaRPr lang="en-GB"/>
          </a:p>
        </p:txBody>
      </p:sp>
    </p:spTree>
    <p:extLst>
      <p:ext uri="{BB962C8B-B14F-4D97-AF65-F5344CB8AC3E}">
        <p14:creationId xmlns:p14="http://schemas.microsoft.com/office/powerpoint/2010/main" val="213076469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Rectangle 2"/>
          <p:cNvSpPr>
            <a:spLocks noRot="1" noChangeArrowheads="1" noTextEdit="1"/>
          </p:cNvSpPr>
          <p:nvPr>
            <p:ph type="sldImg"/>
          </p:nvPr>
        </p:nvSpPr>
        <p:spPr>
          <a:ln/>
        </p:spPr>
      </p:sp>
      <p:sp>
        <p:nvSpPr>
          <p:cNvPr id="77517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Rectangle 2"/>
          <p:cNvSpPr>
            <a:spLocks noRot="1" noChangeArrowheads="1" noTextEdit="1"/>
          </p:cNvSpPr>
          <p:nvPr>
            <p:ph type="sldImg"/>
          </p:nvPr>
        </p:nvSpPr>
        <p:spPr>
          <a:ln/>
        </p:spPr>
      </p:sp>
      <p:sp>
        <p:nvSpPr>
          <p:cNvPr id="74547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Rectangle 2"/>
          <p:cNvSpPr>
            <a:spLocks noRot="1" noChangeArrowheads="1" noTextEdit="1"/>
          </p:cNvSpPr>
          <p:nvPr>
            <p:ph type="sldImg"/>
          </p:nvPr>
        </p:nvSpPr>
        <p:spPr>
          <a:ln/>
        </p:spPr>
      </p:sp>
      <p:sp>
        <p:nvSpPr>
          <p:cNvPr id="74752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4" name="Rectangle 2"/>
          <p:cNvSpPr>
            <a:spLocks noRot="1" noChangeArrowheads="1" noTextEdit="1"/>
          </p:cNvSpPr>
          <p:nvPr>
            <p:ph type="sldImg"/>
          </p:nvPr>
        </p:nvSpPr>
        <p:spPr>
          <a:ln/>
        </p:spPr>
      </p:sp>
      <p:sp>
        <p:nvSpPr>
          <p:cNvPr id="76595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Rectangle 2"/>
          <p:cNvSpPr>
            <a:spLocks noRot="1" noChangeArrowheads="1" noTextEdit="1"/>
          </p:cNvSpPr>
          <p:nvPr>
            <p:ph type="sldImg"/>
          </p:nvPr>
        </p:nvSpPr>
        <p:spPr>
          <a:ln/>
        </p:spPr>
      </p:sp>
      <p:sp>
        <p:nvSpPr>
          <p:cNvPr id="76800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2"/>
          <p:cNvSpPr>
            <a:spLocks noRot="1" noChangeArrowheads="1" noTextEdit="1"/>
          </p:cNvSpPr>
          <p:nvPr>
            <p:ph type="sldImg"/>
          </p:nvPr>
        </p:nvSpPr>
        <p:spPr>
          <a:ln/>
        </p:spPr>
      </p:sp>
      <p:sp>
        <p:nvSpPr>
          <p:cNvPr id="77005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Rectangle 2"/>
          <p:cNvSpPr>
            <a:spLocks noRot="1" noChangeArrowheads="1" noTextEdit="1"/>
          </p:cNvSpPr>
          <p:nvPr>
            <p:ph type="sldImg"/>
          </p:nvPr>
        </p:nvSpPr>
        <p:spPr>
          <a:ln/>
        </p:spPr>
      </p:sp>
      <p:sp>
        <p:nvSpPr>
          <p:cNvPr id="77312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Rectangle 2"/>
          <p:cNvSpPr>
            <a:spLocks noRot="1" noChangeArrowheads="1" noTextEdit="1"/>
          </p:cNvSpPr>
          <p:nvPr>
            <p:ph type="sldImg"/>
          </p:nvPr>
        </p:nvSpPr>
        <p:spPr>
          <a:ln/>
        </p:spPr>
      </p:sp>
      <p:sp>
        <p:nvSpPr>
          <p:cNvPr id="78131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Rectangle 2"/>
          <p:cNvSpPr>
            <a:spLocks noRot="1" noChangeArrowheads="1" noTextEdit="1"/>
          </p:cNvSpPr>
          <p:nvPr>
            <p:ph type="sldImg"/>
          </p:nvPr>
        </p:nvSpPr>
        <p:spPr>
          <a:ln/>
        </p:spPr>
      </p:sp>
      <p:sp>
        <p:nvSpPr>
          <p:cNvPr id="751619"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Rectangle 2"/>
          <p:cNvSpPr>
            <a:spLocks noRot="1" noChangeArrowheads="1" noTextEdit="1"/>
          </p:cNvSpPr>
          <p:nvPr>
            <p:ph type="sldImg"/>
          </p:nvPr>
        </p:nvSpPr>
        <p:spPr>
          <a:ln/>
        </p:spPr>
      </p:sp>
      <p:sp>
        <p:nvSpPr>
          <p:cNvPr id="70246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Rot="1" noChangeArrowheads="1" noTextEdit="1"/>
          </p:cNvSpPr>
          <p:nvPr>
            <p:ph type="sldImg"/>
          </p:nvPr>
        </p:nvSpPr>
        <p:spPr>
          <a:ln/>
        </p:spPr>
      </p:sp>
      <p:sp>
        <p:nvSpPr>
          <p:cNvPr id="741379"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6" name="Rectangle 2"/>
          <p:cNvSpPr>
            <a:spLocks noRot="1" noChangeArrowheads="1" noTextEdit="1"/>
          </p:cNvSpPr>
          <p:nvPr>
            <p:ph type="sldImg"/>
          </p:nvPr>
        </p:nvSpPr>
        <p:spPr>
          <a:ln/>
        </p:spPr>
      </p:sp>
      <p:sp>
        <p:nvSpPr>
          <p:cNvPr id="75366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6" name="Rectangle 2"/>
          <p:cNvSpPr>
            <a:spLocks noRot="1" noChangeArrowheads="1" noTextEdit="1"/>
          </p:cNvSpPr>
          <p:nvPr>
            <p:ph type="sldImg"/>
          </p:nvPr>
        </p:nvSpPr>
        <p:spPr>
          <a:ln/>
        </p:spPr>
      </p:sp>
      <p:sp>
        <p:nvSpPr>
          <p:cNvPr id="76390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Rectangle 2"/>
          <p:cNvSpPr>
            <a:spLocks noRot="1" noChangeArrowheads="1" noTextEdit="1"/>
          </p:cNvSpPr>
          <p:nvPr>
            <p:ph type="sldImg"/>
          </p:nvPr>
        </p:nvSpPr>
        <p:spPr>
          <a:ln/>
        </p:spPr>
      </p:sp>
      <p:sp>
        <p:nvSpPr>
          <p:cNvPr id="75571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2"/>
          <p:cNvSpPr>
            <a:spLocks noRot="1" noChangeArrowheads="1" noTextEdit="1"/>
          </p:cNvSpPr>
          <p:nvPr>
            <p:ph type="sldImg"/>
          </p:nvPr>
        </p:nvSpPr>
        <p:spPr>
          <a:ln/>
        </p:spPr>
      </p:sp>
      <p:sp>
        <p:nvSpPr>
          <p:cNvPr id="75776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0" name="Rectangle 2"/>
          <p:cNvSpPr>
            <a:spLocks noRot="1" noChangeArrowheads="1" noTextEdit="1"/>
          </p:cNvSpPr>
          <p:nvPr>
            <p:ph type="sldImg"/>
          </p:nvPr>
        </p:nvSpPr>
        <p:spPr>
          <a:ln/>
        </p:spPr>
      </p:sp>
      <p:sp>
        <p:nvSpPr>
          <p:cNvPr id="75981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8" name="Rectangle 2"/>
          <p:cNvSpPr>
            <a:spLocks noRot="1" noChangeArrowheads="1" noTextEdit="1"/>
          </p:cNvSpPr>
          <p:nvPr>
            <p:ph type="sldImg"/>
          </p:nvPr>
        </p:nvSpPr>
        <p:spPr>
          <a:ln/>
        </p:spPr>
      </p:sp>
      <p:sp>
        <p:nvSpPr>
          <p:cNvPr id="761859"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r>
              <a:rPr lang="en-US"/>
              <a:t>                        </a:t>
            </a:r>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Tree>
    <p:extLst>
      <p:ext uri="{BB962C8B-B14F-4D97-AF65-F5344CB8AC3E}">
        <p14:creationId xmlns:p14="http://schemas.microsoft.com/office/powerpoint/2010/main" val="1231969409"/>
      </p:ext>
    </p:extLst>
  </p:cSld>
  <p:clrMapOvr>
    <a:masterClrMapping/>
  </p:clrMapOvr>
  <p:transition advClick="0">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en-US"/>
              <a:t>                        </a:t>
            </a:r>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Tree>
    <p:extLst>
      <p:ext uri="{BB962C8B-B14F-4D97-AF65-F5344CB8AC3E}">
        <p14:creationId xmlns:p14="http://schemas.microsoft.com/office/powerpoint/2010/main" val="18599161"/>
      </p:ext>
    </p:extLst>
  </p:cSld>
  <p:clrMapOvr>
    <a:masterClrMapping/>
  </p:clrMapOvr>
  <p:transition advClick="0">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29388" y="280988"/>
            <a:ext cx="2001837" cy="5367337"/>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20700" y="280988"/>
            <a:ext cx="5856288" cy="536733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en-US"/>
              <a:t>                        </a:t>
            </a:r>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Tree>
    <p:extLst>
      <p:ext uri="{BB962C8B-B14F-4D97-AF65-F5344CB8AC3E}">
        <p14:creationId xmlns:p14="http://schemas.microsoft.com/office/powerpoint/2010/main" val="3827468689"/>
      </p:ext>
    </p:extLst>
  </p:cSld>
  <p:clrMapOvr>
    <a:masterClrMapping/>
  </p:clrMapOvr>
  <p:transition advClick="0">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758825" y="280988"/>
            <a:ext cx="7772400" cy="4318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520700" y="1392238"/>
            <a:ext cx="3810000" cy="425608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483100" y="1392238"/>
            <a:ext cx="3810000" cy="20510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483100" y="3595688"/>
            <a:ext cx="3810000" cy="205263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Datumsplatzhalter 5"/>
          <p:cNvSpPr>
            <a:spLocks noGrp="1"/>
          </p:cNvSpPr>
          <p:nvPr>
            <p:ph type="dt" sz="half" idx="10"/>
          </p:nvPr>
        </p:nvSpPr>
        <p:spPr>
          <a:xfrm>
            <a:off x="7239000" y="6400800"/>
            <a:ext cx="1905000" cy="457200"/>
          </a:xfrm>
        </p:spPr>
        <p:txBody>
          <a:bodyPr/>
          <a:lstStyle>
            <a:lvl1pPr>
              <a:defRPr/>
            </a:lvl1pPr>
          </a:lstStyle>
          <a:p>
            <a:r>
              <a:rPr lang="en-US"/>
              <a:t>                        </a:t>
            </a:r>
            <a:endParaRPr lang="ru-RU"/>
          </a:p>
        </p:txBody>
      </p:sp>
      <p:sp>
        <p:nvSpPr>
          <p:cNvPr id="7" name="Fußzeilenplatzhalter 6"/>
          <p:cNvSpPr>
            <a:spLocks noGrp="1"/>
          </p:cNvSpPr>
          <p:nvPr>
            <p:ph type="ftr" sz="quarter" idx="11"/>
          </p:nvPr>
        </p:nvSpPr>
        <p:spPr>
          <a:xfrm>
            <a:off x="2700338" y="6610350"/>
            <a:ext cx="6019800" cy="247650"/>
          </a:xfrm>
        </p:spPr>
        <p:txBody>
          <a:bodyPr/>
          <a:lstStyle>
            <a:lvl1pPr>
              <a:defRPr/>
            </a:lvl1pPr>
          </a:lstStyle>
          <a:p>
            <a:endParaRPr lang="ru-RU"/>
          </a:p>
        </p:txBody>
      </p:sp>
    </p:spTree>
    <p:extLst>
      <p:ext uri="{BB962C8B-B14F-4D97-AF65-F5344CB8AC3E}">
        <p14:creationId xmlns:p14="http://schemas.microsoft.com/office/powerpoint/2010/main" val="2184489936"/>
      </p:ext>
    </p:extLst>
  </p:cSld>
  <p:clrMapOvr>
    <a:masterClrMapping/>
  </p:clrMapOvr>
  <p:transition advClick="0">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reserve="1">
  <p:cSld name="Titel, Text und Medienclip">
    <p:spTree>
      <p:nvGrpSpPr>
        <p:cNvPr id="1" name=""/>
        <p:cNvGrpSpPr/>
        <p:nvPr/>
      </p:nvGrpSpPr>
      <p:grpSpPr>
        <a:xfrm>
          <a:off x="0" y="0"/>
          <a:ext cx="0" cy="0"/>
          <a:chOff x="0" y="0"/>
          <a:chExt cx="0" cy="0"/>
        </a:xfrm>
      </p:grpSpPr>
      <p:sp>
        <p:nvSpPr>
          <p:cNvPr id="2" name="Titel 1"/>
          <p:cNvSpPr>
            <a:spLocks noGrp="1"/>
          </p:cNvSpPr>
          <p:nvPr>
            <p:ph type="title"/>
          </p:nvPr>
        </p:nvSpPr>
        <p:spPr>
          <a:xfrm>
            <a:off x="758825" y="280988"/>
            <a:ext cx="7772400" cy="4318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520700" y="1392238"/>
            <a:ext cx="3810000" cy="425608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Medienplatzhalter 3"/>
          <p:cNvSpPr>
            <a:spLocks noGrp="1"/>
          </p:cNvSpPr>
          <p:nvPr>
            <p:ph type="media" sz="half" idx="2"/>
          </p:nvPr>
        </p:nvSpPr>
        <p:spPr>
          <a:xfrm>
            <a:off x="4483100" y="1392238"/>
            <a:ext cx="3810000" cy="4256087"/>
          </a:xfrm>
        </p:spPr>
        <p:txBody>
          <a:bodyPr/>
          <a:lstStyle/>
          <a:p>
            <a:endParaRPr lang="de-DE"/>
          </a:p>
        </p:txBody>
      </p:sp>
      <p:sp>
        <p:nvSpPr>
          <p:cNvPr id="5" name="Datumsplatzhalter 4"/>
          <p:cNvSpPr>
            <a:spLocks noGrp="1"/>
          </p:cNvSpPr>
          <p:nvPr>
            <p:ph type="dt" sz="half" idx="10"/>
          </p:nvPr>
        </p:nvSpPr>
        <p:spPr>
          <a:xfrm>
            <a:off x="7239000" y="6400800"/>
            <a:ext cx="1905000" cy="457200"/>
          </a:xfrm>
        </p:spPr>
        <p:txBody>
          <a:bodyPr/>
          <a:lstStyle>
            <a:lvl1pPr>
              <a:defRPr/>
            </a:lvl1pPr>
          </a:lstStyle>
          <a:p>
            <a:r>
              <a:rPr lang="en-US"/>
              <a:t>                        </a:t>
            </a:r>
            <a:endParaRPr lang="ru-RU"/>
          </a:p>
        </p:txBody>
      </p:sp>
      <p:sp>
        <p:nvSpPr>
          <p:cNvPr id="6" name="Fußzeilenplatzhalter 5"/>
          <p:cNvSpPr>
            <a:spLocks noGrp="1"/>
          </p:cNvSpPr>
          <p:nvPr>
            <p:ph type="ftr" sz="quarter" idx="11"/>
          </p:nvPr>
        </p:nvSpPr>
        <p:spPr>
          <a:xfrm>
            <a:off x="2700338" y="6610350"/>
            <a:ext cx="6019800" cy="247650"/>
          </a:xfrm>
        </p:spPr>
        <p:txBody>
          <a:bodyPr/>
          <a:lstStyle>
            <a:lvl1pPr>
              <a:defRPr/>
            </a:lvl1pPr>
          </a:lstStyle>
          <a:p>
            <a:endParaRPr lang="ru-RU"/>
          </a:p>
        </p:txBody>
      </p:sp>
    </p:spTree>
    <p:extLst>
      <p:ext uri="{BB962C8B-B14F-4D97-AF65-F5344CB8AC3E}">
        <p14:creationId xmlns:p14="http://schemas.microsoft.com/office/powerpoint/2010/main" val="2349499357"/>
      </p:ext>
    </p:extLst>
  </p:cSld>
  <p:clrMapOvr>
    <a:masterClrMapping/>
  </p:clrMapOvr>
  <p:transition advClick="0">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758825" y="280988"/>
            <a:ext cx="7772400" cy="4318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520700" y="1392238"/>
            <a:ext cx="3810000" cy="425608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483100" y="1392238"/>
            <a:ext cx="3810000" cy="425608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7239000" y="6400800"/>
            <a:ext cx="1905000" cy="457200"/>
          </a:xfrm>
        </p:spPr>
        <p:txBody>
          <a:bodyPr/>
          <a:lstStyle>
            <a:lvl1pPr>
              <a:defRPr/>
            </a:lvl1pPr>
          </a:lstStyle>
          <a:p>
            <a:r>
              <a:rPr lang="en-US"/>
              <a:t>                        </a:t>
            </a:r>
            <a:endParaRPr lang="ru-RU"/>
          </a:p>
        </p:txBody>
      </p:sp>
      <p:sp>
        <p:nvSpPr>
          <p:cNvPr id="6" name="Fußzeilenplatzhalter 5"/>
          <p:cNvSpPr>
            <a:spLocks noGrp="1"/>
          </p:cNvSpPr>
          <p:nvPr>
            <p:ph type="ftr" sz="quarter" idx="11"/>
          </p:nvPr>
        </p:nvSpPr>
        <p:spPr>
          <a:xfrm>
            <a:off x="2700338" y="6610350"/>
            <a:ext cx="6019800" cy="247650"/>
          </a:xfrm>
        </p:spPr>
        <p:txBody>
          <a:bodyPr/>
          <a:lstStyle>
            <a:lvl1pPr>
              <a:defRPr/>
            </a:lvl1pPr>
          </a:lstStyle>
          <a:p>
            <a:endParaRPr lang="ru-RU"/>
          </a:p>
        </p:txBody>
      </p:sp>
    </p:spTree>
    <p:extLst>
      <p:ext uri="{BB962C8B-B14F-4D97-AF65-F5344CB8AC3E}">
        <p14:creationId xmlns:p14="http://schemas.microsoft.com/office/powerpoint/2010/main" val="4192065082"/>
      </p:ext>
    </p:extLst>
  </p:cSld>
  <p:clrMapOvr>
    <a:masterClrMapping/>
  </p:clrMapOvr>
  <p:transition advClick="0">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A5592AC1-C712-4B73-B3C8-74BB2A282DCB}" type="slidenum">
              <a:rPr lang="ru-RU"/>
              <a:pPr/>
              <a:t>‹Nr.›</a:t>
            </a:fld>
            <a:endParaRPr lang="ru-RU"/>
          </a:p>
        </p:txBody>
      </p:sp>
    </p:spTree>
    <p:extLst>
      <p:ext uri="{BB962C8B-B14F-4D97-AF65-F5344CB8AC3E}">
        <p14:creationId xmlns:p14="http://schemas.microsoft.com/office/powerpoint/2010/main" val="2069198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02EDA0A6-E900-47F6-BBA3-27E1800E74FC}" type="slidenum">
              <a:rPr lang="ru-RU"/>
              <a:pPr/>
              <a:t>‹Nr.›</a:t>
            </a:fld>
            <a:endParaRPr lang="ru-RU"/>
          </a:p>
        </p:txBody>
      </p:sp>
    </p:spTree>
    <p:extLst>
      <p:ext uri="{BB962C8B-B14F-4D97-AF65-F5344CB8AC3E}">
        <p14:creationId xmlns:p14="http://schemas.microsoft.com/office/powerpoint/2010/main" val="1784085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70A9A758-72FE-425E-BF8B-8FCC465D0924}" type="slidenum">
              <a:rPr lang="ru-RU"/>
              <a:pPr/>
              <a:t>‹Nr.›</a:t>
            </a:fld>
            <a:endParaRPr lang="ru-RU"/>
          </a:p>
        </p:txBody>
      </p:sp>
    </p:spTree>
    <p:extLst>
      <p:ext uri="{BB962C8B-B14F-4D97-AF65-F5344CB8AC3E}">
        <p14:creationId xmlns:p14="http://schemas.microsoft.com/office/powerpoint/2010/main" val="4216837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fld id="{F0FF93BC-8E74-4721-B36A-D31A74205159}" type="slidenum">
              <a:rPr lang="ru-RU"/>
              <a:pPr/>
              <a:t>‹Nr.›</a:t>
            </a:fld>
            <a:endParaRPr lang="ru-RU"/>
          </a:p>
        </p:txBody>
      </p:sp>
    </p:spTree>
    <p:extLst>
      <p:ext uri="{BB962C8B-B14F-4D97-AF65-F5344CB8AC3E}">
        <p14:creationId xmlns:p14="http://schemas.microsoft.com/office/powerpoint/2010/main" val="20987888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endParaRPr lang="ru-RU"/>
          </a:p>
        </p:txBody>
      </p:sp>
      <p:sp>
        <p:nvSpPr>
          <p:cNvPr id="8" name="Fußzeilenplatzhalter 7"/>
          <p:cNvSpPr>
            <a:spLocks noGrp="1"/>
          </p:cNvSpPr>
          <p:nvPr>
            <p:ph type="ftr" sz="quarter" idx="11"/>
          </p:nvPr>
        </p:nvSpPr>
        <p:spPr/>
        <p:txBody>
          <a:bodyPr/>
          <a:lstStyle>
            <a:lvl1pPr>
              <a:defRPr/>
            </a:lvl1pPr>
          </a:lstStyle>
          <a:p>
            <a:endParaRPr lang="ru-RU"/>
          </a:p>
        </p:txBody>
      </p:sp>
      <p:sp>
        <p:nvSpPr>
          <p:cNvPr id="9" name="Foliennummernplatzhalter 8"/>
          <p:cNvSpPr>
            <a:spLocks noGrp="1"/>
          </p:cNvSpPr>
          <p:nvPr>
            <p:ph type="sldNum" sz="quarter" idx="12"/>
          </p:nvPr>
        </p:nvSpPr>
        <p:spPr/>
        <p:txBody>
          <a:bodyPr/>
          <a:lstStyle>
            <a:lvl1pPr>
              <a:defRPr/>
            </a:lvl1pPr>
          </a:lstStyle>
          <a:p>
            <a:fld id="{1CC34649-4848-44FC-902E-2EF35B1AAC47}" type="slidenum">
              <a:rPr lang="ru-RU"/>
              <a:pPr/>
              <a:t>‹Nr.›</a:t>
            </a:fld>
            <a:endParaRPr lang="ru-RU"/>
          </a:p>
        </p:txBody>
      </p:sp>
    </p:spTree>
    <p:extLst>
      <p:ext uri="{BB962C8B-B14F-4D97-AF65-F5344CB8AC3E}">
        <p14:creationId xmlns:p14="http://schemas.microsoft.com/office/powerpoint/2010/main" val="1038950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en-US"/>
              <a:t>                        </a:t>
            </a:r>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Tree>
    <p:extLst>
      <p:ext uri="{BB962C8B-B14F-4D97-AF65-F5344CB8AC3E}">
        <p14:creationId xmlns:p14="http://schemas.microsoft.com/office/powerpoint/2010/main" val="976545249"/>
      </p:ext>
    </p:extLst>
  </p:cSld>
  <p:clrMapOvr>
    <a:masterClrMapping/>
  </p:clrMapOvr>
  <p:transition advClick="0">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endParaRPr lang="ru-RU"/>
          </a:p>
        </p:txBody>
      </p:sp>
      <p:sp>
        <p:nvSpPr>
          <p:cNvPr id="4" name="Fußzeilenplatzhalter 3"/>
          <p:cNvSpPr>
            <a:spLocks noGrp="1"/>
          </p:cNvSpPr>
          <p:nvPr>
            <p:ph type="ftr" sz="quarter" idx="11"/>
          </p:nvPr>
        </p:nvSpPr>
        <p:spPr/>
        <p:txBody>
          <a:bodyPr/>
          <a:lstStyle>
            <a:lvl1pPr>
              <a:defRPr/>
            </a:lvl1pPr>
          </a:lstStyle>
          <a:p>
            <a:endParaRPr lang="ru-RU"/>
          </a:p>
        </p:txBody>
      </p:sp>
      <p:sp>
        <p:nvSpPr>
          <p:cNvPr id="5" name="Foliennummernplatzhalter 4"/>
          <p:cNvSpPr>
            <a:spLocks noGrp="1"/>
          </p:cNvSpPr>
          <p:nvPr>
            <p:ph type="sldNum" sz="quarter" idx="12"/>
          </p:nvPr>
        </p:nvSpPr>
        <p:spPr/>
        <p:txBody>
          <a:bodyPr/>
          <a:lstStyle>
            <a:lvl1pPr>
              <a:defRPr/>
            </a:lvl1pPr>
          </a:lstStyle>
          <a:p>
            <a:fld id="{E31C7E83-CE08-4D96-A188-33457D3C9E90}" type="slidenum">
              <a:rPr lang="ru-RU"/>
              <a:pPr/>
              <a:t>‹Nr.›</a:t>
            </a:fld>
            <a:endParaRPr lang="ru-RU"/>
          </a:p>
        </p:txBody>
      </p:sp>
    </p:spTree>
    <p:extLst>
      <p:ext uri="{BB962C8B-B14F-4D97-AF65-F5344CB8AC3E}">
        <p14:creationId xmlns:p14="http://schemas.microsoft.com/office/powerpoint/2010/main" val="1439487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ru-RU"/>
          </a:p>
        </p:txBody>
      </p:sp>
      <p:sp>
        <p:nvSpPr>
          <p:cNvPr id="3" name="Fußzeilenplatzhalter 2"/>
          <p:cNvSpPr>
            <a:spLocks noGrp="1"/>
          </p:cNvSpPr>
          <p:nvPr>
            <p:ph type="ftr" sz="quarter" idx="11"/>
          </p:nvPr>
        </p:nvSpPr>
        <p:spPr/>
        <p:txBody>
          <a:bodyPr/>
          <a:lstStyle>
            <a:lvl1pPr>
              <a:defRPr/>
            </a:lvl1pPr>
          </a:lstStyle>
          <a:p>
            <a:endParaRPr lang="ru-RU"/>
          </a:p>
        </p:txBody>
      </p:sp>
      <p:sp>
        <p:nvSpPr>
          <p:cNvPr id="4" name="Foliennummernplatzhalter 3"/>
          <p:cNvSpPr>
            <a:spLocks noGrp="1"/>
          </p:cNvSpPr>
          <p:nvPr>
            <p:ph type="sldNum" sz="quarter" idx="12"/>
          </p:nvPr>
        </p:nvSpPr>
        <p:spPr/>
        <p:txBody>
          <a:bodyPr/>
          <a:lstStyle>
            <a:lvl1pPr>
              <a:defRPr/>
            </a:lvl1pPr>
          </a:lstStyle>
          <a:p>
            <a:fld id="{93A0F602-68ED-4975-BCE1-BB4BF38F96F4}" type="slidenum">
              <a:rPr lang="ru-RU"/>
              <a:pPr/>
              <a:t>‹Nr.›</a:t>
            </a:fld>
            <a:endParaRPr lang="ru-RU"/>
          </a:p>
        </p:txBody>
      </p:sp>
    </p:spTree>
    <p:extLst>
      <p:ext uri="{BB962C8B-B14F-4D97-AF65-F5344CB8AC3E}">
        <p14:creationId xmlns:p14="http://schemas.microsoft.com/office/powerpoint/2010/main" val="28672530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fld id="{E064032B-BE28-44DD-9C05-764DA7857F38}" type="slidenum">
              <a:rPr lang="ru-RU"/>
              <a:pPr/>
              <a:t>‹Nr.›</a:t>
            </a:fld>
            <a:endParaRPr lang="ru-RU"/>
          </a:p>
        </p:txBody>
      </p:sp>
    </p:spTree>
    <p:extLst>
      <p:ext uri="{BB962C8B-B14F-4D97-AF65-F5344CB8AC3E}">
        <p14:creationId xmlns:p14="http://schemas.microsoft.com/office/powerpoint/2010/main" val="12714384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fld id="{5F22F1BD-DA0E-4818-B97D-2BEB830FCF35}" type="slidenum">
              <a:rPr lang="ru-RU"/>
              <a:pPr/>
              <a:t>‹Nr.›</a:t>
            </a:fld>
            <a:endParaRPr lang="ru-RU"/>
          </a:p>
        </p:txBody>
      </p:sp>
    </p:spTree>
    <p:extLst>
      <p:ext uri="{BB962C8B-B14F-4D97-AF65-F5344CB8AC3E}">
        <p14:creationId xmlns:p14="http://schemas.microsoft.com/office/powerpoint/2010/main" val="12871302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222F5A60-0775-4CE5-86FF-73885F6EE847}" type="slidenum">
              <a:rPr lang="ru-RU"/>
              <a:pPr/>
              <a:t>‹Nr.›</a:t>
            </a:fld>
            <a:endParaRPr lang="ru-RU"/>
          </a:p>
        </p:txBody>
      </p:sp>
    </p:spTree>
    <p:extLst>
      <p:ext uri="{BB962C8B-B14F-4D97-AF65-F5344CB8AC3E}">
        <p14:creationId xmlns:p14="http://schemas.microsoft.com/office/powerpoint/2010/main" val="8832388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8BC81FD4-33F3-4681-A1F1-016432F400BE}" type="slidenum">
              <a:rPr lang="ru-RU"/>
              <a:pPr/>
              <a:t>‹Nr.›</a:t>
            </a:fld>
            <a:endParaRPr lang="ru-RU"/>
          </a:p>
        </p:txBody>
      </p:sp>
    </p:spTree>
    <p:extLst>
      <p:ext uri="{BB962C8B-B14F-4D97-AF65-F5344CB8AC3E}">
        <p14:creationId xmlns:p14="http://schemas.microsoft.com/office/powerpoint/2010/main" val="609062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r>
              <a:rPr lang="en-US"/>
              <a:t>                        </a:t>
            </a:r>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Tree>
    <p:extLst>
      <p:ext uri="{BB962C8B-B14F-4D97-AF65-F5344CB8AC3E}">
        <p14:creationId xmlns:p14="http://schemas.microsoft.com/office/powerpoint/2010/main" val="1706174864"/>
      </p:ext>
    </p:extLst>
  </p:cSld>
  <p:clrMapOvr>
    <a:masterClrMapping/>
  </p:clrMapOvr>
  <p:transition advClick="0">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20700" y="13922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483100" y="13922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r>
              <a:rPr lang="en-US"/>
              <a:t>                        </a:t>
            </a:r>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Tree>
    <p:extLst>
      <p:ext uri="{BB962C8B-B14F-4D97-AF65-F5344CB8AC3E}">
        <p14:creationId xmlns:p14="http://schemas.microsoft.com/office/powerpoint/2010/main" val="1060013259"/>
      </p:ext>
    </p:extLst>
  </p:cSld>
  <p:clrMapOvr>
    <a:masterClrMapping/>
  </p:clrMapOvr>
  <p:transition advClick="0">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r>
              <a:rPr lang="en-US"/>
              <a:t>                        </a:t>
            </a:r>
            <a:endParaRPr lang="ru-RU"/>
          </a:p>
        </p:txBody>
      </p:sp>
      <p:sp>
        <p:nvSpPr>
          <p:cNvPr id="8" name="Fußzeilenplatzhalter 7"/>
          <p:cNvSpPr>
            <a:spLocks noGrp="1"/>
          </p:cNvSpPr>
          <p:nvPr>
            <p:ph type="ftr" sz="quarter" idx="11"/>
          </p:nvPr>
        </p:nvSpPr>
        <p:spPr/>
        <p:txBody>
          <a:bodyPr/>
          <a:lstStyle>
            <a:lvl1pPr>
              <a:defRPr/>
            </a:lvl1pPr>
          </a:lstStyle>
          <a:p>
            <a:endParaRPr lang="ru-RU"/>
          </a:p>
        </p:txBody>
      </p:sp>
    </p:spTree>
    <p:extLst>
      <p:ext uri="{BB962C8B-B14F-4D97-AF65-F5344CB8AC3E}">
        <p14:creationId xmlns:p14="http://schemas.microsoft.com/office/powerpoint/2010/main" val="2049258966"/>
      </p:ext>
    </p:extLst>
  </p:cSld>
  <p:clrMapOvr>
    <a:masterClrMapping/>
  </p:clrMapOvr>
  <p:transition advClick="0">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r>
              <a:rPr lang="en-US"/>
              <a:t>                        </a:t>
            </a:r>
            <a:endParaRPr lang="ru-RU"/>
          </a:p>
        </p:txBody>
      </p:sp>
      <p:sp>
        <p:nvSpPr>
          <p:cNvPr id="4" name="Fußzeilenplatzhalter 3"/>
          <p:cNvSpPr>
            <a:spLocks noGrp="1"/>
          </p:cNvSpPr>
          <p:nvPr>
            <p:ph type="ftr" sz="quarter" idx="11"/>
          </p:nvPr>
        </p:nvSpPr>
        <p:spPr/>
        <p:txBody>
          <a:bodyPr/>
          <a:lstStyle>
            <a:lvl1pPr>
              <a:defRPr/>
            </a:lvl1pPr>
          </a:lstStyle>
          <a:p>
            <a:endParaRPr lang="ru-RU"/>
          </a:p>
        </p:txBody>
      </p:sp>
    </p:spTree>
    <p:extLst>
      <p:ext uri="{BB962C8B-B14F-4D97-AF65-F5344CB8AC3E}">
        <p14:creationId xmlns:p14="http://schemas.microsoft.com/office/powerpoint/2010/main" val="1656042694"/>
      </p:ext>
    </p:extLst>
  </p:cSld>
  <p:clrMapOvr>
    <a:masterClrMapping/>
  </p:clrMapOvr>
  <p:transition advClick="0">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r>
              <a:rPr lang="en-US"/>
              <a:t>                        </a:t>
            </a:r>
            <a:endParaRPr lang="ru-RU"/>
          </a:p>
        </p:txBody>
      </p:sp>
      <p:sp>
        <p:nvSpPr>
          <p:cNvPr id="3" name="Fußzeilenplatzhalter 2"/>
          <p:cNvSpPr>
            <a:spLocks noGrp="1"/>
          </p:cNvSpPr>
          <p:nvPr>
            <p:ph type="ftr" sz="quarter" idx="11"/>
          </p:nvPr>
        </p:nvSpPr>
        <p:spPr/>
        <p:txBody>
          <a:bodyPr/>
          <a:lstStyle>
            <a:lvl1pPr>
              <a:defRPr/>
            </a:lvl1pPr>
          </a:lstStyle>
          <a:p>
            <a:endParaRPr lang="ru-RU"/>
          </a:p>
        </p:txBody>
      </p:sp>
    </p:spTree>
    <p:extLst>
      <p:ext uri="{BB962C8B-B14F-4D97-AF65-F5344CB8AC3E}">
        <p14:creationId xmlns:p14="http://schemas.microsoft.com/office/powerpoint/2010/main" val="1580817763"/>
      </p:ext>
    </p:extLst>
  </p:cSld>
  <p:clrMapOvr>
    <a:masterClrMapping/>
  </p:clrMapOvr>
  <p:transition advClick="0">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r>
              <a:rPr lang="en-US"/>
              <a:t>                        </a:t>
            </a:r>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Tree>
    <p:extLst>
      <p:ext uri="{BB962C8B-B14F-4D97-AF65-F5344CB8AC3E}">
        <p14:creationId xmlns:p14="http://schemas.microsoft.com/office/powerpoint/2010/main" val="982552892"/>
      </p:ext>
    </p:extLst>
  </p:cSld>
  <p:clrMapOvr>
    <a:masterClrMapping/>
  </p:clrMapOvr>
  <p:transition advClick="0">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r>
              <a:rPr lang="en-US"/>
              <a:t>                        </a:t>
            </a:r>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Tree>
    <p:extLst>
      <p:ext uri="{BB962C8B-B14F-4D97-AF65-F5344CB8AC3E}">
        <p14:creationId xmlns:p14="http://schemas.microsoft.com/office/powerpoint/2010/main" val="2825257596"/>
      </p:ext>
    </p:extLst>
  </p:cSld>
  <p:clrMapOvr>
    <a:masterClrMapping/>
  </p:clrMapOvr>
  <p:transition advClick="0">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1C39F"/>
            </a:gs>
            <a:gs pos="35001">
              <a:srgbClr val="F0EBD5"/>
            </a:gs>
            <a:gs pos="100000">
              <a:srgbClr val="FFEFD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8825" y="280988"/>
            <a:ext cx="7772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213" tIns="44607" rIns="89213" bIns="44607"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520700" y="1392238"/>
            <a:ext cx="7772400" cy="425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213" tIns="44607" rIns="89213" bIns="44607"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72390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213" tIns="44607" rIns="89213" bIns="44607" numCol="1" anchor="t" anchorCtr="0" compatLnSpc="1">
            <a:prstTxWarp prst="textNoShape">
              <a:avLst/>
            </a:prstTxWarp>
          </a:bodyPr>
          <a:lstStyle>
            <a:lvl1pPr defTabSz="892175">
              <a:defRPr sz="1400">
                <a:solidFill>
                  <a:srgbClr val="000066"/>
                </a:solidFill>
                <a:latin typeface="+mj-lt"/>
              </a:defRPr>
            </a:lvl1pPr>
          </a:lstStyle>
          <a:p>
            <a:r>
              <a:rPr lang="en-US"/>
              <a:t>                        </a:t>
            </a:r>
            <a:endParaRPr lang="ru-RU"/>
          </a:p>
        </p:txBody>
      </p:sp>
      <p:sp>
        <p:nvSpPr>
          <p:cNvPr id="1029" name="Rectangle 5"/>
          <p:cNvSpPr>
            <a:spLocks noGrp="1" noChangeArrowheads="1"/>
          </p:cNvSpPr>
          <p:nvPr>
            <p:ph type="ftr" sz="quarter" idx="3"/>
          </p:nvPr>
        </p:nvSpPr>
        <p:spPr bwMode="auto">
          <a:xfrm>
            <a:off x="2700338" y="6610350"/>
            <a:ext cx="60198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213" tIns="44607" rIns="89213" bIns="44607" numCol="1" anchor="t" anchorCtr="0" compatLnSpc="1">
            <a:prstTxWarp prst="textNoShape">
              <a:avLst/>
            </a:prstTxWarp>
          </a:bodyPr>
          <a:lstStyle>
            <a:lvl1pPr algn="r" defTabSz="892175">
              <a:defRPr sz="1100" b="1" i="1">
                <a:solidFill>
                  <a:srgbClr val="000066"/>
                </a:solidFill>
              </a:defRPr>
            </a:lvl1pPr>
          </a:lstStyle>
          <a:p>
            <a:endParaRPr lang="ru-RU"/>
          </a:p>
        </p:txBody>
      </p:sp>
      <p:sp>
        <p:nvSpPr>
          <p:cNvPr id="1037" name="Line 13"/>
          <p:cNvSpPr>
            <a:spLocks noChangeShapeType="1"/>
          </p:cNvSpPr>
          <p:nvPr/>
        </p:nvSpPr>
        <p:spPr bwMode="auto">
          <a:xfrm>
            <a:off x="698500" y="712788"/>
            <a:ext cx="7747000" cy="0"/>
          </a:xfrm>
          <a:prstGeom prst="line">
            <a:avLst/>
          </a:prstGeom>
          <a:noFill/>
          <a:ln w="28575">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9" name="Line 15"/>
          <p:cNvSpPr>
            <a:spLocks noChangeShapeType="1"/>
          </p:cNvSpPr>
          <p:nvPr/>
        </p:nvSpPr>
        <p:spPr bwMode="auto">
          <a:xfrm>
            <a:off x="817563" y="6638925"/>
            <a:ext cx="7745412" cy="0"/>
          </a:xfrm>
          <a:prstGeom prst="line">
            <a:avLst/>
          </a:prstGeom>
          <a:noFill/>
          <a:ln w="28575">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 id="2147483673" r:id="rId13"/>
    <p:sldLayoutId id="2147483674" r:id="rId14"/>
  </p:sldLayoutIdLst>
  <p:transition advClick="0">
    <p:zoom/>
  </p:transition>
  <p:txStyles>
    <p:titleStyle>
      <a:lvl1pPr algn="ctr" defTabSz="892175" rtl="0" fontAlgn="base">
        <a:spcBef>
          <a:spcPct val="0"/>
        </a:spcBef>
        <a:spcAft>
          <a:spcPct val="0"/>
        </a:spcAft>
        <a:defRPr sz="2600">
          <a:solidFill>
            <a:srgbClr val="990000"/>
          </a:solidFill>
          <a:latin typeface="+mj-lt"/>
          <a:ea typeface="+mj-ea"/>
          <a:cs typeface="+mj-cs"/>
        </a:defRPr>
      </a:lvl1pPr>
      <a:lvl2pPr algn="ctr" defTabSz="892175" rtl="0" fontAlgn="base">
        <a:spcBef>
          <a:spcPct val="0"/>
        </a:spcBef>
        <a:spcAft>
          <a:spcPct val="0"/>
        </a:spcAft>
        <a:defRPr sz="2600">
          <a:solidFill>
            <a:srgbClr val="990000"/>
          </a:solidFill>
          <a:latin typeface="Arial Black" pitchFamily="34" charset="0"/>
        </a:defRPr>
      </a:lvl2pPr>
      <a:lvl3pPr algn="ctr" defTabSz="892175" rtl="0" fontAlgn="base">
        <a:spcBef>
          <a:spcPct val="0"/>
        </a:spcBef>
        <a:spcAft>
          <a:spcPct val="0"/>
        </a:spcAft>
        <a:defRPr sz="2600">
          <a:solidFill>
            <a:srgbClr val="990000"/>
          </a:solidFill>
          <a:latin typeface="Arial Black" pitchFamily="34" charset="0"/>
        </a:defRPr>
      </a:lvl3pPr>
      <a:lvl4pPr algn="ctr" defTabSz="892175" rtl="0" fontAlgn="base">
        <a:spcBef>
          <a:spcPct val="0"/>
        </a:spcBef>
        <a:spcAft>
          <a:spcPct val="0"/>
        </a:spcAft>
        <a:defRPr sz="2600">
          <a:solidFill>
            <a:srgbClr val="990000"/>
          </a:solidFill>
          <a:latin typeface="Arial Black" pitchFamily="34" charset="0"/>
        </a:defRPr>
      </a:lvl4pPr>
      <a:lvl5pPr algn="ctr" defTabSz="892175" rtl="0" fontAlgn="base">
        <a:spcBef>
          <a:spcPct val="0"/>
        </a:spcBef>
        <a:spcAft>
          <a:spcPct val="0"/>
        </a:spcAft>
        <a:defRPr sz="2600">
          <a:solidFill>
            <a:srgbClr val="990000"/>
          </a:solidFill>
          <a:latin typeface="Arial Black" pitchFamily="34" charset="0"/>
        </a:defRPr>
      </a:lvl5pPr>
      <a:lvl6pPr marL="457200" algn="ctr" defTabSz="892175" rtl="0" fontAlgn="base">
        <a:spcBef>
          <a:spcPct val="0"/>
        </a:spcBef>
        <a:spcAft>
          <a:spcPct val="0"/>
        </a:spcAft>
        <a:defRPr sz="2600">
          <a:solidFill>
            <a:srgbClr val="990000"/>
          </a:solidFill>
          <a:latin typeface="Arial Black" pitchFamily="34" charset="0"/>
        </a:defRPr>
      </a:lvl6pPr>
      <a:lvl7pPr marL="914400" algn="ctr" defTabSz="892175" rtl="0" fontAlgn="base">
        <a:spcBef>
          <a:spcPct val="0"/>
        </a:spcBef>
        <a:spcAft>
          <a:spcPct val="0"/>
        </a:spcAft>
        <a:defRPr sz="2600">
          <a:solidFill>
            <a:srgbClr val="990000"/>
          </a:solidFill>
          <a:latin typeface="Arial Black" pitchFamily="34" charset="0"/>
        </a:defRPr>
      </a:lvl7pPr>
      <a:lvl8pPr marL="1371600" algn="ctr" defTabSz="892175" rtl="0" fontAlgn="base">
        <a:spcBef>
          <a:spcPct val="0"/>
        </a:spcBef>
        <a:spcAft>
          <a:spcPct val="0"/>
        </a:spcAft>
        <a:defRPr sz="2600">
          <a:solidFill>
            <a:srgbClr val="990000"/>
          </a:solidFill>
          <a:latin typeface="Arial Black" pitchFamily="34" charset="0"/>
        </a:defRPr>
      </a:lvl8pPr>
      <a:lvl9pPr marL="1828800" algn="ctr" defTabSz="892175" rtl="0" fontAlgn="base">
        <a:spcBef>
          <a:spcPct val="0"/>
        </a:spcBef>
        <a:spcAft>
          <a:spcPct val="0"/>
        </a:spcAft>
        <a:defRPr sz="2600">
          <a:solidFill>
            <a:srgbClr val="990000"/>
          </a:solidFill>
          <a:latin typeface="Arial Black" pitchFamily="34" charset="0"/>
        </a:defRPr>
      </a:lvl9pPr>
    </p:titleStyle>
    <p:bodyStyle>
      <a:lvl1pPr marL="334963" indent="-334963" algn="l" defTabSz="892175" rtl="0" fontAlgn="base">
        <a:spcBef>
          <a:spcPct val="20000"/>
        </a:spcBef>
        <a:spcAft>
          <a:spcPct val="0"/>
        </a:spcAft>
        <a:buChar char="•"/>
        <a:defRPr sz="2300" b="1">
          <a:solidFill>
            <a:srgbClr val="000066"/>
          </a:solidFill>
          <a:latin typeface="+mn-lt"/>
          <a:ea typeface="+mn-ea"/>
          <a:cs typeface="+mn-cs"/>
        </a:defRPr>
      </a:lvl1pPr>
      <a:lvl2pPr marL="725488" indent="-279400" algn="l" defTabSz="892175" rtl="0" fontAlgn="base">
        <a:spcBef>
          <a:spcPct val="20000"/>
        </a:spcBef>
        <a:spcAft>
          <a:spcPct val="0"/>
        </a:spcAft>
        <a:buChar char="–"/>
        <a:defRPr sz="2000" b="1">
          <a:solidFill>
            <a:srgbClr val="000066"/>
          </a:solidFill>
          <a:latin typeface="+mn-lt"/>
        </a:defRPr>
      </a:lvl2pPr>
      <a:lvl3pPr marL="1114425" indent="-222250" algn="l" defTabSz="892175" rtl="0" fontAlgn="base">
        <a:spcBef>
          <a:spcPct val="20000"/>
        </a:spcBef>
        <a:spcAft>
          <a:spcPct val="0"/>
        </a:spcAft>
        <a:buChar char="•"/>
        <a:defRPr sz="1600">
          <a:solidFill>
            <a:srgbClr val="000066"/>
          </a:solidFill>
          <a:latin typeface="+mn-lt"/>
        </a:defRPr>
      </a:lvl3pPr>
      <a:lvl4pPr marL="1562100" indent="-223838" algn="l" defTabSz="892175" rtl="0" fontAlgn="base">
        <a:spcBef>
          <a:spcPct val="20000"/>
        </a:spcBef>
        <a:spcAft>
          <a:spcPct val="0"/>
        </a:spcAft>
        <a:buChar char="–"/>
        <a:defRPr sz="1400">
          <a:solidFill>
            <a:srgbClr val="000066"/>
          </a:solidFill>
          <a:latin typeface="+mn-lt"/>
        </a:defRPr>
      </a:lvl4pPr>
      <a:lvl5pPr marL="2008188" indent="-223838" algn="l" defTabSz="892175" rtl="0" fontAlgn="base">
        <a:spcBef>
          <a:spcPct val="20000"/>
        </a:spcBef>
        <a:spcAft>
          <a:spcPct val="0"/>
        </a:spcAft>
        <a:buChar char="»"/>
        <a:defRPr sz="1100">
          <a:solidFill>
            <a:srgbClr val="000066"/>
          </a:solidFill>
          <a:latin typeface="+mn-lt"/>
        </a:defRPr>
      </a:lvl5pPr>
      <a:lvl6pPr marL="2465388" indent="-223838" algn="l" defTabSz="892175" rtl="0" fontAlgn="base">
        <a:spcBef>
          <a:spcPct val="20000"/>
        </a:spcBef>
        <a:spcAft>
          <a:spcPct val="0"/>
        </a:spcAft>
        <a:buChar char="»"/>
        <a:defRPr sz="1100">
          <a:solidFill>
            <a:srgbClr val="000066"/>
          </a:solidFill>
          <a:latin typeface="+mn-lt"/>
        </a:defRPr>
      </a:lvl6pPr>
      <a:lvl7pPr marL="2922588" indent="-223838" algn="l" defTabSz="892175" rtl="0" fontAlgn="base">
        <a:spcBef>
          <a:spcPct val="20000"/>
        </a:spcBef>
        <a:spcAft>
          <a:spcPct val="0"/>
        </a:spcAft>
        <a:buChar char="»"/>
        <a:defRPr sz="1100">
          <a:solidFill>
            <a:srgbClr val="000066"/>
          </a:solidFill>
          <a:latin typeface="+mn-lt"/>
        </a:defRPr>
      </a:lvl7pPr>
      <a:lvl8pPr marL="3379788" indent="-223838" algn="l" defTabSz="892175" rtl="0" fontAlgn="base">
        <a:spcBef>
          <a:spcPct val="20000"/>
        </a:spcBef>
        <a:spcAft>
          <a:spcPct val="0"/>
        </a:spcAft>
        <a:buChar char="»"/>
        <a:defRPr sz="1100">
          <a:solidFill>
            <a:srgbClr val="000066"/>
          </a:solidFill>
          <a:latin typeface="+mn-lt"/>
        </a:defRPr>
      </a:lvl8pPr>
      <a:lvl9pPr marL="3836988" indent="-223838" algn="l" defTabSz="892175" rtl="0" fontAlgn="base">
        <a:spcBef>
          <a:spcPct val="20000"/>
        </a:spcBef>
        <a:spcAft>
          <a:spcPct val="0"/>
        </a:spcAft>
        <a:buChar char="»"/>
        <a:defRPr sz="1100">
          <a:solidFill>
            <a:srgbClr val="000066"/>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9664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966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endParaRPr lang="ru-RU"/>
          </a:p>
        </p:txBody>
      </p:sp>
      <p:sp>
        <p:nvSpPr>
          <p:cNvPr id="4966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ru-RU"/>
          </a:p>
        </p:txBody>
      </p:sp>
      <p:sp>
        <p:nvSpPr>
          <p:cNvPr id="4966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fld id="{2C9AFDB0-28C3-458A-B61C-B5FDEE9FECC4}" type="slidenum">
              <a:rPr lang="ru-RU"/>
              <a:pPr/>
              <a:t>‹Nr.›</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video" Target="file:///D:\IAA\&#1052;&#1053;&#1058;&#1062;-2007\&#1041;&#1059;&#1044;&#1040;&#1055;&#1045;&#1064;&#1058;\cross_vel.avi" TargetMode="Externa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video" Target="file:///D:\IAA\&#1052;&#1053;&#1058;&#1062;-2007\&#1041;&#1059;&#1044;&#1040;&#1055;&#1045;&#1064;&#1058;\long_vel.avi" TargetMode="Externa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file:///D:\IAA\&#1052;&#1053;&#1058;&#1062;-2007\&#1041;&#1059;&#1044;&#1040;&#1055;&#1045;&#1064;&#1058;\particle_long.avi" TargetMode="Externa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file:///D:\IAA\&#1052;&#1053;&#1058;&#1062;-2007\&#1041;&#1059;&#1044;&#1040;&#1055;&#1045;&#1064;&#1058;\particle_cross.avi" TargetMode="Externa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6.wmf"/><Relationship Id="rId3" Type="http://schemas.openxmlformats.org/officeDocument/2006/relationships/notesSlide" Target="../notesSlides/notesSlide3.xml"/><Relationship Id="rId7" Type="http://schemas.openxmlformats.org/officeDocument/2006/relationships/image" Target="../media/image3.wmf"/><Relationship Id="rId12" Type="http://schemas.openxmlformats.org/officeDocument/2006/relationships/oleObject" Target="../embeddings/oleObject5.bin"/><Relationship Id="rId17" Type="http://schemas.openxmlformats.org/officeDocument/2006/relationships/image" Target="../media/image8.wmf"/><Relationship Id="rId2" Type="http://schemas.openxmlformats.org/officeDocument/2006/relationships/slideLayout" Target="../slideLayouts/slideLayout12.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wmf"/><Relationship Id="rId5" Type="http://schemas.openxmlformats.org/officeDocument/2006/relationships/image" Target="../media/image2.wmf"/><Relationship Id="rId15" Type="http://schemas.openxmlformats.org/officeDocument/2006/relationships/image" Target="../media/image7.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4.wmf"/><Relationship Id="rId14" Type="http://schemas.openxmlformats.org/officeDocument/2006/relationships/oleObject" Target="../embeddings/oleObject6.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3.wmf"/><Relationship Id="rId18" Type="http://schemas.openxmlformats.org/officeDocument/2006/relationships/oleObject" Target="../embeddings/oleObject15.bin"/><Relationship Id="rId3" Type="http://schemas.openxmlformats.org/officeDocument/2006/relationships/notesSlide" Target="../notesSlides/notesSlide4.xml"/><Relationship Id="rId7" Type="http://schemas.openxmlformats.org/officeDocument/2006/relationships/image" Target="../media/image10.wmf"/><Relationship Id="rId12" Type="http://schemas.openxmlformats.org/officeDocument/2006/relationships/oleObject" Target="../embeddings/oleObject12.bin"/><Relationship Id="rId17" Type="http://schemas.openxmlformats.org/officeDocument/2006/relationships/image" Target="../media/image15.wmf"/><Relationship Id="rId2" Type="http://schemas.openxmlformats.org/officeDocument/2006/relationships/slideLayout" Target="../slideLayouts/slideLayout2.xml"/><Relationship Id="rId16" Type="http://schemas.openxmlformats.org/officeDocument/2006/relationships/oleObject" Target="../embeddings/oleObject14.bin"/><Relationship Id="rId1" Type="http://schemas.openxmlformats.org/officeDocument/2006/relationships/vmlDrawing" Target="../drawings/vmlDrawing2.vml"/><Relationship Id="rId6" Type="http://schemas.openxmlformats.org/officeDocument/2006/relationships/oleObject" Target="../embeddings/oleObject9.bin"/><Relationship Id="rId11" Type="http://schemas.openxmlformats.org/officeDocument/2006/relationships/image" Target="../media/image12.wmf"/><Relationship Id="rId5" Type="http://schemas.openxmlformats.org/officeDocument/2006/relationships/image" Target="../media/image9.wmf"/><Relationship Id="rId15" Type="http://schemas.openxmlformats.org/officeDocument/2006/relationships/image" Target="../media/image14.wmf"/><Relationship Id="rId10" Type="http://schemas.openxmlformats.org/officeDocument/2006/relationships/oleObject" Target="../embeddings/oleObject11.bin"/><Relationship Id="rId19" Type="http://schemas.openxmlformats.org/officeDocument/2006/relationships/image" Target="../media/image16.wmf"/><Relationship Id="rId4" Type="http://schemas.openxmlformats.org/officeDocument/2006/relationships/oleObject" Target="../embeddings/oleObject8.bin"/><Relationship Id="rId9" Type="http://schemas.openxmlformats.org/officeDocument/2006/relationships/image" Target="../media/image11.wmf"/><Relationship Id="rId14" Type="http://schemas.openxmlformats.org/officeDocument/2006/relationships/oleObject" Target="../embeddings/oleObject13.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8.w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17.bin"/><Relationship Id="rId5" Type="http://schemas.openxmlformats.org/officeDocument/2006/relationships/image" Target="../media/image17.wmf"/><Relationship Id="rId4" Type="http://schemas.openxmlformats.org/officeDocument/2006/relationships/oleObject" Target="../embeddings/oleObject16.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6.xml"/><Relationship Id="rId7" Type="http://schemas.openxmlformats.org/officeDocument/2006/relationships/image" Target="../media/image20.wmf"/><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19.bin"/><Relationship Id="rId5" Type="http://schemas.openxmlformats.org/officeDocument/2006/relationships/image" Target="../media/image19.wmf"/><Relationship Id="rId4" Type="http://schemas.openxmlformats.org/officeDocument/2006/relationships/oleObject" Target="../embeddings/oleObject18.bin"/><Relationship Id="rId9" Type="http://schemas.openxmlformats.org/officeDocument/2006/relationships/image" Target="../media/image21.w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ideo" Target="file:///D:\IAA\&#1052;&#1053;&#1058;&#1062;-2007\SEPTEMBER_7\LES\MY_PRESENTATION\taylor-green-absu-05.avi" TargetMode="Externa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notesSlide" Target="../notesSlides/notesSlide8.xml"/><Relationship Id="rId7" Type="http://schemas.openxmlformats.org/officeDocument/2006/relationships/image" Target="../media/image24.wmf"/><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oleObject22.bin"/><Relationship Id="rId11" Type="http://schemas.openxmlformats.org/officeDocument/2006/relationships/image" Target="../media/image26.wmf"/><Relationship Id="rId5" Type="http://schemas.openxmlformats.org/officeDocument/2006/relationships/image" Target="../media/image23.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25.wmf"/></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7" name="Rectangle 3"/>
          <p:cNvSpPr>
            <a:spLocks noGrp="1" noChangeArrowheads="1"/>
          </p:cNvSpPr>
          <p:nvPr>
            <p:ph type="body" idx="1"/>
          </p:nvPr>
        </p:nvSpPr>
        <p:spPr/>
        <p:txBody>
          <a:bodyPr/>
          <a:lstStyle/>
          <a:p>
            <a:pPr algn="ctr">
              <a:lnSpc>
                <a:spcPct val="90000"/>
              </a:lnSpc>
              <a:buFontTx/>
              <a:buNone/>
            </a:pPr>
            <a:r>
              <a:rPr lang="en-US" sz="3200"/>
              <a:t>LES simulation of aerosol transport and deposition in turbulent flow in the channel. </a:t>
            </a:r>
          </a:p>
          <a:p>
            <a:pPr algn="ctr">
              <a:lnSpc>
                <a:spcPct val="90000"/>
              </a:lnSpc>
              <a:buFontTx/>
              <a:buNone/>
            </a:pPr>
            <a:endParaRPr lang="en-US" sz="3200"/>
          </a:p>
          <a:p>
            <a:pPr algn="ctr">
              <a:lnSpc>
                <a:spcPct val="90000"/>
              </a:lnSpc>
              <a:buFontTx/>
              <a:buNone/>
            </a:pPr>
            <a:r>
              <a:rPr lang="en-US" sz="1800" i="1"/>
              <a:t>Alexey. A. Ignatyev</a:t>
            </a:r>
          </a:p>
          <a:p>
            <a:pPr algn="ctr">
              <a:lnSpc>
                <a:spcPct val="90000"/>
              </a:lnSpc>
              <a:buFontTx/>
              <a:buNone/>
            </a:pPr>
            <a:endParaRPr lang="en-US" sz="1800" i="1"/>
          </a:p>
          <a:p>
            <a:pPr algn="ctr">
              <a:lnSpc>
                <a:spcPct val="90000"/>
              </a:lnSpc>
              <a:buFontTx/>
              <a:buNone/>
            </a:pPr>
            <a:endParaRPr lang="en-US" sz="1800" i="1"/>
          </a:p>
          <a:p>
            <a:pPr algn="ctr">
              <a:lnSpc>
                <a:spcPct val="90000"/>
              </a:lnSpc>
              <a:buFontTx/>
              <a:buNone/>
            </a:pPr>
            <a:endParaRPr lang="en-US" sz="1800" i="1"/>
          </a:p>
          <a:p>
            <a:pPr algn="ctr">
              <a:lnSpc>
                <a:spcPct val="90000"/>
              </a:lnSpc>
              <a:buFontTx/>
              <a:buNone/>
            </a:pPr>
            <a:endParaRPr lang="en-US" sz="1800" i="1"/>
          </a:p>
          <a:p>
            <a:pPr algn="ctr">
              <a:lnSpc>
                <a:spcPct val="90000"/>
              </a:lnSpc>
              <a:buFontTx/>
              <a:buNone/>
            </a:pPr>
            <a:r>
              <a:rPr lang="en-US" sz="1600">
                <a:latin typeface="Times New Roman" pitchFamily="18" charset="0"/>
              </a:rPr>
              <a:t>Saint Petersburg Research and Design Institute ATOMENERGOPROEKT,</a:t>
            </a:r>
          </a:p>
          <a:p>
            <a:pPr algn="ctr">
              <a:lnSpc>
                <a:spcPct val="90000"/>
              </a:lnSpc>
              <a:buFontTx/>
              <a:buNone/>
            </a:pPr>
            <a:r>
              <a:rPr lang="en-US" sz="1600">
                <a:latin typeface="Times New Roman" pitchFamily="18" charset="0"/>
              </a:rPr>
              <a:t>St.Petersburg</a:t>
            </a:r>
            <a:endParaRPr lang="ru-RU" sz="1600">
              <a:latin typeface="Times New Roman" pitchFamily="18" charset="0"/>
            </a:endParaRPr>
          </a:p>
        </p:txBody>
      </p:sp>
    </p:spTree>
  </p:cSld>
  <p:clrMapOvr>
    <a:masterClrMapping/>
  </p:clrMapOvr>
  <p:transition advClick="0">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2"/>
          <p:cNvSpPr>
            <a:spLocks noGrp="1" noChangeArrowheads="1"/>
          </p:cNvSpPr>
          <p:nvPr>
            <p:ph type="title"/>
          </p:nvPr>
        </p:nvSpPr>
        <p:spPr>
          <a:xfrm>
            <a:off x="755650" y="115888"/>
            <a:ext cx="7775575" cy="596900"/>
          </a:xfrm>
        </p:spPr>
        <p:txBody>
          <a:bodyPr/>
          <a:lstStyle/>
          <a:p>
            <a:pPr defTabSz="914400"/>
            <a:r>
              <a:rPr lang="en-US" sz="1800" b="1"/>
              <a:t>LES simulation of aerosol transport and deposition in turbulent flow in the channel. </a:t>
            </a:r>
            <a:r>
              <a:rPr lang="en-US" sz="1800"/>
              <a:t>(Task5)</a:t>
            </a:r>
            <a:endParaRPr lang="ru-RU" sz="1800"/>
          </a:p>
        </p:txBody>
      </p:sp>
      <p:sp>
        <p:nvSpPr>
          <p:cNvPr id="744451" name="Rectangle 3"/>
          <p:cNvSpPr>
            <a:spLocks noGrp="1" noChangeArrowheads="1"/>
          </p:cNvSpPr>
          <p:nvPr>
            <p:ph type="body" sz="half" idx="1"/>
          </p:nvPr>
        </p:nvSpPr>
        <p:spPr>
          <a:xfrm>
            <a:off x="179388" y="765175"/>
            <a:ext cx="4392612" cy="2735263"/>
          </a:xfrm>
        </p:spPr>
        <p:txBody>
          <a:bodyPr/>
          <a:lstStyle/>
          <a:p>
            <a:pPr marL="342900" indent="-342900" defTabSz="914400">
              <a:buFontTx/>
              <a:buNone/>
            </a:pPr>
            <a:r>
              <a:rPr lang="en-US" sz="1600"/>
              <a:t>	For validation of a hydrodynamic part of developed code a simulation of turbulent flow in rectangular channel with Reynolds's number 120000 has been carried out.</a:t>
            </a:r>
          </a:p>
          <a:p>
            <a:pPr marL="342900" indent="-342900" defTabSz="914400">
              <a:buFontTx/>
              <a:buNone/>
            </a:pPr>
            <a:r>
              <a:rPr lang="en-US" sz="1600"/>
              <a:t>	Conditions of this simulation corresponded Comt-Bellot experiment</a:t>
            </a:r>
            <a:r>
              <a:rPr lang="ru-RU" sz="1600"/>
              <a:t> </a:t>
            </a:r>
            <a:r>
              <a:rPr lang="en-US" sz="1600"/>
              <a:t>(</a:t>
            </a:r>
            <a:r>
              <a:rPr lang="en-US" sz="1600" b="0" i="1"/>
              <a:t>Genevieve Comte-Bellot, Ecoulement turbulent entre deux parois paralleles, Paris, 1965</a:t>
            </a:r>
            <a:r>
              <a:rPr lang="en-US" sz="1600"/>
              <a:t>)</a:t>
            </a:r>
          </a:p>
          <a:p>
            <a:pPr marL="342900" indent="-342900" defTabSz="914400">
              <a:buFontTx/>
              <a:buNone/>
            </a:pPr>
            <a:endParaRPr lang="en-US" sz="1400"/>
          </a:p>
        </p:txBody>
      </p:sp>
      <p:sp>
        <p:nvSpPr>
          <p:cNvPr id="74445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44455" name="Rectangle 7"/>
          <p:cNvSpPr>
            <a:spLocks noChangeArrowheads="1"/>
          </p:cNvSpPr>
          <p:nvPr/>
        </p:nvSpPr>
        <p:spPr bwMode="auto">
          <a:xfrm>
            <a:off x="0" y="328771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44457" name="Rectangle 9"/>
          <p:cNvSpPr>
            <a:spLocks noChangeArrowheads="1"/>
          </p:cNvSpPr>
          <p:nvPr/>
        </p:nvSpPr>
        <p:spPr bwMode="auto">
          <a:xfrm>
            <a:off x="611188" y="2852738"/>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44462" name="Rectangle 14"/>
          <p:cNvSpPr>
            <a:spLocks noChangeArrowheads="1"/>
          </p:cNvSpPr>
          <p:nvPr/>
        </p:nvSpPr>
        <p:spPr bwMode="auto">
          <a:xfrm>
            <a:off x="0" y="323056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44464" name="Rectangle 16"/>
          <p:cNvSpPr>
            <a:spLocks noChangeArrowheads="1"/>
          </p:cNvSpPr>
          <p:nvPr/>
        </p:nvSpPr>
        <p:spPr bwMode="auto">
          <a:xfrm>
            <a:off x="0" y="3208338"/>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pic>
        <p:nvPicPr>
          <p:cNvPr id="744473" name="Picture 25" descr="VarYcompare_e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765175"/>
            <a:ext cx="4211637" cy="29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4475" name="Picture 27" descr="VarXcompare_e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363" y="3500438"/>
            <a:ext cx="4211637" cy="2959100"/>
          </a:xfrm>
          <a:prstGeom prst="rect">
            <a:avLst/>
          </a:prstGeom>
          <a:noFill/>
          <a:extLst>
            <a:ext uri="{909E8E84-426E-40DD-AFC4-6F175D3DCCD1}">
              <a14:hiddenFill xmlns:a14="http://schemas.microsoft.com/office/drawing/2010/main">
                <a:solidFill>
                  <a:srgbClr val="FFFFFF"/>
                </a:solidFill>
              </a14:hiddenFill>
            </a:ext>
          </a:extLst>
        </p:spPr>
      </p:pic>
      <p:sp>
        <p:nvSpPr>
          <p:cNvPr id="744476" name="Text Box 28"/>
          <p:cNvSpPr txBox="1">
            <a:spLocks noChangeArrowheads="1"/>
          </p:cNvSpPr>
          <p:nvPr/>
        </p:nvSpPr>
        <p:spPr bwMode="auto">
          <a:xfrm>
            <a:off x="8604250" y="908050"/>
            <a:ext cx="3873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1800">
                <a:latin typeface="Arial" charset="0"/>
              </a:rPr>
              <a:t>a)</a:t>
            </a:r>
            <a:endParaRPr lang="ru-RU" sz="1800">
              <a:latin typeface="Arial" charset="0"/>
            </a:endParaRPr>
          </a:p>
        </p:txBody>
      </p:sp>
      <p:sp>
        <p:nvSpPr>
          <p:cNvPr id="744477" name="Text Box 29"/>
          <p:cNvSpPr txBox="1">
            <a:spLocks noChangeArrowheads="1"/>
          </p:cNvSpPr>
          <p:nvPr/>
        </p:nvSpPr>
        <p:spPr bwMode="auto">
          <a:xfrm>
            <a:off x="8604250" y="3789363"/>
            <a:ext cx="3873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1800">
                <a:latin typeface="Arial" charset="0"/>
              </a:rPr>
              <a:t>b)</a:t>
            </a:r>
            <a:endParaRPr lang="ru-RU" sz="1800">
              <a:latin typeface="Arial" charset="0"/>
            </a:endParaRPr>
          </a:p>
        </p:txBody>
      </p:sp>
      <p:sp>
        <p:nvSpPr>
          <p:cNvPr id="744478" name="Text Box 30"/>
          <p:cNvSpPr txBox="1">
            <a:spLocks noChangeArrowheads="1"/>
          </p:cNvSpPr>
          <p:nvPr/>
        </p:nvSpPr>
        <p:spPr bwMode="auto">
          <a:xfrm>
            <a:off x="8675688" y="6237288"/>
            <a:ext cx="346075" cy="442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charset="0"/>
              </a:rPr>
              <a:t>9</a:t>
            </a:r>
            <a:endParaRPr lang="ru-RU" sz="2300">
              <a:latin typeface="Arial" charset="0"/>
            </a:endParaRPr>
          </a:p>
        </p:txBody>
      </p:sp>
      <p:pic>
        <p:nvPicPr>
          <p:cNvPr id="744480" name="Picture 32" descr="Setup_Bell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789363"/>
            <a:ext cx="4932363" cy="20335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2"/>
          <p:cNvSpPr>
            <a:spLocks noGrp="1" noChangeArrowheads="1"/>
          </p:cNvSpPr>
          <p:nvPr>
            <p:ph type="title"/>
          </p:nvPr>
        </p:nvSpPr>
        <p:spPr/>
        <p:txBody>
          <a:bodyPr/>
          <a:lstStyle/>
          <a:p>
            <a:pPr defTabSz="914400"/>
            <a:r>
              <a:rPr lang="en-US" sz="1800" b="1"/>
              <a:t>LES simulation of aerosol transport and deposition in turbulent flow in the channel. </a:t>
            </a:r>
            <a:r>
              <a:rPr lang="en-US" sz="1800"/>
              <a:t>(Task5)</a:t>
            </a:r>
            <a:endParaRPr lang="ru-RU" sz="1800"/>
          </a:p>
        </p:txBody>
      </p:sp>
      <p:sp>
        <p:nvSpPr>
          <p:cNvPr id="746499" name="Rectangle 3"/>
          <p:cNvSpPr>
            <a:spLocks noGrp="1" noChangeArrowheads="1"/>
          </p:cNvSpPr>
          <p:nvPr>
            <p:ph type="body" sz="half" idx="1"/>
          </p:nvPr>
        </p:nvSpPr>
        <p:spPr>
          <a:xfrm>
            <a:off x="395288" y="908050"/>
            <a:ext cx="8623300" cy="576263"/>
          </a:xfrm>
        </p:spPr>
        <p:txBody>
          <a:bodyPr/>
          <a:lstStyle/>
          <a:p>
            <a:pPr marL="342900" indent="-342900" defTabSz="914400">
              <a:lnSpc>
                <a:spcPct val="80000"/>
              </a:lnSpc>
              <a:buFontTx/>
              <a:buNone/>
            </a:pPr>
            <a:r>
              <a:rPr lang="en-US" sz="1600"/>
              <a:t>	Simulated vertical component of velocity  (color flood)  </a:t>
            </a:r>
          </a:p>
          <a:p>
            <a:pPr marL="342900" indent="-342900" defTabSz="914400">
              <a:lnSpc>
                <a:spcPct val="80000"/>
              </a:lnSpc>
              <a:buFontTx/>
              <a:buNone/>
            </a:pPr>
            <a:r>
              <a:rPr lang="en-US" sz="1600"/>
              <a:t>	and vector velocity field in the cross section of the channel (animation).</a:t>
            </a:r>
            <a:r>
              <a:rPr lang="ru-RU" sz="1600"/>
              <a:t> </a:t>
            </a:r>
            <a:endParaRPr lang="en-US" sz="1600"/>
          </a:p>
        </p:txBody>
      </p:sp>
      <p:sp>
        <p:nvSpPr>
          <p:cNvPr id="74650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46501" name="Rectangle 5"/>
          <p:cNvSpPr>
            <a:spLocks noChangeArrowheads="1"/>
          </p:cNvSpPr>
          <p:nvPr/>
        </p:nvSpPr>
        <p:spPr bwMode="auto">
          <a:xfrm>
            <a:off x="0" y="328771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46502" name="Rectangle 6"/>
          <p:cNvSpPr>
            <a:spLocks noChangeArrowheads="1"/>
          </p:cNvSpPr>
          <p:nvPr/>
        </p:nvSpPr>
        <p:spPr bwMode="auto">
          <a:xfrm>
            <a:off x="611188" y="2852738"/>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46503" name="Rectangle 7"/>
          <p:cNvSpPr>
            <a:spLocks noChangeArrowheads="1"/>
          </p:cNvSpPr>
          <p:nvPr/>
        </p:nvSpPr>
        <p:spPr bwMode="auto">
          <a:xfrm>
            <a:off x="0" y="323056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46504" name="Rectangle 8"/>
          <p:cNvSpPr>
            <a:spLocks noChangeArrowheads="1"/>
          </p:cNvSpPr>
          <p:nvPr/>
        </p:nvSpPr>
        <p:spPr bwMode="auto">
          <a:xfrm>
            <a:off x="0" y="3208338"/>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46516" name="Text Box 20"/>
          <p:cNvSpPr txBox="1">
            <a:spLocks noChangeArrowheads="1"/>
          </p:cNvSpPr>
          <p:nvPr/>
        </p:nvSpPr>
        <p:spPr bwMode="auto">
          <a:xfrm>
            <a:off x="8459788" y="6021388"/>
            <a:ext cx="508000" cy="442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charset="0"/>
              </a:rPr>
              <a:t>10</a:t>
            </a:r>
            <a:endParaRPr lang="ru-RU" sz="2300">
              <a:latin typeface="Arial" charset="0"/>
            </a:endParaRPr>
          </a:p>
        </p:txBody>
      </p:sp>
      <p:pic>
        <p:nvPicPr>
          <p:cNvPr id="746517" name="cross_vel.avi">
            <a:hlinkClick r:id="" action="ppaction://media"/>
          </p:cNvPr>
          <p:cNvPicPr>
            <a:picLocks noRot="1" noChangeAspect="1" noChangeArrowheads="1"/>
          </p:cNvPicPr>
          <p:nvPr>
            <p:ph sz="half" idx="2"/>
            <a:videoFile r:link="rId1"/>
          </p:nvPr>
        </p:nvPicPr>
        <p:blipFill>
          <a:blip r:embed="rId4">
            <a:extLst>
              <a:ext uri="{28A0092B-C50C-407E-A947-70E740481C1C}">
                <a14:useLocalDpi xmlns:a14="http://schemas.microsoft.com/office/drawing/2010/main" val="0"/>
              </a:ext>
            </a:extLst>
          </a:blip>
          <a:srcRect/>
          <a:stretch>
            <a:fillRect/>
          </a:stretch>
        </p:blipFill>
        <p:spPr>
          <a:xfrm>
            <a:off x="539750" y="1700213"/>
            <a:ext cx="7993063" cy="427672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Click="0">
    <p:zoom/>
  </p:transition>
  <p:timing>
    <p:tnLst>
      <p:par>
        <p:cTn id="1" dur="indefinite" restart="never" nodeType="tmRoot">
          <p:childTnLst>
            <p:seq concurrent="1" nextAc="seek">
              <p:cTn id="2" restart="whenNotActive" fill="hold" evtFilter="cancelBubble" nodeType="interactiveSeq">
                <p:stCondLst>
                  <p:cond evt="onClick" delay="0">
                    <p:tgtEl>
                      <p:spTgt spid="746517"/>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746517"/>
                                        </p:tgtEl>
                                      </p:cBhvr>
                                    </p:cmd>
                                  </p:childTnLst>
                                </p:cTn>
                              </p:par>
                            </p:childTnLst>
                          </p:cTn>
                        </p:par>
                      </p:childTnLst>
                    </p:cTn>
                  </p:par>
                </p:childTnLst>
              </p:cTn>
              <p:nextCondLst>
                <p:cond evt="onClick" delay="0">
                  <p:tgtEl>
                    <p:spTgt spid="746517"/>
                  </p:tgtEl>
                </p:cond>
              </p:nextCondLst>
            </p:seq>
            <p:video>
              <p:cMediaNode>
                <p:cTn id="7" fill="hold" display="0">
                  <p:stCondLst>
                    <p:cond delay="indefinite"/>
                  </p:stCondLst>
                  <p:endCondLst>
                    <p:cond evt="onNext" delay="0">
                      <p:tgtEl>
                        <p:sldTgt/>
                      </p:tgtEl>
                    </p:cond>
                    <p:cond evt="onPrev" delay="0">
                      <p:tgtEl>
                        <p:sldTgt/>
                      </p:tgtEl>
                    </p:cond>
                  </p:endCondLst>
                </p:cTn>
                <p:tgtEl>
                  <p:spTgt spid="746517"/>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2"/>
          <p:cNvSpPr>
            <a:spLocks noGrp="1" noChangeArrowheads="1"/>
          </p:cNvSpPr>
          <p:nvPr>
            <p:ph type="title"/>
          </p:nvPr>
        </p:nvSpPr>
        <p:spPr/>
        <p:txBody>
          <a:bodyPr/>
          <a:lstStyle/>
          <a:p>
            <a:pPr defTabSz="914400"/>
            <a:r>
              <a:rPr lang="en-US" sz="1800" b="1"/>
              <a:t>LES simulation of aerosol transport and deposition in turbulent flow in the channel. </a:t>
            </a:r>
            <a:r>
              <a:rPr lang="en-US" sz="1800"/>
              <a:t>(Task5)</a:t>
            </a:r>
            <a:endParaRPr lang="ru-RU" sz="1800"/>
          </a:p>
        </p:txBody>
      </p:sp>
      <p:sp>
        <p:nvSpPr>
          <p:cNvPr id="764931" name="Rectangle 3"/>
          <p:cNvSpPr>
            <a:spLocks noGrp="1" noChangeArrowheads="1"/>
          </p:cNvSpPr>
          <p:nvPr>
            <p:ph type="body" sz="half" idx="1"/>
          </p:nvPr>
        </p:nvSpPr>
        <p:spPr>
          <a:xfrm>
            <a:off x="539750" y="1052513"/>
            <a:ext cx="8154988" cy="523875"/>
          </a:xfrm>
        </p:spPr>
        <p:txBody>
          <a:bodyPr/>
          <a:lstStyle/>
          <a:p>
            <a:pPr marL="342900" indent="-342900" defTabSz="914400">
              <a:lnSpc>
                <a:spcPct val="80000"/>
              </a:lnSpc>
              <a:buFontTx/>
              <a:buNone/>
            </a:pPr>
            <a:r>
              <a:rPr lang="en-US" sz="1400"/>
              <a:t>	Simulated vertical component of velocity  (color flood)  </a:t>
            </a:r>
          </a:p>
          <a:p>
            <a:pPr marL="342900" indent="-342900" defTabSz="914400">
              <a:lnSpc>
                <a:spcPct val="80000"/>
              </a:lnSpc>
              <a:buFontTx/>
              <a:buNone/>
            </a:pPr>
            <a:r>
              <a:rPr lang="en-US" sz="1400"/>
              <a:t>	and vector velocity field in the longitudinal section of the channel (animation).</a:t>
            </a:r>
            <a:r>
              <a:rPr lang="ru-RU" sz="1600"/>
              <a:t> </a:t>
            </a:r>
            <a:endParaRPr lang="en-US" sz="1600"/>
          </a:p>
        </p:txBody>
      </p:sp>
      <p:sp>
        <p:nvSpPr>
          <p:cNvPr id="76493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64933" name="Rectangle 5"/>
          <p:cNvSpPr>
            <a:spLocks noChangeArrowheads="1"/>
          </p:cNvSpPr>
          <p:nvPr/>
        </p:nvSpPr>
        <p:spPr bwMode="auto">
          <a:xfrm>
            <a:off x="0" y="328771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64934" name="Rectangle 6"/>
          <p:cNvSpPr>
            <a:spLocks noChangeArrowheads="1"/>
          </p:cNvSpPr>
          <p:nvPr/>
        </p:nvSpPr>
        <p:spPr bwMode="auto">
          <a:xfrm>
            <a:off x="611188" y="2852738"/>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64935" name="Rectangle 7"/>
          <p:cNvSpPr>
            <a:spLocks noChangeArrowheads="1"/>
          </p:cNvSpPr>
          <p:nvPr/>
        </p:nvSpPr>
        <p:spPr bwMode="auto">
          <a:xfrm>
            <a:off x="0" y="323056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64936" name="Rectangle 8"/>
          <p:cNvSpPr>
            <a:spLocks noChangeArrowheads="1"/>
          </p:cNvSpPr>
          <p:nvPr/>
        </p:nvSpPr>
        <p:spPr bwMode="auto">
          <a:xfrm>
            <a:off x="0" y="3208338"/>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64939" name="Text Box 11"/>
          <p:cNvSpPr txBox="1">
            <a:spLocks noChangeArrowheads="1"/>
          </p:cNvSpPr>
          <p:nvPr/>
        </p:nvSpPr>
        <p:spPr bwMode="auto">
          <a:xfrm>
            <a:off x="8459788" y="6021388"/>
            <a:ext cx="508000" cy="442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charset="0"/>
              </a:rPr>
              <a:t>11</a:t>
            </a:r>
            <a:endParaRPr lang="ru-RU" sz="2300">
              <a:latin typeface="Arial" charset="0"/>
            </a:endParaRPr>
          </a:p>
        </p:txBody>
      </p:sp>
      <p:pic>
        <p:nvPicPr>
          <p:cNvPr id="764940" name="long_vel.avi">
            <a:hlinkClick r:id="" action="ppaction://media"/>
          </p:cNvPr>
          <p:cNvPicPr>
            <a:picLocks noRot="1" noChangeAspect="1" noChangeArrowheads="1"/>
          </p:cNvPicPr>
          <p:nvPr>
            <p:ph sz="half" idx="2"/>
            <a:videoFile r:link="rId1"/>
          </p:nvPr>
        </p:nvPicPr>
        <p:blipFill>
          <a:blip r:embed="rId4">
            <a:extLst>
              <a:ext uri="{28A0092B-C50C-407E-A947-70E740481C1C}">
                <a14:useLocalDpi xmlns:a14="http://schemas.microsoft.com/office/drawing/2010/main" val="0"/>
              </a:ext>
            </a:extLst>
          </a:blip>
          <a:srcRect/>
          <a:stretch>
            <a:fillRect/>
          </a:stretch>
        </p:blipFill>
        <p:spPr>
          <a:xfrm>
            <a:off x="250825" y="1700213"/>
            <a:ext cx="8713788" cy="3779837"/>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Click="0">
    <p:zoom/>
  </p:transition>
  <p:timing>
    <p:tnLst>
      <p:par>
        <p:cTn id="1" dur="indefinite" restart="never" nodeType="tmRoot">
          <p:childTnLst>
            <p:seq concurrent="1" nextAc="seek">
              <p:cTn id="2" restart="whenNotActive" fill="hold" evtFilter="cancelBubble" nodeType="interactiveSeq">
                <p:stCondLst>
                  <p:cond evt="onClick" delay="0">
                    <p:tgtEl>
                      <p:spTgt spid="764940"/>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764940"/>
                                        </p:tgtEl>
                                      </p:cBhvr>
                                    </p:cmd>
                                  </p:childTnLst>
                                </p:cTn>
                              </p:par>
                            </p:childTnLst>
                          </p:cTn>
                        </p:par>
                      </p:childTnLst>
                    </p:cTn>
                  </p:par>
                </p:childTnLst>
              </p:cTn>
              <p:nextCondLst>
                <p:cond evt="onClick" delay="0">
                  <p:tgtEl>
                    <p:spTgt spid="764940"/>
                  </p:tgtEl>
                </p:cond>
              </p:nextCondLst>
            </p:seq>
            <p:video>
              <p:cMediaNode>
                <p:cTn id="7" fill="hold" display="0">
                  <p:stCondLst>
                    <p:cond delay="indefinite"/>
                  </p:stCondLst>
                  <p:endCondLst>
                    <p:cond evt="onNext" delay="0">
                      <p:tgtEl>
                        <p:sldTgt/>
                      </p:tgtEl>
                    </p:cond>
                    <p:cond evt="onPrev" delay="0">
                      <p:tgtEl>
                        <p:sldTgt/>
                      </p:tgtEl>
                    </p:cond>
                  </p:endCondLst>
                </p:cTn>
                <p:tgtEl>
                  <p:spTgt spid="764940"/>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Rectangle 2"/>
          <p:cNvSpPr>
            <a:spLocks noGrp="1" noChangeArrowheads="1"/>
          </p:cNvSpPr>
          <p:nvPr>
            <p:ph type="title"/>
          </p:nvPr>
        </p:nvSpPr>
        <p:spPr>
          <a:xfrm>
            <a:off x="755650" y="188913"/>
            <a:ext cx="7772400" cy="431800"/>
          </a:xfrm>
        </p:spPr>
        <p:txBody>
          <a:bodyPr/>
          <a:lstStyle/>
          <a:p>
            <a:pPr defTabSz="914400"/>
            <a:r>
              <a:rPr lang="en-US" sz="1800" b="1"/>
              <a:t>LES simulation of aerosol transport and deposition in turbulent flow in the channel. </a:t>
            </a:r>
            <a:r>
              <a:rPr lang="en-US" sz="1800"/>
              <a:t>(Task5)</a:t>
            </a:r>
            <a:endParaRPr lang="ru-RU" sz="1800"/>
          </a:p>
        </p:txBody>
      </p:sp>
      <p:sp>
        <p:nvSpPr>
          <p:cNvPr id="76698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66981" name="Rectangle 5"/>
          <p:cNvSpPr>
            <a:spLocks noChangeArrowheads="1"/>
          </p:cNvSpPr>
          <p:nvPr/>
        </p:nvSpPr>
        <p:spPr bwMode="auto">
          <a:xfrm>
            <a:off x="0" y="328771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66982" name="Rectangle 6"/>
          <p:cNvSpPr>
            <a:spLocks noChangeArrowheads="1"/>
          </p:cNvSpPr>
          <p:nvPr/>
        </p:nvSpPr>
        <p:spPr bwMode="auto">
          <a:xfrm>
            <a:off x="611188" y="2852738"/>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66983" name="Rectangle 7"/>
          <p:cNvSpPr>
            <a:spLocks noChangeArrowheads="1"/>
          </p:cNvSpPr>
          <p:nvPr/>
        </p:nvSpPr>
        <p:spPr bwMode="auto">
          <a:xfrm>
            <a:off x="0" y="323056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66984" name="Rectangle 8"/>
          <p:cNvSpPr>
            <a:spLocks noChangeArrowheads="1"/>
          </p:cNvSpPr>
          <p:nvPr/>
        </p:nvSpPr>
        <p:spPr bwMode="auto">
          <a:xfrm>
            <a:off x="0" y="3208338"/>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66988" name="Text Box 12"/>
          <p:cNvSpPr txBox="1">
            <a:spLocks noChangeArrowheads="1"/>
          </p:cNvSpPr>
          <p:nvPr/>
        </p:nvSpPr>
        <p:spPr bwMode="auto">
          <a:xfrm>
            <a:off x="323850" y="836613"/>
            <a:ext cx="8496300" cy="1465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1800" b="1">
                <a:latin typeface="Arial" charset="0"/>
              </a:rPr>
              <a:t>The next case presents LES simulation of turbulent flow with Reynolds number 3200 in rectangular channel with mono-sized</a:t>
            </a:r>
            <a:r>
              <a:rPr lang="en-US" sz="1800">
                <a:latin typeface="Arial" charset="0"/>
              </a:rPr>
              <a:t> </a:t>
            </a:r>
            <a:r>
              <a:rPr lang="en-US" sz="1800" b="1">
                <a:latin typeface="Arial" charset="0"/>
              </a:rPr>
              <a:t>particles motion and their deposition. Number of particles: 260 000 and 5000 000 </a:t>
            </a:r>
          </a:p>
          <a:p>
            <a:r>
              <a:rPr lang="en-US" sz="1800" b="1">
                <a:latin typeface="Arial" charset="0"/>
              </a:rPr>
              <a:t>Boundary conditions: X and Z periodic, Y – no-slip wall.</a:t>
            </a:r>
          </a:p>
          <a:p>
            <a:endParaRPr lang="ru-RU" sz="1800" b="1">
              <a:latin typeface="Arial" charset="0"/>
            </a:endParaRPr>
          </a:p>
        </p:txBody>
      </p:sp>
      <p:sp>
        <p:nvSpPr>
          <p:cNvPr id="766989" name="Text Box 13"/>
          <p:cNvSpPr txBox="1">
            <a:spLocks noChangeArrowheads="1"/>
          </p:cNvSpPr>
          <p:nvPr/>
        </p:nvSpPr>
        <p:spPr bwMode="auto">
          <a:xfrm>
            <a:off x="8636000" y="6165850"/>
            <a:ext cx="5080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charset="0"/>
              </a:rPr>
              <a:t>12</a:t>
            </a:r>
            <a:endParaRPr lang="ru-RU" sz="2300">
              <a:latin typeface="Arial" charset="0"/>
            </a:endParaRPr>
          </a:p>
        </p:txBody>
      </p:sp>
      <p:pic>
        <p:nvPicPr>
          <p:cNvPr id="766990" name="Picture 14" descr="Les_cal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913" y="1989138"/>
            <a:ext cx="6048375" cy="4537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Rectangle 2"/>
          <p:cNvSpPr>
            <a:spLocks noGrp="1" noChangeArrowheads="1"/>
          </p:cNvSpPr>
          <p:nvPr>
            <p:ph type="title"/>
          </p:nvPr>
        </p:nvSpPr>
        <p:spPr>
          <a:xfrm>
            <a:off x="755650" y="188913"/>
            <a:ext cx="7772400" cy="431800"/>
          </a:xfrm>
        </p:spPr>
        <p:txBody>
          <a:bodyPr/>
          <a:lstStyle/>
          <a:p>
            <a:pPr defTabSz="914400"/>
            <a:r>
              <a:rPr lang="en-US" sz="1800" b="1"/>
              <a:t>LES simulation of aerosol transport and deposition in turbulent flow in the channel. </a:t>
            </a:r>
            <a:r>
              <a:rPr lang="en-US" sz="1800"/>
              <a:t>(Task5)</a:t>
            </a:r>
            <a:endParaRPr lang="ru-RU" sz="1800"/>
          </a:p>
        </p:txBody>
      </p:sp>
      <p:sp>
        <p:nvSpPr>
          <p:cNvPr id="76902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69029" name="Rectangle 5"/>
          <p:cNvSpPr>
            <a:spLocks noChangeArrowheads="1"/>
          </p:cNvSpPr>
          <p:nvPr/>
        </p:nvSpPr>
        <p:spPr bwMode="auto">
          <a:xfrm>
            <a:off x="0" y="328771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69030" name="Rectangle 6"/>
          <p:cNvSpPr>
            <a:spLocks noChangeArrowheads="1"/>
          </p:cNvSpPr>
          <p:nvPr/>
        </p:nvSpPr>
        <p:spPr bwMode="auto">
          <a:xfrm>
            <a:off x="611188" y="2852738"/>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69031" name="Rectangle 7"/>
          <p:cNvSpPr>
            <a:spLocks noChangeArrowheads="1"/>
          </p:cNvSpPr>
          <p:nvPr/>
        </p:nvSpPr>
        <p:spPr bwMode="auto">
          <a:xfrm>
            <a:off x="0" y="323056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69032" name="Rectangle 8"/>
          <p:cNvSpPr>
            <a:spLocks noChangeArrowheads="1"/>
          </p:cNvSpPr>
          <p:nvPr/>
        </p:nvSpPr>
        <p:spPr bwMode="auto">
          <a:xfrm>
            <a:off x="0" y="3208338"/>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69036" name="Text Box 12"/>
          <p:cNvSpPr txBox="1">
            <a:spLocks noChangeArrowheads="1"/>
          </p:cNvSpPr>
          <p:nvPr/>
        </p:nvSpPr>
        <p:spPr bwMode="auto">
          <a:xfrm>
            <a:off x="1908175" y="1052513"/>
            <a:ext cx="538638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1600" b="1">
                <a:solidFill>
                  <a:srgbClr val="000066"/>
                </a:solidFill>
                <a:latin typeface="Arial" charset="0"/>
              </a:rPr>
              <a:t>Particle motion in the </a:t>
            </a:r>
            <a:r>
              <a:rPr lang="ru-RU" sz="1600" b="1">
                <a:solidFill>
                  <a:srgbClr val="000066"/>
                </a:solidFill>
                <a:latin typeface="Arial" charset="0"/>
              </a:rPr>
              <a:t>longitudinal</a:t>
            </a:r>
            <a:r>
              <a:rPr lang="en-US" sz="1600" b="1">
                <a:solidFill>
                  <a:srgbClr val="000066"/>
                </a:solidFill>
                <a:latin typeface="Arial" charset="0"/>
              </a:rPr>
              <a:t> section (animation)</a:t>
            </a:r>
            <a:endParaRPr lang="ru-RU" sz="1600" b="1">
              <a:solidFill>
                <a:srgbClr val="000066"/>
              </a:solidFill>
              <a:latin typeface="Arial" charset="0"/>
            </a:endParaRPr>
          </a:p>
        </p:txBody>
      </p:sp>
      <p:sp>
        <p:nvSpPr>
          <p:cNvPr id="769039" name="Text Box 15"/>
          <p:cNvSpPr txBox="1">
            <a:spLocks noChangeArrowheads="1"/>
          </p:cNvSpPr>
          <p:nvPr/>
        </p:nvSpPr>
        <p:spPr bwMode="auto">
          <a:xfrm>
            <a:off x="8459788" y="6021388"/>
            <a:ext cx="508000" cy="442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charset="0"/>
              </a:rPr>
              <a:t>13</a:t>
            </a:r>
            <a:endParaRPr lang="ru-RU" sz="2300">
              <a:latin typeface="Arial" charset="0"/>
            </a:endParaRPr>
          </a:p>
        </p:txBody>
      </p:sp>
      <p:pic>
        <p:nvPicPr>
          <p:cNvPr id="769041" name="particle_long.avi">
            <a:hlinkClick r:id="" action="ppaction://media"/>
          </p:cNvPr>
          <p:cNvPicPr>
            <a:picLocks noRot="1" noChangeAspect="1" noChangeArrowheads="1"/>
          </p:cNvPicPr>
          <p:nvPr>
            <p:ph idx="1"/>
            <a:videoFile r:link="rId1"/>
          </p:nvPr>
        </p:nvPicPr>
        <p:blipFill>
          <a:blip r:embed="rId4">
            <a:extLst>
              <a:ext uri="{28A0092B-C50C-407E-A947-70E740481C1C}">
                <a14:useLocalDpi xmlns:a14="http://schemas.microsoft.com/office/drawing/2010/main" val="0"/>
              </a:ext>
            </a:extLst>
          </a:blip>
          <a:srcRect/>
          <a:stretch>
            <a:fillRect/>
          </a:stretch>
        </p:blipFill>
        <p:spPr>
          <a:xfrm>
            <a:off x="179388" y="2276475"/>
            <a:ext cx="8785225" cy="25654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Click="0">
    <p:zoom/>
  </p:transition>
  <p:timing>
    <p:tnLst>
      <p:par>
        <p:cTn id="1" dur="indefinite" restart="never" nodeType="tmRoot">
          <p:childTnLst>
            <p:seq concurrent="1" nextAc="seek">
              <p:cTn id="2" restart="whenNotActive" fill="hold" evtFilter="cancelBubble" nodeType="interactiveSeq">
                <p:stCondLst>
                  <p:cond evt="onClick" delay="0">
                    <p:tgtEl>
                      <p:spTgt spid="769041"/>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769041"/>
                                        </p:tgtEl>
                                      </p:cBhvr>
                                    </p:cmd>
                                  </p:childTnLst>
                                </p:cTn>
                              </p:par>
                            </p:childTnLst>
                          </p:cTn>
                        </p:par>
                      </p:childTnLst>
                    </p:cTn>
                  </p:par>
                </p:childTnLst>
              </p:cTn>
              <p:nextCondLst>
                <p:cond evt="onClick" delay="0">
                  <p:tgtEl>
                    <p:spTgt spid="769041"/>
                  </p:tgtEl>
                </p:cond>
              </p:nextCondLst>
            </p:seq>
            <p:video>
              <p:cMediaNode>
                <p:cTn id="7" fill="hold" display="0">
                  <p:stCondLst>
                    <p:cond delay="indefinite"/>
                  </p:stCondLst>
                  <p:endCondLst>
                    <p:cond evt="onNext" delay="0">
                      <p:tgtEl>
                        <p:sldTgt/>
                      </p:tgtEl>
                    </p:cond>
                    <p:cond evt="onPrev" delay="0">
                      <p:tgtEl>
                        <p:sldTgt/>
                      </p:tgtEl>
                    </p:cond>
                  </p:endCondLst>
                </p:cTn>
                <p:tgtEl>
                  <p:spTgt spid="769041"/>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ChangeArrowheads="1"/>
          </p:cNvSpPr>
          <p:nvPr>
            <p:ph type="title"/>
          </p:nvPr>
        </p:nvSpPr>
        <p:spPr>
          <a:xfrm>
            <a:off x="755650" y="188913"/>
            <a:ext cx="7772400" cy="431800"/>
          </a:xfrm>
        </p:spPr>
        <p:txBody>
          <a:bodyPr/>
          <a:lstStyle/>
          <a:p>
            <a:pPr defTabSz="914400"/>
            <a:r>
              <a:rPr lang="en-US" sz="1800" b="1"/>
              <a:t>LES simulation of aerosol transport and deposition in turbulent flow in the channel. </a:t>
            </a:r>
            <a:r>
              <a:rPr lang="en-US" sz="1800"/>
              <a:t>(Task5)</a:t>
            </a:r>
            <a:endParaRPr lang="ru-RU" sz="1800"/>
          </a:p>
        </p:txBody>
      </p:sp>
      <p:sp>
        <p:nvSpPr>
          <p:cNvPr id="77209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72100" name="Rectangle 4"/>
          <p:cNvSpPr>
            <a:spLocks noChangeArrowheads="1"/>
          </p:cNvSpPr>
          <p:nvPr/>
        </p:nvSpPr>
        <p:spPr bwMode="auto">
          <a:xfrm>
            <a:off x="0" y="328771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72101" name="Rectangle 5"/>
          <p:cNvSpPr>
            <a:spLocks noChangeArrowheads="1"/>
          </p:cNvSpPr>
          <p:nvPr/>
        </p:nvSpPr>
        <p:spPr bwMode="auto">
          <a:xfrm>
            <a:off x="611188" y="2852738"/>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72102" name="Rectangle 6"/>
          <p:cNvSpPr>
            <a:spLocks noChangeArrowheads="1"/>
          </p:cNvSpPr>
          <p:nvPr/>
        </p:nvSpPr>
        <p:spPr bwMode="auto">
          <a:xfrm>
            <a:off x="0" y="323056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72103" name="Rectangle 7"/>
          <p:cNvSpPr>
            <a:spLocks noChangeArrowheads="1"/>
          </p:cNvSpPr>
          <p:nvPr/>
        </p:nvSpPr>
        <p:spPr bwMode="auto">
          <a:xfrm>
            <a:off x="0" y="3208338"/>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72104" name="Text Box 8"/>
          <p:cNvSpPr txBox="1">
            <a:spLocks noChangeArrowheads="1"/>
          </p:cNvSpPr>
          <p:nvPr/>
        </p:nvSpPr>
        <p:spPr bwMode="auto">
          <a:xfrm>
            <a:off x="2268538" y="1052513"/>
            <a:ext cx="4775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1600" b="1">
                <a:solidFill>
                  <a:srgbClr val="000066"/>
                </a:solidFill>
                <a:latin typeface="Arial" charset="0"/>
              </a:rPr>
              <a:t>Particle motion in the cross section (animation)</a:t>
            </a:r>
            <a:endParaRPr lang="ru-RU" sz="1600" b="1">
              <a:solidFill>
                <a:srgbClr val="000066"/>
              </a:solidFill>
              <a:latin typeface="Arial" charset="0"/>
            </a:endParaRPr>
          </a:p>
        </p:txBody>
      </p:sp>
      <p:sp>
        <p:nvSpPr>
          <p:cNvPr id="772109" name="Text Box 13"/>
          <p:cNvSpPr txBox="1">
            <a:spLocks noChangeArrowheads="1"/>
          </p:cNvSpPr>
          <p:nvPr/>
        </p:nvSpPr>
        <p:spPr bwMode="auto">
          <a:xfrm>
            <a:off x="8459788" y="6021388"/>
            <a:ext cx="508000" cy="442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charset="0"/>
              </a:rPr>
              <a:t>14</a:t>
            </a:r>
            <a:endParaRPr lang="ru-RU" sz="2300">
              <a:latin typeface="Arial" charset="0"/>
            </a:endParaRPr>
          </a:p>
        </p:txBody>
      </p:sp>
      <p:pic>
        <p:nvPicPr>
          <p:cNvPr id="772111" name="particle_cross.avi">
            <a:hlinkClick r:id="" action="ppaction://media"/>
          </p:cNvPr>
          <p:cNvPicPr>
            <a:picLocks noRot="1" noChangeAspect="1" noChangeArrowheads="1"/>
          </p:cNvPicPr>
          <p:nvPr>
            <p:ph idx="1"/>
            <a:videoFile r:link="rId1"/>
          </p:nvPr>
        </p:nvPicPr>
        <p:blipFill>
          <a:blip r:embed="rId4">
            <a:extLst>
              <a:ext uri="{28A0092B-C50C-407E-A947-70E740481C1C}">
                <a14:useLocalDpi xmlns:a14="http://schemas.microsoft.com/office/drawing/2010/main" val="0"/>
              </a:ext>
            </a:extLst>
          </a:blip>
          <a:srcRect/>
          <a:stretch>
            <a:fillRect/>
          </a:stretch>
        </p:blipFill>
        <p:spPr>
          <a:xfrm>
            <a:off x="250825" y="1412875"/>
            <a:ext cx="8623300" cy="463073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Click="0">
    <p:zoom/>
  </p:transition>
  <p:timing>
    <p:tnLst>
      <p:par>
        <p:cTn id="1" dur="indefinite" restart="never" nodeType="tmRoot">
          <p:childTnLst>
            <p:seq concurrent="1" nextAc="seek">
              <p:cTn id="2" restart="whenNotActive" fill="hold" evtFilter="cancelBubble" nodeType="interactiveSeq">
                <p:stCondLst>
                  <p:cond evt="onClick" delay="0">
                    <p:tgtEl>
                      <p:spTgt spid="772111"/>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772111"/>
                                        </p:tgtEl>
                                      </p:cBhvr>
                                    </p:cmd>
                                  </p:childTnLst>
                                </p:cTn>
                              </p:par>
                            </p:childTnLst>
                          </p:cTn>
                        </p:par>
                      </p:childTnLst>
                    </p:cTn>
                  </p:par>
                </p:childTnLst>
              </p:cTn>
              <p:nextCondLst>
                <p:cond evt="onClick" delay="0">
                  <p:tgtEl>
                    <p:spTgt spid="772111"/>
                  </p:tgtEl>
                </p:cond>
              </p:nextCondLst>
            </p:seq>
            <p:video>
              <p:cMediaNode>
                <p:cTn id="7" fill="hold" display="0">
                  <p:stCondLst>
                    <p:cond delay="indefinite"/>
                  </p:stCondLst>
                  <p:endCondLst>
                    <p:cond evt="onNext" delay="0">
                      <p:tgtEl>
                        <p:sldTgt/>
                      </p:tgtEl>
                    </p:cond>
                    <p:cond evt="onPrev" delay="0">
                      <p:tgtEl>
                        <p:sldTgt/>
                      </p:tgtEl>
                    </p:cond>
                  </p:endCondLst>
                </p:cTn>
                <p:tgtEl>
                  <p:spTgt spid="772111"/>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Rectangle 2"/>
          <p:cNvSpPr>
            <a:spLocks noGrp="1" noChangeArrowheads="1"/>
          </p:cNvSpPr>
          <p:nvPr>
            <p:ph type="title"/>
          </p:nvPr>
        </p:nvSpPr>
        <p:spPr>
          <a:xfrm>
            <a:off x="827088" y="188913"/>
            <a:ext cx="7772400" cy="431800"/>
          </a:xfrm>
        </p:spPr>
        <p:txBody>
          <a:bodyPr/>
          <a:lstStyle/>
          <a:p>
            <a:r>
              <a:rPr lang="en-US" sz="1800" b="1"/>
              <a:t>LES simulation of aerosol transport and deposition in turbulent flow in the channel. </a:t>
            </a:r>
            <a:r>
              <a:rPr lang="en-US" sz="1800"/>
              <a:t>(Task5)</a:t>
            </a:r>
            <a:endParaRPr lang="ru-RU" sz="1800"/>
          </a:p>
        </p:txBody>
      </p:sp>
      <p:sp>
        <p:nvSpPr>
          <p:cNvPr id="780292" name="Text Box 4"/>
          <p:cNvSpPr txBox="1">
            <a:spLocks noChangeArrowheads="1"/>
          </p:cNvSpPr>
          <p:nvPr/>
        </p:nvSpPr>
        <p:spPr bwMode="auto">
          <a:xfrm>
            <a:off x="2484438" y="1052513"/>
            <a:ext cx="38798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1800">
                <a:solidFill>
                  <a:srgbClr val="000066"/>
                </a:solidFill>
                <a:latin typeface="Arial" charset="0"/>
              </a:rPr>
              <a:t>Comparison with EVAN experimants</a:t>
            </a:r>
            <a:endParaRPr lang="ru-RU" sz="1800">
              <a:solidFill>
                <a:srgbClr val="000066"/>
              </a:solidFill>
              <a:latin typeface="Arial" charset="0"/>
            </a:endParaRPr>
          </a:p>
        </p:txBody>
      </p:sp>
      <p:pic>
        <p:nvPicPr>
          <p:cNvPr id="780293" name="Picture 5" descr="all_experiments_e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450" y="1628775"/>
            <a:ext cx="6543675" cy="4597400"/>
          </a:xfrm>
          <a:prstGeom prst="rect">
            <a:avLst/>
          </a:prstGeom>
          <a:noFill/>
          <a:extLst>
            <a:ext uri="{909E8E84-426E-40DD-AFC4-6F175D3DCCD1}">
              <a14:hiddenFill xmlns:a14="http://schemas.microsoft.com/office/drawing/2010/main">
                <a:solidFill>
                  <a:srgbClr val="FFFFFF"/>
                </a:solidFill>
              </a14:hiddenFill>
            </a:ext>
          </a:extLst>
        </p:spPr>
      </p:pic>
      <p:sp>
        <p:nvSpPr>
          <p:cNvPr id="780294" name="Text Box 6"/>
          <p:cNvSpPr txBox="1">
            <a:spLocks noChangeArrowheads="1"/>
          </p:cNvSpPr>
          <p:nvPr/>
        </p:nvSpPr>
        <p:spPr bwMode="auto">
          <a:xfrm>
            <a:off x="8459788" y="6021388"/>
            <a:ext cx="508000" cy="442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charset="0"/>
              </a:rPr>
              <a:t>15</a:t>
            </a:r>
            <a:endParaRPr lang="ru-RU" sz="2300">
              <a:latin typeface="Arial" charset="0"/>
            </a:endParaRPr>
          </a:p>
        </p:txBody>
      </p:sp>
    </p:spTree>
  </p:cSld>
  <p:clrMapOvr>
    <a:masterClrMapping/>
  </p:clrMapOvr>
  <p:transition advClick="0">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Rectangle 2"/>
          <p:cNvSpPr>
            <a:spLocks noGrp="1" noChangeArrowheads="1"/>
          </p:cNvSpPr>
          <p:nvPr>
            <p:ph type="title"/>
          </p:nvPr>
        </p:nvSpPr>
        <p:spPr>
          <a:xfrm>
            <a:off x="755650" y="188913"/>
            <a:ext cx="7772400" cy="431800"/>
          </a:xfrm>
        </p:spPr>
        <p:txBody>
          <a:bodyPr/>
          <a:lstStyle/>
          <a:p>
            <a:pPr defTabSz="914400"/>
            <a:r>
              <a:rPr lang="en-US" sz="1800" b="1"/>
              <a:t>LES simulation of aerosol transport and deposition in turbulent flow in the channel. </a:t>
            </a:r>
            <a:r>
              <a:rPr lang="en-US" sz="1800"/>
              <a:t>(Task5)</a:t>
            </a:r>
            <a:endParaRPr lang="ru-RU" sz="1800"/>
          </a:p>
        </p:txBody>
      </p:sp>
      <p:sp>
        <p:nvSpPr>
          <p:cNvPr id="75059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50597" name="Rectangle 5"/>
          <p:cNvSpPr>
            <a:spLocks noChangeArrowheads="1"/>
          </p:cNvSpPr>
          <p:nvPr/>
        </p:nvSpPr>
        <p:spPr bwMode="auto">
          <a:xfrm>
            <a:off x="0" y="328771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50598" name="Rectangle 6"/>
          <p:cNvSpPr>
            <a:spLocks noChangeArrowheads="1"/>
          </p:cNvSpPr>
          <p:nvPr/>
        </p:nvSpPr>
        <p:spPr bwMode="auto">
          <a:xfrm>
            <a:off x="611188" y="2852738"/>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50599" name="Rectangle 7"/>
          <p:cNvSpPr>
            <a:spLocks noChangeArrowheads="1"/>
          </p:cNvSpPr>
          <p:nvPr/>
        </p:nvSpPr>
        <p:spPr bwMode="auto">
          <a:xfrm>
            <a:off x="0" y="323056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50600" name="Rectangle 8"/>
          <p:cNvSpPr>
            <a:spLocks noChangeArrowheads="1"/>
          </p:cNvSpPr>
          <p:nvPr/>
        </p:nvSpPr>
        <p:spPr bwMode="auto">
          <a:xfrm>
            <a:off x="0" y="3208338"/>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50604" name="Rectangle 12"/>
          <p:cNvSpPr>
            <a:spLocks noGrp="1" noChangeArrowheads="1"/>
          </p:cNvSpPr>
          <p:nvPr>
            <p:ph type="body" sz="half" idx="1"/>
          </p:nvPr>
        </p:nvSpPr>
        <p:spPr>
          <a:xfrm>
            <a:off x="539750" y="836613"/>
            <a:ext cx="7993063" cy="5399087"/>
          </a:xfrm>
          <a:noFill/>
          <a:ln/>
        </p:spPr>
        <p:txBody>
          <a:bodyPr/>
          <a:lstStyle/>
          <a:p>
            <a:pPr marL="361950" indent="-361950" defTabSz="914400">
              <a:buFontTx/>
              <a:buNone/>
            </a:pPr>
            <a:r>
              <a:rPr lang="en-US" sz="2000"/>
              <a:t>	</a:t>
            </a:r>
            <a:r>
              <a:rPr lang="en-US" sz="2400"/>
              <a:t>Conclusions</a:t>
            </a:r>
          </a:p>
          <a:p>
            <a:pPr marL="361950" indent="-361950" defTabSz="914400"/>
            <a:endParaRPr lang="en-US" sz="2400"/>
          </a:p>
          <a:p>
            <a:pPr marL="361950" indent="-361950" defTabSz="914400"/>
            <a:r>
              <a:rPr lang="en-US" sz="1800"/>
              <a:t>Hydrodynamic model and code based on LES model for simulation of turbulent flows in rectangular channels has been developed.</a:t>
            </a:r>
            <a:br>
              <a:rPr lang="en-US" sz="1800"/>
            </a:br>
            <a:endParaRPr lang="en-US" sz="1800"/>
          </a:p>
          <a:p>
            <a:pPr marL="361950" indent="-361950" defTabSz="914400"/>
            <a:r>
              <a:rPr lang="en-US" sz="1800"/>
              <a:t>Comparison of experimental and numerical results show satisfactory agreement and confirm code ability to calculate turbulent flows with particles in channels. </a:t>
            </a:r>
            <a:br>
              <a:rPr lang="en-US" sz="1800"/>
            </a:br>
            <a:endParaRPr lang="en-US" sz="1800"/>
          </a:p>
          <a:p>
            <a:pPr marL="361950" indent="-361950" defTabSz="914400"/>
            <a:r>
              <a:rPr lang="en-US" sz="1800"/>
              <a:t>Due to small time step caused by strong grid stretching near the wall, total number of  time iterations required for achievement of stationary level of turbulence may reach one million and such calculation may take time about a month on PC P4 3 GHz, especially for high Reynolds numbers. Therefore more powerful computers for multiple calculations are needed.</a:t>
            </a:r>
            <a:br>
              <a:rPr lang="en-US" sz="1800"/>
            </a:br>
            <a:endParaRPr lang="en-US" sz="1800"/>
          </a:p>
        </p:txBody>
      </p:sp>
      <p:sp>
        <p:nvSpPr>
          <p:cNvPr id="750605" name="Text Box 13"/>
          <p:cNvSpPr txBox="1">
            <a:spLocks noChangeArrowheads="1"/>
          </p:cNvSpPr>
          <p:nvPr/>
        </p:nvSpPr>
        <p:spPr bwMode="auto">
          <a:xfrm>
            <a:off x="8459788" y="6021388"/>
            <a:ext cx="508000" cy="442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charset="0"/>
              </a:rPr>
              <a:t>16</a:t>
            </a:r>
            <a:endParaRPr lang="ru-RU" sz="2300">
              <a:latin typeface="Arial" charset="0"/>
            </a:endParaRPr>
          </a:p>
        </p:txBody>
      </p:sp>
    </p:spTree>
  </p:cSld>
  <p:clrMapOvr>
    <a:masterClrMapping/>
  </p:clrMapOvr>
  <p:transition advClick="0">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Rectangle 2"/>
          <p:cNvSpPr>
            <a:spLocks noGrp="1" noChangeArrowheads="1"/>
          </p:cNvSpPr>
          <p:nvPr>
            <p:ph type="title"/>
          </p:nvPr>
        </p:nvSpPr>
        <p:spPr>
          <a:xfrm>
            <a:off x="684213" y="188913"/>
            <a:ext cx="7772400" cy="431800"/>
          </a:xfrm>
        </p:spPr>
        <p:txBody>
          <a:bodyPr/>
          <a:lstStyle/>
          <a:p>
            <a:pPr defTabSz="914400"/>
            <a:r>
              <a:rPr lang="en-US" sz="1800" b="1"/>
              <a:t>LES simulation of aerosol transport and deposition in turbulent flow in the channel. </a:t>
            </a:r>
            <a:r>
              <a:rPr lang="en-US" sz="1800"/>
              <a:t>(Task5)</a:t>
            </a:r>
            <a:endParaRPr lang="ru-RU" sz="1800"/>
          </a:p>
        </p:txBody>
      </p:sp>
      <p:sp>
        <p:nvSpPr>
          <p:cNvPr id="701443" name="Rectangle 3"/>
          <p:cNvSpPr>
            <a:spLocks noGrp="1" noChangeArrowheads="1"/>
          </p:cNvSpPr>
          <p:nvPr>
            <p:ph type="body" idx="1"/>
          </p:nvPr>
        </p:nvSpPr>
        <p:spPr>
          <a:xfrm>
            <a:off x="611188" y="1052513"/>
            <a:ext cx="8215312" cy="1873250"/>
          </a:xfrm>
        </p:spPr>
        <p:txBody>
          <a:bodyPr/>
          <a:lstStyle/>
          <a:p>
            <a:pPr marL="342900" indent="-342900" defTabSz="914400">
              <a:lnSpc>
                <a:spcPct val="90000"/>
              </a:lnSpc>
            </a:pPr>
            <a:r>
              <a:rPr lang="en-US" sz="1800"/>
              <a:t>Objective: numerical simulation of aerosol particles turbo-phoresis in the channel.</a:t>
            </a:r>
            <a:br>
              <a:rPr lang="en-US" sz="1800"/>
            </a:br>
            <a:endParaRPr lang="en-US" sz="1800"/>
          </a:p>
          <a:p>
            <a:pPr marL="342900" indent="-342900" defTabSz="914400">
              <a:lnSpc>
                <a:spcPct val="90000"/>
              </a:lnSpc>
            </a:pPr>
            <a:r>
              <a:rPr lang="en-US" sz="1800"/>
              <a:t>Main advantages of LES (Large Eddy Simulation) method: LES is able to resolve realistic turbulent pulsations in contrast of classical RANS (Reynolds Average Navier-Stokes)</a:t>
            </a:r>
          </a:p>
          <a:p>
            <a:pPr marL="742950" lvl="1" indent="-285750" defTabSz="914400">
              <a:lnSpc>
                <a:spcPct val="90000"/>
              </a:lnSpc>
            </a:pPr>
            <a:endParaRPr lang="en-US" sz="1800"/>
          </a:p>
        </p:txBody>
      </p:sp>
      <p:sp>
        <p:nvSpPr>
          <p:cNvPr id="70144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pic>
        <p:nvPicPr>
          <p:cNvPr id="701446" name="Picture 6" descr="particle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3284538"/>
            <a:ext cx="7991475" cy="2409825"/>
          </a:xfrm>
          <a:prstGeom prst="rect">
            <a:avLst/>
          </a:prstGeom>
          <a:noFill/>
          <a:extLst>
            <a:ext uri="{909E8E84-426E-40DD-AFC4-6F175D3DCCD1}">
              <a14:hiddenFill xmlns:a14="http://schemas.microsoft.com/office/drawing/2010/main">
                <a:solidFill>
                  <a:srgbClr val="FFFFFF"/>
                </a:solidFill>
              </a14:hiddenFill>
            </a:ext>
          </a:extLst>
        </p:spPr>
      </p:pic>
      <p:sp>
        <p:nvSpPr>
          <p:cNvPr id="701447" name="Text Box 7"/>
          <p:cNvSpPr txBox="1">
            <a:spLocks noChangeArrowheads="1"/>
          </p:cNvSpPr>
          <p:nvPr/>
        </p:nvSpPr>
        <p:spPr bwMode="auto">
          <a:xfrm>
            <a:off x="8604250" y="6021388"/>
            <a:ext cx="346075" cy="442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charset="0"/>
              </a:rPr>
              <a:t>1</a:t>
            </a:r>
            <a:endParaRPr lang="ru-RU" sz="2300">
              <a:latin typeface="Arial" charset="0"/>
            </a:endParaRPr>
          </a:p>
        </p:txBody>
      </p:sp>
    </p:spTree>
  </p:cSld>
  <p:clrMapOvr>
    <a:masterClrMapping/>
  </p:clrMapOvr>
  <p:transition advClick="0">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Rectangle 2"/>
          <p:cNvSpPr>
            <a:spLocks noGrp="1" noChangeArrowheads="1"/>
          </p:cNvSpPr>
          <p:nvPr>
            <p:ph type="title"/>
          </p:nvPr>
        </p:nvSpPr>
        <p:spPr>
          <a:xfrm>
            <a:off x="755650" y="115888"/>
            <a:ext cx="7775575" cy="596900"/>
          </a:xfrm>
        </p:spPr>
        <p:txBody>
          <a:bodyPr/>
          <a:lstStyle/>
          <a:p>
            <a:pPr defTabSz="914400"/>
            <a:r>
              <a:rPr lang="en-US" sz="1800" b="1"/>
              <a:t>LES simulation of aerosol transport and deposition in turbulent flow in the channel. </a:t>
            </a:r>
            <a:r>
              <a:rPr lang="en-US" sz="1800"/>
              <a:t>(Task5)</a:t>
            </a:r>
            <a:endParaRPr lang="ru-RU" sz="1800"/>
          </a:p>
        </p:txBody>
      </p:sp>
      <p:sp>
        <p:nvSpPr>
          <p:cNvPr id="740355" name="Rectangle 3"/>
          <p:cNvSpPr>
            <a:spLocks noGrp="1" noChangeArrowheads="1"/>
          </p:cNvSpPr>
          <p:nvPr>
            <p:ph type="body" sz="half" idx="1"/>
          </p:nvPr>
        </p:nvSpPr>
        <p:spPr>
          <a:xfrm>
            <a:off x="395288" y="908050"/>
            <a:ext cx="8064500" cy="936625"/>
          </a:xfrm>
        </p:spPr>
        <p:txBody>
          <a:bodyPr/>
          <a:lstStyle/>
          <a:p>
            <a:pPr marL="342900" indent="-342900" defTabSz="914400">
              <a:buFontTx/>
              <a:buNone/>
            </a:pPr>
            <a:r>
              <a:rPr lang="en-US" sz="1700"/>
              <a:t>	</a:t>
            </a:r>
            <a:r>
              <a:rPr lang="en-US" sz="1800"/>
              <a:t>Mathematical model consists of two parts:</a:t>
            </a:r>
          </a:p>
          <a:p>
            <a:pPr marL="342900" indent="-342900" defTabSz="914400">
              <a:buFontTx/>
              <a:buNone/>
            </a:pPr>
            <a:r>
              <a:rPr lang="en-US" sz="1800"/>
              <a:t>	1) Hydrodynamic model for incompressible viscous fluid:</a:t>
            </a:r>
          </a:p>
        </p:txBody>
      </p:sp>
      <p:graphicFrame>
        <p:nvGraphicFramePr>
          <p:cNvPr id="740358" name="Object 6"/>
          <p:cNvGraphicFramePr>
            <a:graphicFrameLocks noChangeAspect="1"/>
          </p:cNvGraphicFramePr>
          <p:nvPr>
            <p:ph sz="quarter" idx="2"/>
          </p:nvPr>
        </p:nvGraphicFramePr>
        <p:xfrm>
          <a:off x="1116013" y="1773238"/>
          <a:ext cx="719137" cy="596900"/>
        </p:xfrm>
        <a:graphic>
          <a:graphicData uri="http://schemas.openxmlformats.org/presentationml/2006/ole">
            <mc:AlternateContent xmlns:mc="http://schemas.openxmlformats.org/markup-compatibility/2006">
              <mc:Choice xmlns:v="urn:schemas-microsoft-com:vml" Requires="v">
                <p:oleObj spid="_x0000_s740387" name="Формула" r:id="rId4" imgW="520560" imgH="431640" progId="Equation.3">
                  <p:embed/>
                </p:oleObj>
              </mc:Choice>
              <mc:Fallback>
                <p:oleObj name="Формула" r:id="rId4" imgW="520560" imgH="43164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1773238"/>
                        <a:ext cx="719137" cy="59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4035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740360" name="Object 8"/>
          <p:cNvGraphicFramePr>
            <a:graphicFrameLocks noChangeAspect="1"/>
          </p:cNvGraphicFramePr>
          <p:nvPr>
            <p:ph sz="quarter" idx="3"/>
          </p:nvPr>
        </p:nvGraphicFramePr>
        <p:xfrm>
          <a:off x="2484438" y="1773238"/>
          <a:ext cx="3079750" cy="590550"/>
        </p:xfrm>
        <a:graphic>
          <a:graphicData uri="http://schemas.openxmlformats.org/presentationml/2006/ole">
            <mc:AlternateContent xmlns:mc="http://schemas.openxmlformats.org/markup-compatibility/2006">
              <mc:Choice xmlns:v="urn:schemas-microsoft-com:vml" Requires="v">
                <p:oleObj spid="_x0000_s740388" name="Формула" r:id="rId6" imgW="2450880" imgH="469800" progId="Equation.3">
                  <p:embed/>
                </p:oleObj>
              </mc:Choice>
              <mc:Fallback>
                <p:oleObj name="Формула" r:id="rId6" imgW="2450880" imgH="46980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4438" y="1773238"/>
                        <a:ext cx="3079750" cy="59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40363" name="Rectangle 11"/>
          <p:cNvSpPr>
            <a:spLocks noChangeArrowheads="1"/>
          </p:cNvSpPr>
          <p:nvPr/>
        </p:nvSpPr>
        <p:spPr bwMode="auto">
          <a:xfrm>
            <a:off x="0" y="328771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740362" name="Object 10"/>
          <p:cNvGraphicFramePr>
            <a:graphicFrameLocks noChangeAspect="1"/>
          </p:cNvGraphicFramePr>
          <p:nvPr/>
        </p:nvGraphicFramePr>
        <p:xfrm>
          <a:off x="1042988" y="3500438"/>
          <a:ext cx="2016125" cy="406400"/>
        </p:xfrm>
        <a:graphic>
          <a:graphicData uri="http://schemas.openxmlformats.org/presentationml/2006/ole">
            <mc:AlternateContent xmlns:mc="http://schemas.openxmlformats.org/markup-compatibility/2006">
              <mc:Choice xmlns:v="urn:schemas-microsoft-com:vml" Requires="v">
                <p:oleObj spid="_x0000_s740389" name="Формула" r:id="rId8" imgW="1396800" imgH="279360" progId="Equation.3">
                  <p:embed/>
                </p:oleObj>
              </mc:Choice>
              <mc:Fallback>
                <p:oleObj name="Формула" r:id="rId8" imgW="1396800" imgH="279360"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2988" y="3500438"/>
                        <a:ext cx="2016125"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0365" name="Rectangle 13"/>
          <p:cNvSpPr>
            <a:spLocks noChangeArrowheads="1"/>
          </p:cNvSpPr>
          <p:nvPr/>
        </p:nvSpPr>
        <p:spPr bwMode="auto">
          <a:xfrm>
            <a:off x="611188" y="2852738"/>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740364" name="Object 12"/>
          <p:cNvGraphicFramePr>
            <a:graphicFrameLocks noChangeAspect="1"/>
          </p:cNvGraphicFramePr>
          <p:nvPr/>
        </p:nvGraphicFramePr>
        <p:xfrm>
          <a:off x="900113" y="4437063"/>
          <a:ext cx="1873250" cy="782637"/>
        </p:xfrm>
        <a:graphic>
          <a:graphicData uri="http://schemas.openxmlformats.org/presentationml/2006/ole">
            <mc:AlternateContent xmlns:mc="http://schemas.openxmlformats.org/markup-compatibility/2006">
              <mc:Choice xmlns:v="urn:schemas-microsoft-com:vml" Requires="v">
                <p:oleObj spid="_x0000_s740390" name="Формула" r:id="rId10" imgW="1371600" imgH="571320" progId="Equation.3">
                  <p:embed/>
                </p:oleObj>
              </mc:Choice>
              <mc:Fallback>
                <p:oleObj name="Формула" r:id="rId10" imgW="1371600" imgH="571320" progId="Equation.3">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0113" y="4437063"/>
                        <a:ext cx="1873250" cy="782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0370" name="Rectangle 18"/>
          <p:cNvSpPr>
            <a:spLocks noChangeArrowheads="1"/>
          </p:cNvSpPr>
          <p:nvPr/>
        </p:nvSpPr>
        <p:spPr bwMode="auto">
          <a:xfrm rot="-2700000">
            <a:off x="0" y="323056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40372" name="Rectangle 20"/>
          <p:cNvSpPr>
            <a:spLocks noChangeArrowheads="1"/>
          </p:cNvSpPr>
          <p:nvPr/>
        </p:nvSpPr>
        <p:spPr bwMode="auto">
          <a:xfrm>
            <a:off x="6948488" y="2997200"/>
            <a:ext cx="18415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defTabSz="749300"/>
            <a:endParaRPr lang="de-DE"/>
          </a:p>
        </p:txBody>
      </p:sp>
      <p:sp>
        <p:nvSpPr>
          <p:cNvPr id="740373" name="Text Box 21"/>
          <p:cNvSpPr txBox="1">
            <a:spLocks noChangeArrowheads="1"/>
          </p:cNvSpPr>
          <p:nvPr/>
        </p:nvSpPr>
        <p:spPr bwMode="auto">
          <a:xfrm>
            <a:off x="2987675" y="4652963"/>
            <a:ext cx="201612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1400" b="1">
                <a:solidFill>
                  <a:srgbClr val="000066"/>
                </a:solidFill>
                <a:latin typeface="Arial" charset="0"/>
              </a:rPr>
              <a:t>is the strain tensor.</a:t>
            </a:r>
          </a:p>
        </p:txBody>
      </p:sp>
      <p:graphicFrame>
        <p:nvGraphicFramePr>
          <p:cNvPr id="740375" name="Object 23"/>
          <p:cNvGraphicFramePr>
            <a:graphicFrameLocks noChangeAspect="1"/>
          </p:cNvGraphicFramePr>
          <p:nvPr/>
        </p:nvGraphicFramePr>
        <p:xfrm>
          <a:off x="971550" y="5300663"/>
          <a:ext cx="1439863" cy="393700"/>
        </p:xfrm>
        <a:graphic>
          <a:graphicData uri="http://schemas.openxmlformats.org/presentationml/2006/ole">
            <mc:AlternateContent xmlns:mc="http://schemas.openxmlformats.org/markup-compatibility/2006">
              <mc:Choice xmlns:v="urn:schemas-microsoft-com:vml" Requires="v">
                <p:oleObj spid="_x0000_s740391" name="Формула" r:id="rId12" imgW="914400" imgH="254000" progId="Equation.3">
                  <p:embed/>
                </p:oleObj>
              </mc:Choice>
              <mc:Fallback>
                <p:oleObj name="Формула" r:id="rId12" imgW="914400" imgH="254000" progId="Equation.3">
                  <p:embed/>
                  <p:pic>
                    <p:nvPicPr>
                      <p:cNvPr id="0" name="Object 2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1550" y="5300663"/>
                        <a:ext cx="1439863"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0377" name="Text Box 25"/>
          <p:cNvSpPr txBox="1">
            <a:spLocks noChangeArrowheads="1"/>
          </p:cNvSpPr>
          <p:nvPr/>
        </p:nvSpPr>
        <p:spPr bwMode="auto">
          <a:xfrm>
            <a:off x="3059113" y="5300663"/>
            <a:ext cx="159067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1400" b="1">
                <a:solidFill>
                  <a:srgbClr val="000066"/>
                </a:solidFill>
                <a:latin typeface="Arial" charset="0"/>
              </a:rPr>
              <a:t>is the filter width</a:t>
            </a:r>
            <a:endParaRPr lang="ru-RU" sz="1400" b="1">
              <a:solidFill>
                <a:srgbClr val="000066"/>
              </a:solidFill>
              <a:latin typeface="Arial" charset="0"/>
            </a:endParaRPr>
          </a:p>
        </p:txBody>
      </p:sp>
      <p:graphicFrame>
        <p:nvGraphicFramePr>
          <p:cNvPr id="740378" name="Object 26"/>
          <p:cNvGraphicFramePr>
            <a:graphicFrameLocks noChangeAspect="1"/>
          </p:cNvGraphicFramePr>
          <p:nvPr/>
        </p:nvGraphicFramePr>
        <p:xfrm>
          <a:off x="1187450" y="5949950"/>
          <a:ext cx="314325" cy="354013"/>
        </p:xfrm>
        <a:graphic>
          <a:graphicData uri="http://schemas.openxmlformats.org/presentationml/2006/ole">
            <mc:AlternateContent xmlns:mc="http://schemas.openxmlformats.org/markup-compatibility/2006">
              <mc:Choice xmlns:v="urn:schemas-microsoft-com:vml" Requires="v">
                <p:oleObj spid="_x0000_s740392" name="Формула" r:id="rId14" imgW="203040" imgH="228600" progId="Equation.3">
                  <p:embed/>
                </p:oleObj>
              </mc:Choice>
              <mc:Fallback>
                <p:oleObj name="Формула" r:id="rId14" imgW="203040" imgH="228600" progId="Equation.3">
                  <p:embed/>
                  <p:pic>
                    <p:nvPicPr>
                      <p:cNvPr id="0" name="Object 2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87450" y="5949950"/>
                        <a:ext cx="31432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40379" name="Text Box 27"/>
          <p:cNvSpPr txBox="1">
            <a:spLocks noChangeArrowheads="1"/>
          </p:cNvSpPr>
          <p:nvPr/>
        </p:nvSpPr>
        <p:spPr bwMode="auto">
          <a:xfrm>
            <a:off x="1835150" y="5949950"/>
            <a:ext cx="460851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1400" b="1">
                <a:solidFill>
                  <a:srgbClr val="000066"/>
                </a:solidFill>
                <a:latin typeface="Arial" charset="0"/>
              </a:rPr>
              <a:t>is the Smagorinsky constant (0.16)</a:t>
            </a:r>
            <a:endParaRPr lang="ru-RU" sz="1400" b="1">
              <a:solidFill>
                <a:srgbClr val="000066"/>
              </a:solidFill>
              <a:latin typeface="Arial" charset="0"/>
            </a:endParaRPr>
          </a:p>
        </p:txBody>
      </p:sp>
      <p:sp>
        <p:nvSpPr>
          <p:cNvPr id="740380" name="Rectangle 28"/>
          <p:cNvSpPr>
            <a:spLocks noChangeArrowheads="1"/>
          </p:cNvSpPr>
          <p:nvPr/>
        </p:nvSpPr>
        <p:spPr bwMode="auto">
          <a:xfrm>
            <a:off x="611188" y="2420938"/>
            <a:ext cx="72009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pPr>
            <a:r>
              <a:rPr lang="en-US" sz="1500" b="1">
                <a:solidFill>
                  <a:srgbClr val="000066"/>
                </a:solidFill>
              </a:rPr>
              <a:t>	For subgrid transport coefficients </a:t>
            </a:r>
            <a:r>
              <a:rPr lang="en-US" sz="1500" b="1" i="1">
                <a:solidFill>
                  <a:srgbClr val="000066"/>
                </a:solidFill>
              </a:rPr>
              <a:t>K</a:t>
            </a:r>
            <a:r>
              <a:rPr lang="en-US" sz="1500" b="1" i="1" baseline="-25000">
                <a:solidFill>
                  <a:srgbClr val="000066"/>
                </a:solidFill>
              </a:rPr>
              <a:t>m</a:t>
            </a:r>
            <a:r>
              <a:rPr lang="en-US" sz="1500" b="1">
                <a:solidFill>
                  <a:srgbClr val="000066"/>
                </a:solidFill>
              </a:rPr>
              <a:t> calculation two Smagorinsky type subgrid models are used.</a:t>
            </a:r>
            <a:endParaRPr lang="ru-RU" sz="1500" b="1">
              <a:solidFill>
                <a:srgbClr val="000066"/>
              </a:solidFill>
            </a:endParaRPr>
          </a:p>
        </p:txBody>
      </p:sp>
      <p:graphicFrame>
        <p:nvGraphicFramePr>
          <p:cNvPr id="740381" name="Object 29"/>
          <p:cNvGraphicFramePr>
            <a:graphicFrameLocks noChangeAspect="1"/>
          </p:cNvGraphicFramePr>
          <p:nvPr/>
        </p:nvGraphicFramePr>
        <p:xfrm>
          <a:off x="1042988" y="2997200"/>
          <a:ext cx="1296987" cy="371475"/>
        </p:xfrm>
        <a:graphic>
          <a:graphicData uri="http://schemas.openxmlformats.org/presentationml/2006/ole">
            <mc:AlternateContent xmlns:mc="http://schemas.openxmlformats.org/markup-compatibility/2006">
              <mc:Choice xmlns:v="urn:schemas-microsoft-com:vml" Requires="v">
                <p:oleObj spid="_x0000_s740393" name="Формула" r:id="rId16" imgW="927000" imgH="266400" progId="Equation.3">
                  <p:embed/>
                </p:oleObj>
              </mc:Choice>
              <mc:Fallback>
                <p:oleObj name="Формула" r:id="rId16" imgW="927000" imgH="266400" progId="Equation.3">
                  <p:embed/>
                  <p:pic>
                    <p:nvPicPr>
                      <p:cNvPr id="0" name="Object 2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42988" y="2997200"/>
                        <a:ext cx="1296987" cy="37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0382" name="Text Box 30"/>
          <p:cNvSpPr txBox="1">
            <a:spLocks noChangeArrowheads="1"/>
          </p:cNvSpPr>
          <p:nvPr/>
        </p:nvSpPr>
        <p:spPr bwMode="auto">
          <a:xfrm>
            <a:off x="3276600" y="2997200"/>
            <a:ext cx="2638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solidFill>
                  <a:srgbClr val="000066"/>
                </a:solidFill>
              </a:rPr>
              <a:t>1. Classic Smagorinsy model</a:t>
            </a:r>
            <a:endParaRPr lang="ru-RU" sz="1400" b="1">
              <a:solidFill>
                <a:srgbClr val="000066"/>
              </a:solidFill>
            </a:endParaRPr>
          </a:p>
        </p:txBody>
      </p:sp>
      <p:sp>
        <p:nvSpPr>
          <p:cNvPr id="740383" name="Text Box 31"/>
          <p:cNvSpPr txBox="1">
            <a:spLocks noChangeArrowheads="1"/>
          </p:cNvSpPr>
          <p:nvPr/>
        </p:nvSpPr>
        <p:spPr bwMode="auto">
          <a:xfrm>
            <a:off x="3276600" y="3429000"/>
            <a:ext cx="3733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a:solidFill>
                  <a:srgbClr val="000066"/>
                </a:solidFill>
              </a:rPr>
              <a:t>2. Shear-improved Smagorinsky model</a:t>
            </a:r>
            <a:br>
              <a:rPr lang="en-US" sz="1400" b="1">
                <a:solidFill>
                  <a:srgbClr val="000066"/>
                </a:solidFill>
              </a:rPr>
            </a:br>
            <a:r>
              <a:rPr lang="en-US" sz="1400" b="1">
                <a:solidFill>
                  <a:srgbClr val="000066"/>
                </a:solidFill>
              </a:rPr>
              <a:t>(Leveque,Toschi,Shao,Bertoglio, 2007)</a:t>
            </a:r>
            <a:endParaRPr lang="ru-RU" sz="1400" b="1">
              <a:solidFill>
                <a:srgbClr val="000066"/>
              </a:solidFill>
            </a:endParaRPr>
          </a:p>
        </p:txBody>
      </p:sp>
      <p:sp>
        <p:nvSpPr>
          <p:cNvPr id="740384" name="Text Box 32"/>
          <p:cNvSpPr txBox="1">
            <a:spLocks noChangeArrowheads="1"/>
          </p:cNvSpPr>
          <p:nvPr/>
        </p:nvSpPr>
        <p:spPr bwMode="auto">
          <a:xfrm>
            <a:off x="827088" y="4076700"/>
            <a:ext cx="8064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a:solidFill>
                  <a:srgbClr val="000066"/>
                </a:solidFill>
              </a:rPr>
              <a:t>Where angle brackets &lt; &gt; denote an ensemble average in homogeneous direction.</a:t>
            </a:r>
            <a:endParaRPr lang="ru-RU" sz="1400" b="1">
              <a:solidFill>
                <a:srgbClr val="000066"/>
              </a:solidFill>
            </a:endParaRPr>
          </a:p>
        </p:txBody>
      </p:sp>
      <p:sp>
        <p:nvSpPr>
          <p:cNvPr id="740386" name="Text Box 34"/>
          <p:cNvSpPr txBox="1">
            <a:spLocks noChangeArrowheads="1"/>
          </p:cNvSpPr>
          <p:nvPr/>
        </p:nvSpPr>
        <p:spPr bwMode="auto">
          <a:xfrm>
            <a:off x="8604250" y="6021388"/>
            <a:ext cx="346075" cy="442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charset="0"/>
              </a:rPr>
              <a:t>2</a:t>
            </a:r>
            <a:endParaRPr lang="ru-RU" sz="2300">
              <a:latin typeface="Arial" charset="0"/>
            </a:endParaRPr>
          </a:p>
        </p:txBody>
      </p:sp>
    </p:spTree>
  </p:cSld>
  <p:clrMapOvr>
    <a:masterClrMapping/>
  </p:clrMapOvr>
  <p:transition advClick="0">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Rectangle 2"/>
          <p:cNvSpPr>
            <a:spLocks noGrp="1" noChangeArrowheads="1"/>
          </p:cNvSpPr>
          <p:nvPr>
            <p:ph type="title"/>
          </p:nvPr>
        </p:nvSpPr>
        <p:spPr>
          <a:xfrm>
            <a:off x="755650" y="188913"/>
            <a:ext cx="7772400" cy="431800"/>
          </a:xfrm>
        </p:spPr>
        <p:txBody>
          <a:bodyPr/>
          <a:lstStyle/>
          <a:p>
            <a:pPr defTabSz="914400"/>
            <a:r>
              <a:rPr lang="en-US" sz="1800" b="1"/>
              <a:t>LES simulation of aerosol transport and deposition in turbulent flow in the channel. </a:t>
            </a:r>
            <a:r>
              <a:rPr lang="en-US" sz="1800"/>
              <a:t>(Task5)</a:t>
            </a:r>
            <a:endParaRPr lang="ru-RU" sz="1800"/>
          </a:p>
        </p:txBody>
      </p:sp>
      <p:sp>
        <p:nvSpPr>
          <p:cNvPr id="75264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52647" name="Rectangle 7"/>
          <p:cNvSpPr>
            <a:spLocks noChangeArrowheads="1"/>
          </p:cNvSpPr>
          <p:nvPr/>
        </p:nvSpPr>
        <p:spPr bwMode="auto">
          <a:xfrm>
            <a:off x="0" y="328771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52649" name="Rectangle 9"/>
          <p:cNvSpPr>
            <a:spLocks noChangeArrowheads="1"/>
          </p:cNvSpPr>
          <p:nvPr/>
        </p:nvSpPr>
        <p:spPr bwMode="auto">
          <a:xfrm>
            <a:off x="611188" y="2852738"/>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52653" name="Rectangle 13"/>
          <p:cNvSpPr>
            <a:spLocks noChangeArrowheads="1"/>
          </p:cNvSpPr>
          <p:nvPr/>
        </p:nvSpPr>
        <p:spPr bwMode="auto">
          <a:xfrm>
            <a:off x="684213" y="836613"/>
            <a:ext cx="806450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13" tIns="44607" rIns="89213" bIns="44607"/>
          <a:lstStyle/>
          <a:p>
            <a:pPr marL="334963" indent="-334963" defTabSz="892175">
              <a:spcBef>
                <a:spcPct val="20000"/>
              </a:spcBef>
            </a:pPr>
            <a:r>
              <a:rPr lang="en-US" sz="1600" b="1">
                <a:solidFill>
                  <a:srgbClr val="000066"/>
                </a:solidFill>
              </a:rPr>
              <a:t>2) Particle motion model</a:t>
            </a:r>
            <a:r>
              <a:rPr lang="en-US" sz="1200" b="1">
                <a:solidFill>
                  <a:srgbClr val="000066"/>
                </a:solidFill>
              </a:rPr>
              <a:t>:</a:t>
            </a:r>
          </a:p>
        </p:txBody>
      </p:sp>
      <p:sp>
        <p:nvSpPr>
          <p:cNvPr id="752654" name="Rectangle 14"/>
          <p:cNvSpPr>
            <a:spLocks noChangeArrowheads="1"/>
          </p:cNvSpPr>
          <p:nvPr/>
        </p:nvSpPr>
        <p:spPr bwMode="auto">
          <a:xfrm rot="-2700000">
            <a:off x="0" y="323056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752655" name="Object 15"/>
          <p:cNvGraphicFramePr>
            <a:graphicFrameLocks noChangeAspect="1"/>
          </p:cNvGraphicFramePr>
          <p:nvPr/>
        </p:nvGraphicFramePr>
        <p:xfrm>
          <a:off x="827088" y="1196975"/>
          <a:ext cx="1800225" cy="512763"/>
        </p:xfrm>
        <a:graphic>
          <a:graphicData uri="http://schemas.openxmlformats.org/presentationml/2006/ole">
            <mc:AlternateContent xmlns:mc="http://schemas.openxmlformats.org/markup-compatibility/2006">
              <mc:Choice xmlns:v="urn:schemas-microsoft-com:vml" Requires="v">
                <p:oleObj spid="_x0000_s752685" name="Формула" r:id="rId4" imgW="1396394" imgH="393529" progId="Equation.3">
                  <p:embed/>
                </p:oleObj>
              </mc:Choice>
              <mc:Fallback>
                <p:oleObj name="Формула" r:id="rId4" imgW="1396394" imgH="393529" progId="Equation.3">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1196975"/>
                        <a:ext cx="1800225" cy="512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52657" name="Object 17"/>
          <p:cNvGraphicFramePr>
            <a:graphicFrameLocks noChangeAspect="1"/>
          </p:cNvGraphicFramePr>
          <p:nvPr/>
        </p:nvGraphicFramePr>
        <p:xfrm>
          <a:off x="684213" y="1916113"/>
          <a:ext cx="3595687" cy="647700"/>
        </p:xfrm>
        <a:graphic>
          <a:graphicData uri="http://schemas.openxmlformats.org/presentationml/2006/ole">
            <mc:AlternateContent xmlns:mc="http://schemas.openxmlformats.org/markup-compatibility/2006">
              <mc:Choice xmlns:v="urn:schemas-microsoft-com:vml" Requires="v">
                <p:oleObj spid="_x0000_s752686" name="Формула" r:id="rId6" imgW="2450880" imgH="444240" progId="Equation.3">
                  <p:embed/>
                </p:oleObj>
              </mc:Choice>
              <mc:Fallback>
                <p:oleObj name="Формула" r:id="rId6" imgW="2450880" imgH="444240" progId="Equation.3">
                  <p:embed/>
                  <p:pic>
                    <p:nvPicPr>
                      <p:cNvPr id="0"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213" y="1916113"/>
                        <a:ext cx="3595687"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2667" name="Text Box 27"/>
          <p:cNvSpPr txBox="1">
            <a:spLocks noChangeArrowheads="1"/>
          </p:cNvSpPr>
          <p:nvPr/>
        </p:nvSpPr>
        <p:spPr bwMode="auto">
          <a:xfrm>
            <a:off x="611188" y="4149725"/>
            <a:ext cx="784225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1400" b="1">
                <a:solidFill>
                  <a:srgbClr val="000066"/>
                </a:solidFill>
                <a:latin typeface="Arial" charset="0"/>
              </a:rPr>
              <a:t>Relaxation time depends on particle and fluid densities, Reynolds and Knudcen numbers</a:t>
            </a:r>
            <a:r>
              <a:rPr lang="en-US" sz="2300">
                <a:latin typeface="Arial" charset="0"/>
              </a:rPr>
              <a:t>. </a:t>
            </a:r>
            <a:endParaRPr lang="ru-RU" sz="2300">
              <a:latin typeface="Arial" charset="0"/>
            </a:endParaRPr>
          </a:p>
        </p:txBody>
      </p:sp>
      <p:graphicFrame>
        <p:nvGraphicFramePr>
          <p:cNvPr id="752668" name="Object 28"/>
          <p:cNvGraphicFramePr>
            <a:graphicFrameLocks noChangeAspect="1"/>
          </p:cNvGraphicFramePr>
          <p:nvPr/>
        </p:nvGraphicFramePr>
        <p:xfrm>
          <a:off x="755650" y="4508500"/>
          <a:ext cx="2016125" cy="722313"/>
        </p:xfrm>
        <a:graphic>
          <a:graphicData uri="http://schemas.openxmlformats.org/presentationml/2006/ole">
            <mc:AlternateContent xmlns:mc="http://schemas.openxmlformats.org/markup-compatibility/2006">
              <mc:Choice xmlns:v="urn:schemas-microsoft-com:vml" Requires="v">
                <p:oleObj spid="_x0000_s752687" name="Формула" r:id="rId8" imgW="1346040" imgH="482400" progId="Equation.3">
                  <p:embed/>
                </p:oleObj>
              </mc:Choice>
              <mc:Fallback>
                <p:oleObj name="Формула" r:id="rId8" imgW="1346040" imgH="482400" progId="Equation.3">
                  <p:embed/>
                  <p:pic>
                    <p:nvPicPr>
                      <p:cNvPr id="0" name="Object 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5650" y="4508500"/>
                        <a:ext cx="2016125" cy="722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2669" name="Object 29"/>
          <p:cNvGraphicFramePr>
            <a:graphicFrameLocks noChangeAspect="1"/>
          </p:cNvGraphicFramePr>
          <p:nvPr/>
        </p:nvGraphicFramePr>
        <p:xfrm>
          <a:off x="6300788" y="5084763"/>
          <a:ext cx="1009650" cy="623887"/>
        </p:xfrm>
        <a:graphic>
          <a:graphicData uri="http://schemas.openxmlformats.org/presentationml/2006/ole">
            <mc:AlternateContent xmlns:mc="http://schemas.openxmlformats.org/markup-compatibility/2006">
              <mc:Choice xmlns:v="urn:schemas-microsoft-com:vml" Requires="v">
                <p:oleObj spid="_x0000_s752688" name="Формула" r:id="rId10" imgW="698400" imgH="431640" progId="Equation.3">
                  <p:embed/>
                </p:oleObj>
              </mc:Choice>
              <mc:Fallback>
                <p:oleObj name="Формула" r:id="rId10" imgW="698400" imgH="431640" progId="Equation.3">
                  <p:embed/>
                  <p:pic>
                    <p:nvPicPr>
                      <p:cNvPr id="0" name="Object 2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00788" y="5084763"/>
                        <a:ext cx="1009650" cy="623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52670" name="Text Box 30"/>
          <p:cNvSpPr txBox="1">
            <a:spLocks noChangeArrowheads="1"/>
          </p:cNvSpPr>
          <p:nvPr/>
        </p:nvSpPr>
        <p:spPr bwMode="auto">
          <a:xfrm>
            <a:off x="684213" y="5300663"/>
            <a:ext cx="561657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1400" b="1">
                <a:solidFill>
                  <a:srgbClr val="000066"/>
                </a:solidFill>
                <a:latin typeface="Arial" charset="0"/>
              </a:rPr>
              <a:t>Here and after we will use dimensionless form of relaxation time</a:t>
            </a:r>
            <a:endParaRPr lang="ru-RU" sz="2300">
              <a:latin typeface="Arial" charset="0"/>
            </a:endParaRPr>
          </a:p>
        </p:txBody>
      </p:sp>
      <p:sp>
        <p:nvSpPr>
          <p:cNvPr id="752672" name="Rectangle 32"/>
          <p:cNvSpPr>
            <a:spLocks noChangeArrowheads="1"/>
          </p:cNvSpPr>
          <p:nvPr/>
        </p:nvSpPr>
        <p:spPr bwMode="auto">
          <a:xfrm>
            <a:off x="1763713" y="5734050"/>
            <a:ext cx="4103687"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13" tIns="44607" rIns="89213" bIns="44607"/>
          <a:lstStyle/>
          <a:p>
            <a:pPr marL="334963" indent="-334963" defTabSz="892175">
              <a:spcBef>
                <a:spcPct val="20000"/>
              </a:spcBef>
            </a:pPr>
            <a:r>
              <a:rPr lang="en-US" sz="1600" b="1">
                <a:solidFill>
                  <a:srgbClr val="000066"/>
                </a:solidFill>
                <a:latin typeface="Times New Roman" pitchFamily="18" charset="0"/>
                <a:cs typeface="Times New Roman" pitchFamily="18" charset="0"/>
              </a:rPr>
              <a:t>is the molecular kinematic visosity and,</a:t>
            </a:r>
            <a:endParaRPr lang="el-GR" sz="1200" b="1">
              <a:solidFill>
                <a:srgbClr val="000066"/>
              </a:solidFill>
              <a:latin typeface="Times New Roman" pitchFamily="18" charset="0"/>
              <a:cs typeface="Times New Roman" pitchFamily="18" charset="0"/>
            </a:endParaRPr>
          </a:p>
        </p:txBody>
      </p:sp>
      <p:sp>
        <p:nvSpPr>
          <p:cNvPr id="752673" name="Rectangle 33"/>
          <p:cNvSpPr>
            <a:spLocks noChangeArrowheads="1"/>
          </p:cNvSpPr>
          <p:nvPr/>
        </p:nvSpPr>
        <p:spPr bwMode="auto">
          <a:xfrm>
            <a:off x="1042988" y="6092825"/>
            <a:ext cx="324167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13" tIns="44607" rIns="89213" bIns="44607"/>
          <a:lstStyle/>
          <a:p>
            <a:pPr marL="334963" indent="-334963" defTabSz="892175">
              <a:spcBef>
                <a:spcPct val="20000"/>
              </a:spcBef>
            </a:pPr>
            <a:r>
              <a:rPr lang="en-US" sz="1600" b="1">
                <a:solidFill>
                  <a:srgbClr val="000066"/>
                </a:solidFill>
                <a:latin typeface="Times New Roman" pitchFamily="18" charset="0"/>
                <a:cs typeface="Times New Roman" pitchFamily="18" charset="0"/>
              </a:rPr>
              <a:t>is the friction velocity.</a:t>
            </a:r>
            <a:endParaRPr lang="el-GR" sz="1200" b="1">
              <a:solidFill>
                <a:srgbClr val="000066"/>
              </a:solidFill>
              <a:latin typeface="Times New Roman" pitchFamily="18" charset="0"/>
              <a:cs typeface="Times New Roman" pitchFamily="18" charset="0"/>
            </a:endParaRPr>
          </a:p>
        </p:txBody>
      </p:sp>
      <p:graphicFrame>
        <p:nvGraphicFramePr>
          <p:cNvPr id="752674" name="Object 34"/>
          <p:cNvGraphicFramePr>
            <a:graphicFrameLocks noChangeAspect="1"/>
          </p:cNvGraphicFramePr>
          <p:nvPr/>
        </p:nvGraphicFramePr>
        <p:xfrm>
          <a:off x="1476375" y="5805488"/>
          <a:ext cx="184150" cy="201612"/>
        </p:xfrm>
        <a:graphic>
          <a:graphicData uri="http://schemas.openxmlformats.org/presentationml/2006/ole">
            <mc:AlternateContent xmlns:mc="http://schemas.openxmlformats.org/markup-compatibility/2006">
              <mc:Choice xmlns:v="urn:schemas-microsoft-com:vml" Requires="v">
                <p:oleObj spid="_x0000_s752689" name="Формула" r:id="rId12" imgW="126720" imgH="139680" progId="Equation.3">
                  <p:embed/>
                </p:oleObj>
              </mc:Choice>
              <mc:Fallback>
                <p:oleObj name="Формула" r:id="rId12" imgW="126720" imgH="139680" progId="Equation.3">
                  <p:embed/>
                  <p:pic>
                    <p:nvPicPr>
                      <p:cNvPr id="0" name="Object 3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76375" y="5805488"/>
                        <a:ext cx="184150" cy="20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52675" name="Object 35"/>
          <p:cNvGraphicFramePr>
            <a:graphicFrameLocks noChangeAspect="1"/>
          </p:cNvGraphicFramePr>
          <p:nvPr/>
        </p:nvGraphicFramePr>
        <p:xfrm>
          <a:off x="755650" y="6102350"/>
          <a:ext cx="239713" cy="312738"/>
        </p:xfrm>
        <a:graphic>
          <a:graphicData uri="http://schemas.openxmlformats.org/presentationml/2006/ole">
            <mc:AlternateContent xmlns:mc="http://schemas.openxmlformats.org/markup-compatibility/2006">
              <mc:Choice xmlns:v="urn:schemas-microsoft-com:vml" Requires="v">
                <p:oleObj spid="_x0000_s752690" name="Формула" r:id="rId14" imgW="164880" imgH="215640" progId="Equation.3">
                  <p:embed/>
                </p:oleObj>
              </mc:Choice>
              <mc:Fallback>
                <p:oleObj name="Формула" r:id="rId14" imgW="164880" imgH="215640" progId="Equation.3">
                  <p:embed/>
                  <p:pic>
                    <p:nvPicPr>
                      <p:cNvPr id="0" name="Object 3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5650" y="6102350"/>
                        <a:ext cx="239713" cy="312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52676" name="Rectangle 36"/>
          <p:cNvSpPr>
            <a:spLocks noChangeArrowheads="1"/>
          </p:cNvSpPr>
          <p:nvPr/>
        </p:nvSpPr>
        <p:spPr bwMode="auto">
          <a:xfrm>
            <a:off x="684213" y="5734050"/>
            <a:ext cx="72072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13" tIns="44607" rIns="89213" bIns="44607"/>
          <a:lstStyle/>
          <a:p>
            <a:pPr marL="334963" indent="-334963" defTabSz="892175">
              <a:spcBef>
                <a:spcPct val="20000"/>
              </a:spcBef>
            </a:pPr>
            <a:r>
              <a:rPr lang="en-US" sz="1600" b="1">
                <a:solidFill>
                  <a:srgbClr val="000066"/>
                </a:solidFill>
                <a:latin typeface="Times New Roman" pitchFamily="18" charset="0"/>
                <a:cs typeface="Times New Roman" pitchFamily="18" charset="0"/>
              </a:rPr>
              <a:t>where</a:t>
            </a:r>
            <a:endParaRPr lang="el-GR" sz="1200" b="1">
              <a:solidFill>
                <a:srgbClr val="000066"/>
              </a:solidFill>
              <a:latin typeface="Times New Roman" pitchFamily="18" charset="0"/>
              <a:cs typeface="Times New Roman" pitchFamily="18" charset="0"/>
            </a:endParaRPr>
          </a:p>
        </p:txBody>
      </p:sp>
      <p:sp>
        <p:nvSpPr>
          <p:cNvPr id="752677" name="Text Box 37"/>
          <p:cNvSpPr txBox="1">
            <a:spLocks noChangeArrowheads="1"/>
          </p:cNvSpPr>
          <p:nvPr/>
        </p:nvSpPr>
        <p:spPr bwMode="auto">
          <a:xfrm>
            <a:off x="4356100" y="836613"/>
            <a:ext cx="3816350" cy="1862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1300" b="1">
                <a:solidFill>
                  <a:srgbClr val="000066"/>
                </a:solidFill>
                <a:latin typeface="Arial" charset="0"/>
              </a:rPr>
              <a:t>where </a:t>
            </a:r>
            <a:r>
              <a:rPr lang="en-US" sz="1300" b="1" i="1">
                <a:solidFill>
                  <a:srgbClr val="000066"/>
                </a:solidFill>
                <a:latin typeface="Arial" charset="0"/>
              </a:rPr>
              <a:t> </a:t>
            </a:r>
          </a:p>
          <a:p>
            <a:r>
              <a:rPr lang="en-US" sz="1300" b="1" i="1">
                <a:solidFill>
                  <a:srgbClr val="000066"/>
                </a:solidFill>
                <a:latin typeface="Arial" charset="0"/>
              </a:rPr>
              <a:t>N</a:t>
            </a:r>
            <a:r>
              <a:rPr lang="en-US" sz="1300" b="1" i="1" baseline="-25000">
                <a:solidFill>
                  <a:srgbClr val="000066"/>
                </a:solidFill>
                <a:latin typeface="Arial" charset="0"/>
              </a:rPr>
              <a:t>p</a:t>
            </a:r>
            <a:r>
              <a:rPr lang="en-US" sz="1300" b="1" i="1">
                <a:solidFill>
                  <a:srgbClr val="000066"/>
                </a:solidFill>
                <a:latin typeface="Arial" charset="0"/>
              </a:rPr>
              <a:t>    </a:t>
            </a:r>
            <a:r>
              <a:rPr lang="en-US" sz="1300" b="1">
                <a:solidFill>
                  <a:srgbClr val="000066"/>
                </a:solidFill>
                <a:latin typeface="Arial" charset="0"/>
              </a:rPr>
              <a:t>is the number of particles,</a:t>
            </a:r>
          </a:p>
          <a:p>
            <a:r>
              <a:rPr lang="en-US" sz="1300" b="1" i="1">
                <a:solidFill>
                  <a:srgbClr val="000066"/>
                </a:solidFill>
                <a:latin typeface="Arial" charset="0"/>
              </a:rPr>
              <a:t>x</a:t>
            </a:r>
            <a:r>
              <a:rPr lang="en-US" sz="1300" b="1" i="1" baseline="-25000">
                <a:solidFill>
                  <a:srgbClr val="000066"/>
                </a:solidFill>
                <a:latin typeface="Arial" charset="0"/>
              </a:rPr>
              <a:t>k</a:t>
            </a:r>
            <a:r>
              <a:rPr lang="en-US" sz="1300" b="1">
                <a:solidFill>
                  <a:srgbClr val="000066"/>
                </a:solidFill>
                <a:latin typeface="Arial" charset="0"/>
              </a:rPr>
              <a:t>     is the radius-vector of the particle </a:t>
            </a:r>
            <a:r>
              <a:rPr lang="en-US" sz="1300" b="1" i="1">
                <a:solidFill>
                  <a:srgbClr val="000066"/>
                </a:solidFill>
                <a:latin typeface="Arial" charset="0"/>
              </a:rPr>
              <a:t>k</a:t>
            </a:r>
            <a:r>
              <a:rPr lang="en-US" sz="1300" b="1">
                <a:solidFill>
                  <a:srgbClr val="000066"/>
                </a:solidFill>
                <a:latin typeface="Arial" charset="0"/>
              </a:rPr>
              <a:t>, </a:t>
            </a:r>
          </a:p>
          <a:p>
            <a:r>
              <a:rPr lang="en-US" sz="1300" b="1" i="1">
                <a:solidFill>
                  <a:srgbClr val="000066"/>
                </a:solidFill>
                <a:latin typeface="Arial" charset="0"/>
              </a:rPr>
              <a:t>v</a:t>
            </a:r>
            <a:r>
              <a:rPr lang="en-US" sz="1300" b="1" i="1" baseline="-25000">
                <a:solidFill>
                  <a:srgbClr val="000066"/>
                </a:solidFill>
                <a:latin typeface="Arial" charset="0"/>
              </a:rPr>
              <a:t>k</a:t>
            </a:r>
            <a:r>
              <a:rPr lang="en-US" sz="1300" b="1">
                <a:solidFill>
                  <a:srgbClr val="000066"/>
                </a:solidFill>
                <a:latin typeface="Arial" charset="0"/>
              </a:rPr>
              <a:t>     is the velocity vector of the particle </a:t>
            </a:r>
            <a:r>
              <a:rPr lang="en-US" sz="1300" b="1" i="1">
                <a:solidFill>
                  <a:srgbClr val="000066"/>
                </a:solidFill>
                <a:latin typeface="Arial" charset="0"/>
              </a:rPr>
              <a:t>k</a:t>
            </a:r>
            <a:r>
              <a:rPr lang="en-US" sz="1300" b="1">
                <a:solidFill>
                  <a:srgbClr val="000066"/>
                </a:solidFill>
                <a:latin typeface="Arial" charset="0"/>
              </a:rPr>
              <a:t>, </a:t>
            </a:r>
          </a:p>
          <a:p>
            <a:r>
              <a:rPr lang="en-US" sz="1300" b="1" i="1">
                <a:solidFill>
                  <a:srgbClr val="000066"/>
                </a:solidFill>
                <a:latin typeface="Arial" charset="0"/>
              </a:rPr>
              <a:t>u</a:t>
            </a:r>
            <a:r>
              <a:rPr lang="en-US" sz="1300" b="1" i="1" baseline="-25000">
                <a:solidFill>
                  <a:srgbClr val="000066"/>
                </a:solidFill>
                <a:latin typeface="Arial" charset="0"/>
              </a:rPr>
              <a:t>k</a:t>
            </a:r>
            <a:r>
              <a:rPr lang="en-US" sz="1300" b="1">
                <a:solidFill>
                  <a:srgbClr val="000066"/>
                </a:solidFill>
                <a:latin typeface="Arial" charset="0"/>
              </a:rPr>
              <a:t>     is the fluid velocity at </a:t>
            </a:r>
            <a:r>
              <a:rPr lang="en-US" sz="1300" b="1" i="1">
                <a:solidFill>
                  <a:srgbClr val="000066"/>
                </a:solidFill>
                <a:latin typeface="Arial" charset="0"/>
              </a:rPr>
              <a:t>x</a:t>
            </a:r>
            <a:r>
              <a:rPr lang="en-US" sz="1300" b="1" i="1" baseline="-25000">
                <a:solidFill>
                  <a:srgbClr val="000066"/>
                </a:solidFill>
                <a:latin typeface="Arial" charset="0"/>
              </a:rPr>
              <a:t>k</a:t>
            </a:r>
            <a:r>
              <a:rPr lang="en-US" sz="1300" b="1">
                <a:solidFill>
                  <a:srgbClr val="000066"/>
                </a:solidFill>
                <a:latin typeface="Arial" charset="0"/>
              </a:rPr>
              <a:t> . </a:t>
            </a:r>
          </a:p>
          <a:p>
            <a:r>
              <a:rPr lang="en-US" sz="1300" b="1" i="1">
                <a:solidFill>
                  <a:srgbClr val="000066"/>
                </a:solidFill>
                <a:latin typeface="Symbol" pitchFamily="18" charset="2"/>
              </a:rPr>
              <a:t>t</a:t>
            </a:r>
            <a:r>
              <a:rPr lang="en-US" sz="1300" b="1" i="1" baseline="-25000">
                <a:solidFill>
                  <a:srgbClr val="000066"/>
                </a:solidFill>
                <a:latin typeface="Arial" charset="0"/>
              </a:rPr>
              <a:t>p</a:t>
            </a:r>
            <a:r>
              <a:rPr lang="en-US" sz="1300" b="1">
                <a:solidFill>
                  <a:srgbClr val="000066"/>
                </a:solidFill>
                <a:latin typeface="Arial" charset="0"/>
              </a:rPr>
              <a:t>     is the particle relaxation time.</a:t>
            </a:r>
          </a:p>
          <a:p>
            <a:r>
              <a:rPr lang="en-US" sz="1300" b="1" i="1">
                <a:solidFill>
                  <a:srgbClr val="000066"/>
                </a:solidFill>
                <a:latin typeface="Arial" charset="0"/>
              </a:rPr>
              <a:t>f</a:t>
            </a:r>
            <a:r>
              <a:rPr lang="en-US" sz="1300" b="1" i="1" baseline="-25000">
                <a:solidFill>
                  <a:srgbClr val="000066"/>
                </a:solidFill>
                <a:latin typeface="Arial" charset="0"/>
              </a:rPr>
              <a:t>k</a:t>
            </a:r>
            <a:r>
              <a:rPr lang="en-US" sz="1300" b="1">
                <a:solidFill>
                  <a:srgbClr val="000066"/>
                </a:solidFill>
                <a:latin typeface="Arial" charset="0"/>
              </a:rPr>
              <a:t>      is the normal-wall directed lift force </a:t>
            </a:r>
            <a:br>
              <a:rPr lang="en-US" sz="1300" b="1">
                <a:solidFill>
                  <a:srgbClr val="000066"/>
                </a:solidFill>
                <a:latin typeface="Arial" charset="0"/>
              </a:rPr>
            </a:br>
            <a:r>
              <a:rPr lang="en-US" sz="1300" b="1">
                <a:solidFill>
                  <a:srgbClr val="000066"/>
                </a:solidFill>
                <a:latin typeface="Arial" charset="0"/>
              </a:rPr>
              <a:t>        (assumed as </a:t>
            </a:r>
            <a:r>
              <a:rPr lang="en-US" sz="1300" b="1" i="1">
                <a:solidFill>
                  <a:srgbClr val="000066"/>
                </a:solidFill>
                <a:latin typeface="Arial" charset="0"/>
              </a:rPr>
              <a:t>f</a:t>
            </a:r>
            <a:r>
              <a:rPr lang="en-US" sz="1300" b="1" i="1" baseline="-25000">
                <a:solidFill>
                  <a:srgbClr val="000066"/>
                </a:solidFill>
                <a:latin typeface="Arial" charset="0"/>
              </a:rPr>
              <a:t>k</a:t>
            </a:r>
            <a:r>
              <a:rPr lang="en-US" sz="1300">
                <a:latin typeface="Arial" charset="0"/>
              </a:rPr>
              <a:t> = </a:t>
            </a:r>
            <a:r>
              <a:rPr lang="en-US" sz="1300" b="1">
                <a:solidFill>
                  <a:srgbClr val="000066"/>
                </a:solidFill>
                <a:latin typeface="Arial" charset="0"/>
              </a:rPr>
              <a:t>0 ).</a:t>
            </a:r>
            <a:endParaRPr lang="ru-RU" sz="1300" b="1">
              <a:solidFill>
                <a:srgbClr val="000066"/>
              </a:solidFill>
              <a:latin typeface="Arial" charset="0"/>
            </a:endParaRPr>
          </a:p>
          <a:p>
            <a:endParaRPr lang="ru-RU" sz="1200" b="1">
              <a:solidFill>
                <a:srgbClr val="000066"/>
              </a:solidFill>
              <a:latin typeface="Arial" charset="0"/>
            </a:endParaRPr>
          </a:p>
        </p:txBody>
      </p:sp>
      <p:sp>
        <p:nvSpPr>
          <p:cNvPr id="752678" name="Text Box 38"/>
          <p:cNvSpPr txBox="1">
            <a:spLocks noChangeArrowheads="1"/>
          </p:cNvSpPr>
          <p:nvPr/>
        </p:nvSpPr>
        <p:spPr bwMode="auto">
          <a:xfrm>
            <a:off x="8604250" y="6021388"/>
            <a:ext cx="346075" cy="442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charset="0"/>
              </a:rPr>
              <a:t>3</a:t>
            </a:r>
            <a:endParaRPr lang="ru-RU" sz="2300">
              <a:latin typeface="Arial" charset="0"/>
            </a:endParaRPr>
          </a:p>
        </p:txBody>
      </p:sp>
      <p:sp>
        <p:nvSpPr>
          <p:cNvPr id="752680" name="Rectangle 40"/>
          <p:cNvSpPr>
            <a:spLocks noChangeArrowheads="1"/>
          </p:cNvSpPr>
          <p:nvPr/>
        </p:nvSpPr>
        <p:spPr bwMode="auto">
          <a:xfrm>
            <a:off x="0" y="3208338"/>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752679" name="Object 39"/>
          <p:cNvGraphicFramePr>
            <a:graphicFrameLocks noChangeAspect="1"/>
          </p:cNvGraphicFramePr>
          <p:nvPr/>
        </p:nvGraphicFramePr>
        <p:xfrm>
          <a:off x="684213" y="2636838"/>
          <a:ext cx="3313112" cy="701675"/>
        </p:xfrm>
        <a:graphic>
          <a:graphicData uri="http://schemas.openxmlformats.org/presentationml/2006/ole">
            <mc:AlternateContent xmlns:mc="http://schemas.openxmlformats.org/markup-compatibility/2006">
              <mc:Choice xmlns:v="urn:schemas-microsoft-com:vml" Requires="v">
                <p:oleObj spid="_x0000_s752691" name="Формула" r:id="rId16" imgW="2082600" imgH="444240" progId="Equation.3">
                  <p:embed/>
                </p:oleObj>
              </mc:Choice>
              <mc:Fallback>
                <p:oleObj name="Формула" r:id="rId16" imgW="2082600" imgH="444240" progId="Equation.3">
                  <p:embed/>
                  <p:pic>
                    <p:nvPicPr>
                      <p:cNvPr id="0" name="Object 3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4213" y="2636838"/>
                        <a:ext cx="3313112" cy="701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2681" name="Rectangle 41"/>
          <p:cNvSpPr>
            <a:spLocks noChangeArrowheads="1"/>
          </p:cNvSpPr>
          <p:nvPr/>
        </p:nvSpPr>
        <p:spPr bwMode="auto">
          <a:xfrm>
            <a:off x="4140200" y="2781300"/>
            <a:ext cx="4824413"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13" tIns="44607" rIns="89213" bIns="44607"/>
          <a:lstStyle/>
          <a:p>
            <a:pPr marL="334963" indent="-334963" defTabSz="892175">
              <a:spcBef>
                <a:spcPct val="20000"/>
              </a:spcBef>
            </a:pPr>
            <a:r>
              <a:rPr lang="en-US" sz="1400" b="1">
                <a:solidFill>
                  <a:srgbClr val="000066"/>
                </a:solidFill>
                <a:cs typeface="Times New Roman" pitchFamily="18" charset="0"/>
              </a:rPr>
              <a:t>is the </a:t>
            </a:r>
            <a:r>
              <a:rPr lang="en-US" sz="1400" b="1">
                <a:solidFill>
                  <a:srgbClr val="000066"/>
                </a:solidFill>
              </a:rPr>
              <a:t>Saffman’s</a:t>
            </a:r>
            <a:r>
              <a:rPr lang="ru-RU" sz="1400" b="1">
                <a:solidFill>
                  <a:srgbClr val="000066"/>
                </a:solidFill>
              </a:rPr>
              <a:t> </a:t>
            </a:r>
            <a:r>
              <a:rPr lang="en-US" sz="1400" b="1">
                <a:solidFill>
                  <a:srgbClr val="000066"/>
                </a:solidFill>
                <a:cs typeface="Times New Roman" pitchFamily="18" charset="0"/>
              </a:rPr>
              <a:t>lift force due to velocity gradient.</a:t>
            </a:r>
            <a:endParaRPr lang="el-GR" sz="1400" b="1">
              <a:solidFill>
                <a:srgbClr val="000066"/>
              </a:solidFill>
              <a:cs typeface="Times New Roman" pitchFamily="18" charset="0"/>
            </a:endParaRPr>
          </a:p>
        </p:txBody>
      </p:sp>
      <p:graphicFrame>
        <p:nvGraphicFramePr>
          <p:cNvPr id="752682" name="Object 42"/>
          <p:cNvGraphicFramePr>
            <a:graphicFrameLocks noChangeAspect="1"/>
          </p:cNvGraphicFramePr>
          <p:nvPr>
            <p:ph idx="1"/>
          </p:nvPr>
        </p:nvGraphicFramePr>
        <p:xfrm>
          <a:off x="755650" y="3429000"/>
          <a:ext cx="358775" cy="339725"/>
        </p:xfrm>
        <a:graphic>
          <a:graphicData uri="http://schemas.openxmlformats.org/presentationml/2006/ole">
            <mc:AlternateContent xmlns:mc="http://schemas.openxmlformats.org/markup-compatibility/2006">
              <mc:Choice xmlns:v="urn:schemas-microsoft-com:vml" Requires="v">
                <p:oleObj spid="_x0000_s752692" name="Формула" r:id="rId18" imgW="241200" imgH="228600" progId="Equation.3">
                  <p:embed/>
                </p:oleObj>
              </mc:Choice>
              <mc:Fallback>
                <p:oleObj name="Формула" r:id="rId18" imgW="241200" imgH="228600" progId="Equation.3">
                  <p:embed/>
                  <p:pic>
                    <p:nvPicPr>
                      <p:cNvPr id="0" name="Object 4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55650" y="3429000"/>
                        <a:ext cx="358775"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52684" name="Rectangle 44"/>
          <p:cNvSpPr>
            <a:spLocks noChangeArrowheads="1"/>
          </p:cNvSpPr>
          <p:nvPr/>
        </p:nvSpPr>
        <p:spPr bwMode="auto">
          <a:xfrm>
            <a:off x="755650" y="3429000"/>
            <a:ext cx="67691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13" tIns="44607" rIns="89213" bIns="44607"/>
          <a:lstStyle/>
          <a:p>
            <a:pPr marL="334963" indent="-334963" defTabSz="892175">
              <a:spcBef>
                <a:spcPct val="20000"/>
              </a:spcBef>
            </a:pPr>
            <a:r>
              <a:rPr lang="en-US" sz="1600" b="1">
                <a:solidFill>
                  <a:srgbClr val="000066"/>
                </a:solidFill>
                <a:latin typeface="Times New Roman" pitchFamily="18" charset="0"/>
                <a:cs typeface="Times New Roman" pitchFamily="18" charset="0"/>
              </a:rPr>
              <a:t>	</a:t>
            </a:r>
            <a:r>
              <a:rPr lang="en-US" sz="1400" b="1">
                <a:solidFill>
                  <a:srgbClr val="000066"/>
                </a:solidFill>
                <a:cs typeface="Times New Roman" pitchFamily="18" charset="0"/>
              </a:rPr>
              <a:t>is the Brownian force which depends on particle diffusivity D</a:t>
            </a:r>
            <a:r>
              <a:rPr lang="en-US" sz="1400" b="1" baseline="-25000">
                <a:solidFill>
                  <a:srgbClr val="000066"/>
                </a:solidFill>
                <a:cs typeface="Times New Roman" pitchFamily="18" charset="0"/>
              </a:rPr>
              <a:t>B </a:t>
            </a:r>
            <a:r>
              <a:rPr lang="en-US" sz="1400" b="1">
                <a:solidFill>
                  <a:srgbClr val="000066"/>
                </a:solidFill>
                <a:cs typeface="Times New Roman" pitchFamily="18" charset="0"/>
              </a:rPr>
              <a:t>and which was modelled as random value.</a:t>
            </a:r>
            <a:endParaRPr lang="el-GR" sz="1400" b="1">
              <a:solidFill>
                <a:srgbClr val="000066"/>
              </a:solidFill>
              <a:cs typeface="Times New Roman" pitchFamily="18" charset="0"/>
            </a:endParaRPr>
          </a:p>
        </p:txBody>
      </p:sp>
    </p:spTree>
  </p:cSld>
  <p:clrMapOvr>
    <a:masterClrMapping/>
  </p:clrMapOvr>
  <p:transition advClick="0">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2" name="Rectangle 2"/>
          <p:cNvSpPr>
            <a:spLocks noGrp="1" noChangeArrowheads="1"/>
          </p:cNvSpPr>
          <p:nvPr>
            <p:ph type="title"/>
          </p:nvPr>
        </p:nvSpPr>
        <p:spPr>
          <a:xfrm>
            <a:off x="755650" y="115888"/>
            <a:ext cx="7775575" cy="596900"/>
          </a:xfrm>
        </p:spPr>
        <p:txBody>
          <a:bodyPr/>
          <a:lstStyle/>
          <a:p>
            <a:pPr defTabSz="914400"/>
            <a:r>
              <a:rPr lang="en-US" sz="1800" b="1"/>
              <a:t>LES simulation of aerosol transport and deposition in turbulent flow in the channel. </a:t>
            </a:r>
            <a:r>
              <a:rPr lang="en-US" sz="1800"/>
              <a:t>(Task5)</a:t>
            </a:r>
            <a:endParaRPr lang="ru-RU" sz="1800"/>
          </a:p>
        </p:txBody>
      </p:sp>
      <p:sp>
        <p:nvSpPr>
          <p:cNvPr id="762883"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62884" name="Rectangle 4"/>
          <p:cNvSpPr>
            <a:spLocks noChangeArrowheads="1"/>
          </p:cNvSpPr>
          <p:nvPr/>
        </p:nvSpPr>
        <p:spPr bwMode="auto">
          <a:xfrm>
            <a:off x="0" y="328771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62885" name="Rectangle 5"/>
          <p:cNvSpPr>
            <a:spLocks noChangeArrowheads="1"/>
          </p:cNvSpPr>
          <p:nvPr/>
        </p:nvSpPr>
        <p:spPr bwMode="auto">
          <a:xfrm>
            <a:off x="611188" y="2852738"/>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62887" name="Rectangle 7"/>
          <p:cNvSpPr>
            <a:spLocks noChangeArrowheads="1"/>
          </p:cNvSpPr>
          <p:nvPr/>
        </p:nvSpPr>
        <p:spPr bwMode="auto">
          <a:xfrm rot="-2700000">
            <a:off x="0" y="323056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62889" name="Rectangle 9"/>
          <p:cNvSpPr>
            <a:spLocks noChangeArrowheads="1"/>
          </p:cNvSpPr>
          <p:nvPr/>
        </p:nvSpPr>
        <p:spPr bwMode="auto">
          <a:xfrm>
            <a:off x="6948488" y="2997200"/>
            <a:ext cx="18415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defTabSz="749300"/>
            <a:endParaRPr lang="de-DE"/>
          </a:p>
        </p:txBody>
      </p:sp>
      <p:sp>
        <p:nvSpPr>
          <p:cNvPr id="762901" name="Rectangle 21"/>
          <p:cNvSpPr>
            <a:spLocks noChangeArrowheads="1"/>
          </p:cNvSpPr>
          <p:nvPr/>
        </p:nvSpPr>
        <p:spPr bwMode="auto">
          <a:xfrm>
            <a:off x="250825" y="908050"/>
            <a:ext cx="82296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600" b="1">
                <a:solidFill>
                  <a:srgbClr val="000066"/>
                </a:solidFill>
              </a:rPr>
              <a:t>Numerical methods used for governing equations solving.</a:t>
            </a:r>
            <a:endParaRPr lang="ru-RU" sz="1600" b="1">
              <a:solidFill>
                <a:srgbClr val="000066"/>
              </a:solidFill>
            </a:endParaRPr>
          </a:p>
        </p:txBody>
      </p:sp>
      <p:sp>
        <p:nvSpPr>
          <p:cNvPr id="762902" name="Rectangle 22"/>
          <p:cNvSpPr>
            <a:spLocks noGrp="1" noChangeArrowheads="1"/>
          </p:cNvSpPr>
          <p:nvPr>
            <p:ph type="body" idx="1"/>
          </p:nvPr>
        </p:nvSpPr>
        <p:spPr>
          <a:xfrm>
            <a:off x="323850" y="1268413"/>
            <a:ext cx="8229600" cy="1873250"/>
          </a:xfrm>
          <a:noFill/>
          <a:ln/>
        </p:spPr>
        <p:txBody>
          <a:bodyPr/>
          <a:lstStyle/>
          <a:p>
            <a:pPr marL="342900" indent="-342900" defTabSz="914400">
              <a:lnSpc>
                <a:spcPct val="90000"/>
              </a:lnSpc>
            </a:pPr>
            <a:r>
              <a:rPr lang="en-US" sz="1600"/>
              <a:t>Momentum equations are approximated on fully staggered grid. </a:t>
            </a:r>
          </a:p>
          <a:p>
            <a:pPr marL="342900" indent="-342900" defTabSz="914400">
              <a:lnSpc>
                <a:spcPct val="90000"/>
              </a:lnSpc>
            </a:pPr>
            <a:r>
              <a:rPr lang="en-US" sz="1600"/>
              <a:t>Advection terms are solved by the second-order Piacsek &amp; Williams approximation.</a:t>
            </a:r>
          </a:p>
          <a:p>
            <a:pPr marL="342900" indent="-342900" defTabSz="914400">
              <a:lnSpc>
                <a:spcPct val="90000"/>
              </a:lnSpc>
            </a:pPr>
            <a:r>
              <a:rPr lang="en-US" sz="1600"/>
              <a:t>Viscous terms are second-order central differences. </a:t>
            </a:r>
          </a:p>
          <a:p>
            <a:pPr marL="342900" indent="-342900" defTabSz="914400">
              <a:lnSpc>
                <a:spcPct val="90000"/>
              </a:lnSpc>
            </a:pPr>
            <a:r>
              <a:rPr lang="en-US" sz="1600"/>
              <a:t>The forth-order Adams-Bashforth predictor-corrector time stepping is used for time integration.</a:t>
            </a:r>
            <a:r>
              <a:rPr lang="ru-RU" sz="2800"/>
              <a:t> </a:t>
            </a:r>
          </a:p>
        </p:txBody>
      </p:sp>
      <p:sp>
        <p:nvSpPr>
          <p:cNvPr id="762903" name="Rectangle 23"/>
          <p:cNvSpPr>
            <a:spLocks noChangeArrowheads="1"/>
          </p:cNvSpPr>
          <p:nvPr/>
        </p:nvSpPr>
        <p:spPr bwMode="auto">
          <a:xfrm>
            <a:off x="250825" y="3068638"/>
            <a:ext cx="8207375"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pPr>
            <a:r>
              <a:rPr lang="en-US" sz="1400" b="1">
                <a:solidFill>
                  <a:srgbClr val="000066"/>
                </a:solidFill>
              </a:rPr>
              <a:t>	To solve the Navier-Stokes system fractional two steps method is used by Kim &amp; Moin (Kim, J., Moin, P., 1985,). </a:t>
            </a:r>
          </a:p>
          <a:p>
            <a:pPr marL="342900" indent="-342900">
              <a:lnSpc>
                <a:spcPct val="90000"/>
              </a:lnSpc>
              <a:spcBef>
                <a:spcPct val="20000"/>
              </a:spcBef>
            </a:pPr>
            <a:r>
              <a:rPr lang="en-US" sz="1400" b="1">
                <a:solidFill>
                  <a:srgbClr val="000066"/>
                </a:solidFill>
              </a:rPr>
              <a:t>	Second step of this method leads to Poisson equation for scalar field φ.</a:t>
            </a:r>
            <a:r>
              <a:rPr lang="en-US" sz="1800" b="1">
                <a:solidFill>
                  <a:srgbClr val="000066"/>
                </a:solidFill>
              </a:rPr>
              <a:t> </a:t>
            </a:r>
          </a:p>
        </p:txBody>
      </p:sp>
      <p:graphicFrame>
        <p:nvGraphicFramePr>
          <p:cNvPr id="762904" name="Object 24"/>
          <p:cNvGraphicFramePr>
            <a:graphicFrameLocks noChangeAspect="1"/>
          </p:cNvGraphicFramePr>
          <p:nvPr/>
        </p:nvGraphicFramePr>
        <p:xfrm>
          <a:off x="2627313" y="3860800"/>
          <a:ext cx="2160587" cy="592138"/>
        </p:xfrm>
        <a:graphic>
          <a:graphicData uri="http://schemas.openxmlformats.org/presentationml/2006/ole">
            <mc:AlternateContent xmlns:mc="http://schemas.openxmlformats.org/markup-compatibility/2006">
              <mc:Choice xmlns:v="urn:schemas-microsoft-com:vml" Requires="v">
                <p:oleObj spid="_x0000_s762910" name="Формула" r:id="rId4" imgW="1612800" imgH="444240" progId="Equation.3">
                  <p:embed/>
                </p:oleObj>
              </mc:Choice>
              <mc:Fallback>
                <p:oleObj name="Формула" r:id="rId4" imgW="1612800" imgH="444240" progId="Equation.3">
                  <p:embed/>
                  <p:pic>
                    <p:nvPicPr>
                      <p:cNvPr id="0" name="Object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313" y="3860800"/>
                        <a:ext cx="2160587" cy="592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2905" name="Rectangle 25"/>
          <p:cNvSpPr>
            <a:spLocks noChangeArrowheads="1"/>
          </p:cNvSpPr>
          <p:nvPr/>
        </p:nvSpPr>
        <p:spPr bwMode="auto">
          <a:xfrm>
            <a:off x="323850" y="4508500"/>
            <a:ext cx="77755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hlink"/>
              </a:buClr>
              <a:buSzPct val="80000"/>
              <a:buFont typeface="Wingdings" pitchFamily="2" charset="2"/>
              <a:buNone/>
            </a:pPr>
            <a:r>
              <a:rPr lang="en-US" sz="1400" b="1">
                <a:solidFill>
                  <a:srgbClr val="000066"/>
                </a:solidFill>
              </a:rPr>
              <a:t>Intermediate velocity  </a:t>
            </a:r>
            <a:r>
              <a:rPr lang="en-US" sz="1800" b="1">
                <a:solidFill>
                  <a:srgbClr val="000066"/>
                </a:solidFill>
              </a:rPr>
              <a:t>u</a:t>
            </a:r>
            <a:r>
              <a:rPr lang="en-US" sz="1800" b="1" baseline="30000">
                <a:solidFill>
                  <a:srgbClr val="000066"/>
                </a:solidFill>
              </a:rPr>
              <a:t>*</a:t>
            </a:r>
            <a:r>
              <a:rPr lang="en-US" sz="1400" b="1">
                <a:solidFill>
                  <a:srgbClr val="000066"/>
                </a:solidFill>
              </a:rPr>
              <a:t> is then projected into divergence free</a:t>
            </a:r>
            <a:r>
              <a:rPr lang="en-US" sz="1400"/>
              <a:t> </a:t>
            </a:r>
            <a:r>
              <a:rPr lang="en-US" sz="1400" b="1">
                <a:solidFill>
                  <a:srgbClr val="000066"/>
                </a:solidFill>
              </a:rPr>
              <a:t>field to get velocity at new time level (n+1):</a:t>
            </a:r>
          </a:p>
        </p:txBody>
      </p:sp>
      <p:graphicFrame>
        <p:nvGraphicFramePr>
          <p:cNvPr id="762906" name="Object 26"/>
          <p:cNvGraphicFramePr>
            <a:graphicFrameLocks noChangeAspect="1"/>
          </p:cNvGraphicFramePr>
          <p:nvPr/>
        </p:nvGraphicFramePr>
        <p:xfrm>
          <a:off x="2987675" y="4941888"/>
          <a:ext cx="1584325" cy="541337"/>
        </p:xfrm>
        <a:graphic>
          <a:graphicData uri="http://schemas.openxmlformats.org/presentationml/2006/ole">
            <mc:AlternateContent xmlns:mc="http://schemas.openxmlformats.org/markup-compatibility/2006">
              <mc:Choice xmlns:v="urn:schemas-microsoft-com:vml" Requires="v">
                <p:oleObj spid="_x0000_s762911" name="Формула" r:id="rId6" imgW="1244520" imgH="419040" progId="Equation.3">
                  <p:embed/>
                </p:oleObj>
              </mc:Choice>
              <mc:Fallback>
                <p:oleObj name="Формула" r:id="rId6" imgW="1244520" imgH="419040" progId="Equation.3">
                  <p:embed/>
                  <p:pic>
                    <p:nvPicPr>
                      <p:cNvPr id="0" name="Object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7675" y="4941888"/>
                        <a:ext cx="1584325" cy="541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2907" name="Text Box 27"/>
          <p:cNvSpPr txBox="1">
            <a:spLocks noChangeArrowheads="1"/>
          </p:cNvSpPr>
          <p:nvPr/>
        </p:nvSpPr>
        <p:spPr bwMode="auto">
          <a:xfrm>
            <a:off x="395288" y="5516563"/>
            <a:ext cx="64817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a:solidFill>
                  <a:srgbClr val="000066"/>
                </a:solidFill>
              </a:rPr>
              <a:t>Poisson equation is solved with iterative conjugate gradient method.</a:t>
            </a:r>
            <a:r>
              <a:rPr lang="en-US" sz="1400" b="1"/>
              <a:t> </a:t>
            </a:r>
            <a:endParaRPr lang="ru-RU" sz="1400" b="1"/>
          </a:p>
        </p:txBody>
      </p:sp>
      <p:sp>
        <p:nvSpPr>
          <p:cNvPr id="762908" name="Text Box 28"/>
          <p:cNvSpPr txBox="1">
            <a:spLocks noChangeArrowheads="1"/>
          </p:cNvSpPr>
          <p:nvPr/>
        </p:nvSpPr>
        <p:spPr bwMode="auto">
          <a:xfrm>
            <a:off x="376238" y="5835650"/>
            <a:ext cx="700405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1400" b="1">
                <a:solidFill>
                  <a:srgbClr val="000066"/>
                </a:solidFill>
                <a:latin typeface="Arial" charset="0"/>
              </a:rPr>
              <a:t>For solving the system of ordinary differential equations describing particle motion second-order Adams-Bashfoth method was used.</a:t>
            </a:r>
            <a:endParaRPr lang="ru-RU" sz="1400" b="1">
              <a:solidFill>
                <a:srgbClr val="000066"/>
              </a:solidFill>
              <a:latin typeface="Arial" charset="0"/>
            </a:endParaRPr>
          </a:p>
        </p:txBody>
      </p:sp>
      <p:sp>
        <p:nvSpPr>
          <p:cNvPr id="762909" name="Text Box 29"/>
          <p:cNvSpPr txBox="1">
            <a:spLocks noChangeArrowheads="1"/>
          </p:cNvSpPr>
          <p:nvPr/>
        </p:nvSpPr>
        <p:spPr bwMode="auto">
          <a:xfrm>
            <a:off x="8604250" y="6021388"/>
            <a:ext cx="346075" cy="442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charset="0"/>
              </a:rPr>
              <a:t>4</a:t>
            </a:r>
            <a:endParaRPr lang="ru-RU" sz="2300">
              <a:latin typeface="Arial" charset="0"/>
            </a:endParaRPr>
          </a:p>
        </p:txBody>
      </p:sp>
    </p:spTree>
  </p:cSld>
  <p:clrMapOvr>
    <a:masterClrMapping/>
  </p:clrMapOvr>
  <p:transition advClick="0">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Rectangle 2"/>
          <p:cNvSpPr>
            <a:spLocks noGrp="1" noChangeArrowheads="1"/>
          </p:cNvSpPr>
          <p:nvPr>
            <p:ph type="title"/>
          </p:nvPr>
        </p:nvSpPr>
        <p:spPr>
          <a:xfrm>
            <a:off x="755650" y="115888"/>
            <a:ext cx="7775575" cy="596900"/>
          </a:xfrm>
        </p:spPr>
        <p:txBody>
          <a:bodyPr/>
          <a:lstStyle/>
          <a:p>
            <a:pPr defTabSz="914400"/>
            <a:r>
              <a:rPr lang="en-US" sz="1800" b="1"/>
              <a:t>LES simulation of aerosol transport and deposition in turbulent flow in the channel. </a:t>
            </a:r>
            <a:r>
              <a:rPr lang="en-US" sz="1800"/>
              <a:t>(Task5)</a:t>
            </a:r>
            <a:endParaRPr lang="ru-RU" sz="1800"/>
          </a:p>
        </p:txBody>
      </p:sp>
      <p:sp>
        <p:nvSpPr>
          <p:cNvPr id="754691"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54692" name="Rectangle 4"/>
          <p:cNvSpPr>
            <a:spLocks noChangeArrowheads="1"/>
          </p:cNvSpPr>
          <p:nvPr/>
        </p:nvSpPr>
        <p:spPr bwMode="auto">
          <a:xfrm>
            <a:off x="0" y="328771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54693" name="Rectangle 5"/>
          <p:cNvSpPr>
            <a:spLocks noChangeArrowheads="1"/>
          </p:cNvSpPr>
          <p:nvPr/>
        </p:nvSpPr>
        <p:spPr bwMode="auto">
          <a:xfrm>
            <a:off x="611188" y="2852738"/>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54695" name="Rectangle 7"/>
          <p:cNvSpPr>
            <a:spLocks noChangeArrowheads="1"/>
          </p:cNvSpPr>
          <p:nvPr/>
        </p:nvSpPr>
        <p:spPr bwMode="auto">
          <a:xfrm rot="-2700000">
            <a:off x="0" y="323056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54709" name="Rectangle 21"/>
          <p:cNvSpPr>
            <a:spLocks noChangeArrowheads="1"/>
          </p:cNvSpPr>
          <p:nvPr/>
        </p:nvSpPr>
        <p:spPr bwMode="auto">
          <a:xfrm>
            <a:off x="395288" y="836613"/>
            <a:ext cx="822960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500" b="1">
                <a:solidFill>
                  <a:srgbClr val="000066"/>
                </a:solidFill>
              </a:rPr>
              <a:t>Check up of model accuracy using Taylor Green vortex decay.</a:t>
            </a:r>
            <a:endParaRPr lang="ru-RU" sz="1500" b="1">
              <a:solidFill>
                <a:srgbClr val="000066"/>
              </a:solidFill>
            </a:endParaRPr>
          </a:p>
        </p:txBody>
      </p:sp>
      <p:sp>
        <p:nvSpPr>
          <p:cNvPr id="754711" name="Rectangle 23"/>
          <p:cNvSpPr>
            <a:spLocks noGrp="1" noChangeArrowheads="1"/>
          </p:cNvSpPr>
          <p:nvPr>
            <p:ph type="body" idx="1"/>
          </p:nvPr>
        </p:nvSpPr>
        <p:spPr>
          <a:xfrm>
            <a:off x="539750" y="1341438"/>
            <a:ext cx="8424863" cy="1439862"/>
          </a:xfrm>
          <a:noFill/>
          <a:ln/>
        </p:spPr>
        <p:txBody>
          <a:bodyPr/>
          <a:lstStyle/>
          <a:p>
            <a:pPr marL="342900" indent="-342900" defTabSz="914400"/>
            <a:r>
              <a:rPr lang="en-US" sz="1400"/>
              <a:t>The accuracy of the basic dynamic framework of this model was checked by directly simulating the 3D Taylor and Green vortex flow (1937).</a:t>
            </a:r>
            <a:r>
              <a:rPr lang="ru-RU" sz="1400"/>
              <a:t>  </a:t>
            </a:r>
            <a:endParaRPr lang="en-US" sz="1400"/>
          </a:p>
          <a:p>
            <a:pPr marL="342900" indent="-342900" defTabSz="914400"/>
            <a:r>
              <a:rPr lang="en-US" sz="1400"/>
              <a:t>Computational domain (in dimensionless form) was a</a:t>
            </a:r>
            <a:r>
              <a:rPr lang="en-US"/>
              <a:t> </a:t>
            </a:r>
            <a:r>
              <a:rPr lang="en-US" sz="1400"/>
              <a:t>cube with edge 2π and with periodic boundary conditions applied in all directions.</a:t>
            </a:r>
          </a:p>
          <a:p>
            <a:pPr marL="342900" indent="-342900" defTabSz="914400"/>
            <a:r>
              <a:rPr lang="en-US" sz="1400"/>
              <a:t>The initial conditions were sinusoidal form:</a:t>
            </a:r>
            <a:endParaRPr lang="ru-RU" sz="1400"/>
          </a:p>
        </p:txBody>
      </p:sp>
      <p:sp>
        <p:nvSpPr>
          <p:cNvPr id="754712"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754713" name="Object 25"/>
          <p:cNvGraphicFramePr>
            <a:graphicFrameLocks noChangeAspect="1"/>
          </p:cNvGraphicFramePr>
          <p:nvPr/>
        </p:nvGraphicFramePr>
        <p:xfrm>
          <a:off x="1042988" y="2781300"/>
          <a:ext cx="3097212" cy="342900"/>
        </p:xfrm>
        <a:graphic>
          <a:graphicData uri="http://schemas.openxmlformats.org/presentationml/2006/ole">
            <mc:AlternateContent xmlns:mc="http://schemas.openxmlformats.org/markup-compatibility/2006">
              <mc:Choice xmlns:v="urn:schemas-microsoft-com:vml" Requires="v">
                <p:oleObj spid="_x0000_s754721" name="Формула" r:id="rId4" imgW="2057400" imgH="228600" progId="Equation.3">
                  <p:embed/>
                </p:oleObj>
              </mc:Choice>
              <mc:Fallback>
                <p:oleObj name="Формула" r:id="rId4" imgW="2057400" imgH="228600" progId="Equation.3">
                  <p:embed/>
                  <p:pic>
                    <p:nvPicPr>
                      <p:cNvPr id="0" name="Object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988" y="2781300"/>
                        <a:ext cx="3097212"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4714" name="Rectangle 26"/>
          <p:cNvSpPr>
            <a:spLocks noChangeArrowheads="1"/>
          </p:cNvSpPr>
          <p:nvPr/>
        </p:nvSpPr>
        <p:spPr bwMode="auto">
          <a:xfrm>
            <a:off x="0" y="3306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754715" name="Object 27"/>
          <p:cNvGraphicFramePr>
            <a:graphicFrameLocks noChangeAspect="1"/>
          </p:cNvGraphicFramePr>
          <p:nvPr/>
        </p:nvGraphicFramePr>
        <p:xfrm>
          <a:off x="1042988" y="3141663"/>
          <a:ext cx="3095625" cy="366712"/>
        </p:xfrm>
        <a:graphic>
          <a:graphicData uri="http://schemas.openxmlformats.org/presentationml/2006/ole">
            <mc:AlternateContent xmlns:mc="http://schemas.openxmlformats.org/markup-compatibility/2006">
              <mc:Choice xmlns:v="urn:schemas-microsoft-com:vml" Requires="v">
                <p:oleObj spid="_x0000_s754722" name="Формула" r:id="rId6" imgW="2057400" imgH="241200" progId="Equation.3">
                  <p:embed/>
                </p:oleObj>
              </mc:Choice>
              <mc:Fallback>
                <p:oleObj name="Формула" r:id="rId6" imgW="2057400" imgH="241200" progId="Equation.3">
                  <p:embed/>
                  <p:pic>
                    <p:nvPicPr>
                      <p:cNvPr id="0" name="Object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2988" y="3141663"/>
                        <a:ext cx="3095625" cy="366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4716" name="Rectangle 28"/>
          <p:cNvSpPr>
            <a:spLocks noChangeArrowheads="1"/>
          </p:cNvSpPr>
          <p:nvPr/>
        </p:nvSpPr>
        <p:spPr bwMode="auto">
          <a:xfrm>
            <a:off x="0" y="3322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754717" name="Object 29"/>
          <p:cNvGraphicFramePr>
            <a:graphicFrameLocks noChangeAspect="1"/>
          </p:cNvGraphicFramePr>
          <p:nvPr/>
        </p:nvGraphicFramePr>
        <p:xfrm>
          <a:off x="1116013" y="3500438"/>
          <a:ext cx="1368425" cy="331787"/>
        </p:xfrm>
        <a:graphic>
          <a:graphicData uri="http://schemas.openxmlformats.org/presentationml/2006/ole">
            <mc:AlternateContent xmlns:mc="http://schemas.openxmlformats.org/markup-compatibility/2006">
              <mc:Choice xmlns:v="urn:schemas-microsoft-com:vml" Requires="v">
                <p:oleObj spid="_x0000_s754723" name="Формула" r:id="rId8" imgW="875920" imgH="215806" progId="Equation.3">
                  <p:embed/>
                </p:oleObj>
              </mc:Choice>
              <mc:Fallback>
                <p:oleObj name="Формула" r:id="rId8" imgW="875920" imgH="215806" progId="Equation.3">
                  <p:embed/>
                  <p:pic>
                    <p:nvPicPr>
                      <p:cNvPr id="0" name="Object 2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6013" y="3500438"/>
                        <a:ext cx="1368425" cy="331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4718" name="Text Box 30"/>
          <p:cNvSpPr txBox="1">
            <a:spLocks noChangeArrowheads="1"/>
          </p:cNvSpPr>
          <p:nvPr/>
        </p:nvSpPr>
        <p:spPr bwMode="auto">
          <a:xfrm>
            <a:off x="539750" y="5157788"/>
            <a:ext cx="81359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a:solidFill>
                  <a:srgbClr val="000066"/>
                </a:solidFill>
              </a:rPr>
              <a:t>One run was carried out for dimensionless period 10 with a grid number 32 × 32 × 32 cells</a:t>
            </a:r>
            <a:r>
              <a:rPr lang="ru-RU" sz="1800" b="1">
                <a:latin typeface="Tahoma" pitchFamily="34" charset="0"/>
              </a:rPr>
              <a:t> </a:t>
            </a:r>
          </a:p>
        </p:txBody>
      </p:sp>
      <p:sp>
        <p:nvSpPr>
          <p:cNvPr id="754719" name="Text Box 31"/>
          <p:cNvSpPr txBox="1">
            <a:spLocks noChangeArrowheads="1"/>
          </p:cNvSpPr>
          <p:nvPr/>
        </p:nvSpPr>
        <p:spPr bwMode="auto">
          <a:xfrm>
            <a:off x="611188" y="3860800"/>
            <a:ext cx="8301037"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sz="1400" b="1">
                <a:solidFill>
                  <a:srgbClr val="000066"/>
                </a:solidFill>
              </a:rPr>
              <a:t> Subgrid parametrization was switched off.</a:t>
            </a:r>
            <a:br>
              <a:rPr lang="en-US" sz="1400" b="1">
                <a:solidFill>
                  <a:srgbClr val="000066"/>
                </a:solidFill>
              </a:rPr>
            </a:br>
            <a:endParaRPr lang="en-US" sz="1400" b="1">
              <a:solidFill>
                <a:srgbClr val="000066"/>
              </a:solidFill>
            </a:endParaRPr>
          </a:p>
          <a:p>
            <a:pPr>
              <a:buFontTx/>
              <a:buChar char="•"/>
            </a:pPr>
            <a:r>
              <a:rPr lang="en-US" sz="1400">
                <a:solidFill>
                  <a:srgbClr val="000066"/>
                </a:solidFill>
                <a:effectLst>
                  <a:outerShdw blurRad="38100" dist="38100" dir="2700000" algn="tl">
                    <a:srgbClr val="000000"/>
                  </a:outerShdw>
                </a:effectLst>
              </a:rPr>
              <a:t> </a:t>
            </a:r>
            <a:r>
              <a:rPr lang="en-US" sz="1400" b="1">
                <a:solidFill>
                  <a:srgbClr val="000066"/>
                </a:solidFill>
              </a:rPr>
              <a:t>Kinematic viscosity</a:t>
            </a:r>
            <a:r>
              <a:rPr lang="ru-RU" sz="1400" b="1">
                <a:solidFill>
                  <a:srgbClr val="000066"/>
                </a:solidFill>
              </a:rPr>
              <a:t> </a:t>
            </a:r>
            <a:r>
              <a:rPr lang="en-US" sz="1400" b="1">
                <a:solidFill>
                  <a:srgbClr val="000066"/>
                </a:solidFill>
              </a:rPr>
              <a:t>Km was set equal to 1/Re, where </a:t>
            </a:r>
            <a:br>
              <a:rPr lang="en-US" sz="1400" b="1">
                <a:solidFill>
                  <a:srgbClr val="000066"/>
                </a:solidFill>
              </a:rPr>
            </a:br>
            <a:r>
              <a:rPr lang="en-US" sz="1400" b="1">
                <a:solidFill>
                  <a:srgbClr val="000066"/>
                </a:solidFill>
              </a:rPr>
              <a:t>    Reynolds number  Re =   200</a:t>
            </a:r>
          </a:p>
          <a:p>
            <a:pPr>
              <a:buFont typeface="Wingdings" pitchFamily="2" charset="2"/>
              <a:buChar char="Ш"/>
            </a:pPr>
            <a:endParaRPr lang="ru-RU" sz="1400" b="1">
              <a:solidFill>
                <a:srgbClr val="000066"/>
              </a:solidFill>
            </a:endParaRPr>
          </a:p>
        </p:txBody>
      </p:sp>
      <p:sp>
        <p:nvSpPr>
          <p:cNvPr id="754720" name="Text Box 32"/>
          <p:cNvSpPr txBox="1">
            <a:spLocks noChangeArrowheads="1"/>
          </p:cNvSpPr>
          <p:nvPr/>
        </p:nvSpPr>
        <p:spPr bwMode="auto">
          <a:xfrm>
            <a:off x="8604250" y="6021388"/>
            <a:ext cx="346075" cy="442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charset="0"/>
              </a:rPr>
              <a:t>5</a:t>
            </a:r>
            <a:endParaRPr lang="ru-RU" sz="2300">
              <a:latin typeface="Arial" charset="0"/>
            </a:endParaRPr>
          </a:p>
        </p:txBody>
      </p:sp>
    </p:spTree>
  </p:cSld>
  <p:clrMapOvr>
    <a:masterClrMapping/>
  </p:clrMapOvr>
  <p:transition advClick="0">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Rectangle 2"/>
          <p:cNvSpPr>
            <a:spLocks noGrp="1" noChangeArrowheads="1"/>
          </p:cNvSpPr>
          <p:nvPr>
            <p:ph type="title"/>
          </p:nvPr>
        </p:nvSpPr>
        <p:spPr>
          <a:xfrm>
            <a:off x="755650" y="115888"/>
            <a:ext cx="7775575" cy="596900"/>
          </a:xfrm>
        </p:spPr>
        <p:txBody>
          <a:bodyPr/>
          <a:lstStyle/>
          <a:p>
            <a:pPr defTabSz="914400"/>
            <a:r>
              <a:rPr lang="en-US" sz="1800" b="1"/>
              <a:t>LES simulation of aerosol transport and deposition in turbulent flow in the channel. </a:t>
            </a:r>
            <a:r>
              <a:rPr lang="en-US" sz="1800"/>
              <a:t>(Task5)</a:t>
            </a:r>
            <a:endParaRPr lang="ru-RU" sz="1800"/>
          </a:p>
        </p:txBody>
      </p:sp>
      <p:sp>
        <p:nvSpPr>
          <p:cNvPr id="75673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56740" name="Rectangle 4"/>
          <p:cNvSpPr>
            <a:spLocks noChangeArrowheads="1"/>
          </p:cNvSpPr>
          <p:nvPr/>
        </p:nvSpPr>
        <p:spPr bwMode="auto">
          <a:xfrm>
            <a:off x="0" y="328771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56741" name="Rectangle 5"/>
          <p:cNvSpPr>
            <a:spLocks noChangeArrowheads="1"/>
          </p:cNvSpPr>
          <p:nvPr/>
        </p:nvSpPr>
        <p:spPr bwMode="auto">
          <a:xfrm>
            <a:off x="611188" y="2852738"/>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56742" name="Rectangle 6"/>
          <p:cNvSpPr>
            <a:spLocks noChangeArrowheads="1"/>
          </p:cNvSpPr>
          <p:nvPr/>
        </p:nvSpPr>
        <p:spPr bwMode="auto">
          <a:xfrm rot="-2700000">
            <a:off x="0" y="323056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56743" name="Rectangle 7"/>
          <p:cNvSpPr>
            <a:spLocks noChangeArrowheads="1"/>
          </p:cNvSpPr>
          <p:nvPr/>
        </p:nvSpPr>
        <p:spPr bwMode="auto">
          <a:xfrm>
            <a:off x="395288" y="836613"/>
            <a:ext cx="822960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500" b="1">
                <a:solidFill>
                  <a:srgbClr val="000066"/>
                </a:solidFill>
              </a:rPr>
              <a:t>Check up of model accuracy using Taylor Green vortex decay.</a:t>
            </a:r>
            <a:endParaRPr lang="ru-RU" sz="1500" b="1">
              <a:solidFill>
                <a:srgbClr val="000066"/>
              </a:solidFill>
            </a:endParaRPr>
          </a:p>
        </p:txBody>
      </p:sp>
      <p:sp>
        <p:nvSpPr>
          <p:cNvPr id="756745"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56747" name="Rectangle 11"/>
          <p:cNvSpPr>
            <a:spLocks noChangeArrowheads="1"/>
          </p:cNvSpPr>
          <p:nvPr/>
        </p:nvSpPr>
        <p:spPr bwMode="auto">
          <a:xfrm>
            <a:off x="0" y="3306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56749" name="Rectangle 13"/>
          <p:cNvSpPr>
            <a:spLocks noChangeArrowheads="1"/>
          </p:cNvSpPr>
          <p:nvPr/>
        </p:nvSpPr>
        <p:spPr bwMode="auto">
          <a:xfrm>
            <a:off x="0" y="3322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56754" name="Rectangle 18"/>
          <p:cNvSpPr>
            <a:spLocks noGrp="1" noChangeArrowheads="1"/>
          </p:cNvSpPr>
          <p:nvPr>
            <p:ph type="body" sz="half" idx="1"/>
          </p:nvPr>
        </p:nvSpPr>
        <p:spPr>
          <a:xfrm>
            <a:off x="971550" y="1268413"/>
            <a:ext cx="7488238" cy="288925"/>
          </a:xfrm>
          <a:noFill/>
          <a:ln/>
        </p:spPr>
        <p:txBody>
          <a:bodyPr/>
          <a:lstStyle/>
          <a:p>
            <a:pPr marL="342900" indent="-342900" defTabSz="914400">
              <a:lnSpc>
                <a:spcPct val="90000"/>
              </a:lnSpc>
              <a:buFontTx/>
              <a:buNone/>
            </a:pPr>
            <a:r>
              <a:rPr lang="en-US" sz="1400"/>
              <a:t>Time evolution of constant velocity iso-surface (|u|=0.5).</a:t>
            </a:r>
            <a:endParaRPr lang="ru-RU" sz="1400"/>
          </a:p>
        </p:txBody>
      </p:sp>
      <p:pic>
        <p:nvPicPr>
          <p:cNvPr id="756755" name="taylor-green-absu-05.avi">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1979613" y="1700213"/>
            <a:ext cx="4537075" cy="3381375"/>
          </a:xfrm>
          <a:prstGeom prst="rect">
            <a:avLst/>
          </a:prstGeom>
          <a:noFill/>
          <a:extLst>
            <a:ext uri="{909E8E84-426E-40DD-AFC4-6F175D3DCCD1}">
              <a14:hiddenFill xmlns:a14="http://schemas.microsoft.com/office/drawing/2010/main">
                <a:solidFill>
                  <a:srgbClr val="FFFFFF"/>
                </a:solidFill>
              </a14:hiddenFill>
            </a:ext>
          </a:extLst>
        </p:spPr>
      </p:pic>
      <p:sp>
        <p:nvSpPr>
          <p:cNvPr id="756756" name="Text Box 20"/>
          <p:cNvSpPr txBox="1">
            <a:spLocks noChangeArrowheads="1"/>
          </p:cNvSpPr>
          <p:nvPr/>
        </p:nvSpPr>
        <p:spPr bwMode="auto">
          <a:xfrm>
            <a:off x="539750" y="5013325"/>
            <a:ext cx="7580313"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a:solidFill>
                  <a:srgbClr val="000066"/>
                </a:solidFill>
                <a:latin typeface="Tahoma" pitchFamily="34" charset="0"/>
              </a:rPr>
              <a:t>The nonlinear advection terms induce vortex stretching and tilting which increase the mean quadratic vorticity and cause the kinetic energy cascade from the larger to smaller scales.  The molecular dissipation terms reduce both mean quadratic vorticity and kinetic energy.</a:t>
            </a:r>
            <a:endParaRPr lang="ru-RU" sz="1400" b="1">
              <a:solidFill>
                <a:srgbClr val="000066"/>
              </a:solidFill>
              <a:latin typeface="Tahoma" pitchFamily="34" charset="0"/>
            </a:endParaRPr>
          </a:p>
        </p:txBody>
      </p:sp>
      <p:sp>
        <p:nvSpPr>
          <p:cNvPr id="756757" name="Text Box 21"/>
          <p:cNvSpPr txBox="1">
            <a:spLocks noChangeArrowheads="1"/>
          </p:cNvSpPr>
          <p:nvPr/>
        </p:nvSpPr>
        <p:spPr bwMode="auto">
          <a:xfrm>
            <a:off x="8604250" y="6021388"/>
            <a:ext cx="346075" cy="442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charset="0"/>
              </a:rPr>
              <a:t>6</a:t>
            </a:r>
            <a:endParaRPr lang="ru-RU" sz="2300">
              <a:latin typeface="Arial" charset="0"/>
            </a:endParaRPr>
          </a:p>
        </p:txBody>
      </p:sp>
    </p:spTree>
  </p:cSld>
  <p:clrMapOvr>
    <a:masterClrMapping/>
  </p:clrMapOvr>
  <p:transition advClick="0">
    <p:zoom/>
  </p:transition>
  <p:timing>
    <p:tnLst>
      <p:par>
        <p:cTn id="1" dur="indefinite" restart="never" nodeType="tmRoot">
          <p:childTnLst>
            <p:seq concurrent="1" nextAc="seek">
              <p:cTn id="2" restart="whenNotActive" fill="hold" evtFilter="cancelBubble" nodeType="interactiveSeq">
                <p:stCondLst>
                  <p:cond evt="onClick" delay="0">
                    <p:tgtEl>
                      <p:spTgt spid="75675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756755"/>
                                        </p:tgtEl>
                                      </p:cBhvr>
                                    </p:cmd>
                                  </p:childTnLst>
                                </p:cTn>
                              </p:par>
                            </p:childTnLst>
                          </p:cTn>
                        </p:par>
                      </p:childTnLst>
                    </p:cTn>
                  </p:par>
                </p:childTnLst>
              </p:cTn>
              <p:nextCondLst>
                <p:cond evt="onClick" delay="0">
                  <p:tgtEl>
                    <p:spTgt spid="756755"/>
                  </p:tgtEl>
                </p:cond>
              </p:nextCondLst>
            </p:seq>
            <p:video>
              <p:cMediaNode>
                <p:cTn id="7" fill="hold" display="0">
                  <p:stCondLst>
                    <p:cond delay="indefinite"/>
                  </p:stCondLst>
                  <p:endCondLst>
                    <p:cond evt="onNext" delay="0">
                      <p:tgtEl>
                        <p:sldTgt/>
                      </p:tgtEl>
                    </p:cond>
                    <p:cond evt="onPrev" delay="0">
                      <p:tgtEl>
                        <p:sldTgt/>
                      </p:tgtEl>
                    </p:cond>
                  </p:endCondLst>
                </p:cTn>
                <p:tgtEl>
                  <p:spTgt spid="756755"/>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Rectangle 2"/>
          <p:cNvSpPr>
            <a:spLocks noGrp="1" noChangeArrowheads="1"/>
          </p:cNvSpPr>
          <p:nvPr>
            <p:ph type="title"/>
          </p:nvPr>
        </p:nvSpPr>
        <p:spPr>
          <a:xfrm>
            <a:off x="755650" y="115888"/>
            <a:ext cx="7775575" cy="596900"/>
          </a:xfrm>
        </p:spPr>
        <p:txBody>
          <a:bodyPr/>
          <a:lstStyle/>
          <a:p>
            <a:pPr defTabSz="914400"/>
            <a:r>
              <a:rPr lang="en-US" sz="1800" b="1"/>
              <a:t>LES simulation of aerosol transport and deposition in turbulent flow in the channel. </a:t>
            </a:r>
            <a:r>
              <a:rPr lang="en-US" sz="1800"/>
              <a:t>(Task5)</a:t>
            </a:r>
            <a:endParaRPr lang="ru-RU" sz="1800"/>
          </a:p>
        </p:txBody>
      </p:sp>
      <p:sp>
        <p:nvSpPr>
          <p:cNvPr id="75878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58788" name="Rectangle 4"/>
          <p:cNvSpPr>
            <a:spLocks noChangeArrowheads="1"/>
          </p:cNvSpPr>
          <p:nvPr/>
        </p:nvSpPr>
        <p:spPr bwMode="auto">
          <a:xfrm>
            <a:off x="0" y="328771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58789" name="Rectangle 5"/>
          <p:cNvSpPr>
            <a:spLocks noChangeArrowheads="1"/>
          </p:cNvSpPr>
          <p:nvPr/>
        </p:nvSpPr>
        <p:spPr bwMode="auto">
          <a:xfrm>
            <a:off x="611188" y="2852738"/>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58790" name="Rectangle 6"/>
          <p:cNvSpPr>
            <a:spLocks noChangeArrowheads="1"/>
          </p:cNvSpPr>
          <p:nvPr/>
        </p:nvSpPr>
        <p:spPr bwMode="auto">
          <a:xfrm rot="-2700000">
            <a:off x="0" y="323056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58791" name="Rectangle 7"/>
          <p:cNvSpPr>
            <a:spLocks noChangeArrowheads="1"/>
          </p:cNvSpPr>
          <p:nvPr/>
        </p:nvSpPr>
        <p:spPr bwMode="auto">
          <a:xfrm>
            <a:off x="395288" y="836613"/>
            <a:ext cx="822960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500" b="1">
                <a:solidFill>
                  <a:srgbClr val="000066"/>
                </a:solidFill>
              </a:rPr>
              <a:t>Check up of model accuracy using Taylor Green vortex decay.</a:t>
            </a:r>
            <a:endParaRPr lang="ru-RU" sz="1500" b="1">
              <a:solidFill>
                <a:srgbClr val="000066"/>
              </a:solidFill>
            </a:endParaRPr>
          </a:p>
        </p:txBody>
      </p:sp>
      <p:sp>
        <p:nvSpPr>
          <p:cNvPr id="75879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58793" name="Rectangle 9"/>
          <p:cNvSpPr>
            <a:spLocks noChangeArrowheads="1"/>
          </p:cNvSpPr>
          <p:nvPr/>
        </p:nvSpPr>
        <p:spPr bwMode="auto">
          <a:xfrm>
            <a:off x="0" y="3306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58794" name="Rectangle 10"/>
          <p:cNvSpPr>
            <a:spLocks noChangeArrowheads="1"/>
          </p:cNvSpPr>
          <p:nvPr/>
        </p:nvSpPr>
        <p:spPr bwMode="auto">
          <a:xfrm>
            <a:off x="0" y="3322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58800" name="Rectangle 16"/>
          <p:cNvSpPr>
            <a:spLocks noGrp="1" noChangeArrowheads="1"/>
          </p:cNvSpPr>
          <p:nvPr>
            <p:ph type="body" idx="1"/>
          </p:nvPr>
        </p:nvSpPr>
        <p:spPr>
          <a:xfrm>
            <a:off x="684213" y="1341438"/>
            <a:ext cx="8229600" cy="863600"/>
          </a:xfrm>
          <a:noFill/>
          <a:ln/>
        </p:spPr>
        <p:txBody>
          <a:bodyPr/>
          <a:lstStyle/>
          <a:p>
            <a:pPr marL="342900" indent="-342900" defTabSz="914400"/>
            <a:r>
              <a:rPr lang="en-US" sz="1400"/>
              <a:t>The numerical results were compared with two analytical approximations which are rather accurate for short period (t&lt;3…4):</a:t>
            </a:r>
          </a:p>
          <a:p>
            <a:pPr marL="342900" indent="-342900" defTabSz="914400"/>
            <a:r>
              <a:rPr lang="en-US" sz="1400"/>
              <a:t>Taylor and Green solution</a:t>
            </a:r>
            <a:endParaRPr lang="ru-RU" sz="1400"/>
          </a:p>
        </p:txBody>
      </p:sp>
      <p:sp>
        <p:nvSpPr>
          <p:cNvPr id="758801" name="Rectangle 17"/>
          <p:cNvSpPr>
            <a:spLocks noChangeArrowheads="1"/>
          </p:cNvSpPr>
          <p:nvPr/>
        </p:nvSpPr>
        <p:spPr bwMode="auto">
          <a:xfrm>
            <a:off x="71438" y="4557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758802" name="Object 18"/>
          <p:cNvGraphicFramePr>
            <a:graphicFrameLocks noChangeAspect="1"/>
          </p:cNvGraphicFramePr>
          <p:nvPr/>
        </p:nvGraphicFramePr>
        <p:xfrm>
          <a:off x="1187450" y="2276475"/>
          <a:ext cx="5184775" cy="720725"/>
        </p:xfrm>
        <a:graphic>
          <a:graphicData uri="http://schemas.openxmlformats.org/presentationml/2006/ole">
            <mc:AlternateContent xmlns:mc="http://schemas.openxmlformats.org/markup-compatibility/2006">
              <mc:Choice xmlns:v="urn:schemas-microsoft-com:vml" Requires="v">
                <p:oleObj spid="_x0000_s758813" name="Формула" r:id="rId4" imgW="3454400" imgH="482600" progId="Equation.3">
                  <p:embed/>
                </p:oleObj>
              </mc:Choice>
              <mc:Fallback>
                <p:oleObj name="Формула" r:id="rId4" imgW="3454400" imgH="482600" progId="Equation.3">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2276475"/>
                        <a:ext cx="5184775"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8803" name="Rectangle 19"/>
          <p:cNvSpPr>
            <a:spLocks noChangeArrowheads="1"/>
          </p:cNvSpPr>
          <p:nvPr/>
        </p:nvSpPr>
        <p:spPr bwMode="auto">
          <a:xfrm>
            <a:off x="611188" y="3141663"/>
            <a:ext cx="2592387"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FontTx/>
              <a:buChar char="•"/>
            </a:pPr>
            <a:r>
              <a:rPr lang="en-US" sz="1400" b="1">
                <a:solidFill>
                  <a:srgbClr val="000066"/>
                </a:solidFill>
              </a:rPr>
              <a:t> Goldstein solution: </a:t>
            </a:r>
            <a:endParaRPr lang="ru-RU" sz="1400" b="1">
              <a:solidFill>
                <a:srgbClr val="000066"/>
              </a:solidFill>
            </a:endParaRPr>
          </a:p>
        </p:txBody>
      </p:sp>
      <p:sp>
        <p:nvSpPr>
          <p:cNvPr id="758804" name="Rectangle 20"/>
          <p:cNvSpPr>
            <a:spLocks noChangeArrowheads="1"/>
          </p:cNvSpPr>
          <p:nvPr/>
        </p:nvSpPr>
        <p:spPr bwMode="auto">
          <a:xfrm>
            <a:off x="71438" y="1368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758805" name="Object 21"/>
          <p:cNvGraphicFramePr>
            <a:graphicFrameLocks noChangeAspect="1"/>
          </p:cNvGraphicFramePr>
          <p:nvPr/>
        </p:nvGraphicFramePr>
        <p:xfrm>
          <a:off x="900113" y="3789363"/>
          <a:ext cx="6662737" cy="738187"/>
        </p:xfrm>
        <a:graphic>
          <a:graphicData uri="http://schemas.openxmlformats.org/presentationml/2006/ole">
            <mc:AlternateContent xmlns:mc="http://schemas.openxmlformats.org/markup-compatibility/2006">
              <mc:Choice xmlns:v="urn:schemas-microsoft-com:vml" Requires="v">
                <p:oleObj spid="_x0000_s758814" name="Формула" r:id="rId6" imgW="4317840" imgH="482400" progId="Equation.3">
                  <p:embed/>
                </p:oleObj>
              </mc:Choice>
              <mc:Fallback>
                <p:oleObj name="Формула" r:id="rId6" imgW="4317840" imgH="482400" progId="Equation.3">
                  <p:embed/>
                  <p:pic>
                    <p:nvPicPr>
                      <p:cNvPr id="0" name="Object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0113" y="3789363"/>
                        <a:ext cx="6662737" cy="738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8806" name="Text Box 22"/>
          <p:cNvSpPr txBox="1">
            <a:spLocks noChangeArrowheads="1"/>
          </p:cNvSpPr>
          <p:nvPr/>
        </p:nvSpPr>
        <p:spPr bwMode="auto">
          <a:xfrm>
            <a:off x="900113" y="4724400"/>
            <a:ext cx="8112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a:solidFill>
                  <a:srgbClr val="000066"/>
                </a:solidFill>
              </a:rPr>
              <a:t>where</a:t>
            </a:r>
            <a:endParaRPr lang="ru-RU" sz="1400" b="1">
              <a:solidFill>
                <a:srgbClr val="000066"/>
              </a:solidFill>
            </a:endParaRPr>
          </a:p>
        </p:txBody>
      </p:sp>
      <p:sp>
        <p:nvSpPr>
          <p:cNvPr id="758807" name="Rectangle 23"/>
          <p:cNvSpPr>
            <a:spLocks noChangeArrowheads="1"/>
          </p:cNvSpPr>
          <p:nvPr/>
        </p:nvSpPr>
        <p:spPr bwMode="auto">
          <a:xfrm>
            <a:off x="71438" y="4672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758808" name="Object 24"/>
          <p:cNvGraphicFramePr>
            <a:graphicFrameLocks noChangeAspect="1"/>
          </p:cNvGraphicFramePr>
          <p:nvPr/>
        </p:nvGraphicFramePr>
        <p:xfrm>
          <a:off x="1835150" y="4724400"/>
          <a:ext cx="504825" cy="352425"/>
        </p:xfrm>
        <a:graphic>
          <a:graphicData uri="http://schemas.openxmlformats.org/presentationml/2006/ole">
            <mc:AlternateContent xmlns:mc="http://schemas.openxmlformats.org/markup-compatibility/2006">
              <mc:Choice xmlns:v="urn:schemas-microsoft-com:vml" Requires="v">
                <p:oleObj spid="_x0000_s758815" name="Формула" r:id="rId8" imgW="355292" imgH="253780" progId="Equation.3">
                  <p:embed/>
                </p:oleObj>
              </mc:Choice>
              <mc:Fallback>
                <p:oleObj name="Формула" r:id="rId8" imgW="355292" imgH="253780" progId="Equation.3">
                  <p:embed/>
                  <p:pic>
                    <p:nvPicPr>
                      <p:cNvPr id="0" name="Object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35150" y="4724400"/>
                        <a:ext cx="504825"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8809" name="Text Box 25"/>
          <p:cNvSpPr txBox="1">
            <a:spLocks noChangeArrowheads="1"/>
          </p:cNvSpPr>
          <p:nvPr/>
        </p:nvSpPr>
        <p:spPr bwMode="auto">
          <a:xfrm>
            <a:off x="2700338" y="4724400"/>
            <a:ext cx="34051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a:solidFill>
                  <a:srgbClr val="000066"/>
                </a:solidFill>
              </a:rPr>
              <a:t>is the mean quadratic vorticity :</a:t>
            </a:r>
            <a:endParaRPr lang="ru-RU" sz="1400" b="1">
              <a:solidFill>
                <a:srgbClr val="000066"/>
              </a:solidFill>
            </a:endParaRPr>
          </a:p>
        </p:txBody>
      </p:sp>
      <p:sp>
        <p:nvSpPr>
          <p:cNvPr id="758810" name="Rectangle 26"/>
          <p:cNvSpPr>
            <a:spLocks noChangeArrowheads="1"/>
          </p:cNvSpPr>
          <p:nvPr/>
        </p:nvSpPr>
        <p:spPr bwMode="auto">
          <a:xfrm>
            <a:off x="71438" y="4557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758811" name="Object 27"/>
          <p:cNvGraphicFramePr>
            <a:graphicFrameLocks noChangeAspect="1"/>
          </p:cNvGraphicFramePr>
          <p:nvPr/>
        </p:nvGraphicFramePr>
        <p:xfrm>
          <a:off x="1116013" y="5516563"/>
          <a:ext cx="3455987" cy="744537"/>
        </p:xfrm>
        <a:graphic>
          <a:graphicData uri="http://schemas.openxmlformats.org/presentationml/2006/ole">
            <mc:AlternateContent xmlns:mc="http://schemas.openxmlformats.org/markup-compatibility/2006">
              <mc:Choice xmlns:v="urn:schemas-microsoft-com:vml" Requires="v">
                <p:oleObj spid="_x0000_s758816" name="Формула" r:id="rId10" imgW="2222500" imgH="482600" progId="Equation.3">
                  <p:embed/>
                </p:oleObj>
              </mc:Choice>
              <mc:Fallback>
                <p:oleObj name="Формула" r:id="rId10" imgW="2222500" imgH="482600" progId="Equation.3">
                  <p:embed/>
                  <p:pic>
                    <p:nvPicPr>
                      <p:cNvPr id="0" name="Object 2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16013" y="5516563"/>
                        <a:ext cx="3455987" cy="744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8812" name="Text Box 28"/>
          <p:cNvSpPr txBox="1">
            <a:spLocks noChangeArrowheads="1"/>
          </p:cNvSpPr>
          <p:nvPr/>
        </p:nvSpPr>
        <p:spPr bwMode="auto">
          <a:xfrm>
            <a:off x="8604250" y="6021388"/>
            <a:ext cx="346075" cy="442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charset="0"/>
              </a:rPr>
              <a:t>7</a:t>
            </a:r>
            <a:endParaRPr lang="ru-RU" sz="2300">
              <a:latin typeface="Arial" charset="0"/>
            </a:endParaRPr>
          </a:p>
        </p:txBody>
      </p:sp>
    </p:spTree>
  </p:cSld>
  <p:clrMapOvr>
    <a:masterClrMapping/>
  </p:clrMapOvr>
  <p:transition advClick="0">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a:xfrm>
            <a:off x="755650" y="115888"/>
            <a:ext cx="7775575" cy="596900"/>
          </a:xfrm>
        </p:spPr>
        <p:txBody>
          <a:bodyPr/>
          <a:lstStyle/>
          <a:p>
            <a:pPr defTabSz="914400"/>
            <a:r>
              <a:rPr lang="en-US" sz="1800" b="1"/>
              <a:t>LES simulation of aerosol transport and deposition in turbulent flow in the channel. </a:t>
            </a:r>
            <a:r>
              <a:rPr lang="en-US" sz="1800"/>
              <a:t>(Task5)</a:t>
            </a:r>
            <a:endParaRPr lang="ru-RU" sz="1800"/>
          </a:p>
        </p:txBody>
      </p:sp>
      <p:sp>
        <p:nvSpPr>
          <p:cNvPr id="760835"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60836" name="Rectangle 4"/>
          <p:cNvSpPr>
            <a:spLocks noChangeArrowheads="1"/>
          </p:cNvSpPr>
          <p:nvPr/>
        </p:nvSpPr>
        <p:spPr bwMode="auto">
          <a:xfrm>
            <a:off x="0" y="328771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60837" name="Rectangle 5"/>
          <p:cNvSpPr>
            <a:spLocks noChangeArrowheads="1"/>
          </p:cNvSpPr>
          <p:nvPr/>
        </p:nvSpPr>
        <p:spPr bwMode="auto">
          <a:xfrm>
            <a:off x="611188" y="2852738"/>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60838" name="Rectangle 6"/>
          <p:cNvSpPr>
            <a:spLocks noChangeArrowheads="1"/>
          </p:cNvSpPr>
          <p:nvPr/>
        </p:nvSpPr>
        <p:spPr bwMode="auto">
          <a:xfrm rot="-2700000">
            <a:off x="0" y="323056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60839" name="Rectangle 7"/>
          <p:cNvSpPr>
            <a:spLocks noChangeArrowheads="1"/>
          </p:cNvSpPr>
          <p:nvPr/>
        </p:nvSpPr>
        <p:spPr bwMode="auto">
          <a:xfrm>
            <a:off x="395288" y="836613"/>
            <a:ext cx="822960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500" b="1">
                <a:solidFill>
                  <a:srgbClr val="000066"/>
                </a:solidFill>
              </a:rPr>
              <a:t>Check up of model accuracy using Taylor Green vortex decay.</a:t>
            </a:r>
            <a:endParaRPr lang="ru-RU" sz="1500" b="1">
              <a:solidFill>
                <a:srgbClr val="000066"/>
              </a:solidFill>
            </a:endParaRPr>
          </a:p>
        </p:txBody>
      </p:sp>
      <p:sp>
        <p:nvSpPr>
          <p:cNvPr id="76084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60841" name="Rectangle 9"/>
          <p:cNvSpPr>
            <a:spLocks noChangeArrowheads="1"/>
          </p:cNvSpPr>
          <p:nvPr/>
        </p:nvSpPr>
        <p:spPr bwMode="auto">
          <a:xfrm>
            <a:off x="0" y="3306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60842" name="Rectangle 10"/>
          <p:cNvSpPr>
            <a:spLocks noChangeArrowheads="1"/>
          </p:cNvSpPr>
          <p:nvPr/>
        </p:nvSpPr>
        <p:spPr bwMode="auto">
          <a:xfrm>
            <a:off x="0" y="3322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60844" name="Rectangle 12"/>
          <p:cNvSpPr>
            <a:spLocks noChangeArrowheads="1"/>
          </p:cNvSpPr>
          <p:nvPr/>
        </p:nvSpPr>
        <p:spPr bwMode="auto">
          <a:xfrm>
            <a:off x="71438" y="4557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60847" name="Rectangle 15"/>
          <p:cNvSpPr>
            <a:spLocks noChangeArrowheads="1"/>
          </p:cNvSpPr>
          <p:nvPr/>
        </p:nvSpPr>
        <p:spPr bwMode="auto">
          <a:xfrm>
            <a:off x="71438" y="1368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60850" name="Rectangle 18"/>
          <p:cNvSpPr>
            <a:spLocks noChangeArrowheads="1"/>
          </p:cNvSpPr>
          <p:nvPr/>
        </p:nvSpPr>
        <p:spPr bwMode="auto">
          <a:xfrm>
            <a:off x="71438" y="4672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60853" name="Rectangle 21"/>
          <p:cNvSpPr>
            <a:spLocks noChangeArrowheads="1"/>
          </p:cNvSpPr>
          <p:nvPr/>
        </p:nvSpPr>
        <p:spPr bwMode="auto">
          <a:xfrm>
            <a:off x="71438" y="4557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60856" name="Rectangle 24"/>
          <p:cNvSpPr>
            <a:spLocks noChangeArrowheads="1"/>
          </p:cNvSpPr>
          <p:nvPr/>
        </p:nvSpPr>
        <p:spPr bwMode="auto">
          <a:xfrm>
            <a:off x="395288" y="1196975"/>
            <a:ext cx="82296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400">
                <a:solidFill>
                  <a:srgbClr val="000066"/>
                </a:solidFill>
              </a:rPr>
              <a:t>Comparison of numerical solution with analytical one for Taylor-Green vortex problem</a:t>
            </a:r>
            <a:r>
              <a:rPr lang="ru-RU" sz="2200">
                <a:solidFill>
                  <a:srgbClr val="990000"/>
                </a:solidFill>
                <a:latin typeface="Arial Black" pitchFamily="34" charset="0"/>
              </a:rPr>
              <a:t> </a:t>
            </a:r>
          </a:p>
        </p:txBody>
      </p:sp>
      <p:pic>
        <p:nvPicPr>
          <p:cNvPr id="760859" name="Picture 27" descr="Taylor-Green-comp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775" y="1736725"/>
            <a:ext cx="4811713" cy="3343275"/>
          </a:xfrm>
          <a:prstGeom prst="rect">
            <a:avLst/>
          </a:prstGeom>
          <a:noFill/>
          <a:extLst>
            <a:ext uri="{909E8E84-426E-40DD-AFC4-6F175D3DCCD1}">
              <a14:hiddenFill xmlns:a14="http://schemas.microsoft.com/office/drawing/2010/main">
                <a:solidFill>
                  <a:srgbClr val="FFFFFF"/>
                </a:solidFill>
              </a14:hiddenFill>
            </a:ext>
          </a:extLst>
        </p:spPr>
      </p:pic>
      <p:sp>
        <p:nvSpPr>
          <p:cNvPr id="760860" name="Text Box 28"/>
          <p:cNvSpPr txBox="1">
            <a:spLocks noChangeArrowheads="1"/>
          </p:cNvSpPr>
          <p:nvPr/>
        </p:nvSpPr>
        <p:spPr bwMode="auto">
          <a:xfrm>
            <a:off x="900113" y="5661025"/>
            <a:ext cx="7559675"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1400" b="1">
                <a:solidFill>
                  <a:srgbClr val="000066"/>
                </a:solidFill>
                <a:latin typeface="Arial" charset="0"/>
              </a:rPr>
              <a:t>The figure shows good agreement between analytical and numerical solutions within </a:t>
            </a:r>
            <a:r>
              <a:rPr lang="en-US" sz="1400">
                <a:solidFill>
                  <a:srgbClr val="000066"/>
                </a:solidFill>
                <a:latin typeface="Arial" charset="0"/>
              </a:rPr>
              <a:t> </a:t>
            </a:r>
            <a:r>
              <a:rPr lang="en-US" sz="1400" b="1">
                <a:solidFill>
                  <a:srgbClr val="000066"/>
                </a:solidFill>
                <a:latin typeface="Arial" charset="0"/>
              </a:rPr>
              <a:t>initial short period.</a:t>
            </a:r>
            <a:endParaRPr lang="ru-RU" sz="1400" b="1">
              <a:solidFill>
                <a:srgbClr val="000066"/>
              </a:solidFill>
              <a:latin typeface="Arial" charset="0"/>
            </a:endParaRPr>
          </a:p>
        </p:txBody>
      </p:sp>
      <p:sp>
        <p:nvSpPr>
          <p:cNvPr id="760861" name="Text Box 29"/>
          <p:cNvSpPr txBox="1">
            <a:spLocks noChangeArrowheads="1"/>
          </p:cNvSpPr>
          <p:nvPr/>
        </p:nvSpPr>
        <p:spPr bwMode="auto">
          <a:xfrm>
            <a:off x="8604250" y="6021388"/>
            <a:ext cx="346075" cy="442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charset="0"/>
              </a:rPr>
              <a:t>8</a:t>
            </a:r>
            <a:endParaRPr lang="ru-RU" sz="2300">
              <a:latin typeface="Arial" charset="0"/>
            </a:endParaRPr>
          </a:p>
        </p:txBody>
      </p:sp>
    </p:spTree>
  </p:cSld>
  <p:clrMapOvr>
    <a:masterClrMapping/>
  </p:clrMapOvr>
  <p:transition advClick="0">
    <p:zoom/>
  </p:transition>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Arial Black"/>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00008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749300" rtl="0" eaLnBrk="1" fontAlgn="base" latinLnBrk="0" hangingPunct="1">
          <a:lnSpc>
            <a:spcPct val="100000"/>
          </a:lnSpc>
          <a:spcBef>
            <a:spcPct val="0"/>
          </a:spcBef>
          <a:spcAft>
            <a:spcPct val="0"/>
          </a:spcAft>
          <a:buClrTx/>
          <a:buSzTx/>
          <a:buFontTx/>
          <a:buNone/>
          <a:tabLst/>
          <a:defRPr kumimoji="0" lang="ru-RU" sz="23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5400" cap="flat" cmpd="sng" algn="ctr">
          <a:solidFill>
            <a:srgbClr val="00008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749300" rtl="0" eaLnBrk="1" fontAlgn="base" latinLnBrk="0" hangingPunct="1">
          <a:lnSpc>
            <a:spcPct val="100000"/>
          </a:lnSpc>
          <a:spcBef>
            <a:spcPct val="0"/>
          </a:spcBef>
          <a:spcAft>
            <a:spcPct val="0"/>
          </a:spcAft>
          <a:buClrTx/>
          <a:buSzTx/>
          <a:buFontTx/>
          <a:buNone/>
          <a:tabLst/>
          <a:defRPr kumimoji="0" lang="ru-RU" sz="2300" b="0" i="0" u="none" strike="noStrike" cap="none" normalizeH="0" baseline="0" smtClean="0">
            <a:ln>
              <a:noFill/>
            </a:ln>
            <a:solidFill>
              <a:schemeClr val="tx1"/>
            </a:solidFill>
            <a:effectLst/>
            <a:latin typeface="Arial" charset="0"/>
          </a:defRPr>
        </a:defPPr>
      </a:lstStyle>
    </a:lnDef>
  </a:objectDefaults>
  <a:extraClrSchemeLst>
    <a:extraClrScheme>
      <a:clrScheme name="Оформление по умолчанию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Специальное оформление">
  <a:themeElements>
    <a:clrScheme name="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пециальное оформление">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00008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749300" rtl="0" eaLnBrk="1" fontAlgn="base" latinLnBrk="0" hangingPunct="1">
          <a:lnSpc>
            <a:spcPct val="100000"/>
          </a:lnSpc>
          <a:spcBef>
            <a:spcPct val="0"/>
          </a:spcBef>
          <a:spcAft>
            <a:spcPct val="0"/>
          </a:spcAft>
          <a:buClrTx/>
          <a:buSzTx/>
          <a:buFontTx/>
          <a:buNone/>
          <a:tabLst/>
          <a:defRPr kumimoji="0" lang="ru-RU" sz="23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5400" cap="flat" cmpd="sng" algn="ctr">
          <a:solidFill>
            <a:srgbClr val="00008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749300" rtl="0" eaLnBrk="1" fontAlgn="base" latinLnBrk="0" hangingPunct="1">
          <a:lnSpc>
            <a:spcPct val="100000"/>
          </a:lnSpc>
          <a:spcBef>
            <a:spcPct val="0"/>
          </a:spcBef>
          <a:spcAft>
            <a:spcPct val="0"/>
          </a:spcAft>
          <a:buClrTx/>
          <a:buSzTx/>
          <a:buFontTx/>
          <a:buNone/>
          <a:tabLst/>
          <a:defRPr kumimoji="0" lang="ru-RU" sz="2300" b="0" i="0" u="none" strike="noStrike" cap="none" normalizeH="0" baseline="0" smtClean="0">
            <a:ln>
              <a:noFill/>
            </a:ln>
            <a:solidFill>
              <a:schemeClr val="tx1"/>
            </a:solidFill>
            <a:effectLst/>
            <a:latin typeface="Arial" charset="0"/>
          </a:defRPr>
        </a:defPPr>
      </a:lstStyle>
    </a:lnDef>
  </a:objectDefaults>
  <a:extraClrSchemeLst>
    <a:extraClrScheme>
      <a:clrScheme name="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875</Words>
  <Application>Microsoft Office PowerPoint</Application>
  <PresentationFormat>Bildschirmpräsentation (4:3)</PresentationFormat>
  <Paragraphs>114</Paragraphs>
  <Slides>17</Slides>
  <Notes>17</Notes>
  <HiddenSlides>0</HiddenSlides>
  <MMClips>5</MMClips>
  <ScaleCrop>false</ScaleCrop>
  <HeadingPairs>
    <vt:vector size="8" baseType="variant">
      <vt:variant>
        <vt:lpstr>Verwendete Schriftarten</vt:lpstr>
      </vt:variant>
      <vt:variant>
        <vt:i4>6</vt:i4>
      </vt:variant>
      <vt:variant>
        <vt:lpstr>Design</vt:lpstr>
      </vt:variant>
      <vt:variant>
        <vt:i4>2</vt:i4>
      </vt:variant>
      <vt:variant>
        <vt:lpstr>Eingebettete OLE-Server</vt:lpstr>
      </vt:variant>
      <vt:variant>
        <vt:i4>1</vt:i4>
      </vt:variant>
      <vt:variant>
        <vt:lpstr>Folientitel</vt:lpstr>
      </vt:variant>
      <vt:variant>
        <vt:i4>17</vt:i4>
      </vt:variant>
    </vt:vector>
  </HeadingPairs>
  <TitlesOfParts>
    <vt:vector size="26" baseType="lpstr">
      <vt:lpstr>Times New Roman</vt:lpstr>
      <vt:lpstr>Arial Black</vt:lpstr>
      <vt:lpstr>Arial</vt:lpstr>
      <vt:lpstr>Symbol</vt:lpstr>
      <vt:lpstr>Wingdings</vt:lpstr>
      <vt:lpstr>Tahoma</vt:lpstr>
      <vt:lpstr>Оформление по умолчанию</vt:lpstr>
      <vt:lpstr>Специальное оформление</vt:lpstr>
      <vt:lpstr>Microsoft Equation 3.0</vt:lpstr>
      <vt:lpstr>PowerPoint-Präsentation</vt:lpstr>
      <vt:lpstr>LES simulation of aerosol transport and deposition in turbulent flow in the channel. (Task5)</vt:lpstr>
      <vt:lpstr>LES simulation of aerosol transport and deposition in turbulent flow in the channel. (Task5)</vt:lpstr>
      <vt:lpstr>LES simulation of aerosol transport and deposition in turbulent flow in the channel. (Task5)</vt:lpstr>
      <vt:lpstr>LES simulation of aerosol transport and deposition in turbulent flow in the channel. (Task5)</vt:lpstr>
      <vt:lpstr>LES simulation of aerosol transport and deposition in turbulent flow in the channel. (Task5)</vt:lpstr>
      <vt:lpstr>LES simulation of aerosol transport and deposition in turbulent flow in the channel. (Task5)</vt:lpstr>
      <vt:lpstr>LES simulation of aerosol transport and deposition in turbulent flow in the channel. (Task5)</vt:lpstr>
      <vt:lpstr>LES simulation of aerosol transport and deposition in turbulent flow in the channel. (Task5)</vt:lpstr>
      <vt:lpstr>LES simulation of aerosol transport and deposition in turbulent flow in the channel. (Task5)</vt:lpstr>
      <vt:lpstr>LES simulation of aerosol transport and deposition in turbulent flow in the channel. (Task5)</vt:lpstr>
      <vt:lpstr>LES simulation of aerosol transport and deposition in turbulent flow in the channel. (Task5)</vt:lpstr>
      <vt:lpstr>LES simulation of aerosol transport and deposition in turbulent flow in the channel. (Task5)</vt:lpstr>
      <vt:lpstr>LES simulation of aerosol transport and deposition in turbulent flow in the channel. (Task5)</vt:lpstr>
      <vt:lpstr>LES simulation of aerosol transport and deposition in turbulent flow in the channel. (Task5)</vt:lpstr>
      <vt:lpstr>LES simulation of aerosol transport and deposition in turbulent flow in the channel. (Task5)</vt:lpstr>
      <vt:lpstr>LES simulation of aerosol transport and deposition in turbulent flow in the channel. (Task5)</vt:lpstr>
    </vt:vector>
  </TitlesOfParts>
  <Company>A.P. Alexandrov RIT (NITI)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Experiment EVAN-FP1</dc:title>
  <dc:subject>EVAN</dc:subject>
  <dc:creator>Peters, Ursula (IAM)</dc:creator>
  <cp:lastModifiedBy>Peters, Ursula</cp:lastModifiedBy>
  <cp:revision>704</cp:revision>
  <dcterms:created xsi:type="dcterms:W3CDTF">2004-05-26T10:18:17Z</dcterms:created>
  <dcterms:modified xsi:type="dcterms:W3CDTF">2012-10-16T19:12:42Z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scription0">
    <vt:lpwstr/>
  </property>
</Properties>
</file>