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6" r:id="rId2"/>
    <p:sldId id="313" r:id="rId3"/>
    <p:sldId id="316" r:id="rId4"/>
    <p:sldId id="318" r:id="rId5"/>
    <p:sldId id="315" r:id="rId6"/>
    <p:sldId id="319" r:id="rId7"/>
    <p:sldId id="321" r:id="rId8"/>
    <p:sldId id="322" r:id="rId9"/>
    <p:sldId id="323" r:id="rId10"/>
    <p:sldId id="320" r:id="rId11"/>
    <p:sldId id="305" r:id="rId12"/>
    <p:sldId id="304" r:id="rId13"/>
    <p:sldId id="31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A00"/>
    <a:srgbClr val="CC3300"/>
    <a:srgbClr val="DD3203"/>
    <a:srgbClr val="56328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30" y="-4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ru-RU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ru-RU"/>
          </a:p>
        </p:txBody>
      </p:sp>
      <p:sp>
        <p:nvSpPr>
          <p:cNvPr id="1331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ru-RU"/>
          </a:p>
        </p:txBody>
      </p:sp>
      <p:sp>
        <p:nvSpPr>
          <p:cNvPr id="1331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AE4E732B-27E0-48FF-BE02-FC30B04D1F6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908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ru-RU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ru-RU"/>
          </a:p>
        </p:txBody>
      </p:sp>
      <p:sp>
        <p:nvSpPr>
          <p:cNvPr id="1034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ru-RU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BAF9DC36-CB81-456D-BB06-A0AD4064408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97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D7E37-FDB8-413C-967C-4AACA3FFF2D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29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9B486-AC9D-44E6-91F9-D9D19C2783A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34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768C6-33BB-4D96-9262-9E53F480046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81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5B7D7-8A11-4CDD-9C6C-8930A2AF8FA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96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B243C-C811-405E-AB10-C4821FA2E83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13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037F2-093D-4A9F-89E5-32F1B87F739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0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F57A1-B66A-4CC4-9259-85A01F7945C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00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258A8-8C73-4B46-AAB5-7534D027F22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61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E9287-AAD1-49FC-9545-FCDE3096090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59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E6602-77DF-4A6A-BC3B-136E73912EE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83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3B69E-4A95-47F6-9DCC-DE30CA5333B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65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8037DB86-F397-4291-8AE3-774D1E6589EE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png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png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image" Target="../media/image2.pn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700338" y="549275"/>
            <a:ext cx="5903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b="1" baseline="0"/>
              <a:t>Institute of Physics and Power Engineering</a:t>
            </a:r>
            <a:endParaRPr lang="ru-RU" baseline="0"/>
          </a:p>
        </p:txBody>
      </p:sp>
      <p:pic>
        <p:nvPicPr>
          <p:cNvPr id="61449" name="Picture 9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1336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016" name="Rectangle 1024"/>
          <p:cNvSpPr>
            <a:spLocks noChangeArrowheads="1"/>
          </p:cNvSpPr>
          <p:nvPr/>
        </p:nvSpPr>
        <p:spPr bwMode="auto">
          <a:xfrm>
            <a:off x="1619250" y="1700213"/>
            <a:ext cx="5734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baseline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ISTC CEG-CM 5th Meeting</a:t>
            </a:r>
            <a:endParaRPr lang="ru-RU" sz="3600" b="1" baseline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6020" name="Text Box 1028"/>
          <p:cNvSpPr txBox="1">
            <a:spLocks noChangeArrowheads="1"/>
          </p:cNvSpPr>
          <p:nvPr/>
        </p:nvSpPr>
        <p:spPr bwMode="auto">
          <a:xfrm>
            <a:off x="2987675" y="2565400"/>
            <a:ext cx="238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baseline="0"/>
              <a:t>Dr. A. Lukyanov</a:t>
            </a:r>
            <a:endParaRPr lang="ru-RU" b="1" baseline="0"/>
          </a:p>
        </p:txBody>
      </p:sp>
      <p:sp>
        <p:nvSpPr>
          <p:cNvPr id="86021" name="Text Box 1029"/>
          <p:cNvSpPr txBox="1">
            <a:spLocks noChangeArrowheads="1"/>
          </p:cNvSpPr>
          <p:nvPr/>
        </p:nvSpPr>
        <p:spPr bwMode="auto">
          <a:xfrm>
            <a:off x="827088" y="5229225"/>
            <a:ext cx="7651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aseline="0"/>
              <a:t>February 9-13, 2004, CEA, Paris, France</a:t>
            </a:r>
          </a:p>
          <a:p>
            <a:r>
              <a:rPr lang="en-US" sz="1600" baseline="0"/>
              <a:t>					Presented by Alexander Lukyanov</a:t>
            </a:r>
            <a:r>
              <a:rPr lang="en-US" baseline="0"/>
              <a:t> </a:t>
            </a:r>
            <a:endParaRPr lang="ru-RU" baseline="0"/>
          </a:p>
        </p:txBody>
      </p:sp>
      <p:sp>
        <p:nvSpPr>
          <p:cNvPr id="86022" name="Text Box 1030"/>
          <p:cNvSpPr txBox="1">
            <a:spLocks noChangeArrowheads="1"/>
          </p:cNvSpPr>
          <p:nvPr/>
        </p:nvSpPr>
        <p:spPr bwMode="auto">
          <a:xfrm>
            <a:off x="1547813" y="3284538"/>
            <a:ext cx="63214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baseline="0"/>
              <a:t>Determination of parameters of fission product</a:t>
            </a:r>
          </a:p>
          <a:p>
            <a:r>
              <a:rPr lang="en-US" b="1" baseline="0"/>
              <a:t>release from VVER irradiated fuel under</a:t>
            </a:r>
          </a:p>
          <a:p>
            <a:r>
              <a:rPr lang="en-US" b="1" baseline="0"/>
              <a:t>beyond design basis accident conditions</a:t>
            </a:r>
            <a:endParaRPr lang="ru-RU" b="1" baseline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en-US" sz="2800"/>
              <a:t>FP Aerosol Source Term Experimental Definition</a:t>
            </a:r>
            <a:endParaRPr lang="ru-RU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104452" name="Picture 4" descr="Безымянный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4953000" y="1752600"/>
            <a:ext cx="33528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 baseline="0"/>
              <a:t>1 -   High temperature furnace</a:t>
            </a:r>
          </a:p>
          <a:p>
            <a:r>
              <a:rPr lang="ru-RU" sz="2000" baseline="0"/>
              <a:t>2 -   Filters set</a:t>
            </a:r>
          </a:p>
          <a:p>
            <a:r>
              <a:rPr lang="ru-RU" sz="2000" baseline="0"/>
              <a:t>3 -   Bubble condensor</a:t>
            </a:r>
          </a:p>
          <a:p>
            <a:r>
              <a:rPr lang="ru-RU" sz="2000" baseline="0"/>
              <a:t>4 -   Heater</a:t>
            </a:r>
          </a:p>
          <a:p>
            <a:r>
              <a:rPr lang="ru-RU" sz="2000" baseline="0"/>
              <a:t>5 -   Flowmeter</a:t>
            </a:r>
          </a:p>
          <a:p>
            <a:r>
              <a:rPr lang="ru-RU" sz="2000" baseline="0"/>
              <a:t>6 -   Ventillation</a:t>
            </a:r>
          </a:p>
          <a:p>
            <a:r>
              <a:rPr lang="ru-RU" sz="2000" baseline="0"/>
              <a:t>7 -   Steam supply</a:t>
            </a:r>
          </a:p>
          <a:p>
            <a:r>
              <a:rPr lang="ru-RU" sz="2000" baseline="0"/>
              <a:t>8 -   Gas supply</a:t>
            </a:r>
          </a:p>
          <a:p>
            <a:r>
              <a:rPr lang="ru-RU" sz="2000" baseline="0"/>
              <a:t>9 -   Kr detector</a:t>
            </a:r>
          </a:p>
          <a:p>
            <a:r>
              <a:rPr lang="ru-RU" sz="2000" baseline="0"/>
              <a:t>10 - Gas sampler</a:t>
            </a:r>
          </a:p>
        </p:txBody>
      </p:sp>
      <p:graphicFrame>
        <p:nvGraphicFramePr>
          <p:cNvPr id="104459" name="Object 11"/>
          <p:cNvGraphicFramePr>
            <a:graphicFrameLocks noChangeAspect="1"/>
          </p:cNvGraphicFramePr>
          <p:nvPr>
            <p:ph sz="half" idx="1"/>
          </p:nvPr>
        </p:nvGraphicFramePr>
        <p:xfrm>
          <a:off x="685800" y="1752600"/>
          <a:ext cx="3810000" cy="389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3" name="Bitmap Image" r:id="rId4" imgW="3552381" imgH="3629532" progId="Paint.Picture">
                  <p:embed/>
                </p:oleObj>
              </mc:Choice>
              <mc:Fallback>
                <p:oleObj name="Bitmap Image" r:id="rId4" imgW="3552381" imgH="3629532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52600"/>
                        <a:ext cx="3810000" cy="3890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r>
              <a:rPr lang="ru-RU" sz="5400" b="1">
                <a:solidFill>
                  <a:srgbClr val="FFCCFF"/>
                </a:solidFill>
              </a:rPr>
              <a:t/>
            </a:r>
            <a:br>
              <a:rPr lang="ru-RU" sz="5400" b="1">
                <a:solidFill>
                  <a:srgbClr val="FFCCFF"/>
                </a:solidFill>
              </a:rPr>
            </a:br>
            <a:r>
              <a:rPr lang="en-US" sz="5400" b="1">
                <a:solidFill>
                  <a:srgbClr val="FFCCFF"/>
                </a:solidFill>
              </a:rPr>
              <a:t/>
            </a:r>
            <a:br>
              <a:rPr lang="en-US" sz="5400" b="1">
                <a:solidFill>
                  <a:srgbClr val="FFCCFF"/>
                </a:solidFill>
              </a:rPr>
            </a:br>
            <a:r>
              <a:rPr lang="en-US" sz="5400" b="1">
                <a:solidFill>
                  <a:srgbClr val="FFCCFF"/>
                </a:solidFill>
              </a:rPr>
              <a:t/>
            </a:r>
            <a:br>
              <a:rPr lang="en-US" sz="5400" b="1">
                <a:solidFill>
                  <a:srgbClr val="FFCCFF"/>
                </a:solidFill>
              </a:rPr>
            </a:b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ph idx="1"/>
          </p:nvPr>
        </p:nvGraphicFramePr>
        <p:xfrm>
          <a:off x="2627313" y="1773238"/>
          <a:ext cx="4078287" cy="403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0" name="Image Document" r:id="rId3" imgW="3762360" imgH="3724200" progId="WangImage.Document">
                  <p:embed/>
                </p:oleObj>
              </mc:Choice>
              <mc:Fallback>
                <p:oleObj name="Image Document" r:id="rId3" imgW="3762360" imgH="3724200" progId="WangImage.Document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1773238"/>
                        <a:ext cx="4078287" cy="403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87450" y="981075"/>
            <a:ext cx="6307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aseline="0"/>
              <a:t>Source Term Definition for VVER Irradiated Fuel</a:t>
            </a:r>
            <a:endParaRPr lang="ru-RU" baseline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574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3" name="Picture 3" descr="Безымянный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28600" y="304800"/>
            <a:ext cx="86868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 typeface="Wingdings" pitchFamily="2" charset="2"/>
              <a:buNone/>
            </a:pPr>
            <a:r>
              <a:rPr lang="ru-RU" sz="2800" b="1" i="1" baseline="0"/>
              <a:t>	</a:t>
            </a:r>
            <a:endParaRPr lang="ru-RU" sz="3200" baseline="0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900113" y="981075"/>
            <a:ext cx="7532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aseline="0"/>
              <a:t> Conditions Of Performed Experiments With Irradiated Fuel</a:t>
            </a:r>
            <a:endParaRPr lang="ru-RU" baseline="0"/>
          </a:p>
        </p:txBody>
      </p:sp>
      <p:graphicFrame>
        <p:nvGraphicFramePr>
          <p:cNvPr id="59827" name="Group 435"/>
          <p:cNvGraphicFramePr>
            <a:graphicFrameLocks noGrp="1"/>
          </p:cNvGraphicFramePr>
          <p:nvPr/>
        </p:nvGraphicFramePr>
        <p:xfrm>
          <a:off x="914400" y="1676400"/>
          <a:ext cx="7739063" cy="4751388"/>
        </p:xfrm>
        <a:graphic>
          <a:graphicData uri="http://schemas.openxmlformats.org/drawingml/2006/table">
            <a:tbl>
              <a:tblPr/>
              <a:tblGrid>
                <a:gridCol w="935038"/>
                <a:gridCol w="720725"/>
                <a:gridCol w="1152525"/>
                <a:gridCol w="1655762"/>
                <a:gridCol w="1655763"/>
                <a:gridCol w="1436687"/>
                <a:gridCol w="208280"/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Nuclide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Fuel Specimen Parameters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Conditions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810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Mass, g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Burn up, MW*Day/ kg U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Activity, Bc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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Gas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Cs-137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7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900,1000, 1100,1200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Cs-137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и 17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8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900,1000, 1100,1200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Steam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Cs-137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6.3 и 9.6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8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1200,1600, 2100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Cs-137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и 17.6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7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1200,1600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Steam - Ar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Ru-106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и 17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6.010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900,1000, 1100,1200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Ru-106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и 17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1100,1200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Ar-Steam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Ru-106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6.3 и 9.6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l0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4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1200,1600, 2100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828" name="Text Box 436"/>
          <p:cNvSpPr txBox="1">
            <a:spLocks noChangeArrowheads="1"/>
          </p:cNvSpPr>
          <p:nvPr/>
        </p:nvSpPr>
        <p:spPr bwMode="auto">
          <a:xfrm>
            <a:off x="24384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59829" name="Picture 437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7" name="Rectangle 11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  <a:noFill/>
          <a:ln/>
        </p:spPr>
        <p:txBody>
          <a:bodyPr/>
          <a:lstStyle/>
          <a:p>
            <a:r>
              <a:rPr lang="en-US" sz="3200"/>
              <a:t>FP Aerosol Source Term Experimental Definition</a:t>
            </a:r>
            <a:endParaRPr lang="ru-RU" sz="3200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70669" name="Picture 13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971550" y="2019300"/>
            <a:ext cx="76327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baseline="0"/>
              <a:t>What is new</a:t>
            </a:r>
            <a:r>
              <a:rPr lang="en-US" baseline="0"/>
              <a:t>:</a:t>
            </a:r>
          </a:p>
          <a:p>
            <a:endParaRPr lang="en-US" baseline="0"/>
          </a:p>
          <a:p>
            <a:pPr>
              <a:buFontTx/>
              <a:buChar char="-"/>
            </a:pPr>
            <a:r>
              <a:rPr lang="en-US" baseline="0"/>
              <a:t>Comparative measurements in steam containing atmosphere were conducted;</a:t>
            </a:r>
          </a:p>
          <a:p>
            <a:pPr>
              <a:buFontTx/>
              <a:buChar char="-"/>
            </a:pPr>
            <a:endParaRPr lang="en-US" baseline="0"/>
          </a:p>
          <a:p>
            <a:pPr>
              <a:buFontTx/>
              <a:buChar char="-"/>
            </a:pPr>
            <a:r>
              <a:rPr lang="en-US" baseline="0"/>
              <a:t>Oxygen partial pressure measurement in inert atmosphere is provided;</a:t>
            </a:r>
          </a:p>
          <a:p>
            <a:pPr>
              <a:buFontTx/>
              <a:buChar char="-"/>
            </a:pPr>
            <a:endParaRPr lang="en-US" baseline="0"/>
          </a:p>
          <a:p>
            <a:pPr>
              <a:buFontTx/>
              <a:buChar char="-"/>
            </a:pPr>
            <a:r>
              <a:rPr lang="en-US" baseline="0"/>
              <a:t>Temperature range is to be extended up to 2500 </a:t>
            </a:r>
            <a:r>
              <a:rPr lang="en-US" baseline="50000"/>
              <a:t>o</a:t>
            </a:r>
            <a:r>
              <a:rPr lang="en-US" baseline="0"/>
              <a:t>C;</a:t>
            </a:r>
          </a:p>
          <a:p>
            <a:pPr>
              <a:buFontTx/>
              <a:buChar char="-"/>
            </a:pPr>
            <a:endParaRPr lang="en-US" baseline="0"/>
          </a:p>
          <a:p>
            <a:pPr>
              <a:buFontTx/>
              <a:buChar char="-"/>
            </a:pPr>
            <a:r>
              <a:rPr lang="en-US" baseline="0"/>
              <a:t>Influence of the structure materials in hot zone (Zr, stainless steel) on FP aerosol formation is to be determined.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Text Box 5"/>
          <p:cNvSpPr txBox="1">
            <a:spLocks noChangeArrowheads="1"/>
          </p:cNvSpPr>
          <p:nvPr>
            <p:ph type="title"/>
          </p:nvPr>
        </p:nvSpPr>
        <p:spPr>
          <a:xfrm>
            <a:off x="2514600" y="228600"/>
            <a:ext cx="6262688" cy="457200"/>
          </a:xfrm>
          <a:noFill/>
          <a:ln/>
        </p:spPr>
        <p:txBody>
          <a:bodyPr/>
          <a:lstStyle/>
          <a:p>
            <a:pPr eaLnBrk="0" hangingPunct="0"/>
            <a:r>
              <a:rPr lang="en-US" sz="2400" b="1"/>
              <a:t>  Institute</a:t>
            </a:r>
            <a:r>
              <a:rPr lang="ru-RU" sz="2400" b="1"/>
              <a:t> of Physics and Power Engineering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2411413" y="1052513"/>
            <a:ext cx="2290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aseline="0"/>
              <a:t>Proposal Content</a:t>
            </a:r>
            <a:endParaRPr lang="ru-RU" baseline="0"/>
          </a:p>
        </p:txBody>
      </p:sp>
      <p:graphicFrame>
        <p:nvGraphicFramePr>
          <p:cNvPr id="85045" name="Object 53"/>
          <p:cNvGraphicFramePr>
            <a:graphicFrameLocks noChangeAspect="1"/>
          </p:cNvGraphicFramePr>
          <p:nvPr/>
        </p:nvGraphicFramePr>
        <p:xfrm>
          <a:off x="465138" y="2206625"/>
          <a:ext cx="8577262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3" name="Документ" r:id="rId3" imgW="8664067" imgH="4048957" progId="Word.Document.8">
                  <p:embed/>
                </p:oleObj>
              </mc:Choice>
              <mc:Fallback>
                <p:oleObj name="Документ" r:id="rId3" imgW="8664067" imgH="4048957" progId="Word.Document.8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2206625"/>
                        <a:ext cx="8577262" cy="399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5051" name="Picture 59" descr="Безымянный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 sz="2800"/>
              <a:t>Aerosol’s Terms Definition in Containment Code KUPOL-M</a:t>
            </a:r>
            <a:endParaRPr lang="ru-RU" sz="4000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98316" name="Picture 12" descr="Безымянный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2438400" y="3810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graphicFrame>
        <p:nvGraphicFramePr>
          <p:cNvPr id="98318" name="Object 14"/>
          <p:cNvGraphicFramePr>
            <a:graphicFrameLocks noChangeAspect="1"/>
          </p:cNvGraphicFramePr>
          <p:nvPr/>
        </p:nvGraphicFramePr>
        <p:xfrm>
          <a:off x="2209800" y="2362200"/>
          <a:ext cx="525621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6" name="Equation" r:id="rId4" imgW="2095200" imgH="482400" progId="Equation.3">
                  <p:embed/>
                </p:oleObj>
              </mc:Choice>
              <mc:Fallback>
                <p:oleObj name="Equation" r:id="rId4" imgW="2095200" imgH="4824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62200"/>
                        <a:ext cx="5256213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9" name="Object 15"/>
          <p:cNvGraphicFramePr>
            <a:graphicFrameLocks noChangeAspect="1"/>
          </p:cNvGraphicFramePr>
          <p:nvPr/>
        </p:nvGraphicFramePr>
        <p:xfrm>
          <a:off x="2057400" y="3581400"/>
          <a:ext cx="668972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7" name="Equation" r:id="rId6" imgW="2908080" imgH="507960" progId="Equation.3">
                  <p:embed/>
                </p:oleObj>
              </mc:Choice>
              <mc:Fallback>
                <p:oleObj name="Equation" r:id="rId6" imgW="2908080" imgH="5079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81400"/>
                        <a:ext cx="6689725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0" name="Object 16"/>
          <p:cNvGraphicFramePr>
            <a:graphicFrameLocks noChangeAspect="1"/>
          </p:cNvGraphicFramePr>
          <p:nvPr/>
        </p:nvGraphicFramePr>
        <p:xfrm>
          <a:off x="2057400" y="5105400"/>
          <a:ext cx="689927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8" name="Equation" r:id="rId8" imgW="2984400" imgH="495000" progId="Equation.3">
                  <p:embed/>
                </p:oleObj>
              </mc:Choice>
              <mc:Fallback>
                <p:oleObj name="Equation" r:id="rId8" imgW="2984400" imgH="4950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05400"/>
                        <a:ext cx="6899275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23" name="Text Box 19"/>
          <p:cNvSpPr txBox="1">
            <a:spLocks noChangeArrowheads="1"/>
          </p:cNvSpPr>
          <p:nvPr/>
        </p:nvSpPr>
        <p:spPr bwMode="auto">
          <a:xfrm>
            <a:off x="288925" y="2708275"/>
            <a:ext cx="1908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aseline="0"/>
              <a:t>Concentration</a:t>
            </a:r>
          </a:p>
        </p:txBody>
      </p:sp>
      <p:sp>
        <p:nvSpPr>
          <p:cNvPr id="98324" name="Text Box 20"/>
          <p:cNvSpPr txBox="1">
            <a:spLocks noChangeArrowheads="1"/>
          </p:cNvSpPr>
          <p:nvPr/>
        </p:nvSpPr>
        <p:spPr bwMode="auto">
          <a:xfrm>
            <a:off x="381000" y="3733800"/>
            <a:ext cx="1425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aseline="0"/>
              <a:t>Water content</a:t>
            </a:r>
          </a:p>
        </p:txBody>
      </p:sp>
      <p:sp>
        <p:nvSpPr>
          <p:cNvPr id="98325" name="Text Box 21"/>
          <p:cNvSpPr txBox="1">
            <a:spLocks noChangeArrowheads="1"/>
          </p:cNvSpPr>
          <p:nvPr/>
        </p:nvSpPr>
        <p:spPr bwMode="auto">
          <a:xfrm>
            <a:off x="381000" y="5410200"/>
            <a:ext cx="137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aseline="0"/>
              <a:t>Dustiness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685800" y="1066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 baseline="0">
                <a:solidFill>
                  <a:schemeClr val="tx2"/>
                </a:solidFill>
              </a:rPr>
              <a:t>Aerosols Transport Models in Containment Code KUPOL-M</a:t>
            </a:r>
            <a:endParaRPr lang="ru-RU" sz="4000" baseline="0">
              <a:solidFill>
                <a:schemeClr val="tx2"/>
              </a:solidFill>
            </a:endParaRP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685800" y="1981200"/>
            <a:ext cx="82073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3200" baseline="0"/>
              <a:t>	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0357" name="Object 5"/>
          <p:cNvGraphicFramePr>
            <a:graphicFrameLocks noChangeAspect="1"/>
          </p:cNvGraphicFramePr>
          <p:nvPr/>
        </p:nvGraphicFramePr>
        <p:xfrm>
          <a:off x="457200" y="2590800"/>
          <a:ext cx="6329363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6" name="Equation" r:id="rId3" imgW="2831760" imgH="482400" progId="Equation.3">
                  <p:embed/>
                </p:oleObj>
              </mc:Choice>
              <mc:Fallback>
                <p:oleObj name="Equation" r:id="rId3" imgW="283176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90800"/>
                        <a:ext cx="6329363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0359" name="Object 7"/>
          <p:cNvGraphicFramePr>
            <a:graphicFrameLocks noChangeAspect="1"/>
          </p:cNvGraphicFramePr>
          <p:nvPr/>
        </p:nvGraphicFramePr>
        <p:xfrm>
          <a:off x="2971800" y="3810000"/>
          <a:ext cx="5184775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7" name="Equation" r:id="rId5" imgW="2565400" imgH="495300" progId="Equation.3">
                  <p:embed/>
                </p:oleObj>
              </mc:Choice>
              <mc:Fallback>
                <p:oleObj name="Equation" r:id="rId5" imgW="2565400" imgH="495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810000"/>
                        <a:ext cx="5184775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0361" name="Object 9"/>
          <p:cNvGraphicFramePr>
            <a:graphicFrameLocks noChangeAspect="1"/>
          </p:cNvGraphicFramePr>
          <p:nvPr/>
        </p:nvGraphicFramePr>
        <p:xfrm>
          <a:off x="2819400" y="4953000"/>
          <a:ext cx="547211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8" name="Equation" r:id="rId7" imgW="2438400" imgH="266700" progId="Equation.3">
                  <p:embed/>
                </p:oleObj>
              </mc:Choice>
              <mc:Fallback>
                <p:oleObj name="Equation" r:id="rId7" imgW="2438400" imgH="2667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953000"/>
                        <a:ext cx="5472113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0363" name="Object 11"/>
          <p:cNvGraphicFramePr>
            <a:graphicFrameLocks noChangeAspect="1"/>
          </p:cNvGraphicFramePr>
          <p:nvPr/>
        </p:nvGraphicFramePr>
        <p:xfrm>
          <a:off x="609600" y="5562600"/>
          <a:ext cx="7993063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9" name="Equation" r:id="rId9" imgW="4165600" imgH="558800" progId="Equation.3">
                  <p:embed/>
                </p:oleObj>
              </mc:Choice>
              <mc:Fallback>
                <p:oleObj name="Equation" r:id="rId9" imgW="4165600" imgH="558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562600"/>
                        <a:ext cx="7993063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0364" name="Picture 12" descr="Безымянный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2438400" y="3810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r>
              <a:rPr lang="en-US" sz="2800"/>
              <a:t>Coagulation Modeling </a:t>
            </a:r>
            <a:endParaRPr lang="ru-RU"/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90122" name="Picture 10" descr="Безымянный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0124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4800600" y="1752600"/>
          <a:ext cx="3767138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2" name="Plot Document" r:id="rId4" imgW="6394320" imgH="6983280" progId="Grapher.Document">
                  <p:embed/>
                </p:oleObj>
              </mc:Choice>
              <mc:Fallback>
                <p:oleObj name="Plot Document" r:id="rId4" imgW="6394320" imgH="6983280" progId="Grapher.Document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752600"/>
                        <a:ext cx="3767138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125" name="Group 13"/>
          <p:cNvGrpSpPr>
            <a:grpSpLocks/>
          </p:cNvGrpSpPr>
          <p:nvPr/>
        </p:nvGrpSpPr>
        <p:grpSpPr bwMode="auto">
          <a:xfrm>
            <a:off x="6629400" y="2819400"/>
            <a:ext cx="1550988" cy="960438"/>
            <a:chOff x="3343" y="1021"/>
            <a:chExt cx="977" cy="605"/>
          </a:xfrm>
        </p:grpSpPr>
        <p:sp>
          <p:nvSpPr>
            <p:cNvPr id="90126" name="Text Box 14"/>
            <p:cNvSpPr txBox="1">
              <a:spLocks noChangeArrowheads="1"/>
            </p:cNvSpPr>
            <p:nvPr/>
          </p:nvSpPr>
          <p:spPr bwMode="auto">
            <a:xfrm>
              <a:off x="3343" y="1021"/>
              <a:ext cx="977" cy="60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ru-RU" sz="1400" b="1" baseline="0"/>
                <a:t>Line     Time</a:t>
              </a:r>
            </a:p>
            <a:p>
              <a:pPr algn="just"/>
              <a:r>
                <a:rPr lang="ru-RU" sz="1400" b="1" baseline="0"/>
                <a:t>	0</a:t>
              </a:r>
              <a:endParaRPr lang="en-US" sz="1400" b="1" baseline="0"/>
            </a:p>
            <a:p>
              <a:pPr algn="just"/>
              <a:r>
                <a:rPr lang="en-US" sz="1400" b="1" baseline="0"/>
                <a:t>	3</a:t>
              </a:r>
            </a:p>
            <a:p>
              <a:pPr algn="just"/>
              <a:r>
                <a:rPr lang="en-US" sz="1400" b="1" baseline="0"/>
                <a:t>	7</a:t>
              </a:r>
              <a:endParaRPr lang="en-US" sz="1400" baseline="0"/>
            </a:p>
          </p:txBody>
        </p:sp>
        <p:sp>
          <p:nvSpPr>
            <p:cNvPr id="90127" name="Line 15"/>
            <p:cNvSpPr>
              <a:spLocks noChangeAspect="1" noChangeShapeType="1"/>
            </p:cNvSpPr>
            <p:nvPr/>
          </p:nvSpPr>
          <p:spPr bwMode="auto">
            <a:xfrm>
              <a:off x="3498" y="1542"/>
              <a:ext cx="20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0128" name="Line 16"/>
            <p:cNvSpPr>
              <a:spLocks noChangeAspect="1" noChangeShapeType="1"/>
            </p:cNvSpPr>
            <p:nvPr/>
          </p:nvSpPr>
          <p:spPr bwMode="auto">
            <a:xfrm>
              <a:off x="3498" y="1404"/>
              <a:ext cx="201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0129" name="Line 17"/>
            <p:cNvSpPr>
              <a:spLocks noChangeAspect="1" noChangeShapeType="1"/>
            </p:cNvSpPr>
            <p:nvPr/>
          </p:nvSpPr>
          <p:spPr bwMode="auto">
            <a:xfrm>
              <a:off x="3498" y="1260"/>
              <a:ext cx="201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aphicFrame>
        <p:nvGraphicFramePr>
          <p:cNvPr id="90131" name="Object 19"/>
          <p:cNvGraphicFramePr>
            <a:graphicFrameLocks noChangeAspect="1"/>
          </p:cNvGraphicFramePr>
          <p:nvPr>
            <p:ph sz="half" idx="1"/>
          </p:nvPr>
        </p:nvGraphicFramePr>
        <p:xfrm>
          <a:off x="685800" y="2133600"/>
          <a:ext cx="38100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3" name="Plot Document" r:id="rId6" imgW="6387120" imgH="6260040" progId="Grapher.Document">
                  <p:embed/>
                </p:oleObj>
              </mc:Choice>
              <mc:Fallback>
                <p:oleObj name="Plot Document" r:id="rId6" imgW="6387120" imgH="6260040" progId="Grapher.Document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38100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en-US" sz="2800"/>
              <a:t>Aerosol Dynamics Modeling</a:t>
            </a:r>
            <a:r>
              <a:rPr lang="en-US"/>
              <a:t> </a:t>
            </a:r>
            <a:endParaRPr lang="ru-RU"/>
          </a:p>
        </p:txBody>
      </p:sp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101380" name="Picture 4" descr="Безымянный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1678" name="Object 302"/>
          <p:cNvGraphicFramePr>
            <a:graphicFrameLocks noChangeAspect="1"/>
          </p:cNvGraphicFramePr>
          <p:nvPr>
            <p:ph sz="half" idx="1"/>
          </p:nvPr>
        </p:nvGraphicFramePr>
        <p:xfrm>
          <a:off x="762000" y="1447800"/>
          <a:ext cx="3810000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86" name="Bitmap Image" r:id="rId4" imgW="3219899" imgH="3238952" progId="Paint.Picture">
                  <p:embed/>
                </p:oleObj>
              </mc:Choice>
              <mc:Fallback>
                <p:oleObj name="Bitmap Image" r:id="rId4" imgW="3219899" imgH="3238952" progId="Paint.Picture">
                  <p:embed/>
                  <p:pic>
                    <p:nvPicPr>
                      <p:cNvPr id="0" name="Object 3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3810000" cy="383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683" name="Object 307"/>
          <p:cNvGraphicFramePr>
            <a:graphicFrameLocks noChangeAspect="1"/>
          </p:cNvGraphicFramePr>
          <p:nvPr/>
        </p:nvGraphicFramePr>
        <p:xfrm>
          <a:off x="4876800" y="1524000"/>
          <a:ext cx="3876675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87" name="Bitmap Image" r:id="rId6" imgW="3343742" imgH="3209524" progId="Paint.Picture">
                  <p:embed/>
                </p:oleObj>
              </mc:Choice>
              <mc:Fallback>
                <p:oleObj name="Bitmap Image" r:id="rId6" imgW="3343742" imgH="3209524" progId="Paint.Picture">
                  <p:embed/>
                  <p:pic>
                    <p:nvPicPr>
                      <p:cNvPr id="0" name="Object 3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524000"/>
                        <a:ext cx="3876675" cy="372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684" name="Text Box 308"/>
          <p:cNvSpPr txBox="1">
            <a:spLocks noChangeArrowheads="1"/>
          </p:cNvSpPr>
          <p:nvPr/>
        </p:nvSpPr>
        <p:spPr bwMode="auto">
          <a:xfrm>
            <a:off x="609600" y="5257800"/>
            <a:ext cx="406876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600" baseline="0"/>
              <a:t>1 - Starting value</a:t>
            </a:r>
          </a:p>
          <a:p>
            <a:r>
              <a:rPr lang="ru-RU" sz="1600" baseline="0"/>
              <a:t>2 - Condensation influence</a:t>
            </a:r>
          </a:p>
          <a:p>
            <a:r>
              <a:rPr lang="ru-RU" sz="1600" baseline="0"/>
              <a:t>3 - Condensation + coagulation</a:t>
            </a:r>
          </a:p>
          <a:p>
            <a:r>
              <a:rPr lang="ru-RU" sz="1600" baseline="0"/>
              <a:t>4 - Coagulation influence</a:t>
            </a:r>
            <a:endParaRPr lang="ru-RU" baseline="0"/>
          </a:p>
        </p:txBody>
      </p:sp>
      <p:sp>
        <p:nvSpPr>
          <p:cNvPr id="101685" name="Rectangle 309"/>
          <p:cNvSpPr>
            <a:spLocks noChangeArrowheads="1"/>
          </p:cNvSpPr>
          <p:nvPr/>
        </p:nvSpPr>
        <p:spPr bwMode="auto">
          <a:xfrm>
            <a:off x="4953000" y="5334000"/>
            <a:ext cx="274161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600" baseline="0"/>
              <a:t>1 - Coagulation influence</a:t>
            </a:r>
          </a:p>
          <a:p>
            <a:r>
              <a:rPr lang="ru-RU" sz="1600" baseline="0"/>
              <a:t>2 - Condensation influence</a:t>
            </a:r>
          </a:p>
          <a:p>
            <a:r>
              <a:rPr lang="ru-RU" sz="1600" baseline="0"/>
              <a:t>3 - Condensation + coagulation</a:t>
            </a:r>
          </a:p>
          <a:p>
            <a:endParaRPr lang="ru-RU" sz="1600" baseline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en-US" sz="2800"/>
              <a:t>Aerosol Dynamics Modeling – </a:t>
            </a:r>
            <a:r>
              <a:rPr lang="en-US" sz="2800" u="sng"/>
              <a:t>What is new</a:t>
            </a:r>
            <a:r>
              <a:rPr lang="en-US" u="sng"/>
              <a:t> </a:t>
            </a:r>
            <a:endParaRPr lang="ru-RU" u="sng"/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105476" name="Picture 4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611188" y="1628775"/>
            <a:ext cx="77755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baseline="0"/>
              <a:t>Thermohydraulic code itself (KUPOL-M version 1.10) took part in the first stage of the international standard problem on containment thermohydraulics (ISP-47) which was performed during 2002-2003 on the basis of French experiments on TOSQAN and MISTRA facilities in Saclay;</a:t>
            </a:r>
          </a:p>
          <a:p>
            <a:pPr>
              <a:buFontTx/>
              <a:buChar char="-"/>
            </a:pPr>
            <a:r>
              <a:rPr lang="en-US" baseline="0"/>
              <a:t>Special procedure of solving integral-differential equation for the dispersed particles distribution function was developed and tested numerically;  </a:t>
            </a:r>
          </a:p>
          <a:p>
            <a:pPr>
              <a:buFontTx/>
              <a:buChar char="-"/>
            </a:pPr>
            <a:r>
              <a:rPr lang="en-US" baseline="0"/>
              <a:t>Coupling between thermohydraulic KUPOL code and aerosols dynamics model presented was performed giving possibility for tied analysis of the fission products propagation toward and into containment;</a:t>
            </a:r>
          </a:p>
          <a:p>
            <a:endParaRPr lang="ru-RU" baseline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81075"/>
            <a:ext cx="7704137" cy="587375"/>
          </a:xfrm>
        </p:spPr>
        <p:txBody>
          <a:bodyPr/>
          <a:lstStyle/>
          <a:p>
            <a:pPr algn="l"/>
            <a:r>
              <a:rPr lang="en-US" sz="2800"/>
              <a:t>What is new</a:t>
            </a:r>
            <a:r>
              <a:rPr lang="en-US"/>
              <a:t> </a:t>
            </a:r>
            <a:r>
              <a:rPr lang="en-US" sz="2800"/>
              <a:t>– </a:t>
            </a:r>
            <a:r>
              <a:rPr lang="en-US" sz="2400"/>
              <a:t>semi empirical model of low-volatile FP</a:t>
            </a:r>
            <a:br>
              <a:rPr lang="en-US" sz="2400"/>
            </a:br>
            <a:r>
              <a:rPr lang="en-US" sz="2400"/>
              <a:t>release by combination of intra- and inter-granular diffusion:</a:t>
            </a:r>
            <a:br>
              <a:rPr lang="en-US" sz="2400"/>
            </a:br>
            <a:endParaRPr lang="ru-RU" sz="2400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106500" name="Picture 4" descr="Безымянный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611188" y="1628775"/>
            <a:ext cx="777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baseline="0"/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6502" name="Object 6"/>
          <p:cNvGraphicFramePr>
            <a:graphicFrameLocks noChangeAspect="1"/>
          </p:cNvGraphicFramePr>
          <p:nvPr/>
        </p:nvGraphicFramePr>
        <p:xfrm>
          <a:off x="1116013" y="2276475"/>
          <a:ext cx="5616575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9" name="Формула" r:id="rId4" imgW="2019300" imgH="457200" progId="Equation.3">
                  <p:embed/>
                </p:oleObj>
              </mc:Choice>
              <mc:Fallback>
                <p:oleObj name="Формула" r:id="rId4" imgW="20193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276475"/>
                        <a:ext cx="5616575" cy="127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1130300" y="1833563"/>
            <a:ext cx="6897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Gas phase diffusion (accounting porosity of the pellet)</a:t>
            </a:r>
            <a:endParaRPr lang="ru-RU" baseline="0"/>
          </a:p>
        </p:txBody>
      </p:sp>
      <p:sp>
        <p:nvSpPr>
          <p:cNvPr id="106505" name="Text Box 9"/>
          <p:cNvSpPr txBox="1">
            <a:spLocks noChangeArrowheads="1"/>
          </p:cNvSpPr>
          <p:nvPr/>
        </p:nvSpPr>
        <p:spPr bwMode="auto">
          <a:xfrm>
            <a:off x="1258888" y="3644900"/>
            <a:ext cx="6861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aseline="0"/>
              <a:t>In  combination with S</a:t>
            </a:r>
            <a:r>
              <a:rPr lang="en-US"/>
              <a:t>i</a:t>
            </a:r>
            <a:r>
              <a:rPr lang="en-US" baseline="0"/>
              <a:t>(r) determined by solid state diffusion in the grain</a:t>
            </a:r>
            <a:endParaRPr lang="ru-RU" baseline="0"/>
          </a:p>
        </p:txBody>
      </p:sp>
      <p:sp>
        <p:nvSpPr>
          <p:cNvPr id="1065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6506" name="Object 10"/>
          <p:cNvGraphicFramePr>
            <a:graphicFrameLocks noChangeAspect="1"/>
          </p:cNvGraphicFramePr>
          <p:nvPr/>
        </p:nvGraphicFramePr>
        <p:xfrm>
          <a:off x="1476375" y="4581525"/>
          <a:ext cx="5472113" cy="152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0" name="Формула" r:id="rId6" imgW="1739900" imgH="482600" progId="Equation.3">
                  <p:embed/>
                </p:oleObj>
              </mc:Choice>
              <mc:Fallback>
                <p:oleObj name="Формула" r:id="rId6" imgW="1739900" imgH="482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581525"/>
                        <a:ext cx="5472113" cy="1525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Aerosol Dynamics Modeling – What is new</a:t>
            </a:r>
            <a:r>
              <a:rPr lang="en-US"/>
              <a:t> </a:t>
            </a:r>
            <a:endParaRPr lang="ru-RU"/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108548" name="Picture 4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611188" y="1628775"/>
            <a:ext cx="777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baseline="0"/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130300" y="1833563"/>
            <a:ext cx="6897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Some row results of Cs isothermal release </a:t>
            </a:r>
            <a:endParaRPr lang="ru-RU" baseline="0"/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08556" name="Picture 12"/>
          <p:cNvPicPr>
            <a:picLocks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2420938"/>
            <a:ext cx="5394325" cy="36782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580</Words>
  <Application>Microsoft Office PowerPoint</Application>
  <PresentationFormat>Bildschirmpräsentation (4:3)</PresentationFormat>
  <Paragraphs>124</Paragraphs>
  <Slides>13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5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Times New Roman</vt:lpstr>
      <vt:lpstr>Symbol</vt:lpstr>
      <vt:lpstr>Wingdings</vt:lpstr>
      <vt:lpstr>Оформление по умолчанию</vt:lpstr>
      <vt:lpstr>Документ Microsoft Word</vt:lpstr>
      <vt:lpstr>Microsoft Equation 3.0</vt:lpstr>
      <vt:lpstr>Grapher Plot Document</vt:lpstr>
      <vt:lpstr>Bitmap Image</vt:lpstr>
      <vt:lpstr>Image Document</vt:lpstr>
      <vt:lpstr>PowerPoint-Präsentation</vt:lpstr>
      <vt:lpstr>  Institute of Physics and Power Engineering</vt:lpstr>
      <vt:lpstr>Aerosol’s Terms Definition in Containment Code KUPOL-M</vt:lpstr>
      <vt:lpstr>PowerPoint-Präsentation</vt:lpstr>
      <vt:lpstr>Coagulation Modeling </vt:lpstr>
      <vt:lpstr>Aerosol Dynamics Modeling </vt:lpstr>
      <vt:lpstr>Aerosol Dynamics Modeling – What is new </vt:lpstr>
      <vt:lpstr>What is new – semi empirical model of low-volatile FP release by combination of intra- and inter-granular diffusion: </vt:lpstr>
      <vt:lpstr>Aerosol Dynamics Modeling – What is new </vt:lpstr>
      <vt:lpstr>FP Aerosol Source Term Experimental Definition</vt:lpstr>
      <vt:lpstr>   </vt:lpstr>
      <vt:lpstr>PowerPoint-Präsentation</vt:lpstr>
      <vt:lpstr>FP Aerosol Source Term Experimental Definition</vt:lpstr>
    </vt:vector>
  </TitlesOfParts>
  <Company>ФЭИ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Look</dc:creator>
  <cp:lastModifiedBy>Peters, Ursula</cp:lastModifiedBy>
  <cp:revision>11</cp:revision>
  <dcterms:created xsi:type="dcterms:W3CDTF">2003-09-15T11:23:51Z</dcterms:created>
  <dcterms:modified xsi:type="dcterms:W3CDTF">2012-10-08T17:34:43Z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Determination of parameters of fission products</vt:lpwstr>
  </property>
</Properties>
</file>