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6" r:id="rId2"/>
    <p:sldId id="313" r:id="rId3"/>
    <p:sldId id="320" r:id="rId4"/>
    <p:sldId id="321" r:id="rId5"/>
    <p:sldId id="305" r:id="rId6"/>
    <p:sldId id="304" r:id="rId7"/>
    <p:sldId id="312" r:id="rId8"/>
    <p:sldId id="322" r:id="rId9"/>
    <p:sldId id="32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CA00"/>
    <a:srgbClr val="CC3300"/>
    <a:srgbClr val="DD3203"/>
    <a:srgbClr val="56328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30" y="-4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ru-RU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ru-RU"/>
          </a:p>
        </p:txBody>
      </p:sp>
      <p:sp>
        <p:nvSpPr>
          <p:cNvPr id="133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ru-RU"/>
          </a:p>
        </p:txBody>
      </p:sp>
      <p:sp>
        <p:nvSpPr>
          <p:cNvPr id="133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49ECFC04-BB8E-4B04-844C-A5216F2C486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60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ru-RU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ru-RU"/>
          </a:p>
        </p:txBody>
      </p:sp>
      <p:sp>
        <p:nvSpPr>
          <p:cNvPr id="1034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ru-RU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42623003-B8CE-4688-A57C-4889B1DF3E9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998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B79A4-2C0D-43B6-9BC1-154E42C68CF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27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1C24E-B052-4E00-8296-EC9B16F7109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E9954-657E-4661-AB4C-662125F1D0A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08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EB018-AE3B-44E2-A51D-96DE2BE5315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09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4DB38-3AAF-45B9-B263-4AD6AEE12E9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6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EB49B-2113-4B07-B179-9A512A55DD1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59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52D75-8B47-4211-92DA-7708A6C1649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90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05CEE-12E7-4B7E-ABC8-23F969494F5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44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30EA0-DE49-4D45-B539-34A9E8ECEB6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7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5E7DD-F0A7-4AB8-9710-475CA379369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64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97929-B89D-4893-9D2F-D5A5DAA7797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19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AD9644AA-47D7-4D70-B58C-B39B2EB11F8C}" type="slidenum">
              <a:rPr lang="ru-RU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700338" y="549275"/>
            <a:ext cx="5903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b="1" baseline="0"/>
              <a:t>Institute of Physics and Power Engineering</a:t>
            </a:r>
            <a:endParaRPr lang="ru-RU" baseline="0"/>
          </a:p>
        </p:txBody>
      </p:sp>
      <p:pic>
        <p:nvPicPr>
          <p:cNvPr id="61449" name="Picture 9" descr="Безымянный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21336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16" name="Rectangle 1024"/>
          <p:cNvSpPr>
            <a:spLocks noChangeArrowheads="1"/>
          </p:cNvSpPr>
          <p:nvPr/>
        </p:nvSpPr>
        <p:spPr bwMode="auto">
          <a:xfrm>
            <a:off x="1619250" y="1700213"/>
            <a:ext cx="614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baseline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ISTC CEG-SAM 6-th Meeting</a:t>
            </a:r>
            <a:endParaRPr lang="ru-RU" sz="3600" b="1" baseline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21" name="Text Box 1029"/>
          <p:cNvSpPr txBox="1">
            <a:spLocks noChangeArrowheads="1"/>
          </p:cNvSpPr>
          <p:nvPr/>
        </p:nvSpPr>
        <p:spPr bwMode="auto">
          <a:xfrm>
            <a:off x="827088" y="5229225"/>
            <a:ext cx="7270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aseline="0"/>
              <a:t>September 14-17, 2004, Dimitrovgrad, Russia</a:t>
            </a:r>
          </a:p>
          <a:p>
            <a:r>
              <a:rPr lang="en-US" sz="1600" baseline="0"/>
              <a:t>			Revised proposal presented by Alexander Lukyanov</a:t>
            </a:r>
            <a:r>
              <a:rPr lang="en-US" baseline="0"/>
              <a:t> </a:t>
            </a:r>
            <a:endParaRPr lang="ru-RU" baseline="0"/>
          </a:p>
        </p:txBody>
      </p:sp>
      <p:sp>
        <p:nvSpPr>
          <p:cNvPr id="86022" name="Text Box 1030"/>
          <p:cNvSpPr txBox="1">
            <a:spLocks noChangeArrowheads="1"/>
          </p:cNvSpPr>
          <p:nvPr/>
        </p:nvSpPr>
        <p:spPr bwMode="auto">
          <a:xfrm>
            <a:off x="1619250" y="2781300"/>
            <a:ext cx="63214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baseline="0"/>
              <a:t>Determination of parameters of fission product</a:t>
            </a:r>
          </a:p>
          <a:p>
            <a:r>
              <a:rPr lang="en-US" b="1" baseline="0"/>
              <a:t>release from VVER irradiated fuel under</a:t>
            </a:r>
          </a:p>
          <a:p>
            <a:r>
              <a:rPr lang="en-US" b="1" baseline="0"/>
              <a:t>beyond design basis accident conditions</a:t>
            </a:r>
            <a:endParaRPr lang="ru-RU" b="1" baseline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Text Box 5"/>
          <p:cNvSpPr txBox="1">
            <a:spLocks noChangeArrowheads="1"/>
          </p:cNvSpPr>
          <p:nvPr>
            <p:ph type="title"/>
          </p:nvPr>
        </p:nvSpPr>
        <p:spPr>
          <a:xfrm>
            <a:off x="2514600" y="228600"/>
            <a:ext cx="6262688" cy="457200"/>
          </a:xfrm>
          <a:noFill/>
          <a:ln/>
        </p:spPr>
        <p:txBody>
          <a:bodyPr/>
          <a:lstStyle/>
          <a:p>
            <a:pPr eaLnBrk="0" hangingPunct="0"/>
            <a:r>
              <a:rPr lang="en-US" sz="2400" b="1"/>
              <a:t>  Institute</a:t>
            </a:r>
            <a:r>
              <a:rPr lang="ru-RU" sz="2400" b="1"/>
              <a:t> of Physics and Power Engineering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2411413" y="1052513"/>
            <a:ext cx="2290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0"/>
              <a:t>Proposal Content</a:t>
            </a:r>
            <a:endParaRPr lang="ru-RU" baseline="0"/>
          </a:p>
        </p:txBody>
      </p:sp>
      <p:graphicFrame>
        <p:nvGraphicFramePr>
          <p:cNvPr id="85045" name="Object 53"/>
          <p:cNvGraphicFramePr>
            <a:graphicFrameLocks noChangeAspect="1"/>
          </p:cNvGraphicFramePr>
          <p:nvPr/>
        </p:nvGraphicFramePr>
        <p:xfrm>
          <a:off x="581025" y="2205038"/>
          <a:ext cx="8562975" cy="400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3" name="Документ" r:id="rId3" imgW="8625925" imgH="4070948" progId="Word.Document.8">
                  <p:embed/>
                </p:oleObj>
              </mc:Choice>
              <mc:Fallback>
                <p:oleObj name="Документ" r:id="rId3" imgW="8625925" imgH="4070948" progId="Word.Document.8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2205038"/>
                        <a:ext cx="8562975" cy="400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5051" name="Picture 59" descr="Безымянный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 sz="2800"/>
              <a:t>FP Aerosol Source Term Experimental Definition</a:t>
            </a:r>
            <a:endParaRPr lang="ru-RU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104452" name="Picture 4" descr="Безымянный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4953000" y="1752600"/>
            <a:ext cx="33528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 baseline="0"/>
              <a:t>1 -   </a:t>
            </a:r>
            <a:r>
              <a:rPr lang="en-US" sz="2000" baseline="0"/>
              <a:t>High</a:t>
            </a:r>
            <a:r>
              <a:rPr lang="ru-RU" sz="2000" baseline="0"/>
              <a:t> </a:t>
            </a:r>
            <a:r>
              <a:rPr lang="en-US" sz="2000" baseline="0"/>
              <a:t>temperature furnace</a:t>
            </a:r>
          </a:p>
          <a:p>
            <a:r>
              <a:rPr lang="ru-RU" sz="2000" baseline="0"/>
              <a:t>2 -   </a:t>
            </a:r>
            <a:r>
              <a:rPr lang="en-US" sz="2000" baseline="0"/>
              <a:t>Filters set</a:t>
            </a:r>
          </a:p>
          <a:p>
            <a:r>
              <a:rPr lang="ru-RU" sz="2000" baseline="0"/>
              <a:t>3 -   </a:t>
            </a:r>
            <a:r>
              <a:rPr lang="en-US" sz="2000" baseline="0"/>
              <a:t>Bubble condenser</a:t>
            </a:r>
          </a:p>
          <a:p>
            <a:r>
              <a:rPr lang="ru-RU" sz="2000" baseline="0"/>
              <a:t>4 -   </a:t>
            </a:r>
            <a:r>
              <a:rPr lang="en-US" sz="2000" baseline="0"/>
              <a:t>Heater</a:t>
            </a:r>
          </a:p>
          <a:p>
            <a:r>
              <a:rPr lang="ru-RU" sz="2000" baseline="0"/>
              <a:t>5 -   </a:t>
            </a:r>
            <a:r>
              <a:rPr lang="en-US" sz="2000" baseline="0"/>
              <a:t>Flow meter</a:t>
            </a:r>
          </a:p>
          <a:p>
            <a:r>
              <a:rPr lang="ru-RU" sz="2000" baseline="0"/>
              <a:t>6 -   </a:t>
            </a:r>
            <a:r>
              <a:rPr lang="en-US" sz="2000" baseline="0"/>
              <a:t>Ventilation</a:t>
            </a:r>
          </a:p>
          <a:p>
            <a:r>
              <a:rPr lang="ru-RU" sz="2000" baseline="0"/>
              <a:t>7 -   </a:t>
            </a:r>
            <a:r>
              <a:rPr lang="en-US" sz="2000" baseline="0"/>
              <a:t>Steam supply</a:t>
            </a:r>
          </a:p>
          <a:p>
            <a:r>
              <a:rPr lang="ru-RU" sz="2000" baseline="0"/>
              <a:t>8 -   </a:t>
            </a:r>
            <a:r>
              <a:rPr lang="en-US" sz="2000" baseline="0"/>
              <a:t>Gas supply</a:t>
            </a:r>
          </a:p>
          <a:p>
            <a:r>
              <a:rPr lang="ru-RU" sz="2000" baseline="0"/>
              <a:t>9 -   </a:t>
            </a:r>
            <a:r>
              <a:rPr lang="en-US" sz="2000" baseline="0"/>
              <a:t>Kr detector</a:t>
            </a:r>
          </a:p>
          <a:p>
            <a:r>
              <a:rPr lang="ru-RU" sz="2000" baseline="0"/>
              <a:t>10 - </a:t>
            </a:r>
            <a:r>
              <a:rPr lang="en-US" sz="2000" baseline="0"/>
              <a:t>Gas sampler</a:t>
            </a:r>
          </a:p>
        </p:txBody>
      </p:sp>
      <p:graphicFrame>
        <p:nvGraphicFramePr>
          <p:cNvPr id="104459" name="Object 11"/>
          <p:cNvGraphicFramePr>
            <a:graphicFrameLocks noChangeAspect="1"/>
          </p:cNvGraphicFramePr>
          <p:nvPr>
            <p:ph sz="half" idx="1"/>
          </p:nvPr>
        </p:nvGraphicFramePr>
        <p:xfrm>
          <a:off x="685800" y="1752600"/>
          <a:ext cx="3810000" cy="389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4" name="Bitmap Image" r:id="rId4" imgW="3552381" imgH="3629532" progId="Paint.Picture">
                  <p:embed/>
                </p:oleObj>
              </mc:Choice>
              <mc:Fallback>
                <p:oleObj name="Bitmap Image" r:id="rId4" imgW="3552381" imgH="3629532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3810000" cy="3890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 sz="2800"/>
              <a:t>Test Procedure</a:t>
            </a:r>
            <a:endParaRPr lang="ru-RU"/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111620" name="Picture 4" descr="Безымянный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827088" y="1752600"/>
            <a:ext cx="7478712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 baseline="0"/>
              <a:t>1 -   </a:t>
            </a:r>
            <a:r>
              <a:rPr lang="en-US" sz="2000" baseline="0"/>
              <a:t>Specimen preparation:</a:t>
            </a:r>
          </a:p>
          <a:p>
            <a:r>
              <a:rPr lang="en-US" sz="2000" baseline="0"/>
              <a:t>	- </a:t>
            </a:r>
            <a:r>
              <a:rPr lang="el-GR" sz="2000" baseline="0">
                <a:cs typeface="Times New Roman" pitchFamily="18" charset="0"/>
              </a:rPr>
              <a:t>γ</a:t>
            </a:r>
            <a:r>
              <a:rPr lang="en-US" sz="2000" baseline="0">
                <a:cs typeface="Times New Roman" pitchFamily="18" charset="0"/>
              </a:rPr>
              <a:t>-scanning</a:t>
            </a:r>
          </a:p>
          <a:p>
            <a:r>
              <a:rPr lang="en-US" sz="2000" baseline="0">
                <a:cs typeface="Times New Roman" pitchFamily="18" charset="0"/>
              </a:rPr>
              <a:t>	- cutting</a:t>
            </a:r>
            <a:endParaRPr lang="el-GR" sz="2000" baseline="0">
              <a:cs typeface="Times New Roman" pitchFamily="18" charset="0"/>
            </a:endParaRPr>
          </a:p>
          <a:p>
            <a:r>
              <a:rPr lang="en-US" sz="2000" baseline="0"/>
              <a:t>	- weighing</a:t>
            </a:r>
          </a:p>
          <a:p>
            <a:r>
              <a:rPr lang="en-US" sz="2000" baseline="0"/>
              <a:t>	- dissolution and radiochemical analysis of the witness</a:t>
            </a:r>
          </a:p>
          <a:p>
            <a:r>
              <a:rPr lang="en-US" sz="2000" baseline="0"/>
              <a:t>	- porosity determination by electron microscopy</a:t>
            </a:r>
          </a:p>
          <a:p>
            <a:r>
              <a:rPr lang="ru-RU" sz="2000" baseline="0"/>
              <a:t>2 -   </a:t>
            </a:r>
            <a:r>
              <a:rPr lang="en-US" sz="2000" baseline="0"/>
              <a:t>Heating up in furnace:</a:t>
            </a:r>
          </a:p>
          <a:p>
            <a:r>
              <a:rPr lang="en-US" sz="2000" baseline="0"/>
              <a:t>	- isothermal mode</a:t>
            </a:r>
          </a:p>
          <a:p>
            <a:r>
              <a:rPr lang="en-US" sz="2000" baseline="0"/>
              <a:t>	- controlled rate of the temperature rise</a:t>
            </a:r>
          </a:p>
          <a:p>
            <a:r>
              <a:rPr lang="ru-RU" sz="2000" baseline="0"/>
              <a:t>3 -</a:t>
            </a:r>
            <a:r>
              <a:rPr lang="en-US" sz="2000" baseline="0"/>
              <a:t>   Isotope balance determination</a:t>
            </a:r>
            <a:r>
              <a:rPr lang="ru-RU" sz="2000" baseline="0"/>
              <a:t> </a:t>
            </a:r>
            <a:r>
              <a:rPr lang="en-US" sz="2000" baseline="0"/>
              <a:t>(0.1 – 2%)</a:t>
            </a:r>
          </a:p>
          <a:p>
            <a:r>
              <a:rPr lang="en-US" sz="2000" baseline="0"/>
              <a:t>	+ elution of the deposited material from communications</a:t>
            </a:r>
          </a:p>
          <a:p>
            <a:r>
              <a:rPr lang="en-US" sz="2000" baseline="0"/>
              <a:t>	+ bubbler content and gas phase analysis</a:t>
            </a:r>
          </a:p>
          <a:p>
            <a:r>
              <a:rPr lang="en-US" sz="2000" baseline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r>
              <a:rPr lang="ru-RU" sz="5400" b="1">
                <a:solidFill>
                  <a:srgbClr val="FFCCFF"/>
                </a:solidFill>
              </a:rPr>
              <a:t/>
            </a:r>
            <a:br>
              <a:rPr lang="ru-RU" sz="5400" b="1">
                <a:solidFill>
                  <a:srgbClr val="FFCCFF"/>
                </a:solidFill>
              </a:rPr>
            </a:br>
            <a:r>
              <a:rPr lang="en-US" sz="5400" b="1">
                <a:solidFill>
                  <a:srgbClr val="FFCCFF"/>
                </a:solidFill>
              </a:rPr>
              <a:t/>
            </a:r>
            <a:br>
              <a:rPr lang="en-US" sz="5400" b="1">
                <a:solidFill>
                  <a:srgbClr val="FFCCFF"/>
                </a:solidFill>
              </a:rPr>
            </a:br>
            <a:r>
              <a:rPr lang="en-US" sz="5400" b="1">
                <a:solidFill>
                  <a:srgbClr val="FFCCFF"/>
                </a:solidFill>
              </a:rPr>
              <a:t/>
            </a:r>
            <a:br>
              <a:rPr lang="en-US" sz="5400" b="1">
                <a:solidFill>
                  <a:srgbClr val="FFCCFF"/>
                </a:solidFill>
              </a:rPr>
            </a:b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>
            <p:ph idx="1"/>
          </p:nvPr>
        </p:nvGraphicFramePr>
        <p:xfrm>
          <a:off x="2627313" y="1484313"/>
          <a:ext cx="4078287" cy="403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Image Document" r:id="rId3" imgW="3762360" imgH="3724200" progId="WangImage.Document">
                  <p:embed/>
                </p:oleObj>
              </mc:Choice>
              <mc:Fallback>
                <p:oleObj name="Image Document" r:id="rId3" imgW="3762360" imgH="3724200" progId="WangImage.Documen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1484313"/>
                        <a:ext cx="4078287" cy="403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87450" y="981075"/>
            <a:ext cx="6307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0"/>
              <a:t>Source Term Definition for VVER Irradiated Fuel</a:t>
            </a:r>
            <a:endParaRPr lang="ru-RU" baseline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0574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3" name="Picture 3" descr="Безымянный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28600" y="304800"/>
            <a:ext cx="86868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Wingdings" pitchFamily="2" charset="2"/>
              <a:buNone/>
            </a:pPr>
            <a:r>
              <a:rPr lang="ru-RU" sz="2800" b="1" i="1" baseline="0"/>
              <a:t>	</a:t>
            </a:r>
            <a:endParaRPr lang="ru-RU" sz="3200" baseline="0"/>
          </a:p>
        </p:txBody>
      </p:sp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900113" y="981075"/>
            <a:ext cx="7532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0"/>
              <a:t> Conditions Of Performed Experiments With Irradiated Fuel</a:t>
            </a:r>
            <a:endParaRPr lang="ru-RU" baseline="0"/>
          </a:p>
        </p:txBody>
      </p:sp>
      <p:graphicFrame>
        <p:nvGraphicFramePr>
          <p:cNvPr id="59832" name="Group 440"/>
          <p:cNvGraphicFramePr>
            <a:graphicFrameLocks noGrp="1"/>
          </p:cNvGraphicFramePr>
          <p:nvPr/>
        </p:nvGraphicFramePr>
        <p:xfrm>
          <a:off x="914400" y="1676400"/>
          <a:ext cx="7764780" cy="4756151"/>
        </p:xfrm>
        <a:graphic>
          <a:graphicData uri="http://schemas.openxmlformats.org/drawingml/2006/table">
            <a:tbl>
              <a:tblPr/>
              <a:tblGrid>
                <a:gridCol w="935038"/>
                <a:gridCol w="720725"/>
                <a:gridCol w="1152525"/>
                <a:gridCol w="1655762"/>
                <a:gridCol w="1655763"/>
                <a:gridCol w="1436687"/>
                <a:gridCol w="208280"/>
              </a:tblGrid>
              <a:tr h="360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Nuclide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Fuel Specimen Parameters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Conditions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810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Mass, g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Burn up, MW*Day/ kg U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Activity, Bq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T,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Carrier Gas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Cs-137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7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900,1000, 1100,1200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Cs-137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8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900,1000, 1100,1200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Steam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Cs-137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6.3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9.6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8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1200,1600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Cs-137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17.6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7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1200,1600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 - Steam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Ru-106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&amp; 23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900,1000, 1100,1200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Ru-106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6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1100,1200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Ar-Steam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Ru-106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6.3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9.6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l.0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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1200,1600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828" name="Text Box 436"/>
          <p:cNvSpPr txBox="1">
            <a:spLocks noChangeArrowheads="1"/>
          </p:cNvSpPr>
          <p:nvPr/>
        </p:nvSpPr>
        <p:spPr bwMode="auto">
          <a:xfrm>
            <a:off x="24384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59829" name="Picture 437" descr="Безымянный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7" name="Rectangle 11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  <a:noFill/>
          <a:ln/>
        </p:spPr>
        <p:txBody>
          <a:bodyPr/>
          <a:lstStyle/>
          <a:p>
            <a:r>
              <a:rPr lang="en-US" sz="3200"/>
              <a:t>FP Aerosol Source Term Experimental Definition</a:t>
            </a:r>
            <a:endParaRPr lang="ru-RU" sz="3200"/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23622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70669" name="Picture 13" descr="Безымянный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971550" y="2019300"/>
            <a:ext cx="76327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u="sng" baseline="0"/>
              <a:t>What is new</a:t>
            </a:r>
            <a:r>
              <a:rPr lang="en-US" baseline="0"/>
              <a:t>:</a:t>
            </a:r>
          </a:p>
          <a:p>
            <a:endParaRPr lang="en-US" baseline="0"/>
          </a:p>
          <a:p>
            <a:pPr>
              <a:buFontTx/>
              <a:buChar char="-"/>
            </a:pPr>
            <a:r>
              <a:rPr lang="en-US" baseline="0"/>
              <a:t> Comparative measurements in inetr and steam containing atmosphere were conducted;</a:t>
            </a:r>
          </a:p>
          <a:p>
            <a:pPr>
              <a:buFontTx/>
              <a:buChar char="-"/>
            </a:pPr>
            <a:endParaRPr lang="en-US" baseline="0"/>
          </a:p>
          <a:p>
            <a:pPr>
              <a:buFontTx/>
              <a:buChar char="-"/>
            </a:pPr>
            <a:r>
              <a:rPr lang="en-US" baseline="0"/>
              <a:t> Oxygen partial pressure measurement in atmosphere is provided;</a:t>
            </a:r>
          </a:p>
          <a:p>
            <a:pPr>
              <a:buFontTx/>
              <a:buChar char="-"/>
            </a:pPr>
            <a:endParaRPr lang="en-US" baseline="0"/>
          </a:p>
          <a:p>
            <a:pPr>
              <a:buFontTx/>
              <a:buChar char="-"/>
            </a:pPr>
            <a:r>
              <a:rPr lang="en-US" baseline="0"/>
              <a:t> Furnace was tested for temperature range 1700 - 2100 </a:t>
            </a:r>
            <a:r>
              <a:rPr lang="en-US" baseline="50000"/>
              <a:t>o</a:t>
            </a:r>
            <a:r>
              <a:rPr lang="en-US" baseline="0"/>
              <a:t>C;</a:t>
            </a:r>
          </a:p>
          <a:p>
            <a:pPr>
              <a:buFontTx/>
              <a:buChar char="-"/>
            </a:pPr>
            <a:endParaRPr lang="en-US" baseline="0"/>
          </a:p>
          <a:p>
            <a:pPr>
              <a:buFontTx/>
              <a:buChar char="-"/>
            </a:pPr>
            <a:r>
              <a:rPr lang="en-US" baseline="0"/>
              <a:t> Influence of the structure materials in hot zone (Zr, stainless steel) on FP aerosol formation is to be determined.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  <a:noFill/>
          <a:ln/>
        </p:spPr>
        <p:txBody>
          <a:bodyPr/>
          <a:lstStyle/>
          <a:p>
            <a:r>
              <a:rPr lang="en-US" sz="3600"/>
              <a:t>Analytical activity</a:t>
            </a:r>
            <a:endParaRPr lang="ru-RU" sz="3600"/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112644" name="Picture 4" descr="Безымянный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971550" y="2019300"/>
            <a:ext cx="76327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baseline="0"/>
              <a:t> pretest and posttest simulation by MELCOR code;</a:t>
            </a:r>
          </a:p>
          <a:p>
            <a:endParaRPr lang="en-US" baseline="0"/>
          </a:p>
          <a:p>
            <a:r>
              <a:rPr lang="en-US" baseline="0"/>
              <a:t>- development of FP aerosol formation, transport and                        depletion models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772400" cy="1143000"/>
          </a:xfrm>
          <a:noFill/>
          <a:ln/>
        </p:spPr>
        <p:txBody>
          <a:bodyPr/>
          <a:lstStyle/>
          <a:p>
            <a:r>
              <a:rPr lang="en-US" sz="2800"/>
              <a:t>Expected contribution                    Expected outcome</a:t>
            </a:r>
            <a:endParaRPr lang="ru-RU" sz="2800"/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b="1" baseline="0">
                <a:solidFill>
                  <a:schemeClr val="tx2"/>
                </a:solidFill>
              </a:rPr>
              <a:t>  Institute</a:t>
            </a:r>
            <a:r>
              <a:rPr lang="ru-RU" b="1" baseline="0">
                <a:solidFill>
                  <a:schemeClr val="tx2"/>
                </a:solidFill>
              </a:rPr>
              <a:t> of Physics and Power Engineering</a:t>
            </a:r>
          </a:p>
        </p:txBody>
      </p:sp>
      <p:pic>
        <p:nvPicPr>
          <p:cNvPr id="113668" name="Picture 4" descr="Безымянный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90011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5867400" y="1844675"/>
            <a:ext cx="244792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baseline="0"/>
              <a:t> extended data base on FP release from VVER fuel</a:t>
            </a:r>
          </a:p>
          <a:p>
            <a:pPr>
              <a:buFontTx/>
              <a:buChar char="-"/>
            </a:pPr>
            <a:endParaRPr lang="en-US" baseline="0"/>
          </a:p>
          <a:p>
            <a:r>
              <a:rPr lang="en-US" baseline="0"/>
              <a:t>- validation of FP behavior models, implemented in different codes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827088" y="1989138"/>
            <a:ext cx="24479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baseline="0"/>
              <a:t> test matrix specification;</a:t>
            </a:r>
          </a:p>
          <a:p>
            <a:pPr>
              <a:buFontTx/>
              <a:buChar char="-"/>
            </a:pPr>
            <a:endParaRPr lang="en-US" baseline="0"/>
          </a:p>
          <a:p>
            <a:r>
              <a:rPr lang="en-US" baseline="0"/>
              <a:t>- analytical accompaniment of experimental efforts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414</Words>
  <Application>Microsoft Office PowerPoint</Application>
  <PresentationFormat>Bildschirmpräsentation (4:3)</PresentationFormat>
  <Paragraphs>116</Paragraphs>
  <Slides>9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Times New Roman</vt:lpstr>
      <vt:lpstr>Symbol</vt:lpstr>
      <vt:lpstr>Wingdings</vt:lpstr>
      <vt:lpstr>Оформление по умолчанию</vt:lpstr>
      <vt:lpstr>Документ Microsoft Word</vt:lpstr>
      <vt:lpstr>Bitmap Image</vt:lpstr>
      <vt:lpstr>Image Document</vt:lpstr>
      <vt:lpstr>PowerPoint-Präsentation</vt:lpstr>
      <vt:lpstr>  Institute of Physics and Power Engineering</vt:lpstr>
      <vt:lpstr>FP Aerosol Source Term Experimental Definition</vt:lpstr>
      <vt:lpstr>Test Procedure</vt:lpstr>
      <vt:lpstr>   </vt:lpstr>
      <vt:lpstr>PowerPoint-Präsentation</vt:lpstr>
      <vt:lpstr>FP Aerosol Source Term Experimental Definition</vt:lpstr>
      <vt:lpstr>Analytical activity</vt:lpstr>
      <vt:lpstr>Expected contribution                    Expected outcome</vt:lpstr>
    </vt:vector>
  </TitlesOfParts>
  <Company>ФЭИ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Look</dc:creator>
  <cp:lastModifiedBy>Peters, Ursula</cp:lastModifiedBy>
  <cp:revision>19</cp:revision>
  <dcterms:created xsi:type="dcterms:W3CDTF">2003-09-15T11:23:51Z</dcterms:created>
  <dcterms:modified xsi:type="dcterms:W3CDTF">2012-10-08T17:53:55Z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Determination of parameters of fission product release from VVER irradiated fuel under beyond design basis accident conditions"..</vt:lpwstr>
  </property>
</Properties>
</file>