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4" r:id="rId4"/>
    <p:sldId id="262" r:id="rId5"/>
    <p:sldId id="263" r:id="rId6"/>
    <p:sldId id="261" r:id="rId7"/>
    <p:sldId id="284" r:id="rId8"/>
    <p:sldId id="287" r:id="rId9"/>
    <p:sldId id="288" r:id="rId10"/>
    <p:sldId id="286" r:id="rId11"/>
    <p:sldId id="295" r:id="rId12"/>
    <p:sldId id="296" r:id="rId13"/>
    <p:sldId id="302" r:id="rId14"/>
    <p:sldId id="297" r:id="rId15"/>
    <p:sldId id="292" r:id="rId16"/>
    <p:sldId id="298" r:id="rId17"/>
    <p:sldId id="268" r:id="rId18"/>
    <p:sldId id="270" r:id="rId19"/>
    <p:sldId id="299" r:id="rId20"/>
    <p:sldId id="301" r:id="rId21"/>
    <p:sldId id="300" r:id="rId22"/>
  </p:sldIdLst>
  <p:sldSz cx="9144000" cy="6858000" type="screen4x3"/>
  <p:notesSz cx="6669088" cy="9926638"/>
  <p:defaultTextStyle>
    <a:defPPr>
      <a:defRPr lang="en-US"/>
    </a:defPPr>
    <a:lvl1pPr algn="ctr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1" autoAdjust="0"/>
    <p:restoredTop sz="94670" autoAdjust="0"/>
  </p:normalViewPr>
  <p:slideViewPr>
    <p:cSldViewPr snapToObjects="1">
      <p:cViewPr>
        <p:scale>
          <a:sx n="75" d="100"/>
          <a:sy n="75" d="100"/>
        </p:scale>
        <p:origin x="-1882" y="-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2" d="100"/>
          <a:sy n="62" d="100"/>
        </p:scale>
        <p:origin x="-2326" y="-75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image" Target="../media/image4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131E0C47-3E08-441C-9B01-4DA75FEA4ADD}" type="datetime1">
              <a:rPr lang="en-US"/>
              <a:pPr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541D589B-1B34-4A44-9BDA-C8AF648CFF0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56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/>
            </a:lvl1pPr>
          </a:lstStyle>
          <a:p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fld id="{2D483A04-8AE2-4788-AB4D-7D0153E47163}" type="datetime1">
              <a:rPr lang="ru-RU"/>
              <a:pPr/>
              <a:t>15.10.2012</a:t>
            </a:fld>
            <a:endParaRPr lang="ru-RU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/>
            </a:lvl1pPr>
          </a:lstStyle>
          <a:p>
            <a:endParaRPr lang="ru-RU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fld id="{F3C420F8-2019-4B9C-BB1F-45216B4ED96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9830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2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2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2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2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2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b"/>
          <a:lstStyle>
            <a:lvl1pPr algn="l">
              <a:defRPr sz="3600" b="1" cap="all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58874"/>
            <a:ext cx="4535487" cy="365125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10200" y="1158875"/>
            <a:ext cx="990600" cy="365125"/>
          </a:xfrm>
        </p:spPr>
        <p:txBody>
          <a:bodyPr anchor="b"/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fld id="{8055C069-4650-4339-B765-6A825B18650F}" type="datetime1">
              <a:rPr lang="en-US"/>
              <a:pPr/>
              <a:t>10/15/2012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153400" y="6173788"/>
            <a:ext cx="533400" cy="365125"/>
          </a:xfr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fld id="{DC3792B1-70EA-4C78-8075-A1F6D0E379E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3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4724400" cy="838199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828800"/>
            <a:ext cx="7848600" cy="4038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53400" y="6173788"/>
            <a:ext cx="533400" cy="365125"/>
          </a:xfr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fld id="{7F02CB79-36C0-464A-826C-19DC83DB7438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5410200" y="1158875"/>
            <a:ext cx="990600" cy="365125"/>
          </a:xfrm>
        </p:spPr>
        <p:txBody>
          <a:bodyPr anchor="b"/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fld id="{27702E14-8065-4B2F-B87D-4925BFB22040}" type="datetime1">
              <a:rPr lang="en-US"/>
              <a:pPr/>
              <a:t>10/15/2012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2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53400" y="6173788"/>
            <a:ext cx="533400" cy="365125"/>
          </a:xfr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fld id="{8A437002-BF21-4B08-A5BA-970A3EB854D0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>
          <a:xfrm>
            <a:off x="5410200" y="1158875"/>
            <a:ext cx="990600" cy="365125"/>
          </a:xfrm>
        </p:spPr>
        <p:txBody>
          <a:bodyPr anchor="b"/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fld id="{026AB38F-5A54-4E07-A6B1-0640AD96209F}" type="datetime1">
              <a:rPr lang="en-US"/>
              <a:pPr/>
              <a:t>10/15/2012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2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1828800"/>
            <a:ext cx="2133600" cy="566738"/>
          </a:xfrm>
        </p:spPr>
        <p:txBody>
          <a:bodyPr anchor="t"/>
          <a:lstStyle>
            <a:lvl1pPr algn="l">
              <a:defRPr sz="1600" b="1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1828800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00" y="2514600"/>
            <a:ext cx="21336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53400" y="6173788"/>
            <a:ext cx="533400" cy="365125"/>
          </a:xfr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fld id="{A286C3AA-3BD8-48FB-9582-2A2951CB1E0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4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13E2BBEE-A7E0-4914-97C3-DCE3F7781F65}" type="datetime1">
              <a:rPr lang="en-US"/>
              <a:pPr/>
              <a:t>10/15/2012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1C8DAFE6-FC8F-4B2E-B3CA-2E81D258189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6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74EBA0B8-9F60-4BFD-80B3-BBB632DC1124}" type="datetime1">
              <a:rPr lang="en-US"/>
              <a:pPr/>
              <a:t>10/15/2012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75FFBB4-719E-4DC4-9D5C-8FF3A65448B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6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6F306B6-702C-4EB0-B0E4-08C52BA67233}" type="datetime1">
              <a:rPr lang="en-US"/>
              <a:pPr/>
              <a:t>10/15/2012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E9678A2-34A9-4600-992B-A5943EC4566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0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E663A8B-0380-41A5-8B63-E1FF5168BAE8}" type="datetime1">
              <a:rPr lang="en-US"/>
              <a:pPr/>
              <a:t>10/15/2012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91DA4719-4264-4241-8233-2E64313F36B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4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1A878E29-3D7B-4BA6-B3B9-99501CFCB35F}" type="datetime1">
              <a:rPr lang="en-US"/>
              <a:pPr/>
              <a:t>10/15/2012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4648C4F5-387E-496E-8310-2789448D957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2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898989"/>
                </a:solidFill>
                <a:latin typeface="Calibri" pitchFamily="32" charset="0"/>
              </a:defRPr>
            </a:lvl1pPr>
          </a:lstStyle>
          <a:p>
            <a:fld id="{C4799F48-B0A7-42BF-B3E8-9B3634DE7FE1}" type="datetime1">
              <a:rPr lang="en-US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  <a:latin typeface="Calibri" pitchFamily="32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latin typeface="Calibri" pitchFamily="32" charset="0"/>
              </a:defRPr>
            </a:lvl1pPr>
          </a:lstStyle>
          <a:p>
            <a:fld id="{31451035-5383-4369-9BC1-B505F4F98F06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694" r:id="rId5"/>
    <p:sldLayoutId id="2147483695" r:id="rId6"/>
    <p:sldLayoutId id="2147483696" r:id="rId7"/>
    <p:sldLayoutId id="2147483697" r:id="rId8"/>
    <p:sldLayoutId id="2147483698" r:id="rId9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26" Type="http://schemas.openxmlformats.org/officeDocument/2006/relationships/image" Target="../media/image26.png"/><Relationship Id="rId39" Type="http://schemas.openxmlformats.org/officeDocument/2006/relationships/image" Target="../media/image39.png"/><Relationship Id="rId3" Type="http://schemas.openxmlformats.org/officeDocument/2006/relationships/image" Target="../media/image3.jpeg"/><Relationship Id="rId21" Type="http://schemas.openxmlformats.org/officeDocument/2006/relationships/image" Target="../media/image21.png"/><Relationship Id="rId34" Type="http://schemas.openxmlformats.org/officeDocument/2006/relationships/image" Target="../media/image34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jpe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38" Type="http://schemas.openxmlformats.org/officeDocument/2006/relationships/image" Target="../media/image38.png"/><Relationship Id="rId2" Type="http://schemas.openxmlformats.org/officeDocument/2006/relationships/image" Target="../media/image2.png"/><Relationship Id="rId16" Type="http://schemas.openxmlformats.org/officeDocument/2006/relationships/image" Target="../media/image16.jpe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4.jpe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40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10" Type="http://schemas.openxmlformats.org/officeDocument/2006/relationships/image" Target="../media/image10.jpeg"/><Relationship Id="rId19" Type="http://schemas.openxmlformats.org/officeDocument/2006/relationships/image" Target="../media/image19.png"/><Relationship Id="rId31" Type="http://schemas.openxmlformats.org/officeDocument/2006/relationships/image" Target="../media/image31.jpe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43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4.png"/><Relationship Id="rId4" Type="http://schemas.openxmlformats.org/officeDocument/2006/relationships/image" Target="../media/image4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ctrTitle"/>
          </p:nvPr>
        </p:nvSpPr>
        <p:spPr>
          <a:xfrm>
            <a:off x="323850" y="188913"/>
            <a:ext cx="7200900" cy="1152525"/>
          </a:xfrm>
        </p:spPr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The International Science and </a:t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>Technology Center (ISTC)</a:t>
            </a:r>
            <a:endParaRPr lang="ru-RU" sz="3200" b="1" smtClean="0">
              <a:ea typeface="ＭＳ Ｐゴシック" pitchFamily="34" charset="-128"/>
            </a:endParaRPr>
          </a:p>
        </p:txBody>
      </p:sp>
      <p:sp>
        <p:nvSpPr>
          <p:cNvPr id="11268" name="Text Box 6"/>
          <p:cNvSpPr txBox="1">
            <a:spLocks noChangeArrowheads="1"/>
          </p:cNvSpPr>
          <p:nvPr>
            <p:ph type="subTitle" idx="1"/>
          </p:nvPr>
        </p:nvSpPr>
        <p:spPr>
          <a:xfrm>
            <a:off x="1371600" y="1341438"/>
            <a:ext cx="6872288" cy="3289300"/>
          </a:xfrm>
          <a:noFill/>
          <a:ln/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1pPr>
            <a:lvl2pPr algn="ctr">
              <a:defRPr sz="28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2pPr>
            <a:lvl3pPr algn="ctr">
              <a:defRPr sz="24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3pPr>
            <a:lvl4pPr algn="ctr">
              <a:defRPr sz="20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4pPr>
            <a:lvl5pPr algn="ctr">
              <a:defRPr sz="20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5pPr>
            <a:lvl6pPr algn="ctr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6pPr>
            <a:lvl7pPr algn="ctr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7pPr>
            <a:lvl8pPr algn="ctr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8pPr>
            <a:lvl9pPr algn="ctr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9pPr>
          </a:lstStyle>
          <a:p>
            <a:pPr defTabSz="914400">
              <a:lnSpc>
                <a:spcPct val="80000"/>
              </a:lnSpc>
            </a:pPr>
            <a:endParaRPr lang="en-US" sz="2000" b="1" smtClean="0"/>
          </a:p>
          <a:p>
            <a:pPr defTabSz="914400">
              <a:lnSpc>
                <a:spcPct val="80000"/>
              </a:lnSpc>
            </a:pPr>
            <a:endParaRPr lang="en-US" b="1" smtClean="0"/>
          </a:p>
          <a:p>
            <a:pPr defTabSz="914400">
              <a:lnSpc>
                <a:spcPct val="80000"/>
              </a:lnSpc>
            </a:pPr>
            <a:r>
              <a:rPr lang="en-US" b="1" smtClean="0"/>
              <a:t>Briefing on the occasion</a:t>
            </a:r>
          </a:p>
          <a:p>
            <a:pPr defTabSz="914400">
              <a:lnSpc>
                <a:spcPct val="80000"/>
              </a:lnSpc>
            </a:pPr>
            <a:r>
              <a:rPr lang="en-US" b="1" smtClean="0"/>
              <a:t> of the CEG SAM</a:t>
            </a:r>
          </a:p>
          <a:p>
            <a:pPr defTabSz="914400">
              <a:lnSpc>
                <a:spcPct val="80000"/>
              </a:lnSpc>
            </a:pPr>
            <a:r>
              <a:rPr lang="en-US" b="1" smtClean="0"/>
              <a:t>Albert Gozal </a:t>
            </a:r>
            <a:endParaRPr lang="en-US" sz="2800" b="1" smtClean="0"/>
          </a:p>
          <a:p>
            <a:pPr defTabSz="914400">
              <a:lnSpc>
                <a:spcPct val="80000"/>
              </a:lnSpc>
            </a:pPr>
            <a:endParaRPr lang="en-US" sz="2800" b="1" smtClean="0"/>
          </a:p>
          <a:p>
            <a:pPr defTabSz="914400">
              <a:lnSpc>
                <a:spcPct val="80000"/>
              </a:lnSpc>
            </a:pPr>
            <a:r>
              <a:rPr lang="en-US" sz="2800" b="1" smtClean="0"/>
              <a:t>Pisa, 14 March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u="sng" smtClean="0">
                <a:ea typeface="ＭＳ Ｐゴシック" pitchFamily="34" charset="-128"/>
              </a:rPr>
              <a:t>Foreseen Turn Over 2011</a:t>
            </a:r>
            <a:r>
              <a:rPr lang="en-US" sz="3200" b="1" smtClean="0">
                <a:ea typeface="ＭＳ Ｐゴシック" pitchFamily="34" charset="-128"/>
              </a:rPr>
              <a:t/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>(per 1 March 2011)</a:t>
            </a:r>
            <a:endParaRPr lang="ru-RU" sz="3200" b="1" smtClean="0">
              <a:ea typeface="ＭＳ Ｐゴシック" pitchFamily="34" charset="-128"/>
            </a:endParaRPr>
          </a:p>
        </p:txBody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Projects:									5 new projects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												(1,4 mln USD)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2400" b="1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Training, Travel Support,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Outreach and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other support activities:					3.7 mln USD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2400" b="1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2400" b="1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Running Cost (AOB):						6.8 mln USD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							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Policy Context</a:t>
            </a:r>
            <a:endParaRPr lang="ru-RU" sz="3200" b="1" smtClean="0">
              <a:ea typeface="ＭＳ Ｐゴシック" pitchFamily="34" charset="-128"/>
            </a:endParaRPr>
          </a:p>
        </p:txBody>
      </p:sp>
      <p:sp>
        <p:nvSpPr>
          <p:cNvPr id="98307" name="Rectangle 3"/>
          <p:cNvSpPr>
            <a:spLocks noGrp="1"/>
          </p:cNvSpPr>
          <p:nvPr>
            <p:ph type="body" idx="1"/>
          </p:nvPr>
        </p:nvSpPr>
        <p:spPr>
          <a:xfrm>
            <a:off x="449263" y="1628775"/>
            <a:ext cx="8229600" cy="3921125"/>
          </a:xfrm>
          <a:noFill/>
        </p:spPr>
        <p:txBody>
          <a:bodyPr wrap="none"/>
          <a:lstStyle/>
          <a:p>
            <a:pPr>
              <a:buFont typeface="Arial" charset="0"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600" b="1" smtClean="0">
                <a:ea typeface="ＭＳ Ｐゴシック" pitchFamily="34" charset="-128"/>
              </a:rPr>
              <a:t>“</a:t>
            </a:r>
            <a:r>
              <a:rPr lang="ru-RU" sz="2600" b="1" smtClean="0">
                <a:ea typeface="ＭＳ Ｐゴシック" pitchFamily="34" charset="-128"/>
              </a:rPr>
              <a:t>ISTC has value beyond removing incentives for a given </a:t>
            </a:r>
            <a:endParaRPr lang="en-US" sz="2600" b="1" smtClean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600" b="1" smtClean="0">
                <a:ea typeface="ＭＳ Ｐゴシック" pitchFamily="34" charset="-128"/>
              </a:rPr>
              <a:t>scientist to proliferate weapons knowledge. The ISTC </a:t>
            </a:r>
            <a:endParaRPr lang="en-US" sz="2600" b="1" smtClean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600" b="1" smtClean="0">
                <a:ea typeface="ＭＳ Ｐゴシック" pitchFamily="34" charset="-128"/>
              </a:rPr>
              <a:t>provides a means through which we can achieve added </a:t>
            </a:r>
            <a:endParaRPr lang="en-US" sz="2600" b="1" smtClean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600" b="1" smtClean="0">
                <a:ea typeface="ＭＳ Ｐゴシック" pitchFamily="34" charset="-128"/>
              </a:rPr>
              <a:t>transparency and greater cooperative engagement on </a:t>
            </a:r>
            <a:endParaRPr lang="en-US" sz="2600" b="1" smtClean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600" b="1" smtClean="0">
                <a:ea typeface="ＭＳ Ｐゴシック" pitchFamily="34" charset="-128"/>
              </a:rPr>
              <a:t>a wide range of WMD issues</a:t>
            </a:r>
            <a:r>
              <a:rPr lang="en-US" sz="2600" b="1" smtClean="0">
                <a:ea typeface="ＭＳ Ｐゴシック" pitchFamily="34" charset="-128"/>
              </a:rPr>
              <a:t>”</a:t>
            </a:r>
            <a:endParaRPr lang="ru-RU" sz="2600" b="1" smtClean="0">
              <a:ea typeface="ＭＳ Ｐゴシック" pitchFamily="34" charset="-128"/>
            </a:endParaRPr>
          </a:p>
          <a:p>
            <a:pPr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							</a:t>
            </a:r>
          </a:p>
          <a:p>
            <a:pPr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						</a:t>
            </a:r>
            <a:r>
              <a:rPr lang="ru-RU" sz="2000" b="1" smtClean="0">
                <a:ea typeface="ＭＳ Ｐゴシック" pitchFamily="34" charset="-128"/>
              </a:rPr>
              <a:t>US Senator Richard Lugar</a:t>
            </a:r>
            <a:r>
              <a:rPr lang="en-US" sz="2000" b="1" smtClean="0">
                <a:ea typeface="ＭＳ Ｐゴシック" pitchFamily="34" charset="-128"/>
              </a:rPr>
              <a:t>, </a:t>
            </a:r>
            <a:r>
              <a:rPr lang="ru-RU" sz="2000" b="1" smtClean="0">
                <a:ea typeface="ＭＳ Ｐゴシック" pitchFamily="34" charset="-128"/>
              </a:rPr>
              <a:t>Madrid, November 8, 2010</a:t>
            </a:r>
          </a:p>
          <a:p>
            <a:endParaRPr lang="ru-RU" sz="2000" b="1" smtClean="0">
              <a:ea typeface="ＭＳ Ｐゴシック" pitchFamily="34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ru-RU" sz="2000" b="1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Policy Context</a:t>
            </a:r>
            <a:endParaRPr lang="ru-RU" sz="3200" b="1" smtClean="0">
              <a:ea typeface="ＭＳ Ｐゴシック" pitchFamily="34" charset="-128"/>
            </a:endParaRPr>
          </a:p>
        </p:txBody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>
          <a:xfrm>
            <a:off x="449263" y="1628775"/>
            <a:ext cx="8229600" cy="4314825"/>
          </a:xfrm>
          <a:noFill/>
        </p:spPr>
        <p:txBody>
          <a:bodyPr wrap="none"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ISTC has the capacity to contribute to an adequate response to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new scientific and non-proliferation challenges of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a different nature (globalization; non state actors;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diffuse character).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2400" b="1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ISTC should be better utilized to implement activities of: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400" b="1" smtClean="0">
                <a:ea typeface="ＭＳ Ｐゴシック" pitchFamily="34" charset="-128"/>
              </a:rPr>
              <a:t>G8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400" b="1" smtClean="0">
                <a:ea typeface="ＭＳ Ｐゴシック" pitchFamily="34" charset="-128"/>
              </a:rPr>
              <a:t>Washington Security Summit – Workplan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400" b="1" smtClean="0">
                <a:ea typeface="ＭＳ Ｐゴシック" pitchFamily="34" charset="-128"/>
              </a:rPr>
              <a:t>Non Proliferation / Chemical Weapons/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smtClean="0">
                <a:ea typeface="ＭＳ Ｐゴシック" pitchFamily="34" charset="-128"/>
              </a:rPr>
              <a:t>	Bio Weapons Conventions (IAEA/</a:t>
            </a:r>
            <a:r>
              <a:rPr lang="ru-RU" sz="2400" b="1" smtClean="0">
                <a:ea typeface="ＭＳ Ｐゴシック" pitchFamily="34" charset="-128"/>
              </a:rPr>
              <a:t>OPWC</a:t>
            </a:r>
            <a:r>
              <a:rPr lang="en-US" sz="2400" b="1" smtClean="0">
                <a:ea typeface="ＭＳ Ｐゴシック" pitchFamily="34" charset="-128"/>
              </a:rPr>
              <a:t>/WHO)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2400" b="1" smtClean="0">
                <a:ea typeface="ＭＳ Ｐゴシック" pitchFamily="34" charset="-128"/>
              </a:rPr>
              <a:t>Initiatives such as US-RF Bilateral Commission</a:t>
            </a:r>
            <a:endParaRPr lang="ru-RU" sz="2400" b="1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smtClean="0">
                <a:ea typeface="ＭＳ Ｐゴシック" pitchFamily="34" charset="-128"/>
              </a:rPr>
              <a:t>Etat des Lieux</a:t>
            </a:r>
          </a:p>
        </p:txBody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>
          <a:xfrm>
            <a:off x="457200" y="2060575"/>
            <a:ext cx="8229600" cy="4060825"/>
          </a:xfrm>
        </p:spPr>
        <p:txBody>
          <a:bodyPr/>
          <a:lstStyle/>
          <a:p>
            <a:r>
              <a:rPr lang="fr-FR" b="1" smtClean="0">
                <a:ea typeface="ＭＳ Ｐゴシック" pitchFamily="34" charset="-128"/>
              </a:rPr>
              <a:t>Décret présidentiel du 11 aout 2010 sur le retrait de la Russie du CIST</a:t>
            </a:r>
          </a:p>
          <a:p>
            <a:r>
              <a:rPr lang="fr-FR" b="1" smtClean="0">
                <a:ea typeface="ＭＳ Ｐゴシック" pitchFamily="34" charset="-128"/>
              </a:rPr>
              <a:t>Consultations informelles</a:t>
            </a:r>
          </a:p>
          <a:p>
            <a:r>
              <a:rPr lang="fr-FR" b="1" smtClean="0">
                <a:ea typeface="ＭＳ Ｐゴシック" pitchFamily="34" charset="-128"/>
              </a:rPr>
              <a:t>Demande de Kirienko (ROSATOM) sur l’état des lieux (Septembre 2010)</a:t>
            </a:r>
          </a:p>
          <a:p>
            <a:r>
              <a:rPr lang="fr-FR" b="1" smtClean="0">
                <a:ea typeface="ＭＳ Ｐゴシック" pitchFamily="34" charset="-128"/>
              </a:rPr>
              <a:t>Consultation interservices concernant le décret présidentiel</a:t>
            </a:r>
          </a:p>
          <a:p>
            <a:pPr>
              <a:buFont typeface="Arial" charset="0"/>
              <a:buNone/>
            </a:pPr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a typeface="ＭＳ Ｐゴシック" pitchFamily="34" charset="-128"/>
              </a:rPr>
              <a:t>Three main challenges</a:t>
            </a:r>
            <a:endParaRPr lang="ru-RU" smtClean="0">
              <a:ea typeface="ＭＳ Ｐゴシック" pitchFamily="34" charset="-128"/>
            </a:endParaRPr>
          </a:p>
        </p:txBody>
      </p:sp>
      <p:sp>
        <p:nvSpPr>
          <p:cNvPr id="100357" name="Rectangle 5"/>
          <p:cNvSpPr>
            <a:spLocks/>
          </p:cNvSpPr>
          <p:nvPr/>
        </p:nvSpPr>
        <p:spPr bwMode="auto">
          <a:xfrm>
            <a:off x="457200" y="1600200"/>
            <a:ext cx="83105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3200">
                <a:latin typeface="Calibri" pitchFamily="32" charset="0"/>
              </a:rPr>
              <a:t>		    I					        II			                 III	</a:t>
            </a:r>
            <a:r>
              <a:rPr lang="en-US" sz="2800" b="0">
                <a:latin typeface="Calibri" pitchFamily="32" charset="0"/>
              </a:rPr>
              <a:t>	                                             </a:t>
            </a:r>
          </a:p>
          <a:p>
            <a:pPr marL="342900" indent="-342900" algn="l" eaLnBrk="0" hangingPunct="0">
              <a:spcBef>
                <a:spcPct val="20000"/>
              </a:spcBef>
              <a:buFont typeface="Arial" charset="0"/>
              <a:buNone/>
            </a:pPr>
            <a:endParaRPr lang="en-US" sz="2800" b="0">
              <a:latin typeface="Calibri" pitchFamily="32" charset="0"/>
            </a:endParaRPr>
          </a:p>
          <a:p>
            <a:pPr marL="342900" indent="-342900" algn="l" eaLnBrk="0" hangingPunct="0">
              <a:spcBef>
                <a:spcPct val="20000"/>
              </a:spcBef>
              <a:buFont typeface="Arial" charset="0"/>
              <a:buNone/>
            </a:pPr>
            <a:endParaRPr lang="en-US" sz="2800" b="0">
              <a:latin typeface="Calibri" pitchFamily="32" charset="0"/>
            </a:endParaRPr>
          </a:p>
          <a:p>
            <a:pPr marL="342900" indent="-342900" algn="l" eaLnBrk="0" hangingPunct="0">
              <a:spcBef>
                <a:spcPct val="20000"/>
              </a:spcBef>
              <a:buFont typeface="Arial" charset="0"/>
              <a:buNone/>
            </a:pPr>
            <a:endParaRPr lang="en-US" sz="2800" b="0">
              <a:latin typeface="Calibri" pitchFamily="32" charset="0"/>
            </a:endParaRPr>
          </a:p>
          <a:p>
            <a:pPr marL="342900" indent="-342900" algn="l" eaLnBrk="0" hangingPunct="0">
              <a:spcBef>
                <a:spcPct val="20000"/>
              </a:spcBef>
              <a:buFont typeface="Arial" charset="0"/>
              <a:buNone/>
            </a:pPr>
            <a:endParaRPr lang="en-US" sz="2800" b="0">
              <a:latin typeface="Calibri" pitchFamily="32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3200">
                <a:latin typeface="Calibri" pitchFamily="32" charset="0"/>
              </a:rPr>
              <a:t>									</a:t>
            </a:r>
            <a:endParaRPr lang="ru-RU" sz="3200">
              <a:latin typeface="Calibri" pitchFamily="32" charset="0"/>
            </a:endParaRPr>
          </a:p>
        </p:txBody>
      </p:sp>
      <p:sp>
        <p:nvSpPr>
          <p:cNvPr id="100358" name="Oval 6"/>
          <p:cNvSpPr>
            <a:spLocks noChangeArrowheads="1"/>
          </p:cNvSpPr>
          <p:nvPr/>
        </p:nvSpPr>
        <p:spPr bwMode="auto">
          <a:xfrm>
            <a:off x="350838" y="2432050"/>
            <a:ext cx="1976437" cy="17891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Orderly </a:t>
            </a:r>
          </a:p>
          <a:p>
            <a:r>
              <a:rPr lang="en-US"/>
              <a:t>wind down </a:t>
            </a:r>
          </a:p>
          <a:p>
            <a:r>
              <a:rPr lang="en-US"/>
              <a:t>ISTC</a:t>
            </a:r>
            <a:endParaRPr lang="ru-RU"/>
          </a:p>
        </p:txBody>
      </p:sp>
      <p:sp>
        <p:nvSpPr>
          <p:cNvPr id="100360" name="Oval 8"/>
          <p:cNvSpPr>
            <a:spLocks noChangeArrowheads="1"/>
          </p:cNvSpPr>
          <p:nvPr/>
        </p:nvSpPr>
        <p:spPr bwMode="auto">
          <a:xfrm>
            <a:off x="3556000" y="2420938"/>
            <a:ext cx="2016125" cy="1800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Development </a:t>
            </a:r>
          </a:p>
          <a:p>
            <a:r>
              <a:rPr lang="en-US"/>
              <a:t>Transition </a:t>
            </a:r>
          </a:p>
          <a:p>
            <a:r>
              <a:rPr lang="en-US"/>
              <a:t>Plan</a:t>
            </a:r>
            <a:endParaRPr lang="ru-RU"/>
          </a:p>
        </p:txBody>
      </p:sp>
      <p:sp>
        <p:nvSpPr>
          <p:cNvPr id="100361" name="Oval 9"/>
          <p:cNvSpPr>
            <a:spLocks noChangeArrowheads="1"/>
          </p:cNvSpPr>
          <p:nvPr/>
        </p:nvSpPr>
        <p:spPr bwMode="auto">
          <a:xfrm>
            <a:off x="6827838" y="2420938"/>
            <a:ext cx="1939925" cy="1800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Successor </a:t>
            </a:r>
          </a:p>
          <a:p>
            <a:r>
              <a:rPr lang="en-US"/>
              <a:t>organization</a:t>
            </a:r>
          </a:p>
        </p:txBody>
      </p:sp>
      <p:sp>
        <p:nvSpPr>
          <p:cNvPr id="100367" name="Line 15"/>
          <p:cNvSpPr>
            <a:spLocks noChangeShapeType="1"/>
          </p:cNvSpPr>
          <p:nvPr/>
        </p:nvSpPr>
        <p:spPr bwMode="auto">
          <a:xfrm>
            <a:off x="2339975" y="24209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>
            <a:off x="6804025" y="30686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379" name="Line 27"/>
          <p:cNvSpPr>
            <a:spLocks noChangeShapeType="1"/>
          </p:cNvSpPr>
          <p:nvPr/>
        </p:nvSpPr>
        <p:spPr bwMode="auto">
          <a:xfrm>
            <a:off x="6804025" y="30686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383" name="Line 31"/>
          <p:cNvSpPr>
            <a:spLocks noChangeShapeType="1"/>
          </p:cNvSpPr>
          <p:nvPr/>
        </p:nvSpPr>
        <p:spPr bwMode="auto">
          <a:xfrm>
            <a:off x="2195513" y="28527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393" name="AutoShape 41"/>
          <p:cNvSpPr>
            <a:spLocks noChangeArrowheads="1"/>
          </p:cNvSpPr>
          <p:nvPr/>
        </p:nvSpPr>
        <p:spPr bwMode="auto">
          <a:xfrm>
            <a:off x="2327275" y="3068638"/>
            <a:ext cx="1228725" cy="482600"/>
          </a:xfrm>
          <a:prstGeom prst="leftRightArrow">
            <a:avLst>
              <a:gd name="adj1" fmla="val 50000"/>
              <a:gd name="adj2" fmla="val 5092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94" name="AutoShape 42"/>
          <p:cNvSpPr>
            <a:spLocks noChangeArrowheads="1"/>
          </p:cNvSpPr>
          <p:nvPr/>
        </p:nvSpPr>
        <p:spPr bwMode="auto">
          <a:xfrm>
            <a:off x="5572125" y="3068638"/>
            <a:ext cx="1228725" cy="482600"/>
          </a:xfrm>
          <a:prstGeom prst="leftRightArrow">
            <a:avLst>
              <a:gd name="adj1" fmla="val 50000"/>
              <a:gd name="adj2" fmla="val 5092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400" name="Line 48"/>
          <p:cNvSpPr>
            <a:spLocks noChangeShapeType="1"/>
          </p:cNvSpPr>
          <p:nvPr/>
        </p:nvSpPr>
        <p:spPr bwMode="auto">
          <a:xfrm>
            <a:off x="2962275" y="1989138"/>
            <a:ext cx="0" cy="2687637"/>
          </a:xfrm>
          <a:prstGeom prst="line">
            <a:avLst/>
          </a:prstGeom>
          <a:noFill/>
          <a:ln w="317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0402" name="Rectangle 50"/>
          <p:cNvSpPr>
            <a:spLocks noChangeArrowheads="1"/>
          </p:cNvSpPr>
          <p:nvPr/>
        </p:nvSpPr>
        <p:spPr bwMode="auto">
          <a:xfrm>
            <a:off x="5003800" y="4221163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400">
                <a:latin typeface="Calibri" pitchFamily="32" charset="0"/>
              </a:rPr>
              <a:t>G8 initiative?</a:t>
            </a:r>
            <a:endParaRPr lang="ru-RU" sz="2400">
              <a:latin typeface="Calibri" pitchFamily="3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/>
          </p:cNvSpPr>
          <p:nvPr>
            <p:ph type="body" idx="1"/>
          </p:nvPr>
        </p:nvSpPr>
        <p:spPr>
          <a:xfrm>
            <a:off x="457200" y="2349500"/>
            <a:ext cx="8435975" cy="43529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sz="2200" b="1" smtClean="0">
                <a:ea typeface="ＭＳ Ｐゴシック" pitchFamily="34" charset="-128"/>
              </a:rPr>
              <a:t>ISTC Agreement to stay in force until the current work in Russia is completed;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sz="2200" b="1" smtClean="0">
                <a:ea typeface="ＭＳ Ｐゴシック" pitchFamily="34" charset="-128"/>
              </a:rPr>
              <a:t>Projects in pipeline to be completed (325 projects for 152 mln USD);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sz="2200" b="1" smtClean="0">
                <a:ea typeface="ＭＳ Ｐゴシック" pitchFamily="34" charset="-128"/>
              </a:rPr>
              <a:t>International exchanges and training activities to continue;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sz="2200" b="1" smtClean="0">
                <a:ea typeface="ＭＳ Ｐゴシック" pitchFamily="34" charset="-128"/>
              </a:rPr>
              <a:t>Tax free transfer of ISTC-owned equipment to Institutes to be solved (142 mln USD); 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sz="2200" b="1" smtClean="0">
                <a:ea typeface="ＭＳ Ｐゴシック" pitchFamily="34" charset="-128"/>
              </a:rPr>
              <a:t>Paying off outstanding loans to be arranged (6 mln USD);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sz="2200" b="1" smtClean="0">
                <a:ea typeface="ＭＳ Ｐゴシック" pitchFamily="34" charset="-128"/>
              </a:rPr>
              <a:t>Other issues.</a:t>
            </a:r>
          </a:p>
        </p:txBody>
      </p:sp>
      <p:sp>
        <p:nvSpPr>
          <p:cNvPr id="95241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/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/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000" b="1" smtClean="0">
                <a:ea typeface="ＭＳ Ｐゴシック" pitchFamily="34" charset="-128"/>
              </a:rPr>
              <a:t>I. An Orderly Wind Down of ISTC Activities </a:t>
            </a:r>
            <a:br>
              <a:rPr lang="en-US" sz="3000" b="1" smtClean="0">
                <a:ea typeface="ＭＳ Ｐゴシック" pitchFamily="34" charset="-128"/>
              </a:rPr>
            </a:br>
            <a:r>
              <a:rPr lang="en-US" sz="3000" b="1" smtClean="0">
                <a:ea typeface="ＭＳ Ｐゴシック" pitchFamily="34" charset="-128"/>
              </a:rPr>
              <a:t>in Russia following Decree of </a:t>
            </a:r>
            <a:br>
              <a:rPr lang="en-US" sz="3000" b="1" smtClean="0">
                <a:ea typeface="ＭＳ Ｐゴシック" pitchFamily="34" charset="-128"/>
              </a:rPr>
            </a:br>
            <a:r>
              <a:rPr lang="en-US" sz="3000" b="1" smtClean="0">
                <a:ea typeface="ＭＳ Ｐゴシック" pitchFamily="34" charset="-128"/>
              </a:rPr>
              <a:t>Russian President of 11 August 2010 </a:t>
            </a:r>
            <a:br>
              <a:rPr lang="en-US" sz="3000" b="1" smtClean="0">
                <a:ea typeface="ＭＳ Ｐゴシック" pitchFamily="34" charset="-128"/>
              </a:rPr>
            </a:br>
            <a:r>
              <a:rPr lang="en-US" sz="3000" b="1" u="sng" smtClean="0">
                <a:ea typeface="ＭＳ Ｐゴシック" pitchFamily="34" charset="-128"/>
              </a:rPr>
              <a:t>Basic Imperatives:</a:t>
            </a:r>
            <a:endParaRPr lang="ru-RU" sz="3000" b="1" u="sng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II. Transition Plan </a:t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>Non-Russian States</a:t>
            </a:r>
            <a:endParaRPr lang="ru-RU" sz="3200" b="1" smtClean="0">
              <a:ea typeface="ＭＳ Ｐゴシック" pitchFamily="34" charset="-128"/>
            </a:endParaRPr>
          </a:p>
        </p:txBody>
      </p:sp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>
          <a:xfrm>
            <a:off x="457200" y="1711325"/>
            <a:ext cx="8229600" cy="4525963"/>
          </a:xfrm>
          <a:noFill/>
        </p:spPr>
        <p:txBody>
          <a:bodyPr wrap="none"/>
          <a:lstStyle/>
          <a:p>
            <a:pPr>
              <a:lnSpc>
                <a:spcPct val="50000"/>
              </a:lnSpc>
              <a:spcBef>
                <a:spcPct val="70000"/>
              </a:spcBef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Decisions on new projects in Armenia, Belarus, Georgia, </a:t>
            </a:r>
          </a:p>
          <a:p>
            <a:pPr>
              <a:lnSpc>
                <a:spcPct val="50000"/>
              </a:lnSpc>
              <a:spcBef>
                <a:spcPct val="70000"/>
              </a:spcBef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Kazakhstan, Kyrgyzstan and Tajikistan in 2011;</a:t>
            </a:r>
          </a:p>
          <a:p>
            <a:pPr>
              <a:lnSpc>
                <a:spcPct val="50000"/>
              </a:lnSpc>
              <a:spcBef>
                <a:spcPct val="70000"/>
              </a:spcBef>
              <a:buFont typeface="Arial" charset="0"/>
              <a:buNone/>
            </a:pPr>
            <a:endParaRPr lang="en-US" sz="2400" b="1" smtClean="0">
              <a:ea typeface="ＭＳ Ｐゴシック" pitchFamily="34" charset="-128"/>
            </a:endParaRPr>
          </a:p>
          <a:p>
            <a:pPr>
              <a:lnSpc>
                <a:spcPct val="50000"/>
              </a:lnSpc>
              <a:spcBef>
                <a:spcPct val="70000"/>
              </a:spcBef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Shifting activities: creation regional centre in Kazakhstan;</a:t>
            </a:r>
          </a:p>
          <a:p>
            <a:pPr>
              <a:lnSpc>
                <a:spcPct val="50000"/>
              </a:lnSpc>
              <a:spcBef>
                <a:spcPct val="70000"/>
              </a:spcBef>
              <a:buFont typeface="Arial" charset="0"/>
              <a:buNone/>
            </a:pPr>
            <a:endParaRPr lang="en-US" sz="2400" b="1" smtClean="0">
              <a:ea typeface="ＭＳ Ｐゴシック" pitchFamily="34" charset="-128"/>
            </a:endParaRPr>
          </a:p>
          <a:p>
            <a:pPr>
              <a:lnSpc>
                <a:spcPct val="50000"/>
              </a:lnSpc>
              <a:spcBef>
                <a:spcPct val="70000"/>
              </a:spcBef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Maintain sufficient expertise at ISTC Secretariat, i.e. </a:t>
            </a:r>
          </a:p>
          <a:p>
            <a:pPr>
              <a:lnSpc>
                <a:spcPct val="50000"/>
              </a:lnSpc>
              <a:spcBef>
                <a:spcPct val="70000"/>
              </a:spcBef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freeze staff reduction; </a:t>
            </a:r>
          </a:p>
          <a:p>
            <a:pPr>
              <a:lnSpc>
                <a:spcPct val="50000"/>
              </a:lnSpc>
              <a:spcBef>
                <a:spcPct val="70000"/>
              </a:spcBef>
              <a:buFont typeface="Arial" charset="0"/>
              <a:buNone/>
            </a:pPr>
            <a:endParaRPr lang="en-US" sz="2400" b="1" smtClean="0">
              <a:ea typeface="ＭＳ Ｐゴシック" pitchFamily="34" charset="-128"/>
            </a:endParaRPr>
          </a:p>
          <a:p>
            <a:pPr>
              <a:lnSpc>
                <a:spcPct val="50000"/>
              </a:lnSpc>
              <a:spcBef>
                <a:spcPct val="70000"/>
              </a:spcBef>
              <a:buFont typeface="Arial" charset="0"/>
              <a:buNone/>
            </a:pPr>
            <a:r>
              <a:rPr lang="en-US" sz="2400" b="1" smtClean="0">
                <a:ea typeface="ＭＳ Ｐゴシック" pitchFamily="34" charset="-128"/>
              </a:rPr>
              <a:t>Develop set of contingency measures.</a:t>
            </a:r>
            <a:endParaRPr lang="ru-RU" sz="2400" b="1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93"/>
          <p:cNvSpPr>
            <a:spLocks noGrp="1"/>
          </p:cNvSpPr>
          <p:nvPr>
            <p:ph type="title" idx="4294967295"/>
          </p:nvPr>
        </p:nvSpPr>
        <p:spPr>
          <a:xfrm>
            <a:off x="684213" y="3573463"/>
            <a:ext cx="7772400" cy="1362075"/>
          </a:xfrm>
        </p:spPr>
        <p:txBody>
          <a:bodyPr anchor="b"/>
          <a:lstStyle/>
          <a:p>
            <a:pPr algn="l"/>
            <a:r>
              <a:rPr lang="en-US" sz="3200" b="1" smtClean="0">
                <a:latin typeface="Arial" charset="0"/>
                <a:ea typeface="ＭＳ Ｐゴシック" pitchFamily="34" charset="-128"/>
                <a:cs typeface="Arial" charset="0"/>
              </a:rPr>
              <a:t/>
            </a:r>
            <a:br>
              <a:rPr lang="en-US" sz="3200" b="1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ru-RU" sz="2400" b="1" smtClean="0">
              <a:ea typeface="ＭＳ Ｐゴシック" pitchFamily="34" charset="-128"/>
              <a:cs typeface="Arial" charset="0"/>
            </a:endParaRP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779463" y="476250"/>
            <a:ext cx="6024562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defTabSz="914400"/>
            <a:r>
              <a:rPr lang="en-US" sz="3200">
                <a:latin typeface="Calibri" pitchFamily="32" charset="0"/>
              </a:rPr>
              <a:t>Statement by Non-Russian States </a:t>
            </a:r>
            <a:br>
              <a:rPr lang="en-US" sz="3200">
                <a:latin typeface="Calibri" pitchFamily="32" charset="0"/>
              </a:rPr>
            </a:br>
            <a:r>
              <a:rPr lang="en-US" sz="3200">
                <a:latin typeface="Calibri" pitchFamily="32" charset="0"/>
              </a:rPr>
              <a:t>of 9 December 2010</a:t>
            </a:r>
            <a:br>
              <a:rPr lang="en-US" sz="3200">
                <a:latin typeface="Calibri" pitchFamily="32" charset="0"/>
              </a:rPr>
            </a:br>
            <a:endParaRPr lang="ru-RU" sz="3200">
              <a:latin typeface="Calibri" pitchFamily="32" charset="0"/>
            </a:endParaRP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684213" y="2133600"/>
            <a:ext cx="8208962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defTabSz="914400">
              <a:buFontTx/>
              <a:buChar char="•"/>
            </a:pPr>
            <a:r>
              <a:rPr lang="en-US" sz="2400">
                <a:latin typeface="Calibri" pitchFamily="32" charset="0"/>
              </a:rPr>
              <a:t>   ISTC Agreement must continue until a new organization </a:t>
            </a:r>
          </a:p>
          <a:p>
            <a:pPr algn="l" defTabSz="914400"/>
            <a:r>
              <a:rPr lang="en-US" sz="2400">
                <a:latin typeface="Calibri" pitchFamily="32" charset="0"/>
              </a:rPr>
              <a:t>      is in place</a:t>
            </a:r>
            <a:br>
              <a:rPr lang="en-US" sz="2400">
                <a:latin typeface="Calibri" pitchFamily="32" charset="0"/>
              </a:rPr>
            </a:br>
            <a:endParaRPr lang="en-US" sz="2400">
              <a:latin typeface="Calibri" pitchFamily="32" charset="0"/>
            </a:endParaRPr>
          </a:p>
          <a:p>
            <a:pPr algn="l" defTabSz="914400">
              <a:buFontTx/>
              <a:buChar char="•"/>
            </a:pPr>
            <a:r>
              <a:rPr lang="en-US" sz="2400">
                <a:latin typeface="Calibri" pitchFamily="32" charset="0"/>
              </a:rPr>
              <a:t>   Request to continue funding of new project proposals </a:t>
            </a:r>
          </a:p>
          <a:p>
            <a:pPr algn="l" defTabSz="914400"/>
            <a:r>
              <a:rPr lang="en-US" sz="2400">
                <a:latin typeface="Calibri" pitchFamily="32" charset="0"/>
              </a:rPr>
              <a:t>     in Armenia, Belarus, Georgia, Kazakhstan, Kyrgyzstan </a:t>
            </a:r>
          </a:p>
          <a:p>
            <a:pPr algn="l" defTabSz="914400"/>
            <a:r>
              <a:rPr lang="en-US" sz="2400">
                <a:latin typeface="Calibri" pitchFamily="32" charset="0"/>
              </a:rPr>
              <a:t>     and Tajikistan</a:t>
            </a:r>
            <a:endParaRPr lang="ru-RU" sz="2400"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ISTC Experts Assessment</a:t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>(CIS Countries/ Georgia)</a:t>
            </a:r>
            <a:endParaRPr lang="ru-RU" sz="3200" b="1" smtClean="0">
              <a:ea typeface="ＭＳ Ｐゴシック" pitchFamily="34" charset="-128"/>
            </a:endParaRPr>
          </a:p>
        </p:txBody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>
          <a:xfrm>
            <a:off x="449263" y="1417638"/>
            <a:ext cx="8370887" cy="4525962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sz="2200" b="1" smtClean="0">
                <a:ea typeface="ＭＳ Ｐゴシック" pitchFamily="34" charset="-128"/>
              </a:rPr>
              <a:t>Based on sheer number of scientists and institutes with former WMD experience, </a:t>
            </a:r>
            <a:r>
              <a:rPr lang="en-US" sz="2200" b="1" smtClean="0">
                <a:latin typeface="Arial Black" pitchFamily="34" charset="0"/>
                <a:ea typeface="ＭＳ Ｐゴシック" pitchFamily="34" charset="-128"/>
              </a:rPr>
              <a:t>Kazakhstan</a:t>
            </a:r>
            <a:r>
              <a:rPr lang="en-US" sz="2200" b="1" smtClean="0">
                <a:ea typeface="ＭＳ Ｐゴシック" pitchFamily="34" charset="-128"/>
              </a:rPr>
              <a:t> remains the CIS country (outside Russia) of greatest interest;</a:t>
            </a:r>
          </a:p>
          <a:p>
            <a:pPr>
              <a:buFontTx/>
              <a:buChar char="•"/>
            </a:pPr>
            <a:r>
              <a:rPr lang="en-US" sz="2200" b="1" smtClean="0">
                <a:ea typeface="ＭＳ Ｐゴシック" pitchFamily="34" charset="-128"/>
              </a:rPr>
              <a:t>Given their geographic location, institutes in </a:t>
            </a:r>
            <a:r>
              <a:rPr lang="en-US" sz="2200" b="1" smtClean="0">
                <a:latin typeface="Arial Black" pitchFamily="34" charset="0"/>
                <a:ea typeface="ＭＳ Ｐゴシック" pitchFamily="34" charset="-128"/>
              </a:rPr>
              <a:t>Kyrgyzstan</a:t>
            </a:r>
            <a:r>
              <a:rPr lang="en-US" sz="2200" b="1" smtClean="0">
                <a:ea typeface="ＭＳ Ｐゴシック" pitchFamily="34" charset="-128"/>
              </a:rPr>
              <a:t> and </a:t>
            </a:r>
            <a:r>
              <a:rPr lang="en-US" sz="2200" b="1" smtClean="0">
                <a:latin typeface="Arial Black" pitchFamily="34" charset="0"/>
                <a:ea typeface="ＭＳ Ｐゴシック" pitchFamily="34" charset="-128"/>
              </a:rPr>
              <a:t>Tajikistan</a:t>
            </a:r>
            <a:r>
              <a:rPr lang="en-US" sz="2200" b="1" smtClean="0">
                <a:ea typeface="ＭＳ Ｐゴシック" pitchFamily="34" charset="-128"/>
              </a:rPr>
              <a:t> remain high in the ranking of CIS countries of interest;</a:t>
            </a:r>
          </a:p>
          <a:p>
            <a:pPr>
              <a:buFontTx/>
              <a:buChar char="•"/>
            </a:pPr>
            <a:r>
              <a:rPr lang="en-US" sz="2200" b="1" smtClean="0">
                <a:ea typeface="ＭＳ Ｐゴシック" pitchFamily="34" charset="-128"/>
              </a:rPr>
              <a:t>The political and economic situation, plus the presence of dangerous pathogen collections and dangerous nuclear materials, underscore the continuing importance of ISTC support to </a:t>
            </a:r>
            <a:r>
              <a:rPr lang="en-US" sz="2200" b="1" smtClean="0">
                <a:latin typeface="Arial Black" pitchFamily="34" charset="0"/>
                <a:ea typeface="ＭＳ Ｐゴシック" pitchFamily="34" charset="-128"/>
              </a:rPr>
              <a:t>Belarus </a:t>
            </a:r>
            <a:r>
              <a:rPr lang="en-US" sz="2200" b="1" smtClean="0">
                <a:ea typeface="ＭＳ Ｐゴシック" pitchFamily="34" charset="-128"/>
              </a:rPr>
              <a:t>scientists; and</a:t>
            </a:r>
          </a:p>
          <a:p>
            <a:pPr>
              <a:buFontTx/>
              <a:buChar char="•"/>
            </a:pPr>
            <a:r>
              <a:rPr lang="en-US" sz="2200" b="1" smtClean="0">
                <a:ea typeface="ＭＳ Ｐゴシック" pitchFamily="34" charset="-128"/>
              </a:rPr>
              <a:t>While </a:t>
            </a:r>
            <a:r>
              <a:rPr lang="en-US" sz="2200" b="1" smtClean="0">
                <a:latin typeface="Arial Black" pitchFamily="34" charset="0"/>
                <a:ea typeface="ＭＳ Ｐゴシック" pitchFamily="34" charset="-128"/>
              </a:rPr>
              <a:t>Armenian</a:t>
            </a:r>
            <a:r>
              <a:rPr lang="en-US" sz="2200" b="1" smtClean="0">
                <a:ea typeface="ＭＳ Ｐゴシック" pitchFamily="34" charset="-128"/>
              </a:rPr>
              <a:t> and </a:t>
            </a:r>
            <a:r>
              <a:rPr lang="en-US" sz="2200" b="1" smtClean="0">
                <a:latin typeface="Arial Black" pitchFamily="34" charset="0"/>
                <a:ea typeface="ＭＳ Ｐゴシック" pitchFamily="34" charset="-128"/>
              </a:rPr>
              <a:t>Georgian</a:t>
            </a:r>
            <a:r>
              <a:rPr lang="en-US" sz="2200" b="1" smtClean="0">
                <a:ea typeface="ＭＳ Ｐゴシック" pitchFamily="34" charset="-128"/>
              </a:rPr>
              <a:t> institutes have made substantial progress toward sustainability, various institutes require ISTC support.</a:t>
            </a:r>
          </a:p>
          <a:p>
            <a:pPr>
              <a:buFontTx/>
              <a:buChar char="-"/>
            </a:pPr>
            <a:endParaRPr lang="ru-RU" sz="2200" b="1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III. Successor Organization</a:t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>The 6 Options:</a:t>
            </a:r>
            <a:endParaRPr lang="ru-RU" sz="3200" b="1" smtClean="0">
              <a:ea typeface="ＭＳ Ｐゴシック" pitchFamily="34" charset="-128"/>
            </a:endParaRPr>
          </a:p>
        </p:txBody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70000"/>
              </a:spcBef>
              <a:buFont typeface="Arial" charset="0"/>
              <a:buAutoNum type="arabicPeriod"/>
            </a:pPr>
            <a:r>
              <a:rPr lang="en-US" sz="2400" b="1" smtClean="0">
                <a:ea typeface="ＭＳ Ｐゴシック" pitchFamily="34" charset="-128"/>
              </a:rPr>
              <a:t>Total Closure of ISTC  (From 6 Months to 4 Years) ?</a:t>
            </a:r>
          </a:p>
          <a:p>
            <a:pPr marL="609600" indent="-609600">
              <a:lnSpc>
                <a:spcPct val="90000"/>
              </a:lnSpc>
              <a:spcBef>
                <a:spcPct val="70000"/>
              </a:spcBef>
              <a:buFont typeface="Arial" charset="0"/>
              <a:buAutoNum type="arabicPeriod"/>
            </a:pPr>
            <a:r>
              <a:rPr lang="en-US" sz="2400" b="1" smtClean="0">
                <a:ea typeface="ＭＳ Ｐゴシック" pitchFamily="34" charset="-128"/>
              </a:rPr>
              <a:t>Operations only in Non-Russian States ?</a:t>
            </a:r>
          </a:p>
          <a:p>
            <a:pPr marL="609600" indent="-609600">
              <a:lnSpc>
                <a:spcPct val="90000"/>
              </a:lnSpc>
              <a:spcBef>
                <a:spcPct val="70000"/>
              </a:spcBef>
              <a:buFont typeface="Arial" charset="0"/>
              <a:buAutoNum type="arabicPeriod"/>
            </a:pPr>
            <a:r>
              <a:rPr lang="en-US" sz="2400" b="1" smtClean="0">
                <a:ea typeface="ＭＳ Ｐゴシック" pitchFamily="34" charset="-128"/>
              </a:rPr>
              <a:t>Transfer to STCU (Armenia/Azerbaijan) ?</a:t>
            </a:r>
          </a:p>
          <a:p>
            <a:pPr marL="609600" indent="-609600">
              <a:lnSpc>
                <a:spcPct val="90000"/>
              </a:lnSpc>
              <a:spcBef>
                <a:spcPct val="70000"/>
              </a:spcBef>
              <a:buFont typeface="Arial" charset="0"/>
              <a:buAutoNum type="arabicPeriod"/>
            </a:pPr>
            <a:r>
              <a:rPr lang="en-US" sz="2400" b="1" smtClean="0">
                <a:ea typeface="ＭＳ Ｐゴシック" pitchFamily="34" charset="-128"/>
              </a:rPr>
              <a:t>A Successor Multilateral Science and Technology Organization (see ISTC interim report of July 2010) ?</a:t>
            </a:r>
          </a:p>
          <a:p>
            <a:pPr marL="609600" indent="-609600">
              <a:lnSpc>
                <a:spcPct val="90000"/>
              </a:lnSpc>
              <a:spcBef>
                <a:spcPct val="70000"/>
              </a:spcBef>
              <a:buFont typeface="Arial" charset="0"/>
              <a:buAutoNum type="arabicPeriod"/>
            </a:pPr>
            <a:r>
              <a:rPr lang="en-US" sz="2400" b="1" smtClean="0">
                <a:ea typeface="ＭＳ Ｐゴシック" pitchFamily="34" charset="-128"/>
              </a:rPr>
              <a:t>A Worldwide Scientists Engagement Center ?</a:t>
            </a:r>
          </a:p>
          <a:p>
            <a:pPr marL="609600" indent="-609600">
              <a:lnSpc>
                <a:spcPct val="90000"/>
              </a:lnSpc>
              <a:spcBef>
                <a:spcPct val="70000"/>
              </a:spcBef>
              <a:buFont typeface="Arial" charset="0"/>
              <a:buAutoNum type="arabicPeriod"/>
            </a:pPr>
            <a:r>
              <a:rPr lang="en-US" sz="2400" b="1" smtClean="0">
                <a:ea typeface="ＭＳ Ｐゴシック" pitchFamily="34" charset="-128"/>
              </a:rPr>
              <a:t>Other ?</a:t>
            </a:r>
            <a:endParaRPr lang="ru-RU" sz="2400" b="1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4"/>
          <p:cNvSpPr txBox="1">
            <a:spLocks noChangeArrowheads="1"/>
          </p:cNvSpPr>
          <p:nvPr>
            <p:ph type="ctrTitle"/>
          </p:nvPr>
        </p:nvSpPr>
        <p:spPr>
          <a:xfrm>
            <a:off x="468313" y="2060575"/>
            <a:ext cx="7989887" cy="1368425"/>
          </a:xfrm>
          <a:noFill/>
          <a:ln/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1pPr>
            <a:lvl2pPr>
              <a:defRPr sz="44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2pPr>
            <a:lvl3pPr>
              <a:defRPr sz="44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3pPr>
            <a:lvl4pPr>
              <a:defRPr sz="44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4pPr>
            <a:lvl5pPr>
              <a:defRPr sz="44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5pPr>
            <a:lvl6pPr eaLnBrk="0" hangingPunct="0">
              <a:defRPr sz="44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6pPr>
            <a:lvl7pPr eaLnBrk="0" hangingPunct="0">
              <a:defRPr sz="44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7pPr>
            <a:lvl8pPr eaLnBrk="0" hangingPunct="0">
              <a:defRPr sz="44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8pPr>
            <a:lvl9pPr eaLnBrk="0" hangingPunct="0">
              <a:defRPr sz="4400">
                <a:solidFill>
                  <a:schemeClr val="tx1"/>
                </a:solidFill>
                <a:latin typeface="Calibri" pitchFamily="32" charset="0"/>
                <a:ea typeface="ＭＳ Ｐゴシック" pitchFamily="34" charset="-128"/>
              </a:defRPr>
            </a:lvl9pPr>
          </a:lstStyle>
          <a:p>
            <a:pPr algn="l" defTabSz="914400" eaLnBrk="1" hangingPunct="1">
              <a:spcBef>
                <a:spcPct val="50000"/>
              </a:spcBef>
            </a:pPr>
            <a:r>
              <a:rPr lang="en-US" sz="2400" b="1" u="sng" smtClean="0"/>
              <a:t/>
            </a:r>
            <a:br>
              <a:rPr lang="en-US" sz="2400" b="1" u="sng" smtClean="0"/>
            </a:br>
            <a:r>
              <a:rPr lang="en-US" sz="2400" b="1" u="sng" smtClean="0"/>
              <a:t/>
            </a:r>
            <a:br>
              <a:rPr lang="en-US" sz="2400" b="1" u="sng" smtClean="0"/>
            </a:br>
            <a:r>
              <a:rPr lang="en-US" sz="2400" b="1" u="sng" smtClean="0"/>
              <a:t/>
            </a:r>
            <a:br>
              <a:rPr lang="en-US" sz="2400" b="1" u="sng" smtClean="0"/>
            </a:br>
            <a:r>
              <a:rPr lang="en-US" sz="2400" b="1" u="sng" smtClean="0"/>
              <a:t/>
            </a:r>
            <a:br>
              <a:rPr lang="en-US" sz="2400" b="1" u="sng" smtClean="0"/>
            </a:br>
            <a:r>
              <a:rPr lang="en-US" sz="2400" b="1" u="sng" smtClean="0"/>
              <a:t/>
            </a:r>
            <a:br>
              <a:rPr lang="en-US" sz="2400" b="1" u="sng" smtClean="0"/>
            </a:br>
            <a:r>
              <a:rPr lang="en-US" sz="2400" b="1" u="sng" smtClean="0"/>
              <a:t/>
            </a:r>
            <a:br>
              <a:rPr lang="en-US" sz="2400" b="1" u="sng" smtClean="0"/>
            </a:br>
            <a:r>
              <a:rPr lang="en-US" sz="2400" b="1" u="sng" smtClean="0"/>
              <a:t/>
            </a:r>
            <a:br>
              <a:rPr lang="en-US" sz="2400" b="1" u="sng" smtClean="0"/>
            </a:br>
            <a:r>
              <a:rPr lang="en-US" sz="2400" b="1" u="sng" smtClean="0"/>
              <a:t/>
            </a:r>
            <a:br>
              <a:rPr lang="en-US" sz="2400" b="1" u="sng" smtClean="0"/>
            </a:br>
            <a:r>
              <a:rPr lang="en-US" sz="2400" b="1" smtClean="0"/>
              <a:t> </a:t>
            </a:r>
            <a:r>
              <a:rPr lang="en-US" sz="3200" b="1" smtClean="0"/>
              <a:t>2,746</a:t>
            </a:r>
            <a:r>
              <a:rPr lang="en-US" sz="2800" b="1" smtClean="0"/>
              <a:t> projects 	 		     over </a:t>
            </a:r>
            <a:r>
              <a:rPr lang="en-US" sz="3200" b="1" smtClean="0"/>
              <a:t>856</a:t>
            </a:r>
            <a:r>
              <a:rPr lang="en-US" sz="2800" b="1" smtClean="0"/>
              <a:t> Mln USD</a:t>
            </a:r>
            <a:br>
              <a:rPr lang="en-US" sz="2800" b="1" smtClean="0"/>
            </a:br>
            <a:r>
              <a:rPr lang="en-US" sz="2800" b="1" smtClean="0"/>
              <a:t> </a:t>
            </a:r>
            <a:br>
              <a:rPr lang="en-US" sz="2800" b="1" smtClean="0"/>
            </a:br>
            <a:r>
              <a:rPr lang="en-US" sz="2800" b="1" smtClean="0"/>
              <a:t>Procurement of equipment 	  	   </a:t>
            </a:r>
            <a:r>
              <a:rPr lang="en-US" sz="3200" b="1" smtClean="0"/>
              <a:t>210</a:t>
            </a:r>
            <a:r>
              <a:rPr lang="en-US" sz="2800" b="1" smtClean="0"/>
              <a:t> Mln USD</a:t>
            </a:r>
            <a:br>
              <a:rPr lang="en-US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Training and Infrastructure Support       </a:t>
            </a:r>
            <a:r>
              <a:rPr lang="en-US" sz="3200" b="1" smtClean="0"/>
              <a:t>135</a:t>
            </a:r>
            <a:r>
              <a:rPr lang="en-US" sz="2800" b="1" smtClean="0"/>
              <a:t> Mln USD </a:t>
            </a:r>
            <a:r>
              <a:rPr lang="ru-RU" sz="2800" b="1" smtClean="0"/>
              <a:t/>
            </a:r>
            <a:br>
              <a:rPr lang="ru-RU" sz="2800" b="1" smtClean="0"/>
            </a:br>
            <a:endParaRPr lang="en-US" sz="2800" b="1" smtClean="0"/>
          </a:p>
        </p:txBody>
      </p:sp>
      <p:sp>
        <p:nvSpPr>
          <p:cNvPr id="66562" name="Rectangle 2"/>
          <p:cNvSpPr>
            <a:spLocks/>
          </p:cNvSpPr>
          <p:nvPr/>
        </p:nvSpPr>
        <p:spPr bwMode="auto">
          <a:xfrm>
            <a:off x="468313" y="533400"/>
            <a:ext cx="7632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en-US" sz="3600">
                <a:latin typeface="Calibri" pitchFamily="32" charset="0"/>
              </a:rPr>
              <a:t/>
            </a:r>
            <a:br>
              <a:rPr lang="en-US" sz="3600">
                <a:latin typeface="Calibri" pitchFamily="32" charset="0"/>
              </a:rPr>
            </a:br>
            <a:r>
              <a:rPr lang="en-US" sz="3600">
                <a:latin typeface="Calibri" pitchFamily="32" charset="0"/>
              </a:rPr>
              <a:t>Over 1 Billion USD Investment </a:t>
            </a:r>
            <a:br>
              <a:rPr lang="en-US" sz="3600">
                <a:latin typeface="Calibri" pitchFamily="32" charset="0"/>
              </a:rPr>
            </a:br>
            <a:r>
              <a:rPr lang="en-US" sz="3600">
                <a:latin typeface="Calibri" pitchFamily="32" charset="0"/>
              </a:rPr>
              <a:t>by USA, EU, Canada, Japan </a:t>
            </a:r>
            <a:br>
              <a:rPr lang="en-US" sz="3600">
                <a:latin typeface="Calibri" pitchFamily="32" charset="0"/>
              </a:rPr>
            </a:br>
            <a:r>
              <a:rPr lang="en-US" sz="3600">
                <a:latin typeface="Calibri" pitchFamily="32" charset="0"/>
              </a:rPr>
              <a:t>and Private Partners: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276600" y="3141663"/>
            <a:ext cx="2016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4764088" y="4013200"/>
            <a:ext cx="1368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5884863" y="4941888"/>
            <a:ext cx="412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Grp="1"/>
          </p:cNvSpPr>
          <p:nvPr>
            <p:ph type="title"/>
          </p:nvPr>
        </p:nvSpPr>
        <p:spPr>
          <a:xfrm>
            <a:off x="250825" y="274638"/>
            <a:ext cx="8229600" cy="1143000"/>
          </a:xfrm>
          <a:noFill/>
          <a:ln/>
        </p:spPr>
        <p:txBody>
          <a:bodyPr/>
          <a:lstStyle/>
          <a:p>
            <a:pPr algn="l"/>
            <a:r>
              <a:rPr lang="en-US" sz="3600" b="1" smtClean="0">
                <a:ea typeface="ＭＳ Ｐゴシック" pitchFamily="34" charset="-128"/>
              </a:rPr>
              <a:t>The Nunn Lugar Legacy? </a:t>
            </a:r>
            <a:br>
              <a:rPr lang="en-US" sz="3600" b="1" smtClean="0">
                <a:ea typeface="ＭＳ Ｐゴシック" pitchFamily="34" charset="-128"/>
              </a:rPr>
            </a:br>
            <a:r>
              <a:rPr lang="en-US" sz="3600" b="1" smtClean="0">
                <a:ea typeface="ＭＳ Ｐゴシック" pitchFamily="34" charset="-128"/>
              </a:rPr>
              <a:t>Madrid Speech: 8 November 2010</a:t>
            </a:r>
            <a:endParaRPr lang="ru-RU" sz="3600" b="1" smtClean="0">
              <a:ea typeface="ＭＳ Ｐゴシック" pitchFamily="34" charset="-128"/>
            </a:endParaRPr>
          </a:p>
        </p:txBody>
      </p:sp>
      <p:pic>
        <p:nvPicPr>
          <p:cNvPr id="112645" name="Picture 5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1700213"/>
            <a:ext cx="6048375" cy="3889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1816100" y="5589588"/>
            <a:ext cx="628491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alibri" pitchFamily="32" charset="0"/>
              </a:rPr>
              <a:t>Senator Obama and Senator Lugar visiting the </a:t>
            </a:r>
            <a:r>
              <a:rPr lang="ru-RU">
                <a:latin typeface="Calibri" pitchFamily="32" charset="0"/>
              </a:rPr>
              <a:t>All Russian Research Institute of Phytopathology</a:t>
            </a:r>
          </a:p>
          <a:p>
            <a:pPr algn="l">
              <a:spcBef>
                <a:spcPct val="50000"/>
              </a:spcBef>
            </a:pPr>
            <a:endParaRPr lang="ru-RU">
              <a:latin typeface="Calibri" pitchFamily="3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1" name="Rectangle 1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922338"/>
          </a:xfrm>
          <a:noFill/>
          <a:ln/>
        </p:spPr>
        <p:txBody>
          <a:bodyPr/>
          <a:lstStyle/>
          <a:p>
            <a:pPr algn="l"/>
            <a:r>
              <a:rPr lang="en-US" sz="3600" b="1" smtClean="0">
                <a:ea typeface="ＭＳ Ｐゴシック" pitchFamily="34" charset="-128"/>
              </a:rPr>
              <a:t>Main Points for Discussion</a:t>
            </a:r>
            <a:endParaRPr lang="ru-RU" sz="3600" b="1" smtClean="0">
              <a:ea typeface="ＭＳ Ｐゴシック" pitchFamily="34" charset="-128"/>
            </a:endParaRPr>
          </a:p>
        </p:txBody>
      </p:sp>
      <p:sp>
        <p:nvSpPr>
          <p:cNvPr id="104468" name="Rectangle 20"/>
          <p:cNvSpPr>
            <a:spLocks noGrp="1"/>
          </p:cNvSpPr>
          <p:nvPr>
            <p:ph type="body" idx="1"/>
          </p:nvPr>
        </p:nvSpPr>
        <p:spPr>
          <a:xfrm>
            <a:off x="827088" y="1628775"/>
            <a:ext cx="6994525" cy="4022725"/>
          </a:xfrm>
          <a:noFill/>
          <a:ln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sz="2800" b="1" smtClean="0">
                <a:ea typeface="ＭＳ Ｐゴシック" pitchFamily="34" charset="-128"/>
              </a:rPr>
              <a:t>Objectives / Scope</a:t>
            </a:r>
          </a:p>
          <a:p>
            <a:pPr>
              <a:spcBef>
                <a:spcPct val="70000"/>
              </a:spcBef>
            </a:pPr>
            <a:r>
              <a:rPr lang="en-US" sz="2800" b="1" smtClean="0">
                <a:ea typeface="ＭＳ Ｐゴシック" pitchFamily="34" charset="-128"/>
              </a:rPr>
              <a:t>Geography</a:t>
            </a:r>
          </a:p>
          <a:p>
            <a:pPr>
              <a:spcBef>
                <a:spcPct val="70000"/>
              </a:spcBef>
            </a:pPr>
            <a:r>
              <a:rPr lang="en-US" sz="2800" b="1" smtClean="0">
                <a:ea typeface="ＭＳ Ｐゴシック" pitchFamily="34" charset="-128"/>
              </a:rPr>
              <a:t>Membership</a:t>
            </a:r>
          </a:p>
          <a:p>
            <a:pPr>
              <a:spcBef>
                <a:spcPct val="70000"/>
              </a:spcBef>
            </a:pPr>
            <a:r>
              <a:rPr lang="en-US" sz="2800" b="1" smtClean="0">
                <a:ea typeface="ＭＳ Ｐゴシック" pitchFamily="34" charset="-128"/>
              </a:rPr>
              <a:t>Type of organization</a:t>
            </a:r>
          </a:p>
          <a:p>
            <a:pPr>
              <a:spcBef>
                <a:spcPct val="70000"/>
              </a:spcBef>
            </a:pPr>
            <a:r>
              <a:rPr lang="en-US" sz="2800" b="1" smtClean="0">
                <a:ea typeface="ＭＳ Ｐゴシック" pitchFamily="34" charset="-128"/>
              </a:rPr>
              <a:t>Working methods</a:t>
            </a:r>
          </a:p>
          <a:p>
            <a:pPr>
              <a:spcBef>
                <a:spcPct val="70000"/>
              </a:spcBef>
            </a:pPr>
            <a:r>
              <a:rPr lang="en-US" sz="2800" b="1" smtClean="0">
                <a:ea typeface="ＭＳ Ｐゴシック" pitchFamily="34" charset="-128"/>
              </a:rPr>
              <a:t>Legal framework</a:t>
            </a:r>
            <a:endParaRPr lang="ru-RU" sz="280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ISTC Partners in 2011</a:t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>Over 450</a:t>
            </a:r>
            <a:endParaRPr lang="ru-RU" sz="3200" b="1" smtClean="0">
              <a:ea typeface="ＭＳ Ｐゴシック" pitchFamily="34" charset="-128"/>
            </a:endParaRPr>
          </a:p>
        </p:txBody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endParaRPr lang="en-US" sz="2800" b="1" smtClean="0">
              <a:ea typeface="ＭＳ Ｐゴシック" pitchFamily="34" charset="-128"/>
            </a:endParaRPr>
          </a:p>
          <a:p>
            <a:endParaRPr lang="ru-RU" sz="2800" b="1" smtClean="0">
              <a:ea typeface="ＭＳ Ｐゴシック" pitchFamily="34" charset="-128"/>
            </a:endParaRPr>
          </a:p>
        </p:txBody>
      </p:sp>
      <p:grpSp>
        <p:nvGrpSpPr>
          <p:cNvPr id="65540" name="Group 4"/>
          <p:cNvGrpSpPr>
            <a:grpSpLocks/>
          </p:cNvGrpSpPr>
          <p:nvPr/>
        </p:nvGrpSpPr>
        <p:grpSpPr bwMode="auto">
          <a:xfrm>
            <a:off x="304800" y="1525588"/>
            <a:ext cx="8686800" cy="4514850"/>
            <a:chOff x="288" y="1104"/>
            <a:chExt cx="5136" cy="2844"/>
          </a:xfrm>
        </p:grpSpPr>
        <p:pic>
          <p:nvPicPr>
            <p:cNvPr id="65541" name="Picture 5" descr="dow_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536"/>
              <a:ext cx="942" cy="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42" name="Picture 6" descr="epriwe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2496"/>
              <a:ext cx="984" cy="2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43" name="Picture 7" descr="Evonic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2448"/>
              <a:ext cx="1055" cy="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44" name="Picture 8" descr="homepage_mobil_log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872"/>
              <a:ext cx="912" cy="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45" name="Picture 9" descr="BASF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152"/>
              <a:ext cx="816" cy="4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46" name="Picture 10" descr="battle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1296"/>
              <a:ext cx="1091" cy="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47" name="Picture 11" descr="bayerlogo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1200"/>
              <a:ext cx="864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48" name="Picture 12" descr="CERNLogoNew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1104"/>
              <a:ext cx="480" cy="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49" name="Picture 13" descr="Danon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632"/>
              <a:ext cx="520" cy="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0" name="Picture 14" descr="Dupon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2801"/>
              <a:ext cx="768" cy="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1" name="Picture 15" descr="Firestop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776"/>
              <a:ext cx="1048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2" name="Picture 16" descr="Frauenhofer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1680"/>
              <a:ext cx="333" cy="3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3" name="Picture 17" descr="GE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1684"/>
              <a:ext cx="384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4" name="Picture 18" descr="Hitachi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1728"/>
              <a:ext cx="633" cy="2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5" name="Picture 19" descr="INL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920"/>
              <a:ext cx="556" cy="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6" name="Picture 20" descr="Komatsu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102"/>
              <a:ext cx="936" cy="2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7" name="Picture 21" descr="LG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160"/>
              <a:ext cx="960" cy="2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8" name="Picture 22" descr="MaxPalack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6" y="2112"/>
              <a:ext cx="678" cy="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59" name="Picture 23" descr="General_Atomics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2496"/>
              <a:ext cx="1416" cy="2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60" name="Picture 24" descr="Korea Atimoc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2064"/>
              <a:ext cx="359" cy="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61" name="Picture 25" descr="Nissan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4" y="2496"/>
              <a:ext cx="480" cy="4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62" name="Picture 26" descr="nti_logo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2710"/>
              <a:ext cx="720" cy="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63" name="Picture 27" descr="Oak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2880"/>
              <a:ext cx="1776" cy="2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64" name="Picture 28" descr="DOE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" y="3072"/>
              <a:ext cx="408" cy="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65" name="Picture 29" descr="Philips_logo_new_svg"/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3216"/>
              <a:ext cx="768" cy="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66" name="Picture 30" descr="samsung"/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3264"/>
              <a:ext cx="480" cy="1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67" name="Picture 31" descr="schmulberger"/>
            <p:cNvPicPr>
              <a:picLocks noChangeAspect="1" noChangeArrowheads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3264"/>
              <a:ext cx="737" cy="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68" name="Picture 32" descr="shell"/>
            <p:cNvPicPr>
              <a:picLocks noChangeAspect="1" noChangeArrowheads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3168"/>
              <a:ext cx="424" cy="3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69" name="Picture 33" descr="PG"/>
            <p:cNvPicPr>
              <a:picLocks noChangeAspect="1" noChangeArrowheads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2880"/>
              <a:ext cx="480" cy="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70" name="Picture 34" descr="Xtreme Technologies"/>
            <p:cNvPicPr>
              <a:picLocks noChangeAspect="1" noChangeArrowheads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3600"/>
              <a:ext cx="810" cy="2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71" name="Picture 35" descr="USDA"/>
            <p:cNvPicPr>
              <a:picLocks noChangeAspect="1" noChangeArrowheads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3552"/>
              <a:ext cx="432" cy="2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72" name="Picture 36" descr="USARMI"/>
            <p:cNvPicPr>
              <a:picLocks noChangeAspect="1" noChangeArrowheads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3504"/>
              <a:ext cx="444" cy="4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73" name="Picture 37" descr="UNLV_Logo_svg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3696"/>
              <a:ext cx="384" cy="1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74" name="Picture 38" descr="Toshiba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3744"/>
              <a:ext cx="816" cy="1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75" name="Picture 39" descr="snecma"/>
            <p:cNvPicPr>
              <a:picLocks noChangeAspect="1" noChangeArrowheads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3648"/>
              <a:ext cx="912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76" name="Picture 40" descr="sharp"/>
            <p:cNvPicPr>
              <a:picLocks noChangeAspect="1" noChangeArrowheads="1"/>
            </p:cNvPicPr>
            <p:nvPr/>
          </p:nvPicPr>
          <p:blipFill>
            <a:blip r:embed="rId3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3408"/>
              <a:ext cx="1008" cy="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77" name="Picture 41" descr="Boeing-Logo_svg"/>
            <p:cNvPicPr>
              <a:picLocks noChangeAspect="1" noChangeArrowheads="1"/>
            </p:cNvPicPr>
            <p:nvPr/>
          </p:nvPicPr>
          <p:blipFill>
            <a:blip r:embed="rId3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2496"/>
              <a:ext cx="1008" cy="2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78" name="Picture 42" descr="Airbus"/>
            <p:cNvPicPr>
              <a:picLocks noChangeAspect="1" noChangeArrowheads="1"/>
            </p:cNvPicPr>
            <p:nvPr/>
          </p:nvPicPr>
          <p:blipFill>
            <a:blip r:embed="rId3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200"/>
              <a:ext cx="336" cy="2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579" name="Picture 43" descr="3m"/>
            <p:cNvPicPr>
              <a:picLocks noChangeAspect="1" noChangeArrowheads="1"/>
            </p:cNvPicPr>
            <p:nvPr/>
          </p:nvPicPr>
          <p:blipFill>
            <a:blip r:embed="rId4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152"/>
              <a:ext cx="480" cy="2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Impact of ISTC</a:t>
            </a:r>
            <a:endParaRPr lang="ru-RU" sz="3200" b="1" smtClean="0">
              <a:ea typeface="ＭＳ Ｐゴシック" pitchFamily="34" charset="-128"/>
            </a:endParaRPr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r>
              <a:rPr lang="en-US" sz="2800" b="1" smtClean="0">
                <a:ea typeface="ＭＳ Ｐゴシック" pitchFamily="34" charset="-128"/>
              </a:rPr>
              <a:t>Creation of a civilian research community working on the basis of international standards;</a:t>
            </a:r>
          </a:p>
          <a:p>
            <a:r>
              <a:rPr lang="en-US" sz="2800" b="1" smtClean="0">
                <a:ea typeface="ＭＳ Ｐゴシック" pitchFamily="34" charset="-128"/>
              </a:rPr>
              <a:t>New career for CIS scientists and engineers;</a:t>
            </a:r>
          </a:p>
          <a:p>
            <a:r>
              <a:rPr lang="en-US" sz="2800" b="1" smtClean="0">
                <a:ea typeface="ＭＳ Ｐゴシック" pitchFamily="34" charset="-128"/>
              </a:rPr>
              <a:t>Integration of CIS scientists into the global scientific community – network; and</a:t>
            </a:r>
          </a:p>
          <a:p>
            <a:r>
              <a:rPr lang="en-US" sz="2800" b="1" smtClean="0">
                <a:ea typeface="ＭＳ Ｐゴシック" pitchFamily="34" charset="-128"/>
              </a:rPr>
              <a:t>Adequate IPR protection for CIS institutes.</a:t>
            </a:r>
            <a:endParaRPr lang="ru-RU" sz="2800" b="1" smtClean="0">
              <a:ea typeface="ＭＳ Ｐゴシック" pitchFamily="34" charset="-128"/>
            </a:endParaRPr>
          </a:p>
          <a:p>
            <a:endParaRPr lang="ru-RU" sz="2800" b="1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Impact of ISTC</a:t>
            </a:r>
            <a:endParaRPr lang="ru-RU" sz="3200" b="1" smtClean="0">
              <a:ea typeface="ＭＳ Ｐゴシック" pitchFamily="34" charset="-128"/>
            </a:endParaRPr>
          </a:p>
        </p:txBody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507413" cy="4357688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u="sng" smtClean="0">
                <a:ea typeface="ＭＳ Ｐゴシック" pitchFamily="34" charset="-128"/>
              </a:rPr>
              <a:t>Economic Diversification:</a:t>
            </a:r>
            <a:r>
              <a:rPr lang="en-US" sz="2400" b="1" smtClean="0">
                <a:ea typeface="ＭＳ Ｐゴシック" pitchFamily="34" charset="-128"/>
              </a:rPr>
              <a:t>		new technologies and jobs;</a:t>
            </a:r>
          </a:p>
          <a:p>
            <a:pPr>
              <a:lnSpc>
                <a:spcPct val="25000"/>
              </a:lnSpc>
              <a:buFont typeface="Arial" charset="0"/>
              <a:buNone/>
            </a:pPr>
            <a:endParaRPr lang="en-US" sz="2400" b="1" u="sng" smtClean="0">
              <a:ea typeface="ＭＳ Ｐゴシック" pitchFamily="34" charset="-128"/>
            </a:endParaRPr>
          </a:p>
          <a:p>
            <a:pPr>
              <a:lnSpc>
                <a:spcPct val="25000"/>
              </a:lnSpc>
              <a:buFont typeface="Arial" charset="0"/>
              <a:buNone/>
            </a:pPr>
            <a:endParaRPr lang="en-US" sz="2400" b="1" u="sng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u="sng" smtClean="0">
                <a:ea typeface="ＭＳ Ｐゴシック" pitchFamily="34" charset="-128"/>
              </a:rPr>
              <a:t>Dual-use:</a:t>
            </a:r>
            <a:r>
              <a:rPr lang="en-US" sz="2400" b="1" smtClean="0">
                <a:ea typeface="ＭＳ Ｐゴシック" pitchFamily="34" charset="-128"/>
              </a:rPr>
              <a:t>                                    promotion of culture of 												responsibility and awareness;</a:t>
            </a:r>
            <a:r>
              <a:rPr lang="en-US" sz="2400" b="1" u="sng" smtClean="0">
                <a:ea typeface="ＭＳ Ｐゴシック" pitchFamily="34" charset="-128"/>
              </a:rPr>
              <a:t> </a:t>
            </a:r>
          </a:p>
          <a:p>
            <a:pPr>
              <a:lnSpc>
                <a:spcPct val="25000"/>
              </a:lnSpc>
              <a:buFont typeface="Arial" charset="0"/>
              <a:buNone/>
            </a:pPr>
            <a:endParaRPr lang="en-US" sz="2400" b="1" u="sng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u="sng" smtClean="0">
                <a:ea typeface="ＭＳ Ｐゴシック" pitchFamily="34" charset="-128"/>
              </a:rPr>
              <a:t>Physical security:</a:t>
            </a:r>
            <a:r>
              <a:rPr lang="en-US" sz="2400" b="1" smtClean="0">
                <a:ea typeface="ＭＳ Ｐゴシック" pitchFamily="34" charset="-128"/>
              </a:rPr>
              <a:t>   			lock down of dangerous 										      		pathogen collections at 												research installations; </a:t>
            </a:r>
          </a:p>
          <a:p>
            <a:pPr>
              <a:lnSpc>
                <a:spcPct val="25000"/>
              </a:lnSpc>
              <a:buFont typeface="Arial" charset="0"/>
              <a:buNone/>
            </a:pPr>
            <a:endParaRPr lang="en-US" sz="2400" b="1" u="sng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u="sng" smtClean="0">
                <a:ea typeface="ＭＳ Ｐゴシック" pitchFamily="34" charset="-128"/>
              </a:rPr>
              <a:t>Non-proliferation:</a:t>
            </a:r>
            <a:r>
              <a:rPr lang="en-US" sz="2400" b="1" smtClean="0">
                <a:ea typeface="ＭＳ Ｐゴシック" pitchFamily="34" charset="-128"/>
              </a:rPr>
              <a:t>                    substantial reduction in 												proliferation threat;</a:t>
            </a:r>
          </a:p>
          <a:p>
            <a:pPr>
              <a:lnSpc>
                <a:spcPct val="80000"/>
              </a:lnSpc>
              <a:spcBef>
                <a:spcPct val="70000"/>
              </a:spcBef>
              <a:buFont typeface="Arial" charset="0"/>
              <a:buNone/>
            </a:pPr>
            <a:r>
              <a:rPr lang="en-US" sz="2400" b="1" u="sng" smtClean="0">
                <a:ea typeface="ＭＳ Ｐゴシック" pitchFamily="34" charset="-128"/>
              </a:rPr>
              <a:t>Most important:</a:t>
            </a:r>
            <a:r>
              <a:rPr lang="en-US" sz="2400" b="1" smtClean="0">
                <a:ea typeface="ＭＳ Ｐゴシック" pitchFamily="34" charset="-128"/>
              </a:rPr>
              <a:t>				building of trust and confidence 										among stakeholders.</a:t>
            </a:r>
            <a:endParaRPr lang="ru-RU" sz="2400" b="1" u="sng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b="1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Strength of ISTC</a:t>
            </a:r>
            <a:endParaRPr lang="ru-RU" sz="3200" b="1" smtClean="0">
              <a:ea typeface="ＭＳ Ｐゴシック" pitchFamily="34" charset="-128"/>
            </a:endParaRPr>
          </a:p>
        </p:txBody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4352925"/>
          </a:xfrm>
        </p:spPr>
        <p:txBody>
          <a:bodyPr/>
          <a:lstStyle/>
          <a:p>
            <a:r>
              <a:rPr lang="en-US" sz="2800" b="1" smtClean="0">
                <a:ea typeface="ＭＳ Ｐゴシック" pitchFamily="34" charset="-128"/>
              </a:rPr>
              <a:t>Single purpose international organization on the ground;</a:t>
            </a:r>
          </a:p>
          <a:p>
            <a:r>
              <a:rPr lang="en-US" sz="2800" b="1" smtClean="0">
                <a:ea typeface="ＭＳ Ｐゴシック" pitchFamily="34" charset="-128"/>
              </a:rPr>
              <a:t>Capacity to bring together best expertise worldwide via its extensive network; </a:t>
            </a:r>
          </a:p>
          <a:p>
            <a:r>
              <a:rPr lang="en-US" sz="2800" b="1" smtClean="0">
                <a:ea typeface="ＭＳ Ｐゴシック" pitchFamily="34" charset="-128"/>
              </a:rPr>
              <a:t>Capacity to handle effectively multilateral funds for research projects and support programs;</a:t>
            </a:r>
          </a:p>
          <a:p>
            <a:r>
              <a:rPr lang="en-US" sz="2800" b="1" smtClean="0">
                <a:ea typeface="ＭＳ Ｐゴシック" pitchFamily="34" charset="-128"/>
              </a:rPr>
              <a:t>Capacity to carry out commercialization and innovation projects; and</a:t>
            </a:r>
          </a:p>
          <a:p>
            <a:r>
              <a:rPr lang="en-US" sz="2800" b="1" smtClean="0">
                <a:ea typeface="ＭＳ Ｐゴシック" pitchFamily="34" charset="-128"/>
              </a:rPr>
              <a:t>Capacity to adapt to changing circumstances.</a:t>
            </a:r>
            <a:endParaRPr lang="ru-RU" sz="2800" b="1" smtClean="0">
              <a:ea typeface="ＭＳ Ｐゴシック" pitchFamily="34" charset="-128"/>
            </a:endParaRPr>
          </a:p>
          <a:p>
            <a:pPr>
              <a:buFont typeface="Arial" charset="0"/>
              <a:buNone/>
            </a:pPr>
            <a:endParaRPr lang="en-US" sz="2800" b="1" smtClean="0">
              <a:ea typeface="Batang" pitchFamily="16" charset="-127"/>
            </a:endParaRPr>
          </a:p>
          <a:p>
            <a:pPr>
              <a:buFont typeface="Arial" charset="0"/>
              <a:buNone/>
            </a:pPr>
            <a:endParaRPr lang="ru-RU" sz="280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43000"/>
          </a:xfrm>
        </p:spPr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Funding Commitments Main Parties /</a:t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>Regular and Partner Projects</a:t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>(“Fresh money”)</a:t>
            </a:r>
            <a:endParaRPr lang="ru-RU" sz="3200" b="1" smtClean="0">
              <a:ea typeface="ＭＳ Ｐゴシック" pitchFamily="34" charset="-128"/>
            </a:endParaRPr>
          </a:p>
        </p:txBody>
      </p:sp>
      <p:graphicFrame>
        <p:nvGraphicFramePr>
          <p:cNvPr id="87043" name="Object 3"/>
          <p:cNvGraphicFramePr>
            <a:graphicFrameLocks noChangeAspect="1"/>
          </p:cNvGraphicFramePr>
          <p:nvPr>
            <p:ph idx="1"/>
          </p:nvPr>
        </p:nvGraphicFramePr>
        <p:xfrm>
          <a:off x="457200" y="1417638"/>
          <a:ext cx="7283450" cy="491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99" name="Chart" r:id="rId3" imgW="7982102" imgH="5391302" progId="MSGraph.Chart.8">
                  <p:embed followColorScheme="full"/>
                </p:oleObj>
              </mc:Choice>
              <mc:Fallback>
                <p:oleObj name="Chart" r:id="rId3" imgW="7982102" imgH="5391302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17638"/>
                        <a:ext cx="7283450" cy="491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755650" y="6237288"/>
            <a:ext cx="1976438" cy="30003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Serving a purpose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2732088" y="6237288"/>
            <a:ext cx="1831975" cy="30003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Making a difference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4564063" y="6237288"/>
            <a:ext cx="1801812" cy="300037"/>
          </a:xfrm>
          <a:prstGeom prst="rect">
            <a:avLst/>
          </a:prstGeom>
          <a:solidFill>
            <a:srgbClr val="008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Drift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6365875" y="6237288"/>
            <a:ext cx="2320925" cy="30003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The end or a new beginning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ISTC Project Pipeline 2011-2014</a:t>
            </a:r>
            <a:endParaRPr lang="ru-RU" sz="3200" b="1" smtClean="0">
              <a:ea typeface="ＭＳ Ｐゴシック" pitchFamily="34" charset="-128"/>
            </a:endParaRPr>
          </a:p>
        </p:txBody>
      </p:sp>
      <p:graphicFrame>
        <p:nvGraphicFramePr>
          <p:cNvPr id="90188" name="Object 76"/>
          <p:cNvGraphicFramePr>
            <a:graphicFrameLocks noChangeAspect="1"/>
          </p:cNvGraphicFramePr>
          <p:nvPr>
            <p:ph sz="half" idx="1"/>
          </p:nvPr>
        </p:nvGraphicFramePr>
        <p:xfrm>
          <a:off x="250825" y="3862388"/>
          <a:ext cx="4038600" cy="206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721" name="Chart" r:id="rId3" imgW="5152949" imgH="2638349" progId="Excel.Chart.8">
                  <p:embed/>
                </p:oleObj>
              </mc:Choice>
              <mc:Fallback>
                <p:oleObj name="Chart" r:id="rId3" imgW="5152949" imgH="2638349" progId="Excel.Chart.8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862388"/>
                        <a:ext cx="4038600" cy="206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89" name="Text Box 77"/>
          <p:cNvSpPr txBox="1">
            <a:spLocks noChangeArrowheads="1"/>
          </p:cNvSpPr>
          <p:nvPr/>
        </p:nvSpPr>
        <p:spPr bwMode="auto">
          <a:xfrm>
            <a:off x="755650" y="6237288"/>
            <a:ext cx="1976438" cy="30003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Serving a purpose</a:t>
            </a:r>
          </a:p>
        </p:txBody>
      </p:sp>
      <p:sp>
        <p:nvSpPr>
          <p:cNvPr id="90190" name="Text Box 78"/>
          <p:cNvSpPr txBox="1">
            <a:spLocks noChangeArrowheads="1"/>
          </p:cNvSpPr>
          <p:nvPr/>
        </p:nvSpPr>
        <p:spPr bwMode="auto">
          <a:xfrm>
            <a:off x="2732088" y="6237288"/>
            <a:ext cx="1831975" cy="30003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Making a difference</a:t>
            </a:r>
          </a:p>
        </p:txBody>
      </p:sp>
      <p:sp>
        <p:nvSpPr>
          <p:cNvPr id="90191" name="Text Box 79"/>
          <p:cNvSpPr txBox="1">
            <a:spLocks noChangeArrowheads="1"/>
          </p:cNvSpPr>
          <p:nvPr/>
        </p:nvSpPr>
        <p:spPr bwMode="auto">
          <a:xfrm>
            <a:off x="4564063" y="6237288"/>
            <a:ext cx="1801812" cy="300037"/>
          </a:xfrm>
          <a:prstGeom prst="rect">
            <a:avLst/>
          </a:prstGeom>
          <a:solidFill>
            <a:srgbClr val="008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Drift</a:t>
            </a:r>
          </a:p>
        </p:txBody>
      </p:sp>
      <p:sp>
        <p:nvSpPr>
          <p:cNvPr id="90192" name="Text Box 80"/>
          <p:cNvSpPr txBox="1">
            <a:spLocks noChangeArrowheads="1"/>
          </p:cNvSpPr>
          <p:nvPr/>
        </p:nvSpPr>
        <p:spPr bwMode="auto">
          <a:xfrm>
            <a:off x="6365875" y="6237288"/>
            <a:ext cx="2320925" cy="30003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The end or a new beginning</a:t>
            </a:r>
          </a:p>
        </p:txBody>
      </p:sp>
      <p:pic>
        <p:nvPicPr>
          <p:cNvPr id="90714" name="Picture 6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628775"/>
            <a:ext cx="9018588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0719" name="Object 607"/>
          <p:cNvGraphicFramePr>
            <a:graphicFrameLocks noChangeAspect="1"/>
          </p:cNvGraphicFramePr>
          <p:nvPr>
            <p:ph sz="half" idx="2"/>
          </p:nvPr>
        </p:nvGraphicFramePr>
        <p:xfrm>
          <a:off x="4757738" y="3862388"/>
          <a:ext cx="3817937" cy="206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722" name="Chart" r:id="rId6" imgW="4553102" imgH="2038502" progId="Excel.Chart.8">
                  <p:embed/>
                </p:oleObj>
              </mc:Choice>
              <mc:Fallback>
                <p:oleObj name="Chart" r:id="rId6" imgW="4553102" imgH="2038502" progId="Excel.Chart.8">
                  <p:embed/>
                  <p:pic>
                    <p:nvPicPr>
                      <p:cNvPr id="0" name="Object 6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738" y="3862388"/>
                        <a:ext cx="3817937" cy="206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algn="l"/>
            <a:r>
              <a:rPr lang="en-US" sz="3200" b="1" smtClean="0">
                <a:ea typeface="ＭＳ Ｐゴシック" pitchFamily="34" charset="-128"/>
              </a:rPr>
              <a:t>Scheduled Expenditure of </a:t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>US Regular and Partner Projects</a:t>
            </a:r>
            <a:br>
              <a:rPr lang="en-US" sz="32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>(Funds already committed)</a:t>
            </a:r>
            <a:endParaRPr lang="ru-RU" sz="3200" b="1" smtClean="0">
              <a:ea typeface="ＭＳ Ｐゴシック" pitchFamily="34" charset="-128"/>
            </a:endParaRPr>
          </a:p>
        </p:txBody>
      </p:sp>
      <p:graphicFrame>
        <p:nvGraphicFramePr>
          <p:cNvPr id="91177" name="Object 41"/>
          <p:cNvGraphicFramePr>
            <a:graphicFrameLocks noChangeAspect="1"/>
          </p:cNvGraphicFramePr>
          <p:nvPr>
            <p:ph idx="1"/>
          </p:nvPr>
        </p:nvGraphicFramePr>
        <p:xfrm>
          <a:off x="457200" y="1844675"/>
          <a:ext cx="7715250" cy="418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9" name="Chart" r:id="rId3" imgW="4667402" imgH="2533802" progId="Excel.Chart.8">
                  <p:embed/>
                </p:oleObj>
              </mc:Choice>
              <mc:Fallback>
                <p:oleObj name="Chart" r:id="rId3" imgW="4667402" imgH="2533802" progId="Excel.Chart.8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44675"/>
                        <a:ext cx="7715250" cy="418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645</Words>
  <Application>Microsoft Office PowerPoint</Application>
  <PresentationFormat>Bildschirmpräsentation (4:3)</PresentationFormat>
  <Paragraphs>141</Paragraphs>
  <Slides>21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30" baseType="lpstr">
      <vt:lpstr>Arial</vt:lpstr>
      <vt:lpstr>ＭＳ Ｐゴシック</vt:lpstr>
      <vt:lpstr>Calibri</vt:lpstr>
      <vt:lpstr>Times New Roman</vt:lpstr>
      <vt:lpstr>Batang</vt:lpstr>
      <vt:lpstr>Arial Black</vt:lpstr>
      <vt:lpstr>Office Theme</vt:lpstr>
      <vt:lpstr>Microsoft Graph Chart</vt:lpstr>
      <vt:lpstr>Microsoft Office Excel Chart</vt:lpstr>
      <vt:lpstr>The International Science and  Technology Center (ISTC)</vt:lpstr>
      <vt:lpstr>         2,746 projects          over 856 Mln USD   Procurement of equipment        210 Mln USD  Training and Infrastructure Support       135 Mln USD  </vt:lpstr>
      <vt:lpstr>ISTC Partners in 2011 Over 450</vt:lpstr>
      <vt:lpstr>Impact of ISTC</vt:lpstr>
      <vt:lpstr>Impact of ISTC</vt:lpstr>
      <vt:lpstr>Strength of ISTC</vt:lpstr>
      <vt:lpstr>Funding Commitments Main Parties / Regular and Partner Projects (“Fresh money”)</vt:lpstr>
      <vt:lpstr>ISTC Project Pipeline 2011-2014</vt:lpstr>
      <vt:lpstr>Scheduled Expenditure of  US Regular and Partner Projects (Funds already committed)</vt:lpstr>
      <vt:lpstr>Foreseen Turn Over 2011 (per 1 March 2011)</vt:lpstr>
      <vt:lpstr>Policy Context</vt:lpstr>
      <vt:lpstr>Policy Context</vt:lpstr>
      <vt:lpstr>Etat des Lieux</vt:lpstr>
      <vt:lpstr>Three main challenges</vt:lpstr>
      <vt:lpstr>  I. An Orderly Wind Down of ISTC Activities  in Russia following Decree of  Russian President of 11 August 2010  Basic Imperatives:</vt:lpstr>
      <vt:lpstr>II. Transition Plan  Non-Russian States</vt:lpstr>
      <vt:lpstr> </vt:lpstr>
      <vt:lpstr>ISTC Experts Assessment (CIS Countries/ Georgia)</vt:lpstr>
      <vt:lpstr>III. Successor Organization The 6 Options:</vt:lpstr>
      <vt:lpstr>The Nunn Lugar Legacy?  Madrid Speech: 8 November 2010</vt:lpstr>
      <vt:lpstr>Main Points for Discussion</vt:lpstr>
    </vt:vector>
  </TitlesOfParts>
  <Company>ISTC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gozal</dc:creator>
  <cp:lastModifiedBy>Peters, Ursula</cp:lastModifiedBy>
  <cp:revision>75</cp:revision>
  <dcterms:created xsi:type="dcterms:W3CDTF">2009-01-29T11:14:30Z</dcterms:created>
  <dcterms:modified xsi:type="dcterms:W3CDTF">2012-10-15T09:45:32Z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Briefing on the occasion of the CEG SAM</vt:lpwstr>
  </property>
</Properties>
</file>