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82" r:id="rId2"/>
    <p:sldId id="557" r:id="rId3"/>
    <p:sldId id="484" r:id="rId4"/>
    <p:sldId id="485" r:id="rId5"/>
    <p:sldId id="486" r:id="rId6"/>
    <p:sldId id="543" r:id="rId7"/>
    <p:sldId id="540" r:id="rId8"/>
    <p:sldId id="541" r:id="rId9"/>
    <p:sldId id="542" r:id="rId10"/>
    <p:sldId id="544" r:id="rId11"/>
    <p:sldId id="545" r:id="rId12"/>
    <p:sldId id="546" r:id="rId13"/>
    <p:sldId id="547" r:id="rId14"/>
    <p:sldId id="558" r:id="rId15"/>
    <p:sldId id="559" r:id="rId16"/>
    <p:sldId id="560" r:id="rId17"/>
    <p:sldId id="554" r:id="rId18"/>
    <p:sldId id="564" r:id="rId19"/>
    <p:sldId id="567" r:id="rId20"/>
    <p:sldId id="569" r:id="rId21"/>
    <p:sldId id="570" r:id="rId22"/>
    <p:sldId id="571" r:id="rId23"/>
    <p:sldId id="625" r:id="rId24"/>
    <p:sldId id="572" r:id="rId25"/>
    <p:sldId id="573" r:id="rId26"/>
    <p:sldId id="576" r:id="rId27"/>
    <p:sldId id="579" r:id="rId28"/>
    <p:sldId id="581" r:id="rId29"/>
    <p:sldId id="613" r:id="rId30"/>
    <p:sldId id="614" r:id="rId31"/>
    <p:sldId id="615" r:id="rId32"/>
    <p:sldId id="616" r:id="rId33"/>
    <p:sldId id="617" r:id="rId34"/>
    <p:sldId id="618" r:id="rId35"/>
    <p:sldId id="621" r:id="rId36"/>
    <p:sldId id="624" r:id="rId37"/>
    <p:sldId id="594" r:id="rId38"/>
    <p:sldId id="596" r:id="rId39"/>
    <p:sldId id="597" r:id="rId40"/>
    <p:sldId id="598" r:id="rId41"/>
    <p:sldId id="599" r:id="rId42"/>
    <p:sldId id="600" r:id="rId43"/>
    <p:sldId id="601" r:id="rId44"/>
    <p:sldId id="602" r:id="rId45"/>
    <p:sldId id="603" r:id="rId46"/>
    <p:sldId id="605" r:id="rId47"/>
    <p:sldId id="606" r:id="rId48"/>
    <p:sldId id="607" r:id="rId49"/>
    <p:sldId id="608" r:id="rId50"/>
    <p:sldId id="609" r:id="rId51"/>
    <p:sldId id="610" r:id="rId52"/>
    <p:sldId id="611" r:id="rId53"/>
    <p:sldId id="612" r:id="rId54"/>
    <p:sldId id="520" r:id="rId55"/>
    <p:sldId id="565" r:id="rId56"/>
    <p:sldId id="522" r:id="rId57"/>
    <p:sldId id="566" r:id="rId58"/>
  </p:sldIdLst>
  <p:sldSz cx="9144000" cy="6858000" type="screen4x3"/>
  <p:notesSz cx="6784975" cy="98567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CC00CC"/>
    <a:srgbClr val="990033"/>
    <a:srgbClr val="A50021"/>
    <a:srgbClr val="996600"/>
    <a:srgbClr val="000066"/>
    <a:srgbClr val="FFEAD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6" autoAdjust="0"/>
    <p:restoredTop sz="85763" autoAdjust="0"/>
  </p:normalViewPr>
  <p:slideViewPr>
    <p:cSldViewPr snapToGrid="0">
      <p:cViewPr>
        <p:scale>
          <a:sx n="66" d="100"/>
          <a:sy n="66" d="100"/>
        </p:scale>
        <p:origin x="-1954" y="-288"/>
      </p:cViewPr>
      <p:guideLst>
        <p:guide orient="horz" pos="2143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920" y="-108"/>
      </p:cViewPr>
      <p:guideLst>
        <p:guide orient="horz" pos="3104"/>
        <p:guide pos="2137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3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t" anchorCtr="0" compatLnSpc="1">
            <a:prstTxWarp prst="textNoShape">
              <a:avLst/>
            </a:prstTxWarp>
          </a:bodyPr>
          <a:lstStyle>
            <a:lvl1pPr defTabSz="922338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0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400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b" anchorCtr="0" compatLnSpc="1">
            <a:prstTxWarp prst="textNoShape">
              <a:avLst/>
            </a:prstTxWarp>
          </a:bodyPr>
          <a:lstStyle>
            <a:lvl1pPr defTabSz="922338">
              <a:defRPr sz="1200" b="0">
                <a:latin typeface="Times New Roman CYR" charset="-52"/>
              </a:defRPr>
            </a:lvl1pPr>
          </a:lstStyle>
          <a:p>
            <a:r>
              <a:rPr lang="ru-RU"/>
              <a:t>nnnnn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374188"/>
            <a:ext cx="29400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49" tIns="46076" rIns="92149" bIns="4607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 b="0">
                <a:latin typeface="Times New Roman CYR" charset="-52"/>
              </a:defRPr>
            </a:lvl1pPr>
          </a:lstStyle>
          <a:p>
            <a:fld id="{DB9531D9-5DC9-41E3-A1FE-7133E87603DD}" type="slidenum">
              <a:rPr lang="ru-RU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606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816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1pPr>
    <a:lvl2pPr marL="457200" algn="l" defTabSz="7620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2pPr>
    <a:lvl3pPr marL="914400" algn="l" defTabSz="7620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3pPr>
    <a:lvl4pPr marL="1371600" algn="l" defTabSz="7620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4pPr>
    <a:lvl5pPr marL="1828800" algn="l" defTabSz="7620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2" rIns="91426" bIns="45712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17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2" rIns="91426" bIns="45712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318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96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04875" y="4679950"/>
            <a:ext cx="49752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6" tIns="45712" rIns="91426" bIns="45712"/>
          <a:lstStyle/>
          <a:p>
            <a:pPr defTabSz="914400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2" rIns="91426" bIns="45712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30275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2" rIns="91426" bIns="45712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1026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53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681538"/>
            <a:ext cx="5429250" cy="4435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60E26D2B-3929-4DA3-8AD9-E3B5DA55BD36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054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2219AAED-2003-4C3F-BC59-16E9123084A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508044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05588" y="481013"/>
            <a:ext cx="1973262" cy="59324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481013"/>
            <a:ext cx="5767388" cy="59324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9443ED11-F480-4BCE-9862-A2B2ED655DA9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835702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81013"/>
            <a:ext cx="7772400" cy="639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06450" y="22987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68850" y="22987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68850" y="44323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1830388" y="6472238"/>
            <a:ext cx="6561137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63ADC110-EB81-4735-BA5B-17700A985AD1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983674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81013"/>
            <a:ext cx="7772400" cy="639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806450" y="22987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768850" y="2298700"/>
            <a:ext cx="38100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1830388" y="6472238"/>
            <a:ext cx="6561137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52EA5951-1ABB-4F04-9B82-A4F5E7AD11A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20469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481013"/>
            <a:ext cx="7893050" cy="59324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1830388" y="6472238"/>
            <a:ext cx="6561137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D64F85F8-3335-4C64-B923-8303E8EA5AD1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070649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81013"/>
            <a:ext cx="7772400" cy="639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806450" y="22987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830388" y="6472238"/>
            <a:ext cx="6561137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DFFB3BBD-0105-4E07-82F2-89F55D7CFDFB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565189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81013"/>
            <a:ext cx="7772400" cy="639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6450" y="22987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68850" y="22987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68850" y="44323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1830388" y="6472238"/>
            <a:ext cx="6561137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9C371EB3-2348-4DB9-8CE5-81539EBA12C5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344240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481013"/>
            <a:ext cx="7772400" cy="6397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806450" y="22987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68850" y="22987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806450" y="44323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68850" y="44323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1830388" y="6472238"/>
            <a:ext cx="6561137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300E5E0B-EBBB-486A-95F6-570F02B5FBA7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841533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1B3ECB5A-4865-4E1F-8AD6-D4688558E76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049912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23472C56-72FD-42AC-9987-DCD6A8C80D3E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960281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6450" y="2298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68850" y="2298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2B444819-3DB5-4CB7-9BE0-B1D0F5F46D6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37941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12821B61-3E13-4661-A17B-0542BF90FD62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091078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CA8F966A-A214-451E-BAED-2EADF2933677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4918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E1942801-6764-4E38-B51D-27D74ADF8B0A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974680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D7F456D7-B752-4074-A875-6332BCBCB2CC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379503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AD3142B8-5C03-4DE0-88B5-9B761577DCC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14270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81013"/>
            <a:ext cx="77724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59" tIns="46030" rIns="92059" bIns="460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6450" y="22987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59" tIns="46030" rIns="92059" bIns="460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Щелчок правит 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830388" y="6472238"/>
            <a:ext cx="6561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59" tIns="46030" rIns="92059" bIns="46030" numCol="1" anchor="ctr" anchorCtr="0" compatLnSpc="1">
            <a:prstTxWarp prst="textNoShape">
              <a:avLst/>
            </a:prstTxWarp>
          </a:bodyPr>
          <a:lstStyle>
            <a:lvl1pPr defTabSz="762000" eaLnBrk="1" hangingPunct="1">
              <a:defRPr sz="1200">
                <a:solidFill>
                  <a:srgbClr val="990033"/>
                </a:solidFill>
              </a:defRPr>
            </a:lvl1pPr>
          </a:lstStyle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8BE0C0E8-0522-4F1D-A42A-355B1CCAE6A1}" type="slidenum">
              <a:rPr lang="en-GB"/>
              <a:pPr/>
              <a:t>‹Nr.›</a:t>
            </a:fld>
            <a:endParaRPr lang="en-GB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527050" y="6507163"/>
            <a:ext cx="86169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advClick="0"/>
  <p:hf hdr="0" ftr="0" dt="0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A50021"/>
          </a:solidFill>
          <a:latin typeface="Arial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rgbClr val="000066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jpe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7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2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1.wmf"/><Relationship Id="rId4" Type="http://schemas.openxmlformats.org/officeDocument/2006/relationships/oleObject" Target="../embeddings/oleObject23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5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ChangeArrowheads="1"/>
          </p:cNvSpPr>
          <p:nvPr/>
        </p:nvSpPr>
        <p:spPr bwMode="auto">
          <a:xfrm>
            <a:off x="1109663" y="128588"/>
            <a:ext cx="3879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>
            <a:spAutoFit/>
          </a:bodyPr>
          <a:lstStyle/>
          <a:p>
            <a:r>
              <a:rPr lang="en-US" sz="1800">
                <a:cs typeface="Times New Roman" pitchFamily="18" charset="0"/>
              </a:rPr>
              <a:t>A.P. Alexandrov </a:t>
            </a:r>
            <a:r>
              <a:rPr lang="en-GB" sz="1800"/>
              <a:t>Research</a:t>
            </a:r>
            <a:r>
              <a:rPr lang="en-US" sz="1800"/>
              <a:t> </a:t>
            </a:r>
            <a:r>
              <a:rPr lang="en-GB" sz="1800"/>
              <a:t>Institute</a:t>
            </a:r>
            <a:r>
              <a:rPr lang="en-US" sz="1800"/>
              <a:t> of Technology (Russia)</a:t>
            </a:r>
            <a:endParaRPr lang="en-GB" sz="1800"/>
          </a:p>
        </p:txBody>
      </p:sp>
      <p:pic>
        <p:nvPicPr>
          <p:cNvPr id="7045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4"/>
          <a:stretch>
            <a:fillRect/>
          </a:stretch>
        </p:blipFill>
        <p:spPr bwMode="auto">
          <a:xfrm>
            <a:off x="7772400" y="0"/>
            <a:ext cx="112395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04516" name="Object 4"/>
          <p:cNvGraphicFramePr>
            <a:graphicFrameLocks noChangeAspect="1"/>
          </p:cNvGraphicFramePr>
          <p:nvPr/>
        </p:nvGraphicFramePr>
        <p:xfrm>
          <a:off x="217488" y="0"/>
          <a:ext cx="8223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520" name="CorelDRAW" r:id="rId5" imgW="515520" imgH="574200" progId="CorelDraw.Graphic.7">
                  <p:embed/>
                </p:oleObj>
              </mc:Choice>
              <mc:Fallback>
                <p:oleObj name="CorelDRAW" r:id="rId5" imgW="515520" imgH="574200" progId="CorelDraw.Graphic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0"/>
                        <a:ext cx="82232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4517" name="Rectangle 5"/>
          <p:cNvSpPr>
            <a:spLocks noChangeArrowheads="1"/>
          </p:cNvSpPr>
          <p:nvPr/>
        </p:nvSpPr>
        <p:spPr bwMode="auto">
          <a:xfrm>
            <a:off x="515938" y="4597400"/>
            <a:ext cx="7508875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marL="342900" indent="-342900"/>
            <a:r>
              <a:rPr lang="en-GB" sz="2000"/>
              <a:t>Prepared by V. Granovsky and A. Sulatsky</a:t>
            </a:r>
          </a:p>
          <a:p>
            <a:pPr marL="342900" indent="-342900"/>
            <a:r>
              <a:rPr lang="en-GB" sz="2000"/>
              <a:t>Presented by S. Bechta </a:t>
            </a:r>
          </a:p>
          <a:p>
            <a:pPr marL="342900" indent="-342900"/>
            <a:r>
              <a:rPr lang="en-US" sz="2000"/>
              <a:t>18</a:t>
            </a:r>
            <a:r>
              <a:rPr lang="en-US" sz="2000" baseline="30000"/>
              <a:t>th</a:t>
            </a:r>
            <a:r>
              <a:rPr lang="en-US" sz="2000"/>
              <a:t> CEG-SAM meeting</a:t>
            </a:r>
          </a:p>
          <a:p>
            <a:pPr marL="342900" indent="-342900"/>
            <a:r>
              <a:rPr lang="en-US" sz="2000">
                <a:solidFill>
                  <a:srgbClr val="000000"/>
                </a:solidFill>
              </a:rPr>
              <a:t>St. Petersburg, Russia</a:t>
            </a:r>
          </a:p>
          <a:p>
            <a:pPr marL="342900" indent="-342900"/>
            <a:r>
              <a:rPr lang="en-US" sz="2000">
                <a:solidFill>
                  <a:srgbClr val="000000"/>
                </a:solidFill>
              </a:rPr>
              <a:t>September 28-30, 2010</a:t>
            </a:r>
            <a:endParaRPr lang="en-GB" sz="2000">
              <a:solidFill>
                <a:srgbClr val="000000"/>
              </a:solidFill>
            </a:endParaRPr>
          </a:p>
        </p:txBody>
      </p:sp>
      <p:sp>
        <p:nvSpPr>
          <p:cNvPr id="704518" name="Rectangle 6"/>
          <p:cNvSpPr>
            <a:spLocks noChangeArrowheads="1"/>
          </p:cNvSpPr>
          <p:nvPr/>
        </p:nvSpPr>
        <p:spPr bwMode="auto">
          <a:xfrm>
            <a:off x="557213" y="15462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algn="ctr"/>
            <a:endParaRPr lang="ru-RU" sz="2800">
              <a:solidFill>
                <a:srgbClr val="A50021"/>
              </a:solidFill>
              <a:cs typeface="Times New Roman" pitchFamily="18" charset="0"/>
            </a:endParaRPr>
          </a:p>
        </p:txBody>
      </p:sp>
      <p:sp>
        <p:nvSpPr>
          <p:cNvPr id="704519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Progress Report </a:t>
            </a:r>
            <a:b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on the ISTC project #3592 </a:t>
            </a:r>
            <a:b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“Investigation of Corium Melt Interaction </a:t>
            </a:r>
            <a:b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with NPP Reactor Vessel Steel” </a:t>
            </a:r>
            <a:b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GB" sz="32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(METCOR-P)</a:t>
            </a:r>
            <a:r>
              <a:rPr lang="en-GB" sz="3200">
                <a:solidFill>
                  <a:srgbClr val="990033"/>
                </a:solidFill>
                <a:cs typeface="Times New Roman" pitchFamily="18" charset="0"/>
              </a:rPr>
              <a:t> </a:t>
            </a:r>
            <a:endParaRPr lang="en-GB" sz="3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0BB6A58D-8DD5-4BC5-83F8-2C95DD339DFA}" type="slidenum">
              <a:rPr lang="en-GB"/>
              <a:pPr/>
              <a:t>10</a:t>
            </a:fld>
            <a:endParaRPr lang="en-GB"/>
          </a:p>
        </p:txBody>
      </p:sp>
      <p:sp>
        <p:nvSpPr>
          <p:cNvPr id="778244" name="Rectangle 4"/>
          <p:cNvSpPr>
            <a:spLocks noChangeArrowheads="1"/>
          </p:cNvSpPr>
          <p:nvPr/>
        </p:nvSpPr>
        <p:spPr bwMode="auto">
          <a:xfrm>
            <a:off x="787400" y="0"/>
            <a:ext cx="7772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algn="ctr" defTabSz="762000"/>
            <a:r>
              <a:rPr lang="en-US" sz="28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Specimen temperatures versus time</a:t>
            </a:r>
            <a:endParaRPr lang="ru-RU" sz="280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8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650875"/>
            <a:ext cx="8455025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46" name="Text Box 6"/>
          <p:cNvSpPr txBox="1">
            <a:spLocks noChangeArrowheads="1"/>
          </p:cNvSpPr>
          <p:nvPr/>
        </p:nvSpPr>
        <p:spPr bwMode="auto">
          <a:xfrm>
            <a:off x="198438" y="5472113"/>
            <a:ext cx="89455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Thermocouple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readings in the plot are interrupted when a TC breaks down </a:t>
            </a:r>
          </a:p>
          <a:p>
            <a:pPr>
              <a:buFont typeface="Wingdings" pitchFamily="2" charset="2"/>
              <a:buChar char="ü"/>
            </a:pP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As the heated top-level TCs break down, the stationary regime is controlled using the</a:t>
            </a:r>
            <a:br>
              <a:rPr lang="en-US" sz="160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   indications of lower and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cooler thermocouples</a:t>
            </a:r>
            <a:endParaRPr lang="en-BZ" sz="160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C04CD06F-9FAD-4396-AA03-08343135B33B}" type="slidenum">
              <a:rPr lang="en-GB"/>
              <a:pPr/>
              <a:t>11</a:t>
            </a:fld>
            <a:endParaRPr lang="en-GB"/>
          </a:p>
        </p:txBody>
      </p:sp>
      <p:sp>
        <p:nvSpPr>
          <p:cNvPr id="779268" name="Rectangle 4"/>
          <p:cNvSpPr>
            <a:spLocks noChangeArrowheads="1"/>
          </p:cNvSpPr>
          <p:nvPr/>
        </p:nvSpPr>
        <p:spPr bwMode="auto">
          <a:xfrm>
            <a:off x="571500" y="174625"/>
            <a:ext cx="7772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algn="ctr" defTabSz="762000"/>
            <a:r>
              <a:rPr lang="en-US" sz="28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Corrosion depth dynamics</a:t>
            </a:r>
            <a:endParaRPr lang="ru-RU" sz="280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9269" name="Rectangle 5"/>
          <p:cNvSpPr>
            <a:spLocks noChangeArrowheads="1"/>
          </p:cNvSpPr>
          <p:nvPr/>
        </p:nvSpPr>
        <p:spPr bwMode="auto">
          <a:xfrm>
            <a:off x="354013" y="5170488"/>
            <a:ext cx="86375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800" b="0">
                <a:solidFill>
                  <a:srgbClr val="000066"/>
                </a:solidFill>
              </a:rPr>
              <a:t> </a:t>
            </a:r>
            <a:r>
              <a:rPr lang="en-US" sz="1800" b="0">
                <a:solidFill>
                  <a:srgbClr val="000066"/>
                </a:solidFill>
              </a:rPr>
              <a:t>Long incubation period</a:t>
            </a:r>
            <a:r>
              <a:rPr lang="ru-RU" sz="1800" b="0">
                <a:solidFill>
                  <a:srgbClr val="000066"/>
                </a:solidFill>
              </a:rPr>
              <a:t>  - </a:t>
            </a:r>
            <a:r>
              <a:rPr lang="en-US" sz="1800" b="0">
                <a:solidFill>
                  <a:srgbClr val="000066"/>
                </a:solidFill>
              </a:rPr>
              <a:t>approximately</a:t>
            </a:r>
            <a:r>
              <a:rPr lang="ru-RU" sz="1800" b="0">
                <a:solidFill>
                  <a:srgbClr val="000066"/>
                </a:solidFill>
              </a:rPr>
              <a:t> 20 000 </a:t>
            </a:r>
            <a:r>
              <a:rPr lang="en-US" sz="1800" b="0">
                <a:solidFill>
                  <a:srgbClr val="000066"/>
                </a:solidFill>
              </a:rPr>
              <a:t>s</a:t>
            </a:r>
            <a:endParaRPr lang="ru-RU" sz="1800" b="0">
              <a:solidFill>
                <a:srgbClr val="000066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800" b="0">
                <a:solidFill>
                  <a:srgbClr val="000066"/>
                </a:solidFill>
              </a:rPr>
              <a:t> </a:t>
            </a:r>
            <a:r>
              <a:rPr lang="en-US" sz="1800" b="0">
                <a:solidFill>
                  <a:srgbClr val="000066"/>
                </a:solidFill>
              </a:rPr>
              <a:t>Corrosion decreases as its front progresses into the </a:t>
            </a:r>
            <a:r>
              <a:rPr lang="ru-RU" sz="1800" b="0">
                <a:solidFill>
                  <a:srgbClr val="000066"/>
                </a:solidFill>
              </a:rPr>
              <a:t> </a:t>
            </a:r>
            <a:r>
              <a:rPr lang="en-US" sz="1800" b="0">
                <a:solidFill>
                  <a:srgbClr val="000066"/>
                </a:solidFill>
              </a:rPr>
              <a:t>specimen bulk</a:t>
            </a:r>
            <a:r>
              <a:rPr lang="ru-RU" sz="1800" b="0">
                <a:solidFill>
                  <a:srgbClr val="000066"/>
                </a:solidFill>
              </a:rPr>
              <a:t> – </a:t>
            </a:r>
            <a:r>
              <a:rPr lang="en-US" sz="1800" b="0">
                <a:solidFill>
                  <a:srgbClr val="000066"/>
                </a:solidFill>
              </a:rPr>
              <a:t/>
            </a:r>
            <a:br>
              <a:rPr lang="en-US" sz="1800" b="0">
                <a:solidFill>
                  <a:srgbClr val="000066"/>
                </a:solidFill>
              </a:rPr>
            </a:br>
            <a:r>
              <a:rPr lang="en-US" sz="1800" b="0">
                <a:solidFill>
                  <a:srgbClr val="000066"/>
                </a:solidFill>
              </a:rPr>
              <a:t>    a lower-temperature region</a:t>
            </a:r>
            <a:endParaRPr lang="ru-RU" sz="1800" b="0">
              <a:solidFill>
                <a:srgbClr val="000066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1800" b="0">
                <a:solidFill>
                  <a:srgbClr val="000066"/>
                </a:solidFill>
              </a:rPr>
              <a:t>  </a:t>
            </a:r>
            <a:r>
              <a:rPr lang="en-US" sz="1800" b="0">
                <a:solidFill>
                  <a:srgbClr val="000066"/>
                </a:solidFill>
              </a:rPr>
              <a:t>Corrosion process is not finished</a:t>
            </a:r>
            <a:r>
              <a:rPr lang="ru-RU" sz="1800" b="0">
                <a:solidFill>
                  <a:srgbClr val="000066"/>
                </a:solidFill>
              </a:rPr>
              <a:t> </a:t>
            </a:r>
            <a:r>
              <a:rPr lang="en-US" sz="1800" b="0">
                <a:solidFill>
                  <a:srgbClr val="CC0000"/>
                </a:solidFill>
              </a:rPr>
              <a:t>?</a:t>
            </a:r>
            <a:endParaRPr lang="ru-RU" sz="1800" b="0">
              <a:solidFill>
                <a:srgbClr val="CC0000"/>
              </a:solidFill>
            </a:endParaRPr>
          </a:p>
        </p:txBody>
      </p:sp>
      <p:sp>
        <p:nvSpPr>
          <p:cNvPr id="779270" name="Text Box 6"/>
          <p:cNvSpPr txBox="1">
            <a:spLocks noChangeArrowheads="1"/>
          </p:cNvSpPr>
          <p:nvPr/>
        </p:nvSpPr>
        <p:spPr bwMode="auto">
          <a:xfrm>
            <a:off x="1739900" y="3251200"/>
            <a:ext cx="1981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BZ" sz="1400">
                <a:latin typeface="Arial" pitchFamily="34" charset="0"/>
              </a:rPr>
              <a:t>Uncertaint sounding interpretation</a:t>
            </a:r>
            <a:r>
              <a:rPr lang="ru-RU" sz="1400">
                <a:latin typeface="Arial" pitchFamily="34" charset="0"/>
              </a:rPr>
              <a:t> </a:t>
            </a:r>
          </a:p>
        </p:txBody>
      </p:sp>
      <p:sp>
        <p:nvSpPr>
          <p:cNvPr id="779271" name="AutoShape 7"/>
          <p:cNvSpPr>
            <a:spLocks noChangeAspect="1" noChangeArrowheads="1" noTextEdit="1"/>
          </p:cNvSpPr>
          <p:nvPr/>
        </p:nvSpPr>
        <p:spPr bwMode="auto">
          <a:xfrm>
            <a:off x="571500" y="804863"/>
            <a:ext cx="76962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72" name="Rectangle 8"/>
          <p:cNvSpPr>
            <a:spLocks noChangeArrowheads="1"/>
          </p:cNvSpPr>
          <p:nvPr/>
        </p:nvSpPr>
        <p:spPr bwMode="auto">
          <a:xfrm>
            <a:off x="619125" y="852488"/>
            <a:ext cx="7591425" cy="37814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79273" name="Rectangle 9"/>
          <p:cNvSpPr>
            <a:spLocks noChangeArrowheads="1"/>
          </p:cNvSpPr>
          <p:nvPr/>
        </p:nvSpPr>
        <p:spPr bwMode="auto">
          <a:xfrm>
            <a:off x="1314450" y="1204913"/>
            <a:ext cx="63055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74" name="Line 10"/>
          <p:cNvSpPr>
            <a:spLocks noChangeShapeType="1"/>
          </p:cNvSpPr>
          <p:nvPr/>
        </p:nvSpPr>
        <p:spPr bwMode="auto">
          <a:xfrm>
            <a:off x="1314450" y="3538538"/>
            <a:ext cx="63055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75" name="Line 11"/>
          <p:cNvSpPr>
            <a:spLocks noChangeShapeType="1"/>
          </p:cNvSpPr>
          <p:nvPr/>
        </p:nvSpPr>
        <p:spPr bwMode="auto">
          <a:xfrm>
            <a:off x="1314450" y="3071813"/>
            <a:ext cx="63055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76" name="Line 12"/>
          <p:cNvSpPr>
            <a:spLocks noChangeShapeType="1"/>
          </p:cNvSpPr>
          <p:nvPr/>
        </p:nvSpPr>
        <p:spPr bwMode="auto">
          <a:xfrm>
            <a:off x="1314450" y="2605088"/>
            <a:ext cx="63055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77" name="Line 13"/>
          <p:cNvSpPr>
            <a:spLocks noChangeShapeType="1"/>
          </p:cNvSpPr>
          <p:nvPr/>
        </p:nvSpPr>
        <p:spPr bwMode="auto">
          <a:xfrm>
            <a:off x="1314450" y="2138363"/>
            <a:ext cx="63055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78" name="Line 14"/>
          <p:cNvSpPr>
            <a:spLocks noChangeShapeType="1"/>
          </p:cNvSpPr>
          <p:nvPr/>
        </p:nvSpPr>
        <p:spPr bwMode="auto">
          <a:xfrm>
            <a:off x="1314450" y="1671638"/>
            <a:ext cx="63055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79" name="Line 15"/>
          <p:cNvSpPr>
            <a:spLocks noChangeShapeType="1"/>
          </p:cNvSpPr>
          <p:nvPr/>
        </p:nvSpPr>
        <p:spPr bwMode="auto">
          <a:xfrm>
            <a:off x="1314450" y="1204913"/>
            <a:ext cx="630555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0" name="Rectangle 16"/>
          <p:cNvSpPr>
            <a:spLocks noChangeArrowheads="1"/>
          </p:cNvSpPr>
          <p:nvPr/>
        </p:nvSpPr>
        <p:spPr bwMode="auto">
          <a:xfrm>
            <a:off x="1314450" y="1204913"/>
            <a:ext cx="6305550" cy="280035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1" name="Line 17"/>
          <p:cNvSpPr>
            <a:spLocks noChangeShapeType="1"/>
          </p:cNvSpPr>
          <p:nvPr/>
        </p:nvSpPr>
        <p:spPr bwMode="auto">
          <a:xfrm>
            <a:off x="1314450" y="1204913"/>
            <a:ext cx="0" cy="28003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2" name="Line 18"/>
          <p:cNvSpPr>
            <a:spLocks noChangeShapeType="1"/>
          </p:cNvSpPr>
          <p:nvPr/>
        </p:nvSpPr>
        <p:spPr bwMode="auto">
          <a:xfrm>
            <a:off x="1257300" y="4005263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3" name="Line 19"/>
          <p:cNvSpPr>
            <a:spLocks noChangeShapeType="1"/>
          </p:cNvSpPr>
          <p:nvPr/>
        </p:nvSpPr>
        <p:spPr bwMode="auto">
          <a:xfrm>
            <a:off x="1257300" y="3538538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4" name="Line 20"/>
          <p:cNvSpPr>
            <a:spLocks noChangeShapeType="1"/>
          </p:cNvSpPr>
          <p:nvPr/>
        </p:nvSpPr>
        <p:spPr bwMode="auto">
          <a:xfrm>
            <a:off x="1257300" y="3071813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5" name="Line 21"/>
          <p:cNvSpPr>
            <a:spLocks noChangeShapeType="1"/>
          </p:cNvSpPr>
          <p:nvPr/>
        </p:nvSpPr>
        <p:spPr bwMode="auto">
          <a:xfrm>
            <a:off x="1257300" y="2605088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6" name="Line 22"/>
          <p:cNvSpPr>
            <a:spLocks noChangeShapeType="1"/>
          </p:cNvSpPr>
          <p:nvPr/>
        </p:nvSpPr>
        <p:spPr bwMode="auto">
          <a:xfrm>
            <a:off x="1257300" y="2138363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7" name="Line 23"/>
          <p:cNvSpPr>
            <a:spLocks noChangeShapeType="1"/>
          </p:cNvSpPr>
          <p:nvPr/>
        </p:nvSpPr>
        <p:spPr bwMode="auto">
          <a:xfrm>
            <a:off x="1257300" y="1671638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8" name="Line 24"/>
          <p:cNvSpPr>
            <a:spLocks noChangeShapeType="1"/>
          </p:cNvSpPr>
          <p:nvPr/>
        </p:nvSpPr>
        <p:spPr bwMode="auto">
          <a:xfrm>
            <a:off x="1257300" y="1204913"/>
            <a:ext cx="571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89" name="Line 25"/>
          <p:cNvSpPr>
            <a:spLocks noChangeShapeType="1"/>
          </p:cNvSpPr>
          <p:nvPr/>
        </p:nvSpPr>
        <p:spPr bwMode="auto">
          <a:xfrm>
            <a:off x="1314450" y="4005263"/>
            <a:ext cx="630555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0" name="Line 26"/>
          <p:cNvSpPr>
            <a:spLocks noChangeShapeType="1"/>
          </p:cNvSpPr>
          <p:nvPr/>
        </p:nvSpPr>
        <p:spPr bwMode="auto">
          <a:xfrm flipV="1">
            <a:off x="131445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1" name="Line 27"/>
          <p:cNvSpPr>
            <a:spLocks noChangeShapeType="1"/>
          </p:cNvSpPr>
          <p:nvPr/>
        </p:nvSpPr>
        <p:spPr bwMode="auto">
          <a:xfrm flipV="1">
            <a:off x="156210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2" name="Line 28"/>
          <p:cNvSpPr>
            <a:spLocks noChangeShapeType="1"/>
          </p:cNvSpPr>
          <p:nvPr/>
        </p:nvSpPr>
        <p:spPr bwMode="auto">
          <a:xfrm flipV="1">
            <a:off x="181927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3" name="Line 29"/>
          <p:cNvSpPr>
            <a:spLocks noChangeShapeType="1"/>
          </p:cNvSpPr>
          <p:nvPr/>
        </p:nvSpPr>
        <p:spPr bwMode="auto">
          <a:xfrm flipV="1">
            <a:off x="206692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4" name="Line 30"/>
          <p:cNvSpPr>
            <a:spLocks noChangeShapeType="1"/>
          </p:cNvSpPr>
          <p:nvPr/>
        </p:nvSpPr>
        <p:spPr bwMode="auto">
          <a:xfrm flipV="1">
            <a:off x="232410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5" name="Line 31"/>
          <p:cNvSpPr>
            <a:spLocks noChangeShapeType="1"/>
          </p:cNvSpPr>
          <p:nvPr/>
        </p:nvSpPr>
        <p:spPr bwMode="auto">
          <a:xfrm flipV="1">
            <a:off x="257175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6" name="Line 32"/>
          <p:cNvSpPr>
            <a:spLocks noChangeShapeType="1"/>
          </p:cNvSpPr>
          <p:nvPr/>
        </p:nvSpPr>
        <p:spPr bwMode="auto">
          <a:xfrm flipV="1">
            <a:off x="282892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7" name="Line 33"/>
          <p:cNvSpPr>
            <a:spLocks noChangeShapeType="1"/>
          </p:cNvSpPr>
          <p:nvPr/>
        </p:nvSpPr>
        <p:spPr bwMode="auto">
          <a:xfrm flipV="1">
            <a:off x="307657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8" name="Line 34"/>
          <p:cNvSpPr>
            <a:spLocks noChangeShapeType="1"/>
          </p:cNvSpPr>
          <p:nvPr/>
        </p:nvSpPr>
        <p:spPr bwMode="auto">
          <a:xfrm flipV="1">
            <a:off x="333375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299" name="Line 35"/>
          <p:cNvSpPr>
            <a:spLocks noChangeShapeType="1"/>
          </p:cNvSpPr>
          <p:nvPr/>
        </p:nvSpPr>
        <p:spPr bwMode="auto">
          <a:xfrm flipV="1">
            <a:off x="358140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0" name="Line 36"/>
          <p:cNvSpPr>
            <a:spLocks noChangeShapeType="1"/>
          </p:cNvSpPr>
          <p:nvPr/>
        </p:nvSpPr>
        <p:spPr bwMode="auto">
          <a:xfrm flipV="1">
            <a:off x="383857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1" name="Line 37"/>
          <p:cNvSpPr>
            <a:spLocks noChangeShapeType="1"/>
          </p:cNvSpPr>
          <p:nvPr/>
        </p:nvSpPr>
        <p:spPr bwMode="auto">
          <a:xfrm flipV="1">
            <a:off x="408622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2" name="Line 38"/>
          <p:cNvSpPr>
            <a:spLocks noChangeShapeType="1"/>
          </p:cNvSpPr>
          <p:nvPr/>
        </p:nvSpPr>
        <p:spPr bwMode="auto">
          <a:xfrm flipV="1">
            <a:off x="434340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3" name="Line 39"/>
          <p:cNvSpPr>
            <a:spLocks noChangeShapeType="1"/>
          </p:cNvSpPr>
          <p:nvPr/>
        </p:nvSpPr>
        <p:spPr bwMode="auto">
          <a:xfrm flipV="1">
            <a:off x="459105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4" name="Line 40"/>
          <p:cNvSpPr>
            <a:spLocks noChangeShapeType="1"/>
          </p:cNvSpPr>
          <p:nvPr/>
        </p:nvSpPr>
        <p:spPr bwMode="auto">
          <a:xfrm flipV="1">
            <a:off x="484822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5" name="Line 41"/>
          <p:cNvSpPr>
            <a:spLocks noChangeShapeType="1"/>
          </p:cNvSpPr>
          <p:nvPr/>
        </p:nvSpPr>
        <p:spPr bwMode="auto">
          <a:xfrm flipV="1">
            <a:off x="509587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6" name="Line 42"/>
          <p:cNvSpPr>
            <a:spLocks noChangeShapeType="1"/>
          </p:cNvSpPr>
          <p:nvPr/>
        </p:nvSpPr>
        <p:spPr bwMode="auto">
          <a:xfrm flipV="1">
            <a:off x="535305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7" name="Line 43"/>
          <p:cNvSpPr>
            <a:spLocks noChangeShapeType="1"/>
          </p:cNvSpPr>
          <p:nvPr/>
        </p:nvSpPr>
        <p:spPr bwMode="auto">
          <a:xfrm flipV="1">
            <a:off x="560070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8" name="Line 44"/>
          <p:cNvSpPr>
            <a:spLocks noChangeShapeType="1"/>
          </p:cNvSpPr>
          <p:nvPr/>
        </p:nvSpPr>
        <p:spPr bwMode="auto">
          <a:xfrm flipV="1">
            <a:off x="585787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09" name="Line 45"/>
          <p:cNvSpPr>
            <a:spLocks noChangeShapeType="1"/>
          </p:cNvSpPr>
          <p:nvPr/>
        </p:nvSpPr>
        <p:spPr bwMode="auto">
          <a:xfrm flipV="1">
            <a:off x="610552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0" name="Line 46"/>
          <p:cNvSpPr>
            <a:spLocks noChangeShapeType="1"/>
          </p:cNvSpPr>
          <p:nvPr/>
        </p:nvSpPr>
        <p:spPr bwMode="auto">
          <a:xfrm flipV="1">
            <a:off x="636270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1" name="Line 47"/>
          <p:cNvSpPr>
            <a:spLocks noChangeShapeType="1"/>
          </p:cNvSpPr>
          <p:nvPr/>
        </p:nvSpPr>
        <p:spPr bwMode="auto">
          <a:xfrm flipV="1">
            <a:off x="661035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2" name="Line 48"/>
          <p:cNvSpPr>
            <a:spLocks noChangeShapeType="1"/>
          </p:cNvSpPr>
          <p:nvPr/>
        </p:nvSpPr>
        <p:spPr bwMode="auto">
          <a:xfrm flipV="1">
            <a:off x="686752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3" name="Line 49"/>
          <p:cNvSpPr>
            <a:spLocks noChangeShapeType="1"/>
          </p:cNvSpPr>
          <p:nvPr/>
        </p:nvSpPr>
        <p:spPr bwMode="auto">
          <a:xfrm flipV="1">
            <a:off x="7115175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4" name="Line 50"/>
          <p:cNvSpPr>
            <a:spLocks noChangeShapeType="1"/>
          </p:cNvSpPr>
          <p:nvPr/>
        </p:nvSpPr>
        <p:spPr bwMode="auto">
          <a:xfrm flipV="1">
            <a:off x="737235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5" name="Line 51"/>
          <p:cNvSpPr>
            <a:spLocks noChangeShapeType="1"/>
          </p:cNvSpPr>
          <p:nvPr/>
        </p:nvSpPr>
        <p:spPr bwMode="auto">
          <a:xfrm flipV="1">
            <a:off x="7620000" y="3967163"/>
            <a:ext cx="0" cy="381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6" name="Line 52"/>
          <p:cNvSpPr>
            <a:spLocks noChangeShapeType="1"/>
          </p:cNvSpPr>
          <p:nvPr/>
        </p:nvSpPr>
        <p:spPr bwMode="auto">
          <a:xfrm flipV="1">
            <a:off x="1314450" y="4005263"/>
            <a:ext cx="0" cy="57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7" name="Line 53"/>
          <p:cNvSpPr>
            <a:spLocks noChangeShapeType="1"/>
          </p:cNvSpPr>
          <p:nvPr/>
        </p:nvSpPr>
        <p:spPr bwMode="auto">
          <a:xfrm flipV="1">
            <a:off x="2571750" y="4005263"/>
            <a:ext cx="0" cy="57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8" name="Line 54"/>
          <p:cNvSpPr>
            <a:spLocks noChangeShapeType="1"/>
          </p:cNvSpPr>
          <p:nvPr/>
        </p:nvSpPr>
        <p:spPr bwMode="auto">
          <a:xfrm flipV="1">
            <a:off x="3838575" y="4005263"/>
            <a:ext cx="0" cy="57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19" name="Line 55"/>
          <p:cNvSpPr>
            <a:spLocks noChangeShapeType="1"/>
          </p:cNvSpPr>
          <p:nvPr/>
        </p:nvSpPr>
        <p:spPr bwMode="auto">
          <a:xfrm flipV="1">
            <a:off x="5095875" y="4005263"/>
            <a:ext cx="0" cy="57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0" name="Line 56"/>
          <p:cNvSpPr>
            <a:spLocks noChangeShapeType="1"/>
          </p:cNvSpPr>
          <p:nvPr/>
        </p:nvSpPr>
        <p:spPr bwMode="auto">
          <a:xfrm flipV="1">
            <a:off x="6362700" y="4005263"/>
            <a:ext cx="0" cy="57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1" name="Line 57"/>
          <p:cNvSpPr>
            <a:spLocks noChangeShapeType="1"/>
          </p:cNvSpPr>
          <p:nvPr/>
        </p:nvSpPr>
        <p:spPr bwMode="auto">
          <a:xfrm flipV="1">
            <a:off x="7620000" y="4005263"/>
            <a:ext cx="0" cy="57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2" name="Freeform 58"/>
          <p:cNvSpPr>
            <a:spLocks/>
          </p:cNvSpPr>
          <p:nvPr/>
        </p:nvSpPr>
        <p:spPr bwMode="auto">
          <a:xfrm>
            <a:off x="4257675" y="1662113"/>
            <a:ext cx="2714625" cy="2124075"/>
          </a:xfrm>
          <a:custGeom>
            <a:avLst/>
            <a:gdLst>
              <a:gd name="T0" fmla="*/ 5 w 285"/>
              <a:gd name="T1" fmla="*/ 223 h 223"/>
              <a:gd name="T2" fmla="*/ 9 w 285"/>
              <a:gd name="T3" fmla="*/ 223 h 223"/>
              <a:gd name="T4" fmla="*/ 14 w 285"/>
              <a:gd name="T5" fmla="*/ 221 h 223"/>
              <a:gd name="T6" fmla="*/ 19 w 285"/>
              <a:gd name="T7" fmla="*/ 219 h 223"/>
              <a:gd name="T8" fmla="*/ 23 w 285"/>
              <a:gd name="T9" fmla="*/ 213 h 223"/>
              <a:gd name="T10" fmla="*/ 28 w 285"/>
              <a:gd name="T11" fmla="*/ 211 h 223"/>
              <a:gd name="T12" fmla="*/ 33 w 285"/>
              <a:gd name="T13" fmla="*/ 187 h 223"/>
              <a:gd name="T14" fmla="*/ 38 w 285"/>
              <a:gd name="T15" fmla="*/ 172 h 223"/>
              <a:gd name="T16" fmla="*/ 42 w 285"/>
              <a:gd name="T17" fmla="*/ 166 h 223"/>
              <a:gd name="T18" fmla="*/ 47 w 285"/>
              <a:gd name="T19" fmla="*/ 158 h 223"/>
              <a:gd name="T20" fmla="*/ 51 w 285"/>
              <a:gd name="T21" fmla="*/ 141 h 223"/>
              <a:gd name="T22" fmla="*/ 56 w 285"/>
              <a:gd name="T23" fmla="*/ 119 h 223"/>
              <a:gd name="T24" fmla="*/ 61 w 285"/>
              <a:gd name="T25" fmla="*/ 112 h 223"/>
              <a:gd name="T26" fmla="*/ 65 w 285"/>
              <a:gd name="T27" fmla="*/ 106 h 223"/>
              <a:gd name="T28" fmla="*/ 70 w 285"/>
              <a:gd name="T29" fmla="*/ 100 h 223"/>
              <a:gd name="T30" fmla="*/ 74 w 285"/>
              <a:gd name="T31" fmla="*/ 93 h 223"/>
              <a:gd name="T32" fmla="*/ 79 w 285"/>
              <a:gd name="T33" fmla="*/ 89 h 223"/>
              <a:gd name="T34" fmla="*/ 84 w 285"/>
              <a:gd name="T35" fmla="*/ 87 h 223"/>
              <a:gd name="T36" fmla="*/ 88 w 285"/>
              <a:gd name="T37" fmla="*/ 85 h 223"/>
              <a:gd name="T38" fmla="*/ 93 w 285"/>
              <a:gd name="T39" fmla="*/ 80 h 223"/>
              <a:gd name="T40" fmla="*/ 98 w 285"/>
              <a:gd name="T41" fmla="*/ 74 h 223"/>
              <a:gd name="T42" fmla="*/ 102 w 285"/>
              <a:gd name="T43" fmla="*/ 71 h 223"/>
              <a:gd name="T44" fmla="*/ 107 w 285"/>
              <a:gd name="T45" fmla="*/ 65 h 223"/>
              <a:gd name="T46" fmla="*/ 112 w 285"/>
              <a:gd name="T47" fmla="*/ 60 h 223"/>
              <a:gd name="T48" fmla="*/ 116 w 285"/>
              <a:gd name="T49" fmla="*/ 56 h 223"/>
              <a:gd name="T50" fmla="*/ 121 w 285"/>
              <a:gd name="T51" fmla="*/ 50 h 223"/>
              <a:gd name="T52" fmla="*/ 126 w 285"/>
              <a:gd name="T53" fmla="*/ 48 h 223"/>
              <a:gd name="T54" fmla="*/ 130 w 285"/>
              <a:gd name="T55" fmla="*/ 45 h 223"/>
              <a:gd name="T56" fmla="*/ 135 w 285"/>
              <a:gd name="T57" fmla="*/ 44 h 223"/>
              <a:gd name="T58" fmla="*/ 140 w 285"/>
              <a:gd name="T59" fmla="*/ 43 h 223"/>
              <a:gd name="T60" fmla="*/ 145 w 285"/>
              <a:gd name="T61" fmla="*/ 41 h 223"/>
              <a:gd name="T62" fmla="*/ 149 w 285"/>
              <a:gd name="T63" fmla="*/ 40 h 223"/>
              <a:gd name="T64" fmla="*/ 154 w 285"/>
              <a:gd name="T65" fmla="*/ 41 h 223"/>
              <a:gd name="T66" fmla="*/ 158 w 285"/>
              <a:gd name="T67" fmla="*/ 40 h 223"/>
              <a:gd name="T68" fmla="*/ 163 w 285"/>
              <a:gd name="T69" fmla="*/ 39 h 223"/>
              <a:gd name="T70" fmla="*/ 168 w 285"/>
              <a:gd name="T71" fmla="*/ 39 h 223"/>
              <a:gd name="T72" fmla="*/ 172 w 285"/>
              <a:gd name="T73" fmla="*/ 38 h 223"/>
              <a:gd name="T74" fmla="*/ 177 w 285"/>
              <a:gd name="T75" fmla="*/ 37 h 223"/>
              <a:gd name="T76" fmla="*/ 181 w 285"/>
              <a:gd name="T77" fmla="*/ 36 h 223"/>
              <a:gd name="T78" fmla="*/ 186 w 285"/>
              <a:gd name="T79" fmla="*/ 34 h 223"/>
              <a:gd name="T80" fmla="*/ 191 w 285"/>
              <a:gd name="T81" fmla="*/ 32 h 223"/>
              <a:gd name="T82" fmla="*/ 195 w 285"/>
              <a:gd name="T83" fmla="*/ 32 h 223"/>
              <a:gd name="T84" fmla="*/ 200 w 285"/>
              <a:gd name="T85" fmla="*/ 25 h 223"/>
              <a:gd name="T86" fmla="*/ 205 w 285"/>
              <a:gd name="T87" fmla="*/ 19 h 223"/>
              <a:gd name="T88" fmla="*/ 209 w 285"/>
              <a:gd name="T89" fmla="*/ 21 h 223"/>
              <a:gd name="T90" fmla="*/ 214 w 285"/>
              <a:gd name="T91" fmla="*/ 22 h 223"/>
              <a:gd name="T92" fmla="*/ 219 w 285"/>
              <a:gd name="T93" fmla="*/ 19 h 223"/>
              <a:gd name="T94" fmla="*/ 223 w 285"/>
              <a:gd name="T95" fmla="*/ 18 h 223"/>
              <a:gd name="T96" fmla="*/ 228 w 285"/>
              <a:gd name="T97" fmla="*/ 18 h 223"/>
              <a:gd name="T98" fmla="*/ 233 w 285"/>
              <a:gd name="T99" fmla="*/ 17 h 223"/>
              <a:gd name="T100" fmla="*/ 237 w 285"/>
              <a:gd name="T101" fmla="*/ 20 h 223"/>
              <a:gd name="T102" fmla="*/ 242 w 285"/>
              <a:gd name="T103" fmla="*/ 21 h 223"/>
              <a:gd name="T104" fmla="*/ 247 w 285"/>
              <a:gd name="T105" fmla="*/ 20 h 223"/>
              <a:gd name="T106" fmla="*/ 251 w 285"/>
              <a:gd name="T107" fmla="*/ 20 h 223"/>
              <a:gd name="T108" fmla="*/ 256 w 285"/>
              <a:gd name="T109" fmla="*/ 15 h 223"/>
              <a:gd name="T110" fmla="*/ 261 w 285"/>
              <a:gd name="T111" fmla="*/ 13 h 223"/>
              <a:gd name="T112" fmla="*/ 265 w 285"/>
              <a:gd name="T113" fmla="*/ 12 h 223"/>
              <a:gd name="T114" fmla="*/ 270 w 285"/>
              <a:gd name="T115" fmla="*/ 10 h 223"/>
              <a:gd name="T116" fmla="*/ 275 w 285"/>
              <a:gd name="T117" fmla="*/ 8 h 223"/>
              <a:gd name="T118" fmla="*/ 279 w 285"/>
              <a:gd name="T119" fmla="*/ 2 h 223"/>
              <a:gd name="T120" fmla="*/ 284 w 285"/>
              <a:gd name="T121" fmla="*/ 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5" h="223">
                <a:moveTo>
                  <a:pt x="0" y="223"/>
                </a:moveTo>
                <a:lnTo>
                  <a:pt x="1" y="223"/>
                </a:lnTo>
                <a:lnTo>
                  <a:pt x="1" y="223"/>
                </a:lnTo>
                <a:lnTo>
                  <a:pt x="1" y="223"/>
                </a:lnTo>
                <a:lnTo>
                  <a:pt x="2" y="223"/>
                </a:lnTo>
                <a:lnTo>
                  <a:pt x="2" y="223"/>
                </a:lnTo>
                <a:lnTo>
                  <a:pt x="2" y="223"/>
                </a:lnTo>
                <a:lnTo>
                  <a:pt x="3" y="223"/>
                </a:lnTo>
                <a:lnTo>
                  <a:pt x="3" y="223"/>
                </a:lnTo>
                <a:lnTo>
                  <a:pt x="4" y="223"/>
                </a:lnTo>
                <a:lnTo>
                  <a:pt x="4" y="223"/>
                </a:lnTo>
                <a:lnTo>
                  <a:pt x="4" y="223"/>
                </a:lnTo>
                <a:lnTo>
                  <a:pt x="5" y="223"/>
                </a:lnTo>
                <a:lnTo>
                  <a:pt x="5" y="223"/>
                </a:lnTo>
                <a:lnTo>
                  <a:pt x="5" y="223"/>
                </a:lnTo>
                <a:lnTo>
                  <a:pt x="6" y="223"/>
                </a:lnTo>
                <a:lnTo>
                  <a:pt x="6" y="223"/>
                </a:lnTo>
                <a:lnTo>
                  <a:pt x="6" y="223"/>
                </a:lnTo>
                <a:lnTo>
                  <a:pt x="7" y="223"/>
                </a:lnTo>
                <a:lnTo>
                  <a:pt x="7" y="223"/>
                </a:lnTo>
                <a:lnTo>
                  <a:pt x="7" y="223"/>
                </a:lnTo>
                <a:lnTo>
                  <a:pt x="8" y="223"/>
                </a:lnTo>
                <a:lnTo>
                  <a:pt x="8" y="223"/>
                </a:lnTo>
                <a:lnTo>
                  <a:pt x="9" y="223"/>
                </a:lnTo>
                <a:lnTo>
                  <a:pt x="9" y="223"/>
                </a:lnTo>
                <a:lnTo>
                  <a:pt x="9" y="223"/>
                </a:lnTo>
                <a:lnTo>
                  <a:pt x="10" y="222"/>
                </a:lnTo>
                <a:lnTo>
                  <a:pt x="10" y="222"/>
                </a:lnTo>
                <a:lnTo>
                  <a:pt x="10" y="222"/>
                </a:lnTo>
                <a:lnTo>
                  <a:pt x="11" y="222"/>
                </a:lnTo>
                <a:lnTo>
                  <a:pt x="11" y="222"/>
                </a:lnTo>
                <a:lnTo>
                  <a:pt x="11" y="222"/>
                </a:lnTo>
                <a:lnTo>
                  <a:pt x="12" y="222"/>
                </a:lnTo>
                <a:lnTo>
                  <a:pt x="12" y="222"/>
                </a:lnTo>
                <a:lnTo>
                  <a:pt x="13" y="222"/>
                </a:lnTo>
                <a:lnTo>
                  <a:pt x="13" y="221"/>
                </a:lnTo>
                <a:lnTo>
                  <a:pt x="13" y="221"/>
                </a:lnTo>
                <a:lnTo>
                  <a:pt x="14" y="221"/>
                </a:lnTo>
                <a:lnTo>
                  <a:pt x="14" y="221"/>
                </a:lnTo>
                <a:lnTo>
                  <a:pt x="14" y="221"/>
                </a:lnTo>
                <a:lnTo>
                  <a:pt x="15" y="221"/>
                </a:lnTo>
                <a:lnTo>
                  <a:pt x="15" y="221"/>
                </a:lnTo>
                <a:lnTo>
                  <a:pt x="15" y="221"/>
                </a:lnTo>
                <a:lnTo>
                  <a:pt x="16" y="221"/>
                </a:lnTo>
                <a:lnTo>
                  <a:pt x="16" y="221"/>
                </a:lnTo>
                <a:lnTo>
                  <a:pt x="16" y="220"/>
                </a:lnTo>
                <a:lnTo>
                  <a:pt x="17" y="220"/>
                </a:lnTo>
                <a:lnTo>
                  <a:pt x="17" y="220"/>
                </a:lnTo>
                <a:lnTo>
                  <a:pt x="18" y="220"/>
                </a:lnTo>
                <a:lnTo>
                  <a:pt x="18" y="220"/>
                </a:lnTo>
                <a:lnTo>
                  <a:pt x="18" y="219"/>
                </a:lnTo>
                <a:lnTo>
                  <a:pt x="19" y="219"/>
                </a:lnTo>
                <a:lnTo>
                  <a:pt x="19" y="219"/>
                </a:lnTo>
                <a:lnTo>
                  <a:pt x="19" y="219"/>
                </a:lnTo>
                <a:lnTo>
                  <a:pt x="20" y="219"/>
                </a:lnTo>
                <a:lnTo>
                  <a:pt x="20" y="219"/>
                </a:lnTo>
                <a:lnTo>
                  <a:pt x="21" y="219"/>
                </a:lnTo>
                <a:lnTo>
                  <a:pt x="21" y="219"/>
                </a:lnTo>
                <a:lnTo>
                  <a:pt x="21" y="219"/>
                </a:lnTo>
                <a:lnTo>
                  <a:pt x="21" y="218"/>
                </a:lnTo>
                <a:lnTo>
                  <a:pt x="22" y="215"/>
                </a:lnTo>
                <a:lnTo>
                  <a:pt x="22" y="213"/>
                </a:lnTo>
                <a:lnTo>
                  <a:pt x="23" y="213"/>
                </a:lnTo>
                <a:lnTo>
                  <a:pt x="23" y="211"/>
                </a:lnTo>
                <a:lnTo>
                  <a:pt x="23" y="213"/>
                </a:lnTo>
                <a:lnTo>
                  <a:pt x="24" y="213"/>
                </a:lnTo>
                <a:lnTo>
                  <a:pt x="24" y="214"/>
                </a:lnTo>
                <a:lnTo>
                  <a:pt x="24" y="215"/>
                </a:lnTo>
                <a:lnTo>
                  <a:pt x="25" y="215"/>
                </a:lnTo>
                <a:lnTo>
                  <a:pt x="25" y="215"/>
                </a:lnTo>
                <a:lnTo>
                  <a:pt x="25" y="216"/>
                </a:lnTo>
                <a:lnTo>
                  <a:pt x="26" y="216"/>
                </a:lnTo>
                <a:lnTo>
                  <a:pt x="26" y="214"/>
                </a:lnTo>
                <a:lnTo>
                  <a:pt x="26" y="212"/>
                </a:lnTo>
                <a:lnTo>
                  <a:pt x="27" y="211"/>
                </a:lnTo>
                <a:lnTo>
                  <a:pt x="27" y="212"/>
                </a:lnTo>
                <a:lnTo>
                  <a:pt x="28" y="211"/>
                </a:lnTo>
                <a:lnTo>
                  <a:pt x="28" y="211"/>
                </a:lnTo>
                <a:lnTo>
                  <a:pt x="29" y="210"/>
                </a:lnTo>
                <a:lnTo>
                  <a:pt x="29" y="210"/>
                </a:lnTo>
                <a:lnTo>
                  <a:pt x="29" y="208"/>
                </a:lnTo>
                <a:lnTo>
                  <a:pt x="30" y="204"/>
                </a:lnTo>
                <a:lnTo>
                  <a:pt x="30" y="200"/>
                </a:lnTo>
                <a:lnTo>
                  <a:pt x="30" y="200"/>
                </a:lnTo>
                <a:lnTo>
                  <a:pt x="30" y="198"/>
                </a:lnTo>
                <a:lnTo>
                  <a:pt x="31" y="197"/>
                </a:lnTo>
                <a:lnTo>
                  <a:pt x="31" y="193"/>
                </a:lnTo>
                <a:lnTo>
                  <a:pt x="32" y="193"/>
                </a:lnTo>
                <a:lnTo>
                  <a:pt x="32" y="191"/>
                </a:lnTo>
                <a:lnTo>
                  <a:pt x="32" y="191"/>
                </a:lnTo>
                <a:lnTo>
                  <a:pt x="33" y="187"/>
                </a:lnTo>
                <a:lnTo>
                  <a:pt x="33" y="186"/>
                </a:lnTo>
                <a:lnTo>
                  <a:pt x="33" y="185"/>
                </a:lnTo>
                <a:lnTo>
                  <a:pt x="34" y="184"/>
                </a:lnTo>
                <a:lnTo>
                  <a:pt x="34" y="183"/>
                </a:lnTo>
                <a:lnTo>
                  <a:pt x="34" y="182"/>
                </a:lnTo>
                <a:lnTo>
                  <a:pt x="35" y="180"/>
                </a:lnTo>
                <a:lnTo>
                  <a:pt x="35" y="180"/>
                </a:lnTo>
                <a:lnTo>
                  <a:pt x="36" y="178"/>
                </a:lnTo>
                <a:lnTo>
                  <a:pt x="36" y="177"/>
                </a:lnTo>
                <a:lnTo>
                  <a:pt x="36" y="176"/>
                </a:lnTo>
                <a:lnTo>
                  <a:pt x="37" y="174"/>
                </a:lnTo>
                <a:lnTo>
                  <a:pt x="37" y="174"/>
                </a:lnTo>
                <a:lnTo>
                  <a:pt x="38" y="172"/>
                </a:lnTo>
                <a:lnTo>
                  <a:pt x="38" y="172"/>
                </a:lnTo>
                <a:lnTo>
                  <a:pt x="38" y="173"/>
                </a:lnTo>
                <a:lnTo>
                  <a:pt x="38" y="173"/>
                </a:lnTo>
                <a:lnTo>
                  <a:pt x="39" y="172"/>
                </a:lnTo>
                <a:lnTo>
                  <a:pt x="39" y="171"/>
                </a:lnTo>
                <a:lnTo>
                  <a:pt x="39" y="170"/>
                </a:lnTo>
                <a:lnTo>
                  <a:pt x="40" y="169"/>
                </a:lnTo>
                <a:lnTo>
                  <a:pt x="40" y="166"/>
                </a:lnTo>
                <a:lnTo>
                  <a:pt x="41" y="166"/>
                </a:lnTo>
                <a:lnTo>
                  <a:pt x="41" y="168"/>
                </a:lnTo>
                <a:lnTo>
                  <a:pt x="41" y="166"/>
                </a:lnTo>
                <a:lnTo>
                  <a:pt x="42" y="166"/>
                </a:lnTo>
                <a:lnTo>
                  <a:pt x="42" y="166"/>
                </a:lnTo>
                <a:lnTo>
                  <a:pt x="42" y="166"/>
                </a:lnTo>
                <a:lnTo>
                  <a:pt x="43" y="166"/>
                </a:lnTo>
                <a:lnTo>
                  <a:pt x="43" y="166"/>
                </a:lnTo>
                <a:lnTo>
                  <a:pt x="43" y="166"/>
                </a:lnTo>
                <a:lnTo>
                  <a:pt x="44" y="166"/>
                </a:lnTo>
                <a:lnTo>
                  <a:pt x="44" y="165"/>
                </a:lnTo>
                <a:lnTo>
                  <a:pt x="44" y="162"/>
                </a:lnTo>
                <a:lnTo>
                  <a:pt x="45" y="160"/>
                </a:lnTo>
                <a:lnTo>
                  <a:pt x="45" y="158"/>
                </a:lnTo>
                <a:lnTo>
                  <a:pt x="45" y="158"/>
                </a:lnTo>
                <a:lnTo>
                  <a:pt x="46" y="158"/>
                </a:lnTo>
                <a:lnTo>
                  <a:pt x="46" y="158"/>
                </a:lnTo>
                <a:lnTo>
                  <a:pt x="47" y="158"/>
                </a:lnTo>
                <a:lnTo>
                  <a:pt x="47" y="150"/>
                </a:lnTo>
                <a:lnTo>
                  <a:pt x="47" y="150"/>
                </a:lnTo>
                <a:lnTo>
                  <a:pt x="48" y="150"/>
                </a:lnTo>
                <a:lnTo>
                  <a:pt x="48" y="150"/>
                </a:lnTo>
                <a:lnTo>
                  <a:pt x="48" y="150"/>
                </a:lnTo>
                <a:lnTo>
                  <a:pt x="49" y="150"/>
                </a:lnTo>
                <a:lnTo>
                  <a:pt x="49" y="142"/>
                </a:lnTo>
                <a:lnTo>
                  <a:pt x="50" y="142"/>
                </a:lnTo>
                <a:lnTo>
                  <a:pt x="50" y="142"/>
                </a:lnTo>
                <a:lnTo>
                  <a:pt x="50" y="141"/>
                </a:lnTo>
                <a:lnTo>
                  <a:pt x="50" y="140"/>
                </a:lnTo>
                <a:lnTo>
                  <a:pt x="51" y="140"/>
                </a:lnTo>
                <a:lnTo>
                  <a:pt x="51" y="141"/>
                </a:lnTo>
                <a:lnTo>
                  <a:pt x="52" y="140"/>
                </a:lnTo>
                <a:lnTo>
                  <a:pt x="52" y="139"/>
                </a:lnTo>
                <a:lnTo>
                  <a:pt x="52" y="139"/>
                </a:lnTo>
                <a:lnTo>
                  <a:pt x="53" y="139"/>
                </a:lnTo>
                <a:lnTo>
                  <a:pt x="53" y="131"/>
                </a:lnTo>
                <a:lnTo>
                  <a:pt x="53" y="131"/>
                </a:lnTo>
                <a:lnTo>
                  <a:pt x="54" y="131"/>
                </a:lnTo>
                <a:lnTo>
                  <a:pt x="54" y="123"/>
                </a:lnTo>
                <a:lnTo>
                  <a:pt x="54" y="123"/>
                </a:lnTo>
                <a:lnTo>
                  <a:pt x="55" y="123"/>
                </a:lnTo>
                <a:lnTo>
                  <a:pt x="55" y="123"/>
                </a:lnTo>
                <a:lnTo>
                  <a:pt x="55" y="119"/>
                </a:lnTo>
                <a:lnTo>
                  <a:pt x="56" y="119"/>
                </a:lnTo>
                <a:lnTo>
                  <a:pt x="57" y="119"/>
                </a:lnTo>
                <a:lnTo>
                  <a:pt x="57" y="116"/>
                </a:lnTo>
                <a:lnTo>
                  <a:pt x="57" y="115"/>
                </a:lnTo>
                <a:lnTo>
                  <a:pt x="57" y="115"/>
                </a:lnTo>
                <a:lnTo>
                  <a:pt x="58" y="115"/>
                </a:lnTo>
                <a:lnTo>
                  <a:pt x="58" y="115"/>
                </a:lnTo>
                <a:lnTo>
                  <a:pt x="59" y="115"/>
                </a:lnTo>
                <a:lnTo>
                  <a:pt x="59" y="113"/>
                </a:lnTo>
                <a:lnTo>
                  <a:pt x="59" y="114"/>
                </a:lnTo>
                <a:lnTo>
                  <a:pt x="60" y="112"/>
                </a:lnTo>
                <a:lnTo>
                  <a:pt x="60" y="113"/>
                </a:lnTo>
                <a:lnTo>
                  <a:pt x="60" y="112"/>
                </a:lnTo>
                <a:lnTo>
                  <a:pt x="61" y="112"/>
                </a:lnTo>
                <a:lnTo>
                  <a:pt x="61" y="112"/>
                </a:lnTo>
                <a:lnTo>
                  <a:pt x="61" y="112"/>
                </a:lnTo>
                <a:lnTo>
                  <a:pt x="62" y="113"/>
                </a:lnTo>
                <a:lnTo>
                  <a:pt x="62" y="113"/>
                </a:lnTo>
                <a:lnTo>
                  <a:pt x="62" y="111"/>
                </a:lnTo>
                <a:lnTo>
                  <a:pt x="63" y="111"/>
                </a:lnTo>
                <a:lnTo>
                  <a:pt x="63" y="111"/>
                </a:lnTo>
                <a:lnTo>
                  <a:pt x="63" y="110"/>
                </a:lnTo>
                <a:lnTo>
                  <a:pt x="64" y="109"/>
                </a:lnTo>
                <a:lnTo>
                  <a:pt x="64" y="109"/>
                </a:lnTo>
                <a:lnTo>
                  <a:pt x="65" y="109"/>
                </a:lnTo>
                <a:lnTo>
                  <a:pt x="65" y="109"/>
                </a:lnTo>
                <a:lnTo>
                  <a:pt x="65" y="106"/>
                </a:lnTo>
                <a:lnTo>
                  <a:pt x="66" y="107"/>
                </a:lnTo>
                <a:lnTo>
                  <a:pt x="66" y="106"/>
                </a:lnTo>
                <a:lnTo>
                  <a:pt x="66" y="106"/>
                </a:lnTo>
                <a:lnTo>
                  <a:pt x="67" y="104"/>
                </a:lnTo>
                <a:lnTo>
                  <a:pt x="67" y="104"/>
                </a:lnTo>
                <a:lnTo>
                  <a:pt x="68" y="103"/>
                </a:lnTo>
                <a:lnTo>
                  <a:pt x="68" y="103"/>
                </a:lnTo>
                <a:lnTo>
                  <a:pt x="68" y="103"/>
                </a:lnTo>
                <a:lnTo>
                  <a:pt x="69" y="101"/>
                </a:lnTo>
                <a:lnTo>
                  <a:pt x="69" y="101"/>
                </a:lnTo>
                <a:lnTo>
                  <a:pt x="69" y="100"/>
                </a:lnTo>
                <a:lnTo>
                  <a:pt x="70" y="101"/>
                </a:lnTo>
                <a:lnTo>
                  <a:pt x="70" y="100"/>
                </a:lnTo>
                <a:lnTo>
                  <a:pt x="70" y="99"/>
                </a:lnTo>
                <a:lnTo>
                  <a:pt x="71" y="99"/>
                </a:lnTo>
                <a:lnTo>
                  <a:pt x="71" y="99"/>
                </a:lnTo>
                <a:lnTo>
                  <a:pt x="71" y="97"/>
                </a:lnTo>
                <a:lnTo>
                  <a:pt x="72" y="96"/>
                </a:lnTo>
                <a:lnTo>
                  <a:pt x="72" y="97"/>
                </a:lnTo>
                <a:lnTo>
                  <a:pt x="72" y="96"/>
                </a:lnTo>
                <a:lnTo>
                  <a:pt x="73" y="95"/>
                </a:lnTo>
                <a:lnTo>
                  <a:pt x="73" y="94"/>
                </a:lnTo>
                <a:lnTo>
                  <a:pt x="73" y="93"/>
                </a:lnTo>
                <a:lnTo>
                  <a:pt x="74" y="93"/>
                </a:lnTo>
                <a:lnTo>
                  <a:pt x="74" y="93"/>
                </a:lnTo>
                <a:lnTo>
                  <a:pt x="74" y="93"/>
                </a:lnTo>
                <a:lnTo>
                  <a:pt x="75" y="93"/>
                </a:lnTo>
                <a:lnTo>
                  <a:pt x="75" y="91"/>
                </a:lnTo>
                <a:lnTo>
                  <a:pt x="76" y="91"/>
                </a:lnTo>
                <a:lnTo>
                  <a:pt x="76" y="90"/>
                </a:lnTo>
                <a:lnTo>
                  <a:pt x="76" y="90"/>
                </a:lnTo>
                <a:lnTo>
                  <a:pt x="77" y="90"/>
                </a:lnTo>
                <a:lnTo>
                  <a:pt x="77" y="91"/>
                </a:lnTo>
                <a:lnTo>
                  <a:pt x="77" y="90"/>
                </a:lnTo>
                <a:lnTo>
                  <a:pt x="78" y="89"/>
                </a:lnTo>
                <a:lnTo>
                  <a:pt x="78" y="89"/>
                </a:lnTo>
                <a:lnTo>
                  <a:pt x="78" y="89"/>
                </a:lnTo>
                <a:lnTo>
                  <a:pt x="79" y="89"/>
                </a:lnTo>
                <a:lnTo>
                  <a:pt x="79" y="89"/>
                </a:lnTo>
                <a:lnTo>
                  <a:pt x="79" y="89"/>
                </a:lnTo>
                <a:lnTo>
                  <a:pt x="80" y="88"/>
                </a:lnTo>
                <a:lnTo>
                  <a:pt x="81" y="88"/>
                </a:lnTo>
                <a:lnTo>
                  <a:pt x="81" y="89"/>
                </a:lnTo>
                <a:lnTo>
                  <a:pt x="81" y="89"/>
                </a:lnTo>
                <a:lnTo>
                  <a:pt x="82" y="88"/>
                </a:lnTo>
                <a:lnTo>
                  <a:pt x="82" y="88"/>
                </a:lnTo>
                <a:lnTo>
                  <a:pt x="82" y="88"/>
                </a:lnTo>
                <a:lnTo>
                  <a:pt x="82" y="87"/>
                </a:lnTo>
                <a:lnTo>
                  <a:pt x="83" y="87"/>
                </a:lnTo>
                <a:lnTo>
                  <a:pt x="83" y="87"/>
                </a:lnTo>
                <a:lnTo>
                  <a:pt x="83" y="87"/>
                </a:lnTo>
                <a:lnTo>
                  <a:pt x="84" y="87"/>
                </a:lnTo>
                <a:lnTo>
                  <a:pt x="84" y="86"/>
                </a:lnTo>
                <a:lnTo>
                  <a:pt x="84" y="86"/>
                </a:lnTo>
                <a:lnTo>
                  <a:pt x="85" y="86"/>
                </a:lnTo>
                <a:lnTo>
                  <a:pt x="85" y="86"/>
                </a:lnTo>
                <a:lnTo>
                  <a:pt x="86" y="86"/>
                </a:lnTo>
                <a:lnTo>
                  <a:pt x="86" y="86"/>
                </a:lnTo>
                <a:lnTo>
                  <a:pt x="86" y="86"/>
                </a:lnTo>
                <a:lnTo>
                  <a:pt x="87" y="86"/>
                </a:lnTo>
                <a:lnTo>
                  <a:pt x="87" y="86"/>
                </a:lnTo>
                <a:lnTo>
                  <a:pt x="87" y="85"/>
                </a:lnTo>
                <a:lnTo>
                  <a:pt x="88" y="85"/>
                </a:lnTo>
                <a:lnTo>
                  <a:pt x="88" y="85"/>
                </a:lnTo>
                <a:lnTo>
                  <a:pt x="88" y="85"/>
                </a:lnTo>
                <a:lnTo>
                  <a:pt x="89" y="87"/>
                </a:lnTo>
                <a:lnTo>
                  <a:pt x="89" y="85"/>
                </a:lnTo>
                <a:lnTo>
                  <a:pt x="90" y="85"/>
                </a:lnTo>
                <a:lnTo>
                  <a:pt x="90" y="84"/>
                </a:lnTo>
                <a:lnTo>
                  <a:pt x="90" y="84"/>
                </a:lnTo>
                <a:lnTo>
                  <a:pt x="91" y="82"/>
                </a:lnTo>
                <a:lnTo>
                  <a:pt x="91" y="82"/>
                </a:lnTo>
                <a:lnTo>
                  <a:pt x="91" y="81"/>
                </a:lnTo>
                <a:lnTo>
                  <a:pt x="92" y="83"/>
                </a:lnTo>
                <a:lnTo>
                  <a:pt x="92" y="81"/>
                </a:lnTo>
                <a:lnTo>
                  <a:pt x="92" y="81"/>
                </a:lnTo>
                <a:lnTo>
                  <a:pt x="93" y="81"/>
                </a:lnTo>
                <a:lnTo>
                  <a:pt x="93" y="80"/>
                </a:lnTo>
                <a:lnTo>
                  <a:pt x="93" y="80"/>
                </a:lnTo>
                <a:lnTo>
                  <a:pt x="94" y="80"/>
                </a:lnTo>
                <a:lnTo>
                  <a:pt x="94" y="79"/>
                </a:lnTo>
                <a:lnTo>
                  <a:pt x="94" y="79"/>
                </a:lnTo>
                <a:lnTo>
                  <a:pt x="95" y="78"/>
                </a:lnTo>
                <a:lnTo>
                  <a:pt x="95" y="78"/>
                </a:lnTo>
                <a:lnTo>
                  <a:pt x="96" y="76"/>
                </a:lnTo>
                <a:lnTo>
                  <a:pt x="96" y="76"/>
                </a:lnTo>
                <a:lnTo>
                  <a:pt x="96" y="75"/>
                </a:lnTo>
                <a:lnTo>
                  <a:pt x="97" y="75"/>
                </a:lnTo>
                <a:lnTo>
                  <a:pt x="97" y="75"/>
                </a:lnTo>
                <a:lnTo>
                  <a:pt x="97" y="73"/>
                </a:lnTo>
                <a:lnTo>
                  <a:pt x="98" y="74"/>
                </a:lnTo>
                <a:lnTo>
                  <a:pt x="98" y="74"/>
                </a:lnTo>
                <a:lnTo>
                  <a:pt x="98" y="74"/>
                </a:lnTo>
                <a:lnTo>
                  <a:pt x="99" y="73"/>
                </a:lnTo>
                <a:lnTo>
                  <a:pt x="99" y="73"/>
                </a:lnTo>
                <a:lnTo>
                  <a:pt x="100" y="72"/>
                </a:lnTo>
                <a:lnTo>
                  <a:pt x="100" y="73"/>
                </a:lnTo>
                <a:lnTo>
                  <a:pt x="100" y="74"/>
                </a:lnTo>
                <a:lnTo>
                  <a:pt x="101" y="72"/>
                </a:lnTo>
                <a:lnTo>
                  <a:pt x="101" y="72"/>
                </a:lnTo>
                <a:lnTo>
                  <a:pt x="101" y="72"/>
                </a:lnTo>
                <a:lnTo>
                  <a:pt x="102" y="71"/>
                </a:lnTo>
                <a:lnTo>
                  <a:pt x="102" y="71"/>
                </a:lnTo>
                <a:lnTo>
                  <a:pt x="102" y="71"/>
                </a:lnTo>
                <a:lnTo>
                  <a:pt x="103" y="71"/>
                </a:lnTo>
                <a:lnTo>
                  <a:pt x="103" y="71"/>
                </a:lnTo>
                <a:lnTo>
                  <a:pt x="103" y="70"/>
                </a:lnTo>
                <a:lnTo>
                  <a:pt x="104" y="70"/>
                </a:lnTo>
                <a:lnTo>
                  <a:pt x="104" y="68"/>
                </a:lnTo>
                <a:lnTo>
                  <a:pt x="104" y="68"/>
                </a:lnTo>
                <a:lnTo>
                  <a:pt x="105" y="68"/>
                </a:lnTo>
                <a:lnTo>
                  <a:pt x="105" y="67"/>
                </a:lnTo>
                <a:lnTo>
                  <a:pt x="106" y="66"/>
                </a:lnTo>
                <a:lnTo>
                  <a:pt x="106" y="66"/>
                </a:lnTo>
                <a:lnTo>
                  <a:pt x="106" y="66"/>
                </a:lnTo>
                <a:lnTo>
                  <a:pt x="107" y="65"/>
                </a:lnTo>
                <a:lnTo>
                  <a:pt x="107" y="65"/>
                </a:lnTo>
                <a:lnTo>
                  <a:pt x="107" y="65"/>
                </a:lnTo>
                <a:lnTo>
                  <a:pt x="108" y="63"/>
                </a:lnTo>
                <a:lnTo>
                  <a:pt x="108" y="63"/>
                </a:lnTo>
                <a:lnTo>
                  <a:pt x="108" y="63"/>
                </a:lnTo>
                <a:lnTo>
                  <a:pt x="109" y="63"/>
                </a:lnTo>
                <a:lnTo>
                  <a:pt x="109" y="63"/>
                </a:lnTo>
                <a:lnTo>
                  <a:pt x="110" y="63"/>
                </a:lnTo>
                <a:lnTo>
                  <a:pt x="110" y="61"/>
                </a:lnTo>
                <a:lnTo>
                  <a:pt x="110" y="61"/>
                </a:lnTo>
                <a:lnTo>
                  <a:pt x="111" y="60"/>
                </a:lnTo>
                <a:lnTo>
                  <a:pt x="111" y="60"/>
                </a:lnTo>
                <a:lnTo>
                  <a:pt x="111" y="60"/>
                </a:lnTo>
                <a:lnTo>
                  <a:pt x="112" y="60"/>
                </a:lnTo>
                <a:lnTo>
                  <a:pt x="112" y="60"/>
                </a:lnTo>
                <a:lnTo>
                  <a:pt x="112" y="60"/>
                </a:lnTo>
                <a:lnTo>
                  <a:pt x="113" y="60"/>
                </a:lnTo>
                <a:lnTo>
                  <a:pt x="113" y="60"/>
                </a:lnTo>
                <a:lnTo>
                  <a:pt x="113" y="59"/>
                </a:lnTo>
                <a:lnTo>
                  <a:pt x="114" y="59"/>
                </a:lnTo>
                <a:lnTo>
                  <a:pt x="114" y="59"/>
                </a:lnTo>
                <a:lnTo>
                  <a:pt x="115" y="59"/>
                </a:lnTo>
                <a:lnTo>
                  <a:pt x="115" y="57"/>
                </a:lnTo>
                <a:lnTo>
                  <a:pt x="115" y="57"/>
                </a:lnTo>
                <a:lnTo>
                  <a:pt x="116" y="56"/>
                </a:lnTo>
                <a:lnTo>
                  <a:pt x="116" y="56"/>
                </a:lnTo>
                <a:lnTo>
                  <a:pt x="116" y="56"/>
                </a:lnTo>
                <a:lnTo>
                  <a:pt x="117" y="54"/>
                </a:lnTo>
                <a:lnTo>
                  <a:pt x="117" y="54"/>
                </a:lnTo>
                <a:lnTo>
                  <a:pt x="117" y="54"/>
                </a:lnTo>
                <a:lnTo>
                  <a:pt x="118" y="54"/>
                </a:lnTo>
                <a:lnTo>
                  <a:pt x="118" y="53"/>
                </a:lnTo>
                <a:lnTo>
                  <a:pt x="119" y="53"/>
                </a:lnTo>
                <a:lnTo>
                  <a:pt x="119" y="53"/>
                </a:lnTo>
                <a:lnTo>
                  <a:pt x="119" y="53"/>
                </a:lnTo>
                <a:lnTo>
                  <a:pt x="120" y="52"/>
                </a:lnTo>
                <a:lnTo>
                  <a:pt x="120" y="52"/>
                </a:lnTo>
                <a:lnTo>
                  <a:pt x="120" y="51"/>
                </a:lnTo>
                <a:lnTo>
                  <a:pt x="121" y="50"/>
                </a:lnTo>
                <a:lnTo>
                  <a:pt x="121" y="50"/>
                </a:lnTo>
                <a:lnTo>
                  <a:pt x="121" y="50"/>
                </a:lnTo>
                <a:lnTo>
                  <a:pt x="122" y="50"/>
                </a:lnTo>
                <a:lnTo>
                  <a:pt x="122" y="50"/>
                </a:lnTo>
                <a:lnTo>
                  <a:pt x="122" y="50"/>
                </a:lnTo>
                <a:lnTo>
                  <a:pt x="123" y="50"/>
                </a:lnTo>
                <a:lnTo>
                  <a:pt x="123" y="50"/>
                </a:lnTo>
                <a:lnTo>
                  <a:pt x="123" y="49"/>
                </a:lnTo>
                <a:lnTo>
                  <a:pt x="124" y="49"/>
                </a:lnTo>
                <a:lnTo>
                  <a:pt x="124" y="49"/>
                </a:lnTo>
                <a:lnTo>
                  <a:pt x="125" y="49"/>
                </a:lnTo>
                <a:lnTo>
                  <a:pt x="125" y="49"/>
                </a:lnTo>
                <a:lnTo>
                  <a:pt x="125" y="48"/>
                </a:lnTo>
                <a:lnTo>
                  <a:pt x="126" y="48"/>
                </a:lnTo>
                <a:lnTo>
                  <a:pt x="126" y="48"/>
                </a:lnTo>
                <a:lnTo>
                  <a:pt x="126" y="47"/>
                </a:lnTo>
                <a:lnTo>
                  <a:pt x="127" y="47"/>
                </a:lnTo>
                <a:lnTo>
                  <a:pt x="127" y="48"/>
                </a:lnTo>
                <a:lnTo>
                  <a:pt x="128" y="48"/>
                </a:lnTo>
                <a:lnTo>
                  <a:pt x="128" y="47"/>
                </a:lnTo>
                <a:lnTo>
                  <a:pt x="128" y="47"/>
                </a:lnTo>
                <a:lnTo>
                  <a:pt x="129" y="47"/>
                </a:lnTo>
                <a:lnTo>
                  <a:pt x="129" y="47"/>
                </a:lnTo>
                <a:lnTo>
                  <a:pt x="129" y="46"/>
                </a:lnTo>
                <a:lnTo>
                  <a:pt x="130" y="46"/>
                </a:lnTo>
                <a:lnTo>
                  <a:pt x="130" y="45"/>
                </a:lnTo>
                <a:lnTo>
                  <a:pt x="130" y="45"/>
                </a:lnTo>
                <a:lnTo>
                  <a:pt x="131" y="45"/>
                </a:lnTo>
                <a:lnTo>
                  <a:pt x="131" y="45"/>
                </a:lnTo>
                <a:lnTo>
                  <a:pt x="131" y="45"/>
                </a:lnTo>
                <a:lnTo>
                  <a:pt x="132" y="44"/>
                </a:lnTo>
                <a:lnTo>
                  <a:pt x="132" y="44"/>
                </a:lnTo>
                <a:lnTo>
                  <a:pt x="132" y="44"/>
                </a:lnTo>
                <a:lnTo>
                  <a:pt x="133" y="44"/>
                </a:lnTo>
                <a:lnTo>
                  <a:pt x="133" y="44"/>
                </a:lnTo>
                <a:lnTo>
                  <a:pt x="134" y="44"/>
                </a:lnTo>
                <a:lnTo>
                  <a:pt x="134" y="44"/>
                </a:lnTo>
                <a:lnTo>
                  <a:pt x="134" y="44"/>
                </a:lnTo>
                <a:lnTo>
                  <a:pt x="135" y="44"/>
                </a:lnTo>
                <a:lnTo>
                  <a:pt x="135" y="44"/>
                </a:lnTo>
                <a:lnTo>
                  <a:pt x="135" y="45"/>
                </a:lnTo>
                <a:lnTo>
                  <a:pt x="136" y="44"/>
                </a:lnTo>
                <a:lnTo>
                  <a:pt x="136" y="44"/>
                </a:lnTo>
                <a:lnTo>
                  <a:pt x="136" y="44"/>
                </a:lnTo>
                <a:lnTo>
                  <a:pt x="137" y="44"/>
                </a:lnTo>
                <a:lnTo>
                  <a:pt x="137" y="44"/>
                </a:lnTo>
                <a:lnTo>
                  <a:pt x="138" y="44"/>
                </a:lnTo>
                <a:lnTo>
                  <a:pt x="138" y="43"/>
                </a:lnTo>
                <a:lnTo>
                  <a:pt x="138" y="43"/>
                </a:lnTo>
                <a:lnTo>
                  <a:pt x="139" y="43"/>
                </a:lnTo>
                <a:lnTo>
                  <a:pt x="139" y="43"/>
                </a:lnTo>
                <a:lnTo>
                  <a:pt x="139" y="43"/>
                </a:lnTo>
                <a:lnTo>
                  <a:pt x="140" y="43"/>
                </a:lnTo>
                <a:lnTo>
                  <a:pt x="140" y="43"/>
                </a:lnTo>
                <a:lnTo>
                  <a:pt x="140" y="42"/>
                </a:lnTo>
                <a:lnTo>
                  <a:pt x="141" y="42"/>
                </a:lnTo>
                <a:lnTo>
                  <a:pt x="141" y="42"/>
                </a:lnTo>
                <a:lnTo>
                  <a:pt x="142" y="41"/>
                </a:lnTo>
                <a:lnTo>
                  <a:pt x="142" y="42"/>
                </a:lnTo>
                <a:lnTo>
                  <a:pt x="142" y="42"/>
                </a:lnTo>
                <a:lnTo>
                  <a:pt x="143" y="41"/>
                </a:lnTo>
                <a:lnTo>
                  <a:pt x="143" y="41"/>
                </a:lnTo>
                <a:lnTo>
                  <a:pt x="143" y="41"/>
                </a:lnTo>
                <a:lnTo>
                  <a:pt x="144" y="41"/>
                </a:lnTo>
                <a:lnTo>
                  <a:pt x="144" y="40"/>
                </a:lnTo>
                <a:lnTo>
                  <a:pt x="145" y="41"/>
                </a:lnTo>
                <a:lnTo>
                  <a:pt x="145" y="40"/>
                </a:lnTo>
                <a:lnTo>
                  <a:pt x="145" y="40"/>
                </a:lnTo>
                <a:lnTo>
                  <a:pt x="145" y="40"/>
                </a:lnTo>
                <a:lnTo>
                  <a:pt x="146" y="40"/>
                </a:lnTo>
                <a:lnTo>
                  <a:pt x="146" y="40"/>
                </a:lnTo>
                <a:lnTo>
                  <a:pt x="146" y="40"/>
                </a:lnTo>
                <a:lnTo>
                  <a:pt x="147" y="40"/>
                </a:lnTo>
                <a:lnTo>
                  <a:pt x="147" y="40"/>
                </a:lnTo>
                <a:lnTo>
                  <a:pt x="148" y="40"/>
                </a:lnTo>
                <a:lnTo>
                  <a:pt x="148" y="39"/>
                </a:lnTo>
                <a:lnTo>
                  <a:pt x="148" y="40"/>
                </a:lnTo>
                <a:lnTo>
                  <a:pt x="149" y="40"/>
                </a:lnTo>
                <a:lnTo>
                  <a:pt x="149" y="40"/>
                </a:lnTo>
                <a:lnTo>
                  <a:pt x="149" y="40"/>
                </a:lnTo>
                <a:lnTo>
                  <a:pt x="150" y="40"/>
                </a:lnTo>
                <a:lnTo>
                  <a:pt x="150" y="40"/>
                </a:lnTo>
                <a:lnTo>
                  <a:pt x="150" y="41"/>
                </a:lnTo>
                <a:lnTo>
                  <a:pt x="151" y="41"/>
                </a:lnTo>
                <a:lnTo>
                  <a:pt x="151" y="41"/>
                </a:lnTo>
                <a:lnTo>
                  <a:pt x="151" y="41"/>
                </a:lnTo>
                <a:lnTo>
                  <a:pt x="152" y="41"/>
                </a:lnTo>
                <a:lnTo>
                  <a:pt x="152" y="41"/>
                </a:lnTo>
                <a:lnTo>
                  <a:pt x="152" y="41"/>
                </a:lnTo>
                <a:lnTo>
                  <a:pt x="153" y="41"/>
                </a:lnTo>
                <a:lnTo>
                  <a:pt x="153" y="41"/>
                </a:lnTo>
                <a:lnTo>
                  <a:pt x="154" y="41"/>
                </a:lnTo>
                <a:lnTo>
                  <a:pt x="154" y="41"/>
                </a:lnTo>
                <a:lnTo>
                  <a:pt x="154" y="41"/>
                </a:lnTo>
                <a:lnTo>
                  <a:pt x="155" y="41"/>
                </a:lnTo>
                <a:lnTo>
                  <a:pt x="155" y="41"/>
                </a:lnTo>
                <a:lnTo>
                  <a:pt x="155" y="41"/>
                </a:lnTo>
                <a:lnTo>
                  <a:pt x="156" y="41"/>
                </a:lnTo>
                <a:lnTo>
                  <a:pt x="156" y="41"/>
                </a:lnTo>
                <a:lnTo>
                  <a:pt x="156" y="41"/>
                </a:lnTo>
                <a:lnTo>
                  <a:pt x="157" y="41"/>
                </a:lnTo>
                <a:lnTo>
                  <a:pt x="157" y="41"/>
                </a:lnTo>
                <a:lnTo>
                  <a:pt x="158" y="41"/>
                </a:lnTo>
                <a:lnTo>
                  <a:pt x="158" y="41"/>
                </a:lnTo>
                <a:lnTo>
                  <a:pt x="158" y="40"/>
                </a:lnTo>
                <a:lnTo>
                  <a:pt x="159" y="40"/>
                </a:lnTo>
                <a:lnTo>
                  <a:pt x="159" y="40"/>
                </a:lnTo>
                <a:lnTo>
                  <a:pt x="159" y="40"/>
                </a:lnTo>
                <a:lnTo>
                  <a:pt x="160" y="40"/>
                </a:lnTo>
                <a:lnTo>
                  <a:pt x="160" y="40"/>
                </a:lnTo>
                <a:lnTo>
                  <a:pt x="160" y="40"/>
                </a:lnTo>
                <a:lnTo>
                  <a:pt x="161" y="40"/>
                </a:lnTo>
                <a:lnTo>
                  <a:pt x="161" y="40"/>
                </a:lnTo>
                <a:lnTo>
                  <a:pt x="161" y="40"/>
                </a:lnTo>
                <a:lnTo>
                  <a:pt x="162" y="40"/>
                </a:lnTo>
                <a:lnTo>
                  <a:pt x="162" y="40"/>
                </a:lnTo>
                <a:lnTo>
                  <a:pt x="163" y="39"/>
                </a:lnTo>
                <a:lnTo>
                  <a:pt x="163" y="39"/>
                </a:lnTo>
                <a:lnTo>
                  <a:pt x="164" y="39"/>
                </a:lnTo>
                <a:lnTo>
                  <a:pt x="164" y="39"/>
                </a:lnTo>
                <a:lnTo>
                  <a:pt x="164" y="39"/>
                </a:lnTo>
                <a:lnTo>
                  <a:pt x="164" y="39"/>
                </a:lnTo>
                <a:lnTo>
                  <a:pt x="165" y="39"/>
                </a:lnTo>
                <a:lnTo>
                  <a:pt x="165" y="39"/>
                </a:lnTo>
                <a:lnTo>
                  <a:pt x="165" y="39"/>
                </a:lnTo>
                <a:lnTo>
                  <a:pt x="166" y="39"/>
                </a:lnTo>
                <a:lnTo>
                  <a:pt x="166" y="39"/>
                </a:lnTo>
                <a:lnTo>
                  <a:pt x="167" y="39"/>
                </a:lnTo>
                <a:lnTo>
                  <a:pt x="167" y="39"/>
                </a:lnTo>
                <a:lnTo>
                  <a:pt x="167" y="39"/>
                </a:lnTo>
                <a:lnTo>
                  <a:pt x="168" y="39"/>
                </a:lnTo>
                <a:lnTo>
                  <a:pt x="168" y="38"/>
                </a:lnTo>
                <a:lnTo>
                  <a:pt x="168" y="38"/>
                </a:lnTo>
                <a:lnTo>
                  <a:pt x="169" y="38"/>
                </a:lnTo>
                <a:lnTo>
                  <a:pt x="169" y="38"/>
                </a:lnTo>
                <a:lnTo>
                  <a:pt x="169" y="38"/>
                </a:lnTo>
                <a:lnTo>
                  <a:pt x="170" y="38"/>
                </a:lnTo>
                <a:lnTo>
                  <a:pt x="170" y="38"/>
                </a:lnTo>
                <a:lnTo>
                  <a:pt x="170" y="38"/>
                </a:lnTo>
                <a:lnTo>
                  <a:pt x="171" y="38"/>
                </a:lnTo>
                <a:lnTo>
                  <a:pt x="171" y="38"/>
                </a:lnTo>
                <a:lnTo>
                  <a:pt x="172" y="38"/>
                </a:lnTo>
                <a:lnTo>
                  <a:pt x="172" y="38"/>
                </a:lnTo>
                <a:lnTo>
                  <a:pt x="172" y="38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lnTo>
                  <a:pt x="174" y="37"/>
                </a:lnTo>
                <a:lnTo>
                  <a:pt x="174" y="37"/>
                </a:lnTo>
                <a:lnTo>
                  <a:pt x="174" y="37"/>
                </a:lnTo>
                <a:lnTo>
                  <a:pt x="175" y="37"/>
                </a:lnTo>
                <a:lnTo>
                  <a:pt x="175" y="37"/>
                </a:lnTo>
                <a:lnTo>
                  <a:pt x="175" y="37"/>
                </a:lnTo>
                <a:lnTo>
                  <a:pt x="176" y="37"/>
                </a:lnTo>
                <a:lnTo>
                  <a:pt x="176" y="37"/>
                </a:lnTo>
                <a:lnTo>
                  <a:pt x="177" y="37"/>
                </a:lnTo>
                <a:lnTo>
                  <a:pt x="177" y="37"/>
                </a:lnTo>
                <a:lnTo>
                  <a:pt x="177" y="37"/>
                </a:lnTo>
                <a:lnTo>
                  <a:pt x="178" y="37"/>
                </a:lnTo>
                <a:lnTo>
                  <a:pt x="178" y="37"/>
                </a:lnTo>
                <a:lnTo>
                  <a:pt x="178" y="37"/>
                </a:lnTo>
                <a:lnTo>
                  <a:pt x="179" y="37"/>
                </a:lnTo>
                <a:lnTo>
                  <a:pt x="179" y="36"/>
                </a:lnTo>
                <a:lnTo>
                  <a:pt x="179" y="36"/>
                </a:lnTo>
                <a:lnTo>
                  <a:pt x="180" y="36"/>
                </a:lnTo>
                <a:lnTo>
                  <a:pt x="180" y="36"/>
                </a:lnTo>
                <a:lnTo>
                  <a:pt x="180" y="36"/>
                </a:lnTo>
                <a:lnTo>
                  <a:pt x="181" y="36"/>
                </a:lnTo>
                <a:lnTo>
                  <a:pt x="181" y="36"/>
                </a:lnTo>
                <a:lnTo>
                  <a:pt x="181" y="36"/>
                </a:lnTo>
                <a:lnTo>
                  <a:pt x="182" y="36"/>
                </a:lnTo>
                <a:lnTo>
                  <a:pt x="182" y="36"/>
                </a:lnTo>
                <a:lnTo>
                  <a:pt x="183" y="36"/>
                </a:lnTo>
                <a:lnTo>
                  <a:pt x="183" y="36"/>
                </a:lnTo>
                <a:lnTo>
                  <a:pt x="183" y="34"/>
                </a:lnTo>
                <a:lnTo>
                  <a:pt x="184" y="35"/>
                </a:lnTo>
                <a:lnTo>
                  <a:pt x="184" y="35"/>
                </a:lnTo>
                <a:lnTo>
                  <a:pt x="184" y="35"/>
                </a:lnTo>
                <a:lnTo>
                  <a:pt x="185" y="35"/>
                </a:lnTo>
                <a:lnTo>
                  <a:pt x="185" y="35"/>
                </a:lnTo>
                <a:lnTo>
                  <a:pt x="185" y="35"/>
                </a:lnTo>
                <a:lnTo>
                  <a:pt x="186" y="34"/>
                </a:lnTo>
                <a:lnTo>
                  <a:pt x="186" y="34"/>
                </a:lnTo>
                <a:lnTo>
                  <a:pt x="187" y="34"/>
                </a:lnTo>
                <a:lnTo>
                  <a:pt x="187" y="34"/>
                </a:lnTo>
                <a:lnTo>
                  <a:pt x="187" y="34"/>
                </a:lnTo>
                <a:lnTo>
                  <a:pt x="188" y="34"/>
                </a:lnTo>
                <a:lnTo>
                  <a:pt x="188" y="34"/>
                </a:lnTo>
                <a:lnTo>
                  <a:pt x="188" y="34"/>
                </a:lnTo>
                <a:lnTo>
                  <a:pt x="189" y="34"/>
                </a:lnTo>
                <a:lnTo>
                  <a:pt x="189" y="34"/>
                </a:lnTo>
                <a:lnTo>
                  <a:pt x="189" y="33"/>
                </a:lnTo>
                <a:lnTo>
                  <a:pt x="190" y="33"/>
                </a:lnTo>
                <a:lnTo>
                  <a:pt x="190" y="33"/>
                </a:lnTo>
                <a:lnTo>
                  <a:pt x="190" y="33"/>
                </a:lnTo>
                <a:lnTo>
                  <a:pt x="191" y="32"/>
                </a:lnTo>
                <a:lnTo>
                  <a:pt x="191" y="32"/>
                </a:lnTo>
                <a:lnTo>
                  <a:pt x="191" y="32"/>
                </a:lnTo>
                <a:lnTo>
                  <a:pt x="192" y="32"/>
                </a:lnTo>
                <a:lnTo>
                  <a:pt x="192" y="32"/>
                </a:lnTo>
                <a:lnTo>
                  <a:pt x="193" y="32"/>
                </a:lnTo>
                <a:lnTo>
                  <a:pt x="193" y="32"/>
                </a:lnTo>
                <a:lnTo>
                  <a:pt x="193" y="32"/>
                </a:lnTo>
                <a:lnTo>
                  <a:pt x="194" y="32"/>
                </a:lnTo>
                <a:lnTo>
                  <a:pt x="194" y="32"/>
                </a:lnTo>
                <a:lnTo>
                  <a:pt x="194" y="32"/>
                </a:lnTo>
                <a:lnTo>
                  <a:pt x="195" y="32"/>
                </a:lnTo>
                <a:lnTo>
                  <a:pt x="195" y="32"/>
                </a:lnTo>
                <a:lnTo>
                  <a:pt x="195" y="32"/>
                </a:lnTo>
                <a:lnTo>
                  <a:pt x="196" y="30"/>
                </a:lnTo>
                <a:lnTo>
                  <a:pt x="196" y="30"/>
                </a:lnTo>
                <a:lnTo>
                  <a:pt x="196" y="30"/>
                </a:lnTo>
                <a:lnTo>
                  <a:pt x="197" y="30"/>
                </a:lnTo>
                <a:lnTo>
                  <a:pt x="197" y="29"/>
                </a:lnTo>
                <a:lnTo>
                  <a:pt x="198" y="29"/>
                </a:lnTo>
                <a:lnTo>
                  <a:pt x="198" y="29"/>
                </a:lnTo>
                <a:lnTo>
                  <a:pt x="198" y="27"/>
                </a:lnTo>
                <a:lnTo>
                  <a:pt x="199" y="27"/>
                </a:lnTo>
                <a:lnTo>
                  <a:pt x="199" y="27"/>
                </a:lnTo>
                <a:lnTo>
                  <a:pt x="200" y="25"/>
                </a:lnTo>
                <a:lnTo>
                  <a:pt x="200" y="25"/>
                </a:lnTo>
                <a:lnTo>
                  <a:pt x="200" y="25"/>
                </a:lnTo>
                <a:lnTo>
                  <a:pt x="200" y="25"/>
                </a:lnTo>
                <a:lnTo>
                  <a:pt x="201" y="21"/>
                </a:lnTo>
                <a:lnTo>
                  <a:pt x="201" y="21"/>
                </a:lnTo>
                <a:lnTo>
                  <a:pt x="201" y="21"/>
                </a:lnTo>
                <a:lnTo>
                  <a:pt x="202" y="21"/>
                </a:lnTo>
                <a:lnTo>
                  <a:pt x="202" y="21"/>
                </a:lnTo>
                <a:lnTo>
                  <a:pt x="203" y="21"/>
                </a:lnTo>
                <a:lnTo>
                  <a:pt x="203" y="22"/>
                </a:lnTo>
                <a:lnTo>
                  <a:pt x="203" y="22"/>
                </a:lnTo>
                <a:lnTo>
                  <a:pt x="204" y="22"/>
                </a:lnTo>
                <a:lnTo>
                  <a:pt x="204" y="20"/>
                </a:lnTo>
                <a:lnTo>
                  <a:pt x="204" y="21"/>
                </a:lnTo>
                <a:lnTo>
                  <a:pt x="205" y="19"/>
                </a:lnTo>
                <a:lnTo>
                  <a:pt x="205" y="20"/>
                </a:lnTo>
                <a:lnTo>
                  <a:pt x="205" y="20"/>
                </a:lnTo>
                <a:lnTo>
                  <a:pt x="206" y="20"/>
                </a:lnTo>
                <a:lnTo>
                  <a:pt x="206" y="20"/>
                </a:lnTo>
                <a:lnTo>
                  <a:pt x="206" y="20"/>
                </a:lnTo>
                <a:lnTo>
                  <a:pt x="207" y="20"/>
                </a:lnTo>
                <a:lnTo>
                  <a:pt x="207" y="20"/>
                </a:lnTo>
                <a:lnTo>
                  <a:pt x="208" y="20"/>
                </a:lnTo>
                <a:lnTo>
                  <a:pt x="208" y="21"/>
                </a:lnTo>
                <a:lnTo>
                  <a:pt x="208" y="20"/>
                </a:lnTo>
                <a:lnTo>
                  <a:pt x="209" y="20"/>
                </a:lnTo>
                <a:lnTo>
                  <a:pt x="209" y="21"/>
                </a:lnTo>
                <a:lnTo>
                  <a:pt x="209" y="21"/>
                </a:lnTo>
                <a:lnTo>
                  <a:pt x="210" y="21"/>
                </a:lnTo>
                <a:lnTo>
                  <a:pt x="210" y="21"/>
                </a:lnTo>
                <a:lnTo>
                  <a:pt x="210" y="21"/>
                </a:lnTo>
                <a:lnTo>
                  <a:pt x="211" y="21"/>
                </a:lnTo>
                <a:lnTo>
                  <a:pt x="211" y="21"/>
                </a:lnTo>
                <a:lnTo>
                  <a:pt x="212" y="21"/>
                </a:lnTo>
                <a:lnTo>
                  <a:pt x="212" y="22"/>
                </a:lnTo>
                <a:lnTo>
                  <a:pt x="212" y="22"/>
                </a:lnTo>
                <a:lnTo>
                  <a:pt x="213" y="22"/>
                </a:lnTo>
                <a:lnTo>
                  <a:pt x="213" y="22"/>
                </a:lnTo>
                <a:lnTo>
                  <a:pt x="213" y="22"/>
                </a:lnTo>
                <a:lnTo>
                  <a:pt x="214" y="22"/>
                </a:lnTo>
                <a:lnTo>
                  <a:pt x="214" y="22"/>
                </a:lnTo>
                <a:lnTo>
                  <a:pt x="214" y="21"/>
                </a:lnTo>
                <a:lnTo>
                  <a:pt x="215" y="21"/>
                </a:lnTo>
                <a:lnTo>
                  <a:pt x="215" y="21"/>
                </a:lnTo>
                <a:lnTo>
                  <a:pt x="216" y="20"/>
                </a:lnTo>
                <a:lnTo>
                  <a:pt x="216" y="20"/>
                </a:lnTo>
                <a:lnTo>
                  <a:pt x="216" y="20"/>
                </a:lnTo>
                <a:lnTo>
                  <a:pt x="217" y="19"/>
                </a:lnTo>
                <a:lnTo>
                  <a:pt x="217" y="19"/>
                </a:lnTo>
                <a:lnTo>
                  <a:pt x="218" y="19"/>
                </a:lnTo>
                <a:lnTo>
                  <a:pt x="218" y="18"/>
                </a:lnTo>
                <a:lnTo>
                  <a:pt x="218" y="18"/>
                </a:lnTo>
                <a:lnTo>
                  <a:pt x="218" y="19"/>
                </a:lnTo>
                <a:lnTo>
                  <a:pt x="219" y="19"/>
                </a:lnTo>
                <a:lnTo>
                  <a:pt x="219" y="19"/>
                </a:lnTo>
                <a:lnTo>
                  <a:pt x="219" y="19"/>
                </a:lnTo>
                <a:lnTo>
                  <a:pt x="220" y="19"/>
                </a:lnTo>
                <a:lnTo>
                  <a:pt x="220" y="19"/>
                </a:lnTo>
                <a:lnTo>
                  <a:pt x="221" y="18"/>
                </a:lnTo>
                <a:lnTo>
                  <a:pt x="221" y="18"/>
                </a:lnTo>
                <a:lnTo>
                  <a:pt x="221" y="18"/>
                </a:lnTo>
                <a:lnTo>
                  <a:pt x="222" y="19"/>
                </a:lnTo>
                <a:lnTo>
                  <a:pt x="222" y="19"/>
                </a:lnTo>
                <a:lnTo>
                  <a:pt x="222" y="18"/>
                </a:lnTo>
                <a:lnTo>
                  <a:pt x="223" y="18"/>
                </a:lnTo>
                <a:lnTo>
                  <a:pt x="223" y="18"/>
                </a:lnTo>
                <a:lnTo>
                  <a:pt x="223" y="18"/>
                </a:lnTo>
                <a:lnTo>
                  <a:pt x="224" y="18"/>
                </a:lnTo>
                <a:lnTo>
                  <a:pt x="224" y="18"/>
                </a:lnTo>
                <a:lnTo>
                  <a:pt x="224" y="18"/>
                </a:lnTo>
                <a:lnTo>
                  <a:pt x="225" y="18"/>
                </a:lnTo>
                <a:lnTo>
                  <a:pt x="225" y="18"/>
                </a:lnTo>
                <a:lnTo>
                  <a:pt x="226" y="18"/>
                </a:lnTo>
                <a:lnTo>
                  <a:pt x="226" y="18"/>
                </a:lnTo>
                <a:lnTo>
                  <a:pt x="226" y="18"/>
                </a:lnTo>
                <a:lnTo>
                  <a:pt x="227" y="18"/>
                </a:lnTo>
                <a:lnTo>
                  <a:pt x="227" y="18"/>
                </a:lnTo>
                <a:lnTo>
                  <a:pt x="227" y="18"/>
                </a:lnTo>
                <a:lnTo>
                  <a:pt x="228" y="18"/>
                </a:lnTo>
                <a:lnTo>
                  <a:pt x="228" y="18"/>
                </a:lnTo>
                <a:lnTo>
                  <a:pt x="228" y="18"/>
                </a:lnTo>
                <a:lnTo>
                  <a:pt x="229" y="18"/>
                </a:lnTo>
                <a:lnTo>
                  <a:pt x="229" y="18"/>
                </a:lnTo>
                <a:lnTo>
                  <a:pt x="229" y="18"/>
                </a:lnTo>
                <a:lnTo>
                  <a:pt x="230" y="18"/>
                </a:lnTo>
                <a:lnTo>
                  <a:pt x="230" y="18"/>
                </a:lnTo>
                <a:lnTo>
                  <a:pt x="231" y="17"/>
                </a:lnTo>
                <a:lnTo>
                  <a:pt x="231" y="17"/>
                </a:lnTo>
                <a:lnTo>
                  <a:pt x="231" y="17"/>
                </a:lnTo>
                <a:lnTo>
                  <a:pt x="232" y="17"/>
                </a:lnTo>
                <a:lnTo>
                  <a:pt x="232" y="17"/>
                </a:lnTo>
                <a:lnTo>
                  <a:pt x="233" y="17"/>
                </a:lnTo>
                <a:lnTo>
                  <a:pt x="233" y="17"/>
                </a:lnTo>
                <a:lnTo>
                  <a:pt x="233" y="17"/>
                </a:lnTo>
                <a:lnTo>
                  <a:pt x="233" y="17"/>
                </a:lnTo>
                <a:lnTo>
                  <a:pt x="234" y="17"/>
                </a:lnTo>
                <a:lnTo>
                  <a:pt x="234" y="17"/>
                </a:lnTo>
                <a:lnTo>
                  <a:pt x="235" y="17"/>
                </a:lnTo>
                <a:lnTo>
                  <a:pt x="235" y="17"/>
                </a:lnTo>
                <a:lnTo>
                  <a:pt x="235" y="19"/>
                </a:lnTo>
                <a:lnTo>
                  <a:pt x="236" y="19"/>
                </a:lnTo>
                <a:lnTo>
                  <a:pt x="236" y="19"/>
                </a:lnTo>
                <a:lnTo>
                  <a:pt x="236" y="19"/>
                </a:lnTo>
                <a:lnTo>
                  <a:pt x="237" y="19"/>
                </a:lnTo>
                <a:lnTo>
                  <a:pt x="237" y="20"/>
                </a:lnTo>
                <a:lnTo>
                  <a:pt x="237" y="20"/>
                </a:lnTo>
                <a:lnTo>
                  <a:pt x="238" y="21"/>
                </a:lnTo>
                <a:lnTo>
                  <a:pt x="238" y="20"/>
                </a:lnTo>
                <a:lnTo>
                  <a:pt x="239" y="20"/>
                </a:lnTo>
                <a:lnTo>
                  <a:pt x="239" y="20"/>
                </a:lnTo>
                <a:lnTo>
                  <a:pt x="239" y="20"/>
                </a:lnTo>
                <a:lnTo>
                  <a:pt x="240" y="20"/>
                </a:lnTo>
                <a:lnTo>
                  <a:pt x="240" y="20"/>
                </a:lnTo>
                <a:lnTo>
                  <a:pt x="240" y="20"/>
                </a:lnTo>
                <a:lnTo>
                  <a:pt x="241" y="20"/>
                </a:lnTo>
                <a:lnTo>
                  <a:pt x="241" y="20"/>
                </a:lnTo>
                <a:lnTo>
                  <a:pt x="241" y="20"/>
                </a:lnTo>
                <a:lnTo>
                  <a:pt x="242" y="20"/>
                </a:lnTo>
                <a:lnTo>
                  <a:pt x="242" y="21"/>
                </a:lnTo>
                <a:lnTo>
                  <a:pt x="242" y="22"/>
                </a:lnTo>
                <a:lnTo>
                  <a:pt x="243" y="21"/>
                </a:lnTo>
                <a:lnTo>
                  <a:pt x="243" y="21"/>
                </a:lnTo>
                <a:lnTo>
                  <a:pt x="244" y="22"/>
                </a:lnTo>
                <a:lnTo>
                  <a:pt x="244" y="21"/>
                </a:lnTo>
                <a:lnTo>
                  <a:pt x="245" y="22"/>
                </a:lnTo>
                <a:lnTo>
                  <a:pt x="245" y="21"/>
                </a:lnTo>
                <a:lnTo>
                  <a:pt x="245" y="22"/>
                </a:lnTo>
                <a:lnTo>
                  <a:pt x="245" y="22"/>
                </a:lnTo>
                <a:lnTo>
                  <a:pt x="246" y="22"/>
                </a:lnTo>
                <a:lnTo>
                  <a:pt x="246" y="22"/>
                </a:lnTo>
                <a:lnTo>
                  <a:pt x="246" y="22"/>
                </a:lnTo>
                <a:lnTo>
                  <a:pt x="247" y="20"/>
                </a:lnTo>
                <a:lnTo>
                  <a:pt x="247" y="21"/>
                </a:lnTo>
                <a:lnTo>
                  <a:pt x="247" y="21"/>
                </a:lnTo>
                <a:lnTo>
                  <a:pt x="248" y="19"/>
                </a:lnTo>
                <a:lnTo>
                  <a:pt x="248" y="18"/>
                </a:lnTo>
                <a:lnTo>
                  <a:pt x="248" y="18"/>
                </a:lnTo>
                <a:lnTo>
                  <a:pt x="249" y="20"/>
                </a:lnTo>
                <a:lnTo>
                  <a:pt x="250" y="20"/>
                </a:lnTo>
                <a:lnTo>
                  <a:pt x="250" y="20"/>
                </a:lnTo>
                <a:lnTo>
                  <a:pt x="250" y="21"/>
                </a:lnTo>
                <a:lnTo>
                  <a:pt x="250" y="21"/>
                </a:lnTo>
                <a:lnTo>
                  <a:pt x="251" y="21"/>
                </a:lnTo>
                <a:lnTo>
                  <a:pt x="251" y="21"/>
                </a:lnTo>
                <a:lnTo>
                  <a:pt x="251" y="20"/>
                </a:lnTo>
                <a:lnTo>
                  <a:pt x="252" y="21"/>
                </a:lnTo>
                <a:lnTo>
                  <a:pt x="252" y="21"/>
                </a:lnTo>
                <a:lnTo>
                  <a:pt x="252" y="19"/>
                </a:lnTo>
                <a:lnTo>
                  <a:pt x="253" y="18"/>
                </a:lnTo>
                <a:lnTo>
                  <a:pt x="253" y="17"/>
                </a:lnTo>
                <a:lnTo>
                  <a:pt x="254" y="16"/>
                </a:lnTo>
                <a:lnTo>
                  <a:pt x="254" y="17"/>
                </a:lnTo>
                <a:lnTo>
                  <a:pt x="254" y="17"/>
                </a:lnTo>
                <a:lnTo>
                  <a:pt x="255" y="16"/>
                </a:lnTo>
                <a:lnTo>
                  <a:pt x="255" y="15"/>
                </a:lnTo>
                <a:lnTo>
                  <a:pt x="256" y="15"/>
                </a:lnTo>
                <a:lnTo>
                  <a:pt x="256" y="15"/>
                </a:lnTo>
                <a:lnTo>
                  <a:pt x="256" y="15"/>
                </a:lnTo>
                <a:lnTo>
                  <a:pt x="256" y="15"/>
                </a:lnTo>
                <a:lnTo>
                  <a:pt x="257" y="15"/>
                </a:lnTo>
                <a:lnTo>
                  <a:pt x="257" y="16"/>
                </a:lnTo>
                <a:lnTo>
                  <a:pt x="257" y="16"/>
                </a:lnTo>
                <a:lnTo>
                  <a:pt x="258" y="16"/>
                </a:lnTo>
                <a:lnTo>
                  <a:pt x="258" y="16"/>
                </a:lnTo>
                <a:lnTo>
                  <a:pt x="258" y="16"/>
                </a:lnTo>
                <a:lnTo>
                  <a:pt x="259" y="16"/>
                </a:lnTo>
                <a:lnTo>
                  <a:pt x="259" y="15"/>
                </a:lnTo>
                <a:lnTo>
                  <a:pt x="260" y="15"/>
                </a:lnTo>
                <a:lnTo>
                  <a:pt x="260" y="15"/>
                </a:lnTo>
                <a:lnTo>
                  <a:pt x="260" y="15"/>
                </a:lnTo>
                <a:lnTo>
                  <a:pt x="261" y="13"/>
                </a:lnTo>
                <a:lnTo>
                  <a:pt x="261" y="13"/>
                </a:lnTo>
                <a:lnTo>
                  <a:pt x="262" y="13"/>
                </a:lnTo>
                <a:lnTo>
                  <a:pt x="262" y="14"/>
                </a:lnTo>
                <a:lnTo>
                  <a:pt x="262" y="12"/>
                </a:lnTo>
                <a:lnTo>
                  <a:pt x="262" y="12"/>
                </a:lnTo>
                <a:lnTo>
                  <a:pt x="263" y="12"/>
                </a:lnTo>
                <a:lnTo>
                  <a:pt x="263" y="12"/>
                </a:lnTo>
                <a:lnTo>
                  <a:pt x="264" y="12"/>
                </a:lnTo>
                <a:lnTo>
                  <a:pt x="264" y="12"/>
                </a:lnTo>
                <a:lnTo>
                  <a:pt x="264" y="12"/>
                </a:lnTo>
                <a:lnTo>
                  <a:pt x="265" y="11"/>
                </a:lnTo>
                <a:lnTo>
                  <a:pt x="265" y="12"/>
                </a:lnTo>
                <a:lnTo>
                  <a:pt x="265" y="12"/>
                </a:lnTo>
                <a:lnTo>
                  <a:pt x="266" y="12"/>
                </a:lnTo>
                <a:lnTo>
                  <a:pt x="266" y="12"/>
                </a:lnTo>
                <a:lnTo>
                  <a:pt x="266" y="12"/>
                </a:lnTo>
                <a:lnTo>
                  <a:pt x="267" y="12"/>
                </a:lnTo>
                <a:lnTo>
                  <a:pt x="267" y="11"/>
                </a:lnTo>
                <a:lnTo>
                  <a:pt x="268" y="11"/>
                </a:lnTo>
                <a:lnTo>
                  <a:pt x="268" y="11"/>
                </a:lnTo>
                <a:lnTo>
                  <a:pt x="268" y="11"/>
                </a:lnTo>
                <a:lnTo>
                  <a:pt x="269" y="11"/>
                </a:lnTo>
                <a:lnTo>
                  <a:pt x="269" y="10"/>
                </a:lnTo>
                <a:lnTo>
                  <a:pt x="269" y="11"/>
                </a:lnTo>
                <a:lnTo>
                  <a:pt x="270" y="10"/>
                </a:lnTo>
                <a:lnTo>
                  <a:pt x="270" y="10"/>
                </a:lnTo>
                <a:lnTo>
                  <a:pt x="270" y="9"/>
                </a:lnTo>
                <a:lnTo>
                  <a:pt x="271" y="9"/>
                </a:lnTo>
                <a:lnTo>
                  <a:pt x="271" y="9"/>
                </a:lnTo>
                <a:lnTo>
                  <a:pt x="272" y="9"/>
                </a:lnTo>
                <a:lnTo>
                  <a:pt x="272" y="9"/>
                </a:lnTo>
                <a:lnTo>
                  <a:pt x="272" y="8"/>
                </a:lnTo>
                <a:lnTo>
                  <a:pt x="273" y="8"/>
                </a:lnTo>
                <a:lnTo>
                  <a:pt x="273" y="8"/>
                </a:lnTo>
                <a:lnTo>
                  <a:pt x="273" y="8"/>
                </a:lnTo>
                <a:lnTo>
                  <a:pt x="274" y="8"/>
                </a:lnTo>
                <a:lnTo>
                  <a:pt x="274" y="8"/>
                </a:lnTo>
                <a:lnTo>
                  <a:pt x="274" y="8"/>
                </a:lnTo>
                <a:lnTo>
                  <a:pt x="275" y="8"/>
                </a:lnTo>
                <a:lnTo>
                  <a:pt x="275" y="7"/>
                </a:lnTo>
                <a:lnTo>
                  <a:pt x="275" y="7"/>
                </a:lnTo>
                <a:lnTo>
                  <a:pt x="276" y="7"/>
                </a:lnTo>
                <a:lnTo>
                  <a:pt x="276" y="5"/>
                </a:lnTo>
                <a:lnTo>
                  <a:pt x="276" y="6"/>
                </a:lnTo>
                <a:lnTo>
                  <a:pt x="277" y="6"/>
                </a:lnTo>
                <a:lnTo>
                  <a:pt x="277" y="5"/>
                </a:lnTo>
                <a:lnTo>
                  <a:pt x="277" y="5"/>
                </a:lnTo>
                <a:lnTo>
                  <a:pt x="278" y="4"/>
                </a:lnTo>
                <a:lnTo>
                  <a:pt x="278" y="4"/>
                </a:lnTo>
                <a:lnTo>
                  <a:pt x="279" y="2"/>
                </a:lnTo>
                <a:lnTo>
                  <a:pt x="279" y="2"/>
                </a:lnTo>
                <a:lnTo>
                  <a:pt x="279" y="2"/>
                </a:lnTo>
                <a:lnTo>
                  <a:pt x="280" y="2"/>
                </a:lnTo>
                <a:lnTo>
                  <a:pt x="280" y="2"/>
                </a:lnTo>
                <a:lnTo>
                  <a:pt x="280" y="2"/>
                </a:lnTo>
                <a:lnTo>
                  <a:pt x="281" y="2"/>
                </a:lnTo>
                <a:lnTo>
                  <a:pt x="281" y="2"/>
                </a:lnTo>
                <a:lnTo>
                  <a:pt x="281" y="1"/>
                </a:lnTo>
                <a:lnTo>
                  <a:pt x="282" y="1"/>
                </a:lnTo>
                <a:lnTo>
                  <a:pt x="282" y="1"/>
                </a:lnTo>
                <a:lnTo>
                  <a:pt x="283" y="1"/>
                </a:lnTo>
                <a:lnTo>
                  <a:pt x="283" y="1"/>
                </a:lnTo>
                <a:lnTo>
                  <a:pt x="283" y="1"/>
                </a:lnTo>
                <a:lnTo>
                  <a:pt x="284" y="2"/>
                </a:lnTo>
                <a:lnTo>
                  <a:pt x="284" y="2"/>
                </a:lnTo>
                <a:lnTo>
                  <a:pt x="284" y="1"/>
                </a:lnTo>
                <a:lnTo>
                  <a:pt x="285" y="0"/>
                </a:lnTo>
              </a:path>
            </a:pathLst>
          </a:custGeom>
          <a:noFill/>
          <a:ln w="28575">
            <a:solidFill>
              <a:srgbClr val="8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3" name="Rectangle 59"/>
          <p:cNvSpPr>
            <a:spLocks noChangeArrowheads="1"/>
          </p:cNvSpPr>
          <p:nvPr/>
        </p:nvSpPr>
        <p:spPr bwMode="auto">
          <a:xfrm>
            <a:off x="1676400" y="3976688"/>
            <a:ext cx="9525" cy="2857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4" name="Rectangle 60"/>
          <p:cNvSpPr>
            <a:spLocks noChangeArrowheads="1"/>
          </p:cNvSpPr>
          <p:nvPr/>
        </p:nvSpPr>
        <p:spPr bwMode="auto">
          <a:xfrm>
            <a:off x="1685925" y="39671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5" name="Rectangle 61"/>
          <p:cNvSpPr>
            <a:spLocks noChangeArrowheads="1"/>
          </p:cNvSpPr>
          <p:nvPr/>
        </p:nvSpPr>
        <p:spPr bwMode="auto">
          <a:xfrm>
            <a:off x="1695450" y="39671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6" name="Rectangle 62"/>
          <p:cNvSpPr>
            <a:spLocks noChangeArrowheads="1"/>
          </p:cNvSpPr>
          <p:nvPr/>
        </p:nvSpPr>
        <p:spPr bwMode="auto">
          <a:xfrm>
            <a:off x="1704975" y="39671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7" name="Rectangle 63"/>
          <p:cNvSpPr>
            <a:spLocks noChangeArrowheads="1"/>
          </p:cNvSpPr>
          <p:nvPr/>
        </p:nvSpPr>
        <p:spPr bwMode="auto">
          <a:xfrm>
            <a:off x="1714500" y="39671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8" name="Rectangle 64"/>
          <p:cNvSpPr>
            <a:spLocks noChangeArrowheads="1"/>
          </p:cNvSpPr>
          <p:nvPr/>
        </p:nvSpPr>
        <p:spPr bwMode="auto">
          <a:xfrm>
            <a:off x="1762125" y="39671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29" name="Rectangle 65"/>
          <p:cNvSpPr>
            <a:spLocks noChangeArrowheads="1"/>
          </p:cNvSpPr>
          <p:nvPr/>
        </p:nvSpPr>
        <p:spPr bwMode="auto">
          <a:xfrm>
            <a:off x="1771650" y="39671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0" name="Freeform 66"/>
          <p:cNvSpPr>
            <a:spLocks/>
          </p:cNvSpPr>
          <p:nvPr/>
        </p:nvSpPr>
        <p:spPr bwMode="auto">
          <a:xfrm>
            <a:off x="1771650" y="3957638"/>
            <a:ext cx="19050" cy="19050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1" name="Rectangle 67"/>
          <p:cNvSpPr>
            <a:spLocks noChangeArrowheads="1"/>
          </p:cNvSpPr>
          <p:nvPr/>
        </p:nvSpPr>
        <p:spPr bwMode="auto">
          <a:xfrm>
            <a:off x="1790700" y="39576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2" name="Freeform 68"/>
          <p:cNvSpPr>
            <a:spLocks/>
          </p:cNvSpPr>
          <p:nvPr/>
        </p:nvSpPr>
        <p:spPr bwMode="auto">
          <a:xfrm>
            <a:off x="1790700" y="3948113"/>
            <a:ext cx="19050" cy="19050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3" name="Rectangle 69"/>
          <p:cNvSpPr>
            <a:spLocks noChangeArrowheads="1"/>
          </p:cNvSpPr>
          <p:nvPr/>
        </p:nvSpPr>
        <p:spPr bwMode="auto">
          <a:xfrm>
            <a:off x="18097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4" name="Rectangle 70"/>
          <p:cNvSpPr>
            <a:spLocks noChangeArrowheads="1"/>
          </p:cNvSpPr>
          <p:nvPr/>
        </p:nvSpPr>
        <p:spPr bwMode="auto">
          <a:xfrm>
            <a:off x="181927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5" name="Rectangle 71"/>
          <p:cNvSpPr>
            <a:spLocks noChangeArrowheads="1"/>
          </p:cNvSpPr>
          <p:nvPr/>
        </p:nvSpPr>
        <p:spPr bwMode="auto">
          <a:xfrm>
            <a:off x="186690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6" name="Rectangle 72"/>
          <p:cNvSpPr>
            <a:spLocks noChangeArrowheads="1"/>
          </p:cNvSpPr>
          <p:nvPr/>
        </p:nvSpPr>
        <p:spPr bwMode="auto">
          <a:xfrm>
            <a:off x="187642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7" name="Rectangle 73"/>
          <p:cNvSpPr>
            <a:spLocks noChangeArrowheads="1"/>
          </p:cNvSpPr>
          <p:nvPr/>
        </p:nvSpPr>
        <p:spPr bwMode="auto">
          <a:xfrm>
            <a:off x="18859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8" name="Rectangle 74"/>
          <p:cNvSpPr>
            <a:spLocks noChangeArrowheads="1"/>
          </p:cNvSpPr>
          <p:nvPr/>
        </p:nvSpPr>
        <p:spPr bwMode="auto">
          <a:xfrm>
            <a:off x="189547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39" name="Rectangle 75"/>
          <p:cNvSpPr>
            <a:spLocks noChangeArrowheads="1"/>
          </p:cNvSpPr>
          <p:nvPr/>
        </p:nvSpPr>
        <p:spPr bwMode="auto">
          <a:xfrm>
            <a:off x="190500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0" name="Rectangle 76"/>
          <p:cNvSpPr>
            <a:spLocks noChangeArrowheads="1"/>
          </p:cNvSpPr>
          <p:nvPr/>
        </p:nvSpPr>
        <p:spPr bwMode="auto">
          <a:xfrm>
            <a:off x="191452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1" name="Rectangle 77"/>
          <p:cNvSpPr>
            <a:spLocks noChangeArrowheads="1"/>
          </p:cNvSpPr>
          <p:nvPr/>
        </p:nvSpPr>
        <p:spPr bwMode="auto">
          <a:xfrm>
            <a:off x="19240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2" name="Rectangle 78"/>
          <p:cNvSpPr>
            <a:spLocks noChangeArrowheads="1"/>
          </p:cNvSpPr>
          <p:nvPr/>
        </p:nvSpPr>
        <p:spPr bwMode="auto">
          <a:xfrm>
            <a:off x="197167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3" name="Rectangle 79"/>
          <p:cNvSpPr>
            <a:spLocks noChangeArrowheads="1"/>
          </p:cNvSpPr>
          <p:nvPr/>
        </p:nvSpPr>
        <p:spPr bwMode="auto">
          <a:xfrm>
            <a:off x="198120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4" name="Rectangle 80"/>
          <p:cNvSpPr>
            <a:spLocks noChangeArrowheads="1"/>
          </p:cNvSpPr>
          <p:nvPr/>
        </p:nvSpPr>
        <p:spPr bwMode="auto">
          <a:xfrm>
            <a:off x="199072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5" name="Rectangle 81"/>
          <p:cNvSpPr>
            <a:spLocks noChangeArrowheads="1"/>
          </p:cNvSpPr>
          <p:nvPr/>
        </p:nvSpPr>
        <p:spPr bwMode="auto">
          <a:xfrm>
            <a:off x="20002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6" name="Rectangle 82"/>
          <p:cNvSpPr>
            <a:spLocks noChangeArrowheads="1"/>
          </p:cNvSpPr>
          <p:nvPr/>
        </p:nvSpPr>
        <p:spPr bwMode="auto">
          <a:xfrm>
            <a:off x="200977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7" name="Rectangle 83"/>
          <p:cNvSpPr>
            <a:spLocks noChangeArrowheads="1"/>
          </p:cNvSpPr>
          <p:nvPr/>
        </p:nvSpPr>
        <p:spPr bwMode="auto">
          <a:xfrm>
            <a:off x="201930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8" name="Rectangle 84"/>
          <p:cNvSpPr>
            <a:spLocks noChangeArrowheads="1"/>
          </p:cNvSpPr>
          <p:nvPr/>
        </p:nvSpPr>
        <p:spPr bwMode="auto">
          <a:xfrm>
            <a:off x="202882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49" name="Rectangle 85"/>
          <p:cNvSpPr>
            <a:spLocks noChangeArrowheads="1"/>
          </p:cNvSpPr>
          <p:nvPr/>
        </p:nvSpPr>
        <p:spPr bwMode="auto">
          <a:xfrm>
            <a:off x="20764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0" name="Rectangle 86"/>
          <p:cNvSpPr>
            <a:spLocks noChangeArrowheads="1"/>
          </p:cNvSpPr>
          <p:nvPr/>
        </p:nvSpPr>
        <p:spPr bwMode="auto">
          <a:xfrm>
            <a:off x="208597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1" name="Rectangle 87"/>
          <p:cNvSpPr>
            <a:spLocks noChangeArrowheads="1"/>
          </p:cNvSpPr>
          <p:nvPr/>
        </p:nvSpPr>
        <p:spPr bwMode="auto">
          <a:xfrm>
            <a:off x="209550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2" name="Rectangle 88"/>
          <p:cNvSpPr>
            <a:spLocks noChangeArrowheads="1"/>
          </p:cNvSpPr>
          <p:nvPr/>
        </p:nvSpPr>
        <p:spPr bwMode="auto">
          <a:xfrm>
            <a:off x="210502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3" name="Rectangle 89"/>
          <p:cNvSpPr>
            <a:spLocks noChangeArrowheads="1"/>
          </p:cNvSpPr>
          <p:nvPr/>
        </p:nvSpPr>
        <p:spPr bwMode="auto">
          <a:xfrm>
            <a:off x="21145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4" name="Rectangle 90"/>
          <p:cNvSpPr>
            <a:spLocks noChangeArrowheads="1"/>
          </p:cNvSpPr>
          <p:nvPr/>
        </p:nvSpPr>
        <p:spPr bwMode="auto">
          <a:xfrm>
            <a:off x="212407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5" name="Rectangle 91"/>
          <p:cNvSpPr>
            <a:spLocks noChangeArrowheads="1"/>
          </p:cNvSpPr>
          <p:nvPr/>
        </p:nvSpPr>
        <p:spPr bwMode="auto">
          <a:xfrm>
            <a:off x="213360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6" name="Rectangle 92"/>
          <p:cNvSpPr>
            <a:spLocks noChangeArrowheads="1"/>
          </p:cNvSpPr>
          <p:nvPr/>
        </p:nvSpPr>
        <p:spPr bwMode="auto">
          <a:xfrm>
            <a:off x="218122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7" name="Rectangle 93"/>
          <p:cNvSpPr>
            <a:spLocks noChangeArrowheads="1"/>
          </p:cNvSpPr>
          <p:nvPr/>
        </p:nvSpPr>
        <p:spPr bwMode="auto">
          <a:xfrm>
            <a:off x="21907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8" name="Rectangle 94"/>
          <p:cNvSpPr>
            <a:spLocks noChangeArrowheads="1"/>
          </p:cNvSpPr>
          <p:nvPr/>
        </p:nvSpPr>
        <p:spPr bwMode="auto">
          <a:xfrm>
            <a:off x="220027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59" name="Rectangle 95"/>
          <p:cNvSpPr>
            <a:spLocks noChangeArrowheads="1"/>
          </p:cNvSpPr>
          <p:nvPr/>
        </p:nvSpPr>
        <p:spPr bwMode="auto">
          <a:xfrm>
            <a:off x="220980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0" name="Rectangle 96"/>
          <p:cNvSpPr>
            <a:spLocks noChangeArrowheads="1"/>
          </p:cNvSpPr>
          <p:nvPr/>
        </p:nvSpPr>
        <p:spPr bwMode="auto">
          <a:xfrm>
            <a:off x="2219325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1" name="Rectangle 97"/>
          <p:cNvSpPr>
            <a:spLocks noChangeArrowheads="1"/>
          </p:cNvSpPr>
          <p:nvPr/>
        </p:nvSpPr>
        <p:spPr bwMode="auto">
          <a:xfrm>
            <a:off x="22288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2" name="Freeform 98"/>
          <p:cNvSpPr>
            <a:spLocks/>
          </p:cNvSpPr>
          <p:nvPr/>
        </p:nvSpPr>
        <p:spPr bwMode="auto">
          <a:xfrm>
            <a:off x="2228850" y="3938588"/>
            <a:ext cx="19050" cy="19050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3" name="Rectangle 99"/>
          <p:cNvSpPr>
            <a:spLocks noChangeArrowheads="1"/>
          </p:cNvSpPr>
          <p:nvPr/>
        </p:nvSpPr>
        <p:spPr bwMode="auto">
          <a:xfrm>
            <a:off x="22669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4" name="Rectangle 100"/>
          <p:cNvSpPr>
            <a:spLocks noChangeArrowheads="1"/>
          </p:cNvSpPr>
          <p:nvPr/>
        </p:nvSpPr>
        <p:spPr bwMode="auto">
          <a:xfrm>
            <a:off x="22669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5" name="Rectangle 101"/>
          <p:cNvSpPr>
            <a:spLocks noChangeArrowheads="1"/>
          </p:cNvSpPr>
          <p:nvPr/>
        </p:nvSpPr>
        <p:spPr bwMode="auto">
          <a:xfrm>
            <a:off x="2276475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6" name="Rectangle 102"/>
          <p:cNvSpPr>
            <a:spLocks noChangeArrowheads="1"/>
          </p:cNvSpPr>
          <p:nvPr/>
        </p:nvSpPr>
        <p:spPr bwMode="auto">
          <a:xfrm>
            <a:off x="2286000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7" name="Rectangle 103"/>
          <p:cNvSpPr>
            <a:spLocks noChangeArrowheads="1"/>
          </p:cNvSpPr>
          <p:nvPr/>
        </p:nvSpPr>
        <p:spPr bwMode="auto">
          <a:xfrm>
            <a:off x="2295525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8" name="Freeform 104"/>
          <p:cNvSpPr>
            <a:spLocks/>
          </p:cNvSpPr>
          <p:nvPr/>
        </p:nvSpPr>
        <p:spPr bwMode="auto">
          <a:xfrm>
            <a:off x="2305050" y="3938588"/>
            <a:ext cx="19050" cy="19050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69" name="Rectangle 105"/>
          <p:cNvSpPr>
            <a:spLocks noChangeArrowheads="1"/>
          </p:cNvSpPr>
          <p:nvPr/>
        </p:nvSpPr>
        <p:spPr bwMode="auto">
          <a:xfrm>
            <a:off x="2305050" y="39481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0" name="Rectangle 106"/>
          <p:cNvSpPr>
            <a:spLocks noChangeArrowheads="1"/>
          </p:cNvSpPr>
          <p:nvPr/>
        </p:nvSpPr>
        <p:spPr bwMode="auto">
          <a:xfrm>
            <a:off x="2352675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1" name="Rectangle 107"/>
          <p:cNvSpPr>
            <a:spLocks noChangeArrowheads="1"/>
          </p:cNvSpPr>
          <p:nvPr/>
        </p:nvSpPr>
        <p:spPr bwMode="auto">
          <a:xfrm>
            <a:off x="2362200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2" name="Rectangle 108"/>
          <p:cNvSpPr>
            <a:spLocks noChangeArrowheads="1"/>
          </p:cNvSpPr>
          <p:nvPr/>
        </p:nvSpPr>
        <p:spPr bwMode="auto">
          <a:xfrm>
            <a:off x="2371725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3" name="Rectangle 109"/>
          <p:cNvSpPr>
            <a:spLocks noChangeArrowheads="1"/>
          </p:cNvSpPr>
          <p:nvPr/>
        </p:nvSpPr>
        <p:spPr bwMode="auto">
          <a:xfrm>
            <a:off x="2381250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4" name="Rectangle 110"/>
          <p:cNvSpPr>
            <a:spLocks noChangeArrowheads="1"/>
          </p:cNvSpPr>
          <p:nvPr/>
        </p:nvSpPr>
        <p:spPr bwMode="auto">
          <a:xfrm>
            <a:off x="2390775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5" name="Rectangle 111"/>
          <p:cNvSpPr>
            <a:spLocks noChangeArrowheads="1"/>
          </p:cNvSpPr>
          <p:nvPr/>
        </p:nvSpPr>
        <p:spPr bwMode="auto">
          <a:xfrm>
            <a:off x="2390775" y="39385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6" name="Rectangle 112"/>
          <p:cNvSpPr>
            <a:spLocks noChangeArrowheads="1"/>
          </p:cNvSpPr>
          <p:nvPr/>
        </p:nvSpPr>
        <p:spPr bwMode="auto">
          <a:xfrm>
            <a:off x="2400300" y="39290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7" name="Rectangle 113"/>
          <p:cNvSpPr>
            <a:spLocks noChangeArrowheads="1"/>
          </p:cNvSpPr>
          <p:nvPr/>
        </p:nvSpPr>
        <p:spPr bwMode="auto">
          <a:xfrm>
            <a:off x="2438400" y="39195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8" name="Freeform 114"/>
          <p:cNvSpPr>
            <a:spLocks/>
          </p:cNvSpPr>
          <p:nvPr/>
        </p:nvSpPr>
        <p:spPr bwMode="auto">
          <a:xfrm>
            <a:off x="2447925" y="3919538"/>
            <a:ext cx="19050" cy="19050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79" name="Freeform 115"/>
          <p:cNvSpPr>
            <a:spLocks/>
          </p:cNvSpPr>
          <p:nvPr/>
        </p:nvSpPr>
        <p:spPr bwMode="auto">
          <a:xfrm>
            <a:off x="2447925" y="3919538"/>
            <a:ext cx="19050" cy="19050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0" name="Rectangle 116"/>
          <p:cNvSpPr>
            <a:spLocks noChangeArrowheads="1"/>
          </p:cNvSpPr>
          <p:nvPr/>
        </p:nvSpPr>
        <p:spPr bwMode="auto">
          <a:xfrm>
            <a:off x="2466975" y="39195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1" name="Rectangle 117"/>
          <p:cNvSpPr>
            <a:spLocks noChangeArrowheads="1"/>
          </p:cNvSpPr>
          <p:nvPr/>
        </p:nvSpPr>
        <p:spPr bwMode="auto">
          <a:xfrm>
            <a:off x="2476500" y="39195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2" name="Rectangle 118"/>
          <p:cNvSpPr>
            <a:spLocks noChangeArrowheads="1"/>
          </p:cNvSpPr>
          <p:nvPr/>
        </p:nvSpPr>
        <p:spPr bwMode="auto">
          <a:xfrm>
            <a:off x="2486025" y="39195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3" name="Rectangle 119"/>
          <p:cNvSpPr>
            <a:spLocks noChangeArrowheads="1"/>
          </p:cNvSpPr>
          <p:nvPr/>
        </p:nvSpPr>
        <p:spPr bwMode="auto">
          <a:xfrm>
            <a:off x="2495550" y="39195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4" name="Rectangle 120"/>
          <p:cNvSpPr>
            <a:spLocks noChangeArrowheads="1"/>
          </p:cNvSpPr>
          <p:nvPr/>
        </p:nvSpPr>
        <p:spPr bwMode="auto">
          <a:xfrm>
            <a:off x="2533650" y="39100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5" name="Rectangle 121"/>
          <p:cNvSpPr>
            <a:spLocks noChangeArrowheads="1"/>
          </p:cNvSpPr>
          <p:nvPr/>
        </p:nvSpPr>
        <p:spPr bwMode="auto">
          <a:xfrm>
            <a:off x="2543175" y="39100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6" name="Rectangle 122"/>
          <p:cNvSpPr>
            <a:spLocks noChangeArrowheads="1"/>
          </p:cNvSpPr>
          <p:nvPr/>
        </p:nvSpPr>
        <p:spPr bwMode="auto">
          <a:xfrm>
            <a:off x="2552700" y="39100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7" name="Rectangle 123"/>
          <p:cNvSpPr>
            <a:spLocks noChangeArrowheads="1"/>
          </p:cNvSpPr>
          <p:nvPr/>
        </p:nvSpPr>
        <p:spPr bwMode="auto">
          <a:xfrm>
            <a:off x="2562225" y="39100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8" name="Rectangle 124"/>
          <p:cNvSpPr>
            <a:spLocks noChangeArrowheads="1"/>
          </p:cNvSpPr>
          <p:nvPr/>
        </p:nvSpPr>
        <p:spPr bwMode="auto">
          <a:xfrm>
            <a:off x="2571750" y="39100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89" name="Rectangle 125"/>
          <p:cNvSpPr>
            <a:spLocks noChangeArrowheads="1"/>
          </p:cNvSpPr>
          <p:nvPr/>
        </p:nvSpPr>
        <p:spPr bwMode="auto">
          <a:xfrm>
            <a:off x="2581275" y="39100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0" name="Rectangle 126"/>
          <p:cNvSpPr>
            <a:spLocks noChangeArrowheads="1"/>
          </p:cNvSpPr>
          <p:nvPr/>
        </p:nvSpPr>
        <p:spPr bwMode="auto">
          <a:xfrm>
            <a:off x="2590800" y="39100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1" name="Freeform 127"/>
          <p:cNvSpPr>
            <a:spLocks/>
          </p:cNvSpPr>
          <p:nvPr/>
        </p:nvSpPr>
        <p:spPr bwMode="auto">
          <a:xfrm>
            <a:off x="2628900" y="3900488"/>
            <a:ext cx="19050" cy="19050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2" name="Rectangle 128"/>
          <p:cNvSpPr>
            <a:spLocks noChangeArrowheads="1"/>
          </p:cNvSpPr>
          <p:nvPr/>
        </p:nvSpPr>
        <p:spPr bwMode="auto">
          <a:xfrm>
            <a:off x="2647950" y="39004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3" name="Rectangle 129"/>
          <p:cNvSpPr>
            <a:spLocks noChangeArrowheads="1"/>
          </p:cNvSpPr>
          <p:nvPr/>
        </p:nvSpPr>
        <p:spPr bwMode="auto">
          <a:xfrm>
            <a:off x="2647950" y="39004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4" name="Rectangle 130"/>
          <p:cNvSpPr>
            <a:spLocks noChangeArrowheads="1"/>
          </p:cNvSpPr>
          <p:nvPr/>
        </p:nvSpPr>
        <p:spPr bwMode="auto">
          <a:xfrm>
            <a:off x="2657475" y="38909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5" name="Rectangle 131"/>
          <p:cNvSpPr>
            <a:spLocks noChangeArrowheads="1"/>
          </p:cNvSpPr>
          <p:nvPr/>
        </p:nvSpPr>
        <p:spPr bwMode="auto">
          <a:xfrm>
            <a:off x="2657475" y="38909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6" name="Rectangle 132"/>
          <p:cNvSpPr>
            <a:spLocks noChangeArrowheads="1"/>
          </p:cNvSpPr>
          <p:nvPr/>
        </p:nvSpPr>
        <p:spPr bwMode="auto">
          <a:xfrm>
            <a:off x="2667000" y="38814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7" name="Rectangle 133"/>
          <p:cNvSpPr>
            <a:spLocks noChangeArrowheads="1"/>
          </p:cNvSpPr>
          <p:nvPr/>
        </p:nvSpPr>
        <p:spPr bwMode="auto">
          <a:xfrm>
            <a:off x="2676525" y="38814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8" name="Rectangle 134"/>
          <p:cNvSpPr>
            <a:spLocks noChangeArrowheads="1"/>
          </p:cNvSpPr>
          <p:nvPr/>
        </p:nvSpPr>
        <p:spPr bwMode="auto">
          <a:xfrm>
            <a:off x="2724150" y="38814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399" name="Rectangle 135"/>
          <p:cNvSpPr>
            <a:spLocks noChangeArrowheads="1"/>
          </p:cNvSpPr>
          <p:nvPr/>
        </p:nvSpPr>
        <p:spPr bwMode="auto">
          <a:xfrm>
            <a:off x="2724150" y="38814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0" name="Rectangle 136"/>
          <p:cNvSpPr>
            <a:spLocks noChangeArrowheads="1"/>
          </p:cNvSpPr>
          <p:nvPr/>
        </p:nvSpPr>
        <p:spPr bwMode="auto">
          <a:xfrm>
            <a:off x="2724150" y="38814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1" name="Rectangle 137"/>
          <p:cNvSpPr>
            <a:spLocks noChangeArrowheads="1"/>
          </p:cNvSpPr>
          <p:nvPr/>
        </p:nvSpPr>
        <p:spPr bwMode="auto">
          <a:xfrm>
            <a:off x="2733675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2" name="Rectangle 138"/>
          <p:cNvSpPr>
            <a:spLocks noChangeArrowheads="1"/>
          </p:cNvSpPr>
          <p:nvPr/>
        </p:nvSpPr>
        <p:spPr bwMode="auto">
          <a:xfrm>
            <a:off x="2743200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3" name="Rectangle 139"/>
          <p:cNvSpPr>
            <a:spLocks noChangeArrowheads="1"/>
          </p:cNvSpPr>
          <p:nvPr/>
        </p:nvSpPr>
        <p:spPr bwMode="auto">
          <a:xfrm>
            <a:off x="2752725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4" name="Rectangle 140"/>
          <p:cNvSpPr>
            <a:spLocks noChangeArrowheads="1"/>
          </p:cNvSpPr>
          <p:nvPr/>
        </p:nvSpPr>
        <p:spPr bwMode="auto">
          <a:xfrm>
            <a:off x="2762250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5" name="Rectangle 141"/>
          <p:cNvSpPr>
            <a:spLocks noChangeArrowheads="1"/>
          </p:cNvSpPr>
          <p:nvPr/>
        </p:nvSpPr>
        <p:spPr bwMode="auto">
          <a:xfrm>
            <a:off x="28003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6" name="Rectangle 142"/>
          <p:cNvSpPr>
            <a:spLocks noChangeArrowheads="1"/>
          </p:cNvSpPr>
          <p:nvPr/>
        </p:nvSpPr>
        <p:spPr bwMode="auto">
          <a:xfrm>
            <a:off x="28098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7" name="Rectangle 143"/>
          <p:cNvSpPr>
            <a:spLocks noChangeArrowheads="1"/>
          </p:cNvSpPr>
          <p:nvPr/>
        </p:nvSpPr>
        <p:spPr bwMode="auto">
          <a:xfrm>
            <a:off x="281940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8" name="Rectangle 144"/>
          <p:cNvSpPr>
            <a:spLocks noChangeArrowheads="1"/>
          </p:cNvSpPr>
          <p:nvPr/>
        </p:nvSpPr>
        <p:spPr bwMode="auto">
          <a:xfrm>
            <a:off x="28289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09" name="Rectangle 145"/>
          <p:cNvSpPr>
            <a:spLocks noChangeArrowheads="1"/>
          </p:cNvSpPr>
          <p:nvPr/>
        </p:nvSpPr>
        <p:spPr bwMode="auto">
          <a:xfrm>
            <a:off x="28384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0" name="Rectangle 146"/>
          <p:cNvSpPr>
            <a:spLocks noChangeArrowheads="1"/>
          </p:cNvSpPr>
          <p:nvPr/>
        </p:nvSpPr>
        <p:spPr bwMode="auto">
          <a:xfrm>
            <a:off x="28479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1" name="Rectangle 147"/>
          <p:cNvSpPr>
            <a:spLocks noChangeArrowheads="1"/>
          </p:cNvSpPr>
          <p:nvPr/>
        </p:nvSpPr>
        <p:spPr bwMode="auto">
          <a:xfrm>
            <a:off x="285750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2" name="Rectangle 148"/>
          <p:cNvSpPr>
            <a:spLocks noChangeArrowheads="1"/>
          </p:cNvSpPr>
          <p:nvPr/>
        </p:nvSpPr>
        <p:spPr bwMode="auto">
          <a:xfrm>
            <a:off x="29051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3" name="Rectangle 149"/>
          <p:cNvSpPr>
            <a:spLocks noChangeArrowheads="1"/>
          </p:cNvSpPr>
          <p:nvPr/>
        </p:nvSpPr>
        <p:spPr bwMode="auto">
          <a:xfrm>
            <a:off x="29146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4" name="Rectangle 150"/>
          <p:cNvSpPr>
            <a:spLocks noChangeArrowheads="1"/>
          </p:cNvSpPr>
          <p:nvPr/>
        </p:nvSpPr>
        <p:spPr bwMode="auto">
          <a:xfrm>
            <a:off x="29241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5" name="Rectangle 151"/>
          <p:cNvSpPr>
            <a:spLocks noChangeArrowheads="1"/>
          </p:cNvSpPr>
          <p:nvPr/>
        </p:nvSpPr>
        <p:spPr bwMode="auto">
          <a:xfrm>
            <a:off x="293370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6" name="Rectangle 152"/>
          <p:cNvSpPr>
            <a:spLocks noChangeArrowheads="1"/>
          </p:cNvSpPr>
          <p:nvPr/>
        </p:nvSpPr>
        <p:spPr bwMode="auto">
          <a:xfrm>
            <a:off x="29432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7" name="Rectangle 153"/>
          <p:cNvSpPr>
            <a:spLocks noChangeArrowheads="1"/>
          </p:cNvSpPr>
          <p:nvPr/>
        </p:nvSpPr>
        <p:spPr bwMode="auto">
          <a:xfrm>
            <a:off x="29527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8" name="Rectangle 154"/>
          <p:cNvSpPr>
            <a:spLocks noChangeArrowheads="1"/>
          </p:cNvSpPr>
          <p:nvPr/>
        </p:nvSpPr>
        <p:spPr bwMode="auto">
          <a:xfrm>
            <a:off x="29622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19" name="Rectangle 155"/>
          <p:cNvSpPr>
            <a:spLocks noChangeArrowheads="1"/>
          </p:cNvSpPr>
          <p:nvPr/>
        </p:nvSpPr>
        <p:spPr bwMode="auto">
          <a:xfrm>
            <a:off x="30003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0" name="Rectangle 156"/>
          <p:cNvSpPr>
            <a:spLocks noChangeArrowheads="1"/>
          </p:cNvSpPr>
          <p:nvPr/>
        </p:nvSpPr>
        <p:spPr bwMode="auto">
          <a:xfrm>
            <a:off x="3009900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1" name="Freeform 157"/>
          <p:cNvSpPr>
            <a:spLocks/>
          </p:cNvSpPr>
          <p:nvPr/>
        </p:nvSpPr>
        <p:spPr bwMode="auto">
          <a:xfrm>
            <a:off x="3019425" y="3852863"/>
            <a:ext cx="19050" cy="19050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2" name="Rectangle 158"/>
          <p:cNvSpPr>
            <a:spLocks noChangeArrowheads="1"/>
          </p:cNvSpPr>
          <p:nvPr/>
        </p:nvSpPr>
        <p:spPr bwMode="auto">
          <a:xfrm>
            <a:off x="30194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3" name="Rectangle 159"/>
          <p:cNvSpPr>
            <a:spLocks noChangeArrowheads="1"/>
          </p:cNvSpPr>
          <p:nvPr/>
        </p:nvSpPr>
        <p:spPr bwMode="auto">
          <a:xfrm>
            <a:off x="3028950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4" name="Rectangle 160"/>
          <p:cNvSpPr>
            <a:spLocks noChangeArrowheads="1"/>
          </p:cNvSpPr>
          <p:nvPr/>
        </p:nvSpPr>
        <p:spPr bwMode="auto">
          <a:xfrm>
            <a:off x="3038475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5" name="Rectangle 161"/>
          <p:cNvSpPr>
            <a:spLocks noChangeArrowheads="1"/>
          </p:cNvSpPr>
          <p:nvPr/>
        </p:nvSpPr>
        <p:spPr bwMode="auto">
          <a:xfrm>
            <a:off x="304800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6" name="Rectangle 162"/>
          <p:cNvSpPr>
            <a:spLocks noChangeArrowheads="1"/>
          </p:cNvSpPr>
          <p:nvPr/>
        </p:nvSpPr>
        <p:spPr bwMode="auto">
          <a:xfrm>
            <a:off x="3076575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7" name="Rectangle 163"/>
          <p:cNvSpPr>
            <a:spLocks noChangeArrowheads="1"/>
          </p:cNvSpPr>
          <p:nvPr/>
        </p:nvSpPr>
        <p:spPr bwMode="auto">
          <a:xfrm>
            <a:off x="3076575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8" name="Rectangle 164"/>
          <p:cNvSpPr>
            <a:spLocks noChangeArrowheads="1"/>
          </p:cNvSpPr>
          <p:nvPr/>
        </p:nvSpPr>
        <p:spPr bwMode="auto">
          <a:xfrm>
            <a:off x="3086100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29" name="Rectangle 165"/>
          <p:cNvSpPr>
            <a:spLocks noChangeArrowheads="1"/>
          </p:cNvSpPr>
          <p:nvPr/>
        </p:nvSpPr>
        <p:spPr bwMode="auto">
          <a:xfrm>
            <a:off x="30956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0" name="Rectangle 166"/>
          <p:cNvSpPr>
            <a:spLocks noChangeArrowheads="1"/>
          </p:cNvSpPr>
          <p:nvPr/>
        </p:nvSpPr>
        <p:spPr bwMode="auto">
          <a:xfrm>
            <a:off x="30956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1" name="Rectangle 167"/>
          <p:cNvSpPr>
            <a:spLocks noChangeArrowheads="1"/>
          </p:cNvSpPr>
          <p:nvPr/>
        </p:nvSpPr>
        <p:spPr bwMode="auto">
          <a:xfrm>
            <a:off x="31051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2" name="Rectangle 168"/>
          <p:cNvSpPr>
            <a:spLocks noChangeArrowheads="1"/>
          </p:cNvSpPr>
          <p:nvPr/>
        </p:nvSpPr>
        <p:spPr bwMode="auto">
          <a:xfrm>
            <a:off x="3114675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3" name="Freeform 169"/>
          <p:cNvSpPr>
            <a:spLocks/>
          </p:cNvSpPr>
          <p:nvPr/>
        </p:nvSpPr>
        <p:spPr bwMode="auto">
          <a:xfrm>
            <a:off x="3133725" y="3862388"/>
            <a:ext cx="19050" cy="19050"/>
          </a:xfrm>
          <a:custGeom>
            <a:avLst/>
            <a:gdLst>
              <a:gd name="T0" fmla="*/ 6 w 12"/>
              <a:gd name="T1" fmla="*/ 0 h 12"/>
              <a:gd name="T2" fmla="*/ 12 w 12"/>
              <a:gd name="T3" fmla="*/ 6 h 12"/>
              <a:gd name="T4" fmla="*/ 6 w 12"/>
              <a:gd name="T5" fmla="*/ 12 h 12"/>
              <a:gd name="T6" fmla="*/ 0 w 12"/>
              <a:gd name="T7" fmla="*/ 6 h 12"/>
              <a:gd name="T8" fmla="*/ 6 w 12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4" name="Rectangle 170"/>
          <p:cNvSpPr>
            <a:spLocks noChangeArrowheads="1"/>
          </p:cNvSpPr>
          <p:nvPr/>
        </p:nvSpPr>
        <p:spPr bwMode="auto">
          <a:xfrm>
            <a:off x="3133725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5" name="Rectangle 171"/>
          <p:cNvSpPr>
            <a:spLocks noChangeArrowheads="1"/>
          </p:cNvSpPr>
          <p:nvPr/>
        </p:nvSpPr>
        <p:spPr bwMode="auto">
          <a:xfrm>
            <a:off x="31432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6" name="Rectangle 172"/>
          <p:cNvSpPr>
            <a:spLocks noChangeArrowheads="1"/>
          </p:cNvSpPr>
          <p:nvPr/>
        </p:nvSpPr>
        <p:spPr bwMode="auto">
          <a:xfrm>
            <a:off x="3152775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7" name="Freeform 173"/>
          <p:cNvSpPr>
            <a:spLocks/>
          </p:cNvSpPr>
          <p:nvPr/>
        </p:nvSpPr>
        <p:spPr bwMode="auto">
          <a:xfrm>
            <a:off x="3143250" y="3862388"/>
            <a:ext cx="19050" cy="19050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8" name="Rectangle 174"/>
          <p:cNvSpPr>
            <a:spLocks noChangeArrowheads="1"/>
          </p:cNvSpPr>
          <p:nvPr/>
        </p:nvSpPr>
        <p:spPr bwMode="auto">
          <a:xfrm>
            <a:off x="3162300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39" name="Rectangle 175"/>
          <p:cNvSpPr>
            <a:spLocks noChangeArrowheads="1"/>
          </p:cNvSpPr>
          <p:nvPr/>
        </p:nvSpPr>
        <p:spPr bwMode="auto">
          <a:xfrm>
            <a:off x="3152775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0" name="Rectangle 176"/>
          <p:cNvSpPr>
            <a:spLocks noChangeArrowheads="1"/>
          </p:cNvSpPr>
          <p:nvPr/>
        </p:nvSpPr>
        <p:spPr bwMode="auto">
          <a:xfrm>
            <a:off x="3200400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1" name="Rectangle 177"/>
          <p:cNvSpPr>
            <a:spLocks noChangeArrowheads="1"/>
          </p:cNvSpPr>
          <p:nvPr/>
        </p:nvSpPr>
        <p:spPr bwMode="auto">
          <a:xfrm>
            <a:off x="3200400" y="38719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2" name="Rectangle 178"/>
          <p:cNvSpPr>
            <a:spLocks noChangeArrowheads="1"/>
          </p:cNvSpPr>
          <p:nvPr/>
        </p:nvSpPr>
        <p:spPr bwMode="auto">
          <a:xfrm>
            <a:off x="32099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3" name="Rectangle 179"/>
          <p:cNvSpPr>
            <a:spLocks noChangeArrowheads="1"/>
          </p:cNvSpPr>
          <p:nvPr/>
        </p:nvSpPr>
        <p:spPr bwMode="auto">
          <a:xfrm>
            <a:off x="32194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4" name="Rectangle 180"/>
          <p:cNvSpPr>
            <a:spLocks noChangeArrowheads="1"/>
          </p:cNvSpPr>
          <p:nvPr/>
        </p:nvSpPr>
        <p:spPr bwMode="auto">
          <a:xfrm>
            <a:off x="32289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5" name="Rectangle 181"/>
          <p:cNvSpPr>
            <a:spLocks noChangeArrowheads="1"/>
          </p:cNvSpPr>
          <p:nvPr/>
        </p:nvSpPr>
        <p:spPr bwMode="auto">
          <a:xfrm>
            <a:off x="323850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6" name="Rectangle 182"/>
          <p:cNvSpPr>
            <a:spLocks noChangeArrowheads="1"/>
          </p:cNvSpPr>
          <p:nvPr/>
        </p:nvSpPr>
        <p:spPr bwMode="auto">
          <a:xfrm>
            <a:off x="32480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7" name="Rectangle 183"/>
          <p:cNvSpPr>
            <a:spLocks noChangeArrowheads="1"/>
          </p:cNvSpPr>
          <p:nvPr/>
        </p:nvSpPr>
        <p:spPr bwMode="auto">
          <a:xfrm>
            <a:off x="329565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8" name="Rectangle 184"/>
          <p:cNvSpPr>
            <a:spLocks noChangeArrowheads="1"/>
          </p:cNvSpPr>
          <p:nvPr/>
        </p:nvSpPr>
        <p:spPr bwMode="auto">
          <a:xfrm>
            <a:off x="33051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49" name="Rectangle 185"/>
          <p:cNvSpPr>
            <a:spLocks noChangeArrowheads="1"/>
          </p:cNvSpPr>
          <p:nvPr/>
        </p:nvSpPr>
        <p:spPr bwMode="auto">
          <a:xfrm>
            <a:off x="330517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0" name="Rectangle 186"/>
          <p:cNvSpPr>
            <a:spLocks noChangeArrowheads="1"/>
          </p:cNvSpPr>
          <p:nvPr/>
        </p:nvSpPr>
        <p:spPr bwMode="auto">
          <a:xfrm>
            <a:off x="331470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1" name="Rectangle 187"/>
          <p:cNvSpPr>
            <a:spLocks noChangeArrowheads="1"/>
          </p:cNvSpPr>
          <p:nvPr/>
        </p:nvSpPr>
        <p:spPr bwMode="auto">
          <a:xfrm>
            <a:off x="3314700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2" name="Rectangle 188"/>
          <p:cNvSpPr>
            <a:spLocks noChangeArrowheads="1"/>
          </p:cNvSpPr>
          <p:nvPr/>
        </p:nvSpPr>
        <p:spPr bwMode="auto">
          <a:xfrm>
            <a:off x="33242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3" name="Rectangle 189"/>
          <p:cNvSpPr>
            <a:spLocks noChangeArrowheads="1"/>
          </p:cNvSpPr>
          <p:nvPr/>
        </p:nvSpPr>
        <p:spPr bwMode="auto">
          <a:xfrm>
            <a:off x="3324225" y="38623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4" name="Rectangle 190"/>
          <p:cNvSpPr>
            <a:spLocks noChangeArrowheads="1"/>
          </p:cNvSpPr>
          <p:nvPr/>
        </p:nvSpPr>
        <p:spPr bwMode="auto">
          <a:xfrm>
            <a:off x="3371850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5" name="Rectangle 191"/>
          <p:cNvSpPr>
            <a:spLocks noChangeArrowheads="1"/>
          </p:cNvSpPr>
          <p:nvPr/>
        </p:nvSpPr>
        <p:spPr bwMode="auto">
          <a:xfrm>
            <a:off x="3381375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6" name="Rectangle 192"/>
          <p:cNvSpPr>
            <a:spLocks noChangeArrowheads="1"/>
          </p:cNvSpPr>
          <p:nvPr/>
        </p:nvSpPr>
        <p:spPr bwMode="auto">
          <a:xfrm>
            <a:off x="3390900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7" name="Rectangle 193"/>
          <p:cNvSpPr>
            <a:spLocks noChangeArrowheads="1"/>
          </p:cNvSpPr>
          <p:nvPr/>
        </p:nvSpPr>
        <p:spPr bwMode="auto">
          <a:xfrm>
            <a:off x="3400425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8" name="Rectangle 194"/>
          <p:cNvSpPr>
            <a:spLocks noChangeArrowheads="1"/>
          </p:cNvSpPr>
          <p:nvPr/>
        </p:nvSpPr>
        <p:spPr bwMode="auto">
          <a:xfrm>
            <a:off x="3409950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59" name="Rectangle 195"/>
          <p:cNvSpPr>
            <a:spLocks noChangeArrowheads="1"/>
          </p:cNvSpPr>
          <p:nvPr/>
        </p:nvSpPr>
        <p:spPr bwMode="auto">
          <a:xfrm>
            <a:off x="3419475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0" name="Rectangle 196"/>
          <p:cNvSpPr>
            <a:spLocks noChangeArrowheads="1"/>
          </p:cNvSpPr>
          <p:nvPr/>
        </p:nvSpPr>
        <p:spPr bwMode="auto">
          <a:xfrm>
            <a:off x="3419475" y="38528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1" name="Rectangle 197"/>
          <p:cNvSpPr>
            <a:spLocks noChangeArrowheads="1"/>
          </p:cNvSpPr>
          <p:nvPr/>
        </p:nvSpPr>
        <p:spPr bwMode="auto">
          <a:xfrm>
            <a:off x="3467100" y="38433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2" name="Rectangle 198"/>
          <p:cNvSpPr>
            <a:spLocks noChangeArrowheads="1"/>
          </p:cNvSpPr>
          <p:nvPr/>
        </p:nvSpPr>
        <p:spPr bwMode="auto">
          <a:xfrm>
            <a:off x="3476625" y="38433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3" name="Rectangle 199"/>
          <p:cNvSpPr>
            <a:spLocks noChangeArrowheads="1"/>
          </p:cNvSpPr>
          <p:nvPr/>
        </p:nvSpPr>
        <p:spPr bwMode="auto">
          <a:xfrm>
            <a:off x="3486150" y="38433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4" name="Rectangle 200"/>
          <p:cNvSpPr>
            <a:spLocks noChangeArrowheads="1"/>
          </p:cNvSpPr>
          <p:nvPr/>
        </p:nvSpPr>
        <p:spPr bwMode="auto">
          <a:xfrm>
            <a:off x="3495675" y="38433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5" name="Rectangle 201"/>
          <p:cNvSpPr>
            <a:spLocks noChangeArrowheads="1"/>
          </p:cNvSpPr>
          <p:nvPr/>
        </p:nvSpPr>
        <p:spPr bwMode="auto">
          <a:xfrm>
            <a:off x="3505200" y="38433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6" name="Freeform 202"/>
          <p:cNvSpPr>
            <a:spLocks/>
          </p:cNvSpPr>
          <p:nvPr/>
        </p:nvSpPr>
        <p:spPr bwMode="auto">
          <a:xfrm>
            <a:off x="3505200" y="3833813"/>
            <a:ext cx="19050" cy="19050"/>
          </a:xfrm>
          <a:custGeom>
            <a:avLst/>
            <a:gdLst>
              <a:gd name="T0" fmla="*/ 0 w 12"/>
              <a:gd name="T1" fmla="*/ 6 h 12"/>
              <a:gd name="T2" fmla="*/ 6 w 12"/>
              <a:gd name="T3" fmla="*/ 0 h 12"/>
              <a:gd name="T4" fmla="*/ 12 w 12"/>
              <a:gd name="T5" fmla="*/ 6 h 12"/>
              <a:gd name="T6" fmla="*/ 6 w 12"/>
              <a:gd name="T7" fmla="*/ 12 h 12"/>
              <a:gd name="T8" fmla="*/ 0 w 12"/>
              <a:gd name="T9" fmla="*/ 6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2">
                <a:moveTo>
                  <a:pt x="0" y="6"/>
                </a:moveTo>
                <a:lnTo>
                  <a:pt x="6" y="0"/>
                </a:lnTo>
                <a:lnTo>
                  <a:pt x="12" y="6"/>
                </a:lnTo>
                <a:lnTo>
                  <a:pt x="6" y="12"/>
                </a:lnTo>
                <a:lnTo>
                  <a:pt x="0" y="6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7" name="Rectangle 203"/>
          <p:cNvSpPr>
            <a:spLocks noChangeArrowheads="1"/>
          </p:cNvSpPr>
          <p:nvPr/>
        </p:nvSpPr>
        <p:spPr bwMode="auto">
          <a:xfrm>
            <a:off x="3524250" y="38433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8" name="Rectangle 204"/>
          <p:cNvSpPr>
            <a:spLocks noChangeArrowheads="1"/>
          </p:cNvSpPr>
          <p:nvPr/>
        </p:nvSpPr>
        <p:spPr bwMode="auto">
          <a:xfrm>
            <a:off x="3562350" y="38338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69" name="Rectangle 205"/>
          <p:cNvSpPr>
            <a:spLocks noChangeArrowheads="1"/>
          </p:cNvSpPr>
          <p:nvPr/>
        </p:nvSpPr>
        <p:spPr bwMode="auto">
          <a:xfrm>
            <a:off x="3571875" y="38338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0" name="Rectangle 206"/>
          <p:cNvSpPr>
            <a:spLocks noChangeArrowheads="1"/>
          </p:cNvSpPr>
          <p:nvPr/>
        </p:nvSpPr>
        <p:spPr bwMode="auto">
          <a:xfrm>
            <a:off x="3581400" y="38338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1" name="Rectangle 207"/>
          <p:cNvSpPr>
            <a:spLocks noChangeArrowheads="1"/>
          </p:cNvSpPr>
          <p:nvPr/>
        </p:nvSpPr>
        <p:spPr bwMode="auto">
          <a:xfrm>
            <a:off x="3590925" y="38338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2" name="Rectangle 208"/>
          <p:cNvSpPr>
            <a:spLocks noChangeArrowheads="1"/>
          </p:cNvSpPr>
          <p:nvPr/>
        </p:nvSpPr>
        <p:spPr bwMode="auto">
          <a:xfrm>
            <a:off x="3600450" y="38338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3" name="Rectangle 209"/>
          <p:cNvSpPr>
            <a:spLocks noChangeArrowheads="1"/>
          </p:cNvSpPr>
          <p:nvPr/>
        </p:nvSpPr>
        <p:spPr bwMode="auto">
          <a:xfrm>
            <a:off x="3609975" y="38338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4" name="Rectangle 210"/>
          <p:cNvSpPr>
            <a:spLocks noChangeArrowheads="1"/>
          </p:cNvSpPr>
          <p:nvPr/>
        </p:nvSpPr>
        <p:spPr bwMode="auto">
          <a:xfrm>
            <a:off x="3619500" y="38338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5" name="Rectangle 211"/>
          <p:cNvSpPr>
            <a:spLocks noChangeArrowheads="1"/>
          </p:cNvSpPr>
          <p:nvPr/>
        </p:nvSpPr>
        <p:spPr bwMode="auto">
          <a:xfrm>
            <a:off x="3667125" y="38242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6" name="Rectangle 212"/>
          <p:cNvSpPr>
            <a:spLocks noChangeArrowheads="1"/>
          </p:cNvSpPr>
          <p:nvPr/>
        </p:nvSpPr>
        <p:spPr bwMode="auto">
          <a:xfrm>
            <a:off x="3676650" y="38242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7" name="Rectangle 213"/>
          <p:cNvSpPr>
            <a:spLocks noChangeArrowheads="1"/>
          </p:cNvSpPr>
          <p:nvPr/>
        </p:nvSpPr>
        <p:spPr bwMode="auto">
          <a:xfrm>
            <a:off x="3686175" y="38242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8" name="Rectangle 214"/>
          <p:cNvSpPr>
            <a:spLocks noChangeArrowheads="1"/>
          </p:cNvSpPr>
          <p:nvPr/>
        </p:nvSpPr>
        <p:spPr bwMode="auto">
          <a:xfrm>
            <a:off x="3695700" y="38242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79" name="Rectangle 215"/>
          <p:cNvSpPr>
            <a:spLocks noChangeArrowheads="1"/>
          </p:cNvSpPr>
          <p:nvPr/>
        </p:nvSpPr>
        <p:spPr bwMode="auto">
          <a:xfrm>
            <a:off x="3705225" y="38242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0" name="Rectangle 216"/>
          <p:cNvSpPr>
            <a:spLocks noChangeArrowheads="1"/>
          </p:cNvSpPr>
          <p:nvPr/>
        </p:nvSpPr>
        <p:spPr bwMode="auto">
          <a:xfrm>
            <a:off x="3714750" y="38242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1" name="Rectangle 217"/>
          <p:cNvSpPr>
            <a:spLocks noChangeArrowheads="1"/>
          </p:cNvSpPr>
          <p:nvPr/>
        </p:nvSpPr>
        <p:spPr bwMode="auto">
          <a:xfrm>
            <a:off x="3724275" y="38242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2" name="Rectangle 218"/>
          <p:cNvSpPr>
            <a:spLocks noChangeArrowheads="1"/>
          </p:cNvSpPr>
          <p:nvPr/>
        </p:nvSpPr>
        <p:spPr bwMode="auto">
          <a:xfrm>
            <a:off x="3762375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3" name="Rectangle 219"/>
          <p:cNvSpPr>
            <a:spLocks noChangeArrowheads="1"/>
          </p:cNvSpPr>
          <p:nvPr/>
        </p:nvSpPr>
        <p:spPr bwMode="auto">
          <a:xfrm>
            <a:off x="3771900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4" name="Rectangle 220"/>
          <p:cNvSpPr>
            <a:spLocks noChangeArrowheads="1"/>
          </p:cNvSpPr>
          <p:nvPr/>
        </p:nvSpPr>
        <p:spPr bwMode="auto">
          <a:xfrm>
            <a:off x="3781425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5" name="Rectangle 221"/>
          <p:cNvSpPr>
            <a:spLocks noChangeArrowheads="1"/>
          </p:cNvSpPr>
          <p:nvPr/>
        </p:nvSpPr>
        <p:spPr bwMode="auto">
          <a:xfrm>
            <a:off x="3790950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6" name="Rectangle 222"/>
          <p:cNvSpPr>
            <a:spLocks noChangeArrowheads="1"/>
          </p:cNvSpPr>
          <p:nvPr/>
        </p:nvSpPr>
        <p:spPr bwMode="auto">
          <a:xfrm>
            <a:off x="3800475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7" name="Rectangle 223"/>
          <p:cNvSpPr>
            <a:spLocks noChangeArrowheads="1"/>
          </p:cNvSpPr>
          <p:nvPr/>
        </p:nvSpPr>
        <p:spPr bwMode="auto">
          <a:xfrm>
            <a:off x="3810000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8" name="Rectangle 224"/>
          <p:cNvSpPr>
            <a:spLocks noChangeArrowheads="1"/>
          </p:cNvSpPr>
          <p:nvPr/>
        </p:nvSpPr>
        <p:spPr bwMode="auto">
          <a:xfrm>
            <a:off x="3819525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89" name="Rectangle 225"/>
          <p:cNvSpPr>
            <a:spLocks noChangeArrowheads="1"/>
          </p:cNvSpPr>
          <p:nvPr/>
        </p:nvSpPr>
        <p:spPr bwMode="auto">
          <a:xfrm>
            <a:off x="3867150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0" name="Rectangle 226"/>
          <p:cNvSpPr>
            <a:spLocks noChangeArrowheads="1"/>
          </p:cNvSpPr>
          <p:nvPr/>
        </p:nvSpPr>
        <p:spPr bwMode="auto">
          <a:xfrm>
            <a:off x="3876675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1" name="Rectangle 227"/>
          <p:cNvSpPr>
            <a:spLocks noChangeArrowheads="1"/>
          </p:cNvSpPr>
          <p:nvPr/>
        </p:nvSpPr>
        <p:spPr bwMode="auto">
          <a:xfrm>
            <a:off x="3886200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2" name="Rectangle 228"/>
          <p:cNvSpPr>
            <a:spLocks noChangeArrowheads="1"/>
          </p:cNvSpPr>
          <p:nvPr/>
        </p:nvSpPr>
        <p:spPr bwMode="auto">
          <a:xfrm>
            <a:off x="3886200" y="381476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3" name="Rectangle 229"/>
          <p:cNvSpPr>
            <a:spLocks noChangeArrowheads="1"/>
          </p:cNvSpPr>
          <p:nvPr/>
        </p:nvSpPr>
        <p:spPr bwMode="auto">
          <a:xfrm>
            <a:off x="3895725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4" name="Rectangle 230"/>
          <p:cNvSpPr>
            <a:spLocks noChangeArrowheads="1"/>
          </p:cNvSpPr>
          <p:nvPr/>
        </p:nvSpPr>
        <p:spPr bwMode="auto">
          <a:xfrm>
            <a:off x="3905250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5" name="Rectangle 231"/>
          <p:cNvSpPr>
            <a:spLocks noChangeArrowheads="1"/>
          </p:cNvSpPr>
          <p:nvPr/>
        </p:nvSpPr>
        <p:spPr bwMode="auto">
          <a:xfrm>
            <a:off x="3914775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6" name="Rectangle 232"/>
          <p:cNvSpPr>
            <a:spLocks noChangeArrowheads="1"/>
          </p:cNvSpPr>
          <p:nvPr/>
        </p:nvSpPr>
        <p:spPr bwMode="auto">
          <a:xfrm>
            <a:off x="3962400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7" name="Rectangle 233"/>
          <p:cNvSpPr>
            <a:spLocks noChangeArrowheads="1"/>
          </p:cNvSpPr>
          <p:nvPr/>
        </p:nvSpPr>
        <p:spPr bwMode="auto">
          <a:xfrm>
            <a:off x="3971925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8" name="Rectangle 234"/>
          <p:cNvSpPr>
            <a:spLocks noChangeArrowheads="1"/>
          </p:cNvSpPr>
          <p:nvPr/>
        </p:nvSpPr>
        <p:spPr bwMode="auto">
          <a:xfrm>
            <a:off x="3981450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499" name="Rectangle 235"/>
          <p:cNvSpPr>
            <a:spLocks noChangeArrowheads="1"/>
          </p:cNvSpPr>
          <p:nvPr/>
        </p:nvSpPr>
        <p:spPr bwMode="auto">
          <a:xfrm>
            <a:off x="3990975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0" name="Rectangle 236"/>
          <p:cNvSpPr>
            <a:spLocks noChangeArrowheads="1"/>
          </p:cNvSpPr>
          <p:nvPr/>
        </p:nvSpPr>
        <p:spPr bwMode="auto">
          <a:xfrm>
            <a:off x="4000500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1" name="Rectangle 237"/>
          <p:cNvSpPr>
            <a:spLocks noChangeArrowheads="1"/>
          </p:cNvSpPr>
          <p:nvPr/>
        </p:nvSpPr>
        <p:spPr bwMode="auto">
          <a:xfrm>
            <a:off x="4010025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2" name="Rectangle 238"/>
          <p:cNvSpPr>
            <a:spLocks noChangeArrowheads="1"/>
          </p:cNvSpPr>
          <p:nvPr/>
        </p:nvSpPr>
        <p:spPr bwMode="auto">
          <a:xfrm>
            <a:off x="4019550" y="380523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3" name="Rectangle 239"/>
          <p:cNvSpPr>
            <a:spLocks noChangeArrowheads="1"/>
          </p:cNvSpPr>
          <p:nvPr/>
        </p:nvSpPr>
        <p:spPr bwMode="auto">
          <a:xfrm>
            <a:off x="4057650" y="37957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4" name="Rectangle 240"/>
          <p:cNvSpPr>
            <a:spLocks noChangeArrowheads="1"/>
          </p:cNvSpPr>
          <p:nvPr/>
        </p:nvSpPr>
        <p:spPr bwMode="auto">
          <a:xfrm>
            <a:off x="4067175" y="37957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5" name="Rectangle 241"/>
          <p:cNvSpPr>
            <a:spLocks noChangeArrowheads="1"/>
          </p:cNvSpPr>
          <p:nvPr/>
        </p:nvSpPr>
        <p:spPr bwMode="auto">
          <a:xfrm>
            <a:off x="4076700" y="37957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6" name="Rectangle 242"/>
          <p:cNvSpPr>
            <a:spLocks noChangeArrowheads="1"/>
          </p:cNvSpPr>
          <p:nvPr/>
        </p:nvSpPr>
        <p:spPr bwMode="auto">
          <a:xfrm>
            <a:off x="4086225" y="37957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7" name="Rectangle 243"/>
          <p:cNvSpPr>
            <a:spLocks noChangeArrowheads="1"/>
          </p:cNvSpPr>
          <p:nvPr/>
        </p:nvSpPr>
        <p:spPr bwMode="auto">
          <a:xfrm>
            <a:off x="4095750" y="37957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8" name="Rectangle 244"/>
          <p:cNvSpPr>
            <a:spLocks noChangeArrowheads="1"/>
          </p:cNvSpPr>
          <p:nvPr/>
        </p:nvSpPr>
        <p:spPr bwMode="auto">
          <a:xfrm>
            <a:off x="4105275" y="37957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09" name="Rectangle 245"/>
          <p:cNvSpPr>
            <a:spLocks noChangeArrowheads="1"/>
          </p:cNvSpPr>
          <p:nvPr/>
        </p:nvSpPr>
        <p:spPr bwMode="auto">
          <a:xfrm>
            <a:off x="4114800" y="3795713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0" name="Rectangle 246"/>
          <p:cNvSpPr>
            <a:spLocks noChangeArrowheads="1"/>
          </p:cNvSpPr>
          <p:nvPr/>
        </p:nvSpPr>
        <p:spPr bwMode="auto">
          <a:xfrm>
            <a:off x="4162425" y="37861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1" name="Rectangle 247"/>
          <p:cNvSpPr>
            <a:spLocks noChangeArrowheads="1"/>
          </p:cNvSpPr>
          <p:nvPr/>
        </p:nvSpPr>
        <p:spPr bwMode="auto">
          <a:xfrm>
            <a:off x="4171950" y="37861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2" name="Rectangle 248"/>
          <p:cNvSpPr>
            <a:spLocks noChangeArrowheads="1"/>
          </p:cNvSpPr>
          <p:nvPr/>
        </p:nvSpPr>
        <p:spPr bwMode="auto">
          <a:xfrm>
            <a:off x="4181475" y="37861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3" name="Rectangle 249"/>
          <p:cNvSpPr>
            <a:spLocks noChangeArrowheads="1"/>
          </p:cNvSpPr>
          <p:nvPr/>
        </p:nvSpPr>
        <p:spPr bwMode="auto">
          <a:xfrm>
            <a:off x="4191000" y="37861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4" name="Rectangle 250"/>
          <p:cNvSpPr>
            <a:spLocks noChangeArrowheads="1"/>
          </p:cNvSpPr>
          <p:nvPr/>
        </p:nvSpPr>
        <p:spPr bwMode="auto">
          <a:xfrm>
            <a:off x="4200525" y="37861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5" name="Rectangle 251"/>
          <p:cNvSpPr>
            <a:spLocks noChangeArrowheads="1"/>
          </p:cNvSpPr>
          <p:nvPr/>
        </p:nvSpPr>
        <p:spPr bwMode="auto">
          <a:xfrm>
            <a:off x="4210050" y="37861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6" name="Rectangle 252"/>
          <p:cNvSpPr>
            <a:spLocks noChangeArrowheads="1"/>
          </p:cNvSpPr>
          <p:nvPr/>
        </p:nvSpPr>
        <p:spPr bwMode="auto">
          <a:xfrm>
            <a:off x="4219575" y="3786188"/>
            <a:ext cx="9525" cy="952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17" name="Oval 253"/>
          <p:cNvSpPr>
            <a:spLocks noChangeArrowheads="1"/>
          </p:cNvSpPr>
          <p:nvPr/>
        </p:nvSpPr>
        <p:spPr bwMode="auto">
          <a:xfrm>
            <a:off x="6915150" y="1576388"/>
            <a:ext cx="104775" cy="1047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779518" name="Rectangle 254"/>
          <p:cNvSpPr>
            <a:spLocks noChangeArrowheads="1"/>
          </p:cNvSpPr>
          <p:nvPr/>
        </p:nvSpPr>
        <p:spPr bwMode="auto">
          <a:xfrm>
            <a:off x="1112838" y="3900488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0</a:t>
            </a:r>
            <a:endParaRPr lang="ru-RU"/>
          </a:p>
        </p:txBody>
      </p:sp>
      <p:sp>
        <p:nvSpPr>
          <p:cNvPr id="779519" name="Rectangle 255"/>
          <p:cNvSpPr>
            <a:spLocks noChangeArrowheads="1"/>
          </p:cNvSpPr>
          <p:nvPr/>
        </p:nvSpPr>
        <p:spPr bwMode="auto">
          <a:xfrm>
            <a:off x="1112838" y="343376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ru-RU"/>
          </a:p>
        </p:txBody>
      </p:sp>
      <p:sp>
        <p:nvSpPr>
          <p:cNvPr id="779520" name="Rectangle 256"/>
          <p:cNvSpPr>
            <a:spLocks noChangeArrowheads="1"/>
          </p:cNvSpPr>
          <p:nvPr/>
        </p:nvSpPr>
        <p:spPr bwMode="auto">
          <a:xfrm>
            <a:off x="1112838" y="2967038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4</a:t>
            </a:r>
            <a:endParaRPr lang="ru-RU"/>
          </a:p>
        </p:txBody>
      </p:sp>
      <p:sp>
        <p:nvSpPr>
          <p:cNvPr id="779521" name="Rectangle 257"/>
          <p:cNvSpPr>
            <a:spLocks noChangeArrowheads="1"/>
          </p:cNvSpPr>
          <p:nvPr/>
        </p:nvSpPr>
        <p:spPr bwMode="auto">
          <a:xfrm>
            <a:off x="1112838" y="250031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6</a:t>
            </a:r>
            <a:endParaRPr lang="ru-RU"/>
          </a:p>
        </p:txBody>
      </p:sp>
      <p:sp>
        <p:nvSpPr>
          <p:cNvPr id="779522" name="Rectangle 258"/>
          <p:cNvSpPr>
            <a:spLocks noChangeArrowheads="1"/>
          </p:cNvSpPr>
          <p:nvPr/>
        </p:nvSpPr>
        <p:spPr bwMode="auto">
          <a:xfrm>
            <a:off x="1112838" y="2033588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8</a:t>
            </a:r>
            <a:endParaRPr lang="ru-RU"/>
          </a:p>
        </p:txBody>
      </p:sp>
      <p:sp>
        <p:nvSpPr>
          <p:cNvPr id="779523" name="Rectangle 259"/>
          <p:cNvSpPr>
            <a:spLocks noChangeArrowheads="1"/>
          </p:cNvSpPr>
          <p:nvPr/>
        </p:nvSpPr>
        <p:spPr bwMode="auto">
          <a:xfrm>
            <a:off x="1011238" y="1566863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10</a:t>
            </a:r>
            <a:endParaRPr lang="ru-RU"/>
          </a:p>
        </p:txBody>
      </p:sp>
      <p:sp>
        <p:nvSpPr>
          <p:cNvPr id="779524" name="Rectangle 260"/>
          <p:cNvSpPr>
            <a:spLocks noChangeArrowheads="1"/>
          </p:cNvSpPr>
          <p:nvPr/>
        </p:nvSpPr>
        <p:spPr bwMode="auto">
          <a:xfrm>
            <a:off x="1011238" y="110013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12</a:t>
            </a:r>
            <a:endParaRPr lang="ru-RU"/>
          </a:p>
        </p:txBody>
      </p:sp>
      <p:sp>
        <p:nvSpPr>
          <p:cNvPr id="779525" name="Rectangle 261"/>
          <p:cNvSpPr>
            <a:spLocks noChangeArrowheads="1"/>
          </p:cNvSpPr>
          <p:nvPr/>
        </p:nvSpPr>
        <p:spPr bwMode="auto">
          <a:xfrm>
            <a:off x="1312863" y="4167188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0</a:t>
            </a:r>
            <a:endParaRPr lang="ru-RU"/>
          </a:p>
        </p:txBody>
      </p:sp>
      <p:sp>
        <p:nvSpPr>
          <p:cNvPr id="779526" name="Rectangle 262"/>
          <p:cNvSpPr>
            <a:spLocks noChangeArrowheads="1"/>
          </p:cNvSpPr>
          <p:nvPr/>
        </p:nvSpPr>
        <p:spPr bwMode="auto">
          <a:xfrm>
            <a:off x="2378075" y="4167188"/>
            <a:ext cx="492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10000</a:t>
            </a:r>
            <a:endParaRPr lang="ru-RU"/>
          </a:p>
        </p:txBody>
      </p:sp>
      <p:sp>
        <p:nvSpPr>
          <p:cNvPr id="779527" name="Rectangle 263"/>
          <p:cNvSpPr>
            <a:spLocks noChangeArrowheads="1"/>
          </p:cNvSpPr>
          <p:nvPr/>
        </p:nvSpPr>
        <p:spPr bwMode="auto">
          <a:xfrm>
            <a:off x="3644900" y="4167188"/>
            <a:ext cx="492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20000</a:t>
            </a:r>
            <a:endParaRPr lang="ru-RU"/>
          </a:p>
        </p:txBody>
      </p:sp>
      <p:sp>
        <p:nvSpPr>
          <p:cNvPr id="779528" name="Rectangle 264"/>
          <p:cNvSpPr>
            <a:spLocks noChangeArrowheads="1"/>
          </p:cNvSpPr>
          <p:nvPr/>
        </p:nvSpPr>
        <p:spPr bwMode="auto">
          <a:xfrm>
            <a:off x="4902200" y="4167188"/>
            <a:ext cx="492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30000</a:t>
            </a:r>
            <a:endParaRPr lang="ru-RU"/>
          </a:p>
        </p:txBody>
      </p:sp>
      <p:sp>
        <p:nvSpPr>
          <p:cNvPr id="779529" name="Rectangle 265"/>
          <p:cNvSpPr>
            <a:spLocks noChangeArrowheads="1"/>
          </p:cNvSpPr>
          <p:nvPr/>
        </p:nvSpPr>
        <p:spPr bwMode="auto">
          <a:xfrm>
            <a:off x="6169025" y="4167188"/>
            <a:ext cx="492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40000</a:t>
            </a:r>
            <a:endParaRPr lang="ru-RU"/>
          </a:p>
        </p:txBody>
      </p:sp>
      <p:sp>
        <p:nvSpPr>
          <p:cNvPr id="779530" name="Rectangle 266"/>
          <p:cNvSpPr>
            <a:spLocks noChangeArrowheads="1"/>
          </p:cNvSpPr>
          <p:nvPr/>
        </p:nvSpPr>
        <p:spPr bwMode="auto">
          <a:xfrm>
            <a:off x="7426325" y="4167188"/>
            <a:ext cx="4921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50000</a:t>
            </a:r>
            <a:endParaRPr lang="ru-RU"/>
          </a:p>
        </p:txBody>
      </p:sp>
      <p:sp>
        <p:nvSpPr>
          <p:cNvPr id="779531" name="Rectangle 267"/>
          <p:cNvSpPr>
            <a:spLocks noChangeArrowheads="1"/>
          </p:cNvSpPr>
          <p:nvPr/>
        </p:nvSpPr>
        <p:spPr bwMode="auto">
          <a:xfrm>
            <a:off x="619125" y="852488"/>
            <a:ext cx="7591425" cy="37814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79532" name="Rectangle 268"/>
          <p:cNvSpPr>
            <a:spLocks noChangeArrowheads="1"/>
          </p:cNvSpPr>
          <p:nvPr/>
        </p:nvSpPr>
        <p:spPr bwMode="auto">
          <a:xfrm>
            <a:off x="4270375" y="4395788"/>
            <a:ext cx="6111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cs typeface="Arial" pitchFamily="34" charset="0"/>
              </a:rPr>
              <a:t>Time, s</a:t>
            </a:r>
            <a:endParaRPr lang="ru-RU"/>
          </a:p>
        </p:txBody>
      </p:sp>
      <p:sp>
        <p:nvSpPr>
          <p:cNvPr id="779533" name="Rectangle 269"/>
          <p:cNvSpPr>
            <a:spLocks noChangeArrowheads="1"/>
          </p:cNvSpPr>
          <p:nvPr/>
        </p:nvSpPr>
        <p:spPr bwMode="auto">
          <a:xfrm>
            <a:off x="7396163" y="919163"/>
            <a:ext cx="5524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 b="0">
                <a:solidFill>
                  <a:srgbClr val="000000"/>
                </a:solidFill>
                <a:cs typeface="Arial" pitchFamily="34" charset="0"/>
              </a:rPr>
              <a:t>MCP-5</a:t>
            </a:r>
            <a:endParaRPr lang="ru-RU"/>
          </a:p>
        </p:txBody>
      </p:sp>
      <p:sp>
        <p:nvSpPr>
          <p:cNvPr id="779534" name="Rectangle 270"/>
          <p:cNvSpPr>
            <a:spLocks noChangeArrowheads="1"/>
          </p:cNvSpPr>
          <p:nvPr/>
        </p:nvSpPr>
        <p:spPr bwMode="auto">
          <a:xfrm rot="16200000">
            <a:off x="488950" y="2579688"/>
            <a:ext cx="5238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cs typeface="Arial" pitchFamily="34" charset="0"/>
              </a:rPr>
              <a:t>h, mm</a:t>
            </a:r>
            <a:endParaRPr lang="ru-RU"/>
          </a:p>
        </p:txBody>
      </p:sp>
      <p:sp>
        <p:nvSpPr>
          <p:cNvPr id="779535" name="Text Box 271"/>
          <p:cNvSpPr txBox="1">
            <a:spLocks noChangeArrowheads="1"/>
          </p:cNvSpPr>
          <p:nvPr/>
        </p:nvSpPr>
        <p:spPr bwMode="auto">
          <a:xfrm>
            <a:off x="1787525" y="3338513"/>
            <a:ext cx="2190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400">
              <a:latin typeface="Arial" pitchFamily="34" charset="0"/>
            </a:endParaRPr>
          </a:p>
        </p:txBody>
      </p:sp>
      <p:sp>
        <p:nvSpPr>
          <p:cNvPr id="779536" name="Text Box 272"/>
          <p:cNvSpPr txBox="1">
            <a:spLocks noChangeArrowheads="1"/>
          </p:cNvSpPr>
          <p:nvPr/>
        </p:nvSpPr>
        <p:spPr bwMode="auto">
          <a:xfrm>
            <a:off x="1651000" y="3386138"/>
            <a:ext cx="1905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BZ" sz="1400">
                <a:latin typeface="Arial" pitchFamily="34" charset="0"/>
              </a:rPr>
              <a:t>Uncertaint sounding</a:t>
            </a:r>
            <a:endParaRPr lang="ru-RU" sz="1400">
              <a:latin typeface="Arial" pitchFamily="34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BZ" sz="1400">
                <a:latin typeface="Arial" pitchFamily="34" charset="0"/>
              </a:rPr>
              <a:t> interpretation</a:t>
            </a:r>
            <a:r>
              <a:rPr lang="ru-RU" sz="1400">
                <a:latin typeface="Arial" pitchFamily="34" charset="0"/>
              </a:rPr>
              <a:t> </a:t>
            </a:r>
          </a:p>
          <a:p>
            <a:pPr algn="ctr"/>
            <a:endParaRPr lang="ru-RU" sz="1400">
              <a:latin typeface="Arial" pitchFamily="34" charset="0"/>
            </a:endParaRPr>
          </a:p>
        </p:txBody>
      </p:sp>
      <p:sp>
        <p:nvSpPr>
          <p:cNvPr id="779537" name="Text Box 273"/>
          <p:cNvSpPr txBox="1">
            <a:spLocks noChangeArrowheads="1"/>
          </p:cNvSpPr>
          <p:nvPr/>
        </p:nvSpPr>
        <p:spPr bwMode="auto">
          <a:xfrm>
            <a:off x="1228725" y="4633913"/>
            <a:ext cx="3625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400">
              <a:latin typeface="Arial" pitchFamily="34" charset="0"/>
            </a:endParaRPr>
          </a:p>
        </p:txBody>
      </p:sp>
      <p:sp>
        <p:nvSpPr>
          <p:cNvPr id="779538" name="Text Box 274"/>
          <p:cNvSpPr txBox="1">
            <a:spLocks noChangeArrowheads="1"/>
          </p:cNvSpPr>
          <p:nvPr/>
        </p:nvSpPr>
        <p:spPr bwMode="auto">
          <a:xfrm>
            <a:off x="1304925" y="4862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400">
              <a:latin typeface="Arial" pitchFamily="34" charset="0"/>
            </a:endParaRPr>
          </a:p>
        </p:txBody>
      </p:sp>
      <p:sp>
        <p:nvSpPr>
          <p:cNvPr id="779539" name="Text Box 275"/>
          <p:cNvSpPr txBox="1">
            <a:spLocks noChangeArrowheads="1"/>
          </p:cNvSpPr>
          <p:nvPr/>
        </p:nvSpPr>
        <p:spPr bwMode="auto">
          <a:xfrm>
            <a:off x="911225" y="4784725"/>
            <a:ext cx="72612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sym typeface="Symbol" pitchFamily="18" charset="2"/>
              </a:rPr>
              <a:t>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ru-RU" sz="1400">
                <a:latin typeface="Arial" pitchFamily="34" charset="0"/>
              </a:rPr>
              <a:t>–</a:t>
            </a:r>
            <a:r>
              <a:rPr lang="en-US" sz="1600">
                <a:latin typeface="Arial" pitchFamily="34" charset="0"/>
              </a:rPr>
              <a:t> US measurement;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ru-RU" sz="1600">
                <a:latin typeface="Arial" pitchFamily="34" charset="0"/>
              </a:rPr>
              <a:t> </a:t>
            </a:r>
            <a:r>
              <a:rPr lang="ru-RU" sz="160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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ru-RU" sz="1600">
                <a:latin typeface="Arial" pitchFamily="34" charset="0"/>
              </a:rPr>
              <a:t>– </a:t>
            </a:r>
            <a:r>
              <a:rPr lang="en-US" sz="1600">
                <a:latin typeface="Arial" pitchFamily="34" charset="0"/>
              </a:rPr>
              <a:t>Post test measurement of specimen section</a:t>
            </a:r>
            <a:endParaRPr lang="ru-RU" sz="1600">
              <a:latin typeface="Arial" pitchFamily="34" charset="0"/>
            </a:endParaRPr>
          </a:p>
          <a:p>
            <a:endParaRPr lang="ru-RU" sz="1600">
              <a:latin typeface="Arial" pitchFamily="34" charset="0"/>
              <a:sym typeface="Symbol" pitchFamily="18" charset="2"/>
            </a:endParaRPr>
          </a:p>
          <a:p>
            <a:endParaRPr lang="ru-RU" sz="1600">
              <a:latin typeface="Arial" pitchFamily="34" charset="0"/>
            </a:endParaRPr>
          </a:p>
        </p:txBody>
      </p:sp>
      <p:sp>
        <p:nvSpPr>
          <p:cNvPr id="779540" name="Text Box 276"/>
          <p:cNvSpPr txBox="1">
            <a:spLocks noChangeArrowheads="1"/>
          </p:cNvSpPr>
          <p:nvPr/>
        </p:nvSpPr>
        <p:spPr bwMode="auto">
          <a:xfrm>
            <a:off x="1254125" y="5040313"/>
            <a:ext cx="2355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400">
              <a:latin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98D35D58-0AE3-4370-ACEB-A56FE1269F44}" type="slidenum">
              <a:rPr lang="en-GB"/>
              <a:pPr/>
              <a:t>12</a:t>
            </a:fld>
            <a:endParaRPr lang="en-GB"/>
          </a:p>
        </p:txBody>
      </p:sp>
      <p:pic>
        <p:nvPicPr>
          <p:cNvPr id="780292" name="Picture 4" descr="P-22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1327150"/>
            <a:ext cx="4779962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0293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Specimen axial section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0294" name="Rectangle 6"/>
          <p:cNvSpPr>
            <a:spLocks noChangeArrowheads="1"/>
          </p:cNvSpPr>
          <p:nvPr/>
        </p:nvSpPr>
        <p:spPr bwMode="auto">
          <a:xfrm>
            <a:off x="0" y="4603750"/>
            <a:ext cx="59880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5000"/>
              </a:lnSpc>
              <a:buFont typeface="Wingdings" pitchFamily="2" charset="2"/>
              <a:buChar char="ü"/>
            </a:pPr>
            <a:r>
              <a:rPr lang="en-BZ" sz="1800" b="0">
                <a:solidFill>
                  <a:srgbClr val="000066"/>
                </a:solidFill>
              </a:rPr>
              <a:t> </a:t>
            </a:r>
            <a:r>
              <a:rPr lang="en-BZ" sz="1600">
                <a:solidFill>
                  <a:srgbClr val="000066"/>
                </a:solidFill>
              </a:rPr>
              <a:t>The section is </a:t>
            </a:r>
            <a:r>
              <a:rPr lang="en-US" sz="1600">
                <a:solidFill>
                  <a:srgbClr val="000066"/>
                </a:solidFill>
              </a:rPr>
              <a:t>perpendicular to</a:t>
            </a:r>
            <a:r>
              <a:rPr lang="en-BZ" sz="1600">
                <a:solidFill>
                  <a:srgbClr val="000066"/>
                </a:solidFill>
              </a:rPr>
              <a:t> the </a:t>
            </a:r>
            <a:r>
              <a:rPr lang="en-US" sz="1600">
                <a:solidFill>
                  <a:srgbClr val="000066"/>
                </a:solidFill>
              </a:rPr>
              <a:t>ultrasonic defect </a:t>
            </a:r>
            <a:r>
              <a:rPr lang="en-BZ" sz="1600">
                <a:solidFill>
                  <a:srgbClr val="000066"/>
                </a:solidFill>
              </a:rPr>
              <a:t>axis </a:t>
            </a:r>
            <a:endParaRPr lang="ru-RU" sz="1600">
              <a:solidFill>
                <a:srgbClr val="000066"/>
              </a:solidFill>
            </a:endParaRPr>
          </a:p>
          <a:p>
            <a:pPr>
              <a:lnSpc>
                <a:spcPct val="135000"/>
              </a:lnSpc>
              <a:buFont typeface="Wingdings" pitchFamily="2" charset="2"/>
              <a:buChar char="ü"/>
            </a:pPr>
            <a:r>
              <a:rPr lang="ru-RU" sz="1600">
                <a:solidFill>
                  <a:srgbClr val="000066"/>
                </a:solidFill>
              </a:rPr>
              <a:t> </a:t>
            </a:r>
            <a:r>
              <a:rPr lang="en-US" sz="1600">
                <a:solidFill>
                  <a:srgbClr val="000066"/>
                </a:solidFill>
              </a:rPr>
              <a:t>Non-even boundary of the</a:t>
            </a:r>
            <a:r>
              <a:rPr lang="ru-RU" sz="1600">
                <a:solidFill>
                  <a:srgbClr val="000066"/>
                </a:solidFill>
              </a:rPr>
              <a:t> </a:t>
            </a:r>
            <a:r>
              <a:rPr lang="en-US" sz="1600">
                <a:solidFill>
                  <a:srgbClr val="000066"/>
                </a:solidFill>
              </a:rPr>
              <a:t>interaction zone</a:t>
            </a:r>
            <a:endParaRPr lang="ru-RU" sz="1600">
              <a:solidFill>
                <a:srgbClr val="000066"/>
              </a:solidFill>
            </a:endParaRPr>
          </a:p>
          <a:p>
            <a:pPr>
              <a:lnSpc>
                <a:spcPct val="135000"/>
              </a:lnSpc>
              <a:buFont typeface="Wingdings" pitchFamily="2" charset="2"/>
              <a:buChar char="ü"/>
            </a:pPr>
            <a:r>
              <a:rPr lang="ru-RU" sz="1600">
                <a:solidFill>
                  <a:srgbClr val="000066"/>
                </a:solidFill>
              </a:rPr>
              <a:t> 2 </a:t>
            </a:r>
            <a:r>
              <a:rPr lang="en-US" sz="1600">
                <a:solidFill>
                  <a:srgbClr val="000066"/>
                </a:solidFill>
              </a:rPr>
              <a:t>different structures in the IZ visible at the macrolevel</a:t>
            </a:r>
            <a:endParaRPr lang="ru-RU" sz="1600">
              <a:solidFill>
                <a:srgbClr val="000066"/>
              </a:solidFill>
            </a:endParaRPr>
          </a:p>
        </p:txBody>
      </p:sp>
      <p:sp>
        <p:nvSpPr>
          <p:cNvPr id="780295" name="Text Box 7"/>
          <p:cNvSpPr txBox="1">
            <a:spLocks noChangeArrowheads="1"/>
          </p:cNvSpPr>
          <p:nvPr/>
        </p:nvSpPr>
        <p:spPr bwMode="auto">
          <a:xfrm>
            <a:off x="2701925" y="3789363"/>
            <a:ext cx="9413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990033"/>
                </a:solidFill>
                <a:latin typeface="Arial" pitchFamily="34" charset="0"/>
              </a:rPr>
              <a:t>mass.%</a:t>
            </a:r>
          </a:p>
          <a:p>
            <a:pPr algn="ctr"/>
            <a:endParaRPr lang="ru-RU" sz="1400">
              <a:solidFill>
                <a:srgbClr val="990033"/>
              </a:solidFill>
              <a:latin typeface="Arial" pitchFamily="34" charset="0"/>
            </a:endParaRPr>
          </a:p>
        </p:txBody>
      </p:sp>
      <p:sp>
        <p:nvSpPr>
          <p:cNvPr id="780297" name="Text Box 9"/>
          <p:cNvSpPr txBox="1">
            <a:spLocks noChangeArrowheads="1"/>
          </p:cNvSpPr>
          <p:nvPr/>
        </p:nvSpPr>
        <p:spPr bwMode="auto">
          <a:xfrm>
            <a:off x="406400" y="4200525"/>
            <a:ext cx="2554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U – 40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Zr – 16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Fe – 42</a:t>
            </a:r>
            <a:endParaRPr lang="ru-RU" sz="1600">
              <a:solidFill>
                <a:srgbClr val="000066"/>
              </a:solidFill>
              <a:latin typeface="Arial" pitchFamily="34" charset="0"/>
            </a:endParaRPr>
          </a:p>
        </p:txBody>
      </p:sp>
      <p:grpSp>
        <p:nvGrpSpPr>
          <p:cNvPr id="780302" name="Group 14"/>
          <p:cNvGrpSpPr>
            <a:grpSpLocks/>
          </p:cNvGrpSpPr>
          <p:nvPr/>
        </p:nvGrpSpPr>
        <p:grpSpPr bwMode="auto">
          <a:xfrm>
            <a:off x="6030913" y="1258888"/>
            <a:ext cx="2805112" cy="2794000"/>
            <a:chOff x="6381" y="1134"/>
            <a:chExt cx="4419" cy="4401"/>
          </a:xfrm>
        </p:grpSpPr>
        <p:pic>
          <p:nvPicPr>
            <p:cNvPr id="780303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" y="1134"/>
              <a:ext cx="4419" cy="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0304" name="Rectangle 16"/>
            <p:cNvSpPr>
              <a:spLocks noChangeArrowheads="1"/>
            </p:cNvSpPr>
            <p:nvPr/>
          </p:nvSpPr>
          <p:spPr bwMode="auto">
            <a:xfrm>
              <a:off x="6838" y="1769"/>
              <a:ext cx="734" cy="73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0305" name="Rectangle 17"/>
            <p:cNvSpPr>
              <a:spLocks noChangeArrowheads="1"/>
            </p:cNvSpPr>
            <p:nvPr/>
          </p:nvSpPr>
          <p:spPr bwMode="auto">
            <a:xfrm>
              <a:off x="9624" y="3129"/>
              <a:ext cx="498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r>
                <a:rPr lang="en-US" b="0">
                  <a:solidFill>
                    <a:srgbClr val="FFFFFF"/>
                  </a:solidFill>
                  <a:cs typeface="Mangal" pitchFamily="18" charset="0"/>
                </a:rPr>
                <a:t>SQ2</a:t>
              </a:r>
              <a:endParaRPr lang="ru-RU"/>
            </a:p>
          </p:txBody>
        </p:sp>
        <p:sp>
          <p:nvSpPr>
            <p:cNvPr id="780306" name="Rectangle 18"/>
            <p:cNvSpPr>
              <a:spLocks noChangeArrowheads="1"/>
            </p:cNvSpPr>
            <p:nvPr/>
          </p:nvSpPr>
          <p:spPr bwMode="auto">
            <a:xfrm>
              <a:off x="9111" y="3528"/>
              <a:ext cx="1504" cy="148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80307" name="Rectangle 19"/>
            <p:cNvSpPr>
              <a:spLocks noChangeArrowheads="1"/>
            </p:cNvSpPr>
            <p:nvPr/>
          </p:nvSpPr>
          <p:spPr bwMode="auto">
            <a:xfrm>
              <a:off x="6945" y="1362"/>
              <a:ext cx="627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b="0">
                  <a:solidFill>
                    <a:srgbClr val="FFFFFF"/>
                  </a:solidFill>
                  <a:cs typeface="Mangal" pitchFamily="18" charset="0"/>
                </a:rPr>
                <a:t>SQ1</a:t>
              </a:r>
              <a:endParaRPr lang="ru-RU"/>
            </a:p>
          </p:txBody>
        </p:sp>
      </p:grpSp>
      <p:graphicFrame>
        <p:nvGraphicFramePr>
          <p:cNvPr id="780334" name="Group 46"/>
          <p:cNvGraphicFramePr>
            <a:graphicFrameLocks noGrp="1"/>
          </p:cNvGraphicFramePr>
          <p:nvPr>
            <p:ph idx="1"/>
          </p:nvPr>
        </p:nvGraphicFramePr>
        <p:xfrm>
          <a:off x="6103938" y="4660900"/>
          <a:ext cx="2794000" cy="1122363"/>
        </p:xfrm>
        <a:graphic>
          <a:graphicData uri="http://schemas.openxmlformats.org/drawingml/2006/table">
            <a:tbl>
              <a:tblPr/>
              <a:tblGrid>
                <a:gridCol w="698500"/>
                <a:gridCol w="698500"/>
                <a:gridCol w="698500"/>
                <a:gridCol w="698500"/>
              </a:tblGrid>
              <a:tr h="179388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Zr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SQ1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SQ2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0335" name="Text Box 47"/>
          <p:cNvSpPr txBox="1">
            <a:spLocks noChangeArrowheads="1"/>
          </p:cNvSpPr>
          <p:nvPr/>
        </p:nvSpPr>
        <p:spPr bwMode="auto">
          <a:xfrm>
            <a:off x="6961188" y="914400"/>
            <a:ext cx="985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rgbClr val="990033"/>
                </a:solidFill>
                <a:latin typeface="Arial" pitchFamily="34" charset="0"/>
              </a:rPr>
              <a:t>SEM/EDX</a:t>
            </a:r>
            <a:endParaRPr lang="ru-RU" sz="1400">
              <a:solidFill>
                <a:srgbClr val="990033"/>
              </a:solidFill>
              <a:latin typeface="Arial" pitchFamily="34" charset="0"/>
            </a:endParaRPr>
          </a:p>
        </p:txBody>
      </p:sp>
      <p:sp>
        <p:nvSpPr>
          <p:cNvPr id="780336" name="Line 48"/>
          <p:cNvSpPr>
            <a:spLocks noChangeShapeType="1"/>
          </p:cNvSpPr>
          <p:nvPr/>
        </p:nvSpPr>
        <p:spPr bwMode="auto">
          <a:xfrm flipV="1">
            <a:off x="3875088" y="2032000"/>
            <a:ext cx="2525712" cy="160338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0337" name="Line 49"/>
          <p:cNvSpPr>
            <a:spLocks noChangeShapeType="1"/>
          </p:cNvSpPr>
          <p:nvPr/>
        </p:nvSpPr>
        <p:spPr bwMode="auto">
          <a:xfrm>
            <a:off x="3090863" y="2105025"/>
            <a:ext cx="4673600" cy="1363663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0338" name="Text Box 50"/>
          <p:cNvSpPr txBox="1">
            <a:spLocks noChangeArrowheads="1"/>
          </p:cNvSpPr>
          <p:nvPr/>
        </p:nvSpPr>
        <p:spPr bwMode="auto">
          <a:xfrm>
            <a:off x="7018338" y="4244975"/>
            <a:ext cx="9413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990033"/>
                </a:solidFill>
                <a:latin typeface="Arial" pitchFamily="34" charset="0"/>
              </a:rPr>
              <a:t>mass.%</a:t>
            </a:r>
          </a:p>
          <a:p>
            <a:pPr algn="ctr"/>
            <a:endParaRPr lang="ru-RU" sz="1400">
              <a:solidFill>
                <a:srgbClr val="990033"/>
              </a:solidFill>
              <a:latin typeface="Arial" pitchFamily="34" charset="0"/>
            </a:endParaRPr>
          </a:p>
        </p:txBody>
      </p:sp>
      <p:sp>
        <p:nvSpPr>
          <p:cNvPr id="780339" name="Text Box 51"/>
          <p:cNvSpPr txBox="1">
            <a:spLocks noChangeArrowheads="1"/>
          </p:cNvSpPr>
          <p:nvPr/>
        </p:nvSpPr>
        <p:spPr bwMode="auto">
          <a:xfrm>
            <a:off x="3036888" y="4162425"/>
            <a:ext cx="2554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U –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38;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Zr –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4;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Fe –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50</a:t>
            </a:r>
          </a:p>
        </p:txBody>
      </p:sp>
      <p:sp>
        <p:nvSpPr>
          <p:cNvPr id="780340" name="Line 52"/>
          <p:cNvSpPr>
            <a:spLocks noChangeShapeType="1"/>
          </p:cNvSpPr>
          <p:nvPr/>
        </p:nvSpPr>
        <p:spPr bwMode="auto">
          <a:xfrm flipH="1">
            <a:off x="3657600" y="2192338"/>
            <a:ext cx="246063" cy="1973262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80341" name="Line 53"/>
          <p:cNvSpPr>
            <a:spLocks noChangeShapeType="1"/>
          </p:cNvSpPr>
          <p:nvPr/>
        </p:nvSpPr>
        <p:spPr bwMode="auto">
          <a:xfrm flipH="1">
            <a:off x="1871663" y="2105025"/>
            <a:ext cx="1249362" cy="2119313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0BCDAE08-A2D4-411D-B8FE-D57FDFAEE327}" type="slidenum">
              <a:rPr lang="en-GB"/>
              <a:pPr/>
              <a:t>13</a:t>
            </a:fld>
            <a:endParaRPr lang="en-GB"/>
          </a:p>
        </p:txBody>
      </p:sp>
      <p:sp>
        <p:nvSpPr>
          <p:cNvPr id="781316" name="Rectangle 4"/>
          <p:cNvSpPr>
            <a:spLocks noGrp="1" noChangeArrowheads="1"/>
          </p:cNvSpPr>
          <p:nvPr>
            <p:ph type="title"/>
          </p:nvPr>
        </p:nvSpPr>
        <p:spPr>
          <a:xfrm>
            <a:off x="711200" y="261938"/>
            <a:ext cx="7772400" cy="639762"/>
          </a:xfrm>
          <a:noFill/>
          <a:ln/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Specimen temperature conditions and IZ final boundary position in the end of the test</a:t>
            </a:r>
            <a:r>
              <a:rPr lang="en-US"/>
              <a:t> </a:t>
            </a:r>
            <a:endParaRPr lang="ru-RU"/>
          </a:p>
        </p:txBody>
      </p:sp>
      <p:sp>
        <p:nvSpPr>
          <p:cNvPr id="781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01650" y="4132263"/>
            <a:ext cx="8170863" cy="1581150"/>
          </a:xfrm>
          <a:noFill/>
          <a:ln/>
        </p:spPr>
        <p:txBody>
          <a:bodyPr/>
          <a:lstStyle/>
          <a:p>
            <a:r>
              <a:rPr lang="en-BZ" sz="2000">
                <a:effectLst/>
              </a:rPr>
              <a:t>A – </a:t>
            </a:r>
            <a:r>
              <a:rPr lang="en-US" sz="2000">
                <a:effectLst/>
              </a:rPr>
              <a:t>initial position of the specimen surface</a:t>
            </a:r>
            <a:r>
              <a:rPr lang="ru-RU" sz="2000">
                <a:effectLst/>
              </a:rPr>
              <a:t>, В – </a:t>
            </a:r>
            <a:r>
              <a:rPr lang="en-US" sz="2000">
                <a:effectLst/>
              </a:rPr>
              <a:t>final boundary of the interaction zone</a:t>
            </a:r>
            <a:endParaRPr lang="ru-RU" sz="2000">
              <a:effectLst/>
            </a:endParaRPr>
          </a:p>
          <a:p>
            <a:r>
              <a:rPr lang="en-US" sz="2000">
                <a:effectLst/>
              </a:rPr>
              <a:t>Calculated by the </a:t>
            </a:r>
            <a:r>
              <a:rPr lang="en-BZ" sz="2000">
                <a:effectLst/>
              </a:rPr>
              <a:t>ANSYS</a:t>
            </a:r>
            <a:r>
              <a:rPr lang="en-US" sz="2000">
                <a:effectLst/>
              </a:rPr>
              <a:t> code using the measured boundary conditions and temperatures in TC locations</a:t>
            </a:r>
            <a:endParaRPr lang="ru-RU" sz="2000">
              <a:effectLst/>
            </a:endParaRPr>
          </a:p>
          <a:p>
            <a:r>
              <a:rPr lang="en-US" sz="2000">
                <a:effectLst/>
              </a:rPr>
              <a:t>The IZ boundary is located in the</a:t>
            </a:r>
            <a:r>
              <a:rPr lang="ru-RU" sz="2000">
                <a:effectLst/>
              </a:rPr>
              <a:t> </a:t>
            </a:r>
            <a:r>
              <a:rPr lang="en-BZ" sz="2000">
                <a:effectLst/>
              </a:rPr>
              <a:t>1</a:t>
            </a:r>
            <a:r>
              <a:rPr lang="ru-RU" sz="2000">
                <a:effectLst/>
              </a:rPr>
              <a:t>06</a:t>
            </a:r>
            <a:r>
              <a:rPr lang="en-BZ" sz="2000">
                <a:effectLst/>
              </a:rPr>
              <a:t>0 - 1250</a:t>
            </a:r>
            <a:r>
              <a:rPr lang="en-BZ" sz="2000">
                <a:effectLst/>
                <a:sym typeface="Symbol" pitchFamily="18" charset="2"/>
              </a:rPr>
              <a:t></a:t>
            </a:r>
            <a:r>
              <a:rPr lang="ru-RU" sz="2000">
                <a:effectLst/>
              </a:rPr>
              <a:t> </a:t>
            </a:r>
            <a:r>
              <a:rPr lang="en-BZ" sz="2000">
                <a:effectLst/>
              </a:rPr>
              <a:t>C temperature region</a:t>
            </a:r>
            <a:endParaRPr lang="ru-RU" sz="2000">
              <a:effectLst/>
            </a:endParaRPr>
          </a:p>
        </p:txBody>
      </p:sp>
      <p:pic>
        <p:nvPicPr>
          <p:cNvPr id="781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346200"/>
            <a:ext cx="266541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1319" name="Text Box 7"/>
          <p:cNvSpPr txBox="1">
            <a:spLocks noChangeArrowheads="1"/>
          </p:cNvSpPr>
          <p:nvPr/>
        </p:nvSpPr>
        <p:spPr bwMode="auto">
          <a:xfrm>
            <a:off x="0" y="1001713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1400" b="0">
                <a:latin typeface="Arial" pitchFamily="34" charset="0"/>
              </a:rPr>
              <a:t>Т</a:t>
            </a:r>
            <a:r>
              <a:rPr lang="en-US" sz="1400" b="0">
                <a:latin typeface="Arial" pitchFamily="34" charset="0"/>
              </a:rPr>
              <a:t>,</a:t>
            </a:r>
            <a:r>
              <a:rPr lang="en-US" sz="1400" b="0" baseline="30000">
                <a:latin typeface="Arial" pitchFamily="34" charset="0"/>
              </a:rPr>
              <a:t>o</a:t>
            </a:r>
            <a:r>
              <a:rPr lang="en-US" sz="1400" b="0">
                <a:latin typeface="Arial" pitchFamily="34" charset="0"/>
              </a:rPr>
              <a:t>C</a:t>
            </a:r>
            <a:endParaRPr lang="ru-RU" sz="1400" b="0">
              <a:latin typeface="Arial" pitchFamily="34" charset="0"/>
            </a:endParaRPr>
          </a:p>
        </p:txBody>
      </p:sp>
      <p:sp>
        <p:nvSpPr>
          <p:cNvPr id="781320" name="Text Box 8"/>
          <p:cNvSpPr txBox="1">
            <a:spLocks noChangeArrowheads="1"/>
          </p:cNvSpPr>
          <p:nvPr/>
        </p:nvSpPr>
        <p:spPr bwMode="auto">
          <a:xfrm>
            <a:off x="2482850" y="3857625"/>
            <a:ext cx="528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 b="0">
                <a:latin typeface="Arial" pitchFamily="34" charset="0"/>
              </a:rPr>
              <a:t>h, m</a:t>
            </a:r>
            <a:endParaRPr lang="ru-RU" sz="1400" b="0">
              <a:latin typeface="Arial" pitchFamily="34" charset="0"/>
            </a:endParaRPr>
          </a:p>
        </p:txBody>
      </p:sp>
      <p:grpSp>
        <p:nvGrpSpPr>
          <p:cNvPr id="781321" name="Group 9"/>
          <p:cNvGrpSpPr>
            <a:grpSpLocks/>
          </p:cNvGrpSpPr>
          <p:nvPr/>
        </p:nvGrpSpPr>
        <p:grpSpPr bwMode="auto">
          <a:xfrm>
            <a:off x="3067050" y="1160463"/>
            <a:ext cx="5873750" cy="2573337"/>
            <a:chOff x="2060" y="731"/>
            <a:chExt cx="3700" cy="1621"/>
          </a:xfrm>
        </p:grpSpPr>
        <p:pic>
          <p:nvPicPr>
            <p:cNvPr id="781322" name="Picture 10" descr="mcp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" y="926"/>
              <a:ext cx="3700" cy="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1323" name="Text Box 11"/>
            <p:cNvSpPr txBox="1">
              <a:spLocks noChangeArrowheads="1"/>
            </p:cNvSpPr>
            <p:nvPr/>
          </p:nvSpPr>
          <p:spPr bwMode="auto">
            <a:xfrm>
              <a:off x="2481" y="731"/>
              <a:ext cx="19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>
                  <a:latin typeface="Arial" pitchFamily="34" charset="0"/>
                </a:rPr>
                <a:t>A</a:t>
              </a:r>
              <a:endParaRPr lang="ru-RU" sz="1400">
                <a:latin typeface="Arial" pitchFamily="34" charset="0"/>
              </a:endParaRPr>
            </a:p>
          </p:txBody>
        </p:sp>
        <p:sp>
          <p:nvSpPr>
            <p:cNvPr id="781324" name="Line 12"/>
            <p:cNvSpPr>
              <a:spLocks noChangeShapeType="1"/>
            </p:cNvSpPr>
            <p:nvPr/>
          </p:nvSpPr>
          <p:spPr bwMode="auto">
            <a:xfrm>
              <a:off x="2648" y="880"/>
              <a:ext cx="80" cy="1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AA7505CF-5275-48E1-A139-7BB07B492D49}" type="slidenum">
              <a:rPr lang="en-GB"/>
              <a:pPr/>
              <a:t>14</a:t>
            </a:fld>
            <a:endParaRPr lang="en-GB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5963" y="263525"/>
            <a:ext cx="7772400" cy="639763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with corrosion of Russian vessel steel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811011" name="Group 3"/>
          <p:cNvGraphicFramePr>
            <a:graphicFrameLocks noGrp="1"/>
          </p:cNvGraphicFramePr>
          <p:nvPr>
            <p:ph type="tbl" idx="1"/>
          </p:nvPr>
        </p:nvGraphicFramePr>
        <p:xfrm>
          <a:off x="1141413" y="1058863"/>
          <a:ext cx="7118350" cy="2989262"/>
        </p:xfrm>
        <a:graphic>
          <a:graphicData uri="http://schemas.openxmlformats.org/drawingml/2006/table">
            <a:tbl>
              <a:tblPr/>
              <a:tblGrid>
                <a:gridCol w="1327150"/>
                <a:gridCol w="1016000"/>
                <a:gridCol w="1450975"/>
                <a:gridCol w="1408112"/>
                <a:gridCol w="652463"/>
                <a:gridCol w="623887"/>
                <a:gridCol w="639763"/>
              </a:tblGrid>
              <a:tr h="536575"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Test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Corium oxidation index,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Temperature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on the IZ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boundary,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C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Mass fraction of the interacting specimen steel,   ,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IZ composition,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mass.%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3746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U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Zr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Fe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MC6 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C-30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1120…1200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4.1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25.6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5.4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64.4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MC7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C-30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1030…1100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0.4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44.0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2.2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50.0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MC8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C-70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1200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2.9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22.0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6.1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68.2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MC9 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* *</a:t>
                      </a:r>
                      <a:endParaRPr kumimoji="0" lang="ru-RU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C-30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1060…1100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11.5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33.3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8.3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53.0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MCP-1 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kumimoji="0" lang="ru-RU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C-17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1000…1090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5.9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44.4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14.0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40.0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MCP-5 </a:t>
                      </a:r>
                      <a:r>
                        <a:rPr kumimoji="0" lang="en-US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* *</a:t>
                      </a:r>
                      <a:endParaRPr kumimoji="0" lang="ru-RU" sz="16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C-30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1060…1250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5.6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40.0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14.0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44.0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1079" name="Rectangle 71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811080" name="Object 72"/>
          <p:cNvGraphicFramePr>
            <a:graphicFrameLocks noChangeAspect="1"/>
          </p:cNvGraphicFramePr>
          <p:nvPr/>
        </p:nvGraphicFramePr>
        <p:xfrm>
          <a:off x="5146675" y="1614488"/>
          <a:ext cx="30797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085" name="Формула" r:id="rId3" imgW="253800" imgH="228600" progId="Equation.3">
                  <p:embed/>
                </p:oleObj>
              </mc:Choice>
              <mc:Fallback>
                <p:oleObj name="Формула" r:id="rId3" imgW="253800" imgH="228600" progId="Equation.3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6675" y="1614488"/>
                        <a:ext cx="307975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1081" name="Text Box 73"/>
          <p:cNvSpPr txBox="1">
            <a:spLocks noChangeArrowheads="1"/>
          </p:cNvSpPr>
          <p:nvPr/>
        </p:nvSpPr>
        <p:spPr bwMode="auto">
          <a:xfrm>
            <a:off x="1141413" y="4211638"/>
            <a:ext cx="4054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baseline="3000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60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 - metallic body in the ingot </a:t>
            </a:r>
          </a:p>
          <a:p>
            <a:r>
              <a:rPr lang="en-US" sz="1600">
                <a:solidFill>
                  <a:srgbClr val="990033"/>
                </a:solidFill>
                <a:latin typeface="Arial" pitchFamily="34" charset="0"/>
              </a:rPr>
              <a:t>* * - molten oxidic pool with free surface</a:t>
            </a:r>
          </a:p>
        </p:txBody>
      </p:sp>
      <p:sp>
        <p:nvSpPr>
          <p:cNvPr id="811082" name="Rectangle 7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811083" name="Text Box 75"/>
          <p:cNvSpPr txBox="1">
            <a:spLocks noChangeArrowheads="1"/>
          </p:cNvSpPr>
          <p:nvPr/>
        </p:nvSpPr>
        <p:spPr bwMode="auto">
          <a:xfrm>
            <a:off x="646113" y="4978400"/>
            <a:ext cx="8497887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4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The crust-free pool surface guarantees the absence of “hot” metallic liquid in the oxidic liquid due to Fe evaporation</a:t>
            </a:r>
            <a:endParaRPr lang="ru-RU" sz="1800">
              <a:latin typeface="Arial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In terms of conditions, the most similar test to</a:t>
            </a:r>
            <a:r>
              <a:rPr lang="ru-RU" sz="1800">
                <a:latin typeface="Arial" pitchFamily="34" charset="0"/>
              </a:rPr>
              <a:t> МСР- 5 </a:t>
            </a:r>
            <a:r>
              <a:rPr lang="en-US" sz="1800">
                <a:latin typeface="Arial" pitchFamily="34" charset="0"/>
              </a:rPr>
              <a:t>is </a:t>
            </a:r>
            <a:r>
              <a:rPr lang="ru-RU" sz="1800">
                <a:latin typeface="Arial" pitchFamily="34" charset="0"/>
              </a:rPr>
              <a:t>МС9 (С</a:t>
            </a:r>
            <a:r>
              <a:rPr lang="en-US" sz="1800" baseline="-25000">
                <a:latin typeface="Arial" pitchFamily="34" charset="0"/>
              </a:rPr>
              <a:t>n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and the absence of crust</a:t>
            </a:r>
            <a:r>
              <a:rPr lang="ru-RU" sz="1800"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C36CDD39-08E5-4CD2-AE5D-9426E8CE13AD}" type="slidenum">
              <a:rPr lang="en-GB"/>
              <a:pPr/>
              <a:t>15</a:t>
            </a:fld>
            <a:endParaRPr lang="en-GB"/>
          </a:p>
        </p:txBody>
      </p:sp>
      <p:pic>
        <p:nvPicPr>
          <p:cNvPr id="812035" name="Picture 3" descr="N6635-1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91"/>
          <a:stretch>
            <a:fillRect/>
          </a:stretch>
        </p:blipFill>
        <p:spPr bwMode="auto">
          <a:xfrm>
            <a:off x="4824413" y="881063"/>
            <a:ext cx="40592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8" y="0"/>
            <a:ext cx="8759825" cy="639763"/>
          </a:xfrm>
          <a:noFill/>
          <a:ln/>
        </p:spPr>
        <p:txBody>
          <a:bodyPr/>
          <a:lstStyle/>
          <a:p>
            <a:r>
              <a:rPr lang="en-US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with corrosion of Russian vessel steel</a:t>
            </a:r>
            <a:r>
              <a:rPr lang="ru-RU" sz="2600">
                <a:effectLst>
                  <a:outerShdw blurRad="38100" dist="38100" dir="2700000" algn="tl">
                    <a:srgbClr val="000000"/>
                  </a:outerShdw>
                </a:effectLst>
              </a:rPr>
              <a:t> (2)</a:t>
            </a:r>
          </a:p>
        </p:txBody>
      </p:sp>
      <p:sp>
        <p:nvSpPr>
          <p:cNvPr id="812036" name="Text Box 4"/>
          <p:cNvSpPr txBox="1">
            <a:spLocks noChangeArrowheads="1"/>
          </p:cNvSpPr>
          <p:nvPr/>
        </p:nvSpPr>
        <p:spPr bwMode="auto">
          <a:xfrm>
            <a:off x="4443413" y="2008188"/>
            <a:ext cx="88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400">
              <a:latin typeface="Arial" pitchFamily="34" charset="0"/>
            </a:endParaRPr>
          </a:p>
        </p:txBody>
      </p:sp>
      <p:sp>
        <p:nvSpPr>
          <p:cNvPr id="812037" name="Text Box 5"/>
          <p:cNvSpPr txBox="1">
            <a:spLocks noChangeArrowheads="1"/>
          </p:cNvSpPr>
          <p:nvPr/>
        </p:nvSpPr>
        <p:spPr bwMode="auto">
          <a:xfrm>
            <a:off x="6745288" y="3408363"/>
            <a:ext cx="1042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U – 27.0</a:t>
            </a:r>
          </a:p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Zr – 11.0</a:t>
            </a:r>
          </a:p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Fe – 56.0</a:t>
            </a:r>
            <a:endParaRPr lang="ru-RU" sz="16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12038" name="Text Box 6"/>
          <p:cNvSpPr txBox="1">
            <a:spLocks noChangeArrowheads="1"/>
          </p:cNvSpPr>
          <p:nvPr/>
        </p:nvSpPr>
        <p:spPr bwMode="auto">
          <a:xfrm>
            <a:off x="8047038" y="3379788"/>
            <a:ext cx="1042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U – 39.5</a:t>
            </a:r>
          </a:p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Zr – 5.4</a:t>
            </a:r>
          </a:p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Fe – 50.0</a:t>
            </a:r>
            <a:endParaRPr lang="ru-RU" sz="16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12039" name="Line 7"/>
          <p:cNvSpPr>
            <a:spLocks noChangeShapeType="1"/>
          </p:cNvSpPr>
          <p:nvPr/>
        </p:nvSpPr>
        <p:spPr bwMode="auto">
          <a:xfrm flipH="1" flipV="1">
            <a:off x="8302625" y="1587500"/>
            <a:ext cx="360363" cy="1857375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2040" name="Line 8"/>
          <p:cNvSpPr>
            <a:spLocks noChangeShapeType="1"/>
          </p:cNvSpPr>
          <p:nvPr/>
        </p:nvSpPr>
        <p:spPr bwMode="auto">
          <a:xfrm flipH="1" flipV="1">
            <a:off x="6481763" y="1944688"/>
            <a:ext cx="830262" cy="1471612"/>
          </a:xfrm>
          <a:prstGeom prst="line">
            <a:avLst/>
          </a:prstGeom>
          <a:noFill/>
          <a:ln w="12700">
            <a:solidFill>
              <a:srgbClr val="00FFFF"/>
            </a:solidFill>
            <a:round/>
            <a:headEnd type="none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2041" name="Text Box 9"/>
          <p:cNvSpPr txBox="1">
            <a:spLocks noChangeArrowheads="1"/>
          </p:cNvSpPr>
          <p:nvPr/>
        </p:nvSpPr>
        <p:spPr bwMode="auto">
          <a:xfrm>
            <a:off x="6242050" y="501650"/>
            <a:ext cx="9334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solidFill>
                  <a:srgbClr val="000066"/>
                </a:solidFill>
                <a:latin typeface="Arial" pitchFamily="34" charset="0"/>
              </a:rPr>
              <a:t>MC9</a:t>
            </a:r>
          </a:p>
          <a:p>
            <a:pPr algn="ctr"/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12042" name="Text Box 10"/>
          <p:cNvSpPr txBox="1">
            <a:spLocks noChangeArrowheads="1"/>
          </p:cNvSpPr>
          <p:nvPr/>
        </p:nvSpPr>
        <p:spPr bwMode="auto">
          <a:xfrm>
            <a:off x="7165975" y="4294188"/>
            <a:ext cx="1128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latin typeface="Arial" pitchFamily="34" charset="0"/>
              </a:rPr>
              <a:t>mass %</a:t>
            </a:r>
          </a:p>
          <a:p>
            <a:pPr algn="ctr"/>
            <a:endParaRPr lang="ru-RU" sz="1200">
              <a:latin typeface="Arial" pitchFamily="34" charset="0"/>
            </a:endParaRPr>
          </a:p>
        </p:txBody>
      </p:sp>
      <p:sp>
        <p:nvSpPr>
          <p:cNvPr id="812043" name="Line 11"/>
          <p:cNvSpPr>
            <a:spLocks noChangeShapeType="1"/>
          </p:cNvSpPr>
          <p:nvPr/>
        </p:nvSpPr>
        <p:spPr bwMode="auto">
          <a:xfrm>
            <a:off x="10429875" y="1584325"/>
            <a:ext cx="812800" cy="0"/>
          </a:xfrm>
          <a:prstGeom prst="line">
            <a:avLst/>
          </a:prstGeom>
          <a:noFill/>
          <a:ln w="19050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2044" name="Text Box 12"/>
          <p:cNvSpPr txBox="1">
            <a:spLocks noChangeArrowheads="1"/>
          </p:cNvSpPr>
          <p:nvPr/>
        </p:nvSpPr>
        <p:spPr bwMode="auto">
          <a:xfrm>
            <a:off x="1139825" y="5116513"/>
            <a:ext cx="6762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ru-RU" sz="1400">
              <a:latin typeface="Arial" pitchFamily="34" charset="0"/>
            </a:endParaRPr>
          </a:p>
        </p:txBody>
      </p:sp>
      <p:sp>
        <p:nvSpPr>
          <p:cNvPr id="812046" name="Rectangle 14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graphicFrame>
        <p:nvGraphicFramePr>
          <p:cNvPr id="812047" name="Object 15"/>
          <p:cNvGraphicFramePr>
            <a:graphicFrameLocks noChangeAspect="1"/>
          </p:cNvGraphicFramePr>
          <p:nvPr/>
        </p:nvGraphicFramePr>
        <p:xfrm>
          <a:off x="2235200" y="3849688"/>
          <a:ext cx="3851275" cy="262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060" name="Plot" r:id="rId4" imgW="6322946" imgH="4309434" progId="Grapher.Document">
                  <p:embed/>
                </p:oleObj>
              </mc:Choice>
              <mc:Fallback>
                <p:oleObj name="Plot" r:id="rId4" imgW="6322946" imgH="4309434" progId="Grapher.Document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5200" y="3849688"/>
                        <a:ext cx="3851275" cy="2620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2048" name="Text Box 16"/>
          <p:cNvSpPr txBox="1">
            <a:spLocks noChangeArrowheads="1"/>
          </p:cNvSpPr>
          <p:nvPr/>
        </p:nvSpPr>
        <p:spPr bwMode="auto">
          <a:xfrm>
            <a:off x="1622425" y="3841750"/>
            <a:ext cx="590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1400">
                <a:latin typeface="Arial" pitchFamily="34" charset="0"/>
              </a:rPr>
              <a:t>Т, </a:t>
            </a:r>
            <a:r>
              <a:rPr lang="ru-RU" sz="1400">
                <a:latin typeface="Arial" pitchFamily="34" charset="0"/>
                <a:sym typeface="Symbol" pitchFamily="18" charset="2"/>
              </a:rPr>
              <a:t>С</a:t>
            </a:r>
          </a:p>
        </p:txBody>
      </p:sp>
      <p:sp>
        <p:nvSpPr>
          <p:cNvPr id="812049" name="Text Box 17"/>
          <p:cNvSpPr txBox="1">
            <a:spLocks noChangeArrowheads="1"/>
          </p:cNvSpPr>
          <p:nvPr/>
        </p:nvSpPr>
        <p:spPr bwMode="auto">
          <a:xfrm>
            <a:off x="5091113" y="5892800"/>
            <a:ext cx="7286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latin typeface="Arial" pitchFamily="34" charset="0"/>
              </a:rPr>
              <a:t>R, mm</a:t>
            </a:r>
            <a:endParaRPr lang="ru-RU" sz="1400">
              <a:latin typeface="Arial" pitchFamily="34" charset="0"/>
            </a:endParaRPr>
          </a:p>
        </p:txBody>
      </p:sp>
      <p:sp>
        <p:nvSpPr>
          <p:cNvPr id="812050" name="Text Box 18"/>
          <p:cNvSpPr txBox="1">
            <a:spLocks noChangeArrowheads="1"/>
          </p:cNvSpPr>
          <p:nvPr/>
        </p:nvSpPr>
        <p:spPr bwMode="auto">
          <a:xfrm>
            <a:off x="2173288" y="3563938"/>
            <a:ext cx="447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solidFill>
                  <a:srgbClr val="990033"/>
                </a:solidFill>
                <a:latin typeface="Arial" pitchFamily="34" charset="0"/>
              </a:rPr>
              <a:t>Temperature at the specimen upper top</a:t>
            </a:r>
            <a:endParaRPr lang="ru-RU" sz="1800">
              <a:solidFill>
                <a:srgbClr val="990033"/>
              </a:solidFill>
              <a:latin typeface="Arial" pitchFamily="34" charset="0"/>
            </a:endParaRPr>
          </a:p>
        </p:txBody>
      </p:sp>
      <p:pic>
        <p:nvPicPr>
          <p:cNvPr id="812052" name="Picture 20" descr="P-22=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847725"/>
            <a:ext cx="4325937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2053" name="Text Box 21"/>
          <p:cNvSpPr txBox="1">
            <a:spLocks noChangeArrowheads="1"/>
          </p:cNvSpPr>
          <p:nvPr/>
        </p:nvSpPr>
        <p:spPr bwMode="auto">
          <a:xfrm>
            <a:off x="188913" y="3505200"/>
            <a:ext cx="9413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latin typeface="Arial" pitchFamily="34" charset="0"/>
              </a:rPr>
              <a:t>mass.%</a:t>
            </a:r>
          </a:p>
          <a:p>
            <a:pPr algn="ctr"/>
            <a:endParaRPr lang="ru-RU" sz="1400">
              <a:latin typeface="Arial" pitchFamily="34" charset="0"/>
            </a:endParaRPr>
          </a:p>
        </p:txBody>
      </p:sp>
      <p:sp>
        <p:nvSpPr>
          <p:cNvPr id="812054" name="Text Box 22"/>
          <p:cNvSpPr txBox="1">
            <a:spLocks noChangeArrowheads="1"/>
          </p:cNvSpPr>
          <p:nvPr/>
        </p:nvSpPr>
        <p:spPr bwMode="auto">
          <a:xfrm>
            <a:off x="0" y="3187700"/>
            <a:ext cx="2500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U – 40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Zr – 16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Fe – 42</a:t>
            </a:r>
            <a:endParaRPr lang="ru-RU" sz="16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12055" name="Text Box 23"/>
          <p:cNvSpPr txBox="1">
            <a:spLocks noChangeArrowheads="1"/>
          </p:cNvSpPr>
          <p:nvPr/>
        </p:nvSpPr>
        <p:spPr bwMode="auto">
          <a:xfrm>
            <a:off x="2379663" y="3157538"/>
            <a:ext cx="231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U –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38;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Zr –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4;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Fe –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50</a:t>
            </a:r>
          </a:p>
        </p:txBody>
      </p:sp>
      <p:sp>
        <p:nvSpPr>
          <p:cNvPr id="812056" name="Line 24"/>
          <p:cNvSpPr>
            <a:spLocks noChangeShapeType="1"/>
          </p:cNvSpPr>
          <p:nvPr/>
        </p:nvSpPr>
        <p:spPr bwMode="auto">
          <a:xfrm flipH="1">
            <a:off x="2941638" y="1552575"/>
            <a:ext cx="222250" cy="1606550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2057" name="Line 25"/>
          <p:cNvSpPr>
            <a:spLocks noChangeShapeType="1"/>
          </p:cNvSpPr>
          <p:nvPr/>
        </p:nvSpPr>
        <p:spPr bwMode="auto">
          <a:xfrm flipH="1">
            <a:off x="1325563" y="1481138"/>
            <a:ext cx="1130300" cy="1725612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12059" name="Text Box 27"/>
          <p:cNvSpPr txBox="1">
            <a:spLocks noChangeArrowheads="1"/>
          </p:cNvSpPr>
          <p:nvPr/>
        </p:nvSpPr>
        <p:spPr bwMode="auto">
          <a:xfrm>
            <a:off x="1689100" y="520700"/>
            <a:ext cx="12096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solidFill>
                  <a:srgbClr val="000066"/>
                </a:solidFill>
                <a:latin typeface="Arial" pitchFamily="34" charset="0"/>
              </a:rPr>
              <a:t>MCP- 5</a:t>
            </a:r>
          </a:p>
          <a:p>
            <a:pPr algn="ctr"/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2BDD60D1-8718-431A-B329-D80DF44B68B6}" type="slidenum">
              <a:rPr lang="en-GB"/>
              <a:pPr/>
              <a:t>16</a:t>
            </a:fld>
            <a:endParaRPr lang="en-GB"/>
          </a:p>
        </p:txBody>
      </p:sp>
      <p:sp>
        <p:nvSpPr>
          <p:cNvPr id="81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with corrosion of Russian </a:t>
            </a: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vessel steel</a:t>
            </a: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 (3)</a:t>
            </a:r>
            <a:b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813137" name="Group 81"/>
          <p:cNvGraphicFramePr>
            <a:graphicFrameLocks noGrp="1"/>
          </p:cNvGraphicFramePr>
          <p:nvPr>
            <p:ph type="tbl" idx="1"/>
          </p:nvPr>
        </p:nvGraphicFramePr>
        <p:xfrm>
          <a:off x="368300" y="1103313"/>
          <a:ext cx="8428038" cy="4935537"/>
        </p:xfrm>
        <a:graphic>
          <a:graphicData uri="http://schemas.openxmlformats.org/drawingml/2006/table">
            <a:tbl>
              <a:tblPr/>
              <a:tblGrid>
                <a:gridCol w="2701925"/>
                <a:gridCol w="2701925"/>
                <a:gridCol w="3024188"/>
              </a:tblGrid>
              <a:tr h="40005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MCP-5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MC9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IZ structure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layer,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no uniform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2-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layer, ordered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Corrosion depth along the specimen axis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mm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Consequences of differences in the specimen temperature condition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06400"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Fe fraction in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IZ,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mass. %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53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Consequences of different mass of dissolved Fe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06400"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Temperature at the final IZ boundary,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C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1060…12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1060…1100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12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Consequence of no process saturation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itchFamily="34" charset="0"/>
                        </a:rPr>
                        <a:t>?</a:t>
                      </a:r>
                    </a:p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 row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Incubation time, 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20000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600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Metal melt in the pool bottom layer in MC9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13094" name="Text Box 38"/>
          <p:cNvSpPr txBox="1">
            <a:spLocks noChangeArrowheads="1"/>
          </p:cNvSpPr>
          <p:nvPr/>
        </p:nvSpPr>
        <p:spPr bwMode="auto">
          <a:xfrm>
            <a:off x="749300" y="798513"/>
            <a:ext cx="938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sz="1400">
              <a:latin typeface="Arial" pitchFamily="34" charset="0"/>
            </a:endParaRPr>
          </a:p>
        </p:txBody>
      </p:sp>
      <p:sp>
        <p:nvSpPr>
          <p:cNvPr id="813095" name="Text Box 39"/>
          <p:cNvSpPr txBox="1">
            <a:spLocks noChangeArrowheads="1"/>
          </p:cNvSpPr>
          <p:nvPr/>
        </p:nvSpPr>
        <p:spPr bwMode="auto">
          <a:xfrm>
            <a:off x="735013" y="7842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sz="1400">
              <a:latin typeface="Arial" pitchFamily="34" charset="0"/>
            </a:endParaRPr>
          </a:p>
        </p:txBody>
      </p:sp>
      <p:sp>
        <p:nvSpPr>
          <p:cNvPr id="813096" name="Rectangle 4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40AF6323-4E50-44A5-B320-B4495340DA53}" type="slidenum">
              <a:rPr lang="en-GB"/>
              <a:pPr/>
              <a:t>17</a:t>
            </a:fld>
            <a:endParaRPr lang="en-GB"/>
          </a:p>
        </p:txBody>
      </p:sp>
      <p:sp>
        <p:nvSpPr>
          <p:cNvPr id="805894" name="Rectangle 6"/>
          <p:cNvSpPr>
            <a:spLocks noChangeArrowheads="1"/>
          </p:cNvSpPr>
          <p:nvPr/>
        </p:nvSpPr>
        <p:spPr bwMode="auto">
          <a:xfrm>
            <a:off x="0" y="0"/>
            <a:ext cx="89598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algn="ctr" defTabSz="762000"/>
            <a:r>
              <a:rPr lang="en-US" sz="26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with corrosion of Russian vessel steel</a:t>
            </a:r>
            <a:r>
              <a:rPr lang="ru-RU" sz="26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(6)</a:t>
            </a:r>
          </a:p>
        </p:txBody>
      </p:sp>
      <p:sp>
        <p:nvSpPr>
          <p:cNvPr id="805895" name="Text Box 7"/>
          <p:cNvSpPr txBox="1">
            <a:spLocks noChangeArrowheads="1"/>
          </p:cNvSpPr>
          <p:nvPr/>
        </p:nvSpPr>
        <p:spPr bwMode="auto">
          <a:xfrm>
            <a:off x="2247900" y="5062538"/>
            <a:ext cx="450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solidFill>
                  <a:srgbClr val="000066"/>
                </a:solidFill>
                <a:latin typeface="Arial" pitchFamily="34" charset="0"/>
              </a:rPr>
              <a:t>Correlations for corrosion rates</a:t>
            </a:r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  <p:graphicFrame>
        <p:nvGraphicFramePr>
          <p:cNvPr id="805896" name="Object 8"/>
          <p:cNvGraphicFramePr>
            <a:graphicFrameLocks noChangeAspect="1"/>
          </p:cNvGraphicFramePr>
          <p:nvPr/>
        </p:nvGraphicFramePr>
        <p:xfrm>
          <a:off x="436563" y="5781675"/>
          <a:ext cx="397510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02" name="Формула" r:id="rId3" imgW="2565360" imgH="393480" progId="Equation.3">
                  <p:embed/>
                </p:oleObj>
              </mc:Choice>
              <mc:Fallback>
                <p:oleObj name="Формула" r:id="rId3" imgW="256536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5781675"/>
                        <a:ext cx="3975100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5897" name="Object 9"/>
          <p:cNvGraphicFramePr>
            <a:graphicFrameLocks noChangeAspect="1"/>
          </p:cNvGraphicFramePr>
          <p:nvPr/>
        </p:nvGraphicFramePr>
        <p:xfrm>
          <a:off x="4859338" y="5761038"/>
          <a:ext cx="409575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03" name="Формула" r:id="rId5" imgW="2577960" imgH="393480" progId="Equation.3">
                  <p:embed/>
                </p:oleObj>
              </mc:Choice>
              <mc:Fallback>
                <p:oleObj name="Формула" r:id="rId5" imgW="257796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5761038"/>
                        <a:ext cx="4095750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5898" name="Text Box 10"/>
          <p:cNvSpPr txBox="1">
            <a:spLocks noChangeArrowheads="1"/>
          </p:cNvSpPr>
          <p:nvPr/>
        </p:nvSpPr>
        <p:spPr bwMode="auto">
          <a:xfrm>
            <a:off x="220663" y="5360988"/>
            <a:ext cx="484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solidFill>
                  <a:srgbClr val="990033"/>
                </a:solidFill>
                <a:latin typeface="Arial" pitchFamily="34" charset="0"/>
              </a:rPr>
              <a:t>Russian steel </a:t>
            </a:r>
            <a:r>
              <a:rPr lang="en-BZ" sz="1800">
                <a:solidFill>
                  <a:srgbClr val="A50021"/>
                </a:solidFill>
                <a:latin typeface="Arial" pitchFamily="34" charset="0"/>
              </a:rPr>
              <a:t>( generalization of </a:t>
            </a:r>
            <a:r>
              <a:rPr lang="en-US" sz="1800">
                <a:solidFill>
                  <a:srgbClr val="A50021"/>
                </a:solidFill>
                <a:latin typeface="Arial" pitchFamily="34" charset="0"/>
              </a:rPr>
              <a:t>4 tests</a:t>
            </a:r>
            <a:r>
              <a:rPr lang="ru-RU" sz="1800">
                <a:solidFill>
                  <a:srgbClr val="A50021"/>
                </a:solidFill>
                <a:latin typeface="Arial" pitchFamily="34" charset="0"/>
              </a:rPr>
              <a:t>) </a:t>
            </a:r>
          </a:p>
          <a:p>
            <a:pPr algn="ctr"/>
            <a:endParaRPr lang="ru-RU" sz="1800">
              <a:solidFill>
                <a:srgbClr val="A50021"/>
              </a:solidFill>
              <a:latin typeface="Arial" pitchFamily="34" charset="0"/>
            </a:endParaRPr>
          </a:p>
        </p:txBody>
      </p:sp>
      <p:sp>
        <p:nvSpPr>
          <p:cNvPr id="805899" name="Text Box 11"/>
          <p:cNvSpPr txBox="1">
            <a:spLocks noChangeArrowheads="1"/>
          </p:cNvSpPr>
          <p:nvPr/>
        </p:nvSpPr>
        <p:spPr bwMode="auto">
          <a:xfrm>
            <a:off x="5118100" y="5340350"/>
            <a:ext cx="382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800">
                <a:solidFill>
                  <a:srgbClr val="990033"/>
                </a:solidFill>
                <a:latin typeface="Arial" pitchFamily="34" charset="0"/>
              </a:rPr>
              <a:t>European steel (1 test)</a:t>
            </a:r>
            <a:endParaRPr lang="en-BZ" sz="1800">
              <a:solidFill>
                <a:srgbClr val="990033"/>
              </a:solidFill>
              <a:latin typeface="Arial" pitchFamily="34" charset="0"/>
            </a:endParaRPr>
          </a:p>
        </p:txBody>
      </p:sp>
      <p:pic>
        <p:nvPicPr>
          <p:cNvPr id="80590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81025"/>
            <a:ext cx="5849937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251E99CB-27BD-40FB-8D42-0E9ADADBB01B}" type="slidenum">
              <a:rPr lang="en-GB"/>
              <a:pPr/>
              <a:t>18</a:t>
            </a:fld>
            <a:endParaRPr lang="en-GB"/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3" y="0"/>
            <a:ext cx="7772400" cy="639763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760413"/>
            <a:ext cx="8004175" cy="5581650"/>
          </a:xfrm>
        </p:spPr>
        <p:txBody>
          <a:bodyPr/>
          <a:lstStyle/>
          <a:p>
            <a:pPr algn="just">
              <a:lnSpc>
                <a:spcPct val="110000"/>
              </a:lnSpc>
            </a:pPr>
            <a:r>
              <a:rPr lang="en-US">
                <a:effectLst/>
              </a:rPr>
              <a:t>Qualitative and partially quantitative agreement in corrosion results for the European and Russian vessel steels at the interaction with suboxidized molten corium</a:t>
            </a:r>
          </a:p>
          <a:p>
            <a:pPr algn="just">
              <a:lnSpc>
                <a:spcPct val="110000"/>
              </a:lnSpc>
            </a:pPr>
            <a:r>
              <a:rPr lang="en-US">
                <a:effectLst/>
              </a:rPr>
              <a:t>The irregular structure of IZ</a:t>
            </a:r>
            <a:r>
              <a:rPr lang="ru-RU">
                <a:effectLst/>
              </a:rPr>
              <a:t> </a:t>
            </a:r>
            <a:r>
              <a:rPr lang="en-US">
                <a:effectLst/>
              </a:rPr>
              <a:t>and the large scattering of the final temperature of the IZ boundary may be due to the lack of process saturation </a:t>
            </a:r>
            <a:endParaRPr lang="ru-RU">
              <a:effectLst/>
            </a:endParaRPr>
          </a:p>
          <a:p>
            <a:pPr algn="just">
              <a:lnSpc>
                <a:spcPct val="110000"/>
              </a:lnSpc>
            </a:pPr>
            <a:r>
              <a:rPr lang="en-US">
                <a:effectLst/>
              </a:rPr>
              <a:t>A single test wit the European steel is insufficient for a more comprehensive analysis and model development</a:t>
            </a:r>
            <a:endParaRPr lang="ru-RU"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215DA6C1-BE42-449E-8428-1AECDFE5E852}" type="slidenum">
              <a:rPr lang="en-GB"/>
              <a:pPr/>
              <a:t>19</a:t>
            </a:fld>
            <a:endParaRPr lang="en-GB"/>
          </a:p>
        </p:txBody>
      </p:sp>
      <p:sp>
        <p:nvSpPr>
          <p:cNvPr id="820226" name="Rectangle 4"/>
          <p:cNvSpPr>
            <a:spLocks noChangeArrowheads="1"/>
          </p:cNvSpPr>
          <p:nvPr/>
        </p:nvSpPr>
        <p:spPr bwMode="auto">
          <a:xfrm>
            <a:off x="276225" y="0"/>
            <a:ext cx="86169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ctr" defTabSz="762000">
              <a:lnSpc>
                <a:spcPct val="110000"/>
              </a:lnSpc>
              <a:spcBef>
                <a:spcPct val="40000"/>
              </a:spcBef>
              <a:tabLst>
                <a:tab pos="457200" algn="l"/>
              </a:tabLst>
            </a:pPr>
            <a:r>
              <a:rPr lang="en-US" sz="2800">
                <a:solidFill>
                  <a:srgbClr val="990033"/>
                </a:solidFill>
              </a:rPr>
              <a:t>Oxidation of the uranium-containing metallic melt in steam</a:t>
            </a:r>
            <a:r>
              <a:rPr lang="ru-RU" sz="2800">
                <a:solidFill>
                  <a:srgbClr val="990033"/>
                </a:solidFill>
              </a:rPr>
              <a:t>. </a:t>
            </a:r>
            <a:r>
              <a:rPr lang="en-US" sz="2800">
                <a:solidFill>
                  <a:srgbClr val="990033"/>
                </a:solidFill>
              </a:rPr>
              <a:t>Test MCP-6</a:t>
            </a:r>
          </a:p>
        </p:txBody>
      </p:sp>
      <p:sp>
        <p:nvSpPr>
          <p:cNvPr id="820227" name="Rectangle 5"/>
          <p:cNvSpPr>
            <a:spLocks noChangeArrowheads="1"/>
          </p:cNvSpPr>
          <p:nvPr/>
        </p:nvSpPr>
        <p:spPr bwMode="auto">
          <a:xfrm>
            <a:off x="1120775" y="2652713"/>
            <a:ext cx="6784975" cy="295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/>
          <a:p>
            <a:pPr defTabSz="762000">
              <a:lnSpc>
                <a:spcPct val="110000"/>
              </a:lnSpc>
              <a:spcBef>
                <a:spcPct val="40000"/>
              </a:spcBef>
              <a:tabLst>
                <a:tab pos="457200" algn="l"/>
              </a:tabLst>
            </a:pPr>
            <a:r>
              <a:rPr lang="en-US" sz="2400">
                <a:solidFill>
                  <a:srgbClr val="000066"/>
                </a:solidFill>
              </a:rPr>
              <a:t>Study of oxidation kinetics of the U- and Zr- containing metallic melt</a:t>
            </a:r>
            <a:r>
              <a:rPr lang="en-US"/>
              <a:t>  </a:t>
            </a:r>
            <a:r>
              <a:rPr lang="en-US" sz="2400">
                <a:solidFill>
                  <a:srgbClr val="000066"/>
                </a:solidFill>
              </a:rPr>
              <a:t>through the oxidic surface crust after neutral atmosphere replacement by steam </a:t>
            </a:r>
          </a:p>
        </p:txBody>
      </p:sp>
      <p:sp>
        <p:nvSpPr>
          <p:cNvPr id="820228" name="Rectangle 6"/>
          <p:cNvSpPr>
            <a:spLocks noChangeArrowheads="1"/>
          </p:cNvSpPr>
          <p:nvPr/>
        </p:nvSpPr>
        <p:spPr bwMode="auto">
          <a:xfrm>
            <a:off x="2447925" y="1423988"/>
            <a:ext cx="36512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ctr" defTabSz="762000">
              <a:lnSpc>
                <a:spcPct val="110000"/>
              </a:lnSpc>
              <a:spcBef>
                <a:spcPct val="40000"/>
              </a:spcBef>
              <a:tabLst>
                <a:tab pos="457200" algn="l"/>
              </a:tabLst>
            </a:pPr>
            <a:r>
              <a:rPr lang="en-US" sz="24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A50021"/>
                </a:solidFill>
              </a:rPr>
              <a:t>Objectives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ED188BD4-FFAE-46A4-B0B3-DD911821162B}" type="slidenum">
              <a:rPr lang="en-GB"/>
              <a:pPr/>
              <a:t>2</a:t>
            </a:fld>
            <a:endParaRPr lang="en-GB"/>
          </a:p>
        </p:txBody>
      </p:sp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0263" y="449263"/>
            <a:ext cx="7772400" cy="501650"/>
          </a:xfrm>
        </p:spPr>
        <p:txBody>
          <a:bodyPr/>
          <a:lstStyle/>
          <a:p>
            <a:r>
              <a:rPr lang="en-GB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Contents</a:t>
            </a:r>
            <a:endParaRPr lang="ru-RU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80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7500" y="1252538"/>
            <a:ext cx="8578850" cy="4683125"/>
          </a:xfrm>
        </p:spPr>
        <p:txBody>
          <a:bodyPr/>
          <a:lstStyle/>
          <a:p>
            <a:r>
              <a:rPr lang="en-US" sz="2000" b="1">
                <a:effectLst/>
              </a:rPr>
              <a:t>Essential information</a:t>
            </a:r>
          </a:p>
          <a:p>
            <a:r>
              <a:rPr lang="en-US" sz="2000" b="1">
                <a:effectLst/>
              </a:rPr>
              <a:t>Objectives of METCOR-P project</a:t>
            </a:r>
          </a:p>
          <a:p>
            <a:r>
              <a:rPr lang="en-US" sz="2000" b="1">
                <a:effectLst/>
              </a:rPr>
              <a:t>Experimental matrix for METCOR-P project</a:t>
            </a:r>
          </a:p>
          <a:p>
            <a:r>
              <a:rPr lang="en-US" sz="2000" b="1">
                <a:effectLst/>
              </a:rPr>
              <a:t>Interaction of the suboxidized molten corium with European vessel steel. Test MCP-5   </a:t>
            </a:r>
            <a:endParaRPr lang="ru-RU" sz="2000" b="1">
              <a:effectLst/>
            </a:endParaRPr>
          </a:p>
          <a:p>
            <a:r>
              <a:rPr lang="en-US" sz="2000" b="1">
                <a:effectLst/>
              </a:rPr>
              <a:t>Oxidation of the uranium-containing metallic melt in steam. Test MCP-6 </a:t>
            </a:r>
            <a:endParaRPr lang="ru-RU" sz="2000" b="1">
              <a:effectLst/>
            </a:endParaRPr>
          </a:p>
          <a:p>
            <a:r>
              <a:rPr lang="en-US" sz="2000" b="1">
                <a:effectLst/>
              </a:rPr>
              <a:t>Oxidation of the suboxidized molten corium in steam. Test MCP-7</a:t>
            </a:r>
          </a:p>
          <a:p>
            <a:r>
              <a:rPr lang="en-US" altLang="ko-KR" sz="2000" b="1">
                <a:effectLst/>
                <a:ea typeface="Gulim" pitchFamily="34" charset="-127"/>
              </a:rPr>
              <a:t>Preparation of  Test </a:t>
            </a:r>
            <a:r>
              <a:rPr lang="ru-RU" altLang="ko-KR" sz="2000" b="1">
                <a:effectLst/>
              </a:rPr>
              <a:t>МСР</a:t>
            </a:r>
            <a:r>
              <a:rPr lang="en-US" altLang="ko-KR" sz="2000" b="1">
                <a:effectLst/>
                <a:ea typeface="Gulim" pitchFamily="34" charset="-127"/>
              </a:rPr>
              <a:t>-</a:t>
            </a:r>
            <a:r>
              <a:rPr lang="ru-RU" altLang="ko-KR" sz="2000" b="1">
                <a:effectLst/>
              </a:rPr>
              <a:t>8</a:t>
            </a:r>
            <a:r>
              <a:rPr lang="en-US" altLang="ko-KR" sz="2000" b="1">
                <a:effectLst/>
                <a:ea typeface="Gulim" pitchFamily="34" charset="-127"/>
              </a:rPr>
              <a:t> </a:t>
            </a:r>
            <a:r>
              <a:rPr lang="ru-RU" altLang="ko-KR" sz="2000" b="1">
                <a:effectLst/>
              </a:rPr>
              <a:t> </a:t>
            </a:r>
            <a:r>
              <a:rPr lang="en-US" altLang="ko-KR" sz="2000" b="1">
                <a:effectLst/>
                <a:ea typeface="Gulim" pitchFamily="34" charset="-127"/>
              </a:rPr>
              <a:t>on the interaction of metallic melt with vertical specimen</a:t>
            </a:r>
            <a:r>
              <a:rPr lang="en-US" sz="2000" b="1">
                <a:effectLst/>
              </a:rPr>
              <a:t> </a:t>
            </a:r>
            <a:endParaRPr lang="en-US" sz="1800" b="1">
              <a:effectLst/>
            </a:endParaRPr>
          </a:p>
          <a:p>
            <a:r>
              <a:rPr lang="en-GB" sz="2000" b="1">
                <a:effectLst/>
              </a:rPr>
              <a:t>Planning</a:t>
            </a:r>
          </a:p>
          <a:p>
            <a:r>
              <a:rPr lang="en-US" sz="2000" b="1">
                <a:effectLst/>
              </a:rPr>
              <a:t>Publications</a:t>
            </a:r>
            <a:endParaRPr lang="en-GB" sz="2000" b="1"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AA7CAC03-7F49-4174-9643-EA7D0CAA5249}" type="slidenum">
              <a:rPr lang="en-GB"/>
              <a:pPr/>
              <a:t>20</a:t>
            </a:fld>
            <a:endParaRPr lang="en-GB"/>
          </a:p>
        </p:txBody>
      </p:sp>
      <p:sp>
        <p:nvSpPr>
          <p:cNvPr id="824322" name="Rectangle 3"/>
          <p:cNvSpPr>
            <a:spLocks noChangeArrowheads="1"/>
          </p:cNvSpPr>
          <p:nvPr/>
        </p:nvSpPr>
        <p:spPr bwMode="auto">
          <a:xfrm>
            <a:off x="1492250" y="685800"/>
            <a:ext cx="5295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defTabSz="762000">
              <a:spcBef>
                <a:spcPct val="20000"/>
              </a:spcBef>
            </a:pPr>
            <a:endParaRPr lang="en-US" sz="1800">
              <a:solidFill>
                <a:srgbClr val="000066"/>
              </a:solidFill>
            </a:endParaRPr>
          </a:p>
        </p:txBody>
      </p:sp>
      <p:sp>
        <p:nvSpPr>
          <p:cNvPr id="824323" name="Rectangle 5"/>
          <p:cNvSpPr>
            <a:spLocks noChangeArrowheads="1"/>
          </p:cNvSpPr>
          <p:nvPr/>
        </p:nvSpPr>
        <p:spPr bwMode="auto">
          <a:xfrm>
            <a:off x="2282825" y="0"/>
            <a:ext cx="41576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marL="342900" indent="-342900" algn="ctr" eaLnBrk="1" hangingPunct="1">
              <a:spcBef>
                <a:spcPct val="20000"/>
              </a:spcBef>
              <a:buSzPct val="85000"/>
              <a:buFont typeface="Wingdings" pitchFamily="2" charset="2"/>
              <a:buNone/>
            </a:pPr>
            <a:r>
              <a:rPr lang="en-US" sz="2800">
                <a:solidFill>
                  <a:srgbClr val="A50021"/>
                </a:solidFill>
              </a:rPr>
              <a:t>Furnace</a:t>
            </a:r>
            <a:r>
              <a:rPr lang="ru-RU" sz="28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A50021"/>
                </a:solidFill>
              </a:rPr>
              <a:t>schematics</a:t>
            </a:r>
            <a:endParaRPr lang="en-GB" sz="2800">
              <a:solidFill>
                <a:srgbClr val="A50021"/>
              </a:solidFill>
            </a:endParaRPr>
          </a:p>
        </p:txBody>
      </p:sp>
      <p:sp>
        <p:nvSpPr>
          <p:cNvPr id="824324" name="Rectangle 7"/>
          <p:cNvSpPr>
            <a:spLocks noChangeArrowheads="1"/>
          </p:cNvSpPr>
          <p:nvPr/>
        </p:nvSpPr>
        <p:spPr bwMode="auto">
          <a:xfrm>
            <a:off x="250825" y="5210175"/>
            <a:ext cx="862171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defTabSz="762000"/>
            <a:r>
              <a:rPr lang="ru-RU" sz="1300" b="0"/>
              <a:t>1 </a:t>
            </a:r>
            <a:r>
              <a:rPr lang="en-US" b="0"/>
              <a:t>– two ports of corrosion-resistant tube: for steam supply and for the introduction of  W/Re thermocouple in a tungsten sheath; 2 – water-cooled furnace cover; 3 – quartz tube; 4 – crucible made of ZrO</a:t>
            </a:r>
            <a:r>
              <a:rPr lang="en-US" b="0" baseline="-25000"/>
              <a:t>2</a:t>
            </a:r>
            <a:r>
              <a:rPr lang="en-US" b="0"/>
              <a:t> concrete; 5 – metallic melt; 6 – inductor; 7 – thermal insulation; 8 – lightweight bottom; 9 – two W/Re thermocouples in the ZrO</a:t>
            </a:r>
            <a:r>
              <a:rPr lang="en-US" b="0" baseline="-25000"/>
              <a:t>2</a:t>
            </a:r>
            <a:r>
              <a:rPr lang="en-US" b="0"/>
              <a:t> sheath; 10 – corrosion-resistant bottom; 11 – Ar supply port; 12 – lid of monitoring window; 13 – pyrometer; 14 – video camera</a:t>
            </a:r>
            <a:endParaRPr lang="en-GB" sz="1300" b="0"/>
          </a:p>
        </p:txBody>
      </p:sp>
      <p:sp>
        <p:nvSpPr>
          <p:cNvPr id="824325" name="Rectangle 13"/>
          <p:cNvSpPr>
            <a:spLocks noChangeArrowheads="1"/>
          </p:cNvSpPr>
          <p:nvPr/>
        </p:nvSpPr>
        <p:spPr bwMode="auto">
          <a:xfrm>
            <a:off x="4295775" y="673100"/>
            <a:ext cx="48482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defTabSz="762000">
              <a:buFontTx/>
              <a:buChar char="•"/>
            </a:pPr>
            <a:r>
              <a:rPr lang="en-US" sz="1800">
                <a:solidFill>
                  <a:srgbClr val="000066"/>
                </a:solidFill>
              </a:rPr>
              <a:t> Crucible (4) was made of ZrO</a:t>
            </a:r>
            <a:r>
              <a:rPr lang="en-US" sz="1800" baseline="-25000">
                <a:solidFill>
                  <a:srgbClr val="000066"/>
                </a:solidFill>
              </a:rPr>
              <a:t>2</a:t>
            </a:r>
            <a:r>
              <a:rPr lang="en-US" sz="1800">
                <a:solidFill>
                  <a:srgbClr val="000066"/>
                </a:solidFill>
              </a:rPr>
              <a:t> concrete</a:t>
            </a:r>
            <a:endParaRPr lang="ru-RU" sz="1800">
              <a:solidFill>
                <a:srgbClr val="000066"/>
              </a:solidFill>
            </a:endParaRPr>
          </a:p>
          <a:p>
            <a:pPr defTabSz="762000">
              <a:buFontTx/>
              <a:buChar char="•"/>
            </a:pPr>
            <a:r>
              <a:rPr lang="en-US" sz="1800">
                <a:solidFill>
                  <a:srgbClr val="000066"/>
                </a:solidFill>
              </a:rPr>
              <a:t> To prevent melt oxidation through crucible</a:t>
            </a:r>
            <a:r>
              <a:rPr lang="en-US" sz="1800"/>
              <a:t> </a:t>
            </a:r>
            <a:r>
              <a:rPr lang="en-US" sz="1800">
                <a:solidFill>
                  <a:srgbClr val="000066"/>
                </a:solidFill>
              </a:rPr>
              <a:t>walls, its outer surfaces were coated with alumosilicate binder with ZrO</a:t>
            </a:r>
            <a:r>
              <a:rPr lang="en-US" sz="1800" baseline="-25000">
                <a:solidFill>
                  <a:srgbClr val="000066"/>
                </a:solidFill>
              </a:rPr>
              <a:t>2</a:t>
            </a:r>
            <a:r>
              <a:rPr lang="en-US" sz="1800">
                <a:solidFill>
                  <a:srgbClr val="000066"/>
                </a:solidFill>
              </a:rPr>
              <a:t> filling. </a:t>
            </a:r>
            <a:endParaRPr lang="ru-RU" sz="1800" baseline="-25000">
              <a:solidFill>
                <a:srgbClr val="000066"/>
              </a:solidFill>
            </a:endParaRPr>
          </a:p>
          <a:p>
            <a:pPr defTabSz="762000">
              <a:buFontTx/>
              <a:buChar char="•"/>
            </a:pPr>
            <a:r>
              <a:rPr lang="ru-RU" sz="1800">
                <a:solidFill>
                  <a:srgbClr val="000066"/>
                </a:solidFill>
              </a:rPr>
              <a:t> </a:t>
            </a:r>
            <a:r>
              <a:rPr lang="en-US" sz="1800">
                <a:solidFill>
                  <a:srgbClr val="000066"/>
                </a:solidFill>
              </a:rPr>
              <a:t>The crucible outer surface was separated from the water-cooled inductor with thermal insulation (7)</a:t>
            </a:r>
            <a:endParaRPr lang="ru-RU" sz="1800" baseline="-25000">
              <a:solidFill>
                <a:srgbClr val="000066"/>
              </a:solidFill>
            </a:endParaRPr>
          </a:p>
          <a:p>
            <a:pPr defTabSz="762000">
              <a:buFontTx/>
              <a:buChar char="•"/>
            </a:pPr>
            <a:r>
              <a:rPr lang="ru-RU" sz="1800">
                <a:solidFill>
                  <a:srgbClr val="000066"/>
                </a:solidFill>
              </a:rPr>
              <a:t> </a:t>
            </a:r>
            <a:r>
              <a:rPr lang="en-US" sz="1800">
                <a:solidFill>
                  <a:srgbClr val="000066"/>
                </a:solidFill>
              </a:rPr>
              <a:t>To reduce steam condensation on the water-cooled furnace cover </a:t>
            </a:r>
            <a:r>
              <a:rPr lang="ru-RU" sz="1800">
                <a:solidFill>
                  <a:srgbClr val="000066"/>
                </a:solidFill>
              </a:rPr>
              <a:t>(2)</a:t>
            </a:r>
            <a:r>
              <a:rPr lang="en-US" sz="1800">
                <a:solidFill>
                  <a:srgbClr val="000066"/>
                </a:solidFill>
              </a:rPr>
              <a:t>, its thickness was increased</a:t>
            </a:r>
            <a:endParaRPr lang="ru-RU" sz="1800">
              <a:solidFill>
                <a:srgbClr val="000066"/>
              </a:solidFill>
            </a:endParaRPr>
          </a:p>
          <a:p>
            <a:pPr defTabSz="762000">
              <a:buFontTx/>
              <a:buChar char="•"/>
            </a:pPr>
            <a:r>
              <a:rPr lang="ru-RU" sz="1800">
                <a:solidFill>
                  <a:srgbClr val="000066"/>
                </a:solidFill>
              </a:rPr>
              <a:t> </a:t>
            </a:r>
            <a:r>
              <a:rPr lang="en-US" sz="1800">
                <a:solidFill>
                  <a:srgbClr val="000066"/>
                </a:solidFill>
              </a:rPr>
              <a:t>The molten pool surface</a:t>
            </a:r>
            <a:r>
              <a:rPr lang="en-US" sz="1800"/>
              <a:t> </a:t>
            </a:r>
            <a:r>
              <a:rPr lang="en-US" sz="1800">
                <a:solidFill>
                  <a:srgbClr val="000066"/>
                </a:solidFill>
              </a:rPr>
              <a:t>was located at the crucible upper top</a:t>
            </a:r>
            <a:endParaRPr lang="ru-RU" sz="1800">
              <a:solidFill>
                <a:srgbClr val="000066"/>
              </a:solidFill>
            </a:endParaRPr>
          </a:p>
          <a:p>
            <a:pPr defTabSz="762000">
              <a:buFontTx/>
              <a:buChar char="•"/>
            </a:pPr>
            <a:r>
              <a:rPr lang="ru-RU" sz="1800">
                <a:solidFill>
                  <a:srgbClr val="000066"/>
                </a:solidFill>
              </a:rPr>
              <a:t> </a:t>
            </a:r>
            <a:r>
              <a:rPr lang="en-US" sz="1800">
                <a:solidFill>
                  <a:srgbClr val="000066"/>
                </a:solidFill>
              </a:rPr>
              <a:t>The furnace volume including thermal insulation</a:t>
            </a:r>
            <a:r>
              <a:rPr lang="ru-RU" sz="1800">
                <a:solidFill>
                  <a:srgbClr val="000066"/>
                </a:solidFill>
              </a:rPr>
              <a:t> (7)</a:t>
            </a:r>
            <a:r>
              <a:rPr lang="en-US" sz="1800">
                <a:solidFill>
                  <a:srgbClr val="000066"/>
                </a:solidFill>
              </a:rPr>
              <a:t> was separated from the ambient atmosphere with quartz tube</a:t>
            </a:r>
            <a:r>
              <a:rPr lang="ru-RU" sz="1800">
                <a:solidFill>
                  <a:srgbClr val="000066"/>
                </a:solidFill>
              </a:rPr>
              <a:t> (3)</a:t>
            </a:r>
            <a:endParaRPr lang="en-GB" sz="1600">
              <a:solidFill>
                <a:srgbClr val="000066"/>
              </a:solidFill>
            </a:endParaRPr>
          </a:p>
        </p:txBody>
      </p:sp>
      <p:pic>
        <p:nvPicPr>
          <p:cNvPr id="8243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38175"/>
            <a:ext cx="38481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F2DEE29F-F3F9-4433-99B1-AF9C9B06908F}" type="slidenum">
              <a:rPr lang="en-GB"/>
              <a:pPr/>
              <a:t>21</a:t>
            </a:fld>
            <a:endParaRPr lang="en-GB"/>
          </a:p>
        </p:txBody>
      </p:sp>
      <p:grpSp>
        <p:nvGrpSpPr>
          <p:cNvPr id="826370" name="Group 2"/>
          <p:cNvGrpSpPr>
            <a:grpSpLocks/>
          </p:cNvGrpSpPr>
          <p:nvPr/>
        </p:nvGrpSpPr>
        <p:grpSpPr bwMode="auto">
          <a:xfrm>
            <a:off x="152400" y="511175"/>
            <a:ext cx="8718550" cy="5718175"/>
            <a:chOff x="84" y="184"/>
            <a:chExt cx="5492" cy="3602"/>
          </a:xfrm>
        </p:grpSpPr>
        <p:grpSp>
          <p:nvGrpSpPr>
            <p:cNvPr id="826371" name="Group 3"/>
            <p:cNvGrpSpPr>
              <a:grpSpLocks/>
            </p:cNvGrpSpPr>
            <p:nvPr/>
          </p:nvGrpSpPr>
          <p:grpSpPr bwMode="auto">
            <a:xfrm>
              <a:off x="84" y="184"/>
              <a:ext cx="5492" cy="3584"/>
              <a:chOff x="84" y="184"/>
              <a:chExt cx="5492" cy="3584"/>
            </a:xfrm>
          </p:grpSpPr>
          <p:pic>
            <p:nvPicPr>
              <p:cNvPr id="826372" name="Picture 4" descr="DSCN357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2" y="866"/>
                <a:ext cx="2844" cy="2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373" name="Picture 5" descr="DSCN3578rc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" y="713"/>
                <a:ext cx="2489" cy="2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26374" name="Group 6"/>
              <p:cNvGrpSpPr>
                <a:grpSpLocks/>
              </p:cNvGrpSpPr>
              <p:nvPr/>
            </p:nvGrpSpPr>
            <p:grpSpPr bwMode="auto">
              <a:xfrm>
                <a:off x="2214" y="299"/>
                <a:ext cx="738" cy="337"/>
                <a:chOff x="2214" y="299"/>
                <a:chExt cx="738" cy="337"/>
              </a:xfrm>
            </p:grpSpPr>
            <p:sp>
              <p:nvSpPr>
                <p:cNvPr id="826375" name="AutoShape 7"/>
                <p:cNvSpPr>
                  <a:spLocks noChangeArrowheads="1"/>
                </p:cNvSpPr>
                <p:nvPr/>
              </p:nvSpPr>
              <p:spPr bwMode="auto">
                <a:xfrm>
                  <a:off x="2214" y="299"/>
                  <a:ext cx="738" cy="336"/>
                </a:xfrm>
                <a:prstGeom prst="wedgeRectCallout">
                  <a:avLst>
                    <a:gd name="adj1" fmla="val 187398"/>
                    <a:gd name="adj2" fmla="val 290773"/>
                  </a:avLst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b="0">
                      <a:solidFill>
                        <a:srgbClr val="000066"/>
                      </a:solidFill>
                    </a:rPr>
                    <a:t>Steam supply</a:t>
                  </a:r>
                  <a:endParaRPr lang="ru-RU" b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826376" name="AutoShape 8"/>
                <p:cNvSpPr>
                  <a:spLocks noChangeArrowheads="1"/>
                </p:cNvSpPr>
                <p:nvPr/>
              </p:nvSpPr>
              <p:spPr bwMode="auto">
                <a:xfrm>
                  <a:off x="2214" y="300"/>
                  <a:ext cx="738" cy="336"/>
                </a:xfrm>
                <a:prstGeom prst="wedgeRectCallout">
                  <a:avLst>
                    <a:gd name="adj1" fmla="val -171949"/>
                    <a:gd name="adj2" fmla="val 322917"/>
                  </a:avLst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b="0">
                      <a:solidFill>
                        <a:srgbClr val="000066"/>
                      </a:solidFill>
                    </a:rPr>
                    <a:t>Steam supply</a:t>
                  </a:r>
                  <a:endParaRPr lang="ru-RU" b="0">
                    <a:solidFill>
                      <a:srgbClr val="000066"/>
                    </a:solidFill>
                  </a:endParaRPr>
                </a:p>
              </p:txBody>
            </p:sp>
          </p:grpSp>
          <p:sp>
            <p:nvSpPr>
              <p:cNvPr id="826377" name="AutoShape 9"/>
              <p:cNvSpPr>
                <a:spLocks noChangeArrowheads="1"/>
              </p:cNvSpPr>
              <p:nvPr/>
            </p:nvSpPr>
            <p:spPr bwMode="auto">
              <a:xfrm>
                <a:off x="3966" y="342"/>
                <a:ext cx="1338" cy="330"/>
              </a:xfrm>
              <a:prstGeom prst="wedgeRectCallout">
                <a:avLst>
                  <a:gd name="adj1" fmla="val -26681"/>
                  <a:gd name="adj2" fmla="val 322426"/>
                </a:avLst>
              </a:prstGeom>
              <a:noFill/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b="0">
                    <a:solidFill>
                      <a:srgbClr val="000066"/>
                    </a:solidFill>
                  </a:rPr>
                  <a:t>Pt/PtRh thermocouple in alumina sheath</a:t>
                </a:r>
                <a:endParaRPr lang="ru-RU" b="0">
                  <a:solidFill>
                    <a:srgbClr val="000066"/>
                  </a:solidFill>
                </a:endParaRPr>
              </a:p>
            </p:txBody>
          </p:sp>
          <p:sp>
            <p:nvSpPr>
              <p:cNvPr id="826378" name="AutoShape 10"/>
              <p:cNvSpPr>
                <a:spLocks noChangeArrowheads="1"/>
              </p:cNvSpPr>
              <p:nvPr/>
            </p:nvSpPr>
            <p:spPr bwMode="auto">
              <a:xfrm>
                <a:off x="96" y="184"/>
                <a:ext cx="1074" cy="504"/>
              </a:xfrm>
              <a:prstGeom prst="wedgeRectCallout">
                <a:avLst>
                  <a:gd name="adj1" fmla="val 70486"/>
                  <a:gd name="adj2" fmla="val 359324"/>
                </a:avLst>
              </a:prstGeom>
              <a:noFill/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b="0">
                    <a:solidFill>
                      <a:srgbClr val="000066"/>
                    </a:solidFill>
                  </a:rPr>
                  <a:t>Pt/PtRh thermocouple in alumina sheath</a:t>
                </a:r>
                <a:endParaRPr lang="ru-RU" b="0">
                  <a:solidFill>
                    <a:srgbClr val="000066"/>
                  </a:solidFill>
                </a:endParaRPr>
              </a:p>
            </p:txBody>
          </p:sp>
          <p:grpSp>
            <p:nvGrpSpPr>
              <p:cNvPr id="826379" name="Group 11"/>
              <p:cNvGrpSpPr>
                <a:grpSpLocks/>
              </p:cNvGrpSpPr>
              <p:nvPr/>
            </p:nvGrpSpPr>
            <p:grpSpPr bwMode="auto">
              <a:xfrm>
                <a:off x="4254" y="3088"/>
                <a:ext cx="1206" cy="482"/>
                <a:chOff x="4254" y="3088"/>
                <a:chExt cx="1206" cy="482"/>
              </a:xfrm>
            </p:grpSpPr>
            <p:sp>
              <p:nvSpPr>
                <p:cNvPr id="826380" name="AutoShape 12"/>
                <p:cNvSpPr>
                  <a:spLocks noChangeArrowheads="1"/>
                </p:cNvSpPr>
                <p:nvPr/>
              </p:nvSpPr>
              <p:spPr bwMode="auto">
                <a:xfrm>
                  <a:off x="4254" y="3090"/>
                  <a:ext cx="1206" cy="480"/>
                </a:xfrm>
                <a:prstGeom prst="wedgeRectCallout">
                  <a:avLst>
                    <a:gd name="adj1" fmla="val -62440"/>
                    <a:gd name="adj2" fmla="val -240208"/>
                  </a:avLst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b="0">
                      <a:solidFill>
                        <a:srgbClr val="000066"/>
                      </a:solidFill>
                    </a:rPr>
                    <a:t>2 W/Re thermocouples in the ZrO</a:t>
                  </a:r>
                  <a:r>
                    <a:rPr lang="en-US" b="0" baseline="-25000">
                      <a:solidFill>
                        <a:srgbClr val="000066"/>
                      </a:solidFill>
                    </a:rPr>
                    <a:t>2</a:t>
                  </a:r>
                  <a:r>
                    <a:rPr lang="en-US" b="0">
                      <a:solidFill>
                        <a:srgbClr val="000066"/>
                      </a:solidFill>
                    </a:rPr>
                    <a:t> sheath</a:t>
                  </a:r>
                  <a:endParaRPr lang="ru-RU" b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826381" name="AutoShape 13"/>
                <p:cNvSpPr>
                  <a:spLocks noChangeArrowheads="1"/>
                </p:cNvSpPr>
                <p:nvPr/>
              </p:nvSpPr>
              <p:spPr bwMode="auto">
                <a:xfrm>
                  <a:off x="4254" y="3088"/>
                  <a:ext cx="1206" cy="480"/>
                </a:xfrm>
                <a:prstGeom prst="wedgeRectCallout">
                  <a:avLst>
                    <a:gd name="adj1" fmla="val -76532"/>
                    <a:gd name="adj2" fmla="val -235208"/>
                  </a:avLst>
                </a:prstGeom>
                <a:noFill/>
                <a:ln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b="0">
                      <a:solidFill>
                        <a:srgbClr val="000066"/>
                      </a:solidFill>
                    </a:rPr>
                    <a:t>2 W/Re thermocouples in the ZrO</a:t>
                  </a:r>
                  <a:r>
                    <a:rPr lang="en-US" b="0" baseline="-25000">
                      <a:solidFill>
                        <a:srgbClr val="000066"/>
                      </a:solidFill>
                    </a:rPr>
                    <a:t>2</a:t>
                  </a:r>
                  <a:r>
                    <a:rPr lang="en-US" b="0">
                      <a:solidFill>
                        <a:srgbClr val="000066"/>
                      </a:solidFill>
                    </a:rPr>
                    <a:t> sheath</a:t>
                  </a:r>
                  <a:endParaRPr lang="ru-RU" b="0">
                    <a:solidFill>
                      <a:srgbClr val="000066"/>
                    </a:solidFill>
                  </a:endParaRPr>
                </a:p>
              </p:txBody>
            </p:sp>
          </p:grpSp>
          <p:sp>
            <p:nvSpPr>
              <p:cNvPr id="826382" name="AutoShape 14"/>
              <p:cNvSpPr>
                <a:spLocks noChangeArrowheads="1"/>
              </p:cNvSpPr>
              <p:nvPr/>
            </p:nvSpPr>
            <p:spPr bwMode="auto">
              <a:xfrm>
                <a:off x="2730" y="3168"/>
                <a:ext cx="1344" cy="600"/>
              </a:xfrm>
              <a:prstGeom prst="wedgeRectCallout">
                <a:avLst>
                  <a:gd name="adj1" fmla="val 34819"/>
                  <a:gd name="adj2" fmla="val -140167"/>
                </a:avLst>
              </a:prstGeom>
              <a:noFill/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b="0">
                  <a:solidFill>
                    <a:srgbClr val="000066"/>
                  </a:solidFill>
                </a:endParaRPr>
              </a:p>
              <a:p>
                <a:pPr algn="ctr"/>
                <a:r>
                  <a:rPr lang="en-US" b="0">
                    <a:solidFill>
                      <a:srgbClr val="000066"/>
                    </a:solidFill>
                  </a:rPr>
                  <a:t>Alumosilicate coating with ZrO</a:t>
                </a:r>
                <a:r>
                  <a:rPr lang="en-US" b="0" baseline="-25000">
                    <a:solidFill>
                      <a:srgbClr val="000066"/>
                    </a:solidFill>
                  </a:rPr>
                  <a:t>2</a:t>
                </a:r>
                <a:r>
                  <a:rPr lang="en-US" b="0">
                    <a:solidFill>
                      <a:srgbClr val="000066"/>
                    </a:solidFill>
                  </a:rPr>
                  <a:t> filling</a:t>
                </a:r>
                <a:endParaRPr lang="ru-RU" b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826383" name="AutoShape 15"/>
            <p:cNvSpPr>
              <a:spLocks noChangeArrowheads="1"/>
            </p:cNvSpPr>
            <p:nvPr/>
          </p:nvSpPr>
          <p:spPr bwMode="auto">
            <a:xfrm>
              <a:off x="414" y="3588"/>
              <a:ext cx="1056" cy="198"/>
            </a:xfrm>
            <a:prstGeom prst="wedgeRectCallout">
              <a:avLst>
                <a:gd name="adj1" fmla="val 6819"/>
                <a:gd name="adj2" fmla="val -1089898"/>
              </a:avLst>
            </a:prstGeom>
            <a:noFill/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b="0">
                  <a:solidFill>
                    <a:srgbClr val="000066"/>
                  </a:solidFill>
                </a:rPr>
                <a:t>Ar supply line</a:t>
              </a:r>
              <a:endParaRPr lang="ru-RU" b="0">
                <a:solidFill>
                  <a:srgbClr val="000066"/>
                </a:solidFill>
              </a:endParaRPr>
            </a:p>
          </p:txBody>
        </p:sp>
      </p:grp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2149475" y="0"/>
            <a:ext cx="4548188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/>
          <a:lstStyle/>
          <a:p>
            <a:pPr marL="342900" indent="-342900" algn="ctr" eaLnBrk="1" hangingPunct="1">
              <a:spcBef>
                <a:spcPct val="20000"/>
              </a:spcBef>
              <a:buSzPct val="85000"/>
              <a:buFont typeface="Wingdings" pitchFamily="2" charset="2"/>
              <a:buNone/>
            </a:pPr>
            <a:r>
              <a:rPr lang="en-US" sz="2800">
                <a:solidFill>
                  <a:srgbClr val="A50021"/>
                </a:solidFill>
              </a:rPr>
              <a:t>Furnace</a:t>
            </a:r>
            <a:r>
              <a:rPr lang="ru-RU" sz="28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A50021"/>
                </a:solidFill>
              </a:rPr>
              <a:t>schematics (2)</a:t>
            </a:r>
            <a:endParaRPr lang="en-GB" sz="280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367F1377-D270-49E2-93B8-2C63E638B77E}" type="slidenum">
              <a:rPr lang="en-GB"/>
              <a:pPr/>
              <a:t>22</a:t>
            </a:fld>
            <a:endParaRPr lang="en-GB"/>
          </a:p>
        </p:txBody>
      </p:sp>
      <p:sp>
        <p:nvSpPr>
          <p:cNvPr id="828418" name="Rectangle 5"/>
          <p:cNvSpPr>
            <a:spLocks noChangeArrowheads="1"/>
          </p:cNvSpPr>
          <p:nvPr/>
        </p:nvSpPr>
        <p:spPr bwMode="auto">
          <a:xfrm>
            <a:off x="1230313" y="0"/>
            <a:ext cx="62801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algn="ctr" eaLnBrk="1" hangingPunct="1">
              <a:spcBef>
                <a:spcPct val="20000"/>
              </a:spcBef>
              <a:buSzPct val="85000"/>
              <a:buFont typeface="Wingdings" pitchFamily="2" charset="2"/>
              <a:buNone/>
            </a:pPr>
            <a:r>
              <a:rPr lang="en-US" sz="2800">
                <a:solidFill>
                  <a:srgbClr val="A50021"/>
                </a:solidFill>
              </a:rPr>
              <a:t>Gas-aerosol sampling system</a:t>
            </a:r>
            <a:endParaRPr lang="en-GB" sz="2800">
              <a:solidFill>
                <a:srgbClr val="A50021"/>
              </a:solidFill>
            </a:endParaRPr>
          </a:p>
        </p:txBody>
      </p:sp>
      <p:sp>
        <p:nvSpPr>
          <p:cNvPr id="828419" name="Rectangle 13"/>
          <p:cNvSpPr>
            <a:spLocks noChangeArrowheads="1"/>
          </p:cNvSpPr>
          <p:nvPr/>
        </p:nvSpPr>
        <p:spPr bwMode="auto">
          <a:xfrm>
            <a:off x="601663" y="4997450"/>
            <a:ext cx="80851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just" defTabSz="762000"/>
            <a:r>
              <a:rPr lang="ru-RU" b="0"/>
              <a:t>1 – Ar, </a:t>
            </a:r>
            <a:r>
              <a:rPr lang="en-US" b="0"/>
              <a:t>N</a:t>
            </a:r>
            <a:r>
              <a:rPr lang="ru-RU" b="0" baseline="-25000"/>
              <a:t>2</a:t>
            </a:r>
            <a:r>
              <a:rPr lang="ru-RU" b="0"/>
              <a:t> </a:t>
            </a:r>
            <a:r>
              <a:rPr lang="en-US" b="0"/>
              <a:t>tanks;  2 – water regulator – flow rate meter to the direct-flow steam generator;  3 – direct-flow</a:t>
            </a:r>
            <a:r>
              <a:rPr lang="en-US"/>
              <a:t> </a:t>
            </a:r>
            <a:r>
              <a:rPr lang="en-US" b="0"/>
              <a:t>once-through steam generator;  4 – heated steam supply line; 5 – corrosion-resistant tube of steam supply into the furnace; 6 – steam condenser; 7 – condensate collector; 8 – ejector; 9 – large-area filter (LAF); 10 – silica gel dehumidifier; 11 – Petrianov filter (AFA); 12 – electrochemical sensors of O</a:t>
            </a:r>
            <a:r>
              <a:rPr lang="en-US" b="0" baseline="-25000"/>
              <a:t>2</a:t>
            </a:r>
            <a:r>
              <a:rPr lang="en-US" b="0"/>
              <a:t> and H</a:t>
            </a:r>
            <a:r>
              <a:rPr lang="en-US" b="0" baseline="-25000"/>
              <a:t>2</a:t>
            </a:r>
            <a:r>
              <a:rPr lang="en-US" b="0"/>
              <a:t>; 13 – vacuum receiver; 14 – tensiometric weight sensor; 15 – medium-area filter (MAF); 16 – hydrolock</a:t>
            </a:r>
            <a:endParaRPr lang="ru-RU" b="0"/>
          </a:p>
        </p:txBody>
      </p:sp>
      <p:pic>
        <p:nvPicPr>
          <p:cNvPr id="828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565150"/>
            <a:ext cx="8161337" cy="441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7B4CB11C-7F96-41BC-86E6-D0783F724542}" type="slidenum">
              <a:rPr lang="en-GB"/>
              <a:pPr/>
              <a:t>23</a:t>
            </a:fld>
            <a:endParaRPr lang="en-GB"/>
          </a:p>
        </p:txBody>
      </p:sp>
      <p:sp>
        <p:nvSpPr>
          <p:cNvPr id="918530" name="Rectangle 2"/>
          <p:cNvSpPr>
            <a:spLocks noChangeArrowheads="1"/>
          </p:cNvSpPr>
          <p:nvPr/>
        </p:nvSpPr>
        <p:spPr bwMode="auto">
          <a:xfrm>
            <a:off x="1492250" y="685800"/>
            <a:ext cx="5295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defTabSz="762000">
              <a:spcBef>
                <a:spcPct val="20000"/>
              </a:spcBef>
            </a:pPr>
            <a:endParaRPr lang="en-US" sz="1800">
              <a:solidFill>
                <a:srgbClr val="000066"/>
              </a:solidFill>
            </a:endParaRPr>
          </a:p>
        </p:txBody>
      </p:sp>
      <p:sp>
        <p:nvSpPr>
          <p:cNvPr id="918531" name="Rectangle 3"/>
          <p:cNvSpPr>
            <a:spLocks noChangeArrowheads="1"/>
          </p:cNvSpPr>
          <p:nvPr/>
        </p:nvSpPr>
        <p:spPr bwMode="auto">
          <a:xfrm>
            <a:off x="2282825" y="0"/>
            <a:ext cx="41576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marL="342900" indent="-342900" algn="ctr" eaLnBrk="1" hangingPunct="1">
              <a:spcBef>
                <a:spcPct val="20000"/>
              </a:spcBef>
              <a:buSzPct val="85000"/>
              <a:buFont typeface="Wingdings" pitchFamily="2" charset="2"/>
              <a:buNone/>
            </a:pPr>
            <a:r>
              <a:rPr lang="en-US" sz="2800">
                <a:solidFill>
                  <a:srgbClr val="A50021"/>
                </a:solidFill>
              </a:rPr>
              <a:t>Crucible</a:t>
            </a:r>
            <a:r>
              <a:rPr lang="ru-RU" sz="28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A50021"/>
                </a:solidFill>
              </a:rPr>
              <a:t>charge</a:t>
            </a:r>
            <a:endParaRPr lang="en-GB" sz="2800">
              <a:solidFill>
                <a:srgbClr val="A50021"/>
              </a:solidFill>
            </a:endParaRPr>
          </a:p>
        </p:txBody>
      </p:sp>
      <p:graphicFrame>
        <p:nvGraphicFramePr>
          <p:cNvPr id="540704" name="Group 32"/>
          <p:cNvGraphicFramePr>
            <a:graphicFrameLocks noGrp="1"/>
          </p:cNvGraphicFramePr>
          <p:nvPr/>
        </p:nvGraphicFramePr>
        <p:xfrm>
          <a:off x="992188" y="1839913"/>
          <a:ext cx="7064375" cy="2544762"/>
        </p:xfrm>
        <a:graphic>
          <a:graphicData uri="http://schemas.openxmlformats.org/drawingml/2006/table">
            <a:tbl>
              <a:tblPr/>
              <a:tblGrid>
                <a:gridCol w="3473450"/>
                <a:gridCol w="3590925"/>
              </a:tblGrid>
              <a:tr h="509588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Component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449263" algn="r"/>
                        </a:tabLst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Times New Roman" pitchFamily="18" charset="0"/>
                        </a:rPr>
                        <a:t>Mass, g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SS: 08Kh18N10T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1475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Times New Roman" pitchFamily="18" charset="0"/>
                        </a:rPr>
                        <a:t>U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487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Zr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449263" algn="r"/>
                        </a:tabLst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</a:rPr>
                        <a:t>324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Times New Roman" pitchFamily="18" charset="0"/>
                        </a:rPr>
                        <a:t>Total mass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Times New Roman" pitchFamily="18" charset="0"/>
                        </a:rPr>
                        <a:t>2286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5B5514ED-A209-488A-8399-83A0F0F46484}" type="slidenum">
              <a:rPr lang="en-GB"/>
              <a:pPr/>
              <a:t>24</a:t>
            </a:fld>
            <a:endParaRPr lang="en-GB"/>
          </a:p>
        </p:txBody>
      </p:sp>
      <p:sp>
        <p:nvSpPr>
          <p:cNvPr id="830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6900" y="0"/>
            <a:ext cx="7772400" cy="630238"/>
          </a:xfrm>
        </p:spPr>
        <p:txBody>
          <a:bodyPr/>
          <a:lstStyle/>
          <a:p>
            <a:pPr defTabSz="835025"/>
            <a:r>
              <a:rPr lang="en-US" sz="3200"/>
              <a:t>Experimental procedure</a:t>
            </a:r>
            <a:endParaRPr lang="en-GB" sz="3200"/>
          </a:p>
        </p:txBody>
      </p:sp>
      <p:sp>
        <p:nvSpPr>
          <p:cNvPr id="830467" name="Text Box 12"/>
          <p:cNvSpPr txBox="1">
            <a:spLocks noChangeArrowheads="1"/>
          </p:cNvSpPr>
          <p:nvPr/>
        </p:nvSpPr>
        <p:spPr bwMode="auto">
          <a:xfrm>
            <a:off x="0" y="582613"/>
            <a:ext cx="914400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1.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0…560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–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furnace deoxygenation by argon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2.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560…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6550 s</a:t>
            </a:r>
            <a:r>
              <a:rPr lang="en-US" sz="1800">
                <a:latin typeface="Arial" pitchFamily="34" charset="0"/>
              </a:rPr>
              <a:t>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–</a:t>
            </a:r>
            <a:r>
              <a:rPr lang="en-US" sz="1800">
                <a:latin typeface="Arial" pitchFamily="34" charset="0"/>
              </a:rPr>
              <a:t> 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smooth heating up, charge melting, melt heating up to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≈1500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°C</a:t>
            </a:r>
            <a:endParaRPr lang="en-US" sz="2100" b="0">
              <a:solidFill>
                <a:srgbClr val="000066"/>
              </a:solidFill>
              <a:latin typeface="Arial" pitchFamily="34" charset="0"/>
            </a:endParaRP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3. 6550…6800 s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–</a:t>
            </a:r>
            <a:r>
              <a:rPr lang="en-US" sz="1800">
                <a:latin typeface="Arial" pitchFamily="34" charset="0"/>
              </a:rPr>
              <a:t>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 Addition of metallic zirconium into the melt followed by the melt exposure, monitoring of the melt temperature condition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4. 6800…9700 s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–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cleaning of the melt surface from crust 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5.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9700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 – steam supply into the furnace at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 103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 g H</a:t>
            </a:r>
            <a:r>
              <a:rPr lang="en-US" sz="2100" b="0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O/hr,  start of melt 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    oxidation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 (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melt temperature within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 1380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–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1580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C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)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,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steam-gas mixture sampling into vacuum burettes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6.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9900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 – crust surface temperature measurement by the Pt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/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PtRh thermocouple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7.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10696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 – registration of the beginning of condensate accumulation in the collector 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8.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16200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 – an increase in steam flow rate up to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 197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g H</a:t>
            </a:r>
            <a:r>
              <a:rPr lang="en-US" sz="2100" b="0" baseline="-25000">
                <a:solidFill>
                  <a:srgbClr val="000066"/>
                </a:solidFill>
                <a:latin typeface="Arial" pitchFamily="34" charset="0"/>
              </a:rPr>
              <a:t>2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O/hr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9. 20037 s – steam supply replacement by argon</a:t>
            </a:r>
          </a:p>
          <a:p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10. </a:t>
            </a:r>
            <a:r>
              <a:rPr lang="ru-RU" sz="2100" b="0">
                <a:solidFill>
                  <a:srgbClr val="000066"/>
                </a:solidFill>
                <a:latin typeface="Arial" pitchFamily="34" charset="0"/>
              </a:rPr>
              <a:t>22036 </a:t>
            </a:r>
            <a:r>
              <a:rPr lang="en-US" sz="2100" b="0">
                <a:solidFill>
                  <a:srgbClr val="000066"/>
                </a:solidFill>
                <a:latin typeface="Arial" pitchFamily="34" charset="0"/>
              </a:rPr>
              <a:t>s – HF heating disconnection after the concrete crucible drying</a:t>
            </a:r>
          </a:p>
          <a:p>
            <a:r>
              <a:rPr lang="en-US" sz="1700" b="0">
                <a:solidFill>
                  <a:srgbClr val="000066"/>
                </a:solidFill>
                <a:latin typeface="Arial" pitchFamily="34" charset="0"/>
              </a:rPr>
              <a:t> </a:t>
            </a:r>
            <a:endParaRPr lang="ru-RU" sz="1700" b="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32C68EA8-CE1F-4BC1-9495-8148539C8203}" type="slidenum">
              <a:rPr lang="en-GB"/>
              <a:pPr/>
              <a:t>25</a:t>
            </a:fld>
            <a:endParaRPr lang="en-GB"/>
          </a:p>
        </p:txBody>
      </p:sp>
      <p:sp>
        <p:nvSpPr>
          <p:cNvPr id="831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6900" y="0"/>
            <a:ext cx="7772400" cy="630238"/>
          </a:xfrm>
        </p:spPr>
        <p:txBody>
          <a:bodyPr/>
          <a:lstStyle/>
          <a:p>
            <a:pPr defTabSz="835025"/>
            <a:r>
              <a:rPr lang="en-US" sz="3200"/>
              <a:t>Surface view during the test</a:t>
            </a:r>
            <a:endParaRPr lang="en-GB" sz="3200"/>
          </a:p>
        </p:txBody>
      </p:sp>
      <p:sp>
        <p:nvSpPr>
          <p:cNvPr id="831492" name="Text Box 3"/>
          <p:cNvSpPr txBox="1">
            <a:spLocks noChangeArrowheads="1"/>
          </p:cNvSpPr>
          <p:nvPr/>
        </p:nvSpPr>
        <p:spPr bwMode="auto">
          <a:xfrm>
            <a:off x="738188" y="506413"/>
            <a:ext cx="27130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Molten pool preparation</a:t>
            </a:r>
            <a:r>
              <a:rPr lang="ru-RU" sz="1800">
                <a:latin typeface="Arial" pitchFamily="34" charset="0"/>
              </a:rPr>
              <a:t>, 5000 </a:t>
            </a:r>
            <a:r>
              <a:rPr lang="en-US" sz="1800">
                <a:latin typeface="Arial" pitchFamily="34" charset="0"/>
              </a:rPr>
              <a:t>s</a:t>
            </a:r>
            <a:endParaRPr lang="ru-RU" sz="1800">
              <a:latin typeface="Arial" pitchFamily="34" charset="0"/>
            </a:endParaRPr>
          </a:p>
        </p:txBody>
      </p:sp>
      <p:pic>
        <p:nvPicPr>
          <p:cNvPr id="831493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b="47649"/>
          <a:stretch>
            <a:fillRect/>
          </a:stretch>
        </p:blipFill>
        <p:spPr bwMode="auto">
          <a:xfrm>
            <a:off x="911225" y="1098550"/>
            <a:ext cx="36798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1495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3"/>
          <a:stretch>
            <a:fillRect/>
          </a:stretch>
        </p:blipFill>
        <p:spPr bwMode="auto">
          <a:xfrm>
            <a:off x="4922838" y="1082675"/>
            <a:ext cx="3224212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1496" name="Text Box 43"/>
          <p:cNvSpPr txBox="1">
            <a:spLocks noChangeArrowheads="1"/>
          </p:cNvSpPr>
          <p:nvPr/>
        </p:nvSpPr>
        <p:spPr bwMode="auto">
          <a:xfrm>
            <a:off x="4503738" y="498475"/>
            <a:ext cx="25225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Beginning of the oxidation</a:t>
            </a:r>
            <a:r>
              <a:rPr lang="ru-RU" sz="1800">
                <a:latin typeface="Arial" pitchFamily="34" charset="0"/>
              </a:rPr>
              <a:t>,</a:t>
            </a:r>
            <a:r>
              <a:rPr lang="en-US" sz="1800">
                <a:latin typeface="Arial" pitchFamily="34" charset="0"/>
              </a:rPr>
              <a:t> </a:t>
            </a:r>
            <a:r>
              <a:rPr lang="ru-RU" sz="1800">
                <a:latin typeface="Arial" pitchFamily="34" charset="0"/>
              </a:rPr>
              <a:t>10000 </a:t>
            </a:r>
            <a:r>
              <a:rPr lang="en-US" sz="1800">
                <a:latin typeface="Arial" pitchFamily="34" charset="0"/>
              </a:rPr>
              <a:t>s</a:t>
            </a:r>
            <a:endParaRPr lang="ru-RU" sz="1800">
              <a:latin typeface="Arial" pitchFamily="34" charset="0"/>
            </a:endParaRPr>
          </a:p>
        </p:txBody>
      </p:sp>
      <p:pic>
        <p:nvPicPr>
          <p:cNvPr id="831498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3648075"/>
            <a:ext cx="32416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1499" name="Text Box 44"/>
          <p:cNvSpPr txBox="1">
            <a:spLocks noChangeArrowheads="1"/>
          </p:cNvSpPr>
          <p:nvPr/>
        </p:nvSpPr>
        <p:spPr bwMode="auto">
          <a:xfrm>
            <a:off x="4992688" y="3232150"/>
            <a:ext cx="27130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Melt crystallization</a:t>
            </a:r>
            <a:r>
              <a:rPr lang="ru-RU" sz="1800">
                <a:latin typeface="Arial" pitchFamily="34" charset="0"/>
              </a:rPr>
              <a:t>,</a:t>
            </a:r>
            <a:r>
              <a:rPr lang="en-US" sz="1800">
                <a:latin typeface="Arial" pitchFamily="34" charset="0"/>
              </a:rPr>
              <a:t> </a:t>
            </a:r>
            <a:r>
              <a:rPr lang="ru-RU" sz="1800">
                <a:latin typeface="Arial" pitchFamily="34" charset="0"/>
              </a:rPr>
              <a:t> 25000 </a:t>
            </a:r>
            <a:r>
              <a:rPr lang="en-US" sz="1800">
                <a:latin typeface="Arial" pitchFamily="34" charset="0"/>
              </a:rPr>
              <a:t>s</a:t>
            </a:r>
            <a:endParaRPr lang="ru-RU" sz="1800">
              <a:latin typeface="Arial" pitchFamily="34" charset="0"/>
            </a:endParaRPr>
          </a:p>
        </p:txBody>
      </p:sp>
      <p:pic>
        <p:nvPicPr>
          <p:cNvPr id="831501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3648075"/>
            <a:ext cx="318611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1502" name="Text Box 45"/>
          <p:cNvSpPr txBox="1">
            <a:spLocks noChangeArrowheads="1"/>
          </p:cNvSpPr>
          <p:nvPr/>
        </p:nvSpPr>
        <p:spPr bwMode="auto">
          <a:xfrm>
            <a:off x="746125" y="3289300"/>
            <a:ext cx="25225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/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Thick crust with cracks</a:t>
            </a:r>
            <a:r>
              <a:rPr lang="ru-RU" sz="1800">
                <a:latin typeface="Arial" pitchFamily="34" charset="0"/>
              </a:rPr>
              <a:t>, 20000 </a:t>
            </a:r>
            <a:r>
              <a:rPr lang="en-US" sz="1800">
                <a:latin typeface="Arial" pitchFamily="34" charset="0"/>
              </a:rPr>
              <a:t>s</a:t>
            </a:r>
            <a:endParaRPr lang="ru-RU" sz="1800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A287C334-1B91-4ECB-9179-235C97A11C36}" type="slidenum">
              <a:rPr lang="en-GB"/>
              <a:pPr/>
              <a:t>26</a:t>
            </a:fld>
            <a:endParaRPr lang="en-GB"/>
          </a:p>
        </p:txBody>
      </p:sp>
      <p:sp>
        <p:nvSpPr>
          <p:cNvPr id="834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0"/>
            <a:ext cx="7772400" cy="630238"/>
          </a:xfrm>
        </p:spPr>
        <p:txBody>
          <a:bodyPr/>
          <a:lstStyle/>
          <a:p>
            <a:pPr defTabSz="835025"/>
            <a:r>
              <a:rPr lang="en-US" sz="3200"/>
              <a:t>Post-test</a:t>
            </a:r>
            <a:r>
              <a:rPr lang="ru-RU" sz="3200"/>
              <a:t> </a:t>
            </a:r>
            <a:r>
              <a:rPr lang="en-US" sz="3200"/>
              <a:t>analysis (in progress)</a:t>
            </a:r>
            <a:r>
              <a:rPr lang="ru-RU" sz="3200"/>
              <a:t> </a:t>
            </a:r>
            <a:endParaRPr lang="en-GB" sz="3200"/>
          </a:p>
        </p:txBody>
      </p:sp>
      <p:sp>
        <p:nvSpPr>
          <p:cNvPr id="834563" name="Rectangle 3"/>
          <p:cNvSpPr>
            <a:spLocks noChangeArrowheads="1"/>
          </p:cNvSpPr>
          <p:nvPr/>
        </p:nvSpPr>
        <p:spPr bwMode="auto">
          <a:xfrm>
            <a:off x="1720850" y="601663"/>
            <a:ext cx="55991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/>
          <a:lstStyle/>
          <a:p>
            <a:pPr marL="457200" indent="-457200" algn="ctr" defTabSz="762000">
              <a:buFont typeface="Wingdings" pitchFamily="2" charset="2"/>
              <a:buNone/>
            </a:pPr>
            <a:r>
              <a:rPr lang="en-US" sz="1800">
                <a:solidFill>
                  <a:srgbClr val="000066"/>
                </a:solidFill>
              </a:rPr>
              <a:t>Crucible and oxidic crusts cross-section</a:t>
            </a:r>
            <a:endParaRPr lang="ru-RU" sz="1800">
              <a:solidFill>
                <a:srgbClr val="FF3300"/>
              </a:solidFill>
            </a:endParaRPr>
          </a:p>
        </p:txBody>
      </p:sp>
      <p:sp>
        <p:nvSpPr>
          <p:cNvPr id="834564" name="Text Box 4"/>
          <p:cNvSpPr txBox="1">
            <a:spLocks noChangeArrowheads="1"/>
          </p:cNvSpPr>
          <p:nvPr/>
        </p:nvSpPr>
        <p:spPr bwMode="auto">
          <a:xfrm>
            <a:off x="5322888" y="1681163"/>
            <a:ext cx="34639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No visible crucible walls erosion </a:t>
            </a:r>
          </a:p>
          <a:p>
            <a:pPr>
              <a:buFontTx/>
              <a:buChar char="•"/>
            </a:pP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Crust thickness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:</a:t>
            </a:r>
          </a:p>
          <a:p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upper surface 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–</a:t>
            </a:r>
            <a:r>
              <a:rPr lang="ru-RU" sz="1800">
                <a:latin typeface="Arial" pitchFamily="34" charset="0"/>
              </a:rPr>
              <a:t> 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5…6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 mm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,</a:t>
            </a:r>
          </a:p>
          <a:p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lateral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– 3…4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mm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,</a:t>
            </a:r>
          </a:p>
          <a:p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 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bottom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–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about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2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mm</a:t>
            </a:r>
          </a:p>
          <a:p>
            <a:pPr>
              <a:buFontTx/>
              <a:buChar char="•"/>
            </a:pP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 Metallic inclusions in crucible walls</a:t>
            </a:r>
          </a:p>
        </p:txBody>
      </p:sp>
      <p:grpSp>
        <p:nvGrpSpPr>
          <p:cNvPr id="834565" name="Group 5"/>
          <p:cNvGrpSpPr>
            <a:grpSpLocks/>
          </p:cNvGrpSpPr>
          <p:nvPr/>
        </p:nvGrpSpPr>
        <p:grpSpPr bwMode="auto">
          <a:xfrm>
            <a:off x="157163" y="1200150"/>
            <a:ext cx="6651625" cy="5040313"/>
            <a:chOff x="99" y="756"/>
            <a:chExt cx="4190" cy="3175"/>
          </a:xfrm>
        </p:grpSpPr>
        <p:pic>
          <p:nvPicPr>
            <p:cNvPr id="834566" name="Picture 6" descr="IMG_0088_rot_cro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" y="756"/>
              <a:ext cx="3148" cy="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4567" name="Oval 7"/>
            <p:cNvSpPr>
              <a:spLocks noChangeArrowheads="1"/>
            </p:cNvSpPr>
            <p:nvPr/>
          </p:nvSpPr>
          <p:spPr bwMode="auto">
            <a:xfrm>
              <a:off x="2328" y="1428"/>
              <a:ext cx="354" cy="69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4568" name="Text Box 8"/>
            <p:cNvSpPr txBox="1">
              <a:spLocks noChangeArrowheads="1"/>
            </p:cNvSpPr>
            <p:nvPr/>
          </p:nvSpPr>
          <p:spPr bwMode="auto">
            <a:xfrm>
              <a:off x="2446" y="3575"/>
              <a:ext cx="106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b="0">
                  <a:latin typeface="Arial" pitchFamily="34" charset="0"/>
                </a:rPr>
                <a:t>Metallic inclusions</a:t>
              </a:r>
              <a:endParaRPr lang="ru-RU" sz="1400" b="0">
                <a:latin typeface="Arial" pitchFamily="34" charset="0"/>
              </a:endParaRPr>
            </a:p>
          </p:txBody>
        </p:sp>
        <p:pic>
          <p:nvPicPr>
            <p:cNvPr id="834569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" y="2671"/>
              <a:ext cx="746" cy="1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34570" name="Line 10"/>
            <p:cNvSpPr>
              <a:spLocks noChangeShapeType="1"/>
            </p:cNvSpPr>
            <p:nvPr/>
          </p:nvSpPr>
          <p:spPr bwMode="auto">
            <a:xfrm>
              <a:off x="2576" y="2072"/>
              <a:ext cx="976" cy="12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CFD2CC38-3578-4907-8213-2704EAFCE10E}" type="slidenum">
              <a:rPr lang="en-GB"/>
              <a:pPr/>
              <a:t>27</a:t>
            </a:fld>
            <a:endParaRPr lang="en-GB"/>
          </a:p>
        </p:txBody>
      </p:sp>
      <p:sp>
        <p:nvSpPr>
          <p:cNvPr id="83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0"/>
            <a:ext cx="7772400" cy="630238"/>
          </a:xfrm>
        </p:spPr>
        <p:txBody>
          <a:bodyPr/>
          <a:lstStyle/>
          <a:p>
            <a:pPr defTabSz="835025"/>
            <a:r>
              <a:rPr lang="en-US" sz="3200"/>
              <a:t>Post-test</a:t>
            </a:r>
            <a:r>
              <a:rPr lang="ru-RU" sz="3200"/>
              <a:t> </a:t>
            </a:r>
            <a:r>
              <a:rPr lang="en-US" sz="3200"/>
              <a:t>analysis</a:t>
            </a:r>
            <a:r>
              <a:rPr lang="ru-RU" sz="3200"/>
              <a:t> (2)</a:t>
            </a:r>
            <a:endParaRPr lang="en-GB" sz="3200"/>
          </a:p>
        </p:txBody>
      </p:sp>
      <p:sp>
        <p:nvSpPr>
          <p:cNvPr id="837635" name="Text Box 10"/>
          <p:cNvSpPr txBox="1">
            <a:spLocks noChangeArrowheads="1"/>
          </p:cNvSpPr>
          <p:nvPr/>
        </p:nvSpPr>
        <p:spPr bwMode="auto">
          <a:xfrm>
            <a:off x="5680075" y="1528763"/>
            <a:ext cx="34639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 Oxidation of the melt by steam can be fairly well approximated by the linear interpolation with the steam absorption rate which equals</a:t>
            </a:r>
            <a:endParaRPr lang="ru-RU" sz="1800" b="0">
              <a:solidFill>
                <a:srgbClr val="000066"/>
              </a:solidFill>
              <a:latin typeface="Arial" pitchFamily="34" charset="0"/>
            </a:endParaRPr>
          </a:p>
          <a:p>
            <a:r>
              <a:rPr lang="ru-RU" sz="1800">
                <a:latin typeface="Arial" pitchFamily="34" charset="0"/>
              </a:rPr>
              <a:t>         </a:t>
            </a:r>
            <a:r>
              <a:rPr lang="ru-RU" sz="2000">
                <a:solidFill>
                  <a:srgbClr val="990033"/>
                </a:solidFill>
                <a:latin typeface="Arial" pitchFamily="34" charset="0"/>
              </a:rPr>
              <a:t>23 (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±</a:t>
            </a:r>
            <a:r>
              <a:rPr lang="ru-RU" sz="200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2000">
                <a:solidFill>
                  <a:srgbClr val="990033"/>
                </a:solidFill>
                <a:latin typeface="Arial" pitchFamily="34" charset="0"/>
              </a:rPr>
              <a:t>) 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mg H</a:t>
            </a:r>
            <a:r>
              <a:rPr lang="en-US" sz="2000" baseline="-25000">
                <a:solidFill>
                  <a:srgbClr val="990033"/>
                </a:solidFill>
                <a:latin typeface="Arial" pitchFamily="34" charset="0"/>
              </a:rPr>
              <a:t>2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O/s</a:t>
            </a:r>
            <a:endParaRPr lang="ru-RU" sz="2000">
              <a:solidFill>
                <a:srgbClr val="990033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 Some decrease in the oxidation rate was observed at the beginning of steam supply (until 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16200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s) when the oxidic crust growth occurred</a:t>
            </a:r>
            <a:endParaRPr lang="ru-RU" sz="1800" b="0">
              <a:solidFill>
                <a:srgbClr val="000066"/>
              </a:solidFill>
              <a:latin typeface="Arial" pitchFamily="34" charset="0"/>
            </a:endParaRPr>
          </a:p>
        </p:txBody>
      </p:sp>
      <p:grpSp>
        <p:nvGrpSpPr>
          <p:cNvPr id="837636" name="Group 19"/>
          <p:cNvGrpSpPr>
            <a:grpSpLocks/>
          </p:cNvGrpSpPr>
          <p:nvPr/>
        </p:nvGrpSpPr>
        <p:grpSpPr bwMode="auto">
          <a:xfrm>
            <a:off x="123825" y="600075"/>
            <a:ext cx="5292725" cy="5737225"/>
            <a:chOff x="78" y="378"/>
            <a:chExt cx="3334" cy="3614"/>
          </a:xfrm>
        </p:grpSpPr>
        <p:graphicFrame>
          <p:nvGraphicFramePr>
            <p:cNvPr id="837637" name="Object 12"/>
            <p:cNvGraphicFramePr>
              <a:graphicFrameLocks noChangeAspect="1"/>
            </p:cNvGraphicFramePr>
            <p:nvPr/>
          </p:nvGraphicFramePr>
          <p:xfrm>
            <a:off x="78" y="776"/>
            <a:ext cx="3334" cy="3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7642" name="Plot" r:id="rId3" imgW="6512400" imgH="6282000" progId="Grapher.Document">
                    <p:embed/>
                  </p:oleObj>
                </mc:Choice>
                <mc:Fallback>
                  <p:oleObj name="Plot" r:id="rId3" imgW="6512400" imgH="6282000" progId="Grapher.Document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" y="776"/>
                          <a:ext cx="3334" cy="32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7638" name="AutoShape 16"/>
            <p:cNvSpPr>
              <a:spLocks noChangeArrowheads="1"/>
            </p:cNvSpPr>
            <p:nvPr/>
          </p:nvSpPr>
          <p:spPr bwMode="auto">
            <a:xfrm>
              <a:off x="1215" y="382"/>
              <a:ext cx="1020" cy="318"/>
            </a:xfrm>
            <a:prstGeom prst="wedgeRectCallout">
              <a:avLst>
                <a:gd name="adj1" fmla="val 54116"/>
                <a:gd name="adj2" fmla="val 144023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1200" b="0"/>
                <a:t>Increase in steam  consumption</a:t>
              </a:r>
              <a:endParaRPr lang="ru-RU" sz="1200" b="0"/>
            </a:p>
          </p:txBody>
        </p:sp>
        <p:sp>
          <p:nvSpPr>
            <p:cNvPr id="837639" name="AutoShape 6"/>
            <p:cNvSpPr>
              <a:spLocks noChangeArrowheads="1"/>
            </p:cNvSpPr>
            <p:nvPr/>
          </p:nvSpPr>
          <p:spPr bwMode="auto">
            <a:xfrm>
              <a:off x="96" y="378"/>
              <a:ext cx="1020" cy="318"/>
            </a:xfrm>
            <a:prstGeom prst="wedgeRectCallout">
              <a:avLst>
                <a:gd name="adj1" fmla="val 14704"/>
                <a:gd name="adj2" fmla="val 138366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1200" b="0"/>
                <a:t>Beginning of steam supply</a:t>
              </a:r>
              <a:endParaRPr lang="ru-RU" sz="1200" b="0"/>
            </a:p>
          </p:txBody>
        </p:sp>
        <p:sp>
          <p:nvSpPr>
            <p:cNvPr id="837640" name="AutoShape 8"/>
            <p:cNvSpPr>
              <a:spLocks noChangeArrowheads="1"/>
            </p:cNvSpPr>
            <p:nvPr/>
          </p:nvSpPr>
          <p:spPr bwMode="auto">
            <a:xfrm>
              <a:off x="2288" y="380"/>
              <a:ext cx="1020" cy="318"/>
            </a:xfrm>
            <a:prstGeom prst="wedgeRectCallout">
              <a:avLst>
                <a:gd name="adj1" fmla="val 38824"/>
                <a:gd name="adj2" fmla="val 151574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sz="1200" b="0"/>
                <a:t>Steam supply termination</a:t>
              </a:r>
              <a:endParaRPr lang="ru-RU" sz="1200" b="0"/>
            </a:p>
          </p:txBody>
        </p:sp>
      </p:grpSp>
      <p:sp>
        <p:nvSpPr>
          <p:cNvPr id="837641" name="Rectangle 9"/>
          <p:cNvSpPr>
            <a:spLocks noChangeArrowheads="1"/>
          </p:cNvSpPr>
          <p:nvPr/>
        </p:nvSpPr>
        <p:spPr bwMode="auto">
          <a:xfrm>
            <a:off x="5362575" y="635000"/>
            <a:ext cx="3781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BZ" sz="1800">
                <a:solidFill>
                  <a:srgbClr val="000066"/>
                </a:solidFill>
              </a:rPr>
              <a:t>Steam absorption calculated from steam/condensate balance</a:t>
            </a:r>
            <a:endParaRPr lang="ru-RU" sz="18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40F44497-6BB9-4DBE-A1EC-48F48D6BFC89}" type="slidenum">
              <a:rPr lang="en-GB"/>
              <a:pPr/>
              <a:t>28</a:t>
            </a:fld>
            <a:endParaRPr lang="en-GB"/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8300" y="0"/>
            <a:ext cx="7772400" cy="563563"/>
          </a:xfrm>
        </p:spPr>
        <p:txBody>
          <a:bodyPr/>
          <a:lstStyle/>
          <a:p>
            <a:pPr defTabSz="835025"/>
            <a:r>
              <a:rPr lang="en-US" sz="3200"/>
              <a:t>Primary Conclusions</a:t>
            </a:r>
            <a:endParaRPr lang="en-GB" sz="3200"/>
          </a:p>
        </p:txBody>
      </p:sp>
      <p:sp>
        <p:nvSpPr>
          <p:cNvPr id="839683" name="Text Box 3"/>
          <p:cNvSpPr txBox="1">
            <a:spLocks noChangeArrowheads="1"/>
          </p:cNvSpPr>
          <p:nvPr/>
        </p:nvSpPr>
        <p:spPr bwMode="auto">
          <a:xfrm>
            <a:off x="1831975" y="1811338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sz="1400">
              <a:latin typeface="Arial" pitchFamily="34" charset="0"/>
            </a:endParaRPr>
          </a:p>
        </p:txBody>
      </p:sp>
      <p:sp>
        <p:nvSpPr>
          <p:cNvPr id="839684" name="Text Box 4"/>
          <p:cNvSpPr txBox="1">
            <a:spLocks noChangeArrowheads="1"/>
          </p:cNvSpPr>
          <p:nvPr/>
        </p:nvSpPr>
        <p:spPr bwMode="auto">
          <a:xfrm>
            <a:off x="342900" y="1168400"/>
            <a:ext cx="8524875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BZ" sz="2000" b="0">
                <a:solidFill>
                  <a:srgbClr val="000066"/>
                </a:solidFill>
                <a:latin typeface="Arial" pitchFamily="34" charset="0"/>
              </a:rPr>
              <a:t>Even in the relatively small scale experiments the oxide crust on the metal melt surface is found to be broken 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BZ" sz="2000" b="0">
                <a:solidFill>
                  <a:srgbClr val="000066"/>
                </a:solidFill>
                <a:latin typeface="Arial" pitchFamily="34" charset="0"/>
              </a:rPr>
              <a:t> Linear dependence of absorbed steam mass (oxide crust thickness) versus time can be explained by: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9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900">
                <a:solidFill>
                  <a:srgbClr val="000066"/>
                </a:solidFill>
                <a:latin typeface="Arial" pitchFamily="34" charset="0"/>
              </a:rPr>
              <a:t>Steam starvation regime (absorption of all steam and evacuation of all hydrogen from the crust surface) in the test conditions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900">
                <a:solidFill>
                  <a:srgbClr val="000066"/>
                </a:solidFill>
                <a:latin typeface="Arial" pitchFamily="34" charset="0"/>
              </a:rPr>
              <a:t> Lack of crust integrity </a:t>
            </a:r>
          </a:p>
          <a:p>
            <a:endParaRPr lang="ru-RU" sz="190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DD6290EA-9CE2-4358-BA72-28128646E926}" type="slidenum">
              <a:rPr lang="en-GB"/>
              <a:pPr/>
              <a:t>29</a:t>
            </a:fld>
            <a:endParaRPr lang="en-GB"/>
          </a:p>
        </p:txBody>
      </p:sp>
      <p:sp>
        <p:nvSpPr>
          <p:cNvPr id="896002" name="Rectangle 2"/>
          <p:cNvSpPr>
            <a:spLocks noChangeArrowheads="1"/>
          </p:cNvSpPr>
          <p:nvPr/>
        </p:nvSpPr>
        <p:spPr bwMode="auto">
          <a:xfrm>
            <a:off x="276225" y="0"/>
            <a:ext cx="86169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762000">
              <a:lnSpc>
                <a:spcPct val="110000"/>
              </a:lnSpc>
              <a:spcBef>
                <a:spcPct val="40000"/>
              </a:spcBef>
              <a:tabLst>
                <a:tab pos="457200" algn="l"/>
              </a:tabLst>
            </a:pPr>
            <a:r>
              <a:rPr lang="en-US" sz="24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990033"/>
                </a:solidFill>
              </a:rPr>
              <a:t>Oxidation of suboxidized corium melt in steam</a:t>
            </a:r>
            <a:r>
              <a:rPr lang="ru-RU" sz="2800">
                <a:solidFill>
                  <a:srgbClr val="990033"/>
                </a:solidFill>
              </a:rPr>
              <a:t>. </a:t>
            </a:r>
            <a:r>
              <a:rPr lang="en-US" sz="2800">
                <a:solidFill>
                  <a:srgbClr val="990033"/>
                </a:solidFill>
              </a:rPr>
              <a:t>Test MCP-</a:t>
            </a:r>
            <a:r>
              <a:rPr lang="ru-RU" sz="2800">
                <a:solidFill>
                  <a:srgbClr val="990033"/>
                </a:solidFill>
              </a:rPr>
              <a:t>7</a:t>
            </a:r>
            <a:endParaRPr lang="en-US" sz="2800">
              <a:solidFill>
                <a:srgbClr val="990033"/>
              </a:solidFill>
            </a:endParaRPr>
          </a:p>
        </p:txBody>
      </p:sp>
      <p:sp>
        <p:nvSpPr>
          <p:cNvPr id="896003" name="Rectangle 3"/>
          <p:cNvSpPr>
            <a:spLocks noChangeArrowheads="1"/>
          </p:cNvSpPr>
          <p:nvPr/>
        </p:nvSpPr>
        <p:spPr bwMode="auto">
          <a:xfrm>
            <a:off x="1120775" y="2652713"/>
            <a:ext cx="6784975" cy="2955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762000">
              <a:lnSpc>
                <a:spcPct val="110000"/>
              </a:lnSpc>
              <a:spcBef>
                <a:spcPct val="40000"/>
              </a:spcBef>
              <a:tabLst>
                <a:tab pos="457200" algn="l"/>
              </a:tabLst>
            </a:pPr>
            <a:r>
              <a:rPr lang="en-US" sz="2400">
                <a:solidFill>
                  <a:srgbClr val="000066"/>
                </a:solidFill>
              </a:rPr>
              <a:t>Study of oxidation kinetics of the suboxidized molten pool through surface</a:t>
            </a:r>
            <a:r>
              <a:rPr lang="ru-RU" sz="2400">
                <a:solidFill>
                  <a:srgbClr val="000066"/>
                </a:solidFill>
              </a:rPr>
              <a:t> </a:t>
            </a:r>
            <a:r>
              <a:rPr lang="en-US" sz="2400">
                <a:solidFill>
                  <a:srgbClr val="000066"/>
                </a:solidFill>
              </a:rPr>
              <a:t>oxidic crust</a:t>
            </a:r>
            <a:r>
              <a:rPr lang="en-US" sz="2400"/>
              <a:t> </a:t>
            </a:r>
            <a:r>
              <a:rPr lang="en-US" sz="2400">
                <a:solidFill>
                  <a:srgbClr val="000066"/>
                </a:solidFill>
              </a:rPr>
              <a:t> after neutral atmosphere replacement by steam</a:t>
            </a:r>
            <a:endParaRPr lang="ru-RU" sz="2400">
              <a:solidFill>
                <a:srgbClr val="000066"/>
              </a:solidFill>
            </a:endParaRPr>
          </a:p>
          <a:p>
            <a:pPr defTabSz="762000">
              <a:lnSpc>
                <a:spcPct val="110000"/>
              </a:lnSpc>
              <a:spcBef>
                <a:spcPct val="40000"/>
              </a:spcBef>
              <a:tabLst>
                <a:tab pos="457200" algn="l"/>
              </a:tabLst>
            </a:pP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896004" name="Rectangle 4"/>
          <p:cNvSpPr>
            <a:spLocks noChangeArrowheads="1"/>
          </p:cNvSpPr>
          <p:nvPr/>
        </p:nvSpPr>
        <p:spPr bwMode="auto">
          <a:xfrm>
            <a:off x="2447925" y="1423988"/>
            <a:ext cx="36512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762000">
              <a:lnSpc>
                <a:spcPct val="110000"/>
              </a:lnSpc>
              <a:spcBef>
                <a:spcPct val="40000"/>
              </a:spcBef>
              <a:tabLst>
                <a:tab pos="457200" algn="l"/>
              </a:tabLst>
            </a:pPr>
            <a:r>
              <a:rPr lang="en-US" sz="24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A50021"/>
                </a:solidFill>
              </a:rPr>
              <a:t>Objectives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7DC636D4-D0DD-432D-A0B7-C69F357587F1}" type="slidenum">
              <a:rPr lang="en-GB"/>
              <a:pPr/>
              <a:t>3</a:t>
            </a:fld>
            <a:endParaRPr lang="en-GB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defTabSz="914400"/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METCOR-P project general information</a:t>
            </a:r>
            <a:r>
              <a:rPr lang="en-GB">
                <a:cs typeface="Times New Roman" pitchFamily="18" charset="0"/>
              </a:rPr>
              <a:t> </a:t>
            </a:r>
          </a:p>
        </p:txBody>
      </p:sp>
      <p:sp>
        <p:nvSpPr>
          <p:cNvPr id="708611" name="Rectangle 3"/>
          <p:cNvSpPr>
            <a:spLocks noChangeArrowheads="1"/>
          </p:cNvSpPr>
          <p:nvPr/>
        </p:nvSpPr>
        <p:spPr bwMode="auto">
          <a:xfrm>
            <a:off x="2370138" y="1406525"/>
            <a:ext cx="5908675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/>
          <a:lstStyle/>
          <a:p>
            <a:pPr marL="342900" indent="-342900" eaLnBrk="1" hangingPunct="1">
              <a:spcBef>
                <a:spcPct val="20000"/>
              </a:spcBef>
              <a:buSzPct val="85000"/>
            </a:pPr>
            <a:r>
              <a:rPr lang="en-GB" sz="2000">
                <a:solidFill>
                  <a:srgbClr val="000066"/>
                </a:solidFill>
                <a:cs typeface="Times New Roman" pitchFamily="18" charset="0"/>
              </a:rPr>
              <a:t>Project participants and coordination</a:t>
            </a:r>
          </a:p>
        </p:txBody>
      </p:sp>
      <p:sp>
        <p:nvSpPr>
          <p:cNvPr id="708612" name="Rectangle 4"/>
          <p:cNvSpPr>
            <a:spLocks noChangeArrowheads="1"/>
          </p:cNvSpPr>
          <p:nvPr/>
        </p:nvSpPr>
        <p:spPr bwMode="auto">
          <a:xfrm>
            <a:off x="1301750" y="3325813"/>
            <a:ext cx="1096963" cy="51593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ISTC, </a:t>
            </a:r>
            <a:r>
              <a:rPr lang="en-GB" sz="1200" b="0"/>
              <a:t>Moscow</a:t>
            </a:r>
          </a:p>
        </p:txBody>
      </p:sp>
      <p:sp>
        <p:nvSpPr>
          <p:cNvPr id="708613" name="Rectangle 5"/>
          <p:cNvSpPr>
            <a:spLocks noChangeArrowheads="1"/>
          </p:cNvSpPr>
          <p:nvPr/>
        </p:nvSpPr>
        <p:spPr bwMode="auto">
          <a:xfrm>
            <a:off x="1446213" y="2293938"/>
            <a:ext cx="974725" cy="5175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FZK, </a:t>
            </a:r>
            <a:r>
              <a:rPr lang="en-GB" sz="1200" b="0"/>
              <a:t>Germany</a:t>
            </a:r>
          </a:p>
        </p:txBody>
      </p:sp>
      <p:sp>
        <p:nvSpPr>
          <p:cNvPr id="708614" name="Rectangle 6"/>
          <p:cNvSpPr>
            <a:spLocks noChangeArrowheads="1"/>
          </p:cNvSpPr>
          <p:nvPr/>
        </p:nvSpPr>
        <p:spPr bwMode="auto">
          <a:xfrm>
            <a:off x="3440113" y="2303463"/>
            <a:ext cx="881062" cy="5175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JRC ITU, </a:t>
            </a:r>
          </a:p>
          <a:p>
            <a:r>
              <a:rPr lang="en-GB" sz="1200" b="0"/>
              <a:t>EU</a:t>
            </a: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4387850" y="2317750"/>
            <a:ext cx="931863" cy="5175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CEA,</a:t>
            </a:r>
          </a:p>
          <a:p>
            <a:r>
              <a:rPr lang="en-GB" sz="1200" b="0"/>
              <a:t>France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1414463" y="1920875"/>
            <a:ext cx="5586412" cy="3873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pPr algn="ctr"/>
            <a:r>
              <a:rPr lang="en-GB" sz="1200"/>
              <a:t>Collaborators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3494088" y="3343275"/>
            <a:ext cx="1811337" cy="4032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Steering committee</a:t>
            </a:r>
          </a:p>
        </p:txBody>
      </p:sp>
      <p:sp>
        <p:nvSpPr>
          <p:cNvPr id="708618" name="Rectangle 10"/>
          <p:cNvSpPr>
            <a:spLocks noChangeArrowheads="1"/>
          </p:cNvSpPr>
          <p:nvPr/>
        </p:nvSpPr>
        <p:spPr bwMode="auto">
          <a:xfrm>
            <a:off x="1911350" y="4248150"/>
            <a:ext cx="5237163" cy="3873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Operation Agent: A.P. Alexandrov RIT, </a:t>
            </a:r>
            <a:r>
              <a:rPr lang="en-GB" sz="1200" b="0"/>
              <a:t>Russia</a:t>
            </a:r>
          </a:p>
          <a:p>
            <a:pPr algn="ctr"/>
            <a:endParaRPr lang="en-GB" sz="1200" b="0"/>
          </a:p>
        </p:txBody>
      </p:sp>
      <p:sp>
        <p:nvSpPr>
          <p:cNvPr id="708619" name="Rectangle 11"/>
          <p:cNvSpPr>
            <a:spLocks noChangeArrowheads="1"/>
          </p:cNvSpPr>
          <p:nvPr/>
        </p:nvSpPr>
        <p:spPr bwMode="auto">
          <a:xfrm>
            <a:off x="1301750" y="3067050"/>
            <a:ext cx="1096963" cy="2587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 b="0"/>
              <a:t>Coordinator </a:t>
            </a:r>
          </a:p>
        </p:txBody>
      </p:sp>
      <p:sp>
        <p:nvSpPr>
          <p:cNvPr id="708620" name="Line 12"/>
          <p:cNvSpPr>
            <a:spLocks noChangeShapeType="1"/>
          </p:cNvSpPr>
          <p:nvPr/>
        </p:nvSpPr>
        <p:spPr bwMode="auto">
          <a:xfrm>
            <a:off x="1789113" y="3841750"/>
            <a:ext cx="122237" cy="40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1" name="Line 13"/>
          <p:cNvSpPr>
            <a:spLocks noChangeShapeType="1"/>
          </p:cNvSpPr>
          <p:nvPr/>
        </p:nvSpPr>
        <p:spPr bwMode="auto">
          <a:xfrm flipH="1">
            <a:off x="4346575" y="2825750"/>
            <a:ext cx="487363" cy="517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>
            <a:off x="3981450" y="2808288"/>
            <a:ext cx="242888" cy="534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3" name="Line 15"/>
          <p:cNvSpPr>
            <a:spLocks noChangeShapeType="1"/>
          </p:cNvSpPr>
          <p:nvPr/>
        </p:nvSpPr>
        <p:spPr bwMode="auto">
          <a:xfrm flipH="1">
            <a:off x="4711700" y="2808288"/>
            <a:ext cx="1096963" cy="534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4" name="Line 16"/>
          <p:cNvSpPr>
            <a:spLocks noChangeShapeType="1"/>
          </p:cNvSpPr>
          <p:nvPr/>
        </p:nvSpPr>
        <p:spPr bwMode="auto">
          <a:xfrm>
            <a:off x="2303463" y="2825750"/>
            <a:ext cx="1433512" cy="517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5" name="Line 17"/>
          <p:cNvSpPr>
            <a:spLocks noChangeShapeType="1"/>
          </p:cNvSpPr>
          <p:nvPr/>
        </p:nvSpPr>
        <p:spPr bwMode="auto">
          <a:xfrm>
            <a:off x="4224338" y="3730625"/>
            <a:ext cx="0" cy="517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6" name="Line 18"/>
          <p:cNvSpPr>
            <a:spLocks noChangeShapeType="1"/>
          </p:cNvSpPr>
          <p:nvPr/>
        </p:nvSpPr>
        <p:spPr bwMode="auto">
          <a:xfrm flipH="1">
            <a:off x="1301750" y="2220913"/>
            <a:ext cx="138113" cy="846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7" name="Rectangle 19"/>
          <p:cNvSpPr>
            <a:spLocks noChangeArrowheads="1"/>
          </p:cNvSpPr>
          <p:nvPr/>
        </p:nvSpPr>
        <p:spPr bwMode="auto">
          <a:xfrm>
            <a:off x="5464175" y="2325688"/>
            <a:ext cx="1144588" cy="50958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5712" rIns="0" bIns="45712"/>
          <a:lstStyle/>
          <a:p>
            <a:r>
              <a:rPr lang="en-GB" sz="1200"/>
              <a:t> AREVA NP</a:t>
            </a:r>
            <a:r>
              <a:rPr lang="en-GB" sz="1200" b="0">
                <a:latin typeface="Times New Roman" pitchFamily="18" charset="0"/>
              </a:rPr>
              <a:t>,</a:t>
            </a:r>
            <a:br>
              <a:rPr lang="en-GB" sz="1200" b="0">
                <a:latin typeface="Times New Roman" pitchFamily="18" charset="0"/>
              </a:rPr>
            </a:br>
            <a:r>
              <a:rPr lang="en-GB" sz="1200" b="0">
                <a:latin typeface="Times New Roman" pitchFamily="18" charset="0"/>
              </a:rPr>
              <a:t> </a:t>
            </a:r>
            <a:r>
              <a:rPr lang="en-GB" sz="1200" b="0"/>
              <a:t>Germany</a:t>
            </a:r>
          </a:p>
        </p:txBody>
      </p:sp>
      <p:sp>
        <p:nvSpPr>
          <p:cNvPr id="708628" name="Line 20"/>
          <p:cNvSpPr>
            <a:spLocks noChangeShapeType="1"/>
          </p:cNvSpPr>
          <p:nvPr/>
        </p:nvSpPr>
        <p:spPr bwMode="auto">
          <a:xfrm>
            <a:off x="3371850" y="2808288"/>
            <a:ext cx="609600" cy="517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endParaRPr lang="de-DE"/>
          </a:p>
        </p:txBody>
      </p:sp>
      <p:sp>
        <p:nvSpPr>
          <p:cNvPr id="708629" name="Rectangle 21"/>
          <p:cNvSpPr>
            <a:spLocks noChangeArrowheads="1"/>
          </p:cNvSpPr>
          <p:nvPr/>
        </p:nvSpPr>
        <p:spPr bwMode="auto">
          <a:xfrm>
            <a:off x="2433638" y="4616450"/>
            <a:ext cx="1855787" cy="5175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SPb Technological University</a:t>
            </a:r>
            <a:r>
              <a:rPr lang="en-GB" sz="1200" b="0"/>
              <a:t>, Russia</a:t>
            </a:r>
          </a:p>
        </p:txBody>
      </p:sp>
      <p:sp>
        <p:nvSpPr>
          <p:cNvPr id="708630" name="Rectangle 22"/>
          <p:cNvSpPr>
            <a:spLocks noChangeArrowheads="1"/>
          </p:cNvSpPr>
          <p:nvPr/>
        </p:nvSpPr>
        <p:spPr bwMode="auto">
          <a:xfrm>
            <a:off x="5114925" y="4600575"/>
            <a:ext cx="1812925" cy="6921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 lIns="91424" tIns="45712" rIns="91424" bIns="45712"/>
          <a:lstStyle/>
          <a:p>
            <a:r>
              <a:rPr lang="en-GB" sz="1200"/>
              <a:t>SPb Electrotechnical State University,</a:t>
            </a:r>
            <a:r>
              <a:rPr lang="en-GB" sz="1000" b="0"/>
              <a:t> Russia</a:t>
            </a:r>
          </a:p>
        </p:txBody>
      </p:sp>
      <p:sp>
        <p:nvSpPr>
          <p:cNvPr id="708631" name="Rectangle 23"/>
          <p:cNvSpPr>
            <a:spLocks noChangeArrowheads="1"/>
          </p:cNvSpPr>
          <p:nvPr/>
        </p:nvSpPr>
        <p:spPr bwMode="auto">
          <a:xfrm>
            <a:off x="2392363" y="2306638"/>
            <a:ext cx="974725" cy="5191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4" tIns="45712" rIns="91424" bIns="45712"/>
          <a:lstStyle/>
          <a:p>
            <a:r>
              <a:rPr lang="en-GB" sz="1200"/>
              <a:t>FORTUM, </a:t>
            </a:r>
            <a:r>
              <a:rPr lang="en-GB" sz="1200" b="0"/>
              <a:t>Finland</a:t>
            </a:r>
          </a:p>
        </p:txBody>
      </p:sp>
      <p:sp>
        <p:nvSpPr>
          <p:cNvPr id="708632" name="Rectangle 24"/>
          <p:cNvSpPr>
            <a:spLocks noChangeArrowheads="1"/>
          </p:cNvSpPr>
          <p:nvPr/>
        </p:nvSpPr>
        <p:spPr bwMode="auto">
          <a:xfrm>
            <a:off x="569913" y="636588"/>
            <a:ext cx="7926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A50021"/>
                </a:solidFill>
              </a:rPr>
              <a:t>Investigation of Corium Melt Interaction with NPP </a:t>
            </a:r>
            <a:br>
              <a:rPr lang="en-US" sz="2000">
                <a:solidFill>
                  <a:srgbClr val="A50021"/>
                </a:solidFill>
              </a:rPr>
            </a:br>
            <a:r>
              <a:rPr lang="en-US" sz="2000">
                <a:solidFill>
                  <a:srgbClr val="A50021"/>
                </a:solidFill>
              </a:rPr>
              <a:t>Reactor Vessel Steel </a:t>
            </a:r>
            <a:r>
              <a:rPr lang="en-US" sz="1800">
                <a:solidFill>
                  <a:srgbClr val="A50021"/>
                </a:solidFill>
              </a:rPr>
              <a:t>(</a:t>
            </a:r>
            <a:r>
              <a:rPr lang="en-US" sz="2000">
                <a:solidFill>
                  <a:srgbClr val="A50021"/>
                </a:solidFill>
              </a:rPr>
              <a:t>#3592</a:t>
            </a:r>
            <a:r>
              <a:rPr lang="en-US" sz="2400">
                <a:solidFill>
                  <a:srgbClr val="A50021"/>
                </a:solidFill>
              </a:rPr>
              <a:t> </a:t>
            </a:r>
            <a:r>
              <a:rPr lang="en-US" sz="2000">
                <a:solidFill>
                  <a:srgbClr val="A50021"/>
                </a:solidFill>
              </a:rPr>
              <a:t>METCOR-P)</a:t>
            </a:r>
            <a:endParaRPr lang="en-GB" sz="2000">
              <a:solidFill>
                <a:srgbClr val="A50021"/>
              </a:solidFill>
            </a:endParaRPr>
          </a:p>
        </p:txBody>
      </p:sp>
      <p:graphicFrame>
        <p:nvGraphicFramePr>
          <p:cNvPr id="708633" name="Object 25"/>
          <p:cNvGraphicFramePr>
            <a:graphicFrameLocks noChangeAspect="1"/>
          </p:cNvGraphicFramePr>
          <p:nvPr/>
        </p:nvGraphicFramePr>
        <p:xfrm>
          <a:off x="1844675" y="5470525"/>
          <a:ext cx="5516563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636" name="Document" r:id="rId4" imgW="4229432" imgH="797229" progId="Word.Document.8">
                  <p:embed/>
                </p:oleObj>
              </mc:Choice>
              <mc:Fallback>
                <p:oleObj name="Document" r:id="rId4" imgW="4229432" imgH="797229" progId="Word.Document.8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5470525"/>
                        <a:ext cx="5516563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B7CCA62A-F97D-4C4C-BE68-CC9C9692D0E5}" type="slidenum">
              <a:rPr lang="en-GB"/>
              <a:pPr/>
              <a:t>30</a:t>
            </a:fld>
            <a:endParaRPr lang="en-GB"/>
          </a:p>
        </p:txBody>
      </p:sp>
      <p:sp>
        <p:nvSpPr>
          <p:cNvPr id="898050" name="Rectangle 2"/>
          <p:cNvSpPr>
            <a:spLocks noChangeArrowheads="1"/>
          </p:cNvSpPr>
          <p:nvPr/>
        </p:nvSpPr>
        <p:spPr bwMode="auto">
          <a:xfrm>
            <a:off x="1492250" y="685800"/>
            <a:ext cx="5295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defTabSz="762000">
              <a:spcBef>
                <a:spcPct val="20000"/>
              </a:spcBef>
              <a:buFont typeface="Wingdings" pitchFamily="2" charset="2"/>
              <a:buNone/>
            </a:pPr>
            <a:endParaRPr lang="en-US" sz="1800">
              <a:solidFill>
                <a:srgbClr val="000066"/>
              </a:solidFill>
            </a:endParaRPr>
          </a:p>
        </p:txBody>
      </p:sp>
      <p:sp>
        <p:nvSpPr>
          <p:cNvPr id="898051" name="Rectangle 3"/>
          <p:cNvSpPr>
            <a:spLocks noChangeArrowheads="1"/>
          </p:cNvSpPr>
          <p:nvPr/>
        </p:nvSpPr>
        <p:spPr bwMode="auto">
          <a:xfrm>
            <a:off x="2282825" y="0"/>
            <a:ext cx="415766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/>
          <a:lstStyle/>
          <a:p>
            <a:pPr marL="342900" indent="-342900" algn="ctr" eaLnBrk="1" hangingPunct="1">
              <a:spcBef>
                <a:spcPct val="20000"/>
              </a:spcBef>
              <a:buSzPct val="85000"/>
              <a:buFont typeface="Wingdings" pitchFamily="2" charset="2"/>
              <a:buNone/>
            </a:pPr>
            <a:r>
              <a:rPr lang="en-US" sz="2800">
                <a:solidFill>
                  <a:srgbClr val="A50021"/>
                </a:solidFill>
              </a:rPr>
              <a:t>Furnace</a:t>
            </a:r>
            <a:r>
              <a:rPr lang="ru-RU" sz="28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A50021"/>
                </a:solidFill>
              </a:rPr>
              <a:t>schematics</a:t>
            </a:r>
            <a:endParaRPr lang="en-GB" sz="2800">
              <a:solidFill>
                <a:srgbClr val="A50021"/>
              </a:solidFill>
            </a:endParaRPr>
          </a:p>
        </p:txBody>
      </p:sp>
      <p:sp>
        <p:nvSpPr>
          <p:cNvPr id="898052" name="Rectangle 4"/>
          <p:cNvSpPr>
            <a:spLocks noChangeArrowheads="1"/>
          </p:cNvSpPr>
          <p:nvPr/>
        </p:nvSpPr>
        <p:spPr bwMode="auto">
          <a:xfrm>
            <a:off x="250825" y="5422900"/>
            <a:ext cx="86217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762000"/>
            <a:r>
              <a:rPr lang="ru-RU" sz="1300" b="0"/>
              <a:t>1 </a:t>
            </a:r>
            <a:r>
              <a:rPr lang="en-US" b="0"/>
              <a:t>– water-cooled bottom calorimeter</a:t>
            </a:r>
            <a:r>
              <a:rPr lang="ru-RU" b="0"/>
              <a:t>; 2 – </a:t>
            </a:r>
            <a:r>
              <a:rPr lang="en-US" b="0"/>
              <a:t>inductor</a:t>
            </a:r>
            <a:r>
              <a:rPr lang="ru-RU" b="0"/>
              <a:t>; 3 –</a:t>
            </a:r>
            <a:r>
              <a:rPr lang="en-US" b="0"/>
              <a:t>water-cooled crucible</a:t>
            </a:r>
            <a:r>
              <a:rPr lang="ru-RU" b="0"/>
              <a:t>; 4 – </a:t>
            </a:r>
            <a:r>
              <a:rPr lang="en-US" b="0"/>
              <a:t>quartz tube</a:t>
            </a:r>
            <a:r>
              <a:rPr lang="ru-RU" b="0"/>
              <a:t>; 5 – </a:t>
            </a:r>
            <a:r>
              <a:rPr lang="en-US" b="0"/>
              <a:t>quartz ring</a:t>
            </a:r>
            <a:r>
              <a:rPr lang="ru-RU" b="0"/>
              <a:t>; 6 – </a:t>
            </a:r>
            <a:r>
              <a:rPr lang="en-US" b="0"/>
              <a:t>water-cooled furnace cover with down-looking </a:t>
            </a:r>
            <a:r>
              <a:rPr lang="ru-RU" b="0"/>
              <a:t> </a:t>
            </a:r>
            <a:r>
              <a:rPr lang="en-US" b="0"/>
              <a:t>hot surface</a:t>
            </a:r>
            <a:r>
              <a:rPr lang="ru-RU" b="0"/>
              <a:t>; 7 – </a:t>
            </a:r>
            <a:r>
              <a:rPr lang="en-US" b="0"/>
              <a:t>gas-aerosol out</a:t>
            </a:r>
            <a:r>
              <a:rPr lang="ru-RU" b="0"/>
              <a:t>; 8 –</a:t>
            </a:r>
            <a:r>
              <a:rPr lang="en-US" b="0"/>
              <a:t>observation port</a:t>
            </a:r>
            <a:r>
              <a:rPr lang="ru-RU" b="0"/>
              <a:t>; 9 – </a:t>
            </a:r>
            <a:r>
              <a:rPr lang="en-US" b="0"/>
              <a:t>steam supply </a:t>
            </a:r>
            <a:r>
              <a:rPr lang="ru-RU"/>
              <a:t> </a:t>
            </a:r>
            <a:r>
              <a:rPr lang="en-US" b="0"/>
              <a:t>pipe</a:t>
            </a:r>
            <a:endParaRPr lang="en-GB" b="0"/>
          </a:p>
        </p:txBody>
      </p:sp>
      <p:sp>
        <p:nvSpPr>
          <p:cNvPr id="898053" name="Rectangle 5"/>
          <p:cNvSpPr>
            <a:spLocks noChangeArrowheads="1"/>
          </p:cNvSpPr>
          <p:nvPr/>
        </p:nvSpPr>
        <p:spPr bwMode="auto">
          <a:xfrm>
            <a:off x="3941763" y="841375"/>
            <a:ext cx="5202237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762000"/>
            <a:r>
              <a:rPr lang="en-US" sz="1800">
                <a:solidFill>
                  <a:srgbClr val="000066"/>
                </a:solidFill>
              </a:rPr>
              <a:t>Measures to reduce steam condensation</a:t>
            </a:r>
            <a:r>
              <a:rPr lang="ru-RU" sz="1800">
                <a:solidFill>
                  <a:srgbClr val="000066"/>
                </a:solidFill>
              </a:rPr>
              <a:t>:</a:t>
            </a:r>
            <a:endParaRPr lang="ru-RU" sz="1800">
              <a:solidFill>
                <a:srgbClr val="990033"/>
              </a:solidFill>
            </a:endParaRPr>
          </a:p>
          <a:p>
            <a:pPr defTabSz="762000">
              <a:buFontTx/>
              <a:buChar char="•"/>
            </a:pPr>
            <a:r>
              <a:rPr lang="en-US" sz="1800">
                <a:solidFill>
                  <a:srgbClr val="990033"/>
                </a:solidFill>
              </a:rPr>
              <a:t> rise of melt surface to the crucible top</a:t>
            </a:r>
            <a:endParaRPr lang="ru-RU" sz="1800" baseline="-25000">
              <a:solidFill>
                <a:srgbClr val="990033"/>
              </a:solidFill>
            </a:endParaRPr>
          </a:p>
          <a:p>
            <a:pPr defTabSz="762000">
              <a:buFontTx/>
              <a:buChar char="•"/>
            </a:pPr>
            <a:r>
              <a:rPr lang="en-BZ" sz="1800">
                <a:solidFill>
                  <a:srgbClr val="990033"/>
                </a:solidFill>
              </a:rPr>
              <a:t> separation of above-melt volume </a:t>
            </a:r>
            <a:r>
              <a:rPr lang="en-US" sz="1800">
                <a:solidFill>
                  <a:srgbClr val="990033"/>
                </a:solidFill>
              </a:rPr>
              <a:t>from the furnace volume by  quartz tube</a:t>
            </a:r>
            <a:r>
              <a:rPr lang="ru-RU" sz="1800">
                <a:solidFill>
                  <a:srgbClr val="990033"/>
                </a:solidFill>
              </a:rPr>
              <a:t> (5)</a:t>
            </a:r>
            <a:endParaRPr lang="en-BZ" sz="1800">
              <a:solidFill>
                <a:srgbClr val="990033"/>
              </a:solidFill>
            </a:endParaRPr>
          </a:p>
          <a:p>
            <a:pPr defTabSz="762000">
              <a:buFontTx/>
              <a:buChar char="•"/>
            </a:pPr>
            <a:r>
              <a:rPr lang="en-BZ" sz="1800">
                <a:solidFill>
                  <a:srgbClr val="990033"/>
                </a:solidFill>
              </a:rPr>
              <a:t> seal of the </a:t>
            </a:r>
            <a:r>
              <a:rPr lang="en-US" sz="1800">
                <a:solidFill>
                  <a:srgbClr val="990033"/>
                </a:solidFill>
              </a:rPr>
              <a:t>gaps between cold crucible tubes</a:t>
            </a:r>
            <a:endParaRPr lang="ru-RU" sz="1800">
              <a:solidFill>
                <a:srgbClr val="990033"/>
              </a:solidFill>
            </a:endParaRPr>
          </a:p>
          <a:p>
            <a:pPr defTabSz="762000">
              <a:buFontTx/>
              <a:buChar char="•"/>
            </a:pPr>
            <a:r>
              <a:rPr lang="ru-RU" sz="1800">
                <a:solidFill>
                  <a:srgbClr val="990033"/>
                </a:solidFill>
              </a:rPr>
              <a:t> </a:t>
            </a:r>
            <a:r>
              <a:rPr lang="en-BZ" sz="1800">
                <a:solidFill>
                  <a:srgbClr val="990033"/>
                </a:solidFill>
              </a:rPr>
              <a:t>increase of thickness of </a:t>
            </a:r>
            <a:r>
              <a:rPr lang="en-US" sz="1800">
                <a:solidFill>
                  <a:srgbClr val="990033"/>
                </a:solidFill>
              </a:rPr>
              <a:t>water-cooled furnace cover</a:t>
            </a:r>
            <a:r>
              <a:rPr lang="ru-RU" sz="1800">
                <a:solidFill>
                  <a:srgbClr val="990033"/>
                </a:solidFill>
              </a:rPr>
              <a:t> (6)</a:t>
            </a:r>
          </a:p>
          <a:p>
            <a:pPr defTabSz="762000">
              <a:buFontTx/>
              <a:buChar char="•"/>
            </a:pPr>
            <a:endParaRPr lang="ru-RU" sz="1800">
              <a:solidFill>
                <a:srgbClr val="990033"/>
              </a:solidFill>
            </a:endParaRPr>
          </a:p>
          <a:p>
            <a:pPr defTabSz="762000"/>
            <a:r>
              <a:rPr lang="en-US" sz="1800">
                <a:solidFill>
                  <a:srgbClr val="000066"/>
                </a:solidFill>
              </a:rPr>
              <a:t>To suppress meniscus the melt surface was moved above the top inductor</a:t>
            </a:r>
          </a:p>
          <a:p>
            <a:pPr defTabSz="762000"/>
            <a:r>
              <a:rPr lang="en-US" sz="1800">
                <a:solidFill>
                  <a:srgbClr val="000066"/>
                </a:solidFill>
              </a:rPr>
              <a:t> </a:t>
            </a:r>
          </a:p>
          <a:p>
            <a:pPr defTabSz="762000"/>
            <a:r>
              <a:rPr lang="en-US" sz="1800">
                <a:solidFill>
                  <a:srgbClr val="000066"/>
                </a:solidFill>
              </a:rPr>
              <a:t>To form the oxidic crust the melt surface temperature was reduced</a:t>
            </a:r>
            <a:endParaRPr lang="ru-RU" sz="1800">
              <a:solidFill>
                <a:srgbClr val="000066"/>
              </a:solidFill>
            </a:endParaRPr>
          </a:p>
          <a:p>
            <a:pPr defTabSz="762000"/>
            <a:endParaRPr lang="en-US" sz="1800">
              <a:solidFill>
                <a:srgbClr val="000066"/>
              </a:solidFill>
            </a:endParaRPr>
          </a:p>
          <a:p>
            <a:pPr defTabSz="762000"/>
            <a:endParaRPr lang="en-GB">
              <a:solidFill>
                <a:srgbClr val="000066"/>
              </a:solidFill>
            </a:endParaRPr>
          </a:p>
        </p:txBody>
      </p:sp>
      <p:pic>
        <p:nvPicPr>
          <p:cNvPr id="898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8313"/>
            <a:ext cx="29384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16ADAE94-F854-4105-BE0D-917F23548493}" type="slidenum">
              <a:rPr lang="en-GB"/>
              <a:pPr/>
              <a:t>31</a:t>
            </a:fld>
            <a:endParaRPr lang="en-GB"/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1230313" y="0"/>
            <a:ext cx="628015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/>
          <a:lstStyle/>
          <a:p>
            <a:pPr algn="ctr" eaLnBrk="1" hangingPunct="1">
              <a:spcBef>
                <a:spcPct val="20000"/>
              </a:spcBef>
              <a:buSzPct val="85000"/>
              <a:buFont typeface="Wingdings" pitchFamily="2" charset="2"/>
              <a:buNone/>
            </a:pPr>
            <a:r>
              <a:rPr lang="en-US" sz="2800">
                <a:solidFill>
                  <a:srgbClr val="A50021"/>
                </a:solidFill>
              </a:rPr>
              <a:t>Gas-aerosol sampling system</a:t>
            </a:r>
            <a:endParaRPr lang="en-GB" sz="2800">
              <a:solidFill>
                <a:srgbClr val="A50021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582613" y="5353050"/>
            <a:ext cx="808513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 defTabSz="762000"/>
            <a:r>
              <a:rPr lang="ru-RU" b="0"/>
              <a:t>1 –Ar, </a:t>
            </a:r>
            <a:r>
              <a:rPr lang="en-US" b="0"/>
              <a:t>N</a:t>
            </a:r>
            <a:r>
              <a:rPr lang="ru-RU" b="0" baseline="-25000"/>
              <a:t>2</a:t>
            </a:r>
            <a:r>
              <a:rPr lang="en-US" b="0" baseline="-25000"/>
              <a:t> </a:t>
            </a:r>
            <a:r>
              <a:rPr lang="en-US" b="0"/>
              <a:t>tanks</a:t>
            </a:r>
            <a:r>
              <a:rPr lang="ru-RU" b="0"/>
              <a:t>;  2 – </a:t>
            </a:r>
            <a:r>
              <a:rPr lang="en-US" b="0"/>
              <a:t>direct-flow once-through</a:t>
            </a:r>
            <a:r>
              <a:rPr lang="ru-RU" b="0"/>
              <a:t> </a:t>
            </a:r>
            <a:r>
              <a:rPr lang="en-US" b="0"/>
              <a:t>steam generator</a:t>
            </a:r>
            <a:r>
              <a:rPr lang="ru-RU" b="0"/>
              <a:t>;  3 – </a:t>
            </a:r>
            <a:r>
              <a:rPr lang="en-US" b="0"/>
              <a:t>heated steam supply line</a:t>
            </a:r>
            <a:r>
              <a:rPr lang="ru-RU" b="0"/>
              <a:t>; 4 – </a:t>
            </a:r>
            <a:r>
              <a:rPr lang="en-US" b="0"/>
              <a:t>stainless steam supply pipe</a:t>
            </a:r>
            <a:r>
              <a:rPr lang="ru-RU" b="0"/>
              <a:t>; 5 – </a:t>
            </a:r>
            <a:r>
              <a:rPr lang="en-US" b="0"/>
              <a:t>vacuum burettes</a:t>
            </a:r>
            <a:r>
              <a:rPr lang="ru-RU" b="0"/>
              <a:t>; 6 – </a:t>
            </a:r>
            <a:r>
              <a:rPr lang="en-US" b="0"/>
              <a:t>ejector</a:t>
            </a:r>
            <a:r>
              <a:rPr lang="ru-RU" b="0"/>
              <a:t>; 7 – </a:t>
            </a:r>
            <a:r>
              <a:rPr lang="en-US" b="0"/>
              <a:t>steam condenser</a:t>
            </a:r>
            <a:r>
              <a:rPr lang="ru-RU" b="0"/>
              <a:t>; 8 – </a:t>
            </a:r>
            <a:r>
              <a:rPr lang="en-US" b="0"/>
              <a:t>condensate collector</a:t>
            </a:r>
            <a:r>
              <a:rPr lang="ru-RU" b="0"/>
              <a:t>; 9 – </a:t>
            </a:r>
            <a:r>
              <a:rPr lang="en-US" b="0"/>
              <a:t>tensiometric weight sensor</a:t>
            </a:r>
            <a:r>
              <a:rPr lang="ru-RU" b="0"/>
              <a:t>; 10 – </a:t>
            </a:r>
            <a:r>
              <a:rPr lang="en-US" b="0"/>
              <a:t>large-area filter</a:t>
            </a:r>
            <a:r>
              <a:rPr lang="ru-RU" b="0"/>
              <a:t> (</a:t>
            </a:r>
            <a:r>
              <a:rPr lang="en-US" b="0"/>
              <a:t>LAF</a:t>
            </a:r>
            <a:r>
              <a:rPr lang="ru-RU" b="0"/>
              <a:t>); 11 – </a:t>
            </a:r>
            <a:r>
              <a:rPr lang="en-US" b="0"/>
              <a:t>silicagel dehumidifier</a:t>
            </a:r>
            <a:r>
              <a:rPr lang="ru-RU" b="0"/>
              <a:t>; 12 –</a:t>
            </a:r>
            <a:r>
              <a:rPr lang="en-US" b="0"/>
              <a:t>Petrianov filter</a:t>
            </a:r>
            <a:r>
              <a:rPr lang="ru-RU" b="0"/>
              <a:t> (</a:t>
            </a:r>
            <a:r>
              <a:rPr lang="en-US" b="0"/>
              <a:t>AFA</a:t>
            </a:r>
            <a:r>
              <a:rPr lang="ru-RU" b="0"/>
              <a:t>); 13–14 </a:t>
            </a:r>
            <a:r>
              <a:rPr lang="en-US" b="0"/>
              <a:t>electrochemical sensors of oxygen and hydrogen</a:t>
            </a:r>
            <a:r>
              <a:rPr lang="ru-RU"/>
              <a:t> </a:t>
            </a:r>
          </a:p>
        </p:txBody>
      </p:sp>
      <p:graphicFrame>
        <p:nvGraphicFramePr>
          <p:cNvPr id="900100" name="Object 4"/>
          <p:cNvGraphicFramePr>
            <a:graphicFrameLocks noChangeAspect="1"/>
          </p:cNvGraphicFramePr>
          <p:nvPr/>
        </p:nvGraphicFramePr>
        <p:xfrm>
          <a:off x="260350" y="561975"/>
          <a:ext cx="8586788" cy="475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101" name="Точечный рисунок" r:id="rId4" imgW="7609524" imgH="4210638" progId="Paint.Picture">
                  <p:embed/>
                </p:oleObj>
              </mc:Choice>
              <mc:Fallback>
                <p:oleObj name="Точечный рисунок" r:id="rId4" imgW="7609524" imgH="421063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561975"/>
                        <a:ext cx="8586788" cy="4751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5D6D46E2-E30D-4C1A-AC59-7E45920C9220}" type="slidenum">
              <a:rPr lang="en-GB"/>
              <a:pPr/>
              <a:t>32</a:t>
            </a:fld>
            <a:endParaRPr lang="en-GB"/>
          </a:p>
        </p:txBody>
      </p:sp>
      <p:sp>
        <p:nvSpPr>
          <p:cNvPr id="902146" name="Rectangle 2"/>
          <p:cNvSpPr>
            <a:spLocks noChangeArrowheads="1"/>
          </p:cNvSpPr>
          <p:nvPr/>
        </p:nvSpPr>
        <p:spPr bwMode="auto">
          <a:xfrm>
            <a:off x="1492250" y="685800"/>
            <a:ext cx="5295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defTabSz="762000">
              <a:spcBef>
                <a:spcPct val="20000"/>
              </a:spcBef>
              <a:buFont typeface="Wingdings" pitchFamily="2" charset="2"/>
              <a:buNone/>
            </a:pPr>
            <a:endParaRPr lang="en-US" sz="1800">
              <a:solidFill>
                <a:srgbClr val="000066"/>
              </a:solidFill>
            </a:endParaRPr>
          </a:p>
        </p:txBody>
      </p:sp>
      <p:sp>
        <p:nvSpPr>
          <p:cNvPr id="902147" name="Rectangle 3"/>
          <p:cNvSpPr>
            <a:spLocks noChangeArrowheads="1"/>
          </p:cNvSpPr>
          <p:nvPr/>
        </p:nvSpPr>
        <p:spPr bwMode="auto">
          <a:xfrm>
            <a:off x="2282825" y="0"/>
            <a:ext cx="4157663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/>
          <a:lstStyle/>
          <a:p>
            <a:pPr marL="342900" indent="-342900" algn="ctr" eaLnBrk="1" hangingPunct="1">
              <a:spcBef>
                <a:spcPct val="20000"/>
              </a:spcBef>
              <a:buSzPct val="85000"/>
              <a:buFont typeface="Wingdings" pitchFamily="2" charset="2"/>
              <a:buNone/>
            </a:pPr>
            <a:r>
              <a:rPr lang="en-US" sz="2800">
                <a:solidFill>
                  <a:srgbClr val="A50021"/>
                </a:solidFill>
              </a:rPr>
              <a:t>Crucible</a:t>
            </a:r>
            <a:r>
              <a:rPr lang="ru-RU" sz="2800">
                <a:solidFill>
                  <a:srgbClr val="A50021"/>
                </a:solidFill>
              </a:rPr>
              <a:t> </a:t>
            </a:r>
            <a:r>
              <a:rPr lang="en-US" sz="2800">
                <a:solidFill>
                  <a:srgbClr val="A50021"/>
                </a:solidFill>
              </a:rPr>
              <a:t>charge</a:t>
            </a:r>
            <a:endParaRPr lang="en-GB" sz="2800">
              <a:solidFill>
                <a:srgbClr val="A50021"/>
              </a:solidFill>
            </a:endParaRPr>
          </a:p>
        </p:txBody>
      </p:sp>
      <p:graphicFrame>
        <p:nvGraphicFramePr>
          <p:cNvPr id="902148" name="Group 4"/>
          <p:cNvGraphicFramePr>
            <a:graphicFrameLocks noGrp="1"/>
          </p:cNvGraphicFramePr>
          <p:nvPr/>
        </p:nvGraphicFramePr>
        <p:xfrm>
          <a:off x="992188" y="1839913"/>
          <a:ext cx="7064375" cy="2544762"/>
        </p:xfrm>
        <a:graphic>
          <a:graphicData uri="http://schemas.openxmlformats.org/drawingml/2006/table">
            <a:tbl>
              <a:tblPr/>
              <a:tblGrid>
                <a:gridCol w="3473450"/>
                <a:gridCol w="3590925"/>
              </a:tblGrid>
              <a:tr h="509588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Component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449263" algn="r"/>
                        </a:tabLst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Mass, g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UO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772.5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ZrO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94.0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Zr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449263" algn="r"/>
                        </a:tabLst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147.9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Total mass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1014.4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triangl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02168" name="Text Box 24"/>
          <p:cNvSpPr txBox="1">
            <a:spLocks noChangeArrowheads="1"/>
          </p:cNvSpPr>
          <p:nvPr/>
        </p:nvSpPr>
        <p:spPr bwMode="auto">
          <a:xfrm>
            <a:off x="3108325" y="4573588"/>
            <a:ext cx="27654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>
                <a:solidFill>
                  <a:srgbClr val="990033"/>
                </a:solidFill>
                <a:latin typeface="Arial" pitchFamily="34" charset="0"/>
              </a:rPr>
              <a:t>C-32, U/Zr = 1.2</a:t>
            </a:r>
            <a:endParaRPr lang="ru-RU" sz="2800">
              <a:solidFill>
                <a:srgbClr val="990033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DF3F9712-073F-40A3-B970-875DCD70E8FC}" type="slidenum">
              <a:rPr lang="en-GB"/>
              <a:pPr/>
              <a:t>33</a:t>
            </a:fld>
            <a:endParaRPr lang="en-GB"/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6900" y="0"/>
            <a:ext cx="7772400" cy="630238"/>
          </a:xfrm>
        </p:spPr>
        <p:txBody>
          <a:bodyPr/>
          <a:lstStyle/>
          <a:p>
            <a:pPr defTabSz="835025"/>
            <a:r>
              <a:rPr lang="en-US" sz="3200"/>
              <a:t>Experimental procedure</a:t>
            </a:r>
            <a:endParaRPr lang="en-GB" sz="3200"/>
          </a:p>
        </p:txBody>
      </p:sp>
      <p:sp>
        <p:nvSpPr>
          <p:cNvPr id="904195" name="Text Box 3"/>
          <p:cNvSpPr txBox="1">
            <a:spLocks noChangeArrowheads="1"/>
          </p:cNvSpPr>
          <p:nvPr/>
        </p:nvSpPr>
        <p:spPr bwMode="auto">
          <a:xfrm>
            <a:off x="288925" y="531813"/>
            <a:ext cx="8666163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600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71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>
                <a:latin typeface="Arial" pitchFamily="34" charset="0"/>
              </a:rPr>
              <a:t>1. </a:t>
            </a:r>
            <a:r>
              <a:rPr lang="ru-RU" sz="1800">
                <a:latin typeface="Arial" pitchFamily="34" charset="0"/>
              </a:rPr>
              <a:t>0…190 </a:t>
            </a:r>
            <a:r>
              <a:rPr lang="en-US" sz="1800">
                <a:latin typeface="Arial" pitchFamily="34" charset="0"/>
              </a:rPr>
              <a:t>s – furnace deoxygenation by argon</a:t>
            </a:r>
          </a:p>
          <a:p>
            <a:r>
              <a:rPr lang="en-US" sz="1800">
                <a:latin typeface="Arial" pitchFamily="34" charset="0"/>
              </a:rPr>
              <a:t>2. </a:t>
            </a:r>
            <a:r>
              <a:rPr lang="ru-RU" sz="1800">
                <a:latin typeface="Arial" pitchFamily="34" charset="0"/>
              </a:rPr>
              <a:t>190… 3586 </a:t>
            </a:r>
            <a:r>
              <a:rPr lang="en-US" sz="1800">
                <a:latin typeface="Arial" pitchFamily="34" charset="0"/>
              </a:rPr>
              <a:t>s – gradual heating, charge melts, the pool is formed</a:t>
            </a:r>
            <a:r>
              <a:rPr lang="ru-RU" sz="1800">
                <a:latin typeface="Arial" pitchFamily="34" charset="0"/>
              </a:rPr>
              <a:t> </a:t>
            </a:r>
            <a:endParaRPr lang="en-US" sz="1800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3. </a:t>
            </a:r>
            <a:r>
              <a:rPr lang="ru-RU" sz="1800">
                <a:latin typeface="Arial" pitchFamily="34" charset="0"/>
              </a:rPr>
              <a:t>3586…</a:t>
            </a:r>
            <a:r>
              <a:rPr lang="en-US" sz="1800">
                <a:latin typeface="Arial" pitchFamily="34" charset="0"/>
              </a:rPr>
              <a:t>4500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s – crust is formed on the surface, its temperature is </a:t>
            </a:r>
            <a:r>
              <a:rPr lang="ru-RU" sz="1800">
                <a:latin typeface="Arial" pitchFamily="34" charset="0"/>
              </a:rPr>
              <a:t> 2</a:t>
            </a:r>
            <a:r>
              <a:rPr lang="en-US" sz="1800">
                <a:latin typeface="Arial" pitchFamily="34" charset="0"/>
              </a:rPr>
              <a:t>03</a:t>
            </a:r>
            <a:r>
              <a:rPr lang="ru-RU" sz="1800">
                <a:latin typeface="Arial" pitchFamily="34" charset="0"/>
              </a:rPr>
              <a:t>0</a:t>
            </a:r>
            <a:r>
              <a:rPr lang="en-US" sz="1800">
                <a:latin typeface="Arial" pitchFamily="34" charset="0"/>
                <a:cs typeface="Arial" pitchFamily="34" charset="0"/>
              </a:rPr>
              <a:t>°</a:t>
            </a:r>
            <a:r>
              <a:rPr lang="en-US" sz="1800">
                <a:latin typeface="Arial" pitchFamily="34" charset="0"/>
              </a:rPr>
              <a:t>C</a:t>
            </a:r>
          </a:p>
          <a:p>
            <a:r>
              <a:rPr lang="en-US" sz="1800">
                <a:latin typeface="Arial" pitchFamily="34" charset="0"/>
              </a:rPr>
              <a:t>4. 45</a:t>
            </a:r>
            <a:r>
              <a:rPr lang="ru-RU" sz="1800">
                <a:latin typeface="Arial" pitchFamily="34" charset="0"/>
              </a:rPr>
              <a:t>00 </a:t>
            </a:r>
            <a:r>
              <a:rPr lang="en-US" sz="1800">
                <a:latin typeface="Arial" pitchFamily="34" charset="0"/>
              </a:rPr>
              <a:t>s – steam is supplied into the furnace at the flow-rate of</a:t>
            </a:r>
            <a:r>
              <a:rPr lang="ru-RU" sz="1800">
                <a:latin typeface="Arial" pitchFamily="34" charset="0"/>
              </a:rPr>
              <a:t> 59.2 </a:t>
            </a:r>
            <a:r>
              <a:rPr lang="en-US" sz="1800">
                <a:latin typeface="Arial" pitchFamily="34" charset="0"/>
              </a:rPr>
              <a:t>g H</a:t>
            </a:r>
            <a:r>
              <a:rPr lang="en-US" sz="1800" baseline="-25000">
                <a:latin typeface="Arial" pitchFamily="34" charset="0"/>
              </a:rPr>
              <a:t>2</a:t>
            </a:r>
            <a:r>
              <a:rPr lang="en-US" sz="1800">
                <a:latin typeface="Arial" pitchFamily="34" charset="0"/>
              </a:rPr>
              <a:t>O/hr; melt oxidation starts. </a:t>
            </a:r>
            <a:r>
              <a:rPr lang="ru-RU" sz="1800">
                <a:latin typeface="Arial" pitchFamily="34" charset="0"/>
              </a:rPr>
              <a:t>  </a:t>
            </a:r>
            <a:r>
              <a:rPr lang="en-US" sz="1800">
                <a:latin typeface="Arial" pitchFamily="34" charset="0"/>
              </a:rPr>
              <a:t>Steam-gas mixture is sampled into vacuum burettes. </a:t>
            </a:r>
          </a:p>
          <a:p>
            <a:r>
              <a:rPr lang="ru-RU" sz="1800">
                <a:latin typeface="Arial" pitchFamily="34" charset="0"/>
              </a:rPr>
              <a:t>5</a:t>
            </a:r>
            <a:r>
              <a:rPr lang="en-US" sz="1800">
                <a:latin typeface="Arial" pitchFamily="34" charset="0"/>
              </a:rPr>
              <a:t>. </a:t>
            </a:r>
            <a:r>
              <a:rPr lang="ru-RU" sz="1800">
                <a:latin typeface="Arial" pitchFamily="34" charset="0"/>
              </a:rPr>
              <a:t>4800 </a:t>
            </a:r>
            <a:r>
              <a:rPr lang="en-US" sz="1800">
                <a:latin typeface="Arial" pitchFamily="34" charset="0"/>
              </a:rPr>
              <a:t>s – readings of hydrogen sensor gradually go up</a:t>
            </a:r>
            <a:endParaRPr lang="ru-RU" sz="1800">
              <a:latin typeface="Arial" pitchFamily="34" charset="0"/>
            </a:endParaRPr>
          </a:p>
          <a:p>
            <a:r>
              <a:rPr lang="ru-RU" sz="1800">
                <a:latin typeface="Arial" pitchFamily="34" charset="0"/>
              </a:rPr>
              <a:t>6. </a:t>
            </a:r>
            <a:r>
              <a:rPr lang="ru-RU" sz="1800">
                <a:latin typeface="Arial" pitchFamily="34" charset="0"/>
                <a:cs typeface="Arial" pitchFamily="34" charset="0"/>
              </a:rPr>
              <a:t>≈</a:t>
            </a:r>
            <a:r>
              <a:rPr lang="ru-RU" sz="1800">
                <a:latin typeface="Arial" pitchFamily="34" charset="0"/>
              </a:rPr>
              <a:t>50</a:t>
            </a:r>
            <a:r>
              <a:rPr lang="en-US" sz="1800">
                <a:latin typeface="Arial" pitchFamily="34" charset="0"/>
              </a:rPr>
              <a:t>00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s – readings of condensate weight sensor go up</a:t>
            </a:r>
            <a:endParaRPr lang="ru-RU" sz="1800">
              <a:latin typeface="Arial" pitchFamily="34" charset="0"/>
            </a:endParaRPr>
          </a:p>
          <a:p>
            <a:r>
              <a:rPr lang="ru-RU" sz="1800">
                <a:latin typeface="Arial" pitchFamily="34" charset="0"/>
              </a:rPr>
              <a:t>7. 4998, 5236, 5296, 5395, 5521, 5811 </a:t>
            </a:r>
            <a:r>
              <a:rPr lang="en-US" sz="1800">
                <a:latin typeface="Arial" pitchFamily="34" charset="0"/>
              </a:rPr>
              <a:t>s – flow-rate of carrier gas is adjusted</a:t>
            </a:r>
          </a:p>
          <a:p>
            <a:r>
              <a:rPr lang="ru-RU" sz="1800">
                <a:latin typeface="Arial" pitchFamily="34" charset="0"/>
              </a:rPr>
              <a:t>8. 5911…7860 </a:t>
            </a:r>
            <a:r>
              <a:rPr lang="en-US" sz="1800">
                <a:latin typeface="Arial" pitchFamily="34" charset="0"/>
              </a:rPr>
              <a:t>s </a:t>
            </a:r>
            <a:r>
              <a:rPr lang="ru-RU" sz="1800">
                <a:latin typeface="Arial" pitchFamily="34" charset="0"/>
              </a:rPr>
              <a:t>– </a:t>
            </a:r>
            <a:r>
              <a:rPr lang="en-US" sz="1800">
                <a:latin typeface="Arial" pitchFamily="34" charset="0"/>
              </a:rPr>
              <a:t>carrier gas flow-rate is steady</a:t>
            </a:r>
            <a:r>
              <a:rPr lang="ru-RU" sz="1800">
                <a:latin typeface="Arial" pitchFamily="34" charset="0"/>
              </a:rPr>
              <a:t>, </a:t>
            </a:r>
            <a:r>
              <a:rPr lang="en-US" sz="1800">
                <a:latin typeface="Arial" pitchFamily="34" charset="0"/>
              </a:rPr>
              <a:t>at this H</a:t>
            </a:r>
            <a:r>
              <a:rPr lang="en-US" sz="1800" baseline="-25000">
                <a:latin typeface="Arial" pitchFamily="34" charset="0"/>
              </a:rPr>
              <a:t>2</a:t>
            </a:r>
            <a:r>
              <a:rPr lang="en-US" sz="1800">
                <a:latin typeface="Arial" pitchFamily="34" charset="0"/>
              </a:rPr>
              <a:t> concentration in furnace gases shows instability;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cracks on the oxidic crust surface appear and disappear</a:t>
            </a:r>
          </a:p>
          <a:p>
            <a:r>
              <a:rPr lang="ru-RU" sz="1800">
                <a:latin typeface="Arial" pitchFamily="34" charset="0"/>
              </a:rPr>
              <a:t>9. 7900…8319 </a:t>
            </a:r>
            <a:r>
              <a:rPr lang="en-US" sz="1800">
                <a:latin typeface="Arial" pitchFamily="34" charset="0"/>
              </a:rPr>
              <a:t>s – sharp increase in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H</a:t>
            </a:r>
            <a:r>
              <a:rPr lang="en-US" sz="1800" baseline="-25000">
                <a:latin typeface="Arial" pitchFamily="34" charset="0"/>
              </a:rPr>
              <a:t>2</a:t>
            </a:r>
            <a:r>
              <a:rPr lang="en-US" sz="1800">
                <a:latin typeface="Arial" pitchFamily="34" charset="0"/>
              </a:rPr>
              <a:t> concentration followed by the carrier gas regulation</a:t>
            </a:r>
            <a:r>
              <a:rPr lang="ru-RU" sz="1800">
                <a:latin typeface="Arial" pitchFamily="34" charset="0"/>
              </a:rPr>
              <a:t> </a:t>
            </a:r>
          </a:p>
          <a:p>
            <a:r>
              <a:rPr lang="ru-RU" sz="1800">
                <a:latin typeface="Arial" pitchFamily="34" charset="0"/>
              </a:rPr>
              <a:t>10</a:t>
            </a:r>
            <a:r>
              <a:rPr lang="en-US" sz="1800">
                <a:latin typeface="Arial" pitchFamily="34" charset="0"/>
              </a:rPr>
              <a:t>. </a:t>
            </a:r>
            <a:r>
              <a:rPr lang="ru-RU" sz="1800">
                <a:latin typeface="Arial" pitchFamily="34" charset="0"/>
              </a:rPr>
              <a:t>8134…8507 </a:t>
            </a:r>
            <a:r>
              <a:rPr lang="en-US" sz="1800">
                <a:latin typeface="Arial" pitchFamily="34" charset="0"/>
              </a:rPr>
              <a:t>s – decrease of H</a:t>
            </a:r>
            <a:r>
              <a:rPr lang="en-US" sz="1800" baseline="-25000">
                <a:latin typeface="Arial" pitchFamily="34" charset="0"/>
              </a:rPr>
              <a:t>2</a:t>
            </a:r>
            <a:r>
              <a:rPr lang="en-US" sz="1800">
                <a:latin typeface="Arial" pitchFamily="34" charset="0"/>
              </a:rPr>
              <a:t> content in furnace gases</a:t>
            </a:r>
          </a:p>
          <a:p>
            <a:r>
              <a:rPr lang="ru-RU" sz="1800">
                <a:latin typeface="Arial" pitchFamily="34" charset="0"/>
              </a:rPr>
              <a:t>11</a:t>
            </a:r>
            <a:r>
              <a:rPr lang="en-US" sz="1800">
                <a:latin typeface="Arial" pitchFamily="34" charset="0"/>
              </a:rPr>
              <a:t>. </a:t>
            </a:r>
            <a:r>
              <a:rPr lang="ru-RU" sz="1800">
                <a:latin typeface="Arial" pitchFamily="34" charset="0"/>
              </a:rPr>
              <a:t>8935 </a:t>
            </a:r>
            <a:r>
              <a:rPr lang="en-US" sz="1800">
                <a:latin typeface="Arial" pitchFamily="34" charset="0"/>
              </a:rPr>
              <a:t>s – sharp increase of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H</a:t>
            </a:r>
            <a:r>
              <a:rPr lang="en-US" sz="1800" baseline="-25000">
                <a:latin typeface="Arial" pitchFamily="34" charset="0"/>
              </a:rPr>
              <a:t>2</a:t>
            </a:r>
            <a:r>
              <a:rPr lang="ru-RU" sz="1800">
                <a:latin typeface="Arial" pitchFamily="34" charset="0"/>
              </a:rPr>
              <a:t> </a:t>
            </a:r>
            <a:r>
              <a:rPr lang="en-US" sz="1800">
                <a:latin typeface="Arial" pitchFamily="34" charset="0"/>
              </a:rPr>
              <a:t>content accompanied by the observed crust bulging and crumbling</a:t>
            </a:r>
            <a:r>
              <a:rPr lang="ru-RU" sz="1800">
                <a:latin typeface="Arial" pitchFamily="34" charset="0"/>
              </a:rPr>
              <a:t>  </a:t>
            </a:r>
          </a:p>
          <a:p>
            <a:r>
              <a:rPr lang="ru-RU" sz="1800">
                <a:latin typeface="Arial" pitchFamily="34" charset="0"/>
              </a:rPr>
              <a:t>12. 9042</a:t>
            </a:r>
            <a:r>
              <a:rPr lang="en-US" sz="1800">
                <a:latin typeface="Arial" pitchFamily="34" charset="0"/>
              </a:rPr>
              <a:t> s – steam supply is replaced by argon</a:t>
            </a:r>
            <a:r>
              <a:rPr lang="ru-RU" sz="1800">
                <a:latin typeface="Arial" pitchFamily="34" charset="0"/>
              </a:rPr>
              <a:t> </a:t>
            </a:r>
            <a:endParaRPr lang="en-US" sz="1800">
              <a:latin typeface="Arial" pitchFamily="34" charset="0"/>
            </a:endParaRPr>
          </a:p>
          <a:p>
            <a:r>
              <a:rPr lang="en-US" sz="1800">
                <a:latin typeface="Arial" pitchFamily="34" charset="0"/>
              </a:rPr>
              <a:t>1</a:t>
            </a:r>
            <a:r>
              <a:rPr lang="ru-RU" sz="1800">
                <a:latin typeface="Arial" pitchFamily="34" charset="0"/>
              </a:rPr>
              <a:t>3</a:t>
            </a:r>
            <a:r>
              <a:rPr lang="en-US" sz="1800">
                <a:latin typeface="Arial" pitchFamily="34" charset="0"/>
              </a:rPr>
              <a:t>. </a:t>
            </a:r>
            <a:r>
              <a:rPr lang="ru-RU" sz="1800">
                <a:latin typeface="Arial" pitchFamily="34" charset="0"/>
              </a:rPr>
              <a:t>9479 </a:t>
            </a:r>
            <a:r>
              <a:rPr lang="en-US" sz="1800">
                <a:latin typeface="Arial" pitchFamily="34" charset="0"/>
              </a:rPr>
              <a:t>s – HF heating is disconnected</a:t>
            </a:r>
            <a:r>
              <a:rPr lang="ru-RU" sz="1800">
                <a:latin typeface="Arial" pitchFamily="34" charset="0"/>
              </a:rPr>
              <a:t>, </a:t>
            </a:r>
            <a:r>
              <a:rPr lang="en-US" sz="1800">
                <a:latin typeface="Arial" pitchFamily="34" charset="0"/>
              </a:rPr>
              <a:t>ingot is frozen.</a:t>
            </a:r>
            <a:endParaRPr lang="ru-RU" sz="1800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AD4EC36D-83C1-42FD-A549-B919C64CADA5}" type="slidenum">
              <a:rPr lang="en-GB"/>
              <a:pPr/>
              <a:t>34</a:t>
            </a:fld>
            <a:endParaRPr lang="en-GB"/>
          </a:p>
        </p:txBody>
      </p:sp>
      <p:sp>
        <p:nvSpPr>
          <p:cNvPr id="905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6900" y="0"/>
            <a:ext cx="7772400" cy="630238"/>
          </a:xfrm>
        </p:spPr>
        <p:txBody>
          <a:bodyPr/>
          <a:lstStyle/>
          <a:p>
            <a:pPr defTabSz="835025"/>
            <a:r>
              <a:rPr lang="en-US"/>
              <a:t>Crust surface after experiment</a:t>
            </a:r>
            <a:endParaRPr lang="en-GB"/>
          </a:p>
        </p:txBody>
      </p:sp>
      <p:sp>
        <p:nvSpPr>
          <p:cNvPr id="905219" name="Rectangle 3"/>
          <p:cNvSpPr>
            <a:spLocks noChangeArrowheads="1"/>
          </p:cNvSpPr>
          <p:nvPr/>
        </p:nvSpPr>
        <p:spPr bwMode="auto">
          <a:xfrm>
            <a:off x="342900" y="3221038"/>
            <a:ext cx="269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2514600" defTabSz="762000"/>
            <a:endParaRPr lang="ru-RU" sz="2400" b="0">
              <a:latin typeface="Times New Roman" pitchFamily="18" charset="0"/>
            </a:endParaRPr>
          </a:p>
        </p:txBody>
      </p:sp>
      <p:sp>
        <p:nvSpPr>
          <p:cNvPr id="905220" name="Text Box 4"/>
          <p:cNvSpPr txBox="1">
            <a:spLocks noChangeArrowheads="1"/>
          </p:cNvSpPr>
          <p:nvPr/>
        </p:nvSpPr>
        <p:spPr bwMode="auto">
          <a:xfrm>
            <a:off x="4470400" y="4030663"/>
            <a:ext cx="4445000" cy="164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ru-RU" sz="1600">
                <a:latin typeface="Arial" pitchFamily="34" charset="0"/>
              </a:rPr>
              <a:t> </a:t>
            </a:r>
            <a:r>
              <a:rPr lang="en-US" sz="1600" b="0">
                <a:solidFill>
                  <a:srgbClr val="000066"/>
                </a:solidFill>
                <a:latin typeface="Arial" pitchFamily="34" charset="0"/>
              </a:rPr>
              <a:t>Crust irregularity</a:t>
            </a:r>
            <a:r>
              <a:rPr lang="ru-RU" sz="1600" b="0">
                <a:solidFill>
                  <a:srgbClr val="000066"/>
                </a:solidFill>
                <a:latin typeface="Arial" pitchFamily="34" charset="0"/>
              </a:rPr>
              <a:t>, </a:t>
            </a:r>
            <a:r>
              <a:rPr lang="en-US" sz="1600" b="0">
                <a:solidFill>
                  <a:srgbClr val="000066"/>
                </a:solidFill>
                <a:latin typeface="Arial" pitchFamily="34" charset="0"/>
              </a:rPr>
              <a:t>its mechanical weakness, melt ejections and spillages observed during the test, as well as its bulging, testify to a large number of pores and cracks in the crust, i.e. to its permeability</a:t>
            </a:r>
            <a:endParaRPr lang="ru-RU" sz="1600" b="0">
              <a:solidFill>
                <a:srgbClr val="000066"/>
              </a:solidFill>
              <a:latin typeface="Arial" pitchFamily="34" charset="0"/>
            </a:endParaRPr>
          </a:p>
        </p:txBody>
      </p:sp>
      <p:grpSp>
        <p:nvGrpSpPr>
          <p:cNvPr id="905221" name="Group 5"/>
          <p:cNvGrpSpPr>
            <a:grpSpLocks/>
          </p:cNvGrpSpPr>
          <p:nvPr/>
        </p:nvGrpSpPr>
        <p:grpSpPr bwMode="auto">
          <a:xfrm>
            <a:off x="571500" y="600075"/>
            <a:ext cx="7527925" cy="5632450"/>
            <a:chOff x="360" y="378"/>
            <a:chExt cx="4742" cy="3548"/>
          </a:xfrm>
        </p:grpSpPr>
        <p:pic>
          <p:nvPicPr>
            <p:cNvPr id="905222" name="Picture 6" descr="IMG_0173_cro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" y="387"/>
              <a:ext cx="1802" cy="1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5223" name="Picture 7" descr="IMG_0175_cro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" y="378"/>
              <a:ext cx="2525" cy="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5224" name="Picture 8" descr="IMG_0178_cro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2358"/>
              <a:ext cx="2353" cy="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A2653654-9EF0-4866-9E81-8F2FB0BDC587}" type="slidenum">
              <a:rPr lang="en-GB"/>
              <a:pPr/>
              <a:t>35</a:t>
            </a:fld>
            <a:endParaRPr lang="en-GB"/>
          </a:p>
        </p:txBody>
      </p:sp>
      <p:sp>
        <p:nvSpPr>
          <p:cNvPr id="910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3550" y="0"/>
            <a:ext cx="7772400" cy="630238"/>
          </a:xfrm>
        </p:spPr>
        <p:txBody>
          <a:bodyPr/>
          <a:lstStyle/>
          <a:p>
            <a:pPr defTabSz="835025"/>
            <a:r>
              <a:rPr lang="en-US" sz="3200"/>
              <a:t>Post-test</a:t>
            </a:r>
            <a:r>
              <a:rPr lang="ru-RU" sz="3200"/>
              <a:t> </a:t>
            </a:r>
            <a:r>
              <a:rPr lang="en-US" sz="3200"/>
              <a:t>analysis</a:t>
            </a:r>
            <a:r>
              <a:rPr lang="ru-RU" sz="3200"/>
              <a:t> (3)</a:t>
            </a:r>
            <a:endParaRPr lang="en-GB" sz="3200"/>
          </a:p>
        </p:txBody>
      </p:sp>
      <p:sp>
        <p:nvSpPr>
          <p:cNvPr id="910339" name="Text Box 3"/>
          <p:cNvSpPr txBox="1">
            <a:spLocks noChangeArrowheads="1"/>
          </p:cNvSpPr>
          <p:nvPr/>
        </p:nvSpPr>
        <p:spPr bwMode="auto">
          <a:xfrm>
            <a:off x="5680075" y="1803400"/>
            <a:ext cx="3463925" cy="380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 Melt oxidation by steam 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is rather well approximated by the linear interpolation </a:t>
            </a:r>
            <a:r>
              <a:rPr lang="ru-RU" sz="18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800" b="0">
                <a:solidFill>
                  <a:srgbClr val="000066"/>
                </a:solidFill>
                <a:latin typeface="Arial" pitchFamily="34" charset="0"/>
              </a:rPr>
              <a:t>with the steam absorption rate equal to</a:t>
            </a:r>
            <a:endParaRPr lang="ru-RU" sz="1800" b="0">
              <a:solidFill>
                <a:srgbClr val="000066"/>
              </a:solidFill>
              <a:latin typeface="Arial" pitchFamily="34" charset="0"/>
            </a:endParaRPr>
          </a:p>
          <a:p>
            <a:r>
              <a:rPr lang="ru-RU" sz="1800">
                <a:latin typeface="Arial" pitchFamily="34" charset="0"/>
              </a:rPr>
              <a:t>         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11</a:t>
            </a:r>
            <a:r>
              <a:rPr lang="ru-RU" sz="2000">
                <a:solidFill>
                  <a:srgbClr val="990033"/>
                </a:solidFill>
                <a:latin typeface="Arial" pitchFamily="34" charset="0"/>
              </a:rPr>
              <a:t> (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±1</a:t>
            </a:r>
            <a:r>
              <a:rPr lang="ru-RU" sz="2000">
                <a:solidFill>
                  <a:srgbClr val="990033"/>
                </a:solidFill>
                <a:latin typeface="Arial" pitchFamily="34" charset="0"/>
              </a:rPr>
              <a:t>) 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mg H</a:t>
            </a:r>
            <a:r>
              <a:rPr lang="en-US" sz="2000" baseline="-25000">
                <a:solidFill>
                  <a:srgbClr val="990033"/>
                </a:solidFill>
                <a:latin typeface="Arial" pitchFamily="34" charset="0"/>
              </a:rPr>
              <a:t>2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O/s</a:t>
            </a:r>
            <a:endParaRPr lang="ru-RU" sz="2000">
              <a:solidFill>
                <a:srgbClr val="990033"/>
              </a:solidFill>
              <a:latin typeface="Arial" pitchFamily="34" charset="0"/>
            </a:endParaRPr>
          </a:p>
        </p:txBody>
      </p:sp>
      <p:grpSp>
        <p:nvGrpSpPr>
          <p:cNvPr id="910340" name="Group 4"/>
          <p:cNvGrpSpPr>
            <a:grpSpLocks/>
          </p:cNvGrpSpPr>
          <p:nvPr/>
        </p:nvGrpSpPr>
        <p:grpSpPr bwMode="auto">
          <a:xfrm>
            <a:off x="128588" y="600075"/>
            <a:ext cx="5410200" cy="5689600"/>
            <a:chOff x="81" y="378"/>
            <a:chExt cx="3408" cy="3584"/>
          </a:xfrm>
        </p:grpSpPr>
        <p:graphicFrame>
          <p:nvGraphicFramePr>
            <p:cNvPr id="910341" name="Object 5"/>
            <p:cNvGraphicFramePr>
              <a:graphicFrameLocks noChangeAspect="1"/>
            </p:cNvGraphicFramePr>
            <p:nvPr/>
          </p:nvGraphicFramePr>
          <p:xfrm>
            <a:off x="81" y="744"/>
            <a:ext cx="3408" cy="3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0344" name="Plot" r:id="rId4" imgW="6652440" imgH="6282000" progId="Grapher.Document">
                    <p:embed/>
                  </p:oleObj>
                </mc:Choice>
                <mc:Fallback>
                  <p:oleObj name="Plot" r:id="rId4" imgW="6652440" imgH="6282000" progId="Grapher.Document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" y="744"/>
                          <a:ext cx="3408" cy="321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0342" name="AutoShape 6"/>
            <p:cNvSpPr>
              <a:spLocks noChangeArrowheads="1"/>
            </p:cNvSpPr>
            <p:nvPr/>
          </p:nvSpPr>
          <p:spPr bwMode="auto">
            <a:xfrm>
              <a:off x="96" y="378"/>
              <a:ext cx="1020" cy="318"/>
            </a:xfrm>
            <a:prstGeom prst="wedgeRectCallout">
              <a:avLst>
                <a:gd name="adj1" fmla="val 17352"/>
                <a:gd name="adj2" fmla="val 150944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 b="0"/>
                <a:t>Steam supply started</a:t>
              </a:r>
              <a:endParaRPr lang="ru-RU" sz="1200" b="0"/>
            </a:p>
          </p:txBody>
        </p:sp>
        <p:sp>
          <p:nvSpPr>
            <p:cNvPr id="910343" name="AutoShape 7"/>
            <p:cNvSpPr>
              <a:spLocks noChangeArrowheads="1"/>
            </p:cNvSpPr>
            <p:nvPr/>
          </p:nvSpPr>
          <p:spPr bwMode="auto">
            <a:xfrm>
              <a:off x="2288" y="380"/>
              <a:ext cx="1020" cy="318"/>
            </a:xfrm>
            <a:prstGeom prst="wedgeRectCallout">
              <a:avLst>
                <a:gd name="adj1" fmla="val 11273"/>
                <a:gd name="adj2" fmla="val 191509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b="0"/>
                <a:t>Steam supply stopped</a:t>
              </a:r>
              <a:endParaRPr lang="ru-RU" b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1C473A78-2267-48F6-ADE5-8156A220DEA8}" type="slidenum">
              <a:rPr lang="en-GB"/>
              <a:pPr/>
              <a:t>36</a:t>
            </a:fld>
            <a:endParaRPr lang="en-GB"/>
          </a:p>
        </p:txBody>
      </p:sp>
      <p:sp>
        <p:nvSpPr>
          <p:cNvPr id="916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8300" y="0"/>
            <a:ext cx="7772400" cy="563563"/>
          </a:xfrm>
        </p:spPr>
        <p:txBody>
          <a:bodyPr/>
          <a:lstStyle/>
          <a:p>
            <a:pPr defTabSz="835025"/>
            <a:r>
              <a:rPr lang="en-US" sz="3200"/>
              <a:t>Primary Conclusions</a:t>
            </a:r>
            <a:endParaRPr lang="en-GB" sz="3200"/>
          </a:p>
        </p:txBody>
      </p:sp>
      <p:sp>
        <p:nvSpPr>
          <p:cNvPr id="916483" name="Text Box 3"/>
          <p:cNvSpPr txBox="1">
            <a:spLocks noChangeArrowheads="1"/>
          </p:cNvSpPr>
          <p:nvPr/>
        </p:nvSpPr>
        <p:spPr bwMode="auto">
          <a:xfrm>
            <a:off x="1831975" y="181133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sz="1400">
              <a:latin typeface="Arial" pitchFamily="34" charset="0"/>
            </a:endParaRPr>
          </a:p>
        </p:txBody>
      </p:sp>
      <p:sp>
        <p:nvSpPr>
          <p:cNvPr id="916484" name="Text Box 4"/>
          <p:cNvSpPr txBox="1">
            <a:spLocks noChangeArrowheads="1"/>
          </p:cNvSpPr>
          <p:nvPr/>
        </p:nvSpPr>
        <p:spPr bwMode="auto">
          <a:xfrm>
            <a:off x="342900" y="1660525"/>
            <a:ext cx="8801100" cy="407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900" b="0">
                <a:solidFill>
                  <a:srgbClr val="000066"/>
                </a:solidFill>
                <a:latin typeface="Arial" pitchFamily="34" charset="0"/>
              </a:rPr>
              <a:t>Kinetics of suboxidized corium melt oxidation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900" b="0">
                <a:solidFill>
                  <a:srgbClr val="000066"/>
                </a:solidFill>
                <a:latin typeface="Arial" pitchFamily="34" charset="0"/>
              </a:rPr>
              <a:t>by steam through the crust is described by the </a:t>
            </a:r>
            <a:r>
              <a:rPr lang="ru-RU" sz="19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900" b="0">
                <a:solidFill>
                  <a:srgbClr val="000066"/>
                </a:solidFill>
                <a:latin typeface="Arial" pitchFamily="34" charset="0"/>
              </a:rPr>
              <a:t>linear law with the steam absorption rate of</a:t>
            </a:r>
            <a:r>
              <a:rPr lang="ru-RU" sz="19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900">
                <a:solidFill>
                  <a:srgbClr val="990033"/>
                </a:solidFill>
                <a:latin typeface="Arial" pitchFamily="34" charset="0"/>
              </a:rPr>
              <a:t>11</a:t>
            </a:r>
            <a:r>
              <a:rPr lang="ru-RU" sz="1900">
                <a:solidFill>
                  <a:srgbClr val="990033"/>
                </a:solidFill>
                <a:latin typeface="Arial" pitchFamily="34" charset="0"/>
              </a:rPr>
              <a:t> (</a:t>
            </a:r>
            <a:r>
              <a:rPr lang="en-US" sz="1900">
                <a:solidFill>
                  <a:srgbClr val="990033"/>
                </a:solidFill>
                <a:latin typeface="Arial" pitchFamily="34" charset="0"/>
              </a:rPr>
              <a:t>±1</a:t>
            </a:r>
            <a:r>
              <a:rPr lang="ru-RU" sz="1900">
                <a:solidFill>
                  <a:srgbClr val="990033"/>
                </a:solidFill>
                <a:latin typeface="Arial" pitchFamily="34" charset="0"/>
              </a:rPr>
              <a:t>) </a:t>
            </a:r>
            <a:r>
              <a:rPr lang="en-US" sz="1900">
                <a:solidFill>
                  <a:srgbClr val="990033"/>
                </a:solidFill>
                <a:latin typeface="Arial" pitchFamily="34" charset="0"/>
              </a:rPr>
              <a:t>mg H</a:t>
            </a:r>
            <a:r>
              <a:rPr lang="en-US" sz="1900" baseline="-25000">
                <a:solidFill>
                  <a:srgbClr val="990033"/>
                </a:solidFill>
                <a:latin typeface="Arial" pitchFamily="34" charset="0"/>
              </a:rPr>
              <a:t>2</a:t>
            </a:r>
            <a:r>
              <a:rPr lang="en-US" sz="1900">
                <a:solidFill>
                  <a:srgbClr val="990033"/>
                </a:solidFill>
                <a:latin typeface="Arial" pitchFamily="34" charset="0"/>
              </a:rPr>
              <a:t>O/s</a:t>
            </a:r>
            <a:endParaRPr lang="ru-RU" sz="1900">
              <a:solidFill>
                <a:srgbClr val="00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9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1900" b="0">
                <a:solidFill>
                  <a:srgbClr val="000066"/>
                </a:solidFill>
                <a:latin typeface="Arial" pitchFamily="34" charset="0"/>
              </a:rPr>
              <a:t>Constant oxidation rate, in spite of the growing crust thickness, testifies: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900" b="0">
                <a:solidFill>
                  <a:srgbClr val="000066"/>
                </a:solidFill>
                <a:latin typeface="Arial" pitchFamily="34" charset="0"/>
              </a:rPr>
              <a:t> oxidant starvation regime in the test conditions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900" b="0">
                <a:solidFill>
                  <a:srgbClr val="000066"/>
                </a:solidFill>
                <a:latin typeface="Arial" pitchFamily="34" charset="0"/>
              </a:rPr>
              <a:t> influence of crust cracking</a:t>
            </a:r>
            <a:endParaRPr lang="ru-RU" sz="1900" b="0">
              <a:solidFill>
                <a:srgbClr val="00006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9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BZ" sz="1900" b="0">
                <a:solidFill>
                  <a:srgbClr val="000066"/>
                </a:solidFill>
                <a:latin typeface="Arial" pitchFamily="34" charset="0"/>
              </a:rPr>
              <a:t>Formation of cupola-shape crust with the gap between the crust and the melt surface can be explained by mechanical loads from the forming crystallites or/and gas (hydrogen?) release from the melt surface</a:t>
            </a:r>
            <a:endParaRPr lang="ru-RU" sz="1900" b="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ChangeArrowheads="1"/>
          </p:cNvSpPr>
          <p:nvPr/>
        </p:nvSpPr>
        <p:spPr bwMode="auto">
          <a:xfrm>
            <a:off x="557213" y="15462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algn="ctr"/>
            <a:endParaRPr lang="ru-RU" sz="2800">
              <a:solidFill>
                <a:srgbClr val="A50021"/>
              </a:solidFill>
              <a:cs typeface="Times New Roman" pitchFamily="18" charset="0"/>
            </a:endParaRP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55650" y="1731963"/>
            <a:ext cx="7772400" cy="1728787"/>
          </a:xfrm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Preparation of Test </a:t>
            </a:r>
            <a:r>
              <a:rPr lang="ru-RU" altLang="ko-KR" sz="3200"/>
              <a:t>МСР</a:t>
            </a:r>
            <a:r>
              <a:rPr lang="en-US" altLang="ko-KR" sz="3200">
                <a:ea typeface="Gulim" pitchFamily="34" charset="-127"/>
              </a:rPr>
              <a:t>-</a:t>
            </a:r>
            <a:r>
              <a:rPr lang="ru-RU" altLang="ko-KR" sz="3200"/>
              <a:t>8</a:t>
            </a:r>
            <a:r>
              <a:rPr lang="en-US" altLang="ko-KR" sz="3200">
                <a:ea typeface="Gulim" pitchFamily="34" charset="-127"/>
              </a:rPr>
              <a:t> on the interaction of metallic melt with vertical specimen</a:t>
            </a:r>
            <a:endParaRPr lang="en-GB" sz="3200">
              <a:ea typeface="Gulim" pitchFamily="34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9066F9C7-294B-4AA9-AE4B-94F357C810FF}" type="slidenum">
              <a:rPr lang="en-GB"/>
              <a:pPr/>
              <a:t>38</a:t>
            </a:fld>
            <a:endParaRPr lang="en-GB"/>
          </a:p>
        </p:txBody>
      </p:sp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7772400" cy="639763"/>
          </a:xfrm>
        </p:spPr>
        <p:txBody>
          <a:bodyPr/>
          <a:lstStyle/>
          <a:p>
            <a:r>
              <a:rPr lang="en-US"/>
              <a:t>Test MCP-1</a:t>
            </a:r>
          </a:p>
        </p:txBody>
      </p:sp>
      <p:sp>
        <p:nvSpPr>
          <p:cNvPr id="861187" name="Rectangle 3"/>
          <p:cNvSpPr>
            <a:spLocks noChangeArrowheads="1"/>
          </p:cNvSpPr>
          <p:nvPr/>
        </p:nvSpPr>
        <p:spPr bwMode="auto">
          <a:xfrm>
            <a:off x="233363" y="660400"/>
            <a:ext cx="8751887" cy="8397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8000" tIns="118800" rIns="91424" bIns="118800"/>
          <a:lstStyle/>
          <a:p>
            <a:pPr defTabSz="762000">
              <a:buFont typeface="Wingdings" pitchFamily="2" charset="2"/>
              <a:buNone/>
            </a:pPr>
            <a:r>
              <a:rPr lang="en-US" sz="2000">
                <a:solidFill>
                  <a:srgbClr val="A50021"/>
                </a:solidFill>
              </a:rPr>
              <a:t>Test MCP-1</a:t>
            </a:r>
            <a:r>
              <a:rPr lang="en-US" sz="2000"/>
              <a:t> </a:t>
            </a:r>
            <a:r>
              <a:rPr lang="en-US" sz="2000">
                <a:solidFill>
                  <a:srgbClr val="A50021"/>
                </a:solidFill>
              </a:rPr>
              <a:t>(2007): </a:t>
            </a:r>
            <a:r>
              <a:rPr lang="en-US" sz="2000">
                <a:solidFill>
                  <a:srgbClr val="000066"/>
                </a:solidFill>
              </a:rPr>
              <a:t>Study of vessel steel corrosion at its interaction with molten suboxidized corium</a:t>
            </a:r>
            <a:endParaRPr lang="ru-RU" sz="2000">
              <a:solidFill>
                <a:srgbClr val="000066"/>
              </a:solidFill>
            </a:endParaRPr>
          </a:p>
        </p:txBody>
      </p:sp>
      <p:sp>
        <p:nvSpPr>
          <p:cNvPr id="861188" name="Rectangle 4"/>
          <p:cNvSpPr>
            <a:spLocks noChangeArrowheads="1"/>
          </p:cNvSpPr>
          <p:nvPr/>
        </p:nvSpPr>
        <p:spPr bwMode="auto">
          <a:xfrm>
            <a:off x="5316538" y="1604963"/>
            <a:ext cx="3705225" cy="3587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8000" tIns="118800" rIns="91424" bIns="118800"/>
          <a:lstStyle/>
          <a:p>
            <a:pPr defTabSz="762000">
              <a:buFont typeface="Wingdings" pitchFamily="2" charset="2"/>
              <a:buNone/>
            </a:pPr>
            <a:r>
              <a:rPr lang="en-US" sz="2000">
                <a:solidFill>
                  <a:srgbClr val="A50021"/>
                </a:solidFill>
              </a:rPr>
              <a:t>Main</a:t>
            </a:r>
            <a:r>
              <a:rPr lang="ru-RU" sz="2000">
                <a:solidFill>
                  <a:srgbClr val="A50021"/>
                </a:solidFill>
              </a:rPr>
              <a:t> </a:t>
            </a:r>
            <a:r>
              <a:rPr lang="en-US" sz="2000">
                <a:solidFill>
                  <a:srgbClr val="A50021"/>
                </a:solidFill>
              </a:rPr>
              <a:t>MCP-</a:t>
            </a:r>
            <a:r>
              <a:rPr lang="ru-RU" sz="2000">
                <a:solidFill>
                  <a:srgbClr val="A50021"/>
                </a:solidFill>
              </a:rPr>
              <a:t>1 </a:t>
            </a:r>
            <a:r>
              <a:rPr lang="en-US" sz="2000">
                <a:solidFill>
                  <a:srgbClr val="A50021"/>
                </a:solidFill>
              </a:rPr>
              <a:t>differences from the tests with horizontal interaction interface</a:t>
            </a:r>
            <a:r>
              <a:rPr lang="ru-RU" sz="2000">
                <a:solidFill>
                  <a:srgbClr val="A50021"/>
                </a:solidFill>
              </a:rPr>
              <a:t> (</a:t>
            </a:r>
            <a:r>
              <a:rPr lang="en-US" sz="2000">
                <a:solidFill>
                  <a:srgbClr val="A50021"/>
                </a:solidFill>
              </a:rPr>
              <a:t>prototype test of</a:t>
            </a:r>
            <a:r>
              <a:rPr lang="ru-RU" sz="2000">
                <a:solidFill>
                  <a:srgbClr val="A50021"/>
                </a:solidFill>
              </a:rPr>
              <a:t> </a:t>
            </a:r>
            <a:r>
              <a:rPr lang="en-US" sz="2000">
                <a:solidFill>
                  <a:srgbClr val="A50021"/>
                </a:solidFill>
              </a:rPr>
              <a:t>MC6</a:t>
            </a:r>
            <a:r>
              <a:rPr lang="ru-RU" sz="2000">
                <a:solidFill>
                  <a:srgbClr val="A50021"/>
                </a:solidFill>
              </a:rPr>
              <a:t>)</a:t>
            </a:r>
            <a:r>
              <a:rPr lang="en-US" sz="2000">
                <a:solidFill>
                  <a:srgbClr val="A50021"/>
                </a:solidFill>
              </a:rPr>
              <a:t>:</a:t>
            </a:r>
            <a:endParaRPr lang="ru-RU" sz="2000">
              <a:solidFill>
                <a:srgbClr val="A50021"/>
              </a:solidFill>
            </a:endParaRPr>
          </a:p>
          <a:p>
            <a:pPr defTabSz="762000">
              <a:buFontTx/>
              <a:buChar char="•"/>
            </a:pPr>
            <a:r>
              <a:rPr lang="en-US" sz="1800" b="0">
                <a:solidFill>
                  <a:srgbClr val="000066"/>
                </a:solidFill>
              </a:rPr>
              <a:t> </a:t>
            </a:r>
            <a:r>
              <a:rPr lang="en-US" sz="2000" b="0">
                <a:solidFill>
                  <a:srgbClr val="000066"/>
                </a:solidFill>
              </a:rPr>
              <a:t>Considerably shorter incubation period </a:t>
            </a:r>
            <a:r>
              <a:rPr lang="ru-RU" sz="2000" b="0">
                <a:solidFill>
                  <a:srgbClr val="000066"/>
                </a:solidFill>
              </a:rPr>
              <a:t>(</a:t>
            </a:r>
            <a:r>
              <a:rPr lang="en-US" sz="2000" b="0">
                <a:solidFill>
                  <a:srgbClr val="000066"/>
                </a:solidFill>
              </a:rPr>
              <a:t>or completely absent</a:t>
            </a:r>
            <a:r>
              <a:rPr lang="ru-RU" sz="2000" b="0">
                <a:solidFill>
                  <a:srgbClr val="000066"/>
                </a:solidFill>
              </a:rPr>
              <a:t>)</a:t>
            </a:r>
            <a:endParaRPr lang="en-US" sz="2000"/>
          </a:p>
          <a:p>
            <a:pPr defTabSz="762000">
              <a:buFontTx/>
              <a:buChar char="•"/>
            </a:pPr>
            <a:r>
              <a:rPr lang="en-US" sz="2000"/>
              <a:t> </a:t>
            </a:r>
            <a:r>
              <a:rPr lang="en-US" sz="2000" b="0">
                <a:solidFill>
                  <a:srgbClr val="000066"/>
                </a:solidFill>
              </a:rPr>
              <a:t>Different structure and composition of the interaction zone</a:t>
            </a:r>
            <a:endParaRPr lang="ru-RU" sz="2000" b="0">
              <a:solidFill>
                <a:srgbClr val="000066"/>
              </a:solidFill>
            </a:endParaRPr>
          </a:p>
        </p:txBody>
      </p:sp>
      <p:grpSp>
        <p:nvGrpSpPr>
          <p:cNvPr id="861189" name="Group 5"/>
          <p:cNvGrpSpPr>
            <a:grpSpLocks/>
          </p:cNvGrpSpPr>
          <p:nvPr/>
        </p:nvGrpSpPr>
        <p:grpSpPr bwMode="auto">
          <a:xfrm>
            <a:off x="114300" y="2235200"/>
            <a:ext cx="5186363" cy="2425700"/>
            <a:chOff x="72" y="1408"/>
            <a:chExt cx="3267" cy="1528"/>
          </a:xfrm>
        </p:grpSpPr>
        <p:pic>
          <p:nvPicPr>
            <p:cNvPr id="861190" name="Picture 6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1489"/>
              <a:ext cx="1851" cy="1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61191" name="Text Box 7"/>
            <p:cNvSpPr txBox="1">
              <a:spLocks noChangeArrowheads="1"/>
            </p:cNvSpPr>
            <p:nvPr/>
          </p:nvSpPr>
          <p:spPr bwMode="auto">
            <a:xfrm>
              <a:off x="2052" y="1408"/>
              <a:ext cx="1088" cy="1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ko-KR" sz="1300" b="0">
                  <a:ea typeface="Gulim" pitchFamily="34" charset="-127"/>
                </a:rPr>
                <a:t>Unaffected steel</a:t>
              </a:r>
              <a:endParaRPr lang="ru-RU" sz="1300" b="0"/>
            </a:p>
          </p:txBody>
        </p:sp>
        <p:sp>
          <p:nvSpPr>
            <p:cNvPr id="861192" name="Line 8"/>
            <p:cNvSpPr>
              <a:spLocks noChangeShapeType="1"/>
            </p:cNvSpPr>
            <p:nvPr/>
          </p:nvSpPr>
          <p:spPr bwMode="auto">
            <a:xfrm flipH="1">
              <a:off x="1060" y="1500"/>
              <a:ext cx="996" cy="2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61193" name="Text Box 9"/>
            <p:cNvSpPr txBox="1">
              <a:spLocks noChangeArrowheads="1"/>
            </p:cNvSpPr>
            <p:nvPr/>
          </p:nvSpPr>
          <p:spPr bwMode="auto">
            <a:xfrm>
              <a:off x="2043" y="1635"/>
              <a:ext cx="1087" cy="3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ko-KR" sz="1300" b="0">
                  <a:ea typeface="Gulim" pitchFamily="34" charset="-127"/>
                </a:rPr>
                <a:t>Thermal impact zone</a:t>
              </a:r>
              <a:endParaRPr lang="ru-RU" sz="1300" b="0"/>
            </a:p>
          </p:txBody>
        </p:sp>
        <p:sp>
          <p:nvSpPr>
            <p:cNvPr id="861194" name="Line 10"/>
            <p:cNvSpPr>
              <a:spLocks noChangeShapeType="1"/>
            </p:cNvSpPr>
            <p:nvPr/>
          </p:nvSpPr>
          <p:spPr bwMode="auto">
            <a:xfrm flipH="1">
              <a:off x="1192" y="1698"/>
              <a:ext cx="846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61195" name="Text Box 11"/>
            <p:cNvSpPr txBox="1">
              <a:spLocks noChangeArrowheads="1"/>
            </p:cNvSpPr>
            <p:nvPr/>
          </p:nvSpPr>
          <p:spPr bwMode="auto">
            <a:xfrm>
              <a:off x="2058" y="2010"/>
              <a:ext cx="1276" cy="18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ko-KR" sz="1300" b="0">
                  <a:ea typeface="Gulim" pitchFamily="34" charset="-127"/>
                </a:rPr>
                <a:t>Interaction zone</a:t>
              </a:r>
              <a:r>
                <a:rPr lang="ru-RU" altLang="ko-KR" sz="1300" b="0"/>
                <a:t> </a:t>
              </a:r>
              <a:r>
                <a:rPr lang="en-US" altLang="ko-KR" sz="1300" b="0">
                  <a:ea typeface="Gulim" pitchFamily="34" charset="-127"/>
                </a:rPr>
                <a:t>I</a:t>
              </a:r>
              <a:endParaRPr lang="ru-RU" sz="1300" b="0"/>
            </a:p>
          </p:txBody>
        </p:sp>
        <p:sp>
          <p:nvSpPr>
            <p:cNvPr id="861196" name="Line 12"/>
            <p:cNvSpPr>
              <a:spLocks noChangeShapeType="1"/>
            </p:cNvSpPr>
            <p:nvPr/>
          </p:nvSpPr>
          <p:spPr bwMode="auto">
            <a:xfrm flipH="1" flipV="1">
              <a:off x="1269" y="2028"/>
              <a:ext cx="786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61197" name="Text Box 13"/>
            <p:cNvSpPr txBox="1">
              <a:spLocks noChangeArrowheads="1"/>
            </p:cNvSpPr>
            <p:nvPr/>
          </p:nvSpPr>
          <p:spPr bwMode="auto">
            <a:xfrm>
              <a:off x="2063" y="2236"/>
              <a:ext cx="1276" cy="1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ko-KR" sz="1300" b="0">
                  <a:ea typeface="Gulim" pitchFamily="34" charset="-127"/>
                </a:rPr>
                <a:t>Interaction zone</a:t>
              </a:r>
              <a:r>
                <a:rPr lang="ru-RU" altLang="ko-KR" sz="1300" b="0"/>
                <a:t> </a:t>
              </a:r>
              <a:r>
                <a:rPr lang="en-US" altLang="ko-KR" sz="1300" b="0">
                  <a:ea typeface="Gulim" pitchFamily="34" charset="-127"/>
                </a:rPr>
                <a:t>II</a:t>
              </a:r>
              <a:endParaRPr lang="ru-RU" sz="1300" b="0"/>
            </a:p>
          </p:txBody>
        </p:sp>
        <p:sp>
          <p:nvSpPr>
            <p:cNvPr id="861198" name="Line 14"/>
            <p:cNvSpPr>
              <a:spLocks noChangeShapeType="1"/>
            </p:cNvSpPr>
            <p:nvPr/>
          </p:nvSpPr>
          <p:spPr bwMode="auto">
            <a:xfrm flipH="1" flipV="1">
              <a:off x="1354" y="2100"/>
              <a:ext cx="708" cy="2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61199" name="Text Box 15"/>
            <p:cNvSpPr txBox="1">
              <a:spLocks noChangeArrowheads="1"/>
            </p:cNvSpPr>
            <p:nvPr/>
          </p:nvSpPr>
          <p:spPr bwMode="auto">
            <a:xfrm>
              <a:off x="2063" y="2478"/>
              <a:ext cx="1078" cy="4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ko-KR" sz="1300" b="0">
                  <a:ea typeface="Gulim" pitchFamily="34" charset="-127"/>
                </a:rPr>
                <a:t>Metallic inclusion in the ingot</a:t>
              </a:r>
              <a:r>
                <a:rPr lang="ru-RU" altLang="ko-KR" sz="1300" b="0"/>
                <a:t> - </a:t>
              </a:r>
              <a:r>
                <a:rPr lang="en-US" altLang="ko-KR" sz="1300" b="0">
                  <a:ea typeface="Gulim" pitchFamily="34" charset="-127"/>
                </a:rPr>
                <a:t>ring</a:t>
              </a:r>
              <a:endParaRPr lang="ru-RU" sz="1300" b="0"/>
            </a:p>
          </p:txBody>
        </p:sp>
        <p:sp>
          <p:nvSpPr>
            <p:cNvPr id="861200" name="Line 16"/>
            <p:cNvSpPr>
              <a:spLocks noChangeShapeType="1"/>
            </p:cNvSpPr>
            <p:nvPr/>
          </p:nvSpPr>
          <p:spPr bwMode="auto">
            <a:xfrm flipH="1" flipV="1">
              <a:off x="1726" y="2550"/>
              <a:ext cx="330" cy="4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61201" name="Line 17"/>
            <p:cNvSpPr>
              <a:spLocks noChangeShapeType="1"/>
            </p:cNvSpPr>
            <p:nvPr/>
          </p:nvSpPr>
          <p:spPr bwMode="auto">
            <a:xfrm flipH="1" flipV="1">
              <a:off x="322" y="2556"/>
              <a:ext cx="1740" cy="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</p:grpSp>
      <p:sp>
        <p:nvSpPr>
          <p:cNvPr id="861202" name="Rectangle 18"/>
          <p:cNvSpPr>
            <a:spLocks noChangeArrowheads="1"/>
          </p:cNvSpPr>
          <p:nvPr/>
        </p:nvSpPr>
        <p:spPr bwMode="auto">
          <a:xfrm>
            <a:off x="266700" y="5434013"/>
            <a:ext cx="8751888" cy="79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8000" tIns="118800" rIns="91424" bIns="118800"/>
          <a:lstStyle/>
          <a:p>
            <a:pPr defTabSz="762000">
              <a:buFont typeface="Wingdings" pitchFamily="2" charset="2"/>
              <a:buNone/>
            </a:pPr>
            <a:r>
              <a:rPr lang="en-US" sz="2000">
                <a:solidFill>
                  <a:srgbClr val="A50021"/>
                </a:solidFill>
              </a:rPr>
              <a:t>Main problem during</a:t>
            </a:r>
            <a:r>
              <a:rPr lang="ru-RU" sz="2000">
                <a:solidFill>
                  <a:srgbClr val="A50021"/>
                </a:solidFill>
              </a:rPr>
              <a:t> </a:t>
            </a:r>
            <a:r>
              <a:rPr lang="en-US" sz="2000">
                <a:solidFill>
                  <a:srgbClr val="A50021"/>
                </a:solidFill>
              </a:rPr>
              <a:t>MCP-1 and posttest processing of its results:</a:t>
            </a:r>
            <a:r>
              <a:rPr lang="ru-RU" sz="2000">
                <a:solidFill>
                  <a:srgbClr val="000066"/>
                </a:solidFill>
              </a:rPr>
              <a:t> </a:t>
            </a:r>
            <a:r>
              <a:rPr lang="en-US" sz="2000">
                <a:solidFill>
                  <a:srgbClr val="000066"/>
                </a:solidFill>
              </a:rPr>
              <a:t>No data on steel corrosion kinetics during the test</a:t>
            </a:r>
            <a:endParaRPr lang="ru-RU" sz="20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2685DF8B-AC90-4930-A1E2-93BFBA3A2A50}" type="slidenum">
              <a:rPr lang="en-GB"/>
              <a:pPr/>
              <a:t>39</a:t>
            </a:fld>
            <a:endParaRPr lang="en-GB"/>
          </a:p>
        </p:txBody>
      </p:sp>
      <p:sp>
        <p:nvSpPr>
          <p:cNvPr id="86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GB" sz="3200">
                <a:solidFill>
                  <a:srgbClr val="990033"/>
                </a:solidFill>
                <a:cs typeface="Times New Roman" pitchFamily="18" charset="0"/>
              </a:rPr>
              <a:t>Objectives</a:t>
            </a:r>
            <a:r>
              <a:rPr lang="ru-RU" sz="3200">
                <a:solidFill>
                  <a:srgbClr val="990033"/>
                </a:solidFill>
                <a:cs typeface="Times New Roman" pitchFamily="18" charset="0"/>
              </a:rPr>
              <a:t> </a:t>
            </a:r>
            <a:r>
              <a:rPr lang="en-US" sz="3200">
                <a:solidFill>
                  <a:srgbClr val="990033"/>
                </a:solidFill>
                <a:cs typeface="Times New Roman" pitchFamily="18" charset="0"/>
              </a:rPr>
              <a:t>of test MCP-8</a:t>
            </a:r>
          </a:p>
        </p:txBody>
      </p:sp>
      <p:sp>
        <p:nvSpPr>
          <p:cNvPr id="863235" name="Text Box 3"/>
          <p:cNvSpPr txBox="1">
            <a:spLocks noChangeArrowheads="1"/>
          </p:cNvSpPr>
          <p:nvPr/>
        </p:nvSpPr>
        <p:spPr bwMode="auto">
          <a:xfrm>
            <a:off x="536575" y="4383088"/>
            <a:ext cx="8208963" cy="950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0000" tIns="118800" rIns="91424" bIns="45712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A50021"/>
                </a:solidFill>
                <a:latin typeface="Arial" pitchFamily="34" charset="0"/>
              </a:rPr>
              <a:t>Method for determining kinetics</a:t>
            </a:r>
            <a:r>
              <a:rPr lang="ru-RU">
                <a:solidFill>
                  <a:srgbClr val="A50021"/>
                </a:solidFill>
                <a:latin typeface="Arial" pitchFamily="34" charset="0"/>
              </a:rPr>
              <a:t>:</a:t>
            </a:r>
          </a:p>
          <a:p>
            <a:r>
              <a:rPr lang="en-US">
                <a:solidFill>
                  <a:srgbClr val="A50021"/>
                </a:solidFill>
                <a:latin typeface="Arial" pitchFamily="34" charset="0"/>
              </a:rPr>
              <a:t>On-line US monitoring of steel corrosion</a:t>
            </a:r>
            <a:endParaRPr lang="ru-RU">
              <a:solidFill>
                <a:srgbClr val="A50021"/>
              </a:solidFill>
              <a:latin typeface="Arial" pitchFamily="34" charset="0"/>
            </a:endParaRPr>
          </a:p>
        </p:txBody>
      </p:sp>
      <p:sp>
        <p:nvSpPr>
          <p:cNvPr id="863236" name="Rectangle 4"/>
          <p:cNvSpPr>
            <a:spLocks noChangeArrowheads="1"/>
          </p:cNvSpPr>
          <p:nvPr/>
        </p:nvSpPr>
        <p:spPr bwMode="auto">
          <a:xfrm>
            <a:off x="515938" y="1809750"/>
            <a:ext cx="8256587" cy="143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8000" tIns="118800" rIns="91424" bIns="118800"/>
          <a:lstStyle/>
          <a:p>
            <a:pPr defTabSz="762000">
              <a:buFont typeface="Wingdings" pitchFamily="2" charset="2"/>
              <a:buNone/>
            </a:pPr>
            <a:r>
              <a:rPr lang="en-US" sz="2400">
                <a:solidFill>
                  <a:srgbClr val="000066"/>
                </a:solidFill>
              </a:rPr>
              <a:t>Determine corrosion kinetics of vertically positioned vessel steel specimen </a:t>
            </a:r>
            <a:r>
              <a:rPr lang="ru-RU" sz="2400">
                <a:solidFill>
                  <a:srgbClr val="000066"/>
                </a:solidFill>
              </a:rPr>
              <a:t> </a:t>
            </a:r>
            <a:r>
              <a:rPr lang="en-US" sz="2400">
                <a:solidFill>
                  <a:srgbClr val="000066"/>
                </a:solidFill>
              </a:rPr>
              <a:t>at its interaction with</a:t>
            </a:r>
            <a:r>
              <a:rPr lang="ru-RU" sz="2400">
                <a:solidFill>
                  <a:srgbClr val="000066"/>
                </a:solidFill>
              </a:rPr>
              <a:t> </a:t>
            </a:r>
            <a:r>
              <a:rPr lang="en-BZ" sz="2400">
                <a:solidFill>
                  <a:srgbClr val="000066"/>
                </a:solidFill>
              </a:rPr>
              <a:t>Fe-Zr-U melt</a:t>
            </a:r>
            <a:endParaRPr lang="ru-RU" sz="24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F2186CFA-D8EF-4224-B36F-CD16F747FA1F}" type="slidenum">
              <a:rPr lang="en-GB"/>
              <a:pPr/>
              <a:t>4</a:t>
            </a:fld>
            <a:endParaRPr lang="en-GB"/>
          </a:p>
        </p:txBody>
      </p:sp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0188"/>
            <a:ext cx="7772400" cy="639762"/>
          </a:xfrm>
        </p:spPr>
        <p:txBody>
          <a:bodyPr/>
          <a:lstStyle/>
          <a:p>
            <a:r>
              <a:rPr lang="en-GB">
                <a:effectLst>
                  <a:outerShdw blurRad="38100" dist="38100" dir="2700000" algn="tl">
                    <a:srgbClr val="000000"/>
                  </a:outerShdw>
                </a:effectLst>
              </a:rPr>
              <a:t>Objectives of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METCOR-P project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5963" y="2743200"/>
            <a:ext cx="7772400" cy="2971800"/>
          </a:xfrm>
        </p:spPr>
        <p:txBody>
          <a:bodyPr/>
          <a:lstStyle/>
          <a:p>
            <a:r>
              <a:rPr lang="en-US">
                <a:effectLst/>
              </a:rPr>
              <a:t>Interaction characteristics at the vertically  positioned interface </a:t>
            </a:r>
          </a:p>
          <a:p>
            <a:r>
              <a:rPr lang="en-US">
                <a:effectLst/>
              </a:rPr>
              <a:t>Peculiarities of interaction with European vessel steel </a:t>
            </a:r>
          </a:p>
          <a:p>
            <a:r>
              <a:rPr lang="en-US">
                <a:effectLst/>
              </a:rPr>
              <a:t>Corium melt oxidation transients</a:t>
            </a:r>
          </a:p>
          <a:p>
            <a:endParaRPr lang="ru-RU"/>
          </a:p>
        </p:txBody>
      </p:sp>
      <p:sp>
        <p:nvSpPr>
          <p:cNvPr id="710660" name="Text Box 4"/>
          <p:cNvSpPr txBox="1">
            <a:spLocks noChangeArrowheads="1"/>
          </p:cNvSpPr>
          <p:nvPr/>
        </p:nvSpPr>
        <p:spPr bwMode="auto">
          <a:xfrm>
            <a:off x="1797050" y="13223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ru-RU" sz="2000">
              <a:latin typeface="Arial" pitchFamily="34" charset="0"/>
            </a:endParaRPr>
          </a:p>
        </p:txBody>
      </p:sp>
      <p:sp>
        <p:nvSpPr>
          <p:cNvPr id="710661" name="Rectangle 5"/>
          <p:cNvSpPr>
            <a:spLocks noChangeArrowheads="1"/>
          </p:cNvSpPr>
          <p:nvPr/>
        </p:nvSpPr>
        <p:spPr bwMode="auto">
          <a:xfrm>
            <a:off x="665163" y="1312863"/>
            <a:ext cx="8478837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246" tIns="37623" rIns="75246" bIns="37623">
            <a:spAutoFit/>
          </a:bodyPr>
          <a:lstStyle/>
          <a:p>
            <a:pPr defTabSz="752475"/>
            <a:r>
              <a:rPr lang="en-US" sz="2400">
                <a:solidFill>
                  <a:srgbClr val="000066"/>
                </a:solidFill>
              </a:rPr>
              <a:t> Qualification and quantification of physicochemical phenomena of corium melt interaction with reactor vessel steel with particular interest to: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AA511752-F244-4247-BEB5-7C401930B0DB}" type="slidenum">
              <a:rPr lang="en-GB"/>
              <a:pPr/>
              <a:t>40</a:t>
            </a:fld>
            <a:endParaRPr lang="en-GB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GB" sz="3200">
                <a:solidFill>
                  <a:srgbClr val="990033"/>
                </a:solidFill>
                <a:cs typeface="Times New Roman" pitchFamily="18" charset="0"/>
              </a:rPr>
              <a:t>Objectives</a:t>
            </a:r>
            <a:r>
              <a:rPr lang="ru-RU" sz="3200">
                <a:solidFill>
                  <a:srgbClr val="990033"/>
                </a:solidFill>
                <a:cs typeface="Times New Roman" pitchFamily="18" charset="0"/>
              </a:rPr>
              <a:t> </a:t>
            </a:r>
            <a:r>
              <a:rPr lang="en-US" sz="3200">
                <a:solidFill>
                  <a:srgbClr val="990033"/>
                </a:solidFill>
                <a:cs typeface="Times New Roman" pitchFamily="18" charset="0"/>
              </a:rPr>
              <a:t>of pretest Pr1-MCP-8</a:t>
            </a: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449263" y="1085850"/>
            <a:ext cx="8256587" cy="1027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8000" tIns="118800" rIns="91424" bIns="118800"/>
          <a:lstStyle/>
          <a:p>
            <a:pPr defTabSz="762000">
              <a:buFont typeface="Wingdings" pitchFamily="2" charset="2"/>
              <a:buNone/>
            </a:pPr>
            <a:r>
              <a:rPr lang="en-US" sz="2400">
                <a:solidFill>
                  <a:srgbClr val="000066"/>
                </a:solidFill>
              </a:rPr>
              <a:t>Check the efficiency of </a:t>
            </a:r>
            <a:r>
              <a:rPr lang="ru-RU" sz="2400">
                <a:solidFill>
                  <a:srgbClr val="000066"/>
                </a:solidFill>
              </a:rPr>
              <a:t> </a:t>
            </a:r>
            <a:r>
              <a:rPr lang="en-US" sz="2400">
                <a:solidFill>
                  <a:srgbClr val="000066"/>
                </a:solidFill>
              </a:rPr>
              <a:t>the vertical specimen cooling systems and US monitoring</a:t>
            </a:r>
            <a:endParaRPr lang="ru-RU" sz="2400">
              <a:solidFill>
                <a:srgbClr val="000066"/>
              </a:solidFill>
            </a:endParaRPr>
          </a:p>
        </p:txBody>
      </p:sp>
      <p:sp>
        <p:nvSpPr>
          <p:cNvPr id="865284" name="Text Box 4"/>
          <p:cNvSpPr txBox="1">
            <a:spLocks noChangeArrowheads="1"/>
          </p:cNvSpPr>
          <p:nvPr/>
        </p:nvSpPr>
        <p:spPr bwMode="auto">
          <a:xfrm>
            <a:off x="288925" y="3379788"/>
            <a:ext cx="8208963" cy="2103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0000" tIns="118800" rIns="91424" bIns="45712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A50021"/>
                </a:solidFill>
                <a:latin typeface="Arial" pitchFamily="34" charset="0"/>
              </a:rPr>
              <a:t>Controlled conditions and parameters</a:t>
            </a:r>
            <a:r>
              <a:rPr lang="ru-RU">
                <a:solidFill>
                  <a:srgbClr val="A50021"/>
                </a:solidFill>
                <a:latin typeface="Arial" pitchFamily="34" charset="0"/>
              </a:rPr>
              <a:t>: 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US" b="0">
                <a:solidFill>
                  <a:srgbClr val="A50021"/>
                </a:solidFill>
                <a:latin typeface="Arial" pitchFamily="34" charset="0"/>
              </a:rPr>
              <a:t>no DNB water cooling in the central channel of the</a:t>
            </a:r>
          </a:p>
          <a:p>
            <a:r>
              <a:rPr lang="en-US" b="0">
                <a:solidFill>
                  <a:srgbClr val="A50021"/>
                </a:solidFill>
                <a:latin typeface="Arial" pitchFamily="34" charset="0"/>
              </a:rPr>
              <a:t>  specimen</a:t>
            </a:r>
            <a:endParaRPr lang="ru-RU" b="0">
              <a:solidFill>
                <a:srgbClr val="A50021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ru-RU" b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US" b="0">
                <a:solidFill>
                  <a:srgbClr val="A50021"/>
                </a:solidFill>
                <a:latin typeface="Arial" pitchFamily="34" charset="0"/>
              </a:rPr>
              <a:t>depth of ablation</a:t>
            </a:r>
            <a:r>
              <a:rPr lang="ru-RU" b="0">
                <a:solidFill>
                  <a:srgbClr val="A50021"/>
                </a:solidFill>
                <a:latin typeface="Arial" pitchFamily="34" charset="0"/>
              </a:rPr>
              <a:t>/</a:t>
            </a:r>
            <a:r>
              <a:rPr lang="en-US" b="0">
                <a:solidFill>
                  <a:srgbClr val="A50021"/>
                </a:solidFill>
                <a:latin typeface="Arial" pitchFamily="34" charset="0"/>
              </a:rPr>
              <a:t>melting of the outer specimen surface</a:t>
            </a:r>
            <a:endParaRPr lang="ru-RU" b="0">
              <a:solidFill>
                <a:srgbClr val="A5002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FF8C72B1-1F34-4179-8C06-936A8E2119D2}" type="slidenum">
              <a:rPr lang="en-GB"/>
              <a:pPr/>
              <a:t>41</a:t>
            </a:fld>
            <a:endParaRPr lang="en-GB"/>
          </a:p>
        </p:txBody>
      </p:sp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0"/>
            <a:ext cx="7772400" cy="639763"/>
          </a:xfrm>
        </p:spPr>
        <p:txBody>
          <a:bodyPr/>
          <a:lstStyle/>
          <a:p>
            <a:r>
              <a:rPr lang="en-US" sz="3200"/>
              <a:t>Principle of US monitoring</a:t>
            </a:r>
          </a:p>
        </p:txBody>
      </p:sp>
      <p:graphicFrame>
        <p:nvGraphicFramePr>
          <p:cNvPr id="867331" name="Object 3"/>
          <p:cNvGraphicFramePr>
            <a:graphicFrameLocks noChangeAspect="1"/>
          </p:cNvGraphicFramePr>
          <p:nvPr>
            <p:ph idx="1"/>
          </p:nvPr>
        </p:nvGraphicFramePr>
        <p:xfrm>
          <a:off x="2586038" y="628650"/>
          <a:ext cx="3571875" cy="565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32" name="Точечный рисунок" r:id="rId4" imgW="4638095" imgH="7342857" progId="Paint.Picture">
                  <p:embed/>
                </p:oleObj>
              </mc:Choice>
              <mc:Fallback>
                <p:oleObj name="Точечный рисунок" r:id="rId4" imgW="4638095" imgH="734285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6038" y="628650"/>
                        <a:ext cx="3571875" cy="565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F1B56B89-9870-45CF-BC31-04BC0D7736ED}" type="slidenum">
              <a:rPr lang="en-GB"/>
              <a:pPr/>
              <a:t>42</a:t>
            </a:fld>
            <a:endParaRPr lang="en-GB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0"/>
            <a:ext cx="7772400" cy="639763"/>
          </a:xfrm>
        </p:spPr>
        <p:txBody>
          <a:bodyPr/>
          <a:lstStyle/>
          <a:p>
            <a:r>
              <a:rPr lang="en-US" sz="3200"/>
              <a:t>Specimen schematics</a:t>
            </a:r>
          </a:p>
        </p:txBody>
      </p:sp>
      <p:graphicFrame>
        <p:nvGraphicFramePr>
          <p:cNvPr id="869379" name="Object 3"/>
          <p:cNvGraphicFramePr>
            <a:graphicFrameLocks noChangeAspect="1"/>
          </p:cNvGraphicFramePr>
          <p:nvPr>
            <p:ph idx="1"/>
          </p:nvPr>
        </p:nvGraphicFramePr>
        <p:xfrm>
          <a:off x="1676400" y="527050"/>
          <a:ext cx="5665788" cy="581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380" name="Точечный рисунок" r:id="rId4" imgW="15066667" imgH="15457143" progId="Paint.Picture">
                  <p:embed/>
                </p:oleObj>
              </mc:Choice>
              <mc:Fallback>
                <p:oleObj name="Точечный рисунок" r:id="rId4" imgW="15066667" imgH="1545714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27050"/>
                        <a:ext cx="5665788" cy="581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4FD63E22-432B-429D-B283-4AFE95C88714}" type="slidenum">
              <a:rPr lang="en-GB"/>
              <a:pPr/>
              <a:t>43</a:t>
            </a:fld>
            <a:endParaRPr lang="en-GB"/>
          </a:p>
        </p:txBody>
      </p:sp>
      <p:sp>
        <p:nvSpPr>
          <p:cNvPr id="87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z="3200"/>
              <a:t>Furnace schematics</a:t>
            </a:r>
          </a:p>
        </p:txBody>
      </p:sp>
      <p:grpSp>
        <p:nvGrpSpPr>
          <p:cNvPr id="871427" name="Group 3"/>
          <p:cNvGrpSpPr>
            <a:grpSpLocks/>
          </p:cNvGrpSpPr>
          <p:nvPr/>
        </p:nvGrpSpPr>
        <p:grpSpPr bwMode="auto">
          <a:xfrm>
            <a:off x="1003300" y="609600"/>
            <a:ext cx="7250113" cy="5641975"/>
            <a:chOff x="632" y="384"/>
            <a:chExt cx="4567" cy="3554"/>
          </a:xfrm>
        </p:grpSpPr>
        <p:grpSp>
          <p:nvGrpSpPr>
            <p:cNvPr id="871428" name="Group 4"/>
            <p:cNvGrpSpPr>
              <a:grpSpLocks/>
            </p:cNvGrpSpPr>
            <p:nvPr/>
          </p:nvGrpSpPr>
          <p:grpSpPr bwMode="auto">
            <a:xfrm>
              <a:off x="632" y="384"/>
              <a:ext cx="4567" cy="3550"/>
              <a:chOff x="632" y="384"/>
              <a:chExt cx="4567" cy="3550"/>
            </a:xfrm>
          </p:grpSpPr>
          <p:grpSp>
            <p:nvGrpSpPr>
              <p:cNvPr id="871429" name="Group 5"/>
              <p:cNvGrpSpPr>
                <a:grpSpLocks/>
              </p:cNvGrpSpPr>
              <p:nvPr/>
            </p:nvGrpSpPr>
            <p:grpSpPr bwMode="auto">
              <a:xfrm>
                <a:off x="639" y="384"/>
                <a:ext cx="4560" cy="3550"/>
                <a:chOff x="639" y="384"/>
                <a:chExt cx="4560" cy="3550"/>
              </a:xfrm>
            </p:grpSpPr>
            <p:grpSp>
              <p:nvGrpSpPr>
                <p:cNvPr id="871430" name="Group 6"/>
                <p:cNvGrpSpPr>
                  <a:grpSpLocks/>
                </p:cNvGrpSpPr>
                <p:nvPr/>
              </p:nvGrpSpPr>
              <p:grpSpPr bwMode="auto">
                <a:xfrm>
                  <a:off x="639" y="388"/>
                  <a:ext cx="3961" cy="3546"/>
                  <a:chOff x="908" y="388"/>
                  <a:chExt cx="3961" cy="3546"/>
                </a:xfrm>
              </p:grpSpPr>
              <p:pic>
                <p:nvPicPr>
                  <p:cNvPr id="871431" name="Picture 7" descr="Конфиг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08" y="390"/>
                    <a:ext cx="3961" cy="354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871432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941" y="3704"/>
                    <a:ext cx="21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71433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246" y="3587"/>
                    <a:ext cx="0" cy="255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71434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310" y="3704"/>
                    <a:ext cx="27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7143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2960" y="1086"/>
                    <a:ext cx="2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87143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239" y="1079"/>
                    <a:ext cx="256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grpSp>
                <p:nvGrpSpPr>
                  <p:cNvPr id="871437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1217" y="945"/>
                    <a:ext cx="311" cy="154"/>
                    <a:chOff x="222" y="435"/>
                    <a:chExt cx="311" cy="154"/>
                  </a:xfrm>
                </p:grpSpPr>
                <p:sp>
                  <p:nvSpPr>
                    <p:cNvPr id="871438" name="Text Box 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2" y="435"/>
                      <a:ext cx="311" cy="1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571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14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286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743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200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657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4114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r>
                        <a:rPr lang="en-US" sz="1000" b="0">
                          <a:solidFill>
                            <a:srgbClr val="000066"/>
                          </a:solidFill>
                          <a:latin typeface="Arial" pitchFamily="34" charset="0"/>
                        </a:rPr>
                        <a:t>water</a:t>
                      </a:r>
                      <a:endParaRPr lang="ru-RU" sz="1000" b="0">
                        <a:solidFill>
                          <a:srgbClr val="000066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71439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" y="562"/>
                      <a:ext cx="283" cy="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66"/>
                      </a:solidFill>
                      <a:round/>
                      <a:headEnd type="none" w="sm" len="sm"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71440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940" y="951"/>
                    <a:ext cx="311" cy="154"/>
                    <a:chOff x="222" y="435"/>
                    <a:chExt cx="311" cy="154"/>
                  </a:xfrm>
                </p:grpSpPr>
                <p:sp>
                  <p:nvSpPr>
                    <p:cNvPr id="871441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2" y="435"/>
                      <a:ext cx="311" cy="1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571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14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286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743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200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657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4114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r>
                        <a:rPr lang="en-US" sz="1000" b="0">
                          <a:solidFill>
                            <a:srgbClr val="000066"/>
                          </a:solidFill>
                          <a:latin typeface="Arial" pitchFamily="34" charset="0"/>
                        </a:rPr>
                        <a:t>water</a:t>
                      </a:r>
                      <a:endParaRPr lang="ru-RU" sz="1000" b="0">
                        <a:solidFill>
                          <a:srgbClr val="000066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71442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" y="562"/>
                      <a:ext cx="283" cy="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66"/>
                      </a:solidFill>
                      <a:round/>
                      <a:headEnd type="none" w="sm" len="sm"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71443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282" y="3576"/>
                    <a:ext cx="311" cy="154"/>
                    <a:chOff x="222" y="435"/>
                    <a:chExt cx="311" cy="154"/>
                  </a:xfrm>
                </p:grpSpPr>
                <p:sp>
                  <p:nvSpPr>
                    <p:cNvPr id="871444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2" y="435"/>
                      <a:ext cx="311" cy="1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571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14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286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743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200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657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4114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r>
                        <a:rPr lang="en-US" sz="1000" b="0">
                          <a:solidFill>
                            <a:srgbClr val="000066"/>
                          </a:solidFill>
                          <a:latin typeface="Arial" pitchFamily="34" charset="0"/>
                        </a:rPr>
                        <a:t>water</a:t>
                      </a:r>
                      <a:endParaRPr lang="ru-RU" sz="1000" b="0">
                        <a:solidFill>
                          <a:srgbClr val="000066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71445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" y="562"/>
                      <a:ext cx="283" cy="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66"/>
                      </a:solidFill>
                      <a:round/>
                      <a:headEnd type="none" w="sm" len="sm"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71446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915" y="3577"/>
                    <a:ext cx="311" cy="154"/>
                    <a:chOff x="222" y="435"/>
                    <a:chExt cx="311" cy="154"/>
                  </a:xfrm>
                </p:grpSpPr>
                <p:sp>
                  <p:nvSpPr>
                    <p:cNvPr id="871447" name="Text Box 2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2" y="435"/>
                      <a:ext cx="311" cy="1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571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14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286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743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200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657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4114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r>
                        <a:rPr lang="en-US" sz="1000" b="0">
                          <a:solidFill>
                            <a:srgbClr val="000066"/>
                          </a:solidFill>
                          <a:latin typeface="Arial" pitchFamily="34" charset="0"/>
                        </a:rPr>
                        <a:t>water</a:t>
                      </a:r>
                      <a:endParaRPr lang="ru-RU" sz="1000" b="0">
                        <a:solidFill>
                          <a:srgbClr val="000066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71448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" y="562"/>
                      <a:ext cx="283" cy="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66"/>
                      </a:solidFill>
                      <a:round/>
                      <a:headEnd type="none" w="sm" len="sm"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71449" name="Group 25"/>
                  <p:cNvGrpSpPr>
                    <a:grpSpLocks/>
                  </p:cNvGrpSpPr>
                  <p:nvPr/>
                </p:nvGrpSpPr>
                <p:grpSpPr bwMode="auto">
                  <a:xfrm rot="16200000">
                    <a:off x="2037" y="467"/>
                    <a:ext cx="311" cy="154"/>
                    <a:chOff x="400" y="2599"/>
                    <a:chExt cx="311" cy="154"/>
                  </a:xfrm>
                </p:grpSpPr>
                <p:sp>
                  <p:nvSpPr>
                    <p:cNvPr id="871450" name="Text Box 2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0" y="2599"/>
                      <a:ext cx="311" cy="1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571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14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286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743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200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657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4114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r>
                        <a:rPr lang="en-US" sz="1000" b="0">
                          <a:solidFill>
                            <a:srgbClr val="000066"/>
                          </a:solidFill>
                          <a:latin typeface="Arial" pitchFamily="34" charset="0"/>
                        </a:rPr>
                        <a:t>water</a:t>
                      </a:r>
                      <a:endParaRPr lang="ru-RU" sz="1000" b="0">
                        <a:solidFill>
                          <a:srgbClr val="000066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71451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8" y="2726"/>
                      <a:ext cx="28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80"/>
                      </a:solidFill>
                      <a:round/>
                      <a:headEnd type="none" w="sm" len="sm"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871452" name="Group 28"/>
                  <p:cNvGrpSpPr>
                    <a:grpSpLocks/>
                  </p:cNvGrpSpPr>
                  <p:nvPr/>
                </p:nvGrpSpPr>
                <p:grpSpPr bwMode="auto">
                  <a:xfrm rot="16200000">
                    <a:off x="2044" y="3623"/>
                    <a:ext cx="311" cy="154"/>
                    <a:chOff x="400" y="2599"/>
                    <a:chExt cx="311" cy="154"/>
                  </a:xfrm>
                </p:grpSpPr>
                <p:sp>
                  <p:nvSpPr>
                    <p:cNvPr id="871453" name="Text Box 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0" y="2599"/>
                      <a:ext cx="311" cy="1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571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145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286000"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743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200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657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4114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r>
                        <a:rPr lang="en-US" sz="1000" b="0">
                          <a:solidFill>
                            <a:srgbClr val="000066"/>
                          </a:solidFill>
                          <a:latin typeface="Arial" pitchFamily="34" charset="0"/>
                        </a:rPr>
                        <a:t>water</a:t>
                      </a:r>
                      <a:endParaRPr lang="ru-RU" sz="1000" b="0">
                        <a:solidFill>
                          <a:srgbClr val="000066"/>
                        </a:solidFill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871454" name="Line 3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8" y="2726"/>
                      <a:ext cx="283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3366"/>
                      </a:solidFill>
                      <a:round/>
                      <a:headEnd type="none" w="sm" len="sm"/>
                      <a:tailEnd type="triangl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871455" name="Rectangle 31"/>
                <p:cNvSpPr>
                  <a:spLocks noChangeArrowheads="1"/>
                </p:cNvSpPr>
                <p:nvPr/>
              </p:nvSpPr>
              <p:spPr bwMode="auto">
                <a:xfrm>
                  <a:off x="3391" y="384"/>
                  <a:ext cx="1808" cy="35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424" tIns="45712" rIns="91424" bIns="45712" anchor="ctr"/>
                <a:lstStyle/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1  –</a:t>
                  </a:r>
                  <a:r>
                    <a:rPr lang="ru-RU" sz="1800" b="0">
                      <a:solidFill>
                        <a:srgbClr val="000066"/>
                      </a:solidFill>
                    </a:rPr>
                    <a:t> </a:t>
                  </a:r>
                  <a:r>
                    <a:rPr lang="en-US" sz="1800" b="0">
                      <a:solidFill>
                        <a:srgbClr val="000066"/>
                      </a:solidFill>
                    </a:rPr>
                    <a:t>water cooled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       screen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2  – water cooled cover</a:t>
                  </a:r>
                  <a:endParaRPr lang="ru-RU" sz="1800" b="0">
                    <a:solidFill>
                      <a:srgbClr val="000066"/>
                    </a:solidFill>
                  </a:endParaRP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3  – water-</a:t>
                  </a:r>
                  <a:r>
                    <a:rPr lang="en-BZ" sz="1800" b="0">
                      <a:solidFill>
                        <a:srgbClr val="000066"/>
                      </a:solidFill>
                    </a:rPr>
                    <a:t>off </a:t>
                  </a:r>
                  <a:r>
                    <a:rPr lang="en-US" sz="1800" b="0">
                      <a:solidFill>
                        <a:srgbClr val="000066"/>
                      </a:solidFill>
                    </a:rPr>
                    <a:t>pipe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4  – quartz tube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5  – crucible sections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6  – specimen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7  – melt surface position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8  – inductor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9  – two cooling channels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10 – bottom calorimeter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11 – CC holder 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12 – water supply pipes</a:t>
                  </a:r>
                </a:p>
                <a:p>
                  <a:pPr marL="457200" indent="-457200" defTabSz="762000"/>
                  <a:r>
                    <a:rPr lang="en-US" sz="1800" b="0">
                      <a:solidFill>
                        <a:srgbClr val="000066"/>
                      </a:solidFill>
                    </a:rPr>
                    <a:t>13 – furnace basis</a:t>
                  </a:r>
                  <a:endParaRPr lang="en-GB" sz="1800" b="0">
                    <a:solidFill>
                      <a:srgbClr val="000066"/>
                    </a:solidFill>
                  </a:endParaRPr>
                </a:p>
              </p:txBody>
            </p:sp>
          </p:grpSp>
          <p:sp>
            <p:nvSpPr>
              <p:cNvPr id="871456" name="Text Box 32"/>
              <p:cNvSpPr txBox="1">
                <a:spLocks noChangeArrowheads="1"/>
              </p:cNvSpPr>
              <p:nvPr/>
            </p:nvSpPr>
            <p:spPr bwMode="auto">
              <a:xfrm>
                <a:off x="632" y="397"/>
                <a:ext cx="2720" cy="3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ru-RU" sz="2000">
                  <a:latin typeface="Arial" pitchFamily="34" charset="0"/>
                </a:endParaRPr>
              </a:p>
            </p:txBody>
          </p:sp>
        </p:grpSp>
        <p:graphicFrame>
          <p:nvGraphicFramePr>
            <p:cNvPr id="871457" name="Object 33"/>
            <p:cNvGraphicFramePr>
              <a:graphicFrameLocks noChangeAspect="1"/>
            </p:cNvGraphicFramePr>
            <p:nvPr/>
          </p:nvGraphicFramePr>
          <p:xfrm>
            <a:off x="1035" y="384"/>
            <a:ext cx="1752" cy="35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1458" name="Точечный рисунок" r:id="rId5" imgW="4458322" imgH="9038095" progId="Paint.Picture">
                    <p:embed/>
                  </p:oleObj>
                </mc:Choice>
                <mc:Fallback>
                  <p:oleObj name="Точечный рисунок" r:id="rId5" imgW="4458322" imgH="9038095" progId="Paint.Picture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5" y="384"/>
                          <a:ext cx="1752" cy="35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 type="none" w="med" len="med"/>
                              <a:tailEnd type="none" w="med" len="med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986DB4EA-ECAD-4AE1-88E7-419AE21BDE31}" type="slidenum">
              <a:rPr lang="en-GB"/>
              <a:pPr/>
              <a:t>44</a:t>
            </a:fld>
            <a:endParaRPr lang="en-GB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9763"/>
          </a:xfrm>
          <a:noFill/>
          <a:ln/>
        </p:spPr>
        <p:txBody>
          <a:bodyPr/>
          <a:lstStyle/>
          <a:p>
            <a:pPr defTabSz="914400"/>
            <a:r>
              <a:rPr lang="en-US" sz="3200"/>
              <a:t>Modeling of specimen cooling</a:t>
            </a:r>
          </a:p>
        </p:txBody>
      </p:sp>
      <p:sp>
        <p:nvSpPr>
          <p:cNvPr id="873475" name="Rectangle 3"/>
          <p:cNvSpPr>
            <a:spLocks noChangeArrowheads="1"/>
          </p:cNvSpPr>
          <p:nvPr/>
        </p:nvSpPr>
        <p:spPr bwMode="auto">
          <a:xfrm>
            <a:off x="1146175" y="871538"/>
            <a:ext cx="52959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/>
          <a:lstStyle/>
          <a:p>
            <a:pPr marL="342900" indent="-342900" defTabSz="762000">
              <a:spcBef>
                <a:spcPct val="20000"/>
              </a:spcBef>
              <a:buFont typeface="Wingdings" pitchFamily="2" charset="2"/>
              <a:buChar char="Ø"/>
            </a:pPr>
            <a:endParaRPr lang="en-US" sz="1800">
              <a:solidFill>
                <a:srgbClr val="000066"/>
              </a:solidFill>
            </a:endParaRPr>
          </a:p>
        </p:txBody>
      </p:sp>
      <p:sp>
        <p:nvSpPr>
          <p:cNvPr id="873476" name="Text Box 4"/>
          <p:cNvSpPr txBox="1">
            <a:spLocks noChangeArrowheads="1"/>
          </p:cNvSpPr>
          <p:nvPr/>
        </p:nvSpPr>
        <p:spPr bwMode="auto">
          <a:xfrm>
            <a:off x="774700" y="558800"/>
            <a:ext cx="798195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0000" tIns="118800" rIns="91424" bIns="45712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66"/>
                </a:solidFill>
                <a:latin typeface="Arial" pitchFamily="34" charset="0"/>
              </a:rPr>
              <a:t>Approximations:</a:t>
            </a:r>
            <a:r>
              <a:rPr lang="ru-RU" sz="2000">
                <a:solidFill>
                  <a:srgbClr val="000066"/>
                </a:solidFill>
                <a:latin typeface="Arial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ru-RU" sz="20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stationary conditions</a:t>
            </a:r>
            <a:endParaRPr lang="ru-RU" sz="2000" b="0">
              <a:solidFill>
                <a:srgbClr val="000066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2D geometry (radius and azimuth angle) with uniform</a:t>
            </a:r>
          </a:p>
          <a:p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 distribution of heat flux on specimen surface</a:t>
            </a:r>
          </a:p>
          <a:p>
            <a:pPr>
              <a:buFontTx/>
              <a:buChar char="•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temperature dependence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of vessel steel heat</a:t>
            </a: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conductivity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CHF Lookup Table of Groeneveld &amp; Kirillov</a:t>
            </a: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(1997)</a:t>
            </a:r>
          </a:p>
        </p:txBody>
      </p:sp>
      <p:sp>
        <p:nvSpPr>
          <p:cNvPr id="873477" name="Text Box 5"/>
          <p:cNvSpPr txBox="1">
            <a:spLocks noChangeArrowheads="1"/>
          </p:cNvSpPr>
          <p:nvPr/>
        </p:nvSpPr>
        <p:spPr bwMode="auto">
          <a:xfrm>
            <a:off x="746125" y="3084513"/>
            <a:ext cx="8020050" cy="3194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0000" tIns="118800" rIns="91424" bIns="45712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66"/>
                </a:solidFill>
                <a:latin typeface="Arial" pitchFamily="34" charset="0"/>
              </a:rPr>
              <a:t>Evaluated parameters</a:t>
            </a:r>
            <a:r>
              <a:rPr lang="ru-RU" sz="2000">
                <a:solidFill>
                  <a:srgbClr val="000066"/>
                </a:solidFill>
                <a:latin typeface="Arial" pitchFamily="34" charset="0"/>
              </a:rPr>
              <a:t>:</a:t>
            </a: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specimen diameter 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54 mm</a:t>
            </a:r>
            <a:endParaRPr lang="ru-RU" sz="2000" b="0">
              <a:solidFill>
                <a:srgbClr val="990033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diameter of water channels 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4 mm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length of specimen 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60 mm</a:t>
            </a:r>
            <a:endParaRPr lang="ru-RU" sz="2000" b="0">
              <a:solidFill>
                <a:srgbClr val="990033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water volumetric rate 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2.8 m</a:t>
            </a:r>
            <a:r>
              <a:rPr lang="en-US" sz="2000" b="0" baseline="30000">
                <a:solidFill>
                  <a:srgbClr val="990033"/>
                </a:solidFill>
                <a:latin typeface="Arial" pitchFamily="34" charset="0"/>
              </a:rPr>
              <a:t>3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/hr</a:t>
            </a:r>
            <a:r>
              <a:rPr lang="en-US" sz="2000" b="0" i="1">
                <a:solidFill>
                  <a:srgbClr val="000066"/>
                </a:solidFill>
                <a:latin typeface="Arial" pitchFamily="34" charset="0"/>
              </a:rPr>
              <a:t> (velocity ≈ </a:t>
            </a:r>
            <a:r>
              <a:rPr lang="en-US" sz="2000" b="0" i="1">
                <a:solidFill>
                  <a:srgbClr val="990033"/>
                </a:solidFill>
                <a:latin typeface="Arial" pitchFamily="34" charset="0"/>
              </a:rPr>
              <a:t>31 m/s</a:t>
            </a:r>
            <a:r>
              <a:rPr lang="en-US" sz="2000" b="0" i="1">
                <a:solidFill>
                  <a:srgbClr val="000066"/>
                </a:solidFill>
                <a:latin typeface="Arial" pitchFamily="34" charset="0"/>
              </a:rPr>
              <a:t>)</a:t>
            </a:r>
            <a:r>
              <a:rPr lang="ru-RU" sz="2000">
                <a:latin typeface="Arial" pitchFamily="34" charset="0"/>
              </a:rPr>
              <a:t> </a:t>
            </a:r>
            <a:endParaRPr lang="en-US" sz="200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000"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outlet water pressure –</a:t>
            </a:r>
            <a:r>
              <a:rPr lang="en-US" sz="20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1 bar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inlet water temperature 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20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C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maximum surface temperature –</a:t>
            </a:r>
            <a:r>
              <a:rPr lang="en-US" sz="200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1400°C</a:t>
            </a:r>
            <a:endParaRPr lang="en-US" sz="2000" b="0">
              <a:solidFill>
                <a:srgbClr val="000066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temperature of surface of water channels –</a:t>
            </a:r>
            <a:r>
              <a:rPr lang="en-US" sz="2000">
                <a:latin typeface="Arial" pitchFamily="34" charset="0"/>
              </a:rPr>
              <a:t> 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100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C</a:t>
            </a:r>
            <a:endParaRPr lang="ru-RU" sz="2000" b="0">
              <a:solidFill>
                <a:srgbClr val="A5002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8E552DA2-4092-4FCD-B459-3C174BEF2D4E}" type="slidenum">
              <a:rPr lang="en-GB"/>
              <a:pPr/>
              <a:t>45</a:t>
            </a:fld>
            <a:endParaRPr lang="en-GB"/>
          </a:p>
        </p:txBody>
      </p:sp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39763"/>
          </a:xfrm>
        </p:spPr>
        <p:txBody>
          <a:bodyPr/>
          <a:lstStyle/>
          <a:p>
            <a:r>
              <a:rPr lang="en-US" sz="3200"/>
              <a:t>Modeling of Specimen Cooling</a:t>
            </a:r>
            <a:r>
              <a:rPr lang="en-GB" sz="3200"/>
              <a:t> (2)</a:t>
            </a:r>
            <a:endParaRPr lang="en-US" sz="3200"/>
          </a:p>
        </p:txBody>
      </p:sp>
      <p:sp>
        <p:nvSpPr>
          <p:cNvPr id="875523" name="Text Box 3"/>
          <p:cNvSpPr txBox="1">
            <a:spLocks noChangeArrowheads="1"/>
          </p:cNvSpPr>
          <p:nvPr/>
        </p:nvSpPr>
        <p:spPr bwMode="auto">
          <a:xfrm>
            <a:off x="630238" y="635000"/>
            <a:ext cx="8058150" cy="2346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0000" tIns="118800" rIns="91424" bIns="45712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000066"/>
                </a:solidFill>
                <a:latin typeface="Arial" pitchFamily="34" charset="0"/>
              </a:rPr>
              <a:t>Calculation results</a:t>
            </a:r>
            <a:r>
              <a:rPr lang="ru-RU" sz="2000">
                <a:solidFill>
                  <a:srgbClr val="000066"/>
                </a:solidFill>
                <a:latin typeface="Arial" pitchFamily="34" charset="0"/>
              </a:rPr>
              <a:t>:</a:t>
            </a: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outlet water temperature 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23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°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C</a:t>
            </a:r>
            <a:endParaRPr lang="en-US" sz="2000" b="0" i="1">
              <a:solidFill>
                <a:srgbClr val="000066"/>
              </a:solidFill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z="2000" b="0" i="1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power </a:t>
            </a:r>
            <a:r>
              <a:rPr lang="en-US" altLang="ko-KR" sz="2000" b="0">
                <a:solidFill>
                  <a:srgbClr val="000066"/>
                </a:solidFill>
                <a:latin typeface="Arial" pitchFamily="34" charset="0"/>
                <a:ea typeface="Gulim" pitchFamily="34" charset="-127"/>
              </a:rPr>
              <a:t>extracted from the specimen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9.9 kW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heat flux on external surface of specimen opposite acoustic mirror</a:t>
            </a:r>
          </a:p>
          <a:p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  – 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0.97 MW/m</a:t>
            </a:r>
            <a:r>
              <a:rPr lang="en-US" sz="2000" b="0" baseline="30000">
                <a:solidFill>
                  <a:srgbClr val="A50021"/>
                </a:solidFill>
                <a:latin typeface="Arial" pitchFamily="34" charset="0"/>
              </a:rPr>
              <a:t>2</a:t>
            </a:r>
          </a:p>
          <a:p>
            <a:pPr>
              <a:buFontTx/>
              <a:buChar char="•"/>
            </a:pPr>
            <a:r>
              <a:rPr lang="en-US" sz="2000" b="0" i="1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maximum heat flux at the surfaces of water channels –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7.4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MW/m</a:t>
            </a:r>
            <a:r>
              <a:rPr lang="en-US" sz="2000" b="0" baseline="30000">
                <a:solidFill>
                  <a:srgbClr val="990033"/>
                </a:solidFill>
                <a:latin typeface="Arial" pitchFamily="34" charset="0"/>
              </a:rPr>
              <a:t>2</a:t>
            </a:r>
          </a:p>
          <a:p>
            <a:pPr>
              <a:buFontTx/>
              <a:buChar char="•"/>
            </a:pPr>
            <a:r>
              <a:rPr lang="en-US" sz="2000" b="0" baseline="30000">
                <a:solidFill>
                  <a:srgbClr val="000066"/>
                </a:solidFill>
                <a:latin typeface="Arial" pitchFamily="34" charset="0"/>
              </a:rPr>
              <a:t> 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DNB margin &gt; </a:t>
            </a:r>
            <a:r>
              <a:rPr lang="en-US" sz="2000" b="0">
                <a:solidFill>
                  <a:srgbClr val="990033"/>
                </a:solidFill>
                <a:latin typeface="Arial" pitchFamily="34" charset="0"/>
              </a:rPr>
              <a:t>1.6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endParaRPr lang="ru-RU" sz="2000" b="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75524" name="Text Box 4"/>
          <p:cNvSpPr txBox="1">
            <a:spLocks noChangeArrowheads="1"/>
          </p:cNvSpPr>
          <p:nvPr/>
        </p:nvSpPr>
        <p:spPr bwMode="auto">
          <a:xfrm>
            <a:off x="6524625" y="3101975"/>
            <a:ext cx="2619375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0000" tIns="118800" rIns="91424" bIns="45712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rgbClr val="A50021"/>
                </a:solidFill>
                <a:latin typeface="Arial" pitchFamily="34" charset="0"/>
              </a:rPr>
              <a:t>N.b.!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 </a:t>
            </a:r>
            <a:endParaRPr lang="ru-RU" sz="2000" b="0">
              <a:solidFill>
                <a:srgbClr val="A50021"/>
              </a:solidFill>
              <a:latin typeface="Arial" pitchFamily="34" charset="0"/>
            </a:endParaRPr>
          </a:p>
          <a:p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Uneven temperature field explained by the peculiarities of  the </a:t>
            </a: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cooling system provokes faster ablation right across the acoustic mirror</a:t>
            </a:r>
            <a:endParaRPr lang="ru-RU" sz="2000" b="0">
              <a:solidFill>
                <a:srgbClr val="000066"/>
              </a:solidFill>
              <a:latin typeface="Arial" pitchFamily="34" charset="0"/>
            </a:endParaRPr>
          </a:p>
        </p:txBody>
      </p:sp>
      <p:graphicFrame>
        <p:nvGraphicFramePr>
          <p:cNvPr id="875525" name="Object 5"/>
          <p:cNvGraphicFramePr>
            <a:graphicFrameLocks noChangeAspect="1"/>
          </p:cNvGraphicFramePr>
          <p:nvPr>
            <p:ph idx="1"/>
          </p:nvPr>
        </p:nvGraphicFramePr>
        <p:xfrm>
          <a:off x="0" y="3194050"/>
          <a:ext cx="6583363" cy="306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26" name="Точечный рисунок" r:id="rId4" imgW="8190476" imgH="3809524" progId="Paint.Picture">
                  <p:embed/>
                </p:oleObj>
              </mc:Choice>
              <mc:Fallback>
                <p:oleObj name="Точечный рисунок" r:id="rId4" imgW="8190476" imgH="380952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94050"/>
                        <a:ext cx="6583363" cy="306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0B90E3C7-5E2B-456F-8A4B-D43935DC3750}" type="slidenum">
              <a:rPr lang="en-GB"/>
              <a:pPr/>
              <a:t>46</a:t>
            </a:fld>
            <a:endParaRPr lang="en-GB"/>
          </a:p>
        </p:txBody>
      </p:sp>
      <p:sp>
        <p:nvSpPr>
          <p:cNvPr id="87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639763"/>
          </a:xfrm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Pr1-MCP-8 results</a:t>
            </a:r>
            <a:endParaRPr lang="en-US" sz="3200"/>
          </a:p>
        </p:txBody>
      </p:sp>
      <p:sp>
        <p:nvSpPr>
          <p:cNvPr id="879619" name="Text Box 3"/>
          <p:cNvSpPr txBox="1">
            <a:spLocks noChangeArrowheads="1"/>
          </p:cNvSpPr>
          <p:nvPr/>
        </p:nvSpPr>
        <p:spPr bwMode="auto">
          <a:xfrm>
            <a:off x="2289175" y="563563"/>
            <a:ext cx="447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000">
                <a:solidFill>
                  <a:srgbClr val="000066"/>
                </a:solidFill>
                <a:latin typeface="Arial" pitchFamily="34" charset="0"/>
                <a:ea typeface="Gulim" pitchFamily="34" charset="-127"/>
              </a:rPr>
              <a:t>Power extracted from the specimen</a:t>
            </a:r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79620" name="Text Box 4"/>
          <p:cNvSpPr txBox="1">
            <a:spLocks noChangeArrowheads="1"/>
          </p:cNvSpPr>
          <p:nvPr/>
        </p:nvSpPr>
        <p:spPr bwMode="auto">
          <a:xfrm>
            <a:off x="6080125" y="4164013"/>
            <a:ext cx="28940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 Maximum power into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  the specimen</a:t>
            </a:r>
            <a:r>
              <a:rPr lang="ru-RU" sz="2000" b="0">
                <a:solidFill>
                  <a:srgbClr val="A50021"/>
                </a:solidFill>
                <a:latin typeface="Arial" pitchFamily="34" charset="0"/>
              </a:rPr>
              <a:t>: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  </a:t>
            </a:r>
            <a:r>
              <a:rPr lang="ru-RU" sz="2000">
                <a:solidFill>
                  <a:srgbClr val="A50021"/>
                </a:solidFill>
                <a:latin typeface="Arial" pitchFamily="34" charset="0"/>
              </a:rPr>
              <a:t>12.</a:t>
            </a:r>
            <a:r>
              <a:rPr lang="en-US" sz="2000">
                <a:solidFill>
                  <a:srgbClr val="A50021"/>
                </a:solidFill>
                <a:latin typeface="Arial" pitchFamily="34" charset="0"/>
              </a:rPr>
              <a:t>2</a:t>
            </a:r>
            <a:r>
              <a:rPr lang="ru-RU" sz="200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US" sz="2000">
                <a:solidFill>
                  <a:srgbClr val="A50021"/>
                </a:solidFill>
                <a:latin typeface="Arial" pitchFamily="34" charset="0"/>
              </a:rPr>
              <a:t>kW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 Average heat flux: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  </a:t>
            </a:r>
            <a:r>
              <a:rPr lang="en-US" sz="2000">
                <a:solidFill>
                  <a:srgbClr val="A50021"/>
                </a:solidFill>
                <a:latin typeface="Arial" pitchFamily="34" charset="0"/>
              </a:rPr>
              <a:t>1.20 MW/m</a:t>
            </a:r>
            <a:r>
              <a:rPr lang="en-US" sz="2000" baseline="30000">
                <a:solidFill>
                  <a:srgbClr val="A50021"/>
                </a:solidFill>
                <a:latin typeface="Arial" pitchFamily="34" charset="0"/>
              </a:rPr>
              <a:t>2</a:t>
            </a:r>
          </a:p>
          <a:p>
            <a:pPr>
              <a:buFontTx/>
              <a:buChar char="•"/>
            </a:pP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BZ" sz="2000">
                <a:solidFill>
                  <a:srgbClr val="A50021"/>
                </a:solidFill>
                <a:latin typeface="Arial" pitchFamily="34" charset="0"/>
              </a:rPr>
              <a:t>No</a:t>
            </a:r>
            <a:r>
              <a:rPr lang="en-US" sz="2000">
                <a:solidFill>
                  <a:srgbClr val="A50021"/>
                </a:solidFill>
                <a:latin typeface="Arial" pitchFamily="34" charset="0"/>
              </a:rPr>
              <a:t> DNB indications</a:t>
            </a:r>
            <a:endParaRPr lang="ru-RU" sz="2000">
              <a:solidFill>
                <a:srgbClr val="A50021"/>
              </a:solidFill>
              <a:latin typeface="Arial" pitchFamily="34" charset="0"/>
            </a:endParaRPr>
          </a:p>
        </p:txBody>
      </p:sp>
      <p:grpSp>
        <p:nvGrpSpPr>
          <p:cNvPr id="879621" name="Group 5"/>
          <p:cNvGrpSpPr>
            <a:grpSpLocks/>
          </p:cNvGrpSpPr>
          <p:nvPr/>
        </p:nvGrpSpPr>
        <p:grpSpPr bwMode="auto">
          <a:xfrm>
            <a:off x="300038" y="981075"/>
            <a:ext cx="8685212" cy="5076825"/>
            <a:chOff x="189" y="618"/>
            <a:chExt cx="5471" cy="3198"/>
          </a:xfrm>
        </p:grpSpPr>
        <p:grpSp>
          <p:nvGrpSpPr>
            <p:cNvPr id="879622" name="Group 6"/>
            <p:cNvGrpSpPr>
              <a:grpSpLocks/>
            </p:cNvGrpSpPr>
            <p:nvPr/>
          </p:nvGrpSpPr>
          <p:grpSpPr bwMode="auto">
            <a:xfrm>
              <a:off x="189" y="618"/>
              <a:ext cx="5471" cy="3198"/>
              <a:chOff x="189" y="618"/>
              <a:chExt cx="5471" cy="3198"/>
            </a:xfrm>
          </p:grpSpPr>
          <p:grpSp>
            <p:nvGrpSpPr>
              <p:cNvPr id="879623" name="Group 7"/>
              <p:cNvGrpSpPr>
                <a:grpSpLocks/>
              </p:cNvGrpSpPr>
              <p:nvPr/>
            </p:nvGrpSpPr>
            <p:grpSpPr bwMode="auto">
              <a:xfrm>
                <a:off x="189" y="618"/>
                <a:ext cx="5471" cy="3198"/>
                <a:chOff x="189" y="618"/>
                <a:chExt cx="5471" cy="3198"/>
              </a:xfrm>
            </p:grpSpPr>
            <p:graphicFrame>
              <p:nvGraphicFramePr>
                <p:cNvPr id="879624" name="Object 8"/>
                <p:cNvGraphicFramePr>
                  <a:graphicFrameLocks noChangeAspect="1"/>
                </p:cNvGraphicFramePr>
                <p:nvPr/>
              </p:nvGraphicFramePr>
              <p:xfrm>
                <a:off x="189" y="786"/>
                <a:ext cx="3513" cy="303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79630" name="Plot" r:id="rId4" imgW="6173280" imgH="5325480" progId="Grapher.Document">
                        <p:embed/>
                      </p:oleObj>
                    </mc:Choice>
                    <mc:Fallback>
                      <p:oleObj name="Plot" r:id="rId4" imgW="6173280" imgH="5325480" progId="Grapher.Document">
                        <p:embed/>
                        <p:pic>
                          <p:nvPicPr>
                            <p:cNvPr id="0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" y="786"/>
                              <a:ext cx="3513" cy="303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879625" name="AutoShape 9"/>
                <p:cNvSpPr>
                  <a:spLocks noChangeArrowheads="1"/>
                </p:cNvSpPr>
                <p:nvPr/>
              </p:nvSpPr>
              <p:spPr bwMode="auto">
                <a:xfrm>
                  <a:off x="4146" y="618"/>
                  <a:ext cx="1488" cy="959"/>
                </a:xfrm>
                <a:prstGeom prst="wedgeRectCallout">
                  <a:avLst>
                    <a:gd name="adj1" fmla="val -151611"/>
                    <a:gd name="adj2" fmla="val -8810"/>
                  </a:avLst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sz="1600" b="0">
                      <a:solidFill>
                        <a:srgbClr val="000066"/>
                      </a:solidFill>
                    </a:rPr>
                    <a:t>Start of specimen ablation in accordance with </a:t>
                  </a:r>
                  <a:r>
                    <a:rPr lang="ru-RU" sz="1600" b="0">
                      <a:solidFill>
                        <a:srgbClr val="000066"/>
                      </a:solidFill>
                    </a:rPr>
                    <a:t> </a:t>
                  </a:r>
                  <a:r>
                    <a:rPr lang="en-US" sz="1600" b="0">
                      <a:solidFill>
                        <a:srgbClr val="000066"/>
                      </a:solidFill>
                    </a:rPr>
                    <a:t>post-test processing of</a:t>
                  </a:r>
                  <a:r>
                    <a:rPr lang="ru-RU" sz="1600" b="0">
                      <a:solidFill>
                        <a:srgbClr val="000066"/>
                      </a:solidFill>
                    </a:rPr>
                    <a:t> </a:t>
                  </a:r>
                  <a:r>
                    <a:rPr lang="en-US" sz="1600" b="0">
                      <a:solidFill>
                        <a:srgbClr val="000066"/>
                      </a:solidFill>
                    </a:rPr>
                    <a:t>the US</a:t>
                  </a:r>
                  <a:r>
                    <a:rPr lang="ru-RU" sz="1600" b="0">
                      <a:solidFill>
                        <a:srgbClr val="000066"/>
                      </a:solidFill>
                    </a:rPr>
                    <a:t> </a:t>
                  </a:r>
                  <a:r>
                    <a:rPr lang="en-US" sz="1600" b="0">
                      <a:solidFill>
                        <a:srgbClr val="000066"/>
                      </a:solidFill>
                    </a:rPr>
                    <a:t>monitoring data</a:t>
                  </a:r>
                  <a:endParaRPr lang="ru-RU" sz="1600" b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879626" name="AutoShape 10"/>
                <p:cNvSpPr>
                  <a:spLocks noChangeArrowheads="1"/>
                </p:cNvSpPr>
                <p:nvPr/>
              </p:nvSpPr>
              <p:spPr bwMode="auto">
                <a:xfrm>
                  <a:off x="4114" y="1683"/>
                  <a:ext cx="1488" cy="523"/>
                </a:xfrm>
                <a:prstGeom prst="wedgeRectCallout">
                  <a:avLst>
                    <a:gd name="adj1" fmla="val -140727"/>
                    <a:gd name="adj2" fmla="val -113097"/>
                  </a:avLst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sz="1600" b="0">
                      <a:solidFill>
                        <a:srgbClr val="000066"/>
                      </a:solidFill>
                    </a:rPr>
                    <a:t>Beginning of distinctly observed specimen melting</a:t>
                  </a:r>
                  <a:endParaRPr lang="ru-RU" sz="1600" b="0">
                    <a:solidFill>
                      <a:srgbClr val="000066"/>
                    </a:solidFill>
                  </a:endParaRPr>
                </a:p>
              </p:txBody>
            </p:sp>
            <p:sp>
              <p:nvSpPr>
                <p:cNvPr id="879627" name="AutoShape 11"/>
                <p:cNvSpPr>
                  <a:spLocks noChangeArrowheads="1"/>
                </p:cNvSpPr>
                <p:nvPr/>
              </p:nvSpPr>
              <p:spPr bwMode="auto">
                <a:xfrm>
                  <a:off x="3890" y="2318"/>
                  <a:ext cx="1770" cy="222"/>
                </a:xfrm>
                <a:prstGeom prst="wedgeRectCallout">
                  <a:avLst>
                    <a:gd name="adj1" fmla="val -108306"/>
                    <a:gd name="adj2" fmla="val 903"/>
                  </a:avLst>
                </a:prstGeom>
                <a:noFill/>
                <a:ln w="1270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sz="1600" b="0">
                      <a:solidFill>
                        <a:srgbClr val="000066"/>
                      </a:solidFill>
                    </a:rPr>
                    <a:t>Heating disconnection</a:t>
                  </a:r>
                  <a:endParaRPr lang="ru-RU" sz="1600" b="0">
                    <a:solidFill>
                      <a:srgbClr val="000066"/>
                    </a:solidFill>
                  </a:endParaRPr>
                </a:p>
              </p:txBody>
            </p:sp>
          </p:grpSp>
          <p:sp>
            <p:nvSpPr>
              <p:cNvPr id="879628" name="Line 12"/>
              <p:cNvSpPr>
                <a:spLocks noChangeShapeType="1"/>
              </p:cNvSpPr>
              <p:nvPr/>
            </p:nvSpPr>
            <p:spPr bwMode="auto">
              <a:xfrm>
                <a:off x="2853" y="1114"/>
                <a:ext cx="23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879629" name="Line 13"/>
            <p:cNvSpPr>
              <a:spLocks noChangeShapeType="1"/>
            </p:cNvSpPr>
            <p:nvPr/>
          </p:nvSpPr>
          <p:spPr bwMode="auto">
            <a:xfrm flipH="1" flipV="1">
              <a:off x="757" y="2156"/>
              <a:ext cx="208" cy="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7625712F-D4C8-4908-98D0-249D93701256}" type="slidenum">
              <a:rPr lang="en-GB"/>
              <a:pPr/>
              <a:t>47</a:t>
            </a:fld>
            <a:endParaRPr lang="en-GB"/>
          </a:p>
        </p:txBody>
      </p:sp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7772400" cy="639763"/>
          </a:xfrm>
          <a:noFill/>
          <a:ln/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Pr1-MCP-8 results</a:t>
            </a:r>
            <a:r>
              <a:rPr lang="ru-RU" altLang="ko-KR" sz="3200"/>
              <a:t> (2)</a:t>
            </a:r>
            <a:endParaRPr lang="en-US" sz="3200"/>
          </a:p>
        </p:txBody>
      </p:sp>
      <p:sp>
        <p:nvSpPr>
          <p:cNvPr id="881667" name="Text Box 3"/>
          <p:cNvSpPr txBox="1">
            <a:spLocks noChangeArrowheads="1"/>
          </p:cNvSpPr>
          <p:nvPr/>
        </p:nvSpPr>
        <p:spPr bwMode="auto">
          <a:xfrm>
            <a:off x="3613150" y="525463"/>
            <a:ext cx="1652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000">
                <a:solidFill>
                  <a:srgbClr val="000066"/>
                </a:solidFill>
                <a:latin typeface="Arial" pitchFamily="34" charset="0"/>
                <a:ea typeface="Gulim" pitchFamily="34" charset="-127"/>
              </a:rPr>
              <a:t>TC readings</a:t>
            </a:r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  <p:grpSp>
        <p:nvGrpSpPr>
          <p:cNvPr id="881668" name="Group 4"/>
          <p:cNvGrpSpPr>
            <a:grpSpLocks/>
          </p:cNvGrpSpPr>
          <p:nvPr/>
        </p:nvGrpSpPr>
        <p:grpSpPr bwMode="auto">
          <a:xfrm>
            <a:off x="520700" y="981075"/>
            <a:ext cx="8464550" cy="5343525"/>
            <a:chOff x="328" y="618"/>
            <a:chExt cx="5332" cy="3366"/>
          </a:xfrm>
        </p:grpSpPr>
        <p:graphicFrame>
          <p:nvGraphicFramePr>
            <p:cNvPr id="881669" name="Object 5"/>
            <p:cNvGraphicFramePr>
              <a:graphicFrameLocks noChangeAspect="1"/>
            </p:cNvGraphicFramePr>
            <p:nvPr/>
          </p:nvGraphicFramePr>
          <p:xfrm>
            <a:off x="328" y="641"/>
            <a:ext cx="3579" cy="3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673" name="Plot" r:id="rId4" imgW="5702040" imgH="5325480" progId="Grapher.Document">
                    <p:embed/>
                  </p:oleObj>
                </mc:Choice>
                <mc:Fallback>
                  <p:oleObj name="Plot" r:id="rId4" imgW="5702040" imgH="5325480" progId="Grapher.Document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" y="641"/>
                          <a:ext cx="3579" cy="334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1670" name="AutoShape 6"/>
            <p:cNvSpPr>
              <a:spLocks noChangeArrowheads="1"/>
            </p:cNvSpPr>
            <p:nvPr/>
          </p:nvSpPr>
          <p:spPr bwMode="auto">
            <a:xfrm>
              <a:off x="4146" y="618"/>
              <a:ext cx="1488" cy="1013"/>
            </a:xfrm>
            <a:prstGeom prst="wedgeRectCallout">
              <a:avLst>
                <a:gd name="adj1" fmla="val -122176"/>
                <a:gd name="adj2" fmla="val -17523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1600" b="0">
                <a:solidFill>
                  <a:srgbClr val="000066"/>
                </a:solidFill>
              </a:endParaRPr>
            </a:p>
            <a:p>
              <a:pPr algn="ctr"/>
              <a:r>
                <a:rPr lang="en-US" sz="1600" b="0">
                  <a:solidFill>
                    <a:srgbClr val="000066"/>
                  </a:solidFill>
                </a:rPr>
                <a:t>Specimen ablation start in accordance with</a:t>
              </a:r>
              <a:r>
                <a:rPr lang="ru-RU" sz="1600" b="0">
                  <a:solidFill>
                    <a:srgbClr val="000066"/>
                  </a:solidFill>
                </a:rPr>
                <a:t> </a:t>
              </a:r>
              <a:r>
                <a:rPr lang="en-US" sz="1600" b="0">
                  <a:solidFill>
                    <a:srgbClr val="000066"/>
                  </a:solidFill>
                </a:rPr>
                <a:t>post-test processing of</a:t>
              </a:r>
              <a:r>
                <a:rPr lang="ru-RU" sz="1600" b="0">
                  <a:solidFill>
                    <a:srgbClr val="000066"/>
                  </a:solidFill>
                </a:rPr>
                <a:t> </a:t>
              </a:r>
              <a:r>
                <a:rPr lang="en-US" sz="1600" b="0">
                  <a:solidFill>
                    <a:srgbClr val="000066"/>
                  </a:solidFill>
                </a:rPr>
                <a:t>US</a:t>
              </a:r>
              <a:r>
                <a:rPr lang="ru-RU" sz="1600" b="0">
                  <a:solidFill>
                    <a:srgbClr val="000066"/>
                  </a:solidFill>
                </a:rPr>
                <a:t> </a:t>
              </a:r>
              <a:r>
                <a:rPr lang="en-US" sz="1600" b="0">
                  <a:solidFill>
                    <a:srgbClr val="000066"/>
                  </a:solidFill>
                </a:rPr>
                <a:t>monitoring data</a:t>
              </a:r>
              <a:endParaRPr lang="ru-RU" sz="1600" b="0">
                <a:solidFill>
                  <a:srgbClr val="000066"/>
                </a:solidFill>
              </a:endParaRPr>
            </a:p>
            <a:p>
              <a:pPr algn="ctr"/>
              <a:endParaRPr lang="ru-RU" sz="1800" b="0">
                <a:solidFill>
                  <a:srgbClr val="000066"/>
                </a:solidFill>
              </a:endParaRPr>
            </a:p>
          </p:txBody>
        </p:sp>
        <p:sp>
          <p:nvSpPr>
            <p:cNvPr id="881671" name="AutoShape 7"/>
            <p:cNvSpPr>
              <a:spLocks noChangeArrowheads="1"/>
            </p:cNvSpPr>
            <p:nvPr/>
          </p:nvSpPr>
          <p:spPr bwMode="auto">
            <a:xfrm>
              <a:off x="4114" y="1693"/>
              <a:ext cx="1488" cy="594"/>
            </a:xfrm>
            <a:prstGeom prst="wedgeRectCallout">
              <a:avLst>
                <a:gd name="adj1" fmla="val -110889"/>
                <a:gd name="adj2" fmla="val -46634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600" b="0">
                  <a:solidFill>
                    <a:srgbClr val="000066"/>
                  </a:solidFill>
                </a:rPr>
                <a:t>   Observed beginning    of specimen melting</a:t>
              </a:r>
              <a:endParaRPr lang="ru-RU" sz="1600" b="0">
                <a:solidFill>
                  <a:srgbClr val="000066"/>
                </a:solidFill>
              </a:endParaRPr>
            </a:p>
          </p:txBody>
        </p:sp>
        <p:sp>
          <p:nvSpPr>
            <p:cNvPr id="881672" name="AutoShape 8"/>
            <p:cNvSpPr>
              <a:spLocks noChangeArrowheads="1"/>
            </p:cNvSpPr>
            <p:nvPr/>
          </p:nvSpPr>
          <p:spPr bwMode="auto">
            <a:xfrm>
              <a:off x="3890" y="2318"/>
              <a:ext cx="1770" cy="222"/>
            </a:xfrm>
            <a:prstGeom prst="wedgeRectCallout">
              <a:avLst>
                <a:gd name="adj1" fmla="val -82880"/>
                <a:gd name="adj2" fmla="val -9912"/>
              </a:avLst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600" b="0">
                  <a:solidFill>
                    <a:srgbClr val="000066"/>
                  </a:solidFill>
                </a:rPr>
                <a:t>Heating disconnection</a:t>
              </a:r>
              <a:endParaRPr lang="ru-RU" sz="1600" b="0">
                <a:solidFill>
                  <a:srgbClr val="000066"/>
                </a:solidFill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530EB878-885F-458F-B633-28E2861CA46B}" type="slidenum">
              <a:rPr lang="en-GB"/>
              <a:pPr/>
              <a:t>48</a:t>
            </a:fld>
            <a:endParaRPr lang="en-GB"/>
          </a:p>
        </p:txBody>
      </p:sp>
      <p:sp>
        <p:nvSpPr>
          <p:cNvPr id="8837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14375" y="0"/>
            <a:ext cx="7772400" cy="639763"/>
          </a:xfrm>
          <a:noFill/>
          <a:ln/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Pr1-MCP-8 results</a:t>
            </a:r>
            <a:r>
              <a:rPr lang="ru-RU" altLang="ko-KR" sz="3200"/>
              <a:t> (</a:t>
            </a:r>
            <a:r>
              <a:rPr lang="en-US" altLang="ko-KR" sz="3200">
                <a:ea typeface="Gulim" pitchFamily="34" charset="-127"/>
              </a:rPr>
              <a:t>3</a:t>
            </a:r>
            <a:r>
              <a:rPr lang="ru-RU" altLang="ko-KR" sz="3200"/>
              <a:t>)</a:t>
            </a:r>
            <a:endParaRPr lang="en-US" sz="3200"/>
          </a:p>
        </p:txBody>
      </p:sp>
      <p:sp>
        <p:nvSpPr>
          <p:cNvPr id="883715" name="Rectangle 3"/>
          <p:cNvSpPr>
            <a:spLocks noChangeArrowheads="1"/>
          </p:cNvSpPr>
          <p:nvPr/>
        </p:nvSpPr>
        <p:spPr bwMode="auto">
          <a:xfrm>
            <a:off x="825500" y="390525"/>
            <a:ext cx="7772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algn="ctr"/>
            <a:r>
              <a:rPr lang="en-US" sz="2800">
                <a:solidFill>
                  <a:srgbClr val="000066"/>
                </a:solidFill>
              </a:rPr>
              <a:t>Specimen view</a:t>
            </a:r>
            <a:r>
              <a:rPr lang="ru-RU" sz="2800">
                <a:solidFill>
                  <a:srgbClr val="000066"/>
                </a:solidFill>
              </a:rPr>
              <a:t> </a:t>
            </a:r>
            <a:r>
              <a:rPr lang="en-US" sz="2800">
                <a:solidFill>
                  <a:srgbClr val="000066"/>
                </a:solidFill>
              </a:rPr>
              <a:t>after the pretest</a:t>
            </a:r>
          </a:p>
        </p:txBody>
      </p:sp>
      <p:grpSp>
        <p:nvGrpSpPr>
          <p:cNvPr id="883716" name="Group 4"/>
          <p:cNvGrpSpPr>
            <a:grpSpLocks/>
          </p:cNvGrpSpPr>
          <p:nvPr/>
        </p:nvGrpSpPr>
        <p:grpSpPr bwMode="auto">
          <a:xfrm>
            <a:off x="142875" y="971550"/>
            <a:ext cx="8839200" cy="5314950"/>
            <a:chOff x="90" y="612"/>
            <a:chExt cx="5568" cy="3348"/>
          </a:xfrm>
        </p:grpSpPr>
        <p:grpSp>
          <p:nvGrpSpPr>
            <p:cNvPr id="883717" name="Group 5"/>
            <p:cNvGrpSpPr>
              <a:grpSpLocks/>
            </p:cNvGrpSpPr>
            <p:nvPr/>
          </p:nvGrpSpPr>
          <p:grpSpPr bwMode="auto">
            <a:xfrm>
              <a:off x="90" y="624"/>
              <a:ext cx="1665" cy="3336"/>
              <a:chOff x="90" y="624"/>
              <a:chExt cx="1665" cy="3336"/>
            </a:xfrm>
          </p:grpSpPr>
          <p:graphicFrame>
            <p:nvGraphicFramePr>
              <p:cNvPr id="883718" name="Object 6"/>
              <p:cNvGraphicFramePr>
                <a:graphicFrameLocks noChangeAspect="1"/>
              </p:cNvGraphicFramePr>
              <p:nvPr/>
            </p:nvGraphicFramePr>
            <p:xfrm>
              <a:off x="90" y="624"/>
              <a:ext cx="1665" cy="3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3739" name="Точечный рисунок" r:id="rId4" imgW="4944165" imgH="9895238" progId="Paint.Picture">
                      <p:embed/>
                    </p:oleObj>
                  </mc:Choice>
                  <mc:Fallback>
                    <p:oleObj name="Точечный рисунок" r:id="rId4" imgW="4944165" imgH="9895238" progId="Paint.Picture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" y="624"/>
                            <a:ext cx="1665" cy="333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83719" name="Oval 7"/>
              <p:cNvSpPr>
                <a:spLocks noChangeArrowheads="1"/>
              </p:cNvSpPr>
              <p:nvPr/>
            </p:nvSpPr>
            <p:spPr bwMode="auto">
              <a:xfrm>
                <a:off x="552" y="1398"/>
                <a:ext cx="696" cy="372"/>
              </a:xfrm>
              <a:prstGeom prst="ellipse">
                <a:avLst/>
              </a:prstGeom>
              <a:noFill/>
              <a:ln w="15875" algn="ctr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</p:grpSp>
        <p:graphicFrame>
          <p:nvGraphicFramePr>
            <p:cNvPr id="883720" name="Object 8"/>
            <p:cNvGraphicFramePr>
              <a:graphicFrameLocks noChangeAspect="1"/>
            </p:cNvGraphicFramePr>
            <p:nvPr/>
          </p:nvGraphicFramePr>
          <p:xfrm>
            <a:off x="1797" y="612"/>
            <a:ext cx="1154" cy="2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3740" name="Точечный рисунок" r:id="rId6" imgW="7973538" imgH="14085714" progId="Paint.Picture">
                    <p:embed/>
                  </p:oleObj>
                </mc:Choice>
                <mc:Fallback>
                  <p:oleObj name="Точечный рисунок" r:id="rId6" imgW="7973538" imgH="14085714" progId="Paint.Picture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7" y="612"/>
                          <a:ext cx="1154" cy="20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flat" cmpd="sng" algn="ctr">
                              <a:solidFill>
                                <a:schemeClr val="tx1"/>
                              </a:solidFill>
                              <a:prstDash val="solid"/>
                              <a:miter lim="800000"/>
                              <a:headEnd type="none" w="med" len="med"/>
                              <a:tailEnd type="none" w="med" len="med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3721" name="Oval 9"/>
            <p:cNvSpPr>
              <a:spLocks noChangeArrowheads="1"/>
            </p:cNvSpPr>
            <p:nvPr/>
          </p:nvSpPr>
          <p:spPr bwMode="auto">
            <a:xfrm>
              <a:off x="2044" y="1324"/>
              <a:ext cx="696" cy="372"/>
            </a:xfrm>
            <a:prstGeom prst="ellipse">
              <a:avLst/>
            </a:prstGeom>
            <a:noFill/>
            <a:ln w="15875" algn="ctr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pic>
          <p:nvPicPr>
            <p:cNvPr id="883722" name="Picture 10" descr="Копия DSCN348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" y="1198"/>
              <a:ext cx="1413" cy="1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83723" name="Oval 11"/>
            <p:cNvSpPr>
              <a:spLocks noChangeArrowheads="1"/>
            </p:cNvSpPr>
            <p:nvPr/>
          </p:nvSpPr>
          <p:spPr bwMode="auto">
            <a:xfrm>
              <a:off x="4702" y="2398"/>
              <a:ext cx="528" cy="66"/>
            </a:xfrm>
            <a:prstGeom prst="ellipse">
              <a:avLst/>
            </a:prstGeom>
            <a:noFill/>
            <a:ln w="15875" algn="ctr">
              <a:solidFill>
                <a:srgbClr val="A5002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883724" name="Group 12"/>
            <p:cNvGrpSpPr>
              <a:grpSpLocks/>
            </p:cNvGrpSpPr>
            <p:nvPr/>
          </p:nvGrpSpPr>
          <p:grpSpPr bwMode="auto">
            <a:xfrm>
              <a:off x="3006" y="612"/>
              <a:ext cx="1137" cy="2077"/>
              <a:chOff x="2586" y="1836"/>
              <a:chExt cx="1137" cy="2077"/>
            </a:xfrm>
          </p:grpSpPr>
          <p:graphicFrame>
            <p:nvGraphicFramePr>
              <p:cNvPr id="883725" name="Object 13"/>
              <p:cNvGraphicFramePr>
                <a:graphicFrameLocks noChangeAspect="1"/>
              </p:cNvGraphicFramePr>
              <p:nvPr/>
            </p:nvGraphicFramePr>
            <p:xfrm>
              <a:off x="2586" y="1836"/>
              <a:ext cx="1137" cy="20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3741" name="Точечный рисунок" r:id="rId9" imgW="8190476" imgH="14961905" progId="Paint.Picture">
                      <p:embed/>
                    </p:oleObj>
                  </mc:Choice>
                  <mc:Fallback>
                    <p:oleObj name="Точечный рисунок" r:id="rId9" imgW="8190476" imgH="14961905" progId="Paint.Picture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86" y="1836"/>
                            <a:ext cx="1137" cy="207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flat" cmpd="sng" algn="ctr">
                                <a:solidFill>
                                  <a:schemeClr val="tx1"/>
                                </a:solidFill>
                                <a:prstDash val="solid"/>
                                <a:miter lim="800000"/>
                                <a:headEnd type="none" w="med" len="med"/>
                                <a:tailEnd type="none" w="med" len="med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83726" name="Oval 14"/>
              <p:cNvSpPr>
                <a:spLocks noChangeArrowheads="1"/>
              </p:cNvSpPr>
              <p:nvPr/>
            </p:nvSpPr>
            <p:spPr bwMode="auto">
              <a:xfrm>
                <a:off x="2680" y="2374"/>
                <a:ext cx="114" cy="372"/>
              </a:xfrm>
              <a:prstGeom prst="ellipse">
                <a:avLst/>
              </a:prstGeom>
              <a:noFill/>
              <a:ln w="15875" algn="ctr">
                <a:solidFill>
                  <a:srgbClr val="A500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883727" name="Text Box 15"/>
            <p:cNvSpPr txBox="1">
              <a:spLocks noChangeArrowheads="1"/>
            </p:cNvSpPr>
            <p:nvPr/>
          </p:nvSpPr>
          <p:spPr bwMode="auto">
            <a:xfrm>
              <a:off x="2198" y="2791"/>
              <a:ext cx="203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0">
                  <a:solidFill>
                    <a:srgbClr val="A50021"/>
                  </a:solidFill>
                  <a:latin typeface="Arial" pitchFamily="34" charset="0"/>
                </a:rPr>
                <a:t>Zone</a:t>
              </a:r>
              <a:r>
                <a:rPr lang="ru-RU" sz="2000" b="0">
                  <a:solidFill>
                    <a:srgbClr val="A50021"/>
                  </a:solidFill>
                  <a:latin typeface="Arial" pitchFamily="34" charset="0"/>
                </a:rPr>
                <a:t> </a:t>
              </a:r>
              <a:r>
                <a:rPr lang="en-US" sz="2000" b="0">
                  <a:solidFill>
                    <a:srgbClr val="A50021"/>
                  </a:solidFill>
                  <a:latin typeface="Arial" pitchFamily="34" charset="0"/>
                </a:rPr>
                <a:t>of US monitoring</a:t>
              </a:r>
              <a:endParaRPr lang="ru-RU" sz="20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3728" name="Line 16"/>
            <p:cNvSpPr>
              <a:spLocks noChangeShapeType="1"/>
            </p:cNvSpPr>
            <p:nvPr/>
          </p:nvSpPr>
          <p:spPr bwMode="auto">
            <a:xfrm>
              <a:off x="1200" y="1680"/>
              <a:ext cx="1044" cy="1128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3729" name="Line 17"/>
            <p:cNvSpPr>
              <a:spLocks noChangeShapeType="1"/>
            </p:cNvSpPr>
            <p:nvPr/>
          </p:nvSpPr>
          <p:spPr bwMode="auto">
            <a:xfrm>
              <a:off x="2400" y="1692"/>
              <a:ext cx="0" cy="1098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3730" name="Line 18"/>
            <p:cNvSpPr>
              <a:spLocks noChangeShapeType="1"/>
            </p:cNvSpPr>
            <p:nvPr/>
          </p:nvSpPr>
          <p:spPr bwMode="auto">
            <a:xfrm flipH="1">
              <a:off x="2532" y="1500"/>
              <a:ext cx="594" cy="1290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3731" name="Line 19"/>
            <p:cNvSpPr>
              <a:spLocks noChangeShapeType="1"/>
            </p:cNvSpPr>
            <p:nvPr/>
          </p:nvSpPr>
          <p:spPr bwMode="auto">
            <a:xfrm flipH="1">
              <a:off x="2610" y="2433"/>
              <a:ext cx="2097" cy="375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83732" name="Text Box 20"/>
            <p:cNvSpPr txBox="1">
              <a:spLocks noChangeArrowheads="1"/>
            </p:cNvSpPr>
            <p:nvPr/>
          </p:nvSpPr>
          <p:spPr bwMode="auto">
            <a:xfrm>
              <a:off x="4320" y="797"/>
              <a:ext cx="121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0">
                  <a:solidFill>
                    <a:srgbClr val="A50021"/>
                  </a:solidFill>
                  <a:latin typeface="Arial" pitchFamily="34" charset="0"/>
                </a:rPr>
                <a:t>Acoustic defect</a:t>
              </a:r>
              <a:endParaRPr lang="ru-RU" sz="20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3733" name="Line 21"/>
            <p:cNvSpPr>
              <a:spLocks noChangeShapeType="1"/>
            </p:cNvSpPr>
            <p:nvPr/>
          </p:nvSpPr>
          <p:spPr bwMode="auto">
            <a:xfrm>
              <a:off x="4950" y="1011"/>
              <a:ext cx="18" cy="1320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3734" name="Text Box 22"/>
            <p:cNvSpPr txBox="1">
              <a:spLocks noChangeArrowheads="1"/>
            </p:cNvSpPr>
            <p:nvPr/>
          </p:nvSpPr>
          <p:spPr bwMode="auto">
            <a:xfrm>
              <a:off x="2152" y="3591"/>
              <a:ext cx="9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0">
                  <a:solidFill>
                    <a:srgbClr val="A50021"/>
                  </a:solidFill>
                  <a:latin typeface="Arial" pitchFamily="34" charset="0"/>
                </a:rPr>
                <a:t>US sensor</a:t>
              </a:r>
              <a:endParaRPr lang="ru-RU" sz="20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3735" name="Line 23"/>
            <p:cNvSpPr>
              <a:spLocks noChangeShapeType="1"/>
            </p:cNvSpPr>
            <p:nvPr/>
          </p:nvSpPr>
          <p:spPr bwMode="auto">
            <a:xfrm flipH="1" flipV="1">
              <a:off x="978" y="3180"/>
              <a:ext cx="1182" cy="516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3736" name="Text Box 24"/>
            <p:cNvSpPr txBox="1">
              <a:spLocks noChangeArrowheads="1"/>
            </p:cNvSpPr>
            <p:nvPr/>
          </p:nvSpPr>
          <p:spPr bwMode="auto">
            <a:xfrm>
              <a:off x="2246" y="3241"/>
              <a:ext cx="14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0">
                  <a:solidFill>
                    <a:srgbClr val="A50021"/>
                  </a:solidFill>
                  <a:latin typeface="Arial" pitchFamily="34" charset="0"/>
                </a:rPr>
                <a:t>Water supply pipes</a:t>
              </a:r>
              <a:endParaRPr lang="ru-RU" sz="20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3737" name="Line 25"/>
            <p:cNvSpPr>
              <a:spLocks noChangeShapeType="1"/>
            </p:cNvSpPr>
            <p:nvPr/>
          </p:nvSpPr>
          <p:spPr bwMode="auto">
            <a:xfrm>
              <a:off x="1230" y="2640"/>
              <a:ext cx="1026" cy="720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3738" name="Line 26"/>
            <p:cNvSpPr>
              <a:spLocks noChangeShapeType="1"/>
            </p:cNvSpPr>
            <p:nvPr/>
          </p:nvSpPr>
          <p:spPr bwMode="auto">
            <a:xfrm flipH="1" flipV="1">
              <a:off x="582" y="2874"/>
              <a:ext cx="1668" cy="474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C21CE286-8C70-4AC1-A3D5-9C7BDF362DDF}" type="slidenum">
              <a:rPr lang="en-GB"/>
              <a:pPr/>
              <a:t>49</a:t>
            </a:fld>
            <a:endParaRPr lang="en-GB"/>
          </a:p>
        </p:txBody>
      </p:sp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7772400" cy="639763"/>
          </a:xfrm>
          <a:noFill/>
          <a:ln/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Pr1-MCP-8 results</a:t>
            </a:r>
            <a:r>
              <a:rPr lang="ru-RU" altLang="ko-KR" sz="3200"/>
              <a:t> (</a:t>
            </a:r>
            <a:r>
              <a:rPr lang="en-US" altLang="ko-KR" sz="3200">
                <a:ea typeface="Gulim" pitchFamily="34" charset="-127"/>
              </a:rPr>
              <a:t>4</a:t>
            </a:r>
            <a:r>
              <a:rPr lang="ru-RU" altLang="ko-KR" sz="3200"/>
              <a:t>)</a:t>
            </a:r>
            <a:endParaRPr lang="en-US" sz="3200"/>
          </a:p>
        </p:txBody>
      </p:sp>
      <p:sp>
        <p:nvSpPr>
          <p:cNvPr id="885763" name="Text Box 3"/>
          <p:cNvSpPr txBox="1">
            <a:spLocks noChangeArrowheads="1"/>
          </p:cNvSpPr>
          <p:nvPr/>
        </p:nvSpPr>
        <p:spPr bwMode="auto">
          <a:xfrm>
            <a:off x="2603500" y="525463"/>
            <a:ext cx="390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000">
                <a:solidFill>
                  <a:srgbClr val="000066"/>
                </a:solidFill>
                <a:latin typeface="Arial" pitchFamily="34" charset="0"/>
                <a:ea typeface="Gulim" pitchFamily="34" charset="-127"/>
              </a:rPr>
              <a:t>View of specimen axial section</a:t>
            </a:r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  <p:grpSp>
        <p:nvGrpSpPr>
          <p:cNvPr id="885764" name="Group 4"/>
          <p:cNvGrpSpPr>
            <a:grpSpLocks/>
          </p:cNvGrpSpPr>
          <p:nvPr/>
        </p:nvGrpSpPr>
        <p:grpSpPr bwMode="auto">
          <a:xfrm>
            <a:off x="587375" y="942975"/>
            <a:ext cx="8582025" cy="5359400"/>
            <a:chOff x="76" y="588"/>
            <a:chExt cx="5406" cy="3376"/>
          </a:xfrm>
        </p:grpSpPr>
        <p:pic>
          <p:nvPicPr>
            <p:cNvPr id="885765" name="Picture 5" descr="N3576_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" y="588"/>
              <a:ext cx="2532" cy="3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85766" name="Text Box 6"/>
            <p:cNvSpPr txBox="1">
              <a:spLocks noChangeArrowheads="1"/>
            </p:cNvSpPr>
            <p:nvPr/>
          </p:nvSpPr>
          <p:spPr bwMode="auto">
            <a:xfrm>
              <a:off x="4406" y="707"/>
              <a:ext cx="10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0">
                  <a:solidFill>
                    <a:srgbClr val="A50021"/>
                  </a:solidFill>
                  <a:latin typeface="Arial" pitchFamily="34" charset="0"/>
                </a:rPr>
                <a:t>Acoustic mirror</a:t>
              </a:r>
              <a:endParaRPr lang="ru-RU" sz="18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5767" name="Line 7"/>
            <p:cNvSpPr>
              <a:spLocks noChangeShapeType="1"/>
            </p:cNvSpPr>
            <p:nvPr/>
          </p:nvSpPr>
          <p:spPr bwMode="auto">
            <a:xfrm flipH="1">
              <a:off x="2988" y="888"/>
              <a:ext cx="1398" cy="1440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85768" name="Text Box 8"/>
            <p:cNvSpPr txBox="1">
              <a:spLocks noChangeArrowheads="1"/>
            </p:cNvSpPr>
            <p:nvPr/>
          </p:nvSpPr>
          <p:spPr bwMode="auto">
            <a:xfrm>
              <a:off x="4490" y="3053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0">
                  <a:solidFill>
                    <a:srgbClr val="A50021"/>
                  </a:solidFill>
                  <a:latin typeface="Arial" pitchFamily="34" charset="0"/>
                </a:rPr>
                <a:t>Acoustic way</a:t>
              </a:r>
              <a:endParaRPr lang="ru-RU" sz="18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5769" name="Line 9"/>
            <p:cNvSpPr>
              <a:spLocks noChangeShapeType="1"/>
            </p:cNvSpPr>
            <p:nvPr/>
          </p:nvSpPr>
          <p:spPr bwMode="auto">
            <a:xfrm>
              <a:off x="2808" y="2382"/>
              <a:ext cx="1656" cy="786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85770" name="Line 10"/>
            <p:cNvSpPr>
              <a:spLocks noChangeShapeType="1"/>
            </p:cNvSpPr>
            <p:nvPr/>
          </p:nvSpPr>
          <p:spPr bwMode="auto">
            <a:xfrm flipH="1">
              <a:off x="3036" y="3168"/>
              <a:ext cx="1422" cy="192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5771" name="Text Box 11"/>
            <p:cNvSpPr txBox="1">
              <a:spLocks noChangeArrowheads="1"/>
            </p:cNvSpPr>
            <p:nvPr/>
          </p:nvSpPr>
          <p:spPr bwMode="auto">
            <a:xfrm>
              <a:off x="144" y="603"/>
              <a:ext cx="12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0">
                  <a:solidFill>
                    <a:srgbClr val="A50021"/>
                  </a:solidFill>
                  <a:latin typeface="Arial" pitchFamily="34" charset="0"/>
                </a:rPr>
                <a:t>Acoustic defect</a:t>
              </a:r>
              <a:endParaRPr lang="ru-RU" sz="18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5772" name="Line 12"/>
            <p:cNvSpPr>
              <a:spLocks noChangeShapeType="1"/>
            </p:cNvSpPr>
            <p:nvPr/>
          </p:nvSpPr>
          <p:spPr bwMode="auto">
            <a:xfrm>
              <a:off x="1224" y="726"/>
              <a:ext cx="966" cy="438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5773" name="Text Box 13"/>
            <p:cNvSpPr txBox="1">
              <a:spLocks noChangeArrowheads="1"/>
            </p:cNvSpPr>
            <p:nvPr/>
          </p:nvSpPr>
          <p:spPr bwMode="auto">
            <a:xfrm>
              <a:off x="76" y="1033"/>
              <a:ext cx="164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b="0">
                  <a:solidFill>
                    <a:srgbClr val="A50021"/>
                  </a:solidFill>
                  <a:latin typeface="Arial" pitchFamily="34" charset="0"/>
                </a:rPr>
                <a:t>Boundary of thermal influence (</a:t>
              </a:r>
              <a:r>
                <a:rPr lang="en-US" sz="1800" b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≈</a:t>
              </a:r>
              <a:r>
                <a:rPr lang="en-US" sz="1800" b="0">
                  <a:solidFill>
                    <a:srgbClr val="A50021"/>
                  </a:solidFill>
                  <a:latin typeface="Arial" pitchFamily="34" charset="0"/>
                </a:rPr>
                <a:t>730</a:t>
              </a:r>
              <a:r>
                <a:rPr lang="en-US" sz="1800" b="0">
                  <a:solidFill>
                    <a:srgbClr val="A50021"/>
                  </a:solidFill>
                  <a:latin typeface="Arial" pitchFamily="34" charset="0"/>
                  <a:cs typeface="Arial" pitchFamily="34" charset="0"/>
                </a:rPr>
                <a:t>°</a:t>
              </a:r>
              <a:r>
                <a:rPr lang="en-US" sz="1800" b="0">
                  <a:solidFill>
                    <a:srgbClr val="A50021"/>
                  </a:solidFill>
                  <a:latin typeface="Arial" pitchFamily="34" charset="0"/>
                </a:rPr>
                <a:t>C)</a:t>
              </a:r>
              <a:endParaRPr lang="ru-RU" sz="1800" b="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5774" name="Line 14"/>
            <p:cNvSpPr>
              <a:spLocks noChangeShapeType="1"/>
            </p:cNvSpPr>
            <p:nvPr/>
          </p:nvSpPr>
          <p:spPr bwMode="auto">
            <a:xfrm>
              <a:off x="1392" y="1284"/>
              <a:ext cx="1248" cy="462"/>
            </a:xfrm>
            <a:prstGeom prst="line">
              <a:avLst/>
            </a:prstGeom>
            <a:noFill/>
            <a:ln w="15875">
              <a:solidFill>
                <a:srgbClr val="A5002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5775" name="Line 15"/>
            <p:cNvSpPr>
              <a:spLocks noChangeShapeType="1"/>
            </p:cNvSpPr>
            <p:nvPr/>
          </p:nvSpPr>
          <p:spPr bwMode="auto">
            <a:xfrm flipH="1" flipV="1">
              <a:off x="1836" y="2392"/>
              <a:ext cx="6" cy="146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85776" name="Line 16"/>
            <p:cNvSpPr>
              <a:spLocks noChangeShapeType="1"/>
            </p:cNvSpPr>
            <p:nvPr/>
          </p:nvSpPr>
          <p:spPr bwMode="auto">
            <a:xfrm>
              <a:off x="1866" y="2394"/>
              <a:ext cx="3" cy="146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85777" name="Line 17"/>
            <p:cNvSpPr>
              <a:spLocks noChangeShapeType="1"/>
            </p:cNvSpPr>
            <p:nvPr/>
          </p:nvSpPr>
          <p:spPr bwMode="auto">
            <a:xfrm>
              <a:off x="1221" y="3633"/>
              <a:ext cx="9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5778" name="Line 18"/>
            <p:cNvSpPr>
              <a:spLocks noChangeShapeType="1"/>
            </p:cNvSpPr>
            <p:nvPr/>
          </p:nvSpPr>
          <p:spPr bwMode="auto">
            <a:xfrm>
              <a:off x="1080" y="3633"/>
              <a:ext cx="753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85779" name="Line 19"/>
            <p:cNvSpPr>
              <a:spLocks noChangeShapeType="1"/>
            </p:cNvSpPr>
            <p:nvPr/>
          </p:nvSpPr>
          <p:spPr bwMode="auto">
            <a:xfrm flipH="1">
              <a:off x="1875" y="3633"/>
              <a:ext cx="24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5780" name="Text Box 20"/>
            <p:cNvSpPr txBox="1">
              <a:spLocks noChangeArrowheads="1"/>
            </p:cNvSpPr>
            <p:nvPr/>
          </p:nvSpPr>
          <p:spPr bwMode="auto">
            <a:xfrm>
              <a:off x="1058" y="3427"/>
              <a:ext cx="7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sz="1800">
                  <a:solidFill>
                    <a:srgbClr val="A5002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≈</a:t>
              </a:r>
              <a:r>
                <a:rPr lang="en-US" sz="1800">
                  <a:solidFill>
                    <a:srgbClr val="A5002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 0.9 mm</a:t>
              </a:r>
              <a:endParaRPr lang="ru-RU" sz="1800">
                <a:solidFill>
                  <a:srgbClr val="A5002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885781" name="Text Box 21"/>
          <p:cNvSpPr txBox="1">
            <a:spLocks noChangeArrowheads="1"/>
          </p:cNvSpPr>
          <p:nvPr/>
        </p:nvSpPr>
        <p:spPr bwMode="auto">
          <a:xfrm>
            <a:off x="298450" y="3487738"/>
            <a:ext cx="2616200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CC0000"/>
                </a:solidFill>
                <a:latin typeface="Arial" pitchFamily="34" charset="0"/>
              </a:rPr>
              <a:t>Molten layer is removed</a:t>
            </a:r>
            <a:r>
              <a:rPr lang="ru-RU">
                <a:solidFill>
                  <a:srgbClr val="CC0000"/>
                </a:solidFill>
                <a:latin typeface="Arial" pitchFamily="34" charset="0"/>
              </a:rPr>
              <a:t>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46D092B0-6448-4F9B-A162-14600A3C1E8D}" type="slidenum">
              <a:rPr lang="en-GB"/>
              <a:pPr/>
              <a:t>5</a:t>
            </a:fld>
            <a:endParaRPr lang="en-GB"/>
          </a:p>
        </p:txBody>
      </p:sp>
      <p:sp>
        <p:nvSpPr>
          <p:cNvPr id="712706" name="Rectangle 2"/>
          <p:cNvSpPr>
            <a:spLocks noChangeArrowheads="1"/>
          </p:cNvSpPr>
          <p:nvPr/>
        </p:nvSpPr>
        <p:spPr bwMode="auto">
          <a:xfrm>
            <a:off x="0" y="0"/>
            <a:ext cx="91440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755" tIns="37878" rIns="75755" bIns="37878" anchor="ctr"/>
          <a:lstStyle/>
          <a:p>
            <a:pPr algn="ctr" defTabSz="687388"/>
            <a:r>
              <a:rPr lang="en-US" sz="280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Experimental matrix for METCOR-P project</a:t>
            </a:r>
            <a:endParaRPr lang="en-GB" sz="280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2708" name="Text Box 4"/>
          <p:cNvSpPr txBox="1">
            <a:spLocks noChangeArrowheads="1"/>
          </p:cNvSpPr>
          <p:nvPr/>
        </p:nvSpPr>
        <p:spPr bwMode="auto">
          <a:xfrm>
            <a:off x="239713" y="5448300"/>
            <a:ext cx="89042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7800" indent="-177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1300">
                <a:latin typeface="Arial" pitchFamily="34" charset="0"/>
              </a:rPr>
              <a:t>*) In accordance with</a:t>
            </a:r>
            <a:r>
              <a:rPr lang="ru-RU" sz="1300">
                <a:latin typeface="Arial" pitchFamily="34" charset="0"/>
              </a:rPr>
              <a:t> </a:t>
            </a:r>
            <a:r>
              <a:rPr lang="en-US" sz="1300">
                <a:latin typeface="Arial" pitchFamily="34" charset="0"/>
              </a:rPr>
              <a:t>the 1</a:t>
            </a:r>
            <a:r>
              <a:rPr lang="en-US" sz="1300" baseline="30000">
                <a:latin typeface="Arial" pitchFamily="34" charset="0"/>
              </a:rPr>
              <a:t>st</a:t>
            </a:r>
            <a:r>
              <a:rPr lang="en-US" sz="1300">
                <a:latin typeface="Arial" pitchFamily="34" charset="0"/>
              </a:rPr>
              <a:t> project meeting decision it is replaced by MCP</a:t>
            </a:r>
            <a:r>
              <a:rPr lang="ru-RU" sz="1300">
                <a:latin typeface="Arial" pitchFamily="34" charset="0"/>
              </a:rPr>
              <a:t>-</a:t>
            </a:r>
            <a:r>
              <a:rPr lang="en-US" sz="1300">
                <a:latin typeface="Arial" pitchFamily="34" charset="0"/>
              </a:rPr>
              <a:t>2 test with UO</a:t>
            </a:r>
            <a:r>
              <a:rPr lang="en-US" sz="1300" baseline="-25000">
                <a:latin typeface="Arial" pitchFamily="34" charset="0"/>
              </a:rPr>
              <a:t>2+x</a:t>
            </a:r>
            <a:r>
              <a:rPr lang="en-US" sz="1300">
                <a:latin typeface="Arial" pitchFamily="34" charset="0"/>
              </a:rPr>
              <a:t>– ZrO</a:t>
            </a:r>
            <a:r>
              <a:rPr lang="en-US" sz="1300" baseline="-25000">
                <a:latin typeface="Arial" pitchFamily="34" charset="0"/>
              </a:rPr>
              <a:t>2</a:t>
            </a:r>
            <a:r>
              <a:rPr lang="en-US" sz="1300">
                <a:latin typeface="Arial" pitchFamily="34" charset="0"/>
              </a:rPr>
              <a:t> </a:t>
            </a:r>
            <a:br>
              <a:rPr lang="en-US" sz="1300">
                <a:latin typeface="Arial" pitchFamily="34" charset="0"/>
              </a:rPr>
            </a:br>
            <a:r>
              <a:rPr lang="en-US" sz="1300">
                <a:latin typeface="Arial" pitchFamily="34" charset="0"/>
              </a:rPr>
              <a:t>   corium in air and horizontal position of interface</a:t>
            </a:r>
          </a:p>
          <a:p>
            <a:pPr algn="just"/>
            <a:r>
              <a:rPr lang="en-US" sz="1300">
                <a:latin typeface="Arial" pitchFamily="34" charset="0"/>
              </a:rPr>
              <a:t>**) In accordance with</a:t>
            </a:r>
            <a:r>
              <a:rPr lang="ru-RU" sz="1300">
                <a:latin typeface="Arial" pitchFamily="34" charset="0"/>
              </a:rPr>
              <a:t> </a:t>
            </a:r>
            <a:r>
              <a:rPr lang="en-US" sz="1300">
                <a:latin typeface="Arial" pitchFamily="34" charset="0"/>
              </a:rPr>
              <a:t>a decision taken at the</a:t>
            </a:r>
            <a:r>
              <a:rPr lang="ru-RU" sz="1300">
                <a:latin typeface="Arial" pitchFamily="34" charset="0"/>
              </a:rPr>
              <a:t> 3</a:t>
            </a:r>
            <a:r>
              <a:rPr lang="en-US" sz="1300" baseline="30000">
                <a:latin typeface="Arial" pitchFamily="34" charset="0"/>
              </a:rPr>
              <a:t>rd</a:t>
            </a:r>
            <a:r>
              <a:rPr lang="en-US" sz="1300">
                <a:latin typeface="Arial" pitchFamily="34" charset="0"/>
              </a:rPr>
              <a:t> project meeting,</a:t>
            </a:r>
            <a:r>
              <a:rPr lang="ru-RU" sz="1300">
                <a:latin typeface="Arial" pitchFamily="34" charset="0"/>
              </a:rPr>
              <a:t> </a:t>
            </a:r>
            <a:r>
              <a:rPr lang="en-US" sz="1300">
                <a:latin typeface="Arial" pitchFamily="34" charset="0"/>
              </a:rPr>
              <a:t>the test was performed in air (instead </a:t>
            </a:r>
            <a:br>
              <a:rPr lang="en-US" sz="1300">
                <a:latin typeface="Arial" pitchFamily="34" charset="0"/>
              </a:rPr>
            </a:br>
            <a:r>
              <a:rPr lang="en-US" sz="1300">
                <a:latin typeface="Arial" pitchFamily="34" charset="0"/>
              </a:rPr>
              <a:t>  of steam) and regimes with UO</a:t>
            </a:r>
            <a:r>
              <a:rPr lang="en-US" sz="1300" baseline="-25000">
                <a:latin typeface="Arial" pitchFamily="34" charset="0"/>
              </a:rPr>
              <a:t>2+x </a:t>
            </a:r>
            <a:r>
              <a:rPr lang="en-US" sz="1300">
                <a:latin typeface="Arial" pitchFamily="34" charset="0"/>
              </a:rPr>
              <a:t>- ZrO</a:t>
            </a:r>
            <a:r>
              <a:rPr lang="en-US" sz="1300" baseline="-25000">
                <a:latin typeface="Arial" pitchFamily="34" charset="0"/>
              </a:rPr>
              <a:t>2 </a:t>
            </a:r>
            <a:r>
              <a:rPr lang="en-US" sz="1300">
                <a:latin typeface="Arial" pitchFamily="34" charset="0"/>
              </a:rPr>
              <a:t>- FeO</a:t>
            </a:r>
            <a:r>
              <a:rPr lang="en-US" sz="1300" baseline="-25000">
                <a:latin typeface="Arial" pitchFamily="34" charset="0"/>
              </a:rPr>
              <a:t>y</a:t>
            </a:r>
            <a:r>
              <a:rPr lang="en-US" sz="1300">
                <a:latin typeface="Arial" pitchFamily="34" charset="0"/>
              </a:rPr>
              <a:t> melt</a:t>
            </a:r>
            <a:r>
              <a:rPr lang="ru-RU" sz="1300">
                <a:latin typeface="Arial" pitchFamily="34" charset="0"/>
              </a:rPr>
              <a:t> </a:t>
            </a:r>
            <a:r>
              <a:rPr lang="en-BZ" sz="1300">
                <a:latin typeface="Arial" pitchFamily="34" charset="0"/>
              </a:rPr>
              <a:t>were</a:t>
            </a:r>
            <a:r>
              <a:rPr lang="en-US" sz="1300">
                <a:latin typeface="Arial" pitchFamily="34" charset="0"/>
              </a:rPr>
              <a:t> added</a:t>
            </a:r>
          </a:p>
          <a:p>
            <a:pPr algn="just"/>
            <a:r>
              <a:rPr lang="en-US" sz="1300">
                <a:latin typeface="Arial" pitchFamily="34" charset="0"/>
              </a:rPr>
              <a:t>***) MCP-6, 7 test procedure was discussed at the</a:t>
            </a:r>
            <a:r>
              <a:rPr lang="ru-RU" sz="1300">
                <a:latin typeface="Arial" pitchFamily="34" charset="0"/>
              </a:rPr>
              <a:t> </a:t>
            </a:r>
            <a:r>
              <a:rPr lang="en-US" sz="1300">
                <a:latin typeface="Arial" pitchFamily="34" charset="0"/>
              </a:rPr>
              <a:t>4</a:t>
            </a:r>
            <a:r>
              <a:rPr lang="en-US" sz="1300" baseline="30000">
                <a:latin typeface="Arial" pitchFamily="34" charset="0"/>
              </a:rPr>
              <a:t>th</a:t>
            </a:r>
            <a:r>
              <a:rPr lang="en-US" sz="1300">
                <a:latin typeface="Arial" pitchFamily="34" charset="0"/>
              </a:rPr>
              <a:t> project meeting</a:t>
            </a:r>
            <a:endParaRPr lang="ru-RU" sz="1300">
              <a:latin typeface="Arial" pitchFamily="34" charset="0"/>
            </a:endParaRPr>
          </a:p>
        </p:txBody>
      </p:sp>
      <p:graphicFrame>
        <p:nvGraphicFramePr>
          <p:cNvPr id="712711" name="Object 7"/>
          <p:cNvGraphicFramePr>
            <a:graphicFrameLocks noChangeAspect="1"/>
          </p:cNvGraphicFramePr>
          <p:nvPr>
            <p:ph/>
          </p:nvPr>
        </p:nvGraphicFramePr>
        <p:xfrm>
          <a:off x="682625" y="527050"/>
          <a:ext cx="7996238" cy="505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713" name="Документ" r:id="rId4" imgW="7615702" imgH="4814244" progId="Word.Document.8">
                  <p:embed/>
                </p:oleObj>
              </mc:Choice>
              <mc:Fallback>
                <p:oleObj name="Документ" r:id="rId4" imgW="7615702" imgH="4814244" progId="Word.Documen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527050"/>
                        <a:ext cx="7996238" cy="505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EBA4BBB2-D4D3-4CCD-99C6-6F6E1F341622}" type="slidenum">
              <a:rPr lang="en-GB"/>
              <a:pPr/>
              <a:t>50</a:t>
            </a:fld>
            <a:endParaRPr lang="en-GB"/>
          </a:p>
        </p:txBody>
      </p:sp>
      <p:sp>
        <p:nvSpPr>
          <p:cNvPr id="88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39763"/>
          </a:xfrm>
          <a:noFill/>
          <a:ln/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Pr1-MCP-8 results</a:t>
            </a:r>
            <a:r>
              <a:rPr lang="ru-RU" altLang="ko-KR" sz="3200"/>
              <a:t> (</a:t>
            </a:r>
            <a:r>
              <a:rPr lang="en-US" altLang="ko-KR" sz="3200">
                <a:ea typeface="Gulim" pitchFamily="34" charset="-127"/>
              </a:rPr>
              <a:t>5</a:t>
            </a:r>
            <a:r>
              <a:rPr lang="ru-RU" altLang="ko-KR" sz="3200"/>
              <a:t>)</a:t>
            </a:r>
            <a:endParaRPr lang="en-US" sz="3200"/>
          </a:p>
        </p:txBody>
      </p:sp>
      <p:sp>
        <p:nvSpPr>
          <p:cNvPr id="887811" name="Text Box 3"/>
          <p:cNvSpPr txBox="1">
            <a:spLocks noChangeArrowheads="1"/>
          </p:cNvSpPr>
          <p:nvPr/>
        </p:nvSpPr>
        <p:spPr bwMode="auto">
          <a:xfrm>
            <a:off x="2851150" y="534988"/>
            <a:ext cx="328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000">
                <a:solidFill>
                  <a:srgbClr val="000066"/>
                </a:solidFill>
                <a:latin typeface="Arial" pitchFamily="34" charset="0"/>
                <a:ea typeface="Gulim" pitchFamily="34" charset="-127"/>
              </a:rPr>
              <a:t>US monitoring of ablation</a:t>
            </a:r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  <p:sp>
        <p:nvSpPr>
          <p:cNvPr id="887812" name="Text Box 4"/>
          <p:cNvSpPr txBox="1">
            <a:spLocks noChangeArrowheads="1"/>
          </p:cNvSpPr>
          <p:nvPr/>
        </p:nvSpPr>
        <p:spPr bwMode="auto">
          <a:xfrm>
            <a:off x="193675" y="4959350"/>
            <a:ext cx="8678863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20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Wanted signal reflected from the interface surface is several times weaker than the signal reflected from the specimen top edge</a:t>
            </a:r>
          </a:p>
          <a:p>
            <a:pPr>
              <a:buFontTx/>
              <a:buChar char="•"/>
            </a:pPr>
            <a:r>
              <a:rPr lang="ru-RU" sz="2000" b="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000066"/>
                </a:solidFill>
                <a:latin typeface="Arial" pitchFamily="34" charset="0"/>
              </a:rPr>
              <a:t>Signal from the defect is barely detectable above the level of noise</a:t>
            </a:r>
            <a:endParaRPr lang="ru-RU" sz="2000" b="0">
              <a:solidFill>
                <a:srgbClr val="000066"/>
              </a:solidFill>
              <a:latin typeface="Arial" pitchFamily="34" charset="0"/>
            </a:endParaRPr>
          </a:p>
          <a:p>
            <a:r>
              <a:rPr lang="ru-RU" sz="2000">
                <a:solidFill>
                  <a:srgbClr val="A50021"/>
                </a:solidFill>
                <a:latin typeface="Arial" pitchFamily="34" charset="0"/>
              </a:rPr>
              <a:t>  </a:t>
            </a:r>
            <a:r>
              <a:rPr lang="en-US" sz="2000">
                <a:solidFill>
                  <a:srgbClr val="A50021"/>
                </a:solidFill>
                <a:latin typeface="Arial" pitchFamily="34" charset="0"/>
              </a:rPr>
              <a:t>Explanation</a:t>
            </a:r>
            <a:r>
              <a:rPr lang="ru-RU" sz="2000">
                <a:solidFill>
                  <a:srgbClr val="A50021"/>
                </a:solidFill>
                <a:latin typeface="Arial" pitchFamily="34" charset="0"/>
              </a:rPr>
              <a:t>:</a:t>
            </a:r>
            <a:r>
              <a:rPr lang="ru-RU" sz="2000" b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double sound transfer through the small acoustic mirror</a:t>
            </a:r>
            <a:endParaRPr lang="ru-RU" sz="1800" b="0">
              <a:solidFill>
                <a:srgbClr val="000066"/>
              </a:solidFill>
              <a:latin typeface="Arial" pitchFamily="34" charset="0"/>
            </a:endParaRPr>
          </a:p>
        </p:txBody>
      </p:sp>
      <p:graphicFrame>
        <p:nvGraphicFramePr>
          <p:cNvPr id="887813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766763" y="962025"/>
          <a:ext cx="2371725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19" name="Точечный рисунок" r:id="rId4" imgW="4638095" imgH="7342857" progId="Paint.Picture">
                  <p:embed/>
                </p:oleObj>
              </mc:Choice>
              <mc:Fallback>
                <p:oleObj name="Точечный рисунок" r:id="rId4" imgW="4638095" imgH="7342857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3" y="962025"/>
                        <a:ext cx="2371725" cy="375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87814" name="Group 6"/>
          <p:cNvGrpSpPr>
            <a:grpSpLocks/>
          </p:cNvGrpSpPr>
          <p:nvPr/>
        </p:nvGrpSpPr>
        <p:grpSpPr bwMode="auto">
          <a:xfrm>
            <a:off x="3986213" y="927100"/>
            <a:ext cx="4772025" cy="3759200"/>
            <a:chOff x="2511" y="584"/>
            <a:chExt cx="3006" cy="2368"/>
          </a:xfrm>
        </p:grpSpPr>
        <p:graphicFrame>
          <p:nvGraphicFramePr>
            <p:cNvPr id="887815" name="Object 7"/>
            <p:cNvGraphicFramePr>
              <a:graphicFrameLocks noChangeAspect="1"/>
            </p:cNvGraphicFramePr>
            <p:nvPr/>
          </p:nvGraphicFramePr>
          <p:xfrm>
            <a:off x="2511" y="584"/>
            <a:ext cx="3006" cy="2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7820" name="Точечный рисунок" r:id="rId6" imgW="4629796" imgH="3648584" progId="Paint.Picture">
                    <p:embed/>
                  </p:oleObj>
                </mc:Choice>
                <mc:Fallback>
                  <p:oleObj name="Точечный рисунок" r:id="rId6" imgW="4629796" imgH="3648584" progId="Paint.Picture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1" y="584"/>
                          <a:ext cx="3006" cy="23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7816" name="Text Box 8"/>
            <p:cNvSpPr txBox="1">
              <a:spLocks noChangeArrowheads="1"/>
            </p:cNvSpPr>
            <p:nvPr/>
          </p:nvSpPr>
          <p:spPr bwMode="auto">
            <a:xfrm>
              <a:off x="4562" y="835"/>
              <a:ext cx="74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sz="1400" b="0">
                  <a:latin typeface="Arial" pitchFamily="34" charset="0"/>
                </a:rPr>
                <a:t> </a:t>
              </a:r>
              <a:r>
                <a:rPr lang="en-US" sz="1400" b="0">
                  <a:latin typeface="Arial" pitchFamily="34" charset="0"/>
                </a:rPr>
                <a:t>Signal from </a:t>
              </a:r>
            </a:p>
            <a:p>
              <a:r>
                <a:rPr lang="en-US" sz="1400" b="0">
                  <a:latin typeface="Arial" pitchFamily="34" charset="0"/>
                </a:rPr>
                <a:t>   top edge</a:t>
              </a:r>
              <a:endParaRPr lang="ru-RU" sz="1400" b="0">
                <a:latin typeface="Arial" pitchFamily="34" charset="0"/>
              </a:endParaRPr>
            </a:p>
          </p:txBody>
        </p:sp>
        <p:sp>
          <p:nvSpPr>
            <p:cNvPr id="887817" name="Text Box 9"/>
            <p:cNvSpPr txBox="1">
              <a:spLocks noChangeArrowheads="1"/>
            </p:cNvSpPr>
            <p:nvPr/>
          </p:nvSpPr>
          <p:spPr bwMode="auto">
            <a:xfrm>
              <a:off x="3134" y="769"/>
              <a:ext cx="74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sz="1400" b="0">
                  <a:solidFill>
                    <a:srgbClr val="CC0000"/>
                  </a:solidFill>
                  <a:latin typeface="Arial" pitchFamily="34" charset="0"/>
                </a:rPr>
                <a:t> </a:t>
              </a:r>
              <a:r>
                <a:rPr lang="en-US" sz="1400" b="0">
                  <a:solidFill>
                    <a:srgbClr val="CC0000"/>
                  </a:solidFill>
                  <a:latin typeface="Arial" pitchFamily="34" charset="0"/>
                </a:rPr>
                <a:t>Signal from </a:t>
              </a:r>
            </a:p>
            <a:p>
              <a:r>
                <a:rPr lang="en-US" sz="1400" b="0">
                  <a:solidFill>
                    <a:srgbClr val="CC0000"/>
                  </a:solidFill>
                  <a:latin typeface="Arial" pitchFamily="34" charset="0"/>
                </a:rPr>
                <a:t>   interface</a:t>
              </a:r>
              <a:endParaRPr lang="ru-RU" sz="1400" b="0">
                <a:solidFill>
                  <a:srgbClr val="CC0000"/>
                </a:solidFill>
                <a:latin typeface="Arial" pitchFamily="34" charset="0"/>
              </a:endParaRPr>
            </a:p>
          </p:txBody>
        </p:sp>
        <p:sp>
          <p:nvSpPr>
            <p:cNvPr id="887818" name="Text Box 10"/>
            <p:cNvSpPr txBox="1">
              <a:spLocks noChangeArrowheads="1"/>
            </p:cNvSpPr>
            <p:nvPr/>
          </p:nvSpPr>
          <p:spPr bwMode="auto">
            <a:xfrm>
              <a:off x="2930" y="2293"/>
              <a:ext cx="712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b="0">
                  <a:solidFill>
                    <a:srgbClr val="00CC00"/>
                  </a:solidFill>
                  <a:latin typeface="Arial" pitchFamily="34" charset="0"/>
                </a:rPr>
                <a:t>Signal from </a:t>
              </a:r>
            </a:p>
            <a:p>
              <a:r>
                <a:rPr lang="en-US" sz="1400" b="0">
                  <a:solidFill>
                    <a:srgbClr val="00CC00"/>
                  </a:solidFill>
                  <a:latin typeface="Arial" pitchFamily="34" charset="0"/>
                </a:rPr>
                <a:t>    defect</a:t>
              </a:r>
              <a:endParaRPr lang="ru-RU" sz="1400" b="0">
                <a:solidFill>
                  <a:srgbClr val="00CC00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EFDC408C-8DCD-432E-A6E6-4DD6AA465FE9}" type="slidenum">
              <a:rPr lang="en-GB"/>
              <a:pPr/>
              <a:t>51</a:t>
            </a:fld>
            <a:endParaRPr lang="en-GB"/>
          </a:p>
        </p:txBody>
      </p:sp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7772400" cy="639763"/>
          </a:xfrm>
          <a:noFill/>
          <a:ln/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Pr1-MCP-8 results</a:t>
            </a:r>
            <a:r>
              <a:rPr lang="ru-RU" altLang="ko-KR" sz="3200"/>
              <a:t> (6)</a:t>
            </a:r>
            <a:endParaRPr lang="en-US" sz="3200"/>
          </a:p>
        </p:txBody>
      </p:sp>
      <p:sp>
        <p:nvSpPr>
          <p:cNvPr id="889859" name="Text Box 3"/>
          <p:cNvSpPr txBox="1">
            <a:spLocks noChangeArrowheads="1"/>
          </p:cNvSpPr>
          <p:nvPr/>
        </p:nvSpPr>
        <p:spPr bwMode="auto">
          <a:xfrm>
            <a:off x="3470275" y="544513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sz="2000">
                <a:solidFill>
                  <a:srgbClr val="000066"/>
                </a:solidFill>
                <a:latin typeface="Arial" pitchFamily="34" charset="0"/>
                <a:ea typeface="Gulim" pitchFamily="34" charset="-127"/>
              </a:rPr>
              <a:t>Ablation depth</a:t>
            </a:r>
            <a:endParaRPr lang="ru-RU" sz="2000">
              <a:solidFill>
                <a:srgbClr val="000066"/>
              </a:solidFill>
              <a:latin typeface="Arial" pitchFamily="34" charset="0"/>
            </a:endParaRPr>
          </a:p>
        </p:txBody>
      </p:sp>
      <p:grpSp>
        <p:nvGrpSpPr>
          <p:cNvPr id="889860" name="Group 4"/>
          <p:cNvGrpSpPr>
            <a:grpSpLocks/>
          </p:cNvGrpSpPr>
          <p:nvPr/>
        </p:nvGrpSpPr>
        <p:grpSpPr bwMode="auto">
          <a:xfrm>
            <a:off x="227013" y="1009650"/>
            <a:ext cx="8916987" cy="5281613"/>
            <a:chOff x="143" y="636"/>
            <a:chExt cx="5617" cy="3327"/>
          </a:xfrm>
        </p:grpSpPr>
        <p:graphicFrame>
          <p:nvGraphicFramePr>
            <p:cNvPr id="889861" name="Object 5"/>
            <p:cNvGraphicFramePr>
              <a:graphicFrameLocks noChangeAspect="1"/>
            </p:cNvGraphicFramePr>
            <p:nvPr/>
          </p:nvGraphicFramePr>
          <p:xfrm>
            <a:off x="143" y="636"/>
            <a:ext cx="3530" cy="3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9873" name="Plot" r:id="rId4" imgW="5649120" imgH="5325480" progId="Grapher.Document">
                    <p:embed/>
                  </p:oleObj>
                </mc:Choice>
                <mc:Fallback>
                  <p:oleObj name="Plot" r:id="rId4" imgW="5649120" imgH="5325480" progId="Grapher.Document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" y="636"/>
                          <a:ext cx="3530" cy="332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9862" name="AutoShape 6"/>
            <p:cNvSpPr>
              <a:spLocks noChangeArrowheads="1"/>
            </p:cNvSpPr>
            <p:nvPr/>
          </p:nvSpPr>
          <p:spPr bwMode="auto">
            <a:xfrm>
              <a:off x="804" y="762"/>
              <a:ext cx="888" cy="732"/>
            </a:xfrm>
            <a:prstGeom prst="wedgeRectCallout">
              <a:avLst>
                <a:gd name="adj1" fmla="val 68245"/>
                <a:gd name="adj2" fmla="val -28005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 b="0">
                  <a:solidFill>
                    <a:srgbClr val="000066"/>
                  </a:solidFill>
                </a:rPr>
                <a:t>Specimen ablation start in accordance with</a:t>
              </a:r>
              <a:r>
                <a:rPr lang="ru-RU" sz="1200" b="0">
                  <a:solidFill>
                    <a:srgbClr val="000066"/>
                  </a:solidFill>
                </a:rPr>
                <a:t> </a:t>
              </a:r>
              <a:r>
                <a:rPr lang="en-US" sz="1200" b="0">
                  <a:solidFill>
                    <a:srgbClr val="000066"/>
                  </a:solidFill>
                </a:rPr>
                <a:t>post-test processing of</a:t>
              </a:r>
              <a:r>
                <a:rPr lang="ru-RU" sz="1200" b="0">
                  <a:solidFill>
                    <a:srgbClr val="000066"/>
                  </a:solidFill>
                </a:rPr>
                <a:t> </a:t>
              </a:r>
              <a:r>
                <a:rPr lang="en-US" sz="1200" b="0">
                  <a:solidFill>
                    <a:srgbClr val="000066"/>
                  </a:solidFill>
                </a:rPr>
                <a:t>US</a:t>
              </a:r>
              <a:r>
                <a:rPr lang="ru-RU" sz="1200" b="0">
                  <a:solidFill>
                    <a:srgbClr val="000066"/>
                  </a:solidFill>
                </a:rPr>
                <a:t> </a:t>
              </a:r>
              <a:r>
                <a:rPr lang="en-US" sz="1200" b="0">
                  <a:solidFill>
                    <a:srgbClr val="000066"/>
                  </a:solidFill>
                </a:rPr>
                <a:t>monitoring data</a:t>
              </a:r>
              <a:endParaRPr lang="ru-RU" sz="1200" b="0">
                <a:solidFill>
                  <a:srgbClr val="000066"/>
                </a:solidFill>
              </a:endParaRPr>
            </a:p>
          </p:txBody>
        </p:sp>
        <p:sp>
          <p:nvSpPr>
            <p:cNvPr id="889863" name="AutoShape 7"/>
            <p:cNvSpPr>
              <a:spLocks noChangeArrowheads="1"/>
            </p:cNvSpPr>
            <p:nvPr/>
          </p:nvSpPr>
          <p:spPr bwMode="auto">
            <a:xfrm>
              <a:off x="754" y="3070"/>
              <a:ext cx="1008" cy="390"/>
            </a:xfrm>
            <a:prstGeom prst="wedgeRectCallout">
              <a:avLst>
                <a:gd name="adj1" fmla="val 102977"/>
                <a:gd name="adj2" fmla="val -97949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 b="0">
                  <a:solidFill>
                    <a:srgbClr val="000066"/>
                  </a:solidFill>
                </a:rPr>
                <a:t>Start of the distinctly observed specimen melting</a:t>
              </a:r>
              <a:endParaRPr lang="ru-RU" sz="1200" b="0">
                <a:solidFill>
                  <a:srgbClr val="000066"/>
                </a:solidFill>
              </a:endParaRPr>
            </a:p>
          </p:txBody>
        </p:sp>
        <p:sp>
          <p:nvSpPr>
            <p:cNvPr id="889864" name="AutoShape 8"/>
            <p:cNvSpPr>
              <a:spLocks noChangeArrowheads="1"/>
            </p:cNvSpPr>
            <p:nvPr/>
          </p:nvSpPr>
          <p:spPr bwMode="auto">
            <a:xfrm>
              <a:off x="2829" y="3218"/>
              <a:ext cx="797" cy="276"/>
            </a:xfrm>
            <a:prstGeom prst="wedgeRectCallout">
              <a:avLst>
                <a:gd name="adj1" fmla="val -47866"/>
                <a:gd name="adj2" fmla="val -159060"/>
              </a:avLst>
            </a:prstGeom>
            <a:solidFill>
              <a:schemeClr val="bg1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1200" b="0">
                  <a:solidFill>
                    <a:srgbClr val="000066"/>
                  </a:solidFill>
                </a:rPr>
                <a:t>Heating disconnection</a:t>
              </a:r>
              <a:endParaRPr lang="ru-RU" sz="1200" b="0">
                <a:solidFill>
                  <a:srgbClr val="000066"/>
                </a:solidFill>
              </a:endParaRPr>
            </a:p>
          </p:txBody>
        </p:sp>
        <p:sp>
          <p:nvSpPr>
            <p:cNvPr id="889865" name="Line 9"/>
            <p:cNvSpPr>
              <a:spLocks noChangeShapeType="1"/>
            </p:cNvSpPr>
            <p:nvPr/>
          </p:nvSpPr>
          <p:spPr bwMode="auto">
            <a:xfrm>
              <a:off x="1848" y="1806"/>
              <a:ext cx="2580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9866" name="Line 10"/>
            <p:cNvSpPr>
              <a:spLocks noChangeShapeType="1"/>
            </p:cNvSpPr>
            <p:nvPr/>
          </p:nvSpPr>
          <p:spPr bwMode="auto">
            <a:xfrm>
              <a:off x="3738" y="1806"/>
              <a:ext cx="0" cy="52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9867" name="Text Box 11"/>
            <p:cNvSpPr txBox="1">
              <a:spLocks noChangeArrowheads="1"/>
            </p:cNvSpPr>
            <p:nvPr/>
          </p:nvSpPr>
          <p:spPr bwMode="auto">
            <a:xfrm>
              <a:off x="3752" y="1865"/>
              <a:ext cx="956" cy="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>
                  <a:solidFill>
                    <a:srgbClr val="A50021"/>
                  </a:solidFill>
                  <a:latin typeface="Arial" pitchFamily="34" charset="0"/>
                </a:rPr>
                <a:t>  </a:t>
              </a:r>
              <a:r>
                <a:rPr lang="en-US" sz="1800">
                  <a:solidFill>
                    <a:srgbClr val="000066"/>
                  </a:solidFill>
                  <a:latin typeface="Arial" pitchFamily="34" charset="0"/>
                </a:rPr>
                <a:t>Ablation:</a:t>
              </a:r>
            </a:p>
            <a:p>
              <a:r>
                <a:rPr lang="en-US" sz="1800">
                  <a:solidFill>
                    <a:srgbClr val="A50021"/>
                  </a:solidFill>
                  <a:latin typeface="Arial" pitchFamily="34" charset="0"/>
                </a:rPr>
                <a:t>0.9…1.0 mm</a:t>
              </a:r>
              <a:endParaRPr lang="ru-RU" sz="1800">
                <a:solidFill>
                  <a:srgbClr val="A50021"/>
                </a:solidFill>
                <a:latin typeface="Arial" pitchFamily="34" charset="0"/>
              </a:endParaRPr>
            </a:p>
          </p:txBody>
        </p:sp>
        <p:sp>
          <p:nvSpPr>
            <p:cNvPr id="889868" name="Line 12"/>
            <p:cNvSpPr>
              <a:spLocks noChangeShapeType="1"/>
            </p:cNvSpPr>
            <p:nvPr/>
          </p:nvSpPr>
          <p:spPr bwMode="auto">
            <a:xfrm flipV="1">
              <a:off x="3558" y="750"/>
              <a:ext cx="1398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89869" name="Line 13"/>
            <p:cNvSpPr>
              <a:spLocks noChangeShapeType="1"/>
            </p:cNvSpPr>
            <p:nvPr/>
          </p:nvSpPr>
          <p:spPr bwMode="auto">
            <a:xfrm>
              <a:off x="4776" y="750"/>
              <a:ext cx="6" cy="157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889870" name="Text Box 14"/>
            <p:cNvSpPr txBox="1">
              <a:spLocks noChangeArrowheads="1"/>
            </p:cNvSpPr>
            <p:nvPr/>
          </p:nvSpPr>
          <p:spPr bwMode="auto">
            <a:xfrm>
              <a:off x="4804" y="923"/>
              <a:ext cx="956" cy="1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000066"/>
                  </a:solidFill>
                  <a:latin typeface="Arial" pitchFamily="34" charset="0"/>
                </a:rPr>
                <a:t>Inleakage of molten metal from the specimen top</a:t>
              </a:r>
              <a:endParaRPr lang="ru-RU" sz="2000">
                <a:solidFill>
                  <a:srgbClr val="000066"/>
                </a:solidFill>
                <a:latin typeface="Arial" pitchFamily="34" charset="0"/>
              </a:endParaRPr>
            </a:p>
          </p:txBody>
        </p:sp>
        <p:sp>
          <p:nvSpPr>
            <p:cNvPr id="889871" name="Line 15"/>
            <p:cNvSpPr>
              <a:spLocks noChangeShapeType="1"/>
            </p:cNvSpPr>
            <p:nvPr/>
          </p:nvSpPr>
          <p:spPr bwMode="auto">
            <a:xfrm flipV="1">
              <a:off x="2694" y="2328"/>
              <a:ext cx="2244" cy="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889872" name="Text Box 16"/>
          <p:cNvSpPr txBox="1">
            <a:spLocks noChangeArrowheads="1"/>
          </p:cNvSpPr>
          <p:nvPr/>
        </p:nvSpPr>
        <p:spPr bwMode="auto">
          <a:xfrm>
            <a:off x="6011863" y="3771900"/>
            <a:ext cx="313213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In the</a:t>
            </a:r>
            <a:r>
              <a:rPr lang="ru-RU" sz="2000" b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post-test 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processing of the US data</a:t>
            </a:r>
            <a:r>
              <a:rPr lang="ru-RU" sz="2000" b="0">
                <a:solidFill>
                  <a:srgbClr val="A50021"/>
                </a:solidFill>
                <a:latin typeface="Arial" pitchFamily="34" charset="0"/>
              </a:rPr>
              <a:t> </a:t>
            </a:r>
            <a:endParaRPr lang="en-US" sz="2000" b="0">
              <a:solidFill>
                <a:srgbClr val="A50021"/>
              </a:solidFill>
              <a:latin typeface="Arial" pitchFamily="34" charset="0"/>
            </a:endParaRP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only the signal from 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the interaction interface 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was used</a:t>
            </a:r>
            <a:r>
              <a:rPr lang="ru-RU" sz="2000" b="0">
                <a:solidFill>
                  <a:srgbClr val="A50021"/>
                </a:solidFill>
                <a:latin typeface="Arial" pitchFamily="34" charset="0"/>
              </a:rPr>
              <a:t>. </a:t>
            </a:r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Signal from 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acoustic defect was not 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used due to its </a:t>
            </a:r>
          </a:p>
          <a:p>
            <a:r>
              <a:rPr lang="en-US" sz="2000" b="0">
                <a:solidFill>
                  <a:srgbClr val="A50021"/>
                </a:solidFill>
                <a:latin typeface="Arial" pitchFamily="34" charset="0"/>
              </a:rPr>
              <a:t>weakness</a:t>
            </a:r>
            <a:endParaRPr lang="ru-RU" sz="2000" b="0">
              <a:solidFill>
                <a:srgbClr val="A5002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CDDA185E-AFEE-4EFB-8BDD-EAB4FF9FE669}" type="slidenum">
              <a:rPr lang="en-GB"/>
              <a:pPr/>
              <a:t>52</a:t>
            </a:fld>
            <a:endParaRPr lang="en-GB"/>
          </a:p>
        </p:txBody>
      </p:sp>
      <p:sp>
        <p:nvSpPr>
          <p:cNvPr id="89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7772400" cy="639763"/>
          </a:xfrm>
          <a:noFill/>
          <a:ln/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Pr1-MCP-8 results</a:t>
            </a:r>
            <a:r>
              <a:rPr lang="ru-RU" altLang="ko-KR" sz="3200"/>
              <a:t> (</a:t>
            </a:r>
            <a:r>
              <a:rPr lang="en-US" altLang="ko-KR" sz="3200">
                <a:ea typeface="Gulim" pitchFamily="34" charset="-127"/>
              </a:rPr>
              <a:t>7</a:t>
            </a:r>
            <a:r>
              <a:rPr lang="ru-RU" altLang="ko-KR" sz="3200"/>
              <a:t>)</a:t>
            </a:r>
            <a:endParaRPr lang="en-US" sz="3200"/>
          </a:p>
        </p:txBody>
      </p:sp>
      <p:sp>
        <p:nvSpPr>
          <p:cNvPr id="891907" name="Text Box 3"/>
          <p:cNvSpPr txBox="1">
            <a:spLocks noChangeArrowheads="1"/>
          </p:cNvSpPr>
          <p:nvPr/>
        </p:nvSpPr>
        <p:spPr bwMode="auto">
          <a:xfrm>
            <a:off x="957263" y="1603375"/>
            <a:ext cx="7558087" cy="360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000066"/>
                </a:solidFill>
                <a:latin typeface="Arial" pitchFamily="34" charset="0"/>
              </a:rPr>
              <a:t> DNB margin and efficiency of specimen cooling are experimentally confirmed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>
                <a:solidFill>
                  <a:srgbClr val="000066"/>
                </a:solidFill>
                <a:latin typeface="Arial" pitchFamily="34" charset="0"/>
              </a:rPr>
              <a:t>Maximum corrosion in the experiment is expected in the US monitoring zone</a:t>
            </a:r>
          </a:p>
          <a:p>
            <a:pPr>
              <a:buFontTx/>
              <a:buChar char="•"/>
            </a:pPr>
            <a:r>
              <a:rPr lang="ru-RU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en-US">
                <a:solidFill>
                  <a:srgbClr val="000066"/>
                </a:solidFill>
                <a:latin typeface="Arial" pitchFamily="34" charset="0"/>
              </a:rPr>
              <a:t>The US monitoring system efficiency is demonstrated</a:t>
            </a:r>
            <a:r>
              <a:rPr lang="ru-RU">
                <a:solidFill>
                  <a:srgbClr val="000066"/>
                </a:solidFill>
                <a:latin typeface="Arial" pitchFamily="34" charset="0"/>
              </a:rPr>
              <a:t>, </a:t>
            </a:r>
            <a:r>
              <a:rPr lang="en-US">
                <a:solidFill>
                  <a:srgbClr val="000066"/>
                </a:solidFill>
                <a:latin typeface="Arial" pitchFamily="34" charset="0"/>
              </a:rPr>
              <a:t>though its sensitivity is lower than for specimens with horizontal orientation of the interface </a:t>
            </a:r>
            <a:endParaRPr lang="ru-RU">
              <a:solidFill>
                <a:srgbClr val="000066"/>
              </a:solidFill>
              <a:latin typeface="Arial" pitchFamily="34" charset="0"/>
              <a:ea typeface="Gulim" pitchFamily="34" charset="-127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1212875B-901F-4C43-9D75-9559FF65C065}" type="slidenum">
              <a:rPr lang="en-GB"/>
              <a:pPr/>
              <a:t>53</a:t>
            </a:fld>
            <a:endParaRPr lang="en-GB"/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9763"/>
          </a:xfrm>
          <a:noFill/>
          <a:ln/>
        </p:spPr>
        <p:txBody>
          <a:bodyPr/>
          <a:lstStyle/>
          <a:p>
            <a:r>
              <a:rPr lang="en-US" altLang="ko-KR" sz="3200">
                <a:ea typeface="Gulim" pitchFamily="34" charset="-127"/>
              </a:rPr>
              <a:t>Conclusions</a:t>
            </a:r>
            <a:endParaRPr lang="en-GB" sz="3200"/>
          </a:p>
        </p:txBody>
      </p:sp>
      <p:sp>
        <p:nvSpPr>
          <p:cNvPr id="893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0275" y="1012825"/>
            <a:ext cx="7480300" cy="4857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2000" b="1">
                <a:effectLst/>
              </a:rPr>
              <a:t>      </a:t>
            </a:r>
            <a:endParaRPr lang="ru-RU" sz="2800"/>
          </a:p>
        </p:txBody>
      </p:sp>
      <p:sp>
        <p:nvSpPr>
          <p:cNvPr id="893957" name="Rectangle 6"/>
          <p:cNvSpPr>
            <a:spLocks noChangeArrowheads="1"/>
          </p:cNvSpPr>
          <p:nvPr/>
        </p:nvSpPr>
        <p:spPr bwMode="auto">
          <a:xfrm>
            <a:off x="485775" y="646113"/>
            <a:ext cx="8256588" cy="3101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8000" tIns="118800" rIns="91424" bIns="118800"/>
          <a:lstStyle/>
          <a:p>
            <a:pPr defTabSz="762000">
              <a:buFontTx/>
              <a:buChar char="•"/>
            </a:pPr>
            <a:r>
              <a:rPr lang="ru-RU" sz="2400"/>
              <a:t> </a:t>
            </a:r>
            <a:r>
              <a:rPr lang="en-US" sz="2400">
                <a:solidFill>
                  <a:srgbClr val="000066"/>
                </a:solidFill>
              </a:rPr>
              <a:t>Designs for steel specimens with a vertical </a:t>
            </a:r>
            <a:r>
              <a:rPr lang="ru-RU" sz="2400">
                <a:solidFill>
                  <a:srgbClr val="000066"/>
                </a:solidFill>
              </a:rPr>
              <a:t> </a:t>
            </a:r>
            <a:r>
              <a:rPr lang="en-US" sz="2400">
                <a:solidFill>
                  <a:srgbClr val="000066"/>
                </a:solidFill>
              </a:rPr>
              <a:t>interface orientation is developed</a:t>
            </a:r>
          </a:p>
          <a:p>
            <a:pPr defTabSz="762000">
              <a:buFontTx/>
              <a:buChar char="•"/>
            </a:pPr>
            <a:r>
              <a:rPr lang="ru-RU" sz="2400">
                <a:solidFill>
                  <a:srgbClr val="000066"/>
                </a:solidFill>
              </a:rPr>
              <a:t> </a:t>
            </a:r>
            <a:r>
              <a:rPr lang="en-US" sz="2400">
                <a:solidFill>
                  <a:srgbClr val="000066"/>
                </a:solidFill>
              </a:rPr>
              <a:t>The efficiency of cooling system and US monitoring is  experimentally proven</a:t>
            </a:r>
          </a:p>
          <a:p>
            <a:pPr defTabSz="762000">
              <a:buFontTx/>
              <a:buChar char="•"/>
            </a:pPr>
            <a:r>
              <a:rPr lang="en-US" sz="2400">
                <a:solidFill>
                  <a:srgbClr val="000066"/>
                </a:solidFill>
              </a:rPr>
              <a:t> </a:t>
            </a:r>
            <a:r>
              <a:rPr lang="en-US" sz="2400"/>
              <a:t>Preparation of MCP-8 has been completed</a:t>
            </a:r>
            <a:r>
              <a:rPr lang="ru-RU" sz="2400"/>
              <a:t>. </a:t>
            </a:r>
            <a:r>
              <a:rPr lang="en-US" sz="2400"/>
              <a:t>The test will be conducted soon</a:t>
            </a:r>
            <a:endParaRPr lang="ru-RU" sz="24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47482659-7ED1-4300-ABCF-10036D161726}" type="slidenum">
              <a:rPr lang="en-GB"/>
              <a:pPr/>
              <a:t>54</a:t>
            </a:fld>
            <a:endParaRPr lang="en-GB"/>
          </a:p>
        </p:txBody>
      </p:sp>
      <p:sp>
        <p:nvSpPr>
          <p:cNvPr id="74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6213"/>
            <a:ext cx="7772400" cy="639762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Planning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281113"/>
            <a:ext cx="8337550" cy="4114800"/>
          </a:xfrm>
        </p:spPr>
        <p:txBody>
          <a:bodyPr/>
          <a:lstStyle/>
          <a:p>
            <a:pPr algn="just"/>
            <a:r>
              <a:rPr lang="en-US" sz="2800" b="1">
                <a:effectLst/>
              </a:rPr>
              <a:t>According to the Experimental Matrix of the Project, </a:t>
            </a:r>
            <a:r>
              <a:rPr lang="ru-RU" sz="2800" b="1">
                <a:effectLst/>
              </a:rPr>
              <a:t>1</a:t>
            </a:r>
            <a:r>
              <a:rPr lang="en-US" sz="2800" b="1">
                <a:effectLst/>
              </a:rPr>
              <a:t> more test is to be performed </a:t>
            </a:r>
            <a:endParaRPr lang="ru-RU" sz="2800" b="1">
              <a:effectLst/>
            </a:endParaRPr>
          </a:p>
          <a:p>
            <a:pPr algn="just"/>
            <a:r>
              <a:rPr lang="en-US" sz="2800" b="1">
                <a:effectLst/>
              </a:rPr>
              <a:t>Due to a delay in Project implementation a 6-month project time extension without additional funding has been approved by the ISTC</a:t>
            </a:r>
            <a:endParaRPr lang="ru-RU" sz="2800" b="1"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54EF724C-2B42-4ACB-95E3-1FE6F09E165A}" type="slidenum">
              <a:rPr lang="en-GB"/>
              <a:pPr/>
              <a:t>55</a:t>
            </a:fld>
            <a:endParaRPr lang="en-GB"/>
          </a:p>
        </p:txBody>
      </p:sp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15963" y="0"/>
            <a:ext cx="7772400" cy="639763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METCOR-P project reporting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818179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657225" y="687388"/>
          <a:ext cx="7867650" cy="563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182" name="Документ" r:id="rId3" imgW="6096761" imgH="4365223" progId="Word.Document.8">
                  <p:embed/>
                </p:oleObj>
              </mc:Choice>
              <mc:Fallback>
                <p:oleObj name="Документ" r:id="rId3" imgW="6096761" imgH="4365223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687388"/>
                        <a:ext cx="7867650" cy="563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8180" name="Rectangle 4"/>
          <p:cNvSpPr>
            <a:spLocks noChangeArrowheads="1"/>
          </p:cNvSpPr>
          <p:nvPr/>
        </p:nvSpPr>
        <p:spPr bwMode="auto">
          <a:xfrm>
            <a:off x="952500" y="5995988"/>
            <a:ext cx="738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762000">
              <a:buFont typeface="Wingdings" pitchFamily="2" charset="2"/>
              <a:buChar char="ü"/>
            </a:pPr>
            <a:r>
              <a:rPr lang="en-BZ" sz="1600">
                <a:solidFill>
                  <a:srgbClr val="000066"/>
                </a:solidFill>
              </a:rPr>
              <a:t>First three reports have been sent to ITU under export control conditions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1DFDF6A2-8DBE-45A1-B91A-C517CFEC7CF9}" type="slidenum">
              <a:rPr lang="en-GB"/>
              <a:pPr/>
              <a:t>56</a:t>
            </a:fld>
            <a:endParaRPr lang="en-GB"/>
          </a:p>
        </p:txBody>
      </p:sp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347663"/>
            <a:ext cx="7772400" cy="639762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Publications during</a:t>
            </a: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METCOR-P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1127125"/>
            <a:ext cx="8632825" cy="520065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45000"/>
              </a:spcBef>
              <a:buFontTx/>
              <a:buAutoNum type="arabicPeriod"/>
            </a:pPr>
            <a:r>
              <a:rPr lang="en-US" sz="1800" b="1">
                <a:effectLst/>
              </a:rPr>
              <a:t>Bechta S.V., Granovsky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S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Khabensky V.B., Krushinov E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V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Vitol S.A., Sulatsky A.A., Gusarov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V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Almjashev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I</a:t>
            </a:r>
            <a:r>
              <a:rPr lang="ru-RU" sz="1800" b="1">
                <a:effectLst/>
              </a:rPr>
              <a:t>.,</a:t>
            </a:r>
            <a:r>
              <a:rPr lang="en-US" sz="1800" b="1">
                <a:effectLst/>
              </a:rPr>
              <a:t> Lopukh D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B</a:t>
            </a:r>
            <a:r>
              <a:rPr lang="ru-RU" sz="1800" b="1">
                <a:effectLst/>
              </a:rPr>
              <a:t>.,</a:t>
            </a:r>
            <a:r>
              <a:rPr lang="en-US" sz="1800" b="1">
                <a:effectLst/>
              </a:rPr>
              <a:t> Bottomley D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Fischer M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Piluso P., Miassoedov A., Tromm W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Altstadt E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Fichot F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Kymalainen O. </a:t>
            </a:r>
            <a:r>
              <a:rPr lang="en-US" sz="1800" b="1">
                <a:solidFill>
                  <a:srgbClr val="990033"/>
                </a:solidFill>
                <a:effectLst/>
              </a:rPr>
              <a:t>Interaction between Molten Corium UO</a:t>
            </a:r>
            <a:r>
              <a:rPr lang="en-US" sz="1800" b="1" baseline="-25000">
                <a:solidFill>
                  <a:srgbClr val="990033"/>
                </a:solidFill>
                <a:effectLst/>
              </a:rPr>
              <a:t>2+x</a:t>
            </a:r>
            <a:r>
              <a:rPr lang="en-US" sz="1800" b="1">
                <a:solidFill>
                  <a:srgbClr val="990033"/>
                </a:solidFill>
                <a:effectLst/>
              </a:rPr>
              <a:t>-ZrO</a:t>
            </a:r>
            <a:r>
              <a:rPr lang="en-US" sz="1800" b="1" baseline="-25000">
                <a:solidFill>
                  <a:srgbClr val="990033"/>
                </a:solidFill>
                <a:effectLst/>
              </a:rPr>
              <a:t>2</a:t>
            </a:r>
            <a:r>
              <a:rPr lang="en-US" sz="1800" b="1">
                <a:solidFill>
                  <a:srgbClr val="990033"/>
                </a:solidFill>
                <a:effectLst/>
              </a:rPr>
              <a:t>-FeO</a:t>
            </a:r>
            <a:r>
              <a:rPr lang="en-US" sz="1800" b="1" baseline="-25000">
                <a:solidFill>
                  <a:srgbClr val="990033"/>
                </a:solidFill>
                <a:effectLst/>
              </a:rPr>
              <a:t>y</a:t>
            </a:r>
            <a:r>
              <a:rPr lang="en-US" sz="1800" b="1">
                <a:solidFill>
                  <a:srgbClr val="990033"/>
                </a:solidFill>
                <a:effectLst/>
              </a:rPr>
              <a:t> and VVER Vessel Steel</a:t>
            </a:r>
            <a:r>
              <a:rPr lang="en-US" sz="1800" b="1">
                <a:effectLst/>
              </a:rPr>
              <a:t> // Proceeding of ICAPP’08, Anaheim, CA USA, June 8-12, 2008, Paper 8052.</a:t>
            </a:r>
          </a:p>
          <a:p>
            <a:pPr marL="457200" indent="-457200">
              <a:lnSpc>
                <a:spcPct val="90000"/>
              </a:lnSpc>
              <a:spcBef>
                <a:spcPct val="45000"/>
              </a:spcBef>
              <a:buFontTx/>
              <a:buAutoNum type="arabicPeriod"/>
            </a:pPr>
            <a:r>
              <a:rPr lang="en-US" sz="1800" b="1">
                <a:effectLst/>
              </a:rPr>
              <a:t>Bechta S.V., Granovsky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S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Khabensky V.B., Krushinov E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V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Vitol S.A., Sulatsky A.A., Gusarov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V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Almjashev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I</a:t>
            </a:r>
            <a:r>
              <a:rPr lang="ru-RU" sz="1800" b="1">
                <a:effectLst/>
              </a:rPr>
              <a:t>.,</a:t>
            </a:r>
            <a:r>
              <a:rPr lang="ru-RU" sz="1800" b="1"/>
              <a:t> </a:t>
            </a:r>
            <a:r>
              <a:rPr lang="en-US" sz="1800" b="1">
                <a:effectLst/>
              </a:rPr>
              <a:t>Mezentseva L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P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Krushinov E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V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Kotova S.Yu., Kosarevsky R.A., Barrachin M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Bottomley D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Fischer M</a:t>
            </a:r>
            <a:r>
              <a:rPr lang="ru-RU" sz="1800" b="1">
                <a:effectLst/>
              </a:rPr>
              <a:t>.,</a:t>
            </a:r>
            <a:r>
              <a:rPr lang="en-US" sz="1800" b="1">
                <a:effectLst/>
              </a:rPr>
              <a:t> Fichot F</a:t>
            </a:r>
            <a:r>
              <a:rPr lang="ru-RU" sz="1800" b="1">
                <a:effectLst/>
              </a:rPr>
              <a:t>. </a:t>
            </a:r>
            <a:r>
              <a:rPr lang="en-US" sz="1800" b="1">
                <a:solidFill>
                  <a:srgbClr val="990033"/>
                </a:solidFill>
                <a:effectLst/>
              </a:rPr>
              <a:t>Corium Phase Equilibria from MASCA, METCOR and CORPHAD Results</a:t>
            </a:r>
            <a:r>
              <a:rPr lang="en-US" sz="1800" b="1">
                <a:effectLst/>
              </a:rPr>
              <a:t> // Nucl. Eng. and Design, 238, p. 2761-2771 (2008).</a:t>
            </a:r>
          </a:p>
          <a:p>
            <a:pPr marL="457200" indent="-457200">
              <a:lnSpc>
                <a:spcPct val="90000"/>
              </a:lnSpc>
              <a:spcBef>
                <a:spcPct val="45000"/>
              </a:spcBef>
              <a:buFontTx/>
              <a:buAutoNum type="arabicPeriod"/>
            </a:pPr>
            <a:r>
              <a:rPr lang="en-US" sz="1800" b="1">
                <a:effectLst/>
              </a:rPr>
              <a:t>Bechta S.V., Granovsky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S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Khabensky V.B., Krushinov E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V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Vitol S.A., Sulatsky A.A., Gusarov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V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Almjashev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I</a:t>
            </a:r>
            <a:r>
              <a:rPr lang="ru-RU" sz="1800" b="1">
                <a:effectLst/>
              </a:rPr>
              <a:t>.,</a:t>
            </a:r>
            <a:r>
              <a:rPr lang="en-US" sz="1800" b="1">
                <a:effectLst/>
              </a:rPr>
              <a:t> Lopukh D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B</a:t>
            </a:r>
            <a:r>
              <a:rPr lang="ru-RU" sz="1800" b="1">
                <a:effectLst/>
              </a:rPr>
              <a:t>.,</a:t>
            </a:r>
            <a:r>
              <a:rPr lang="en-US" sz="1800" b="1">
                <a:effectLst/>
              </a:rPr>
              <a:t> Bottomley D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Fischer M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Piluso P., Miassoedov A., Tromm W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Altstadt E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Fichot F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Kymalainen O. </a:t>
            </a:r>
            <a:r>
              <a:rPr lang="en-US" sz="1800" b="1">
                <a:solidFill>
                  <a:srgbClr val="990033"/>
                </a:solidFill>
                <a:effectLst/>
              </a:rPr>
              <a:t>VVER Vessel Steel Corrosion at Interaction with Molten Corium in Oxidizing Atmosphere</a:t>
            </a:r>
            <a:r>
              <a:rPr lang="en-US" sz="1800" b="1">
                <a:effectLst/>
              </a:rPr>
              <a:t> //</a:t>
            </a:r>
            <a:r>
              <a:rPr lang="ru-RU" sz="1800" b="1">
                <a:solidFill>
                  <a:schemeClr val="accent2"/>
                </a:solidFill>
                <a:effectLst/>
              </a:rPr>
              <a:t> </a:t>
            </a:r>
            <a:r>
              <a:rPr lang="en-US" sz="1800" b="1">
                <a:effectLst/>
              </a:rPr>
              <a:t>Nucl. Eng. and Design, 239</a:t>
            </a:r>
            <a:r>
              <a:rPr lang="ru-RU" sz="1800" b="1">
                <a:effectLst/>
              </a:rPr>
              <a:t> (2009)</a:t>
            </a:r>
            <a:r>
              <a:rPr lang="en-US" sz="1800" b="1">
                <a:effectLst/>
              </a:rPr>
              <a:t>, </a:t>
            </a:r>
            <a:r>
              <a:rPr lang="ru-RU" sz="1800" b="1">
                <a:effectLst/>
              </a:rPr>
              <a:t/>
            </a:r>
            <a:br>
              <a:rPr lang="ru-RU" sz="1800" b="1">
                <a:effectLst/>
              </a:rPr>
            </a:br>
            <a:r>
              <a:rPr lang="en-US" sz="1800" b="1">
                <a:effectLst/>
              </a:rPr>
              <a:t>p. 1103-1112.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1800" b="1">
                <a:solidFill>
                  <a:schemeClr val="accent2"/>
                </a:solidFill>
                <a:effectLst/>
              </a:rPr>
              <a:t> 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en-US" sz="1800" b="1">
                <a:effectLst/>
              </a:rPr>
              <a:t> </a:t>
            </a:r>
            <a:endParaRPr lang="ru-RU" sz="1800" b="1"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71CF5526-2332-427C-A237-BBF7CACCD477}" type="slidenum">
              <a:rPr lang="en-GB"/>
              <a:pPr/>
              <a:t>57</a:t>
            </a:fld>
            <a:endParaRPr lang="en-GB"/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Publications during</a:t>
            </a:r>
            <a:r>
              <a:rPr lang="ru-RU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METCOR-P (2)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5025" y="1485900"/>
            <a:ext cx="7772400" cy="4114800"/>
          </a:xfrm>
        </p:spPr>
        <p:txBody>
          <a:bodyPr/>
          <a:lstStyle/>
          <a:p>
            <a:pPr marL="457200" indent="-457200">
              <a:buFont typeface="Wingdings" pitchFamily="2" charset="2"/>
              <a:buNone/>
            </a:pPr>
            <a:r>
              <a:rPr lang="en-US" sz="1800" b="1">
                <a:effectLst/>
              </a:rPr>
              <a:t>4.	Bechta S.V., Granovsky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S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Khabensky V.B. et.al. </a:t>
            </a:r>
            <a:r>
              <a:rPr lang="en-US" sz="1800" b="1">
                <a:solidFill>
                  <a:srgbClr val="990033"/>
                </a:solidFill>
                <a:effectLst/>
              </a:rPr>
              <a:t>VVER Steel Corrosion during In-Vessel Retention of Corium Melt </a:t>
            </a:r>
            <a:r>
              <a:rPr lang="en-US" sz="1800" b="1">
                <a:effectLst/>
              </a:rPr>
              <a:t>// Proceeding of the 3</a:t>
            </a:r>
            <a:r>
              <a:rPr lang="en-US" sz="1800" b="1" baseline="30000">
                <a:effectLst/>
              </a:rPr>
              <a:t>rd</a:t>
            </a:r>
            <a:r>
              <a:rPr lang="en-US" sz="1800" b="1">
                <a:effectLst/>
              </a:rPr>
              <a:t> European Review Meeting on Severe Accident Research (ERMSAR 2008), Paper 2.7, Nesseber, Bulgaria, September 23-25 (2008).</a:t>
            </a:r>
          </a:p>
          <a:p>
            <a:pPr marL="457200" indent="-457200">
              <a:buFont typeface="Wingdings" pitchFamily="2" charset="2"/>
              <a:buAutoNum type="arabicPeriod" startAt="5"/>
            </a:pPr>
            <a:r>
              <a:rPr lang="en-US" sz="1800" b="1">
                <a:effectLst/>
              </a:rPr>
              <a:t>Bechta S.V., Granovsky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S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Khabensky V.B. et.al. </a:t>
            </a:r>
            <a:r>
              <a:rPr lang="en-US" sz="1800" b="1">
                <a:solidFill>
                  <a:srgbClr val="990033"/>
                </a:solidFill>
                <a:effectLst/>
              </a:rPr>
              <a:t>Interaction between Molten Corium UO</a:t>
            </a:r>
            <a:r>
              <a:rPr lang="en-US" sz="1800" b="1" baseline="-25000">
                <a:solidFill>
                  <a:srgbClr val="990033"/>
                </a:solidFill>
                <a:effectLst/>
              </a:rPr>
              <a:t>2+x</a:t>
            </a:r>
            <a:r>
              <a:rPr lang="en-US" sz="1800" b="1">
                <a:solidFill>
                  <a:srgbClr val="990033"/>
                </a:solidFill>
                <a:effectLst/>
              </a:rPr>
              <a:t>-ZrO</a:t>
            </a:r>
            <a:r>
              <a:rPr lang="en-US" sz="1800" b="1" baseline="-25000">
                <a:solidFill>
                  <a:srgbClr val="990033"/>
                </a:solidFill>
                <a:effectLst/>
              </a:rPr>
              <a:t>2</a:t>
            </a:r>
            <a:r>
              <a:rPr lang="en-US" sz="1800" b="1">
                <a:solidFill>
                  <a:srgbClr val="990033"/>
                </a:solidFill>
                <a:effectLst/>
              </a:rPr>
              <a:t>-FeO</a:t>
            </a:r>
            <a:r>
              <a:rPr lang="en-US" sz="1800" b="1" baseline="-25000">
                <a:solidFill>
                  <a:srgbClr val="990033"/>
                </a:solidFill>
                <a:effectLst/>
              </a:rPr>
              <a:t>y</a:t>
            </a:r>
            <a:r>
              <a:rPr lang="en-US" sz="1800" b="1">
                <a:solidFill>
                  <a:srgbClr val="990033"/>
                </a:solidFill>
                <a:effectLst/>
              </a:rPr>
              <a:t> and VVER Vessel Steel</a:t>
            </a:r>
            <a:r>
              <a:rPr lang="en-US" sz="1800" b="1">
                <a:effectLst/>
              </a:rPr>
              <a:t> // J. Nucl. Technology, Vol. 170, </a:t>
            </a:r>
            <a:r>
              <a:rPr lang="ru-RU" sz="1800" b="1">
                <a:effectLst/>
              </a:rPr>
              <a:t>№</a:t>
            </a:r>
            <a:r>
              <a:rPr lang="en-BZ" sz="1800" b="1">
                <a:effectLst/>
              </a:rPr>
              <a:t>1 (2010), p. 210-218</a:t>
            </a:r>
            <a:r>
              <a:rPr lang="en-US" sz="1800" b="1">
                <a:effectLst/>
              </a:rPr>
              <a:t>.</a:t>
            </a:r>
          </a:p>
          <a:p>
            <a:pPr marL="457200" indent="-457200">
              <a:buFont typeface="Wingdings" pitchFamily="2" charset="2"/>
              <a:buAutoNum type="arabicPeriod" startAt="5"/>
            </a:pPr>
            <a:r>
              <a:rPr lang="en-US" sz="1800" b="1">
                <a:effectLst/>
              </a:rPr>
              <a:t>Bechta S.V., Granovsky V</a:t>
            </a:r>
            <a:r>
              <a:rPr lang="ru-RU" sz="1800" b="1">
                <a:effectLst/>
              </a:rPr>
              <a:t>.</a:t>
            </a:r>
            <a:r>
              <a:rPr lang="en-US" sz="1800" b="1">
                <a:effectLst/>
              </a:rPr>
              <a:t>S</a:t>
            </a:r>
            <a:r>
              <a:rPr lang="ru-RU" sz="1800" b="1">
                <a:effectLst/>
              </a:rPr>
              <a:t>., </a:t>
            </a:r>
            <a:r>
              <a:rPr lang="en-US" sz="1800" b="1">
                <a:effectLst/>
              </a:rPr>
              <a:t>Khabensky V.B. et.al. </a:t>
            </a:r>
            <a:r>
              <a:rPr lang="en-US" sz="1800" b="1">
                <a:solidFill>
                  <a:srgbClr val="990033"/>
                </a:solidFill>
                <a:effectLst/>
              </a:rPr>
              <a:t>The influence of thermogradient conditions on physicochemical interaction of the suboxidized molten corium with steel during in-vessel retention of the melt</a:t>
            </a:r>
            <a:r>
              <a:rPr lang="ru-RU" sz="1800" b="1">
                <a:solidFill>
                  <a:srgbClr val="990033"/>
                </a:solidFill>
                <a:effectLst/>
              </a:rPr>
              <a:t>. (</a:t>
            </a:r>
            <a:r>
              <a:rPr lang="en-US" sz="1800" b="1">
                <a:solidFill>
                  <a:srgbClr val="990033"/>
                </a:solidFill>
                <a:effectLst/>
              </a:rPr>
              <a:t>Russian version</a:t>
            </a:r>
            <a:r>
              <a:rPr lang="ru-RU" sz="1800" b="1">
                <a:solidFill>
                  <a:srgbClr val="990033"/>
                </a:solidFill>
                <a:effectLst/>
              </a:rPr>
              <a:t>)</a:t>
            </a:r>
            <a:r>
              <a:rPr lang="en-US" sz="1800" b="1">
                <a:solidFill>
                  <a:srgbClr val="990033"/>
                </a:solidFill>
                <a:effectLst/>
              </a:rPr>
              <a:t>.</a:t>
            </a:r>
            <a:endParaRPr lang="ru-RU" sz="1800" b="1">
              <a:solidFill>
                <a:srgbClr val="990033"/>
              </a:solidFill>
              <a:effectLst/>
            </a:endParaRPr>
          </a:p>
          <a:p>
            <a:pPr marL="457200" indent="-457200">
              <a:buFont typeface="Wingdings" pitchFamily="2" charset="2"/>
              <a:buAutoNum type="arabicPeriod" startAt="5"/>
            </a:pPr>
            <a:endParaRPr lang="ru-RU" sz="1800" b="1">
              <a:solidFill>
                <a:srgbClr val="990033"/>
              </a:solidFill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0D011644-44CC-4504-8C78-0C08481AD4D6}" type="slidenum">
              <a:rPr lang="en-GB"/>
              <a:pPr/>
              <a:t>6</a:t>
            </a:fld>
            <a:endParaRPr lang="en-GB"/>
          </a:p>
        </p:txBody>
      </p:sp>
      <p:sp>
        <p:nvSpPr>
          <p:cNvPr id="77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727075" y="400050"/>
            <a:ext cx="7772400" cy="639763"/>
          </a:xfrm>
          <a:noFill/>
          <a:ln/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Interaction of suboxidized molten corium</a:t>
            </a:r>
            <a:b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with European vessel steel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72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31838" y="2736850"/>
            <a:ext cx="7978775" cy="1841500"/>
          </a:xfrm>
          <a:noFill/>
          <a:ln/>
        </p:spPr>
        <p:txBody>
          <a:bodyPr/>
          <a:lstStyle/>
          <a:p>
            <a:pPr algn="just"/>
            <a:r>
              <a:rPr lang="en-US" b="1">
                <a:effectLst/>
              </a:rPr>
              <a:t>Comparison of the corrosion rate and depth for European and Russian vessel steel at its interaction with suboxidized molten corium</a:t>
            </a:r>
            <a:endParaRPr lang="ru-RU" b="1">
              <a:effectLst/>
            </a:endParaRPr>
          </a:p>
        </p:txBody>
      </p:sp>
      <p:sp>
        <p:nvSpPr>
          <p:cNvPr id="777222" name="Text Box 6"/>
          <p:cNvSpPr txBox="1">
            <a:spLocks noChangeArrowheads="1"/>
          </p:cNvSpPr>
          <p:nvPr/>
        </p:nvSpPr>
        <p:spPr bwMode="auto">
          <a:xfrm>
            <a:off x="2886075" y="1330325"/>
            <a:ext cx="319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TEST MCP-5</a:t>
            </a:r>
            <a:endParaRPr lang="ru-RU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777223" name="Text Box 7"/>
          <p:cNvSpPr txBox="1">
            <a:spLocks noChangeArrowheads="1"/>
          </p:cNvSpPr>
          <p:nvPr/>
        </p:nvSpPr>
        <p:spPr bwMode="auto">
          <a:xfrm>
            <a:off x="3405188" y="2120900"/>
            <a:ext cx="241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>
                <a:solidFill>
                  <a:srgbClr val="000066"/>
                </a:solidFill>
                <a:latin typeface="Arial" pitchFamily="34" charset="0"/>
              </a:rPr>
              <a:t>Objectives</a:t>
            </a:r>
            <a:endParaRPr lang="ru-RU" sz="280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6BB6C2EA-18B2-481B-A0AE-BDF256543EFD}" type="slidenum">
              <a:rPr lang="en-GB"/>
              <a:pPr/>
              <a:t>7</a:t>
            </a:fld>
            <a:endParaRPr lang="en-GB"/>
          </a:p>
        </p:txBody>
      </p:sp>
      <p:sp>
        <p:nvSpPr>
          <p:cNvPr id="77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722313" y="0"/>
            <a:ext cx="7772400" cy="639763"/>
          </a:xfrm>
          <a:noFill/>
          <a:ln/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RASPLAV-3 Installation</a:t>
            </a:r>
            <a:r>
              <a:rPr lang="ru-RU"/>
              <a:t> </a:t>
            </a:r>
            <a:endParaRPr lang="en-US"/>
          </a:p>
        </p:txBody>
      </p:sp>
      <p:pic>
        <p:nvPicPr>
          <p:cNvPr id="774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243013"/>
            <a:ext cx="3810000" cy="3290887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4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84288"/>
            <a:ext cx="2438400" cy="32385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4151" name="Rectangle 7"/>
          <p:cNvSpPr>
            <a:spLocks noChangeArrowheads="1"/>
          </p:cNvSpPr>
          <p:nvPr/>
        </p:nvSpPr>
        <p:spPr bwMode="auto">
          <a:xfrm>
            <a:off x="677863" y="4543425"/>
            <a:ext cx="7539037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 anchor="ctr">
            <a:spAutoFit/>
          </a:bodyPr>
          <a:lstStyle/>
          <a:p>
            <a:pPr defTabSz="762000">
              <a:lnSpc>
                <a:spcPct val="130000"/>
              </a:lnSpc>
            </a:pPr>
            <a:r>
              <a:rPr lang="en-US" sz="1200"/>
              <a:t> 1 –pyrometer shaft; 2 –cover; 3 –electromagnetic screen; 4 – quartz tube; 5 – crucible section;</a:t>
            </a:r>
            <a:br>
              <a:rPr lang="en-US" sz="1200"/>
            </a:br>
            <a:r>
              <a:rPr lang="en-US" sz="1200"/>
              <a:t> 6 – inductor; 7 –melt; 8 – acoustic defect; 9 – molten ZrO</a:t>
            </a:r>
            <a:r>
              <a:rPr lang="en-US" sz="1200" baseline="-25000"/>
              <a:t>2</a:t>
            </a:r>
            <a:r>
              <a:rPr lang="en-US" sz="1200"/>
              <a:t>; 10 –ZrO</a:t>
            </a:r>
            <a:r>
              <a:rPr lang="en-US" sz="1200" baseline="-25000"/>
              <a:t>2</a:t>
            </a:r>
            <a:r>
              <a:rPr lang="en-US" sz="1200"/>
              <a:t> powder thermal insulation; </a:t>
            </a:r>
            <a:br>
              <a:rPr lang="en-US" sz="1200"/>
            </a:br>
            <a:r>
              <a:rPr lang="en-US" sz="1200"/>
              <a:t>11 – vessel steel specimen; 12 –top calorimeter of the specimen; </a:t>
            </a:r>
            <a:br>
              <a:rPr lang="en-US" sz="1200"/>
            </a:br>
            <a:r>
              <a:rPr lang="en-US" sz="1200"/>
              <a:t>13 – bottom calorimeter of the specimen; 14 – kaolin wool insulation; 15 –ultrasonic sensor; </a:t>
            </a:r>
            <a:br>
              <a:rPr lang="en-US" sz="1200"/>
            </a:br>
            <a:r>
              <a:rPr lang="en-US" sz="1200"/>
              <a:t>16 –thermocouples; 17 – crust, 18 – electromagnetic screen; 19 – uncooled electromagnetic screen; 20 – cylindrical support of the specimen</a:t>
            </a:r>
            <a:r>
              <a:rPr lang="ru-RU" sz="1200"/>
              <a:t> </a:t>
            </a:r>
            <a:endParaRPr lang="en-GB" sz="1200"/>
          </a:p>
        </p:txBody>
      </p:sp>
      <p:sp>
        <p:nvSpPr>
          <p:cNvPr id="774152" name="Rectangle 8"/>
          <p:cNvSpPr>
            <a:spLocks noChangeArrowheads="1"/>
          </p:cNvSpPr>
          <p:nvPr/>
        </p:nvSpPr>
        <p:spPr bwMode="auto">
          <a:xfrm>
            <a:off x="1474788" y="701675"/>
            <a:ext cx="52959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/>
          <a:lstStyle/>
          <a:p>
            <a:pPr marL="342900" indent="-342900" defTabSz="762000">
              <a:spcBef>
                <a:spcPct val="20000"/>
              </a:spcBef>
              <a:buFont typeface="Wingdings" pitchFamily="2" charset="2"/>
              <a:buNone/>
            </a:pPr>
            <a:r>
              <a:rPr lang="en-US" sz="1800">
                <a:solidFill>
                  <a:srgbClr val="000066"/>
                </a:solidFill>
              </a:rPr>
              <a:t>Furnace schematics</a:t>
            </a: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CCD670AE-7E09-46EE-A08D-EDB1EA0F1B63}" type="slidenum">
              <a:rPr lang="en-GB"/>
              <a:pPr/>
              <a:t>8</a:t>
            </a:fld>
            <a:endParaRPr lang="en-GB"/>
          </a:p>
        </p:txBody>
      </p:sp>
      <p:sp>
        <p:nvSpPr>
          <p:cNvPr id="775172" name="Rectangle 4"/>
          <p:cNvSpPr>
            <a:spLocks noGrp="1" noChangeArrowheads="1"/>
          </p:cNvSpPr>
          <p:nvPr>
            <p:ph type="title"/>
          </p:nvPr>
        </p:nvSpPr>
        <p:spPr>
          <a:xfrm>
            <a:off x="736600" y="277813"/>
            <a:ext cx="7772400" cy="639762"/>
          </a:xfrm>
          <a:noFill/>
          <a:ln/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Gas-aerosol system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75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954088"/>
            <a:ext cx="7191375" cy="4156075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5174" name="Text Box 6"/>
          <p:cNvSpPr txBox="1">
            <a:spLocks noChangeArrowheads="1"/>
          </p:cNvSpPr>
          <p:nvPr/>
        </p:nvSpPr>
        <p:spPr bwMode="auto">
          <a:xfrm>
            <a:off x="1468438" y="5356225"/>
            <a:ext cx="60896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1 –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Ar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tank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2 –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silica gel drier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3 –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flow-rate transducer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4 –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cyclone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5 –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LAF filter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6 –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AFA filter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1600">
                <a:solidFill>
                  <a:srgbClr val="000066"/>
                </a:solidFill>
                <a:latin typeface="Arial" pitchFamily="34" charset="0"/>
              </a:rPr>
            </a:b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7 –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electrochemical oxygen detector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8 –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hydro lock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; 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/>
            </a:r>
            <a:br>
              <a:rPr lang="en-US" sz="1600">
                <a:solidFill>
                  <a:srgbClr val="000066"/>
                </a:solidFill>
                <a:latin typeface="Arial" pitchFamily="34" charset="0"/>
              </a:rPr>
            </a:b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9,</a:t>
            </a:r>
            <a:r>
              <a:rPr lang="ru-RU" sz="1600">
                <a:solidFill>
                  <a:srgbClr val="000066"/>
                </a:solidFill>
                <a:latin typeface="Arial" pitchFamily="34" charset="0"/>
              </a:rPr>
              <a:t>10 –</a:t>
            </a:r>
            <a:r>
              <a:rPr lang="en-US" sz="1600">
                <a:solidFill>
                  <a:srgbClr val="000066"/>
                </a:solidFill>
                <a:latin typeface="Arial" pitchFamily="34" charset="0"/>
              </a:rPr>
              <a:t> vacuum pump</a:t>
            </a:r>
            <a:endParaRPr lang="ru-RU" sz="1600">
              <a:solidFill>
                <a:srgbClr val="000066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 1</a:t>
            </a:r>
            <a:r>
              <a:rPr lang="ru-RU"/>
              <a:t>8</a:t>
            </a:r>
            <a:r>
              <a:rPr lang="en-US" baseline="30000"/>
              <a:t>th</a:t>
            </a:r>
            <a:r>
              <a:rPr lang="en-US"/>
              <a:t> CEG-SAM meeting, St. Petersburg, Russia, September 28-30, 2010                                     </a:t>
            </a:r>
            <a:r>
              <a:rPr lang="en-GB"/>
              <a:t> </a:t>
            </a:r>
            <a:fld id="{B0DFACD3-54DC-4DFC-97AC-10834FE3977A}" type="slidenum">
              <a:rPr lang="en-GB"/>
              <a:pPr/>
              <a:t>9</a:t>
            </a:fld>
            <a:endParaRPr lang="en-GB"/>
          </a:p>
        </p:txBody>
      </p:sp>
      <p:sp>
        <p:nvSpPr>
          <p:cNvPr id="776196" name="Rectangle 4"/>
          <p:cNvSpPr>
            <a:spLocks noGrp="1" noChangeArrowheads="1"/>
          </p:cNvSpPr>
          <p:nvPr>
            <p:ph type="title"/>
          </p:nvPr>
        </p:nvSpPr>
        <p:spPr>
          <a:xfrm>
            <a:off x="646113" y="173038"/>
            <a:ext cx="7772400" cy="639762"/>
          </a:xfrm>
          <a:noFill/>
          <a:ln/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Experimental procedure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776197" name="Object 5"/>
          <p:cNvGraphicFramePr>
            <a:graphicFrameLocks noChangeAspect="1"/>
          </p:cNvGraphicFramePr>
          <p:nvPr/>
        </p:nvGraphicFramePr>
        <p:xfrm>
          <a:off x="720725" y="863600"/>
          <a:ext cx="7783513" cy="571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6198" name="Документ" r:id="rId3" imgW="6069860" imgH="4469772" progId="Word.Document.8">
                  <p:embed/>
                </p:oleObj>
              </mc:Choice>
              <mc:Fallback>
                <p:oleObj name="Документ" r:id="rId3" imgW="6069860" imgH="4469772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863600"/>
                        <a:ext cx="7783513" cy="571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21044</TotalTime>
  <Words>4480</Words>
  <Application>Microsoft Office PowerPoint</Application>
  <PresentationFormat>Bildschirmpräsentation (4:3)</PresentationFormat>
  <Paragraphs>554</Paragraphs>
  <Slides>57</Slides>
  <Notes>34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6</vt:i4>
      </vt:variant>
      <vt:variant>
        <vt:lpstr>Folientitel</vt:lpstr>
      </vt:variant>
      <vt:variant>
        <vt:i4>57</vt:i4>
      </vt:variant>
    </vt:vector>
  </HeadingPairs>
  <TitlesOfParts>
    <vt:vector size="72" baseType="lpstr">
      <vt:lpstr>Times New Roman</vt:lpstr>
      <vt:lpstr>Arial</vt:lpstr>
      <vt:lpstr>Wingdings</vt:lpstr>
      <vt:lpstr>Times New Roman CYR</vt:lpstr>
      <vt:lpstr>Gulim</vt:lpstr>
      <vt:lpstr>Symbol</vt:lpstr>
      <vt:lpstr>Mangal</vt:lpstr>
      <vt:lpstr>Arial Unicode MS</vt:lpstr>
      <vt:lpstr>Оформление по умолчанию</vt:lpstr>
      <vt:lpstr>CorelDRAW 7.0 Graphic</vt:lpstr>
      <vt:lpstr>Microsoft Word Document</vt:lpstr>
      <vt:lpstr>Документ Microsoft Word</vt:lpstr>
      <vt:lpstr>Microsoft Equation 3.0</vt:lpstr>
      <vt:lpstr>Grapher Plot Document</vt:lpstr>
      <vt:lpstr>Точечный рисунок</vt:lpstr>
      <vt:lpstr>Progress Report  on the ISTC project #3592  “Investigation of Corium Melt Interaction  with NPP Reactor Vessel Steel”  (METCOR-P) </vt:lpstr>
      <vt:lpstr>Contents</vt:lpstr>
      <vt:lpstr>METCOR-P project general information </vt:lpstr>
      <vt:lpstr>Objectives of METCOR-P project</vt:lpstr>
      <vt:lpstr>PowerPoint-Präsentation</vt:lpstr>
      <vt:lpstr>Interaction of suboxidized molten corium  with European vessel steel</vt:lpstr>
      <vt:lpstr>RASPLAV-3 Installation </vt:lpstr>
      <vt:lpstr>Gas-aerosol system</vt:lpstr>
      <vt:lpstr>Experimental procedure</vt:lpstr>
      <vt:lpstr>PowerPoint-Präsentation</vt:lpstr>
      <vt:lpstr>PowerPoint-Präsentation</vt:lpstr>
      <vt:lpstr>Specimen axial section</vt:lpstr>
      <vt:lpstr>Specimen temperature conditions and IZ final boundary position in the end of the test </vt:lpstr>
      <vt:lpstr>Comparison with corrosion of Russian vessel steel</vt:lpstr>
      <vt:lpstr>Comparison with corrosion of Russian vessel steel (2)</vt:lpstr>
      <vt:lpstr>Comparison with corrosion of Russian  vessel steel (3) </vt:lpstr>
      <vt:lpstr>PowerPoint-Präsentation</vt:lpstr>
      <vt:lpstr>Conclusions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Experimental procedure</vt:lpstr>
      <vt:lpstr>Surface view during the test</vt:lpstr>
      <vt:lpstr>Post-test analysis (in progress) </vt:lpstr>
      <vt:lpstr>Post-test analysis (2)</vt:lpstr>
      <vt:lpstr>Primary Conclusions</vt:lpstr>
      <vt:lpstr>PowerPoint-Präsentation</vt:lpstr>
      <vt:lpstr>PowerPoint-Präsentation</vt:lpstr>
      <vt:lpstr>PowerPoint-Präsentation</vt:lpstr>
      <vt:lpstr>PowerPoint-Präsentation</vt:lpstr>
      <vt:lpstr>Experimental procedure</vt:lpstr>
      <vt:lpstr>Crust surface after experiment</vt:lpstr>
      <vt:lpstr>Post-test analysis (3)</vt:lpstr>
      <vt:lpstr>Primary Conclusions</vt:lpstr>
      <vt:lpstr>Preparation of Test МСР-8 on the interaction of metallic melt with vertical specimen</vt:lpstr>
      <vt:lpstr>Test MCP-1</vt:lpstr>
      <vt:lpstr>Objectives of test MCP-8</vt:lpstr>
      <vt:lpstr>Objectives of pretest Pr1-MCP-8</vt:lpstr>
      <vt:lpstr>Principle of US monitoring</vt:lpstr>
      <vt:lpstr>Specimen schematics</vt:lpstr>
      <vt:lpstr>Furnace schematics</vt:lpstr>
      <vt:lpstr>Modeling of specimen cooling</vt:lpstr>
      <vt:lpstr>Modeling of Specimen Cooling (2)</vt:lpstr>
      <vt:lpstr>Pr1-MCP-8 results</vt:lpstr>
      <vt:lpstr>Pr1-MCP-8 results (2)</vt:lpstr>
      <vt:lpstr>Pr1-MCP-8 results (3)</vt:lpstr>
      <vt:lpstr>Pr1-MCP-8 results (4)</vt:lpstr>
      <vt:lpstr>Pr1-MCP-8 results (5)</vt:lpstr>
      <vt:lpstr>Pr1-MCP-8 results (6)</vt:lpstr>
      <vt:lpstr>Pr1-MCP-8 results (7)</vt:lpstr>
      <vt:lpstr>Conclusions</vt:lpstr>
      <vt:lpstr>Planning</vt:lpstr>
      <vt:lpstr>METCOR-P project reporting</vt:lpstr>
      <vt:lpstr>Publications during METCOR-P</vt:lpstr>
      <vt:lpstr>Publications during METCOR-P (2)</vt:lpstr>
    </vt:vector>
  </TitlesOfParts>
  <Manager>V KHABENSKY</Manager>
  <Company>NITI (Russia)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 on the ISTC project#3592 METCOR-P</dc:title>
  <dc:subject>17CEG-SAM meeting</dc:subject>
  <dc:creator>S BECHTA</dc:creator>
  <cp:lastModifiedBy>Peters, Ursula</cp:lastModifiedBy>
  <cp:revision>700</cp:revision>
  <cp:lastPrinted>2001-10-30T08:59:27Z</cp:lastPrinted>
  <dcterms:created xsi:type="dcterms:W3CDTF">1998-10-12T06:52:06Z</dcterms:created>
  <dcterms:modified xsi:type="dcterms:W3CDTF">2012-10-12T16:45:38Z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asmolov@nsi.kiae.ru</vt:lpwstr>
  </property>
  <property fmtid="{D5CDD505-2E9C-101B-9397-08002B2CF9AE}" pid="8" name="HomePage">
    <vt:lpwstr>http:\\www.nsi.kiae.ru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10140862</vt:i4>
  </property>
  <property fmtid="{D5CDD505-2E9C-101B-9397-08002B2CF9AE}" pid="14" name="TextColor">
    <vt:i4>0</vt:i4>
  </property>
  <property fmtid="{D5CDD505-2E9C-101B-9397-08002B2CF9AE}" pid="15" name="LinkColor">
    <vt:i4>16711680</vt:i4>
  </property>
  <property fmtid="{D5CDD505-2E9C-101B-9397-08002B2CF9AE}" pid="16" name="VisitedColor">
    <vt:i4>10040268</vt:i4>
  </property>
  <property fmtid="{D5CDD505-2E9C-101B-9397-08002B2CF9AE}" pid="17" name="TransparentButton">
    <vt:i4>-1</vt:i4>
  </property>
  <property fmtid="{D5CDD505-2E9C-101B-9397-08002B2CF9AE}" pid="18" name="ButtonType">
    <vt:i4>1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C:\PRG10\ASMOLOV</vt:lpwstr>
  </property>
  <property fmtid="{D5CDD505-2E9C-101B-9397-08002B2CF9AE}" pid="22" name="Description0">
    <vt:lpwstr>Progress Report on the ISTC project #3592 “Investigation of Corium Melt Interaction with NPP Reactor Vessel Steel”</vt:lpwstr>
  </property>
</Properties>
</file>