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6" r:id="rId1"/>
  </p:sldMasterIdLst>
  <p:notesMasterIdLst>
    <p:notesMasterId r:id="rId14"/>
  </p:notesMasterIdLst>
  <p:handoutMasterIdLst>
    <p:handoutMasterId r:id="rId15"/>
  </p:handoutMasterIdLst>
  <p:sldIdLst>
    <p:sldId id="581" r:id="rId2"/>
    <p:sldId id="576" r:id="rId3"/>
    <p:sldId id="584" r:id="rId4"/>
    <p:sldId id="580" r:id="rId5"/>
    <p:sldId id="587" r:id="rId6"/>
    <p:sldId id="578" r:id="rId7"/>
    <p:sldId id="588" r:id="rId8"/>
    <p:sldId id="589" r:id="rId9"/>
    <p:sldId id="590" r:id="rId10"/>
    <p:sldId id="583" r:id="rId11"/>
    <p:sldId id="592" r:id="rId12"/>
    <p:sldId id="591" r:id="rId13"/>
  </p:sldIdLst>
  <p:sldSz cx="9144000" cy="6858000" type="screen4x3"/>
  <p:notesSz cx="9928225" cy="6797675"/>
  <p:defaultTextStyle>
    <a:defPPr>
      <a:defRPr lang="en-US"/>
    </a:defPPr>
    <a:lvl1pPr algn="l" rtl="0" fontAlgn="base">
      <a:spcBef>
        <a:spcPct val="0"/>
      </a:spcBef>
      <a:spcAft>
        <a:spcPct val="0"/>
      </a:spcAft>
      <a:defRPr b="1" kern="1200">
        <a:solidFill>
          <a:schemeClr val="tx1"/>
        </a:solidFill>
        <a:latin typeface="Garamond" pitchFamily="18" charset="0"/>
        <a:ea typeface="+mn-ea"/>
        <a:cs typeface="Arial" charset="0"/>
      </a:defRPr>
    </a:lvl1pPr>
    <a:lvl2pPr marL="457200" algn="l" rtl="0" fontAlgn="base">
      <a:spcBef>
        <a:spcPct val="0"/>
      </a:spcBef>
      <a:spcAft>
        <a:spcPct val="0"/>
      </a:spcAft>
      <a:defRPr b="1" kern="1200">
        <a:solidFill>
          <a:schemeClr val="tx1"/>
        </a:solidFill>
        <a:latin typeface="Garamond" pitchFamily="18" charset="0"/>
        <a:ea typeface="+mn-ea"/>
        <a:cs typeface="Arial" charset="0"/>
      </a:defRPr>
    </a:lvl2pPr>
    <a:lvl3pPr marL="914400" algn="l" rtl="0" fontAlgn="base">
      <a:spcBef>
        <a:spcPct val="0"/>
      </a:spcBef>
      <a:spcAft>
        <a:spcPct val="0"/>
      </a:spcAft>
      <a:defRPr b="1" kern="1200">
        <a:solidFill>
          <a:schemeClr val="tx1"/>
        </a:solidFill>
        <a:latin typeface="Garamond" pitchFamily="18" charset="0"/>
        <a:ea typeface="+mn-ea"/>
        <a:cs typeface="Arial" charset="0"/>
      </a:defRPr>
    </a:lvl3pPr>
    <a:lvl4pPr marL="1371600" algn="l" rtl="0" fontAlgn="base">
      <a:spcBef>
        <a:spcPct val="0"/>
      </a:spcBef>
      <a:spcAft>
        <a:spcPct val="0"/>
      </a:spcAft>
      <a:defRPr b="1" kern="1200">
        <a:solidFill>
          <a:schemeClr val="tx1"/>
        </a:solidFill>
        <a:latin typeface="Garamond" pitchFamily="18" charset="0"/>
        <a:ea typeface="+mn-ea"/>
        <a:cs typeface="Arial" charset="0"/>
      </a:defRPr>
    </a:lvl4pPr>
    <a:lvl5pPr marL="1828800" algn="l" rtl="0" fontAlgn="base">
      <a:spcBef>
        <a:spcPct val="0"/>
      </a:spcBef>
      <a:spcAft>
        <a:spcPct val="0"/>
      </a:spcAft>
      <a:defRPr b="1" kern="1200">
        <a:solidFill>
          <a:schemeClr val="tx1"/>
        </a:solidFill>
        <a:latin typeface="Garamond" pitchFamily="18" charset="0"/>
        <a:ea typeface="+mn-ea"/>
        <a:cs typeface="Arial" charset="0"/>
      </a:defRPr>
    </a:lvl5pPr>
    <a:lvl6pPr marL="2286000" algn="l" defTabSz="914400" rtl="0" eaLnBrk="1" latinLnBrk="0" hangingPunct="1">
      <a:defRPr b="1" kern="1200">
        <a:solidFill>
          <a:schemeClr val="tx1"/>
        </a:solidFill>
        <a:latin typeface="Garamond" pitchFamily="18" charset="0"/>
        <a:ea typeface="+mn-ea"/>
        <a:cs typeface="Arial" charset="0"/>
      </a:defRPr>
    </a:lvl6pPr>
    <a:lvl7pPr marL="2743200" algn="l" defTabSz="914400" rtl="0" eaLnBrk="1" latinLnBrk="0" hangingPunct="1">
      <a:defRPr b="1" kern="1200">
        <a:solidFill>
          <a:schemeClr val="tx1"/>
        </a:solidFill>
        <a:latin typeface="Garamond" pitchFamily="18" charset="0"/>
        <a:ea typeface="+mn-ea"/>
        <a:cs typeface="Arial" charset="0"/>
      </a:defRPr>
    </a:lvl7pPr>
    <a:lvl8pPr marL="3200400" algn="l" defTabSz="914400" rtl="0" eaLnBrk="1" latinLnBrk="0" hangingPunct="1">
      <a:defRPr b="1" kern="1200">
        <a:solidFill>
          <a:schemeClr val="tx1"/>
        </a:solidFill>
        <a:latin typeface="Garamond" pitchFamily="18" charset="0"/>
        <a:ea typeface="+mn-ea"/>
        <a:cs typeface="Arial" charset="0"/>
      </a:defRPr>
    </a:lvl8pPr>
    <a:lvl9pPr marL="3657600" algn="l" defTabSz="914400" rtl="0" eaLnBrk="1" latinLnBrk="0" hangingPunct="1">
      <a:defRPr b="1"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6666FF"/>
    <a:srgbClr val="006666"/>
    <a:srgbClr val="FF00FF"/>
    <a:srgbClr val="FF3300"/>
    <a:srgbClr val="008000"/>
    <a:srgbClr val="33CC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84480" autoAdjust="0"/>
  </p:normalViewPr>
  <p:slideViewPr>
    <p:cSldViewPr>
      <p:cViewPr>
        <p:scale>
          <a:sx n="96" d="100"/>
          <a:sy n="96" d="100"/>
        </p:scale>
        <p:origin x="-1066" y="-2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139" d="100"/>
          <a:sy n="139" d="100"/>
        </p:scale>
        <p:origin x="-1506" y="-114"/>
      </p:cViewPr>
      <p:guideLst>
        <p:guide orient="horz" pos="2141"/>
        <p:guide pos="312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430212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defRPr sz="1200" b="0">
                <a:latin typeface="Times New Roman" pitchFamily="18" charset="0"/>
                <a:cs typeface="Arial" charset="0"/>
              </a:defRPr>
            </a:lvl1pPr>
          </a:lstStyle>
          <a:p>
            <a:pPr>
              <a:defRPr/>
            </a:pPr>
            <a:endParaRPr lang="ru-RU"/>
          </a:p>
        </p:txBody>
      </p:sp>
      <p:sp>
        <p:nvSpPr>
          <p:cNvPr id="78851" name="Rectangle 3"/>
          <p:cNvSpPr>
            <a:spLocks noGrp="1" noChangeArrowheads="1"/>
          </p:cNvSpPr>
          <p:nvPr>
            <p:ph type="dt" sz="quarter" idx="1"/>
          </p:nvPr>
        </p:nvSpPr>
        <p:spPr bwMode="auto">
          <a:xfrm>
            <a:off x="5626100" y="0"/>
            <a:ext cx="430212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b="0">
                <a:latin typeface="Times New Roman" pitchFamily="18" charset="0"/>
                <a:cs typeface="Arial" charset="0"/>
              </a:defRPr>
            </a:lvl1pPr>
          </a:lstStyle>
          <a:p>
            <a:pPr>
              <a:defRPr/>
            </a:pPr>
            <a:endParaRPr lang="ru-RU"/>
          </a:p>
        </p:txBody>
      </p:sp>
      <p:sp>
        <p:nvSpPr>
          <p:cNvPr id="78852" name="Rectangle 4"/>
          <p:cNvSpPr>
            <a:spLocks noGrp="1" noChangeArrowheads="1"/>
          </p:cNvSpPr>
          <p:nvPr>
            <p:ph type="ftr" sz="quarter" idx="2"/>
          </p:nvPr>
        </p:nvSpPr>
        <p:spPr bwMode="auto">
          <a:xfrm>
            <a:off x="0" y="6456363"/>
            <a:ext cx="4302125" cy="341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b="0">
                <a:latin typeface="Times New Roman" pitchFamily="18" charset="0"/>
                <a:cs typeface="Arial" charset="0"/>
              </a:defRPr>
            </a:lvl1pPr>
          </a:lstStyle>
          <a:p>
            <a:pPr>
              <a:defRPr/>
            </a:pPr>
            <a:endParaRPr lang="ru-RU"/>
          </a:p>
        </p:txBody>
      </p:sp>
      <p:sp>
        <p:nvSpPr>
          <p:cNvPr id="78853" name="Rectangle 5"/>
          <p:cNvSpPr>
            <a:spLocks noGrp="1" noChangeArrowheads="1"/>
          </p:cNvSpPr>
          <p:nvPr>
            <p:ph type="sldNum" sz="quarter" idx="3"/>
          </p:nvPr>
        </p:nvSpPr>
        <p:spPr bwMode="auto">
          <a:xfrm>
            <a:off x="5626100" y="6456363"/>
            <a:ext cx="4302125" cy="341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b="0">
                <a:latin typeface="Times New Roman" pitchFamily="18" charset="0"/>
                <a:cs typeface="Arial" charset="0"/>
              </a:defRPr>
            </a:lvl1pPr>
          </a:lstStyle>
          <a:p>
            <a:pPr>
              <a:defRPr/>
            </a:pPr>
            <a:fld id="{09198C6F-1BEB-4404-BC1C-993B6AF66897}" type="slidenum">
              <a:rPr lang="ru-RU"/>
              <a:pPr>
                <a:defRPr/>
              </a:pPr>
              <a:t>‹Nr.›</a:t>
            </a:fld>
            <a:endParaRPr lang="ru-RU"/>
          </a:p>
        </p:txBody>
      </p:sp>
    </p:spTree>
    <p:extLst>
      <p:ext uri="{BB962C8B-B14F-4D97-AF65-F5344CB8AC3E}">
        <p14:creationId xmlns:p14="http://schemas.microsoft.com/office/powerpoint/2010/main" val="204472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30212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defRPr sz="1200" b="0">
                <a:latin typeface="Times New Roman" pitchFamily="18" charset="0"/>
                <a:cs typeface="Arial" charset="0"/>
              </a:defRPr>
            </a:lvl1pPr>
          </a:lstStyle>
          <a:p>
            <a:pPr>
              <a:defRPr/>
            </a:pPr>
            <a:endParaRPr lang="ru-RU"/>
          </a:p>
        </p:txBody>
      </p:sp>
      <p:sp>
        <p:nvSpPr>
          <p:cNvPr id="23555" name="Rectangle 3"/>
          <p:cNvSpPr>
            <a:spLocks noGrp="1" noChangeArrowheads="1"/>
          </p:cNvSpPr>
          <p:nvPr>
            <p:ph type="dt" idx="1"/>
          </p:nvPr>
        </p:nvSpPr>
        <p:spPr bwMode="auto">
          <a:xfrm>
            <a:off x="5626100" y="0"/>
            <a:ext cx="430212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b="0">
                <a:latin typeface="Times New Roman" pitchFamily="18" charset="0"/>
                <a:cs typeface="Arial" charset="0"/>
              </a:defRPr>
            </a:lvl1pPr>
          </a:lstStyle>
          <a:p>
            <a:pPr>
              <a:defRPr/>
            </a:pPr>
            <a:endParaRPr lang="ru-RU"/>
          </a:p>
        </p:txBody>
      </p:sp>
      <p:sp>
        <p:nvSpPr>
          <p:cNvPr id="14340" name="Rectangle 4"/>
          <p:cNvSpPr>
            <a:spLocks noGrp="1" noRot="1" noChangeAspect="1" noChangeArrowheads="1" noTextEdit="1"/>
          </p:cNvSpPr>
          <p:nvPr>
            <p:ph type="sldImg" idx="2"/>
          </p:nvPr>
        </p:nvSpPr>
        <p:spPr bwMode="auto">
          <a:xfrm>
            <a:off x="3265488" y="509588"/>
            <a:ext cx="3400425"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1323975" y="3228975"/>
            <a:ext cx="7280275"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3558" name="Rectangle 6"/>
          <p:cNvSpPr>
            <a:spLocks noGrp="1" noChangeArrowheads="1"/>
          </p:cNvSpPr>
          <p:nvPr>
            <p:ph type="ftr" sz="quarter" idx="4"/>
          </p:nvPr>
        </p:nvSpPr>
        <p:spPr bwMode="auto">
          <a:xfrm>
            <a:off x="0" y="6456363"/>
            <a:ext cx="4302125" cy="341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b="0">
                <a:latin typeface="Times New Roman" pitchFamily="18" charset="0"/>
                <a:cs typeface="Arial" charset="0"/>
              </a:defRPr>
            </a:lvl1pPr>
          </a:lstStyle>
          <a:p>
            <a:pPr>
              <a:defRPr/>
            </a:pPr>
            <a:endParaRPr lang="ru-RU"/>
          </a:p>
        </p:txBody>
      </p:sp>
      <p:sp>
        <p:nvSpPr>
          <p:cNvPr id="23559" name="Rectangle 7"/>
          <p:cNvSpPr>
            <a:spLocks noGrp="1" noChangeArrowheads="1"/>
          </p:cNvSpPr>
          <p:nvPr>
            <p:ph type="sldNum" sz="quarter" idx="5"/>
          </p:nvPr>
        </p:nvSpPr>
        <p:spPr bwMode="auto">
          <a:xfrm>
            <a:off x="5626100" y="6456363"/>
            <a:ext cx="4302125" cy="341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b="0">
                <a:latin typeface="Times New Roman" pitchFamily="18" charset="0"/>
                <a:cs typeface="Arial" charset="0"/>
              </a:defRPr>
            </a:lvl1pPr>
          </a:lstStyle>
          <a:p>
            <a:pPr>
              <a:defRPr/>
            </a:pPr>
            <a:fld id="{E1A817EA-1318-4134-9048-3CBBA9329ACE}" type="slidenum">
              <a:rPr lang="ru-RU"/>
              <a:pPr>
                <a:defRPr/>
              </a:pPr>
              <a:t>‹Nr.›</a:t>
            </a:fld>
            <a:endParaRPr lang="ru-RU"/>
          </a:p>
        </p:txBody>
      </p:sp>
    </p:spTree>
    <p:extLst>
      <p:ext uri="{BB962C8B-B14F-4D97-AF65-F5344CB8AC3E}">
        <p14:creationId xmlns:p14="http://schemas.microsoft.com/office/powerpoint/2010/main" val="67944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153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C21650E2-F1E5-436F-AE70-2CDC9E767E5E}" type="slidenum">
              <a:rPr lang="ru-RU" b="0" smtClean="0">
                <a:latin typeface="Times New Roman" pitchFamily="18" charset="0"/>
              </a:rPr>
              <a:pPr eaLnBrk="1" hangingPunct="1"/>
              <a:t>1</a:t>
            </a:fld>
            <a:endParaRPr lang="ru-RU" b="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a:ln/>
        </p:spPr>
      </p:sp>
      <p:sp>
        <p:nvSpPr>
          <p:cNvPr id="163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163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B2251F0B-FED5-41A8-B0D6-DB087387ADE4}" type="slidenum">
              <a:rPr lang="ru-RU" b="0" smtClean="0">
                <a:latin typeface="Times New Roman" pitchFamily="18" charset="0"/>
              </a:rPr>
              <a:pPr eaLnBrk="1" hangingPunct="1"/>
              <a:t>2</a:t>
            </a:fld>
            <a:endParaRPr lang="ru-RU" b="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174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433BC45E-9A26-49E2-91F2-7DD8687E7781}" type="slidenum">
              <a:rPr lang="ru-RU" b="0" smtClean="0">
                <a:latin typeface="Times New Roman" pitchFamily="18" charset="0"/>
              </a:rPr>
              <a:pPr eaLnBrk="1" hangingPunct="1"/>
              <a:t>3</a:t>
            </a:fld>
            <a:endParaRPr lang="ru-RU" b="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a:ln/>
        </p:spPr>
      </p:sp>
      <p:sp>
        <p:nvSpPr>
          <p:cNvPr id="184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t>Курсивом выделены новые участники (</a:t>
            </a:r>
            <a:r>
              <a:rPr lang="en-US" smtClean="0"/>
              <a:t>new comers)</a:t>
            </a:r>
            <a:r>
              <a:rPr lang="ru-RU" smtClean="0"/>
              <a:t>, изъявившие желание участвовать. Соглашение с ними пока не подписано.</a:t>
            </a:r>
          </a:p>
        </p:txBody>
      </p:sp>
      <p:sp>
        <p:nvSpPr>
          <p:cNvPr id="184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127D9BF8-BED3-45B2-869A-7D0B24B15F3A}" type="slidenum">
              <a:rPr lang="ru-RU" b="0" smtClean="0">
                <a:latin typeface="Times New Roman" pitchFamily="18" charset="0"/>
              </a:rPr>
              <a:pPr eaLnBrk="1" hangingPunct="1"/>
              <a:t>4</a:t>
            </a:fld>
            <a:endParaRPr lang="ru-RU" b="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194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686BAA66-7406-433F-9342-0A83C235E885}" type="slidenum">
              <a:rPr lang="ru-RU" b="0" smtClean="0">
                <a:latin typeface="Times New Roman" pitchFamily="18" charset="0"/>
              </a:rPr>
              <a:pPr eaLnBrk="1" hangingPunct="1"/>
              <a:t>5</a:t>
            </a:fld>
            <a:endParaRPr lang="ru-RU" b="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ln/>
        </p:spPr>
      </p:sp>
      <p:sp>
        <p:nvSpPr>
          <p:cNvPr id="204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204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9E54C879-4CAA-4E24-B2B8-00F049E502CD}" type="slidenum">
              <a:rPr lang="ru-RU" b="0" smtClean="0">
                <a:latin typeface="Times New Roman" pitchFamily="18" charset="0"/>
              </a:rPr>
              <a:pPr eaLnBrk="1" hangingPunct="1"/>
              <a:t>6</a:t>
            </a:fld>
            <a:endParaRPr lang="ru-RU" b="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A7ADE53A-F264-4CAC-99B8-2A2BD38B39B7}" type="slidenum">
              <a:rPr lang="ru-RU" b="0" smtClean="0">
                <a:latin typeface="Times New Roman" pitchFamily="18" charset="0"/>
              </a:rPr>
              <a:pPr eaLnBrk="1" hangingPunct="1"/>
              <a:t>7</a:t>
            </a:fld>
            <a:endParaRPr lang="ru-RU" b="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ln/>
        </p:spPr>
      </p:sp>
      <p:sp>
        <p:nvSpPr>
          <p:cNvPr id="225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225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7F6728CA-3422-4536-95B0-9C30BCFA9746}" type="slidenum">
              <a:rPr lang="ru-RU" b="0" smtClean="0">
                <a:latin typeface="Times New Roman" pitchFamily="18" charset="0"/>
              </a:rPr>
              <a:pPr eaLnBrk="1" hangingPunct="1"/>
              <a:t>8</a:t>
            </a:fld>
            <a:endParaRPr lang="ru-RU" b="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235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244837BE-2DF4-44B2-803D-87825DEFAF55}" type="slidenum">
              <a:rPr lang="ru-RU" b="0" smtClean="0">
                <a:latin typeface="Times New Roman" pitchFamily="18" charset="0"/>
              </a:rPr>
              <a:pPr eaLnBrk="1" hangingPunct="1"/>
              <a:t>10</a:t>
            </a:fld>
            <a:endParaRPr lang="ru-RU" b="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2F7D8B4E-6731-42B0-AC35-94AC8C216907}" type="slidenum">
              <a:rPr lang="en-US"/>
              <a:pPr>
                <a:defRPr/>
              </a:pPr>
              <a:t>‹Nr.›</a:t>
            </a:fld>
            <a:endParaRPr lang="en-US"/>
          </a:p>
        </p:txBody>
      </p:sp>
    </p:spTree>
    <p:extLst>
      <p:ext uri="{BB962C8B-B14F-4D97-AF65-F5344CB8AC3E}">
        <p14:creationId xmlns:p14="http://schemas.microsoft.com/office/powerpoint/2010/main" val="351972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D6EFAB87-6E3C-415E-A2AD-761586A07747}" type="slidenum">
              <a:rPr lang="en-US"/>
              <a:pPr>
                <a:defRPr/>
              </a:pPr>
              <a:t>‹Nr.›</a:t>
            </a:fld>
            <a:endParaRPr lang="en-US"/>
          </a:p>
        </p:txBody>
      </p:sp>
    </p:spTree>
    <p:extLst>
      <p:ext uri="{BB962C8B-B14F-4D97-AF65-F5344CB8AC3E}">
        <p14:creationId xmlns:p14="http://schemas.microsoft.com/office/powerpoint/2010/main" val="251974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FCC2E449-150A-4647-B88E-6EAE06717291}" type="slidenum">
              <a:rPr lang="en-US"/>
              <a:pPr>
                <a:defRPr/>
              </a:pPr>
              <a:t>‹Nr.›</a:t>
            </a:fld>
            <a:endParaRPr lang="en-US"/>
          </a:p>
        </p:txBody>
      </p:sp>
    </p:spTree>
    <p:extLst>
      <p:ext uri="{BB962C8B-B14F-4D97-AF65-F5344CB8AC3E}">
        <p14:creationId xmlns:p14="http://schemas.microsoft.com/office/powerpoint/2010/main" val="319523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8AC362AC-9EB7-46E7-9A67-065284C7459D}" type="slidenum">
              <a:rPr lang="en-US"/>
              <a:pPr>
                <a:defRPr/>
              </a:pPr>
              <a:t>‹Nr.›</a:t>
            </a:fld>
            <a:endParaRPr lang="en-US"/>
          </a:p>
        </p:txBody>
      </p:sp>
    </p:spTree>
    <p:extLst>
      <p:ext uri="{BB962C8B-B14F-4D97-AF65-F5344CB8AC3E}">
        <p14:creationId xmlns:p14="http://schemas.microsoft.com/office/powerpoint/2010/main" val="384193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51C2546F-A999-4651-8E9C-E3350EE44659}" type="slidenum">
              <a:rPr lang="en-US"/>
              <a:pPr>
                <a:defRPr/>
              </a:pPr>
              <a:t>‹Nr.›</a:t>
            </a:fld>
            <a:endParaRPr lang="en-US"/>
          </a:p>
        </p:txBody>
      </p:sp>
    </p:spTree>
    <p:extLst>
      <p:ext uri="{BB962C8B-B14F-4D97-AF65-F5344CB8AC3E}">
        <p14:creationId xmlns:p14="http://schemas.microsoft.com/office/powerpoint/2010/main" val="204828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5861D155-AD22-4BD1-AA4C-A11DE1A445BF}" type="slidenum">
              <a:rPr lang="en-US"/>
              <a:pPr>
                <a:defRPr/>
              </a:pPr>
              <a:t>‹Nr.›</a:t>
            </a:fld>
            <a:endParaRPr lang="en-US"/>
          </a:p>
        </p:txBody>
      </p:sp>
    </p:spTree>
    <p:extLst>
      <p:ext uri="{BB962C8B-B14F-4D97-AF65-F5344CB8AC3E}">
        <p14:creationId xmlns:p14="http://schemas.microsoft.com/office/powerpoint/2010/main" val="358899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en-US"/>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2E18DE37-AEB2-4600-97DD-81B4F317D1FE}" type="slidenum">
              <a:rPr lang="en-US"/>
              <a:pPr>
                <a:defRPr/>
              </a:pPr>
              <a:t>‹Nr.›</a:t>
            </a:fld>
            <a:endParaRPr lang="en-US"/>
          </a:p>
        </p:txBody>
      </p:sp>
    </p:spTree>
    <p:extLst>
      <p:ext uri="{BB962C8B-B14F-4D97-AF65-F5344CB8AC3E}">
        <p14:creationId xmlns:p14="http://schemas.microsoft.com/office/powerpoint/2010/main" val="114363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en-US"/>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FD02A21F-0314-48BA-ADC5-AFDA5109C28B}" type="slidenum">
              <a:rPr lang="en-US"/>
              <a:pPr>
                <a:defRPr/>
              </a:pPr>
              <a:t>‹Nr.›</a:t>
            </a:fld>
            <a:endParaRPr lang="en-US"/>
          </a:p>
        </p:txBody>
      </p:sp>
    </p:spTree>
    <p:extLst>
      <p:ext uri="{BB962C8B-B14F-4D97-AF65-F5344CB8AC3E}">
        <p14:creationId xmlns:p14="http://schemas.microsoft.com/office/powerpoint/2010/main" val="149784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F7FEA418-410B-4852-B2F2-2B2C9C2FFF06}" type="slidenum">
              <a:rPr lang="en-US"/>
              <a:pPr>
                <a:defRPr/>
              </a:pPr>
              <a:t>‹Nr.›</a:t>
            </a:fld>
            <a:endParaRPr lang="en-US"/>
          </a:p>
        </p:txBody>
      </p:sp>
    </p:spTree>
    <p:extLst>
      <p:ext uri="{BB962C8B-B14F-4D97-AF65-F5344CB8AC3E}">
        <p14:creationId xmlns:p14="http://schemas.microsoft.com/office/powerpoint/2010/main" val="342569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E6660D11-712F-4689-BCE6-B022D910BAC9}" type="slidenum">
              <a:rPr lang="en-US"/>
              <a:pPr>
                <a:defRPr/>
              </a:pPr>
              <a:t>‹Nr.›</a:t>
            </a:fld>
            <a:endParaRPr lang="en-US"/>
          </a:p>
        </p:txBody>
      </p:sp>
    </p:spTree>
    <p:extLst>
      <p:ext uri="{BB962C8B-B14F-4D97-AF65-F5344CB8AC3E}">
        <p14:creationId xmlns:p14="http://schemas.microsoft.com/office/powerpoint/2010/main" val="264379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88F13B49-BA0A-4530-8465-1CD3E441F11A}" type="slidenum">
              <a:rPr lang="en-US"/>
              <a:pPr>
                <a:defRPr/>
              </a:pPr>
              <a:t>‹Nr.›</a:t>
            </a:fld>
            <a:endParaRPr lang="en-US"/>
          </a:p>
        </p:txBody>
      </p:sp>
    </p:spTree>
    <p:extLst>
      <p:ext uri="{BB962C8B-B14F-4D97-AF65-F5344CB8AC3E}">
        <p14:creationId xmlns:p14="http://schemas.microsoft.com/office/powerpoint/2010/main" val="99194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0E15A8-7CC9-4306-8CD0-CF49082AB0C9}"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Arial" charset="0"/>
              <a:buNone/>
              <a:defRPr/>
            </a:pPr>
            <a:endParaRPr lang="en-US" sz="2800" b="1" dirty="0" smtClean="0">
              <a:latin typeface="Tahoma" pitchFamily="34" charset="0"/>
              <a:cs typeface="Tahoma" pitchFamily="34" charset="0"/>
            </a:endParaRPr>
          </a:p>
          <a:p>
            <a:pPr algn="ctr">
              <a:buFont typeface="Arial" charset="0"/>
              <a:buNone/>
              <a:defRPr/>
            </a:pPr>
            <a:r>
              <a:rPr lang="en-US" sz="2800" b="1" dirty="0" smtClean="0">
                <a:latin typeface="Tahoma" pitchFamily="34" charset="0"/>
                <a:cs typeface="Tahoma" pitchFamily="34" charset="0"/>
              </a:rPr>
              <a:t>Presentation of SAMARA Project</a:t>
            </a:r>
            <a:endParaRPr lang="ru-RU" sz="2800" b="1" dirty="0" smtClean="0">
              <a:latin typeface="Tahoma" pitchFamily="34" charset="0"/>
              <a:cs typeface="Tahoma" pitchFamily="34" charset="0"/>
            </a:endParaRPr>
          </a:p>
          <a:p>
            <a:pPr algn="ctr">
              <a:buFont typeface="Arial" charset="0"/>
              <a:buNone/>
              <a:defRPr/>
            </a:pPr>
            <a:endParaRPr lang="ru-RU" b="1" dirty="0" smtClean="0"/>
          </a:p>
          <a:p>
            <a:pPr algn="ctr">
              <a:buFont typeface="Arial" charset="0"/>
              <a:buNone/>
              <a:defRPr/>
            </a:pPr>
            <a:r>
              <a:rPr lang="en-US" sz="1800" b="1" dirty="0" err="1" smtClean="0">
                <a:latin typeface="Arial Black" pitchFamily="34" charset="0"/>
              </a:rPr>
              <a:t>A.Kiselev</a:t>
            </a:r>
            <a:r>
              <a:rPr lang="en-US" sz="1800" b="1" dirty="0" smtClean="0">
                <a:latin typeface="Arial Black" pitchFamily="34" charset="0"/>
              </a:rPr>
              <a:t>, </a:t>
            </a:r>
            <a:r>
              <a:rPr lang="en-US" sz="1800" b="1" dirty="0" err="1" smtClean="0">
                <a:latin typeface="Arial Black" pitchFamily="34" charset="0"/>
              </a:rPr>
              <a:t>T.Yudina</a:t>
            </a:r>
            <a:endParaRPr lang="en-US" sz="1800" b="1" dirty="0" smtClean="0">
              <a:latin typeface="Arial Black" pitchFamily="34" charset="0"/>
            </a:endParaRPr>
          </a:p>
          <a:p>
            <a:pPr algn="ctr">
              <a:buFont typeface="Arial" charset="0"/>
              <a:buNone/>
              <a:defRPr/>
            </a:pPr>
            <a:r>
              <a:rPr lang="en-US" sz="1800" b="1" dirty="0" smtClean="0">
                <a:latin typeface="Arial Black" pitchFamily="34" charset="0"/>
              </a:rPr>
              <a:t>(IBRAE RAN)</a:t>
            </a:r>
            <a:endParaRPr lang="ru-RU" sz="1800" b="1" dirty="0" smtClean="0">
              <a:latin typeface="Arial Black" pitchFamily="34" charset="0"/>
            </a:endParaRPr>
          </a:p>
          <a:p>
            <a:pPr algn="ctr">
              <a:buFont typeface="Arial" charset="0"/>
              <a:buNone/>
              <a:defRPr/>
            </a:pPr>
            <a:r>
              <a:rPr lang="en-US" sz="1800" b="1" dirty="0" smtClean="0">
                <a:latin typeface="Arial Black" pitchFamily="34" charset="0"/>
              </a:rPr>
              <a:t>Presented by </a:t>
            </a:r>
            <a:r>
              <a:rPr lang="en-US" sz="1800" b="1" dirty="0" err="1" smtClean="0">
                <a:latin typeface="Arial Black" pitchFamily="34" charset="0"/>
              </a:rPr>
              <a:t>S.Guentay</a:t>
            </a:r>
            <a:r>
              <a:rPr lang="en-US" sz="1800" b="1" dirty="0" smtClean="0">
                <a:latin typeface="Arial Black" pitchFamily="34" charset="0"/>
              </a:rPr>
              <a:t> (PSI)</a:t>
            </a:r>
          </a:p>
          <a:p>
            <a:pPr algn="ctr">
              <a:buFont typeface="Arial" charset="0"/>
              <a:buNone/>
              <a:defRPr/>
            </a:pPr>
            <a:endParaRPr lang="en-US" b="1" dirty="0" smtClean="0"/>
          </a:p>
          <a:p>
            <a:pPr algn="ctr">
              <a:buFont typeface="Arial" charset="0"/>
              <a:buNone/>
              <a:defRPr/>
            </a:pPr>
            <a:r>
              <a:rPr lang="en-US" sz="2000" i="1" dirty="0" smtClean="0">
                <a:latin typeface="+mj-lt"/>
              </a:rPr>
              <a:t>20th Meeting of Contact Expert Group </a:t>
            </a:r>
          </a:p>
          <a:p>
            <a:pPr algn="ctr">
              <a:buFont typeface="Arial" charset="0"/>
              <a:buNone/>
              <a:defRPr/>
            </a:pPr>
            <a:r>
              <a:rPr lang="en-US" sz="2000" i="1" dirty="0" smtClean="0">
                <a:latin typeface="+mj-lt"/>
              </a:rPr>
              <a:t>on Severe Accident Management (CEG-SAM),</a:t>
            </a:r>
          </a:p>
          <a:p>
            <a:pPr algn="ctr">
              <a:buFont typeface="Arial" charset="0"/>
              <a:buNone/>
              <a:defRPr/>
            </a:pPr>
            <a:r>
              <a:rPr lang="en-US" sz="2000" i="1" dirty="0" smtClean="0">
                <a:latin typeface="+mj-lt"/>
              </a:rPr>
              <a:t> 11 -12 October</a:t>
            </a:r>
            <a:r>
              <a:rPr lang="ru-RU" sz="2000" i="1" dirty="0" smtClean="0">
                <a:latin typeface="+mj-lt"/>
              </a:rPr>
              <a:t> 20</a:t>
            </a:r>
            <a:r>
              <a:rPr lang="en-US" sz="2000" i="1" dirty="0" smtClean="0">
                <a:latin typeface="+mj-lt"/>
              </a:rPr>
              <a:t>11, Moscow</a:t>
            </a:r>
            <a:endParaRPr lang="ru-RU" sz="2000" i="1" dirty="0">
              <a:latin typeface="+mj-lt"/>
            </a:endParaRPr>
          </a:p>
        </p:txBody>
      </p:sp>
      <p:pic>
        <p:nvPicPr>
          <p:cNvPr id="2051" name="Picture 3" descr="Росат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404813"/>
            <a:ext cx="79216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Рисунок 4" descr="ИБРАЭ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238" y="331788"/>
            <a:ext cx="97948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en-US" smtClean="0"/>
              <a:t>Numerical analysis (WP2)</a:t>
            </a:r>
            <a:br>
              <a:rPr lang="en-US" smtClean="0"/>
            </a:br>
            <a:endParaRPr lang="ru-RU" smtClean="0"/>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89025"/>
            <a:ext cx="81915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3"/>
          <p:cNvSpPr txBox="1">
            <a:spLocks noChangeArrowheads="1"/>
          </p:cNvSpPr>
          <p:nvPr/>
        </p:nvSpPr>
        <p:spPr bwMode="auto">
          <a:xfrm>
            <a:off x="468313" y="5121275"/>
            <a:ext cx="8207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buFont typeface="Wingdings" pitchFamily="2" charset="2"/>
              <a:buChar char="ü"/>
            </a:pPr>
            <a:r>
              <a:rPr lang="en-US"/>
              <a:t>12 ERCOSAM tests will be simulated by 3 SAMARA organizations </a:t>
            </a:r>
          </a:p>
          <a:p>
            <a:pPr eaLnBrk="1" hangingPunct="1">
              <a:buFont typeface="Wingdings" pitchFamily="2" charset="2"/>
              <a:buChar char="ü"/>
            </a:pPr>
            <a:r>
              <a:rPr lang="en-US"/>
              <a:t>4 SAMARA tests will be simulated by 7 ERCOSAM organizations </a:t>
            </a:r>
          </a:p>
          <a:p>
            <a:pPr eaLnBrk="1" hangingPunct="1">
              <a:buFont typeface="Wingdings" pitchFamily="2" charset="2"/>
              <a:buChar char="ü"/>
            </a:pPr>
            <a:r>
              <a:rPr lang="en-US"/>
              <a:t>SAMARA Project activities : synthesis Report on code capabilities against SAMARA tests (WP4) </a:t>
            </a:r>
          </a:p>
          <a:p>
            <a:pPr eaLnBrk="1" hangingPunct="1"/>
            <a:r>
              <a:rPr lang="en-US"/>
              <a:t> </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en-US" sz="3600" smtClean="0"/>
              <a:t>Analytical activities to support  WP2</a:t>
            </a:r>
            <a:endParaRPr lang="ru-RU" sz="3600" smtClean="0"/>
          </a:p>
        </p:txBody>
      </p:sp>
      <p:sp>
        <p:nvSpPr>
          <p:cNvPr id="12291" name="Содержимое 2"/>
          <p:cNvSpPr>
            <a:spLocks noGrp="1"/>
          </p:cNvSpPr>
          <p:nvPr>
            <p:ph idx="1"/>
          </p:nvPr>
        </p:nvSpPr>
        <p:spPr>
          <a:xfrm>
            <a:off x="457200" y="1196975"/>
            <a:ext cx="8229600" cy="4929188"/>
          </a:xfrm>
        </p:spPr>
        <p:txBody>
          <a:bodyPr/>
          <a:lstStyle/>
          <a:p>
            <a:r>
              <a:rPr lang="en-US" sz="2400" smtClean="0"/>
              <a:t>Numerical analysis of SETH-2 open tests (performed)</a:t>
            </a:r>
          </a:p>
          <a:p>
            <a:r>
              <a:rPr lang="en-US" sz="2400" smtClean="0"/>
              <a:t>Numerical analysis of TOSQAN 101 and 113 tests (on-going)</a:t>
            </a:r>
          </a:p>
          <a:p>
            <a:r>
              <a:rPr lang="en-US" sz="2400" smtClean="0"/>
              <a:t>The data were provided by ERCOSAM partners</a:t>
            </a:r>
          </a:p>
          <a:p>
            <a:endParaRPr lang="en-US" sz="2800" smtClean="0"/>
          </a:p>
        </p:txBody>
      </p:sp>
      <p:pic>
        <p:nvPicPr>
          <p:cNvPr id="12292" name="Picture 23" descr="DW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321050"/>
            <a:ext cx="41402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5"/>
          <p:cNvSpPr txBox="1">
            <a:spLocks noChangeArrowheads="1"/>
          </p:cNvSpPr>
          <p:nvPr/>
        </p:nvSpPr>
        <p:spPr bwMode="auto">
          <a:xfrm>
            <a:off x="2592388" y="2744788"/>
            <a:ext cx="4824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a:t>He concentration,    PANDA  ST1_7_2. Simulation with FLUENT code </a:t>
            </a:r>
            <a:endParaRPr lang="ru-RU"/>
          </a:p>
        </p:txBody>
      </p:sp>
      <p:pic>
        <p:nvPicPr>
          <p:cNvPr id="12294" name="Picture 24" descr="DW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950" y="3357563"/>
            <a:ext cx="4141788"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en-US" smtClean="0"/>
              <a:t>Summary</a:t>
            </a:r>
            <a:endParaRPr lang="ru-RU" smtClean="0"/>
          </a:p>
        </p:txBody>
      </p:sp>
      <p:sp>
        <p:nvSpPr>
          <p:cNvPr id="13315" name="Содержимое 2"/>
          <p:cNvSpPr>
            <a:spLocks noGrp="1"/>
          </p:cNvSpPr>
          <p:nvPr>
            <p:ph idx="1"/>
          </p:nvPr>
        </p:nvSpPr>
        <p:spPr/>
        <p:txBody>
          <a:bodyPr/>
          <a:lstStyle/>
          <a:p>
            <a:r>
              <a:rPr lang="en-US" sz="2400" smtClean="0"/>
              <a:t>SAMARA Project have been launched since January 15, 2010</a:t>
            </a:r>
          </a:p>
          <a:p>
            <a:r>
              <a:rPr lang="en-US" sz="2400" smtClean="0"/>
              <a:t>Signed Coordination Agreement  between ERCOSAM Project and SAMARA Project  constitutes  a basis for cooperation between SAMARA and ERCOSAM partners</a:t>
            </a:r>
          </a:p>
          <a:p>
            <a:r>
              <a:rPr lang="en-US" sz="2400" smtClean="0"/>
              <a:t>Current  SAMARA activities are performing  following common ERCOSAM - SAMARA Workprogramme  on the basis of common approach to the investigations</a:t>
            </a:r>
          </a:p>
          <a:p>
            <a:r>
              <a:rPr lang="en-US" sz="2400" smtClean="0"/>
              <a:t>Partner relationships established between SAMARA and ERCOSAM organizations promotes successful projects implementations   </a:t>
            </a:r>
          </a:p>
          <a:p>
            <a:endParaRPr 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en-US" sz="3200" smtClean="0"/>
              <a:t>ERCOSAM-SAMARA</a:t>
            </a:r>
            <a:br>
              <a:rPr lang="en-US" sz="3200" smtClean="0"/>
            </a:br>
            <a:endParaRPr lang="ru-RU" sz="3200" smtClean="0"/>
          </a:p>
        </p:txBody>
      </p:sp>
      <p:pic>
        <p:nvPicPr>
          <p:cNvPr id="30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333375"/>
            <a:ext cx="10620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Росато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296863"/>
            <a:ext cx="79216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Прямоугольник 6"/>
          <p:cNvSpPr>
            <a:spLocks noChangeArrowheads="1"/>
          </p:cNvSpPr>
          <p:nvPr/>
        </p:nvSpPr>
        <p:spPr bwMode="auto">
          <a:xfrm>
            <a:off x="755650" y="981075"/>
            <a:ext cx="766762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endParaRPr lang="en-US" sz="1900"/>
          </a:p>
          <a:p>
            <a:pPr>
              <a:buFont typeface="Arial" charset="0"/>
              <a:buChar char="•"/>
            </a:pPr>
            <a:r>
              <a:rPr lang="en-US" sz="1900"/>
              <a:t>ROSATOM-EURATOM cooperation: high priority for the Projects “Containment thermal hydraulics of current and future LWRs for severe accident management” </a:t>
            </a:r>
          </a:p>
          <a:p>
            <a:pPr>
              <a:buFont typeface="Arial" charset="0"/>
              <a:buChar char="•"/>
            </a:pPr>
            <a:r>
              <a:rPr lang="en-US" sz="1900"/>
              <a:t>European ERCOSAM (partially funded by EURATOM) and Russian SAMARA (funded by ROSATOM)  - </a:t>
            </a:r>
            <a:r>
              <a:rPr lang="ru-RU" sz="1900"/>
              <a:t> </a:t>
            </a:r>
            <a:r>
              <a:rPr lang="en-US" sz="1900"/>
              <a:t>parallel running coordinated Projects  </a:t>
            </a:r>
          </a:p>
          <a:p>
            <a:pPr>
              <a:buFont typeface="Arial" charset="0"/>
              <a:buChar char="•"/>
            </a:pPr>
            <a:r>
              <a:rPr lang="en-US" sz="1900"/>
              <a:t>SAMARA Project have been launched  on January 15, 2010</a:t>
            </a:r>
          </a:p>
          <a:p>
            <a:pPr>
              <a:buFont typeface="Arial" charset="0"/>
              <a:buChar char="•"/>
            </a:pPr>
            <a:r>
              <a:rPr lang="en-US" sz="1900"/>
              <a:t>Coordination agreement (July 1, 2010) establish links between the Projects  → basis for information exchange, common Workprogramme</a:t>
            </a:r>
          </a:p>
          <a:p>
            <a:pPr>
              <a:buFont typeface="Arial" charset="0"/>
              <a:buChar char="•"/>
            </a:pPr>
            <a:r>
              <a:rPr lang="en-US" sz="1900"/>
              <a:t>Participants:</a:t>
            </a:r>
          </a:p>
          <a:p>
            <a:pPr lvl="1">
              <a:buFont typeface="Wingdings" pitchFamily="2" charset="2"/>
              <a:buChar char="ü"/>
            </a:pPr>
            <a:r>
              <a:rPr lang="en-US" sz="1900"/>
              <a:t>ERCOSAM project : PSI (</a:t>
            </a:r>
            <a:r>
              <a:rPr lang="en-GB" sz="1900"/>
              <a:t>Switzerland</a:t>
            </a:r>
            <a:r>
              <a:rPr lang="en-US" sz="1900"/>
              <a:t>) – the project coordinator, IRSN (France), </a:t>
            </a:r>
            <a:r>
              <a:rPr lang="fr-FR" sz="1900"/>
              <a:t>CEA (France)</a:t>
            </a:r>
            <a:r>
              <a:rPr lang="ru-RU" sz="1900"/>
              <a:t>,</a:t>
            </a:r>
            <a:r>
              <a:rPr lang="en-US" sz="1900"/>
              <a:t> KIT (Germany)</a:t>
            </a:r>
            <a:r>
              <a:rPr lang="ru-RU" sz="1900"/>
              <a:t>, </a:t>
            </a:r>
            <a:r>
              <a:rPr lang="en-US" sz="1900"/>
              <a:t>NRG (</a:t>
            </a:r>
            <a:r>
              <a:rPr lang="en-GB" sz="1900"/>
              <a:t>Netherlands</a:t>
            </a:r>
            <a:r>
              <a:rPr lang="en-US" sz="1900"/>
              <a:t>)</a:t>
            </a:r>
            <a:r>
              <a:rPr lang="ru-RU" sz="1900"/>
              <a:t>, </a:t>
            </a:r>
            <a:r>
              <a:rPr lang="en-US" sz="1900"/>
              <a:t>AECL (Canada)</a:t>
            </a:r>
            <a:endParaRPr lang="en-US" sz="1900" i="1"/>
          </a:p>
          <a:p>
            <a:pPr lvl="1">
              <a:buFont typeface="Wingdings" pitchFamily="2" charset="2"/>
              <a:buChar char="ü"/>
            </a:pPr>
            <a:r>
              <a:rPr lang="en-US" sz="1900"/>
              <a:t>SAMARA project:  IBRAE RAN – the project coordinator, </a:t>
            </a:r>
            <a:r>
              <a:rPr lang="en-GB" sz="1900"/>
              <a:t>SSC RF-IPPE </a:t>
            </a:r>
            <a:r>
              <a:rPr lang="en-US" sz="1900"/>
              <a:t>(Russia)</a:t>
            </a:r>
          </a:p>
          <a:p>
            <a:pPr>
              <a:buFont typeface="Arial" charset="0"/>
              <a:buChar char="•"/>
            </a:pPr>
            <a:r>
              <a:rPr lang="en-US" sz="1900"/>
              <a:t>Fukushima Daiichi NPP accident impact: 3 new comers:</a:t>
            </a:r>
          </a:p>
          <a:p>
            <a:pPr lvl="1">
              <a:buFont typeface="Wingdings" pitchFamily="2" charset="2"/>
              <a:buChar char="ü"/>
            </a:pPr>
            <a:r>
              <a:rPr lang="en-US" sz="1900"/>
              <a:t>ERCOSAM project - </a:t>
            </a:r>
            <a:r>
              <a:rPr lang="de-CH" sz="1900" i="1"/>
              <a:t>FZJ (Germany)</a:t>
            </a:r>
            <a:r>
              <a:rPr lang="ru-RU" sz="1900" i="1"/>
              <a:t>, </a:t>
            </a:r>
            <a:r>
              <a:rPr lang="en-US" sz="1900" i="1"/>
              <a:t>NRC (USA)</a:t>
            </a:r>
          </a:p>
          <a:p>
            <a:pPr lvl="1">
              <a:buFont typeface="Wingdings" pitchFamily="2" charset="2"/>
              <a:buChar char="ü"/>
            </a:pPr>
            <a:r>
              <a:rPr lang="en-US" sz="1900"/>
              <a:t>SAMARA project:</a:t>
            </a:r>
            <a:r>
              <a:rPr lang="en-GB" sz="1900"/>
              <a:t> </a:t>
            </a:r>
            <a:r>
              <a:rPr lang="en-US" sz="1900" i="1"/>
              <a:t>JSC “Afrikantov OKBM”</a:t>
            </a:r>
            <a:r>
              <a:rPr lang="en-US" sz="1900"/>
              <a:t> </a:t>
            </a:r>
            <a:r>
              <a:rPr lang="en-US" sz="1900" i="1"/>
              <a:t>(Russia)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en-US" smtClean="0"/>
              <a:t>The objectives of the Projects</a:t>
            </a:r>
            <a:endParaRPr lang="ru-RU" smtClean="0"/>
          </a:p>
        </p:txBody>
      </p:sp>
      <p:sp>
        <p:nvSpPr>
          <p:cNvPr id="4099" name="Содержимое 2"/>
          <p:cNvSpPr>
            <a:spLocks noGrp="1"/>
          </p:cNvSpPr>
          <p:nvPr>
            <p:ph idx="1"/>
          </p:nvPr>
        </p:nvSpPr>
        <p:spPr/>
        <p:txBody>
          <a:bodyPr/>
          <a:lstStyle/>
          <a:p>
            <a:r>
              <a:rPr lang="en-US" sz="2800" smtClean="0"/>
              <a:t>generation of high quality database on the physical phenomena occurring in the containment of light water reactors during postulated accident sequences involving SAM operation (spray, cooler, PAR) for CFD and lumped parameter codes</a:t>
            </a:r>
          </a:p>
          <a:p>
            <a:r>
              <a:rPr lang="en-US" sz="2800" smtClean="0"/>
              <a:t>  code verification and demonstration of predictive capability of state-of-the-art analytical tools (both LP and CFD codes)</a:t>
            </a:r>
            <a:endParaRPr lang="ru-RU"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0" y="296863"/>
            <a:ext cx="8856663" cy="1143000"/>
          </a:xfrm>
        </p:spPr>
        <p:txBody>
          <a:bodyPr/>
          <a:lstStyle/>
          <a:p>
            <a:r>
              <a:rPr lang="en-US" sz="3200" smtClean="0"/>
              <a:t>Activities in framework of SAMARA Project</a:t>
            </a:r>
            <a:endParaRPr lang="ru-RU" sz="3200" smtClean="0"/>
          </a:p>
        </p:txBody>
      </p:sp>
      <p:sp>
        <p:nvSpPr>
          <p:cNvPr id="5123" name="Содержимое 34"/>
          <p:cNvSpPr>
            <a:spLocks noGrp="1"/>
          </p:cNvSpPr>
          <p:nvPr>
            <p:ph idx="1"/>
          </p:nvPr>
        </p:nvSpPr>
        <p:spPr/>
        <p:txBody>
          <a:bodyPr/>
          <a:lstStyle/>
          <a:p>
            <a:r>
              <a:rPr lang="en-US" sz="2400" smtClean="0"/>
              <a:t> </a:t>
            </a:r>
            <a:r>
              <a:rPr lang="en-US" sz="2600" smtClean="0"/>
              <a:t>Analysis of VVER severe accidents; scaling down analysis </a:t>
            </a:r>
            <a:r>
              <a:rPr lang="en-GB" sz="2600" smtClean="0"/>
              <a:t>from the plant to facilities;</a:t>
            </a:r>
            <a:r>
              <a:rPr lang="en-US" sz="2600" smtClean="0"/>
              <a:t> development of  initial and boundary conditions for SAMARA tests (WP1, 2010-2011)</a:t>
            </a:r>
          </a:p>
          <a:p>
            <a:r>
              <a:rPr lang="en-US" sz="2600" smtClean="0"/>
              <a:t>Planning, pre- and post-test calculations (WP2, 2011-2012)</a:t>
            </a:r>
          </a:p>
          <a:p>
            <a:r>
              <a:rPr lang="en-US" sz="2600" smtClean="0"/>
              <a:t>Experimental and benchmarking tests   (WP3, 2012-2013)</a:t>
            </a:r>
          </a:p>
          <a:p>
            <a:r>
              <a:rPr lang="en-GB" sz="2600" smtClean="0"/>
              <a:t>Synthesis of experimental and analytical work: phenomenology and codes (3D, CFD and LP) capabilities</a:t>
            </a:r>
            <a:r>
              <a:rPr lang="en-US" sz="2600" smtClean="0"/>
              <a:t> (WP4, 2013-2014)</a:t>
            </a:r>
            <a:endParaRPr lang="ru-RU" sz="2600" smtClean="0"/>
          </a:p>
        </p:txBody>
      </p:sp>
      <p:pic>
        <p:nvPicPr>
          <p:cNvPr id="5124" name="Picture 3" descr="Росат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0" y="441325"/>
            <a:ext cx="7905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en-US" smtClean="0"/>
              <a:t>Performed activities within WP1</a:t>
            </a:r>
            <a:endParaRPr lang="ru-RU" smtClean="0"/>
          </a:p>
        </p:txBody>
      </p:sp>
      <p:sp>
        <p:nvSpPr>
          <p:cNvPr id="6147" name="Содержимое 2"/>
          <p:cNvSpPr>
            <a:spLocks noGrp="1"/>
          </p:cNvSpPr>
          <p:nvPr>
            <p:ph idx="1"/>
          </p:nvPr>
        </p:nvSpPr>
        <p:spPr>
          <a:xfrm>
            <a:off x="457200" y="1600200"/>
            <a:ext cx="8229600" cy="4960938"/>
          </a:xfrm>
        </p:spPr>
        <p:txBody>
          <a:bodyPr/>
          <a:lstStyle/>
          <a:p>
            <a:r>
              <a:rPr lang="en-US" sz="1800" smtClean="0"/>
              <a:t>Numerical analysis of severe SBLOCAs </a:t>
            </a:r>
            <a:r>
              <a:rPr lang="en-GB" sz="1800" smtClean="0"/>
              <a:t>which constitutes the highest contribution to the core damage frequency </a:t>
            </a:r>
            <a:r>
              <a:rPr lang="en-US" sz="1800" smtClean="0"/>
              <a:t>at VVER-1000 NPP with SOCRAT/KUPOL code</a:t>
            </a:r>
          </a:p>
          <a:p>
            <a:r>
              <a:rPr lang="en-US" sz="1800" smtClean="0"/>
              <a:t>Analysis of impact of accident mitigation measures and recombiner operation</a:t>
            </a:r>
          </a:p>
          <a:p>
            <a:r>
              <a:rPr lang="en-US" sz="1800" smtClean="0"/>
              <a:t>Determination of the reference VVER-1000 plant conditions (were provided  to ERCOSAM partners to develop generic containment (GC) and generic conditions)</a:t>
            </a:r>
          </a:p>
          <a:p>
            <a:r>
              <a:rPr lang="en-US" sz="1800" smtClean="0"/>
              <a:t>Calculations of parameters of supersonic underexpanded jet at a sonic section during steam and hydrogen high pressure release into the containment with FLUENT code (were provided  to ERCOSAM partners for coupled calculations by IRSN-IBRAE-KIT to estimate of stratification stability criteria for GC)</a:t>
            </a:r>
          </a:p>
          <a:p>
            <a:endParaRPr lang="en-US" sz="1800" smtClean="0"/>
          </a:p>
          <a:p>
            <a:endParaRPr lang="en-US" sz="1800" smtClean="0"/>
          </a:p>
          <a:p>
            <a:endParaRPr lang="en-US" sz="1800" smtClean="0"/>
          </a:p>
          <a:p>
            <a:endParaRPr lang="en-US" sz="1800" smtClean="0"/>
          </a:p>
          <a:p>
            <a:r>
              <a:rPr lang="en-US" sz="1800" smtClean="0"/>
              <a:t>Determination of initial and boundary conditions for the tests at HYMIX ant SPOT facilities</a:t>
            </a:r>
          </a:p>
          <a:p>
            <a:endParaRPr lang="en-US" sz="1800" smtClean="0"/>
          </a:p>
        </p:txBody>
      </p:sp>
      <p:pic>
        <p:nvPicPr>
          <p:cNvPr id="6148" name="Picture 17" descr="uz(r-z)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588" y="4292600"/>
            <a:ext cx="369728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7"/>
          <p:cNvSpPr txBox="1">
            <a:spLocks noChangeArrowheads="1"/>
          </p:cNvSpPr>
          <p:nvPr/>
        </p:nvSpPr>
        <p:spPr bwMode="auto">
          <a:xfrm>
            <a:off x="4572000" y="5265738"/>
            <a:ext cx="4392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sz="1600"/>
              <a:t>Initial phase of steam hight pressure release</a:t>
            </a:r>
            <a:endParaRPr lang="ru-RU"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en-US" sz="3200" smtClean="0"/>
              <a:t>Tests in SAMARA Projects (WP3)</a:t>
            </a:r>
            <a:endParaRPr lang="ru-RU" sz="3200" smtClean="0"/>
          </a:p>
        </p:txBody>
      </p:sp>
      <p:pic>
        <p:nvPicPr>
          <p:cNvPr id="7171" name="Picture 3" descr="Росат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260350"/>
            <a:ext cx="7572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pic>
        <p:nvPicPr>
          <p:cNvPr id="7173" name="Picture 8" descr="s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184650"/>
            <a:ext cx="9715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18"/>
          <p:cNvSpPr txBox="1">
            <a:spLocks noChangeArrowheads="1"/>
          </p:cNvSpPr>
          <p:nvPr/>
        </p:nvSpPr>
        <p:spPr bwMode="auto">
          <a:xfrm>
            <a:off x="179388" y="1233488"/>
            <a:ext cx="60848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buFont typeface="Wingdings" pitchFamily="2" charset="2"/>
              <a:buChar char="Ø"/>
            </a:pPr>
            <a:r>
              <a:rPr lang="en-US" sz="2000"/>
              <a:t>Two tests with cooler at small-scaled SPOT facility</a:t>
            </a:r>
          </a:p>
          <a:p>
            <a:pPr eaLnBrk="1" hangingPunct="1">
              <a:buFont typeface="Wingdings" pitchFamily="2" charset="2"/>
              <a:buChar char="Ø"/>
            </a:pPr>
            <a:r>
              <a:rPr lang="en-US" sz="2000"/>
              <a:t>Two code benchmarking tests with cooler and spray at “nearly full scale” concept HYMIX facility</a:t>
            </a:r>
          </a:p>
          <a:p>
            <a:pPr eaLnBrk="1" hangingPunct="1">
              <a:buFont typeface="Wingdings" pitchFamily="2" charset="2"/>
              <a:buChar char="Ø"/>
            </a:pPr>
            <a:r>
              <a:rPr lang="en-US" sz="2000"/>
              <a:t>Common approach (as in ERCOSAM Project) to develop initial and boundary conditions</a:t>
            </a:r>
          </a:p>
          <a:p>
            <a:pPr eaLnBrk="1" hangingPunct="1"/>
            <a:r>
              <a:rPr lang="en-US" sz="2000"/>
              <a:t> for the  tests (common generic conditions,</a:t>
            </a:r>
          </a:p>
          <a:p>
            <a:pPr eaLnBrk="1" hangingPunct="1"/>
            <a:r>
              <a:rPr lang="en-US" sz="2000"/>
              <a:t>common scaling down consideration)</a:t>
            </a:r>
          </a:p>
          <a:p>
            <a:pPr eaLnBrk="1" hangingPunct="1"/>
            <a:endParaRPr lang="en-US" sz="2000"/>
          </a:p>
          <a:p>
            <a:pPr eaLnBrk="1" hangingPunct="1"/>
            <a:endParaRPr lang="en-US" sz="2000"/>
          </a:p>
          <a:p>
            <a:pPr eaLnBrk="1" hangingPunct="1">
              <a:buFont typeface="Wingdings" pitchFamily="2" charset="2"/>
              <a:buChar char="Ø"/>
            </a:pPr>
            <a:endParaRPr lang="en-US" sz="2000"/>
          </a:p>
          <a:p>
            <a:pPr eaLnBrk="1" hangingPunct="1">
              <a:buFont typeface="Wingdings" pitchFamily="2" charset="2"/>
              <a:buChar char="Ø"/>
            </a:pPr>
            <a:endParaRPr lang="en-US" sz="2000"/>
          </a:p>
          <a:p>
            <a:pPr eaLnBrk="1" hangingPunct="1">
              <a:buFont typeface="Wingdings" pitchFamily="2" charset="2"/>
              <a:buChar char="Ø"/>
            </a:pPr>
            <a:endParaRPr lang="en-US" sz="2000"/>
          </a:p>
        </p:txBody>
      </p:sp>
      <p:pic>
        <p:nvPicPr>
          <p:cNvPr id="7175"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9950" y="3105150"/>
            <a:ext cx="1741488"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563" y="3105150"/>
            <a:ext cx="20732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Box 18"/>
          <p:cNvSpPr txBox="1">
            <a:spLocks noChangeArrowheads="1"/>
          </p:cNvSpPr>
          <p:nvPr/>
        </p:nvSpPr>
        <p:spPr bwMode="auto">
          <a:xfrm>
            <a:off x="2051050" y="6237288"/>
            <a:ext cx="1404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a:t>SPOT, 60m3</a:t>
            </a:r>
            <a:endParaRPr lang="ru-RU"/>
          </a:p>
        </p:txBody>
      </p:sp>
      <p:sp>
        <p:nvSpPr>
          <p:cNvPr id="7178" name="TextBox 19"/>
          <p:cNvSpPr txBox="1">
            <a:spLocks noChangeArrowheads="1"/>
          </p:cNvSpPr>
          <p:nvPr/>
        </p:nvSpPr>
        <p:spPr bwMode="auto">
          <a:xfrm>
            <a:off x="5580063" y="6308725"/>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a:t>HYMIX, 3180 m3</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en-US" smtClean="0"/>
              <a:t>Coupling of HYMIX tests with ERCOSAM tests</a:t>
            </a:r>
            <a:endParaRPr lang="ru-RU" smtClean="0"/>
          </a:p>
        </p:txBody>
      </p:sp>
      <p:pic>
        <p:nvPicPr>
          <p:cNvPr id="8195" name="Picture 3" descr="G:\KMS-like_доработка\02.10.11\pic_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52625"/>
            <a:ext cx="7934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en-US" smtClean="0"/>
              <a:t>Coupling of SPOT tests with ERCOSAM tests</a:t>
            </a:r>
            <a:endParaRPr lang="ru-RU" smtClean="0"/>
          </a:p>
        </p:txBody>
      </p:sp>
      <p:pic>
        <p:nvPicPr>
          <p:cNvPr id="9219" name="Picture 5" descr="Graphic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2060575"/>
            <a:ext cx="79311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en-US" smtClean="0"/>
              <a:t>SAMARA test sequence </a:t>
            </a:r>
            <a:endParaRPr lang="ru-RU" smtClean="0"/>
          </a:p>
        </p:txBody>
      </p:sp>
      <p:pic>
        <p:nvPicPr>
          <p:cNvPr id="10243" name="Picture 2" descr="G:\KMS-like_доработка\02.10.11\HYMI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3600" y="1376363"/>
            <a:ext cx="5724525" cy="4562475"/>
          </a:xfrm>
          <a:noFill/>
        </p:spPr>
      </p:pic>
      <p:sp>
        <p:nvSpPr>
          <p:cNvPr id="10244" name="TextBox 5"/>
          <p:cNvSpPr txBox="1">
            <a:spLocks noChangeArrowheads="1"/>
          </p:cNvSpPr>
          <p:nvPr/>
        </p:nvSpPr>
        <p:spPr bwMode="auto">
          <a:xfrm>
            <a:off x="6875463" y="1700213"/>
            <a:ext cx="20526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buFont typeface="Wingdings" pitchFamily="2" charset="2"/>
              <a:buChar char="ü"/>
            </a:pPr>
            <a:r>
              <a:rPr lang="en-US"/>
              <a:t>Test sequence is the same as in  ERCOSAM  tests</a:t>
            </a:r>
          </a:p>
          <a:p>
            <a:pPr eaLnBrk="1" hangingPunct="1">
              <a:buFont typeface="Wingdings" pitchFamily="2" charset="2"/>
              <a:buChar char="ü"/>
            </a:pPr>
            <a:r>
              <a:rPr lang="en-US"/>
              <a:t>Configuration (geometry, safety system) and boundary conditions are developed on the basis of GC calculations and WP1 scaling consideration</a:t>
            </a:r>
          </a:p>
          <a:p>
            <a:pPr eaLnBrk="1" hangingPunct="1"/>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752</Words>
  <Application>Microsoft Office PowerPoint</Application>
  <PresentationFormat>Bildschirmpräsentation (4:3)</PresentationFormat>
  <Paragraphs>82</Paragraphs>
  <Slides>12</Slides>
  <Notes>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Garamond</vt:lpstr>
      <vt:lpstr>Arial</vt:lpstr>
      <vt:lpstr>Calibri</vt:lpstr>
      <vt:lpstr>Times New Roman</vt:lpstr>
      <vt:lpstr>Tahoma</vt:lpstr>
      <vt:lpstr>Arial Black</vt:lpstr>
      <vt:lpstr>Wingdings</vt:lpstr>
      <vt:lpstr>Тема Office</vt:lpstr>
      <vt:lpstr>PowerPoint-Präsentation</vt:lpstr>
      <vt:lpstr>ERCOSAM-SAMARA </vt:lpstr>
      <vt:lpstr>The objectives of the Projects</vt:lpstr>
      <vt:lpstr>Activities in framework of SAMARA Project</vt:lpstr>
      <vt:lpstr>Performed activities within WP1</vt:lpstr>
      <vt:lpstr>Tests in SAMARA Projects (WP3)</vt:lpstr>
      <vt:lpstr>Coupling of HYMIX tests with ERCOSAM tests</vt:lpstr>
      <vt:lpstr>Coupling of SPOT tests with ERCOSAM tests</vt:lpstr>
      <vt:lpstr>SAMARA test sequence </vt:lpstr>
      <vt:lpstr>Numerical analysis (WP2) </vt:lpstr>
      <vt:lpstr>Analytical activities to support  WP2</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Marina</dc:creator>
  <cp:lastModifiedBy>Peters, Ursula</cp:lastModifiedBy>
  <cp:revision>1285</cp:revision>
  <cp:lastPrinted>2004-10-18T07:38:43Z</cp:lastPrinted>
  <dcterms:created xsi:type="dcterms:W3CDTF">2002-08-21T11:50:12Z</dcterms:created>
  <dcterms:modified xsi:type="dcterms:W3CDTF">2012-10-15T10:34:59Z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Presentation of the SAMARA project on the physical phenomena occurring in the containment.</vt:lpwstr>
  </property>
</Properties>
</file>