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23" r:id="rId3"/>
    <p:sldId id="324" r:id="rId4"/>
    <p:sldId id="300" r:id="rId5"/>
    <p:sldId id="321" r:id="rId6"/>
    <p:sldId id="316" r:id="rId7"/>
    <p:sldId id="325" r:id="rId8"/>
    <p:sldId id="326" r:id="rId9"/>
    <p:sldId id="318" r:id="rId10"/>
    <p:sldId id="319" r:id="rId11"/>
    <p:sldId id="320" r:id="rId12"/>
    <p:sldId id="304" r:id="rId13"/>
    <p:sldId id="292" r:id="rId14"/>
    <p:sldId id="335" r:id="rId15"/>
    <p:sldId id="286" r:id="rId16"/>
    <p:sldId id="334" r:id="rId17"/>
    <p:sldId id="328" r:id="rId18"/>
    <p:sldId id="313" r:id="rId19"/>
    <p:sldId id="287" r:id="rId20"/>
    <p:sldId id="329" r:id="rId21"/>
    <p:sldId id="314" r:id="rId22"/>
    <p:sldId id="288" r:id="rId23"/>
    <p:sldId id="272" r:id="rId24"/>
    <p:sldId id="297" r:id="rId25"/>
    <p:sldId id="317" r:id="rId26"/>
    <p:sldId id="305" r:id="rId27"/>
    <p:sldId id="276" r:id="rId28"/>
    <p:sldId id="277" r:id="rId29"/>
    <p:sldId id="281" r:id="rId30"/>
    <p:sldId id="282" r:id="rId31"/>
    <p:sldId id="330" r:id="rId32"/>
    <p:sldId id="332" r:id="rId33"/>
    <p:sldId id="333" r:id="rId34"/>
    <p:sldId id="336" r:id="rId35"/>
    <p:sldId id="337" r:id="rId36"/>
  </p:sldIdLst>
  <p:sldSz cx="9144000" cy="6858000" type="screen4x3"/>
  <p:notesSz cx="6731000" cy="9856788"/>
  <p:defaultTextStyle>
    <a:defPPr>
      <a:defRPr lang="de-CH"/>
    </a:defPPr>
    <a:lvl1pPr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DFEFFF"/>
    <a:srgbClr val="9999FF"/>
    <a:srgbClr val="FFFFCC"/>
    <a:srgbClr val="FF00FF"/>
    <a:srgbClr val="007FFF"/>
    <a:srgbClr val="B3D9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48" autoAdjust="0"/>
  </p:normalViewPr>
  <p:slideViewPr>
    <p:cSldViewPr snapToGrid="0">
      <p:cViewPr>
        <p:scale>
          <a:sx n="66" d="100"/>
          <a:sy n="66" d="100"/>
        </p:scale>
        <p:origin x="-1901" y="-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aseline="30000"/>
            </a:lvl1pPr>
          </a:lstStyle>
          <a:p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30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EBF9FD12-ACAF-4A47-83B2-8EA9BD27319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45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1228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3125"/>
            <a:ext cx="4933950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aseline="30000"/>
            </a:lvl1pPr>
          </a:lstStyle>
          <a:p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3075"/>
            <a:ext cx="291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82" tIns="47391" rIns="94782" bIns="47391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A89BC789-93FD-42FC-A847-4F1A6594399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166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32CB6-08DB-4F96-B503-3832FF73AFA9}" type="slidenum">
              <a:rPr lang="de-DE"/>
              <a:pPr/>
              <a:t>1</a:t>
            </a:fld>
            <a:endParaRPr lang="de-DE"/>
          </a:p>
        </p:txBody>
      </p:sp>
      <p:sp>
        <p:nvSpPr>
          <p:cNvPr id="291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D1F8D-1B35-44C4-8B3F-5510AA372081}" type="slidenum">
              <a:rPr lang="de-DE"/>
              <a:pPr/>
              <a:t>10</a:t>
            </a:fld>
            <a:endParaRPr lang="de-DE"/>
          </a:p>
        </p:txBody>
      </p:sp>
      <p:sp>
        <p:nvSpPr>
          <p:cNvPr id="368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3F8F5-CB03-48B6-883B-7584A196CF97}" type="slidenum">
              <a:rPr lang="de-DE"/>
              <a:pPr/>
              <a:t>11</a:t>
            </a:fld>
            <a:endParaRPr lang="de-DE"/>
          </a:p>
        </p:txBody>
      </p:sp>
      <p:sp>
        <p:nvSpPr>
          <p:cNvPr id="370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93D602-A5D7-417F-9B86-6686551DA7D3}" type="slidenum">
              <a:rPr lang="de-DE"/>
              <a:pPr/>
              <a:t>12</a:t>
            </a:fld>
            <a:endParaRPr lang="de-DE"/>
          </a:p>
        </p:txBody>
      </p:sp>
      <p:sp>
        <p:nvSpPr>
          <p:cNvPr id="301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39D19-46EF-4CDC-A836-629AC9E7FF81}" type="slidenum">
              <a:rPr lang="de-DE"/>
              <a:pPr/>
              <a:t>13</a:t>
            </a:fld>
            <a:endParaRPr lang="de-DE"/>
          </a:p>
        </p:txBody>
      </p:sp>
      <p:sp>
        <p:nvSpPr>
          <p:cNvPr id="302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2F8C9-936A-4461-97C8-0DDFAF55463D}" type="slidenum">
              <a:rPr lang="de-DE"/>
              <a:pPr/>
              <a:t>15</a:t>
            </a:fld>
            <a:endParaRPr lang="de-DE"/>
          </a:p>
        </p:txBody>
      </p:sp>
      <p:sp>
        <p:nvSpPr>
          <p:cNvPr id="304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E04BF-EC53-4D71-8EFD-802F2C7658BD}" type="slidenum">
              <a:rPr lang="de-DE"/>
              <a:pPr/>
              <a:t>16</a:t>
            </a:fld>
            <a:endParaRPr lang="de-DE"/>
          </a:p>
        </p:txBody>
      </p:sp>
      <p:sp>
        <p:nvSpPr>
          <p:cNvPr id="407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5080A-A95C-4471-9315-57AD91286F0A}" type="slidenum">
              <a:rPr lang="de-DE"/>
              <a:pPr/>
              <a:t>17</a:t>
            </a:fld>
            <a:endParaRPr lang="de-DE"/>
          </a:p>
        </p:txBody>
      </p:sp>
      <p:sp>
        <p:nvSpPr>
          <p:cNvPr id="393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7BCCE-875E-4A9F-B821-C6D9259091DC}" type="slidenum">
              <a:rPr lang="de-DE"/>
              <a:pPr/>
              <a:t>18</a:t>
            </a:fld>
            <a:endParaRPr lang="de-DE"/>
          </a:p>
        </p:txBody>
      </p:sp>
      <p:sp>
        <p:nvSpPr>
          <p:cNvPr id="337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01ADA-E180-4A61-B904-4724B8C6DA61}" type="slidenum">
              <a:rPr lang="de-DE"/>
              <a:pPr/>
              <a:t>19</a:t>
            </a:fld>
            <a:endParaRPr lang="de-DE"/>
          </a:p>
        </p:txBody>
      </p:sp>
      <p:sp>
        <p:nvSpPr>
          <p:cNvPr id="305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F94198-25F3-4158-8653-7D6279C3DD54}" type="slidenum">
              <a:rPr lang="de-DE"/>
              <a:pPr/>
              <a:t>20</a:t>
            </a:fld>
            <a:endParaRPr lang="de-DE"/>
          </a:p>
        </p:txBody>
      </p:sp>
      <p:sp>
        <p:nvSpPr>
          <p:cNvPr id="395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82414-FE3A-408A-964E-AAAFE7F12E64}" type="slidenum">
              <a:rPr lang="de-DE"/>
              <a:pPr/>
              <a:t>2</a:t>
            </a:fld>
            <a:endParaRPr lang="de-DE"/>
          </a:p>
        </p:txBody>
      </p:sp>
      <p:sp>
        <p:nvSpPr>
          <p:cNvPr id="3809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137FE-5835-4DE0-A637-8DBE898D0098}" type="slidenum">
              <a:rPr lang="de-DE"/>
              <a:pPr/>
              <a:t>21</a:t>
            </a:fld>
            <a:endParaRPr lang="de-DE"/>
          </a:p>
        </p:txBody>
      </p:sp>
      <p:sp>
        <p:nvSpPr>
          <p:cNvPr id="339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C7240-40AC-49C5-A95A-D1A0F46B190A}" type="slidenum">
              <a:rPr lang="de-DE"/>
              <a:pPr/>
              <a:t>22</a:t>
            </a:fld>
            <a:endParaRPr lang="de-DE"/>
          </a:p>
        </p:txBody>
      </p:sp>
      <p:sp>
        <p:nvSpPr>
          <p:cNvPr id="306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5F021B-C42A-4901-8F00-A3C568BB80C2}" type="slidenum">
              <a:rPr lang="de-DE"/>
              <a:pPr/>
              <a:t>23</a:t>
            </a:fld>
            <a:endParaRPr lang="de-DE"/>
          </a:p>
        </p:txBody>
      </p:sp>
      <p:sp>
        <p:nvSpPr>
          <p:cNvPr id="307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E941A5-3A3D-4BEB-BFB8-BC4492B3614D}" type="slidenum">
              <a:rPr lang="de-DE"/>
              <a:pPr/>
              <a:t>24</a:t>
            </a:fld>
            <a:endParaRPr lang="de-DE"/>
          </a:p>
        </p:txBody>
      </p:sp>
      <p:sp>
        <p:nvSpPr>
          <p:cNvPr id="308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8FFB9-7917-4102-937A-BA5F6CF2CA05}" type="slidenum">
              <a:rPr lang="de-DE"/>
              <a:pPr/>
              <a:t>25</a:t>
            </a:fld>
            <a:endParaRPr lang="de-DE"/>
          </a:p>
        </p:txBody>
      </p:sp>
      <p:sp>
        <p:nvSpPr>
          <p:cNvPr id="3461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E30A4-C0FA-43A6-9650-43AB7DA342A2}" type="slidenum">
              <a:rPr lang="de-DE"/>
              <a:pPr/>
              <a:t>26</a:t>
            </a:fld>
            <a:endParaRPr lang="de-DE"/>
          </a:p>
        </p:txBody>
      </p:sp>
      <p:sp>
        <p:nvSpPr>
          <p:cNvPr id="314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B689E-3583-4CF9-A25F-83BC440389F0}" type="slidenum">
              <a:rPr lang="de-DE"/>
              <a:pPr/>
              <a:t>27</a:t>
            </a:fld>
            <a:endParaRPr lang="de-DE"/>
          </a:p>
        </p:txBody>
      </p:sp>
      <p:sp>
        <p:nvSpPr>
          <p:cNvPr id="315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E995B-1581-48AA-9876-7AAEB2160840}" type="slidenum">
              <a:rPr lang="de-DE"/>
              <a:pPr/>
              <a:t>28</a:t>
            </a:fld>
            <a:endParaRPr lang="de-DE"/>
          </a:p>
        </p:txBody>
      </p:sp>
      <p:sp>
        <p:nvSpPr>
          <p:cNvPr id="316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EBEFF-7A10-4B56-95A7-DE7E8D1CA474}" type="slidenum">
              <a:rPr lang="de-DE"/>
              <a:pPr/>
              <a:t>29</a:t>
            </a:fld>
            <a:endParaRPr lang="de-DE"/>
          </a:p>
        </p:txBody>
      </p:sp>
      <p:sp>
        <p:nvSpPr>
          <p:cNvPr id="3174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2F65E-AC39-45D2-9E57-2B43824A652D}" type="slidenum">
              <a:rPr lang="de-DE"/>
              <a:pPr/>
              <a:t>30</a:t>
            </a:fld>
            <a:endParaRPr lang="de-DE"/>
          </a:p>
        </p:txBody>
      </p:sp>
      <p:sp>
        <p:nvSpPr>
          <p:cNvPr id="3184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7D91D-9055-408D-987A-92D9F068115D}" type="slidenum">
              <a:rPr lang="de-DE"/>
              <a:pPr/>
              <a:t>3</a:t>
            </a:fld>
            <a:endParaRPr lang="de-DE"/>
          </a:p>
        </p:txBody>
      </p:sp>
      <p:sp>
        <p:nvSpPr>
          <p:cNvPr id="382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4B679-7175-46E7-9CD2-9119C4C93C9F}" type="slidenum">
              <a:rPr lang="de-DE"/>
              <a:pPr/>
              <a:t>4</a:t>
            </a:fld>
            <a:endParaRPr lang="de-DE"/>
          </a:p>
        </p:txBody>
      </p:sp>
      <p:sp>
        <p:nvSpPr>
          <p:cNvPr id="2949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C75CD-5CDA-451B-9C7C-1AC455FEE67E}" type="slidenum">
              <a:rPr lang="de-DE"/>
              <a:pPr/>
              <a:t>5</a:t>
            </a:fld>
            <a:endParaRPr lang="de-DE"/>
          </a:p>
        </p:txBody>
      </p:sp>
      <p:sp>
        <p:nvSpPr>
          <p:cNvPr id="376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B23BB-2CDC-4DCB-AE29-E4D663C47B0D}" type="slidenum">
              <a:rPr lang="de-DE"/>
              <a:pPr/>
              <a:t>6</a:t>
            </a:fld>
            <a:endParaRPr lang="de-DE"/>
          </a:p>
        </p:txBody>
      </p:sp>
      <p:sp>
        <p:nvSpPr>
          <p:cNvPr id="3440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B9C68-8E14-4070-845B-CFF87995FD49}" type="slidenum">
              <a:rPr lang="de-DE"/>
              <a:pPr/>
              <a:t>7</a:t>
            </a:fld>
            <a:endParaRPr lang="de-DE"/>
          </a:p>
        </p:txBody>
      </p:sp>
      <p:sp>
        <p:nvSpPr>
          <p:cNvPr id="385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B74ABC-CEAB-4CED-8BAB-68E5545A2134}" type="slidenum">
              <a:rPr lang="de-DE"/>
              <a:pPr/>
              <a:t>8</a:t>
            </a:fld>
            <a:endParaRPr lang="de-DE"/>
          </a:p>
        </p:txBody>
      </p:sp>
      <p:sp>
        <p:nvSpPr>
          <p:cNvPr id="387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A4AE5-DCE7-46EF-B081-AA1F5D6BB17D}" type="slidenum">
              <a:rPr lang="de-DE"/>
              <a:pPr/>
              <a:t>9</a:t>
            </a:fld>
            <a:endParaRPr lang="de-DE"/>
          </a:p>
        </p:txBody>
      </p:sp>
      <p:sp>
        <p:nvSpPr>
          <p:cNvPr id="366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6" name="Rectangle 14"/>
          <p:cNvSpPr>
            <a:spLocks noChangeArrowheads="1"/>
          </p:cNvSpPr>
          <p:nvPr/>
        </p:nvSpPr>
        <p:spPr bwMode="auto">
          <a:xfrm>
            <a:off x="304800" y="774700"/>
            <a:ext cx="8534400" cy="5613400"/>
          </a:xfrm>
          <a:prstGeom prst="rect">
            <a:avLst/>
          </a:prstGeom>
          <a:solidFill>
            <a:srgbClr val="B3D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8534400" cy="47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B3D9FF">
                    <a:alpha val="50000"/>
                  </a:srgbClr>
                </a:solidFill>
              </a14:hiddenFill>
            </a:ext>
          </a:extLst>
        </p:spPr>
        <p:txBody>
          <a:bodyPr lIns="0" tIns="0" rIns="0" bIns="0"/>
          <a:lstStyle>
            <a:lvl1pPr algn="ctr">
              <a:defRPr/>
            </a:lvl1pPr>
          </a:lstStyle>
          <a:p>
            <a:pPr lvl="0"/>
            <a:r>
              <a:rPr lang="de-DE" noProof="0" smtClean="0"/>
              <a:t>Autor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895600"/>
            <a:ext cx="8534400" cy="685800"/>
          </a:xfrm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de-DE" noProof="0" smtClean="0"/>
              <a:t>Titel</a:t>
            </a:r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304800" y="64008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5551488" y="6364288"/>
            <a:ext cx="3419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de-DE" sz="900">
                <a:latin typeface="Arial Narrow" pitchFamily="34" charset="0"/>
              </a:rPr>
              <a:t> </a:t>
            </a:r>
            <a:fld id="{930F101F-DE6F-4447-A2B3-C5083906B5C7}" type="slidenum">
              <a:rPr lang="de-DE" sz="900">
                <a:latin typeface="Arial Narrow" pitchFamily="34" charset="0"/>
              </a:rPr>
              <a:pPr algn="r">
                <a:spcBef>
                  <a:spcPct val="50000"/>
                </a:spcBef>
              </a:pPr>
              <a:t>‹Nr.›</a:t>
            </a:fld>
            <a:endParaRPr lang="de-DE" sz="900">
              <a:latin typeface="Arial Narrow" pitchFamily="34" charset="0"/>
            </a:endParaRPr>
          </a:p>
        </p:txBody>
      </p:sp>
      <p:pic>
        <p:nvPicPr>
          <p:cNvPr id="151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43604" r="25964" b="42442"/>
          <a:stretch>
            <a:fillRect/>
          </a:stretch>
        </p:blipFill>
        <p:spPr bwMode="auto">
          <a:xfrm>
            <a:off x="228600" y="76200"/>
            <a:ext cx="1447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7161213" y="519113"/>
            <a:ext cx="178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r>
              <a:rPr lang="de-DE" sz="1000" b="1" noProof="1">
                <a:latin typeface="Arial" charset="0"/>
              </a:rPr>
              <a:t>Nuclear Energy and Safety</a:t>
            </a:r>
            <a:endParaRPr lang="de-DE" sz="1000" noProof="1">
              <a:latin typeface="Arial" charset="0"/>
            </a:endParaRPr>
          </a:p>
        </p:txBody>
      </p:sp>
      <p:sp>
        <p:nvSpPr>
          <p:cNvPr id="151570" name="Text Box 18"/>
          <p:cNvSpPr txBox="1">
            <a:spLocks noChangeArrowheads="1"/>
          </p:cNvSpPr>
          <p:nvPr/>
        </p:nvSpPr>
        <p:spPr bwMode="auto">
          <a:xfrm>
            <a:off x="252413" y="6453188"/>
            <a:ext cx="287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de-DE" sz="1000"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672077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2133600" cy="53197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6248400" cy="53197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050870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04800" y="1066800"/>
            <a:ext cx="8534400" cy="53197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333183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95488"/>
            <a:ext cx="4191000" cy="43910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335759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304800" y="1995488"/>
            <a:ext cx="8534400" cy="439102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661229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04800" y="1995488"/>
            <a:ext cx="4191000" cy="21193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04800" y="4267200"/>
            <a:ext cx="4191000" cy="21193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657108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304800" y="1995488"/>
            <a:ext cx="8534400" cy="439102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933415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04800" y="1995488"/>
            <a:ext cx="8534400" cy="439102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760693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505503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7315929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95488"/>
            <a:ext cx="41910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293277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738987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608081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718921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75550080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7515098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95488"/>
            <a:ext cx="8534400" cy="439102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226800" rIns="162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66800"/>
            <a:ext cx="853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C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304800" y="7620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400800"/>
            <a:ext cx="85344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43604" r="25964" b="42442"/>
          <a:stretch>
            <a:fillRect/>
          </a:stretch>
        </p:blipFill>
        <p:spPr bwMode="auto">
          <a:xfrm>
            <a:off x="228600" y="76200"/>
            <a:ext cx="14478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250825" y="6453188"/>
            <a:ext cx="287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50000"/>
              </a:spcBef>
            </a:pPr>
            <a:endParaRPr lang="de-DE" sz="1000">
              <a:latin typeface="Arial Narrow" pitchFamily="34" charset="0"/>
            </a:endParaRPr>
          </a:p>
        </p:txBody>
      </p: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7161213" y="519113"/>
            <a:ext cx="178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/>
            <a:r>
              <a:rPr lang="de-DE" sz="1000" b="1" noProof="1">
                <a:latin typeface="Arial" charset="0"/>
              </a:rPr>
              <a:t>Nuclear Energy and Safety</a:t>
            </a:r>
            <a:endParaRPr lang="de-DE" sz="1000" noProof="1">
              <a:latin typeface="Arial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5537200" y="6364288"/>
            <a:ext cx="3419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de-DE" sz="900">
                <a:latin typeface="Arial Narrow" pitchFamily="34" charset="0"/>
              </a:rPr>
              <a:t> </a:t>
            </a:r>
            <a:fld id="{6386037C-6C3B-4208-BA5D-3C2664201A46}" type="slidenum">
              <a:rPr lang="de-DE" sz="900">
                <a:latin typeface="Arial Narrow" pitchFamily="34" charset="0"/>
              </a:rPr>
              <a:pPr algn="r">
                <a:spcBef>
                  <a:spcPct val="50000"/>
                </a:spcBef>
              </a:pPr>
              <a:t>‹Nr.›</a:t>
            </a:fld>
            <a:endParaRPr lang="de-DE" sz="9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algn="l" rtl="0" fontAlgn="base">
        <a:lnSpc>
          <a:spcPct val="110000"/>
        </a:lnSpc>
        <a:spcBef>
          <a:spcPct val="40000"/>
        </a:spcBef>
        <a:spcAft>
          <a:spcPct val="0"/>
        </a:spcAft>
        <a:buClr>
          <a:schemeClr val="accent2"/>
        </a:buClr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fontAlgn="base">
        <a:lnSpc>
          <a:spcPct val="110000"/>
        </a:lnSpc>
        <a:spcBef>
          <a:spcPct val="40000"/>
        </a:spcBef>
        <a:spcAft>
          <a:spcPct val="0"/>
        </a:spcAft>
        <a:buClr>
          <a:schemeClr val="tx1"/>
        </a:buClr>
        <a:buSzPct val="100000"/>
        <a:buFont typeface="Times" pitchFamily="18" charset="0"/>
        <a:buChar char="•"/>
        <a:defRPr sz="2100">
          <a:solidFill>
            <a:schemeClr val="tx1"/>
          </a:solidFill>
          <a:latin typeface="+mn-lt"/>
        </a:defRPr>
      </a:lvl2pPr>
      <a:lvl3pPr marL="762000" indent="-190500" algn="l" rtl="0" fontAlgn="base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2100">
          <a:solidFill>
            <a:schemeClr val="tx1"/>
          </a:solidFill>
          <a:latin typeface="+mn-lt"/>
        </a:defRPr>
      </a:lvl3pPr>
      <a:lvl4pPr marL="11430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15240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sls.web.psi.ch/view.php/beamlines/pollux/index.html" TargetMode="External"/><Relationship Id="rId13" Type="http://schemas.openxmlformats.org/officeDocument/2006/relationships/hyperlink" Target="http://sls.web.psi.ch/view.php/beamlines/cs/index.html" TargetMode="External"/><Relationship Id="rId3" Type="http://schemas.openxmlformats.org/officeDocument/2006/relationships/hyperlink" Target="http://sls.web.psi.ch/view.php/beamlines/tomcat/index.html" TargetMode="External"/><Relationship Id="rId7" Type="http://schemas.openxmlformats.org/officeDocument/2006/relationships/hyperlink" Target="http://sls.web.psi.ch/view.php/beamlines/mxas/index.html" TargetMode="External"/><Relationship Id="rId12" Type="http://schemas.openxmlformats.org/officeDocument/2006/relationships/hyperlink" Target="http://sls.web.psi.ch/view.php/beamlines/sim/index.html" TargetMode="External"/><Relationship Id="rId2" Type="http://schemas.openxmlformats.org/officeDocument/2006/relationships/hyperlink" Target="http://sls.web.psi.ch/view.php/beamlines/ir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ls.web.psi.ch/view.php/beamlines/ms/index.html" TargetMode="External"/><Relationship Id="rId11" Type="http://schemas.openxmlformats.org/officeDocument/2006/relationships/hyperlink" Target="http://sls.web.psi.ch/view.php/beamlines/superxas/index.html" TargetMode="External"/><Relationship Id="rId5" Type="http://schemas.openxmlformats.org/officeDocument/2006/relationships/hyperlink" Target="http://sls.web.psi.ch/view.php/beamlines/vuv/index.html" TargetMode="External"/><Relationship Id="rId10" Type="http://schemas.openxmlformats.org/officeDocument/2006/relationships/hyperlink" Target="http://sls.web.psi.ch/view.php/beamlines/xil/index.html" TargetMode="External"/><Relationship Id="rId4" Type="http://schemas.openxmlformats.org/officeDocument/2006/relationships/hyperlink" Target="http://sls.web.psi.ch/view.php/beamlines/adress/index.html" TargetMode="External"/><Relationship Id="rId9" Type="http://schemas.openxmlformats.org/officeDocument/2006/relationships/hyperlink" Target="http://sls.web.psi.ch/view.php/beamlines/sis/index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ls.web.psi.ch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hyperlink" Target="http://fel.web.psi.ch/fea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9.xml"/><Relationship Id="rId3" Type="http://schemas.openxmlformats.org/officeDocument/2006/relationships/slide" Target="slide34.xml"/><Relationship Id="rId7" Type="http://schemas.openxmlformats.org/officeDocument/2006/relationships/slide" Target="slide26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11" Type="http://schemas.openxmlformats.org/officeDocument/2006/relationships/slide" Target="slide33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slide" Target="slide18.xml"/><Relationship Id="rId1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1158875"/>
            <a:ext cx="8534400" cy="685800"/>
          </a:xfrm>
        </p:spPr>
        <p:txBody>
          <a:bodyPr/>
          <a:lstStyle/>
          <a:p>
            <a:r>
              <a:rPr lang="en-GB" sz="3600"/>
              <a:t>Paul Scherrer Institut </a:t>
            </a:r>
            <a:br>
              <a:rPr lang="en-GB" sz="3600"/>
            </a:br>
            <a:r>
              <a:rPr lang="en-GB" sz="3600"/>
              <a:t>(PSI)</a:t>
            </a:r>
            <a:br>
              <a:rPr lang="en-GB" sz="3600"/>
            </a:br>
            <a:r>
              <a:rPr lang="en-GB" sz="3600"/>
              <a:t>(www.psi.ch)</a:t>
            </a:r>
            <a:br>
              <a:rPr lang="en-GB" sz="3600"/>
            </a:br>
            <a:r>
              <a:rPr lang="en-GB" sz="3600"/>
              <a:t>Nuclear Energy and Safety</a:t>
            </a:r>
            <a:br>
              <a:rPr lang="en-GB" sz="3600"/>
            </a:br>
            <a:r>
              <a:rPr lang="en-GB" sz="3600"/>
              <a:t>Research Department</a:t>
            </a:r>
            <a:br>
              <a:rPr lang="en-GB" sz="3600"/>
            </a:br>
            <a:r>
              <a:rPr lang="en-GB" sz="3600"/>
              <a:t> (NES) </a:t>
            </a:r>
            <a:br>
              <a:rPr lang="en-GB" sz="3600"/>
            </a:br>
            <a:r>
              <a:rPr lang="en-GB" sz="3600"/>
              <a:t/>
            </a:r>
            <a:br>
              <a:rPr lang="en-GB" sz="3600"/>
            </a:br>
            <a:r>
              <a:rPr lang="en-GB" sz="3600"/>
              <a:t>Laboratory for thermal-hydraulic Research</a:t>
            </a:r>
            <a:br>
              <a:rPr lang="en-GB" sz="3600"/>
            </a:br>
            <a:r>
              <a:rPr lang="en-GB" sz="3600"/>
              <a:t>(LTH)</a:t>
            </a: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304800" y="981075"/>
            <a:ext cx="853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D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</a:pPr>
            <a:endParaRPr lang="de-DE" sz="2100">
              <a:latin typeface="Arial Narrow" pitchFamily="34" charset="0"/>
            </a:endParaRP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304800" y="5589588"/>
            <a:ext cx="853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3D9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110000"/>
              </a:lnSpc>
              <a:spcBef>
                <a:spcPct val="40000"/>
              </a:spcBef>
              <a:buClr>
                <a:schemeClr val="accent2"/>
              </a:buClr>
            </a:pPr>
            <a:endParaRPr lang="de-DE" sz="2100"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3200" y="1517650"/>
            <a:ext cx="8534400" cy="4391025"/>
          </a:xfrm>
        </p:spPr>
        <p:txBody>
          <a:bodyPr/>
          <a:lstStyle/>
          <a:p>
            <a:pPr algn="ctr"/>
            <a:r>
              <a:rPr lang="en-GB" sz="2000"/>
              <a:t>Distribution by points of emphasis. 238 MCHF (PSI funds)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61938" y="877888"/>
            <a:ext cx="8534400" cy="533400"/>
          </a:xfrm>
        </p:spPr>
        <p:txBody>
          <a:bodyPr/>
          <a:lstStyle/>
          <a:p>
            <a:r>
              <a:rPr lang="de-DE"/>
              <a:t>Budget 2008</a:t>
            </a:r>
          </a:p>
        </p:txBody>
      </p:sp>
      <p:pic>
        <p:nvPicPr>
          <p:cNvPr id="367620" name="Picture 4" descr="Budget 2008 Kuchen PSI-Mit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2082800"/>
            <a:ext cx="5830887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Text Box 5"/>
          <p:cNvSpPr txBox="1">
            <a:spLocks noChangeArrowheads="1"/>
          </p:cNvSpPr>
          <p:nvPr/>
        </p:nvSpPr>
        <p:spPr bwMode="auto">
          <a:xfrm>
            <a:off x="2779713" y="2403475"/>
            <a:ext cx="159702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GB" sz="1600">
                <a:latin typeface="Arial Narrow" pitchFamily="34" charset="0"/>
              </a:rPr>
              <a:t>Particle Physics</a:t>
            </a:r>
            <a:br>
              <a:rPr lang="en-GB" sz="1600">
                <a:latin typeface="Arial Narrow" pitchFamily="34" charset="0"/>
              </a:rPr>
            </a:br>
            <a:r>
              <a:rPr lang="en-GB" sz="1600">
                <a:latin typeface="Arial Narrow" pitchFamily="34" charset="0"/>
              </a:rPr>
              <a:t>16 %</a:t>
            </a:r>
          </a:p>
        </p:txBody>
      </p:sp>
      <p:sp>
        <p:nvSpPr>
          <p:cNvPr id="367622" name="Text Box 6"/>
          <p:cNvSpPr txBox="1">
            <a:spLocks noChangeArrowheads="1"/>
          </p:cNvSpPr>
          <p:nvPr/>
        </p:nvSpPr>
        <p:spPr bwMode="auto">
          <a:xfrm>
            <a:off x="4219575" y="2254250"/>
            <a:ext cx="19669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GB" sz="1600">
                <a:latin typeface="Arial Narrow" pitchFamily="34" charset="0"/>
              </a:rPr>
              <a:t>Nuclear Energy</a:t>
            </a:r>
            <a:br>
              <a:rPr lang="en-GB" sz="1600">
                <a:latin typeface="Arial Narrow" pitchFamily="34" charset="0"/>
              </a:rPr>
            </a:br>
            <a:r>
              <a:rPr lang="en-GB" sz="1600">
                <a:latin typeface="Arial Narrow" pitchFamily="34" charset="0"/>
              </a:rPr>
              <a:t>Research </a:t>
            </a:r>
          </a:p>
          <a:p>
            <a:pPr algn="ctr">
              <a:spcAft>
                <a:spcPct val="20000"/>
              </a:spcAft>
            </a:pPr>
            <a:r>
              <a:rPr lang="en-GB" sz="1600">
                <a:latin typeface="Arial Narrow" pitchFamily="34" charset="0"/>
              </a:rPr>
              <a:t>13</a:t>
            </a:r>
            <a:r>
              <a:rPr lang="de-CH" sz="1600">
                <a:latin typeface="Arial Narrow" pitchFamily="34" charset="0"/>
              </a:rPr>
              <a:t> %</a:t>
            </a:r>
          </a:p>
        </p:txBody>
      </p:sp>
      <p:sp>
        <p:nvSpPr>
          <p:cNvPr id="367623" name="Text Box 7"/>
          <p:cNvSpPr txBox="1">
            <a:spLocks noChangeArrowheads="1"/>
          </p:cNvSpPr>
          <p:nvPr/>
        </p:nvSpPr>
        <p:spPr bwMode="auto">
          <a:xfrm>
            <a:off x="2432050" y="3568700"/>
            <a:ext cx="2054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GB" sz="1600">
                <a:latin typeface="Arial Narrow" pitchFamily="34" charset="0"/>
              </a:rPr>
              <a:t>Solid State Physics</a:t>
            </a:r>
            <a:br>
              <a:rPr lang="en-GB" sz="1600">
                <a:latin typeface="Arial Narrow" pitchFamily="34" charset="0"/>
              </a:rPr>
            </a:br>
            <a:r>
              <a:rPr lang="en-GB" sz="1600">
                <a:latin typeface="Arial Narrow" pitchFamily="34" charset="0"/>
              </a:rPr>
              <a:t>and Materials Sciences</a:t>
            </a:r>
          </a:p>
          <a:p>
            <a:pPr algn="ctr">
              <a:spcAft>
                <a:spcPct val="20000"/>
              </a:spcAft>
            </a:pPr>
            <a:r>
              <a:rPr lang="en-GB" sz="1600">
                <a:latin typeface="Arial Narrow" pitchFamily="34" charset="0"/>
              </a:rPr>
              <a:t>43 %</a:t>
            </a:r>
          </a:p>
        </p:txBody>
      </p:sp>
      <p:sp>
        <p:nvSpPr>
          <p:cNvPr id="367624" name="Text Box 8"/>
          <p:cNvSpPr txBox="1">
            <a:spLocks noChangeArrowheads="1"/>
          </p:cNvSpPr>
          <p:nvPr/>
        </p:nvSpPr>
        <p:spPr bwMode="auto">
          <a:xfrm>
            <a:off x="5429250" y="2725738"/>
            <a:ext cx="17875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General 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Energy Research 11 %</a:t>
            </a:r>
          </a:p>
        </p:txBody>
      </p:sp>
      <p:sp>
        <p:nvSpPr>
          <p:cNvPr id="367625" name="Text Box 9"/>
          <p:cNvSpPr txBox="1">
            <a:spLocks noChangeArrowheads="1"/>
          </p:cNvSpPr>
          <p:nvPr/>
        </p:nvSpPr>
        <p:spPr bwMode="auto">
          <a:xfrm>
            <a:off x="5410200" y="3503613"/>
            <a:ext cx="1565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Life Sciences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17 %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9075" y="1458913"/>
            <a:ext cx="8534400" cy="4391025"/>
          </a:xfrm>
          <a:ln/>
        </p:spPr>
        <p:txBody>
          <a:bodyPr/>
          <a:lstStyle/>
          <a:p>
            <a:pPr algn="ctr"/>
            <a:r>
              <a:rPr lang="en-GB" sz="2000"/>
              <a:t>Distribution by points of emphasis. 293 MCHF (PSI and third-party contributions</a:t>
            </a:r>
            <a:r>
              <a:rPr lang="de-DE" sz="1800"/>
              <a:t>)</a:t>
            </a:r>
          </a:p>
        </p:txBody>
      </p:sp>
      <p:pic>
        <p:nvPicPr>
          <p:cNvPr id="369667" name="Picture 3" descr="Budget 2008 Kuchen Drit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2344738"/>
            <a:ext cx="5830887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>
          <a:xfrm>
            <a:off x="261938" y="849313"/>
            <a:ext cx="8534400" cy="533400"/>
          </a:xfrm>
        </p:spPr>
        <p:txBody>
          <a:bodyPr/>
          <a:lstStyle/>
          <a:p>
            <a:r>
              <a:rPr lang="de-DE"/>
              <a:t>Budget 2008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2808288" y="2663825"/>
            <a:ext cx="145097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Particle Physics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14 %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4340225" y="2563813"/>
            <a:ext cx="19367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Nuclear Energy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Research </a:t>
            </a:r>
          </a:p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17 %</a:t>
            </a:r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2209800" y="3579813"/>
            <a:ext cx="2054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Solid State Physics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and Materials Sciences</a:t>
            </a:r>
          </a:p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39 %</a:t>
            </a:r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5632450" y="3230563"/>
            <a:ext cx="17875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General 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Energy Research 12 %</a:t>
            </a:r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4937125" y="3905250"/>
            <a:ext cx="1565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de-CH" sz="1600">
                <a:latin typeface="Arial Narrow" pitchFamily="34" charset="0"/>
              </a:rPr>
              <a:t>Life Sciences</a:t>
            </a:r>
            <a:br>
              <a:rPr lang="de-CH" sz="1600">
                <a:latin typeface="Arial Narrow" pitchFamily="34" charset="0"/>
              </a:rPr>
            </a:br>
            <a:r>
              <a:rPr lang="de-CH" sz="1600">
                <a:latin typeface="Arial Narrow" pitchFamily="34" charset="0"/>
              </a:rPr>
              <a:t>18 %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304800" y="1662113"/>
            <a:ext cx="8534400" cy="47244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935038"/>
            <a:ext cx="8534400" cy="533400"/>
          </a:xfrm>
        </p:spPr>
        <p:txBody>
          <a:bodyPr/>
          <a:lstStyle/>
          <a:p>
            <a:r>
              <a:rPr lang="en-GB"/>
              <a:t>Synchrotron Light Source Switzerland SLS</a:t>
            </a:r>
          </a:p>
        </p:txBody>
      </p:sp>
      <p:pic>
        <p:nvPicPr>
          <p:cNvPr id="289796" name="Picture 4">
            <a:hlinkClick r:id="rId3" action="ppaction://hlinksldjump"/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9450" y="1717675"/>
            <a:ext cx="5583238" cy="3635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9797" name="Text Box 5"/>
          <p:cNvSpPr txBox="1">
            <a:spLocks noChangeArrowheads="1"/>
          </p:cNvSpPr>
          <p:nvPr/>
        </p:nvSpPr>
        <p:spPr bwMode="auto">
          <a:xfrm>
            <a:off x="407988" y="1827213"/>
            <a:ext cx="268605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74625" indent="-174625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ct val="10000"/>
              </a:spcAft>
              <a:buFontTx/>
              <a:buChar char="•"/>
            </a:pPr>
            <a:r>
              <a:rPr lang="en-GB" sz="2200">
                <a:latin typeface="Arial Narrow" pitchFamily="34" charset="0"/>
              </a:rPr>
              <a:t>A third-generation synchrotron light source. With an energy of 2.4 GeV, </a:t>
            </a:r>
          </a:p>
          <a:p>
            <a:pPr>
              <a:spcAft>
                <a:spcPct val="10000"/>
              </a:spcAft>
              <a:buFontTx/>
              <a:buChar char="•"/>
            </a:pPr>
            <a:r>
              <a:rPr lang="en-GB" sz="2200">
                <a:latin typeface="Arial Narrow" pitchFamily="34" charset="0"/>
              </a:rPr>
              <a:t>provides photon beams of high brightness for research in materials science, biology and chemistry. </a:t>
            </a:r>
          </a:p>
          <a:p>
            <a:pPr>
              <a:spcAft>
                <a:spcPct val="10000"/>
              </a:spcAft>
              <a:buFontTx/>
              <a:buChar char="•"/>
            </a:pPr>
            <a:r>
              <a:rPr lang="en-GB" sz="2200">
                <a:latin typeface="Arial Narrow" pitchFamily="34" charset="0"/>
              </a:rPr>
              <a:t>Operational since 1.8.2001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04800" y="765175"/>
            <a:ext cx="8534400" cy="561657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marL="342900" indent="-342900"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250884" name="Text Box 4"/>
          <p:cNvSpPr txBox="1">
            <a:spLocks noChangeArrowheads="1"/>
          </p:cNvSpPr>
          <p:nvPr>
            <p:ph type="body" idx="1"/>
          </p:nvPr>
        </p:nvSpPr>
        <p:spPr>
          <a:xfrm>
            <a:off x="152400" y="623888"/>
            <a:ext cx="4394200" cy="581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88900" indent="-88900"/>
            <a:lvl2pPr marL="268288"/>
            <a:lvl3pPr marL="447675"/>
            <a:lvl4pPr marL="1370013"/>
            <a:lvl5pPr marL="1827213"/>
            <a:lvl6pPr marL="2284413"/>
            <a:lvl7pPr marL="2741613"/>
            <a:lvl8pPr marL="3198813"/>
            <a:lvl9pPr marL="3656013"/>
          </a:lstStyle>
          <a:p>
            <a:pPr>
              <a:lnSpc>
                <a:spcPct val="90000"/>
              </a:lnSpc>
            </a:pPr>
            <a:r>
              <a:rPr lang="en-GB" sz="2200" b="1">
                <a:solidFill>
                  <a:srgbClr val="3366FF"/>
                </a:solidFill>
              </a:rPr>
              <a:t>Synchrotron light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FF"/>
              </a:buClr>
              <a:buFontTx/>
              <a:buChar char="•"/>
            </a:pPr>
            <a:r>
              <a:rPr lang="en-GB" sz="2000"/>
              <a:t>Is sharply focused electro-magnetic radiation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FF"/>
              </a:buClr>
              <a:buFontTx/>
              <a:buChar char="•"/>
            </a:pPr>
            <a:r>
              <a:rPr lang="en-GB" sz="2000"/>
              <a:t>Has got wave lengths of UV-light up to hard x-rays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FF"/>
              </a:buClr>
              <a:buFontTx/>
              <a:buChar char="•"/>
            </a:pPr>
            <a:r>
              <a:rPr lang="en-GB" sz="2000"/>
              <a:t>Is emitted by  extremely fast  flying electrons</a:t>
            </a:r>
          </a:p>
          <a:p>
            <a:pPr>
              <a:lnSpc>
                <a:spcPct val="90000"/>
              </a:lnSpc>
            </a:pPr>
            <a:r>
              <a:rPr lang="en-GB" sz="2200" b="1">
                <a:solidFill>
                  <a:srgbClr val="3366FF"/>
                </a:solidFill>
              </a:rPr>
              <a:t>Why synchrotron light?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FF"/>
              </a:buClr>
              <a:buFontTx/>
              <a:buChar char="•"/>
            </a:pPr>
            <a:r>
              <a:rPr lang="en-GB" sz="2200"/>
              <a:t>Investigation of new kinds of materials, bio molecules, surfaces, micro- and nano- structures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FF"/>
              </a:buClr>
              <a:buFontTx/>
              <a:buChar char="•"/>
            </a:pPr>
            <a:r>
              <a:rPr lang="en-GB" sz="2200"/>
              <a:t>Helps progress in semi-conductor-technology, high temperature supra- conductivity, magnetic data storage, specific development of medical drugs or materials for energy and environment research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4483100" y="825500"/>
            <a:ext cx="4597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77800" indent="-177800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357188"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962025" indent="-425450"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GB" sz="2200" b="1">
                <a:solidFill>
                  <a:srgbClr val="3366FF"/>
                </a:solidFill>
                <a:latin typeface="Arial Narrow" pitchFamily="34" charset="0"/>
              </a:rPr>
              <a:t>SLS uses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latin typeface="Arial Narrow" pitchFamily="34" charset="0"/>
              </a:rPr>
              <a:t>600 magnets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latin typeface="Arial Narrow" pitchFamily="34" charset="0"/>
              </a:rPr>
              <a:t>300 vacuum pumps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latin typeface="Arial Narrow" pitchFamily="34" charset="0"/>
              </a:rPr>
              <a:t>600m vacuum pipes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latin typeface="Arial Narrow" pitchFamily="34" charset="0"/>
              </a:rPr>
              <a:t>45 km power supply cables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latin typeface="Arial Narrow" pitchFamily="34" charset="0"/>
              </a:rPr>
              <a:t>4 MW power</a:t>
            </a:r>
          </a:p>
          <a:p>
            <a:pPr>
              <a:spcBef>
                <a:spcPct val="20000"/>
              </a:spcBef>
            </a:pPr>
            <a:r>
              <a:rPr lang="en-GB" sz="2200" b="1">
                <a:solidFill>
                  <a:srgbClr val="3366FF"/>
                </a:solidFill>
                <a:latin typeface="Arial Narrow" pitchFamily="34" charset="0"/>
              </a:rPr>
              <a:t>Building size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outside diameter: 138 m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height:</a:t>
            </a:r>
            <a:r>
              <a:rPr lang="en-GB" sz="2200">
                <a:latin typeface="Arial Narrow" pitchFamily="34" charset="0"/>
              </a:rPr>
              <a:t> 14.3 m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covered surface:</a:t>
            </a:r>
            <a:r>
              <a:rPr lang="en-GB" sz="2200">
                <a:latin typeface="Arial Narrow" pitchFamily="34" charset="0"/>
              </a:rPr>
              <a:t> 14’000m</a:t>
            </a:r>
            <a:r>
              <a:rPr lang="en-GB" sz="2200" baseline="30000">
                <a:latin typeface="Arial Narrow" pitchFamily="34" charset="0"/>
              </a:rPr>
              <a:t>2</a:t>
            </a:r>
          </a:p>
          <a:p>
            <a:pPr>
              <a:spcBef>
                <a:spcPct val="20000"/>
              </a:spcBef>
              <a:buClr>
                <a:srgbClr val="3366FF"/>
              </a:buClr>
            </a:pPr>
            <a:r>
              <a:rPr lang="en-GB" sz="2200" b="1">
                <a:solidFill>
                  <a:srgbClr val="3366FF"/>
                </a:solidFill>
                <a:latin typeface="Arial Narrow" pitchFamily="34" charset="0"/>
              </a:rPr>
              <a:t>Building stability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vibrations: less than 0,5</a:t>
            </a:r>
            <a:r>
              <a:rPr lang="en-GB" sz="2200">
                <a:latin typeface="Arial Narrow" pitchFamily="34" charset="0"/>
              </a:rPr>
              <a:t> µm (up to 50 Hz)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7FFF"/>
                </a:solidFill>
                <a:latin typeface="Arial Narrow" pitchFamily="34" charset="0"/>
              </a:rPr>
              <a:t>Subsidence</a:t>
            </a: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: less than 0.2 mm per year over</a:t>
            </a:r>
            <a:r>
              <a:rPr lang="en-GB" sz="2200">
                <a:latin typeface="Arial Narrow" pitchFamily="34" charset="0"/>
              </a:rPr>
              <a:t> 10m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3366FF"/>
              </a:buClr>
              <a:buFontTx/>
              <a:buChar char="•"/>
            </a:pPr>
            <a:r>
              <a:rPr lang="en-GB" sz="2200">
                <a:solidFill>
                  <a:srgbClr val="000000"/>
                </a:solidFill>
                <a:latin typeface="Arial Narrow" pitchFamily="34" charset="0"/>
              </a:rPr>
              <a:t>temperature inside SL</a:t>
            </a:r>
            <a:r>
              <a:rPr lang="en-GB" sz="2200">
                <a:latin typeface="Arial Narrow" pitchFamily="34" charset="0"/>
              </a:rPr>
              <a:t>S-tunnel: max. deviation of 0.2°</a:t>
            </a:r>
            <a:r>
              <a:rPr lang="en-GB" sz="2200" baseline="30000">
                <a:latin typeface="Arial Narrow" pitchFamily="34" charset="0"/>
              </a:rPr>
              <a:t> </a:t>
            </a:r>
            <a:r>
              <a:rPr lang="en-GB" sz="2200">
                <a:latin typeface="Arial Narrow" pitchFamily="34" charset="0"/>
              </a:rPr>
              <a:t>at 26°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762000"/>
            <a:ext cx="8534400" cy="533400"/>
          </a:xfrm>
        </p:spPr>
        <p:txBody>
          <a:bodyPr/>
          <a:lstStyle/>
          <a:p>
            <a:r>
              <a:rPr lang="en-GB"/>
              <a:t>SLS Beam lines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255713"/>
            <a:ext cx="8534400" cy="5103812"/>
          </a:xfrm>
        </p:spPr>
        <p:txBody>
          <a:bodyPr/>
          <a:lstStyle/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2"/>
              </a:rPr>
              <a:t>X01DC (IR)</a:t>
            </a:r>
            <a:r>
              <a:rPr lang="en-GB" sz="1500"/>
              <a:t> 	Infrared (IR) the absorption of infrared radiation based spectroscopy.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3"/>
              </a:rPr>
              <a:t>X02DA (TOMCAT) </a:t>
            </a:r>
            <a:r>
              <a:rPr lang="en-GB" sz="1500"/>
              <a:t>	TOmographic Microscopy and Coherent rAdiology experimenTs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4"/>
              </a:rPr>
              <a:t>X03MA (ADRESS)</a:t>
            </a:r>
            <a:r>
              <a:rPr lang="en-GB" sz="1500"/>
              <a:t> 	Advanced Resonant Spectroscopies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5"/>
              </a:rPr>
              <a:t>X04DB (VUV) </a:t>
            </a:r>
            <a:r>
              <a:rPr lang="en-GB" sz="1500"/>
              <a:t> 	A beamline for Vacuum Ultraviolet Radiation 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6"/>
              </a:rPr>
              <a:t>X04SA (MS-SDiff) </a:t>
            </a:r>
            <a:r>
              <a:rPr lang="en-GB" sz="1500"/>
              <a:t>	The Material Science beamline producing a high flux of hard X-rays from a wiggler source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6"/>
              </a:rPr>
              <a:t>X04SA (MS-Powder) </a:t>
            </a:r>
            <a:r>
              <a:rPr lang="en-GB" sz="1500"/>
              <a:t>	Powder diffraction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7"/>
              </a:rPr>
              <a:t>X05LA (MicroXAS) </a:t>
            </a:r>
            <a:r>
              <a:rPr lang="en-GB" sz="1500"/>
              <a:t>	The microXAS beamline will focus on X-ray absorption spectroscopy (XAS) and X-ray </a:t>
            </a:r>
            <a:br>
              <a:rPr lang="en-GB" sz="1500"/>
            </a:br>
            <a:r>
              <a:rPr lang="en-GB" sz="1500"/>
              <a:t>	fluorescence (XRF) experiments requiring high spatial resolution.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8"/>
              </a:rPr>
              <a:t>X07DA (PolLux) </a:t>
            </a:r>
            <a:r>
              <a:rPr lang="en-GB" sz="1500"/>
              <a:t>	A Highly Versatile Scanning Transmission X-Ray Microspectroscope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9"/>
              </a:rPr>
              <a:t>X09LA (SIS) </a:t>
            </a:r>
            <a:r>
              <a:rPr lang="en-GB" sz="1500"/>
              <a:t>	Surface and Interface Spectroscopy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10"/>
              </a:rPr>
              <a:t>X09LA (SIS-XIL)</a:t>
            </a:r>
            <a:r>
              <a:rPr lang="en-GB" sz="1500"/>
              <a:t>	The X-ray Interference Lithography (XIL) beamline provides spatially coherent beam in the</a:t>
            </a:r>
            <a:br>
              <a:rPr lang="en-GB" sz="1500"/>
            </a:br>
            <a:r>
              <a:rPr lang="en-GB" sz="1500"/>
              <a:t>	Extreme Ultraviolet (EUV) energy range.  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11"/>
              </a:rPr>
              <a:t>X10DA (SuperXAS) </a:t>
            </a:r>
            <a:r>
              <a:rPr lang="en-GB" sz="1500"/>
              <a:t>	dedicated beamline to X-ray Absorption Spectroscopy (XAS) in the applied sciences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12"/>
              </a:rPr>
              <a:t>X11MA (SIM)</a:t>
            </a:r>
            <a:r>
              <a:rPr lang="en-GB" sz="1500"/>
              <a:t> 	Surfaces / Interfaces Microscopy </a:t>
            </a:r>
          </a:p>
          <a:p>
            <a:pPr>
              <a:lnSpc>
                <a:spcPct val="80000"/>
              </a:lnSpc>
              <a:tabLst>
                <a:tab pos="1887538" algn="l"/>
              </a:tabLst>
            </a:pPr>
            <a:r>
              <a:rPr lang="en-GB" sz="1500">
                <a:hlinkClick r:id="rId13"/>
              </a:rPr>
              <a:t>X12SA (cSAXS) </a:t>
            </a:r>
            <a:r>
              <a:rPr lang="en-GB" sz="1500"/>
              <a:t>	Small-angle x-ray scattering (SAXS) of liquid and solid samples, </a:t>
            </a:r>
            <a:br>
              <a:rPr lang="en-GB" sz="1500"/>
            </a:br>
            <a:r>
              <a:rPr lang="en-GB" sz="1500"/>
              <a:t>	Grazing-incidence small-angle x-ray scattering (GISAXS), </a:t>
            </a:r>
            <a:br>
              <a:rPr lang="en-GB" sz="1500"/>
            </a:br>
            <a:r>
              <a:rPr lang="en-GB" sz="1500"/>
              <a:t>	Coherent diffractive imaging (CDI, SXDM), </a:t>
            </a:r>
            <a:br>
              <a:rPr lang="en-GB" sz="1500"/>
            </a:br>
            <a:r>
              <a:rPr lang="en-GB" sz="1500"/>
              <a:t>	Scanning x-ray microscopy (STXM, scanning SAXS), </a:t>
            </a:r>
            <a:br>
              <a:rPr lang="en-GB" sz="1500"/>
            </a:br>
            <a:r>
              <a:rPr lang="en-GB" sz="1500"/>
              <a:t>	X-ray photon correlation spectroscopy (XPCS). </a:t>
            </a:r>
          </a:p>
          <a:p>
            <a:pPr>
              <a:lnSpc>
                <a:spcPct val="90000"/>
              </a:lnSpc>
              <a:tabLst>
                <a:tab pos="1887538" algn="l"/>
              </a:tabLst>
            </a:pPr>
            <a:endParaRPr lang="en-GB" sz="15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13" name="Rectangle 65"/>
          <p:cNvSpPr>
            <a:spLocks noChangeArrowheads="1"/>
          </p:cNvSpPr>
          <p:nvPr/>
        </p:nvSpPr>
        <p:spPr bwMode="auto">
          <a:xfrm>
            <a:off x="304800" y="1389063"/>
            <a:ext cx="8534400" cy="4992687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232452" name="Rectangle 4"/>
          <p:cNvSpPr>
            <a:spLocks noChangeArrowheads="1"/>
          </p:cNvSpPr>
          <p:nvPr>
            <p:ph type="title" sz="quarter"/>
          </p:nvPr>
        </p:nvSpPr>
        <p:spPr>
          <a:xfrm>
            <a:off x="261938" y="833438"/>
            <a:ext cx="85344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sz="2400" b="0">
                <a:solidFill>
                  <a:schemeClr val="tx1"/>
                </a:solidFill>
              </a:rPr>
              <a:t>The X-ray Free Electron Laser (XFEL)</a:t>
            </a: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465138" y="1373188"/>
            <a:ext cx="80105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61938" indent="-261938" algn="just">
              <a:buFontTx/>
              <a:buChar char="•"/>
            </a:pPr>
            <a:r>
              <a:rPr lang="en-US" sz="1800"/>
              <a:t>A new development in laser and accelerator-technology intended to introduce the excellent characteristics of conventional laser systems into the X-ray spectral region. </a:t>
            </a:r>
          </a:p>
          <a:p>
            <a:pPr marL="261938" indent="-261938" algn="just">
              <a:buFontTx/>
              <a:buChar char="•"/>
            </a:pPr>
            <a:r>
              <a:rPr lang="en-US" sz="1800"/>
              <a:t>Enable scientists in physics, chemistry, biology and medicine to study nature down to the atomic level at a time-scale that fits this resolution. </a:t>
            </a:r>
          </a:p>
          <a:p>
            <a:pPr marL="261938" indent="-261938" algn="just">
              <a:buFontTx/>
              <a:buChar char="•"/>
            </a:pPr>
            <a:r>
              <a:rPr lang="en-US" sz="1800"/>
              <a:t>Because of its performance, the XFEL is also labeled the next- or 4</a:t>
            </a:r>
            <a:r>
              <a:rPr lang="en-US" sz="1800" baseline="30000"/>
              <a:t>th</a:t>
            </a:r>
            <a:r>
              <a:rPr lang="en-US" sz="1800"/>
              <a:t> generation light source, after the currently state of the art 3</a:t>
            </a:r>
            <a:r>
              <a:rPr lang="en-US" sz="1800" baseline="30000"/>
              <a:t>rd</a:t>
            </a:r>
            <a:r>
              <a:rPr lang="en-US" sz="1800"/>
              <a:t> generation synchrotron light sources like the Swiss Light Source </a:t>
            </a:r>
            <a:r>
              <a:rPr lang="en-US" sz="1800">
                <a:hlinkClick r:id="rId3"/>
              </a:rPr>
              <a:t>SLS</a:t>
            </a:r>
            <a:r>
              <a:rPr lang="en-US" sz="1800"/>
              <a:t>.</a:t>
            </a:r>
          </a:p>
        </p:txBody>
      </p:sp>
      <p:pic>
        <p:nvPicPr>
          <p:cNvPr id="232473" name="Picture 25" descr="fea-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908425"/>
            <a:ext cx="3476625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512" name="Text Box 64"/>
          <p:cNvSpPr txBox="1">
            <a:spLocks noChangeArrowheads="1"/>
          </p:cNvSpPr>
          <p:nvPr/>
        </p:nvSpPr>
        <p:spPr bwMode="auto">
          <a:xfrm>
            <a:off x="3900488" y="3856038"/>
            <a:ext cx="4967287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1938" indent="-261938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2925"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800"/>
              <a:t>Field Emitter Array tests to generate ultra-bright electron beams. </a:t>
            </a:r>
          </a:p>
          <a:p>
            <a:pPr>
              <a:buFontTx/>
              <a:buChar char="•"/>
            </a:pPr>
            <a:r>
              <a:rPr lang="en-US" sz="1800"/>
              <a:t>The devices are fabricated at the Laboratory for Micro- and Nanotechnology at the PSI</a:t>
            </a:r>
            <a:r>
              <a:rPr lang="de-CH" sz="1800"/>
              <a:t> </a:t>
            </a:r>
          </a:p>
          <a:p>
            <a:endParaRPr lang="en-GB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304800" y="1368425"/>
            <a:ext cx="8534400" cy="4960938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406531" name="Rectangle 3"/>
          <p:cNvSpPr>
            <a:spLocks noChangeArrowheads="1"/>
          </p:cNvSpPr>
          <p:nvPr>
            <p:ph type="title" sz="quarter"/>
          </p:nvPr>
        </p:nvSpPr>
        <p:spPr>
          <a:xfrm>
            <a:off x="261938" y="833438"/>
            <a:ext cx="85344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de-CH"/>
              <a:t>Solid Matter Research and Materials Sciences</a:t>
            </a:r>
          </a:p>
        </p:txBody>
      </p:sp>
      <p:pic>
        <p:nvPicPr>
          <p:cNvPr id="406532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r="8087" b="17670"/>
          <a:stretch>
            <a:fillRect/>
          </a:stretch>
        </p:blipFill>
        <p:spPr>
          <a:xfrm>
            <a:off x="5345113" y="1479550"/>
            <a:ext cx="3187700" cy="1379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6533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8" y="1951038"/>
            <a:ext cx="2632075" cy="2798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6534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1984375"/>
            <a:ext cx="2039937" cy="2760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6535" name="Picture 7"/>
          <p:cNvPicPr>
            <a:picLocks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6" t="23952" b="1259"/>
          <a:stretch>
            <a:fillRect/>
          </a:stretch>
        </p:blipFill>
        <p:spPr>
          <a:xfrm>
            <a:off x="5422900" y="3005138"/>
            <a:ext cx="3101975" cy="1771650"/>
          </a:xfrm>
          <a:noFill/>
          <a:ln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6536" name="Rectangle 8" descr="Horizontal dünn"/>
          <p:cNvSpPr>
            <a:spLocks noChangeArrowheads="1"/>
          </p:cNvSpPr>
          <p:nvPr/>
        </p:nvSpPr>
        <p:spPr bwMode="auto">
          <a:xfrm>
            <a:off x="352425" y="4938713"/>
            <a:ext cx="8356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narHorz">
                  <a:fgClr>
                    <a:srgbClr val="CDDCE9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>
              <a:spcAft>
                <a:spcPct val="30000"/>
              </a:spcAft>
            </a:pPr>
            <a:r>
              <a:rPr lang="en-GB" sz="2200">
                <a:solidFill>
                  <a:srgbClr val="3366FF"/>
                </a:solidFill>
                <a:latin typeface="Arial Narrow" pitchFamily="34" charset="0"/>
              </a:rPr>
              <a:t>Solid matter research</a:t>
            </a:r>
            <a:r>
              <a:rPr lang="en-GB" sz="2200">
                <a:latin typeface="Arial Narrow" pitchFamily="34" charset="0"/>
              </a:rPr>
              <a:t> and </a:t>
            </a:r>
            <a:r>
              <a:rPr lang="en-GB" sz="2200">
                <a:solidFill>
                  <a:srgbClr val="3366FF"/>
                </a:solidFill>
                <a:latin typeface="Arial Narrow" pitchFamily="34" charset="0"/>
              </a:rPr>
              <a:t>materials sciences</a:t>
            </a:r>
            <a:r>
              <a:rPr lang="en-GB" sz="2200">
                <a:latin typeface="Arial Narrow" pitchFamily="34" charset="0"/>
              </a:rPr>
              <a:t> with neutrons, synchrotron light, muon rays and nanotechnology lead to new insights in physics, biology and medicine as well as in modern technologies, energy technology und environmental research.</a:t>
            </a:r>
          </a:p>
        </p:txBody>
      </p:sp>
      <p:sp>
        <p:nvSpPr>
          <p:cNvPr id="406537" name="Text Box 9"/>
          <p:cNvSpPr txBox="1">
            <a:spLocks noChangeArrowheads="1"/>
          </p:cNvSpPr>
          <p:nvPr/>
        </p:nvSpPr>
        <p:spPr bwMode="auto">
          <a:xfrm>
            <a:off x="271463" y="1428750"/>
            <a:ext cx="47879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100" b="1">
                <a:solidFill>
                  <a:srgbClr val="3366FF"/>
                </a:solidFill>
                <a:latin typeface="Arial Narrow" pitchFamily="34" charset="0"/>
              </a:rPr>
              <a:t>Microscopic structures and new materials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304800" y="1470025"/>
            <a:ext cx="8534400" cy="4916488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pic>
        <p:nvPicPr>
          <p:cNvPr id="392195" name="Picture 3">
            <a:hlinkClick r:id="rId3" action="ppaction://hlinksldjump"/>
          </p:cNvPr>
          <p:cNvPicPr>
            <a:picLocks noChangeAspect="1" noChangeArrowheads="1"/>
          </p:cNvPicPr>
          <p:nvPr>
            <p:ph idx="1"/>
          </p:nvPr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 b="4941"/>
          <a:stretch>
            <a:fillRect/>
          </a:stretch>
        </p:blipFill>
        <p:spPr>
          <a:xfrm>
            <a:off x="4165600" y="1552575"/>
            <a:ext cx="4632325" cy="4632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533400" y="2451100"/>
            <a:ext cx="377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/>
          </a:p>
        </p:txBody>
      </p:sp>
      <p:sp>
        <p:nvSpPr>
          <p:cNvPr id="392197" name="Rectangle 5" descr="Horizontal dünn"/>
          <p:cNvSpPr>
            <a:spLocks noChangeArrowheads="1"/>
          </p:cNvSpPr>
          <p:nvPr/>
        </p:nvSpPr>
        <p:spPr bwMode="auto">
          <a:xfrm>
            <a:off x="228600" y="1739900"/>
            <a:ext cx="3822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narHorz">
                  <a:fgClr>
                    <a:srgbClr val="CDDCE9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GB" sz="2100" b="1">
                <a:solidFill>
                  <a:srgbClr val="3366FF"/>
                </a:solidFill>
                <a:latin typeface="Arial Narrow" pitchFamily="34" charset="0"/>
              </a:rPr>
              <a:t>Spinning around at  236‘000 km/s !</a:t>
            </a:r>
          </a:p>
        </p:txBody>
      </p:sp>
      <p:sp>
        <p:nvSpPr>
          <p:cNvPr id="392198" name="Text Box 6"/>
          <p:cNvSpPr txBox="1">
            <a:spLocks noChangeArrowheads="1"/>
          </p:cNvSpPr>
          <p:nvPr/>
        </p:nvSpPr>
        <p:spPr bwMode="auto">
          <a:xfrm>
            <a:off x="228600" y="2463800"/>
            <a:ext cx="37211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Aft>
                <a:spcPct val="30000"/>
              </a:spcAft>
            </a:pPr>
            <a:r>
              <a:rPr lang="en-GB" sz="2100">
                <a:latin typeface="Arial Narrow" pitchFamily="34" charset="0"/>
              </a:rPr>
              <a:t>The PSI ring cyclotron produces a proton beam with the highest intensity worldwide. </a:t>
            </a:r>
            <a:br>
              <a:rPr lang="en-GB" sz="2100">
                <a:latin typeface="Arial Narrow" pitchFamily="34" charset="0"/>
              </a:rPr>
            </a:br>
            <a:r>
              <a:rPr lang="en-GB" sz="2100">
                <a:latin typeface="Arial Narrow" pitchFamily="34" charset="0"/>
              </a:rPr>
              <a:t>The protons are accelerated to nearly  80 % of light speed  (approximately 236’000 km/sec).</a:t>
            </a:r>
          </a:p>
          <a:p>
            <a:pPr algn="l">
              <a:spcBef>
                <a:spcPct val="50000"/>
              </a:spcBef>
            </a:pPr>
            <a:endParaRPr lang="de-CH" sz="2100" b="1">
              <a:latin typeface="Arial Narrow" pitchFamily="34" charset="0"/>
            </a:endParaRPr>
          </a:p>
        </p:txBody>
      </p:sp>
      <p:sp>
        <p:nvSpPr>
          <p:cNvPr id="392199" name="Rectangle 7"/>
          <p:cNvSpPr>
            <a:spLocks noChangeArrowheads="1"/>
          </p:cNvSpPr>
          <p:nvPr/>
        </p:nvSpPr>
        <p:spPr bwMode="auto">
          <a:xfrm>
            <a:off x="304800" y="890588"/>
            <a:ext cx="8534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chemeClr val="tx2"/>
                </a:solidFill>
                <a:latin typeface="Arial Narrow" pitchFamily="34" charset="0"/>
              </a:rPr>
              <a:t>The </a:t>
            </a:r>
            <a:r>
              <a:rPr lang="de-CH" sz="3200" b="1">
                <a:solidFill>
                  <a:schemeClr val="tx2"/>
                </a:solidFill>
                <a:latin typeface="Arial Narrow" pitchFamily="34" charset="0"/>
              </a:rPr>
              <a:t>Proton Accelerator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892175"/>
            <a:ext cx="8534400" cy="533400"/>
          </a:xfrm>
        </p:spPr>
        <p:txBody>
          <a:bodyPr/>
          <a:lstStyle/>
          <a:p>
            <a:pPr algn="ctr"/>
            <a:r>
              <a:rPr lang="en-GB"/>
              <a:t>Humans and health</a:t>
            </a:r>
          </a:p>
        </p:txBody>
      </p:sp>
      <p:pic>
        <p:nvPicPr>
          <p:cNvPr id="336899" name="Picture 3" descr="gan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11769"/>
          <a:stretch>
            <a:fillRect/>
          </a:stretch>
        </p:blipFill>
        <p:spPr bwMode="auto">
          <a:xfrm>
            <a:off x="261938" y="1520825"/>
            <a:ext cx="57150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6172200" y="3886200"/>
            <a:ext cx="2667000" cy="25019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80000" rIns="72000" bIns="72000"/>
          <a:lstStyle/>
          <a:p>
            <a:pPr algn="l"/>
            <a:r>
              <a:rPr lang="en-GB" sz="1900">
                <a:latin typeface="Arial Narrow" pitchFamily="34" charset="0"/>
              </a:rPr>
              <a:t>Efficient spot-scanning technique: irradiation plan for a tumour at the lower spine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304800" y="5791200"/>
            <a:ext cx="5715000" cy="5969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/>
          <a:lstStyle/>
          <a:p>
            <a:pPr algn="l"/>
            <a:r>
              <a:rPr lang="en-US" sz="1900">
                <a:latin typeface="Arial Narrow" pitchFamily="34" charset="0"/>
              </a:rPr>
              <a:t>Radiation facility (Gantry) for proton therapy</a:t>
            </a:r>
          </a:p>
        </p:txBody>
      </p:sp>
      <p:pic>
        <p:nvPicPr>
          <p:cNvPr id="336902" name="Picture 6" descr="10_Sakral-Kodom klein 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490663"/>
            <a:ext cx="2667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214313" y="1487488"/>
            <a:ext cx="8650287" cy="491172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>
            <p:ph type="title"/>
          </p:nvPr>
        </p:nvSpPr>
        <p:spPr>
          <a:xfrm>
            <a:off x="274638" y="935038"/>
            <a:ext cx="85344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GB"/>
              <a:t>Astrophysics and elementary particle physics</a:t>
            </a:r>
          </a:p>
        </p:txBody>
      </p:sp>
      <p:pic>
        <p:nvPicPr>
          <p:cNvPr id="237573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457" b="3825"/>
          <a:stretch>
            <a:fillRect/>
          </a:stretch>
        </p:blipFill>
        <p:spPr>
          <a:xfrm>
            <a:off x="2032000" y="1533525"/>
            <a:ext cx="3797300" cy="284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7575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1566" b="7500"/>
          <a:stretch>
            <a:fillRect/>
          </a:stretch>
        </p:blipFill>
        <p:spPr>
          <a:xfrm>
            <a:off x="6086475" y="1552575"/>
            <a:ext cx="2722563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298450" y="4591050"/>
            <a:ext cx="86233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algn="l"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algn="l"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GB" sz="2200" b="1">
                <a:solidFill>
                  <a:srgbClr val="3366FF"/>
                </a:solidFill>
                <a:latin typeface="Arial Narrow" pitchFamily="34" charset="0"/>
              </a:rPr>
              <a:t>Astrophysics </a:t>
            </a:r>
            <a:r>
              <a:rPr lang="en-GB" sz="2200">
                <a:latin typeface="Arial Narrow" pitchFamily="34" charset="0"/>
              </a:rPr>
              <a:t>On space missions PSI instruments investigate the universe. PSI detectors orbit on satellites around the earth and transmit measurement data on cosmic radiation. </a:t>
            </a:r>
          </a:p>
          <a:p>
            <a:pPr>
              <a:spcAft>
                <a:spcPct val="30000"/>
              </a:spcAft>
            </a:pPr>
            <a:r>
              <a:rPr lang="en-GB" sz="2200" b="1">
                <a:solidFill>
                  <a:srgbClr val="3366FF"/>
                </a:solidFill>
                <a:latin typeface="Arial Narrow" pitchFamily="34" charset="0"/>
              </a:rPr>
              <a:t>Elementary particle physics </a:t>
            </a:r>
            <a:r>
              <a:rPr lang="en-GB" sz="2200">
                <a:latin typeface="Arial Narrow" pitchFamily="34" charset="0"/>
              </a:rPr>
              <a:t>A speciality of PSI is the development of new kinds of detectors through participation in particle physics experiments outside PSI</a:t>
            </a:r>
            <a:r>
              <a:rPr lang="en-GB" sz="2200">
                <a:latin typeface="Arial" charset="0"/>
              </a:rPr>
              <a:t>.</a:t>
            </a:r>
          </a:p>
        </p:txBody>
      </p:sp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342900" y="1854200"/>
            <a:ext cx="14859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100" b="1">
                <a:solidFill>
                  <a:srgbClr val="3366FF"/>
                </a:solidFill>
                <a:latin typeface="Arial Narrow" pitchFamily="34" charset="0"/>
              </a:rPr>
              <a:t>The smallest and the largest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bi2004m11_0017_0004_klei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3598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6019800" y="1219200"/>
            <a:ext cx="1079500" cy="34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sz="2100" b="1">
                <a:latin typeface="Arial Narrow" pitchFamily="34" charset="0"/>
              </a:rPr>
              <a:t>PSI East</a:t>
            </a:r>
            <a:endParaRPr lang="de-DE" sz="2100">
              <a:latin typeface="Arial Narrow" pitchFamily="34" charset="0"/>
            </a:endParaRP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1752600" y="4572000"/>
            <a:ext cx="1079500" cy="34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sz="2100" b="1">
                <a:latin typeface="Arial Narrow" pitchFamily="34" charset="0"/>
              </a:rPr>
              <a:t>PSI West</a:t>
            </a:r>
            <a:endParaRPr lang="de-DE" sz="2100">
              <a:latin typeface="Arial Narrow" pitchFamily="34" charset="0"/>
            </a:endParaRPr>
          </a:p>
        </p:txBody>
      </p:sp>
      <p:sp>
        <p:nvSpPr>
          <p:cNvPr id="379909" name="Rectangle 5"/>
          <p:cNvSpPr>
            <a:spLocks noChangeArrowheads="1"/>
          </p:cNvSpPr>
          <p:nvPr/>
        </p:nvSpPr>
        <p:spPr bwMode="auto">
          <a:xfrm>
            <a:off x="1752600" y="1371600"/>
            <a:ext cx="10763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sz="2100" b="1">
                <a:solidFill>
                  <a:schemeClr val="bg1"/>
                </a:solidFill>
                <a:latin typeface="Arial Narrow" pitchFamily="34" charset="0"/>
              </a:rPr>
              <a:t>Aare</a:t>
            </a:r>
            <a:endParaRPr lang="de-DE" sz="2100">
              <a:latin typeface="Arial Narrow" pitchFamily="34" charset="0"/>
            </a:endParaRPr>
          </a:p>
        </p:txBody>
      </p:sp>
      <p:sp>
        <p:nvSpPr>
          <p:cNvPr id="379910" name="Rectangle 6"/>
          <p:cNvSpPr>
            <a:spLocks noChangeArrowheads="1"/>
          </p:cNvSpPr>
          <p:nvPr/>
        </p:nvSpPr>
        <p:spPr bwMode="auto">
          <a:xfrm>
            <a:off x="6324600" y="2133600"/>
            <a:ext cx="10763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sz="2100" b="1">
                <a:solidFill>
                  <a:schemeClr val="bg1"/>
                </a:solidFill>
                <a:latin typeface="Arial Narrow" pitchFamily="34" charset="0"/>
              </a:rPr>
              <a:t>psi forum</a:t>
            </a:r>
            <a:endParaRPr lang="de-DE" sz="2100" b="1">
              <a:latin typeface="Arial Narrow" pitchFamily="34" charset="0"/>
            </a:endParaRPr>
          </a:p>
        </p:txBody>
      </p:sp>
      <p:sp>
        <p:nvSpPr>
          <p:cNvPr id="379911" name="Line 7"/>
          <p:cNvSpPr>
            <a:spLocks noChangeShapeType="1"/>
          </p:cNvSpPr>
          <p:nvPr/>
        </p:nvSpPr>
        <p:spPr bwMode="auto">
          <a:xfrm flipV="1">
            <a:off x="5715000" y="2362200"/>
            <a:ext cx="609600" cy="3635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912" name="Rectangle 8"/>
          <p:cNvSpPr>
            <a:spLocks noChangeArrowheads="1"/>
          </p:cNvSpPr>
          <p:nvPr/>
        </p:nvSpPr>
        <p:spPr bwMode="auto">
          <a:xfrm>
            <a:off x="398463" y="2571750"/>
            <a:ext cx="10763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sz="2100" b="1">
                <a:solidFill>
                  <a:schemeClr val="bg1"/>
                </a:solidFill>
                <a:latin typeface="Arial Narrow" pitchFamily="34" charset="0"/>
              </a:rPr>
              <a:t>Auditorium</a:t>
            </a:r>
            <a:endParaRPr lang="de-DE" sz="2100" b="1">
              <a:latin typeface="Arial Narrow" pitchFamily="34" charset="0"/>
            </a:endParaRPr>
          </a:p>
        </p:txBody>
      </p:sp>
      <p:sp>
        <p:nvSpPr>
          <p:cNvPr id="379913" name="Line 9"/>
          <p:cNvSpPr>
            <a:spLocks noChangeShapeType="1"/>
          </p:cNvSpPr>
          <p:nvPr/>
        </p:nvSpPr>
        <p:spPr bwMode="auto">
          <a:xfrm flipH="1" flipV="1">
            <a:off x="1066800" y="2895600"/>
            <a:ext cx="804863" cy="3730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304800" y="1368425"/>
            <a:ext cx="8534400" cy="4960938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3" y="819150"/>
            <a:ext cx="8534400" cy="533400"/>
          </a:xfrm>
        </p:spPr>
        <p:txBody>
          <a:bodyPr/>
          <a:lstStyle/>
          <a:p>
            <a:pPr algn="ctr"/>
            <a:r>
              <a:rPr lang="en-GB"/>
              <a:t>The Neutron Source SINQ</a:t>
            </a:r>
          </a:p>
        </p:txBody>
      </p:sp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425450" y="1447800"/>
            <a:ext cx="800258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en-GB" sz="2100">
                <a:latin typeface="Arial Narrow" pitchFamily="34" charset="0"/>
              </a:rPr>
              <a:t>The proton beam hitting the lead target releases neutrons (spallation).</a:t>
            </a:r>
          </a:p>
        </p:txBody>
      </p:sp>
      <p:pic>
        <p:nvPicPr>
          <p:cNvPr id="394245" name="Picture 5">
            <a:hlinkClick r:id="rId3" action="ppaction://hlinksldjump"/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0" y="1862138"/>
            <a:ext cx="2813050" cy="375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4248" name="Picture 8">
            <a:hlinkClick r:id="rId3" action="ppaction://hlinksldjump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4527" b="9451"/>
          <a:stretch>
            <a:fillRect/>
          </a:stretch>
        </p:blipFill>
        <p:spPr>
          <a:xfrm>
            <a:off x="420688" y="2011363"/>
            <a:ext cx="5118100" cy="3446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849313"/>
            <a:ext cx="8534400" cy="533400"/>
          </a:xfrm>
        </p:spPr>
        <p:txBody>
          <a:bodyPr/>
          <a:lstStyle/>
          <a:p>
            <a:pPr algn="ctr"/>
            <a:r>
              <a:rPr lang="en-GB"/>
              <a:t>Tiny structures and new materials</a:t>
            </a:r>
          </a:p>
        </p:txBody>
      </p:sp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5791200" y="4424363"/>
            <a:ext cx="3048000" cy="18923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180000" rIns="72000" bIns="72000"/>
          <a:lstStyle/>
          <a:p>
            <a:pPr algn="l"/>
            <a:r>
              <a:rPr lang="en-US" sz="2100">
                <a:latin typeface="Arial Narrow" pitchFamily="34" charset="0"/>
              </a:rPr>
              <a:t>Neutrons as compasses: magnetic flux lines in a superconductor</a:t>
            </a:r>
          </a:p>
        </p:txBody>
      </p:sp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304800" y="5791200"/>
            <a:ext cx="5334000" cy="5969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/>
          <a:lstStyle/>
          <a:p>
            <a:pPr algn="l"/>
            <a:r>
              <a:rPr lang="en-US" sz="2100">
                <a:latin typeface="Arial Narrow" pitchFamily="34" charset="0"/>
              </a:rPr>
              <a:t>Experiments at the Spallation Neutron Source</a:t>
            </a:r>
          </a:p>
        </p:txBody>
      </p:sp>
      <p:pic>
        <p:nvPicPr>
          <p:cNvPr id="338949" name="Picture 5" descr="31_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33513"/>
            <a:ext cx="30480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0" name="Picture 6" descr="bi2004m07_0009_0034_kle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462088"/>
            <a:ext cx="533558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2" name="Rectangle 12"/>
          <p:cNvSpPr>
            <a:spLocks noChangeArrowheads="1"/>
          </p:cNvSpPr>
          <p:nvPr/>
        </p:nvSpPr>
        <p:spPr bwMode="auto">
          <a:xfrm>
            <a:off x="304800" y="1511300"/>
            <a:ext cx="8534400" cy="4875213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240644" name="Rectangle 4"/>
          <p:cNvSpPr>
            <a:spLocks noChangeArrowheads="1"/>
          </p:cNvSpPr>
          <p:nvPr>
            <p:ph type="title"/>
          </p:nvPr>
        </p:nvSpPr>
        <p:spPr>
          <a:xfrm>
            <a:off x="276225" y="935038"/>
            <a:ext cx="85344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GB"/>
              <a:t>For Sustainability and Environmental Compatibility</a:t>
            </a:r>
          </a:p>
        </p:txBody>
      </p:sp>
      <p:pic>
        <p:nvPicPr>
          <p:cNvPr id="24064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11131" b="5188"/>
          <a:stretch>
            <a:fillRect/>
          </a:stretch>
        </p:blipFill>
        <p:spPr>
          <a:xfrm>
            <a:off x="2476500" y="1744663"/>
            <a:ext cx="3325813" cy="2352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781" b="3766"/>
          <a:stretch>
            <a:fillRect/>
          </a:stretch>
        </p:blipFill>
        <p:spPr>
          <a:xfrm>
            <a:off x="6502400" y="1746250"/>
            <a:ext cx="2336800" cy="233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419100" y="4508500"/>
            <a:ext cx="83439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 algn="l"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  <a:buClr>
                <a:srgbClr val="007FFF"/>
              </a:buClr>
              <a:buFont typeface="Arial Narrow" pitchFamily="34" charset="0"/>
              <a:buChar char="•"/>
            </a:pPr>
            <a:r>
              <a:rPr lang="en-GB" sz="2100">
                <a:latin typeface="Arial Narrow" pitchFamily="34" charset="0"/>
              </a:rPr>
              <a:t>Promotion of renewable energies as well as  </a:t>
            </a:r>
            <a:r>
              <a:rPr lang="en-GB" sz="2100">
                <a:solidFill>
                  <a:srgbClr val="3366FF"/>
                </a:solidFill>
                <a:latin typeface="Arial Narrow" pitchFamily="34" charset="0"/>
              </a:rPr>
              <a:t>storage and</a:t>
            </a:r>
            <a:r>
              <a:rPr lang="en-GB" sz="2100">
                <a:latin typeface="Arial Narrow" pitchFamily="34" charset="0"/>
              </a:rPr>
              <a:t> </a:t>
            </a:r>
            <a:r>
              <a:rPr lang="en-GB" sz="2100">
                <a:solidFill>
                  <a:srgbClr val="3366FF"/>
                </a:solidFill>
                <a:latin typeface="Arial Narrow" pitchFamily="34" charset="0"/>
              </a:rPr>
              <a:t>conversion</a:t>
            </a:r>
            <a:r>
              <a:rPr lang="en-GB" sz="2100">
                <a:latin typeface="Arial Narrow" pitchFamily="34" charset="0"/>
              </a:rPr>
              <a:t> of energy.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7FFF"/>
              </a:buClr>
              <a:buFont typeface="Arial Narrow" pitchFamily="34" charset="0"/>
              <a:buChar char="•"/>
            </a:pPr>
            <a:r>
              <a:rPr lang="en-GB" sz="2100">
                <a:latin typeface="Arial Narrow" pitchFamily="34" charset="0"/>
              </a:rPr>
              <a:t>Development of new technologies for the </a:t>
            </a:r>
            <a:r>
              <a:rPr lang="en-GB" sz="2100">
                <a:solidFill>
                  <a:srgbClr val="3366FF"/>
                </a:solidFill>
                <a:latin typeface="Arial Narrow" pitchFamily="34" charset="0"/>
              </a:rPr>
              <a:t>reduction of emissions</a:t>
            </a:r>
            <a:r>
              <a:rPr lang="en-GB" sz="2100">
                <a:latin typeface="Arial Narrow" pitchFamily="34" charset="0"/>
              </a:rPr>
              <a:t>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7FFF"/>
              </a:buClr>
              <a:buFont typeface="Arial Narrow" pitchFamily="34" charset="0"/>
              <a:buChar char="•"/>
            </a:pPr>
            <a:r>
              <a:rPr lang="en-GB" sz="2100">
                <a:latin typeface="Arial Narrow" pitchFamily="34" charset="0"/>
              </a:rPr>
              <a:t>Development of  </a:t>
            </a:r>
            <a:r>
              <a:rPr lang="en-GB" sz="2100">
                <a:solidFill>
                  <a:srgbClr val="3366FF"/>
                </a:solidFill>
                <a:latin typeface="Arial Narrow" pitchFamily="34" charset="0"/>
              </a:rPr>
              <a:t>fuel cells</a:t>
            </a:r>
            <a:r>
              <a:rPr lang="en-GB" sz="2100">
                <a:latin typeface="Arial Narrow" pitchFamily="34" charset="0"/>
              </a:rPr>
              <a:t> for manifold uses.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7FFF"/>
              </a:buClr>
              <a:buFont typeface="Arial Narrow" pitchFamily="34" charset="0"/>
              <a:buChar char="•"/>
            </a:pPr>
            <a:r>
              <a:rPr lang="en-GB" sz="2100">
                <a:latin typeface="Arial Narrow" pitchFamily="34" charset="0"/>
              </a:rPr>
              <a:t>Investigation of transport of air pollutants and their associated chemical  conversion. </a:t>
            </a:r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>
            <a:off x="355600" y="1790700"/>
            <a:ext cx="1765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b="1">
                <a:solidFill>
                  <a:srgbClr val="3366FF"/>
                </a:solidFill>
                <a:latin typeface="Arial Narrow" pitchFamily="34" charset="0"/>
              </a:rPr>
              <a:t>General Energy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85" name="Rectangle 13"/>
          <p:cNvSpPr>
            <a:spLocks noChangeArrowheads="1"/>
          </p:cNvSpPr>
          <p:nvPr/>
        </p:nvSpPr>
        <p:spPr bwMode="auto">
          <a:xfrm>
            <a:off x="304800" y="1601788"/>
            <a:ext cx="8620125" cy="478472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182284" name="Rectangle 12"/>
          <p:cNvSpPr>
            <a:spLocks noChangeArrowheads="1"/>
          </p:cNvSpPr>
          <p:nvPr/>
        </p:nvSpPr>
        <p:spPr bwMode="auto">
          <a:xfrm>
            <a:off x="250825" y="1557338"/>
            <a:ext cx="868045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182281" name="Rectangle 9"/>
          <p:cNvSpPr>
            <a:spLocks noGrp="1" noChangeArrowheads="1"/>
          </p:cNvSpPr>
          <p:nvPr>
            <p:ph type="title"/>
          </p:nvPr>
        </p:nvSpPr>
        <p:spPr>
          <a:xfrm>
            <a:off x="304800" y="908050"/>
            <a:ext cx="85344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de-DE" noProof="1"/>
              <a:t>Nuclear energy and safety</a:t>
            </a:r>
            <a:endParaRPr lang="en-GB"/>
          </a:p>
        </p:txBody>
      </p:sp>
      <p:pic>
        <p:nvPicPr>
          <p:cNvPr id="182277" name="Picture 5">
            <a:hlinkClick r:id="rId3" action="ppaction://hlinksldjump"/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b="15295"/>
          <a:stretch>
            <a:fillRect/>
          </a:stretch>
        </p:blipFill>
        <p:spPr>
          <a:xfrm>
            <a:off x="449263" y="1636713"/>
            <a:ext cx="2889250" cy="287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2280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3622"/>
          <a:stretch>
            <a:fillRect/>
          </a:stretch>
        </p:blipFill>
        <p:spPr>
          <a:xfrm>
            <a:off x="3482975" y="1649413"/>
            <a:ext cx="2879725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395288" y="4783138"/>
            <a:ext cx="8386762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77800" indent="-177800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542925"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90000"/>
              </a:lnSpc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GB" sz="2100">
                <a:latin typeface="Arial Narrow" pitchFamily="34" charset="0"/>
              </a:rPr>
              <a:t>Contributions to the safety of the Swiss nuclear power plants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GB" sz="2100">
                <a:latin typeface="Arial Narrow" pitchFamily="34" charset="0"/>
              </a:rPr>
              <a:t>Investigation of safety characteristics of future reactor concepts and associated nuclear fuel cycles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GB" sz="2100">
                <a:latin typeface="Arial Narrow" pitchFamily="34" charset="0"/>
              </a:rPr>
              <a:t>Evaluation of the safety of future repositories for radioactive waste</a:t>
            </a:r>
          </a:p>
        </p:txBody>
      </p:sp>
      <p:pic>
        <p:nvPicPr>
          <p:cNvPr id="182288" name="Picture 16" descr="14_panda kl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>
            <a:fillRect/>
          </a:stretch>
        </p:blipFill>
        <p:spPr bwMode="auto">
          <a:xfrm>
            <a:off x="6446838" y="1679575"/>
            <a:ext cx="2335212" cy="28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304800" y="1728788"/>
            <a:ext cx="8534400" cy="465772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 b="1">
              <a:latin typeface="Arial Narrow" pitchFamily="34" charset="0"/>
            </a:endParaRPr>
          </a:p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de-CH" sz="2100">
              <a:latin typeface="Arial Narrow" pitchFamily="34" charset="0"/>
            </a:endParaRPr>
          </a:p>
        </p:txBody>
      </p:sp>
      <p:sp>
        <p:nvSpPr>
          <p:cNvPr id="278531" name="Rectangle 3"/>
          <p:cNvSpPr>
            <a:spLocks noChangeArrowheads="1"/>
          </p:cNvSpPr>
          <p:nvPr>
            <p:ph type="title"/>
          </p:nvPr>
        </p:nvSpPr>
        <p:spPr>
          <a:xfrm>
            <a:off x="304800" y="1003300"/>
            <a:ext cx="8534400" cy="59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4758" dir="678596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de-CH"/>
              <a:t>Safe and CO</a:t>
            </a:r>
            <a:r>
              <a:rPr lang="de-CH" baseline="-25000"/>
              <a:t>2</a:t>
            </a:r>
            <a:r>
              <a:rPr lang="de-CH"/>
              <a:t>-free </a:t>
            </a:r>
            <a:r>
              <a:rPr lang="en-US"/>
              <a:t>Energy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469900" y="4305300"/>
            <a:ext cx="8308975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US" sz="2100">
                <a:latin typeface="Arial Narrow" pitchFamily="34" charset="0"/>
              </a:rPr>
              <a:t>NES is partner of the Swiss Safety authorities and utilities, </a:t>
            </a:r>
          </a:p>
          <a:p>
            <a:pPr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US" sz="2100">
                <a:latin typeface="Arial Narrow" pitchFamily="34" charset="0"/>
              </a:rPr>
              <a:t>Contributes to the development of new sustainable reactor systems with increased economic efficiency, safety and minimization of wastes (Generation IV),</a:t>
            </a:r>
          </a:p>
          <a:p>
            <a:pPr>
              <a:spcAft>
                <a:spcPct val="30000"/>
              </a:spcAft>
              <a:buClr>
                <a:srgbClr val="3366FF"/>
              </a:buClr>
              <a:buFontTx/>
              <a:buChar char="•"/>
            </a:pPr>
            <a:r>
              <a:rPr lang="en-US" sz="2100">
                <a:latin typeface="Arial Narrow" pitchFamily="34" charset="0"/>
              </a:rPr>
              <a:t> Promotes the option of nuclear energy for a future environment friendly and safe Swiss electricity supply</a:t>
            </a:r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355600" y="1790700"/>
            <a:ext cx="1765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CH" sz="2400" b="1">
                <a:solidFill>
                  <a:srgbClr val="3366FF"/>
                </a:solidFill>
                <a:latin typeface="Arial Narrow" pitchFamily="34" charset="0"/>
              </a:rPr>
              <a:t>Nuclear Energy and</a:t>
            </a:r>
            <a:br>
              <a:rPr lang="de-CH" sz="2400" b="1">
                <a:solidFill>
                  <a:srgbClr val="3366FF"/>
                </a:solidFill>
                <a:latin typeface="Arial Narrow" pitchFamily="34" charset="0"/>
              </a:rPr>
            </a:br>
            <a:r>
              <a:rPr lang="de-CH" sz="2400" b="1">
                <a:solidFill>
                  <a:srgbClr val="3366FF"/>
                </a:solidFill>
                <a:latin typeface="Arial Narrow" pitchFamily="34" charset="0"/>
              </a:rPr>
              <a:t>Safety</a:t>
            </a:r>
          </a:p>
        </p:txBody>
      </p:sp>
      <p:graphicFrame>
        <p:nvGraphicFramePr>
          <p:cNvPr id="278534" name="Object 6"/>
          <p:cNvGraphicFramePr>
            <a:graphicFrameLocks noChangeAspect="1"/>
          </p:cNvGraphicFramePr>
          <p:nvPr>
            <p:ph idx="1"/>
          </p:nvPr>
        </p:nvGraphicFramePr>
        <p:xfrm>
          <a:off x="2327275" y="1744663"/>
          <a:ext cx="6507163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6" name="Photo Editor-Foto" r:id="rId4" imgW="5706272" imgH="1133633" progId="MSPhotoEd.3">
                  <p:embed/>
                </p:oleObj>
              </mc:Choice>
              <mc:Fallback>
                <p:oleObj name="Photo Editor-Foto" r:id="rId4" imgW="5706272" imgH="1133633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1744663"/>
                        <a:ext cx="6507163" cy="195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801688"/>
            <a:ext cx="8709025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07088"/>
            <a:ext cx="1620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5" y="909638"/>
            <a:ext cx="8534400" cy="533400"/>
          </a:xfrm>
        </p:spPr>
        <p:txBody>
          <a:bodyPr/>
          <a:lstStyle/>
          <a:p>
            <a:pPr algn="ctr"/>
            <a:r>
              <a:rPr lang="en-GB"/>
              <a:t>Strategic Working Fields of NES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781550"/>
          </a:xfrm>
        </p:spPr>
        <p:txBody>
          <a:bodyPr tIns="82800"/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Contributing </a:t>
            </a:r>
            <a:r>
              <a:rPr lang="en-GB" sz="2400"/>
              <a:t>to the safe and economic  operation of  the existing Swiss NPPs and to the safety assessment for the geological final disposal of wastes in Switzerland by reinforcing the scientific bases,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Supporting </a:t>
            </a:r>
            <a:r>
              <a:rPr lang="en-GB" sz="2400"/>
              <a:t>power plant operators and the safety authority as well as</a:t>
            </a:r>
            <a:r>
              <a:rPr lang="en-GB" sz="2400">
                <a:solidFill>
                  <a:srgbClr val="0033CC"/>
                </a:solidFill>
              </a:rPr>
              <a:t> assuring</a:t>
            </a:r>
            <a:r>
              <a:rPr lang="en-GB" sz="2400" b="1"/>
              <a:t> </a:t>
            </a:r>
            <a:r>
              <a:rPr lang="en-GB" sz="2400"/>
              <a:t>a</a:t>
            </a:r>
            <a:r>
              <a:rPr lang="en-GB" sz="2400" b="1"/>
              <a:t> </a:t>
            </a:r>
            <a:r>
              <a:rPr lang="en-GB" sz="2400"/>
              <a:t>stand-by-function in key areas, especially those requiring a hot laboratory,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Providing </a:t>
            </a:r>
            <a:r>
              <a:rPr lang="en-GB" sz="2400"/>
              <a:t>input for decision-making of stakeholders,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Promoting </a:t>
            </a:r>
            <a:r>
              <a:rPr lang="en-GB" sz="2400"/>
              <a:t>the option “nuclear energy” by R&amp;D aiming at increased sustainability, incl. safety and economics,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Offering </a:t>
            </a:r>
            <a:r>
              <a:rPr lang="en-GB" sz="2400"/>
              <a:t>a broad spectrum of opportunities  for the education of young nuclear specialists knowledgeable also of other energy sources,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GB" sz="2400">
                <a:solidFill>
                  <a:srgbClr val="0033CC"/>
                </a:solidFill>
              </a:rPr>
              <a:t>Supporting and using</a:t>
            </a:r>
            <a:r>
              <a:rPr lang="en-GB" sz="2400" b="1">
                <a:solidFill>
                  <a:srgbClr val="3366FF"/>
                </a:solidFill>
              </a:rPr>
              <a:t> </a:t>
            </a:r>
            <a:r>
              <a:rPr lang="en-GB" sz="2400"/>
              <a:t>the worldwide positive signals for a “renaissance” of nuclear energy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79475"/>
            <a:ext cx="8534400" cy="533400"/>
          </a:xfrm>
        </p:spPr>
        <p:txBody>
          <a:bodyPr/>
          <a:lstStyle/>
          <a:p>
            <a:pPr algn="ctr"/>
            <a:r>
              <a:rPr lang="en-GB">
                <a:solidFill>
                  <a:schemeClr val="tx1"/>
                </a:solidFill>
              </a:rPr>
              <a:t>Nuclear Research and Education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57325"/>
            <a:ext cx="8534400" cy="4924425"/>
          </a:xfrm>
        </p:spPr>
        <p:txBody>
          <a:bodyPr tIns="154800"/>
          <a:lstStyle/>
          <a:p>
            <a:pPr>
              <a:lnSpc>
                <a:spcPct val="80000"/>
              </a:lnSpc>
              <a:buSzPct val="130000"/>
            </a:pPr>
            <a:r>
              <a:rPr lang="en-GB" sz="2400"/>
              <a:t>Element of the Swiss R&amp;D-Policy, as formulated in the Swiss Roadmap for Energy Research 2004-2007 .</a:t>
            </a:r>
          </a:p>
          <a:p>
            <a:pPr>
              <a:lnSpc>
                <a:spcPct val="80000"/>
              </a:lnSpc>
              <a:spcBef>
                <a:spcPct val="50000"/>
              </a:spcBef>
              <a:buSzPct val="130000"/>
            </a:pPr>
            <a:r>
              <a:rPr lang="en-GB" sz="2400"/>
              <a:t>R&amp;D on international level under the demanding guidelines and control of the ETH-domain</a:t>
            </a:r>
          </a:p>
          <a:p>
            <a:pPr>
              <a:lnSpc>
                <a:spcPct val="80000"/>
              </a:lnSpc>
              <a:spcBef>
                <a:spcPct val="50000"/>
              </a:spcBef>
              <a:buSzPct val="130000"/>
            </a:pPr>
            <a:r>
              <a:rPr lang="en-GB" sz="2400"/>
              <a:t>Performed at the Nuclear Energy and Safety Department of Paul Scherrer Institut, financed with federal and other institutional means (~60/40%).</a:t>
            </a:r>
          </a:p>
          <a:p>
            <a:pPr>
              <a:lnSpc>
                <a:spcPct val="80000"/>
              </a:lnSpc>
              <a:spcBef>
                <a:spcPct val="50000"/>
              </a:spcBef>
              <a:buSzPct val="130000"/>
            </a:pPr>
            <a:r>
              <a:rPr lang="en-GB" sz="2400"/>
              <a:t>Education at university level at the Federal Institutes of Technology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130000"/>
            </a:pPr>
            <a:r>
              <a:rPr lang="en-GB" sz="2400"/>
              <a:t>In Lausanne : Chair in Reactor Physics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130000"/>
            </a:pPr>
            <a:r>
              <a:rPr lang="en-GB" sz="2400"/>
              <a:t>In Zurich : Chair in Nuclear Systems Engineering –</a:t>
            </a:r>
            <a:r>
              <a:rPr lang="en-GB" sz="2400">
                <a:solidFill>
                  <a:srgbClr val="3366FF"/>
                </a:solidFill>
              </a:rPr>
              <a:t> </a:t>
            </a:r>
            <a:r>
              <a:rPr lang="en-GB" sz="2400" i="1">
                <a:solidFill>
                  <a:srgbClr val="3366FF"/>
                </a:solidFill>
              </a:rPr>
              <a:t>new: financed by the Swiss nuclear utilities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130000"/>
            </a:pPr>
            <a:r>
              <a:rPr lang="en-GB" sz="2400"/>
              <a:t>Masters in Nuclear Systems Engineering</a:t>
            </a:r>
            <a:endParaRPr lang="en-GB" sz="240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3" name="Rectangle 7"/>
          <p:cNvSpPr>
            <a:spLocks noChangeArrowheads="1"/>
          </p:cNvSpPr>
          <p:nvPr/>
        </p:nvSpPr>
        <p:spPr bwMode="auto">
          <a:xfrm>
            <a:off x="304800" y="1995488"/>
            <a:ext cx="8534400" cy="439102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chemeClr val="tx1"/>
                </a:solidFill>
                <a:cs typeface="Times New Roman" pitchFamily="18" charset="0"/>
              </a:rPr>
              <a:t>Age Pyramid of NES 1998-2004</a:t>
            </a:r>
          </a:p>
        </p:txBody>
      </p:sp>
      <p:graphicFrame>
        <p:nvGraphicFramePr>
          <p:cNvPr id="219140" name="Object 4"/>
          <p:cNvGraphicFramePr>
            <a:graphicFrameLocks noChangeAspect="1"/>
          </p:cNvGraphicFramePr>
          <p:nvPr>
            <p:ph idx="1"/>
          </p:nvPr>
        </p:nvGraphicFramePr>
        <p:xfrm>
          <a:off x="971550" y="1984375"/>
          <a:ext cx="7261225" cy="39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4" name="Chart" r:id="rId4" imgW="6457792" imgH="3533693" progId="MSGraph.Chart.8">
                  <p:embed/>
                </p:oleObj>
              </mc:Choice>
              <mc:Fallback>
                <p:oleObj name="Chart" r:id="rId4" imgW="6457792" imgH="3533693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984375"/>
                        <a:ext cx="7261225" cy="397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79475"/>
            <a:ext cx="8534400" cy="533400"/>
          </a:xfrm>
        </p:spPr>
        <p:txBody>
          <a:bodyPr/>
          <a:lstStyle/>
          <a:p>
            <a:pPr algn="ctr"/>
            <a:r>
              <a:rPr lang="en-GB">
                <a:solidFill>
                  <a:schemeClr val="tx1"/>
                </a:solidFill>
              </a:rPr>
              <a:t>Current NES Projects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2413"/>
            <a:ext cx="8534400" cy="48593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>
                <a:solidFill>
                  <a:srgbClr val="3366FF"/>
                </a:solidFill>
              </a:rPr>
              <a:t>GaBE</a:t>
            </a:r>
            <a:r>
              <a:rPr lang="en-GB" sz="2400" b="1"/>
              <a:t>  </a:t>
            </a:r>
            <a:r>
              <a:rPr lang="en-GB" sz="2400"/>
              <a:t>Energy Systems Analyses and Evaluation, Life Cycle Analysis, Stakeholders Involvement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LWR-PROTEUS</a:t>
            </a:r>
            <a:r>
              <a:rPr lang="en-GB" sz="2400" b="1"/>
              <a:t>  </a:t>
            </a:r>
            <a:r>
              <a:rPr lang="en-GB" sz="2400"/>
              <a:t>Experimental reactor physics with modern core loadings and high burn-up fuels for code and data validation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STARS</a:t>
            </a:r>
            <a:r>
              <a:rPr lang="en-GB" sz="2400" b="1"/>
              <a:t>	</a:t>
            </a:r>
            <a:r>
              <a:rPr lang="en-GB" sz="2400"/>
              <a:t>Deterministic analysis of the behaviour of Swiss NPPs, expertise for HSK and NPP operators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FAST</a:t>
            </a:r>
            <a:r>
              <a:rPr lang="en-GB" sz="2400"/>
              <a:t>  Code system development for safety analyses of fast-spectrum reactors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ALPHA</a:t>
            </a:r>
            <a:r>
              <a:rPr lang="en-GB" sz="2400"/>
              <a:t> Study and modelling of mixing and 2-phase phenomena; qualifi-cation of passive heat removal systems through integral and separate effect tests, validation of (new) TH codes</a:t>
            </a:r>
            <a:endParaRPr lang="de-CH" sz="24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936625"/>
            <a:ext cx="8534400" cy="533400"/>
          </a:xfrm>
        </p:spPr>
        <p:txBody>
          <a:bodyPr/>
          <a:lstStyle/>
          <a:p>
            <a:r>
              <a:rPr lang="de-DE"/>
              <a:t>Paul Scherrer (1890 – 1969)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08575" y="1082675"/>
            <a:ext cx="3657600" cy="5146675"/>
          </a:xfrm>
          <a:ln/>
        </p:spPr>
        <p:txBody>
          <a:bodyPr lIns="54000" tIns="154800"/>
          <a:lstStyle/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r>
              <a:rPr lang="en-GB" sz="1800"/>
              <a:t>Studied physics and mathematics at </a:t>
            </a:r>
            <a:br>
              <a:rPr lang="en-GB" sz="1800"/>
            </a:br>
            <a:r>
              <a:rPr lang="en-GB" sz="1800"/>
              <a:t>the Swiss Federal Institute of Technology (ETH) Zurich, in Königsberg and Göttingen in Germany</a:t>
            </a:r>
            <a:endParaRPr lang="de-CH" sz="180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r>
              <a:rPr lang="en-GB" sz="1800"/>
              <a:t>1920: Director of The Institute of Physics at the ETH Zurich. Became well-known for the clarity of his lectures</a:t>
            </a:r>
            <a:endParaRPr lang="de-CH" sz="180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  <a:buFontTx/>
              <a:buChar char="•"/>
            </a:pP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r>
              <a:rPr lang="en-GB" sz="1800"/>
              <a:t>Researched X-ray scattering on crystals, liquids and gases. Later research work was in nuclear physics</a:t>
            </a: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r>
              <a:rPr lang="en-GB" sz="1800"/>
              <a:t>1946: President of the Swiss Study Commission on Atomic Energy</a:t>
            </a: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endParaRPr lang="de-CH" sz="1800"/>
          </a:p>
          <a:p>
            <a:pPr lvl="1" ea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Tx/>
            </a:pPr>
            <a:r>
              <a:rPr lang="en-GB" sz="1800"/>
              <a:t>Involved in the founding of CERN</a:t>
            </a:r>
            <a:endParaRPr lang="de-DE" sz="1800"/>
          </a:p>
        </p:txBody>
      </p:sp>
      <p:pic>
        <p:nvPicPr>
          <p:cNvPr id="381956" name="Picture 4" descr="Paul_Scherr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938" y="1576388"/>
            <a:ext cx="4800600" cy="4408487"/>
          </a:xfr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08050"/>
            <a:ext cx="8534400" cy="533400"/>
          </a:xfrm>
        </p:spPr>
        <p:txBody>
          <a:bodyPr/>
          <a:lstStyle/>
          <a:p>
            <a:pPr algn="ctr"/>
            <a:r>
              <a:rPr lang="en-GB">
                <a:solidFill>
                  <a:schemeClr val="tx1"/>
                </a:solidFill>
              </a:rPr>
              <a:t>Current NES Projects (cont.)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84313"/>
            <a:ext cx="8534400" cy="4897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>
                <a:solidFill>
                  <a:srgbClr val="3366FF"/>
                </a:solidFill>
              </a:rPr>
              <a:t>Severe accident research</a:t>
            </a:r>
            <a:r>
              <a:rPr lang="en-GB" sz="2400"/>
              <a:t>   Characterization and understanding of aerosol and iodine behaviour during severe accidents; integral and separate effects experiments, model development, plant safety evaluation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Core Materials</a:t>
            </a:r>
            <a:r>
              <a:rPr lang="en-GB" sz="2400" b="1"/>
              <a:t>  </a:t>
            </a:r>
            <a:r>
              <a:rPr lang="en-GB" sz="2400"/>
              <a:t>High burn-up behaviour of fuel cladding, explanation of failure causes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Components</a:t>
            </a:r>
            <a:r>
              <a:rPr lang="en-GB" sz="2400">
                <a:solidFill>
                  <a:srgbClr val="3366FF"/>
                </a:solidFill>
              </a:rPr>
              <a:t> </a:t>
            </a:r>
            <a:r>
              <a:rPr lang="en-GB" sz="2400" b="1">
                <a:solidFill>
                  <a:srgbClr val="3366FF"/>
                </a:solidFill>
              </a:rPr>
              <a:t>safety</a:t>
            </a:r>
            <a:r>
              <a:rPr lang="en-GB" sz="2400" b="1"/>
              <a:t> </a:t>
            </a:r>
            <a:r>
              <a:rPr lang="en-GB" sz="2400"/>
              <a:t>Environment and irradiation assisted corrosion;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sz="2400"/>
              <a:t>ageing mechanisms; damage characterisation and monitoring (diagnostics)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HT-Materials</a:t>
            </a:r>
            <a:r>
              <a:rPr lang="en-GB" sz="2400"/>
              <a:t> Characterisation of materials for applications in very high-temperature reactors, development of models for their behaviour</a:t>
            </a:r>
          </a:p>
          <a:p>
            <a:pPr>
              <a:lnSpc>
                <a:spcPct val="80000"/>
              </a:lnSpc>
              <a:spcBef>
                <a:spcPct val="60000"/>
              </a:spcBef>
            </a:pPr>
            <a:r>
              <a:rPr lang="en-GB" sz="2400" b="1">
                <a:solidFill>
                  <a:srgbClr val="3366FF"/>
                </a:solidFill>
              </a:rPr>
              <a:t>Waste Management</a:t>
            </a:r>
            <a:r>
              <a:rPr lang="en-GB" sz="2400"/>
              <a:t> Geochemistry of repository systems, transport phenomena for substances from a final repository, contributions to safety assessments </a:t>
            </a:r>
          </a:p>
          <a:p>
            <a:endParaRPr lang="de-CH" sz="24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303338"/>
            <a:ext cx="8024813" cy="29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29" tIns="45714" rIns="91429" bIns="45714"/>
          <a:lstStyle/>
          <a:p>
            <a:pPr defTabSz="762000"/>
            <a:r>
              <a:rPr lang="en-US"/>
              <a:t>LTH Research Areas</a:t>
            </a:r>
            <a:endParaRPr lang="en-GB"/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433513"/>
            <a:ext cx="8645525" cy="4464050"/>
          </a:xfrm>
          <a:solidFill>
            <a:srgbClr val="CCFFFF"/>
          </a:solidFill>
          <a:ln/>
        </p:spPr>
        <p:txBody>
          <a:bodyPr/>
          <a:lstStyle/>
          <a:p>
            <a:pPr marL="342900" indent="-342900" defTabSz="762000"/>
            <a:r>
              <a:rPr lang="en-US" b="1"/>
              <a:t>3D fluid and particle dynamics</a:t>
            </a:r>
          </a:p>
          <a:p>
            <a:pPr marL="342900" indent="-342900" defTabSz="762000"/>
            <a:r>
              <a:rPr lang="en-US" b="1"/>
              <a:t>Multi-scale modeling</a:t>
            </a:r>
          </a:p>
          <a:p>
            <a:pPr marL="342900" indent="-342900" defTabSz="762000"/>
            <a:r>
              <a:rPr lang="en-US" b="1"/>
              <a:t>Multiphase flows</a:t>
            </a:r>
          </a:p>
          <a:p>
            <a:pPr marL="342900" indent="-342900" defTabSz="762000"/>
            <a:r>
              <a:rPr lang="en-US" b="1"/>
              <a:t>Unity of Theory &amp; Experiment</a:t>
            </a:r>
          </a:p>
          <a:p>
            <a:pPr marL="342900" indent="-342900" defTabSz="762000"/>
            <a:endParaRPr lang="en-US" b="1"/>
          </a:p>
        </p:txBody>
      </p:sp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642938" y="4103688"/>
            <a:ext cx="18002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Arial Narrow" pitchFamily="34" charset="0"/>
              </a:rPr>
              <a:t>Theory</a:t>
            </a:r>
          </a:p>
        </p:txBody>
      </p:sp>
      <p:sp>
        <p:nvSpPr>
          <p:cNvPr id="398341" name="Rectangle 5"/>
          <p:cNvSpPr>
            <a:spLocks noChangeArrowheads="1"/>
          </p:cNvSpPr>
          <p:nvPr/>
        </p:nvSpPr>
        <p:spPr bwMode="auto">
          <a:xfrm>
            <a:off x="2803525" y="4103688"/>
            <a:ext cx="18002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Arial Narrow" pitchFamily="34" charset="0"/>
              </a:rPr>
              <a:t>Model</a:t>
            </a:r>
          </a:p>
        </p:txBody>
      </p:sp>
      <p:sp>
        <p:nvSpPr>
          <p:cNvPr id="398342" name="Rectangle 6"/>
          <p:cNvSpPr>
            <a:spLocks noChangeArrowheads="1"/>
          </p:cNvSpPr>
          <p:nvPr/>
        </p:nvSpPr>
        <p:spPr bwMode="auto">
          <a:xfrm>
            <a:off x="4964113" y="4103688"/>
            <a:ext cx="18002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Arial Narrow" pitchFamily="34" charset="0"/>
              </a:rPr>
              <a:t>Simulation</a:t>
            </a:r>
          </a:p>
        </p:txBody>
      </p:sp>
      <p:sp>
        <p:nvSpPr>
          <p:cNvPr id="398343" name="Rectangle 7"/>
          <p:cNvSpPr>
            <a:spLocks noChangeArrowheads="1"/>
          </p:cNvSpPr>
          <p:nvPr/>
        </p:nvSpPr>
        <p:spPr bwMode="auto">
          <a:xfrm>
            <a:off x="2803525" y="4967288"/>
            <a:ext cx="18002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Arial Narrow" pitchFamily="34" charset="0"/>
              </a:rPr>
              <a:t>Experiment</a:t>
            </a: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4964113" y="4967288"/>
            <a:ext cx="18002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Arial Narrow" pitchFamily="34" charset="0"/>
              </a:rPr>
              <a:t>Instrumentation</a:t>
            </a:r>
          </a:p>
        </p:txBody>
      </p:sp>
      <p:sp>
        <p:nvSpPr>
          <p:cNvPr id="398345" name="AutoShape 9"/>
          <p:cNvSpPr>
            <a:spLocks noChangeArrowheads="1"/>
          </p:cNvSpPr>
          <p:nvPr/>
        </p:nvSpPr>
        <p:spPr bwMode="auto">
          <a:xfrm rot="5400000">
            <a:off x="7160419" y="4114007"/>
            <a:ext cx="1511300" cy="1439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0" tIns="0" rIns="0" bIns="0" anchor="ctr" anchorCtr="1"/>
          <a:lstStyle/>
          <a:p>
            <a:pPr algn="l"/>
            <a:r>
              <a:rPr lang="en-US" sz="2400">
                <a:latin typeface="Arial Narrow" pitchFamily="34" charset="0"/>
              </a:rPr>
              <a:t>    Validation</a:t>
            </a:r>
          </a:p>
        </p:txBody>
      </p:sp>
      <p:cxnSp>
        <p:nvCxnSpPr>
          <p:cNvPr id="398346" name="AutoShape 10"/>
          <p:cNvCxnSpPr>
            <a:cxnSpLocks noChangeShapeType="1"/>
            <a:stCxn id="398340" idx="2"/>
            <a:endCxn id="398343" idx="1"/>
          </p:cNvCxnSpPr>
          <p:nvPr/>
        </p:nvCxnSpPr>
        <p:spPr bwMode="auto">
          <a:xfrm rot="16200000" flipH="1">
            <a:off x="1885156" y="4337844"/>
            <a:ext cx="576263" cy="12604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8347" name="AutoShape 11"/>
          <p:cNvCxnSpPr>
            <a:cxnSpLocks noChangeShapeType="1"/>
            <a:stCxn id="398340" idx="3"/>
            <a:endCxn id="398341" idx="1"/>
          </p:cNvCxnSpPr>
          <p:nvPr/>
        </p:nvCxnSpPr>
        <p:spPr bwMode="auto">
          <a:xfrm>
            <a:off x="2443163" y="4392613"/>
            <a:ext cx="3603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8348" name="AutoShape 12"/>
          <p:cNvCxnSpPr>
            <a:cxnSpLocks noChangeShapeType="1"/>
            <a:stCxn id="398341" idx="3"/>
            <a:endCxn id="398342" idx="1"/>
          </p:cNvCxnSpPr>
          <p:nvPr/>
        </p:nvCxnSpPr>
        <p:spPr bwMode="auto">
          <a:xfrm>
            <a:off x="4603750" y="4392613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8349" name="AutoShape 13"/>
          <p:cNvCxnSpPr>
            <a:cxnSpLocks noChangeShapeType="1"/>
            <a:stCxn id="398343" idx="3"/>
            <a:endCxn id="398344" idx="1"/>
          </p:cNvCxnSpPr>
          <p:nvPr/>
        </p:nvCxnSpPr>
        <p:spPr bwMode="auto">
          <a:xfrm>
            <a:off x="4603750" y="5256213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8350" name="Line 14"/>
          <p:cNvSpPr>
            <a:spLocks noChangeShapeType="1"/>
          </p:cNvSpPr>
          <p:nvPr/>
        </p:nvSpPr>
        <p:spPr bwMode="auto">
          <a:xfrm>
            <a:off x="6764338" y="43910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8351" name="Line 15"/>
          <p:cNvSpPr>
            <a:spLocks noChangeShapeType="1"/>
          </p:cNvSpPr>
          <p:nvPr/>
        </p:nvSpPr>
        <p:spPr bwMode="auto">
          <a:xfrm>
            <a:off x="6764338" y="52562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398352" name="AutoShape 16"/>
          <p:cNvCxnSpPr>
            <a:cxnSpLocks noChangeShapeType="1"/>
            <a:stCxn id="398345" idx="0"/>
            <a:endCxn id="398340" idx="1"/>
          </p:cNvCxnSpPr>
          <p:nvPr/>
        </p:nvCxnSpPr>
        <p:spPr bwMode="auto">
          <a:xfrm flipH="1" flipV="1">
            <a:off x="642938" y="4392613"/>
            <a:ext cx="7994650" cy="442912"/>
          </a:xfrm>
          <a:prstGeom prst="bentConnector5">
            <a:avLst>
              <a:gd name="adj1" fmla="val -2819"/>
              <a:gd name="adj2" fmla="val 222579"/>
              <a:gd name="adj3" fmla="val 102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8353" name="Rectangle 17"/>
          <p:cNvSpPr>
            <a:spLocks noChangeArrowheads="1"/>
          </p:cNvSpPr>
          <p:nvPr/>
        </p:nvSpPr>
        <p:spPr bwMode="auto">
          <a:xfrm>
            <a:off x="5076825" y="1557338"/>
            <a:ext cx="3743325" cy="20161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i="1">
                <a:latin typeface="Arial Narrow" pitchFamily="34" charset="0"/>
              </a:rPr>
              <a:t>Main target</a:t>
            </a:r>
          </a:p>
          <a:p>
            <a:pPr>
              <a:spcBef>
                <a:spcPct val="40000"/>
              </a:spcBef>
            </a:pPr>
            <a:r>
              <a:rPr lang="en-US" sz="2400">
                <a:latin typeface="Arial Narrow" pitchFamily="34" charset="0"/>
              </a:rPr>
              <a:t>Liquid vapor flows</a:t>
            </a:r>
          </a:p>
          <a:p>
            <a:r>
              <a:rPr lang="en-US" sz="2400">
                <a:latin typeface="Arial Narrow" pitchFamily="34" charset="0"/>
              </a:rPr>
              <a:t>Iodine and aerosol transport</a:t>
            </a:r>
          </a:p>
          <a:p>
            <a:r>
              <a:rPr lang="en-US" sz="2400">
                <a:latin typeface="Arial Narrow" pitchFamily="34" charset="0"/>
              </a:rPr>
              <a:t>LWR problems</a:t>
            </a:r>
          </a:p>
        </p:txBody>
      </p:sp>
      <p:sp>
        <p:nvSpPr>
          <p:cNvPr id="398354" name="Text Box 18"/>
          <p:cNvSpPr txBox="1">
            <a:spLocks noChangeArrowheads="1"/>
          </p:cNvSpPr>
          <p:nvPr/>
        </p:nvSpPr>
        <p:spPr bwMode="auto">
          <a:xfrm>
            <a:off x="1982788" y="873125"/>
            <a:ext cx="47117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Laboratory for Thermal-Hydraulics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660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r>
              <a:rPr lang="en-US"/>
              <a:t>LWR Thermal Hydraulics</a:t>
            </a:r>
          </a:p>
        </p:txBody>
      </p:sp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258763" y="1482725"/>
            <a:ext cx="6042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 defTabSz="762000">
              <a:spcBef>
                <a:spcPct val="30000"/>
              </a:spcBef>
            </a:pPr>
            <a:r>
              <a:rPr lang="en-GB" sz="2000" b="1">
                <a:latin typeface="Arial" charset="0"/>
              </a:rPr>
              <a:t>Unique experiments combined with novel instrumentation and computational capabilities</a:t>
            </a:r>
            <a:endParaRPr lang="en-GB" sz="2000" i="1">
              <a:latin typeface="Arial" charset="0"/>
            </a:endParaRPr>
          </a:p>
        </p:txBody>
      </p:sp>
      <p:pic>
        <p:nvPicPr>
          <p:cNvPr id="400388" name="Image 1" descr="OPENHA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24577" r="32852" b="34004"/>
          <a:stretch>
            <a:fillRect/>
          </a:stretch>
        </p:blipFill>
        <p:spPr bwMode="auto">
          <a:xfrm>
            <a:off x="6084888" y="1557338"/>
            <a:ext cx="26098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9" name="Rectangle 5"/>
          <p:cNvSpPr>
            <a:spLocks noChangeArrowheads="1"/>
          </p:cNvSpPr>
          <p:nvPr/>
        </p:nvSpPr>
        <p:spPr bwMode="auto">
          <a:xfrm>
            <a:off x="250825" y="2549525"/>
            <a:ext cx="6042025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177800" indent="-177800" algn="l" defTabSz="622300">
              <a:spcBef>
                <a:spcPct val="30000"/>
              </a:spcBef>
              <a:buFontTx/>
              <a:buChar char="•"/>
            </a:pPr>
            <a:r>
              <a:rPr lang="en-GB" sz="2000" b="1">
                <a:latin typeface="Arial" charset="0"/>
              </a:rPr>
              <a:t>Development of advanced simulation tools for LWR safety</a:t>
            </a:r>
          </a:p>
          <a:p>
            <a:pPr marL="622300" lvl="1" indent="-265113" algn="l" defTabSz="622300">
              <a:spcBef>
                <a:spcPct val="30000"/>
              </a:spcBef>
              <a:buFont typeface="Wingdings" pitchFamily="2" charset="2"/>
              <a:buChar char="v"/>
            </a:pPr>
            <a:r>
              <a:rPr lang="en-GB" sz="1800" b="1">
                <a:latin typeface="Arial" charset="0"/>
              </a:rPr>
              <a:t>Containment TH codes + CFD</a:t>
            </a:r>
          </a:p>
          <a:p>
            <a:pPr marL="622300" lvl="1" indent="-265113" algn="l" defTabSz="622300">
              <a:spcBef>
                <a:spcPct val="30000"/>
              </a:spcBef>
              <a:buFont typeface="Wingdings" pitchFamily="2" charset="2"/>
              <a:buChar char="v"/>
            </a:pPr>
            <a:r>
              <a:rPr lang="en-GB" sz="1800" b="1">
                <a:latin typeface="Arial" charset="0"/>
              </a:rPr>
              <a:t>TOPFLOW-PTS</a:t>
            </a:r>
          </a:p>
          <a:p>
            <a:pPr marL="177800" indent="-177800" algn="l" defTabSz="622300">
              <a:spcBef>
                <a:spcPct val="30000"/>
              </a:spcBef>
              <a:buFontTx/>
              <a:buChar char="•"/>
            </a:pPr>
            <a:r>
              <a:rPr lang="en-GB" sz="2000" b="1">
                <a:latin typeface="Arial" charset="0"/>
              </a:rPr>
              <a:t>Contributions to Gen-III and Gen-III+ reactor development, in particular performance of passive safety systems</a:t>
            </a:r>
          </a:p>
          <a:p>
            <a:pPr marL="177800" indent="-177800" algn="l" defTabSz="622300">
              <a:spcBef>
                <a:spcPct val="30000"/>
              </a:spcBef>
              <a:buFontTx/>
              <a:buChar char="•"/>
            </a:pPr>
            <a:r>
              <a:rPr lang="en-GB" sz="2000" b="1">
                <a:latin typeface="Arial" charset="0"/>
              </a:rPr>
              <a:t>Plant Lifetime Management</a:t>
            </a:r>
          </a:p>
          <a:p>
            <a:pPr marL="177800" indent="-177800" algn="l" defTabSz="622300">
              <a:spcBef>
                <a:spcPct val="30000"/>
              </a:spcBef>
              <a:buFontTx/>
              <a:buChar char="•"/>
            </a:pPr>
            <a:r>
              <a:rPr lang="en-GB" sz="2000" b="1">
                <a:latin typeface="Arial" charset="0"/>
              </a:rPr>
              <a:t>Gen-4, e.g. HPLWR</a:t>
            </a:r>
          </a:p>
          <a:p>
            <a:pPr marL="177800" indent="-177800" algn="l" defTabSz="622300">
              <a:spcBef>
                <a:spcPct val="30000"/>
              </a:spcBef>
              <a:buFontTx/>
              <a:buChar char="•"/>
            </a:pPr>
            <a:r>
              <a:rPr lang="en-GB" sz="2000" b="1">
                <a:latin typeface="Arial" charset="0"/>
              </a:rPr>
              <a:t>Other applications: MEGAPIE, IFMIF...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8"/>
          <a:stretch>
            <a:fillRect/>
          </a:stretch>
        </p:blipFill>
        <p:spPr bwMode="auto">
          <a:xfrm>
            <a:off x="250825" y="2443163"/>
            <a:ext cx="56165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1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7" b="29681"/>
          <a:stretch>
            <a:fillRect/>
          </a:stretch>
        </p:blipFill>
        <p:spPr bwMode="auto">
          <a:xfrm>
            <a:off x="314325" y="1435100"/>
            <a:ext cx="5472113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1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14839" b="6451"/>
          <a:stretch>
            <a:fillRect/>
          </a:stretch>
        </p:blipFill>
        <p:spPr bwMode="auto">
          <a:xfrm>
            <a:off x="6670675" y="717550"/>
            <a:ext cx="216058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323850" y="692150"/>
            <a:ext cx="526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LTH Severe accident research</a:t>
            </a: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250825" y="3357563"/>
            <a:ext cx="6408738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5113" indent="-265113" algn="l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23900" indent="-187325" algn="l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100000"/>
              </a:spcBef>
              <a:buFontTx/>
              <a:buChar char="•"/>
            </a:pPr>
            <a:r>
              <a:rPr lang="en-US" sz="2000" b="1">
                <a:latin typeface="Arial" charset="0"/>
              </a:rPr>
              <a:t>Leading position in Aerosol Research </a:t>
            </a:r>
            <a:r>
              <a:rPr lang="en-US" sz="2000" b="1" i="1">
                <a:solidFill>
                  <a:srgbClr val="FF0000"/>
                </a:solidFill>
                <a:latin typeface="Arial" charset="0"/>
              </a:rPr>
              <a:t>(Experiments, TH modeling, fundamentals)</a:t>
            </a:r>
            <a:endParaRPr lang="en-US" sz="2000" i="1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>
                <a:latin typeface="Arial" charset="0"/>
              </a:rPr>
              <a:t>Competence centre for Severe Accident analyses (MELCOR, SCDAP/RELAP, training)</a:t>
            </a:r>
            <a:endParaRPr lang="en-US" sz="200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>
                <a:latin typeface="Arial" charset="0"/>
              </a:rPr>
              <a:t>Industrial technology developments 	        (e.g. Iodine retention)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>
                <a:latin typeface="Arial" charset="0"/>
              </a:rPr>
              <a:t>Contribution to teaching (PhDs, students projects, lectures)</a:t>
            </a:r>
            <a:endParaRPr lang="en-US" sz="2000">
              <a:latin typeface="Arial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Iodine Management designed for SAM </a:t>
            </a:r>
          </a:p>
        </p:txBody>
      </p:sp>
      <p:pic>
        <p:nvPicPr>
          <p:cNvPr id="411652" name="Picture 4" descr="jod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7488"/>
            <a:ext cx="6570663" cy="4748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2881313" y="2967038"/>
            <a:ext cx="269398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/>
              <a:t>Radiolytic oxidation of iodide solutions</a:t>
            </a: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1719263" y="4086225"/>
            <a:ext cx="42291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/>
              <a:t>Radiolytic oxidation of iodide solutions doped with PSI additives</a:t>
            </a:r>
          </a:p>
        </p:txBody>
      </p:sp>
      <p:sp>
        <p:nvSpPr>
          <p:cNvPr id="411655" name="Line 7"/>
          <p:cNvSpPr>
            <a:spLocks noChangeShapeType="1"/>
          </p:cNvSpPr>
          <p:nvPr/>
        </p:nvSpPr>
        <p:spPr bwMode="auto">
          <a:xfrm flipH="1">
            <a:off x="2728913" y="5051425"/>
            <a:ext cx="26035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656" name="Line 8"/>
          <p:cNvSpPr>
            <a:spLocks noChangeShapeType="1"/>
          </p:cNvSpPr>
          <p:nvPr/>
        </p:nvSpPr>
        <p:spPr bwMode="auto">
          <a:xfrm flipH="1" flipV="1">
            <a:off x="3686175" y="2728913"/>
            <a:ext cx="276225" cy="260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2175"/>
            <a:ext cx="8534400" cy="461963"/>
          </a:xfrm>
        </p:spPr>
        <p:txBody>
          <a:bodyPr/>
          <a:lstStyle/>
          <a:p>
            <a:r>
              <a:rPr lang="en-GB" sz="2400"/>
              <a:t>Application for Back fitting Containment Venting Filter Systems</a:t>
            </a:r>
          </a:p>
        </p:txBody>
      </p:sp>
      <p:pic>
        <p:nvPicPr>
          <p:cNvPr id="4126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8" y="1400175"/>
            <a:ext cx="8853487" cy="455453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304800" y="765175"/>
            <a:ext cx="8534400" cy="5616575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226800" rIns="162000"/>
          <a:lstStyle/>
          <a:p>
            <a:pPr algn="l" eaLnBrk="1" hangingPunct="1">
              <a:spcBef>
                <a:spcPct val="40000"/>
              </a:spcBef>
              <a:buClr>
                <a:schemeClr val="accent2"/>
              </a:buClr>
            </a:pPr>
            <a:endParaRPr lang="en-US" sz="2100">
              <a:latin typeface="Arial Narrow" pitchFamily="34" charset="0"/>
            </a:endParaRP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895350"/>
            <a:ext cx="6283325" cy="533400"/>
          </a:xfrm>
        </p:spPr>
        <p:txBody>
          <a:bodyPr/>
          <a:lstStyle/>
          <a:p>
            <a:r>
              <a:rPr lang="de-CH"/>
              <a:t>  </a:t>
            </a:r>
            <a:r>
              <a:rPr lang="en-GB"/>
              <a:t>PSI-Research Fields</a:t>
            </a:r>
          </a:p>
        </p:txBody>
      </p:sp>
      <p:grpSp>
        <p:nvGrpSpPr>
          <p:cNvPr id="284700" name="Group 28"/>
          <p:cNvGrpSpPr>
            <a:grpSpLocks/>
          </p:cNvGrpSpPr>
          <p:nvPr/>
        </p:nvGrpSpPr>
        <p:grpSpPr bwMode="auto">
          <a:xfrm>
            <a:off x="319088" y="1595438"/>
            <a:ext cx="8516937" cy="4770437"/>
            <a:chOff x="201" y="1005"/>
            <a:chExt cx="5365" cy="3005"/>
          </a:xfrm>
        </p:grpSpPr>
        <p:grpSp>
          <p:nvGrpSpPr>
            <p:cNvPr id="284676" name="Group 4"/>
            <p:cNvGrpSpPr>
              <a:grpSpLocks/>
            </p:cNvGrpSpPr>
            <p:nvPr/>
          </p:nvGrpSpPr>
          <p:grpSpPr bwMode="auto">
            <a:xfrm>
              <a:off x="1532" y="1142"/>
              <a:ext cx="1202" cy="2868"/>
              <a:chOff x="1556" y="1142"/>
              <a:chExt cx="1202" cy="2868"/>
            </a:xfrm>
          </p:grpSpPr>
          <p:grpSp>
            <p:nvGrpSpPr>
              <p:cNvPr id="284677" name="Group 5"/>
              <p:cNvGrpSpPr>
                <a:grpSpLocks/>
              </p:cNvGrpSpPr>
              <p:nvPr/>
            </p:nvGrpSpPr>
            <p:grpSpPr bwMode="auto">
              <a:xfrm>
                <a:off x="1556" y="2646"/>
                <a:ext cx="1202" cy="1364"/>
                <a:chOff x="1559" y="2646"/>
                <a:chExt cx="1202" cy="1364"/>
              </a:xfrm>
            </p:grpSpPr>
            <p:pic>
              <p:nvPicPr>
                <p:cNvPr id="284678" name="Picture 6">
                  <a:hlinkClick r:id="rId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contrast="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5"/>
                <a:stretch>
                  <a:fillRect/>
                </a:stretch>
              </p:blipFill>
              <p:spPr bwMode="auto">
                <a:xfrm>
                  <a:off x="1559" y="3039"/>
                  <a:ext cx="1202" cy="9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84679" name="Rectangle 7"/>
                <p:cNvSpPr>
                  <a:spLocks noChangeArrowheads="1"/>
                </p:cNvSpPr>
                <p:nvPr/>
              </p:nvSpPr>
              <p:spPr bwMode="auto">
                <a:xfrm>
                  <a:off x="1559" y="2646"/>
                  <a:ext cx="1202" cy="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DDCE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64758" dir="678596" algn="ctr" rotWithShape="0">
                          <a:schemeClr val="bg1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GB" sz="1800" b="1">
                      <a:latin typeface="Arial Narrow" pitchFamily="34" charset="0"/>
                    </a:rPr>
                    <a:t>Large Research </a:t>
                  </a:r>
                  <a:br>
                    <a:rPr lang="en-GB" sz="1800" b="1">
                      <a:latin typeface="Arial Narrow" pitchFamily="34" charset="0"/>
                    </a:rPr>
                  </a:br>
                  <a:r>
                    <a:rPr lang="en-GB" sz="1800" b="1">
                      <a:latin typeface="Arial Narrow" pitchFamily="34" charset="0"/>
                    </a:rPr>
                    <a:t>Facilities  GFA</a:t>
                  </a:r>
                </a:p>
              </p:txBody>
            </p:sp>
          </p:grpSp>
          <p:grpSp>
            <p:nvGrpSpPr>
              <p:cNvPr id="284680" name="Group 8"/>
              <p:cNvGrpSpPr>
                <a:grpSpLocks/>
              </p:cNvGrpSpPr>
              <p:nvPr/>
            </p:nvGrpSpPr>
            <p:grpSpPr bwMode="auto">
              <a:xfrm>
                <a:off x="1556" y="1142"/>
                <a:ext cx="1202" cy="1296"/>
                <a:chOff x="1556" y="1142"/>
                <a:chExt cx="1202" cy="1296"/>
              </a:xfrm>
            </p:grpSpPr>
            <p:sp>
              <p:nvSpPr>
                <p:cNvPr id="284681" name="Rectangle 9"/>
                <p:cNvSpPr>
                  <a:spLocks noChangeArrowheads="1"/>
                </p:cNvSpPr>
                <p:nvPr/>
              </p:nvSpPr>
              <p:spPr bwMode="auto">
                <a:xfrm>
                  <a:off x="1556" y="1142"/>
                  <a:ext cx="1202" cy="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DDCE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64758" dir="678596" algn="ctr" rotWithShape="0">
                          <a:schemeClr val="bg1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de-CH" sz="1800" b="1">
                      <a:latin typeface="Arial Narrow" pitchFamily="34" charset="0"/>
                    </a:rPr>
                    <a:t>General </a:t>
                  </a:r>
                  <a:r>
                    <a:rPr lang="en-GB" sz="1800" b="1">
                      <a:latin typeface="Arial Narrow" pitchFamily="34" charset="0"/>
                    </a:rPr>
                    <a:t>Energy</a:t>
                  </a:r>
                  <a:r>
                    <a:rPr lang="de-CH" sz="1800" b="1">
                      <a:latin typeface="Arial Narrow" pitchFamily="34" charset="0"/>
                    </a:rPr>
                    <a:t> </a:t>
                  </a:r>
                  <a:br>
                    <a:rPr lang="de-CH" sz="1800" b="1">
                      <a:latin typeface="Arial Narrow" pitchFamily="34" charset="0"/>
                    </a:rPr>
                  </a:br>
                  <a:r>
                    <a:rPr lang="de-CH" sz="1800" b="1">
                      <a:latin typeface="Arial Narrow" pitchFamily="34" charset="0"/>
                    </a:rPr>
                    <a:t>ENE</a:t>
                  </a:r>
                </a:p>
              </p:txBody>
            </p:sp>
            <p:pic>
              <p:nvPicPr>
                <p:cNvPr id="284682" name="Picture 10">
                  <a:hlinkClick r:id="rId5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122"/>
                <a:stretch>
                  <a:fillRect/>
                </a:stretch>
              </p:blipFill>
              <p:spPr bwMode="auto">
                <a:xfrm>
                  <a:off x="1556" y="1536"/>
                  <a:ext cx="1202" cy="9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284683" name="Group 11"/>
            <p:cNvGrpSpPr>
              <a:grpSpLocks/>
            </p:cNvGrpSpPr>
            <p:nvPr/>
          </p:nvGrpSpPr>
          <p:grpSpPr bwMode="auto">
            <a:xfrm>
              <a:off x="4278" y="2502"/>
              <a:ext cx="1288" cy="1506"/>
              <a:chOff x="4225" y="2502"/>
              <a:chExt cx="1288" cy="1506"/>
            </a:xfrm>
          </p:grpSpPr>
          <p:pic>
            <p:nvPicPr>
              <p:cNvPr id="284684" name="Picture 1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3" r="3220" b="8374"/>
              <a:stretch>
                <a:fillRect/>
              </a:stretch>
            </p:blipFill>
            <p:spPr bwMode="auto">
              <a:xfrm>
                <a:off x="4225" y="3057"/>
                <a:ext cx="1288" cy="9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4685" name="Rectangle 13"/>
              <p:cNvSpPr>
                <a:spLocks noChangeArrowheads="1"/>
              </p:cNvSpPr>
              <p:nvPr/>
            </p:nvSpPr>
            <p:spPr bwMode="auto">
              <a:xfrm>
                <a:off x="4225" y="2502"/>
                <a:ext cx="1282" cy="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DDCE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64758" dir="678596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r>
                  <a:rPr lang="en-GB" sz="1800" b="1">
                    <a:latin typeface="Arial Narrow" pitchFamily="34" charset="0"/>
                  </a:rPr>
                  <a:t>Condensed Matter Re-</a:t>
                </a:r>
                <a:br>
                  <a:rPr lang="en-GB" sz="1800" b="1">
                    <a:latin typeface="Arial Narrow" pitchFamily="34" charset="0"/>
                  </a:rPr>
                </a:br>
                <a:r>
                  <a:rPr lang="en-GB" sz="1800" b="1">
                    <a:latin typeface="Arial Narrow" pitchFamily="34" charset="0"/>
                  </a:rPr>
                  <a:t>search with Neutrons</a:t>
                </a:r>
                <a:br>
                  <a:rPr lang="en-GB" sz="1800" b="1">
                    <a:latin typeface="Arial Narrow" pitchFamily="34" charset="0"/>
                  </a:rPr>
                </a:br>
                <a:r>
                  <a:rPr lang="en-GB" sz="1800" b="1">
                    <a:latin typeface="Arial Narrow" pitchFamily="34" charset="0"/>
                  </a:rPr>
                  <a:t>and Muyons  NUM</a:t>
                </a:r>
              </a:p>
            </p:txBody>
          </p:sp>
        </p:grpSp>
        <p:grpSp>
          <p:nvGrpSpPr>
            <p:cNvPr id="284686" name="Group 14"/>
            <p:cNvGrpSpPr>
              <a:grpSpLocks/>
            </p:cNvGrpSpPr>
            <p:nvPr/>
          </p:nvGrpSpPr>
          <p:grpSpPr bwMode="auto">
            <a:xfrm>
              <a:off x="2863" y="1005"/>
              <a:ext cx="1286" cy="3003"/>
              <a:chOff x="2893" y="1005"/>
              <a:chExt cx="1286" cy="3003"/>
            </a:xfrm>
          </p:grpSpPr>
          <p:grpSp>
            <p:nvGrpSpPr>
              <p:cNvPr id="284687" name="Group 15"/>
              <p:cNvGrpSpPr>
                <a:grpSpLocks/>
              </p:cNvGrpSpPr>
              <p:nvPr/>
            </p:nvGrpSpPr>
            <p:grpSpPr bwMode="auto">
              <a:xfrm>
                <a:off x="2893" y="1005"/>
                <a:ext cx="1286" cy="1445"/>
                <a:chOff x="2893" y="1005"/>
                <a:chExt cx="1286" cy="1445"/>
              </a:xfrm>
            </p:grpSpPr>
            <p:sp>
              <p:nvSpPr>
                <p:cNvPr id="284688" name="Rectangle 16"/>
                <p:cNvSpPr>
                  <a:spLocks noChangeArrowheads="1"/>
                </p:cNvSpPr>
                <p:nvPr/>
              </p:nvSpPr>
              <p:spPr bwMode="auto">
                <a:xfrm>
                  <a:off x="2893" y="1005"/>
                  <a:ext cx="1274" cy="5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DDCE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64758" dir="678596" algn="ctr" rotWithShape="0">
                          <a:schemeClr val="bg1"/>
                        </a:outerShdw>
                      </a:effectLst>
                    </a14:hiddenEffects>
                  </a:ext>
                </a:extLst>
              </p:spPr>
              <p:txBody>
                <a:bodyPr wrap="none" lIns="54000" rIns="54000" anchor="ctr"/>
                <a:lstStyle/>
                <a:p>
                  <a:pPr algn="l"/>
                  <a:r>
                    <a:rPr lang="en-GB" sz="1800" b="1">
                      <a:latin typeface="Arial Narrow" pitchFamily="34" charset="0"/>
                    </a:rPr>
                    <a:t>Synchrotron Radiation</a:t>
                  </a:r>
                  <a:br>
                    <a:rPr lang="en-GB" sz="1800" b="1">
                      <a:latin typeface="Arial Narrow" pitchFamily="34" charset="0"/>
                    </a:rPr>
                  </a:br>
                  <a:r>
                    <a:rPr lang="en-GB" sz="1800" b="1">
                      <a:latin typeface="Arial Narrow" pitchFamily="34" charset="0"/>
                    </a:rPr>
                    <a:t>and Nano-Technology</a:t>
                  </a:r>
                  <a:br>
                    <a:rPr lang="en-GB" sz="1800" b="1">
                      <a:latin typeface="Arial Narrow" pitchFamily="34" charset="0"/>
                    </a:rPr>
                  </a:br>
                  <a:r>
                    <a:rPr lang="en-GB" sz="1800" b="1">
                      <a:latin typeface="Arial Narrow" pitchFamily="34" charset="0"/>
                    </a:rPr>
                    <a:t>SYN</a:t>
                  </a:r>
                  <a:r>
                    <a:rPr lang="en-GB" sz="1900" b="1">
                      <a:latin typeface="Arial Narrow" pitchFamily="34" charset="0"/>
                    </a:rPr>
                    <a:t> </a:t>
                  </a:r>
                </a:p>
              </p:txBody>
            </p:sp>
            <p:pic>
              <p:nvPicPr>
                <p:cNvPr id="284689" name="Picture 17">
                  <a:hlinkClick r:id="rId9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contrast="3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01" r="8800" b="-618"/>
                <a:stretch>
                  <a:fillRect/>
                </a:stretch>
              </p:blipFill>
              <p:spPr bwMode="auto">
                <a:xfrm>
                  <a:off x="2893" y="1547"/>
                  <a:ext cx="1286" cy="9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84690" name="Group 18"/>
              <p:cNvGrpSpPr>
                <a:grpSpLocks/>
              </p:cNvGrpSpPr>
              <p:nvPr/>
            </p:nvGrpSpPr>
            <p:grpSpPr bwMode="auto">
              <a:xfrm>
                <a:off x="2933" y="2658"/>
                <a:ext cx="1206" cy="1350"/>
                <a:chOff x="2899" y="2658"/>
                <a:chExt cx="1206" cy="1350"/>
              </a:xfrm>
            </p:grpSpPr>
            <p:sp>
              <p:nvSpPr>
                <p:cNvPr id="284691" name="Rectangle 19"/>
                <p:cNvSpPr>
                  <a:spLocks noChangeArrowheads="1"/>
                </p:cNvSpPr>
                <p:nvPr/>
              </p:nvSpPr>
              <p:spPr bwMode="auto">
                <a:xfrm>
                  <a:off x="2899" y="2658"/>
                  <a:ext cx="1202" cy="4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DDCE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64758" dir="678596" algn="ctr" rotWithShape="0">
                          <a:schemeClr val="bg1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GB" sz="1800" b="1">
                      <a:latin typeface="Arial Narrow" pitchFamily="34" charset="0"/>
                    </a:rPr>
                    <a:t>Particles and </a:t>
                  </a:r>
                  <a:br>
                    <a:rPr lang="en-GB" sz="1800" b="1">
                      <a:latin typeface="Arial Narrow" pitchFamily="34" charset="0"/>
                    </a:rPr>
                  </a:br>
                  <a:r>
                    <a:rPr lang="en-GB" sz="1800" b="1">
                      <a:latin typeface="Arial Narrow" pitchFamily="34" charset="0"/>
                    </a:rPr>
                    <a:t>Matter  TEM</a:t>
                  </a:r>
                </a:p>
              </p:txBody>
            </p:sp>
            <p:pic>
              <p:nvPicPr>
                <p:cNvPr id="284692" name="Picture 20">
                  <a:hlinkClick r:id="rId11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1515" r="5759" b="20787"/>
                <a:stretch>
                  <a:fillRect/>
                </a:stretch>
              </p:blipFill>
              <p:spPr bwMode="auto">
                <a:xfrm>
                  <a:off x="2899" y="3057"/>
                  <a:ext cx="1206" cy="9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284694" name="Group 22"/>
            <p:cNvGrpSpPr>
              <a:grpSpLocks/>
            </p:cNvGrpSpPr>
            <p:nvPr/>
          </p:nvGrpSpPr>
          <p:grpSpPr bwMode="auto">
            <a:xfrm>
              <a:off x="201" y="2739"/>
              <a:ext cx="1202" cy="1270"/>
              <a:chOff x="198" y="2739"/>
              <a:chExt cx="1202" cy="1270"/>
            </a:xfrm>
          </p:grpSpPr>
          <p:pic>
            <p:nvPicPr>
              <p:cNvPr id="284695" name="Picture 23">
                <a:hlinkClick r:id="rId1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7" b="15041"/>
              <a:stretch>
                <a:fillRect/>
              </a:stretch>
            </p:blipFill>
            <p:spPr bwMode="auto">
              <a:xfrm>
                <a:off x="198" y="3034"/>
                <a:ext cx="1202" cy="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4696" name="Rectangle 24"/>
              <p:cNvSpPr>
                <a:spLocks noChangeArrowheads="1"/>
              </p:cNvSpPr>
              <p:nvPr/>
            </p:nvSpPr>
            <p:spPr bwMode="auto">
              <a:xfrm>
                <a:off x="198" y="2739"/>
                <a:ext cx="1202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DDCE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64758" dir="678596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 wrap="none" anchor="b" anchorCtr="1"/>
              <a:lstStyle/>
              <a:p>
                <a:pPr algn="l">
                  <a:spcBef>
                    <a:spcPct val="50000"/>
                  </a:spcBef>
                </a:pPr>
                <a:r>
                  <a:rPr lang="de-CH" sz="1800" b="1">
                    <a:latin typeface="Arial Narrow" pitchFamily="34" charset="0"/>
                  </a:rPr>
                  <a:t>Life </a:t>
                </a:r>
                <a:r>
                  <a:rPr lang="en-GB" sz="1800" b="1">
                    <a:latin typeface="Arial Narrow" pitchFamily="34" charset="0"/>
                  </a:rPr>
                  <a:t>Sciences  BIO</a:t>
                </a:r>
                <a:endParaRPr lang="en-GB" sz="1900" b="1">
                  <a:latin typeface="Arial Narrow" pitchFamily="34" charset="0"/>
                </a:endParaRPr>
              </a:p>
            </p:txBody>
          </p:sp>
        </p:grpSp>
      </p:grpSp>
      <p:grpSp>
        <p:nvGrpSpPr>
          <p:cNvPr id="284697" name="Group 25"/>
          <p:cNvGrpSpPr>
            <a:grpSpLocks/>
          </p:cNvGrpSpPr>
          <p:nvPr/>
        </p:nvGrpSpPr>
        <p:grpSpPr bwMode="auto">
          <a:xfrm>
            <a:off x="319088" y="1811338"/>
            <a:ext cx="1908175" cy="2058987"/>
            <a:chOff x="204" y="1141"/>
            <a:chExt cx="1202" cy="1297"/>
          </a:xfrm>
        </p:grpSpPr>
        <p:sp>
          <p:nvSpPr>
            <p:cNvPr id="284698" name="Rectangle 26"/>
            <p:cNvSpPr>
              <a:spLocks noChangeArrowheads="1"/>
            </p:cNvSpPr>
            <p:nvPr/>
          </p:nvSpPr>
          <p:spPr bwMode="auto">
            <a:xfrm>
              <a:off x="204" y="1141"/>
              <a:ext cx="1202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DDCE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64758" dir="678596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</a:pPr>
              <a:r>
                <a:rPr lang="en-GB" sz="1800" b="1">
                  <a:latin typeface="Arial Narrow" pitchFamily="34" charset="0"/>
                </a:rPr>
                <a:t>Nuclear Energy</a:t>
              </a:r>
              <a:br>
                <a:rPr lang="en-GB" sz="1800" b="1">
                  <a:latin typeface="Arial Narrow" pitchFamily="34" charset="0"/>
                </a:rPr>
              </a:br>
              <a:r>
                <a:rPr lang="en-GB" sz="1800" b="1">
                  <a:latin typeface="Arial Narrow" pitchFamily="34" charset="0"/>
                </a:rPr>
                <a:t>and Safety NES</a:t>
              </a:r>
            </a:p>
          </p:txBody>
        </p:sp>
        <p:pic>
          <p:nvPicPr>
            <p:cNvPr id="284699" name="Picture 27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lum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5002"/>
            <a:stretch>
              <a:fillRect/>
            </a:stretch>
          </p:blipFill>
          <p:spPr bwMode="auto">
            <a:xfrm>
              <a:off x="204" y="1536"/>
              <a:ext cx="1202" cy="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47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ChangeArrowheads="1"/>
          </p:cNvSpPr>
          <p:nvPr/>
        </p:nvSpPr>
        <p:spPr bwMode="auto">
          <a:xfrm>
            <a:off x="333375" y="1625600"/>
            <a:ext cx="8534400" cy="4762500"/>
          </a:xfrm>
          <a:prstGeom prst="rect">
            <a:avLst/>
          </a:prstGeom>
          <a:solidFill>
            <a:srgbClr val="DF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Political embedding</a:t>
            </a:r>
          </a:p>
        </p:txBody>
      </p:sp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457200" y="3276600"/>
            <a:ext cx="8458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FE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5813" name="Rectangle 5"/>
          <p:cNvSpPr>
            <a:spLocks noChangeArrowheads="1"/>
          </p:cNvSpPr>
          <p:nvPr/>
        </p:nvSpPr>
        <p:spPr bwMode="auto">
          <a:xfrm>
            <a:off x="5105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EFD</a:t>
            </a:r>
            <a:endParaRPr lang="de-DE" sz="1800"/>
          </a:p>
        </p:txBody>
      </p:sp>
      <p:sp>
        <p:nvSpPr>
          <p:cNvPr id="375814" name="Rectangle 6"/>
          <p:cNvSpPr>
            <a:spLocks noChangeArrowheads="1"/>
          </p:cNvSpPr>
          <p:nvPr/>
        </p:nvSpPr>
        <p:spPr bwMode="auto">
          <a:xfrm>
            <a:off x="2819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EJPD</a:t>
            </a:r>
            <a:endParaRPr lang="de-DE" sz="1800"/>
          </a:p>
        </p:txBody>
      </p:sp>
      <p:sp>
        <p:nvSpPr>
          <p:cNvPr id="375815" name="Rectangle 7"/>
          <p:cNvSpPr>
            <a:spLocks noChangeArrowheads="1"/>
          </p:cNvSpPr>
          <p:nvPr/>
        </p:nvSpPr>
        <p:spPr bwMode="auto">
          <a:xfrm>
            <a:off x="3962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VBS</a:t>
            </a:r>
            <a:endParaRPr lang="de-DE" sz="1800"/>
          </a:p>
        </p:txBody>
      </p:sp>
      <p:sp>
        <p:nvSpPr>
          <p:cNvPr id="375816" name="Rectangle 8"/>
          <p:cNvSpPr>
            <a:spLocks noChangeArrowheads="1"/>
          </p:cNvSpPr>
          <p:nvPr/>
        </p:nvSpPr>
        <p:spPr bwMode="auto">
          <a:xfrm>
            <a:off x="533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EDA</a:t>
            </a:r>
            <a:endParaRPr lang="de-DE" sz="1800"/>
          </a:p>
        </p:txBody>
      </p:sp>
      <p:sp>
        <p:nvSpPr>
          <p:cNvPr id="375817" name="Rectangle 9"/>
          <p:cNvSpPr>
            <a:spLocks noChangeArrowheads="1"/>
          </p:cNvSpPr>
          <p:nvPr/>
        </p:nvSpPr>
        <p:spPr bwMode="auto">
          <a:xfrm>
            <a:off x="6248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EVD</a:t>
            </a:r>
            <a:endParaRPr lang="de-DE" sz="1800"/>
          </a:p>
        </p:txBody>
      </p:sp>
      <p:sp>
        <p:nvSpPr>
          <p:cNvPr id="375818" name="Rectangle 10"/>
          <p:cNvSpPr>
            <a:spLocks noChangeArrowheads="1"/>
          </p:cNvSpPr>
          <p:nvPr/>
        </p:nvSpPr>
        <p:spPr bwMode="auto">
          <a:xfrm>
            <a:off x="7391400" y="2667000"/>
            <a:ext cx="1066800" cy="304800"/>
          </a:xfrm>
          <a:prstGeom prst="rect">
            <a:avLst/>
          </a:prstGeom>
          <a:solidFill>
            <a:srgbClr val="89C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UVEK</a:t>
            </a:r>
            <a:endParaRPr lang="de-DE" sz="1800"/>
          </a:p>
        </p:txBody>
      </p:sp>
      <p:sp>
        <p:nvSpPr>
          <p:cNvPr id="375819" name="Rectangle 11"/>
          <p:cNvSpPr>
            <a:spLocks noChangeArrowheads="1"/>
          </p:cNvSpPr>
          <p:nvPr/>
        </p:nvSpPr>
        <p:spPr bwMode="auto">
          <a:xfrm>
            <a:off x="2819400" y="2057400"/>
            <a:ext cx="3352800" cy="304800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Swiss Federal Government</a:t>
            </a:r>
            <a:endParaRPr lang="de-DE" sz="1800"/>
          </a:p>
        </p:txBody>
      </p:sp>
      <p:sp>
        <p:nvSpPr>
          <p:cNvPr id="375820" name="Rectangle 12"/>
          <p:cNvSpPr>
            <a:spLocks noChangeArrowheads="1"/>
          </p:cNvSpPr>
          <p:nvPr/>
        </p:nvSpPr>
        <p:spPr bwMode="auto">
          <a:xfrm>
            <a:off x="533400" y="3810000"/>
            <a:ext cx="1066800" cy="1676400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Arial Narrow" pitchFamily="34" charset="0"/>
              </a:rPr>
              <a:t>ETHZ</a:t>
            </a:r>
            <a:endParaRPr lang="en-US" sz="140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Swiss Federal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Institute of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Technology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Zurich</a:t>
            </a:r>
            <a:endParaRPr lang="de-DE" sz="2400"/>
          </a:p>
        </p:txBody>
      </p:sp>
      <p:sp>
        <p:nvSpPr>
          <p:cNvPr id="375821" name="Rectangle 13"/>
          <p:cNvSpPr>
            <a:spLocks noChangeArrowheads="1"/>
          </p:cNvSpPr>
          <p:nvPr/>
        </p:nvSpPr>
        <p:spPr bwMode="auto">
          <a:xfrm>
            <a:off x="1676400" y="3810000"/>
            <a:ext cx="1066800" cy="1676400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Arial Narrow" pitchFamily="34" charset="0"/>
              </a:rPr>
              <a:t>EPFL</a:t>
            </a:r>
            <a:endParaRPr lang="en-US" sz="140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Swiss Federal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Institute of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Technology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Lausanne</a:t>
            </a:r>
            <a:endParaRPr lang="de-DE" sz="2400"/>
          </a:p>
        </p:txBody>
      </p:sp>
      <p:sp>
        <p:nvSpPr>
          <p:cNvPr id="375822" name="Rectangle 14"/>
          <p:cNvSpPr>
            <a:spLocks noChangeArrowheads="1"/>
          </p:cNvSpPr>
          <p:nvPr/>
        </p:nvSpPr>
        <p:spPr bwMode="auto">
          <a:xfrm>
            <a:off x="2819400" y="3810000"/>
            <a:ext cx="1066800" cy="1676400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PSI</a:t>
            </a:r>
            <a:endParaRPr lang="en-US" sz="1400">
              <a:solidFill>
                <a:schemeClr val="bg1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Paul Scherrer</a:t>
            </a:r>
            <a:br>
              <a:rPr lang="en-US" sz="14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Institute</a:t>
            </a:r>
            <a:endParaRPr lang="de-DE" sz="2400"/>
          </a:p>
        </p:txBody>
      </p:sp>
      <p:sp>
        <p:nvSpPr>
          <p:cNvPr id="375823" name="Rectangle 15"/>
          <p:cNvSpPr>
            <a:spLocks noChangeArrowheads="1"/>
          </p:cNvSpPr>
          <p:nvPr/>
        </p:nvSpPr>
        <p:spPr bwMode="auto">
          <a:xfrm>
            <a:off x="3962400" y="3810000"/>
            <a:ext cx="1066800" cy="1676400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Arial Narrow" pitchFamily="34" charset="0"/>
              </a:rPr>
              <a:t>Empa</a:t>
            </a:r>
            <a:endParaRPr lang="en-US" sz="140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Swiss Federal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Laboratories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for Materials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Testing</a:t>
            </a:r>
            <a:endParaRPr lang="de-DE" sz="2400"/>
          </a:p>
        </p:txBody>
      </p:sp>
      <p:sp>
        <p:nvSpPr>
          <p:cNvPr id="375824" name="Rectangle 16"/>
          <p:cNvSpPr>
            <a:spLocks noChangeArrowheads="1"/>
          </p:cNvSpPr>
          <p:nvPr/>
        </p:nvSpPr>
        <p:spPr bwMode="auto">
          <a:xfrm>
            <a:off x="5105400" y="3810000"/>
            <a:ext cx="1066800" cy="1676400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Arial Narrow" pitchFamily="34" charset="0"/>
              </a:rPr>
              <a:t>WSL</a:t>
            </a:r>
            <a:endParaRPr lang="en-US" sz="140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Swiss Federal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Research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Institute for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Forestry, Snow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and Landscape</a:t>
            </a:r>
            <a:endParaRPr lang="de-DE" sz="2400"/>
          </a:p>
        </p:txBody>
      </p:sp>
      <p:sp>
        <p:nvSpPr>
          <p:cNvPr id="375825" name="Rectangle 17"/>
          <p:cNvSpPr>
            <a:spLocks noChangeArrowheads="1"/>
          </p:cNvSpPr>
          <p:nvPr/>
        </p:nvSpPr>
        <p:spPr bwMode="auto">
          <a:xfrm>
            <a:off x="6248400" y="3810000"/>
            <a:ext cx="1066800" cy="1676400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000" tIns="54000" rIns="0" bIns="0"/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Arial Narrow" pitchFamily="34" charset="0"/>
              </a:rPr>
              <a:t>Eawag</a:t>
            </a:r>
            <a:endParaRPr lang="en-US" sz="1400">
              <a:solidFill>
                <a:srgbClr val="000000"/>
              </a:solidFill>
              <a:latin typeface="Arial Narrow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Swiss Federal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Institute for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Water Resour-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ces and Water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Pollution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Arial Narrow" pitchFamily="34" charset="0"/>
              </a:rPr>
              <a:t>Control</a:t>
            </a:r>
            <a:endParaRPr lang="de-DE" sz="2400"/>
          </a:p>
        </p:txBody>
      </p:sp>
      <p:sp>
        <p:nvSpPr>
          <p:cNvPr id="375826" name="Rectangle 18"/>
          <p:cNvSpPr>
            <a:spLocks noChangeArrowheads="1"/>
          </p:cNvSpPr>
          <p:nvPr/>
        </p:nvSpPr>
        <p:spPr bwMode="auto">
          <a:xfrm>
            <a:off x="2209800" y="5791200"/>
            <a:ext cx="2286000" cy="360363"/>
          </a:xfrm>
          <a:prstGeom prst="rect">
            <a:avLst/>
          </a:prstGeom>
          <a:solidFill>
            <a:srgbClr val="89C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rgbClr val="000000"/>
                </a:solidFill>
                <a:latin typeface="Arial Narrow" pitchFamily="34" charset="0"/>
              </a:rPr>
              <a:t>Universities</a:t>
            </a:r>
            <a:endParaRPr lang="de-DE" sz="2400"/>
          </a:p>
        </p:txBody>
      </p:sp>
      <p:sp>
        <p:nvSpPr>
          <p:cNvPr id="375827" name="Line 19"/>
          <p:cNvSpPr>
            <a:spLocks noChangeShapeType="1"/>
          </p:cNvSpPr>
          <p:nvPr/>
        </p:nvSpPr>
        <p:spPr bwMode="auto">
          <a:xfrm>
            <a:off x="44958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28" name="Line 20"/>
          <p:cNvSpPr>
            <a:spLocks noChangeShapeType="1"/>
          </p:cNvSpPr>
          <p:nvPr/>
        </p:nvSpPr>
        <p:spPr bwMode="auto">
          <a:xfrm>
            <a:off x="1066800" y="25146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29" name="Line 21"/>
          <p:cNvSpPr>
            <a:spLocks noChangeShapeType="1"/>
          </p:cNvSpPr>
          <p:nvPr/>
        </p:nvSpPr>
        <p:spPr bwMode="auto">
          <a:xfrm>
            <a:off x="3352800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0" name="Line 22"/>
          <p:cNvSpPr>
            <a:spLocks noChangeShapeType="1"/>
          </p:cNvSpPr>
          <p:nvPr/>
        </p:nvSpPr>
        <p:spPr bwMode="auto">
          <a:xfrm>
            <a:off x="2209800" y="2514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1" name="Line 23"/>
          <p:cNvSpPr>
            <a:spLocks noChangeShapeType="1"/>
          </p:cNvSpPr>
          <p:nvPr/>
        </p:nvSpPr>
        <p:spPr bwMode="auto">
          <a:xfrm>
            <a:off x="1066800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2" name="Line 24"/>
          <p:cNvSpPr>
            <a:spLocks noChangeShapeType="1"/>
          </p:cNvSpPr>
          <p:nvPr/>
        </p:nvSpPr>
        <p:spPr bwMode="auto">
          <a:xfrm>
            <a:off x="5638800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3" name="Line 25"/>
          <p:cNvSpPr>
            <a:spLocks noChangeShapeType="1"/>
          </p:cNvSpPr>
          <p:nvPr/>
        </p:nvSpPr>
        <p:spPr bwMode="auto">
          <a:xfrm>
            <a:off x="6781800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4" name="Line 26"/>
          <p:cNvSpPr>
            <a:spLocks noChangeShapeType="1"/>
          </p:cNvSpPr>
          <p:nvPr/>
        </p:nvSpPr>
        <p:spPr bwMode="auto">
          <a:xfrm>
            <a:off x="7924800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5" name="Rectangle 27"/>
          <p:cNvSpPr>
            <a:spLocks noChangeArrowheads="1"/>
          </p:cNvSpPr>
          <p:nvPr/>
        </p:nvSpPr>
        <p:spPr bwMode="auto">
          <a:xfrm>
            <a:off x="1676400" y="2667000"/>
            <a:ext cx="1066800" cy="304800"/>
          </a:xfrm>
          <a:prstGeom prst="rect">
            <a:avLst/>
          </a:prstGeom>
          <a:solidFill>
            <a:srgbClr val="007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EDI</a:t>
            </a:r>
            <a:endParaRPr lang="de-DE" sz="1800"/>
          </a:p>
        </p:txBody>
      </p:sp>
      <p:sp>
        <p:nvSpPr>
          <p:cNvPr id="375836" name="Rectangle 28"/>
          <p:cNvSpPr>
            <a:spLocks noChangeArrowheads="1"/>
          </p:cNvSpPr>
          <p:nvPr/>
        </p:nvSpPr>
        <p:spPr bwMode="auto">
          <a:xfrm>
            <a:off x="1219200" y="3048000"/>
            <a:ext cx="1981200" cy="457200"/>
          </a:xfrm>
          <a:prstGeom prst="rect">
            <a:avLst/>
          </a:prstGeom>
          <a:solidFill>
            <a:srgbClr val="007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Board of the Swiss Federal </a:t>
            </a:r>
          </a:p>
          <a:p>
            <a:r>
              <a:rPr lang="en-US" sz="1400">
                <a:solidFill>
                  <a:schemeClr val="bg1"/>
                </a:solidFill>
                <a:latin typeface="Arial Narrow" pitchFamily="34" charset="0"/>
              </a:rPr>
              <a:t>Institutes of Technology</a:t>
            </a:r>
            <a:endParaRPr lang="de-DE" sz="14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75837" name="Line 29"/>
          <p:cNvSpPr>
            <a:spLocks noChangeShapeType="1"/>
          </p:cNvSpPr>
          <p:nvPr/>
        </p:nvSpPr>
        <p:spPr bwMode="auto">
          <a:xfrm>
            <a:off x="1066800" y="36576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8" name="Line 30"/>
          <p:cNvSpPr>
            <a:spLocks noChangeShapeType="1"/>
          </p:cNvSpPr>
          <p:nvPr/>
        </p:nvSpPr>
        <p:spPr bwMode="auto">
          <a:xfrm>
            <a:off x="10668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39" name="Line 31"/>
          <p:cNvSpPr>
            <a:spLocks noChangeShapeType="1"/>
          </p:cNvSpPr>
          <p:nvPr/>
        </p:nvSpPr>
        <p:spPr bwMode="auto">
          <a:xfrm>
            <a:off x="33528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40" name="Line 32"/>
          <p:cNvSpPr>
            <a:spLocks noChangeShapeType="1"/>
          </p:cNvSpPr>
          <p:nvPr/>
        </p:nvSpPr>
        <p:spPr bwMode="auto">
          <a:xfrm>
            <a:off x="44958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41" name="Line 33"/>
          <p:cNvSpPr>
            <a:spLocks noChangeShapeType="1"/>
          </p:cNvSpPr>
          <p:nvPr/>
        </p:nvSpPr>
        <p:spPr bwMode="auto">
          <a:xfrm>
            <a:off x="56388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42" name="Line 34"/>
          <p:cNvSpPr>
            <a:spLocks noChangeShapeType="1"/>
          </p:cNvSpPr>
          <p:nvPr/>
        </p:nvSpPr>
        <p:spPr bwMode="auto">
          <a:xfrm>
            <a:off x="67818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5843" name="Line 35"/>
          <p:cNvSpPr>
            <a:spLocks noChangeShapeType="1"/>
          </p:cNvSpPr>
          <p:nvPr/>
        </p:nvSpPr>
        <p:spPr bwMode="auto">
          <a:xfrm>
            <a:off x="3352800" y="548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179" r="3995" b="2838"/>
          <a:stretch>
            <a:fillRect/>
          </a:stretch>
        </p:blipFill>
        <p:spPr bwMode="auto">
          <a:xfrm>
            <a:off x="415925" y="787400"/>
            <a:ext cx="8274050" cy="5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3" name="Oval 3"/>
          <p:cNvSpPr>
            <a:spLocks noChangeArrowheads="1"/>
          </p:cNvSpPr>
          <p:nvPr/>
        </p:nvSpPr>
        <p:spPr bwMode="auto">
          <a:xfrm>
            <a:off x="161925" y="1493838"/>
            <a:ext cx="2490788" cy="441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3044" name="Oval 4"/>
          <p:cNvSpPr>
            <a:spLocks noChangeArrowheads="1"/>
          </p:cNvSpPr>
          <p:nvPr/>
        </p:nvSpPr>
        <p:spPr bwMode="auto">
          <a:xfrm>
            <a:off x="4379913" y="2287588"/>
            <a:ext cx="1341437" cy="4059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3045" name="Oval 5"/>
          <p:cNvSpPr>
            <a:spLocks noChangeArrowheads="1"/>
          </p:cNvSpPr>
          <p:nvPr/>
        </p:nvSpPr>
        <p:spPr bwMode="auto">
          <a:xfrm>
            <a:off x="4338638" y="5662613"/>
            <a:ext cx="2490787" cy="441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animBg="1"/>
      <p:bldP spid="343044" grpId="0" animBg="1"/>
      <p:bldP spid="3430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833438"/>
            <a:ext cx="8534400" cy="533400"/>
          </a:xfrm>
        </p:spPr>
        <p:txBody>
          <a:bodyPr/>
          <a:lstStyle/>
          <a:p>
            <a:r>
              <a:rPr lang="en-US"/>
              <a:t>Our Mission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1400175"/>
            <a:ext cx="8534400" cy="4913313"/>
          </a:xfrm>
        </p:spPr>
        <p:txBody>
          <a:bodyPr/>
          <a:lstStyle/>
          <a:p>
            <a:pPr lvl="1" eaLnBrk="0" hangingPunct="0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en-US" sz="2200" b="1"/>
              <a:t>To play a leading role on an international level in</a:t>
            </a:r>
            <a:br>
              <a:rPr lang="en-US" sz="2200" b="1"/>
            </a:br>
            <a:r>
              <a:rPr lang="en-US" sz="2200"/>
              <a:t>– physics of condensed matter and materials sciences</a:t>
            </a:r>
            <a:br>
              <a:rPr lang="en-US" sz="2200"/>
            </a:br>
            <a:r>
              <a:rPr lang="en-US" sz="2200"/>
              <a:t>– structural biology </a:t>
            </a:r>
            <a:br>
              <a:rPr lang="en-US" sz="2200"/>
            </a:br>
            <a:r>
              <a:rPr lang="en-US" sz="2200"/>
              <a:t>– radiochemistry, radiopharmacy and proton radiation therapy</a:t>
            </a:r>
            <a:br>
              <a:rPr lang="en-US" sz="2200"/>
            </a:br>
            <a:r>
              <a:rPr lang="en-US" sz="2200"/>
              <a:t>– particle physics</a:t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r>
              <a:rPr lang="en-US" sz="2200" b="1"/>
              <a:t>by using large-scale facilities</a:t>
            </a:r>
            <a:r>
              <a:rPr lang="en-US" sz="2200"/>
              <a:t> </a:t>
            </a:r>
            <a:br>
              <a:rPr lang="en-US" sz="2200"/>
            </a:br>
            <a:r>
              <a:rPr lang="en-US" sz="2200"/>
              <a:t>(SLS, SINQ, S</a:t>
            </a:r>
            <a:r>
              <a:rPr lang="en-US" sz="2200">
                <a:latin typeface="Symbol" pitchFamily="18" charset="2"/>
                <a:sym typeface="Symbol" pitchFamily="18" charset="2"/>
              </a:rPr>
              <a:t></a:t>
            </a:r>
            <a:r>
              <a:rPr lang="en-US" sz="2200"/>
              <a:t>S, particle beams)</a:t>
            </a:r>
          </a:p>
          <a:p>
            <a:pPr eaLnBrk="0" hangingPunct="0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65000"/>
              <a:buFontTx/>
              <a:buChar char="•"/>
            </a:pPr>
            <a:endParaRPr lang="en-US" sz="2200"/>
          </a:p>
          <a:p>
            <a:pPr lvl="1" eaLnBrk="0" hangingPunct="0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en-US" sz="2200" b="1"/>
              <a:t>To be a UserLab for external science community</a:t>
            </a:r>
          </a:p>
          <a:p>
            <a:pPr eaLnBrk="0" hangingPunct="0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2200" b="1"/>
          </a:p>
          <a:p>
            <a:pPr lvl="1" eaLnBrk="0" hangingPunct="0">
              <a:lnSpc>
                <a:spcPct val="100000"/>
              </a:lnSpc>
              <a:spcBef>
                <a:spcPct val="20000"/>
              </a:spcBef>
              <a:buClr>
                <a:schemeClr val="tx2"/>
              </a:buClr>
              <a:buSzPct val="120000"/>
            </a:pPr>
            <a:r>
              <a:rPr lang="en-US" sz="2200" b="1"/>
              <a:t>Energy research, primarily using complex facilities, towards an efficient, environmentally friendly and reliable energy supply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77888"/>
            <a:ext cx="8534400" cy="533400"/>
          </a:xfrm>
        </p:spPr>
        <p:txBody>
          <a:bodyPr/>
          <a:lstStyle/>
          <a:p>
            <a:r>
              <a:rPr lang="en-GB"/>
              <a:t>Guiding principles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1428750"/>
            <a:ext cx="8534400" cy="4710113"/>
          </a:xfrm>
          <a:ln/>
        </p:spPr>
        <p:txBody>
          <a:bodyPr rIns="18000"/>
          <a:lstStyle/>
          <a:p>
            <a:pPr defTabSz="1244600">
              <a:lnSpc>
                <a:spcPct val="100000"/>
              </a:lnSpc>
              <a:spcBef>
                <a:spcPct val="0"/>
              </a:spcBef>
              <a:spcAft>
                <a:spcPts val="1663"/>
              </a:spcAft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Quality:	</a:t>
            </a:r>
            <a:r>
              <a:rPr lang="en-GB" sz="1700">
                <a:solidFill>
                  <a:srgbClr val="000000"/>
                </a:solidFill>
              </a:rPr>
              <a:t>PSI is committed to scientific excellence, promotes and practises interdisciplinary 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	research, is market-oriented, and develops quality of leadership.</a:t>
            </a:r>
          </a:p>
          <a:p>
            <a:pPr defTabSz="1244600">
              <a:lnSpc>
                <a:spcPct val="100000"/>
              </a:lnSpc>
              <a:spcBef>
                <a:spcPct val="0"/>
              </a:spcBef>
              <a:spcAft>
                <a:spcPts val="1663"/>
              </a:spcAft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User laboratory:</a:t>
            </a:r>
            <a:r>
              <a:rPr lang="en-GB" sz="1700">
                <a:solidFill>
                  <a:srgbClr val="000000"/>
                </a:solidFill>
              </a:rPr>
              <a:t>	PSI co-operates with national and international research communities in the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 	design, construction and operation of large-scale facilities, for their benefit.</a:t>
            </a:r>
          </a:p>
          <a:p>
            <a:pPr defTabSz="1244600">
              <a:lnSpc>
                <a:spcPct val="100000"/>
              </a:lnSpc>
              <a:spcBef>
                <a:spcPct val="0"/>
              </a:spcBef>
              <a:spcAft>
                <a:spcPts val="1663"/>
              </a:spcAft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Research:</a:t>
            </a:r>
            <a:r>
              <a:rPr lang="en-GB" sz="1700">
                <a:solidFill>
                  <a:srgbClr val="000000"/>
                </a:solidFill>
              </a:rPr>
              <a:t>	PSI uses its complex facilities for its own research in physics, chemistry, biology, 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	energy technology, environmental science and medicine.</a:t>
            </a:r>
          </a:p>
          <a:p>
            <a:pPr defTabSz="1244600">
              <a:lnSpc>
                <a:spcPct val="100000"/>
              </a:lnSpc>
              <a:spcBef>
                <a:spcPct val="0"/>
              </a:spcBef>
              <a:spcAft>
                <a:spcPts val="1663"/>
              </a:spcAft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Further education	</a:t>
            </a:r>
            <a:r>
              <a:rPr lang="en-GB" sz="1700">
                <a:solidFill>
                  <a:srgbClr val="000000"/>
                </a:solidFill>
              </a:rPr>
              <a:t>PSI provides further education and training, in close collaboration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 b="1">
                <a:solidFill>
                  <a:srgbClr val="0059DD"/>
                </a:solidFill>
              </a:rPr>
              <a:t>and training:</a:t>
            </a:r>
            <a:r>
              <a:rPr lang="en-GB" sz="1700">
                <a:solidFill>
                  <a:srgbClr val="000000"/>
                </a:solidFill>
              </a:rPr>
              <a:t> 	with universities.</a:t>
            </a:r>
          </a:p>
          <a:p>
            <a:pPr defTabSz="1244600">
              <a:lnSpc>
                <a:spcPct val="100000"/>
              </a:lnSpc>
              <a:spcBef>
                <a:spcPct val="0"/>
              </a:spcBef>
              <a:spcAft>
                <a:spcPts val="1663"/>
              </a:spcAft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Transfer of skills:	</a:t>
            </a:r>
            <a:r>
              <a:rPr lang="en-GB" sz="1700">
                <a:solidFill>
                  <a:srgbClr val="000000"/>
                </a:solidFill>
              </a:rPr>
              <a:t>PSI acts in partnership with industry to promote the transfer and application of 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	research results into new products, techniques and processes.</a:t>
            </a:r>
          </a:p>
          <a:p>
            <a:pPr defTabSz="1244600">
              <a:lnSpc>
                <a:spcPct val="100000"/>
              </a:lnSpc>
              <a:spcBef>
                <a:spcPct val="0"/>
              </a:spcBef>
              <a:tabLst>
                <a:tab pos="1816100" algn="l"/>
              </a:tabLst>
            </a:pPr>
            <a:r>
              <a:rPr lang="en-GB" sz="1700" b="1">
                <a:solidFill>
                  <a:srgbClr val="0059DD"/>
                </a:solidFill>
              </a:rPr>
              <a:t>Social aspects:	</a:t>
            </a:r>
            <a:r>
              <a:rPr lang="en-GB" sz="1700">
                <a:solidFill>
                  <a:srgbClr val="000000"/>
                </a:solidFill>
              </a:rPr>
              <a:t>PSI strives for social relevance by performing research into matters of national and 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	international significance, cultivates open dialogue with the general public, and is </a:t>
            </a:r>
            <a:br>
              <a:rPr lang="en-GB" sz="1700">
                <a:solidFill>
                  <a:srgbClr val="000000"/>
                </a:solidFill>
              </a:rPr>
            </a:br>
            <a:r>
              <a:rPr lang="en-GB" sz="1700">
                <a:solidFill>
                  <a:srgbClr val="000000"/>
                </a:solidFill>
              </a:rPr>
              <a:t>	accountable.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2175"/>
            <a:ext cx="8534400" cy="533400"/>
          </a:xfrm>
        </p:spPr>
        <p:txBody>
          <a:bodyPr/>
          <a:lstStyle/>
          <a:p>
            <a:r>
              <a:rPr lang="en-GB"/>
              <a:t>Key figures 2008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28750"/>
            <a:ext cx="8534400" cy="4957763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384175" y="1585913"/>
            <a:ext cx="82296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 anchor="ctr"/>
          <a:lstStyle>
            <a:lvl1pPr algn="l" defTabSz="919163"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 defTabSz="919163"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 defTabSz="919163"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 defTabSz="919163"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 defTabSz="919163"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5689600" algn="l"/>
                <a:tab pos="6637338" algn="dec"/>
                <a:tab pos="7048500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ct val="20000"/>
              </a:spcAft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	PSI funds (global budget)		238	MCHF</a:t>
            </a:r>
          </a:p>
          <a:p>
            <a:pPr>
              <a:spcAft>
                <a:spcPct val="20000"/>
              </a:spcAft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	External funding</a:t>
            </a:r>
            <a:r>
              <a:rPr lang="de-CH" sz="2200">
                <a:solidFill>
                  <a:schemeClr val="bg1"/>
                </a:solidFill>
                <a:latin typeface="Arial Narrow" pitchFamily="34" charset="0"/>
              </a:rPr>
              <a:t>		55	MCHF</a:t>
            </a:r>
          </a:p>
        </p:txBody>
      </p:sp>
      <p:sp>
        <p:nvSpPr>
          <p:cNvPr id="365573" name="Text Box 5" descr="Horizontal dünn"/>
          <p:cNvSpPr txBox="1">
            <a:spLocks noChangeArrowheads="1"/>
          </p:cNvSpPr>
          <p:nvPr/>
        </p:nvSpPr>
        <p:spPr bwMode="auto">
          <a:xfrm>
            <a:off x="406400" y="2573338"/>
            <a:ext cx="822960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pattFill prst="narHorz">
                  <a:fgClr>
                    <a:srgbClr val="CCCCCC"/>
                  </a:fgClr>
                  <a:bgClr>
                    <a:srgbClr val="FFFFFF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algn="l" defTabSz="919163"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algn="l" defTabSz="919163"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algn="l" defTabSz="919163"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370013" algn="l" defTabSz="919163"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1827213" algn="l" defTabSz="919163"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2844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7416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1988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656013" defTabSz="919163" eaLnBrk="0" fontAlgn="base" hangingPunct="0">
              <a:spcBef>
                <a:spcPct val="0"/>
              </a:spcBef>
              <a:spcAft>
                <a:spcPct val="0"/>
              </a:spcAft>
              <a:tabLst>
                <a:tab pos="5875338" algn="l"/>
                <a:tab pos="6578600" algn="dec"/>
                <a:tab pos="7005638" algn="l"/>
              </a:tabLs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Staff 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sz="2200">
                <a:latin typeface="Arial Narrow" pitchFamily="34" charset="0"/>
              </a:rPr>
              <a:t>	1280	PJ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Of which externally financed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altLang="ja-JP" sz="2200">
                <a:latin typeface="ヒラギノ角ゴ Pro W3" pitchFamily="1" charset="-128"/>
                <a:ea typeface="ヒラギノ角ゴ Pro W3" pitchFamily="1" charset="-128"/>
              </a:rPr>
              <a:t>	</a:t>
            </a:r>
            <a:r>
              <a:rPr lang="en-GB" sz="2200">
                <a:latin typeface="Arial Narrow" pitchFamily="34" charset="0"/>
              </a:rPr>
              <a:t>300	PJ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Doctoral students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sz="2200">
                <a:latin typeface="Arial Narrow" pitchFamily="34" charset="0"/>
              </a:rPr>
              <a:t>	270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Apprentices	</a:t>
            </a:r>
            <a:r>
              <a:rPr lang="en-GB" altLang="ja-JP" sz="2200">
                <a:latin typeface="ヒラギノ角ゴ Pro W3" pitchFamily="1" charset="-128"/>
                <a:ea typeface="ヒラギノ角ゴ Pro W3" pitchFamily="1" charset="-128"/>
              </a:rPr>
              <a:t>	</a:t>
            </a:r>
            <a:r>
              <a:rPr lang="en-GB" sz="2200">
                <a:latin typeface="Arial Narrow" pitchFamily="34" charset="0"/>
              </a:rPr>
              <a:t>80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External users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sz="2200">
                <a:latin typeface="Arial Narrow" pitchFamily="34" charset="0"/>
              </a:rPr>
              <a:t>	1700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Number of scientific publications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sz="2200">
                <a:latin typeface="Arial Narrow" pitchFamily="34" charset="0"/>
              </a:rPr>
              <a:t>	800</a:t>
            </a:r>
          </a:p>
          <a:p>
            <a:pPr>
              <a:spcAft>
                <a:spcPct val="40000"/>
              </a:spcAft>
            </a:pPr>
            <a:r>
              <a:rPr lang="en-GB" sz="2200">
                <a:latin typeface="Arial Narrow" pitchFamily="34" charset="0"/>
              </a:rPr>
              <a:t>PSI-employees with teaching duties at ETH and universities	</a:t>
            </a:r>
            <a:r>
              <a:rPr lang="en-GB" altLang="ja-JP" sz="2200">
                <a:latin typeface="Arial Narrow" pitchFamily="34" charset="0"/>
                <a:ea typeface="ＭＳ Ｐゴシック" pitchFamily="-65" charset="-128"/>
              </a:rPr>
              <a:t>~</a:t>
            </a:r>
            <a:r>
              <a:rPr lang="en-GB" sz="2200">
                <a:latin typeface="Arial Narrow" pitchFamily="34" charset="0"/>
              </a:rPr>
              <a:t>	70</a:t>
            </a:r>
          </a:p>
        </p:txBody>
      </p:sp>
      <p:sp>
        <p:nvSpPr>
          <p:cNvPr id="365574" name="Line 6"/>
          <p:cNvSpPr>
            <a:spLocks noChangeShapeType="1"/>
          </p:cNvSpPr>
          <p:nvPr/>
        </p:nvSpPr>
        <p:spPr bwMode="auto">
          <a:xfrm>
            <a:off x="466725" y="3006725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75" name="Line 7"/>
          <p:cNvSpPr>
            <a:spLocks noChangeShapeType="1"/>
          </p:cNvSpPr>
          <p:nvPr/>
        </p:nvSpPr>
        <p:spPr bwMode="auto">
          <a:xfrm>
            <a:off x="495300" y="3495675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76" name="Line 8"/>
          <p:cNvSpPr>
            <a:spLocks noChangeShapeType="1"/>
          </p:cNvSpPr>
          <p:nvPr/>
        </p:nvSpPr>
        <p:spPr bwMode="auto">
          <a:xfrm>
            <a:off x="477838" y="3978275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77" name="Line 9"/>
          <p:cNvSpPr>
            <a:spLocks noChangeShapeType="1"/>
          </p:cNvSpPr>
          <p:nvPr/>
        </p:nvSpPr>
        <p:spPr bwMode="auto">
          <a:xfrm>
            <a:off x="493713" y="4427538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78" name="Line 10"/>
          <p:cNvSpPr>
            <a:spLocks noChangeShapeType="1"/>
          </p:cNvSpPr>
          <p:nvPr/>
        </p:nvSpPr>
        <p:spPr bwMode="auto">
          <a:xfrm>
            <a:off x="479425" y="4929188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79" name="Line 11"/>
          <p:cNvSpPr>
            <a:spLocks noChangeShapeType="1"/>
          </p:cNvSpPr>
          <p:nvPr/>
        </p:nvSpPr>
        <p:spPr bwMode="auto">
          <a:xfrm>
            <a:off x="523875" y="5399088"/>
            <a:ext cx="792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0" name="Line 12"/>
          <p:cNvSpPr>
            <a:spLocks noChangeShapeType="1"/>
          </p:cNvSpPr>
          <p:nvPr/>
        </p:nvSpPr>
        <p:spPr bwMode="auto">
          <a:xfrm flipV="1">
            <a:off x="493713" y="5821363"/>
            <a:ext cx="7924800" cy="127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n NES">
  <a:themeElements>
    <a:clrScheme name="Vorlagen 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orlagen NE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Vorlagen 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n 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n 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n 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n 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n 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n 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Vorlagen NES</Template>
  <TotalTime>0</TotalTime>
  <Words>1366</Words>
  <Application>Microsoft Office PowerPoint</Application>
  <PresentationFormat>Bildschirmpräsentation (4:3)</PresentationFormat>
  <Paragraphs>278</Paragraphs>
  <Slides>35</Slides>
  <Notes>29</Notes>
  <HiddenSlides>6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46" baseType="lpstr">
      <vt:lpstr>Times</vt:lpstr>
      <vt:lpstr>Arial Narrow</vt:lpstr>
      <vt:lpstr>Arial</vt:lpstr>
      <vt:lpstr>Times New Roman</vt:lpstr>
      <vt:lpstr>Symbol</vt:lpstr>
      <vt:lpstr>ＭＳ Ｐゴシック</vt:lpstr>
      <vt:lpstr>ヒラギノ角ゴ Pro W3</vt:lpstr>
      <vt:lpstr>Wingdings</vt:lpstr>
      <vt:lpstr>Vorlagen NES</vt:lpstr>
      <vt:lpstr>Microsoft Photo Editor 3.0-Photo</vt:lpstr>
      <vt:lpstr>Microsoft Graph Chart</vt:lpstr>
      <vt:lpstr>Paul Scherrer Institut  (PSI) (www.psi.ch) Nuclear Energy and Safety Research Department  (NES)   Laboratory for thermal-hydraulic Research (LTH)</vt:lpstr>
      <vt:lpstr>PowerPoint-Präsentation</vt:lpstr>
      <vt:lpstr>Paul Scherrer (1890 – 1969)</vt:lpstr>
      <vt:lpstr>  PSI-Research Fields</vt:lpstr>
      <vt:lpstr>Political embedding</vt:lpstr>
      <vt:lpstr>PowerPoint-Präsentation</vt:lpstr>
      <vt:lpstr>Our Mission</vt:lpstr>
      <vt:lpstr>Guiding principles</vt:lpstr>
      <vt:lpstr>Key figures 2008</vt:lpstr>
      <vt:lpstr>Budget 2008</vt:lpstr>
      <vt:lpstr>Budget 2008</vt:lpstr>
      <vt:lpstr>Synchrotron Light Source Switzerland SLS</vt:lpstr>
      <vt:lpstr>PowerPoint-Präsentation</vt:lpstr>
      <vt:lpstr>SLS Beam lines</vt:lpstr>
      <vt:lpstr>The X-ray Free Electron Laser (XFEL)</vt:lpstr>
      <vt:lpstr>Solid Matter Research and Materials Sciences</vt:lpstr>
      <vt:lpstr>PowerPoint-Präsentation</vt:lpstr>
      <vt:lpstr>Humans and health</vt:lpstr>
      <vt:lpstr>Astrophysics and elementary particle physics</vt:lpstr>
      <vt:lpstr>The Neutron Source SINQ</vt:lpstr>
      <vt:lpstr>Tiny structures and new materials</vt:lpstr>
      <vt:lpstr>For Sustainability and Environmental Compatibility</vt:lpstr>
      <vt:lpstr>Nuclear energy and safety</vt:lpstr>
      <vt:lpstr>Safe and CO2-free Energy</vt:lpstr>
      <vt:lpstr>PowerPoint-Präsentation</vt:lpstr>
      <vt:lpstr>Strategic Working Fields of NES</vt:lpstr>
      <vt:lpstr>Nuclear Research and Education</vt:lpstr>
      <vt:lpstr>Age Pyramid of NES 1998-2004</vt:lpstr>
      <vt:lpstr>Current NES Projects</vt:lpstr>
      <vt:lpstr>Current NES Projects (cont.)</vt:lpstr>
      <vt:lpstr>LTH Research Areas</vt:lpstr>
      <vt:lpstr>LWR Thermal Hydraulics</vt:lpstr>
      <vt:lpstr>PowerPoint-Präsentation</vt:lpstr>
      <vt:lpstr>Iodine Management designed for SAM </vt:lpstr>
      <vt:lpstr>Application for Back fitting Containment Venting Filter Systems</vt:lpstr>
    </vt:vector>
  </TitlesOfParts>
  <Company>PSI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Ruth Schmid</dc:creator>
  <cp:lastModifiedBy>Peters, Ursula</cp:lastModifiedBy>
  <cp:revision>189</cp:revision>
  <cp:lastPrinted>2004-07-12T09:37:01Z</cp:lastPrinted>
  <dcterms:created xsi:type="dcterms:W3CDTF">2005-01-20T15:07:33Z</dcterms:created>
  <dcterms:modified xsi:type="dcterms:W3CDTF">2012-10-11T16:32:05Z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Research activities of Paul Scherrer Institut</vt:lpwstr>
  </property>
</Properties>
</file>