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2" r:id="rId2"/>
    <p:sldId id="337" r:id="rId3"/>
    <p:sldId id="331" r:id="rId4"/>
    <p:sldId id="332" r:id="rId5"/>
    <p:sldId id="333" r:id="rId6"/>
    <p:sldId id="334" r:id="rId7"/>
    <p:sldId id="335" r:id="rId8"/>
    <p:sldId id="336" r:id="rId9"/>
    <p:sldId id="327" r:id="rId10"/>
    <p:sldId id="328" r:id="rId11"/>
    <p:sldId id="329" r:id="rId12"/>
    <p:sldId id="330" r:id="rId13"/>
  </p:sldIdLst>
  <p:sldSz cx="9144000" cy="6858000" type="screen4x3"/>
  <p:notesSz cx="6670675" cy="99298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0F82"/>
    <a:srgbClr val="034EA2"/>
    <a:srgbClr val="003300"/>
    <a:srgbClr val="FF6600"/>
    <a:srgbClr val="00AEEF"/>
    <a:srgbClr val="33CC33"/>
    <a:srgbClr val="008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797" autoAdjust="0"/>
    <p:restoredTop sz="94624" autoAdjust="0"/>
  </p:normalViewPr>
  <p:slideViewPr>
    <p:cSldViewPr snapToObjects="1">
      <p:cViewPr>
        <p:scale>
          <a:sx n="96" d="100"/>
          <a:sy n="96" d="100"/>
        </p:scale>
        <p:origin x="-1651" y="-24"/>
      </p:cViewPr>
      <p:guideLst>
        <p:guide orient="horz" pos="768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1" d="100"/>
          <a:sy n="51" d="100"/>
        </p:scale>
        <p:origin x="-3030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4499392-7A31-46AA-9BDC-00C8527378E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962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33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717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87413" y="774700"/>
            <a:ext cx="4954587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4400"/>
            <a:ext cx="4838700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8733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47213"/>
            <a:ext cx="28717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B621155-E719-4BBC-8D6C-9893CA399AF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16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F16BC05-6E36-445D-ADA4-CC722ECEF289}" type="slidenum">
              <a:rPr lang="en-US" sz="1200" smtClean="0">
                <a:latin typeface="Times New Roman" pitchFamily="18" charset="0"/>
              </a:rPr>
              <a:pPr/>
              <a:t>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0A689F9-07B9-4B8E-B257-ECE9F01D9323}" type="slidenum">
              <a:rPr lang="en-US" sz="1200" smtClean="0">
                <a:latin typeface="Times New Roman" pitchFamily="18" charset="0"/>
              </a:rPr>
              <a:pPr/>
              <a:t>2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779838" y="9448800"/>
            <a:ext cx="2871787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58" tIns="46328" rIns="92658" bIns="46328" anchor="b"/>
          <a:lstStyle>
            <a:lvl1pPr defTabSz="925513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5513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5513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5513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5513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fld id="{16D5A4B0-B59C-46AB-A5F2-E02911AC6D03}" type="slidenum">
              <a:rPr lang="en-US" sz="1100"/>
              <a:pPr algn="r"/>
              <a:t>2</a:t>
            </a:fld>
            <a:endParaRPr lang="en-US" sz="1100"/>
          </a:p>
        </p:txBody>
      </p:sp>
      <p:sp>
        <p:nvSpPr>
          <p:cNvPr id="1638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71538" y="746125"/>
            <a:ext cx="4960937" cy="3721100"/>
          </a:xfrm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8050"/>
            <a:ext cx="4892675" cy="4465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58" tIns="46328" rIns="92658" bIns="46328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C599026-4E82-47DA-BC60-77BA6591B0EF}" type="slidenum">
              <a:rPr lang="en-US" sz="1200" smtClean="0">
                <a:latin typeface="Times New Roman" pitchFamily="18" charset="0"/>
              </a:rPr>
              <a:pPr/>
              <a:t>3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28E569C-EBF3-433F-A6FF-86EB71E0F721}" type="slidenum">
              <a:rPr lang="en-US" sz="1200" smtClean="0">
                <a:latin typeface="Times New Roman" pitchFamily="18" charset="0"/>
              </a:rPr>
              <a:pPr/>
              <a:t>5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EACC3E2-ADA3-45B1-9460-720CE0CEA012}" type="slidenum">
              <a:rPr lang="en-US" sz="1200" smtClean="0">
                <a:latin typeface="Times New Roman" pitchFamily="18" charset="0"/>
              </a:rPr>
              <a:pPr/>
              <a:t>9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5663" y="747713"/>
            <a:ext cx="4960937" cy="3721100"/>
          </a:xfrm>
          <a:ln/>
        </p:spPr>
      </p:sp>
      <p:sp>
        <p:nvSpPr>
          <p:cNvPr id="19460" name="Rectangle 3"/>
          <p:cNvSpPr>
            <a:spLocks noGrp="1"/>
          </p:cNvSpPr>
          <p:nvPr>
            <p:ph type="body" idx="1"/>
          </p:nvPr>
        </p:nvSpPr>
        <p:spPr>
          <a:xfrm>
            <a:off x="666750" y="4718050"/>
            <a:ext cx="5337175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99" tIns="46099" rIns="92199" bIns="46099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01AAFFE-2125-476E-B2A7-F5DDE9C65FE5}" type="slidenum">
              <a:rPr lang="en-US" sz="1200" smtClean="0">
                <a:latin typeface="Times New Roman" pitchFamily="18" charset="0"/>
              </a:rPr>
              <a:pPr/>
              <a:t>10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5663" y="747713"/>
            <a:ext cx="4960937" cy="3721100"/>
          </a:xfrm>
          <a:ln/>
        </p:spPr>
      </p:sp>
      <p:sp>
        <p:nvSpPr>
          <p:cNvPr id="20484" name="Rectangle 3"/>
          <p:cNvSpPr>
            <a:spLocks noGrp="1"/>
          </p:cNvSpPr>
          <p:nvPr>
            <p:ph type="body" idx="1"/>
          </p:nvPr>
        </p:nvSpPr>
        <p:spPr>
          <a:xfrm>
            <a:off x="666750" y="4718050"/>
            <a:ext cx="5337175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99" tIns="46099" rIns="92199" bIns="46099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84882F4-61C6-45BD-BB3F-C791CAE36D71}" type="slidenum">
              <a:rPr lang="en-US" sz="1200" smtClean="0">
                <a:latin typeface="Times New Roman" pitchFamily="18" charset="0"/>
              </a:rPr>
              <a:pPr/>
              <a:t>11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5663" y="747713"/>
            <a:ext cx="4960937" cy="3721100"/>
          </a:xfrm>
          <a:ln/>
        </p:spPr>
      </p:sp>
      <p:sp>
        <p:nvSpPr>
          <p:cNvPr id="21508" name="Rectangle 3"/>
          <p:cNvSpPr>
            <a:spLocks noGrp="1"/>
          </p:cNvSpPr>
          <p:nvPr>
            <p:ph type="body" idx="1"/>
          </p:nvPr>
        </p:nvSpPr>
        <p:spPr>
          <a:xfrm>
            <a:off x="666750" y="4718050"/>
            <a:ext cx="5337175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99" tIns="46099" rIns="92199" bIns="46099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5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5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11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8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15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26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2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7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7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10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tint val="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1" descr="bandeau1"/>
          <p:cNvPicPr>
            <a:picLocks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457041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53" descr="bandeau1"/>
          <p:cNvPicPr>
            <a:picLocks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588" y="6705600"/>
            <a:ext cx="4570412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3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7000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  <p:pic>
        <p:nvPicPr>
          <p:cNvPr id="1029" name="Picture 67" descr="header14_vert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419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8" descr="FP7-eur-RGB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863" y="5757863"/>
            <a:ext cx="928687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euratom_cour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838"/>
            <a:ext cx="898207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547813" y="476250"/>
            <a:ext cx="7434262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r>
              <a:rPr lang="en-US" sz="2800" b="1">
                <a:solidFill>
                  <a:srgbClr val="034EA2"/>
                </a:solidFill>
              </a:rPr>
              <a:t>ISTC/STCU CONTACT EXPERT GROUP ON SEVERE ACCIDENT MANAGEMENT (CEG-SAM)</a:t>
            </a:r>
            <a:r>
              <a:rPr lang="en-US" sz="2400" b="1">
                <a:solidFill>
                  <a:srgbClr val="034EA2"/>
                </a:solidFill>
              </a:rPr>
              <a:t/>
            </a:r>
            <a:br>
              <a:rPr lang="en-US" sz="2400" b="1">
                <a:solidFill>
                  <a:srgbClr val="034EA2"/>
                </a:solidFill>
              </a:rPr>
            </a:br>
            <a:r>
              <a:rPr lang="en-US" sz="3600" b="1">
                <a:solidFill>
                  <a:srgbClr val="034EA2"/>
                </a:solidFill>
              </a:rPr>
              <a:t/>
            </a:r>
            <a:br>
              <a:rPr lang="en-US" sz="3600" b="1">
                <a:solidFill>
                  <a:srgbClr val="034EA2"/>
                </a:solidFill>
              </a:rPr>
            </a:br>
            <a:r>
              <a:rPr lang="en-US" sz="2400" b="1">
                <a:solidFill>
                  <a:srgbClr val="034EA2"/>
                </a:solidFill>
              </a:rPr>
              <a:t>Status and Future in October 2011</a:t>
            </a:r>
            <a:endParaRPr lang="en-GB" sz="2400" b="1">
              <a:solidFill>
                <a:srgbClr val="034EA2"/>
              </a:solidFill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3850" y="4318000"/>
            <a:ext cx="765175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fr-BE" sz="1200" b="1">
                <a:latin typeface="Tahoma" pitchFamily="34" charset="0"/>
              </a:rPr>
              <a:t>Michel Hugon</a:t>
            </a:r>
            <a:endParaRPr lang="en-GB" sz="1200" b="1">
              <a:latin typeface="Tahoma" pitchFamily="34" charset="0"/>
            </a:endParaRPr>
          </a:p>
          <a:p>
            <a:pPr algn="r"/>
            <a:r>
              <a:rPr lang="fr-BE" sz="1200" b="1">
                <a:latin typeface="Tahoma" pitchFamily="34" charset="0"/>
              </a:rPr>
              <a:t>Unit ‘Fission’</a:t>
            </a:r>
          </a:p>
          <a:p>
            <a:pPr algn="r"/>
            <a:r>
              <a:rPr lang="en-GB" sz="1200" b="1">
                <a:latin typeface="Tahoma" pitchFamily="34" charset="0"/>
              </a:rPr>
              <a:t>Directorate Energy</a:t>
            </a:r>
          </a:p>
          <a:p>
            <a:pPr algn="r"/>
            <a:r>
              <a:rPr lang="en-GB" sz="1200" b="1">
                <a:latin typeface="Tahoma" pitchFamily="34" charset="0"/>
              </a:rPr>
              <a:t>DG Research &amp; Innovation</a:t>
            </a:r>
            <a:br>
              <a:rPr lang="en-GB" sz="1200" b="1">
                <a:latin typeface="Tahoma" pitchFamily="34" charset="0"/>
              </a:rPr>
            </a:br>
            <a:r>
              <a:rPr lang="en-GB" sz="1200" b="1">
                <a:latin typeface="Tahoma" pitchFamily="34" charset="0"/>
              </a:rPr>
              <a:t>European Commission</a:t>
            </a:r>
          </a:p>
          <a:p>
            <a:pPr algn="r"/>
            <a:r>
              <a:rPr lang="en-US" sz="1200" b="1">
                <a:latin typeface="Tahoma" pitchFamily="34" charset="0"/>
              </a:rPr>
              <a:t>E-mail: michel.hugon@ec.europa.eu</a:t>
            </a:r>
            <a:endParaRPr lang="fr-FR" sz="1200" b="1">
              <a:latin typeface="Tahoma" pitchFamily="34" charset="0"/>
            </a:endParaRPr>
          </a:p>
          <a:p>
            <a:pPr algn="r">
              <a:spcBef>
                <a:spcPct val="20000"/>
              </a:spcBef>
            </a:pPr>
            <a:endParaRPr lang="fr-BE" sz="1200" b="1" i="1">
              <a:solidFill>
                <a:srgbClr val="008080"/>
              </a:solidFill>
            </a:endParaRPr>
          </a:p>
          <a:p>
            <a:pPr algn="l">
              <a:spcBef>
                <a:spcPct val="20000"/>
              </a:spcBef>
            </a:pPr>
            <a:r>
              <a:rPr lang="en-GB" sz="1200" b="1">
                <a:solidFill>
                  <a:srgbClr val="F50F82"/>
                </a:solidFill>
              </a:rPr>
              <a:t>20th CEG-SAM Meeting – Moscow – 11-12 October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  <p:bldP spid="1024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222375" y="590550"/>
            <a:ext cx="7921625" cy="49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eaLnBrk="1" hangingPunct="1"/>
            <a:r>
              <a:rPr lang="en-GB" sz="3200" smtClean="0">
                <a:solidFill>
                  <a:srgbClr val="034EA2"/>
                </a:solidFill>
                <a:latin typeface="Trebuchet MS" pitchFamily="34" charset="0"/>
              </a:rPr>
              <a:t>Assessments – technical scope – </a:t>
            </a:r>
            <a:r>
              <a:rPr lang="en-GB" sz="3200" smtClean="0">
                <a:solidFill>
                  <a:srgbClr val="FF0000"/>
                </a:solidFill>
                <a:latin typeface="Trebuchet MS" pitchFamily="34" charset="0"/>
              </a:rPr>
              <a:t>Safety</a:t>
            </a:r>
          </a:p>
        </p:txBody>
      </p:sp>
      <p:sp>
        <p:nvSpPr>
          <p:cNvPr id="11267" name="Rectangle 4"/>
          <p:cNvSpPr>
            <a:spLocks noGrp="1"/>
          </p:cNvSpPr>
          <p:nvPr>
            <p:ph type="body" idx="4294967295"/>
          </p:nvPr>
        </p:nvSpPr>
        <p:spPr bwMode="auto">
          <a:xfrm>
            <a:off x="827088" y="1641475"/>
            <a:ext cx="8066087" cy="481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GB" sz="2000" b="1" smtClean="0">
                <a:latin typeface="Trebuchet MS" pitchFamily="34" charset="0"/>
              </a:rPr>
              <a:t>Definition </a:t>
            </a:r>
            <a:r>
              <a:rPr lang="en-GB" sz="2000" b="1" smtClean="0">
                <a:solidFill>
                  <a:schemeClr val="accent2"/>
                </a:solidFill>
                <a:latin typeface="Trebuchet MS" pitchFamily="34" charset="0"/>
              </a:rPr>
              <a:t>based on </a:t>
            </a:r>
            <a:r>
              <a:rPr lang="en-GB" sz="2000" b="1" i="1" smtClean="0">
                <a:solidFill>
                  <a:schemeClr val="accent2"/>
                </a:solidFill>
                <a:latin typeface="Trebuchet MS" pitchFamily="34" charset="0"/>
              </a:rPr>
              <a:t>- but not limited to –</a:t>
            </a:r>
            <a:r>
              <a:rPr lang="en-GB" sz="2000" b="1" smtClean="0">
                <a:solidFill>
                  <a:schemeClr val="accent2"/>
                </a:solidFill>
                <a:latin typeface="Trebuchet MS" pitchFamily="34" charset="0"/>
              </a:rPr>
              <a:t> Fukushima</a:t>
            </a:r>
            <a:r>
              <a:rPr lang="en-GB" sz="2000" b="1" u="sng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endParaRPr lang="en-US" sz="2000" b="1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US" sz="2000" b="1" smtClean="0">
                <a:solidFill>
                  <a:schemeClr val="accent2"/>
                </a:solidFill>
                <a:latin typeface="Trebuchet MS" pitchFamily="34" charset="0"/>
              </a:rPr>
              <a:t>Initiating events</a:t>
            </a:r>
            <a:r>
              <a:rPr lang="en-GB" sz="2000" b="1" smtClean="0">
                <a:latin typeface="Trebuchet MS" pitchFamily="34" charset="0"/>
              </a:rPr>
              <a:t>: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GB" sz="1600" b="1" smtClean="0">
                <a:latin typeface="Trebuchet MS" pitchFamily="34" charset="0"/>
              </a:rPr>
              <a:t>Earthquake, flooding (incl. internal)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GB" sz="1600" b="1" smtClean="0">
                <a:latin typeface="Trebuchet MS" pitchFamily="34" charset="0"/>
              </a:rPr>
              <a:t>Bad weather, </a:t>
            </a:r>
            <a:r>
              <a:rPr lang="en-US" sz="1600" b="1" smtClean="0">
                <a:latin typeface="Trebuchet MS" pitchFamily="34" charset="0"/>
              </a:rPr>
              <a:t>Large grid disturbance, forest fire, 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  <a:buFont typeface="Trebuchet MS" pitchFamily="34" charset="0"/>
              <a:buNone/>
            </a:pPr>
            <a:r>
              <a:rPr lang="en-US" sz="1600" b="1" smtClean="0">
                <a:latin typeface="Trebuchet MS" pitchFamily="34" charset="0"/>
              </a:rPr>
              <a:t>	airplane crash…</a:t>
            </a:r>
            <a:endParaRPr lang="en-GB" sz="1600" b="1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GB" sz="2000" b="1" smtClean="0">
                <a:latin typeface="Trebuchet MS" pitchFamily="34" charset="0"/>
              </a:rPr>
              <a:t>Consequence of </a:t>
            </a:r>
            <a:r>
              <a:rPr lang="en-GB" sz="2000" b="1" smtClean="0">
                <a:solidFill>
                  <a:schemeClr val="accent2"/>
                </a:solidFill>
                <a:latin typeface="Trebuchet MS" pitchFamily="34" charset="0"/>
              </a:rPr>
              <a:t>loss of safety functions</a:t>
            </a:r>
            <a:r>
              <a:rPr lang="en-GB" sz="2000" b="1" smtClean="0">
                <a:latin typeface="Trebuchet MS" pitchFamily="34" charset="0"/>
              </a:rPr>
              <a:t/>
            </a:r>
            <a:br>
              <a:rPr lang="en-GB" sz="2000" b="1" smtClean="0">
                <a:latin typeface="Trebuchet MS" pitchFamily="34" charset="0"/>
              </a:rPr>
            </a:br>
            <a:r>
              <a:rPr lang="en-GB" sz="2000" b="1" smtClean="0">
                <a:latin typeface="Trebuchet MS" pitchFamily="34" charset="0"/>
              </a:rPr>
              <a:t>from any initiating event conceivable</a:t>
            </a:r>
            <a:br>
              <a:rPr lang="en-GB" sz="2000" b="1" smtClean="0">
                <a:latin typeface="Trebuchet MS" pitchFamily="34" charset="0"/>
              </a:rPr>
            </a:br>
            <a:r>
              <a:rPr lang="en-GB" sz="2000" b="1" smtClean="0">
                <a:latin typeface="Trebuchet MS" pitchFamily="34" charset="0"/>
              </a:rPr>
              <a:t>at the site: 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GB" sz="1600" b="1" smtClean="0">
                <a:latin typeface="Trebuchet MS" pitchFamily="34" charset="0"/>
              </a:rPr>
              <a:t>Loss of electrical power, incl. station blackout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GB" sz="1600" b="1" smtClean="0">
                <a:latin typeface="Trebuchet MS" pitchFamily="34" charset="0"/>
              </a:rPr>
              <a:t>Loss of ultimate heat sink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GB" sz="1600" b="1" smtClean="0">
                <a:latin typeface="Trebuchet MS" pitchFamily="34" charset="0"/>
              </a:rPr>
              <a:t>Combination of both (dependent failures)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GB" sz="2000" b="1" smtClean="0">
                <a:latin typeface="Trebuchet MS" pitchFamily="34" charset="0"/>
              </a:rPr>
              <a:t>Severe </a:t>
            </a:r>
            <a:r>
              <a:rPr lang="en-GB" sz="2000" b="1" smtClean="0">
                <a:solidFill>
                  <a:schemeClr val="accent2"/>
                </a:solidFill>
                <a:latin typeface="Trebuchet MS" pitchFamily="34" charset="0"/>
              </a:rPr>
              <a:t>accident management</a:t>
            </a:r>
            <a:r>
              <a:rPr lang="en-GB" sz="2000" b="1" smtClean="0">
                <a:latin typeface="Trebuchet MS" pitchFamily="34" charset="0"/>
              </a:rPr>
              <a:t> issues: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GB" sz="1600" b="1" smtClean="0">
                <a:solidFill>
                  <a:schemeClr val="accent2"/>
                </a:solidFill>
                <a:latin typeface="Trebuchet MS" pitchFamily="34" charset="0"/>
              </a:rPr>
              <a:t>Licensee’s provisions</a:t>
            </a:r>
            <a:r>
              <a:rPr lang="en-GB" sz="1600" b="1" smtClean="0">
                <a:latin typeface="Trebuchet MS" pitchFamily="34" charset="0"/>
              </a:rPr>
              <a:t> related to: 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1600" b="1" smtClean="0">
                <a:latin typeface="Trebuchet MS" pitchFamily="34" charset="0"/>
              </a:rPr>
              <a:t>Means to protect from and to manage loss of core cooling function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1600" b="1" smtClean="0">
                <a:latin typeface="Trebuchet MS" pitchFamily="34" charset="0"/>
              </a:rPr>
              <a:t>Means to protect from and to manage loss of cooling function</a:t>
            </a:r>
            <a:br>
              <a:rPr lang="en-GB" sz="1600" b="1" smtClean="0">
                <a:latin typeface="Trebuchet MS" pitchFamily="34" charset="0"/>
              </a:rPr>
            </a:br>
            <a:r>
              <a:rPr lang="en-GB" sz="1600" b="1" smtClean="0">
                <a:latin typeface="Trebuchet MS" pitchFamily="34" charset="0"/>
              </a:rPr>
              <a:t>in the fuel storage pool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1600" b="1" smtClean="0">
                <a:latin typeface="Trebuchet MS" pitchFamily="34" charset="0"/>
              </a:rPr>
              <a:t>Means to protect from and to manage loss of containment integrity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US" sz="1600" b="1" smtClean="0">
                <a:solidFill>
                  <a:schemeClr val="accent2"/>
                </a:solidFill>
                <a:latin typeface="Trebuchet MS" pitchFamily="34" charset="0"/>
              </a:rPr>
              <a:t>Off-site support</a:t>
            </a:r>
            <a:r>
              <a:rPr lang="en-US" sz="1600" b="1" smtClean="0">
                <a:latin typeface="Trebuchet MS" pitchFamily="34" charset="0"/>
              </a:rPr>
              <a:t> for maintaining the plant’s safety functions</a:t>
            </a:r>
            <a:endParaRPr lang="en-GB" sz="1600" b="1" smtClean="0">
              <a:latin typeface="Trebuchet MS" pitchFamily="34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03238" y="790575"/>
            <a:ext cx="601662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GB" sz="4400">
                <a:solidFill>
                  <a:srgbClr val="9ECC3B"/>
                </a:solidFill>
                <a:latin typeface="Trebuchet MS" pitchFamily="34" charset="0"/>
                <a:sym typeface="Wingdings" pitchFamily="2" charset="2"/>
              </a:rPr>
              <a:t></a:t>
            </a: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100" y="2338388"/>
            <a:ext cx="2638425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222375" y="544513"/>
            <a:ext cx="7921625" cy="49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eaLnBrk="1" hangingPunct="1"/>
            <a:r>
              <a:rPr lang="en-GB" sz="3200" smtClean="0">
                <a:solidFill>
                  <a:srgbClr val="034EA2"/>
                </a:solidFill>
                <a:latin typeface="Trebuchet MS" pitchFamily="34" charset="0"/>
              </a:rPr>
              <a:t>Assessments – timetable - </a:t>
            </a:r>
            <a:r>
              <a:rPr lang="en-GB" sz="3200" smtClean="0">
                <a:solidFill>
                  <a:srgbClr val="FF0000"/>
                </a:solidFill>
                <a:latin typeface="Trebuchet MS" pitchFamily="34" charset="0"/>
              </a:rPr>
              <a:t>Safety</a:t>
            </a:r>
          </a:p>
        </p:txBody>
      </p:sp>
      <p:sp>
        <p:nvSpPr>
          <p:cNvPr id="12291" name="Rectangle 4"/>
          <p:cNvSpPr>
            <a:spLocks noGrp="1"/>
          </p:cNvSpPr>
          <p:nvPr>
            <p:ph type="body" idx="4294967295"/>
          </p:nvPr>
        </p:nvSpPr>
        <p:spPr bwMode="auto">
          <a:xfrm>
            <a:off x="989013" y="1654175"/>
            <a:ext cx="7453312" cy="462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GB" sz="2200" b="1" smtClean="0">
                <a:latin typeface="Trebuchet MS" pitchFamily="34" charset="0"/>
              </a:rPr>
              <a:t>1 June: national regulators </a:t>
            </a: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initiate the tests process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GB" sz="2200" b="1" smtClean="0">
                <a:latin typeface="Trebuchet MS" pitchFamily="34" charset="0"/>
              </a:rPr>
              <a:t>15 August: </a:t>
            </a: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operators</a:t>
            </a:r>
            <a:r>
              <a:rPr lang="en-GB" sz="2200" b="1" smtClean="0">
                <a:latin typeface="Trebuchet MS" pitchFamily="34" charset="0"/>
              </a:rPr>
              <a:t> carry out </a:t>
            </a: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reassessments</a:t>
            </a:r>
            <a:r>
              <a:rPr lang="en-GB" sz="2200" b="1" smtClean="0">
                <a:latin typeface="Trebuchet MS" pitchFamily="34" charset="0"/>
              </a:rPr>
              <a:t> and submit </a:t>
            </a: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progress reports </a:t>
            </a:r>
            <a:r>
              <a:rPr lang="en-GB" sz="2200" b="1" smtClean="0">
                <a:latin typeface="Trebuchet MS" pitchFamily="34" charset="0"/>
              </a:rPr>
              <a:t>to national regulators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GB" sz="2200" b="1" smtClean="0">
                <a:latin typeface="Trebuchet MS" pitchFamily="34" charset="0"/>
              </a:rPr>
              <a:t>15 September: </a:t>
            </a: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regulators</a:t>
            </a:r>
            <a:r>
              <a:rPr lang="en-GB" sz="2200" b="1" smtClean="0">
                <a:latin typeface="Trebuchet MS" pitchFamily="34" charset="0"/>
              </a:rPr>
              <a:t> consolidate the data into </a:t>
            </a: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national progress reports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GB" sz="2200" b="1" smtClean="0">
                <a:latin typeface="Trebuchet MS" pitchFamily="34" charset="0"/>
              </a:rPr>
              <a:t>31 October: </a:t>
            </a: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operators’ final reports</a:t>
            </a:r>
            <a:endParaRPr lang="en-GB" sz="2200" b="1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GB" sz="2200" b="1" smtClean="0">
                <a:latin typeface="Trebuchet MS" pitchFamily="34" charset="0"/>
              </a:rPr>
              <a:t>By 9 December: </a:t>
            </a:r>
            <a:r>
              <a:rPr lang="en-GB" sz="2200" b="1" smtClean="0">
                <a:solidFill>
                  <a:srgbClr val="FF0000"/>
                </a:solidFill>
                <a:latin typeface="Trebuchet MS" pitchFamily="34" charset="0"/>
              </a:rPr>
              <a:t>progress report from the Commission to the European Council</a:t>
            </a:r>
            <a:r>
              <a:rPr lang="en-GB" sz="2200" b="1" smtClean="0">
                <a:latin typeface="Trebuchet MS" pitchFamily="34" charset="0"/>
              </a:rPr>
              <a:t>, which assesses preliminary findings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GB" sz="2200" b="1" smtClean="0">
                <a:latin typeface="Trebuchet MS" pitchFamily="34" charset="0"/>
              </a:rPr>
              <a:t>31 December: </a:t>
            </a: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national final reports</a:t>
            </a:r>
            <a:endParaRPr lang="en-GB" sz="2200" b="1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GB" sz="2200" b="1" smtClean="0">
                <a:latin typeface="Trebuchet MS" pitchFamily="34" charset="0"/>
              </a:rPr>
              <a:t>30 April 2012: completion of </a:t>
            </a: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peer reviews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GB" sz="2200" b="1" smtClean="0">
                <a:latin typeface="Trebuchet MS" pitchFamily="34" charset="0"/>
              </a:rPr>
              <a:t>June 2012: </a:t>
            </a:r>
            <a:r>
              <a:rPr lang="en-GB" sz="2200" b="1" smtClean="0">
                <a:solidFill>
                  <a:srgbClr val="FF0000"/>
                </a:solidFill>
                <a:latin typeface="Trebuchet MS" pitchFamily="34" charset="0"/>
              </a:rPr>
              <a:t>consolidated report from the Commission to the European Council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03238" y="790575"/>
            <a:ext cx="601662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GB" sz="4400">
                <a:solidFill>
                  <a:srgbClr val="9ECC3B"/>
                </a:solidFill>
                <a:latin typeface="Trebuchet MS" pitchFamily="34" charset="0"/>
                <a:sym typeface="Wingdings" pitchFamily="2" charset="2"/>
              </a:rPr>
              <a:t>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2895600" y="3048000"/>
            <a:ext cx="35052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de-DE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Thank you 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258888" y="5516563"/>
            <a:ext cx="648017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  <a:spcBef>
                <a:spcPct val="5000"/>
              </a:spcBef>
              <a:spcAft>
                <a:spcPct val="30000"/>
              </a:spcAft>
              <a:buClr>
                <a:srgbClr val="72BF44"/>
              </a:buClr>
              <a:buSzPct val="150000"/>
            </a:pPr>
            <a:r>
              <a:rPr lang="en-GB" sz="1800">
                <a:solidFill>
                  <a:srgbClr val="034EA2"/>
                </a:solidFill>
                <a:latin typeface="Tahoma" pitchFamily="34" charset="0"/>
              </a:rPr>
              <a:t>Information on FP7 and access to programmes and calls: </a:t>
            </a:r>
            <a:r>
              <a:rPr lang="en-GB" sz="1800" u="sng">
                <a:solidFill>
                  <a:srgbClr val="034EA2"/>
                </a:solidFill>
                <a:latin typeface="Tahoma" pitchFamily="34" charset="0"/>
              </a:rPr>
              <a:t>http://cordis.europa.eu/fp7/home_en.html</a:t>
            </a:r>
            <a:endParaRPr lang="en-US" sz="1800" u="sng">
              <a:solidFill>
                <a:srgbClr val="034EA2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>
            <p:ph type="title" idx="4294967295"/>
          </p:nvPr>
        </p:nvSpPr>
        <p:spPr bwMode="auto">
          <a:xfrm>
            <a:off x="2463800" y="241300"/>
            <a:ext cx="6680200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fr-BE" sz="3600" smtClean="0">
                <a:solidFill>
                  <a:srgbClr val="034EA2"/>
                </a:solidFill>
              </a:rPr>
              <a:t>OUTLINE</a:t>
            </a:r>
            <a:endParaRPr lang="en-GB" sz="3600" smtClean="0">
              <a:solidFill>
                <a:srgbClr val="034EA2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03200" y="1228725"/>
            <a:ext cx="8642350" cy="4919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2000" b="1" dirty="0" smtClean="0">
                <a:solidFill>
                  <a:srgbClr val="008000"/>
                </a:solidFill>
              </a:rPr>
              <a:t>ISTC/STCU Contact Expert Group on Severe Accident Management (CEG-SAM)</a:t>
            </a:r>
            <a:endParaRPr lang="en-GB" sz="2000" b="1" dirty="0" smtClean="0">
              <a:solidFill>
                <a:srgbClr val="008000"/>
              </a:solidFill>
              <a:latin typeface="+mj-lt"/>
            </a:endParaRP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en-GB" sz="2000" b="1" dirty="0" smtClean="0">
                <a:solidFill>
                  <a:srgbClr val="008000"/>
                </a:solidFill>
                <a:latin typeface="+mj-lt"/>
              </a:rPr>
              <a:t>Activities in DG RTD</a:t>
            </a:r>
            <a:endParaRPr lang="it-IT" sz="2000" b="1" dirty="0" smtClean="0">
              <a:latin typeface="+mj-lt"/>
            </a:endParaRPr>
          </a:p>
          <a:p>
            <a:pPr lvl="1">
              <a:spcBef>
                <a:spcPct val="0"/>
              </a:spcBef>
              <a:spcAft>
                <a:spcPts val="600"/>
              </a:spcAft>
              <a:defRPr/>
            </a:pPr>
            <a:r>
              <a:rPr lang="en-GB" sz="2000" b="1" dirty="0" smtClean="0">
                <a:latin typeface="+mj-lt"/>
              </a:rPr>
              <a:t>FP7 + 2 (</a:t>
            </a:r>
            <a:r>
              <a:rPr lang="en-GB" sz="2000" b="1" dirty="0" err="1" smtClean="0">
                <a:latin typeface="+mj-lt"/>
              </a:rPr>
              <a:t>Euratom</a:t>
            </a:r>
            <a:r>
              <a:rPr lang="en-GB" sz="2000" b="1" dirty="0" smtClean="0">
                <a:latin typeface="+mj-lt"/>
              </a:rPr>
              <a:t>) (2012 – 2013)</a:t>
            </a:r>
          </a:p>
          <a:p>
            <a:pPr lvl="1">
              <a:spcBef>
                <a:spcPct val="0"/>
              </a:spcBef>
              <a:spcAft>
                <a:spcPts val="600"/>
              </a:spcAft>
              <a:defRPr/>
            </a:pPr>
            <a:r>
              <a:rPr lang="en-GB" sz="2000" b="1" dirty="0" smtClean="0"/>
              <a:t>Horizon 2020 - </a:t>
            </a:r>
            <a:r>
              <a:rPr lang="it-IT" sz="2000" b="1" dirty="0" smtClean="0">
                <a:latin typeface="+mj-lt"/>
              </a:rPr>
              <a:t>Common </a:t>
            </a:r>
            <a:r>
              <a:rPr lang="en-GB" sz="2000" b="1" dirty="0" smtClean="0">
                <a:latin typeface="+mj-lt"/>
              </a:rPr>
              <a:t>Strategic</a:t>
            </a:r>
            <a:r>
              <a:rPr lang="it-IT" sz="2000" b="1" dirty="0" smtClean="0">
                <a:latin typeface="+mj-lt"/>
              </a:rPr>
              <a:t> </a:t>
            </a:r>
            <a:r>
              <a:rPr lang="en-GB" sz="2000" b="1" dirty="0" smtClean="0">
                <a:latin typeface="+mj-lt"/>
              </a:rPr>
              <a:t>Framework</a:t>
            </a:r>
            <a:r>
              <a:rPr lang="it-IT" sz="2000" b="1" dirty="0" smtClean="0">
                <a:latin typeface="+mj-lt"/>
              </a:rPr>
              <a:t> or “FP8” (2014 – 2020)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en-GB" sz="2000" b="1" dirty="0" smtClean="0">
                <a:solidFill>
                  <a:srgbClr val="008000"/>
                </a:solidFill>
                <a:latin typeface="+mj-lt"/>
              </a:rPr>
              <a:t>Activities in DG ENER</a:t>
            </a:r>
          </a:p>
          <a:p>
            <a:pPr lvl="1">
              <a:spcBef>
                <a:spcPct val="0"/>
              </a:spcBef>
              <a:spcAft>
                <a:spcPts val="600"/>
              </a:spcAft>
              <a:defRPr/>
            </a:pPr>
            <a:r>
              <a:rPr lang="en-GB" sz="2000" b="1" dirty="0" smtClean="0">
                <a:latin typeface="+mj-lt"/>
              </a:rPr>
              <a:t>Safety and risk assessments (stress tests)</a:t>
            </a:r>
            <a:endParaRPr lang="en-GB" sz="2000" b="1" dirty="0" smtClean="0">
              <a:solidFill>
                <a:srgbClr val="008000"/>
              </a:solidFill>
              <a:latin typeface="+mj-lt"/>
            </a:endParaRPr>
          </a:p>
          <a:p>
            <a:pPr>
              <a:spcBef>
                <a:spcPct val="0"/>
              </a:spcBef>
              <a:spcAft>
                <a:spcPct val="30000"/>
              </a:spcAft>
              <a:defRPr/>
            </a:pPr>
            <a:endParaRPr lang="it-IT" sz="20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1331913" y="265113"/>
            <a:ext cx="76327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r>
              <a:rPr lang="fr-BE" sz="2800" b="1">
                <a:solidFill>
                  <a:srgbClr val="034EA2"/>
                </a:solidFill>
              </a:rPr>
              <a:t>ISTC/STCU CEG – SAM</a:t>
            </a:r>
            <a:br>
              <a:rPr lang="fr-BE" sz="2800" b="1">
                <a:solidFill>
                  <a:srgbClr val="034EA2"/>
                </a:solidFill>
              </a:rPr>
            </a:br>
            <a:r>
              <a:rPr lang="fr-BE" sz="2800" b="1">
                <a:solidFill>
                  <a:srgbClr val="034EA2"/>
                </a:solidFill>
              </a:rPr>
              <a:t> (Contact Expert Group on </a:t>
            </a:r>
            <a:r>
              <a:rPr lang="en-GB" sz="2800" b="1">
                <a:solidFill>
                  <a:srgbClr val="034EA2"/>
                </a:solidFill>
              </a:rPr>
              <a:t>Severe Accident Management</a:t>
            </a:r>
            <a:r>
              <a:rPr lang="fr-BE" sz="2800" b="1">
                <a:solidFill>
                  <a:srgbClr val="034EA2"/>
                </a:solidFill>
              </a:rPr>
              <a:t>)</a:t>
            </a:r>
            <a:r>
              <a:rPr lang="fr-BE" sz="2800" b="1">
                <a:solidFill>
                  <a:schemeClr val="tx2"/>
                </a:solidFill>
              </a:rPr>
              <a:t> </a:t>
            </a:r>
            <a:endParaRPr lang="en-GB" sz="2800" b="1">
              <a:solidFill>
                <a:schemeClr val="tx2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79388" y="1628775"/>
            <a:ext cx="87852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72BF44"/>
              </a:buClr>
              <a:buFont typeface="Monotype Sorts" pitchFamily="2" charset="2"/>
              <a:buNone/>
            </a:pPr>
            <a:r>
              <a:rPr lang="en-GB" sz="2800">
                <a:solidFill>
                  <a:srgbClr val="008000"/>
                </a:solidFill>
              </a:rPr>
              <a:t>	</a:t>
            </a:r>
            <a:r>
              <a:rPr lang="en-GB" sz="2400">
                <a:solidFill>
                  <a:srgbClr val="008000"/>
                </a:solidFill>
              </a:rPr>
              <a:t>Interaction between SARNET and CEG-SAM (ISTC/STCU) well established according to </a:t>
            </a:r>
            <a:r>
              <a:rPr lang="en-GB" sz="2400">
                <a:solidFill>
                  <a:srgbClr val="008000"/>
                </a:solidFill>
                <a:cs typeface="Times New Roman" pitchFamily="18" charset="0"/>
              </a:rPr>
              <a:t>document entitled “Interaction between EC-SARNET and CEG-SAM activities”, which was endorsed by both groups in 2005 and 2010</a:t>
            </a:r>
            <a:endParaRPr lang="en-US" sz="2400">
              <a:solidFill>
                <a:srgbClr val="008000"/>
              </a:solidFill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000"/>
              <a:t>Results of SARNET activities periodically presented to CEG-SAM members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000"/>
              <a:t>Transmission of ISTC/STCU proposals and project reports related to SAM to SARNET topical co-ordinators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GB" sz="2000"/>
              <a:t>Experimental results of ISTC/STCU projects used for development of knowledge as part of SARNET Joint Programme of Activities (JPA)</a:t>
            </a:r>
            <a:endParaRPr lang="en-US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3200" smtClean="0">
                <a:solidFill>
                  <a:srgbClr val="034EA2"/>
                </a:solidFill>
              </a:rPr>
              <a:t>Status of CEG-SAM</a:t>
            </a:r>
            <a:br>
              <a:rPr lang="en-GB" sz="3200" smtClean="0">
                <a:solidFill>
                  <a:srgbClr val="034EA2"/>
                </a:solidFill>
              </a:rPr>
            </a:br>
            <a:r>
              <a:rPr lang="en-GB" sz="3200" smtClean="0">
                <a:solidFill>
                  <a:srgbClr val="034EA2"/>
                </a:solidFill>
              </a:rPr>
              <a:t>in October 2011 (1)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fr-BE" dirty="0" smtClean="0"/>
              <a:t>	</a:t>
            </a:r>
            <a:r>
              <a:rPr lang="en-GB" sz="2400" dirty="0" smtClean="0">
                <a:solidFill>
                  <a:srgbClr val="008000"/>
                </a:solidFill>
              </a:rPr>
              <a:t>Quite</a:t>
            </a:r>
            <a:r>
              <a:rPr lang="fr-BE" sz="2400" dirty="0" smtClean="0">
                <a:solidFill>
                  <a:srgbClr val="008000"/>
                </a:solidFill>
              </a:rPr>
              <a:t> </a:t>
            </a:r>
            <a:r>
              <a:rPr lang="en-GB" sz="2400" dirty="0" smtClean="0">
                <a:solidFill>
                  <a:srgbClr val="008000"/>
                </a:solidFill>
              </a:rPr>
              <a:t>successful since its launching in April 2002</a:t>
            </a:r>
          </a:p>
          <a:p>
            <a:pPr>
              <a:lnSpc>
                <a:spcPct val="90000"/>
              </a:lnSpc>
              <a:defRPr/>
            </a:pPr>
            <a:r>
              <a:rPr lang="en-GB" sz="2400" dirty="0" smtClean="0"/>
              <a:t>Excellent interaction with SARNET</a:t>
            </a:r>
          </a:p>
          <a:p>
            <a:pPr>
              <a:lnSpc>
                <a:spcPct val="90000"/>
              </a:lnSpc>
              <a:defRPr/>
            </a:pPr>
            <a:r>
              <a:rPr lang="en-GB" sz="2400" dirty="0" smtClean="0"/>
              <a:t>About 5.5 M€ funding from EC for 14 ISTC projects from 2002 to 2011: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000" dirty="0" smtClean="0"/>
              <a:t>11 ISTC projects funded and completed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000" dirty="0" smtClean="0"/>
              <a:t>3 ISTC projects funded and running</a:t>
            </a:r>
          </a:p>
          <a:p>
            <a:pPr>
              <a:lnSpc>
                <a:spcPct val="90000"/>
              </a:lnSpc>
              <a:defRPr/>
            </a:pPr>
            <a:r>
              <a:rPr lang="en-GB" sz="2400" dirty="0" smtClean="0"/>
              <a:t>1 STCU project funded by Canada (300 k$) and running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  <a:defRPr/>
            </a:pPr>
            <a:r>
              <a:rPr lang="en-US" sz="2400" dirty="0" smtClean="0"/>
              <a:t>A paper to </a:t>
            </a:r>
            <a:r>
              <a:rPr lang="en-US" sz="2400" dirty="0" err="1" smtClean="0"/>
              <a:t>summarise</a:t>
            </a:r>
            <a:r>
              <a:rPr lang="en-US" sz="2400" dirty="0" smtClean="0"/>
              <a:t> the main results of the 15 ISTC/STCU projects is being written to be published in a peer-reviewed journal</a:t>
            </a:r>
          </a:p>
          <a:p>
            <a:pPr>
              <a:lnSpc>
                <a:spcPct val="90000"/>
              </a:lnSpc>
              <a:defRPr/>
            </a:pPr>
            <a:endParaRPr lang="en-GB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03575" y="115888"/>
            <a:ext cx="5843588" cy="1152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3200" smtClean="0">
                <a:solidFill>
                  <a:srgbClr val="034EA2"/>
                </a:solidFill>
              </a:rPr>
              <a:t>Status of CEG-SAM</a:t>
            </a:r>
            <a:br>
              <a:rPr lang="en-GB" sz="3200" smtClean="0">
                <a:solidFill>
                  <a:srgbClr val="034EA2"/>
                </a:solidFill>
              </a:rPr>
            </a:br>
            <a:r>
              <a:rPr lang="en-GB" sz="3200" smtClean="0">
                <a:solidFill>
                  <a:srgbClr val="034EA2"/>
                </a:solidFill>
              </a:rPr>
              <a:t>in October 2011 (2)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00213"/>
            <a:ext cx="8362950" cy="4929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GB" sz="2800" b="1" smtClean="0">
                <a:solidFill>
                  <a:srgbClr val="034EA2"/>
                </a:solidFill>
              </a:rPr>
              <a:t>ISTC and STCU funding from EC</a:t>
            </a:r>
          </a:p>
          <a:p>
            <a:pPr lvl="1">
              <a:lnSpc>
                <a:spcPct val="90000"/>
              </a:lnSpc>
            </a:pPr>
            <a:r>
              <a:rPr lang="fr-BE" sz="2400" smtClean="0"/>
              <a:t>It has decreased from </a:t>
            </a:r>
            <a:r>
              <a:rPr lang="en-US" sz="2400" smtClean="0"/>
              <a:t>~ 25 M€ in 2007, ~ 15 M€ in 2008 to ~ 8 M€ in 2009 and in 2010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No more projects funded since 2009</a:t>
            </a:r>
          </a:p>
          <a:p>
            <a:pPr>
              <a:lnSpc>
                <a:spcPct val="90000"/>
              </a:lnSpc>
            </a:pPr>
            <a:r>
              <a:rPr lang="en-GB" sz="2800" b="1" smtClean="0">
                <a:solidFill>
                  <a:srgbClr val="034EA2"/>
                </a:solidFill>
              </a:rPr>
              <a:t>ISTC will be closed on 31/12/2014</a:t>
            </a:r>
          </a:p>
          <a:p>
            <a:pPr>
              <a:lnSpc>
                <a:spcPct val="90000"/>
              </a:lnSpc>
            </a:pPr>
            <a:r>
              <a:rPr lang="en-GB" sz="2800" b="1" smtClean="0">
                <a:solidFill>
                  <a:srgbClr val="034EA2"/>
                </a:solidFill>
              </a:rPr>
              <a:t>Collaboration with Russia will continue through the Euratom-ROSATOM Working Group on nuclear fission </a:t>
            </a:r>
            <a:r>
              <a:rPr lang="en-GB" sz="2400" smtClean="0"/>
              <a:t>(Under the cooperation agreement on nuclear safety between Euratom and Russia in 2002)</a:t>
            </a:r>
            <a:endParaRPr lang="en-GB" sz="2400" b="1" smtClean="0">
              <a:solidFill>
                <a:srgbClr val="034EA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GB" sz="2400" smtClean="0"/>
              <a:t>Next meeting on 13 October 2011 in Moscow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3200" smtClean="0">
                <a:solidFill>
                  <a:srgbClr val="034EA2"/>
                </a:solidFill>
              </a:rPr>
              <a:t>Status of CEG-SAM</a:t>
            </a:r>
            <a:br>
              <a:rPr lang="en-GB" sz="3200" smtClean="0">
                <a:solidFill>
                  <a:srgbClr val="034EA2"/>
                </a:solidFill>
              </a:rPr>
            </a:br>
            <a:r>
              <a:rPr lang="en-GB" sz="3200" smtClean="0">
                <a:solidFill>
                  <a:srgbClr val="034EA2"/>
                </a:solidFill>
              </a:rPr>
              <a:t>in October 2011 (3)</a:t>
            </a:r>
            <a:endParaRPr lang="fr-BE" sz="320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sz="2800" b="1" dirty="0" smtClean="0">
                <a:solidFill>
                  <a:srgbClr val="034EA2"/>
                </a:solidFill>
              </a:rPr>
              <a:t>Collaboration with Ukraine:</a:t>
            </a:r>
            <a:r>
              <a:rPr lang="en-GB" dirty="0" smtClean="0"/>
              <a:t> </a:t>
            </a:r>
          </a:p>
          <a:p>
            <a:pPr lvl="1">
              <a:defRPr/>
            </a:pPr>
            <a:r>
              <a:rPr lang="en-GB" sz="2000" dirty="0" smtClean="0"/>
              <a:t>Structured dialogue between </a:t>
            </a:r>
            <a:r>
              <a:rPr lang="en-GB" sz="2000" dirty="0" err="1" smtClean="0"/>
              <a:t>Euratom</a:t>
            </a:r>
            <a:r>
              <a:rPr lang="en-GB" sz="2000" dirty="0" smtClean="0"/>
              <a:t> and Ukraine ?</a:t>
            </a:r>
          </a:p>
          <a:p>
            <a:pPr lvl="1">
              <a:defRPr/>
            </a:pPr>
            <a:r>
              <a:rPr lang="en-GB" sz="2000" dirty="0" smtClean="0">
                <a:sym typeface="Symbol" pitchFamily="18" charset="2"/>
              </a:rPr>
              <a:t>Discussion between NASU and </a:t>
            </a:r>
            <a:r>
              <a:rPr lang="en-GB" sz="2000" dirty="0" err="1" smtClean="0">
                <a:sym typeface="Symbol" pitchFamily="18" charset="2"/>
              </a:rPr>
              <a:t>Euratom</a:t>
            </a:r>
            <a:r>
              <a:rPr lang="en-GB" sz="2000" dirty="0" smtClean="0">
                <a:sym typeface="Symbol" pitchFamily="18" charset="2"/>
              </a:rPr>
              <a:t> at standstill</a:t>
            </a:r>
          </a:p>
          <a:p>
            <a:pPr lvl="1">
              <a:defRPr/>
            </a:pPr>
            <a:r>
              <a:rPr lang="en-GB" sz="2000" dirty="0" smtClean="0">
                <a:sym typeface="Symbol" pitchFamily="18" charset="2"/>
              </a:rPr>
              <a:t>Possible role of STCU ?</a:t>
            </a:r>
          </a:p>
          <a:p>
            <a:pPr>
              <a:buFontTx/>
              <a:buNone/>
              <a:defRPr/>
            </a:pPr>
            <a:endParaRPr lang="en-GB" sz="2000" dirty="0" smtClean="0"/>
          </a:p>
          <a:p>
            <a:pPr>
              <a:defRPr/>
            </a:pPr>
            <a:r>
              <a:rPr lang="en-GB" sz="2800" b="1" dirty="0" smtClean="0">
                <a:solidFill>
                  <a:srgbClr val="034EA2"/>
                </a:solidFill>
              </a:rPr>
              <a:t>Two cooperation agreements between </a:t>
            </a:r>
            <a:r>
              <a:rPr lang="en-GB" sz="2800" b="1" dirty="0" err="1" smtClean="0">
                <a:solidFill>
                  <a:srgbClr val="034EA2"/>
                </a:solidFill>
              </a:rPr>
              <a:t>Euratom</a:t>
            </a:r>
            <a:r>
              <a:rPr lang="en-GB" sz="2800" b="1" dirty="0" smtClean="0">
                <a:solidFill>
                  <a:srgbClr val="034EA2"/>
                </a:solidFill>
              </a:rPr>
              <a:t> and Ukraine:</a:t>
            </a:r>
          </a:p>
          <a:p>
            <a:pPr lvl="1">
              <a:defRPr/>
            </a:pPr>
            <a:r>
              <a:rPr lang="en-GB" sz="2000" dirty="0" smtClean="0"/>
              <a:t>N</a:t>
            </a:r>
            <a:r>
              <a:rPr lang="en-GB" sz="2000" dirty="0" smtClean="0">
                <a:ea typeface="+mn-ea"/>
                <a:cs typeface="+mn-cs"/>
              </a:rPr>
              <a:t>uclear safety in 2002</a:t>
            </a:r>
          </a:p>
          <a:p>
            <a:pPr lvl="1">
              <a:defRPr/>
            </a:pPr>
            <a:r>
              <a:rPr lang="en-GB" sz="2000" dirty="0" smtClean="0"/>
              <a:t>P</a:t>
            </a:r>
            <a:r>
              <a:rPr lang="en-GB" sz="2000" dirty="0" smtClean="0">
                <a:ea typeface="+mn-ea"/>
                <a:cs typeface="+mn-cs"/>
              </a:rPr>
              <a:t>eaceful uses </a:t>
            </a:r>
            <a:r>
              <a:rPr lang="en-GB" sz="2000" dirty="0" smtClean="0"/>
              <a:t>of </a:t>
            </a:r>
            <a:r>
              <a:rPr lang="en-GB" sz="2000" dirty="0" smtClean="0">
                <a:ea typeface="+mn-ea"/>
                <a:cs typeface="+mn-cs"/>
              </a:rPr>
              <a:t>nuclear </a:t>
            </a:r>
            <a:r>
              <a:rPr lang="en-GB" sz="2000" dirty="0" smtClean="0"/>
              <a:t>energy</a:t>
            </a:r>
            <a:r>
              <a:rPr lang="en-GB" sz="2000" dirty="0" smtClean="0">
                <a:ea typeface="+mn-ea"/>
                <a:cs typeface="+mn-cs"/>
              </a:rPr>
              <a:t> in 2006</a:t>
            </a:r>
            <a:endParaRPr lang="fr-BE" sz="2000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GB" sz="3200" smtClean="0">
                <a:solidFill>
                  <a:srgbClr val="034EA2"/>
                </a:solidFill>
              </a:rPr>
              <a:t>FP7 + 2 (Euratom)</a:t>
            </a:r>
            <a:br>
              <a:rPr lang="en-GB" sz="3200" smtClean="0">
                <a:solidFill>
                  <a:srgbClr val="034EA2"/>
                </a:solidFill>
              </a:rPr>
            </a:br>
            <a:r>
              <a:rPr lang="en-GB" sz="3200" smtClean="0">
                <a:solidFill>
                  <a:srgbClr val="034EA2"/>
                </a:solidFill>
              </a:rPr>
              <a:t>2012 - 2013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68413"/>
            <a:ext cx="8229600" cy="547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000" smtClean="0">
                <a:solidFill>
                  <a:srgbClr val="3333FF"/>
                </a:solidFill>
              </a:rPr>
              <a:t>Same programme, same instruments, SNETP and ESNII mentioned </a:t>
            </a:r>
          </a:p>
          <a:p>
            <a:pPr>
              <a:lnSpc>
                <a:spcPct val="80000"/>
              </a:lnSpc>
            </a:pPr>
            <a:r>
              <a:rPr lang="en-GB" sz="2000" smtClean="0">
                <a:solidFill>
                  <a:srgbClr val="3333FF"/>
                </a:solidFill>
              </a:rPr>
              <a:t>1 call each year with ~ M€ 50 per year with deadline in April-May</a:t>
            </a:r>
          </a:p>
          <a:p>
            <a:pPr>
              <a:lnSpc>
                <a:spcPct val="80000"/>
              </a:lnSpc>
            </a:pPr>
            <a:r>
              <a:rPr lang="en-GB" sz="2000" smtClean="0">
                <a:solidFill>
                  <a:srgbClr val="3333FF"/>
                </a:solidFill>
              </a:rPr>
              <a:t>Proposal adopted by Commission on 7 March 2011:</a:t>
            </a:r>
          </a:p>
          <a:p>
            <a:pPr lvl="1">
              <a:lnSpc>
                <a:spcPct val="80000"/>
              </a:lnSpc>
            </a:pPr>
            <a:r>
              <a:rPr lang="en-GB" sz="1800" smtClean="0">
                <a:solidFill>
                  <a:srgbClr val="3333FF"/>
                </a:solidFill>
              </a:rPr>
              <a:t>Nuclear fission and radiation protection: M€ 118</a:t>
            </a:r>
          </a:p>
          <a:p>
            <a:pPr lvl="1">
              <a:lnSpc>
                <a:spcPct val="80000"/>
              </a:lnSpc>
            </a:pPr>
            <a:r>
              <a:rPr lang="en-GB" sz="1800" smtClean="0">
                <a:solidFill>
                  <a:srgbClr val="3333FF"/>
                </a:solidFill>
              </a:rPr>
              <a:t>JRC nuclear research activities: M€ 233</a:t>
            </a:r>
          </a:p>
          <a:p>
            <a:pPr lvl="1">
              <a:lnSpc>
                <a:spcPct val="80000"/>
              </a:lnSpc>
            </a:pPr>
            <a:r>
              <a:rPr lang="en-GB" sz="1800" smtClean="0">
                <a:solidFill>
                  <a:srgbClr val="3333FF"/>
                </a:solidFill>
              </a:rPr>
              <a:t>Fusion energy research: B€ 2.2</a:t>
            </a:r>
          </a:p>
          <a:p>
            <a:pPr lvl="2">
              <a:lnSpc>
                <a:spcPct val="80000"/>
              </a:lnSpc>
            </a:pPr>
            <a:r>
              <a:rPr lang="en-GB" sz="1400" smtClean="0">
                <a:solidFill>
                  <a:srgbClr val="F50F82"/>
                </a:solidFill>
                <a:cs typeface="Tahoma" pitchFamily="34" charset="0"/>
              </a:rPr>
              <a:t>M€ 1892 for ITER France</a:t>
            </a:r>
            <a:endParaRPr lang="en-GB" sz="1400" smtClean="0">
              <a:solidFill>
                <a:srgbClr val="F50F82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000" smtClean="0">
                <a:solidFill>
                  <a:srgbClr val="3333FF"/>
                </a:solidFill>
              </a:rPr>
              <a:t>Following Fukushima, new FP7+2 text, which maintains research on Gen IV systems, but exclusively on safety aspects, resulting from agreed political approach, noted by  Council On 28 June</a:t>
            </a:r>
          </a:p>
          <a:p>
            <a:pPr>
              <a:lnSpc>
                <a:spcPct val="80000"/>
              </a:lnSpc>
            </a:pPr>
            <a:r>
              <a:rPr lang="fr-BE" sz="2000" smtClean="0">
                <a:solidFill>
                  <a:srgbClr val="3333FF"/>
                </a:solidFill>
              </a:rPr>
              <a:t>Beginning of December 2011: </a:t>
            </a:r>
            <a:r>
              <a:rPr lang="en-GB" sz="2000" smtClean="0">
                <a:solidFill>
                  <a:srgbClr val="3333FF"/>
                </a:solidFill>
              </a:rPr>
              <a:t>proposal expected to be adopted by Council</a:t>
            </a:r>
          </a:p>
          <a:p>
            <a:pPr lvl="1">
              <a:lnSpc>
                <a:spcPct val="80000"/>
              </a:lnSpc>
            </a:pPr>
            <a:r>
              <a:rPr lang="en-GB" sz="1800" smtClean="0">
                <a:solidFill>
                  <a:srgbClr val="F50F82"/>
                </a:solidFill>
              </a:rPr>
              <a:t>Delays due to B€ 1.3 funding missing for ITER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GB" sz="1800" smtClean="0">
              <a:solidFill>
                <a:srgbClr val="3333FF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1900" b="1" u="sng" smtClean="0">
                <a:solidFill>
                  <a:srgbClr val="3333FF"/>
                </a:solidFill>
                <a:latin typeface="Tahoma" pitchFamily="34" charset="0"/>
              </a:rPr>
              <a:t>6th Call Fission – 2012:</a:t>
            </a:r>
          </a:p>
          <a:p>
            <a:pPr lvl="1">
              <a:lnSpc>
                <a:spcPct val="80000"/>
              </a:lnSpc>
            </a:pPr>
            <a:r>
              <a:rPr lang="en-GB" sz="1700" smtClean="0">
                <a:solidFill>
                  <a:srgbClr val="3333FF"/>
                </a:solidFill>
                <a:latin typeface="Tahoma" pitchFamily="34" charset="0"/>
              </a:rPr>
              <a:t>Publication: Dec. 2011 or Jan. 2012</a:t>
            </a:r>
          </a:p>
          <a:p>
            <a:pPr lvl="1">
              <a:lnSpc>
                <a:spcPct val="80000"/>
              </a:lnSpc>
            </a:pPr>
            <a:r>
              <a:rPr lang="en-GB" sz="1700" smtClean="0">
                <a:solidFill>
                  <a:srgbClr val="3333FF"/>
                </a:solidFill>
                <a:latin typeface="Tahoma" pitchFamily="34" charset="0"/>
              </a:rPr>
              <a:t>Deadline: April 2012 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92275" y="12700"/>
            <a:ext cx="745172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Horizon 2020 - </a:t>
            </a:r>
            <a:r>
              <a:rPr lang="en-GB" sz="2200" smtClean="0">
                <a:solidFill>
                  <a:srgbClr val="034EA2"/>
                </a:solidFill>
              </a:rPr>
              <a:t>Framework Programme</a:t>
            </a:r>
            <a:br>
              <a:rPr lang="en-GB" sz="2200" smtClean="0">
                <a:solidFill>
                  <a:srgbClr val="034EA2"/>
                </a:solidFill>
              </a:rPr>
            </a:br>
            <a:r>
              <a:rPr lang="en-GB" sz="2200" smtClean="0">
                <a:solidFill>
                  <a:srgbClr val="034EA2"/>
                </a:solidFill>
              </a:rPr>
              <a:t>for Research and Innovation (2014 - 2020)</a:t>
            </a:r>
            <a:endParaRPr lang="it-IT" sz="2200" smtClean="0">
              <a:solidFill>
                <a:srgbClr val="034EA2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700338" y="1600200"/>
            <a:ext cx="410368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  <p:pic>
        <p:nvPicPr>
          <p:cNvPr id="9220" name="Picture 4" descr="Consultation CSF Time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00" y="1047750"/>
            <a:ext cx="7747000" cy="581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079500" y="404813"/>
            <a:ext cx="7921625" cy="98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eaLnBrk="1" hangingPunct="1"/>
            <a:r>
              <a:rPr lang="en-GB" sz="3200" smtClean="0">
                <a:solidFill>
                  <a:srgbClr val="034EA2"/>
                </a:solidFill>
                <a:latin typeface="Trebuchet MS" pitchFamily="34" charset="0"/>
              </a:rPr>
              <a:t>Safety and risk assessments</a:t>
            </a:r>
            <a:br>
              <a:rPr lang="en-GB" sz="3200" smtClean="0">
                <a:solidFill>
                  <a:srgbClr val="034EA2"/>
                </a:solidFill>
                <a:latin typeface="Trebuchet MS" pitchFamily="34" charset="0"/>
              </a:rPr>
            </a:br>
            <a:r>
              <a:rPr lang="en-GB" sz="3200" smtClean="0">
                <a:solidFill>
                  <a:srgbClr val="034EA2"/>
                </a:solidFill>
                <a:latin typeface="Trebuchet MS" pitchFamily="34" charset="0"/>
              </a:rPr>
              <a:t>Milestones</a:t>
            </a:r>
          </a:p>
        </p:txBody>
      </p:sp>
      <p:sp>
        <p:nvSpPr>
          <p:cNvPr id="10243" name="Rectangle 4"/>
          <p:cNvSpPr>
            <a:spLocks noGrp="1"/>
          </p:cNvSpPr>
          <p:nvPr>
            <p:ph type="body" idx="4294967295"/>
          </p:nvPr>
        </p:nvSpPr>
        <p:spPr bwMode="auto">
          <a:xfrm>
            <a:off x="989013" y="1654175"/>
            <a:ext cx="7453312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200" b="1" smtClean="0">
                <a:latin typeface="Trebuchet MS" pitchFamily="34" charset="0"/>
              </a:rPr>
              <a:t>15 March: Commissioner Oettinger announces </a:t>
            </a: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stress tests of nuclear facilities </a:t>
            </a:r>
            <a:r>
              <a:rPr lang="en-GB" sz="2200" b="1" smtClean="0">
                <a:latin typeface="Trebuchet MS" pitchFamily="34" charset="0"/>
              </a:rPr>
              <a:t>in the EU</a:t>
            </a:r>
          </a:p>
          <a:p>
            <a:pPr eaLnBrk="1" hangingPunct="1">
              <a:lnSpc>
                <a:spcPct val="90000"/>
              </a:lnSpc>
            </a:pPr>
            <a:r>
              <a:rPr lang="en-GB" sz="2200" b="1" smtClean="0">
                <a:latin typeface="Trebuchet MS" pitchFamily="34" charset="0"/>
              </a:rPr>
              <a:t>21 March: Energy Council (energy ministers from MS) endorses the Commission proposal to </a:t>
            </a: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carry out comprehensive safety and risk assessments</a:t>
            </a:r>
            <a:endParaRPr lang="en-GB" sz="2200" b="1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200" b="1" smtClean="0">
                <a:latin typeface="Trebuchet MS" pitchFamily="34" charset="0"/>
              </a:rPr>
              <a:t>24–25 March: European Council (Heads of State and Government) calls on the Commission and the European Nuclear Safety</a:t>
            </a:r>
            <a:br>
              <a:rPr lang="en-GB" sz="2200" b="1" smtClean="0">
                <a:latin typeface="Trebuchet MS" pitchFamily="34" charset="0"/>
              </a:rPr>
            </a:br>
            <a:r>
              <a:rPr lang="en-GB" sz="2200" b="1" smtClean="0">
                <a:latin typeface="Trebuchet MS" pitchFamily="34" charset="0"/>
              </a:rPr>
              <a:t>Regulators’ Group (ENSREG)</a:t>
            </a:r>
            <a:br>
              <a:rPr lang="en-GB" sz="2200" b="1" smtClean="0">
                <a:latin typeface="Trebuchet MS" pitchFamily="34" charset="0"/>
              </a:rPr>
            </a:br>
            <a:r>
              <a:rPr lang="en-GB" sz="2200" b="1" smtClean="0">
                <a:latin typeface="Trebuchet MS" pitchFamily="34" charset="0"/>
              </a:rPr>
              <a:t>to </a:t>
            </a: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develop the scope and</a:t>
            </a:r>
            <a:b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modalities of the assessments</a:t>
            </a:r>
          </a:p>
          <a:p>
            <a:pPr eaLnBrk="1" hangingPunct="1">
              <a:lnSpc>
                <a:spcPct val="90000"/>
              </a:lnSpc>
            </a:pPr>
            <a:r>
              <a:rPr lang="en-GB" sz="2200" b="1" smtClean="0">
                <a:latin typeface="Trebuchet MS" pitchFamily="34" charset="0"/>
              </a:rPr>
              <a:t>24 May: the Commission and</a:t>
            </a:r>
            <a:br>
              <a:rPr lang="en-GB" sz="2200" b="1" smtClean="0">
                <a:latin typeface="Trebuchet MS" pitchFamily="34" charset="0"/>
              </a:rPr>
            </a:br>
            <a:r>
              <a:rPr lang="en-GB" sz="2200" b="1" smtClean="0">
                <a:latin typeface="Trebuchet MS" pitchFamily="34" charset="0"/>
              </a:rPr>
              <a:t>ENSREG </a:t>
            </a: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reach agreement</a:t>
            </a:r>
            <a:b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on the methodology and the</a:t>
            </a:r>
            <a:b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GB" sz="2200" b="1" smtClean="0">
                <a:solidFill>
                  <a:schemeClr val="accent2"/>
                </a:solidFill>
                <a:latin typeface="Trebuchet MS" pitchFamily="34" charset="0"/>
              </a:rPr>
              <a:t>timetable</a:t>
            </a:r>
            <a:endParaRPr lang="en-GB" sz="2200" b="1" smtClean="0">
              <a:latin typeface="Trebuchet MS" pitchFamily="34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03238" y="790575"/>
            <a:ext cx="601662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GB" sz="4400">
                <a:solidFill>
                  <a:srgbClr val="9ECC3B"/>
                </a:solidFill>
                <a:latin typeface="Trebuchet MS" pitchFamily="34" charset="0"/>
                <a:sym typeface="Wingdings" pitchFamily="2" charset="2"/>
              </a:rPr>
              <a:t></a:t>
            </a:r>
          </a:p>
        </p:txBody>
      </p:sp>
      <p:pic>
        <p:nvPicPr>
          <p:cNvPr id="10245" name="Picture 9" descr="Picture1"/>
          <p:cNvPicPr>
            <a:picLocks noChangeAspect="1" noChangeArrowheads="1"/>
          </p:cNvPicPr>
          <p:nvPr/>
        </p:nvPicPr>
        <p:blipFill>
          <a:blip r:embed="rId3" cstate="print">
            <a:lum bright="-2000" contras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913" y="4022725"/>
            <a:ext cx="3081337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578</Words>
  <Application>Microsoft Office PowerPoint</Application>
  <PresentationFormat>Bildschirmpräsentation (4:3)</PresentationFormat>
  <Paragraphs>103</Paragraphs>
  <Slides>12</Slides>
  <Notes>7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1" baseType="lpstr">
      <vt:lpstr>Verdana</vt:lpstr>
      <vt:lpstr>Arial</vt:lpstr>
      <vt:lpstr>Times New Roman</vt:lpstr>
      <vt:lpstr>Tahoma</vt:lpstr>
      <vt:lpstr>Monotype Sorts</vt:lpstr>
      <vt:lpstr>Symbol</vt:lpstr>
      <vt:lpstr>Trebuchet MS</vt:lpstr>
      <vt:lpstr>Wingdings</vt:lpstr>
      <vt:lpstr>Blank Presentation</vt:lpstr>
      <vt:lpstr>PowerPoint-Präsentation</vt:lpstr>
      <vt:lpstr>OUTLINE</vt:lpstr>
      <vt:lpstr>PowerPoint-Präsentation</vt:lpstr>
      <vt:lpstr>Status of CEG-SAM in October 2011 (1)</vt:lpstr>
      <vt:lpstr>Status of CEG-SAM in October 2011 (2)</vt:lpstr>
      <vt:lpstr>Status of CEG-SAM in October 2011 (3)</vt:lpstr>
      <vt:lpstr>FP7 + 2 (Euratom) 2012 - 2013</vt:lpstr>
      <vt:lpstr>Horizon 2020 - Framework Programme for Research and Innovation (2014 - 2020)</vt:lpstr>
      <vt:lpstr>Safety and risk assessments Milestones</vt:lpstr>
      <vt:lpstr>Assessments – technical scope – Safety</vt:lpstr>
      <vt:lpstr>Assessments – timetable - Safety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delloch</dc:creator>
  <cp:lastModifiedBy>Peters, Ursula</cp:lastModifiedBy>
  <cp:revision>147</cp:revision>
  <cp:lastPrinted>2003-03-26T14:52:49Z</cp:lastPrinted>
  <dcterms:created xsi:type="dcterms:W3CDTF">2002-10-30T14:57:19Z</dcterms:created>
  <dcterms:modified xsi:type="dcterms:W3CDTF">2012-10-15T10:21:43Z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Status and Future of CEG-SAM in October 2011.</vt:lpwstr>
  </property>
</Properties>
</file>