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2" r:id="rId2"/>
    <p:sldId id="296" r:id="rId3"/>
    <p:sldId id="284" r:id="rId4"/>
    <p:sldId id="274" r:id="rId5"/>
    <p:sldId id="300" r:id="rId6"/>
    <p:sldId id="304" r:id="rId7"/>
    <p:sldId id="305" r:id="rId8"/>
    <p:sldId id="312" r:id="rId9"/>
    <p:sldId id="313" r:id="rId10"/>
    <p:sldId id="314" r:id="rId11"/>
    <p:sldId id="287" r:id="rId12"/>
  </p:sldIdLst>
  <p:sldSz cx="9144000" cy="6858000" type="screen4x3"/>
  <p:notesSz cx="6670675" cy="9929813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AEEF"/>
    <a:srgbClr val="33CC33"/>
    <a:srgbClr val="F50F82"/>
    <a:srgbClr val="034EA2"/>
    <a:srgbClr val="008000"/>
    <a:srgbClr val="CC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797" autoAdjust="0"/>
    <p:restoredTop sz="94624" autoAdjust="0"/>
  </p:normalViewPr>
  <p:slideViewPr>
    <p:cSldViewPr snapToObjects="1">
      <p:cViewPr>
        <p:scale>
          <a:sx n="100" d="100"/>
          <a:sy n="100" d="100"/>
        </p:scale>
        <p:origin x="-1531" y="67"/>
      </p:cViewPr>
      <p:guideLst>
        <p:guide orient="horz" pos="768"/>
        <p:guide pos="55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51" d="100"/>
          <a:sy n="51" d="100"/>
        </p:scale>
        <p:origin x="-3030" y="-96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2F16DB2D-772C-49F8-96FE-6972FB94A746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10518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33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83" tIns="46341" rIns="92683" bIns="46341" numCol="1" anchor="t" anchorCtr="0" compatLnSpc="1">
            <a:prstTxWarp prst="textNoShape">
              <a:avLst/>
            </a:prstTxWarp>
          </a:bodyPr>
          <a:lstStyle>
            <a:lvl1pPr algn="l" defTabSz="92710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717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83" tIns="46341" rIns="92683" bIns="4634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887413" y="774700"/>
            <a:ext cx="4954587" cy="3716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4400"/>
            <a:ext cx="4838700" cy="449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83" tIns="46341" rIns="92683" bIns="463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7213"/>
            <a:ext cx="28733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83" tIns="46341" rIns="92683" bIns="46341" numCol="1" anchor="b" anchorCtr="0" compatLnSpc="1">
            <a:prstTxWarp prst="textNoShape">
              <a:avLst/>
            </a:prstTxWarp>
          </a:bodyPr>
          <a:lstStyle>
            <a:lvl1pPr algn="l" defTabSz="92710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47213"/>
            <a:ext cx="28717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83" tIns="46341" rIns="92683" bIns="4634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0229578-6C84-4B39-AFE6-FD62D6E75E1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0309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defRPr sz="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99020D0F-F936-4141-BFD0-C3E53D968E26}" type="slidenum">
              <a:rPr lang="en-US" sz="1200" smtClean="0">
                <a:latin typeface="Times New Roman" pitchFamily="18" charset="0"/>
              </a:rPr>
              <a:pPr/>
              <a:t>1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143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defRPr sz="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EA38B19E-0979-4594-BD13-5D79CC1130D6}" type="slidenum">
              <a:rPr lang="en-US" sz="1200" smtClean="0">
                <a:latin typeface="Times New Roman" pitchFamily="18" charset="0"/>
              </a:rPr>
              <a:pPr/>
              <a:t>3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153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defRPr sz="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CDF7A0C7-40F5-433E-A643-3C1BB8AC898B}" type="slidenum">
              <a:rPr lang="en-US" sz="1200" smtClean="0">
                <a:latin typeface="Times New Roman" pitchFamily="18" charset="0"/>
              </a:rPr>
              <a:pPr/>
              <a:t>4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163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defRPr sz="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FE0C2649-4262-4B29-B3FA-00B4A77D365A}" type="slidenum">
              <a:rPr lang="en-US" sz="1200" smtClean="0">
                <a:latin typeface="Times New Roman" pitchFamily="18" charset="0"/>
              </a:rPr>
              <a:pPr/>
              <a:t>8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22813"/>
            <a:ext cx="4838700" cy="4492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defRPr sz="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7100">
              <a:defRPr sz="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defTabSz="9271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692E38B1-D6C6-4CEF-ADCD-63CA05A6D176}" type="slidenum">
              <a:rPr lang="en-US" sz="1200" smtClean="0">
                <a:latin typeface="Times New Roman" pitchFamily="18" charset="0"/>
              </a:rPr>
              <a:pPr/>
              <a:t>11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184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‹N°›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804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‹N°›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843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‹N°›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309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‹N°›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480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‹N°›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763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‹N°›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123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‹N°›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275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‹N°›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99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‹N°›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610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‹N°›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700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‹N°›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992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tint val="0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1" descr="bandeau1"/>
          <p:cNvPicPr>
            <a:picLocks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4570413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53" descr="bandeau1"/>
          <p:cNvPicPr>
            <a:picLocks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3588" y="6705600"/>
            <a:ext cx="4570412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83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0626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27000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fr-FR"/>
              <a:t>‹N°›</a:t>
            </a:r>
            <a:endParaRPr lang="en-US"/>
          </a:p>
        </p:txBody>
      </p:sp>
      <p:pic>
        <p:nvPicPr>
          <p:cNvPr id="1029" name="Picture 67" descr="header14_vert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041900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8" descr="FP7-eur-RGB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6863" y="5757863"/>
            <a:ext cx="928687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2" descr="euratom_courb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36838"/>
            <a:ext cx="8982075" cy="146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1547813" y="476250"/>
            <a:ext cx="7434262" cy="244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r"/>
            <a:r>
              <a:rPr lang="en-US" sz="2800" b="1">
                <a:solidFill>
                  <a:srgbClr val="034EA2"/>
                </a:solidFill>
              </a:rPr>
              <a:t>ISTC/STCU CONTACT EXPERT GROUP ON SEVERE ACCIDENT MANAGEMENT (CEG-SAM)</a:t>
            </a:r>
            <a:r>
              <a:rPr lang="en-US" sz="2400" b="1">
                <a:solidFill>
                  <a:srgbClr val="034EA2"/>
                </a:solidFill>
              </a:rPr>
              <a:t/>
            </a:r>
            <a:br>
              <a:rPr lang="en-US" sz="2400" b="1">
                <a:solidFill>
                  <a:srgbClr val="034EA2"/>
                </a:solidFill>
              </a:rPr>
            </a:br>
            <a:r>
              <a:rPr lang="en-US" sz="3600" b="1">
                <a:solidFill>
                  <a:srgbClr val="034EA2"/>
                </a:solidFill>
              </a:rPr>
              <a:t/>
            </a:r>
            <a:br>
              <a:rPr lang="en-US" sz="3600" b="1">
                <a:solidFill>
                  <a:srgbClr val="034EA2"/>
                </a:solidFill>
              </a:rPr>
            </a:br>
            <a:r>
              <a:rPr lang="en-US" sz="2400" b="1">
                <a:solidFill>
                  <a:srgbClr val="034EA2"/>
                </a:solidFill>
              </a:rPr>
              <a:t>Status and Future in September 2010</a:t>
            </a:r>
            <a:endParaRPr lang="en-GB" sz="2400" b="1">
              <a:solidFill>
                <a:srgbClr val="034EA2"/>
              </a:solidFill>
            </a:endParaRP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323850" y="4318000"/>
            <a:ext cx="7651750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>
              <a:spcBef>
                <a:spcPct val="20000"/>
              </a:spcBef>
            </a:pPr>
            <a:r>
              <a:rPr lang="en-GB" sz="1200" b="1">
                <a:latin typeface="Tahoma" pitchFamily="34" charset="0"/>
              </a:rPr>
              <a:t>Michel Hugon</a:t>
            </a:r>
          </a:p>
          <a:p>
            <a:pPr algn="r">
              <a:spcBef>
                <a:spcPct val="20000"/>
              </a:spcBef>
            </a:pPr>
            <a:r>
              <a:rPr lang="fr-FR" sz="1200" b="1">
                <a:latin typeface="Tahoma" pitchFamily="34" charset="0"/>
              </a:rPr>
              <a:t>European Commission</a:t>
            </a:r>
          </a:p>
          <a:p>
            <a:pPr algn="r">
              <a:spcBef>
                <a:spcPct val="20000"/>
              </a:spcBef>
            </a:pPr>
            <a:r>
              <a:rPr lang="en-GB" sz="1200" b="1">
                <a:latin typeface="Tahoma" pitchFamily="34" charset="0"/>
              </a:rPr>
              <a:t>DG Research</a:t>
            </a:r>
          </a:p>
          <a:p>
            <a:pPr algn="r">
              <a:spcBef>
                <a:spcPct val="20000"/>
              </a:spcBef>
            </a:pPr>
            <a:r>
              <a:rPr lang="en-GB" sz="1200" b="1">
                <a:latin typeface="Tahoma" pitchFamily="34" charset="0"/>
              </a:rPr>
              <a:t>Directorate Energy (Euratom)</a:t>
            </a:r>
          </a:p>
          <a:p>
            <a:pPr algn="r">
              <a:spcBef>
                <a:spcPct val="20000"/>
              </a:spcBef>
            </a:pPr>
            <a:r>
              <a:rPr lang="en-GB" sz="1200" b="1">
                <a:latin typeface="Tahoma" pitchFamily="34" charset="0"/>
              </a:rPr>
              <a:t>Unit “Fission”</a:t>
            </a:r>
          </a:p>
          <a:p>
            <a:pPr algn="r">
              <a:spcBef>
                <a:spcPct val="20000"/>
              </a:spcBef>
            </a:pPr>
            <a:r>
              <a:rPr lang="en-GB" sz="1200" b="1" i="1">
                <a:solidFill>
                  <a:srgbClr val="008080"/>
                </a:solidFill>
              </a:rPr>
              <a:t>E-mail: Michel.Hugon@ec.europa.eu</a:t>
            </a:r>
          </a:p>
          <a:p>
            <a:pPr algn="r">
              <a:spcBef>
                <a:spcPct val="20000"/>
              </a:spcBef>
            </a:pPr>
            <a:endParaRPr lang="fr-BE" sz="1200" b="1" i="1">
              <a:solidFill>
                <a:srgbClr val="008080"/>
              </a:solidFill>
            </a:endParaRPr>
          </a:p>
          <a:p>
            <a:pPr algn="l">
              <a:spcBef>
                <a:spcPct val="20000"/>
              </a:spcBef>
            </a:pPr>
            <a:r>
              <a:rPr lang="en-GB" sz="1200" b="1">
                <a:solidFill>
                  <a:srgbClr val="F50F82"/>
                </a:solidFill>
              </a:rPr>
              <a:t>18th CEG-SAM Meeting – St Petersburg – 28-30 September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utoUpdateAnimBg="0"/>
      <p:bldP spid="10247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>
            <p:ph type="title" idx="4294967295"/>
          </p:nvPr>
        </p:nvSpPr>
        <p:spPr bwMode="auto">
          <a:xfrm>
            <a:off x="1403350" y="274638"/>
            <a:ext cx="7570788" cy="993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/>
            <a:r>
              <a:rPr lang="en-GB" sz="2800" smtClean="0">
                <a:solidFill>
                  <a:srgbClr val="034EA2"/>
                </a:solidFill>
              </a:rPr>
              <a:t>FP7 - EURATOM  Work Programme</a:t>
            </a:r>
            <a:r>
              <a:rPr lang="en-GB" i="1" smtClean="0">
                <a:solidFill>
                  <a:srgbClr val="034EA2"/>
                </a:solidFill>
              </a:rPr>
              <a:t/>
            </a:r>
            <a:br>
              <a:rPr lang="en-GB" i="1" smtClean="0">
                <a:solidFill>
                  <a:srgbClr val="034EA2"/>
                </a:solidFill>
              </a:rPr>
            </a:br>
            <a:r>
              <a:rPr lang="en-GB" sz="2400" i="1" smtClean="0">
                <a:solidFill>
                  <a:srgbClr val="034EA2"/>
                </a:solidFill>
              </a:rPr>
              <a:t>Nuclear Fission and Radiation Protection</a:t>
            </a:r>
          </a:p>
        </p:txBody>
      </p:sp>
      <p:sp>
        <p:nvSpPr>
          <p:cNvPr id="11267" name="Rectangle 3"/>
          <p:cNvSpPr>
            <a:spLocks noChangeArrowheads="1"/>
          </p:cNvSpPr>
          <p:nvPr>
            <p:ph type="body" idx="4294967295"/>
          </p:nvPr>
        </p:nvSpPr>
        <p:spPr bwMode="auto">
          <a:xfrm>
            <a:off x="611188" y="1417638"/>
            <a:ext cx="7961312" cy="503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Aft>
                <a:spcPct val="30000"/>
              </a:spcAft>
              <a:buFontTx/>
              <a:buNone/>
            </a:pPr>
            <a:r>
              <a:rPr lang="en-GB" sz="1700" b="1" u="sng" smtClean="0">
                <a:solidFill>
                  <a:srgbClr val="3333FF"/>
                </a:solidFill>
                <a:latin typeface="Tahoma" pitchFamily="34" charset="0"/>
              </a:rPr>
              <a:t>5th Call Fission - 2011</a:t>
            </a:r>
            <a:endParaRPr lang="en-GB" sz="1700" b="1" u="sng" smtClean="0">
              <a:latin typeface="Tahoma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GB" sz="1600" smtClean="0"/>
              <a:t>Call Identifier:</a:t>
            </a:r>
            <a:r>
              <a:rPr lang="en-GB" sz="1600" b="1" smtClean="0"/>
              <a:t> FP7-Fission-2011</a:t>
            </a:r>
          </a:p>
          <a:p>
            <a:pPr lvl="1">
              <a:lnSpc>
                <a:spcPct val="80000"/>
              </a:lnSpc>
            </a:pPr>
            <a:r>
              <a:rPr lang="en-GB" sz="1600" b="1" smtClean="0"/>
              <a:t>Publication Date: 20 August 2010</a:t>
            </a:r>
          </a:p>
          <a:p>
            <a:pPr lvl="1">
              <a:lnSpc>
                <a:spcPct val="80000"/>
              </a:lnSpc>
            </a:pPr>
            <a:r>
              <a:rPr lang="en-GB" sz="1600" b="1" smtClean="0"/>
              <a:t>Indicative Budget: M€ 41</a:t>
            </a:r>
          </a:p>
          <a:p>
            <a:pPr lvl="1">
              <a:lnSpc>
                <a:spcPct val="80000"/>
              </a:lnSpc>
            </a:pPr>
            <a:r>
              <a:rPr lang="en-GB" sz="1600" b="1" smtClean="0"/>
              <a:t>Deadline: </a:t>
            </a:r>
            <a:r>
              <a:rPr lang="en-GB" sz="1600" b="1" smtClean="0">
                <a:solidFill>
                  <a:srgbClr val="FF0000"/>
                </a:solidFill>
              </a:rPr>
              <a:t>07 April 2011</a:t>
            </a:r>
            <a:r>
              <a:rPr lang="en-GB" sz="1600" b="1" smtClean="0"/>
              <a:t> at 17:00:00 (GMT + 2)</a:t>
            </a:r>
          </a:p>
          <a:p>
            <a:pPr lvl="1">
              <a:lnSpc>
                <a:spcPct val="80000"/>
              </a:lnSpc>
            </a:pPr>
            <a:r>
              <a:rPr lang="en-GB" sz="1600" smtClean="0"/>
              <a:t>OJ Reference:</a:t>
            </a:r>
            <a:r>
              <a:rPr lang="en-GB" sz="1600" b="1" smtClean="0"/>
              <a:t> </a:t>
            </a:r>
            <a:r>
              <a:rPr lang="en-GB" sz="1600" b="1" smtClean="0">
                <a:solidFill>
                  <a:srgbClr val="FF0000"/>
                </a:solidFill>
              </a:rPr>
              <a:t>OJ C225 of 20 August 2010</a:t>
            </a:r>
            <a:r>
              <a:rPr lang="en-GB" sz="1600" smtClean="0"/>
              <a:t> </a:t>
            </a:r>
            <a:endParaRPr lang="en-GB" sz="1600" b="1" smtClean="0">
              <a:solidFill>
                <a:srgbClr val="FF0000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GB" sz="1600" b="1" smtClean="0">
                <a:solidFill>
                  <a:srgbClr val="FF0000"/>
                </a:solidFill>
              </a:rPr>
              <a:t>http://cordis.europa.eu/fp7/dc/index.cfm</a:t>
            </a:r>
          </a:p>
          <a:p>
            <a:pPr>
              <a:lnSpc>
                <a:spcPct val="80000"/>
              </a:lnSpc>
            </a:pPr>
            <a:endParaRPr lang="fr-BE" sz="1400" b="1" u="sng" smtClean="0">
              <a:solidFill>
                <a:srgbClr val="3333FF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fr-BE" sz="1400" b="1" u="sng" smtClean="0">
              <a:solidFill>
                <a:srgbClr val="3333FF"/>
              </a:solidFill>
            </a:endParaRP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GB" sz="1600" smtClean="0"/>
              <a:t>Management of radioactive waste:</a:t>
            </a:r>
          </a:p>
          <a:p>
            <a:pPr lvl="1">
              <a:lnSpc>
                <a:spcPct val="80000"/>
              </a:lnSpc>
              <a:spcAft>
                <a:spcPct val="30000"/>
              </a:spcAft>
            </a:pPr>
            <a:r>
              <a:rPr lang="en-GB" sz="1600" smtClean="0"/>
              <a:t>Support for future IGD-TP vision/SRA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GB" sz="1600" smtClean="0"/>
              <a:t>Reactor systems</a:t>
            </a:r>
            <a:r>
              <a:rPr lang="fr-BE" sz="1600" smtClean="0"/>
              <a:t>:</a:t>
            </a:r>
            <a:endParaRPr lang="en-GB" sz="1600" smtClean="0"/>
          </a:p>
          <a:p>
            <a:pPr lvl="1">
              <a:lnSpc>
                <a:spcPct val="80000"/>
              </a:lnSpc>
              <a:spcAft>
                <a:spcPct val="30000"/>
              </a:spcAft>
            </a:pPr>
            <a:r>
              <a:rPr lang="en-GB" sz="1600" smtClean="0"/>
              <a:t>Support for SNE-TP SRA</a:t>
            </a:r>
          </a:p>
          <a:p>
            <a:pPr lvl="1">
              <a:lnSpc>
                <a:spcPct val="80000"/>
              </a:lnSpc>
              <a:spcAft>
                <a:spcPct val="30000"/>
              </a:spcAft>
            </a:pPr>
            <a:r>
              <a:rPr lang="en-GB" sz="1600" smtClean="0"/>
              <a:t>Support for ESNII of SET-Plan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fr-BE" sz="1600" smtClean="0"/>
              <a:t>Radiation protection:</a:t>
            </a:r>
            <a:endParaRPr lang="en-GB" sz="1600" smtClean="0"/>
          </a:p>
          <a:p>
            <a:pPr lvl="1">
              <a:lnSpc>
                <a:spcPct val="80000"/>
              </a:lnSpc>
              <a:spcAft>
                <a:spcPct val="30000"/>
              </a:spcAft>
            </a:pPr>
            <a:r>
              <a:rPr lang="en-GB" sz="1600" smtClean="0"/>
              <a:t>Support for MELODI initiative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GB" sz="1600" smtClean="0"/>
              <a:t>Human resources, E&amp;T, Infrastructures, International cooperation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141288"/>
            <a:ext cx="6994525" cy="1127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GB" sz="2800" smtClean="0">
                <a:solidFill>
                  <a:srgbClr val="034EA2"/>
                </a:solidFill>
              </a:rPr>
              <a:t>Future of CEG-SAM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68413"/>
            <a:ext cx="8229600" cy="4857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indent="-609600">
              <a:lnSpc>
                <a:spcPct val="80000"/>
              </a:lnSpc>
              <a:spcAft>
                <a:spcPct val="30000"/>
              </a:spcAft>
            </a:pPr>
            <a:r>
              <a:rPr lang="en-GB" sz="2000" smtClean="0"/>
              <a:t>Continue its previous tasks with ISTC/STCU projects and interaction with SARNET/SARNET 2 </a:t>
            </a:r>
            <a:r>
              <a:rPr lang="en-GB" sz="2000" smtClean="0">
                <a:solidFill>
                  <a:srgbClr val="FF3300"/>
                </a:solidFill>
                <a:sym typeface="Symbol" pitchFamily="18" charset="2"/>
              </a:rPr>
              <a:t> prepare a new </a:t>
            </a:r>
            <a:r>
              <a:rPr lang="en-GB" sz="2000" smtClean="0">
                <a:solidFill>
                  <a:srgbClr val="FF3300"/>
                </a:solidFill>
                <a:cs typeface="Times New Roman" pitchFamily="18" charset="0"/>
              </a:rPr>
              <a:t>document entitled “Interaction between SARNET2 and CEG-SAM activities”</a:t>
            </a:r>
            <a:endParaRPr lang="en-GB" sz="2000" smtClean="0">
              <a:solidFill>
                <a:srgbClr val="FF3300"/>
              </a:solidFill>
              <a:sym typeface="Symbol" pitchFamily="18" charset="2"/>
            </a:endParaRPr>
          </a:p>
          <a:p>
            <a:pPr marL="609600" indent="-609600">
              <a:lnSpc>
                <a:spcPct val="80000"/>
              </a:lnSpc>
              <a:spcAft>
                <a:spcPct val="30000"/>
              </a:spcAft>
            </a:pPr>
            <a:r>
              <a:rPr lang="en-GB" sz="2000" smtClean="0"/>
              <a:t>Include in CEG-SAM co-ordinated projects funded by Euratom and ROSATOM following the 3rd call Fission – 2009 </a:t>
            </a:r>
            <a:r>
              <a:rPr lang="en-GB" sz="2000" smtClean="0">
                <a:sym typeface="Symbol" pitchFamily="18" charset="2"/>
              </a:rPr>
              <a:t> </a:t>
            </a:r>
            <a:r>
              <a:rPr lang="en-GB" sz="2000" b="1" smtClean="0">
                <a:solidFill>
                  <a:srgbClr val="CC0000"/>
                </a:solidFill>
                <a:cs typeface="Arial" charset="0"/>
              </a:rPr>
              <a:t>ERCOSAM ??</a:t>
            </a:r>
            <a:endParaRPr lang="en-GB" sz="2000" smtClean="0">
              <a:sym typeface="Symbol" pitchFamily="18" charset="2"/>
            </a:endParaRPr>
          </a:p>
          <a:p>
            <a:pPr marL="609600" indent="-609600">
              <a:lnSpc>
                <a:spcPct val="80000"/>
              </a:lnSpc>
              <a:spcAft>
                <a:spcPct val="30000"/>
              </a:spcAft>
            </a:pPr>
            <a:r>
              <a:rPr lang="en-GB" sz="2000" smtClean="0"/>
              <a:t>Enlarge the scope of the “CEG SAM” to a “CEG on Safety” to be part of the </a:t>
            </a:r>
            <a:r>
              <a:rPr lang="en-GB" sz="2000" smtClean="0">
                <a:cs typeface="Arial" charset="0"/>
              </a:rPr>
              <a:t>Euratom – ROSATOM  Working Group </a:t>
            </a:r>
            <a:r>
              <a:rPr lang="en-GB" sz="2000" smtClean="0">
                <a:solidFill>
                  <a:srgbClr val="33CC33"/>
                </a:solidFill>
                <a:cs typeface="Arial" charset="0"/>
                <a:sym typeface="Symbol" pitchFamily="18" charset="2"/>
              </a:rPr>
              <a:t> put on hold until the results of the 3rd call Fission - 2009</a:t>
            </a:r>
          </a:p>
          <a:p>
            <a:pPr marL="609600" indent="-609600">
              <a:lnSpc>
                <a:spcPct val="80000"/>
              </a:lnSpc>
              <a:spcAft>
                <a:spcPct val="30000"/>
              </a:spcAft>
            </a:pPr>
            <a:r>
              <a:rPr lang="en-GB" sz="2000" smtClean="0"/>
              <a:t>Investigate the possibility of establishing a structured dialogue between Euratom and Ukraine </a:t>
            </a:r>
            <a:r>
              <a:rPr lang="en-GB" sz="2000" smtClean="0">
                <a:solidFill>
                  <a:srgbClr val="33CC33"/>
                </a:solidFill>
                <a:sym typeface="Symbol" pitchFamily="18" charset="2"/>
              </a:rPr>
              <a:t> Discussion between NASU and Euratom going on; possible role of STCU?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GB" sz="3200" smtClean="0">
                <a:solidFill>
                  <a:srgbClr val="034EA2"/>
                </a:solidFill>
              </a:rPr>
              <a:t>Status of CEG-SAM</a:t>
            </a:r>
            <a:br>
              <a:rPr lang="en-GB" sz="3200" smtClean="0">
                <a:solidFill>
                  <a:srgbClr val="034EA2"/>
                </a:solidFill>
              </a:rPr>
            </a:br>
            <a:r>
              <a:rPr lang="en-GB" sz="3200" smtClean="0">
                <a:solidFill>
                  <a:srgbClr val="034EA2"/>
                </a:solidFill>
              </a:rPr>
              <a:t>in September 2010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fr-BE" smtClean="0"/>
              <a:t>	</a:t>
            </a:r>
            <a:r>
              <a:rPr lang="en-GB" smtClean="0">
                <a:solidFill>
                  <a:srgbClr val="008000"/>
                </a:solidFill>
              </a:rPr>
              <a:t>Quite</a:t>
            </a:r>
            <a:r>
              <a:rPr lang="fr-BE" smtClean="0">
                <a:solidFill>
                  <a:srgbClr val="008000"/>
                </a:solidFill>
              </a:rPr>
              <a:t> </a:t>
            </a:r>
            <a:r>
              <a:rPr lang="en-GB" smtClean="0">
                <a:solidFill>
                  <a:srgbClr val="008000"/>
                </a:solidFill>
              </a:rPr>
              <a:t>successful since its launching in April 2002</a:t>
            </a:r>
          </a:p>
          <a:p>
            <a:pPr>
              <a:lnSpc>
                <a:spcPct val="90000"/>
              </a:lnSpc>
            </a:pPr>
            <a:r>
              <a:rPr lang="en-GB" smtClean="0"/>
              <a:t>Excellent interaction with SARNET</a:t>
            </a:r>
          </a:p>
          <a:p>
            <a:pPr>
              <a:lnSpc>
                <a:spcPct val="90000"/>
              </a:lnSpc>
            </a:pPr>
            <a:r>
              <a:rPr lang="en-GB" smtClean="0"/>
              <a:t>8 ISTC projects funded and completed</a:t>
            </a:r>
          </a:p>
          <a:p>
            <a:pPr>
              <a:lnSpc>
                <a:spcPct val="90000"/>
              </a:lnSpc>
            </a:pPr>
            <a:r>
              <a:rPr lang="en-GB" smtClean="0"/>
              <a:t>6 ISTC projects funded and running</a:t>
            </a:r>
          </a:p>
          <a:p>
            <a:pPr>
              <a:lnSpc>
                <a:spcPct val="90000"/>
              </a:lnSpc>
            </a:pPr>
            <a:r>
              <a:rPr lang="en-GB" smtClean="0"/>
              <a:t>1 STCU project funded and running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63713" y="141288"/>
            <a:ext cx="7138987" cy="10556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GB" sz="2800" smtClean="0">
                <a:solidFill>
                  <a:srgbClr val="034EA2"/>
                </a:solidFill>
              </a:rPr>
              <a:t>ISTC and STCU proposals</a:t>
            </a:r>
            <a:br>
              <a:rPr lang="en-GB" sz="2800" smtClean="0">
                <a:solidFill>
                  <a:srgbClr val="034EA2"/>
                </a:solidFill>
              </a:rPr>
            </a:br>
            <a:r>
              <a:rPr lang="en-GB" sz="2800" smtClean="0">
                <a:solidFill>
                  <a:srgbClr val="034EA2"/>
                </a:solidFill>
              </a:rPr>
              <a:t>of potential interest to CEG-SAM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>
              <a:lnSpc>
                <a:spcPct val="80000"/>
              </a:lnSpc>
              <a:spcAft>
                <a:spcPct val="60000"/>
              </a:spcAft>
              <a:buFontTx/>
              <a:buAutoNum type="arabicPeriod"/>
            </a:pPr>
            <a:r>
              <a:rPr lang="en-GB" sz="2000" smtClean="0"/>
              <a:t>STCU #5244: Nuclear fuel interaction products with structural materials under heavy nuclear – radiation accidents</a:t>
            </a:r>
          </a:p>
          <a:p>
            <a:pPr marL="457200" indent="-457200">
              <a:lnSpc>
                <a:spcPct val="80000"/>
              </a:lnSpc>
              <a:spcAft>
                <a:spcPct val="60000"/>
              </a:spcAft>
              <a:buFontTx/>
              <a:buAutoNum type="arabicPeriod"/>
            </a:pPr>
            <a:r>
              <a:rPr lang="en-GB" sz="2000" smtClean="0"/>
              <a:t>STCU #5243: Interaction studies of improved VVER structural materials at severe accident conditions</a:t>
            </a:r>
          </a:p>
          <a:p>
            <a:pPr marL="457200" indent="-457200">
              <a:lnSpc>
                <a:spcPct val="80000"/>
              </a:lnSpc>
              <a:spcAft>
                <a:spcPct val="60000"/>
              </a:spcAft>
              <a:buFontTx/>
              <a:buAutoNum type="arabicPeriod"/>
            </a:pPr>
            <a:r>
              <a:rPr lang="en-GB" sz="2000" smtClean="0"/>
              <a:t>STCU #4758: Characterisation of hidden fuel containing clusters in the ChNPP </a:t>
            </a:r>
            <a:r>
              <a:rPr lang="en-GB" sz="2000" i="1" smtClean="0">
                <a:solidFill>
                  <a:srgbClr val="FF6600"/>
                </a:solidFill>
              </a:rPr>
              <a:t>replaced by STCU #5244</a:t>
            </a:r>
            <a:endParaRPr lang="en-GB" sz="2000" smtClean="0"/>
          </a:p>
          <a:p>
            <a:pPr marL="457200" indent="-457200">
              <a:lnSpc>
                <a:spcPct val="80000"/>
              </a:lnSpc>
              <a:spcAft>
                <a:spcPct val="60000"/>
              </a:spcAft>
              <a:buFontTx/>
              <a:buAutoNum type="arabicPeriod"/>
            </a:pPr>
            <a:r>
              <a:rPr lang="en-GB" sz="2000" smtClean="0"/>
              <a:t>ISTC #3936: PARAMETER SF5 + SF6 </a:t>
            </a:r>
            <a:r>
              <a:rPr lang="en-GB" sz="2000" i="1" smtClean="0">
                <a:solidFill>
                  <a:srgbClr val="FF6600"/>
                </a:solidFill>
              </a:rPr>
              <a:t>accepted without funding</a:t>
            </a:r>
          </a:p>
          <a:p>
            <a:pPr marL="457200" indent="-457200">
              <a:lnSpc>
                <a:spcPct val="80000"/>
              </a:lnSpc>
              <a:spcAft>
                <a:spcPct val="60000"/>
              </a:spcAft>
              <a:buFontTx/>
              <a:buAutoNum type="arabicPeriod"/>
            </a:pPr>
            <a:r>
              <a:rPr lang="en-GB" sz="2000" smtClean="0"/>
              <a:t>ISTC #3919: VERONIKA </a:t>
            </a:r>
            <a:r>
              <a:rPr lang="en-GB" sz="2000" i="1" smtClean="0">
                <a:solidFill>
                  <a:srgbClr val="FF6600"/>
                </a:solidFill>
              </a:rPr>
              <a:t>accepted without funding</a:t>
            </a:r>
          </a:p>
          <a:p>
            <a:pPr marL="457200" indent="-457200">
              <a:lnSpc>
                <a:spcPct val="80000"/>
              </a:lnSpc>
              <a:spcAft>
                <a:spcPct val="60000"/>
              </a:spcAft>
              <a:buFontTx/>
              <a:buAutoNum type="arabicPeriod"/>
            </a:pPr>
            <a:r>
              <a:rPr lang="en-GB" sz="2000" smtClean="0"/>
              <a:t>ISTC #3609: EXPULS </a:t>
            </a:r>
            <a:r>
              <a:rPr lang="en-GB" sz="2000" i="1" smtClean="0">
                <a:solidFill>
                  <a:srgbClr val="FF6600"/>
                </a:solidFill>
              </a:rPr>
              <a:t>withdrawn</a:t>
            </a:r>
          </a:p>
          <a:p>
            <a:pPr marL="457200" indent="-457200">
              <a:lnSpc>
                <a:spcPct val="80000"/>
              </a:lnSpc>
              <a:spcAft>
                <a:spcPct val="60000"/>
              </a:spcAft>
              <a:buFontTx/>
              <a:buAutoNum type="arabicPeriod"/>
            </a:pPr>
            <a:r>
              <a:rPr lang="en-GB" sz="2000" smtClean="0"/>
              <a:t>ISTC #3702: CHESS-2 </a:t>
            </a:r>
            <a:r>
              <a:rPr lang="en-GB" sz="2000" i="1" smtClean="0">
                <a:solidFill>
                  <a:srgbClr val="FF6600"/>
                </a:solidFill>
              </a:rPr>
              <a:t>accepted without funding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68538" y="260350"/>
            <a:ext cx="6778625" cy="720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GB" sz="3600" smtClean="0">
                <a:solidFill>
                  <a:srgbClr val="034EA2"/>
                </a:solidFill>
              </a:rPr>
              <a:t>ISTC/STCU and the EC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81075"/>
            <a:ext cx="8229600" cy="5543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GB" sz="2400" b="1" smtClean="0">
                <a:solidFill>
                  <a:srgbClr val="034EA2"/>
                </a:solidFill>
              </a:rPr>
              <a:t>ISTC and STCU funding from EC</a:t>
            </a:r>
          </a:p>
          <a:p>
            <a:pPr lvl="1">
              <a:lnSpc>
                <a:spcPct val="80000"/>
              </a:lnSpc>
            </a:pPr>
            <a:r>
              <a:rPr lang="fr-BE" sz="2400" smtClean="0"/>
              <a:t>2007: </a:t>
            </a:r>
            <a:r>
              <a:rPr lang="en-US" sz="2400" smtClean="0"/>
              <a:t>~ 25 M€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2008: ~ 15 M€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2009: ~   8 M€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2010: ~   8 M€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 i="1" smtClean="0"/>
              <a:t>Basic annual cost of ISTC + STCU: ~ 6 M€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2400" i="1" smtClean="0">
              <a:solidFill>
                <a:srgbClr val="034EA2"/>
              </a:solidFill>
            </a:endParaRPr>
          </a:p>
          <a:p>
            <a:pPr>
              <a:lnSpc>
                <a:spcPct val="80000"/>
              </a:lnSpc>
            </a:pPr>
            <a:r>
              <a:rPr lang="en-GB" sz="2400" b="1" smtClean="0">
                <a:solidFill>
                  <a:srgbClr val="034EA2"/>
                </a:solidFill>
              </a:rPr>
              <a:t>Transfer of ISTC/STCU EC management activities in Brussels from DG RTD (Dir. International Relations) to DG AIDCO on 01/01/10</a:t>
            </a:r>
          </a:p>
          <a:p>
            <a:pPr>
              <a:lnSpc>
                <a:spcPct val="80000"/>
              </a:lnSpc>
            </a:pPr>
            <a:r>
              <a:rPr lang="en-GB" sz="2400" b="1" smtClean="0">
                <a:solidFill>
                  <a:srgbClr val="FF0000"/>
                </a:solidFill>
              </a:rPr>
              <a:t>Transfer back from DG AIDCO to DG RTD (Dir. International Relations) on 01/07/10</a:t>
            </a:r>
            <a:endParaRPr lang="en-US" sz="2400" b="1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endParaRPr lang="en-US" sz="2400" smtClean="0"/>
          </a:p>
          <a:p>
            <a:pPr>
              <a:lnSpc>
                <a:spcPct val="80000"/>
              </a:lnSpc>
            </a:pPr>
            <a:r>
              <a:rPr lang="en-US" sz="2400" smtClean="0"/>
              <a:t>Next ISTC Governing Board: 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Next STCU Governing Board: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6334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GB" sz="2800" smtClean="0">
                <a:solidFill>
                  <a:srgbClr val="034EA2"/>
                </a:solidFill>
              </a:rPr>
              <a:t>Status of SARNET2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3054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GB" sz="2800" smtClean="0"/>
              <a:t>Total cost: ~ 39 M€</a:t>
            </a:r>
          </a:p>
          <a:p>
            <a:pPr>
              <a:lnSpc>
                <a:spcPct val="90000"/>
              </a:lnSpc>
            </a:pPr>
            <a:r>
              <a:rPr lang="en-GB" sz="2800" smtClean="0"/>
              <a:t>EC funding: 5.75 M€</a:t>
            </a:r>
          </a:p>
          <a:p>
            <a:pPr>
              <a:lnSpc>
                <a:spcPct val="90000"/>
              </a:lnSpc>
            </a:pPr>
            <a:r>
              <a:rPr lang="en-GB" sz="2800" smtClean="0"/>
              <a:t>41 partners including Canada, South Korea, USA</a:t>
            </a:r>
          </a:p>
          <a:p>
            <a:pPr>
              <a:lnSpc>
                <a:spcPct val="90000"/>
              </a:lnSpc>
            </a:pPr>
            <a:r>
              <a:rPr lang="en-GB" sz="2800" smtClean="0"/>
              <a:t>Started on 01/04/2009 for 4 years</a:t>
            </a:r>
          </a:p>
          <a:p>
            <a:pPr>
              <a:lnSpc>
                <a:spcPct val="90000"/>
              </a:lnSpc>
            </a:pPr>
            <a:r>
              <a:rPr lang="en-GB" sz="2800" smtClean="0"/>
              <a:t>Kick-off meeting on 03/04/2009 in Paris</a:t>
            </a:r>
          </a:p>
          <a:p>
            <a:pPr>
              <a:lnSpc>
                <a:spcPct val="90000"/>
              </a:lnSpc>
            </a:pPr>
            <a:r>
              <a:rPr lang="en-GB" sz="2800" smtClean="0"/>
              <a:t>ERMSAR 2010 on 11-12/05/2010 in Bologna</a:t>
            </a:r>
          </a:p>
          <a:p>
            <a:pPr>
              <a:lnSpc>
                <a:spcPct val="90000"/>
              </a:lnSpc>
            </a:pPr>
            <a:r>
              <a:rPr lang="en-GB" sz="2800" smtClean="0"/>
              <a:t>KINS: 42</a:t>
            </a:r>
            <a:r>
              <a:rPr lang="en-GB" sz="2800" baseline="30000" smtClean="0"/>
              <a:t>nd</a:t>
            </a:r>
            <a:r>
              <a:rPr lang="en-GB" sz="2800" smtClean="0"/>
              <a:t> partner</a:t>
            </a:r>
          </a:p>
          <a:p>
            <a:pPr>
              <a:lnSpc>
                <a:spcPct val="90000"/>
              </a:lnSpc>
            </a:pPr>
            <a:r>
              <a:rPr lang="en-GB" sz="2800" smtClean="0">
                <a:solidFill>
                  <a:srgbClr val="FF0000"/>
                </a:solidFill>
              </a:rPr>
              <a:t>SARNET should become self-sustainable at the end of EC funding (legal entity? source of financing?)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4638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GB" sz="2800" smtClean="0">
                <a:solidFill>
                  <a:srgbClr val="034EA2"/>
                </a:solidFill>
              </a:rPr>
              <a:t>FP7 - EURATOM  Work Programme</a:t>
            </a:r>
            <a:r>
              <a:rPr lang="en-GB" sz="3200" i="1" smtClean="0">
                <a:solidFill>
                  <a:srgbClr val="034EA2"/>
                </a:solidFill>
              </a:rPr>
              <a:t/>
            </a:r>
            <a:br>
              <a:rPr lang="en-GB" sz="3200" i="1" smtClean="0">
                <a:solidFill>
                  <a:srgbClr val="034EA2"/>
                </a:solidFill>
              </a:rPr>
            </a:br>
            <a:r>
              <a:rPr lang="en-GB" sz="2400" i="1" smtClean="0">
                <a:solidFill>
                  <a:srgbClr val="034EA2"/>
                </a:solidFill>
              </a:rPr>
              <a:t>Nuclear Fission and Radiation Protection</a:t>
            </a:r>
            <a:br>
              <a:rPr lang="en-GB" sz="2400" i="1" smtClean="0">
                <a:solidFill>
                  <a:srgbClr val="034EA2"/>
                </a:solidFill>
              </a:rPr>
            </a:br>
            <a:r>
              <a:rPr lang="en-GB" sz="2400" i="1" smtClean="0">
                <a:solidFill>
                  <a:srgbClr val="034EA2"/>
                </a:solidFill>
              </a:rPr>
              <a:t> Cooperation with Russia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28763"/>
            <a:ext cx="8229600" cy="47577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GB" sz="2000" b="1" smtClean="0"/>
              <a:t>S</a:t>
            </a:r>
            <a:r>
              <a:rPr lang="en-GB" sz="2000" b="1" smtClean="0">
                <a:cs typeface="Arial" charset="0"/>
              </a:rPr>
              <a:t>tructured dialogue in the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b="1" smtClean="0">
                <a:cs typeface="Arial" charset="0"/>
              </a:rPr>
              <a:t>	Euratom – ROSATOM  Working Group</a:t>
            </a:r>
          </a:p>
          <a:p>
            <a:pPr>
              <a:lnSpc>
                <a:spcPct val="80000"/>
              </a:lnSpc>
            </a:pPr>
            <a:r>
              <a:rPr lang="en-GB" sz="2000" b="1" smtClean="0">
                <a:cs typeface="Arial" charset="0"/>
              </a:rPr>
              <a:t>Principle: moving from “assistance” to “collaboration approach”</a:t>
            </a:r>
          </a:p>
          <a:p>
            <a:pPr>
              <a:lnSpc>
                <a:spcPct val="80000"/>
              </a:lnSpc>
            </a:pPr>
            <a:r>
              <a:rPr lang="en-GB" sz="2000" b="1" smtClean="0">
                <a:cs typeface="Arial" charset="0"/>
              </a:rPr>
              <a:t>Rosatom informed the EC on 04/12/09 that it will fund the Russian part of the following 6 proposals</a:t>
            </a:r>
            <a:r>
              <a:rPr lang="en-GB" sz="2000" b="1" u="sng" smtClean="0">
                <a:solidFill>
                  <a:srgbClr val="3333FF"/>
                </a:solidFill>
              </a:rPr>
              <a:t> </a:t>
            </a:r>
            <a:r>
              <a:rPr lang="en-GB" sz="2000" b="1" smtClean="0"/>
              <a:t>selected for funding after 3rd Call Fission – 2009</a:t>
            </a:r>
          </a:p>
          <a:p>
            <a:pPr>
              <a:lnSpc>
                <a:spcPct val="80000"/>
              </a:lnSpc>
            </a:pPr>
            <a:r>
              <a:rPr lang="en-GB" sz="2000" b="1" smtClean="0"/>
              <a:t>Rosatom informed the EC in Feb. 2010 that it prefers “option 2”: two parallel, European and Russian, projects linked by a </a:t>
            </a:r>
            <a:r>
              <a:rPr lang="en-GB" sz="2000" b="1" smtClean="0">
                <a:solidFill>
                  <a:schemeClr val="accent2"/>
                </a:solidFill>
              </a:rPr>
              <a:t>coordination agreement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2000" b="1" smtClean="0">
              <a:cs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b="1" smtClean="0">
                <a:solidFill>
                  <a:srgbClr val="008000"/>
                </a:solidFill>
                <a:cs typeface="Arial" charset="0"/>
              </a:rPr>
              <a:t>A- Subjects for which cooperation is welcome: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en-GB" sz="2000" smtClean="0">
                <a:cs typeface="Arial" charset="0"/>
              </a:rPr>
              <a:t>Ageing and lifetime management of RCS </a:t>
            </a:r>
            <a:r>
              <a:rPr lang="en-GB" sz="2000" smtClean="0">
                <a:cs typeface="Arial" charset="0"/>
                <a:sym typeface="Symbol" pitchFamily="18" charset="2"/>
              </a:rPr>
              <a:t> </a:t>
            </a:r>
            <a:r>
              <a:rPr lang="en-GB" sz="2000" b="1" smtClean="0">
                <a:solidFill>
                  <a:srgbClr val="CC0000"/>
                </a:solidFill>
                <a:cs typeface="Arial" charset="0"/>
                <a:sym typeface="Symbol" pitchFamily="18" charset="2"/>
              </a:rPr>
              <a:t>STYLE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en-GB" sz="2000" smtClean="0">
                <a:cs typeface="Arial" charset="0"/>
              </a:rPr>
              <a:t>RPV integrity assessment for long-term operation </a:t>
            </a:r>
            <a:r>
              <a:rPr lang="en-GB" sz="2000" smtClean="0">
                <a:cs typeface="Arial" charset="0"/>
                <a:sym typeface="Symbol" pitchFamily="18" charset="2"/>
              </a:rPr>
              <a:t> </a:t>
            </a:r>
            <a:r>
              <a:rPr lang="en-GB" sz="2000" b="1" smtClean="0">
                <a:solidFill>
                  <a:srgbClr val="CC0000"/>
                </a:solidFill>
                <a:cs typeface="Arial" charset="0"/>
                <a:sym typeface="Symbol" pitchFamily="18" charset="2"/>
              </a:rPr>
              <a:t>LONGLIFE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en-GB" sz="2000" smtClean="0">
                <a:cs typeface="Arial" charset="0"/>
              </a:rPr>
              <a:t>LFR </a:t>
            </a:r>
            <a:r>
              <a:rPr lang="en-GB" sz="2000" smtClean="0">
                <a:cs typeface="Arial" charset="0"/>
                <a:sym typeface="Symbol" pitchFamily="18" charset="2"/>
              </a:rPr>
              <a:t> </a:t>
            </a:r>
            <a:r>
              <a:rPr lang="en-GB" sz="2000" b="1" smtClean="0">
                <a:solidFill>
                  <a:srgbClr val="CC0000"/>
                </a:solidFill>
                <a:cs typeface="Arial" charset="0"/>
                <a:sym typeface="Symbol" pitchFamily="18" charset="2"/>
              </a:rPr>
              <a:t>LEADER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en-GB" sz="2000" smtClean="0">
                <a:cs typeface="Arial" charset="0"/>
              </a:rPr>
              <a:t>GFR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4638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GB" sz="2800" smtClean="0">
                <a:solidFill>
                  <a:srgbClr val="034EA2"/>
                </a:solidFill>
              </a:rPr>
              <a:t>FP7 - EURATOM  Work Programme</a:t>
            </a:r>
            <a:r>
              <a:rPr lang="en-GB" sz="3200" i="1" smtClean="0">
                <a:solidFill>
                  <a:srgbClr val="034EA2"/>
                </a:solidFill>
              </a:rPr>
              <a:t/>
            </a:r>
            <a:br>
              <a:rPr lang="en-GB" sz="3200" i="1" smtClean="0">
                <a:solidFill>
                  <a:srgbClr val="034EA2"/>
                </a:solidFill>
              </a:rPr>
            </a:br>
            <a:r>
              <a:rPr lang="en-GB" sz="2400" i="1" smtClean="0">
                <a:solidFill>
                  <a:srgbClr val="034EA2"/>
                </a:solidFill>
              </a:rPr>
              <a:t>Nuclear Fission and Radiation Protection</a:t>
            </a:r>
            <a:br>
              <a:rPr lang="en-GB" sz="2400" i="1" smtClean="0">
                <a:solidFill>
                  <a:srgbClr val="034EA2"/>
                </a:solidFill>
              </a:rPr>
            </a:br>
            <a:r>
              <a:rPr lang="en-GB" sz="2400" i="1" smtClean="0">
                <a:solidFill>
                  <a:srgbClr val="034EA2"/>
                </a:solidFill>
              </a:rPr>
              <a:t> Cooperation with Russia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600200"/>
            <a:ext cx="8435975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GB" sz="2400" b="1" smtClean="0">
                <a:solidFill>
                  <a:srgbClr val="008000"/>
                </a:solidFill>
                <a:cs typeface="Arial" charset="0"/>
              </a:rPr>
              <a:t>B- Subjects for which cooperation is essential (eligibility criterion):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GB" sz="2400" smtClean="0">
                <a:cs typeface="Arial" charset="0"/>
              </a:rPr>
              <a:t>Development of common ground for cooperation in nuclear education, training and knowledge management </a:t>
            </a:r>
            <a:r>
              <a:rPr lang="en-GB" sz="2400" smtClean="0">
                <a:cs typeface="Arial" charset="0"/>
                <a:sym typeface="Symbol" pitchFamily="18" charset="2"/>
              </a:rPr>
              <a:t></a:t>
            </a:r>
            <a:r>
              <a:rPr lang="en-GB" sz="2400" smtClean="0">
                <a:cs typeface="Arial" charset="0"/>
              </a:rPr>
              <a:t> </a:t>
            </a:r>
            <a:r>
              <a:rPr lang="en-GB" sz="2400" b="1" smtClean="0">
                <a:solidFill>
                  <a:srgbClr val="CC0000"/>
                </a:solidFill>
                <a:cs typeface="Arial" charset="0"/>
              </a:rPr>
              <a:t>ENEN-RU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GB" sz="2400" b="1" smtClean="0">
                <a:solidFill>
                  <a:srgbClr val="0033CC"/>
                </a:solidFill>
                <a:cs typeface="Arial" charset="0"/>
              </a:rPr>
              <a:t>Advanced simulation tools for Gen-IV fast neutron reactors</a:t>
            </a:r>
            <a:endParaRPr lang="en-GB" sz="2400" b="1" smtClean="0">
              <a:solidFill>
                <a:srgbClr val="CC0000"/>
              </a:solidFill>
              <a:cs typeface="Arial" charset="0"/>
            </a:endParaRPr>
          </a:p>
          <a:p>
            <a:pPr>
              <a:lnSpc>
                <a:spcPct val="90000"/>
              </a:lnSpc>
              <a:buFontTx/>
              <a:buChar char="-"/>
            </a:pPr>
            <a:r>
              <a:rPr lang="en-GB" sz="2400" b="1" smtClean="0">
                <a:solidFill>
                  <a:srgbClr val="0033CC"/>
                </a:solidFill>
                <a:cs typeface="Arial" charset="0"/>
              </a:rPr>
              <a:t>Containment thermalhydraulics of current and future LWRs for severe accident management</a:t>
            </a:r>
            <a:r>
              <a:rPr lang="en-GB" sz="2400" smtClean="0">
                <a:cs typeface="Arial" charset="0"/>
              </a:rPr>
              <a:t> (KMS – PANDA – MISTRA - TOSQUAN) </a:t>
            </a:r>
            <a:r>
              <a:rPr lang="en-GB" sz="2400" smtClean="0">
                <a:cs typeface="Arial" charset="0"/>
                <a:sym typeface="Symbol" pitchFamily="18" charset="2"/>
              </a:rPr>
              <a:t> </a:t>
            </a:r>
            <a:r>
              <a:rPr lang="en-GB" sz="2400" b="1" smtClean="0">
                <a:solidFill>
                  <a:srgbClr val="CC0000"/>
                </a:solidFill>
                <a:cs typeface="Arial" charset="0"/>
              </a:rPr>
              <a:t>ERCOSAM </a:t>
            </a:r>
            <a:r>
              <a:rPr lang="en-GB" sz="2400" b="1" smtClean="0">
                <a:solidFill>
                  <a:srgbClr val="FF6600"/>
                </a:solidFill>
                <a:cs typeface="Arial" charset="0"/>
              </a:rPr>
              <a:t>(started on 01/07/10)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GB" sz="2400" smtClean="0">
                <a:cs typeface="Arial" charset="0"/>
              </a:rPr>
              <a:t>Molten salt reactor </a:t>
            </a:r>
            <a:r>
              <a:rPr lang="en-GB" sz="2400" smtClean="0">
                <a:cs typeface="Arial" charset="0"/>
                <a:sym typeface="Symbol" pitchFamily="18" charset="2"/>
              </a:rPr>
              <a:t> </a:t>
            </a:r>
            <a:r>
              <a:rPr lang="en-GB" sz="2400" b="1" smtClean="0">
                <a:solidFill>
                  <a:srgbClr val="CC0000"/>
                </a:solidFill>
                <a:cs typeface="Arial" charset="0"/>
              </a:rPr>
              <a:t>EVOL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e la date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sz="1200" smtClean="0">
                <a:latin typeface="Tahoma" pitchFamily="34" charset="0"/>
              </a:rPr>
              <a:t>	</a:t>
            </a:r>
          </a:p>
        </p:txBody>
      </p:sp>
      <p:sp>
        <p:nvSpPr>
          <p:cNvPr id="172034" name="Rectangle 2"/>
          <p:cNvSpPr>
            <a:spLocks noChangeArrowheads="1"/>
          </p:cNvSpPr>
          <p:nvPr/>
        </p:nvSpPr>
        <p:spPr bwMode="auto">
          <a:xfrm>
            <a:off x="2411413" y="265113"/>
            <a:ext cx="6324600" cy="1363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r"/>
            <a:endParaRPr lang="en-GB" sz="3200">
              <a:solidFill>
                <a:schemeClr val="tx2"/>
              </a:solidFill>
              <a:latin typeface="Tahoma" pitchFamily="34" charset="0"/>
            </a:endParaRPr>
          </a:p>
        </p:txBody>
      </p:sp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990600" y="1905000"/>
            <a:ext cx="7745413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rgbClr val="72BF44"/>
              </a:buClr>
              <a:buFont typeface="Monotype Sorts" pitchFamily="2" charset="2"/>
              <a:buChar char="l"/>
            </a:pPr>
            <a:endParaRPr lang="en-GB">
              <a:latin typeface="Tahoma" pitchFamily="34" charset="0"/>
            </a:endParaRPr>
          </a:p>
        </p:txBody>
      </p:sp>
      <p:sp>
        <p:nvSpPr>
          <p:cNvPr id="922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619250" y="404813"/>
            <a:ext cx="7345363" cy="936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GB" sz="2800" smtClean="0">
                <a:solidFill>
                  <a:srgbClr val="034EA2"/>
                </a:solidFill>
              </a:rPr>
              <a:t>FP7 - EURATOM  Work Programme</a:t>
            </a:r>
            <a:r>
              <a:rPr lang="en-GB" sz="3200" i="1" smtClean="0">
                <a:solidFill>
                  <a:srgbClr val="034EA2"/>
                </a:solidFill>
              </a:rPr>
              <a:t/>
            </a:r>
            <a:br>
              <a:rPr lang="en-GB" sz="3200" i="1" smtClean="0">
                <a:solidFill>
                  <a:srgbClr val="034EA2"/>
                </a:solidFill>
              </a:rPr>
            </a:br>
            <a:r>
              <a:rPr lang="en-GB" sz="2400" i="1" smtClean="0">
                <a:solidFill>
                  <a:srgbClr val="034EA2"/>
                </a:solidFill>
              </a:rPr>
              <a:t>Nuclear Fission and Radiation Protection</a:t>
            </a:r>
          </a:p>
        </p:txBody>
      </p:sp>
      <p:sp>
        <p:nvSpPr>
          <p:cNvPr id="922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28775"/>
            <a:ext cx="8507413" cy="4895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GB" sz="2000" b="1" u="sng" smtClean="0">
                <a:solidFill>
                  <a:srgbClr val="3333FF"/>
                </a:solidFill>
              </a:rPr>
              <a:t>4th Call Fission – 2010</a:t>
            </a:r>
          </a:p>
          <a:p>
            <a:pPr lvl="1">
              <a:lnSpc>
                <a:spcPct val="80000"/>
              </a:lnSpc>
            </a:pPr>
            <a:r>
              <a:rPr lang="en-GB" sz="2000" smtClean="0"/>
              <a:t>Identifier:</a:t>
            </a:r>
            <a:r>
              <a:rPr lang="en-GB" sz="2000" b="1" smtClean="0"/>
              <a:t> FP7-Fission-2010</a:t>
            </a:r>
          </a:p>
          <a:p>
            <a:pPr lvl="1">
              <a:lnSpc>
                <a:spcPct val="80000"/>
              </a:lnSpc>
            </a:pPr>
            <a:r>
              <a:rPr lang="en-GB" sz="2000" b="1" smtClean="0"/>
              <a:t>Publication Date: 13 November 2009</a:t>
            </a:r>
          </a:p>
          <a:p>
            <a:pPr lvl="1">
              <a:lnSpc>
                <a:spcPct val="80000"/>
              </a:lnSpc>
            </a:pPr>
            <a:r>
              <a:rPr lang="en-GB" sz="2000" b="1" smtClean="0"/>
              <a:t>Indicative Budget: M€ 49.8</a:t>
            </a:r>
          </a:p>
          <a:p>
            <a:pPr lvl="1">
              <a:lnSpc>
                <a:spcPct val="80000"/>
              </a:lnSpc>
            </a:pPr>
            <a:r>
              <a:rPr lang="en-GB" sz="2000" b="1" smtClean="0"/>
              <a:t>Deadline: </a:t>
            </a:r>
            <a:r>
              <a:rPr lang="en-GB" sz="2000" b="1" smtClean="0">
                <a:solidFill>
                  <a:srgbClr val="FF0000"/>
                </a:solidFill>
              </a:rPr>
              <a:t>08 April 2010</a:t>
            </a:r>
            <a:r>
              <a:rPr lang="en-GB" sz="2000" b="1" smtClean="0"/>
              <a:t> at 17:00:00 (GMT + 2)</a:t>
            </a:r>
          </a:p>
          <a:p>
            <a:pPr lvl="1">
              <a:lnSpc>
                <a:spcPct val="80000"/>
              </a:lnSpc>
            </a:pPr>
            <a:r>
              <a:rPr lang="en-GB" sz="2000" smtClean="0"/>
              <a:t>Evaluation of proposals:</a:t>
            </a:r>
            <a:r>
              <a:rPr lang="en-GB" sz="2000" b="1" smtClean="0"/>
              <a:t> May 2010</a:t>
            </a:r>
          </a:p>
          <a:p>
            <a:pPr lvl="1">
              <a:lnSpc>
                <a:spcPct val="80000"/>
              </a:lnSpc>
            </a:pPr>
            <a:r>
              <a:rPr lang="en-GB" sz="2000" smtClean="0"/>
              <a:t>OJ Reference:</a:t>
            </a:r>
            <a:r>
              <a:rPr lang="en-GB" sz="2000" b="1" smtClean="0"/>
              <a:t> </a:t>
            </a:r>
            <a:r>
              <a:rPr lang="en-GB" sz="2000" b="1" smtClean="0">
                <a:solidFill>
                  <a:srgbClr val="FF0000"/>
                </a:solidFill>
              </a:rPr>
              <a:t>OJ C284 of 25 November 2009</a:t>
            </a:r>
          </a:p>
          <a:p>
            <a:pPr lvl="1">
              <a:lnSpc>
                <a:spcPct val="80000"/>
              </a:lnSpc>
            </a:pPr>
            <a:r>
              <a:rPr lang="en-GB" sz="2000" b="1" smtClean="0">
                <a:solidFill>
                  <a:srgbClr val="FF0000"/>
                </a:solidFill>
              </a:rPr>
              <a:t>http://cordis.europa.eu/fp7/dc/index.cfm</a:t>
            </a:r>
          </a:p>
          <a:p>
            <a:pPr>
              <a:lnSpc>
                <a:spcPct val="80000"/>
              </a:lnSpc>
            </a:pPr>
            <a:endParaRPr lang="en-GB" sz="1800" b="1" u="sng" smtClean="0">
              <a:solidFill>
                <a:srgbClr val="3333FF"/>
              </a:solidFill>
            </a:endParaRPr>
          </a:p>
          <a:p>
            <a:pPr>
              <a:lnSpc>
                <a:spcPct val="80000"/>
              </a:lnSpc>
            </a:pPr>
            <a:r>
              <a:rPr lang="en-GB" sz="2000" u="sng" smtClean="0">
                <a:solidFill>
                  <a:srgbClr val="3333FF"/>
                </a:solidFill>
              </a:rPr>
              <a:t>Reactor systems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2000" u="sng" smtClean="0">
              <a:solidFill>
                <a:srgbClr val="3333FF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GB" sz="2000" smtClean="0">
                <a:solidFill>
                  <a:srgbClr val="3333FF"/>
                </a:solidFill>
              </a:rPr>
              <a:t>Safety and competitiveness of existing and future nuclear installations</a:t>
            </a:r>
          </a:p>
          <a:p>
            <a:pPr lvl="2">
              <a:lnSpc>
                <a:spcPct val="80000"/>
              </a:lnSpc>
            </a:pPr>
            <a:r>
              <a:rPr lang="en-GB" sz="1800" smtClean="0"/>
              <a:t>Ageing of non-metallic NPP components (</a:t>
            </a:r>
            <a:r>
              <a:rPr lang="en-GB" sz="1800" smtClean="0">
                <a:solidFill>
                  <a:srgbClr val="3333FF"/>
                </a:solidFill>
              </a:rPr>
              <a:t>coop. with China welcome</a:t>
            </a:r>
            <a:r>
              <a:rPr lang="en-GB" sz="1800" smtClean="0"/>
              <a:t>) </a:t>
            </a:r>
            <a:r>
              <a:rPr lang="en-GB" sz="1800" b="1" smtClean="0">
                <a:solidFill>
                  <a:srgbClr val="FF0000"/>
                </a:solidFill>
              </a:rPr>
              <a:t>ADVANCE</a:t>
            </a:r>
          </a:p>
        </p:txBody>
      </p:sp>
      <p:sp>
        <p:nvSpPr>
          <p:cNvPr id="9223" name="Rectangle 6"/>
          <p:cNvSpPr>
            <a:spLocks noChangeArrowheads="1"/>
          </p:cNvSpPr>
          <p:nvPr/>
        </p:nvSpPr>
        <p:spPr bwMode="auto">
          <a:xfrm>
            <a:off x="2286000" y="3246438"/>
            <a:ext cx="4572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fr-BE"/>
          </a:p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720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a date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sz="1200" smtClean="0">
                <a:latin typeface="Tahoma" pitchFamily="34" charset="0"/>
              </a:rPr>
              <a:t>		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47813" y="476250"/>
            <a:ext cx="7416800" cy="9413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GB" sz="2800" smtClean="0">
                <a:solidFill>
                  <a:srgbClr val="034EA2"/>
                </a:solidFill>
              </a:rPr>
              <a:t>FP7 - EURATOM  Work Programme</a:t>
            </a:r>
            <a:r>
              <a:rPr lang="en-GB" sz="3200" i="1" smtClean="0">
                <a:solidFill>
                  <a:srgbClr val="034EA2"/>
                </a:solidFill>
              </a:rPr>
              <a:t/>
            </a:r>
            <a:br>
              <a:rPr lang="en-GB" sz="3200" i="1" smtClean="0">
                <a:solidFill>
                  <a:srgbClr val="034EA2"/>
                </a:solidFill>
              </a:rPr>
            </a:br>
            <a:r>
              <a:rPr lang="en-GB" sz="2400" i="1" smtClean="0">
                <a:solidFill>
                  <a:srgbClr val="034EA2"/>
                </a:solidFill>
              </a:rPr>
              <a:t>Nuclear Fission and Radiation Protection</a:t>
            </a:r>
            <a:endParaRPr lang="fr-FR" sz="2400" i="1" smtClean="0">
              <a:solidFill>
                <a:srgbClr val="034EA2"/>
              </a:solidFill>
            </a:endParaRP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>
              <a:lnSpc>
                <a:spcPct val="80000"/>
              </a:lnSpc>
            </a:pPr>
            <a:r>
              <a:rPr lang="en-GB" sz="1800" smtClean="0">
                <a:solidFill>
                  <a:srgbClr val="3333FF"/>
                </a:solidFill>
              </a:rPr>
              <a:t>Cross-cutting aspects for nuclear systems</a:t>
            </a:r>
          </a:p>
          <a:p>
            <a:pPr lvl="2">
              <a:lnSpc>
                <a:spcPct val="80000"/>
              </a:lnSpc>
            </a:pPr>
            <a:r>
              <a:rPr lang="en-GB" sz="1800" smtClean="0"/>
              <a:t>R&amp;D activities in support of the implementation of SRA of SNE-TP </a:t>
            </a:r>
            <a:r>
              <a:rPr lang="en-GB" sz="1800" b="1" smtClean="0">
                <a:solidFill>
                  <a:srgbClr val="FF0000"/>
                </a:solidFill>
              </a:rPr>
              <a:t>MAX, FREYA</a:t>
            </a:r>
          </a:p>
          <a:p>
            <a:pPr lvl="2">
              <a:lnSpc>
                <a:spcPct val="80000"/>
              </a:lnSpc>
            </a:pPr>
            <a:r>
              <a:rPr lang="en-GB" sz="1800" smtClean="0"/>
              <a:t>Coordination and support of Euratom contribution to GIF</a:t>
            </a:r>
          </a:p>
          <a:p>
            <a:pPr lvl="2">
              <a:lnSpc>
                <a:spcPct val="80000"/>
              </a:lnSpc>
            </a:pPr>
            <a:r>
              <a:rPr lang="en-GB" sz="1800" smtClean="0"/>
              <a:t>Material research (EERA) </a:t>
            </a:r>
            <a:r>
              <a:rPr lang="en-GB" sz="1800" b="1" smtClean="0">
                <a:solidFill>
                  <a:srgbClr val="FF0000"/>
                </a:solidFill>
              </a:rPr>
              <a:t>MATTER</a:t>
            </a:r>
          </a:p>
          <a:p>
            <a:pPr lvl="1">
              <a:lnSpc>
                <a:spcPct val="80000"/>
              </a:lnSpc>
            </a:pPr>
            <a:r>
              <a:rPr lang="en-GB" sz="1800" smtClean="0">
                <a:solidFill>
                  <a:srgbClr val="3333FF"/>
                </a:solidFill>
              </a:rPr>
              <a:t>Advanced systems for non electrical uses of nuclear energy </a:t>
            </a:r>
            <a:r>
              <a:rPr lang="en-GB" sz="1800" b="1" smtClean="0">
                <a:solidFill>
                  <a:srgbClr val="FF0000"/>
                </a:solidFill>
              </a:rPr>
              <a:t>ARCHER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GB" sz="2000" smtClean="0">
                <a:solidFill>
                  <a:srgbClr val="3333FF"/>
                </a:solidFill>
              </a:rPr>
              <a:t>Infrastructures </a:t>
            </a:r>
            <a:r>
              <a:rPr lang="en-GB" sz="1800" b="1" smtClean="0">
                <a:solidFill>
                  <a:srgbClr val="FF0000"/>
                </a:solidFill>
              </a:rPr>
              <a:t>ERINDA, EURACT-NMR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GB" sz="2000" u="sng" smtClean="0">
                <a:solidFill>
                  <a:srgbClr val="3333FF"/>
                </a:solidFill>
              </a:rPr>
              <a:t>Human Resources, Mobility and Training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GB" sz="2000" u="sng" smtClean="0">
                <a:solidFill>
                  <a:srgbClr val="3333FF"/>
                </a:solidFill>
              </a:rPr>
              <a:t>Cooperation with Third Countries:</a:t>
            </a:r>
            <a:r>
              <a:rPr lang="en-GB" sz="2000" smtClean="0">
                <a:solidFill>
                  <a:srgbClr val="3333FF"/>
                </a:solidFill>
              </a:rPr>
              <a:t> </a:t>
            </a:r>
            <a:r>
              <a:rPr lang="en-GB" sz="2000" smtClean="0">
                <a:solidFill>
                  <a:srgbClr val="CC0000"/>
                </a:solidFill>
              </a:rPr>
              <a:t>cooperation with China</a:t>
            </a:r>
          </a:p>
          <a:p>
            <a:pPr lvl="1">
              <a:lnSpc>
                <a:spcPct val="80000"/>
              </a:lnSpc>
            </a:pPr>
            <a:r>
              <a:rPr lang="en-GB" sz="1800" smtClean="0">
                <a:solidFill>
                  <a:srgbClr val="3333FF"/>
                </a:solidFill>
              </a:rPr>
              <a:t>Subjects in which cooperation is welcome </a:t>
            </a:r>
          </a:p>
          <a:p>
            <a:pPr lvl="1">
              <a:lnSpc>
                <a:spcPct val="80000"/>
              </a:lnSpc>
            </a:pPr>
            <a:r>
              <a:rPr lang="en-GB" sz="1800" smtClean="0">
                <a:solidFill>
                  <a:srgbClr val="3333FF"/>
                </a:solidFill>
              </a:rPr>
              <a:t>Subjects in which cooperation is essential</a:t>
            </a:r>
          </a:p>
          <a:p>
            <a:pPr lvl="2">
              <a:lnSpc>
                <a:spcPct val="80000"/>
              </a:lnSpc>
            </a:pPr>
            <a:r>
              <a:rPr lang="en-GB" sz="1600" smtClean="0"/>
              <a:t>Nuclear education and training </a:t>
            </a:r>
            <a:r>
              <a:rPr lang="en-GB" sz="1800" b="1" smtClean="0">
                <a:solidFill>
                  <a:srgbClr val="FF0000"/>
                </a:solidFill>
              </a:rPr>
              <a:t>ECNET</a:t>
            </a:r>
          </a:p>
          <a:p>
            <a:pPr lvl="2">
              <a:lnSpc>
                <a:spcPct val="80000"/>
              </a:lnSpc>
            </a:pPr>
            <a:r>
              <a:rPr lang="en-GB" sz="1600" smtClean="0"/>
              <a:t>Reliability of programming for automation </a:t>
            </a:r>
            <a:r>
              <a:rPr lang="en-GB" sz="1800" b="1" smtClean="0">
                <a:solidFill>
                  <a:srgbClr val="FF0000"/>
                </a:solidFill>
              </a:rPr>
              <a:t>HARMONICS</a:t>
            </a:r>
          </a:p>
          <a:p>
            <a:pPr lvl="2">
              <a:lnSpc>
                <a:spcPct val="80000"/>
              </a:lnSpc>
            </a:pPr>
            <a:r>
              <a:rPr lang="en-GB" sz="1600" smtClean="0"/>
              <a:t>SCWR fuel qualification tests </a:t>
            </a:r>
            <a:r>
              <a:rPr lang="en-GB" sz="1800" b="1" smtClean="0">
                <a:solidFill>
                  <a:srgbClr val="FF0000"/>
                </a:solidFill>
              </a:rPr>
              <a:t>SCWR-FQT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632</Words>
  <Application>Microsoft Office PowerPoint</Application>
  <PresentationFormat>Bildschirmpräsentation (4:3)</PresentationFormat>
  <Paragraphs>121</Paragraphs>
  <Slides>11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8" baseType="lpstr">
      <vt:lpstr>Verdana</vt:lpstr>
      <vt:lpstr>Arial</vt:lpstr>
      <vt:lpstr>Times New Roman</vt:lpstr>
      <vt:lpstr>Tahoma</vt:lpstr>
      <vt:lpstr>Symbol</vt:lpstr>
      <vt:lpstr>Monotype Sorts</vt:lpstr>
      <vt:lpstr>Blank Presentation</vt:lpstr>
      <vt:lpstr>PowerPoint-Präsentation</vt:lpstr>
      <vt:lpstr>Status of CEG-SAM in September 2010</vt:lpstr>
      <vt:lpstr>ISTC and STCU proposals of potential interest to CEG-SAM</vt:lpstr>
      <vt:lpstr>ISTC/STCU and the EC</vt:lpstr>
      <vt:lpstr>Status of SARNET2</vt:lpstr>
      <vt:lpstr>FP7 - EURATOM  Work Programme Nuclear Fission and Radiation Protection  Cooperation with Russia</vt:lpstr>
      <vt:lpstr>FP7 - EURATOM  Work Programme Nuclear Fission and Radiation Protection  Cooperation with Russia</vt:lpstr>
      <vt:lpstr>FP7 - EURATOM  Work Programme Nuclear Fission and Radiation Protection</vt:lpstr>
      <vt:lpstr>FP7 - EURATOM  Work Programme Nuclear Fission and Radiation Protection</vt:lpstr>
      <vt:lpstr>FP7 - EURATOM  Work Programme Nuclear Fission and Radiation Protection</vt:lpstr>
      <vt:lpstr>Future of CEG-SAM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delloch</dc:creator>
  <cp:lastModifiedBy>Peters, Ursula</cp:lastModifiedBy>
  <cp:revision>132</cp:revision>
  <cp:lastPrinted>2003-03-26T14:52:49Z</cp:lastPrinted>
  <dcterms:created xsi:type="dcterms:W3CDTF">2002-10-30T14:57:19Z</dcterms:created>
  <dcterms:modified xsi:type="dcterms:W3CDTF">2012-10-12T16:33:05Z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>Status and Future of the CEG-SAM group in September 2010.</vt:lpwstr>
  </property>
</Properties>
</file>