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2" r:id="rId2"/>
    <p:sldId id="263" r:id="rId3"/>
    <p:sldId id="270" r:id="rId4"/>
    <p:sldId id="296" r:id="rId5"/>
    <p:sldId id="284" r:id="rId6"/>
    <p:sldId id="274" r:id="rId7"/>
    <p:sldId id="282" r:id="rId8"/>
    <p:sldId id="300" r:id="rId9"/>
    <p:sldId id="297" r:id="rId10"/>
    <p:sldId id="289" r:id="rId11"/>
    <p:sldId id="290" r:id="rId12"/>
    <p:sldId id="291" r:id="rId13"/>
    <p:sldId id="287" r:id="rId14"/>
    <p:sldId id="299" r:id="rId15"/>
  </p:sldIdLst>
  <p:sldSz cx="9144000" cy="6858000" type="screen4x3"/>
  <p:notesSz cx="6670675" cy="99298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33CC33"/>
    <a:srgbClr val="FF6600"/>
    <a:srgbClr val="F50F82"/>
    <a:srgbClr val="034EA2"/>
    <a:srgbClr val="008000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100" d="100"/>
          <a:sy n="100" d="100"/>
        </p:scale>
        <p:origin x="-1531" y="67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186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3833139-6EB5-4809-9A31-898BAD93C3F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757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33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717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7470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4400"/>
            <a:ext cx="4838700" cy="449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8733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47213"/>
            <a:ext cx="28717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fld id="{39B40FA6-C9F7-4E20-895C-F2E8331A6E2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2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2A929-2BF5-498F-9C60-1771106B2D46}" type="slidenum">
              <a:rPr lang="en-US"/>
              <a:pPr/>
              <a:t>1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58CC2-7C11-4757-A08E-3FA8A2796D74}" type="slidenum">
              <a:rPr lang="en-US"/>
              <a:pPr/>
              <a:t>2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798EC-24DC-4FB9-BB60-07FB1E302546}" type="slidenum">
              <a:rPr lang="en-US"/>
              <a:pPr/>
              <a:t>3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A31E8-98D7-40D9-88FB-3E96543C5787}" type="slidenum">
              <a:rPr lang="en-US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B9AFF-D9C2-47B4-A23F-66E5B1C49AAD}" type="slidenum">
              <a:rPr lang="en-US"/>
              <a:pPr/>
              <a:t>6</a:t>
            </a:fld>
            <a:endParaRPr lang="en-US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2AFB5-5E91-4B26-8E67-0114C670F5CA}" type="slidenum">
              <a:rPr lang="en-US"/>
              <a:pPr/>
              <a:t>9</a:t>
            </a:fld>
            <a:endParaRPr lang="en-US"/>
          </a:p>
        </p:txBody>
      </p:sp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CC362-D90B-4725-9C54-5572E1F1A245}" type="slidenum">
              <a:rPr lang="en-US"/>
              <a:pPr/>
              <a:t>13</a:t>
            </a:fld>
            <a:endParaRPr lang="en-US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0E47C-33F0-4C4E-BE59-F4DD47BDE94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9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00E596-A30F-47C5-A278-D4FE56B4E5B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44D159-3519-43E2-8724-B304E3B150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F39F32-AF7C-451B-AD86-F44E20E25A8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2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A5FAEB-1022-4D9A-B5C3-FDC15F40AC0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0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9C177-2E6C-46E1-80F3-848016CF9B4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5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0C5C7-91AE-47A2-9C1A-43C224FD68D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5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CEA4AA-866E-4640-BC4C-CA72A387B3D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1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1289A-151E-4B26-91E6-34302E16FCC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96D1A-7848-466F-BFAD-503ED51FA01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1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B1C5DC-4D23-414C-9913-25046D8B570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7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" name="Picture 51" descr="bandeau1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7" name="Picture 53" descr="bandeau1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fld id="{F8AC64DD-2024-4E75-A112-37FF6604B659}" type="slidenum">
              <a:rPr lang="en-US"/>
              <a:pPr/>
              <a:t>‹Nr.›</a:t>
            </a:fld>
            <a:endParaRPr lang="en-US"/>
          </a:p>
        </p:txBody>
      </p:sp>
      <p:pic>
        <p:nvPicPr>
          <p:cNvPr id="1091" name="Picture 67" descr="header14_ve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FP7-eur-RGB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Michel.Hugon@ec.europa.e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ordis.europa.eu/fp7/euratom-fission/fisa2009_e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rdis.europa.eu/fp7/euratom-fission/news-events_en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5E7F-44CD-4C9E-9836-6A6F0AFDE64B}" type="slidenum">
              <a:rPr lang="en-US"/>
              <a:pPr/>
              <a:t>1</a:t>
            </a:fld>
            <a:endParaRPr lang="en-US"/>
          </a:p>
        </p:txBody>
      </p:sp>
      <p:pic>
        <p:nvPicPr>
          <p:cNvPr id="10252" name="Picture 12" descr="euratom_cour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ISTC/STCU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Future in March 2009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Michel Hugon</a:t>
            </a:r>
          </a:p>
          <a:p>
            <a:pPr algn="r">
              <a:spcBef>
                <a:spcPct val="20000"/>
              </a:spcBef>
            </a:pPr>
            <a:r>
              <a:rPr lang="fr-FR" sz="1200" b="1">
                <a:latin typeface="Tahoma" pitchFamily="34" charset="0"/>
              </a:rPr>
              <a:t>European Commission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DG Research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Directorate Energy (Euratom)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Unit “Fission”</a:t>
            </a:r>
          </a:p>
          <a:p>
            <a:pPr algn="r">
              <a:spcBef>
                <a:spcPct val="20000"/>
              </a:spcBef>
            </a:pPr>
            <a:r>
              <a:rPr lang="en-GB" sz="1200" b="1" i="1">
                <a:solidFill>
                  <a:srgbClr val="008080"/>
                </a:solidFill>
              </a:rPr>
              <a:t>E-mail: </a:t>
            </a:r>
            <a:r>
              <a:rPr lang="en-GB" sz="1200" b="1" i="1">
                <a:solidFill>
                  <a:srgbClr val="008080"/>
                </a:solidFill>
                <a:hlinkClick r:id="rId4"/>
              </a:rPr>
              <a:t>Michel.Hugon@ec.europa.eu</a:t>
            </a:r>
            <a:endParaRPr lang="en-GB" sz="1200" b="1" i="1">
              <a:solidFill>
                <a:srgbClr val="008080"/>
              </a:solidFill>
            </a:endParaRP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15th CEG-SAM Meeting – Villigen – 10-12 March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084A5-2C47-4F3B-848C-F2CE28351014}" type="slidenum">
              <a:rPr lang="en-US"/>
              <a:pPr/>
              <a:t>10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FP7 - EURATOM  Work Programme</a:t>
            </a:r>
            <a:r>
              <a:rPr lang="en-GB" sz="3200" i="1">
                <a:solidFill>
                  <a:srgbClr val="034EA2"/>
                </a:solidFill>
              </a:rPr>
              <a:t/>
            </a:r>
            <a:br>
              <a:rPr lang="en-GB" sz="32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GB" sz="2400" b="1"/>
              <a:t>S</a:t>
            </a:r>
            <a:r>
              <a:rPr lang="en-GB" sz="2400" b="1">
                <a:cs typeface="Arial" charset="0"/>
              </a:rPr>
              <a:t>tructured dialogue in 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>
                <a:cs typeface="Arial" charset="0"/>
              </a:rPr>
              <a:t>	Euratom – ROSATOM  Working Group</a:t>
            </a:r>
          </a:p>
          <a:p>
            <a:pPr>
              <a:lnSpc>
                <a:spcPct val="90000"/>
              </a:lnSpc>
            </a:pPr>
            <a:r>
              <a:rPr lang="en-GB" sz="2400" b="1">
                <a:cs typeface="Arial" charset="0"/>
              </a:rPr>
              <a:t>Principle: moving from “assistance” to “collaboration approach”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400" b="1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>
                <a:solidFill>
                  <a:srgbClr val="008000"/>
                </a:solidFill>
                <a:cs typeface="Arial" charset="0"/>
              </a:rPr>
              <a:t>A- Subjects for which cooperation is welcome: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>
                <a:cs typeface="Arial" charset="0"/>
              </a:rPr>
              <a:t>Ageing and lifetime management of RCS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>
                <a:cs typeface="Arial" charset="0"/>
              </a:rPr>
              <a:t>RPV integrity assessment for long-term operation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>
                <a:cs typeface="Arial" charset="0"/>
              </a:rPr>
              <a:t>LFR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>
                <a:cs typeface="Arial" charset="0"/>
              </a:rPr>
              <a:t>GFR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922A-42BE-497A-AE1B-0E186ED13A29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FP7 - EURATOM  Work Programme</a:t>
            </a:r>
            <a:r>
              <a:rPr lang="en-GB" sz="3200" i="1">
                <a:solidFill>
                  <a:srgbClr val="034EA2"/>
                </a:solidFill>
              </a:rPr>
              <a:t/>
            </a:r>
            <a:br>
              <a:rPr lang="en-GB" sz="32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435975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b="1">
                <a:solidFill>
                  <a:srgbClr val="008000"/>
                </a:solidFill>
                <a:cs typeface="Arial" charset="0"/>
              </a:rPr>
              <a:t>B- Subjects for which cooperation is essential (eligibility criterion):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>
                <a:cs typeface="Arial" charset="0"/>
              </a:rPr>
              <a:t>Development of common ground for cooperation in nuclear education, training and knowledge management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>
                <a:solidFill>
                  <a:srgbClr val="CC0000"/>
                </a:solidFill>
                <a:cs typeface="Arial" charset="0"/>
              </a:rPr>
              <a:t>Advanced simulation tools for Gen-IV fast neutron reactors</a:t>
            </a:r>
            <a:r>
              <a:rPr lang="en-GB" sz="2400">
                <a:cs typeface="Arial" charset="0"/>
              </a:rPr>
              <a:t> (KORSAR – JOKER – NURESIM)</a:t>
            </a:r>
            <a:endParaRPr lang="en-GB" sz="2400" b="1">
              <a:solidFill>
                <a:srgbClr val="CC000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>
                <a:solidFill>
                  <a:srgbClr val="CC0000"/>
                </a:solidFill>
                <a:cs typeface="Arial" charset="0"/>
              </a:rPr>
              <a:t>Containment thermalhydraulics of current and future LWRs for severe accident management</a:t>
            </a:r>
            <a:r>
              <a:rPr lang="en-GB" sz="2400">
                <a:cs typeface="Arial" charset="0"/>
              </a:rPr>
              <a:t> (KMS – PANDA – MISTRA)</a:t>
            </a:r>
            <a:endParaRPr lang="en-GB" sz="2400" b="1">
              <a:solidFill>
                <a:srgbClr val="CC000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>
                <a:cs typeface="Arial" charset="0"/>
              </a:rPr>
              <a:t>Molten salt reactor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2E78-6A28-412F-930A-05E4575F93C2}" type="slidenum">
              <a:rPr lang="en-US"/>
              <a:pPr/>
              <a:t>12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FP7 - EURATOM  Work Programme</a:t>
            </a:r>
            <a:r>
              <a:rPr lang="en-GB" sz="3200" i="1">
                <a:solidFill>
                  <a:srgbClr val="034EA2"/>
                </a:solidFill>
              </a:rPr>
              <a:t/>
            </a:r>
            <a:br>
              <a:rPr lang="en-GB" sz="32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400"/>
              <a:t>The Work Programme 2009 calls for the cooperative actions that will be financed by Euratom</a:t>
            </a:r>
          </a:p>
          <a:p>
            <a:pPr>
              <a:lnSpc>
                <a:spcPct val="80000"/>
              </a:lnSpc>
            </a:pPr>
            <a:r>
              <a:rPr lang="en-GB" sz="2400"/>
              <a:t>During preparation of Euratom proposals, Euratom partners will contact ROSATOM to obtain names of Russian organisations with whom to work</a:t>
            </a:r>
          </a:p>
          <a:p>
            <a:pPr>
              <a:lnSpc>
                <a:spcPct val="80000"/>
              </a:lnSpc>
            </a:pPr>
            <a:r>
              <a:rPr lang="en-GB" sz="2400"/>
              <a:t>Both parties, Euratom and Russian partners, will develop together the separate Euratom and Russian proposals, as well as the coordination mechanism</a:t>
            </a:r>
          </a:p>
          <a:p>
            <a:pPr>
              <a:lnSpc>
                <a:spcPct val="80000"/>
              </a:lnSpc>
            </a:pPr>
            <a:r>
              <a:rPr lang="en-GB" sz="2400"/>
              <a:t>The Euratom proposals should contain information on the </a:t>
            </a:r>
            <a:r>
              <a:rPr lang="en-GB" sz="2400">
                <a:solidFill>
                  <a:srgbClr val="CC0000"/>
                </a:solidFill>
              </a:rPr>
              <a:t>scope of work to be carried out in the Russian project</a:t>
            </a:r>
            <a:r>
              <a:rPr lang="en-GB" sz="2400"/>
              <a:t> and on the </a:t>
            </a:r>
            <a:r>
              <a:rPr lang="en-GB" sz="2400">
                <a:solidFill>
                  <a:srgbClr val="CC0000"/>
                </a:solidFill>
              </a:rPr>
              <a:t>coordination mechanism </a:t>
            </a:r>
            <a:r>
              <a:rPr lang="en-GB" sz="2400">
                <a:solidFill>
                  <a:srgbClr val="CC0000"/>
                </a:solidFill>
                <a:latin typeface="Arial" charset="0"/>
                <a:cs typeface="Arial" charset="0"/>
              </a:rPr>
              <a:t>→ </a:t>
            </a:r>
            <a:r>
              <a:rPr lang="en-GB" sz="2400" i="1">
                <a:solidFill>
                  <a:srgbClr val="CC0000"/>
                </a:solidFill>
                <a:latin typeface="Arial" charset="0"/>
                <a:cs typeface="Arial" charset="0"/>
              </a:rPr>
              <a:t>important for evaluation</a:t>
            </a:r>
            <a:endParaRPr lang="en-GB" sz="240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600D-476C-4F6D-A6F9-9FB87E49A041}" type="slidenum">
              <a:rPr lang="en-US"/>
              <a:pPr/>
              <a:t>13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41288"/>
            <a:ext cx="6994525" cy="1127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Future of CEG-SAM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400"/>
              <a:t>Continue its previous tasks with ISTC/STCU projects and interaction with SARNET/SARNET 2 </a:t>
            </a:r>
            <a:r>
              <a:rPr lang="en-GB" sz="2400">
                <a:solidFill>
                  <a:srgbClr val="FF3300"/>
                </a:solidFill>
                <a:sym typeface="Symbol" pitchFamily="18" charset="2"/>
              </a:rPr>
              <a:t> prepare a new </a:t>
            </a:r>
            <a:r>
              <a:rPr lang="en-GB" sz="2400">
                <a:solidFill>
                  <a:srgbClr val="FF3300"/>
                </a:solidFill>
                <a:cs typeface="Times New Roman" pitchFamily="18" charset="0"/>
              </a:rPr>
              <a:t>document entitled “Interaction between SARNET2 and CEG-SAM activities”</a:t>
            </a:r>
            <a:endParaRPr lang="en-GB" sz="2400">
              <a:solidFill>
                <a:srgbClr val="FF33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400"/>
              <a:t>Include in CEG-SAM co-ordinated projects funded by Euratom and ROSATOM following the 3rd call Fission – 2009</a:t>
            </a: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400"/>
              <a:t>Enlarge the scope of the “CEG SAM” to a “CEG on Safety” to be part of the </a:t>
            </a:r>
            <a:r>
              <a:rPr lang="en-GB" sz="2400">
                <a:cs typeface="Arial" charset="0"/>
              </a:rPr>
              <a:t>Euratom – ROSATOM  Working Group </a:t>
            </a:r>
            <a:r>
              <a:rPr lang="en-GB" sz="2400">
                <a:solidFill>
                  <a:srgbClr val="33CC33"/>
                </a:solidFill>
                <a:cs typeface="Arial" charset="0"/>
                <a:sym typeface="Symbol" pitchFamily="18" charset="2"/>
              </a:rPr>
              <a:t> put on hold until the results of the 3rd call Fission - 2009</a:t>
            </a: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400"/>
              <a:t>Investigate the possibility of establishing a structured dialogue between Euratom and Ukraine </a:t>
            </a:r>
            <a:r>
              <a:rPr lang="en-GB" sz="2400">
                <a:solidFill>
                  <a:srgbClr val="33CC33"/>
                </a:solidFill>
                <a:sym typeface="Symbol" pitchFamily="18" charset="2"/>
              </a:rPr>
              <a:t> not very successful until now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CECD-1BD9-450C-9121-F8761499E96E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1275" y="274638"/>
            <a:ext cx="4835525" cy="706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fr-FR" sz="3600">
                <a:solidFill>
                  <a:srgbClr val="034EA2"/>
                </a:solidFill>
              </a:rPr>
              <a:t>FISA 2009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9600" cy="532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000" b="1">
                <a:solidFill>
                  <a:srgbClr val="008000"/>
                </a:solidFill>
                <a:sym typeface="Symbol" pitchFamily="18" charset="2"/>
              </a:rPr>
              <a:t>FISA 2009, Prague, 22 – 24 June 2009</a:t>
            </a:r>
          </a:p>
          <a:p>
            <a:pPr>
              <a:lnSpc>
                <a:spcPct val="80000"/>
              </a:lnSpc>
              <a:spcAft>
                <a:spcPct val="40000"/>
              </a:spcAft>
              <a:buFontTx/>
              <a:buNone/>
            </a:pPr>
            <a:r>
              <a:rPr lang="en-GB" sz="2000" b="1">
                <a:sym typeface="Symbol" pitchFamily="18" charset="2"/>
              </a:rPr>
              <a:t>	</a:t>
            </a:r>
            <a:r>
              <a:rPr lang="en-GB" sz="2000" b="1">
                <a:sym typeface="Symbol" pitchFamily="18" charset="2"/>
                <a:hlinkClick r:id="rId2"/>
              </a:rPr>
              <a:t>http://cordis.europa.eu/fp7/euratom-fission/fisa2009_en.html</a:t>
            </a:r>
            <a:r>
              <a:rPr lang="en-GB" sz="2000"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000" b="1">
                <a:solidFill>
                  <a:srgbClr val="008000"/>
                </a:solidFill>
              </a:rPr>
              <a:t>Post-FISA 2009 workshops, Prague, 25 June 2009</a:t>
            </a:r>
            <a:endParaRPr lang="en-GB" sz="2000" b="1"/>
          </a:p>
          <a:p>
            <a:pPr lvl="1">
              <a:lnSpc>
                <a:spcPct val="80000"/>
              </a:lnSpc>
            </a:pPr>
            <a:r>
              <a:rPr lang="en-GB" sz="1800"/>
              <a:t>Very / high temperature reactors for nuclear co-generation: towards international demonstration ?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Commonalities between nuclear fission and fusion research: achievements and prospects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Integration of nuclear education and training: common needs, EU vision and implementation instruments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Potential benefits of high performance computing for Euratom research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International collaboration with non-EU countries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Clustering of partitioning and transmutation activities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Research towards convergence of nuclear safety assessment practices in Europe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F31E-CE90-4D49-A8FC-79C94E6B819E}" type="slidenum">
              <a:rPr lang="en-US"/>
              <a:pPr/>
              <a:t>2</a:t>
            </a:fld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235075" y="265113"/>
            <a:ext cx="79089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US" sz="3200" b="1">
                <a:solidFill>
                  <a:srgbClr val="034EA2"/>
                </a:solidFill>
              </a:rPr>
              <a:t>ISTC/STCU PROJECTS</a:t>
            </a:r>
            <a:br>
              <a:rPr lang="en-US" sz="3200" b="1">
                <a:solidFill>
                  <a:srgbClr val="034EA2"/>
                </a:solidFill>
              </a:rPr>
            </a:br>
            <a:r>
              <a:rPr lang="en-US" sz="3200" b="1">
                <a:solidFill>
                  <a:srgbClr val="034EA2"/>
                </a:solidFill>
              </a:rPr>
              <a:t>CONTACT EXPERT GROUPS (CEG)</a:t>
            </a:r>
            <a:endParaRPr lang="en-GB" sz="3200" b="1">
              <a:solidFill>
                <a:srgbClr val="034EA2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8313" y="1628775"/>
            <a:ext cx="8485187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08000"/>
                </a:solidFill>
              </a:rPr>
              <a:t>Objective is to provide a means of contact between various experts involved in project: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conception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selection and recommendations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implementation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subsequent optimization of project results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to foster exchange of information between various ISTC/STCU projects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to promote the possibilities of future or joint research through the ISTC/STCU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B8E7-5D1B-4735-9545-5142F0546F20}" type="slidenum">
              <a:rPr lang="en-US"/>
              <a:pPr/>
              <a:t>3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331913" y="265113"/>
            <a:ext cx="76327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fr-BE" sz="3200" b="1">
                <a:solidFill>
                  <a:srgbClr val="034EA2"/>
                </a:solidFill>
              </a:rPr>
              <a:t>CEG – SAM</a:t>
            </a:r>
            <a:br>
              <a:rPr lang="fr-BE" sz="3200" b="1">
                <a:solidFill>
                  <a:srgbClr val="034EA2"/>
                </a:solidFill>
              </a:rPr>
            </a:br>
            <a:r>
              <a:rPr lang="fr-BE" sz="3200" b="1">
                <a:solidFill>
                  <a:srgbClr val="034EA2"/>
                </a:solidFill>
              </a:rPr>
              <a:t> (</a:t>
            </a:r>
            <a:r>
              <a:rPr lang="en-GB" sz="3200" b="1">
                <a:solidFill>
                  <a:srgbClr val="034EA2"/>
                </a:solidFill>
              </a:rPr>
              <a:t>Severe Accident Management</a:t>
            </a:r>
            <a:r>
              <a:rPr lang="fr-BE" sz="3200" b="1">
                <a:solidFill>
                  <a:srgbClr val="034EA2"/>
                </a:solidFill>
              </a:rPr>
              <a:t>)</a:t>
            </a:r>
            <a:r>
              <a:rPr lang="fr-BE" sz="4000" b="1">
                <a:solidFill>
                  <a:schemeClr val="tx2"/>
                </a:solidFill>
              </a:rPr>
              <a:t> </a:t>
            </a:r>
            <a:endParaRPr lang="en-GB" sz="4000" b="1">
              <a:solidFill>
                <a:schemeClr val="tx2"/>
              </a:solidFill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79388" y="1484313"/>
            <a:ext cx="878522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None/>
            </a:pPr>
            <a:r>
              <a:rPr lang="en-GB" sz="2800">
                <a:solidFill>
                  <a:srgbClr val="008000"/>
                </a:solidFill>
              </a:rPr>
              <a:t>	</a:t>
            </a:r>
            <a:r>
              <a:rPr lang="en-GB" sz="2400">
                <a:solidFill>
                  <a:srgbClr val="008000"/>
                </a:solidFill>
              </a:rPr>
              <a:t>Interaction between SARNET (FP6) and CEG-SAM (ISTC/STCU) well established according to 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document entitled “Interaction between EC-SARNET and CEG-SAM activities”, which was endorsed by the CEG-SAM at its 7</a:t>
            </a:r>
            <a:r>
              <a:rPr lang="en-GB" sz="2400" baseline="30000">
                <a:solidFill>
                  <a:srgbClr val="008000"/>
                </a:solidFill>
                <a:cs typeface="Times New Roman" pitchFamily="18" charset="0"/>
              </a:rPr>
              <a:t>th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 meeting in Cologne and by the EC-SARNET Governing Board in Paris, both in 2005</a:t>
            </a:r>
            <a:endParaRPr lang="en-US" sz="240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Results of SARNET activities periodically presented to CEG-SAM members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Transmission of ISTC/STCU proposals and project reports related to SAM to SARNET topical co-ordinators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Experimental results of ISTC/STCU projects used for development of knowledge as part of SARNET Joint Programme of Activities (JPA)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424EC-8EB0-4285-A9FE-951427FB2853}" type="slidenum">
              <a:rPr lang="en-US"/>
              <a:pPr/>
              <a:t>4</a:t>
            </a:fld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>
                <a:solidFill>
                  <a:srgbClr val="034EA2"/>
                </a:solidFill>
              </a:rPr>
              <a:t>Status of CEG-SAM</a:t>
            </a:r>
            <a:br>
              <a:rPr lang="en-GB" sz="3200">
                <a:solidFill>
                  <a:srgbClr val="034EA2"/>
                </a:solidFill>
              </a:rPr>
            </a:br>
            <a:r>
              <a:rPr lang="en-GB" sz="3200">
                <a:solidFill>
                  <a:srgbClr val="034EA2"/>
                </a:solidFill>
              </a:rPr>
              <a:t>in March 2009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fr-BE"/>
              <a:t>	</a:t>
            </a:r>
            <a:r>
              <a:rPr lang="en-GB">
                <a:solidFill>
                  <a:srgbClr val="008000"/>
                </a:solidFill>
              </a:rPr>
              <a:t>Quite</a:t>
            </a:r>
            <a:r>
              <a:rPr lang="fr-BE">
                <a:solidFill>
                  <a:srgbClr val="008000"/>
                </a:solidFill>
              </a:rPr>
              <a:t> </a:t>
            </a:r>
            <a:r>
              <a:rPr lang="en-GB">
                <a:solidFill>
                  <a:srgbClr val="008000"/>
                </a:solidFill>
              </a:rPr>
              <a:t>successful since its launching in April 2002</a:t>
            </a:r>
          </a:p>
          <a:p>
            <a:pPr>
              <a:lnSpc>
                <a:spcPct val="90000"/>
              </a:lnSpc>
            </a:pPr>
            <a:r>
              <a:rPr lang="en-GB"/>
              <a:t>Excellent interaction with SARNET</a:t>
            </a:r>
          </a:p>
          <a:p>
            <a:pPr>
              <a:lnSpc>
                <a:spcPct val="90000"/>
              </a:lnSpc>
            </a:pPr>
            <a:r>
              <a:rPr lang="en-GB"/>
              <a:t>4 ISTC projects funded and completed</a:t>
            </a:r>
          </a:p>
          <a:p>
            <a:pPr>
              <a:lnSpc>
                <a:spcPct val="90000"/>
              </a:lnSpc>
            </a:pPr>
            <a:r>
              <a:rPr lang="en-GB"/>
              <a:t>10 ISTC projects funded and running (out of which 3 are completed)</a:t>
            </a:r>
          </a:p>
          <a:p>
            <a:pPr>
              <a:lnSpc>
                <a:spcPct val="90000"/>
              </a:lnSpc>
            </a:pPr>
            <a:r>
              <a:rPr lang="en-GB"/>
              <a:t>STCU #4207: Chernobyl shelter </a:t>
            </a:r>
            <a:r>
              <a:rPr lang="en-GB">
                <a:solidFill>
                  <a:srgbClr val="008000"/>
                </a:solidFill>
              </a:rPr>
              <a:t>(300 K$ from Canada)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5E7-3FF9-4AAA-BAEB-F11EF30C712E}" type="slidenum">
              <a:rPr lang="en-US"/>
              <a:pPr/>
              <a:t>5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141288"/>
            <a:ext cx="7138987" cy="1055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ISTC and STCU proposals</a:t>
            </a:r>
            <a:br>
              <a:rPr lang="en-GB" sz="2800">
                <a:solidFill>
                  <a:srgbClr val="034EA2"/>
                </a:solidFill>
              </a:rPr>
            </a:br>
            <a:r>
              <a:rPr lang="en-GB" sz="2800">
                <a:solidFill>
                  <a:srgbClr val="034EA2"/>
                </a:solidFill>
              </a:rPr>
              <a:t>of potential interest to CEG-SAM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ct val="60000"/>
              </a:spcAft>
              <a:buFontTx/>
              <a:buNone/>
            </a:pPr>
            <a:r>
              <a:rPr lang="en-GB" sz="2800"/>
              <a:t>1. ISTC #3609: EXPULS </a:t>
            </a:r>
            <a:r>
              <a:rPr lang="en-GB" sz="2800" i="1">
                <a:solidFill>
                  <a:srgbClr val="FF6600"/>
                </a:solidFill>
              </a:rPr>
              <a:t>withdrawn</a:t>
            </a:r>
            <a:endParaRPr lang="en-GB" sz="2800" i="1"/>
          </a:p>
          <a:p>
            <a:pPr>
              <a:lnSpc>
                <a:spcPct val="90000"/>
              </a:lnSpc>
              <a:spcAft>
                <a:spcPct val="60000"/>
              </a:spcAft>
              <a:buFontTx/>
              <a:buNone/>
            </a:pPr>
            <a:r>
              <a:rPr lang="en-GB" sz="2800"/>
              <a:t>2. ISTC #3702: CHESS-2 </a:t>
            </a:r>
            <a:r>
              <a:rPr lang="en-GB" sz="2800" i="1">
                <a:solidFill>
                  <a:srgbClr val="FF6600"/>
                </a:solidFill>
              </a:rPr>
              <a:t>not supported by SAC</a:t>
            </a:r>
            <a:endParaRPr lang="en-GB" sz="2800" i="1"/>
          </a:p>
          <a:p>
            <a:pPr>
              <a:lnSpc>
                <a:spcPct val="90000"/>
              </a:lnSpc>
              <a:spcAft>
                <a:spcPct val="60000"/>
              </a:spcAft>
              <a:buFontTx/>
              <a:buNone/>
            </a:pPr>
            <a:r>
              <a:rPr lang="en-GB" sz="2800"/>
              <a:t>3. ISTC #3919: VERONIKA</a:t>
            </a:r>
          </a:p>
          <a:p>
            <a:pPr>
              <a:lnSpc>
                <a:spcPct val="90000"/>
              </a:lnSpc>
              <a:spcAft>
                <a:spcPct val="60000"/>
              </a:spcAft>
              <a:buFontTx/>
              <a:buNone/>
            </a:pPr>
            <a:r>
              <a:rPr lang="en-GB" sz="2800"/>
              <a:t>4. STCU #4758: Hidden Nuclear hazardous Clusters of Fuel in ChNPP Unit 4</a:t>
            </a:r>
          </a:p>
          <a:p>
            <a:pPr>
              <a:lnSpc>
                <a:spcPct val="90000"/>
              </a:lnSpc>
              <a:spcAft>
                <a:spcPct val="60000"/>
              </a:spcAft>
              <a:buFontTx/>
              <a:buNone/>
            </a:pPr>
            <a:r>
              <a:rPr lang="en-GB" sz="2800"/>
              <a:t>5. ISTC #3936: PARAMETER SF5 + SF6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AA220-8AEA-4B46-BF26-6502E67D67CA}" type="slidenum">
              <a:rPr lang="en-US"/>
              <a:pPr/>
              <a:t>6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260350"/>
            <a:ext cx="6778625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600">
                <a:solidFill>
                  <a:srgbClr val="034EA2"/>
                </a:solidFill>
              </a:rPr>
              <a:t>Future trend for ISTC and STCU funding from EC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568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/>
              <a:t>2007: </a:t>
            </a:r>
            <a:r>
              <a:rPr lang="en-US"/>
              <a:t>~ 25 M€</a:t>
            </a:r>
          </a:p>
          <a:p>
            <a:r>
              <a:rPr lang="en-US"/>
              <a:t>2008: ~ 15 M€</a:t>
            </a:r>
          </a:p>
          <a:p>
            <a:r>
              <a:rPr lang="en-US"/>
              <a:t>2009: ~   8 M€ ??</a:t>
            </a:r>
          </a:p>
          <a:p>
            <a:endParaRPr lang="en-US" sz="2800"/>
          </a:p>
          <a:p>
            <a:pPr>
              <a:buFontTx/>
              <a:buNone/>
            </a:pPr>
            <a:r>
              <a:rPr lang="en-US" sz="2800">
                <a:solidFill>
                  <a:srgbClr val="0000FF"/>
                </a:solidFill>
              </a:rPr>
              <a:t>Basic annual cost of ISTC + STCU: ~ 6 M€</a:t>
            </a:r>
          </a:p>
          <a:p>
            <a:pPr>
              <a:buFontTx/>
              <a:buNone/>
            </a:pPr>
            <a:endParaRPr lang="en-US" sz="2800">
              <a:solidFill>
                <a:srgbClr val="0000FF"/>
              </a:solidFill>
            </a:endParaRPr>
          </a:p>
          <a:p>
            <a:r>
              <a:rPr lang="en-US" sz="2800"/>
              <a:t>Next ISTC Governing Board: 26/03/2009</a:t>
            </a:r>
          </a:p>
          <a:p>
            <a:r>
              <a:rPr lang="en-US" sz="2800"/>
              <a:t>Next STCU Governing Board: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6600-2CCF-4D44-8A55-6E48268F776E}" type="slidenum">
              <a:rPr lang="en-US"/>
              <a:pPr/>
              <a:t>7</a:t>
            </a:fld>
            <a:endParaRPr lang="en-US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GB" sz="32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Char char="l"/>
            </a:pPr>
            <a:endParaRPr lang="en-GB" sz="2400">
              <a:latin typeface="Tahoma" pitchFamily="34" charset="0"/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43100" y="476250"/>
            <a:ext cx="7200900" cy="922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FP7- EURATOM  Work Programme</a:t>
            </a:r>
            <a:r>
              <a:rPr lang="en-GB" sz="2800" i="1">
                <a:solidFill>
                  <a:srgbClr val="034EA2"/>
                </a:solidFill>
              </a:rPr>
              <a:t/>
            </a:r>
            <a:br>
              <a:rPr lang="en-GB" sz="2800" i="1">
                <a:solidFill>
                  <a:srgbClr val="034EA2"/>
                </a:solidFill>
              </a:rPr>
            </a:br>
            <a:r>
              <a:rPr lang="en-GB" sz="2800" i="1">
                <a:solidFill>
                  <a:srgbClr val="034EA2"/>
                </a:solidFill>
              </a:rPr>
              <a:t> </a:t>
            </a:r>
            <a:r>
              <a:rPr lang="en-GB" sz="2400" i="1">
                <a:solidFill>
                  <a:srgbClr val="034EA2"/>
                </a:solidFill>
              </a:rPr>
              <a:t>Reactor Systems + P&amp;T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98588"/>
            <a:ext cx="8713788" cy="49101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b="1">
                <a:solidFill>
                  <a:srgbClr val="008000"/>
                </a:solidFill>
                <a:latin typeface="Tahoma" pitchFamily="34" charset="0"/>
              </a:rPr>
              <a:t>	Projects selected in the 2nd Call  FP7 - Fission - 2008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800" b="1">
                <a:latin typeface="Tahoma" pitchFamily="34" charset="0"/>
              </a:rPr>
              <a:t>Nuclear installation safety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Sustainable integration of European research on severe accident phenomenology and management </a:t>
            </a:r>
            <a:r>
              <a:rPr lang="en-GB" sz="2000" b="1">
                <a:solidFill>
                  <a:srgbClr val="CC0000"/>
                </a:solidFill>
                <a:latin typeface="Tahoma" pitchFamily="34" charset="0"/>
              </a:rPr>
              <a:t>SARNET 2</a:t>
            </a: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Numerical coupling of safety-related phenomena </a:t>
            </a:r>
            <a:r>
              <a:rPr lang="en-GB" sz="2000" b="1">
                <a:solidFill>
                  <a:srgbClr val="CC0000"/>
                </a:solidFill>
                <a:latin typeface="Tahoma" pitchFamily="34" charset="0"/>
              </a:rPr>
              <a:t>NURISP</a:t>
            </a:r>
            <a:r>
              <a:rPr lang="en-GB" sz="2000" b="1">
                <a:solidFill>
                  <a:srgbClr val="33CC33"/>
                </a:solidFill>
                <a:latin typeface="Tahoma" pitchFamily="34" charset="0"/>
              </a:rPr>
              <a:t> started on 01/01/2009</a:t>
            </a:r>
            <a:endParaRPr lang="en-GB" sz="2000" b="1">
              <a:solidFill>
                <a:srgbClr val="CC0000"/>
              </a:solidFill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000">
                <a:latin typeface="Tahoma" pitchFamily="34" charset="0"/>
              </a:rPr>
              <a:t>Prediction of irradiation effects on reactor pressure vessel, internals and/or claddings using multi-scale simulation tools </a:t>
            </a:r>
            <a:r>
              <a:rPr lang="en-GB" sz="2000" b="1">
                <a:solidFill>
                  <a:srgbClr val="CC0000"/>
                </a:solidFill>
                <a:latin typeface="Tahoma" pitchFamily="34" charset="0"/>
              </a:rPr>
              <a:t>PERFORM 60 </a:t>
            </a:r>
            <a:r>
              <a:rPr lang="en-GB" sz="2000" b="1">
                <a:solidFill>
                  <a:srgbClr val="33CC33"/>
                </a:solidFill>
                <a:latin typeface="Tahoma" pitchFamily="34" charset="0"/>
              </a:rPr>
              <a:t>started on 01/03/2009</a:t>
            </a:r>
            <a:endParaRPr lang="en-GB" sz="2000">
              <a:solidFill>
                <a:srgbClr val="33CC33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800" b="1">
                <a:latin typeface="Tahoma" pitchFamily="34" charset="0"/>
              </a:rPr>
              <a:t>Advanced nuclear systems + P&amp;T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BE" sz="2000" b="1">
                <a:solidFill>
                  <a:srgbClr val="CC0000"/>
                </a:solidFill>
                <a:latin typeface="Tahoma" pitchFamily="34" charset="0"/>
              </a:rPr>
              <a:t>CP-ESFR, FAIRFUELS, CDT, EUROPAIRS</a:t>
            </a:r>
            <a:endParaRPr lang="en-GB" sz="2000" b="1">
              <a:solidFill>
                <a:srgbClr val="CC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1E1-658B-4190-9031-EC4BDAEFB125}" type="slidenum">
              <a:rPr lang="en-US"/>
              <a:pPr/>
              <a:t>8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3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Status of SARNET2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400"/>
              <a:t>Total cost: ~ 36 M€</a:t>
            </a:r>
          </a:p>
          <a:p>
            <a:pPr>
              <a:lnSpc>
                <a:spcPct val="80000"/>
              </a:lnSpc>
            </a:pPr>
            <a:r>
              <a:rPr lang="en-GB" sz="2400"/>
              <a:t>EC funding: 5.75 M€</a:t>
            </a:r>
          </a:p>
          <a:p>
            <a:pPr>
              <a:lnSpc>
                <a:spcPct val="80000"/>
              </a:lnSpc>
            </a:pPr>
            <a:r>
              <a:rPr lang="en-GB" sz="2400"/>
              <a:t>41 partners including Canada, South Korea, USA</a:t>
            </a:r>
          </a:p>
          <a:p>
            <a:pPr>
              <a:lnSpc>
                <a:spcPct val="80000"/>
              </a:lnSpc>
            </a:pPr>
            <a:r>
              <a:rPr lang="en-GB" sz="2400" b="1">
                <a:solidFill>
                  <a:srgbClr val="33CC33"/>
                </a:solidFill>
              </a:rPr>
              <a:t>Will start on 01/04/2009</a:t>
            </a:r>
            <a:r>
              <a:rPr lang="en-GB" sz="2400"/>
              <a:t> for 4 years</a:t>
            </a:r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r>
              <a:rPr lang="en-GB" sz="2400" b="1">
                <a:solidFill>
                  <a:srgbClr val="008000"/>
                </a:solidFill>
              </a:rPr>
              <a:t>Negotiations nearly completed: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All 41 partners validated in NEF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40 partners signed the A2.5 forms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Negotiator agreed on the answers of the coordinator to his comments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Coordinator is finalising the GPFs and the tables of costs for the DoW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Hopefully everything will be finalised on Wednesday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EC will then prepare the contract for signature by the coordinator and the EC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E55D-E4FD-48FF-AC7F-7E526944666A}" type="slidenum">
              <a:rPr lang="en-US"/>
              <a:pPr/>
              <a:t>9</a:t>
            </a:fld>
            <a:endParaRPr lang="en-US"/>
          </a:p>
        </p:txBody>
      </p:sp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GB" sz="32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Char char="l"/>
            </a:pPr>
            <a:endParaRPr lang="en-GB" sz="2400">
              <a:latin typeface="Tahoma" pitchFamily="34" charset="0"/>
            </a:endParaRP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404813"/>
            <a:ext cx="7345363" cy="936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FP7 - EURATOM  Work Programme</a:t>
            </a:r>
            <a:r>
              <a:rPr lang="en-GB" sz="3200" i="1">
                <a:solidFill>
                  <a:srgbClr val="034EA2"/>
                </a:solidFill>
              </a:rPr>
              <a:t/>
            </a:r>
            <a:br>
              <a:rPr lang="en-GB" sz="3200" i="1">
                <a:solidFill>
                  <a:srgbClr val="034EA2"/>
                </a:solidFill>
              </a:rPr>
            </a:br>
            <a:r>
              <a:rPr lang="en-GB" sz="2400" i="1">
                <a:solidFill>
                  <a:srgbClr val="034EA2"/>
                </a:solidFill>
              </a:rPr>
              <a:t>Nuclear Fission and Radiation Protection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507413" cy="4895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 b="1">
                <a:solidFill>
                  <a:srgbClr val="3333FF"/>
                </a:solidFill>
                <a:latin typeface="Tahoma" pitchFamily="34" charset="0"/>
              </a:rPr>
              <a:t>3rd Call Fission - 2009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ð"/>
            </a:pPr>
            <a:r>
              <a:rPr lang="en-GB" sz="2000">
                <a:latin typeface="Tahoma" pitchFamily="34" charset="0"/>
              </a:rPr>
              <a:t>Call Identifier: </a:t>
            </a:r>
            <a:r>
              <a:rPr lang="en-GB" sz="2000" b="1">
                <a:latin typeface="Tahoma" pitchFamily="34" charset="0"/>
              </a:rPr>
              <a:t>FP7 - Fission - 2009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ð"/>
            </a:pPr>
            <a:r>
              <a:rPr lang="en-GB" sz="2000" b="1">
                <a:latin typeface="Tahoma" pitchFamily="34" charset="0"/>
              </a:rPr>
              <a:t>Date of publication:</a:t>
            </a:r>
            <a:r>
              <a:rPr lang="en-GB" sz="2000">
                <a:latin typeface="Tahoma" pitchFamily="34" charset="0"/>
              </a:rPr>
              <a:t> 19th November 2008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GB" sz="2000" i="1">
                <a:solidFill>
                  <a:schemeClr val="accent2"/>
                </a:solidFill>
                <a:latin typeface="Tahoma" pitchFamily="34" charset="0"/>
                <a:hlinkClick r:id="rId3"/>
              </a:rPr>
              <a:t>http://cordis.europa.eu/fp7/euratom-fission/news-events_en.html</a:t>
            </a:r>
            <a:endParaRPr lang="en-GB" sz="2000" i="1">
              <a:solidFill>
                <a:schemeClr val="accent2"/>
              </a:solidFill>
              <a:latin typeface="Tahoma" pitchFamily="34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ð"/>
            </a:pPr>
            <a:r>
              <a:rPr lang="fr-BE" sz="2000" b="1">
                <a:latin typeface="Tahoma" pitchFamily="34" charset="0"/>
              </a:rPr>
              <a:t>Call deadline:</a:t>
            </a:r>
            <a:r>
              <a:rPr lang="fr-BE" sz="2000">
                <a:latin typeface="Tahoma" pitchFamily="34" charset="0"/>
              </a:rPr>
              <a:t> </a:t>
            </a:r>
            <a:r>
              <a:rPr lang="fr-BE" sz="2000">
                <a:solidFill>
                  <a:srgbClr val="F50F82"/>
                </a:solidFill>
                <a:latin typeface="Tahoma" pitchFamily="34" charset="0"/>
              </a:rPr>
              <a:t>21st April 2009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ð"/>
            </a:pPr>
            <a:r>
              <a:rPr lang="fr-BE" sz="2000">
                <a:latin typeface="Tahoma" pitchFamily="34" charset="0"/>
              </a:rPr>
              <a:t>Evaluation of </a:t>
            </a:r>
            <a:r>
              <a:rPr lang="en-GB" sz="2000">
                <a:latin typeface="Tahoma" pitchFamily="34" charset="0"/>
              </a:rPr>
              <a:t>proposals</a:t>
            </a:r>
            <a:r>
              <a:rPr lang="fr-BE" sz="2000">
                <a:latin typeface="Tahoma" pitchFamily="34" charset="0"/>
              </a:rPr>
              <a:t>: June 2009</a:t>
            </a:r>
          </a:p>
          <a:p>
            <a:pPr lvl="1">
              <a:lnSpc>
                <a:spcPct val="80000"/>
              </a:lnSpc>
              <a:spcAft>
                <a:spcPct val="60000"/>
              </a:spcAft>
              <a:buFont typeface="Wingdings" pitchFamily="2" charset="2"/>
              <a:buChar char="ð"/>
            </a:pPr>
            <a:r>
              <a:rPr lang="fr-BE" sz="2000">
                <a:latin typeface="Tahoma" pitchFamily="34" charset="0"/>
              </a:rPr>
              <a:t>Indicative budget (M€): 48.9</a:t>
            </a:r>
          </a:p>
          <a:p>
            <a:pPr>
              <a:lnSpc>
                <a:spcPct val="80000"/>
              </a:lnSpc>
            </a:pPr>
            <a:r>
              <a:rPr lang="en-GB" sz="2000" b="1">
                <a:solidFill>
                  <a:srgbClr val="3333FF"/>
                </a:solidFill>
                <a:latin typeface="Tahoma" pitchFamily="34" charset="0"/>
              </a:rPr>
              <a:t>Nuclear installation safety and competitiveness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GB" sz="2000" b="1">
                <a:latin typeface="Tahoma" pitchFamily="34" charset="0"/>
              </a:rPr>
              <a:t>Topics on Plant Life Management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BE" sz="2000" b="1">
                <a:solidFill>
                  <a:srgbClr val="3333FF"/>
                </a:solidFill>
                <a:latin typeface="Tahoma" pitchFamily="34" charset="0"/>
              </a:rPr>
              <a:t>Cross-cutting aspects for nuclear systems</a:t>
            </a:r>
            <a:endParaRPr lang="en-GB" sz="2000" b="1">
              <a:solidFill>
                <a:srgbClr val="3333FF"/>
              </a:solidFill>
              <a:latin typeface="Tahoma" pitchFamily="34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GB" sz="2000" b="1">
                <a:solidFill>
                  <a:srgbClr val="CC0000"/>
                </a:solidFill>
                <a:latin typeface="Tahoma" pitchFamily="34" charset="0"/>
              </a:rPr>
              <a:t>Thermalhydraulic issues and development of CFD codes for advanced reactor systems (1 large-scale CP)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GB" sz="2000" b="1">
                <a:solidFill>
                  <a:srgbClr val="CC0000"/>
                </a:solidFill>
                <a:latin typeface="Tahoma" pitchFamily="34" charset="0"/>
              </a:rPr>
              <a:t>Other activities in support of implementation of SRA of SNE-TP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2286000" y="3246438"/>
            <a:ext cx="457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BE" sz="2400">
              <a:latin typeface="Times New Roman" pitchFamily="18" charset="0"/>
            </a:endParaRPr>
          </a:p>
          <a:p>
            <a:endParaRPr lang="en-GB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689</Words>
  <Application>Microsoft Office PowerPoint</Application>
  <PresentationFormat>Bildschirmpräsentation (4:3)</PresentationFormat>
  <Paragraphs>135</Paragraphs>
  <Slides>14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2" baseType="lpstr">
      <vt:lpstr>Times New Roman</vt:lpstr>
      <vt:lpstr>Verdana</vt:lpstr>
      <vt:lpstr>Tahoma</vt:lpstr>
      <vt:lpstr>Monotype Sorts</vt:lpstr>
      <vt:lpstr>Wingdings</vt:lpstr>
      <vt:lpstr>Arial</vt:lpstr>
      <vt:lpstr>Symbol</vt:lpstr>
      <vt:lpstr>Blank Presentation</vt:lpstr>
      <vt:lpstr>PowerPoint-Präsentation</vt:lpstr>
      <vt:lpstr>PowerPoint-Präsentation</vt:lpstr>
      <vt:lpstr>PowerPoint-Präsentation</vt:lpstr>
      <vt:lpstr>Status of CEG-SAM in March 2009</vt:lpstr>
      <vt:lpstr>ISTC and STCU proposals of potential interest to CEG-SAM</vt:lpstr>
      <vt:lpstr>Future trend for ISTC and STCU funding from EC</vt:lpstr>
      <vt:lpstr>FP7- EURATOM  Work Programme  Reactor Systems + P&amp;T</vt:lpstr>
      <vt:lpstr>Status of SARNET2</vt:lpstr>
      <vt:lpstr>FP7 - EURATOM  Work Programme Nuclear Fission and Radiation Protection</vt:lpstr>
      <vt:lpstr>FP7 - EURATOM  Work Programme Nuclear Fission and Radiation Protection  Cooperation with Russia</vt:lpstr>
      <vt:lpstr>FP7 - EURATOM  Work Programme Nuclear Fission and Radiation Protection  Cooperation with Russia</vt:lpstr>
      <vt:lpstr>FP7 - EURATOM  Work Programme Nuclear Fission and Radiation Protection  Cooperation with Russia</vt:lpstr>
      <vt:lpstr>Future of CEG-SAM</vt:lpstr>
      <vt:lpstr>FISA 2009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108</cp:revision>
  <cp:lastPrinted>2003-03-26T14:52:49Z</cp:lastPrinted>
  <dcterms:created xsi:type="dcterms:W3CDTF">2002-10-30T14:57:19Z</dcterms:created>
  <dcterms:modified xsi:type="dcterms:W3CDTF">2012-10-11T16:33:16Z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of Contact Expert Group</vt:lpwstr>
  </property>
</Properties>
</file>