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2" r:id="rId2"/>
    <p:sldId id="296" r:id="rId3"/>
    <p:sldId id="284" r:id="rId4"/>
    <p:sldId id="274" r:id="rId5"/>
    <p:sldId id="304" r:id="rId6"/>
    <p:sldId id="305" r:id="rId7"/>
    <p:sldId id="314" r:id="rId8"/>
    <p:sldId id="315" r:id="rId9"/>
    <p:sldId id="316" r:id="rId10"/>
    <p:sldId id="317" r:id="rId11"/>
    <p:sldId id="287" r:id="rId12"/>
  </p:sldIdLst>
  <p:sldSz cx="9144000" cy="6858000" type="screen4x3"/>
  <p:notesSz cx="6670675" cy="9929813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FF6600"/>
    <a:srgbClr val="00AEEF"/>
    <a:srgbClr val="33CC33"/>
    <a:srgbClr val="F50F82"/>
    <a:srgbClr val="034EA2"/>
    <a:srgbClr val="008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797" autoAdjust="0"/>
    <p:restoredTop sz="94624" autoAdjust="0"/>
  </p:normalViewPr>
  <p:slideViewPr>
    <p:cSldViewPr snapToObjects="1">
      <p:cViewPr>
        <p:scale>
          <a:sx n="96" d="100"/>
          <a:sy n="96" d="100"/>
        </p:scale>
        <p:origin x="-1651" y="-24"/>
      </p:cViewPr>
      <p:guideLst>
        <p:guide orient="horz" pos="768"/>
        <p:guide pos="55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51" d="100"/>
          <a:sy n="51" d="100"/>
        </p:scale>
        <p:origin x="-3030" y="-96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6780934C-E611-4235-BB6C-820C29DCE0AF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249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33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83" tIns="46341" rIns="92683" bIns="46341" numCol="1" anchor="t" anchorCtr="0" compatLnSpc="1">
            <a:prstTxWarp prst="textNoShape">
              <a:avLst/>
            </a:prstTxWarp>
          </a:bodyPr>
          <a:lstStyle>
            <a:lvl1pPr algn="l" defTabSz="92710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717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83" tIns="46341" rIns="92683" bIns="4634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887413" y="774700"/>
            <a:ext cx="4954587" cy="3716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4400"/>
            <a:ext cx="4838700" cy="449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83" tIns="46341" rIns="92683" bIns="463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8733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83" tIns="46341" rIns="92683" bIns="46341" numCol="1" anchor="b" anchorCtr="0" compatLnSpc="1">
            <a:prstTxWarp prst="textNoShape">
              <a:avLst/>
            </a:prstTxWarp>
          </a:bodyPr>
          <a:lstStyle>
            <a:lvl1pPr algn="l" defTabSz="92710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47213"/>
            <a:ext cx="28717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83" tIns="46341" rIns="92683" bIns="4634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2648851-EFD7-4D51-881B-984E42D96F9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3156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 sz="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975E606C-2971-4BAA-9CB3-45570EF9645C}" type="slidenum">
              <a:rPr lang="en-US" sz="1200" smtClean="0">
                <a:latin typeface="Times New Roman" pitchFamily="18" charset="0"/>
              </a:rPr>
              <a:pPr/>
              <a:t>1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43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 sz="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30D427B8-33DF-4FAC-B5FF-7D3393352789}" type="slidenum">
              <a:rPr lang="en-US" sz="1200" smtClean="0">
                <a:latin typeface="Times New Roman" pitchFamily="18" charset="0"/>
              </a:rPr>
              <a:pPr/>
              <a:t>3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53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 sz="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C18DCD5-9326-443A-B4C3-F5356B879093}" type="slidenum">
              <a:rPr lang="en-US" sz="1200" smtClean="0">
                <a:latin typeface="Times New Roman" pitchFamily="18" charset="0"/>
              </a:rPr>
              <a:pPr/>
              <a:t>4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63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 sz="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5B934B01-8704-4DEB-90FA-14C95496D09B}" type="slidenum">
              <a:rPr lang="en-US" sz="1200" smtClean="0">
                <a:latin typeface="Times New Roman" pitchFamily="18" charset="0"/>
              </a:rPr>
              <a:pPr/>
              <a:t>11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84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67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12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701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362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473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126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558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253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909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425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602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tint val="0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1" descr="bandeau1"/>
          <p:cNvPicPr>
            <a:picLocks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4570413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53" descr="bandeau1"/>
          <p:cNvPicPr>
            <a:picLocks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588" y="6705600"/>
            <a:ext cx="4570412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83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0626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27000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  <p:pic>
        <p:nvPicPr>
          <p:cNvPr id="1029" name="Picture 67" descr="header14_vert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41900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8" descr="FP7-eur-RGB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6863" y="5757863"/>
            <a:ext cx="928687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2" descr="euratom_courb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36838"/>
            <a:ext cx="8982075" cy="146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1547813" y="476250"/>
            <a:ext cx="7434262" cy="244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/>
            <a:r>
              <a:rPr lang="en-US" sz="2800" b="1">
                <a:solidFill>
                  <a:srgbClr val="034EA2"/>
                </a:solidFill>
              </a:rPr>
              <a:t>ISTC/STCU CONTACT EXPERT GROUP ON SEVERE ACCIDENT MANAGEMENT (CEG-SAM)</a:t>
            </a:r>
            <a:r>
              <a:rPr lang="en-US" sz="2400" b="1">
                <a:solidFill>
                  <a:srgbClr val="034EA2"/>
                </a:solidFill>
              </a:rPr>
              <a:t/>
            </a:r>
            <a:br>
              <a:rPr lang="en-US" sz="2400" b="1">
                <a:solidFill>
                  <a:srgbClr val="034EA2"/>
                </a:solidFill>
              </a:rPr>
            </a:br>
            <a:r>
              <a:rPr lang="en-US" sz="3600" b="1">
                <a:solidFill>
                  <a:srgbClr val="034EA2"/>
                </a:solidFill>
              </a:rPr>
              <a:t/>
            </a:r>
            <a:br>
              <a:rPr lang="en-US" sz="3600" b="1">
                <a:solidFill>
                  <a:srgbClr val="034EA2"/>
                </a:solidFill>
              </a:rPr>
            </a:br>
            <a:r>
              <a:rPr lang="en-US" sz="2400" b="1">
                <a:solidFill>
                  <a:srgbClr val="034EA2"/>
                </a:solidFill>
              </a:rPr>
              <a:t>Status and Future in March 2011</a:t>
            </a:r>
            <a:endParaRPr lang="en-GB" sz="2400" b="1">
              <a:solidFill>
                <a:srgbClr val="034EA2"/>
              </a:solidFill>
            </a:endParaRP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323850" y="4318000"/>
            <a:ext cx="7651750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r>
              <a:rPr lang="fr-BE" sz="1200" b="1">
                <a:latin typeface="Tahoma" pitchFamily="34" charset="0"/>
              </a:rPr>
              <a:t>Michel Hugon</a:t>
            </a:r>
            <a:endParaRPr lang="en-GB" sz="1200" b="1">
              <a:latin typeface="Tahoma" pitchFamily="34" charset="0"/>
            </a:endParaRPr>
          </a:p>
          <a:p>
            <a:pPr algn="r"/>
            <a:r>
              <a:rPr lang="fr-BE" sz="1200" b="1">
                <a:latin typeface="Tahoma" pitchFamily="34" charset="0"/>
              </a:rPr>
              <a:t>Unit ‘Fission’</a:t>
            </a:r>
          </a:p>
          <a:p>
            <a:pPr algn="r"/>
            <a:r>
              <a:rPr lang="en-GB" sz="1200" b="1">
                <a:latin typeface="Tahoma" pitchFamily="34" charset="0"/>
              </a:rPr>
              <a:t>Directorate Energy</a:t>
            </a:r>
          </a:p>
          <a:p>
            <a:pPr algn="r"/>
            <a:r>
              <a:rPr lang="en-GB" sz="1200" b="1">
                <a:latin typeface="Tahoma" pitchFamily="34" charset="0"/>
              </a:rPr>
              <a:t>DG Research &amp; Innovation</a:t>
            </a:r>
            <a:br>
              <a:rPr lang="en-GB" sz="1200" b="1">
                <a:latin typeface="Tahoma" pitchFamily="34" charset="0"/>
              </a:rPr>
            </a:br>
            <a:r>
              <a:rPr lang="en-GB" sz="1200" b="1">
                <a:latin typeface="Tahoma" pitchFamily="34" charset="0"/>
              </a:rPr>
              <a:t>European Commission</a:t>
            </a:r>
          </a:p>
          <a:p>
            <a:pPr algn="r"/>
            <a:r>
              <a:rPr lang="en-US" sz="1200" b="1">
                <a:latin typeface="Tahoma" pitchFamily="34" charset="0"/>
              </a:rPr>
              <a:t>E-mail: michel.hugon@ec.europa.eu</a:t>
            </a:r>
            <a:endParaRPr lang="fr-FR" sz="1200" b="1">
              <a:latin typeface="Tahoma" pitchFamily="34" charset="0"/>
            </a:endParaRPr>
          </a:p>
          <a:p>
            <a:pPr algn="r">
              <a:spcBef>
                <a:spcPct val="20000"/>
              </a:spcBef>
            </a:pPr>
            <a:endParaRPr lang="fr-BE" sz="1200" b="1" i="1">
              <a:solidFill>
                <a:srgbClr val="008080"/>
              </a:solidFill>
            </a:endParaRPr>
          </a:p>
          <a:p>
            <a:pPr algn="l">
              <a:spcBef>
                <a:spcPct val="20000"/>
              </a:spcBef>
            </a:pPr>
            <a:r>
              <a:rPr lang="en-GB" sz="1200" b="1">
                <a:solidFill>
                  <a:srgbClr val="F50F82"/>
                </a:solidFill>
              </a:rPr>
              <a:t>19th CEG-SAM Meeting – Pisa – 14-16 March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utoUpdateAnimBg="0"/>
      <p:bldP spid="10247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348038" y="182563"/>
            <a:ext cx="5551487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/>
            <a:r>
              <a:rPr lang="en-GB" sz="3200" b="1">
                <a:solidFill>
                  <a:srgbClr val="034EA2"/>
                </a:solidFill>
              </a:rPr>
              <a:t>FP8 (EU &amp; Euratom)</a:t>
            </a:r>
            <a:endParaRPr lang="en-GB" sz="3200">
              <a:solidFill>
                <a:srgbClr val="034EA2"/>
              </a:solidFill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468313" y="1268413"/>
            <a:ext cx="8116887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55600" indent="-355600" algn="l">
              <a:spcBef>
                <a:spcPct val="20000"/>
              </a:spcBef>
              <a:buFontTx/>
              <a:buChar char="•"/>
              <a:tabLst>
                <a:tab pos="990600" algn="l"/>
              </a:tabLst>
            </a:pPr>
            <a:r>
              <a:rPr lang="en-GB" sz="2400">
                <a:solidFill>
                  <a:srgbClr val="3333FF"/>
                </a:solidFill>
              </a:rPr>
              <a:t>FP8 will be the Community instrument to deliver research &amp; innovation objectives of the Europe 2020 strategy</a:t>
            </a:r>
          </a:p>
          <a:p>
            <a:pPr marL="355600" indent="-355600" algn="l">
              <a:spcBef>
                <a:spcPct val="20000"/>
              </a:spcBef>
              <a:buFontTx/>
              <a:buChar char="•"/>
              <a:tabLst>
                <a:tab pos="990600" algn="l"/>
              </a:tabLst>
            </a:pPr>
            <a:r>
              <a:rPr lang="en-GB" sz="2400">
                <a:solidFill>
                  <a:srgbClr val="3333FF"/>
                </a:solidFill>
              </a:rPr>
              <a:t>Key issues: funding instruments / simplification</a:t>
            </a:r>
          </a:p>
          <a:p>
            <a:pPr marL="355600" indent="-355600" algn="l">
              <a:spcBef>
                <a:spcPct val="20000"/>
              </a:spcBef>
              <a:buFontTx/>
              <a:buChar char="•"/>
              <a:tabLst>
                <a:tab pos="990600" algn="l"/>
              </a:tabLst>
            </a:pPr>
            <a:r>
              <a:rPr lang="en-GB" sz="2400">
                <a:solidFill>
                  <a:srgbClr val="3333FF"/>
                </a:solidFill>
              </a:rPr>
              <a:t>Financing schemes for SET-Plan EIIs might also be created</a:t>
            </a:r>
          </a:p>
          <a:p>
            <a:pPr marL="355600" indent="-355600" algn="l">
              <a:spcBef>
                <a:spcPct val="20000"/>
              </a:spcBef>
              <a:buFontTx/>
              <a:buChar char="•"/>
              <a:tabLst>
                <a:tab pos="990600" algn="l"/>
              </a:tabLst>
            </a:pPr>
            <a:r>
              <a:rPr lang="en-GB" sz="2400">
                <a:solidFill>
                  <a:srgbClr val="3333FF"/>
                </a:solidFill>
              </a:rPr>
              <a:t>Priorities in Euratom FP8 ‘Fission’ thematic will probably remain similar to FP7 … focus in Europe as a whole will shift towards ESNII activities</a:t>
            </a:r>
          </a:p>
          <a:p>
            <a:pPr marL="355600" indent="-355600" algn="l">
              <a:spcBef>
                <a:spcPct val="20000"/>
              </a:spcBef>
              <a:buFontTx/>
              <a:buChar char="•"/>
              <a:tabLst>
                <a:tab pos="990600" algn="l"/>
              </a:tabLst>
            </a:pPr>
            <a:r>
              <a:rPr lang="en-GB" sz="2400">
                <a:solidFill>
                  <a:srgbClr val="3333FF"/>
                </a:solidFill>
              </a:rPr>
              <a:t>Planning now starting</a:t>
            </a:r>
          </a:p>
          <a:p>
            <a:pPr marL="355600" indent="-355600" algn="l">
              <a:spcBef>
                <a:spcPct val="20000"/>
              </a:spcBef>
              <a:buFontTx/>
              <a:buChar char="•"/>
              <a:tabLst>
                <a:tab pos="990600" algn="l"/>
              </a:tabLst>
            </a:pPr>
            <a:r>
              <a:rPr lang="en-GB" sz="2400">
                <a:solidFill>
                  <a:srgbClr val="3333FF"/>
                </a:solidFill>
              </a:rPr>
              <a:t>Nothing will be decided until Multi-Annual Funding Framework (2014-2020) adopted at the end of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141288"/>
            <a:ext cx="6994525" cy="1127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2800" smtClean="0">
                <a:solidFill>
                  <a:srgbClr val="034EA2"/>
                </a:solidFill>
              </a:rPr>
              <a:t>Future of CEG-SAM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68413"/>
            <a:ext cx="8229600" cy="4857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>
              <a:lnSpc>
                <a:spcPct val="80000"/>
              </a:lnSpc>
              <a:spcAft>
                <a:spcPct val="30000"/>
              </a:spcAft>
            </a:pPr>
            <a:r>
              <a:rPr lang="en-GB" sz="2000" smtClean="0"/>
              <a:t>Continue its previous tasks with ISTC/STCU projects and interaction with SARNET/SARNET 2 </a:t>
            </a:r>
            <a:r>
              <a:rPr lang="en-GB" sz="2000" smtClean="0">
                <a:solidFill>
                  <a:srgbClr val="FF3300"/>
                </a:solidFill>
                <a:sym typeface="Symbol" pitchFamily="18" charset="2"/>
              </a:rPr>
              <a:t> updated version of the </a:t>
            </a:r>
            <a:r>
              <a:rPr lang="en-GB" sz="2000" smtClean="0">
                <a:solidFill>
                  <a:srgbClr val="FF3300"/>
                </a:solidFill>
                <a:cs typeface="Times New Roman" pitchFamily="18" charset="0"/>
              </a:rPr>
              <a:t>document entitled “Interaction between SARNET2 and CEG-SAM activities” endorsed by both bodies in 2010</a:t>
            </a:r>
            <a:endParaRPr lang="en-GB" sz="2000" smtClean="0">
              <a:solidFill>
                <a:srgbClr val="FF3300"/>
              </a:solidFill>
              <a:sym typeface="Symbol" pitchFamily="18" charset="2"/>
            </a:endParaRPr>
          </a:p>
          <a:p>
            <a:pPr marL="609600" indent="-609600">
              <a:lnSpc>
                <a:spcPct val="80000"/>
              </a:lnSpc>
              <a:spcAft>
                <a:spcPct val="30000"/>
              </a:spcAft>
            </a:pPr>
            <a:r>
              <a:rPr lang="en-GB" sz="2000" smtClean="0"/>
              <a:t>Include in CEG-SAM co-ordinated projects funded by Euratom and ROSATOM following the 3rd call Fission – 2009 </a:t>
            </a:r>
            <a:r>
              <a:rPr lang="en-GB" sz="2000" smtClean="0">
                <a:sym typeface="Symbol" pitchFamily="18" charset="2"/>
              </a:rPr>
              <a:t> </a:t>
            </a:r>
            <a:r>
              <a:rPr lang="en-GB" sz="2000" b="1" smtClean="0">
                <a:solidFill>
                  <a:srgbClr val="CC0000"/>
                </a:solidFill>
                <a:cs typeface="Arial" charset="0"/>
              </a:rPr>
              <a:t>ERCOSAM</a:t>
            </a:r>
            <a:endParaRPr lang="en-GB" sz="2000" smtClean="0">
              <a:sym typeface="Symbol" pitchFamily="18" charset="2"/>
            </a:endParaRPr>
          </a:p>
          <a:p>
            <a:pPr marL="609600" indent="-609600">
              <a:lnSpc>
                <a:spcPct val="80000"/>
              </a:lnSpc>
              <a:spcAft>
                <a:spcPct val="30000"/>
              </a:spcAft>
            </a:pPr>
            <a:r>
              <a:rPr lang="en-GB" sz="2000" smtClean="0"/>
              <a:t>Enlarge the scope of the “CEG SAM” to a “CEG on Safety” to be part of the </a:t>
            </a:r>
            <a:r>
              <a:rPr lang="en-GB" sz="2000" smtClean="0">
                <a:cs typeface="Arial" charset="0"/>
              </a:rPr>
              <a:t>Euratom – ROSATOM  Working Group </a:t>
            </a:r>
            <a:r>
              <a:rPr lang="en-GB" sz="2000" smtClean="0">
                <a:solidFill>
                  <a:srgbClr val="33CC33"/>
                </a:solidFill>
                <a:cs typeface="Arial" charset="0"/>
                <a:sym typeface="Symbol" pitchFamily="18" charset="2"/>
              </a:rPr>
              <a:t> put on hold</a:t>
            </a:r>
          </a:p>
          <a:p>
            <a:pPr marL="609600" indent="-609600">
              <a:lnSpc>
                <a:spcPct val="80000"/>
              </a:lnSpc>
              <a:spcAft>
                <a:spcPct val="30000"/>
              </a:spcAft>
            </a:pPr>
            <a:r>
              <a:rPr lang="en-GB" sz="2000" smtClean="0"/>
              <a:t>Investigate the possibility of establishing a structured dialogue between Euratom and Ukraine </a:t>
            </a:r>
            <a:r>
              <a:rPr lang="en-GB" sz="2000" smtClean="0">
                <a:solidFill>
                  <a:srgbClr val="33CC33"/>
                </a:solidFill>
                <a:sym typeface="Symbol" pitchFamily="18" charset="2"/>
              </a:rPr>
              <a:t> Discussion between NASU and Euratom going on; possible role of STCU?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3200" smtClean="0">
                <a:solidFill>
                  <a:srgbClr val="034EA2"/>
                </a:solidFill>
              </a:rPr>
              <a:t>Status of CEG-SAM</a:t>
            </a:r>
            <a:br>
              <a:rPr lang="en-GB" sz="3200" smtClean="0">
                <a:solidFill>
                  <a:srgbClr val="034EA2"/>
                </a:solidFill>
              </a:rPr>
            </a:br>
            <a:r>
              <a:rPr lang="en-GB" sz="3200" smtClean="0">
                <a:solidFill>
                  <a:srgbClr val="034EA2"/>
                </a:solidFill>
              </a:rPr>
              <a:t>in March 2011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fr-BE" smtClean="0"/>
              <a:t>	</a:t>
            </a:r>
            <a:r>
              <a:rPr lang="en-GB" smtClean="0">
                <a:solidFill>
                  <a:srgbClr val="008000"/>
                </a:solidFill>
              </a:rPr>
              <a:t>Quite</a:t>
            </a:r>
            <a:r>
              <a:rPr lang="fr-BE" smtClean="0">
                <a:solidFill>
                  <a:srgbClr val="008000"/>
                </a:solidFill>
              </a:rPr>
              <a:t> </a:t>
            </a:r>
            <a:r>
              <a:rPr lang="en-GB" smtClean="0">
                <a:solidFill>
                  <a:srgbClr val="008000"/>
                </a:solidFill>
              </a:rPr>
              <a:t>successful since its launching in April 2002</a:t>
            </a:r>
          </a:p>
          <a:p>
            <a:pPr>
              <a:lnSpc>
                <a:spcPct val="90000"/>
              </a:lnSpc>
            </a:pPr>
            <a:r>
              <a:rPr lang="en-GB" smtClean="0"/>
              <a:t>Excellent interaction with SARNET</a:t>
            </a:r>
          </a:p>
          <a:p>
            <a:pPr>
              <a:lnSpc>
                <a:spcPct val="90000"/>
              </a:lnSpc>
            </a:pPr>
            <a:r>
              <a:rPr lang="en-GB" smtClean="0"/>
              <a:t>11 ISTC projects funded and completed</a:t>
            </a:r>
          </a:p>
          <a:p>
            <a:pPr>
              <a:lnSpc>
                <a:spcPct val="90000"/>
              </a:lnSpc>
            </a:pPr>
            <a:r>
              <a:rPr lang="en-GB" smtClean="0"/>
              <a:t>3 ISTC projects funded and running</a:t>
            </a:r>
          </a:p>
          <a:p>
            <a:pPr>
              <a:lnSpc>
                <a:spcPct val="90000"/>
              </a:lnSpc>
            </a:pPr>
            <a:r>
              <a:rPr lang="en-GB" smtClean="0"/>
              <a:t>1 STCU project funded and running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63713" y="141288"/>
            <a:ext cx="7138987" cy="10556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2800" smtClean="0">
                <a:solidFill>
                  <a:srgbClr val="034EA2"/>
                </a:solidFill>
              </a:rPr>
              <a:t>ISTC and STCU proposals</a:t>
            </a:r>
            <a:br>
              <a:rPr lang="en-GB" sz="2800" smtClean="0">
                <a:solidFill>
                  <a:srgbClr val="034EA2"/>
                </a:solidFill>
              </a:rPr>
            </a:br>
            <a:r>
              <a:rPr lang="en-GB" sz="2800" smtClean="0">
                <a:solidFill>
                  <a:srgbClr val="034EA2"/>
                </a:solidFill>
              </a:rPr>
              <a:t>of potential interest to CEG-SAM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12875"/>
            <a:ext cx="8229600" cy="47132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>
              <a:lnSpc>
                <a:spcPct val="80000"/>
              </a:lnSpc>
              <a:spcAft>
                <a:spcPct val="60000"/>
              </a:spcAft>
              <a:buFontTx/>
              <a:buAutoNum type="arabicPeriod"/>
            </a:pPr>
            <a:r>
              <a:rPr lang="en-GB" sz="2000" smtClean="0"/>
              <a:t>STCU #5244: Nuclear fuel interaction products with structural materials under heavy nuclear – radiation accidents </a:t>
            </a:r>
            <a:r>
              <a:rPr lang="en-GB" sz="2000" i="1" smtClean="0">
                <a:solidFill>
                  <a:srgbClr val="FF6600"/>
                </a:solidFill>
              </a:rPr>
              <a:t>will not be funded by STCU</a:t>
            </a:r>
            <a:endParaRPr lang="en-GB" sz="2000" smtClean="0">
              <a:solidFill>
                <a:srgbClr val="FF6600"/>
              </a:solidFill>
            </a:endParaRPr>
          </a:p>
          <a:p>
            <a:pPr marL="457200" indent="-457200">
              <a:lnSpc>
                <a:spcPct val="80000"/>
              </a:lnSpc>
              <a:spcAft>
                <a:spcPct val="60000"/>
              </a:spcAft>
              <a:buFontTx/>
              <a:buAutoNum type="arabicPeriod"/>
            </a:pPr>
            <a:r>
              <a:rPr lang="en-GB" sz="2000" smtClean="0"/>
              <a:t>STCU #5243: Interaction studies of improved VVER structural materials at severe accident conditions </a:t>
            </a:r>
            <a:r>
              <a:rPr lang="en-GB" sz="2000" i="1" smtClean="0">
                <a:solidFill>
                  <a:srgbClr val="FF6600"/>
                </a:solidFill>
              </a:rPr>
              <a:t>will not be funded by STCU</a:t>
            </a:r>
            <a:endParaRPr lang="en-GB" sz="2000" smtClean="0"/>
          </a:p>
          <a:p>
            <a:pPr marL="457200" indent="-457200">
              <a:lnSpc>
                <a:spcPct val="80000"/>
              </a:lnSpc>
              <a:spcAft>
                <a:spcPct val="60000"/>
              </a:spcAft>
              <a:buFontTx/>
              <a:buAutoNum type="arabicPeriod"/>
            </a:pPr>
            <a:r>
              <a:rPr lang="en-GB" sz="2000" smtClean="0"/>
              <a:t>STCU #4758: Characterisation of hidden fuel containing clusters in the ChNPP </a:t>
            </a:r>
            <a:r>
              <a:rPr lang="en-GB" sz="2000" i="1" smtClean="0">
                <a:solidFill>
                  <a:srgbClr val="FF6600"/>
                </a:solidFill>
              </a:rPr>
              <a:t>replaced by STCU #5244</a:t>
            </a:r>
            <a:endParaRPr lang="en-GB" sz="2000" smtClean="0">
              <a:solidFill>
                <a:srgbClr val="FF6600"/>
              </a:solidFill>
            </a:endParaRPr>
          </a:p>
          <a:p>
            <a:pPr marL="457200" indent="-457200">
              <a:lnSpc>
                <a:spcPct val="80000"/>
              </a:lnSpc>
              <a:spcAft>
                <a:spcPct val="60000"/>
              </a:spcAft>
              <a:buFontTx/>
              <a:buAutoNum type="arabicPeriod"/>
            </a:pPr>
            <a:r>
              <a:rPr lang="en-GB" sz="2000" smtClean="0"/>
              <a:t>ISTC #3936: PARAMETER SF5 + SF6 </a:t>
            </a:r>
            <a:r>
              <a:rPr lang="en-GB" sz="2000" i="1" smtClean="0">
                <a:solidFill>
                  <a:srgbClr val="FF6600"/>
                </a:solidFill>
              </a:rPr>
              <a:t>accepted without funding</a:t>
            </a:r>
          </a:p>
          <a:p>
            <a:pPr marL="457200" indent="-457200">
              <a:lnSpc>
                <a:spcPct val="80000"/>
              </a:lnSpc>
              <a:spcAft>
                <a:spcPct val="60000"/>
              </a:spcAft>
              <a:buFontTx/>
              <a:buAutoNum type="arabicPeriod"/>
            </a:pPr>
            <a:r>
              <a:rPr lang="en-GB" sz="2000" smtClean="0"/>
              <a:t>ISTC #3919: VERONIKA </a:t>
            </a:r>
            <a:r>
              <a:rPr lang="en-GB" sz="2000" i="1" smtClean="0">
                <a:solidFill>
                  <a:srgbClr val="FF6600"/>
                </a:solidFill>
              </a:rPr>
              <a:t>accepted without funding</a:t>
            </a:r>
          </a:p>
          <a:p>
            <a:pPr marL="457200" indent="-457200">
              <a:lnSpc>
                <a:spcPct val="80000"/>
              </a:lnSpc>
              <a:spcAft>
                <a:spcPct val="60000"/>
              </a:spcAft>
              <a:buFontTx/>
              <a:buAutoNum type="arabicPeriod"/>
            </a:pPr>
            <a:r>
              <a:rPr lang="en-GB" sz="2000" smtClean="0"/>
              <a:t>ISTC #3609: EXPULS </a:t>
            </a:r>
            <a:r>
              <a:rPr lang="en-GB" sz="2000" i="1" smtClean="0">
                <a:solidFill>
                  <a:srgbClr val="FF6600"/>
                </a:solidFill>
              </a:rPr>
              <a:t>withdrawn</a:t>
            </a:r>
          </a:p>
          <a:p>
            <a:pPr marL="457200" indent="-457200">
              <a:lnSpc>
                <a:spcPct val="80000"/>
              </a:lnSpc>
              <a:spcAft>
                <a:spcPct val="60000"/>
              </a:spcAft>
              <a:buFontTx/>
              <a:buAutoNum type="arabicPeriod"/>
            </a:pPr>
            <a:r>
              <a:rPr lang="en-GB" sz="2000" smtClean="0"/>
              <a:t>ISTC #3702: CHESS-2 </a:t>
            </a:r>
            <a:r>
              <a:rPr lang="en-GB" sz="2000" i="1" smtClean="0">
                <a:solidFill>
                  <a:srgbClr val="FF6600"/>
                </a:solidFill>
              </a:rPr>
              <a:t>accepted without funding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68538" y="260350"/>
            <a:ext cx="6778625" cy="720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3600" smtClean="0">
                <a:solidFill>
                  <a:srgbClr val="034EA2"/>
                </a:solidFill>
              </a:rPr>
              <a:t>ISTC/STCU and the EC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GB" sz="2400" b="1" smtClean="0">
                <a:solidFill>
                  <a:srgbClr val="034EA2"/>
                </a:solidFill>
              </a:rPr>
              <a:t>ISTC and STCU funding from EC</a:t>
            </a:r>
          </a:p>
          <a:p>
            <a:pPr lvl="1">
              <a:lnSpc>
                <a:spcPct val="80000"/>
              </a:lnSpc>
            </a:pPr>
            <a:r>
              <a:rPr lang="fr-BE" sz="2400" smtClean="0"/>
              <a:t>2007: </a:t>
            </a:r>
            <a:r>
              <a:rPr lang="en-US" sz="2400" smtClean="0"/>
              <a:t>~ 25 M€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2008: ~ 15 M€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2009: ~   8 M€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2010: ~   8 M€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2011:  ???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2012:  ???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sz="2400" i="1" smtClean="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 i="1" smtClean="0"/>
              <a:t>	Basic annual cost of ISTC + STCU until 2010: ~ 6 M€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smtClean="0"/>
          </a:p>
          <a:p>
            <a:pPr>
              <a:lnSpc>
                <a:spcPct val="80000"/>
              </a:lnSpc>
            </a:pPr>
            <a:r>
              <a:rPr lang="en-US" sz="2400" smtClean="0"/>
              <a:t>Next ISTC Governing Board: 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Next STCU Governing Board: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4638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2800" smtClean="0">
                <a:solidFill>
                  <a:srgbClr val="034EA2"/>
                </a:solidFill>
              </a:rPr>
              <a:t>FP7 - EURATOM  Work Programme</a:t>
            </a:r>
            <a:r>
              <a:rPr lang="en-GB" sz="3200" i="1" smtClean="0">
                <a:solidFill>
                  <a:srgbClr val="034EA2"/>
                </a:solidFill>
              </a:rPr>
              <a:t/>
            </a:r>
            <a:br>
              <a:rPr lang="en-GB" sz="3200" i="1" smtClean="0">
                <a:solidFill>
                  <a:srgbClr val="034EA2"/>
                </a:solidFill>
              </a:rPr>
            </a:br>
            <a:r>
              <a:rPr lang="en-GB" sz="2400" i="1" smtClean="0">
                <a:solidFill>
                  <a:srgbClr val="034EA2"/>
                </a:solidFill>
              </a:rPr>
              <a:t>Nuclear Fission and Radiation Protection</a:t>
            </a:r>
            <a:br>
              <a:rPr lang="en-GB" sz="2400" i="1" smtClean="0">
                <a:solidFill>
                  <a:srgbClr val="034EA2"/>
                </a:solidFill>
              </a:rPr>
            </a:br>
            <a:r>
              <a:rPr lang="en-GB" sz="2400" i="1" smtClean="0">
                <a:solidFill>
                  <a:srgbClr val="034EA2"/>
                </a:solidFill>
              </a:rPr>
              <a:t> Cooperation with Russia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28763"/>
            <a:ext cx="8229600" cy="47577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GB" sz="2000" b="1" smtClean="0"/>
              <a:t>S</a:t>
            </a:r>
            <a:r>
              <a:rPr lang="en-GB" sz="2000" b="1" smtClean="0">
                <a:cs typeface="Arial" charset="0"/>
              </a:rPr>
              <a:t>tructured dialogue in the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 smtClean="0">
                <a:cs typeface="Arial" charset="0"/>
              </a:rPr>
              <a:t>	Euratom – ROSATOM  Working Group</a:t>
            </a:r>
          </a:p>
          <a:p>
            <a:pPr>
              <a:lnSpc>
                <a:spcPct val="80000"/>
              </a:lnSpc>
            </a:pPr>
            <a:r>
              <a:rPr lang="en-GB" sz="2000" b="1" smtClean="0">
                <a:cs typeface="Arial" charset="0"/>
              </a:rPr>
              <a:t>Principle: moving from “assistance” to “collaboration approach”</a:t>
            </a:r>
          </a:p>
          <a:p>
            <a:pPr>
              <a:lnSpc>
                <a:spcPct val="80000"/>
              </a:lnSpc>
            </a:pPr>
            <a:r>
              <a:rPr lang="en-GB" sz="2000" b="1" smtClean="0">
                <a:cs typeface="Arial" charset="0"/>
              </a:rPr>
              <a:t>Rosatom informed the EC on 04/12/09 that it will fund the Russian part of the following 6 proposals</a:t>
            </a:r>
            <a:r>
              <a:rPr lang="en-GB" sz="2000" b="1" u="sng" smtClean="0">
                <a:solidFill>
                  <a:srgbClr val="3333FF"/>
                </a:solidFill>
              </a:rPr>
              <a:t> </a:t>
            </a:r>
            <a:r>
              <a:rPr lang="en-GB" sz="2000" b="1" smtClean="0"/>
              <a:t>selected for funding after 3rd Call Fission – 2009</a:t>
            </a:r>
          </a:p>
          <a:p>
            <a:pPr>
              <a:lnSpc>
                <a:spcPct val="80000"/>
              </a:lnSpc>
            </a:pPr>
            <a:r>
              <a:rPr lang="en-GB" sz="2000" b="1" smtClean="0"/>
              <a:t>Rosatom informed the EC in Feb. 2010 that it prefers “option 2”: two parallel, European and Russian, projects linked by a </a:t>
            </a:r>
            <a:r>
              <a:rPr lang="en-GB" sz="2000" b="1" smtClean="0">
                <a:solidFill>
                  <a:schemeClr val="accent2"/>
                </a:solidFill>
              </a:rPr>
              <a:t>coordination agreement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2000" b="1" smtClean="0">
              <a:cs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 smtClean="0">
                <a:solidFill>
                  <a:srgbClr val="008000"/>
                </a:solidFill>
                <a:cs typeface="Arial" charset="0"/>
              </a:rPr>
              <a:t>A- Subjects for which cooperation is welcome: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GB" sz="2000" smtClean="0">
                <a:cs typeface="Arial" charset="0"/>
              </a:rPr>
              <a:t>Ageing and lifetime management of RCS </a:t>
            </a:r>
            <a:r>
              <a:rPr lang="en-GB" sz="2000" smtClean="0">
                <a:cs typeface="Arial" charset="0"/>
                <a:sym typeface="Symbol" pitchFamily="18" charset="2"/>
              </a:rPr>
              <a:t> </a:t>
            </a:r>
            <a:r>
              <a:rPr lang="en-GB" sz="2000" b="1" smtClean="0">
                <a:solidFill>
                  <a:srgbClr val="CC0000"/>
                </a:solidFill>
                <a:cs typeface="Arial" charset="0"/>
                <a:sym typeface="Symbol" pitchFamily="18" charset="2"/>
              </a:rPr>
              <a:t>STYLE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GB" sz="2000" smtClean="0">
                <a:cs typeface="Arial" charset="0"/>
              </a:rPr>
              <a:t>RPV integrity assessment for long-term operation </a:t>
            </a:r>
            <a:r>
              <a:rPr lang="en-GB" sz="2000" smtClean="0">
                <a:cs typeface="Arial" charset="0"/>
                <a:sym typeface="Symbol" pitchFamily="18" charset="2"/>
              </a:rPr>
              <a:t> </a:t>
            </a:r>
            <a:r>
              <a:rPr lang="en-GB" sz="2000" b="1" smtClean="0">
                <a:solidFill>
                  <a:srgbClr val="CC0000"/>
                </a:solidFill>
                <a:cs typeface="Arial" charset="0"/>
                <a:sym typeface="Symbol" pitchFamily="18" charset="2"/>
              </a:rPr>
              <a:t>LONGLIFE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GB" sz="2000" smtClean="0">
                <a:cs typeface="Arial" charset="0"/>
              </a:rPr>
              <a:t>LFR </a:t>
            </a:r>
            <a:r>
              <a:rPr lang="en-GB" sz="2000" smtClean="0">
                <a:cs typeface="Arial" charset="0"/>
                <a:sym typeface="Symbol" pitchFamily="18" charset="2"/>
              </a:rPr>
              <a:t> </a:t>
            </a:r>
            <a:r>
              <a:rPr lang="en-GB" sz="2000" b="1" smtClean="0">
                <a:solidFill>
                  <a:srgbClr val="CC0000"/>
                </a:solidFill>
                <a:cs typeface="Arial" charset="0"/>
                <a:sym typeface="Symbol" pitchFamily="18" charset="2"/>
              </a:rPr>
              <a:t>LEADER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GB" sz="2000" smtClean="0">
                <a:cs typeface="Arial" charset="0"/>
              </a:rPr>
              <a:t>GFR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4638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2800" smtClean="0">
                <a:solidFill>
                  <a:srgbClr val="034EA2"/>
                </a:solidFill>
              </a:rPr>
              <a:t>FP7 - EURATOM  Work Programme</a:t>
            </a:r>
            <a:r>
              <a:rPr lang="en-GB" sz="3200" i="1" smtClean="0">
                <a:solidFill>
                  <a:srgbClr val="034EA2"/>
                </a:solidFill>
              </a:rPr>
              <a:t/>
            </a:r>
            <a:br>
              <a:rPr lang="en-GB" sz="3200" i="1" smtClean="0">
                <a:solidFill>
                  <a:srgbClr val="034EA2"/>
                </a:solidFill>
              </a:rPr>
            </a:br>
            <a:r>
              <a:rPr lang="en-GB" sz="2400" i="1" smtClean="0">
                <a:solidFill>
                  <a:srgbClr val="034EA2"/>
                </a:solidFill>
              </a:rPr>
              <a:t>Nuclear Fission and Radiation Protection</a:t>
            </a:r>
            <a:br>
              <a:rPr lang="en-GB" sz="2400" i="1" smtClean="0">
                <a:solidFill>
                  <a:srgbClr val="034EA2"/>
                </a:solidFill>
              </a:rPr>
            </a:br>
            <a:r>
              <a:rPr lang="en-GB" sz="2400" i="1" smtClean="0">
                <a:solidFill>
                  <a:srgbClr val="034EA2"/>
                </a:solidFill>
              </a:rPr>
              <a:t> Cooperation with Russia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600200"/>
            <a:ext cx="8435975" cy="4708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GB" sz="2400" b="1" smtClean="0">
                <a:solidFill>
                  <a:srgbClr val="008000"/>
                </a:solidFill>
                <a:cs typeface="Arial" charset="0"/>
              </a:rPr>
              <a:t>B- Subjects for which cooperation is essential (eligibility criterion):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GB" sz="2400" smtClean="0">
                <a:cs typeface="Arial" charset="0"/>
              </a:rPr>
              <a:t>Development of common ground for cooperation in nuclear education, training and knowledge management </a:t>
            </a:r>
            <a:r>
              <a:rPr lang="en-GB" sz="2400" smtClean="0">
                <a:cs typeface="Arial" charset="0"/>
                <a:sym typeface="Symbol" pitchFamily="18" charset="2"/>
              </a:rPr>
              <a:t></a:t>
            </a:r>
            <a:r>
              <a:rPr lang="en-GB" sz="2400" smtClean="0">
                <a:cs typeface="Arial" charset="0"/>
              </a:rPr>
              <a:t> </a:t>
            </a:r>
            <a:r>
              <a:rPr lang="en-GB" sz="2400" b="1" smtClean="0">
                <a:solidFill>
                  <a:srgbClr val="CC0000"/>
                </a:solidFill>
                <a:cs typeface="Arial" charset="0"/>
              </a:rPr>
              <a:t>ENEN-RU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GB" sz="2400" b="1" smtClean="0">
                <a:solidFill>
                  <a:srgbClr val="0033CC"/>
                </a:solidFill>
                <a:cs typeface="Arial" charset="0"/>
              </a:rPr>
              <a:t>Advanced simulation tools for Gen-IV fast neutron reactors</a:t>
            </a:r>
            <a:endParaRPr lang="en-GB" sz="2400" b="1" smtClean="0">
              <a:solidFill>
                <a:srgbClr val="CC0000"/>
              </a:solidFill>
              <a:cs typeface="Arial" charset="0"/>
            </a:endParaRPr>
          </a:p>
          <a:p>
            <a:pPr>
              <a:lnSpc>
                <a:spcPct val="90000"/>
              </a:lnSpc>
              <a:buFontTx/>
              <a:buChar char="-"/>
            </a:pPr>
            <a:r>
              <a:rPr lang="en-GB" sz="2400" b="1" smtClean="0">
                <a:solidFill>
                  <a:srgbClr val="0033CC"/>
                </a:solidFill>
                <a:cs typeface="Arial" charset="0"/>
              </a:rPr>
              <a:t>Containment thermalhydraulics of current and future LWRs for severe accident management</a:t>
            </a:r>
            <a:r>
              <a:rPr lang="en-GB" sz="2400" smtClean="0">
                <a:cs typeface="Arial" charset="0"/>
              </a:rPr>
              <a:t> (KMS – PANDA – MISTRA - TOSQUAN) </a:t>
            </a:r>
            <a:r>
              <a:rPr lang="en-GB" sz="2400" smtClean="0">
                <a:cs typeface="Arial" charset="0"/>
                <a:sym typeface="Symbol" pitchFamily="18" charset="2"/>
              </a:rPr>
              <a:t> </a:t>
            </a:r>
            <a:r>
              <a:rPr lang="en-GB" sz="2400" b="1" smtClean="0">
                <a:solidFill>
                  <a:srgbClr val="CC0000"/>
                </a:solidFill>
                <a:cs typeface="Arial" charset="0"/>
              </a:rPr>
              <a:t>ERCOSAM </a:t>
            </a:r>
            <a:r>
              <a:rPr lang="en-GB" sz="2400" b="1" smtClean="0">
                <a:solidFill>
                  <a:srgbClr val="003300"/>
                </a:solidFill>
                <a:cs typeface="Arial" charset="0"/>
              </a:rPr>
              <a:t>CooA signed </a:t>
            </a:r>
            <a:r>
              <a:rPr lang="en-GB" sz="2400" b="1" smtClean="0">
                <a:solidFill>
                  <a:srgbClr val="FF6600"/>
                </a:solidFill>
                <a:cs typeface="Arial" charset="0"/>
              </a:rPr>
              <a:t>(started on 01/07/10)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GB" sz="2400" smtClean="0">
                <a:cs typeface="Arial" charset="0"/>
              </a:rPr>
              <a:t>Molten salt reactor </a:t>
            </a:r>
            <a:r>
              <a:rPr lang="en-GB" sz="2400" smtClean="0">
                <a:cs typeface="Arial" charset="0"/>
                <a:sym typeface="Symbol" pitchFamily="18" charset="2"/>
              </a:rPr>
              <a:t> </a:t>
            </a:r>
            <a:r>
              <a:rPr lang="en-GB" sz="2400" b="1" smtClean="0">
                <a:solidFill>
                  <a:srgbClr val="CC0000"/>
                </a:solidFill>
                <a:cs typeface="Arial" charset="0"/>
              </a:rPr>
              <a:t>EVOL </a:t>
            </a:r>
            <a:r>
              <a:rPr lang="en-GB" sz="2400" b="1" smtClean="0">
                <a:solidFill>
                  <a:srgbClr val="003300"/>
                </a:solidFill>
                <a:cs typeface="Arial" charset="0"/>
              </a:rPr>
              <a:t>CooA signed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>
            <p:ph type="title" idx="4294967295"/>
          </p:nvPr>
        </p:nvSpPr>
        <p:spPr bwMode="auto">
          <a:xfrm>
            <a:off x="1403350" y="274638"/>
            <a:ext cx="7570788" cy="993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r>
              <a:rPr lang="en-GB" sz="2800" smtClean="0">
                <a:solidFill>
                  <a:srgbClr val="034EA2"/>
                </a:solidFill>
              </a:rPr>
              <a:t>FP7 - EURATOM  Work Programme</a:t>
            </a:r>
            <a:r>
              <a:rPr lang="en-GB" i="1" smtClean="0">
                <a:solidFill>
                  <a:srgbClr val="034EA2"/>
                </a:solidFill>
              </a:rPr>
              <a:t/>
            </a:r>
            <a:br>
              <a:rPr lang="en-GB" i="1" smtClean="0">
                <a:solidFill>
                  <a:srgbClr val="034EA2"/>
                </a:solidFill>
              </a:rPr>
            </a:br>
            <a:r>
              <a:rPr lang="en-GB" sz="2400" i="1" smtClean="0">
                <a:solidFill>
                  <a:srgbClr val="034EA2"/>
                </a:solidFill>
              </a:rPr>
              <a:t>Nuclear Fission and Radiation Protection</a:t>
            </a:r>
          </a:p>
        </p:txBody>
      </p:sp>
      <p:sp>
        <p:nvSpPr>
          <p:cNvPr id="8195" name="Rectangle 3"/>
          <p:cNvSpPr>
            <a:spLocks noChangeArrowheads="1"/>
          </p:cNvSpPr>
          <p:nvPr>
            <p:ph type="body" idx="4294967295"/>
          </p:nvPr>
        </p:nvSpPr>
        <p:spPr bwMode="auto">
          <a:xfrm>
            <a:off x="611188" y="1417638"/>
            <a:ext cx="7961312" cy="503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Aft>
                <a:spcPct val="30000"/>
              </a:spcAft>
              <a:buFontTx/>
              <a:buNone/>
            </a:pPr>
            <a:r>
              <a:rPr lang="en-GB" sz="1700" b="1" u="sng" smtClean="0">
                <a:solidFill>
                  <a:srgbClr val="3333FF"/>
                </a:solidFill>
                <a:latin typeface="Tahoma" pitchFamily="34" charset="0"/>
              </a:rPr>
              <a:t>5th Call Fission - 2011</a:t>
            </a:r>
            <a:endParaRPr lang="en-GB" sz="1700" b="1" u="sng" smtClean="0">
              <a:latin typeface="Tahoma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GB" sz="1600" smtClean="0"/>
              <a:t>Call Identifier:</a:t>
            </a:r>
            <a:r>
              <a:rPr lang="en-GB" sz="1600" b="1" smtClean="0"/>
              <a:t> FP7-Fission-2011</a:t>
            </a:r>
          </a:p>
          <a:p>
            <a:pPr lvl="1">
              <a:lnSpc>
                <a:spcPct val="80000"/>
              </a:lnSpc>
            </a:pPr>
            <a:r>
              <a:rPr lang="en-GB" sz="1600" b="1" smtClean="0"/>
              <a:t>Publication Date: 20 August 2010</a:t>
            </a:r>
          </a:p>
          <a:p>
            <a:pPr lvl="1">
              <a:lnSpc>
                <a:spcPct val="80000"/>
              </a:lnSpc>
            </a:pPr>
            <a:r>
              <a:rPr lang="en-GB" sz="1600" b="1" smtClean="0"/>
              <a:t>Indicative Budget: M€ 41</a:t>
            </a:r>
          </a:p>
          <a:p>
            <a:pPr lvl="1">
              <a:lnSpc>
                <a:spcPct val="80000"/>
              </a:lnSpc>
            </a:pPr>
            <a:r>
              <a:rPr lang="en-GB" sz="1600" b="1" smtClean="0"/>
              <a:t>Deadline: </a:t>
            </a:r>
            <a:r>
              <a:rPr lang="en-GB" sz="1600" b="1" smtClean="0">
                <a:solidFill>
                  <a:srgbClr val="FF0000"/>
                </a:solidFill>
              </a:rPr>
              <a:t>07 April 2011</a:t>
            </a:r>
            <a:r>
              <a:rPr lang="en-GB" sz="1600" b="1" smtClean="0"/>
              <a:t> at 17:00:00 (GMT + 2)</a:t>
            </a:r>
          </a:p>
          <a:p>
            <a:pPr lvl="1">
              <a:lnSpc>
                <a:spcPct val="80000"/>
              </a:lnSpc>
            </a:pPr>
            <a:r>
              <a:rPr lang="en-GB" sz="1600" smtClean="0"/>
              <a:t>OJ Reference:</a:t>
            </a:r>
            <a:r>
              <a:rPr lang="en-GB" sz="1600" b="1" smtClean="0"/>
              <a:t> </a:t>
            </a:r>
            <a:r>
              <a:rPr lang="en-GB" sz="1600" b="1" smtClean="0">
                <a:solidFill>
                  <a:srgbClr val="FF0000"/>
                </a:solidFill>
              </a:rPr>
              <a:t>OJ C225 of 20 August 2010</a:t>
            </a:r>
            <a:r>
              <a:rPr lang="en-GB" sz="1600" smtClean="0"/>
              <a:t> </a:t>
            </a:r>
            <a:endParaRPr lang="en-GB" sz="1600" b="1" smtClean="0">
              <a:solidFill>
                <a:srgbClr val="FF0000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GB" sz="1600" b="1" smtClean="0">
                <a:solidFill>
                  <a:srgbClr val="FF0000"/>
                </a:solidFill>
              </a:rPr>
              <a:t>http://cordis.europa.eu/fp7/dc/index.cfm</a:t>
            </a:r>
          </a:p>
          <a:p>
            <a:pPr>
              <a:lnSpc>
                <a:spcPct val="80000"/>
              </a:lnSpc>
            </a:pPr>
            <a:endParaRPr lang="fr-BE" sz="1400" b="1" u="sng" smtClean="0">
              <a:solidFill>
                <a:srgbClr val="3333FF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fr-BE" sz="1400" b="1" u="sng" smtClean="0">
              <a:solidFill>
                <a:srgbClr val="3333FF"/>
              </a:solidFill>
            </a:endParaRP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GB" sz="1600" smtClean="0"/>
              <a:t>Management of radioactive waste:</a:t>
            </a:r>
          </a:p>
          <a:p>
            <a:pPr lvl="1">
              <a:lnSpc>
                <a:spcPct val="80000"/>
              </a:lnSpc>
              <a:spcAft>
                <a:spcPct val="30000"/>
              </a:spcAft>
            </a:pPr>
            <a:r>
              <a:rPr lang="en-GB" sz="1600" smtClean="0"/>
              <a:t>Support for future IGD-TP vision/SRA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GB" sz="1600" smtClean="0"/>
              <a:t>Reactor systems</a:t>
            </a:r>
            <a:r>
              <a:rPr lang="fr-BE" sz="1600" smtClean="0"/>
              <a:t>:</a:t>
            </a:r>
            <a:endParaRPr lang="en-GB" sz="1600" smtClean="0"/>
          </a:p>
          <a:p>
            <a:pPr lvl="1">
              <a:lnSpc>
                <a:spcPct val="80000"/>
              </a:lnSpc>
              <a:spcAft>
                <a:spcPct val="30000"/>
              </a:spcAft>
            </a:pPr>
            <a:r>
              <a:rPr lang="en-GB" sz="1600" smtClean="0"/>
              <a:t>Support for SNE-TP SRA</a:t>
            </a:r>
          </a:p>
          <a:p>
            <a:pPr lvl="1">
              <a:lnSpc>
                <a:spcPct val="80000"/>
              </a:lnSpc>
              <a:spcAft>
                <a:spcPct val="30000"/>
              </a:spcAft>
            </a:pPr>
            <a:r>
              <a:rPr lang="en-GB" sz="1600" smtClean="0"/>
              <a:t>Support for ESNII of SET-Plan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fr-BE" sz="1600" smtClean="0"/>
              <a:t>Radiation protection:</a:t>
            </a:r>
            <a:endParaRPr lang="en-GB" sz="1600" smtClean="0"/>
          </a:p>
          <a:p>
            <a:pPr lvl="1">
              <a:lnSpc>
                <a:spcPct val="80000"/>
              </a:lnSpc>
              <a:spcAft>
                <a:spcPct val="30000"/>
              </a:spcAft>
            </a:pPr>
            <a:r>
              <a:rPr lang="en-GB" sz="1600" smtClean="0"/>
              <a:t>Support for MELODI initiative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GB" sz="1600" smtClean="0"/>
              <a:t>Human resources, E&amp;T, Infrastructures, International cooperation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3200" smtClean="0">
                <a:solidFill>
                  <a:srgbClr val="034EA2"/>
                </a:solidFill>
              </a:rPr>
              <a:t>FP7 + 2 (Euratom)</a:t>
            </a:r>
            <a:br>
              <a:rPr lang="en-GB" sz="3200" smtClean="0">
                <a:solidFill>
                  <a:srgbClr val="034EA2"/>
                </a:solidFill>
              </a:rPr>
            </a:br>
            <a:r>
              <a:rPr lang="en-GB" sz="3200" smtClean="0">
                <a:solidFill>
                  <a:srgbClr val="034EA2"/>
                </a:solidFill>
              </a:rPr>
              <a:t>2012 - 2013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781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z="2200" smtClean="0">
                <a:solidFill>
                  <a:srgbClr val="3333FF"/>
                </a:solidFill>
              </a:rPr>
              <a:t>Same programme, same instruments, SNETP and ESNII mentioned </a:t>
            </a:r>
          </a:p>
          <a:p>
            <a:r>
              <a:rPr lang="en-GB" sz="2200" smtClean="0">
                <a:solidFill>
                  <a:srgbClr val="3333FF"/>
                </a:solidFill>
              </a:rPr>
              <a:t>1 call each year with ~50 M€ per year with deadline in April-May</a:t>
            </a:r>
          </a:p>
          <a:p>
            <a:r>
              <a:rPr lang="en-GB" sz="2200" smtClean="0">
                <a:solidFill>
                  <a:srgbClr val="3333FF"/>
                </a:solidFill>
              </a:rPr>
              <a:t>Proposal adopted by Commission on 7 March 2011:</a:t>
            </a:r>
          </a:p>
          <a:p>
            <a:pPr lvl="1"/>
            <a:r>
              <a:rPr lang="en-GB" sz="2000" smtClean="0">
                <a:solidFill>
                  <a:srgbClr val="3333FF"/>
                </a:solidFill>
              </a:rPr>
              <a:t>Nuclear fission and radiation protection: 118 M€</a:t>
            </a:r>
          </a:p>
          <a:p>
            <a:pPr lvl="1"/>
            <a:r>
              <a:rPr lang="en-GB" sz="2000" smtClean="0">
                <a:solidFill>
                  <a:srgbClr val="3333FF"/>
                </a:solidFill>
              </a:rPr>
              <a:t>JRC nuclear research activities: 233 M€</a:t>
            </a:r>
          </a:p>
          <a:p>
            <a:pPr lvl="1"/>
            <a:r>
              <a:rPr lang="en-GB" sz="2000" smtClean="0">
                <a:solidFill>
                  <a:srgbClr val="3333FF"/>
                </a:solidFill>
              </a:rPr>
              <a:t>Fusion energy research: 2.2 B€</a:t>
            </a:r>
          </a:p>
          <a:p>
            <a:r>
              <a:rPr lang="en-GB" sz="2200" smtClean="0">
                <a:solidFill>
                  <a:srgbClr val="3333FF"/>
                </a:solidFill>
              </a:rPr>
              <a:t>On 9 March, proposal presented to Council, which is expected to decide before the end of 2011</a:t>
            </a:r>
          </a:p>
          <a:p>
            <a:pPr lvl="1"/>
            <a:r>
              <a:rPr lang="en-GB" sz="2000" smtClean="0">
                <a:solidFill>
                  <a:srgbClr val="F50F82"/>
                </a:solidFill>
              </a:rPr>
              <a:t>Delays due to lack of funding for ITER</a:t>
            </a:r>
          </a:p>
          <a:p>
            <a:pPr>
              <a:spcBef>
                <a:spcPct val="60000"/>
              </a:spcBef>
            </a:pPr>
            <a:r>
              <a:rPr lang="en-GB" sz="2200" smtClean="0">
                <a:solidFill>
                  <a:srgbClr val="3333FF"/>
                </a:solidFill>
              </a:rPr>
              <a:t>In calls, move away from catch-all topic to targeted topics selected from SNETP prioritisation list</a:t>
            </a:r>
            <a:endParaRPr lang="en-GB" sz="2200" smtClean="0">
              <a:solidFill>
                <a:srgbClr val="F50F8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3200" smtClean="0">
                <a:solidFill>
                  <a:srgbClr val="034EA2"/>
                </a:solidFill>
              </a:rPr>
              <a:t>FP8 (Euratom)</a:t>
            </a:r>
            <a:br>
              <a:rPr lang="en-GB" sz="3200" smtClean="0">
                <a:solidFill>
                  <a:srgbClr val="034EA2"/>
                </a:solidFill>
              </a:rPr>
            </a:br>
            <a:r>
              <a:rPr lang="en-GB" sz="3200" smtClean="0">
                <a:solidFill>
                  <a:srgbClr val="034EA2"/>
                </a:solidFill>
              </a:rPr>
              <a:t> 2014 - 2020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z="2400" smtClean="0">
                <a:solidFill>
                  <a:srgbClr val="3333FF"/>
                </a:solidFill>
              </a:rPr>
              <a:t>FP8 preparation going in // with FP7 + 2</a:t>
            </a:r>
          </a:p>
          <a:p>
            <a:r>
              <a:rPr lang="en-GB" sz="2400" smtClean="0">
                <a:solidFill>
                  <a:srgbClr val="3333FF"/>
                </a:solidFill>
              </a:rPr>
              <a:t>Experts preparing input for FP8 ex-ante impact assessment by reviewing progress and impacts of FP6 and FP7 Euratom projects in the field nuclear fission and radiation protection. Deadline: late February</a:t>
            </a:r>
          </a:p>
          <a:p>
            <a:r>
              <a:rPr lang="en-GB" sz="2400" smtClean="0">
                <a:solidFill>
                  <a:srgbClr val="3333FF"/>
                </a:solidFill>
              </a:rPr>
              <a:t>Commission will draft impact assessment report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633</Words>
  <Application>Microsoft Office PowerPoint</Application>
  <PresentationFormat>Bildschirmpräsentation (4:3)</PresentationFormat>
  <Paragraphs>101</Paragraphs>
  <Slides>11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7" baseType="lpstr">
      <vt:lpstr>Verdana</vt:lpstr>
      <vt:lpstr>Arial</vt:lpstr>
      <vt:lpstr>Times New Roman</vt:lpstr>
      <vt:lpstr>Tahoma</vt:lpstr>
      <vt:lpstr>Symbol</vt:lpstr>
      <vt:lpstr>Blank Presentation</vt:lpstr>
      <vt:lpstr>PowerPoint-Präsentation</vt:lpstr>
      <vt:lpstr>Status of CEG-SAM in March 2011</vt:lpstr>
      <vt:lpstr>ISTC and STCU proposals of potential interest to CEG-SAM</vt:lpstr>
      <vt:lpstr>ISTC/STCU and the EC</vt:lpstr>
      <vt:lpstr>FP7 - EURATOM  Work Programme Nuclear Fission and Radiation Protection  Cooperation with Russia</vt:lpstr>
      <vt:lpstr>FP7 - EURATOM  Work Programme Nuclear Fission and Radiation Protection  Cooperation with Russia</vt:lpstr>
      <vt:lpstr>FP7 - EURATOM  Work Programme Nuclear Fission and Radiation Protection</vt:lpstr>
      <vt:lpstr>FP7 + 2 (Euratom) 2012 - 2013</vt:lpstr>
      <vt:lpstr>FP8 (Euratom)  2014 - 2020</vt:lpstr>
      <vt:lpstr>PowerPoint-Präsentation</vt:lpstr>
      <vt:lpstr>Future of CEG-SAM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delloch</dc:creator>
  <cp:lastModifiedBy>Peters, Ursula</cp:lastModifiedBy>
  <cp:revision>138</cp:revision>
  <cp:lastPrinted>2003-03-26T14:52:49Z</cp:lastPrinted>
  <dcterms:created xsi:type="dcterms:W3CDTF">2002-10-30T14:57:19Z</dcterms:created>
  <dcterms:modified xsi:type="dcterms:W3CDTF">2012-10-15T09:47:16Z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ISTC/STCU CONTACT EXPERT GROUP ON SEVERE ACCIDENT MANAGEMENT (CEG-SAM): Status and Future in March 2011</vt:lpwstr>
  </property>
</Properties>
</file>