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92" r:id="rId5"/>
    <p:sldId id="302" r:id="rId6"/>
    <p:sldId id="260" r:id="rId7"/>
    <p:sldId id="283" r:id="rId8"/>
    <p:sldId id="287" r:id="rId9"/>
    <p:sldId id="293" r:id="rId10"/>
    <p:sldId id="294" r:id="rId11"/>
    <p:sldId id="298" r:id="rId12"/>
    <p:sldId id="295" r:id="rId13"/>
    <p:sldId id="296" r:id="rId14"/>
    <p:sldId id="297" r:id="rId15"/>
    <p:sldId id="303" r:id="rId16"/>
    <p:sldId id="304" r:id="rId17"/>
    <p:sldId id="305" r:id="rId18"/>
    <p:sldId id="306" r:id="rId19"/>
    <p:sldId id="286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>
        <p:scale>
          <a:sx n="91" d="100"/>
          <a:sy n="91" d="100"/>
        </p:scale>
        <p:origin x="-12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2DBC4FD-A1F6-44A7-964F-02A78CA80C5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01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BBF23F-DEFA-455D-BA4B-A3B07C1C2A12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B04B-964A-4B38-99DB-3C2ABB7DFA8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7FE6-E672-4DF7-8385-DD972AE5501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2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5DFEA0-71E8-4E46-967A-FC8A3FE5A24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2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143989-E4EA-495E-92AD-40250671A9D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3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0DD246-A2F0-487D-B94A-F2473835214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BFC6BD-2635-4992-A076-C3C8A6AA638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AB9DA6-44F2-4381-91EF-C98D2022827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4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F3B0-D821-4C08-8AC8-D9D893DAE08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C7113-AC32-43E1-B7E6-0E771A98B1C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5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C0C5-CF37-4FFC-8575-3578BCB879B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D8A0-877C-4418-887B-0A8B994C16B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9C06-BB01-4044-8B5E-36E6D7F8EB1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EB307-167A-4769-8877-AD71380EDF1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1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D5602-5BAB-44F7-A917-5CAFE55B1CD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3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8E61E-2905-4749-BF0A-9227465F812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9A18084-BBB6-4C0E-AECE-9C1E7ADC9F7E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69325" cy="2117725"/>
          </a:xfrm>
        </p:spPr>
        <p:txBody>
          <a:bodyPr/>
          <a:lstStyle/>
          <a:p>
            <a:r>
              <a:rPr lang="en-US" sz="3600"/>
              <a:t>ISTC project K-1265:</a:t>
            </a:r>
            <a:br>
              <a:rPr lang="en-US" sz="3600"/>
            </a:br>
            <a:r>
              <a:rPr lang="en-US" altLang="ja-JP" sz="2400" b="1">
                <a:ea typeface="MS PGothic" pitchFamily="34" charset="-128"/>
              </a:rPr>
              <a:t>Experimental study of core melt in-vessel retention</a:t>
            </a:r>
            <a:r>
              <a:rPr lang="ru-RU" altLang="ja-JP"/>
              <a:t> </a:t>
            </a:r>
            <a:r>
              <a:rPr lang="en-US" altLang="ja-JP">
                <a:ea typeface="MS PGothic" pitchFamily="34" charset="-128"/>
              </a:rPr>
              <a:t/>
            </a:r>
            <a:br>
              <a:rPr lang="en-US" altLang="ja-JP">
                <a:ea typeface="MS PGothic" pitchFamily="34" charset="-128"/>
              </a:rPr>
            </a:br>
            <a:r>
              <a:rPr lang="en-US" altLang="ja-JP" sz="2800" b="1">
                <a:ea typeface="MS PGothic" pitchFamily="34" charset="-128"/>
              </a:rPr>
              <a:t>IN-VEssel COrium Retention (INVECOR)</a:t>
            </a:r>
            <a:r>
              <a:rPr lang="ru-RU" altLang="ja-JP" sz="2800"/>
              <a:t> </a:t>
            </a:r>
            <a:r>
              <a:rPr lang="en-US" sz="2800" b="1"/>
              <a:t/>
            </a:r>
            <a:br>
              <a:rPr lang="en-US" sz="2800" b="1"/>
            </a:br>
            <a:endParaRPr lang="ru-RU" sz="1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284538"/>
            <a:ext cx="7559675" cy="2520950"/>
          </a:xfrm>
        </p:spPr>
        <p:txBody>
          <a:bodyPr/>
          <a:lstStyle/>
          <a:p>
            <a:pPr algn="l"/>
            <a:endParaRPr lang="en-GB" sz="2800"/>
          </a:p>
          <a:p>
            <a:pPr algn="l"/>
            <a:endParaRPr lang="en-GB" sz="3000" b="1"/>
          </a:p>
          <a:p>
            <a:pPr algn="l"/>
            <a:r>
              <a:rPr lang="en-GB" sz="2400"/>
              <a:t>CEG-SAM 8</a:t>
            </a:r>
            <a:r>
              <a:rPr lang="en-GB" sz="2400" baseline="30000"/>
              <a:t>th</a:t>
            </a:r>
            <a:r>
              <a:rPr lang="en-GB" sz="2400"/>
              <a:t> Meeting,</a:t>
            </a:r>
          </a:p>
          <a:p>
            <a:pPr algn="l"/>
            <a:r>
              <a:rPr lang="en-GB" sz="2400"/>
              <a:t>September 14 – 16, 2005</a:t>
            </a:r>
          </a:p>
          <a:p>
            <a:pPr algn="l"/>
            <a:r>
              <a:rPr lang="en-GB" sz="2400"/>
              <a:t>Podolsk,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47EA-8DFC-4E8F-B312-D26A47038C20}" type="slidenum">
              <a:rPr lang="ru-RU"/>
              <a:pPr/>
              <a:t>10</a:t>
            </a:fld>
            <a:endParaRPr lang="ru-RU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algn="ctr"/>
            <a:r>
              <a:rPr lang="en-US" sz="2800" b="1"/>
              <a:t>Variations during electrode unit testing</a:t>
            </a:r>
            <a:endParaRPr lang="ru-RU" sz="2800" b="1"/>
          </a:p>
        </p:txBody>
      </p:sp>
      <p:graphicFrame>
        <p:nvGraphicFramePr>
          <p:cNvPr id="98385" name="Group 81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168775"/>
        </p:xfrm>
        <a:graphic>
          <a:graphicData uri="http://schemas.openxmlformats.org/drawingml/2006/table">
            <a:tbl>
              <a:tblPr/>
              <a:tblGrid>
                <a:gridCol w="2436813"/>
                <a:gridCol w="5792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Material of electrode nozzle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Graphite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Tungsten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Temperature of outer electrode nozzle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Maximum at existing power supply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(1700 degree C)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2300…2500 degree C using thermal insulation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Working gas medium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Argon gas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Nitrogen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Plasma arc power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18 kW using Ar-gas for working medium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20.3 kW using N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for working medium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 18 kW at temperature of outer electrode nozzle 2400 deg. C and 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 as working medium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Time of testing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5…10 minutes (for estimation of maximum arc power)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Up to 2 hours (life time testing)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Preliminary results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No erosion of between-electrode surface (Ar-gas, temperature 1700 deg. C, about 2 hours)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About 2 mm erosion depth of between-electrode surface (N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, temperature 2400 deg. C, about 40 minutes)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34F8-D8A8-40FD-A00E-D2ECEEEA2C66}" type="slidenum">
              <a:rPr lang="ru-RU"/>
              <a:pPr/>
              <a:t>11</a:t>
            </a:fld>
            <a:endParaRPr lang="ru-RU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View of electrode nozzle </a:t>
            </a:r>
            <a:br>
              <a:rPr lang="en-US" sz="3200" b="1"/>
            </a:br>
            <a:r>
              <a:rPr lang="en-US" sz="3200" b="1"/>
              <a:t>at plasma arc burning</a:t>
            </a:r>
            <a:endParaRPr lang="ru-RU" sz="3200" b="1"/>
          </a:p>
        </p:txBody>
      </p:sp>
      <p:pic>
        <p:nvPicPr>
          <p:cNvPr id="108550" name="Picture 6" descr="гр нагр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7" t="31339" r="35788" b="28914"/>
          <a:stretch>
            <a:fillRect/>
          </a:stretch>
        </p:blipFill>
        <p:spPr>
          <a:xfrm>
            <a:off x="1936750" y="1905000"/>
            <a:ext cx="47593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F11-5C84-490D-AA6D-7EE43A0BCA5A}" type="slidenum">
              <a:rPr lang="ru-RU"/>
              <a:pPr/>
              <a:t>12</a:t>
            </a:fld>
            <a:endParaRPr lang="ru-RU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Pre-test calculation</a:t>
            </a:r>
            <a:endParaRPr lang="ru-RU" sz="3200" b="1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72113" y="2528888"/>
            <a:ext cx="3240087" cy="28797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Temperature history of electrode and RPV model at pre-heating before melt discharging</a:t>
            </a:r>
          </a:p>
          <a:p>
            <a:pPr>
              <a:buFontTx/>
              <a:buNone/>
            </a:pPr>
            <a:r>
              <a:rPr lang="en-US" sz="2000"/>
              <a:t>(Start of plasma ignition not early then 5…10 minutes before melt discharging)</a:t>
            </a:r>
            <a:endParaRPr lang="ru-RU" sz="2000"/>
          </a:p>
        </p:txBody>
      </p:sp>
      <p:sp>
        <p:nvSpPr>
          <p:cNvPr id="101495" name="Rectangle 119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1448" name="Group 72"/>
          <p:cNvGrpSpPr>
            <a:grpSpLocks noChangeAspect="1"/>
          </p:cNvGrpSpPr>
          <p:nvPr/>
        </p:nvGrpSpPr>
        <p:grpSpPr bwMode="auto">
          <a:xfrm>
            <a:off x="0" y="1957388"/>
            <a:ext cx="5364163" cy="4279900"/>
            <a:chOff x="-207" y="176"/>
            <a:chExt cx="5808" cy="4635"/>
          </a:xfrm>
        </p:grpSpPr>
        <p:sp>
          <p:nvSpPr>
            <p:cNvPr id="101494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-207" y="176"/>
              <a:ext cx="5808" cy="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1449" name="Group 73"/>
            <p:cNvGrpSpPr>
              <a:grpSpLocks/>
            </p:cNvGrpSpPr>
            <p:nvPr/>
          </p:nvGrpSpPr>
          <p:grpSpPr bwMode="auto">
            <a:xfrm>
              <a:off x="57" y="247"/>
              <a:ext cx="5330" cy="4268"/>
              <a:chOff x="57" y="247"/>
              <a:chExt cx="5330" cy="4268"/>
            </a:xfrm>
          </p:grpSpPr>
          <p:sp>
            <p:nvSpPr>
              <p:cNvPr id="101493" name="Line 117"/>
              <p:cNvSpPr>
                <a:spLocks noChangeShapeType="1"/>
              </p:cNvSpPr>
              <p:nvPr/>
            </p:nvSpPr>
            <p:spPr bwMode="auto">
              <a:xfrm>
                <a:off x="862" y="3134"/>
                <a:ext cx="440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92" name="Line 116"/>
              <p:cNvSpPr>
                <a:spLocks noChangeShapeType="1"/>
              </p:cNvSpPr>
              <p:nvPr/>
            </p:nvSpPr>
            <p:spPr bwMode="auto">
              <a:xfrm>
                <a:off x="862" y="2574"/>
                <a:ext cx="440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91" name="Line 115"/>
              <p:cNvSpPr>
                <a:spLocks noChangeShapeType="1"/>
              </p:cNvSpPr>
              <p:nvPr/>
            </p:nvSpPr>
            <p:spPr bwMode="auto">
              <a:xfrm>
                <a:off x="862" y="2017"/>
                <a:ext cx="440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90" name="Line 114"/>
              <p:cNvSpPr>
                <a:spLocks noChangeShapeType="1"/>
              </p:cNvSpPr>
              <p:nvPr/>
            </p:nvSpPr>
            <p:spPr bwMode="auto">
              <a:xfrm>
                <a:off x="862" y="1460"/>
                <a:ext cx="440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9" name="Line 113"/>
              <p:cNvSpPr>
                <a:spLocks noChangeShapeType="1"/>
              </p:cNvSpPr>
              <p:nvPr/>
            </p:nvSpPr>
            <p:spPr bwMode="auto">
              <a:xfrm>
                <a:off x="862" y="899"/>
                <a:ext cx="44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8" name="Line 112"/>
              <p:cNvSpPr>
                <a:spLocks noChangeShapeType="1"/>
              </p:cNvSpPr>
              <p:nvPr/>
            </p:nvSpPr>
            <p:spPr bwMode="auto">
              <a:xfrm>
                <a:off x="862" y="342"/>
                <a:ext cx="44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7" name="Line 111"/>
              <p:cNvSpPr>
                <a:spLocks noChangeShapeType="1"/>
              </p:cNvSpPr>
              <p:nvPr/>
            </p:nvSpPr>
            <p:spPr bwMode="auto">
              <a:xfrm>
                <a:off x="1963" y="342"/>
                <a:ext cx="2" cy="3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6" name="Line 110"/>
              <p:cNvSpPr>
                <a:spLocks noChangeShapeType="1"/>
              </p:cNvSpPr>
              <p:nvPr/>
            </p:nvSpPr>
            <p:spPr bwMode="auto">
              <a:xfrm>
                <a:off x="3064" y="342"/>
                <a:ext cx="2" cy="3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5" name="Line 109"/>
              <p:cNvSpPr>
                <a:spLocks noChangeShapeType="1"/>
              </p:cNvSpPr>
              <p:nvPr/>
            </p:nvSpPr>
            <p:spPr bwMode="auto">
              <a:xfrm>
                <a:off x="4164" y="342"/>
                <a:ext cx="2" cy="3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4" name="Line 108"/>
              <p:cNvSpPr>
                <a:spLocks noChangeShapeType="1"/>
              </p:cNvSpPr>
              <p:nvPr/>
            </p:nvSpPr>
            <p:spPr bwMode="auto">
              <a:xfrm>
                <a:off x="5265" y="342"/>
                <a:ext cx="2" cy="3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3" name="Line 107"/>
              <p:cNvSpPr>
                <a:spLocks noChangeShapeType="1"/>
              </p:cNvSpPr>
              <p:nvPr/>
            </p:nvSpPr>
            <p:spPr bwMode="auto">
              <a:xfrm>
                <a:off x="862" y="342"/>
                <a:ext cx="1" cy="3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2" name="Line 106"/>
              <p:cNvSpPr>
                <a:spLocks noChangeShapeType="1"/>
              </p:cNvSpPr>
              <p:nvPr/>
            </p:nvSpPr>
            <p:spPr bwMode="auto">
              <a:xfrm>
                <a:off x="818" y="3691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1" name="Line 105"/>
              <p:cNvSpPr>
                <a:spLocks noChangeShapeType="1"/>
              </p:cNvSpPr>
              <p:nvPr/>
            </p:nvSpPr>
            <p:spPr bwMode="auto">
              <a:xfrm>
                <a:off x="818" y="3134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80" name="Line 104"/>
              <p:cNvSpPr>
                <a:spLocks noChangeShapeType="1"/>
              </p:cNvSpPr>
              <p:nvPr/>
            </p:nvSpPr>
            <p:spPr bwMode="auto">
              <a:xfrm>
                <a:off x="818" y="2574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9" name="Line 103"/>
              <p:cNvSpPr>
                <a:spLocks noChangeShapeType="1"/>
              </p:cNvSpPr>
              <p:nvPr/>
            </p:nvSpPr>
            <p:spPr bwMode="auto">
              <a:xfrm>
                <a:off x="818" y="2017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8" name="Line 102"/>
              <p:cNvSpPr>
                <a:spLocks noChangeShapeType="1"/>
              </p:cNvSpPr>
              <p:nvPr/>
            </p:nvSpPr>
            <p:spPr bwMode="auto">
              <a:xfrm>
                <a:off x="818" y="1460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7" name="Line 101"/>
              <p:cNvSpPr>
                <a:spLocks noChangeShapeType="1"/>
              </p:cNvSpPr>
              <p:nvPr/>
            </p:nvSpPr>
            <p:spPr bwMode="auto">
              <a:xfrm>
                <a:off x="818" y="899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6" name="Line 100"/>
              <p:cNvSpPr>
                <a:spLocks noChangeShapeType="1"/>
              </p:cNvSpPr>
              <p:nvPr/>
            </p:nvSpPr>
            <p:spPr bwMode="auto">
              <a:xfrm>
                <a:off x="818" y="342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5" name="Line 99"/>
              <p:cNvSpPr>
                <a:spLocks noChangeShapeType="1"/>
              </p:cNvSpPr>
              <p:nvPr/>
            </p:nvSpPr>
            <p:spPr bwMode="auto">
              <a:xfrm>
                <a:off x="862" y="3691"/>
                <a:ext cx="440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4" name="Line 98"/>
              <p:cNvSpPr>
                <a:spLocks noChangeShapeType="1"/>
              </p:cNvSpPr>
              <p:nvPr/>
            </p:nvSpPr>
            <p:spPr bwMode="auto">
              <a:xfrm flipV="1">
                <a:off x="862" y="3691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3" name="Line 97"/>
              <p:cNvSpPr>
                <a:spLocks noChangeShapeType="1"/>
              </p:cNvSpPr>
              <p:nvPr/>
            </p:nvSpPr>
            <p:spPr bwMode="auto">
              <a:xfrm flipV="1">
                <a:off x="1963" y="3691"/>
                <a:ext cx="2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2" name="Line 96"/>
              <p:cNvSpPr>
                <a:spLocks noChangeShapeType="1"/>
              </p:cNvSpPr>
              <p:nvPr/>
            </p:nvSpPr>
            <p:spPr bwMode="auto">
              <a:xfrm flipV="1">
                <a:off x="3064" y="3691"/>
                <a:ext cx="2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1" name="Line 95"/>
              <p:cNvSpPr>
                <a:spLocks noChangeShapeType="1"/>
              </p:cNvSpPr>
              <p:nvPr/>
            </p:nvSpPr>
            <p:spPr bwMode="auto">
              <a:xfrm flipV="1">
                <a:off x="4164" y="3691"/>
                <a:ext cx="2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70" name="Line 94"/>
              <p:cNvSpPr>
                <a:spLocks noChangeShapeType="1"/>
              </p:cNvSpPr>
              <p:nvPr/>
            </p:nvSpPr>
            <p:spPr bwMode="auto">
              <a:xfrm flipV="1">
                <a:off x="5265" y="3691"/>
                <a:ext cx="2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69" name="Freeform 93"/>
              <p:cNvSpPr>
                <a:spLocks/>
              </p:cNvSpPr>
              <p:nvPr/>
            </p:nvSpPr>
            <p:spPr bwMode="auto">
              <a:xfrm>
                <a:off x="865" y="521"/>
                <a:ext cx="3960" cy="3045"/>
              </a:xfrm>
              <a:custGeom>
                <a:avLst/>
                <a:gdLst>
                  <a:gd name="T0" fmla="*/ 11 w 1169"/>
                  <a:gd name="T1" fmla="*/ 694 h 869"/>
                  <a:gd name="T2" fmla="*/ 30 w 1169"/>
                  <a:gd name="T3" fmla="*/ 585 h 869"/>
                  <a:gd name="T4" fmla="*/ 50 w 1169"/>
                  <a:gd name="T5" fmla="*/ 524 h 869"/>
                  <a:gd name="T6" fmla="*/ 65 w 1169"/>
                  <a:gd name="T7" fmla="*/ 489 h 869"/>
                  <a:gd name="T8" fmla="*/ 79 w 1169"/>
                  <a:gd name="T9" fmla="*/ 462 h 869"/>
                  <a:gd name="T10" fmla="*/ 98 w 1169"/>
                  <a:gd name="T11" fmla="*/ 431 h 869"/>
                  <a:gd name="T12" fmla="*/ 118 w 1169"/>
                  <a:gd name="T13" fmla="*/ 404 h 869"/>
                  <a:gd name="T14" fmla="*/ 137 w 1169"/>
                  <a:gd name="T15" fmla="*/ 379 h 869"/>
                  <a:gd name="T16" fmla="*/ 157 w 1169"/>
                  <a:gd name="T17" fmla="*/ 358 h 869"/>
                  <a:gd name="T18" fmla="*/ 176 w 1169"/>
                  <a:gd name="T19" fmla="*/ 337 h 869"/>
                  <a:gd name="T20" fmla="*/ 196 w 1169"/>
                  <a:gd name="T21" fmla="*/ 319 h 869"/>
                  <a:gd name="T22" fmla="*/ 215 w 1169"/>
                  <a:gd name="T23" fmla="*/ 302 h 869"/>
                  <a:gd name="T24" fmla="*/ 235 w 1169"/>
                  <a:gd name="T25" fmla="*/ 286 h 869"/>
                  <a:gd name="T26" fmla="*/ 254 w 1169"/>
                  <a:gd name="T27" fmla="*/ 272 h 869"/>
                  <a:gd name="T28" fmla="*/ 274 w 1169"/>
                  <a:gd name="T29" fmla="*/ 258 h 869"/>
                  <a:gd name="T30" fmla="*/ 293 w 1169"/>
                  <a:gd name="T31" fmla="*/ 245 h 869"/>
                  <a:gd name="T32" fmla="*/ 313 w 1169"/>
                  <a:gd name="T33" fmla="*/ 233 h 869"/>
                  <a:gd name="T34" fmla="*/ 332 w 1169"/>
                  <a:gd name="T35" fmla="*/ 221 h 869"/>
                  <a:gd name="T36" fmla="*/ 352 w 1169"/>
                  <a:gd name="T37" fmla="*/ 210 h 869"/>
                  <a:gd name="T38" fmla="*/ 371 w 1169"/>
                  <a:gd name="T39" fmla="*/ 199 h 869"/>
                  <a:gd name="T40" fmla="*/ 391 w 1169"/>
                  <a:gd name="T41" fmla="*/ 189 h 869"/>
                  <a:gd name="T42" fmla="*/ 410 w 1169"/>
                  <a:gd name="T43" fmla="*/ 180 h 869"/>
                  <a:gd name="T44" fmla="*/ 430 w 1169"/>
                  <a:gd name="T45" fmla="*/ 171 h 869"/>
                  <a:gd name="T46" fmla="*/ 449 w 1169"/>
                  <a:gd name="T47" fmla="*/ 162 h 869"/>
                  <a:gd name="T48" fmla="*/ 469 w 1169"/>
                  <a:gd name="T49" fmla="*/ 154 h 869"/>
                  <a:gd name="T50" fmla="*/ 488 w 1169"/>
                  <a:gd name="T51" fmla="*/ 146 h 869"/>
                  <a:gd name="T52" fmla="*/ 508 w 1169"/>
                  <a:gd name="T53" fmla="*/ 139 h 869"/>
                  <a:gd name="T54" fmla="*/ 527 w 1169"/>
                  <a:gd name="T55" fmla="*/ 132 h 869"/>
                  <a:gd name="T56" fmla="*/ 547 w 1169"/>
                  <a:gd name="T57" fmla="*/ 125 h 869"/>
                  <a:gd name="T58" fmla="*/ 566 w 1169"/>
                  <a:gd name="T59" fmla="*/ 118 h 869"/>
                  <a:gd name="T60" fmla="*/ 586 w 1169"/>
                  <a:gd name="T61" fmla="*/ 112 h 869"/>
                  <a:gd name="T62" fmla="*/ 605 w 1169"/>
                  <a:gd name="T63" fmla="*/ 106 h 869"/>
                  <a:gd name="T64" fmla="*/ 625 w 1169"/>
                  <a:gd name="T65" fmla="*/ 100 h 869"/>
                  <a:gd name="T66" fmla="*/ 644 w 1169"/>
                  <a:gd name="T67" fmla="*/ 95 h 869"/>
                  <a:gd name="T68" fmla="*/ 664 w 1169"/>
                  <a:gd name="T69" fmla="*/ 90 h 869"/>
                  <a:gd name="T70" fmla="*/ 683 w 1169"/>
                  <a:gd name="T71" fmla="*/ 84 h 869"/>
                  <a:gd name="T72" fmla="*/ 703 w 1169"/>
                  <a:gd name="T73" fmla="*/ 79 h 869"/>
                  <a:gd name="T74" fmla="*/ 722 w 1169"/>
                  <a:gd name="T75" fmla="*/ 74 h 869"/>
                  <a:gd name="T76" fmla="*/ 742 w 1169"/>
                  <a:gd name="T77" fmla="*/ 70 h 869"/>
                  <a:gd name="T78" fmla="*/ 761 w 1169"/>
                  <a:gd name="T79" fmla="*/ 65 h 869"/>
                  <a:gd name="T80" fmla="*/ 781 w 1169"/>
                  <a:gd name="T81" fmla="*/ 61 h 869"/>
                  <a:gd name="T82" fmla="*/ 800 w 1169"/>
                  <a:gd name="T83" fmla="*/ 57 h 869"/>
                  <a:gd name="T84" fmla="*/ 820 w 1169"/>
                  <a:gd name="T85" fmla="*/ 53 h 869"/>
                  <a:gd name="T86" fmla="*/ 839 w 1169"/>
                  <a:gd name="T87" fmla="*/ 49 h 869"/>
                  <a:gd name="T88" fmla="*/ 859 w 1169"/>
                  <a:gd name="T89" fmla="*/ 45 h 869"/>
                  <a:gd name="T90" fmla="*/ 878 w 1169"/>
                  <a:gd name="T91" fmla="*/ 42 h 869"/>
                  <a:gd name="T92" fmla="*/ 898 w 1169"/>
                  <a:gd name="T93" fmla="*/ 38 h 869"/>
                  <a:gd name="T94" fmla="*/ 917 w 1169"/>
                  <a:gd name="T95" fmla="*/ 35 h 869"/>
                  <a:gd name="T96" fmla="*/ 937 w 1169"/>
                  <a:gd name="T97" fmla="*/ 32 h 869"/>
                  <a:gd name="T98" fmla="*/ 956 w 1169"/>
                  <a:gd name="T99" fmla="*/ 29 h 869"/>
                  <a:gd name="T100" fmla="*/ 976 w 1169"/>
                  <a:gd name="T101" fmla="*/ 26 h 869"/>
                  <a:gd name="T102" fmla="*/ 995 w 1169"/>
                  <a:gd name="T103" fmla="*/ 23 h 869"/>
                  <a:gd name="T104" fmla="*/ 1010 w 1169"/>
                  <a:gd name="T105" fmla="*/ 21 h 869"/>
                  <a:gd name="T106" fmla="*/ 1030 w 1169"/>
                  <a:gd name="T107" fmla="*/ 18 h 869"/>
                  <a:gd name="T108" fmla="*/ 1049 w 1169"/>
                  <a:gd name="T109" fmla="*/ 15 h 869"/>
                  <a:gd name="T110" fmla="*/ 1069 w 1169"/>
                  <a:gd name="T111" fmla="*/ 12 h 869"/>
                  <a:gd name="T112" fmla="*/ 1088 w 1169"/>
                  <a:gd name="T113" fmla="*/ 10 h 869"/>
                  <a:gd name="T114" fmla="*/ 1108 w 1169"/>
                  <a:gd name="T115" fmla="*/ 8 h 869"/>
                  <a:gd name="T116" fmla="*/ 1127 w 1169"/>
                  <a:gd name="T117" fmla="*/ 5 h 869"/>
                  <a:gd name="T118" fmla="*/ 1147 w 1169"/>
                  <a:gd name="T119" fmla="*/ 3 h 869"/>
                  <a:gd name="T120" fmla="*/ 1166 w 1169"/>
                  <a:gd name="T121" fmla="*/ 1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9" h="869">
                    <a:moveTo>
                      <a:pt x="0" y="869"/>
                    </a:moveTo>
                    <a:lnTo>
                      <a:pt x="0" y="845"/>
                    </a:lnTo>
                    <a:lnTo>
                      <a:pt x="2" y="799"/>
                    </a:lnTo>
                    <a:lnTo>
                      <a:pt x="4" y="766"/>
                    </a:lnTo>
                    <a:lnTo>
                      <a:pt x="7" y="725"/>
                    </a:lnTo>
                    <a:lnTo>
                      <a:pt x="11" y="694"/>
                    </a:lnTo>
                    <a:lnTo>
                      <a:pt x="14" y="669"/>
                    </a:lnTo>
                    <a:lnTo>
                      <a:pt x="17" y="647"/>
                    </a:lnTo>
                    <a:lnTo>
                      <a:pt x="20" y="629"/>
                    </a:lnTo>
                    <a:lnTo>
                      <a:pt x="24" y="613"/>
                    </a:lnTo>
                    <a:lnTo>
                      <a:pt x="27" y="598"/>
                    </a:lnTo>
                    <a:lnTo>
                      <a:pt x="30" y="585"/>
                    </a:lnTo>
                    <a:lnTo>
                      <a:pt x="33" y="573"/>
                    </a:lnTo>
                    <a:lnTo>
                      <a:pt x="37" y="562"/>
                    </a:lnTo>
                    <a:lnTo>
                      <a:pt x="40" y="551"/>
                    </a:lnTo>
                    <a:lnTo>
                      <a:pt x="43" y="542"/>
                    </a:lnTo>
                    <a:lnTo>
                      <a:pt x="46" y="532"/>
                    </a:lnTo>
                    <a:lnTo>
                      <a:pt x="50" y="524"/>
                    </a:lnTo>
                    <a:lnTo>
                      <a:pt x="53" y="516"/>
                    </a:lnTo>
                    <a:lnTo>
                      <a:pt x="56" y="508"/>
                    </a:lnTo>
                    <a:lnTo>
                      <a:pt x="59" y="500"/>
                    </a:lnTo>
                    <a:lnTo>
                      <a:pt x="63" y="493"/>
                    </a:lnTo>
                    <a:lnTo>
                      <a:pt x="64" y="491"/>
                    </a:lnTo>
                    <a:lnTo>
                      <a:pt x="65" y="489"/>
                    </a:lnTo>
                    <a:lnTo>
                      <a:pt x="65" y="488"/>
                    </a:lnTo>
                    <a:lnTo>
                      <a:pt x="67" y="484"/>
                    </a:lnTo>
                    <a:lnTo>
                      <a:pt x="69" y="480"/>
                    </a:lnTo>
                    <a:lnTo>
                      <a:pt x="72" y="474"/>
                    </a:lnTo>
                    <a:lnTo>
                      <a:pt x="76" y="468"/>
                    </a:lnTo>
                    <a:lnTo>
                      <a:pt x="79" y="462"/>
                    </a:lnTo>
                    <a:lnTo>
                      <a:pt x="82" y="457"/>
                    </a:lnTo>
                    <a:lnTo>
                      <a:pt x="85" y="451"/>
                    </a:lnTo>
                    <a:lnTo>
                      <a:pt x="89" y="446"/>
                    </a:lnTo>
                    <a:lnTo>
                      <a:pt x="92" y="441"/>
                    </a:lnTo>
                    <a:lnTo>
                      <a:pt x="95" y="436"/>
                    </a:lnTo>
                    <a:lnTo>
                      <a:pt x="98" y="431"/>
                    </a:lnTo>
                    <a:lnTo>
                      <a:pt x="102" y="426"/>
                    </a:lnTo>
                    <a:lnTo>
                      <a:pt x="105" y="421"/>
                    </a:lnTo>
                    <a:lnTo>
                      <a:pt x="108" y="417"/>
                    </a:lnTo>
                    <a:lnTo>
                      <a:pt x="111" y="412"/>
                    </a:lnTo>
                    <a:lnTo>
                      <a:pt x="115" y="408"/>
                    </a:lnTo>
                    <a:lnTo>
                      <a:pt x="118" y="404"/>
                    </a:lnTo>
                    <a:lnTo>
                      <a:pt x="121" y="399"/>
                    </a:lnTo>
                    <a:lnTo>
                      <a:pt x="124" y="395"/>
                    </a:lnTo>
                    <a:lnTo>
                      <a:pt x="128" y="391"/>
                    </a:lnTo>
                    <a:lnTo>
                      <a:pt x="131" y="387"/>
                    </a:lnTo>
                    <a:lnTo>
                      <a:pt x="134" y="383"/>
                    </a:lnTo>
                    <a:lnTo>
                      <a:pt x="137" y="379"/>
                    </a:lnTo>
                    <a:lnTo>
                      <a:pt x="141" y="376"/>
                    </a:lnTo>
                    <a:lnTo>
                      <a:pt x="144" y="372"/>
                    </a:lnTo>
                    <a:lnTo>
                      <a:pt x="147" y="368"/>
                    </a:lnTo>
                    <a:lnTo>
                      <a:pt x="150" y="365"/>
                    </a:lnTo>
                    <a:lnTo>
                      <a:pt x="154" y="361"/>
                    </a:lnTo>
                    <a:lnTo>
                      <a:pt x="157" y="358"/>
                    </a:lnTo>
                    <a:lnTo>
                      <a:pt x="160" y="354"/>
                    </a:lnTo>
                    <a:lnTo>
                      <a:pt x="163" y="351"/>
                    </a:lnTo>
                    <a:lnTo>
                      <a:pt x="167" y="347"/>
                    </a:lnTo>
                    <a:lnTo>
                      <a:pt x="170" y="344"/>
                    </a:lnTo>
                    <a:lnTo>
                      <a:pt x="173" y="341"/>
                    </a:lnTo>
                    <a:lnTo>
                      <a:pt x="176" y="337"/>
                    </a:lnTo>
                    <a:lnTo>
                      <a:pt x="180" y="334"/>
                    </a:lnTo>
                    <a:lnTo>
                      <a:pt x="183" y="331"/>
                    </a:lnTo>
                    <a:lnTo>
                      <a:pt x="186" y="328"/>
                    </a:lnTo>
                    <a:lnTo>
                      <a:pt x="189" y="325"/>
                    </a:lnTo>
                    <a:lnTo>
                      <a:pt x="193" y="322"/>
                    </a:lnTo>
                    <a:lnTo>
                      <a:pt x="196" y="319"/>
                    </a:lnTo>
                    <a:lnTo>
                      <a:pt x="199" y="316"/>
                    </a:lnTo>
                    <a:lnTo>
                      <a:pt x="202" y="313"/>
                    </a:lnTo>
                    <a:lnTo>
                      <a:pt x="206" y="310"/>
                    </a:lnTo>
                    <a:lnTo>
                      <a:pt x="209" y="308"/>
                    </a:lnTo>
                    <a:lnTo>
                      <a:pt x="212" y="305"/>
                    </a:lnTo>
                    <a:lnTo>
                      <a:pt x="215" y="302"/>
                    </a:lnTo>
                    <a:lnTo>
                      <a:pt x="219" y="299"/>
                    </a:lnTo>
                    <a:lnTo>
                      <a:pt x="222" y="297"/>
                    </a:lnTo>
                    <a:lnTo>
                      <a:pt x="225" y="294"/>
                    </a:lnTo>
                    <a:lnTo>
                      <a:pt x="228" y="291"/>
                    </a:lnTo>
                    <a:lnTo>
                      <a:pt x="232" y="289"/>
                    </a:lnTo>
                    <a:lnTo>
                      <a:pt x="235" y="286"/>
                    </a:lnTo>
                    <a:lnTo>
                      <a:pt x="238" y="284"/>
                    </a:lnTo>
                    <a:lnTo>
                      <a:pt x="241" y="281"/>
                    </a:lnTo>
                    <a:lnTo>
                      <a:pt x="245" y="279"/>
                    </a:lnTo>
                    <a:lnTo>
                      <a:pt x="248" y="276"/>
                    </a:lnTo>
                    <a:lnTo>
                      <a:pt x="251" y="274"/>
                    </a:lnTo>
                    <a:lnTo>
                      <a:pt x="254" y="272"/>
                    </a:lnTo>
                    <a:lnTo>
                      <a:pt x="258" y="269"/>
                    </a:lnTo>
                    <a:lnTo>
                      <a:pt x="261" y="267"/>
                    </a:lnTo>
                    <a:lnTo>
                      <a:pt x="264" y="265"/>
                    </a:lnTo>
                    <a:lnTo>
                      <a:pt x="267" y="262"/>
                    </a:lnTo>
                    <a:lnTo>
                      <a:pt x="271" y="260"/>
                    </a:lnTo>
                    <a:lnTo>
                      <a:pt x="274" y="258"/>
                    </a:lnTo>
                    <a:lnTo>
                      <a:pt x="277" y="256"/>
                    </a:lnTo>
                    <a:lnTo>
                      <a:pt x="280" y="254"/>
                    </a:lnTo>
                    <a:lnTo>
                      <a:pt x="284" y="251"/>
                    </a:lnTo>
                    <a:lnTo>
                      <a:pt x="287" y="249"/>
                    </a:lnTo>
                    <a:lnTo>
                      <a:pt x="290" y="247"/>
                    </a:lnTo>
                    <a:lnTo>
                      <a:pt x="293" y="245"/>
                    </a:lnTo>
                    <a:lnTo>
                      <a:pt x="297" y="243"/>
                    </a:lnTo>
                    <a:lnTo>
                      <a:pt x="300" y="241"/>
                    </a:lnTo>
                    <a:lnTo>
                      <a:pt x="303" y="239"/>
                    </a:lnTo>
                    <a:lnTo>
                      <a:pt x="306" y="237"/>
                    </a:lnTo>
                    <a:lnTo>
                      <a:pt x="310" y="235"/>
                    </a:lnTo>
                    <a:lnTo>
                      <a:pt x="313" y="233"/>
                    </a:lnTo>
                    <a:lnTo>
                      <a:pt x="316" y="231"/>
                    </a:lnTo>
                    <a:lnTo>
                      <a:pt x="319" y="229"/>
                    </a:lnTo>
                    <a:lnTo>
                      <a:pt x="323" y="227"/>
                    </a:lnTo>
                    <a:lnTo>
                      <a:pt x="326" y="225"/>
                    </a:lnTo>
                    <a:lnTo>
                      <a:pt x="329" y="223"/>
                    </a:lnTo>
                    <a:lnTo>
                      <a:pt x="332" y="221"/>
                    </a:lnTo>
                    <a:lnTo>
                      <a:pt x="336" y="219"/>
                    </a:lnTo>
                    <a:lnTo>
                      <a:pt x="339" y="217"/>
                    </a:lnTo>
                    <a:lnTo>
                      <a:pt x="342" y="215"/>
                    </a:lnTo>
                    <a:lnTo>
                      <a:pt x="345" y="213"/>
                    </a:lnTo>
                    <a:lnTo>
                      <a:pt x="349" y="212"/>
                    </a:lnTo>
                    <a:lnTo>
                      <a:pt x="352" y="210"/>
                    </a:lnTo>
                    <a:lnTo>
                      <a:pt x="355" y="208"/>
                    </a:lnTo>
                    <a:lnTo>
                      <a:pt x="358" y="206"/>
                    </a:lnTo>
                    <a:lnTo>
                      <a:pt x="362" y="205"/>
                    </a:lnTo>
                    <a:lnTo>
                      <a:pt x="365" y="203"/>
                    </a:lnTo>
                    <a:lnTo>
                      <a:pt x="368" y="201"/>
                    </a:lnTo>
                    <a:lnTo>
                      <a:pt x="371" y="199"/>
                    </a:lnTo>
                    <a:lnTo>
                      <a:pt x="375" y="198"/>
                    </a:lnTo>
                    <a:lnTo>
                      <a:pt x="378" y="196"/>
                    </a:lnTo>
                    <a:lnTo>
                      <a:pt x="381" y="194"/>
                    </a:lnTo>
                    <a:lnTo>
                      <a:pt x="384" y="193"/>
                    </a:lnTo>
                    <a:lnTo>
                      <a:pt x="388" y="191"/>
                    </a:lnTo>
                    <a:lnTo>
                      <a:pt x="391" y="189"/>
                    </a:lnTo>
                    <a:lnTo>
                      <a:pt x="394" y="188"/>
                    </a:lnTo>
                    <a:lnTo>
                      <a:pt x="397" y="186"/>
                    </a:lnTo>
                    <a:lnTo>
                      <a:pt x="401" y="185"/>
                    </a:lnTo>
                    <a:lnTo>
                      <a:pt x="404" y="183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14" y="178"/>
                    </a:lnTo>
                    <a:lnTo>
                      <a:pt x="417" y="177"/>
                    </a:lnTo>
                    <a:lnTo>
                      <a:pt x="420" y="175"/>
                    </a:lnTo>
                    <a:lnTo>
                      <a:pt x="423" y="174"/>
                    </a:lnTo>
                    <a:lnTo>
                      <a:pt x="427" y="172"/>
                    </a:lnTo>
                    <a:lnTo>
                      <a:pt x="430" y="171"/>
                    </a:lnTo>
                    <a:lnTo>
                      <a:pt x="433" y="169"/>
                    </a:lnTo>
                    <a:lnTo>
                      <a:pt x="436" y="168"/>
                    </a:lnTo>
                    <a:lnTo>
                      <a:pt x="440" y="166"/>
                    </a:lnTo>
                    <a:lnTo>
                      <a:pt x="443" y="165"/>
                    </a:lnTo>
                    <a:lnTo>
                      <a:pt x="446" y="164"/>
                    </a:lnTo>
                    <a:lnTo>
                      <a:pt x="449" y="162"/>
                    </a:lnTo>
                    <a:lnTo>
                      <a:pt x="453" y="161"/>
                    </a:lnTo>
                    <a:lnTo>
                      <a:pt x="456" y="159"/>
                    </a:lnTo>
                    <a:lnTo>
                      <a:pt x="459" y="158"/>
                    </a:lnTo>
                    <a:lnTo>
                      <a:pt x="462" y="157"/>
                    </a:lnTo>
                    <a:lnTo>
                      <a:pt x="466" y="155"/>
                    </a:lnTo>
                    <a:lnTo>
                      <a:pt x="469" y="154"/>
                    </a:lnTo>
                    <a:lnTo>
                      <a:pt x="472" y="153"/>
                    </a:lnTo>
                    <a:lnTo>
                      <a:pt x="475" y="151"/>
                    </a:lnTo>
                    <a:lnTo>
                      <a:pt x="479" y="150"/>
                    </a:lnTo>
                    <a:lnTo>
                      <a:pt x="482" y="149"/>
                    </a:lnTo>
                    <a:lnTo>
                      <a:pt x="485" y="148"/>
                    </a:lnTo>
                    <a:lnTo>
                      <a:pt x="488" y="146"/>
                    </a:lnTo>
                    <a:lnTo>
                      <a:pt x="492" y="145"/>
                    </a:lnTo>
                    <a:lnTo>
                      <a:pt x="495" y="144"/>
                    </a:lnTo>
                    <a:lnTo>
                      <a:pt x="498" y="143"/>
                    </a:lnTo>
                    <a:lnTo>
                      <a:pt x="501" y="141"/>
                    </a:lnTo>
                    <a:lnTo>
                      <a:pt x="505" y="140"/>
                    </a:lnTo>
                    <a:lnTo>
                      <a:pt x="508" y="139"/>
                    </a:lnTo>
                    <a:lnTo>
                      <a:pt x="511" y="138"/>
                    </a:lnTo>
                    <a:lnTo>
                      <a:pt x="514" y="136"/>
                    </a:lnTo>
                    <a:lnTo>
                      <a:pt x="518" y="135"/>
                    </a:lnTo>
                    <a:lnTo>
                      <a:pt x="521" y="134"/>
                    </a:lnTo>
                    <a:lnTo>
                      <a:pt x="524" y="133"/>
                    </a:lnTo>
                    <a:lnTo>
                      <a:pt x="527" y="132"/>
                    </a:lnTo>
                    <a:lnTo>
                      <a:pt x="531" y="131"/>
                    </a:lnTo>
                    <a:lnTo>
                      <a:pt x="534" y="129"/>
                    </a:lnTo>
                    <a:lnTo>
                      <a:pt x="537" y="128"/>
                    </a:lnTo>
                    <a:lnTo>
                      <a:pt x="540" y="127"/>
                    </a:lnTo>
                    <a:lnTo>
                      <a:pt x="544" y="126"/>
                    </a:lnTo>
                    <a:lnTo>
                      <a:pt x="547" y="125"/>
                    </a:lnTo>
                    <a:lnTo>
                      <a:pt x="550" y="124"/>
                    </a:lnTo>
                    <a:lnTo>
                      <a:pt x="553" y="123"/>
                    </a:lnTo>
                    <a:lnTo>
                      <a:pt x="557" y="122"/>
                    </a:lnTo>
                    <a:lnTo>
                      <a:pt x="560" y="121"/>
                    </a:lnTo>
                    <a:lnTo>
                      <a:pt x="563" y="120"/>
                    </a:lnTo>
                    <a:lnTo>
                      <a:pt x="566" y="118"/>
                    </a:lnTo>
                    <a:lnTo>
                      <a:pt x="570" y="117"/>
                    </a:lnTo>
                    <a:lnTo>
                      <a:pt x="573" y="116"/>
                    </a:lnTo>
                    <a:lnTo>
                      <a:pt x="576" y="115"/>
                    </a:lnTo>
                    <a:lnTo>
                      <a:pt x="579" y="114"/>
                    </a:lnTo>
                    <a:lnTo>
                      <a:pt x="583" y="113"/>
                    </a:lnTo>
                    <a:lnTo>
                      <a:pt x="586" y="112"/>
                    </a:lnTo>
                    <a:lnTo>
                      <a:pt x="589" y="111"/>
                    </a:lnTo>
                    <a:lnTo>
                      <a:pt x="592" y="110"/>
                    </a:lnTo>
                    <a:lnTo>
                      <a:pt x="596" y="109"/>
                    </a:lnTo>
                    <a:lnTo>
                      <a:pt x="599" y="108"/>
                    </a:lnTo>
                    <a:lnTo>
                      <a:pt x="602" y="107"/>
                    </a:lnTo>
                    <a:lnTo>
                      <a:pt x="605" y="106"/>
                    </a:lnTo>
                    <a:lnTo>
                      <a:pt x="609" y="105"/>
                    </a:lnTo>
                    <a:lnTo>
                      <a:pt x="612" y="104"/>
                    </a:lnTo>
                    <a:lnTo>
                      <a:pt x="615" y="103"/>
                    </a:lnTo>
                    <a:lnTo>
                      <a:pt x="618" y="102"/>
                    </a:lnTo>
                    <a:lnTo>
                      <a:pt x="622" y="101"/>
                    </a:lnTo>
                    <a:lnTo>
                      <a:pt x="625" y="100"/>
                    </a:lnTo>
                    <a:lnTo>
                      <a:pt x="628" y="99"/>
                    </a:lnTo>
                    <a:lnTo>
                      <a:pt x="631" y="98"/>
                    </a:lnTo>
                    <a:lnTo>
                      <a:pt x="635" y="98"/>
                    </a:lnTo>
                    <a:lnTo>
                      <a:pt x="638" y="97"/>
                    </a:lnTo>
                    <a:lnTo>
                      <a:pt x="641" y="96"/>
                    </a:lnTo>
                    <a:lnTo>
                      <a:pt x="644" y="95"/>
                    </a:lnTo>
                    <a:lnTo>
                      <a:pt x="648" y="94"/>
                    </a:lnTo>
                    <a:lnTo>
                      <a:pt x="651" y="93"/>
                    </a:lnTo>
                    <a:lnTo>
                      <a:pt x="654" y="92"/>
                    </a:lnTo>
                    <a:lnTo>
                      <a:pt x="657" y="91"/>
                    </a:lnTo>
                    <a:lnTo>
                      <a:pt x="661" y="90"/>
                    </a:lnTo>
                    <a:lnTo>
                      <a:pt x="664" y="90"/>
                    </a:lnTo>
                    <a:lnTo>
                      <a:pt x="667" y="89"/>
                    </a:lnTo>
                    <a:lnTo>
                      <a:pt x="670" y="88"/>
                    </a:lnTo>
                    <a:lnTo>
                      <a:pt x="674" y="87"/>
                    </a:lnTo>
                    <a:lnTo>
                      <a:pt x="677" y="86"/>
                    </a:lnTo>
                    <a:lnTo>
                      <a:pt x="680" y="85"/>
                    </a:lnTo>
                    <a:lnTo>
                      <a:pt x="683" y="84"/>
                    </a:lnTo>
                    <a:lnTo>
                      <a:pt x="687" y="84"/>
                    </a:lnTo>
                    <a:lnTo>
                      <a:pt x="690" y="83"/>
                    </a:lnTo>
                    <a:lnTo>
                      <a:pt x="693" y="82"/>
                    </a:lnTo>
                    <a:lnTo>
                      <a:pt x="696" y="81"/>
                    </a:lnTo>
                    <a:lnTo>
                      <a:pt x="700" y="80"/>
                    </a:lnTo>
                    <a:lnTo>
                      <a:pt x="703" y="79"/>
                    </a:lnTo>
                    <a:lnTo>
                      <a:pt x="706" y="79"/>
                    </a:lnTo>
                    <a:lnTo>
                      <a:pt x="709" y="78"/>
                    </a:lnTo>
                    <a:lnTo>
                      <a:pt x="713" y="77"/>
                    </a:lnTo>
                    <a:lnTo>
                      <a:pt x="716" y="76"/>
                    </a:lnTo>
                    <a:lnTo>
                      <a:pt x="719" y="75"/>
                    </a:lnTo>
                    <a:lnTo>
                      <a:pt x="722" y="74"/>
                    </a:lnTo>
                    <a:lnTo>
                      <a:pt x="726" y="74"/>
                    </a:lnTo>
                    <a:lnTo>
                      <a:pt x="729" y="73"/>
                    </a:lnTo>
                    <a:lnTo>
                      <a:pt x="732" y="72"/>
                    </a:lnTo>
                    <a:lnTo>
                      <a:pt x="735" y="71"/>
                    </a:lnTo>
                    <a:lnTo>
                      <a:pt x="739" y="71"/>
                    </a:lnTo>
                    <a:lnTo>
                      <a:pt x="742" y="70"/>
                    </a:lnTo>
                    <a:lnTo>
                      <a:pt x="745" y="69"/>
                    </a:lnTo>
                    <a:lnTo>
                      <a:pt x="748" y="68"/>
                    </a:lnTo>
                    <a:lnTo>
                      <a:pt x="752" y="68"/>
                    </a:lnTo>
                    <a:lnTo>
                      <a:pt x="755" y="67"/>
                    </a:lnTo>
                    <a:lnTo>
                      <a:pt x="758" y="66"/>
                    </a:lnTo>
                    <a:lnTo>
                      <a:pt x="761" y="65"/>
                    </a:lnTo>
                    <a:lnTo>
                      <a:pt x="765" y="65"/>
                    </a:lnTo>
                    <a:lnTo>
                      <a:pt x="768" y="64"/>
                    </a:lnTo>
                    <a:lnTo>
                      <a:pt x="771" y="63"/>
                    </a:lnTo>
                    <a:lnTo>
                      <a:pt x="774" y="62"/>
                    </a:lnTo>
                    <a:lnTo>
                      <a:pt x="778" y="62"/>
                    </a:lnTo>
                    <a:lnTo>
                      <a:pt x="781" y="61"/>
                    </a:lnTo>
                    <a:lnTo>
                      <a:pt x="784" y="60"/>
                    </a:lnTo>
                    <a:lnTo>
                      <a:pt x="787" y="60"/>
                    </a:lnTo>
                    <a:lnTo>
                      <a:pt x="791" y="59"/>
                    </a:lnTo>
                    <a:lnTo>
                      <a:pt x="794" y="58"/>
                    </a:lnTo>
                    <a:lnTo>
                      <a:pt x="797" y="58"/>
                    </a:lnTo>
                    <a:lnTo>
                      <a:pt x="800" y="57"/>
                    </a:lnTo>
                    <a:lnTo>
                      <a:pt x="804" y="56"/>
                    </a:lnTo>
                    <a:lnTo>
                      <a:pt x="807" y="56"/>
                    </a:lnTo>
                    <a:lnTo>
                      <a:pt x="810" y="55"/>
                    </a:lnTo>
                    <a:lnTo>
                      <a:pt x="813" y="54"/>
                    </a:lnTo>
                    <a:lnTo>
                      <a:pt x="817" y="54"/>
                    </a:lnTo>
                    <a:lnTo>
                      <a:pt x="820" y="53"/>
                    </a:lnTo>
                    <a:lnTo>
                      <a:pt x="823" y="52"/>
                    </a:lnTo>
                    <a:lnTo>
                      <a:pt x="826" y="52"/>
                    </a:lnTo>
                    <a:lnTo>
                      <a:pt x="830" y="51"/>
                    </a:lnTo>
                    <a:lnTo>
                      <a:pt x="833" y="50"/>
                    </a:lnTo>
                    <a:lnTo>
                      <a:pt x="836" y="50"/>
                    </a:lnTo>
                    <a:lnTo>
                      <a:pt x="839" y="49"/>
                    </a:lnTo>
                    <a:lnTo>
                      <a:pt x="843" y="48"/>
                    </a:lnTo>
                    <a:lnTo>
                      <a:pt x="846" y="48"/>
                    </a:lnTo>
                    <a:lnTo>
                      <a:pt x="849" y="47"/>
                    </a:lnTo>
                    <a:lnTo>
                      <a:pt x="852" y="46"/>
                    </a:lnTo>
                    <a:lnTo>
                      <a:pt x="856" y="46"/>
                    </a:lnTo>
                    <a:lnTo>
                      <a:pt x="859" y="45"/>
                    </a:lnTo>
                    <a:lnTo>
                      <a:pt x="862" y="45"/>
                    </a:lnTo>
                    <a:lnTo>
                      <a:pt x="865" y="44"/>
                    </a:lnTo>
                    <a:lnTo>
                      <a:pt x="869" y="43"/>
                    </a:lnTo>
                    <a:lnTo>
                      <a:pt x="872" y="43"/>
                    </a:lnTo>
                    <a:lnTo>
                      <a:pt x="875" y="42"/>
                    </a:lnTo>
                    <a:lnTo>
                      <a:pt x="878" y="42"/>
                    </a:lnTo>
                    <a:lnTo>
                      <a:pt x="882" y="41"/>
                    </a:lnTo>
                    <a:lnTo>
                      <a:pt x="885" y="40"/>
                    </a:lnTo>
                    <a:lnTo>
                      <a:pt x="888" y="40"/>
                    </a:lnTo>
                    <a:lnTo>
                      <a:pt x="891" y="39"/>
                    </a:lnTo>
                    <a:lnTo>
                      <a:pt x="895" y="39"/>
                    </a:lnTo>
                    <a:lnTo>
                      <a:pt x="898" y="38"/>
                    </a:lnTo>
                    <a:lnTo>
                      <a:pt x="901" y="37"/>
                    </a:lnTo>
                    <a:lnTo>
                      <a:pt x="904" y="37"/>
                    </a:lnTo>
                    <a:lnTo>
                      <a:pt x="908" y="36"/>
                    </a:lnTo>
                    <a:lnTo>
                      <a:pt x="911" y="36"/>
                    </a:lnTo>
                    <a:lnTo>
                      <a:pt x="914" y="35"/>
                    </a:lnTo>
                    <a:lnTo>
                      <a:pt x="917" y="35"/>
                    </a:lnTo>
                    <a:lnTo>
                      <a:pt x="921" y="34"/>
                    </a:lnTo>
                    <a:lnTo>
                      <a:pt x="924" y="34"/>
                    </a:lnTo>
                    <a:lnTo>
                      <a:pt x="927" y="33"/>
                    </a:lnTo>
                    <a:lnTo>
                      <a:pt x="930" y="33"/>
                    </a:lnTo>
                    <a:lnTo>
                      <a:pt x="934" y="32"/>
                    </a:lnTo>
                    <a:lnTo>
                      <a:pt x="937" y="32"/>
                    </a:lnTo>
                    <a:lnTo>
                      <a:pt x="940" y="31"/>
                    </a:lnTo>
                    <a:lnTo>
                      <a:pt x="943" y="31"/>
                    </a:lnTo>
                    <a:lnTo>
                      <a:pt x="947" y="30"/>
                    </a:lnTo>
                    <a:lnTo>
                      <a:pt x="950" y="30"/>
                    </a:lnTo>
                    <a:lnTo>
                      <a:pt x="953" y="29"/>
                    </a:lnTo>
                    <a:lnTo>
                      <a:pt x="956" y="29"/>
                    </a:lnTo>
                    <a:lnTo>
                      <a:pt x="960" y="28"/>
                    </a:lnTo>
                    <a:lnTo>
                      <a:pt x="963" y="28"/>
                    </a:lnTo>
                    <a:lnTo>
                      <a:pt x="966" y="27"/>
                    </a:lnTo>
                    <a:lnTo>
                      <a:pt x="969" y="27"/>
                    </a:lnTo>
                    <a:lnTo>
                      <a:pt x="973" y="26"/>
                    </a:lnTo>
                    <a:lnTo>
                      <a:pt x="976" y="26"/>
                    </a:lnTo>
                    <a:lnTo>
                      <a:pt x="979" y="25"/>
                    </a:lnTo>
                    <a:lnTo>
                      <a:pt x="982" y="25"/>
                    </a:lnTo>
                    <a:lnTo>
                      <a:pt x="986" y="24"/>
                    </a:lnTo>
                    <a:lnTo>
                      <a:pt x="989" y="24"/>
                    </a:lnTo>
                    <a:lnTo>
                      <a:pt x="992" y="23"/>
                    </a:lnTo>
                    <a:lnTo>
                      <a:pt x="995" y="23"/>
                    </a:lnTo>
                    <a:lnTo>
                      <a:pt x="997" y="22"/>
                    </a:lnTo>
                    <a:lnTo>
                      <a:pt x="999" y="22"/>
                    </a:lnTo>
                    <a:lnTo>
                      <a:pt x="1000" y="22"/>
                    </a:lnTo>
                    <a:lnTo>
                      <a:pt x="1004" y="21"/>
                    </a:lnTo>
                    <a:lnTo>
                      <a:pt x="1007" y="21"/>
                    </a:lnTo>
                    <a:lnTo>
                      <a:pt x="1010" y="21"/>
                    </a:lnTo>
                    <a:lnTo>
                      <a:pt x="1013" y="20"/>
                    </a:lnTo>
                    <a:lnTo>
                      <a:pt x="1017" y="20"/>
                    </a:lnTo>
                    <a:lnTo>
                      <a:pt x="1020" y="19"/>
                    </a:lnTo>
                    <a:lnTo>
                      <a:pt x="1023" y="19"/>
                    </a:lnTo>
                    <a:lnTo>
                      <a:pt x="1026" y="18"/>
                    </a:lnTo>
                    <a:lnTo>
                      <a:pt x="1030" y="18"/>
                    </a:lnTo>
                    <a:lnTo>
                      <a:pt x="1033" y="17"/>
                    </a:lnTo>
                    <a:lnTo>
                      <a:pt x="1036" y="17"/>
                    </a:lnTo>
                    <a:lnTo>
                      <a:pt x="1039" y="16"/>
                    </a:lnTo>
                    <a:lnTo>
                      <a:pt x="1043" y="16"/>
                    </a:lnTo>
                    <a:lnTo>
                      <a:pt x="1046" y="16"/>
                    </a:lnTo>
                    <a:lnTo>
                      <a:pt x="1049" y="15"/>
                    </a:lnTo>
                    <a:lnTo>
                      <a:pt x="1052" y="15"/>
                    </a:lnTo>
                    <a:lnTo>
                      <a:pt x="1056" y="14"/>
                    </a:lnTo>
                    <a:lnTo>
                      <a:pt x="1059" y="14"/>
                    </a:lnTo>
                    <a:lnTo>
                      <a:pt x="1062" y="13"/>
                    </a:lnTo>
                    <a:lnTo>
                      <a:pt x="1065" y="13"/>
                    </a:lnTo>
                    <a:lnTo>
                      <a:pt x="1069" y="12"/>
                    </a:lnTo>
                    <a:lnTo>
                      <a:pt x="1072" y="12"/>
                    </a:lnTo>
                    <a:lnTo>
                      <a:pt x="1075" y="12"/>
                    </a:lnTo>
                    <a:lnTo>
                      <a:pt x="1078" y="11"/>
                    </a:lnTo>
                    <a:lnTo>
                      <a:pt x="1082" y="11"/>
                    </a:lnTo>
                    <a:lnTo>
                      <a:pt x="1085" y="10"/>
                    </a:lnTo>
                    <a:lnTo>
                      <a:pt x="1088" y="10"/>
                    </a:lnTo>
                    <a:lnTo>
                      <a:pt x="1091" y="10"/>
                    </a:lnTo>
                    <a:lnTo>
                      <a:pt x="1095" y="9"/>
                    </a:lnTo>
                    <a:lnTo>
                      <a:pt x="1098" y="9"/>
                    </a:lnTo>
                    <a:lnTo>
                      <a:pt x="1101" y="8"/>
                    </a:lnTo>
                    <a:lnTo>
                      <a:pt x="1104" y="8"/>
                    </a:lnTo>
                    <a:lnTo>
                      <a:pt x="1108" y="8"/>
                    </a:lnTo>
                    <a:lnTo>
                      <a:pt x="1111" y="7"/>
                    </a:lnTo>
                    <a:lnTo>
                      <a:pt x="1114" y="7"/>
                    </a:lnTo>
                    <a:lnTo>
                      <a:pt x="1117" y="6"/>
                    </a:lnTo>
                    <a:lnTo>
                      <a:pt x="1121" y="6"/>
                    </a:lnTo>
                    <a:lnTo>
                      <a:pt x="1124" y="6"/>
                    </a:lnTo>
                    <a:lnTo>
                      <a:pt x="1127" y="5"/>
                    </a:lnTo>
                    <a:lnTo>
                      <a:pt x="1130" y="5"/>
                    </a:lnTo>
                    <a:lnTo>
                      <a:pt x="1134" y="4"/>
                    </a:lnTo>
                    <a:lnTo>
                      <a:pt x="1137" y="4"/>
                    </a:lnTo>
                    <a:lnTo>
                      <a:pt x="1140" y="4"/>
                    </a:lnTo>
                    <a:lnTo>
                      <a:pt x="1143" y="3"/>
                    </a:lnTo>
                    <a:lnTo>
                      <a:pt x="1147" y="3"/>
                    </a:lnTo>
                    <a:lnTo>
                      <a:pt x="1150" y="2"/>
                    </a:lnTo>
                    <a:lnTo>
                      <a:pt x="1153" y="2"/>
                    </a:lnTo>
                    <a:lnTo>
                      <a:pt x="1156" y="2"/>
                    </a:lnTo>
                    <a:lnTo>
                      <a:pt x="1160" y="1"/>
                    </a:lnTo>
                    <a:lnTo>
                      <a:pt x="1163" y="1"/>
                    </a:lnTo>
                    <a:lnTo>
                      <a:pt x="1166" y="1"/>
                    </a:lnTo>
                    <a:lnTo>
                      <a:pt x="1169" y="0"/>
                    </a:lnTo>
                  </a:path>
                </a:pathLst>
              </a:custGeom>
              <a:noFill/>
              <a:ln w="3683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68" name="Freeform 92"/>
              <p:cNvSpPr>
                <a:spLocks/>
              </p:cNvSpPr>
              <p:nvPr/>
            </p:nvSpPr>
            <p:spPr bwMode="auto">
              <a:xfrm>
                <a:off x="865" y="1376"/>
                <a:ext cx="3960" cy="2285"/>
              </a:xfrm>
              <a:custGeom>
                <a:avLst/>
                <a:gdLst>
                  <a:gd name="T0" fmla="*/ 0 w 1169"/>
                  <a:gd name="T1" fmla="*/ 652 h 652"/>
                  <a:gd name="T2" fmla="*/ 0 w 1169"/>
                  <a:gd name="T3" fmla="*/ 650 h 652"/>
                  <a:gd name="T4" fmla="*/ 2 w 1169"/>
                  <a:gd name="T5" fmla="*/ 641 h 652"/>
                  <a:gd name="T6" fmla="*/ 4 w 1169"/>
                  <a:gd name="T7" fmla="*/ 630 h 652"/>
                  <a:gd name="T8" fmla="*/ 7 w 1169"/>
                  <a:gd name="T9" fmla="*/ 613 h 652"/>
                  <a:gd name="T10" fmla="*/ 11 w 1169"/>
                  <a:gd name="T11" fmla="*/ 597 h 652"/>
                  <a:gd name="T12" fmla="*/ 14 w 1169"/>
                  <a:gd name="T13" fmla="*/ 582 h 652"/>
                  <a:gd name="T14" fmla="*/ 17 w 1169"/>
                  <a:gd name="T15" fmla="*/ 568 h 652"/>
                  <a:gd name="T16" fmla="*/ 20 w 1169"/>
                  <a:gd name="T17" fmla="*/ 555 h 652"/>
                  <a:gd name="T18" fmla="*/ 24 w 1169"/>
                  <a:gd name="T19" fmla="*/ 543 h 652"/>
                  <a:gd name="T20" fmla="*/ 27 w 1169"/>
                  <a:gd name="T21" fmla="*/ 532 h 652"/>
                  <a:gd name="T22" fmla="*/ 30 w 1169"/>
                  <a:gd name="T23" fmla="*/ 522 h 652"/>
                  <a:gd name="T24" fmla="*/ 33 w 1169"/>
                  <a:gd name="T25" fmla="*/ 512 h 652"/>
                  <a:gd name="T26" fmla="*/ 37 w 1169"/>
                  <a:gd name="T27" fmla="*/ 502 h 652"/>
                  <a:gd name="T28" fmla="*/ 40 w 1169"/>
                  <a:gd name="T29" fmla="*/ 494 h 652"/>
                  <a:gd name="T30" fmla="*/ 43 w 1169"/>
                  <a:gd name="T31" fmla="*/ 485 h 652"/>
                  <a:gd name="T32" fmla="*/ 46 w 1169"/>
                  <a:gd name="T33" fmla="*/ 477 h 652"/>
                  <a:gd name="T34" fmla="*/ 50 w 1169"/>
                  <a:gd name="T35" fmla="*/ 470 h 652"/>
                  <a:gd name="T36" fmla="*/ 53 w 1169"/>
                  <a:gd name="T37" fmla="*/ 462 h 652"/>
                  <a:gd name="T38" fmla="*/ 56 w 1169"/>
                  <a:gd name="T39" fmla="*/ 455 h 652"/>
                  <a:gd name="T40" fmla="*/ 59 w 1169"/>
                  <a:gd name="T41" fmla="*/ 449 h 652"/>
                  <a:gd name="T42" fmla="*/ 63 w 1169"/>
                  <a:gd name="T43" fmla="*/ 442 h 652"/>
                  <a:gd name="T44" fmla="*/ 64 w 1169"/>
                  <a:gd name="T45" fmla="*/ 440 h 652"/>
                  <a:gd name="T46" fmla="*/ 89 w 1169"/>
                  <a:gd name="T47" fmla="*/ 398 h 652"/>
                  <a:gd name="T48" fmla="*/ 121 w 1169"/>
                  <a:gd name="T49" fmla="*/ 354 h 652"/>
                  <a:gd name="T50" fmla="*/ 154 w 1169"/>
                  <a:gd name="T51" fmla="*/ 320 h 652"/>
                  <a:gd name="T52" fmla="*/ 186 w 1169"/>
                  <a:gd name="T53" fmla="*/ 290 h 652"/>
                  <a:gd name="T54" fmla="*/ 219 w 1169"/>
                  <a:gd name="T55" fmla="*/ 265 h 652"/>
                  <a:gd name="T56" fmla="*/ 251 w 1169"/>
                  <a:gd name="T57" fmla="*/ 243 h 652"/>
                  <a:gd name="T58" fmla="*/ 284 w 1169"/>
                  <a:gd name="T59" fmla="*/ 223 h 652"/>
                  <a:gd name="T60" fmla="*/ 316 w 1169"/>
                  <a:gd name="T61" fmla="*/ 205 h 652"/>
                  <a:gd name="T62" fmla="*/ 349 w 1169"/>
                  <a:gd name="T63" fmla="*/ 189 h 652"/>
                  <a:gd name="T64" fmla="*/ 381 w 1169"/>
                  <a:gd name="T65" fmla="*/ 174 h 652"/>
                  <a:gd name="T66" fmla="*/ 414 w 1169"/>
                  <a:gd name="T67" fmla="*/ 162 h 652"/>
                  <a:gd name="T68" fmla="*/ 446 w 1169"/>
                  <a:gd name="T69" fmla="*/ 150 h 652"/>
                  <a:gd name="T70" fmla="*/ 479 w 1169"/>
                  <a:gd name="T71" fmla="*/ 137 h 652"/>
                  <a:gd name="T72" fmla="*/ 511 w 1169"/>
                  <a:gd name="T73" fmla="*/ 127 h 652"/>
                  <a:gd name="T74" fmla="*/ 544 w 1169"/>
                  <a:gd name="T75" fmla="*/ 117 h 652"/>
                  <a:gd name="T76" fmla="*/ 576 w 1169"/>
                  <a:gd name="T77" fmla="*/ 106 h 652"/>
                  <a:gd name="T78" fmla="*/ 609 w 1169"/>
                  <a:gd name="T79" fmla="*/ 97 h 652"/>
                  <a:gd name="T80" fmla="*/ 641 w 1169"/>
                  <a:gd name="T81" fmla="*/ 89 h 652"/>
                  <a:gd name="T82" fmla="*/ 674 w 1169"/>
                  <a:gd name="T83" fmla="*/ 81 h 652"/>
                  <a:gd name="T84" fmla="*/ 706 w 1169"/>
                  <a:gd name="T85" fmla="*/ 72 h 652"/>
                  <a:gd name="T86" fmla="*/ 739 w 1169"/>
                  <a:gd name="T87" fmla="*/ 66 h 652"/>
                  <a:gd name="T88" fmla="*/ 771 w 1169"/>
                  <a:gd name="T89" fmla="*/ 59 h 652"/>
                  <a:gd name="T90" fmla="*/ 804 w 1169"/>
                  <a:gd name="T91" fmla="*/ 52 h 652"/>
                  <a:gd name="T92" fmla="*/ 836 w 1169"/>
                  <a:gd name="T93" fmla="*/ 46 h 652"/>
                  <a:gd name="T94" fmla="*/ 869 w 1169"/>
                  <a:gd name="T95" fmla="*/ 40 h 652"/>
                  <a:gd name="T96" fmla="*/ 901 w 1169"/>
                  <a:gd name="T97" fmla="*/ 34 h 652"/>
                  <a:gd name="T98" fmla="*/ 934 w 1169"/>
                  <a:gd name="T99" fmla="*/ 30 h 652"/>
                  <a:gd name="T100" fmla="*/ 966 w 1169"/>
                  <a:gd name="T101" fmla="*/ 25 h 652"/>
                  <a:gd name="T102" fmla="*/ 997 w 1169"/>
                  <a:gd name="T103" fmla="*/ 21 h 652"/>
                  <a:gd name="T104" fmla="*/ 1026 w 1169"/>
                  <a:gd name="T105" fmla="*/ 17 h 652"/>
                  <a:gd name="T106" fmla="*/ 1059 w 1169"/>
                  <a:gd name="T107" fmla="*/ 13 h 652"/>
                  <a:gd name="T108" fmla="*/ 1091 w 1169"/>
                  <a:gd name="T109" fmla="*/ 9 h 652"/>
                  <a:gd name="T110" fmla="*/ 1124 w 1169"/>
                  <a:gd name="T111" fmla="*/ 5 h 652"/>
                  <a:gd name="T112" fmla="*/ 1156 w 1169"/>
                  <a:gd name="T113" fmla="*/ 1 h 652"/>
                  <a:gd name="T114" fmla="*/ 1169 w 1169"/>
                  <a:gd name="T115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9" h="652">
                    <a:moveTo>
                      <a:pt x="0" y="652"/>
                    </a:moveTo>
                    <a:lnTo>
                      <a:pt x="0" y="650"/>
                    </a:lnTo>
                    <a:lnTo>
                      <a:pt x="2" y="641"/>
                    </a:lnTo>
                    <a:lnTo>
                      <a:pt x="4" y="630"/>
                    </a:lnTo>
                    <a:lnTo>
                      <a:pt x="7" y="613"/>
                    </a:lnTo>
                    <a:lnTo>
                      <a:pt x="11" y="597"/>
                    </a:lnTo>
                    <a:lnTo>
                      <a:pt x="14" y="582"/>
                    </a:lnTo>
                    <a:lnTo>
                      <a:pt x="17" y="568"/>
                    </a:lnTo>
                    <a:lnTo>
                      <a:pt x="20" y="555"/>
                    </a:lnTo>
                    <a:lnTo>
                      <a:pt x="24" y="543"/>
                    </a:lnTo>
                    <a:lnTo>
                      <a:pt x="27" y="532"/>
                    </a:lnTo>
                    <a:lnTo>
                      <a:pt x="30" y="522"/>
                    </a:lnTo>
                    <a:lnTo>
                      <a:pt x="33" y="512"/>
                    </a:lnTo>
                    <a:lnTo>
                      <a:pt x="37" y="502"/>
                    </a:lnTo>
                    <a:lnTo>
                      <a:pt x="40" y="494"/>
                    </a:lnTo>
                    <a:lnTo>
                      <a:pt x="43" y="485"/>
                    </a:lnTo>
                    <a:lnTo>
                      <a:pt x="46" y="477"/>
                    </a:lnTo>
                    <a:lnTo>
                      <a:pt x="50" y="470"/>
                    </a:lnTo>
                    <a:lnTo>
                      <a:pt x="53" y="462"/>
                    </a:lnTo>
                    <a:lnTo>
                      <a:pt x="56" y="455"/>
                    </a:lnTo>
                    <a:lnTo>
                      <a:pt x="59" y="449"/>
                    </a:lnTo>
                    <a:lnTo>
                      <a:pt x="63" y="442"/>
                    </a:lnTo>
                    <a:lnTo>
                      <a:pt x="64" y="440"/>
                    </a:lnTo>
                    <a:lnTo>
                      <a:pt x="89" y="398"/>
                    </a:lnTo>
                    <a:lnTo>
                      <a:pt x="121" y="354"/>
                    </a:lnTo>
                    <a:lnTo>
                      <a:pt x="154" y="320"/>
                    </a:lnTo>
                    <a:lnTo>
                      <a:pt x="186" y="290"/>
                    </a:lnTo>
                    <a:lnTo>
                      <a:pt x="219" y="265"/>
                    </a:lnTo>
                    <a:lnTo>
                      <a:pt x="251" y="243"/>
                    </a:lnTo>
                    <a:lnTo>
                      <a:pt x="284" y="223"/>
                    </a:lnTo>
                    <a:lnTo>
                      <a:pt x="316" y="205"/>
                    </a:lnTo>
                    <a:lnTo>
                      <a:pt x="349" y="189"/>
                    </a:lnTo>
                    <a:lnTo>
                      <a:pt x="381" y="174"/>
                    </a:lnTo>
                    <a:lnTo>
                      <a:pt x="414" y="162"/>
                    </a:lnTo>
                    <a:lnTo>
                      <a:pt x="446" y="150"/>
                    </a:lnTo>
                    <a:lnTo>
                      <a:pt x="479" y="137"/>
                    </a:lnTo>
                    <a:lnTo>
                      <a:pt x="511" y="127"/>
                    </a:lnTo>
                    <a:lnTo>
                      <a:pt x="544" y="117"/>
                    </a:lnTo>
                    <a:lnTo>
                      <a:pt x="576" y="106"/>
                    </a:lnTo>
                    <a:lnTo>
                      <a:pt x="609" y="97"/>
                    </a:lnTo>
                    <a:lnTo>
                      <a:pt x="641" y="89"/>
                    </a:lnTo>
                    <a:lnTo>
                      <a:pt x="674" y="81"/>
                    </a:lnTo>
                    <a:lnTo>
                      <a:pt x="706" y="72"/>
                    </a:lnTo>
                    <a:lnTo>
                      <a:pt x="739" y="66"/>
                    </a:lnTo>
                    <a:lnTo>
                      <a:pt x="771" y="59"/>
                    </a:lnTo>
                    <a:lnTo>
                      <a:pt x="804" y="52"/>
                    </a:lnTo>
                    <a:lnTo>
                      <a:pt x="836" y="46"/>
                    </a:lnTo>
                    <a:lnTo>
                      <a:pt x="869" y="40"/>
                    </a:lnTo>
                    <a:lnTo>
                      <a:pt x="901" y="34"/>
                    </a:lnTo>
                    <a:lnTo>
                      <a:pt x="934" y="30"/>
                    </a:lnTo>
                    <a:lnTo>
                      <a:pt x="966" y="25"/>
                    </a:lnTo>
                    <a:lnTo>
                      <a:pt x="997" y="21"/>
                    </a:lnTo>
                    <a:lnTo>
                      <a:pt x="1026" y="17"/>
                    </a:lnTo>
                    <a:lnTo>
                      <a:pt x="1059" y="13"/>
                    </a:lnTo>
                    <a:lnTo>
                      <a:pt x="1091" y="9"/>
                    </a:lnTo>
                    <a:lnTo>
                      <a:pt x="1124" y="5"/>
                    </a:lnTo>
                    <a:lnTo>
                      <a:pt x="1156" y="1"/>
                    </a:lnTo>
                    <a:lnTo>
                      <a:pt x="1169" y="0"/>
                    </a:lnTo>
                  </a:path>
                </a:pathLst>
              </a:custGeom>
              <a:noFill/>
              <a:ln w="3683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67" name="Rectangle 91"/>
              <p:cNvSpPr>
                <a:spLocks noChangeArrowheads="1"/>
              </p:cNvSpPr>
              <p:nvPr/>
            </p:nvSpPr>
            <p:spPr bwMode="auto">
              <a:xfrm>
                <a:off x="676" y="3598"/>
                <a:ext cx="7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6" name="Rectangle 90"/>
              <p:cNvSpPr>
                <a:spLocks noChangeArrowheads="1"/>
              </p:cNvSpPr>
              <p:nvPr/>
            </p:nvSpPr>
            <p:spPr bwMode="auto">
              <a:xfrm>
                <a:off x="520" y="3040"/>
                <a:ext cx="20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500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5" name="Rectangle 89"/>
              <p:cNvSpPr>
                <a:spLocks noChangeArrowheads="1"/>
              </p:cNvSpPr>
              <p:nvPr/>
            </p:nvSpPr>
            <p:spPr bwMode="auto">
              <a:xfrm>
                <a:off x="440" y="2480"/>
                <a:ext cx="27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1000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4" name="Rectangle 88"/>
              <p:cNvSpPr>
                <a:spLocks noChangeArrowheads="1"/>
              </p:cNvSpPr>
              <p:nvPr/>
            </p:nvSpPr>
            <p:spPr bwMode="auto">
              <a:xfrm>
                <a:off x="440" y="1923"/>
                <a:ext cx="27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1500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3" name="Rectangle 87"/>
              <p:cNvSpPr>
                <a:spLocks noChangeArrowheads="1"/>
              </p:cNvSpPr>
              <p:nvPr/>
            </p:nvSpPr>
            <p:spPr bwMode="auto">
              <a:xfrm>
                <a:off x="440" y="1363"/>
                <a:ext cx="27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2000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2" name="Rectangle 86"/>
              <p:cNvSpPr>
                <a:spLocks noChangeArrowheads="1"/>
              </p:cNvSpPr>
              <p:nvPr/>
            </p:nvSpPr>
            <p:spPr bwMode="auto">
              <a:xfrm>
                <a:off x="440" y="807"/>
                <a:ext cx="27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2500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1" name="Rectangle 85"/>
              <p:cNvSpPr>
                <a:spLocks noChangeArrowheads="1"/>
              </p:cNvSpPr>
              <p:nvPr/>
            </p:nvSpPr>
            <p:spPr bwMode="auto">
              <a:xfrm>
                <a:off x="440" y="247"/>
                <a:ext cx="27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3000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60" name="Rectangle 84"/>
              <p:cNvSpPr>
                <a:spLocks noChangeArrowheads="1"/>
              </p:cNvSpPr>
              <p:nvPr/>
            </p:nvSpPr>
            <p:spPr bwMode="auto">
              <a:xfrm>
                <a:off x="826" y="381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9" name="Rectangle 83"/>
              <p:cNvSpPr>
                <a:spLocks noChangeArrowheads="1"/>
              </p:cNvSpPr>
              <p:nvPr/>
            </p:nvSpPr>
            <p:spPr bwMode="auto">
              <a:xfrm>
                <a:off x="1849" y="3819"/>
                <a:ext cx="206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500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8" name="Rectangle 82"/>
              <p:cNvSpPr>
                <a:spLocks noChangeArrowheads="1"/>
              </p:cNvSpPr>
              <p:nvPr/>
            </p:nvSpPr>
            <p:spPr bwMode="auto">
              <a:xfrm>
                <a:off x="2908" y="3819"/>
                <a:ext cx="275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1000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7" name="Rectangle 81"/>
              <p:cNvSpPr>
                <a:spLocks noChangeArrowheads="1"/>
              </p:cNvSpPr>
              <p:nvPr/>
            </p:nvSpPr>
            <p:spPr bwMode="auto">
              <a:xfrm>
                <a:off x="4010" y="3819"/>
                <a:ext cx="275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1500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6" name="Rectangle 80"/>
              <p:cNvSpPr>
                <a:spLocks noChangeArrowheads="1"/>
              </p:cNvSpPr>
              <p:nvPr/>
            </p:nvSpPr>
            <p:spPr bwMode="auto">
              <a:xfrm>
                <a:off x="5112" y="3819"/>
                <a:ext cx="275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Arial" charset="0"/>
                    <a:ea typeface="MS Mincho" pitchFamily="49" charset="-128"/>
                    <a:cs typeface="Arial" charset="0"/>
                  </a:rPr>
                  <a:t>2000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5" name="Rectangle 79"/>
              <p:cNvSpPr>
                <a:spLocks noChangeArrowheads="1"/>
              </p:cNvSpPr>
              <p:nvPr/>
            </p:nvSpPr>
            <p:spPr bwMode="auto">
              <a:xfrm>
                <a:off x="2705" y="4078"/>
                <a:ext cx="89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latin typeface="Arial" charset="0"/>
                    <a:ea typeface="MS Mincho" pitchFamily="49" charset="-128"/>
                    <a:cs typeface="Arial" charset="0"/>
                  </a:rPr>
                  <a:t>Time, seconds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4" name="Rectangle 78"/>
              <p:cNvSpPr>
                <a:spLocks noChangeArrowheads="1"/>
              </p:cNvSpPr>
              <p:nvPr/>
            </p:nvSpPr>
            <p:spPr bwMode="auto">
              <a:xfrm rot="16200000">
                <a:off x="-472" y="2122"/>
                <a:ext cx="122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latin typeface="Arial" charset="0"/>
                    <a:ea typeface="MS Mincho" pitchFamily="49" charset="-128"/>
                    <a:cs typeface="Arial" charset="0"/>
                  </a:rPr>
                  <a:t>Temperature, deg.C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3" name="Line 77"/>
              <p:cNvSpPr>
                <a:spLocks noChangeShapeType="1"/>
              </p:cNvSpPr>
              <p:nvPr/>
            </p:nvSpPr>
            <p:spPr bwMode="auto">
              <a:xfrm>
                <a:off x="1113" y="4400"/>
                <a:ext cx="508" cy="2"/>
              </a:xfrm>
              <a:prstGeom prst="line">
                <a:avLst/>
              </a:prstGeom>
              <a:noFill/>
              <a:ln w="3683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52" name="Rectangle 76"/>
              <p:cNvSpPr>
                <a:spLocks noChangeArrowheads="1"/>
              </p:cNvSpPr>
              <p:nvPr/>
            </p:nvSpPr>
            <p:spPr bwMode="auto">
              <a:xfrm>
                <a:off x="1706" y="4350"/>
                <a:ext cx="57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latin typeface="Arial" charset="0"/>
                    <a:ea typeface="MS Mincho" pitchFamily="49" charset="-128"/>
                    <a:cs typeface="Arial" charset="0"/>
                  </a:rPr>
                  <a:t>Electrode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101451" name="Line 75"/>
              <p:cNvSpPr>
                <a:spLocks noChangeShapeType="1"/>
              </p:cNvSpPr>
              <p:nvPr/>
            </p:nvSpPr>
            <p:spPr bwMode="auto">
              <a:xfrm>
                <a:off x="2854" y="4400"/>
                <a:ext cx="508" cy="2"/>
              </a:xfrm>
              <a:prstGeom prst="line">
                <a:avLst/>
              </a:prstGeom>
              <a:noFill/>
              <a:ln w="3683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450" name="Rectangle 74"/>
              <p:cNvSpPr>
                <a:spLocks noChangeArrowheads="1"/>
              </p:cNvSpPr>
              <p:nvPr/>
            </p:nvSpPr>
            <p:spPr bwMode="auto">
              <a:xfrm>
                <a:off x="3394" y="4350"/>
                <a:ext cx="69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latin typeface="Arial" charset="0"/>
                    <a:ea typeface="MS Mincho" pitchFamily="49" charset="-128"/>
                    <a:cs typeface="Arial" charset="0"/>
                  </a:rPr>
                  <a:t>RPV model</a:t>
                </a:r>
                <a:endParaRPr lang="en-US">
                  <a:latin typeface="Arial" charset="0"/>
                  <a:ea typeface="MS Mincho" pitchFamily="49" charset="-128"/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08FF-A72E-4701-B69F-FA2F79A92042}" type="slidenum">
              <a:rPr lang="ru-RU"/>
              <a:pPr/>
              <a:t>13</a:t>
            </a:fld>
            <a:endParaRPr 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8229600" cy="720725"/>
          </a:xfrm>
        </p:spPr>
        <p:txBody>
          <a:bodyPr/>
          <a:lstStyle/>
          <a:p>
            <a:pPr algn="ctr"/>
            <a:r>
              <a:rPr lang="en-US" sz="3200" b="1"/>
              <a:t>Pre-test calculation</a:t>
            </a:r>
            <a:endParaRPr lang="ru-RU" sz="3200" b="1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15900" y="5121275"/>
            <a:ext cx="84709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Temperature field in RPV model</a:t>
            </a:r>
          </a:p>
          <a:p>
            <a:pPr algn="ctr">
              <a:buFontTx/>
              <a:buNone/>
            </a:pPr>
            <a:r>
              <a:rPr lang="en-US" sz="1800"/>
              <a:t>Temperature maximum 2840 deg. C in 30 minutes after start of heating</a:t>
            </a:r>
          </a:p>
          <a:p>
            <a:pPr algn="ctr">
              <a:buFontTx/>
              <a:buNone/>
            </a:pPr>
            <a:r>
              <a:rPr lang="en-US" sz="1800"/>
              <a:t>Total plasma power is 90 kW, 3 electrodes, Electrode outer diameter is 80 mm</a:t>
            </a:r>
            <a:endParaRPr lang="ru-RU" sz="1800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3437" name="Group 13"/>
          <p:cNvGrpSpPr>
            <a:grpSpLocks noChangeAspect="1"/>
          </p:cNvGrpSpPr>
          <p:nvPr/>
        </p:nvGrpSpPr>
        <p:grpSpPr bwMode="auto">
          <a:xfrm>
            <a:off x="503238" y="1401763"/>
            <a:ext cx="3852862" cy="3586162"/>
            <a:chOff x="0" y="0"/>
            <a:chExt cx="4311" cy="4012"/>
          </a:xfrm>
        </p:grpSpPr>
        <p:sp>
          <p:nvSpPr>
            <p:cNvPr id="1034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311" cy="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438" name="Group 14"/>
            <p:cNvGrpSpPr>
              <a:grpSpLocks/>
            </p:cNvGrpSpPr>
            <p:nvPr/>
          </p:nvGrpSpPr>
          <p:grpSpPr bwMode="auto">
            <a:xfrm>
              <a:off x="0" y="0"/>
              <a:ext cx="4311" cy="4012"/>
              <a:chOff x="0" y="0"/>
              <a:chExt cx="4311" cy="4012"/>
            </a:xfrm>
          </p:grpSpPr>
          <p:pic>
            <p:nvPicPr>
              <p:cNvPr id="103440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11" cy="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439" name="Rectangle 15"/>
              <p:cNvSpPr>
                <a:spLocks noChangeArrowheads="1"/>
              </p:cNvSpPr>
              <p:nvPr/>
            </p:nvSpPr>
            <p:spPr bwMode="auto">
              <a:xfrm>
                <a:off x="2464" y="22"/>
                <a:ext cx="1111" cy="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0" y="2154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3443" name="Group 19"/>
          <p:cNvGrpSpPr>
            <a:grpSpLocks noChangeAspect="1"/>
          </p:cNvGrpSpPr>
          <p:nvPr/>
        </p:nvGrpSpPr>
        <p:grpSpPr bwMode="auto">
          <a:xfrm>
            <a:off x="4500563" y="1412875"/>
            <a:ext cx="3851275" cy="3563938"/>
            <a:chOff x="0" y="0"/>
            <a:chExt cx="4334" cy="4012"/>
          </a:xfrm>
        </p:grpSpPr>
        <p:sp>
          <p:nvSpPr>
            <p:cNvPr id="10344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334" cy="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444" name="Group 20"/>
            <p:cNvGrpSpPr>
              <a:grpSpLocks/>
            </p:cNvGrpSpPr>
            <p:nvPr/>
          </p:nvGrpSpPr>
          <p:grpSpPr bwMode="auto">
            <a:xfrm>
              <a:off x="0" y="0"/>
              <a:ext cx="4330" cy="4012"/>
              <a:chOff x="0" y="0"/>
              <a:chExt cx="4330" cy="4012"/>
            </a:xfrm>
          </p:grpSpPr>
          <p:pic>
            <p:nvPicPr>
              <p:cNvPr id="103446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30" cy="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445" name="Rectangle 21"/>
              <p:cNvSpPr>
                <a:spLocks noChangeArrowheads="1"/>
              </p:cNvSpPr>
              <p:nvPr/>
            </p:nvSpPr>
            <p:spPr bwMode="auto">
              <a:xfrm>
                <a:off x="2486" y="0"/>
                <a:ext cx="1078" cy="9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0" y="470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9F1-4107-42BB-859E-219D3E332090}" type="slidenum">
              <a:rPr lang="ru-RU"/>
              <a:pPr/>
              <a:t>14</a:t>
            </a:fld>
            <a:endParaRPr lang="ru-RU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84263"/>
          </a:xfrm>
        </p:spPr>
        <p:txBody>
          <a:bodyPr/>
          <a:lstStyle/>
          <a:p>
            <a:pPr algn="ctr"/>
            <a:r>
              <a:rPr lang="en-US" sz="3200" b="1"/>
              <a:t>Zr-coating of graphite surface</a:t>
            </a:r>
            <a:endParaRPr lang="ru-RU" sz="3200" b="1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5288"/>
            <a:ext cx="8229600" cy="4354512"/>
          </a:xfrm>
        </p:spPr>
        <p:txBody>
          <a:bodyPr/>
          <a:lstStyle/>
          <a:p>
            <a:r>
              <a:rPr lang="en-US"/>
              <a:t>Objectives:</a:t>
            </a:r>
          </a:p>
          <a:p>
            <a:pPr>
              <a:buFont typeface="Symbol" pitchFamily="18" charset="2"/>
              <a:buChar char="-"/>
            </a:pPr>
            <a:r>
              <a:rPr lang="en-US" sz="2400"/>
              <a:t>To specify the technique of Zr application on graphite surface during small-scale tests</a:t>
            </a:r>
          </a:p>
          <a:p>
            <a:pPr>
              <a:buFont typeface="Symbol" pitchFamily="18" charset="2"/>
              <a:buChar char="-"/>
            </a:pPr>
            <a:r>
              <a:rPr lang="en-US" sz="2400"/>
              <a:t>To estimate the best graphite type for reliable coating using molten zirconium</a:t>
            </a:r>
          </a:p>
          <a:p>
            <a:pPr>
              <a:buFont typeface="Symbol" pitchFamily="18" charset="2"/>
              <a:buChar char="-"/>
            </a:pPr>
            <a:r>
              <a:rPr lang="en-US" sz="2400"/>
              <a:t>To develop the technique of large sized crucibles coating with Zr</a:t>
            </a:r>
          </a:p>
          <a:p>
            <a:pPr>
              <a:buFont typeface="Symbol" pitchFamily="18" charset="2"/>
              <a:buChar char="-"/>
            </a:pPr>
            <a:r>
              <a:rPr lang="en-US" sz="2400"/>
              <a:t>To estimate the long timed stability of obtained coating</a:t>
            </a:r>
          </a:p>
          <a:p>
            <a:pPr>
              <a:buFont typeface="Symbol" pitchFamily="18" charset="2"/>
              <a:buChar char="-"/>
            </a:pPr>
            <a:r>
              <a:rPr lang="en-US" sz="2400"/>
              <a:t>To develop the technique of electrode nozzle coating</a:t>
            </a:r>
            <a:endParaRPr lang="ru-RU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95E4-1E6F-426F-9CB5-9AD0DD762D22}" type="slidenum">
              <a:rPr lang="ru-RU"/>
              <a:pPr/>
              <a:t>15</a:t>
            </a:fld>
            <a:endParaRPr lang="ru-RU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92213"/>
          </a:xfrm>
        </p:spPr>
        <p:txBody>
          <a:bodyPr/>
          <a:lstStyle/>
          <a:p>
            <a:pPr algn="ctr"/>
            <a:r>
              <a:rPr lang="en-US" sz="3200" b="1"/>
              <a:t>Zr-coating of graphite surface</a:t>
            </a:r>
            <a:r>
              <a:rPr lang="ru-RU" sz="3200" b="1"/>
              <a:t/>
            </a:r>
            <a:br>
              <a:rPr lang="ru-RU" sz="3200" b="1"/>
            </a:br>
            <a:r>
              <a:rPr lang="en-US" sz="2400"/>
              <a:t>(initial test parameters)</a:t>
            </a:r>
            <a:endParaRPr lang="ru-RU" sz="2400"/>
          </a:p>
        </p:txBody>
      </p:sp>
      <p:graphicFrame>
        <p:nvGraphicFramePr>
          <p:cNvPr id="118556" name="Group 2844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300038"/>
                <a:gridCol w="747712"/>
                <a:gridCol w="896938"/>
                <a:gridCol w="1047750"/>
                <a:gridCol w="1047750"/>
                <a:gridCol w="1047750"/>
                <a:gridCol w="1046162"/>
                <a:gridCol w="1047750"/>
                <a:gridCol w="1047750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Test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Graphite type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6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/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(ohm*m)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Density, kg/m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Porosity,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Mass of loaded Zr, g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Maximum temperature deg. 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Keeping at Tmax, 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ARV-1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19.9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7.19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ARV-1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19.9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5.24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R4340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11.8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1739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5.55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MD-23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ARV-1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9.7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1634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OPG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1764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ARV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CC65-8DC6-4113-B494-02255B962994}" type="slidenum">
              <a:rPr lang="ru-RU"/>
              <a:pPr/>
              <a:t>16</a:t>
            </a:fld>
            <a:endParaRPr lang="ru-RU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Zr-coating of graphite surface</a:t>
            </a:r>
            <a:br>
              <a:rPr lang="en-US" sz="3200" b="1"/>
            </a:br>
            <a:r>
              <a:rPr lang="en-US" sz="2400"/>
              <a:t>(</a:t>
            </a:r>
            <a:r>
              <a:rPr lang="en-US" altLang="ja-JP" sz="2400">
                <a:ea typeface="MS PGothic" pitchFamily="34" charset="-128"/>
              </a:rPr>
              <a:t>Dimensions of experimental crucibles</a:t>
            </a:r>
            <a:r>
              <a:rPr lang="ru-RU" altLang="ja-JP" sz="2400"/>
              <a:t> </a:t>
            </a:r>
            <a:r>
              <a:rPr lang="en-US" altLang="ja-JP" sz="2400">
                <a:ea typeface="MS PGothic" pitchFamily="34" charset="-128"/>
              </a:rPr>
              <a:t>)</a:t>
            </a:r>
            <a:r>
              <a:rPr lang="en-US" sz="2400"/>
              <a:t/>
            </a:r>
            <a:br>
              <a:rPr lang="en-US" sz="2400"/>
            </a:br>
            <a:endParaRPr lang="ru-RU" sz="2400"/>
          </a:p>
        </p:txBody>
      </p:sp>
      <p:graphicFrame>
        <p:nvGraphicFramePr>
          <p:cNvPr id="119110" name="Group 326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598488"/>
                <a:gridCol w="1271587"/>
                <a:gridCol w="1271588"/>
                <a:gridCol w="1273175"/>
                <a:gridCol w="1271587"/>
                <a:gridCol w="1271588"/>
                <a:gridCol w="12715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Test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Outer diameter, D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Inner diameter D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Height of outer wall, h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Height of inner wall, h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Thickness of lateral wall d,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MD-23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MD-29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MD-30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371-7AA6-4DA1-98E4-CAC7C2080F56}" type="slidenum">
              <a:rPr lang="ru-RU"/>
              <a:pPr/>
              <a:t>17</a:t>
            </a:fld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Zr-coating of graphite surface</a:t>
            </a:r>
            <a:br>
              <a:rPr lang="en-US" sz="3600" b="1"/>
            </a:br>
            <a:r>
              <a:rPr lang="en-US" sz="2800"/>
              <a:t>(view of tested crucibles)</a:t>
            </a:r>
            <a:endParaRPr lang="ru-RU" sz="28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0938" y="3500438"/>
            <a:ext cx="766762" cy="430212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1"/>
              <a:t>MD-4</a:t>
            </a:r>
            <a:endParaRPr lang="ru-RU" sz="1400" b="1"/>
          </a:p>
        </p:txBody>
      </p:sp>
      <p:pic>
        <p:nvPicPr>
          <p:cNvPr id="122923" name="Picture 43" descr="MD_4_ov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20825"/>
            <a:ext cx="1609725" cy="205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5" name="Picture 45" descr="MD_10_ov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8738" y="1557338"/>
            <a:ext cx="1670050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7" name="Picture 47" descr="MD_12_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557338"/>
            <a:ext cx="15986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8" name="Picture 48" descr="MD_23_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97313"/>
            <a:ext cx="1714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9" name="Picture 49" descr="MD_29_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005263"/>
            <a:ext cx="17319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MD_30_o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968750"/>
            <a:ext cx="15684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Rectangle 51"/>
          <p:cNvSpPr>
            <a:spLocks noChangeArrowheads="1"/>
          </p:cNvSpPr>
          <p:nvPr/>
        </p:nvSpPr>
        <p:spPr bwMode="auto">
          <a:xfrm>
            <a:off x="3995738" y="3573463"/>
            <a:ext cx="9366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MD-10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2" name="Rectangle 52"/>
          <p:cNvSpPr>
            <a:spLocks noChangeArrowheads="1"/>
          </p:cNvSpPr>
          <p:nvPr/>
        </p:nvSpPr>
        <p:spPr bwMode="auto">
          <a:xfrm>
            <a:off x="6985000" y="3608388"/>
            <a:ext cx="863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MD-12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3" name="Rectangle 53"/>
          <p:cNvSpPr>
            <a:spLocks noChangeArrowheads="1"/>
          </p:cNvSpPr>
          <p:nvPr/>
        </p:nvSpPr>
        <p:spPr bwMode="auto">
          <a:xfrm>
            <a:off x="7092950" y="5876925"/>
            <a:ext cx="8270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MD-30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4" name="Rectangle 54"/>
          <p:cNvSpPr>
            <a:spLocks noChangeArrowheads="1"/>
          </p:cNvSpPr>
          <p:nvPr/>
        </p:nvSpPr>
        <p:spPr bwMode="auto">
          <a:xfrm>
            <a:off x="3959225" y="5913438"/>
            <a:ext cx="9001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MD-29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5" name="Rectangle 55"/>
          <p:cNvSpPr>
            <a:spLocks noChangeArrowheads="1"/>
          </p:cNvSpPr>
          <p:nvPr/>
        </p:nvSpPr>
        <p:spPr bwMode="auto">
          <a:xfrm>
            <a:off x="1079500" y="5984875"/>
            <a:ext cx="971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MD-23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B50-55C7-43AA-8285-889BD9F7B13F}" type="slidenum">
              <a:rPr lang="ru-RU"/>
              <a:pPr/>
              <a:t>18</a:t>
            </a:fld>
            <a:endParaRPr 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Zr-coating of graphite surface</a:t>
            </a:r>
            <a:r>
              <a:rPr lang="en-US" sz="4000" b="1"/>
              <a:t/>
            </a:r>
            <a:br>
              <a:rPr lang="en-US" sz="4000" b="1"/>
            </a:br>
            <a:r>
              <a:rPr lang="en-US" sz="3200"/>
              <a:t>(</a:t>
            </a:r>
            <a:r>
              <a:rPr lang="en-US" sz="2400"/>
              <a:t>view of Zr infiltration in graphite wall</a:t>
            </a:r>
            <a:r>
              <a:rPr lang="en-US" sz="3200"/>
              <a:t>)</a:t>
            </a:r>
            <a:endParaRPr lang="ru-RU" sz="320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3357563"/>
            <a:ext cx="874712" cy="360362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1"/>
              <a:t>MD-10</a:t>
            </a:r>
            <a:endParaRPr lang="ru-RU" sz="1400" b="1"/>
          </a:p>
        </p:txBody>
      </p:sp>
      <p:pic>
        <p:nvPicPr>
          <p:cNvPr id="126980" name="Picture 4" descr="MD_10_wall_bottom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36725"/>
            <a:ext cx="1333500" cy="165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2" name="Picture 6" descr="MD_12_wall_bottom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988" y="1700213"/>
            <a:ext cx="1981200" cy="1681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924300" y="3465513"/>
            <a:ext cx="874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MD-12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2484438" y="5949950"/>
            <a:ext cx="87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MD-23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7019925" y="3465513"/>
            <a:ext cx="8747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MD-29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948488" y="5876925"/>
            <a:ext cx="8747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MD-30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988" name="Picture 12" descr="MD_29_crack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65288"/>
            <a:ext cx="2057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9" name="Picture 13" descr="MD_23_wall_bottom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789363"/>
            <a:ext cx="15621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0" name="Picture 14" descr="MD_23_wall_lin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789363"/>
            <a:ext cx="1619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1" name="Picture 15" descr="MD_30_wall_botom"/>
          <p:cNvPicPr>
            <a:picLocks noChangeAspect="1" noChangeArrowheads="1"/>
          </p:cNvPicPr>
          <p:nvPr/>
        </p:nvPicPr>
        <p:blipFill>
          <a:blip r:embed="rId7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3752850"/>
            <a:ext cx="1609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CF2A-4978-4161-A0A7-6344403FCD8A}" type="slidenum">
              <a:rPr lang="ru-RU"/>
              <a:pPr/>
              <a:t>19</a:t>
            </a:fld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71550"/>
          </a:xfrm>
        </p:spPr>
        <p:txBody>
          <a:bodyPr/>
          <a:lstStyle/>
          <a:p>
            <a:pPr algn="ctr"/>
            <a:r>
              <a:rPr lang="en-US" sz="3200" b="1"/>
              <a:t>Preparatory operations before </a:t>
            </a:r>
            <a:br>
              <a:rPr lang="en-US" sz="3200" b="1"/>
            </a:br>
            <a:r>
              <a:rPr lang="en-US" sz="3200" b="1"/>
              <a:t>LAVA-B tests</a:t>
            </a:r>
            <a:endParaRPr lang="ru-RU" sz="3200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3242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/>
              <a:t>Definition of corium mass and composition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solidFill>
                  <a:schemeClr val="hlink"/>
                </a:solidFill>
              </a:rPr>
              <a:t>Protective coating application on the graphite crucible inner surface and electrode nozzle outer surface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/>
              <a:t>Estimation of RPV model dimension and design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solidFill>
                  <a:schemeClr val="hlink"/>
                </a:solidFill>
              </a:rPr>
              <a:t>Estimation of parameters of device for decay heat modeling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/>
              <a:t>Calculation of burden heat-up modes (</a:t>
            </a:r>
            <a:r>
              <a:rPr lang="en-US" sz="2000" b="1">
                <a:solidFill>
                  <a:schemeClr val="hlink"/>
                </a:solidFill>
              </a:rPr>
              <a:t>improvement of EMF instrumentation and obtaining of data on EMF materials thermal properties at elevated temperature</a:t>
            </a:r>
            <a:r>
              <a:rPr lang="en-US" sz="2000" b="1"/>
              <a:t>)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solidFill>
                  <a:schemeClr val="hlink"/>
                </a:solidFill>
              </a:rPr>
              <a:t>Specification of each test scenario</a:t>
            </a:r>
            <a:endParaRPr lang="en-US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F54-56C0-45A7-BC2A-83343BFDBEEA}" type="slidenum">
              <a:rPr lang="ru-RU"/>
              <a:pPr/>
              <a:t>2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81075"/>
            <a:ext cx="8229600" cy="1143000"/>
          </a:xfrm>
        </p:spPr>
        <p:txBody>
          <a:bodyPr/>
          <a:lstStyle/>
          <a:p>
            <a:r>
              <a:rPr lang="en-US" sz="3200"/>
              <a:t>Presented by</a:t>
            </a:r>
            <a:endParaRPr lang="ru-RU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47975"/>
            <a:ext cx="8229600" cy="26844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Vladimir S. Zhdanov</a:t>
            </a:r>
          </a:p>
          <a:p>
            <a:pPr>
              <a:buFontTx/>
              <a:buNone/>
            </a:pPr>
            <a:r>
              <a:rPr lang="en-US" sz="2200"/>
              <a:t>Head of lab for fuel and structural materials research</a:t>
            </a:r>
          </a:p>
          <a:p>
            <a:pPr>
              <a:buFontTx/>
              <a:buNone/>
            </a:pPr>
            <a:r>
              <a:rPr lang="en-US" sz="2200"/>
              <a:t>Institute of Atomic Energy</a:t>
            </a:r>
          </a:p>
          <a:p>
            <a:pPr>
              <a:buFontTx/>
              <a:buNone/>
            </a:pPr>
            <a:r>
              <a:rPr lang="en-US" sz="2200"/>
              <a:t>National Nuclear Centre of Kazakhstan Republic</a:t>
            </a:r>
          </a:p>
          <a:p>
            <a:pPr>
              <a:buFontTx/>
              <a:buNone/>
            </a:pPr>
            <a:r>
              <a:rPr lang="en-US" sz="2200"/>
              <a:t>phone, fax: +7(322-51)2-31-25</a:t>
            </a:r>
          </a:p>
          <a:p>
            <a:pPr>
              <a:buFontTx/>
              <a:buNone/>
            </a:pPr>
            <a:r>
              <a:rPr lang="en-US" sz="2200"/>
              <a:t>E-mail: zhdv@nnc.kz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3839-F7E1-474D-8ABF-3A6582080A04}" type="slidenum">
              <a:rPr lang="ru-RU"/>
              <a:pPr/>
              <a:t>20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3421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main results of the preparatory operations  will be experimental data for estimation of: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Specification and agreement of integral tests scenarios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Workload on project preparation and performing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Development of technique of large scale crucibles and electrode nozzles coating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Specified list of project participants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List of necessary materials and equipment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1A4-9506-40C5-8DCD-AC36A2224EED}" type="slidenum">
              <a:rPr lang="ru-RU"/>
              <a:pPr/>
              <a:t>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en-US" sz="3200" b="1"/>
              <a:t>Presentation contents</a:t>
            </a:r>
            <a:endParaRPr lang="ru-RU" sz="32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Introduction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Calibration tests objectives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Integral tests scenarios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Planned experiments for Working Plan validation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Experimental study of electrode parameters for plasma heating device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Experimental study of power supply equipment for plasma heater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Calculations for justification of PVR model dimension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Study of zirconium coating technique on graphite with various porosity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Conclusions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32C-B7E3-46DC-9317-288F37AC5A85}" type="slidenum">
              <a:rPr lang="ru-RU"/>
              <a:pPr/>
              <a:t>4</a:t>
            </a:fld>
            <a:endParaRPr 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algn="ctr"/>
            <a:r>
              <a:rPr lang="en-US" sz="3200" b="1"/>
              <a:t>Introduction</a:t>
            </a:r>
            <a:endParaRPr lang="ru-RU" sz="32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229600" cy="3457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Key questions of project #K-1265 working plan validation are:</a:t>
            </a:r>
          </a:p>
          <a:p>
            <a:pPr>
              <a:lnSpc>
                <a:spcPct val="90000"/>
              </a:lnSpc>
            </a:pPr>
            <a:r>
              <a:rPr lang="en-US" sz="2400"/>
              <a:t>Evaluation of workload list for project performing.</a:t>
            </a:r>
          </a:p>
          <a:p>
            <a:pPr>
              <a:lnSpc>
                <a:spcPct val="90000"/>
              </a:lnSpc>
            </a:pPr>
            <a:r>
              <a:rPr lang="en-US" sz="2400"/>
              <a:t>Definition of the list of materials and the equipment, which is necessary for buying for project performance.</a:t>
            </a:r>
          </a:p>
          <a:p>
            <a:pPr>
              <a:lnSpc>
                <a:spcPct val="90000"/>
              </a:lnSpc>
            </a:pPr>
            <a:r>
              <a:rPr lang="en-US" sz="2400"/>
              <a:t>Specification of a design of the basic units of LAVA-B facility.</a:t>
            </a:r>
          </a:p>
          <a:p>
            <a:pPr>
              <a:lnSpc>
                <a:spcPct val="90000"/>
              </a:lnSpc>
            </a:pPr>
            <a:r>
              <a:rPr lang="en-US" sz="2400"/>
              <a:t>Specification of personnel list for project performing.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788A-8F77-4C18-AD30-960EBB5223A0}" type="slidenum">
              <a:rPr lang="ru-RU"/>
              <a:pPr/>
              <a:t>5</a:t>
            </a:fld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Calibration tests goals</a:t>
            </a:r>
            <a:endParaRPr lang="ru-RU" sz="3200" b="1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179763"/>
          </a:xfrm>
        </p:spPr>
        <p:txBody>
          <a:bodyPr/>
          <a:lstStyle/>
          <a:p>
            <a:r>
              <a:rPr lang="en-US" sz="2800"/>
              <a:t>To specify the loaded burden heating mode</a:t>
            </a:r>
          </a:p>
          <a:p>
            <a:r>
              <a:rPr lang="en-US" sz="2800"/>
              <a:t>To prove the possibility of corium melt obtaining without impurities (carbon and carbides)</a:t>
            </a:r>
          </a:p>
          <a:p>
            <a:r>
              <a:rPr lang="en-US" sz="2800"/>
              <a:t>To specify the parameters of device for decay heat modeling </a:t>
            </a:r>
          </a:p>
          <a:p>
            <a:r>
              <a:rPr lang="en-US" sz="2800"/>
              <a:t>To itemize the scenario of integral tests</a:t>
            </a:r>
            <a:endParaRPr lang="ru-RU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2002-0D0F-47EB-9E9B-E0630605E483}" type="slidenum">
              <a:rPr lang="ru-RU"/>
              <a:pPr/>
              <a:t>6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792162"/>
          </a:xfrm>
        </p:spPr>
        <p:txBody>
          <a:bodyPr/>
          <a:lstStyle/>
          <a:p>
            <a:pPr algn="ctr"/>
            <a:r>
              <a:rPr lang="en-US" sz="3600" b="1"/>
              <a:t>Integral tests concept</a:t>
            </a:r>
            <a:endParaRPr lang="ru-RU" sz="3600" b="1"/>
          </a:p>
        </p:txBody>
      </p:sp>
      <p:pic>
        <p:nvPicPr>
          <p:cNvPr id="6149" name="Picture 5" descr="Electrodes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412875"/>
            <a:ext cx="8229600" cy="341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8775" y="4868863"/>
            <a:ext cx="8229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test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Obtaining of oxidic corium pool with convection during more than 2 hours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and third tests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Providing of oxide-metal corium melt interaction with RPV wall during 1.5 hours and melt penetration through RPV wall according to different scenarios</a:t>
            </a:r>
            <a:endParaRPr lang="ru-RU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3CBC-481B-456B-86FB-8424161BE6E2}" type="slidenum">
              <a:rPr lang="ru-RU"/>
              <a:pPr/>
              <a:t>7</a:t>
            </a:fld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r>
              <a:rPr lang="en-US" sz="2800" b="1"/>
              <a:t>Research of in-vessel retention tests (IVR)</a:t>
            </a:r>
            <a:endParaRPr lang="ru-RU" sz="2800" b="1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520825"/>
            <a:ext cx="7607300" cy="4794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/>
              <a:t>Approximate scheme of IVR test with decay heat modeling</a:t>
            </a:r>
            <a:endParaRPr lang="ru-RU" sz="2000"/>
          </a:p>
        </p:txBody>
      </p:sp>
      <p:pic>
        <p:nvPicPr>
          <p:cNvPr id="71741" name="Picture 61" descr="Слайды 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0" y="2097088"/>
            <a:ext cx="4429125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43" name="Group 63"/>
          <p:cNvGrpSpPr>
            <a:grpSpLocks/>
          </p:cNvGrpSpPr>
          <p:nvPr/>
        </p:nvGrpSpPr>
        <p:grpSpPr bwMode="auto">
          <a:xfrm>
            <a:off x="647700" y="2384425"/>
            <a:ext cx="8316913" cy="3024188"/>
            <a:chOff x="2724" y="8794"/>
            <a:chExt cx="8228" cy="2860"/>
          </a:xfrm>
        </p:grpSpPr>
        <p:sp>
          <p:nvSpPr>
            <p:cNvPr id="71744" name="AutoShape 64"/>
            <p:cNvSpPr>
              <a:spLocks noChangeArrowheads="1"/>
            </p:cNvSpPr>
            <p:nvPr/>
          </p:nvSpPr>
          <p:spPr bwMode="auto">
            <a:xfrm>
              <a:off x="7630" y="8794"/>
              <a:ext cx="1353" cy="374"/>
            </a:xfrm>
            <a:prstGeom prst="wedgeRoundRectCallout">
              <a:avLst>
                <a:gd name="adj1" fmla="val -118662"/>
                <a:gd name="adj2" fmla="val -9093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Melt guide cone</a:t>
              </a:r>
              <a:endParaRPr lang="ru-RU" sz="1400"/>
            </a:p>
          </p:txBody>
        </p:sp>
        <p:sp>
          <p:nvSpPr>
            <p:cNvPr id="71745" name="AutoShape 65"/>
            <p:cNvSpPr>
              <a:spLocks noChangeArrowheads="1"/>
            </p:cNvSpPr>
            <p:nvPr/>
          </p:nvSpPr>
          <p:spPr bwMode="auto">
            <a:xfrm>
              <a:off x="8048" y="9421"/>
              <a:ext cx="2904" cy="396"/>
            </a:xfrm>
            <a:prstGeom prst="wedgeRoundRectCallout">
              <a:avLst>
                <a:gd name="adj1" fmla="val -81991"/>
                <a:gd name="adj2" fmla="val 44190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Cupper coaxial electrodes (3 pieces)</a:t>
              </a:r>
              <a:endParaRPr lang="ru-RU" sz="1400"/>
            </a:p>
          </p:txBody>
        </p:sp>
        <p:sp>
          <p:nvSpPr>
            <p:cNvPr id="71746" name="AutoShape 66"/>
            <p:cNvSpPr>
              <a:spLocks noChangeArrowheads="1"/>
            </p:cNvSpPr>
            <p:nvPr/>
          </p:nvSpPr>
          <p:spPr bwMode="auto">
            <a:xfrm>
              <a:off x="8037" y="10675"/>
              <a:ext cx="2145" cy="374"/>
            </a:xfrm>
            <a:prstGeom prst="wedgeRoundRectCallout">
              <a:avLst>
                <a:gd name="adj1" fmla="val -93310"/>
                <a:gd name="adj2" fmla="val 49731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Coaxial electrode nozzle</a:t>
              </a:r>
              <a:endParaRPr lang="ru-RU" sz="1400"/>
            </a:p>
          </p:txBody>
        </p:sp>
        <p:sp>
          <p:nvSpPr>
            <p:cNvPr id="71747" name="AutoShape 67"/>
            <p:cNvSpPr>
              <a:spLocks noChangeArrowheads="1"/>
            </p:cNvSpPr>
            <p:nvPr/>
          </p:nvSpPr>
          <p:spPr bwMode="auto">
            <a:xfrm>
              <a:off x="2823" y="11280"/>
              <a:ext cx="1683" cy="374"/>
            </a:xfrm>
            <a:prstGeom prst="wedgeRoundRectCallout">
              <a:avLst>
                <a:gd name="adj1" fmla="val 75194"/>
                <a:gd name="adj2" fmla="val 102676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r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Molten corium pool</a:t>
              </a:r>
              <a:endParaRPr lang="ru-RU" sz="1400"/>
            </a:p>
          </p:txBody>
        </p:sp>
        <p:sp>
          <p:nvSpPr>
            <p:cNvPr id="71748" name="AutoShape 68"/>
            <p:cNvSpPr>
              <a:spLocks noChangeArrowheads="1"/>
            </p:cNvSpPr>
            <p:nvPr/>
          </p:nvSpPr>
          <p:spPr bwMode="auto">
            <a:xfrm>
              <a:off x="2724" y="10587"/>
              <a:ext cx="1584" cy="374"/>
            </a:xfrm>
            <a:prstGeom prst="wedgeRoundRectCallout">
              <a:avLst>
                <a:gd name="adj1" fmla="val 76769"/>
                <a:gd name="adj2" fmla="val 102676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r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Lower head model</a:t>
              </a:r>
              <a:endParaRPr lang="ru-RU" sz="1400"/>
            </a:p>
          </p:txBody>
        </p:sp>
        <p:sp>
          <p:nvSpPr>
            <p:cNvPr id="71749" name="AutoShape 69"/>
            <p:cNvSpPr>
              <a:spLocks noChangeArrowheads="1"/>
            </p:cNvSpPr>
            <p:nvPr/>
          </p:nvSpPr>
          <p:spPr bwMode="auto">
            <a:xfrm>
              <a:off x="3175" y="9300"/>
              <a:ext cx="1320" cy="374"/>
            </a:xfrm>
            <a:prstGeom prst="wedgeRoundRectCallout">
              <a:avLst>
                <a:gd name="adj1" fmla="val 82120"/>
                <a:gd name="adj2" fmla="val 102676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r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Thermal screen</a:t>
              </a:r>
              <a:endParaRPr lang="ru-RU" sz="14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44E-72BB-427F-8E7F-CE39E66614AF}" type="slidenum">
              <a:rPr lang="ru-RU"/>
              <a:pPr/>
              <a:t>8</a:t>
            </a:fld>
            <a:endParaRPr lang="ru-RU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r>
              <a:rPr lang="en-US" sz="2800" b="1"/>
              <a:t>Main questions are:</a:t>
            </a:r>
            <a:endParaRPr lang="ru-RU" sz="2800" b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606925"/>
          </a:xfrm>
        </p:spPr>
        <p:txBody>
          <a:bodyPr/>
          <a:lstStyle/>
          <a:p>
            <a:pPr marL="625475" indent="-260350">
              <a:lnSpc>
                <a:spcPct val="80000"/>
              </a:lnSpc>
              <a:spcBef>
                <a:spcPct val="30000"/>
              </a:spcBef>
            </a:pPr>
            <a:r>
              <a:rPr lang="en-GB" sz="2000"/>
              <a:t>What is the method of plasma device maximum power increase: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increase the power in each electrode via electrode nozzle design or power supply device change?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increase the number of electrodes in test section at the existing design?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</a:pPr>
            <a:r>
              <a:rPr lang="en-GB" sz="2000"/>
              <a:t> What is the method of quasi-uniform temperature field in the RPV model achievement: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increase the number of electrodes in test section?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modify the outer electrode nozzle shape?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</a:pPr>
            <a:r>
              <a:rPr lang="en-GB" sz="2000"/>
              <a:t>Method of electrode life time increase: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modify the shape of inner electrode?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choose the working medium in the clearance between coaxial electrodes?</a:t>
            </a:r>
          </a:p>
          <a:p>
            <a:pPr marL="625475" indent="-260350">
              <a:lnSpc>
                <a:spcPct val="8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GB" sz="2000"/>
              <a:t>Via use the protective coating of electrode nozzle surface?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4FDE-F144-4DF2-A167-CC60A4CAD078}" type="slidenum">
              <a:rPr lang="ru-RU"/>
              <a:pPr/>
              <a:t>9</a:t>
            </a:fld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1665288"/>
            <a:ext cx="3790950" cy="3203575"/>
          </a:xfrm>
        </p:spPr>
        <p:txBody>
          <a:bodyPr/>
          <a:lstStyle/>
          <a:p>
            <a:pPr algn="ctr"/>
            <a:r>
              <a:rPr lang="en-US" sz="2800" b="1"/>
              <a:t>Design of electrode unit</a:t>
            </a:r>
            <a:endParaRPr lang="ru-RU" sz="2800" b="1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35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6282" name="Picture 26" descr="плазмотрон%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838"/>
            <a:ext cx="5238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115888" y="584200"/>
            <a:ext cx="5608637" cy="5922963"/>
            <a:chOff x="1459" y="1501"/>
            <a:chExt cx="8833" cy="9328"/>
          </a:xfrm>
        </p:grpSpPr>
        <p:sp>
          <p:nvSpPr>
            <p:cNvPr id="96291" name="Text Box 35"/>
            <p:cNvSpPr txBox="1">
              <a:spLocks noChangeArrowheads="1"/>
            </p:cNvSpPr>
            <p:nvPr/>
          </p:nvSpPr>
          <p:spPr bwMode="auto">
            <a:xfrm>
              <a:off x="7465" y="1501"/>
              <a:ext cx="2827" cy="5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Working medium supply into </a:t>
              </a:r>
              <a:b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</a:br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the inter-electrode space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90" name="Text Box 34"/>
            <p:cNvSpPr txBox="1">
              <a:spLocks noChangeArrowheads="1"/>
            </p:cNvSpPr>
            <p:nvPr/>
          </p:nvSpPr>
          <p:spPr bwMode="auto">
            <a:xfrm>
              <a:off x="7498" y="2491"/>
              <a:ext cx="2090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Cooling water supply 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9" name="Text Box 33"/>
            <p:cNvSpPr txBox="1">
              <a:spLocks noChangeArrowheads="1"/>
            </p:cNvSpPr>
            <p:nvPr/>
          </p:nvSpPr>
          <p:spPr bwMode="auto">
            <a:xfrm>
              <a:off x="7509" y="4361"/>
              <a:ext cx="1584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Inner electrode 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8" name="Text Box 32"/>
            <p:cNvSpPr txBox="1">
              <a:spLocks noChangeArrowheads="1"/>
            </p:cNvSpPr>
            <p:nvPr/>
          </p:nvSpPr>
          <p:spPr bwMode="auto">
            <a:xfrm>
              <a:off x="7520" y="5021"/>
              <a:ext cx="1716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Outer electrode 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7" name="Text Box 31"/>
            <p:cNvSpPr txBox="1">
              <a:spLocks noChangeArrowheads="1"/>
            </p:cNvSpPr>
            <p:nvPr/>
          </p:nvSpPr>
          <p:spPr bwMode="auto">
            <a:xfrm>
              <a:off x="1734" y="4977"/>
              <a:ext cx="1441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r"/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Centering ring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1459" y="7342"/>
              <a:ext cx="1496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r"/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Electrode unit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auto">
            <a:xfrm>
              <a:off x="7575" y="9960"/>
              <a:ext cx="2464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Nozzle of inner electrode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7575" y="10400"/>
              <a:ext cx="2453" cy="4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sz="1000" b="1">
                  <a:latin typeface="Arial" charset="0"/>
                  <a:ea typeface="MS Mincho" pitchFamily="49" charset="-128"/>
                  <a:cs typeface="Arial" charset="0"/>
                </a:rPr>
                <a:t>Nozzle of outer electrode</a:t>
              </a:r>
              <a:endParaRPr lang="en-US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</p:grp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77788" y="35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1418</TotalTime>
  <Words>1020</Words>
  <Application>Microsoft Office PowerPoint</Application>
  <PresentationFormat>Bildschirmpräsentation (4:3)</PresentationFormat>
  <Paragraphs>275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Tahoma</vt:lpstr>
      <vt:lpstr>Wingdings</vt:lpstr>
      <vt:lpstr>MS PGothic</vt:lpstr>
      <vt:lpstr>Times New Roman</vt:lpstr>
      <vt:lpstr>MS Mincho</vt:lpstr>
      <vt:lpstr>Symbol</vt:lpstr>
      <vt:lpstr>Океан</vt:lpstr>
      <vt:lpstr>ISTC project K-1265: Experimental study of core melt in-vessel retention  IN-VEssel COrium Retention (INVECOR)  </vt:lpstr>
      <vt:lpstr>Presented by</vt:lpstr>
      <vt:lpstr>Presentation contents</vt:lpstr>
      <vt:lpstr>Introduction</vt:lpstr>
      <vt:lpstr>Calibration tests goals</vt:lpstr>
      <vt:lpstr>Integral tests concept</vt:lpstr>
      <vt:lpstr>Research of in-vessel retention tests (IVR)</vt:lpstr>
      <vt:lpstr>Main questions are:</vt:lpstr>
      <vt:lpstr>Design of electrode unit</vt:lpstr>
      <vt:lpstr>Variations during electrode unit testing</vt:lpstr>
      <vt:lpstr>View of electrode nozzle  at plasma arc burning</vt:lpstr>
      <vt:lpstr>Pre-test calculation</vt:lpstr>
      <vt:lpstr>Pre-test calculation</vt:lpstr>
      <vt:lpstr>Zr-coating of graphite surface</vt:lpstr>
      <vt:lpstr>Zr-coating of graphite surface (initial test parameters)</vt:lpstr>
      <vt:lpstr>Zr-coating of graphite surface (Dimensions of experimental crucibles ) </vt:lpstr>
      <vt:lpstr>Zr-coating of graphite surface (view of tested crucibles)</vt:lpstr>
      <vt:lpstr>Zr-coating of graphite surface (view of Zr infiltration in graphite wall)</vt:lpstr>
      <vt:lpstr>Preparatory operations before  LAVA-B tests</vt:lpstr>
      <vt:lpstr>Conclusions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ISTC project proposal: Real corium experimental research (RECOREX)</dc:title>
  <dc:creator>ЖДАНОВ В.С.</dc:creator>
  <cp:lastModifiedBy>Peters, Ursula</cp:lastModifiedBy>
  <cp:revision>95</cp:revision>
  <dcterms:created xsi:type="dcterms:W3CDTF">2004-11-09T04:09:17Z</dcterms:created>
  <dcterms:modified xsi:type="dcterms:W3CDTF">2012-10-09T10:18:53Z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Preparatory operations</vt:lpwstr>
  </property>
</Properties>
</file>