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9" r:id="rId1"/>
  </p:sldMasterIdLst>
  <p:notesMasterIdLst>
    <p:notesMasterId r:id="rId18"/>
  </p:notesMasterIdLst>
  <p:sldIdLst>
    <p:sldId id="256" r:id="rId2"/>
    <p:sldId id="258" r:id="rId3"/>
    <p:sldId id="292" r:id="rId4"/>
    <p:sldId id="307" r:id="rId5"/>
    <p:sldId id="309" r:id="rId6"/>
    <p:sldId id="310" r:id="rId7"/>
    <p:sldId id="318" r:id="rId8"/>
    <p:sldId id="312" r:id="rId9"/>
    <p:sldId id="314" r:id="rId10"/>
    <p:sldId id="315" r:id="rId11"/>
    <p:sldId id="316" r:id="rId12"/>
    <p:sldId id="333" r:id="rId13"/>
    <p:sldId id="334" r:id="rId14"/>
    <p:sldId id="320" r:id="rId15"/>
    <p:sldId id="330" r:id="rId16"/>
    <p:sldId id="269" r:id="rId17"/>
  </p:sldIdLst>
  <p:sldSz cx="9144000" cy="6858000" type="screen4x3"/>
  <p:notesSz cx="6858000" cy="9144000"/>
  <p:defaultTextStyle>
    <a:defPPr>
      <a:defRPr lang="ru-RU"/>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9" autoAdjust="0"/>
    <p:restoredTop sz="94677" autoAdjust="0"/>
  </p:normalViewPr>
  <p:slideViewPr>
    <p:cSldViewPr>
      <p:cViewPr>
        <p:scale>
          <a:sx n="91" d="100"/>
          <a:sy n="91" d="100"/>
        </p:scale>
        <p:origin x="-1210" y="-29"/>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68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ru-RU"/>
          </a:p>
        </p:txBody>
      </p:sp>
      <p:sp>
        <p:nvSpPr>
          <p:cNvPr id="7680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ru-RU"/>
          </a:p>
        </p:txBody>
      </p:sp>
      <p:sp>
        <p:nvSpPr>
          <p:cNvPr id="76804"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7680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7680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ru-RU"/>
          </a:p>
        </p:txBody>
      </p:sp>
      <p:sp>
        <p:nvSpPr>
          <p:cNvPr id="7680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900F3CAB-1D73-4B00-82A1-49A5115ADF23}" type="slidenum">
              <a:rPr lang="ru-RU"/>
              <a:pPr/>
              <a:t>‹Nr.›</a:t>
            </a:fld>
            <a:endParaRPr lang="ru-RU"/>
          </a:p>
        </p:txBody>
      </p:sp>
    </p:spTree>
    <p:extLst>
      <p:ext uri="{BB962C8B-B14F-4D97-AF65-F5344CB8AC3E}">
        <p14:creationId xmlns:p14="http://schemas.microsoft.com/office/powerpoint/2010/main" val="2178630474"/>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47106" name="Rectangle 2"/>
          <p:cNvSpPr>
            <a:spLocks noGrp="1" noChangeArrowheads="1"/>
          </p:cNvSpPr>
          <p:nvPr>
            <p:ph type="ctrTitle" sz="quarter"/>
          </p:nvPr>
        </p:nvSpPr>
        <p:spPr>
          <a:xfrm>
            <a:off x="685800" y="1997075"/>
            <a:ext cx="7772400" cy="1431925"/>
          </a:xfrm>
        </p:spPr>
        <p:txBody>
          <a:bodyPr anchor="b" anchorCtr="1"/>
          <a:lstStyle>
            <a:lvl1pPr algn="ctr">
              <a:defRPr/>
            </a:lvl1pPr>
          </a:lstStyle>
          <a:p>
            <a:pPr lvl="0"/>
            <a:r>
              <a:rPr lang="ru-RU" noProof="0" smtClean="0"/>
              <a:t>Образец заголовка</a:t>
            </a:r>
          </a:p>
        </p:txBody>
      </p:sp>
      <p:sp>
        <p:nvSpPr>
          <p:cNvPr id="47107" name="Rectangle 3"/>
          <p:cNvSpPr>
            <a:spLocks noGrp="1" noChangeArrowheads="1"/>
          </p:cNvSpPr>
          <p:nvPr>
            <p:ph type="subTitle" sz="quarter" idx="1"/>
          </p:nvPr>
        </p:nvSpPr>
        <p:spPr>
          <a:xfrm>
            <a:off x="1371600" y="3886200"/>
            <a:ext cx="6400800" cy="1752600"/>
          </a:xfrm>
        </p:spPr>
        <p:txBody>
          <a:bodyPr/>
          <a:lstStyle>
            <a:lvl1pPr marL="0" indent="0" algn="ctr">
              <a:buFontTx/>
              <a:buNone/>
              <a:defRPr/>
            </a:lvl1pPr>
          </a:lstStyle>
          <a:p>
            <a:pPr lvl="0"/>
            <a:r>
              <a:rPr lang="ru-RU" noProof="0" smtClean="0"/>
              <a:t>Образец подзаголовка</a:t>
            </a:r>
          </a:p>
        </p:txBody>
      </p:sp>
      <p:sp>
        <p:nvSpPr>
          <p:cNvPr id="47108" name="Freeform 4"/>
          <p:cNvSpPr>
            <a:spLocks/>
          </p:cNvSpPr>
          <p:nvPr/>
        </p:nvSpPr>
        <p:spPr bwMode="auto">
          <a:xfrm>
            <a:off x="285750" y="2803525"/>
            <a:ext cx="1588" cy="3035300"/>
          </a:xfrm>
          <a:custGeom>
            <a:avLst/>
            <a:gdLst>
              <a:gd name="T0" fmla="*/ 0 h 1912"/>
              <a:gd name="T1" fmla="*/ 6 h 1912"/>
              <a:gd name="T2" fmla="*/ 6 h 1912"/>
              <a:gd name="T3" fmla="*/ 60 h 1912"/>
              <a:gd name="T4" fmla="*/ 1912 h 1912"/>
              <a:gd name="T5" fmla="*/ 1912 h 1912"/>
              <a:gd name="T6" fmla="*/ 0 h 1912"/>
              <a:gd name="T7" fmla="*/ 0 h 1912"/>
            </a:gdLst>
            <a:ahLst/>
            <a:cxnLst>
              <a:cxn ang="0">
                <a:pos x="0" y="T0"/>
              </a:cxn>
              <a:cxn ang="0">
                <a:pos x="0" y="T1"/>
              </a:cxn>
              <a:cxn ang="0">
                <a:pos x="0" y="T2"/>
              </a:cxn>
              <a:cxn ang="0">
                <a:pos x="0" y="T3"/>
              </a:cxn>
              <a:cxn ang="0">
                <a:pos x="0" y="T4"/>
              </a:cxn>
              <a:cxn ang="0">
                <a:pos x="0" y="T5"/>
              </a:cxn>
              <a:cxn ang="0">
                <a:pos x="0" y="T6"/>
              </a:cxn>
              <a:cxn ang="0">
                <a:pos x="0" y="T7"/>
              </a:cxn>
            </a:cxnLst>
            <a:rect l="0" t="0" r="r" b="b"/>
            <a:pathLst>
              <a:path h="1912">
                <a:moveTo>
                  <a:pt x="0" y="0"/>
                </a:moveTo>
                <a:lnTo>
                  <a:pt x="0" y="6"/>
                </a:lnTo>
                <a:lnTo>
                  <a:pt x="0" y="6"/>
                </a:lnTo>
                <a:lnTo>
                  <a:pt x="0" y="60"/>
                </a:lnTo>
                <a:lnTo>
                  <a:pt x="0" y="1912"/>
                </a:lnTo>
                <a:lnTo>
                  <a:pt x="0" y="1912"/>
                </a:lnTo>
                <a:lnTo>
                  <a:pt x="0" y="0"/>
                </a:lnTo>
                <a:lnTo>
                  <a:pt x="0" y="0"/>
                </a:lnTo>
                <a:close/>
              </a:path>
            </a:pathLst>
          </a:custGeom>
          <a:solidFill>
            <a:srgbClr val="6BBA2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de-DE"/>
          </a:p>
        </p:txBody>
      </p:sp>
      <p:sp>
        <p:nvSpPr>
          <p:cNvPr id="47109" name="Rectangle 5"/>
          <p:cNvSpPr>
            <a:spLocks noGrp="1" noChangeArrowheads="1"/>
          </p:cNvSpPr>
          <p:nvPr>
            <p:ph type="ftr" sz="quarter" idx="3"/>
          </p:nvPr>
        </p:nvSpPr>
        <p:spPr/>
        <p:txBody>
          <a:bodyPr/>
          <a:lstStyle>
            <a:lvl1pPr>
              <a:defRPr/>
            </a:lvl1pPr>
          </a:lstStyle>
          <a:p>
            <a:endParaRPr lang="ru-RU"/>
          </a:p>
        </p:txBody>
      </p:sp>
      <p:sp>
        <p:nvSpPr>
          <p:cNvPr id="47110" name="Rectangle 6"/>
          <p:cNvSpPr>
            <a:spLocks noGrp="1" noChangeArrowheads="1"/>
          </p:cNvSpPr>
          <p:nvPr>
            <p:ph type="sldNum" sz="quarter" idx="4"/>
          </p:nvPr>
        </p:nvSpPr>
        <p:spPr/>
        <p:txBody>
          <a:bodyPr/>
          <a:lstStyle>
            <a:lvl1pPr>
              <a:defRPr/>
            </a:lvl1pPr>
          </a:lstStyle>
          <a:p>
            <a:fld id="{B15573E8-994D-408C-8120-D5D8929E4666}" type="slidenum">
              <a:rPr lang="ru-RU"/>
              <a:pPr/>
              <a:t>‹Nr.›</a:t>
            </a:fld>
            <a:endParaRPr lang="ru-RU"/>
          </a:p>
        </p:txBody>
      </p:sp>
      <p:sp>
        <p:nvSpPr>
          <p:cNvPr id="47111" name="Rectangle 7"/>
          <p:cNvSpPr>
            <a:spLocks noGrp="1" noChangeArrowheads="1"/>
          </p:cNvSpPr>
          <p:nvPr>
            <p:ph type="dt" sz="quarter" idx="2"/>
          </p:nvPr>
        </p:nvSpPr>
        <p:spPr/>
        <p:txBody>
          <a:bodyPr/>
          <a:lstStyle>
            <a:lvl1pPr>
              <a:defRPr/>
            </a:lvl1pPr>
          </a:lstStyle>
          <a:p>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endParaRPr lang="ru-RU"/>
          </a:p>
        </p:txBody>
      </p:sp>
      <p:sp>
        <p:nvSpPr>
          <p:cNvPr id="5" name="Fußzeilenplatzhalter 4"/>
          <p:cNvSpPr>
            <a:spLocks noGrp="1"/>
          </p:cNvSpPr>
          <p:nvPr>
            <p:ph type="ftr" sz="quarter" idx="11"/>
          </p:nvPr>
        </p:nvSpPr>
        <p:spPr/>
        <p:txBody>
          <a:bodyPr/>
          <a:lstStyle>
            <a:lvl1pPr>
              <a:defRPr/>
            </a:lvl1pPr>
          </a:lstStyle>
          <a:p>
            <a:endParaRPr lang="ru-RU"/>
          </a:p>
        </p:txBody>
      </p:sp>
      <p:sp>
        <p:nvSpPr>
          <p:cNvPr id="6" name="Foliennummernplatzhalter 5"/>
          <p:cNvSpPr>
            <a:spLocks noGrp="1"/>
          </p:cNvSpPr>
          <p:nvPr>
            <p:ph type="sldNum" sz="quarter" idx="12"/>
          </p:nvPr>
        </p:nvSpPr>
        <p:spPr/>
        <p:txBody>
          <a:bodyPr/>
          <a:lstStyle>
            <a:lvl1pPr>
              <a:defRPr/>
            </a:lvl1pPr>
          </a:lstStyle>
          <a:p>
            <a:fld id="{B19ED416-FCB3-4C6A-A9A9-289AB8A66BFC}" type="slidenum">
              <a:rPr lang="ru-RU"/>
              <a:pPr/>
              <a:t>‹Nr.›</a:t>
            </a:fld>
            <a:endParaRPr lang="ru-RU"/>
          </a:p>
        </p:txBody>
      </p:sp>
    </p:spTree>
    <p:extLst>
      <p:ext uri="{BB962C8B-B14F-4D97-AF65-F5344CB8AC3E}">
        <p14:creationId xmlns:p14="http://schemas.microsoft.com/office/powerpoint/2010/main" val="22563180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92100"/>
            <a:ext cx="2057400" cy="57277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457200" y="292100"/>
            <a:ext cx="6019800" cy="5727700"/>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endParaRPr lang="ru-RU"/>
          </a:p>
        </p:txBody>
      </p:sp>
      <p:sp>
        <p:nvSpPr>
          <p:cNvPr id="5" name="Fußzeilenplatzhalter 4"/>
          <p:cNvSpPr>
            <a:spLocks noGrp="1"/>
          </p:cNvSpPr>
          <p:nvPr>
            <p:ph type="ftr" sz="quarter" idx="11"/>
          </p:nvPr>
        </p:nvSpPr>
        <p:spPr/>
        <p:txBody>
          <a:bodyPr/>
          <a:lstStyle>
            <a:lvl1pPr>
              <a:defRPr/>
            </a:lvl1pPr>
          </a:lstStyle>
          <a:p>
            <a:endParaRPr lang="ru-RU"/>
          </a:p>
        </p:txBody>
      </p:sp>
      <p:sp>
        <p:nvSpPr>
          <p:cNvPr id="6" name="Foliennummernplatzhalter 5"/>
          <p:cNvSpPr>
            <a:spLocks noGrp="1"/>
          </p:cNvSpPr>
          <p:nvPr>
            <p:ph type="sldNum" sz="quarter" idx="12"/>
          </p:nvPr>
        </p:nvSpPr>
        <p:spPr/>
        <p:txBody>
          <a:bodyPr/>
          <a:lstStyle>
            <a:lvl1pPr>
              <a:defRPr/>
            </a:lvl1pPr>
          </a:lstStyle>
          <a:p>
            <a:fld id="{215B3B31-F5A4-4EFC-9CC6-E115D30D516D}" type="slidenum">
              <a:rPr lang="ru-RU"/>
              <a:pPr/>
              <a:t>‹Nr.›</a:t>
            </a:fld>
            <a:endParaRPr lang="ru-RU"/>
          </a:p>
        </p:txBody>
      </p:sp>
    </p:spTree>
    <p:extLst>
      <p:ext uri="{BB962C8B-B14F-4D97-AF65-F5344CB8AC3E}">
        <p14:creationId xmlns:p14="http://schemas.microsoft.com/office/powerpoint/2010/main" val="34802696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endParaRPr lang="ru-RU"/>
          </a:p>
        </p:txBody>
      </p:sp>
      <p:sp>
        <p:nvSpPr>
          <p:cNvPr id="5" name="Fußzeilenplatzhalter 4"/>
          <p:cNvSpPr>
            <a:spLocks noGrp="1"/>
          </p:cNvSpPr>
          <p:nvPr>
            <p:ph type="ftr" sz="quarter" idx="11"/>
          </p:nvPr>
        </p:nvSpPr>
        <p:spPr/>
        <p:txBody>
          <a:bodyPr/>
          <a:lstStyle>
            <a:lvl1pPr>
              <a:defRPr/>
            </a:lvl1pPr>
          </a:lstStyle>
          <a:p>
            <a:endParaRPr lang="ru-RU"/>
          </a:p>
        </p:txBody>
      </p:sp>
      <p:sp>
        <p:nvSpPr>
          <p:cNvPr id="6" name="Foliennummernplatzhalter 5"/>
          <p:cNvSpPr>
            <a:spLocks noGrp="1"/>
          </p:cNvSpPr>
          <p:nvPr>
            <p:ph type="sldNum" sz="quarter" idx="12"/>
          </p:nvPr>
        </p:nvSpPr>
        <p:spPr/>
        <p:txBody>
          <a:bodyPr/>
          <a:lstStyle>
            <a:lvl1pPr>
              <a:defRPr/>
            </a:lvl1pPr>
          </a:lstStyle>
          <a:p>
            <a:fld id="{4C911B13-12EB-4B10-ABAB-49D3DBB7F11B}" type="slidenum">
              <a:rPr lang="ru-RU"/>
              <a:pPr/>
              <a:t>‹Nr.›</a:t>
            </a:fld>
            <a:endParaRPr lang="ru-RU"/>
          </a:p>
        </p:txBody>
      </p:sp>
    </p:spTree>
    <p:extLst>
      <p:ext uri="{BB962C8B-B14F-4D97-AF65-F5344CB8AC3E}">
        <p14:creationId xmlns:p14="http://schemas.microsoft.com/office/powerpoint/2010/main" val="31137964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 bearbeiten</a:t>
            </a:r>
          </a:p>
        </p:txBody>
      </p:sp>
      <p:sp>
        <p:nvSpPr>
          <p:cNvPr id="4" name="Datumsplatzhalter 3"/>
          <p:cNvSpPr>
            <a:spLocks noGrp="1"/>
          </p:cNvSpPr>
          <p:nvPr>
            <p:ph type="dt" sz="half" idx="10"/>
          </p:nvPr>
        </p:nvSpPr>
        <p:spPr/>
        <p:txBody>
          <a:bodyPr/>
          <a:lstStyle>
            <a:lvl1pPr>
              <a:defRPr/>
            </a:lvl1pPr>
          </a:lstStyle>
          <a:p>
            <a:endParaRPr lang="ru-RU"/>
          </a:p>
        </p:txBody>
      </p:sp>
      <p:sp>
        <p:nvSpPr>
          <p:cNvPr id="5" name="Fußzeilenplatzhalter 4"/>
          <p:cNvSpPr>
            <a:spLocks noGrp="1"/>
          </p:cNvSpPr>
          <p:nvPr>
            <p:ph type="ftr" sz="quarter" idx="11"/>
          </p:nvPr>
        </p:nvSpPr>
        <p:spPr/>
        <p:txBody>
          <a:bodyPr/>
          <a:lstStyle>
            <a:lvl1pPr>
              <a:defRPr/>
            </a:lvl1pPr>
          </a:lstStyle>
          <a:p>
            <a:endParaRPr lang="ru-RU"/>
          </a:p>
        </p:txBody>
      </p:sp>
      <p:sp>
        <p:nvSpPr>
          <p:cNvPr id="6" name="Foliennummernplatzhalter 5"/>
          <p:cNvSpPr>
            <a:spLocks noGrp="1"/>
          </p:cNvSpPr>
          <p:nvPr>
            <p:ph type="sldNum" sz="quarter" idx="12"/>
          </p:nvPr>
        </p:nvSpPr>
        <p:spPr/>
        <p:txBody>
          <a:bodyPr/>
          <a:lstStyle>
            <a:lvl1pPr>
              <a:defRPr/>
            </a:lvl1pPr>
          </a:lstStyle>
          <a:p>
            <a:fld id="{706E780B-30D9-4498-AC7F-10E9722259D1}" type="slidenum">
              <a:rPr lang="ru-RU"/>
              <a:pPr/>
              <a:t>‹Nr.›</a:t>
            </a:fld>
            <a:endParaRPr lang="ru-RU"/>
          </a:p>
        </p:txBody>
      </p:sp>
    </p:spTree>
    <p:extLst>
      <p:ext uri="{BB962C8B-B14F-4D97-AF65-F5344CB8AC3E}">
        <p14:creationId xmlns:p14="http://schemas.microsoft.com/office/powerpoint/2010/main" val="16925534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457200" y="19050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050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a:lvl1pPr>
          </a:lstStyle>
          <a:p>
            <a:endParaRPr lang="ru-RU"/>
          </a:p>
        </p:txBody>
      </p:sp>
      <p:sp>
        <p:nvSpPr>
          <p:cNvPr id="6" name="Fußzeilenplatzhalter 5"/>
          <p:cNvSpPr>
            <a:spLocks noGrp="1"/>
          </p:cNvSpPr>
          <p:nvPr>
            <p:ph type="ftr" sz="quarter" idx="11"/>
          </p:nvPr>
        </p:nvSpPr>
        <p:spPr/>
        <p:txBody>
          <a:bodyPr/>
          <a:lstStyle>
            <a:lvl1pPr>
              <a:defRPr/>
            </a:lvl1pPr>
          </a:lstStyle>
          <a:p>
            <a:endParaRPr lang="ru-RU"/>
          </a:p>
        </p:txBody>
      </p:sp>
      <p:sp>
        <p:nvSpPr>
          <p:cNvPr id="7" name="Foliennummernplatzhalter 6"/>
          <p:cNvSpPr>
            <a:spLocks noGrp="1"/>
          </p:cNvSpPr>
          <p:nvPr>
            <p:ph type="sldNum" sz="quarter" idx="12"/>
          </p:nvPr>
        </p:nvSpPr>
        <p:spPr/>
        <p:txBody>
          <a:bodyPr/>
          <a:lstStyle>
            <a:lvl1pPr>
              <a:defRPr/>
            </a:lvl1pPr>
          </a:lstStyle>
          <a:p>
            <a:fld id="{15E5CB93-3C64-4424-967E-C32BEF6FE188}" type="slidenum">
              <a:rPr lang="ru-RU"/>
              <a:pPr/>
              <a:t>‹Nr.›</a:t>
            </a:fld>
            <a:endParaRPr lang="ru-RU"/>
          </a:p>
        </p:txBody>
      </p:sp>
    </p:spTree>
    <p:extLst>
      <p:ext uri="{BB962C8B-B14F-4D97-AF65-F5344CB8AC3E}">
        <p14:creationId xmlns:p14="http://schemas.microsoft.com/office/powerpoint/2010/main" val="35215654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lvl1pPr>
              <a:defRPr/>
            </a:lvl1pPr>
          </a:lstStyle>
          <a:p>
            <a:endParaRPr lang="ru-RU"/>
          </a:p>
        </p:txBody>
      </p:sp>
      <p:sp>
        <p:nvSpPr>
          <p:cNvPr id="8" name="Fußzeilenplatzhalter 7"/>
          <p:cNvSpPr>
            <a:spLocks noGrp="1"/>
          </p:cNvSpPr>
          <p:nvPr>
            <p:ph type="ftr" sz="quarter" idx="11"/>
          </p:nvPr>
        </p:nvSpPr>
        <p:spPr/>
        <p:txBody>
          <a:bodyPr/>
          <a:lstStyle>
            <a:lvl1pPr>
              <a:defRPr/>
            </a:lvl1pPr>
          </a:lstStyle>
          <a:p>
            <a:endParaRPr lang="ru-RU"/>
          </a:p>
        </p:txBody>
      </p:sp>
      <p:sp>
        <p:nvSpPr>
          <p:cNvPr id="9" name="Foliennummernplatzhalter 8"/>
          <p:cNvSpPr>
            <a:spLocks noGrp="1"/>
          </p:cNvSpPr>
          <p:nvPr>
            <p:ph type="sldNum" sz="quarter" idx="12"/>
          </p:nvPr>
        </p:nvSpPr>
        <p:spPr/>
        <p:txBody>
          <a:bodyPr/>
          <a:lstStyle>
            <a:lvl1pPr>
              <a:defRPr/>
            </a:lvl1pPr>
          </a:lstStyle>
          <a:p>
            <a:fld id="{6978B890-0124-4815-BC56-025BD9ED2881}" type="slidenum">
              <a:rPr lang="ru-RU"/>
              <a:pPr/>
              <a:t>‹Nr.›</a:t>
            </a:fld>
            <a:endParaRPr lang="ru-RU"/>
          </a:p>
        </p:txBody>
      </p:sp>
    </p:spTree>
    <p:extLst>
      <p:ext uri="{BB962C8B-B14F-4D97-AF65-F5344CB8AC3E}">
        <p14:creationId xmlns:p14="http://schemas.microsoft.com/office/powerpoint/2010/main" val="1153772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lvl1pPr>
              <a:defRPr/>
            </a:lvl1pPr>
          </a:lstStyle>
          <a:p>
            <a:endParaRPr lang="ru-RU"/>
          </a:p>
        </p:txBody>
      </p:sp>
      <p:sp>
        <p:nvSpPr>
          <p:cNvPr id="4" name="Fußzeilenplatzhalter 3"/>
          <p:cNvSpPr>
            <a:spLocks noGrp="1"/>
          </p:cNvSpPr>
          <p:nvPr>
            <p:ph type="ftr" sz="quarter" idx="11"/>
          </p:nvPr>
        </p:nvSpPr>
        <p:spPr/>
        <p:txBody>
          <a:bodyPr/>
          <a:lstStyle>
            <a:lvl1pPr>
              <a:defRPr/>
            </a:lvl1pPr>
          </a:lstStyle>
          <a:p>
            <a:endParaRPr lang="ru-RU"/>
          </a:p>
        </p:txBody>
      </p:sp>
      <p:sp>
        <p:nvSpPr>
          <p:cNvPr id="5" name="Foliennummernplatzhalter 4"/>
          <p:cNvSpPr>
            <a:spLocks noGrp="1"/>
          </p:cNvSpPr>
          <p:nvPr>
            <p:ph type="sldNum" sz="quarter" idx="12"/>
          </p:nvPr>
        </p:nvSpPr>
        <p:spPr/>
        <p:txBody>
          <a:bodyPr/>
          <a:lstStyle>
            <a:lvl1pPr>
              <a:defRPr/>
            </a:lvl1pPr>
          </a:lstStyle>
          <a:p>
            <a:fld id="{6022F0DA-4105-4D89-AFA1-0A1DE80D6704}" type="slidenum">
              <a:rPr lang="ru-RU"/>
              <a:pPr/>
              <a:t>‹Nr.›</a:t>
            </a:fld>
            <a:endParaRPr lang="ru-RU"/>
          </a:p>
        </p:txBody>
      </p:sp>
    </p:spTree>
    <p:extLst>
      <p:ext uri="{BB962C8B-B14F-4D97-AF65-F5344CB8AC3E}">
        <p14:creationId xmlns:p14="http://schemas.microsoft.com/office/powerpoint/2010/main" val="17219010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lvl1pPr>
              <a:defRPr/>
            </a:lvl1pPr>
          </a:lstStyle>
          <a:p>
            <a:endParaRPr lang="ru-RU"/>
          </a:p>
        </p:txBody>
      </p:sp>
      <p:sp>
        <p:nvSpPr>
          <p:cNvPr id="3" name="Fußzeilenplatzhalter 2"/>
          <p:cNvSpPr>
            <a:spLocks noGrp="1"/>
          </p:cNvSpPr>
          <p:nvPr>
            <p:ph type="ftr" sz="quarter" idx="11"/>
          </p:nvPr>
        </p:nvSpPr>
        <p:spPr/>
        <p:txBody>
          <a:bodyPr/>
          <a:lstStyle>
            <a:lvl1pPr>
              <a:defRPr/>
            </a:lvl1pPr>
          </a:lstStyle>
          <a:p>
            <a:endParaRPr lang="ru-RU"/>
          </a:p>
        </p:txBody>
      </p:sp>
      <p:sp>
        <p:nvSpPr>
          <p:cNvPr id="4" name="Foliennummernplatzhalter 3"/>
          <p:cNvSpPr>
            <a:spLocks noGrp="1"/>
          </p:cNvSpPr>
          <p:nvPr>
            <p:ph type="sldNum" sz="quarter" idx="12"/>
          </p:nvPr>
        </p:nvSpPr>
        <p:spPr/>
        <p:txBody>
          <a:bodyPr/>
          <a:lstStyle>
            <a:lvl1pPr>
              <a:defRPr/>
            </a:lvl1pPr>
          </a:lstStyle>
          <a:p>
            <a:fld id="{8540D082-6210-4933-8CCD-19ECC4F4075C}" type="slidenum">
              <a:rPr lang="ru-RU"/>
              <a:pPr/>
              <a:t>‹Nr.›</a:t>
            </a:fld>
            <a:endParaRPr lang="ru-RU"/>
          </a:p>
        </p:txBody>
      </p:sp>
    </p:spTree>
    <p:extLst>
      <p:ext uri="{BB962C8B-B14F-4D97-AF65-F5344CB8AC3E}">
        <p14:creationId xmlns:p14="http://schemas.microsoft.com/office/powerpoint/2010/main" val="24223966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lvl1pPr>
              <a:defRPr/>
            </a:lvl1pPr>
          </a:lstStyle>
          <a:p>
            <a:endParaRPr lang="ru-RU"/>
          </a:p>
        </p:txBody>
      </p:sp>
      <p:sp>
        <p:nvSpPr>
          <p:cNvPr id="6" name="Fußzeilenplatzhalter 5"/>
          <p:cNvSpPr>
            <a:spLocks noGrp="1"/>
          </p:cNvSpPr>
          <p:nvPr>
            <p:ph type="ftr" sz="quarter" idx="11"/>
          </p:nvPr>
        </p:nvSpPr>
        <p:spPr/>
        <p:txBody>
          <a:bodyPr/>
          <a:lstStyle>
            <a:lvl1pPr>
              <a:defRPr/>
            </a:lvl1pPr>
          </a:lstStyle>
          <a:p>
            <a:endParaRPr lang="ru-RU"/>
          </a:p>
        </p:txBody>
      </p:sp>
      <p:sp>
        <p:nvSpPr>
          <p:cNvPr id="7" name="Foliennummernplatzhalter 6"/>
          <p:cNvSpPr>
            <a:spLocks noGrp="1"/>
          </p:cNvSpPr>
          <p:nvPr>
            <p:ph type="sldNum" sz="quarter" idx="12"/>
          </p:nvPr>
        </p:nvSpPr>
        <p:spPr/>
        <p:txBody>
          <a:bodyPr/>
          <a:lstStyle>
            <a:lvl1pPr>
              <a:defRPr/>
            </a:lvl1pPr>
          </a:lstStyle>
          <a:p>
            <a:fld id="{A529E108-CA63-4F4B-8ADD-F2324B9D2C28}" type="slidenum">
              <a:rPr lang="ru-RU"/>
              <a:pPr/>
              <a:t>‹Nr.›</a:t>
            </a:fld>
            <a:endParaRPr lang="ru-RU"/>
          </a:p>
        </p:txBody>
      </p:sp>
    </p:spTree>
    <p:extLst>
      <p:ext uri="{BB962C8B-B14F-4D97-AF65-F5344CB8AC3E}">
        <p14:creationId xmlns:p14="http://schemas.microsoft.com/office/powerpoint/2010/main" val="22154682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lvl1pPr>
              <a:defRPr/>
            </a:lvl1pPr>
          </a:lstStyle>
          <a:p>
            <a:endParaRPr lang="ru-RU"/>
          </a:p>
        </p:txBody>
      </p:sp>
      <p:sp>
        <p:nvSpPr>
          <p:cNvPr id="6" name="Fußzeilenplatzhalter 5"/>
          <p:cNvSpPr>
            <a:spLocks noGrp="1"/>
          </p:cNvSpPr>
          <p:nvPr>
            <p:ph type="ftr" sz="quarter" idx="11"/>
          </p:nvPr>
        </p:nvSpPr>
        <p:spPr/>
        <p:txBody>
          <a:bodyPr/>
          <a:lstStyle>
            <a:lvl1pPr>
              <a:defRPr/>
            </a:lvl1pPr>
          </a:lstStyle>
          <a:p>
            <a:endParaRPr lang="ru-RU"/>
          </a:p>
        </p:txBody>
      </p:sp>
      <p:sp>
        <p:nvSpPr>
          <p:cNvPr id="7" name="Foliennummernplatzhalter 6"/>
          <p:cNvSpPr>
            <a:spLocks noGrp="1"/>
          </p:cNvSpPr>
          <p:nvPr>
            <p:ph type="sldNum" sz="quarter" idx="12"/>
          </p:nvPr>
        </p:nvSpPr>
        <p:spPr/>
        <p:txBody>
          <a:bodyPr/>
          <a:lstStyle>
            <a:lvl1pPr>
              <a:defRPr/>
            </a:lvl1pPr>
          </a:lstStyle>
          <a:p>
            <a:fld id="{DAFC4B90-5FB8-4098-A002-6BB2E7165516}" type="slidenum">
              <a:rPr lang="ru-RU"/>
              <a:pPr/>
              <a:t>‹Nr.›</a:t>
            </a:fld>
            <a:endParaRPr lang="ru-RU"/>
          </a:p>
        </p:txBody>
      </p:sp>
    </p:spTree>
    <p:extLst>
      <p:ext uri="{BB962C8B-B14F-4D97-AF65-F5344CB8AC3E}">
        <p14:creationId xmlns:p14="http://schemas.microsoft.com/office/powerpoint/2010/main" val="28126005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duotone>
              <a:schemeClr val="bg1"/>
              <a:srgbClr val="FFFFFF"/>
            </a:duotone>
          </a:blip>
          <a:srcRect/>
          <a:stretch>
            <a:fillRect/>
          </a:stretch>
        </a:blipFill>
        <a:effectLst/>
      </p:bgPr>
    </p:bg>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bwMode="auto">
          <a:xfrm>
            <a:off x="457200" y="292100"/>
            <a:ext cx="8229600" cy="1384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ru-RU" smtClean="0"/>
              <a:t>Образец заголовка</a:t>
            </a:r>
          </a:p>
        </p:txBody>
      </p:sp>
      <p:sp>
        <p:nvSpPr>
          <p:cNvPr id="46083" name="Rectangle 3"/>
          <p:cNvSpPr>
            <a:spLocks noGrp="1" noChangeArrowheads="1"/>
          </p:cNvSpPr>
          <p:nvPr>
            <p:ph type="body" idx="1"/>
          </p:nvPr>
        </p:nvSpPr>
        <p:spPr bwMode="auto">
          <a:xfrm>
            <a:off x="457200" y="1905000"/>
            <a:ext cx="82296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46084"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400">
                <a:effectLst>
                  <a:outerShdw blurRad="38100" dist="38100" dir="2700000" algn="tl">
                    <a:srgbClr val="000000"/>
                  </a:outerShdw>
                </a:effectLst>
                <a:latin typeface="Arial" charset="0"/>
              </a:defRPr>
            </a:lvl1pPr>
          </a:lstStyle>
          <a:p>
            <a:endParaRPr lang="ru-RU"/>
          </a:p>
        </p:txBody>
      </p:sp>
      <p:sp>
        <p:nvSpPr>
          <p:cNvPr id="46085"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a:defRPr sz="1400">
                <a:effectLst>
                  <a:outerShdw blurRad="38100" dist="38100" dir="2700000" algn="tl">
                    <a:srgbClr val="000000"/>
                  </a:outerShdw>
                </a:effectLst>
                <a:latin typeface="Arial" charset="0"/>
              </a:defRPr>
            </a:lvl1pPr>
          </a:lstStyle>
          <a:p>
            <a:endParaRPr lang="ru-RU"/>
          </a:p>
        </p:txBody>
      </p:sp>
      <p:sp>
        <p:nvSpPr>
          <p:cNvPr id="46086"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400">
                <a:effectLst>
                  <a:outerShdw blurRad="38100" dist="38100" dir="2700000" algn="tl">
                    <a:srgbClr val="000000"/>
                  </a:outerShdw>
                </a:effectLst>
                <a:latin typeface="Arial" charset="0"/>
              </a:defRPr>
            </a:lvl1pPr>
          </a:lstStyle>
          <a:p>
            <a:fld id="{4050E3CA-6145-4F56-9510-CE75CB48C5DA}" type="slidenum">
              <a:rPr lang="ru-RU"/>
              <a:pPr/>
              <a:t>‹Nr.›</a:t>
            </a:fld>
            <a:endParaRPr lang="ru-RU"/>
          </a:p>
        </p:txBody>
      </p:sp>
    </p:spTree>
  </p:cSld>
  <p:clrMap bg1="dk2" tx1="lt1" bg2="dk1" tx2="lt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hf hdr="0" ftr="0" dt="0"/>
  <p:txStyles>
    <p:titleStyle>
      <a:lvl1pPr algn="l" rtl="0" fontAlgn="base">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2pPr>
      <a:lvl3pPr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3pPr>
      <a:lvl4pPr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4pPr>
      <a:lvl5pPr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5pPr>
      <a:lvl6pPr marL="4572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6pPr>
      <a:lvl7pPr marL="9144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7pPr>
      <a:lvl8pPr marL="13716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8pPr>
      <a:lvl9pPr marL="18288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9pPr>
    </p:titleStyle>
    <p:bodyStyle>
      <a:lvl1pPr marL="342900" indent="-342900" algn="l" rtl="0" fontAlgn="base">
        <a:spcBef>
          <a:spcPct val="20000"/>
        </a:spcBef>
        <a:spcAft>
          <a:spcPct val="0"/>
        </a:spcAft>
        <a:buClr>
          <a:schemeClr val="hlink"/>
        </a:buClr>
        <a:buSzPct val="120000"/>
        <a:buChar char="•"/>
        <a:defRPr sz="3200">
          <a:solidFill>
            <a:schemeClr val="tx1"/>
          </a:solidFill>
          <a:effectLst>
            <a:outerShdw blurRad="38100" dist="38100" dir="2700000" algn="tl">
              <a:srgbClr val="000000"/>
            </a:outerShdw>
          </a:effectLst>
          <a:latin typeface="+mn-lt"/>
          <a:ea typeface="+mn-ea"/>
          <a:cs typeface="+mn-cs"/>
        </a:defRPr>
      </a:lvl1pPr>
      <a:lvl2pPr marL="742950" indent="-285750" algn="l" rtl="0" fontAlgn="base">
        <a:spcBef>
          <a:spcPct val="20000"/>
        </a:spcBef>
        <a:spcAft>
          <a:spcPct val="0"/>
        </a:spcAft>
        <a:buFont typeface="Tahoma" pitchFamily="34" charset="0"/>
        <a:buChar char="–"/>
        <a:defRPr sz="2800">
          <a:solidFill>
            <a:schemeClr val="tx1"/>
          </a:solidFill>
          <a:effectLst>
            <a:outerShdw blurRad="38100" dist="38100" dir="2700000" algn="tl">
              <a:srgbClr val="000000"/>
            </a:outerShdw>
          </a:effectLst>
          <a:latin typeface="+mn-lt"/>
        </a:defRPr>
      </a:lvl2pPr>
      <a:lvl3pPr marL="1143000" indent="-228600" algn="l" rtl="0" fontAlgn="base">
        <a:spcBef>
          <a:spcPct val="20000"/>
        </a:spcBef>
        <a:spcAft>
          <a:spcPct val="0"/>
        </a:spcAft>
        <a:buClr>
          <a:schemeClr val="hlink"/>
        </a:buClr>
        <a:buSzPct val="120000"/>
        <a:buChar char="•"/>
        <a:defRPr sz="2400">
          <a:solidFill>
            <a:schemeClr val="tx1"/>
          </a:solidFill>
          <a:effectLst>
            <a:outerShdw blurRad="38100" dist="38100" dir="2700000" algn="tl">
              <a:srgbClr val="000000"/>
            </a:outerShdw>
          </a:effectLst>
          <a:latin typeface="+mn-lt"/>
        </a:defRPr>
      </a:lvl3pPr>
      <a:lvl4pPr marL="1600200" indent="-228600" algn="l" rtl="0" fontAlgn="base">
        <a:spcBef>
          <a:spcPct val="20000"/>
        </a:spcBef>
        <a:spcAft>
          <a:spcPct val="0"/>
        </a:spcAft>
        <a:buFont typeface="Tahoma" pitchFamily="34" charset="0"/>
        <a:buChar char="–"/>
        <a:defRPr sz="2000">
          <a:solidFill>
            <a:schemeClr val="tx1"/>
          </a:solidFill>
          <a:effectLst>
            <a:outerShdw blurRad="38100" dist="38100" dir="2700000" algn="tl">
              <a:srgbClr val="000000"/>
            </a:outerShdw>
          </a:effectLst>
          <a:latin typeface="+mn-lt"/>
        </a:defRPr>
      </a:lvl4pPr>
      <a:lvl5pPr marL="20574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jpeg"/><Relationship Id="rId7" Type="http://schemas.openxmlformats.org/officeDocument/2006/relationships/image" Target="../media/image8.jpeg"/><Relationship Id="rId2" Type="http://schemas.openxmlformats.org/officeDocument/2006/relationships/image" Target="../media/image3.jpeg"/><Relationship Id="rId1" Type="http://schemas.openxmlformats.org/officeDocument/2006/relationships/slideLayout" Target="../slideLayouts/slideLayout2.xml"/><Relationship Id="rId6" Type="http://schemas.openxmlformats.org/officeDocument/2006/relationships/image" Target="../media/image7.jpeg"/><Relationship Id="rId5" Type="http://schemas.openxmlformats.org/officeDocument/2006/relationships/image" Target="../media/image6.jpeg"/><Relationship Id="rId4" Type="http://schemas.openxmlformats.org/officeDocument/2006/relationships/image" Target="../media/image5.jpe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2.xml"/><Relationship Id="rId4" Type="http://schemas.openxmlformats.org/officeDocument/2006/relationships/image" Target="../media/image11.jpe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323850" y="549275"/>
            <a:ext cx="8569325" cy="2117725"/>
          </a:xfrm>
        </p:spPr>
        <p:txBody>
          <a:bodyPr/>
          <a:lstStyle/>
          <a:p>
            <a:r>
              <a:rPr lang="en-US" sz="3600"/>
              <a:t>ISTC project K-1265:</a:t>
            </a:r>
            <a:br>
              <a:rPr lang="en-US" sz="3600"/>
            </a:br>
            <a:r>
              <a:rPr lang="en-US" altLang="ja-JP" sz="2400" b="1">
                <a:ea typeface="MS PGothic" pitchFamily="34" charset="-128"/>
              </a:rPr>
              <a:t>Experimental study of core melt in-vessel retention</a:t>
            </a:r>
            <a:r>
              <a:rPr lang="ru-RU" altLang="ja-JP"/>
              <a:t> </a:t>
            </a:r>
            <a:r>
              <a:rPr lang="en-US" altLang="ja-JP">
                <a:ea typeface="MS PGothic" pitchFamily="34" charset="-128"/>
              </a:rPr>
              <a:t/>
            </a:r>
            <a:br>
              <a:rPr lang="en-US" altLang="ja-JP">
                <a:ea typeface="MS PGothic" pitchFamily="34" charset="-128"/>
              </a:rPr>
            </a:br>
            <a:r>
              <a:rPr lang="en-US" altLang="ja-JP" sz="2800" b="1">
                <a:ea typeface="MS PGothic" pitchFamily="34" charset="-128"/>
              </a:rPr>
              <a:t>IN-VEssel COrium Retention (INVECOR)</a:t>
            </a:r>
            <a:r>
              <a:rPr lang="ru-RU" altLang="ja-JP" sz="2800"/>
              <a:t> </a:t>
            </a:r>
            <a:r>
              <a:rPr lang="en-US" sz="2800" b="1"/>
              <a:t/>
            </a:r>
            <a:br>
              <a:rPr lang="en-US" sz="2800" b="1"/>
            </a:br>
            <a:endParaRPr lang="ru-RU" sz="1800" b="1"/>
          </a:p>
        </p:txBody>
      </p:sp>
      <p:sp>
        <p:nvSpPr>
          <p:cNvPr id="2051" name="Rectangle 3"/>
          <p:cNvSpPr>
            <a:spLocks noGrp="1" noChangeArrowheads="1"/>
          </p:cNvSpPr>
          <p:nvPr>
            <p:ph type="subTitle" idx="1"/>
          </p:nvPr>
        </p:nvSpPr>
        <p:spPr>
          <a:xfrm>
            <a:off x="755650" y="3284538"/>
            <a:ext cx="7559675" cy="2700337"/>
          </a:xfrm>
        </p:spPr>
        <p:txBody>
          <a:bodyPr/>
          <a:lstStyle/>
          <a:p>
            <a:pPr algn="l"/>
            <a:r>
              <a:rPr lang="en-US" sz="2000"/>
              <a:t>Presented by Vladimir S. Zhdanov</a:t>
            </a:r>
          </a:p>
          <a:p>
            <a:pPr algn="l"/>
            <a:r>
              <a:rPr lang="en-US" sz="2000"/>
              <a:t>IAE NNC RK</a:t>
            </a:r>
          </a:p>
          <a:p>
            <a:pPr algn="l"/>
            <a:endParaRPr lang="en-US" sz="2000"/>
          </a:p>
          <a:p>
            <a:pPr algn="l"/>
            <a:endParaRPr lang="en-GB" sz="2000" b="1"/>
          </a:p>
          <a:p>
            <a:pPr algn="l"/>
            <a:r>
              <a:rPr lang="en-GB" sz="2000"/>
              <a:t>CEG-SAM 10</a:t>
            </a:r>
            <a:r>
              <a:rPr lang="en-GB" sz="2000" baseline="30000"/>
              <a:t>th</a:t>
            </a:r>
            <a:r>
              <a:rPr lang="en-GB" sz="2000"/>
              <a:t> Meeting,</a:t>
            </a:r>
          </a:p>
          <a:p>
            <a:pPr algn="l"/>
            <a:r>
              <a:rPr lang="en-GB" sz="2000"/>
              <a:t>September 5 – 8, 2006</a:t>
            </a:r>
          </a:p>
          <a:p>
            <a:pPr algn="l"/>
            <a:r>
              <a:rPr lang="en-GB" sz="2000"/>
              <a:t>Kurchatov, Kazakhstan</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liennummernplatzhalter 5"/>
          <p:cNvSpPr>
            <a:spLocks noGrp="1"/>
          </p:cNvSpPr>
          <p:nvPr>
            <p:ph type="sldNum" sz="quarter" idx="12"/>
          </p:nvPr>
        </p:nvSpPr>
        <p:spPr/>
        <p:txBody>
          <a:bodyPr/>
          <a:lstStyle/>
          <a:p>
            <a:fld id="{32CC06D1-BFF7-4C76-8065-3457979C7384}" type="slidenum">
              <a:rPr lang="ru-RU"/>
              <a:pPr/>
              <a:t>10</a:t>
            </a:fld>
            <a:endParaRPr lang="ru-RU"/>
          </a:p>
        </p:txBody>
      </p:sp>
      <p:sp>
        <p:nvSpPr>
          <p:cNvPr id="139266" name="Rectangle 2"/>
          <p:cNvSpPr>
            <a:spLocks noGrp="1" noChangeArrowheads="1"/>
          </p:cNvSpPr>
          <p:nvPr>
            <p:ph type="title"/>
          </p:nvPr>
        </p:nvSpPr>
        <p:spPr>
          <a:xfrm>
            <a:off x="107950" y="292100"/>
            <a:ext cx="8928100" cy="1384300"/>
          </a:xfrm>
        </p:spPr>
        <p:txBody>
          <a:bodyPr/>
          <a:lstStyle/>
          <a:p>
            <a:pPr algn="ctr"/>
            <a:r>
              <a:rPr lang="en-US" sz="3200" b="1"/>
              <a:t>Data measurement and acquisition system</a:t>
            </a:r>
            <a:endParaRPr lang="ru-RU" sz="3200" b="1"/>
          </a:p>
        </p:txBody>
      </p:sp>
      <p:sp>
        <p:nvSpPr>
          <p:cNvPr id="139267" name="Rectangle 3"/>
          <p:cNvSpPr>
            <a:spLocks noGrp="1" noChangeArrowheads="1"/>
          </p:cNvSpPr>
          <p:nvPr>
            <p:ph type="body" idx="1"/>
          </p:nvPr>
        </p:nvSpPr>
        <p:spPr>
          <a:xfrm>
            <a:off x="457200" y="1905000"/>
            <a:ext cx="8229600" cy="3576638"/>
          </a:xfrm>
        </p:spPr>
        <p:txBody>
          <a:bodyPr/>
          <a:lstStyle/>
          <a:p>
            <a:pPr>
              <a:lnSpc>
                <a:spcPct val="90000"/>
              </a:lnSpc>
              <a:buFontTx/>
              <a:buNone/>
            </a:pPr>
            <a:r>
              <a:rPr lang="en-US" sz="2400"/>
              <a:t>For enhance of noise immunity of measuring system following action are performing:</a:t>
            </a:r>
          </a:p>
          <a:p>
            <a:pPr>
              <a:lnSpc>
                <a:spcPct val="90000"/>
              </a:lnSpc>
            </a:pPr>
            <a:r>
              <a:rPr lang="en-US" sz="2400"/>
              <a:t>Inspection of existing DAS and found out of electrical noises source  </a:t>
            </a:r>
          </a:p>
          <a:p>
            <a:pPr>
              <a:lnSpc>
                <a:spcPct val="90000"/>
              </a:lnSpc>
            </a:pPr>
            <a:r>
              <a:rPr lang="en-US" sz="2400"/>
              <a:t>Optimization of communication lines between test facility and control panel</a:t>
            </a:r>
          </a:p>
          <a:p>
            <a:pPr>
              <a:lnSpc>
                <a:spcPct val="90000"/>
              </a:lnSpc>
            </a:pPr>
            <a:r>
              <a:rPr lang="en-US" sz="2400"/>
              <a:t>Purchase of new equipment</a:t>
            </a:r>
          </a:p>
          <a:p>
            <a:pPr>
              <a:lnSpc>
                <a:spcPct val="90000"/>
              </a:lnSpc>
            </a:pPr>
            <a:r>
              <a:rPr lang="en-US" sz="2400"/>
              <a:t>Replacement of out of date gauges and transformers </a:t>
            </a:r>
          </a:p>
          <a:p>
            <a:pPr>
              <a:lnSpc>
                <a:spcPct val="90000"/>
              </a:lnSpc>
            </a:pPr>
            <a:r>
              <a:rPr lang="en-US" sz="2400"/>
              <a:t>Mounting and check-out of DAS</a:t>
            </a:r>
            <a:endParaRPr lang="ru-RU" sz="240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liennummernplatzhalter 5"/>
          <p:cNvSpPr>
            <a:spLocks noGrp="1"/>
          </p:cNvSpPr>
          <p:nvPr>
            <p:ph type="sldNum" sz="quarter" idx="12"/>
          </p:nvPr>
        </p:nvSpPr>
        <p:spPr/>
        <p:txBody>
          <a:bodyPr/>
          <a:lstStyle/>
          <a:p>
            <a:fld id="{62E49C63-03A3-4F56-A0BE-3DA36DFB4596}" type="slidenum">
              <a:rPr lang="ru-RU"/>
              <a:pPr/>
              <a:t>11</a:t>
            </a:fld>
            <a:endParaRPr lang="ru-RU"/>
          </a:p>
        </p:txBody>
      </p:sp>
      <p:sp>
        <p:nvSpPr>
          <p:cNvPr id="140290" name="Rectangle 2"/>
          <p:cNvSpPr>
            <a:spLocks noGrp="1" noChangeArrowheads="1"/>
          </p:cNvSpPr>
          <p:nvPr>
            <p:ph type="title"/>
          </p:nvPr>
        </p:nvSpPr>
        <p:spPr/>
        <p:txBody>
          <a:bodyPr/>
          <a:lstStyle/>
          <a:p>
            <a:pPr algn="ctr"/>
            <a:r>
              <a:rPr lang="en-US" sz="3200" b="1"/>
              <a:t>Supporting experiments</a:t>
            </a:r>
            <a:endParaRPr lang="ru-RU" sz="3200" b="1"/>
          </a:p>
        </p:txBody>
      </p:sp>
      <p:sp>
        <p:nvSpPr>
          <p:cNvPr id="140291" name="Rectangle 3"/>
          <p:cNvSpPr>
            <a:spLocks noGrp="1" noChangeArrowheads="1"/>
          </p:cNvSpPr>
          <p:nvPr>
            <p:ph type="body" idx="1"/>
          </p:nvPr>
        </p:nvSpPr>
        <p:spPr>
          <a:xfrm>
            <a:off x="457200" y="1905000"/>
            <a:ext cx="8229600" cy="3432175"/>
          </a:xfrm>
        </p:spPr>
        <p:txBody>
          <a:bodyPr/>
          <a:lstStyle/>
          <a:p>
            <a:pPr>
              <a:spcBef>
                <a:spcPct val="40000"/>
              </a:spcBef>
            </a:pPr>
            <a:r>
              <a:rPr lang="en-US" sz="2400"/>
              <a:t>Zr-coating life time testing will be continued (including tests with addition of stainless steel components).</a:t>
            </a:r>
          </a:p>
          <a:p>
            <a:pPr>
              <a:spcBef>
                <a:spcPct val="40000"/>
              </a:spcBef>
            </a:pPr>
            <a:r>
              <a:rPr lang="en-US" sz="2400"/>
              <a:t>Research of molten Zr spreading on the graphite outer surface is under way.</a:t>
            </a:r>
          </a:p>
          <a:p>
            <a:pPr>
              <a:spcBef>
                <a:spcPct val="40000"/>
              </a:spcBef>
            </a:pPr>
            <a:r>
              <a:rPr lang="en-US" sz="2400"/>
              <a:t>Research of molten Zr spreading on the graphite crucible inner surface at the temperature gradient along the crucible height was finished. Recommendations on Zr-coating of large-scale crucible were made. </a:t>
            </a:r>
            <a:endParaRPr lang="ru-RU" sz="240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Foliennummernplatzhalter 5"/>
          <p:cNvSpPr>
            <a:spLocks noGrp="1"/>
          </p:cNvSpPr>
          <p:nvPr>
            <p:ph type="sldNum" sz="quarter" idx="12"/>
          </p:nvPr>
        </p:nvSpPr>
        <p:spPr/>
        <p:txBody>
          <a:bodyPr/>
          <a:lstStyle/>
          <a:p>
            <a:fld id="{BFF756DC-03A5-4F49-B0B1-CC01B3CCD098}" type="slidenum">
              <a:rPr lang="ru-RU"/>
              <a:pPr/>
              <a:t>12</a:t>
            </a:fld>
            <a:endParaRPr lang="ru-RU"/>
          </a:p>
        </p:txBody>
      </p:sp>
      <p:sp>
        <p:nvSpPr>
          <p:cNvPr id="158722" name="Rectangle 2"/>
          <p:cNvSpPr>
            <a:spLocks noGrp="1" noChangeArrowheads="1"/>
          </p:cNvSpPr>
          <p:nvPr>
            <p:ph type="title"/>
          </p:nvPr>
        </p:nvSpPr>
        <p:spPr>
          <a:xfrm>
            <a:off x="457200" y="292100"/>
            <a:ext cx="8229600" cy="1084263"/>
          </a:xfrm>
        </p:spPr>
        <p:txBody>
          <a:bodyPr/>
          <a:lstStyle/>
          <a:p>
            <a:pPr algn="ctr"/>
            <a:r>
              <a:rPr lang="en-US" sz="3200" b="1"/>
              <a:t>Results of Zr-coating research</a:t>
            </a:r>
            <a:endParaRPr lang="ru-RU" sz="3200" b="1"/>
          </a:p>
        </p:txBody>
      </p:sp>
      <p:sp>
        <p:nvSpPr>
          <p:cNvPr id="158723" name="Rectangle 3"/>
          <p:cNvSpPr>
            <a:spLocks noGrp="1" noChangeArrowheads="1"/>
          </p:cNvSpPr>
          <p:nvPr>
            <p:ph type="body" idx="1"/>
          </p:nvPr>
        </p:nvSpPr>
        <p:spPr>
          <a:xfrm>
            <a:off x="3276600" y="5915025"/>
            <a:ext cx="2709863" cy="430213"/>
          </a:xfrm>
        </p:spPr>
        <p:txBody>
          <a:bodyPr/>
          <a:lstStyle/>
          <a:p>
            <a:pPr>
              <a:buFontTx/>
              <a:buNone/>
            </a:pPr>
            <a:r>
              <a:rPr lang="en-US" sz="2000"/>
              <a:t>Zr-coating structure</a:t>
            </a:r>
            <a:endParaRPr lang="ru-RU" sz="2000"/>
          </a:p>
        </p:txBody>
      </p:sp>
      <p:pic>
        <p:nvPicPr>
          <p:cNvPr id="158725" name="Picture 5" descr="МД 31 вид 0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1773238"/>
            <a:ext cx="1951038" cy="3068637"/>
          </a:xfrm>
          <a:prstGeom prst="rect">
            <a:avLst/>
          </a:prstGeom>
          <a:noFill/>
          <a:extLst>
            <a:ext uri="{909E8E84-426E-40DD-AFC4-6F175D3DCCD1}">
              <a14:hiddenFill xmlns:a14="http://schemas.microsoft.com/office/drawing/2010/main">
                <a:solidFill>
                  <a:srgbClr val="FFFFFF"/>
                </a:solidFill>
              </a14:hiddenFill>
            </a:ext>
          </a:extLst>
        </p:spPr>
      </p:pic>
      <p:pic>
        <p:nvPicPr>
          <p:cNvPr id="158726" name="Picture 6" descr="1_1-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827338" y="1592263"/>
            <a:ext cx="1457325" cy="1800225"/>
          </a:xfrm>
          <a:prstGeom prst="rect">
            <a:avLst/>
          </a:prstGeom>
          <a:noFill/>
          <a:extLst>
            <a:ext uri="{909E8E84-426E-40DD-AFC4-6F175D3DCCD1}">
              <a14:hiddenFill xmlns:a14="http://schemas.microsoft.com/office/drawing/2010/main">
                <a:solidFill>
                  <a:srgbClr val="FFFFFF"/>
                </a:solidFill>
              </a14:hiddenFill>
            </a:ext>
          </a:extLst>
        </p:spPr>
      </p:pic>
      <p:pic>
        <p:nvPicPr>
          <p:cNvPr id="158727" name="Picture 7" descr="1_2-1"/>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762250" y="3671888"/>
            <a:ext cx="1593850" cy="1989137"/>
          </a:xfrm>
          <a:prstGeom prst="rect">
            <a:avLst/>
          </a:prstGeom>
          <a:noFill/>
          <a:extLst>
            <a:ext uri="{909E8E84-426E-40DD-AFC4-6F175D3DCCD1}">
              <a14:hiddenFill xmlns:a14="http://schemas.microsoft.com/office/drawing/2010/main">
                <a:solidFill>
                  <a:srgbClr val="FFFFFF"/>
                </a:solidFill>
              </a14:hiddenFill>
            </a:ext>
          </a:extLst>
        </p:spPr>
      </p:pic>
      <p:pic>
        <p:nvPicPr>
          <p:cNvPr id="158728" name="Picture 8" descr="1_1"/>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838700" y="1592263"/>
            <a:ext cx="1354138" cy="1944687"/>
          </a:xfrm>
          <a:prstGeom prst="rect">
            <a:avLst/>
          </a:prstGeom>
          <a:noFill/>
          <a:extLst>
            <a:ext uri="{909E8E84-426E-40DD-AFC4-6F175D3DCCD1}">
              <a14:hiddenFill xmlns:a14="http://schemas.microsoft.com/office/drawing/2010/main">
                <a:solidFill>
                  <a:srgbClr val="FFFFFF"/>
                </a:solidFill>
              </a14:hiddenFill>
            </a:ext>
          </a:extLst>
        </p:spPr>
      </p:pic>
      <p:pic>
        <p:nvPicPr>
          <p:cNvPr id="158729" name="Picture 9" descr="2_1"/>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6840538" y="1592263"/>
            <a:ext cx="1439862" cy="1944687"/>
          </a:xfrm>
          <a:prstGeom prst="rect">
            <a:avLst/>
          </a:prstGeom>
          <a:noFill/>
          <a:extLst>
            <a:ext uri="{909E8E84-426E-40DD-AFC4-6F175D3DCCD1}">
              <a14:hiddenFill xmlns:a14="http://schemas.microsoft.com/office/drawing/2010/main">
                <a:solidFill>
                  <a:srgbClr val="FFFFFF"/>
                </a:solidFill>
              </a14:hiddenFill>
            </a:ext>
          </a:extLst>
        </p:spPr>
      </p:pic>
      <p:pic>
        <p:nvPicPr>
          <p:cNvPr id="158730" name="Picture 10" descr="4_1"/>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6818313" y="4005263"/>
            <a:ext cx="1462087" cy="1871662"/>
          </a:xfrm>
          <a:prstGeom prst="rect">
            <a:avLst/>
          </a:prstGeom>
          <a:noFill/>
          <a:extLst>
            <a:ext uri="{909E8E84-426E-40DD-AFC4-6F175D3DCCD1}">
              <a14:hiddenFill xmlns:a14="http://schemas.microsoft.com/office/drawing/2010/main">
                <a:solidFill>
                  <a:srgbClr val="FFFFFF"/>
                </a:solidFill>
              </a14:hiddenFill>
            </a:ext>
          </a:extLst>
        </p:spPr>
      </p:pic>
      <p:sp>
        <p:nvSpPr>
          <p:cNvPr id="158731" name="Line 11"/>
          <p:cNvSpPr>
            <a:spLocks noChangeShapeType="1"/>
          </p:cNvSpPr>
          <p:nvPr/>
        </p:nvSpPr>
        <p:spPr bwMode="auto">
          <a:xfrm>
            <a:off x="2051050" y="2565400"/>
            <a:ext cx="792163"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58732" name="Line 12"/>
          <p:cNvSpPr>
            <a:spLocks noChangeShapeType="1"/>
          </p:cNvSpPr>
          <p:nvPr/>
        </p:nvSpPr>
        <p:spPr bwMode="auto">
          <a:xfrm>
            <a:off x="4284663" y="2492375"/>
            <a:ext cx="539750"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58733" name="Line 13"/>
          <p:cNvSpPr>
            <a:spLocks noChangeShapeType="1"/>
          </p:cNvSpPr>
          <p:nvPr/>
        </p:nvSpPr>
        <p:spPr bwMode="auto">
          <a:xfrm>
            <a:off x="6192838" y="2492375"/>
            <a:ext cx="611187"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58734" name="Line 14"/>
          <p:cNvSpPr>
            <a:spLocks noChangeShapeType="1"/>
          </p:cNvSpPr>
          <p:nvPr/>
        </p:nvSpPr>
        <p:spPr bwMode="auto">
          <a:xfrm>
            <a:off x="2051050" y="4257675"/>
            <a:ext cx="684213"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58735" name="Oval 15"/>
          <p:cNvSpPr>
            <a:spLocks noChangeArrowheads="1"/>
          </p:cNvSpPr>
          <p:nvPr/>
        </p:nvSpPr>
        <p:spPr bwMode="auto">
          <a:xfrm>
            <a:off x="1782763" y="2420938"/>
            <a:ext cx="265112" cy="265112"/>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58736" name="Oval 16"/>
          <p:cNvSpPr>
            <a:spLocks noChangeArrowheads="1"/>
          </p:cNvSpPr>
          <p:nvPr/>
        </p:nvSpPr>
        <p:spPr bwMode="auto">
          <a:xfrm>
            <a:off x="1584325" y="4005263"/>
            <a:ext cx="444500" cy="4318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58737" name="Line 17"/>
          <p:cNvSpPr>
            <a:spLocks noChangeShapeType="1"/>
          </p:cNvSpPr>
          <p:nvPr/>
        </p:nvSpPr>
        <p:spPr bwMode="auto">
          <a:xfrm>
            <a:off x="7559675" y="3536950"/>
            <a:ext cx="0" cy="4318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liennummernplatzhalter 5"/>
          <p:cNvSpPr>
            <a:spLocks noGrp="1"/>
          </p:cNvSpPr>
          <p:nvPr>
            <p:ph type="sldNum" sz="quarter" idx="12"/>
          </p:nvPr>
        </p:nvSpPr>
        <p:spPr/>
        <p:txBody>
          <a:bodyPr/>
          <a:lstStyle/>
          <a:p>
            <a:fld id="{DB4445C2-CF2E-498E-ACD5-6EFDC385D14F}" type="slidenum">
              <a:rPr lang="ru-RU"/>
              <a:pPr/>
              <a:t>13</a:t>
            </a:fld>
            <a:endParaRPr lang="ru-RU"/>
          </a:p>
        </p:txBody>
      </p:sp>
      <p:sp>
        <p:nvSpPr>
          <p:cNvPr id="159746" name="Rectangle 2"/>
          <p:cNvSpPr>
            <a:spLocks noGrp="1" noChangeArrowheads="1"/>
          </p:cNvSpPr>
          <p:nvPr>
            <p:ph type="title"/>
          </p:nvPr>
        </p:nvSpPr>
        <p:spPr>
          <a:xfrm>
            <a:off x="457200" y="368300"/>
            <a:ext cx="8229600" cy="973138"/>
          </a:xfrm>
        </p:spPr>
        <p:txBody>
          <a:bodyPr/>
          <a:lstStyle/>
          <a:p>
            <a:pPr algn="ctr"/>
            <a:r>
              <a:rPr lang="en-US" sz="3200" b="1"/>
              <a:t>Results of Zr-coating research</a:t>
            </a:r>
            <a:endParaRPr lang="ru-RU" sz="3200" b="1"/>
          </a:p>
        </p:txBody>
      </p:sp>
      <p:sp>
        <p:nvSpPr>
          <p:cNvPr id="159747" name="Rectangle 3"/>
          <p:cNvSpPr>
            <a:spLocks noGrp="1" noChangeArrowheads="1"/>
          </p:cNvSpPr>
          <p:nvPr>
            <p:ph type="body" idx="1"/>
          </p:nvPr>
        </p:nvSpPr>
        <p:spPr>
          <a:xfrm>
            <a:off x="457200" y="1520825"/>
            <a:ext cx="8229600" cy="4716463"/>
          </a:xfrm>
        </p:spPr>
        <p:txBody>
          <a:bodyPr/>
          <a:lstStyle/>
          <a:p>
            <a:r>
              <a:rPr lang="en-US" sz="2400"/>
              <a:t>Total thickness of Zr-coating is 60…70 microns</a:t>
            </a:r>
          </a:p>
          <a:p>
            <a:r>
              <a:rPr lang="en-US" sz="2400"/>
              <a:t>Outer layer of coating is solid solution of carbon in alpha-Zr matrix</a:t>
            </a:r>
          </a:p>
          <a:p>
            <a:r>
              <a:rPr lang="en-US" sz="2400"/>
              <a:t>Layer adjoining to graphite, is ZrC</a:t>
            </a:r>
            <a:r>
              <a:rPr lang="en-US" sz="2400" baseline="-25000"/>
              <a:t>1-X</a:t>
            </a:r>
            <a:r>
              <a:rPr lang="en-US" sz="2400"/>
              <a:t> phase</a:t>
            </a:r>
          </a:p>
          <a:p>
            <a:r>
              <a:rPr lang="en-US" sz="2400"/>
              <a:t>Thickness of carbide phase is 30…40 microns</a:t>
            </a:r>
          </a:p>
          <a:p>
            <a:pPr>
              <a:buFontTx/>
              <a:buNone/>
            </a:pPr>
            <a:endParaRPr lang="en-US" sz="1800"/>
          </a:p>
          <a:p>
            <a:pPr>
              <a:buFontTx/>
              <a:buNone/>
            </a:pPr>
            <a:r>
              <a:rPr lang="en-US" sz="2400"/>
              <a:t>ZrC layer after life time tests (with molten corium) as a whole have appeared more thick, and consist, as a rule, of a zirconium carbide. The outer layer (about 5-7 microns thickness) is</a:t>
            </a:r>
            <a:r>
              <a:rPr lang="ru-RU" sz="2400"/>
              <a:t> </a:t>
            </a:r>
            <a:r>
              <a:rPr lang="en-US" sz="2400"/>
              <a:t>zirconium oxicarbide and intermediate layer is, supposedly, substoichiometric zirconium carbide. </a:t>
            </a:r>
            <a:endParaRPr lang="ru-RU" sz="240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oliennummernplatzhalter 5"/>
          <p:cNvSpPr>
            <a:spLocks noGrp="1"/>
          </p:cNvSpPr>
          <p:nvPr>
            <p:ph type="sldNum" sz="quarter" idx="12"/>
          </p:nvPr>
        </p:nvSpPr>
        <p:spPr/>
        <p:txBody>
          <a:bodyPr/>
          <a:lstStyle/>
          <a:p>
            <a:fld id="{AD4D3143-539C-4643-AE09-B8E05667E76E}" type="slidenum">
              <a:rPr lang="ru-RU"/>
              <a:pPr/>
              <a:t>14</a:t>
            </a:fld>
            <a:endParaRPr lang="ru-RU"/>
          </a:p>
        </p:txBody>
      </p:sp>
      <p:sp>
        <p:nvSpPr>
          <p:cNvPr id="144386" name="Rectangle 2"/>
          <p:cNvSpPr>
            <a:spLocks noGrp="1" noChangeArrowheads="1"/>
          </p:cNvSpPr>
          <p:nvPr>
            <p:ph type="title"/>
          </p:nvPr>
        </p:nvSpPr>
        <p:spPr/>
        <p:txBody>
          <a:bodyPr/>
          <a:lstStyle/>
          <a:p>
            <a:pPr algn="ctr"/>
            <a:r>
              <a:rPr lang="en-US" sz="3200" b="1"/>
              <a:t>Molten zirconium spreading</a:t>
            </a:r>
            <a:endParaRPr lang="ru-RU" sz="3200" b="1"/>
          </a:p>
        </p:txBody>
      </p:sp>
      <p:sp>
        <p:nvSpPr>
          <p:cNvPr id="144387" name="Rectangle 3"/>
          <p:cNvSpPr>
            <a:spLocks noGrp="1" noChangeArrowheads="1"/>
          </p:cNvSpPr>
          <p:nvPr>
            <p:ph type="body" idx="1"/>
          </p:nvPr>
        </p:nvSpPr>
        <p:spPr>
          <a:xfrm>
            <a:off x="287338" y="5589588"/>
            <a:ext cx="8399462" cy="611187"/>
          </a:xfrm>
        </p:spPr>
        <p:txBody>
          <a:bodyPr/>
          <a:lstStyle/>
          <a:p>
            <a:pPr>
              <a:buFontTx/>
              <a:buNone/>
            </a:pPr>
            <a:r>
              <a:rPr lang="en-US" sz="2000"/>
              <a:t>Spreading of molten zirconium on the outers surface of graphite cylinder</a:t>
            </a:r>
            <a:endParaRPr lang="ru-RU" sz="2000"/>
          </a:p>
        </p:txBody>
      </p:sp>
      <p:pic>
        <p:nvPicPr>
          <p:cNvPr id="144391" name="Picture 7" descr="Изображение 00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850" y="1557338"/>
            <a:ext cx="2111375" cy="3816350"/>
          </a:xfrm>
          <a:prstGeom prst="rect">
            <a:avLst/>
          </a:prstGeom>
          <a:noFill/>
          <a:extLst>
            <a:ext uri="{909E8E84-426E-40DD-AFC4-6F175D3DCCD1}">
              <a14:hiddenFill xmlns:a14="http://schemas.microsoft.com/office/drawing/2010/main">
                <a:solidFill>
                  <a:srgbClr val="FFFFFF"/>
                </a:solidFill>
              </a14:hiddenFill>
            </a:ext>
          </a:extLst>
        </p:spPr>
      </p:pic>
      <p:pic>
        <p:nvPicPr>
          <p:cNvPr id="144392" name="Picture 8" descr="Изображение 01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25763" y="2097088"/>
            <a:ext cx="2438400" cy="2547937"/>
          </a:xfrm>
          <a:prstGeom prst="rect">
            <a:avLst/>
          </a:prstGeom>
          <a:noFill/>
          <a:extLst>
            <a:ext uri="{909E8E84-426E-40DD-AFC4-6F175D3DCCD1}">
              <a14:hiddenFill xmlns:a14="http://schemas.microsoft.com/office/drawing/2010/main">
                <a:solidFill>
                  <a:srgbClr val="FFFFFF"/>
                </a:solidFill>
              </a14:hiddenFill>
            </a:ext>
          </a:extLst>
        </p:spPr>
      </p:pic>
      <p:pic>
        <p:nvPicPr>
          <p:cNvPr id="144393" name="Picture 9" descr="Изображение 01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88063" y="1557338"/>
            <a:ext cx="2392362" cy="3887787"/>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liennummernplatzhalter 5"/>
          <p:cNvSpPr>
            <a:spLocks noGrp="1"/>
          </p:cNvSpPr>
          <p:nvPr>
            <p:ph type="sldNum" sz="quarter" idx="12"/>
          </p:nvPr>
        </p:nvSpPr>
        <p:spPr/>
        <p:txBody>
          <a:bodyPr/>
          <a:lstStyle/>
          <a:p>
            <a:fld id="{504911CF-5816-4AE6-9D3B-882A6BAF161B}" type="slidenum">
              <a:rPr lang="ru-RU"/>
              <a:pPr/>
              <a:t>15</a:t>
            </a:fld>
            <a:endParaRPr lang="ru-RU"/>
          </a:p>
        </p:txBody>
      </p:sp>
      <p:sp>
        <p:nvSpPr>
          <p:cNvPr id="155650" name="Rectangle 2"/>
          <p:cNvSpPr>
            <a:spLocks noGrp="1" noChangeArrowheads="1"/>
          </p:cNvSpPr>
          <p:nvPr>
            <p:ph type="title"/>
          </p:nvPr>
        </p:nvSpPr>
        <p:spPr/>
        <p:txBody>
          <a:bodyPr/>
          <a:lstStyle/>
          <a:p>
            <a:pPr algn="ctr"/>
            <a:r>
              <a:rPr lang="en-US" sz="3200" b="1"/>
              <a:t>Equipment and materials procurement</a:t>
            </a:r>
          </a:p>
        </p:txBody>
      </p:sp>
      <p:sp>
        <p:nvSpPr>
          <p:cNvPr id="155651" name="Rectangle 3"/>
          <p:cNvSpPr>
            <a:spLocks noGrp="1" noChangeArrowheads="1"/>
          </p:cNvSpPr>
          <p:nvPr>
            <p:ph type="body" idx="1"/>
          </p:nvPr>
        </p:nvSpPr>
        <p:spPr>
          <a:xfrm>
            <a:off x="457200" y="1905000"/>
            <a:ext cx="8229600" cy="3971925"/>
          </a:xfrm>
        </p:spPr>
        <p:txBody>
          <a:bodyPr/>
          <a:lstStyle/>
          <a:p>
            <a:pPr>
              <a:lnSpc>
                <a:spcPct val="90000"/>
              </a:lnSpc>
            </a:pPr>
            <a:r>
              <a:rPr lang="en-US" sz="2400"/>
              <a:t>List of materials, equipment and suppliers is itemized.</a:t>
            </a:r>
          </a:p>
          <a:p>
            <a:pPr>
              <a:lnSpc>
                <a:spcPct val="90000"/>
              </a:lnSpc>
            </a:pPr>
            <a:r>
              <a:rPr lang="en-US" sz="2400"/>
              <a:t>Requests for procurement were sent to ISTC office.</a:t>
            </a:r>
          </a:p>
          <a:p>
            <a:pPr>
              <a:lnSpc>
                <a:spcPct val="90000"/>
              </a:lnSpc>
            </a:pPr>
            <a:r>
              <a:rPr lang="en-US" sz="2400"/>
              <a:t>First lot of equipment is delivered in institute</a:t>
            </a:r>
          </a:p>
          <a:p>
            <a:pPr>
              <a:lnSpc>
                <a:spcPct val="90000"/>
              </a:lnSpc>
            </a:pPr>
            <a:r>
              <a:rPr lang="en-US" sz="2400"/>
              <a:t>The query in the ministry for deriving the license to import of graphite from Germany is made</a:t>
            </a:r>
          </a:p>
          <a:p>
            <a:pPr>
              <a:lnSpc>
                <a:spcPct val="90000"/>
              </a:lnSpc>
            </a:pPr>
            <a:r>
              <a:rPr lang="en-US" sz="2400"/>
              <a:t>Agreement of the contract on delivery of necessary amount of uranium dioxide is under way</a:t>
            </a:r>
            <a:endParaRPr lang="ru-RU" sz="2400"/>
          </a:p>
          <a:p>
            <a:pPr>
              <a:lnSpc>
                <a:spcPct val="90000"/>
              </a:lnSpc>
              <a:buFontTx/>
              <a:buNone/>
            </a:pPr>
            <a:endParaRPr lang="en-US" sz="2400"/>
          </a:p>
          <a:p>
            <a:pPr>
              <a:lnSpc>
                <a:spcPct val="90000"/>
              </a:lnSpc>
              <a:buFontTx/>
              <a:buNone/>
            </a:pPr>
            <a:r>
              <a:rPr lang="en-US" sz="2400">
                <a:solidFill>
                  <a:schemeClr val="hlink"/>
                </a:solidFill>
              </a:rPr>
              <a:t>Note. Procedure of materials and equipment procurement is appreciably impeded concerning the stated terms</a:t>
            </a:r>
            <a:endParaRPr lang="ru-RU" sz="2400">
              <a:solidFill>
                <a:schemeClr val="hlink"/>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liennummernplatzhalter 5"/>
          <p:cNvSpPr>
            <a:spLocks noGrp="1"/>
          </p:cNvSpPr>
          <p:nvPr>
            <p:ph type="sldNum" sz="quarter" idx="12"/>
          </p:nvPr>
        </p:nvSpPr>
        <p:spPr/>
        <p:txBody>
          <a:bodyPr/>
          <a:lstStyle/>
          <a:p>
            <a:fld id="{5E37C3A7-2ECE-4020-9788-5D129E331A50}" type="slidenum">
              <a:rPr lang="ru-RU"/>
              <a:pPr/>
              <a:t>16</a:t>
            </a:fld>
            <a:endParaRPr lang="ru-RU"/>
          </a:p>
        </p:txBody>
      </p:sp>
      <p:sp>
        <p:nvSpPr>
          <p:cNvPr id="21506" name="Rectangle 2"/>
          <p:cNvSpPr>
            <a:spLocks noGrp="1" noChangeArrowheads="1"/>
          </p:cNvSpPr>
          <p:nvPr>
            <p:ph type="title"/>
          </p:nvPr>
        </p:nvSpPr>
        <p:spPr/>
        <p:txBody>
          <a:bodyPr/>
          <a:lstStyle/>
          <a:p>
            <a:pPr algn="ctr"/>
            <a:r>
              <a:rPr lang="en-US" sz="3200" b="1"/>
              <a:t>Conclusions</a:t>
            </a:r>
          </a:p>
        </p:txBody>
      </p:sp>
      <p:sp>
        <p:nvSpPr>
          <p:cNvPr id="21507" name="Rectangle 3"/>
          <p:cNvSpPr>
            <a:spLocks noGrp="1" noChangeArrowheads="1"/>
          </p:cNvSpPr>
          <p:nvPr>
            <p:ph type="body" idx="1"/>
          </p:nvPr>
        </p:nvSpPr>
        <p:spPr>
          <a:xfrm>
            <a:off x="179388" y="1700213"/>
            <a:ext cx="8713787" cy="3997325"/>
          </a:xfrm>
        </p:spPr>
        <p:txBody>
          <a:bodyPr/>
          <a:lstStyle/>
          <a:p>
            <a:pPr>
              <a:lnSpc>
                <a:spcPct val="80000"/>
              </a:lnSpc>
              <a:spcBef>
                <a:spcPct val="40000"/>
              </a:spcBef>
            </a:pPr>
            <a:r>
              <a:rPr lang="en-US" sz="2400"/>
              <a:t>Basic works of project Working Plan are under way</a:t>
            </a:r>
          </a:p>
          <a:p>
            <a:pPr>
              <a:lnSpc>
                <a:spcPct val="80000"/>
              </a:lnSpc>
              <a:spcBef>
                <a:spcPct val="40000"/>
              </a:spcBef>
            </a:pPr>
            <a:r>
              <a:rPr lang="en-US" sz="2400"/>
              <a:t>Calculation of electric melting furnace for improving of heating mode and increase of loaded mass are under way</a:t>
            </a:r>
          </a:p>
          <a:p>
            <a:pPr>
              <a:lnSpc>
                <a:spcPct val="80000"/>
              </a:lnSpc>
              <a:spcBef>
                <a:spcPct val="40000"/>
              </a:spcBef>
            </a:pPr>
            <a:r>
              <a:rPr lang="en-US" sz="2400"/>
              <a:t>Testing of heater for molten corium is continued and new electrodes design is developed</a:t>
            </a:r>
          </a:p>
          <a:p>
            <a:pPr>
              <a:lnSpc>
                <a:spcPct val="80000"/>
              </a:lnSpc>
              <a:spcBef>
                <a:spcPct val="40000"/>
              </a:spcBef>
            </a:pPr>
            <a:r>
              <a:rPr lang="en-US" sz="2400"/>
              <a:t>RPV model and corium pool behavior have been calculated</a:t>
            </a:r>
          </a:p>
          <a:p>
            <a:pPr>
              <a:lnSpc>
                <a:spcPct val="80000"/>
              </a:lnSpc>
              <a:spcBef>
                <a:spcPct val="40000"/>
              </a:spcBef>
            </a:pPr>
            <a:r>
              <a:rPr lang="en-US" sz="2400"/>
              <a:t>Technique of Zr- coating application on large scale crucible and electrode nozzles is under way</a:t>
            </a:r>
          </a:p>
          <a:p>
            <a:pPr>
              <a:lnSpc>
                <a:spcPct val="80000"/>
              </a:lnSpc>
              <a:spcBef>
                <a:spcPct val="40000"/>
              </a:spcBef>
            </a:pPr>
            <a:r>
              <a:rPr lang="en-US" sz="2400"/>
              <a:t>Data measuring and data acquisition system improvement  is performed</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liennummernplatzhalter 5"/>
          <p:cNvSpPr>
            <a:spLocks noGrp="1"/>
          </p:cNvSpPr>
          <p:nvPr>
            <p:ph type="sldNum" sz="quarter" idx="12"/>
          </p:nvPr>
        </p:nvSpPr>
        <p:spPr/>
        <p:txBody>
          <a:bodyPr/>
          <a:lstStyle/>
          <a:p>
            <a:fld id="{909C4675-4697-4ACA-9E0A-4A9530D6C627}" type="slidenum">
              <a:rPr lang="ru-RU"/>
              <a:pPr/>
              <a:t>2</a:t>
            </a:fld>
            <a:endParaRPr lang="ru-RU"/>
          </a:p>
        </p:txBody>
      </p:sp>
      <p:sp>
        <p:nvSpPr>
          <p:cNvPr id="4098" name="Rectangle 2"/>
          <p:cNvSpPr>
            <a:spLocks noGrp="1" noChangeArrowheads="1"/>
          </p:cNvSpPr>
          <p:nvPr>
            <p:ph type="title"/>
          </p:nvPr>
        </p:nvSpPr>
        <p:spPr>
          <a:xfrm>
            <a:off x="457200" y="476250"/>
            <a:ext cx="8229600" cy="1008063"/>
          </a:xfrm>
        </p:spPr>
        <p:txBody>
          <a:bodyPr/>
          <a:lstStyle/>
          <a:p>
            <a:r>
              <a:rPr lang="en-US" sz="3200" b="1"/>
              <a:t>Presentation contents</a:t>
            </a:r>
            <a:endParaRPr lang="ru-RU" sz="3200" b="1"/>
          </a:p>
        </p:txBody>
      </p:sp>
      <p:sp>
        <p:nvSpPr>
          <p:cNvPr id="4099" name="Rectangle 3"/>
          <p:cNvSpPr>
            <a:spLocks noGrp="1" noChangeArrowheads="1"/>
          </p:cNvSpPr>
          <p:nvPr>
            <p:ph type="body" idx="1"/>
          </p:nvPr>
        </p:nvSpPr>
        <p:spPr>
          <a:xfrm>
            <a:off x="431800" y="1520825"/>
            <a:ext cx="8229600" cy="4537075"/>
          </a:xfrm>
        </p:spPr>
        <p:txBody>
          <a:bodyPr/>
          <a:lstStyle/>
          <a:p>
            <a:pPr>
              <a:lnSpc>
                <a:spcPct val="80000"/>
              </a:lnSpc>
              <a:spcBef>
                <a:spcPct val="40000"/>
              </a:spcBef>
            </a:pPr>
            <a:r>
              <a:rPr lang="en-US" sz="2000"/>
              <a:t>Introduction</a:t>
            </a:r>
          </a:p>
          <a:p>
            <a:pPr>
              <a:lnSpc>
                <a:spcPct val="80000"/>
              </a:lnSpc>
              <a:spcBef>
                <a:spcPct val="40000"/>
              </a:spcBef>
            </a:pPr>
            <a:r>
              <a:rPr lang="en-US" sz="2000"/>
              <a:t>Main directions of work and results</a:t>
            </a:r>
          </a:p>
          <a:p>
            <a:pPr marL="1223963" lvl="1" indent="-325438">
              <a:lnSpc>
                <a:spcPct val="80000"/>
              </a:lnSpc>
              <a:spcBef>
                <a:spcPct val="40000"/>
              </a:spcBef>
              <a:buFont typeface="Wingdings" pitchFamily="2" charset="2"/>
              <a:buChar char="q"/>
            </a:pPr>
            <a:r>
              <a:rPr lang="en-US" sz="2000"/>
              <a:t>Electric melting furnace (EMF) improvement</a:t>
            </a:r>
          </a:p>
          <a:p>
            <a:pPr marL="1223963" lvl="1" indent="-325438">
              <a:lnSpc>
                <a:spcPct val="80000"/>
              </a:lnSpc>
              <a:spcBef>
                <a:spcPct val="40000"/>
              </a:spcBef>
              <a:buFont typeface="Wingdings" pitchFamily="2" charset="2"/>
              <a:buChar char="q"/>
            </a:pPr>
            <a:r>
              <a:rPr lang="en-US" sz="2000"/>
              <a:t>Test section (TS) design (RPV model)</a:t>
            </a:r>
          </a:p>
          <a:p>
            <a:pPr marL="1223963" lvl="1" indent="-325438">
              <a:lnSpc>
                <a:spcPct val="80000"/>
              </a:lnSpc>
              <a:spcBef>
                <a:spcPct val="40000"/>
              </a:spcBef>
              <a:buFont typeface="Wingdings" pitchFamily="2" charset="2"/>
              <a:buChar char="q"/>
            </a:pPr>
            <a:r>
              <a:rPr lang="en-US" sz="2000"/>
              <a:t>Device for decay heat modeling (DDHM) design and testing</a:t>
            </a:r>
          </a:p>
          <a:p>
            <a:pPr marL="1223963" lvl="1" indent="-325438">
              <a:lnSpc>
                <a:spcPct val="80000"/>
              </a:lnSpc>
              <a:spcBef>
                <a:spcPct val="40000"/>
              </a:spcBef>
              <a:buFont typeface="Wingdings" pitchFamily="2" charset="2"/>
              <a:buChar char="q"/>
            </a:pPr>
            <a:r>
              <a:rPr lang="en-US" sz="2000"/>
              <a:t>Testing and modernization of technological systems</a:t>
            </a:r>
          </a:p>
          <a:p>
            <a:pPr marL="1223963" lvl="1" indent="-325438">
              <a:lnSpc>
                <a:spcPct val="80000"/>
              </a:lnSpc>
              <a:spcBef>
                <a:spcPct val="40000"/>
              </a:spcBef>
              <a:buFont typeface="Wingdings" pitchFamily="2" charset="2"/>
              <a:buChar char="q"/>
            </a:pPr>
            <a:r>
              <a:rPr lang="en-US" sz="2000"/>
              <a:t>Pre-calculation of above items</a:t>
            </a:r>
          </a:p>
          <a:p>
            <a:pPr marL="1223963" lvl="1" indent="-325438">
              <a:lnSpc>
                <a:spcPct val="80000"/>
              </a:lnSpc>
              <a:spcBef>
                <a:spcPct val="40000"/>
              </a:spcBef>
              <a:buFont typeface="Wingdings" pitchFamily="2" charset="2"/>
              <a:buChar char="q"/>
            </a:pPr>
            <a:r>
              <a:rPr lang="en-US" sz="2000"/>
              <a:t>Testing and modernization of data measurement system</a:t>
            </a:r>
          </a:p>
          <a:p>
            <a:pPr marL="1223963" lvl="1" indent="-325438">
              <a:lnSpc>
                <a:spcPct val="80000"/>
              </a:lnSpc>
              <a:spcBef>
                <a:spcPct val="40000"/>
              </a:spcBef>
              <a:buFont typeface="Wingdings" pitchFamily="2" charset="2"/>
              <a:buChar char="q"/>
            </a:pPr>
            <a:r>
              <a:rPr lang="en-US" sz="2000"/>
              <a:t>Zirconium coating tests results</a:t>
            </a:r>
          </a:p>
          <a:p>
            <a:pPr marL="1223963" lvl="1" indent="-325438">
              <a:lnSpc>
                <a:spcPct val="80000"/>
              </a:lnSpc>
              <a:spcBef>
                <a:spcPct val="40000"/>
              </a:spcBef>
              <a:buFont typeface="Wingdings" pitchFamily="2" charset="2"/>
              <a:buChar char="q"/>
            </a:pPr>
            <a:r>
              <a:rPr lang="en-US" sz="2000"/>
              <a:t>Development of technique of Zr application </a:t>
            </a:r>
            <a:br>
              <a:rPr lang="en-US" sz="2000"/>
            </a:br>
            <a:r>
              <a:rPr lang="en-US" sz="2000"/>
              <a:t>on the electrode nozzle outer surface</a:t>
            </a:r>
          </a:p>
          <a:p>
            <a:pPr>
              <a:lnSpc>
                <a:spcPct val="80000"/>
              </a:lnSpc>
              <a:spcBef>
                <a:spcPct val="40000"/>
              </a:spcBef>
            </a:pPr>
            <a:r>
              <a:rPr lang="en-US" sz="2000"/>
              <a:t>Conclusions</a:t>
            </a:r>
            <a:endParaRPr lang="ru-RU" sz="200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liennummernplatzhalter 5"/>
          <p:cNvSpPr>
            <a:spLocks noGrp="1"/>
          </p:cNvSpPr>
          <p:nvPr>
            <p:ph type="sldNum" sz="quarter" idx="12"/>
          </p:nvPr>
        </p:nvSpPr>
        <p:spPr/>
        <p:txBody>
          <a:bodyPr/>
          <a:lstStyle/>
          <a:p>
            <a:fld id="{C0756A0E-7536-49DD-BB76-CFD14DD782FC}" type="slidenum">
              <a:rPr lang="ru-RU"/>
              <a:pPr/>
              <a:t>3</a:t>
            </a:fld>
            <a:endParaRPr lang="ru-RU"/>
          </a:p>
        </p:txBody>
      </p:sp>
      <p:sp>
        <p:nvSpPr>
          <p:cNvPr id="88066" name="Rectangle 2"/>
          <p:cNvSpPr>
            <a:spLocks noGrp="1" noChangeArrowheads="1"/>
          </p:cNvSpPr>
          <p:nvPr>
            <p:ph type="title"/>
          </p:nvPr>
        </p:nvSpPr>
        <p:spPr>
          <a:xfrm>
            <a:off x="468313" y="333375"/>
            <a:ext cx="8229600" cy="863600"/>
          </a:xfrm>
        </p:spPr>
        <p:txBody>
          <a:bodyPr/>
          <a:lstStyle/>
          <a:p>
            <a:pPr algn="ctr"/>
            <a:r>
              <a:rPr lang="en-US" sz="3200" b="1"/>
              <a:t>Introduction</a:t>
            </a:r>
            <a:endParaRPr lang="ru-RU" sz="3200" b="1"/>
          </a:p>
        </p:txBody>
      </p:sp>
      <p:sp>
        <p:nvSpPr>
          <p:cNvPr id="88067" name="Rectangle 3"/>
          <p:cNvSpPr>
            <a:spLocks noGrp="1" noChangeArrowheads="1"/>
          </p:cNvSpPr>
          <p:nvPr>
            <p:ph type="body" idx="1"/>
          </p:nvPr>
        </p:nvSpPr>
        <p:spPr>
          <a:xfrm>
            <a:off x="457200" y="1808163"/>
            <a:ext cx="8229600" cy="3168650"/>
          </a:xfrm>
        </p:spPr>
        <p:txBody>
          <a:bodyPr/>
          <a:lstStyle/>
          <a:p>
            <a:pPr>
              <a:lnSpc>
                <a:spcPct val="80000"/>
              </a:lnSpc>
              <a:spcBef>
                <a:spcPct val="40000"/>
              </a:spcBef>
            </a:pPr>
            <a:r>
              <a:rPr lang="en-US" sz="2000"/>
              <a:t>Project K-1265 has been started from May 1, 2006</a:t>
            </a:r>
          </a:p>
          <a:p>
            <a:pPr>
              <a:lnSpc>
                <a:spcPct val="80000"/>
              </a:lnSpc>
              <a:spcBef>
                <a:spcPct val="40000"/>
              </a:spcBef>
            </a:pPr>
            <a:r>
              <a:rPr lang="en-US" sz="2000"/>
              <a:t>Operations are fulfilled according to the confirmed Working Plan (for today while there are no terminated operations)</a:t>
            </a:r>
          </a:p>
          <a:p>
            <a:pPr>
              <a:lnSpc>
                <a:spcPct val="80000"/>
              </a:lnSpc>
              <a:spcBef>
                <a:spcPct val="40000"/>
              </a:spcBef>
            </a:pPr>
            <a:r>
              <a:rPr lang="en-US" sz="2000"/>
              <a:t>Detailed work schedule for current quarter is made. Each item of this plan is terminated by the correspondent interim report. The annual report will be issued on the basis of these interim reports</a:t>
            </a:r>
            <a:endParaRPr lang="en-US" sz="2000">
              <a:solidFill>
                <a:schemeClr val="hlink"/>
              </a:solidFill>
            </a:endParaRPr>
          </a:p>
          <a:p>
            <a:pPr>
              <a:lnSpc>
                <a:spcPct val="80000"/>
              </a:lnSpc>
              <a:spcBef>
                <a:spcPct val="40000"/>
              </a:spcBef>
            </a:pPr>
            <a:r>
              <a:rPr lang="en-US" sz="2000">
                <a:solidFill>
                  <a:schemeClr val="hlink"/>
                </a:solidFill>
              </a:rPr>
              <a:t>Requests for procurement of materials and equipment were sent to ISTC office. First lot of equipment is delivered in IAE</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Foliennummernplatzhalter 5"/>
          <p:cNvSpPr>
            <a:spLocks noGrp="1"/>
          </p:cNvSpPr>
          <p:nvPr>
            <p:ph type="sldNum" sz="quarter" idx="12"/>
          </p:nvPr>
        </p:nvSpPr>
        <p:spPr/>
        <p:txBody>
          <a:bodyPr/>
          <a:lstStyle/>
          <a:p>
            <a:fld id="{5277DF20-99C6-4B9C-897C-1254B87CDD10}" type="slidenum">
              <a:rPr lang="ru-RU"/>
              <a:pPr/>
              <a:t>4</a:t>
            </a:fld>
            <a:endParaRPr lang="ru-RU"/>
          </a:p>
        </p:txBody>
      </p:sp>
      <p:sp>
        <p:nvSpPr>
          <p:cNvPr id="131074" name="Rectangle 2"/>
          <p:cNvSpPr>
            <a:spLocks noGrp="1" noChangeArrowheads="1"/>
          </p:cNvSpPr>
          <p:nvPr>
            <p:ph type="title"/>
          </p:nvPr>
        </p:nvSpPr>
        <p:spPr>
          <a:xfrm>
            <a:off x="457200" y="476250"/>
            <a:ext cx="8229600" cy="828675"/>
          </a:xfrm>
        </p:spPr>
        <p:txBody>
          <a:bodyPr/>
          <a:lstStyle/>
          <a:p>
            <a:pPr algn="ctr"/>
            <a:r>
              <a:rPr lang="en-US" sz="3200" b="1"/>
              <a:t>Work structure and objectives</a:t>
            </a:r>
            <a:endParaRPr lang="ru-RU" sz="3200" b="1"/>
          </a:p>
        </p:txBody>
      </p:sp>
      <p:sp>
        <p:nvSpPr>
          <p:cNvPr id="131144" name="AutoShape 72"/>
          <p:cNvSpPr>
            <a:spLocks noChangeAspect="1" noChangeArrowheads="1"/>
          </p:cNvSpPr>
          <p:nvPr/>
        </p:nvSpPr>
        <p:spPr bwMode="auto">
          <a:xfrm>
            <a:off x="215900" y="1376363"/>
            <a:ext cx="8677275" cy="4714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a:p>
        </p:txBody>
      </p:sp>
      <p:sp>
        <p:nvSpPr>
          <p:cNvPr id="131146" name="Rectangle 74"/>
          <p:cNvSpPr>
            <a:spLocks noChangeArrowheads="1"/>
          </p:cNvSpPr>
          <p:nvPr/>
        </p:nvSpPr>
        <p:spPr bwMode="auto">
          <a:xfrm>
            <a:off x="7386638" y="1376363"/>
            <a:ext cx="1506537" cy="3913187"/>
          </a:xfrm>
          <a:prstGeom prst="rect">
            <a:avLst/>
          </a:prstGeom>
          <a:solidFill>
            <a:srgbClr val="CC99FF"/>
          </a:solidFill>
          <a:ln w="9525">
            <a:solidFill>
              <a:srgbClr val="CC99FF"/>
            </a:solidFill>
            <a:miter lim="800000"/>
            <a:headEnd/>
            <a:tailEnd/>
          </a:ln>
        </p:spPr>
        <p:txBody>
          <a:bodyPr/>
          <a:lstStyle/>
          <a:p>
            <a:endParaRPr lang="de-DE"/>
          </a:p>
        </p:txBody>
      </p:sp>
      <p:sp>
        <p:nvSpPr>
          <p:cNvPr id="131147" name="Rectangle 75"/>
          <p:cNvSpPr>
            <a:spLocks noChangeArrowheads="1"/>
          </p:cNvSpPr>
          <p:nvPr/>
        </p:nvSpPr>
        <p:spPr bwMode="auto">
          <a:xfrm>
            <a:off x="5291138" y="1376363"/>
            <a:ext cx="1900237" cy="3913187"/>
          </a:xfrm>
          <a:prstGeom prst="rect">
            <a:avLst/>
          </a:prstGeom>
          <a:solidFill>
            <a:srgbClr val="00CCFF"/>
          </a:solidFill>
          <a:ln w="9525">
            <a:solidFill>
              <a:srgbClr val="00CCFF"/>
            </a:solidFill>
            <a:miter lim="800000"/>
            <a:headEnd/>
            <a:tailEnd/>
          </a:ln>
        </p:spPr>
        <p:txBody>
          <a:bodyPr/>
          <a:lstStyle/>
          <a:p>
            <a:endParaRPr lang="de-DE"/>
          </a:p>
        </p:txBody>
      </p:sp>
      <p:sp>
        <p:nvSpPr>
          <p:cNvPr id="131148" name="Rectangle 76"/>
          <p:cNvSpPr>
            <a:spLocks noChangeArrowheads="1"/>
          </p:cNvSpPr>
          <p:nvPr/>
        </p:nvSpPr>
        <p:spPr bwMode="auto">
          <a:xfrm>
            <a:off x="3703638" y="1376363"/>
            <a:ext cx="1374775" cy="4175125"/>
          </a:xfrm>
          <a:prstGeom prst="rect">
            <a:avLst/>
          </a:prstGeom>
          <a:solidFill>
            <a:srgbClr val="00FFFF"/>
          </a:solidFill>
          <a:ln w="9525">
            <a:solidFill>
              <a:srgbClr val="00FFFF"/>
            </a:solidFill>
            <a:miter lim="800000"/>
            <a:headEnd/>
            <a:tailEnd/>
          </a:ln>
        </p:spPr>
        <p:txBody>
          <a:bodyPr/>
          <a:lstStyle/>
          <a:p>
            <a:endParaRPr lang="de-DE"/>
          </a:p>
        </p:txBody>
      </p:sp>
      <p:sp>
        <p:nvSpPr>
          <p:cNvPr id="131149" name="Rectangle 77"/>
          <p:cNvSpPr>
            <a:spLocks noChangeArrowheads="1"/>
          </p:cNvSpPr>
          <p:nvPr/>
        </p:nvSpPr>
        <p:spPr bwMode="auto">
          <a:xfrm>
            <a:off x="1952625" y="1376363"/>
            <a:ext cx="1292225" cy="3700462"/>
          </a:xfrm>
          <a:prstGeom prst="rect">
            <a:avLst/>
          </a:prstGeom>
          <a:solidFill>
            <a:srgbClr val="FF6600"/>
          </a:solidFill>
          <a:ln w="9525">
            <a:solidFill>
              <a:srgbClr val="FF6600"/>
            </a:solidFill>
            <a:miter lim="800000"/>
            <a:headEnd/>
            <a:tailEnd/>
          </a:ln>
        </p:spPr>
        <p:txBody>
          <a:bodyPr/>
          <a:lstStyle/>
          <a:p>
            <a:endParaRPr lang="de-DE"/>
          </a:p>
        </p:txBody>
      </p:sp>
      <p:sp>
        <p:nvSpPr>
          <p:cNvPr id="131150" name="Rectangle 78"/>
          <p:cNvSpPr>
            <a:spLocks noChangeArrowheads="1"/>
          </p:cNvSpPr>
          <p:nvPr/>
        </p:nvSpPr>
        <p:spPr bwMode="auto">
          <a:xfrm>
            <a:off x="249238" y="1376363"/>
            <a:ext cx="1293812" cy="3700462"/>
          </a:xfrm>
          <a:prstGeom prst="rect">
            <a:avLst/>
          </a:prstGeom>
          <a:solidFill>
            <a:srgbClr val="FF9900"/>
          </a:solidFill>
          <a:ln w="9525">
            <a:solidFill>
              <a:srgbClr val="FF9900"/>
            </a:solidFill>
            <a:miter lim="800000"/>
            <a:headEnd/>
            <a:tailEnd/>
          </a:ln>
        </p:spPr>
        <p:txBody>
          <a:bodyPr/>
          <a:lstStyle/>
          <a:p>
            <a:endParaRPr lang="de-DE"/>
          </a:p>
        </p:txBody>
      </p:sp>
      <p:sp>
        <p:nvSpPr>
          <p:cNvPr id="131151" name="Text Box 79"/>
          <p:cNvSpPr txBox="1">
            <a:spLocks noChangeArrowheads="1"/>
          </p:cNvSpPr>
          <p:nvPr/>
        </p:nvSpPr>
        <p:spPr bwMode="auto">
          <a:xfrm>
            <a:off x="331788" y="1441450"/>
            <a:ext cx="1096962" cy="311150"/>
          </a:xfrm>
          <a:prstGeom prst="rect">
            <a:avLst/>
          </a:prstGeom>
          <a:solidFill>
            <a:srgbClr val="FFFFFF"/>
          </a:solidFill>
          <a:ln w="9525">
            <a:solidFill>
              <a:srgbClr val="000000"/>
            </a:solidFill>
            <a:miter lim="800000"/>
            <a:headEnd/>
            <a:tailEnd/>
          </a:ln>
        </p:spPr>
        <p:txBody>
          <a:bodyPr lIns="18000" tIns="10800" rIns="18000" bIns="10800"/>
          <a:lstStyle/>
          <a:p>
            <a:pPr algn="ctr">
              <a:spcBef>
                <a:spcPts val="300"/>
              </a:spcBef>
            </a:pPr>
            <a:r>
              <a:rPr lang="en-US" sz="1200" b="1">
                <a:solidFill>
                  <a:schemeClr val="bg1"/>
                </a:solidFill>
                <a:latin typeface="Arial" charset="0"/>
              </a:rPr>
              <a:t>EMF</a:t>
            </a:r>
            <a:endParaRPr lang="ru-RU" sz="1800">
              <a:solidFill>
                <a:schemeClr val="bg1"/>
              </a:solidFill>
            </a:endParaRPr>
          </a:p>
        </p:txBody>
      </p:sp>
      <p:sp>
        <p:nvSpPr>
          <p:cNvPr id="131152" name="Text Box 80"/>
          <p:cNvSpPr txBox="1">
            <a:spLocks noChangeArrowheads="1"/>
          </p:cNvSpPr>
          <p:nvPr/>
        </p:nvSpPr>
        <p:spPr bwMode="auto">
          <a:xfrm>
            <a:off x="1978025" y="1441450"/>
            <a:ext cx="1228725" cy="311150"/>
          </a:xfrm>
          <a:prstGeom prst="rect">
            <a:avLst/>
          </a:prstGeom>
          <a:solidFill>
            <a:srgbClr val="FFFFFF"/>
          </a:solidFill>
          <a:ln w="9525">
            <a:solidFill>
              <a:srgbClr val="000000"/>
            </a:solidFill>
            <a:miter lim="800000"/>
            <a:headEnd/>
            <a:tailEnd/>
          </a:ln>
        </p:spPr>
        <p:txBody>
          <a:bodyPr lIns="18000" tIns="10800" rIns="18000" bIns="10800"/>
          <a:lstStyle/>
          <a:p>
            <a:pPr algn="ctr">
              <a:spcBef>
                <a:spcPts val="300"/>
              </a:spcBef>
            </a:pPr>
            <a:r>
              <a:rPr lang="en-US" sz="1200" b="1">
                <a:solidFill>
                  <a:schemeClr val="bg1"/>
                </a:solidFill>
                <a:latin typeface="Arial" charset="0"/>
              </a:rPr>
              <a:t>DDHM</a:t>
            </a:r>
            <a:endParaRPr lang="ru-RU" sz="1800">
              <a:solidFill>
                <a:schemeClr val="bg1"/>
              </a:solidFill>
            </a:endParaRPr>
          </a:p>
        </p:txBody>
      </p:sp>
      <p:sp>
        <p:nvSpPr>
          <p:cNvPr id="131153" name="Text Box 81"/>
          <p:cNvSpPr txBox="1">
            <a:spLocks noChangeArrowheads="1"/>
          </p:cNvSpPr>
          <p:nvPr/>
        </p:nvSpPr>
        <p:spPr bwMode="auto">
          <a:xfrm>
            <a:off x="3794125" y="1441450"/>
            <a:ext cx="1211263" cy="311150"/>
          </a:xfrm>
          <a:prstGeom prst="rect">
            <a:avLst/>
          </a:prstGeom>
          <a:solidFill>
            <a:srgbClr val="FFFFFF"/>
          </a:solidFill>
          <a:ln w="9525">
            <a:solidFill>
              <a:srgbClr val="000000"/>
            </a:solidFill>
            <a:miter lim="800000"/>
            <a:headEnd/>
            <a:tailEnd/>
          </a:ln>
        </p:spPr>
        <p:txBody>
          <a:bodyPr lIns="18000" tIns="10800" rIns="18000" bIns="10800"/>
          <a:lstStyle/>
          <a:p>
            <a:pPr algn="ctr">
              <a:spcBef>
                <a:spcPts val="300"/>
              </a:spcBef>
            </a:pPr>
            <a:r>
              <a:rPr lang="en-US" sz="1200" b="1">
                <a:solidFill>
                  <a:schemeClr val="bg1"/>
                </a:solidFill>
                <a:latin typeface="Arial" charset="0"/>
              </a:rPr>
              <a:t>Test section</a:t>
            </a:r>
            <a:endParaRPr lang="ru-RU" sz="1800">
              <a:solidFill>
                <a:schemeClr val="bg1"/>
              </a:solidFill>
            </a:endParaRPr>
          </a:p>
        </p:txBody>
      </p:sp>
      <p:sp>
        <p:nvSpPr>
          <p:cNvPr id="131154" name="Text Box 82"/>
          <p:cNvSpPr txBox="1">
            <a:spLocks noChangeArrowheads="1"/>
          </p:cNvSpPr>
          <p:nvPr/>
        </p:nvSpPr>
        <p:spPr bwMode="auto">
          <a:xfrm>
            <a:off x="5389563" y="1441450"/>
            <a:ext cx="1763712" cy="311150"/>
          </a:xfrm>
          <a:prstGeom prst="rect">
            <a:avLst/>
          </a:prstGeom>
          <a:solidFill>
            <a:srgbClr val="FFFFFF"/>
          </a:solidFill>
          <a:ln w="9525">
            <a:solidFill>
              <a:srgbClr val="000000"/>
            </a:solidFill>
            <a:miter lim="800000"/>
            <a:headEnd/>
            <a:tailEnd/>
          </a:ln>
        </p:spPr>
        <p:txBody>
          <a:bodyPr lIns="18000" tIns="10800" rIns="18000" bIns="10800"/>
          <a:lstStyle/>
          <a:p>
            <a:pPr algn="ctr">
              <a:spcBef>
                <a:spcPts val="300"/>
              </a:spcBef>
            </a:pPr>
            <a:r>
              <a:rPr lang="en-US" sz="1200" b="1">
                <a:solidFill>
                  <a:schemeClr val="bg1"/>
                </a:solidFill>
                <a:latin typeface="Arial" charset="0"/>
              </a:rPr>
              <a:t>Technological systems</a:t>
            </a:r>
            <a:endParaRPr lang="ru-RU" sz="1800">
              <a:solidFill>
                <a:schemeClr val="bg1"/>
              </a:solidFill>
            </a:endParaRPr>
          </a:p>
        </p:txBody>
      </p:sp>
      <p:sp>
        <p:nvSpPr>
          <p:cNvPr id="131155" name="Text Box 83"/>
          <p:cNvSpPr txBox="1">
            <a:spLocks noChangeArrowheads="1"/>
          </p:cNvSpPr>
          <p:nvPr/>
        </p:nvSpPr>
        <p:spPr bwMode="auto">
          <a:xfrm>
            <a:off x="7689850" y="1441450"/>
            <a:ext cx="982663" cy="311150"/>
          </a:xfrm>
          <a:prstGeom prst="rect">
            <a:avLst/>
          </a:prstGeom>
          <a:solidFill>
            <a:srgbClr val="FFFFFF"/>
          </a:solidFill>
          <a:ln w="9525">
            <a:solidFill>
              <a:srgbClr val="000000"/>
            </a:solidFill>
            <a:miter lim="800000"/>
            <a:headEnd/>
            <a:tailEnd/>
          </a:ln>
        </p:spPr>
        <p:txBody>
          <a:bodyPr lIns="18000" tIns="10800" rIns="18000" bIns="10800"/>
          <a:lstStyle/>
          <a:p>
            <a:pPr algn="ctr">
              <a:spcBef>
                <a:spcPts val="300"/>
              </a:spcBef>
            </a:pPr>
            <a:r>
              <a:rPr lang="en-US" sz="1200" b="1">
                <a:solidFill>
                  <a:schemeClr val="bg1"/>
                </a:solidFill>
                <a:latin typeface="Arial" charset="0"/>
              </a:rPr>
              <a:t>DAS</a:t>
            </a:r>
            <a:endParaRPr lang="ru-RU" sz="1800">
              <a:solidFill>
                <a:schemeClr val="bg1"/>
              </a:solidFill>
            </a:endParaRPr>
          </a:p>
        </p:txBody>
      </p:sp>
      <p:sp>
        <p:nvSpPr>
          <p:cNvPr id="131156" name="Text Box 84"/>
          <p:cNvSpPr txBox="1">
            <a:spLocks noChangeArrowheads="1"/>
          </p:cNvSpPr>
          <p:nvPr/>
        </p:nvSpPr>
        <p:spPr bwMode="auto">
          <a:xfrm>
            <a:off x="331788" y="2097088"/>
            <a:ext cx="1096962" cy="441325"/>
          </a:xfrm>
          <a:prstGeom prst="rect">
            <a:avLst/>
          </a:prstGeom>
          <a:solidFill>
            <a:srgbClr val="FFFFFF"/>
          </a:solidFill>
          <a:ln w="9525">
            <a:solidFill>
              <a:srgbClr val="000000"/>
            </a:solidFill>
            <a:miter lim="800000"/>
            <a:headEnd/>
            <a:tailEnd/>
          </a:ln>
        </p:spPr>
        <p:txBody>
          <a:bodyPr lIns="18000" tIns="10800" rIns="18000" bIns="10800"/>
          <a:lstStyle/>
          <a:p>
            <a:pPr algn="ctr">
              <a:spcBef>
                <a:spcPts val="300"/>
              </a:spcBef>
            </a:pPr>
            <a:r>
              <a:rPr lang="en-US" sz="1200">
                <a:solidFill>
                  <a:schemeClr val="bg1"/>
                </a:solidFill>
                <a:latin typeface="Arial" charset="0"/>
              </a:rPr>
              <a:t>Increase of loading mass</a:t>
            </a:r>
            <a:endParaRPr lang="ru-RU" sz="1800">
              <a:solidFill>
                <a:schemeClr val="bg1"/>
              </a:solidFill>
            </a:endParaRPr>
          </a:p>
        </p:txBody>
      </p:sp>
      <p:sp>
        <p:nvSpPr>
          <p:cNvPr id="131157" name="Text Box 85"/>
          <p:cNvSpPr txBox="1">
            <a:spLocks noChangeArrowheads="1"/>
          </p:cNvSpPr>
          <p:nvPr/>
        </p:nvSpPr>
        <p:spPr bwMode="auto">
          <a:xfrm>
            <a:off x="331788" y="2781300"/>
            <a:ext cx="1096962" cy="641350"/>
          </a:xfrm>
          <a:prstGeom prst="rect">
            <a:avLst/>
          </a:prstGeom>
          <a:solidFill>
            <a:srgbClr val="FFFFFF"/>
          </a:solidFill>
          <a:ln w="9525">
            <a:solidFill>
              <a:srgbClr val="000000"/>
            </a:solidFill>
            <a:miter lim="800000"/>
            <a:headEnd/>
            <a:tailEnd/>
          </a:ln>
        </p:spPr>
        <p:txBody>
          <a:bodyPr lIns="18000" tIns="10800" rIns="18000" bIns="10800"/>
          <a:lstStyle/>
          <a:p>
            <a:pPr algn="ctr">
              <a:spcBef>
                <a:spcPts val="300"/>
              </a:spcBef>
            </a:pPr>
            <a:r>
              <a:rPr lang="en-US" sz="1200">
                <a:solidFill>
                  <a:schemeClr val="bg1"/>
                </a:solidFill>
                <a:latin typeface="Arial" charset="0"/>
              </a:rPr>
              <a:t>Increase of heating efficiency</a:t>
            </a:r>
            <a:endParaRPr lang="ru-RU" sz="1800">
              <a:solidFill>
                <a:schemeClr val="bg1"/>
              </a:solidFill>
            </a:endParaRPr>
          </a:p>
        </p:txBody>
      </p:sp>
      <p:sp>
        <p:nvSpPr>
          <p:cNvPr id="131158" name="Text Box 86"/>
          <p:cNvSpPr txBox="1">
            <a:spLocks noChangeArrowheads="1"/>
          </p:cNvSpPr>
          <p:nvPr/>
        </p:nvSpPr>
        <p:spPr bwMode="auto">
          <a:xfrm>
            <a:off x="331788" y="4329113"/>
            <a:ext cx="1096962" cy="612775"/>
          </a:xfrm>
          <a:prstGeom prst="rect">
            <a:avLst/>
          </a:prstGeom>
          <a:solidFill>
            <a:srgbClr val="FFFFFF"/>
          </a:solidFill>
          <a:ln w="9525">
            <a:solidFill>
              <a:srgbClr val="000000"/>
            </a:solidFill>
            <a:miter lim="800000"/>
            <a:headEnd/>
            <a:tailEnd/>
          </a:ln>
        </p:spPr>
        <p:txBody>
          <a:bodyPr lIns="18000" tIns="10800" rIns="18000" bIns="10800"/>
          <a:lstStyle/>
          <a:p>
            <a:pPr algn="ctr">
              <a:spcBef>
                <a:spcPts val="300"/>
              </a:spcBef>
            </a:pPr>
            <a:r>
              <a:rPr lang="en-US" sz="1200" b="1">
                <a:solidFill>
                  <a:srgbClr val="FF0000"/>
                </a:solidFill>
                <a:latin typeface="Arial" charset="0"/>
              </a:rPr>
              <a:t>Suppression of carbon activity</a:t>
            </a:r>
            <a:endParaRPr lang="ru-RU" sz="1800" b="1">
              <a:solidFill>
                <a:srgbClr val="FF0000"/>
              </a:solidFill>
            </a:endParaRPr>
          </a:p>
        </p:txBody>
      </p:sp>
      <p:sp>
        <p:nvSpPr>
          <p:cNvPr id="131159" name="Text Box 87"/>
          <p:cNvSpPr txBox="1">
            <a:spLocks noChangeArrowheads="1"/>
          </p:cNvSpPr>
          <p:nvPr/>
        </p:nvSpPr>
        <p:spPr bwMode="auto">
          <a:xfrm>
            <a:off x="2043113" y="2032000"/>
            <a:ext cx="1096962" cy="457200"/>
          </a:xfrm>
          <a:prstGeom prst="rect">
            <a:avLst/>
          </a:prstGeom>
          <a:solidFill>
            <a:srgbClr val="FFFFFF"/>
          </a:solidFill>
          <a:ln w="9525">
            <a:solidFill>
              <a:srgbClr val="000000"/>
            </a:solidFill>
            <a:miter lim="800000"/>
            <a:headEnd/>
            <a:tailEnd/>
          </a:ln>
        </p:spPr>
        <p:txBody>
          <a:bodyPr lIns="18000" tIns="10800" rIns="18000" bIns="10800"/>
          <a:lstStyle/>
          <a:p>
            <a:pPr algn="ctr">
              <a:spcBef>
                <a:spcPts val="300"/>
              </a:spcBef>
            </a:pPr>
            <a:r>
              <a:rPr lang="en-US" sz="1200">
                <a:solidFill>
                  <a:schemeClr val="bg1"/>
                </a:solidFill>
                <a:latin typeface="Arial" charset="0"/>
              </a:rPr>
              <a:t>Increase of plasma power</a:t>
            </a:r>
            <a:endParaRPr lang="ru-RU" sz="1800">
              <a:solidFill>
                <a:schemeClr val="bg1"/>
              </a:solidFill>
            </a:endParaRPr>
          </a:p>
        </p:txBody>
      </p:sp>
      <p:sp>
        <p:nvSpPr>
          <p:cNvPr id="131160" name="Text Box 88"/>
          <p:cNvSpPr txBox="1">
            <a:spLocks noChangeArrowheads="1"/>
          </p:cNvSpPr>
          <p:nvPr/>
        </p:nvSpPr>
        <p:spPr bwMode="auto">
          <a:xfrm>
            <a:off x="2043113" y="2673350"/>
            <a:ext cx="1096962" cy="782638"/>
          </a:xfrm>
          <a:prstGeom prst="rect">
            <a:avLst/>
          </a:prstGeom>
          <a:solidFill>
            <a:srgbClr val="FFFFFF"/>
          </a:solidFill>
          <a:ln w="9525">
            <a:solidFill>
              <a:srgbClr val="000000"/>
            </a:solidFill>
            <a:miter lim="800000"/>
            <a:headEnd/>
            <a:tailEnd/>
          </a:ln>
        </p:spPr>
        <p:txBody>
          <a:bodyPr lIns="18000" tIns="10800" rIns="18000" bIns="10800"/>
          <a:lstStyle/>
          <a:p>
            <a:pPr algn="ctr">
              <a:spcBef>
                <a:spcPts val="300"/>
              </a:spcBef>
            </a:pPr>
            <a:r>
              <a:rPr lang="en-US" sz="1200" b="1">
                <a:solidFill>
                  <a:srgbClr val="FF0000"/>
                </a:solidFill>
                <a:latin typeface="Arial" charset="0"/>
              </a:rPr>
              <a:t>Increase of energy release uniformity</a:t>
            </a:r>
            <a:endParaRPr lang="ru-RU" sz="1800" b="1">
              <a:solidFill>
                <a:srgbClr val="FF0000"/>
              </a:solidFill>
            </a:endParaRPr>
          </a:p>
        </p:txBody>
      </p:sp>
      <p:sp>
        <p:nvSpPr>
          <p:cNvPr id="131161" name="Text Box 89"/>
          <p:cNvSpPr txBox="1">
            <a:spLocks noChangeArrowheads="1"/>
          </p:cNvSpPr>
          <p:nvPr/>
        </p:nvSpPr>
        <p:spPr bwMode="auto">
          <a:xfrm>
            <a:off x="2043113" y="4389438"/>
            <a:ext cx="1096962" cy="623887"/>
          </a:xfrm>
          <a:prstGeom prst="rect">
            <a:avLst/>
          </a:prstGeom>
          <a:solidFill>
            <a:srgbClr val="FFFFFF"/>
          </a:solidFill>
          <a:ln w="9525">
            <a:solidFill>
              <a:srgbClr val="000000"/>
            </a:solidFill>
            <a:miter lim="800000"/>
            <a:headEnd/>
            <a:tailEnd/>
          </a:ln>
        </p:spPr>
        <p:txBody>
          <a:bodyPr lIns="18000" tIns="10800" rIns="18000" bIns="10800"/>
          <a:lstStyle/>
          <a:p>
            <a:pPr algn="ctr"/>
            <a:r>
              <a:rPr lang="en-US" sz="1200">
                <a:solidFill>
                  <a:schemeClr val="bg1"/>
                </a:solidFill>
                <a:latin typeface="Arial" charset="0"/>
              </a:rPr>
              <a:t>Increase of </a:t>
            </a:r>
            <a:br>
              <a:rPr lang="en-US" sz="1200">
                <a:solidFill>
                  <a:schemeClr val="bg1"/>
                </a:solidFill>
                <a:latin typeface="Arial" charset="0"/>
              </a:rPr>
            </a:br>
            <a:r>
              <a:rPr lang="en-US" sz="1200">
                <a:solidFill>
                  <a:schemeClr val="bg1"/>
                </a:solidFill>
                <a:latin typeface="Arial" charset="0"/>
              </a:rPr>
              <a:t>Zr-coating efficiency</a:t>
            </a:r>
            <a:endParaRPr lang="ru-RU" sz="1800">
              <a:solidFill>
                <a:schemeClr val="bg1"/>
              </a:solidFill>
            </a:endParaRPr>
          </a:p>
        </p:txBody>
      </p:sp>
      <p:sp>
        <p:nvSpPr>
          <p:cNvPr id="131162" name="Text Box 90"/>
          <p:cNvSpPr txBox="1">
            <a:spLocks noChangeArrowheads="1"/>
          </p:cNvSpPr>
          <p:nvPr/>
        </p:nvSpPr>
        <p:spPr bwMode="auto">
          <a:xfrm>
            <a:off x="2043113" y="3668713"/>
            <a:ext cx="1096962" cy="623887"/>
          </a:xfrm>
          <a:prstGeom prst="rect">
            <a:avLst/>
          </a:prstGeom>
          <a:solidFill>
            <a:srgbClr val="FFFFFF"/>
          </a:solidFill>
          <a:ln w="9525">
            <a:solidFill>
              <a:srgbClr val="000000"/>
            </a:solidFill>
            <a:miter lim="800000"/>
            <a:headEnd/>
            <a:tailEnd/>
          </a:ln>
        </p:spPr>
        <p:txBody>
          <a:bodyPr lIns="18000" tIns="10800" rIns="18000" bIns="10800"/>
          <a:lstStyle/>
          <a:p>
            <a:pPr algn="ctr">
              <a:spcBef>
                <a:spcPts val="300"/>
              </a:spcBef>
            </a:pPr>
            <a:r>
              <a:rPr lang="en-US" sz="1200" b="1">
                <a:solidFill>
                  <a:srgbClr val="FF0000"/>
                </a:solidFill>
                <a:latin typeface="Arial" charset="0"/>
              </a:rPr>
              <a:t>Suppression of carbon activity</a:t>
            </a:r>
            <a:endParaRPr lang="ru-RU" sz="1800" b="1">
              <a:solidFill>
                <a:srgbClr val="FF0000"/>
              </a:solidFill>
            </a:endParaRPr>
          </a:p>
        </p:txBody>
      </p:sp>
      <p:sp>
        <p:nvSpPr>
          <p:cNvPr id="131163" name="Text Box 91"/>
          <p:cNvSpPr txBox="1">
            <a:spLocks noChangeArrowheads="1"/>
          </p:cNvSpPr>
          <p:nvPr/>
        </p:nvSpPr>
        <p:spPr bwMode="auto">
          <a:xfrm>
            <a:off x="3851275" y="1916113"/>
            <a:ext cx="1096963" cy="573087"/>
          </a:xfrm>
          <a:prstGeom prst="rect">
            <a:avLst/>
          </a:prstGeom>
          <a:solidFill>
            <a:srgbClr val="FFFFFF"/>
          </a:solidFill>
          <a:ln w="9525">
            <a:solidFill>
              <a:srgbClr val="000000"/>
            </a:solidFill>
            <a:miter lim="800000"/>
            <a:headEnd/>
            <a:tailEnd/>
          </a:ln>
        </p:spPr>
        <p:txBody>
          <a:bodyPr lIns="18000" tIns="10800" rIns="18000" bIns="10800"/>
          <a:lstStyle/>
          <a:p>
            <a:pPr algn="ctr">
              <a:spcBef>
                <a:spcPts val="300"/>
              </a:spcBef>
            </a:pPr>
            <a:r>
              <a:rPr lang="en-US" sz="1200" b="1">
                <a:solidFill>
                  <a:srgbClr val="FF0000"/>
                </a:solidFill>
                <a:latin typeface="Arial" charset="0"/>
              </a:rPr>
              <a:t>Choice of </a:t>
            </a:r>
            <a:br>
              <a:rPr lang="en-US" sz="1200" b="1">
                <a:solidFill>
                  <a:srgbClr val="FF0000"/>
                </a:solidFill>
                <a:latin typeface="Arial" charset="0"/>
              </a:rPr>
            </a:br>
            <a:r>
              <a:rPr lang="en-US" sz="1200" b="1">
                <a:solidFill>
                  <a:srgbClr val="FF0000"/>
                </a:solidFill>
                <a:latin typeface="Arial" charset="0"/>
              </a:rPr>
              <a:t>RPV model material</a:t>
            </a:r>
            <a:endParaRPr lang="ru-RU" sz="1800" b="1">
              <a:solidFill>
                <a:srgbClr val="FF0000"/>
              </a:solidFill>
            </a:endParaRPr>
          </a:p>
        </p:txBody>
      </p:sp>
      <p:sp>
        <p:nvSpPr>
          <p:cNvPr id="131164" name="Text Box 92"/>
          <p:cNvSpPr txBox="1">
            <a:spLocks noChangeArrowheads="1"/>
          </p:cNvSpPr>
          <p:nvPr/>
        </p:nvSpPr>
        <p:spPr bwMode="auto">
          <a:xfrm>
            <a:off x="3851275" y="2817813"/>
            <a:ext cx="1096963" cy="604837"/>
          </a:xfrm>
          <a:prstGeom prst="rect">
            <a:avLst/>
          </a:prstGeom>
          <a:solidFill>
            <a:srgbClr val="FFFFFF"/>
          </a:solidFill>
          <a:ln w="9525">
            <a:solidFill>
              <a:srgbClr val="000000"/>
            </a:solidFill>
            <a:miter lim="800000"/>
            <a:headEnd/>
            <a:tailEnd/>
          </a:ln>
        </p:spPr>
        <p:txBody>
          <a:bodyPr lIns="18000" tIns="10800" rIns="18000" bIns="10800"/>
          <a:lstStyle/>
          <a:p>
            <a:pPr algn="ctr">
              <a:spcBef>
                <a:spcPts val="300"/>
              </a:spcBef>
            </a:pPr>
            <a:r>
              <a:rPr lang="en-US" sz="1200" b="1">
                <a:solidFill>
                  <a:srgbClr val="FF0000"/>
                </a:solidFill>
                <a:latin typeface="Arial" charset="0"/>
              </a:rPr>
              <a:t>Choice of RPV model optimal dimensions</a:t>
            </a:r>
            <a:endParaRPr lang="ru-RU" sz="1800" b="1">
              <a:solidFill>
                <a:srgbClr val="FF0000"/>
              </a:solidFill>
            </a:endParaRPr>
          </a:p>
        </p:txBody>
      </p:sp>
      <p:sp>
        <p:nvSpPr>
          <p:cNvPr id="131165" name="Text Box 93"/>
          <p:cNvSpPr txBox="1">
            <a:spLocks noChangeArrowheads="1"/>
          </p:cNvSpPr>
          <p:nvPr/>
        </p:nvSpPr>
        <p:spPr bwMode="auto">
          <a:xfrm>
            <a:off x="3851275" y="4864100"/>
            <a:ext cx="1096963" cy="604838"/>
          </a:xfrm>
          <a:prstGeom prst="rect">
            <a:avLst/>
          </a:prstGeom>
          <a:solidFill>
            <a:srgbClr val="FFFFFF"/>
          </a:solidFill>
          <a:ln w="9525">
            <a:solidFill>
              <a:srgbClr val="000000"/>
            </a:solidFill>
            <a:miter lim="800000"/>
            <a:headEnd/>
            <a:tailEnd/>
          </a:ln>
        </p:spPr>
        <p:txBody>
          <a:bodyPr lIns="18000" tIns="10800" rIns="18000" bIns="10800"/>
          <a:lstStyle/>
          <a:p>
            <a:pPr algn="ctr">
              <a:spcBef>
                <a:spcPts val="300"/>
              </a:spcBef>
            </a:pPr>
            <a:r>
              <a:rPr lang="en-US" sz="1200" b="1">
                <a:solidFill>
                  <a:srgbClr val="FF0000"/>
                </a:solidFill>
                <a:latin typeface="Arial" charset="0"/>
              </a:rPr>
              <a:t>Choice of RPV model manufacturer</a:t>
            </a:r>
            <a:endParaRPr lang="ru-RU" sz="1800" b="1">
              <a:solidFill>
                <a:srgbClr val="FF0000"/>
              </a:solidFill>
            </a:endParaRPr>
          </a:p>
        </p:txBody>
      </p:sp>
      <p:sp>
        <p:nvSpPr>
          <p:cNvPr id="131166" name="Text Box 94"/>
          <p:cNvSpPr txBox="1">
            <a:spLocks noChangeArrowheads="1"/>
          </p:cNvSpPr>
          <p:nvPr/>
        </p:nvSpPr>
        <p:spPr bwMode="auto">
          <a:xfrm>
            <a:off x="5811838" y="1844675"/>
            <a:ext cx="1096962" cy="1008063"/>
          </a:xfrm>
          <a:prstGeom prst="rect">
            <a:avLst/>
          </a:prstGeom>
          <a:solidFill>
            <a:srgbClr val="FFFFFF"/>
          </a:solidFill>
          <a:ln w="9525">
            <a:solidFill>
              <a:srgbClr val="000000"/>
            </a:solidFill>
            <a:miter lim="800000"/>
            <a:headEnd/>
            <a:tailEnd/>
          </a:ln>
        </p:spPr>
        <p:txBody>
          <a:bodyPr lIns="18000" tIns="10800" rIns="18000" bIns="10800"/>
          <a:lstStyle/>
          <a:p>
            <a:pPr algn="ctr">
              <a:spcBef>
                <a:spcPts val="300"/>
              </a:spcBef>
            </a:pPr>
            <a:r>
              <a:rPr lang="en-US" sz="1200" b="1">
                <a:solidFill>
                  <a:srgbClr val="FF0000"/>
                </a:solidFill>
                <a:latin typeface="Arial" charset="0"/>
              </a:rPr>
              <a:t>Experimental diagnostic of technological systems capacity</a:t>
            </a:r>
            <a:endParaRPr lang="ru-RU" sz="1800" b="1">
              <a:solidFill>
                <a:srgbClr val="FF0000"/>
              </a:solidFill>
            </a:endParaRPr>
          </a:p>
        </p:txBody>
      </p:sp>
      <p:sp>
        <p:nvSpPr>
          <p:cNvPr id="131167" name="Text Box 95"/>
          <p:cNvSpPr txBox="1">
            <a:spLocks noChangeArrowheads="1"/>
          </p:cNvSpPr>
          <p:nvPr/>
        </p:nvSpPr>
        <p:spPr bwMode="auto">
          <a:xfrm>
            <a:off x="3768725" y="3603625"/>
            <a:ext cx="1195388" cy="977900"/>
          </a:xfrm>
          <a:prstGeom prst="rect">
            <a:avLst/>
          </a:prstGeom>
          <a:solidFill>
            <a:srgbClr val="FFFFFF"/>
          </a:solidFill>
          <a:ln w="9525">
            <a:solidFill>
              <a:srgbClr val="000000"/>
            </a:solidFill>
            <a:miter lim="800000"/>
            <a:headEnd/>
            <a:tailEnd/>
          </a:ln>
        </p:spPr>
        <p:txBody>
          <a:bodyPr lIns="18000" tIns="10800" rIns="18000" bIns="10800"/>
          <a:lstStyle/>
          <a:p>
            <a:pPr algn="ctr">
              <a:spcBef>
                <a:spcPts val="300"/>
              </a:spcBef>
            </a:pPr>
            <a:r>
              <a:rPr lang="en-US" sz="1200">
                <a:solidFill>
                  <a:schemeClr val="bg1"/>
                </a:solidFill>
                <a:latin typeface="Arial" charset="0"/>
              </a:rPr>
              <a:t>Elaboration of instrumentation and critical points of measurement</a:t>
            </a:r>
            <a:endParaRPr lang="ru-RU" sz="1800">
              <a:solidFill>
                <a:schemeClr val="bg1"/>
              </a:solidFill>
            </a:endParaRPr>
          </a:p>
        </p:txBody>
      </p:sp>
      <p:sp>
        <p:nvSpPr>
          <p:cNvPr id="131168" name="Text Box 96"/>
          <p:cNvSpPr txBox="1">
            <a:spLocks noChangeArrowheads="1"/>
          </p:cNvSpPr>
          <p:nvPr/>
        </p:nvSpPr>
        <p:spPr bwMode="auto">
          <a:xfrm>
            <a:off x="5811838" y="2960688"/>
            <a:ext cx="1096962" cy="1117600"/>
          </a:xfrm>
          <a:prstGeom prst="rect">
            <a:avLst/>
          </a:prstGeom>
          <a:solidFill>
            <a:srgbClr val="FFFFFF"/>
          </a:solidFill>
          <a:ln w="9525">
            <a:solidFill>
              <a:srgbClr val="000000"/>
            </a:solidFill>
            <a:miter lim="800000"/>
            <a:headEnd/>
            <a:tailEnd/>
          </a:ln>
        </p:spPr>
        <p:txBody>
          <a:bodyPr lIns="18000" tIns="10800" rIns="18000" bIns="10800"/>
          <a:lstStyle/>
          <a:p>
            <a:pPr algn="ctr">
              <a:spcBef>
                <a:spcPts val="300"/>
              </a:spcBef>
            </a:pPr>
            <a:r>
              <a:rPr lang="en-US" sz="1200" b="1">
                <a:solidFill>
                  <a:srgbClr val="FF0000"/>
                </a:solidFill>
                <a:latin typeface="Arial" charset="0"/>
              </a:rPr>
              <a:t>Performance of necessary modernization and additional units purchase</a:t>
            </a:r>
            <a:endParaRPr lang="ru-RU" sz="1800" b="1">
              <a:solidFill>
                <a:srgbClr val="FF0000"/>
              </a:solidFill>
            </a:endParaRPr>
          </a:p>
        </p:txBody>
      </p:sp>
      <p:sp>
        <p:nvSpPr>
          <p:cNvPr id="131169" name="Text Box 97"/>
          <p:cNvSpPr txBox="1">
            <a:spLocks noChangeArrowheads="1"/>
          </p:cNvSpPr>
          <p:nvPr/>
        </p:nvSpPr>
        <p:spPr bwMode="auto">
          <a:xfrm>
            <a:off x="5811838" y="4356100"/>
            <a:ext cx="1096962" cy="638175"/>
          </a:xfrm>
          <a:prstGeom prst="rect">
            <a:avLst/>
          </a:prstGeom>
          <a:solidFill>
            <a:srgbClr val="FFFFFF"/>
          </a:solidFill>
          <a:ln w="9525">
            <a:solidFill>
              <a:srgbClr val="000000"/>
            </a:solidFill>
            <a:miter lim="800000"/>
            <a:headEnd/>
            <a:tailEnd/>
          </a:ln>
        </p:spPr>
        <p:txBody>
          <a:bodyPr lIns="18000" tIns="10800" rIns="18000" bIns="10800"/>
          <a:lstStyle/>
          <a:p>
            <a:pPr algn="ctr">
              <a:spcBef>
                <a:spcPts val="300"/>
              </a:spcBef>
            </a:pPr>
            <a:r>
              <a:rPr lang="en-US" sz="1200">
                <a:solidFill>
                  <a:schemeClr val="bg1"/>
                </a:solidFill>
                <a:latin typeface="Arial" charset="0"/>
              </a:rPr>
              <a:t>Mounting and engineering setup</a:t>
            </a:r>
            <a:endParaRPr lang="ru-RU" sz="1800">
              <a:solidFill>
                <a:schemeClr val="bg1"/>
              </a:solidFill>
            </a:endParaRPr>
          </a:p>
        </p:txBody>
      </p:sp>
      <p:sp>
        <p:nvSpPr>
          <p:cNvPr id="131170" name="Text Box 98"/>
          <p:cNvSpPr txBox="1">
            <a:spLocks noChangeArrowheads="1"/>
          </p:cNvSpPr>
          <p:nvPr/>
        </p:nvSpPr>
        <p:spPr bwMode="auto">
          <a:xfrm>
            <a:off x="7632700" y="1965325"/>
            <a:ext cx="1096963" cy="638175"/>
          </a:xfrm>
          <a:prstGeom prst="rect">
            <a:avLst/>
          </a:prstGeom>
          <a:solidFill>
            <a:srgbClr val="FFFFFF"/>
          </a:solidFill>
          <a:ln w="9525">
            <a:solidFill>
              <a:srgbClr val="000000"/>
            </a:solidFill>
            <a:miter lim="800000"/>
            <a:headEnd/>
            <a:tailEnd/>
          </a:ln>
        </p:spPr>
        <p:txBody>
          <a:bodyPr lIns="18000" tIns="10800" rIns="18000" bIns="10800"/>
          <a:lstStyle/>
          <a:p>
            <a:pPr algn="ctr">
              <a:spcBef>
                <a:spcPts val="300"/>
              </a:spcBef>
            </a:pPr>
            <a:r>
              <a:rPr lang="en-US" sz="1200" b="1">
                <a:solidFill>
                  <a:srgbClr val="FF0000"/>
                </a:solidFill>
                <a:latin typeface="Arial" charset="0"/>
              </a:rPr>
              <a:t>Diagnostic of measuring system</a:t>
            </a:r>
            <a:endParaRPr lang="ru-RU" sz="1800" b="1">
              <a:solidFill>
                <a:srgbClr val="FF0000"/>
              </a:solidFill>
            </a:endParaRPr>
          </a:p>
        </p:txBody>
      </p:sp>
      <p:sp>
        <p:nvSpPr>
          <p:cNvPr id="131171" name="Text Box 99"/>
          <p:cNvSpPr txBox="1">
            <a:spLocks noChangeArrowheads="1"/>
          </p:cNvSpPr>
          <p:nvPr/>
        </p:nvSpPr>
        <p:spPr bwMode="auto">
          <a:xfrm>
            <a:off x="7632700" y="2932113"/>
            <a:ext cx="1096963" cy="638175"/>
          </a:xfrm>
          <a:prstGeom prst="rect">
            <a:avLst/>
          </a:prstGeom>
          <a:solidFill>
            <a:srgbClr val="FFFFFF"/>
          </a:solidFill>
          <a:ln w="9525">
            <a:solidFill>
              <a:srgbClr val="000000"/>
            </a:solidFill>
            <a:miter lim="800000"/>
            <a:headEnd/>
            <a:tailEnd/>
          </a:ln>
        </p:spPr>
        <p:txBody>
          <a:bodyPr lIns="18000" tIns="10800" rIns="18000" bIns="10800"/>
          <a:lstStyle/>
          <a:p>
            <a:pPr algn="ctr">
              <a:spcBef>
                <a:spcPts val="300"/>
              </a:spcBef>
            </a:pPr>
            <a:r>
              <a:rPr lang="en-US" sz="1200" b="1">
                <a:solidFill>
                  <a:srgbClr val="FF0000"/>
                </a:solidFill>
                <a:latin typeface="Arial" charset="0"/>
              </a:rPr>
              <a:t>Detection of electrical noise sources</a:t>
            </a:r>
            <a:endParaRPr lang="ru-RU" sz="1800" b="1">
              <a:solidFill>
                <a:srgbClr val="FF0000"/>
              </a:solidFill>
            </a:endParaRPr>
          </a:p>
        </p:txBody>
      </p:sp>
      <p:sp>
        <p:nvSpPr>
          <p:cNvPr id="131172" name="Text Box 100"/>
          <p:cNvSpPr txBox="1">
            <a:spLocks noChangeArrowheads="1"/>
          </p:cNvSpPr>
          <p:nvPr/>
        </p:nvSpPr>
        <p:spPr bwMode="auto">
          <a:xfrm>
            <a:off x="7632700" y="3848100"/>
            <a:ext cx="1096963" cy="458788"/>
          </a:xfrm>
          <a:prstGeom prst="rect">
            <a:avLst/>
          </a:prstGeom>
          <a:solidFill>
            <a:srgbClr val="FFFFFF"/>
          </a:solidFill>
          <a:ln w="9525">
            <a:solidFill>
              <a:srgbClr val="000000"/>
            </a:solidFill>
            <a:miter lim="800000"/>
            <a:headEnd/>
            <a:tailEnd/>
          </a:ln>
        </p:spPr>
        <p:txBody>
          <a:bodyPr lIns="18000" tIns="10800" rIns="18000" bIns="10800"/>
          <a:lstStyle/>
          <a:p>
            <a:pPr algn="ctr">
              <a:spcBef>
                <a:spcPts val="300"/>
              </a:spcBef>
            </a:pPr>
            <a:r>
              <a:rPr lang="en-US" sz="1200">
                <a:solidFill>
                  <a:srgbClr val="FF0000"/>
                </a:solidFill>
                <a:latin typeface="Arial" charset="0"/>
              </a:rPr>
              <a:t>Purchase of additional units</a:t>
            </a:r>
            <a:endParaRPr lang="ru-RU" sz="1800">
              <a:solidFill>
                <a:srgbClr val="FF0000"/>
              </a:solidFill>
            </a:endParaRPr>
          </a:p>
        </p:txBody>
      </p:sp>
      <p:sp>
        <p:nvSpPr>
          <p:cNvPr id="131173" name="Text Box 101"/>
          <p:cNvSpPr txBox="1">
            <a:spLocks noChangeArrowheads="1"/>
          </p:cNvSpPr>
          <p:nvPr/>
        </p:nvSpPr>
        <p:spPr bwMode="auto">
          <a:xfrm>
            <a:off x="7632700" y="4568825"/>
            <a:ext cx="1096963" cy="622300"/>
          </a:xfrm>
          <a:prstGeom prst="rect">
            <a:avLst/>
          </a:prstGeom>
          <a:solidFill>
            <a:srgbClr val="FFFFFF"/>
          </a:solidFill>
          <a:ln w="9525">
            <a:solidFill>
              <a:srgbClr val="000000"/>
            </a:solidFill>
            <a:miter lim="800000"/>
            <a:headEnd/>
            <a:tailEnd/>
          </a:ln>
        </p:spPr>
        <p:txBody>
          <a:bodyPr lIns="18000" tIns="10800" rIns="18000" bIns="10800"/>
          <a:lstStyle/>
          <a:p>
            <a:pPr algn="ctr">
              <a:spcBef>
                <a:spcPts val="300"/>
              </a:spcBef>
            </a:pPr>
            <a:r>
              <a:rPr lang="en-US" sz="1200">
                <a:solidFill>
                  <a:schemeClr val="bg1"/>
                </a:solidFill>
                <a:latin typeface="Arial" charset="0"/>
              </a:rPr>
              <a:t>Mounting and equipment check-out</a:t>
            </a:r>
            <a:endParaRPr lang="ru-RU" sz="1800">
              <a:solidFill>
                <a:schemeClr val="bg1"/>
              </a:solidFill>
            </a:endParaRPr>
          </a:p>
        </p:txBody>
      </p:sp>
      <p:sp>
        <p:nvSpPr>
          <p:cNvPr id="131174" name="Text Box 102"/>
          <p:cNvSpPr txBox="1">
            <a:spLocks noChangeArrowheads="1"/>
          </p:cNvSpPr>
          <p:nvPr/>
        </p:nvSpPr>
        <p:spPr bwMode="auto">
          <a:xfrm>
            <a:off x="314325" y="5157788"/>
            <a:ext cx="2816225" cy="425450"/>
          </a:xfrm>
          <a:prstGeom prst="rect">
            <a:avLst/>
          </a:prstGeom>
          <a:solidFill>
            <a:srgbClr val="CCFFCC"/>
          </a:solidFill>
          <a:ln w="9525">
            <a:solidFill>
              <a:srgbClr val="000000"/>
            </a:solidFill>
            <a:miter lim="800000"/>
            <a:headEnd/>
            <a:tailEnd/>
          </a:ln>
        </p:spPr>
        <p:txBody>
          <a:bodyPr lIns="18000" tIns="10800" rIns="18000" bIns="10800"/>
          <a:lstStyle/>
          <a:p>
            <a:pPr algn="ctr"/>
            <a:r>
              <a:rPr lang="en-US" sz="1200" b="1">
                <a:solidFill>
                  <a:srgbClr val="FF0000"/>
                </a:solidFill>
                <a:latin typeface="Arial" charset="0"/>
              </a:rPr>
              <a:t>Supporting experiments </a:t>
            </a:r>
            <a:br>
              <a:rPr lang="en-US" sz="1200" b="1">
                <a:solidFill>
                  <a:srgbClr val="FF0000"/>
                </a:solidFill>
                <a:latin typeface="Arial" charset="0"/>
              </a:rPr>
            </a:br>
            <a:r>
              <a:rPr lang="en-US" sz="1200" b="1">
                <a:solidFill>
                  <a:srgbClr val="FF0000"/>
                </a:solidFill>
                <a:latin typeface="Arial" charset="0"/>
              </a:rPr>
              <a:t>using small-scale test facility</a:t>
            </a:r>
            <a:endParaRPr lang="ru-RU" sz="1800" b="1">
              <a:solidFill>
                <a:srgbClr val="FF0000"/>
              </a:solidFill>
            </a:endParaRPr>
          </a:p>
        </p:txBody>
      </p:sp>
      <p:sp>
        <p:nvSpPr>
          <p:cNvPr id="131175" name="Text Box 103"/>
          <p:cNvSpPr txBox="1">
            <a:spLocks noChangeArrowheads="1"/>
          </p:cNvSpPr>
          <p:nvPr/>
        </p:nvSpPr>
        <p:spPr bwMode="auto">
          <a:xfrm>
            <a:off x="347663" y="5746750"/>
            <a:ext cx="4551362" cy="344488"/>
          </a:xfrm>
          <a:prstGeom prst="rect">
            <a:avLst/>
          </a:prstGeom>
          <a:solidFill>
            <a:srgbClr val="FFFFFF"/>
          </a:solidFill>
          <a:ln w="9525">
            <a:solidFill>
              <a:srgbClr val="000000"/>
            </a:solidFill>
            <a:miter lim="800000"/>
            <a:headEnd/>
            <a:tailEnd/>
          </a:ln>
        </p:spPr>
        <p:txBody>
          <a:bodyPr lIns="18000" tIns="10800" rIns="18000" bIns="10800"/>
          <a:lstStyle/>
          <a:p>
            <a:pPr algn="ctr"/>
            <a:r>
              <a:rPr lang="en-US" sz="1200" b="1">
                <a:solidFill>
                  <a:srgbClr val="FF0000"/>
                </a:solidFill>
                <a:latin typeface="Arial" charset="0"/>
              </a:rPr>
              <a:t>Calculations</a:t>
            </a:r>
            <a:endParaRPr lang="ru-RU" sz="1800" b="1">
              <a:solidFill>
                <a:srgbClr val="FF0000"/>
              </a:solidFill>
            </a:endParaRPr>
          </a:p>
        </p:txBody>
      </p:sp>
      <p:sp>
        <p:nvSpPr>
          <p:cNvPr id="131176" name="Text Box 104"/>
          <p:cNvSpPr txBox="1">
            <a:spLocks noChangeArrowheads="1"/>
          </p:cNvSpPr>
          <p:nvPr/>
        </p:nvSpPr>
        <p:spPr bwMode="auto">
          <a:xfrm>
            <a:off x="323850" y="3573463"/>
            <a:ext cx="1096963" cy="611187"/>
          </a:xfrm>
          <a:prstGeom prst="rect">
            <a:avLst/>
          </a:prstGeom>
          <a:solidFill>
            <a:srgbClr val="FFFFFF"/>
          </a:solidFill>
          <a:ln w="9525">
            <a:solidFill>
              <a:srgbClr val="000000"/>
            </a:solidFill>
            <a:miter lim="800000"/>
            <a:headEnd/>
            <a:tailEnd/>
          </a:ln>
        </p:spPr>
        <p:txBody>
          <a:bodyPr lIns="18000" tIns="10800" rIns="18000" bIns="10800"/>
          <a:lstStyle/>
          <a:p>
            <a:pPr algn="ctr">
              <a:spcBef>
                <a:spcPts val="300"/>
              </a:spcBef>
            </a:pPr>
            <a:r>
              <a:rPr lang="en-US" sz="1200" b="1">
                <a:solidFill>
                  <a:srgbClr val="FF0000"/>
                </a:solidFill>
                <a:latin typeface="Arial" charset="0"/>
              </a:rPr>
              <a:t>Diminish of temperature gradient</a:t>
            </a:r>
            <a:endParaRPr lang="ru-RU" sz="1800" b="1">
              <a:solidFill>
                <a:srgbClr val="FF0000"/>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liennummernplatzhalter 5"/>
          <p:cNvSpPr>
            <a:spLocks noGrp="1"/>
          </p:cNvSpPr>
          <p:nvPr>
            <p:ph type="sldNum" sz="quarter" idx="12"/>
          </p:nvPr>
        </p:nvSpPr>
        <p:spPr/>
        <p:txBody>
          <a:bodyPr/>
          <a:lstStyle/>
          <a:p>
            <a:fld id="{CBCA45A1-8B67-40BA-BA55-2E3F0AB5CA64}" type="slidenum">
              <a:rPr lang="ru-RU"/>
              <a:pPr/>
              <a:t>5</a:t>
            </a:fld>
            <a:endParaRPr lang="ru-RU"/>
          </a:p>
        </p:txBody>
      </p:sp>
      <p:sp>
        <p:nvSpPr>
          <p:cNvPr id="133122" name="Rectangle 2"/>
          <p:cNvSpPr>
            <a:spLocks noGrp="1" noChangeArrowheads="1"/>
          </p:cNvSpPr>
          <p:nvPr>
            <p:ph type="title"/>
          </p:nvPr>
        </p:nvSpPr>
        <p:spPr>
          <a:xfrm>
            <a:off x="457200" y="620713"/>
            <a:ext cx="8229600" cy="720725"/>
          </a:xfrm>
        </p:spPr>
        <p:txBody>
          <a:bodyPr/>
          <a:lstStyle/>
          <a:p>
            <a:pPr algn="ctr"/>
            <a:r>
              <a:rPr lang="en-US" sz="3200" b="1"/>
              <a:t>Electrical melting furnace</a:t>
            </a:r>
            <a:endParaRPr lang="ru-RU" sz="3200" b="1"/>
          </a:p>
        </p:txBody>
      </p:sp>
      <p:sp>
        <p:nvSpPr>
          <p:cNvPr id="133123" name="Rectangle 3"/>
          <p:cNvSpPr>
            <a:spLocks noGrp="1" noChangeArrowheads="1"/>
          </p:cNvSpPr>
          <p:nvPr>
            <p:ph type="body" idx="1"/>
          </p:nvPr>
        </p:nvSpPr>
        <p:spPr>
          <a:xfrm>
            <a:off x="457200" y="1700213"/>
            <a:ext cx="8229600" cy="3565525"/>
          </a:xfrm>
        </p:spPr>
        <p:txBody>
          <a:bodyPr/>
          <a:lstStyle/>
          <a:p>
            <a:pPr marL="357188" indent="-357188">
              <a:lnSpc>
                <a:spcPct val="80000"/>
              </a:lnSpc>
              <a:spcBef>
                <a:spcPct val="40000"/>
              </a:spcBef>
            </a:pPr>
            <a:r>
              <a:rPr lang="en-US" sz="2400"/>
              <a:t>Calculation of graphite crucible heating mode for Zr-coating application on large scale crucible is performed</a:t>
            </a:r>
          </a:p>
          <a:p>
            <a:pPr marL="357188" indent="-357188">
              <a:lnSpc>
                <a:spcPct val="80000"/>
              </a:lnSpc>
              <a:buFontTx/>
              <a:buNone/>
            </a:pPr>
            <a:r>
              <a:rPr lang="en-US" sz="2000"/>
              <a:t>(The basic requirement is the fast warming of crucible</a:t>
            </a:r>
            <a:r>
              <a:rPr lang="ru-RU" sz="2000"/>
              <a:t> </a:t>
            </a:r>
            <a:r>
              <a:rPr lang="en-US" sz="2000"/>
              <a:t>up to temperature of zirconium melting point at minimally possible gradient of temperature on crucible height. Heating up to temperature 1900 deg. C for 15 minutes is possible at presence of preliminary warming–up of crucible</a:t>
            </a:r>
            <a:r>
              <a:rPr lang="ru-RU" sz="2000"/>
              <a:t> </a:t>
            </a:r>
            <a:r>
              <a:rPr lang="en-US" sz="2000"/>
              <a:t>up to temperature 500 deg. C)</a:t>
            </a:r>
            <a:endParaRPr lang="ru-RU" sz="2000"/>
          </a:p>
          <a:p>
            <a:pPr marL="357188" indent="-357188">
              <a:lnSpc>
                <a:spcPct val="80000"/>
              </a:lnSpc>
              <a:spcBef>
                <a:spcPct val="40000"/>
              </a:spcBef>
              <a:buFontTx/>
              <a:buNone/>
            </a:pPr>
            <a:endParaRPr lang="en-US" sz="2000"/>
          </a:p>
          <a:p>
            <a:pPr marL="357188" indent="-357188">
              <a:lnSpc>
                <a:spcPct val="80000"/>
              </a:lnSpc>
              <a:spcBef>
                <a:spcPct val="40000"/>
              </a:spcBef>
            </a:pPr>
            <a:r>
              <a:rPr lang="en-US" sz="2400"/>
              <a:t>Preparation for the first experiment for a Zr-coating on an interior surface of the large-scale crucible is under way (experiment will be fulfilled in September 2006)</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liennummernplatzhalter 5"/>
          <p:cNvSpPr>
            <a:spLocks noGrp="1"/>
          </p:cNvSpPr>
          <p:nvPr>
            <p:ph type="sldNum" sz="quarter" idx="12"/>
          </p:nvPr>
        </p:nvSpPr>
        <p:spPr/>
        <p:txBody>
          <a:bodyPr/>
          <a:lstStyle/>
          <a:p>
            <a:fld id="{CFA03187-2F0C-4550-8B4A-B302C622A15F}" type="slidenum">
              <a:rPr lang="ru-RU"/>
              <a:pPr/>
              <a:t>6</a:t>
            </a:fld>
            <a:endParaRPr lang="ru-RU"/>
          </a:p>
        </p:txBody>
      </p:sp>
      <p:sp>
        <p:nvSpPr>
          <p:cNvPr id="134146" name="Rectangle 2"/>
          <p:cNvSpPr>
            <a:spLocks noGrp="1" noChangeArrowheads="1"/>
          </p:cNvSpPr>
          <p:nvPr>
            <p:ph type="title"/>
          </p:nvPr>
        </p:nvSpPr>
        <p:spPr/>
        <p:txBody>
          <a:bodyPr/>
          <a:lstStyle/>
          <a:p>
            <a:pPr algn="ctr"/>
            <a:r>
              <a:rPr lang="en-US" sz="3200" b="1"/>
              <a:t>Device for decay heat modeling</a:t>
            </a:r>
            <a:endParaRPr lang="ru-RU" sz="3200" b="1"/>
          </a:p>
        </p:txBody>
      </p:sp>
      <p:sp>
        <p:nvSpPr>
          <p:cNvPr id="134147" name="Rectangle 3"/>
          <p:cNvSpPr>
            <a:spLocks noGrp="1" noChangeArrowheads="1"/>
          </p:cNvSpPr>
          <p:nvPr>
            <p:ph type="body" idx="1"/>
          </p:nvPr>
        </p:nvSpPr>
        <p:spPr>
          <a:xfrm>
            <a:off x="457200" y="1905000"/>
            <a:ext cx="8229600" cy="4403725"/>
          </a:xfrm>
        </p:spPr>
        <p:txBody>
          <a:bodyPr/>
          <a:lstStyle/>
          <a:p>
            <a:pPr>
              <a:lnSpc>
                <a:spcPct val="110000"/>
              </a:lnSpc>
              <a:spcBef>
                <a:spcPct val="40000"/>
              </a:spcBef>
            </a:pPr>
            <a:r>
              <a:rPr lang="en-US" sz="2400"/>
              <a:t>Testing of the plasma ignition device reliability is continued</a:t>
            </a:r>
          </a:p>
          <a:p>
            <a:pPr>
              <a:lnSpc>
                <a:spcPct val="110000"/>
              </a:lnSpc>
              <a:spcBef>
                <a:spcPct val="40000"/>
              </a:spcBef>
            </a:pPr>
            <a:r>
              <a:rPr lang="en-US" sz="2400"/>
              <a:t>Designing of new plasmatrons is begun (in the concept of new plasmatrons the forced movement of an arc in an azimuth direction and magnification of a resource of nozzles is included). New design of plasmatrons will be made under sketches and tested for checkout and an improvement of the concept</a:t>
            </a:r>
          </a:p>
          <a:p>
            <a:pPr>
              <a:lnSpc>
                <a:spcPct val="110000"/>
              </a:lnSpc>
              <a:spcBef>
                <a:spcPct val="40000"/>
              </a:spcBef>
            </a:pPr>
            <a:r>
              <a:rPr lang="en-US" sz="2400"/>
              <a:t>Development of zirconium coating technique on the outer electrode outer surface is under way</a:t>
            </a:r>
            <a:endParaRPr lang="ru-RU" sz="24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liennummernplatzhalter 5"/>
          <p:cNvSpPr>
            <a:spLocks noGrp="1"/>
          </p:cNvSpPr>
          <p:nvPr>
            <p:ph type="sldNum" sz="quarter" idx="12"/>
          </p:nvPr>
        </p:nvSpPr>
        <p:spPr/>
        <p:txBody>
          <a:bodyPr/>
          <a:lstStyle/>
          <a:p>
            <a:fld id="{7B729C47-A708-4D9C-A202-1943D92A213C}" type="slidenum">
              <a:rPr lang="ru-RU"/>
              <a:pPr/>
              <a:t>7</a:t>
            </a:fld>
            <a:endParaRPr lang="ru-RU"/>
          </a:p>
        </p:txBody>
      </p:sp>
      <p:sp>
        <p:nvSpPr>
          <p:cNvPr id="142338" name="Rectangle 2"/>
          <p:cNvSpPr>
            <a:spLocks noGrp="1" noChangeArrowheads="1"/>
          </p:cNvSpPr>
          <p:nvPr>
            <p:ph type="title"/>
          </p:nvPr>
        </p:nvSpPr>
        <p:spPr>
          <a:xfrm>
            <a:off x="4932363" y="292100"/>
            <a:ext cx="3754437" cy="2092325"/>
          </a:xfrm>
        </p:spPr>
        <p:txBody>
          <a:bodyPr/>
          <a:lstStyle/>
          <a:p>
            <a:pPr algn="ctr"/>
            <a:r>
              <a:rPr lang="en-US" sz="3200" b="1"/>
              <a:t>Concepts of electrode design </a:t>
            </a:r>
            <a:br>
              <a:rPr lang="en-US" sz="3200" b="1"/>
            </a:br>
            <a:r>
              <a:rPr lang="en-US" sz="3200" b="1"/>
              <a:t>for DDHM</a:t>
            </a:r>
            <a:r>
              <a:rPr lang="en-US" sz="3200"/>
              <a:t/>
            </a:r>
            <a:br>
              <a:rPr lang="en-US" sz="3200"/>
            </a:br>
            <a:endParaRPr lang="ru-RU" sz="3200"/>
          </a:p>
        </p:txBody>
      </p:sp>
      <p:pic>
        <p:nvPicPr>
          <p:cNvPr id="142347" name="Picture 11" descr="Electrode concep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35038" y="692150"/>
            <a:ext cx="3657600" cy="5273675"/>
          </a:xfrm>
          <a:prstGeom prst="rect">
            <a:avLst/>
          </a:prstGeom>
          <a:noFill/>
          <a:extLst>
            <a:ext uri="{909E8E84-426E-40DD-AFC4-6F175D3DCCD1}">
              <a14:hiddenFill xmlns:a14="http://schemas.microsoft.com/office/drawing/2010/main">
                <a:solidFill>
                  <a:srgbClr val="FFFFFF"/>
                </a:solidFill>
              </a14:hiddenFill>
            </a:ext>
          </a:extLst>
        </p:spPr>
      </p:pic>
      <p:sp>
        <p:nvSpPr>
          <p:cNvPr id="142348" name="Rectangle 12"/>
          <p:cNvSpPr>
            <a:spLocks noGrp="1" noChangeArrowheads="1"/>
          </p:cNvSpPr>
          <p:nvPr>
            <p:ph type="body" idx="1"/>
          </p:nvPr>
        </p:nvSpPr>
        <p:spPr>
          <a:xfrm>
            <a:off x="5076825" y="3500438"/>
            <a:ext cx="3719513" cy="2028825"/>
          </a:xfrm>
          <a:noFill/>
          <a:ln/>
        </p:spPr>
        <p:txBody>
          <a:bodyPr/>
          <a:lstStyle/>
          <a:p>
            <a:pPr marL="0" indent="0">
              <a:lnSpc>
                <a:spcPct val="80000"/>
              </a:lnSpc>
              <a:buFontTx/>
              <a:buNone/>
            </a:pPr>
            <a:r>
              <a:rPr lang="en-US" sz="2000"/>
              <a:t>(Possibility of application of an outer electrode with demountable bottom for checkout of an exactitude of coaxial installation of electrodes is considered)</a:t>
            </a:r>
            <a:endParaRPr lang="ru-RU" sz="200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liennummernplatzhalter 5"/>
          <p:cNvSpPr>
            <a:spLocks noGrp="1"/>
          </p:cNvSpPr>
          <p:nvPr>
            <p:ph type="sldNum" sz="quarter" idx="12"/>
          </p:nvPr>
        </p:nvSpPr>
        <p:spPr/>
        <p:txBody>
          <a:bodyPr/>
          <a:lstStyle/>
          <a:p>
            <a:fld id="{A77FC2A5-1B46-40F5-BBA3-FA885FF4CE2A}" type="slidenum">
              <a:rPr lang="ru-RU"/>
              <a:pPr/>
              <a:t>8</a:t>
            </a:fld>
            <a:endParaRPr lang="ru-RU"/>
          </a:p>
        </p:txBody>
      </p:sp>
      <p:sp>
        <p:nvSpPr>
          <p:cNvPr id="136194" name="Rectangle 2"/>
          <p:cNvSpPr>
            <a:spLocks noGrp="1" noChangeArrowheads="1"/>
          </p:cNvSpPr>
          <p:nvPr>
            <p:ph type="title"/>
          </p:nvPr>
        </p:nvSpPr>
        <p:spPr/>
        <p:txBody>
          <a:bodyPr/>
          <a:lstStyle/>
          <a:p>
            <a:pPr algn="ctr"/>
            <a:r>
              <a:rPr lang="en-US" sz="3200" b="1"/>
              <a:t>Test section (RPV model)</a:t>
            </a:r>
            <a:endParaRPr lang="ru-RU" sz="3200" b="1"/>
          </a:p>
        </p:txBody>
      </p:sp>
      <p:sp>
        <p:nvSpPr>
          <p:cNvPr id="136195" name="Rectangle 3"/>
          <p:cNvSpPr>
            <a:spLocks noGrp="1" noChangeArrowheads="1"/>
          </p:cNvSpPr>
          <p:nvPr>
            <p:ph type="body" idx="1"/>
          </p:nvPr>
        </p:nvSpPr>
        <p:spPr>
          <a:xfrm>
            <a:off x="457200" y="1905000"/>
            <a:ext cx="8229600" cy="3900488"/>
          </a:xfrm>
        </p:spPr>
        <p:txBody>
          <a:bodyPr/>
          <a:lstStyle/>
          <a:p>
            <a:pPr>
              <a:lnSpc>
                <a:spcPct val="80000"/>
              </a:lnSpc>
            </a:pPr>
            <a:r>
              <a:rPr lang="en-US" sz="2200"/>
              <a:t>The shape and diameter of RPV model are finally chosen</a:t>
            </a:r>
          </a:p>
          <a:p>
            <a:pPr>
              <a:lnSpc>
                <a:spcPct val="80000"/>
              </a:lnSpc>
            </a:pPr>
            <a:r>
              <a:rPr lang="en-US" sz="2200">
                <a:solidFill>
                  <a:schemeClr val="hlink"/>
                </a:solidFill>
              </a:rPr>
              <a:t>The RPV model wall thickness calculation is under way</a:t>
            </a:r>
          </a:p>
          <a:p>
            <a:pPr>
              <a:lnSpc>
                <a:spcPct val="80000"/>
              </a:lnSpc>
            </a:pPr>
            <a:r>
              <a:rPr lang="en-US" sz="2200"/>
              <a:t>Points of temperature measurement will be determined after calculation finishing</a:t>
            </a:r>
          </a:p>
          <a:p>
            <a:pPr>
              <a:lnSpc>
                <a:spcPct val="80000"/>
              </a:lnSpc>
            </a:pPr>
            <a:r>
              <a:rPr lang="en-US" altLang="ja-JP" sz="2200">
                <a:ea typeface="MS PGothic" pitchFamily="34" charset="-128"/>
              </a:rPr>
              <a:t>Safety of tests is estimated (control points of measurements and limiting values of parameters in these points are defined).</a:t>
            </a:r>
            <a:r>
              <a:rPr lang="ru-RU" altLang="ja-JP" sz="2200"/>
              <a:t> </a:t>
            </a:r>
            <a:endParaRPr lang="en-US" sz="2200"/>
          </a:p>
          <a:p>
            <a:pPr>
              <a:lnSpc>
                <a:spcPct val="80000"/>
              </a:lnSpc>
            </a:pPr>
            <a:r>
              <a:rPr lang="en-US" sz="2200"/>
              <a:t>Two candidate materials of RPV model:</a:t>
            </a:r>
          </a:p>
          <a:p>
            <a:pPr>
              <a:lnSpc>
                <a:spcPct val="80000"/>
              </a:lnSpc>
              <a:buFont typeface="Wingdings" pitchFamily="2" charset="2"/>
              <a:buChar char="Ø"/>
            </a:pPr>
            <a:r>
              <a:rPr lang="en-US" sz="2200">
                <a:solidFill>
                  <a:schemeClr val="hlink"/>
                </a:solidFill>
              </a:rPr>
              <a:t>Steel used for VVER pressure vessel fabrication (Izhora factory)</a:t>
            </a:r>
          </a:p>
          <a:p>
            <a:pPr>
              <a:lnSpc>
                <a:spcPct val="80000"/>
              </a:lnSpc>
              <a:buFont typeface="Wingdings" pitchFamily="2" charset="2"/>
              <a:buChar char="Ø"/>
            </a:pPr>
            <a:r>
              <a:rPr lang="en-US" sz="2200"/>
              <a:t>Steel used for French reactors pressure vessel fabrication (AREVA)</a:t>
            </a:r>
            <a:endParaRPr lang="ru-RU" sz="220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liennummernplatzhalter 5"/>
          <p:cNvSpPr>
            <a:spLocks noGrp="1"/>
          </p:cNvSpPr>
          <p:nvPr>
            <p:ph type="sldNum" sz="quarter" idx="12"/>
          </p:nvPr>
        </p:nvSpPr>
        <p:spPr/>
        <p:txBody>
          <a:bodyPr/>
          <a:lstStyle/>
          <a:p>
            <a:fld id="{85DDE70D-A718-4D06-9F0D-C1AF83B6A0FC}" type="slidenum">
              <a:rPr lang="ru-RU"/>
              <a:pPr/>
              <a:t>9</a:t>
            </a:fld>
            <a:endParaRPr lang="ru-RU"/>
          </a:p>
        </p:txBody>
      </p:sp>
      <p:sp>
        <p:nvSpPr>
          <p:cNvPr id="138242" name="Rectangle 2"/>
          <p:cNvSpPr>
            <a:spLocks noGrp="1" noChangeArrowheads="1"/>
          </p:cNvSpPr>
          <p:nvPr>
            <p:ph type="title"/>
          </p:nvPr>
        </p:nvSpPr>
        <p:spPr/>
        <p:txBody>
          <a:bodyPr/>
          <a:lstStyle/>
          <a:p>
            <a:pPr algn="ctr"/>
            <a:r>
              <a:rPr lang="en-US" sz="3200" b="1"/>
              <a:t>Technological systems</a:t>
            </a:r>
            <a:endParaRPr lang="ru-RU" sz="3200" b="1"/>
          </a:p>
        </p:txBody>
      </p:sp>
      <p:sp>
        <p:nvSpPr>
          <p:cNvPr id="138243" name="Rectangle 3"/>
          <p:cNvSpPr>
            <a:spLocks noGrp="1" noChangeArrowheads="1"/>
          </p:cNvSpPr>
          <p:nvPr>
            <p:ph type="body" idx="1"/>
          </p:nvPr>
        </p:nvSpPr>
        <p:spPr>
          <a:xfrm>
            <a:off x="457200" y="1905000"/>
            <a:ext cx="8229600" cy="3324225"/>
          </a:xfrm>
        </p:spPr>
        <p:txBody>
          <a:bodyPr/>
          <a:lstStyle/>
          <a:p>
            <a:pPr>
              <a:lnSpc>
                <a:spcPct val="90000"/>
              </a:lnSpc>
              <a:spcBef>
                <a:spcPct val="40000"/>
              </a:spcBef>
            </a:pPr>
            <a:r>
              <a:rPr lang="en-US" sz="2400"/>
              <a:t>Not used equipment was removed</a:t>
            </a:r>
          </a:p>
          <a:p>
            <a:pPr>
              <a:lnSpc>
                <a:spcPct val="90000"/>
              </a:lnSpc>
              <a:spcBef>
                <a:spcPct val="40000"/>
              </a:spcBef>
            </a:pPr>
            <a:r>
              <a:rPr lang="en-US" sz="2400"/>
              <a:t>Lay-out of room for additional transformers installation for electric power supply of two additional plasmatrons was estimated</a:t>
            </a:r>
          </a:p>
          <a:p>
            <a:pPr>
              <a:lnSpc>
                <a:spcPct val="90000"/>
              </a:lnSpc>
              <a:spcBef>
                <a:spcPct val="40000"/>
              </a:spcBef>
            </a:pPr>
            <a:r>
              <a:rPr lang="en-US" sz="2400"/>
              <a:t>Life-time testing of transformers for plasmartons power supply is under way (necessity of additional transformers cooling will be certain</a:t>
            </a:r>
            <a:r>
              <a:rPr lang="ru-RU" sz="2400"/>
              <a:t> </a:t>
            </a:r>
            <a:r>
              <a:rPr lang="en-US" sz="2400"/>
              <a:t>on the basis of these trials)</a:t>
            </a:r>
            <a:endParaRPr lang="ru-RU" sz="2000"/>
          </a:p>
        </p:txBody>
      </p:sp>
    </p:spTree>
  </p:cSld>
  <p:clrMapOvr>
    <a:masterClrMapping/>
  </p:clrMapOvr>
</p:sld>
</file>

<file path=ppt/theme/theme1.xml><?xml version="1.0" encoding="utf-8"?>
<a:theme xmlns:a="http://schemas.openxmlformats.org/drawingml/2006/main" name="Океан">
  <a:themeElements>
    <a:clrScheme name="Океан 1">
      <a:dk1>
        <a:srgbClr val="010199"/>
      </a:dk1>
      <a:lt1>
        <a:srgbClr val="FFFFFF"/>
      </a:lt1>
      <a:dk2>
        <a:srgbClr val="000099"/>
      </a:dk2>
      <a:lt2>
        <a:srgbClr val="FFFFFF"/>
      </a:lt2>
      <a:accent1>
        <a:srgbClr val="33CCCC"/>
      </a:accent1>
      <a:accent2>
        <a:srgbClr val="00C600"/>
      </a:accent2>
      <a:accent3>
        <a:srgbClr val="AAAACA"/>
      </a:accent3>
      <a:accent4>
        <a:srgbClr val="DADADA"/>
      </a:accent4>
      <a:accent5>
        <a:srgbClr val="ADE2E2"/>
      </a:accent5>
      <a:accent6>
        <a:srgbClr val="00B300"/>
      </a:accent6>
      <a:hlink>
        <a:srgbClr val="FFCC00"/>
      </a:hlink>
      <a:folHlink>
        <a:srgbClr val="6699FF"/>
      </a:folHlink>
    </a:clrScheme>
    <a:fontScheme name="Океан">
      <a:majorFont>
        <a:latin typeface="Tahoma"/>
        <a:ea typeface=""/>
        <a:cs typeface=""/>
      </a:majorFont>
      <a:minorFont>
        <a:latin typeface="Tahoma"/>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Океан 1">
        <a:dk1>
          <a:srgbClr val="010199"/>
        </a:dk1>
        <a:lt1>
          <a:srgbClr val="FFFFFF"/>
        </a:lt1>
        <a:dk2>
          <a:srgbClr val="000099"/>
        </a:dk2>
        <a:lt2>
          <a:srgbClr val="FFFFFF"/>
        </a:lt2>
        <a:accent1>
          <a:srgbClr val="33CCCC"/>
        </a:accent1>
        <a:accent2>
          <a:srgbClr val="00C600"/>
        </a:accent2>
        <a:accent3>
          <a:srgbClr val="AAAACA"/>
        </a:accent3>
        <a:accent4>
          <a:srgbClr val="DADADA"/>
        </a:accent4>
        <a:accent5>
          <a:srgbClr val="ADE2E2"/>
        </a:accent5>
        <a:accent6>
          <a:srgbClr val="00B300"/>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Океан 2">
        <a:dk1>
          <a:srgbClr val="000066"/>
        </a:dk1>
        <a:lt1>
          <a:srgbClr val="FFFFFF"/>
        </a:lt1>
        <a:dk2>
          <a:srgbClr val="5D93FF"/>
        </a:dk2>
        <a:lt2>
          <a:srgbClr val="FFFFFF"/>
        </a:lt2>
        <a:accent1>
          <a:srgbClr val="6666FF"/>
        </a:accent1>
        <a:accent2>
          <a:srgbClr val="9999FF"/>
        </a:accent2>
        <a:accent3>
          <a:srgbClr val="B6C8FF"/>
        </a:accent3>
        <a:accent4>
          <a:srgbClr val="DADADA"/>
        </a:accent4>
        <a:accent5>
          <a:srgbClr val="B8B8FF"/>
        </a:accent5>
        <a:accent6>
          <a:srgbClr val="8A8AE7"/>
        </a:accent6>
        <a:hlink>
          <a:srgbClr val="FF3300"/>
        </a:hlink>
        <a:folHlink>
          <a:srgbClr val="FF9900"/>
        </a:folHlink>
      </a:clrScheme>
      <a:clrMap bg1="dk2" tx1="lt1" bg2="dk1" tx2="lt2" accent1="accent1" accent2="accent2" accent3="accent3" accent4="accent4" accent5="accent5" accent6="accent6" hlink="hlink" folHlink="folHlink"/>
    </a:extraClrScheme>
    <a:extraClrScheme>
      <a:clrScheme name="Океан 3">
        <a:dk1>
          <a:srgbClr val="000000"/>
        </a:dk1>
        <a:lt1>
          <a:srgbClr val="FFFFFF"/>
        </a:lt1>
        <a:dk2>
          <a:srgbClr val="572E88"/>
        </a:dk2>
        <a:lt2>
          <a:srgbClr val="FFFFFF"/>
        </a:lt2>
        <a:accent1>
          <a:srgbClr val="FF6600"/>
        </a:accent1>
        <a:accent2>
          <a:srgbClr val="FFCC00"/>
        </a:accent2>
        <a:accent3>
          <a:srgbClr val="B4ADC3"/>
        </a:accent3>
        <a:accent4>
          <a:srgbClr val="DADADA"/>
        </a:accent4>
        <a:accent5>
          <a:srgbClr val="FFB8AA"/>
        </a:accent5>
        <a:accent6>
          <a:srgbClr val="E7B900"/>
        </a:accent6>
        <a:hlink>
          <a:srgbClr val="33CCCC"/>
        </a:hlink>
        <a:folHlink>
          <a:srgbClr val="36CC64"/>
        </a:folHlink>
      </a:clrScheme>
      <a:clrMap bg1="dk2" tx1="lt1" bg2="dk1" tx2="lt2" accent1="accent1" accent2="accent2" accent3="accent3" accent4="accent4" accent5="accent5" accent6="accent6" hlink="hlink" folHlink="folHlink"/>
    </a:extraClrScheme>
    <a:extraClrScheme>
      <a:clrScheme name="Океан 4">
        <a:dk1>
          <a:srgbClr val="003366"/>
        </a:dk1>
        <a:lt1>
          <a:srgbClr val="FFFFFF"/>
        </a:lt1>
        <a:dk2>
          <a:srgbClr val="666699"/>
        </a:dk2>
        <a:lt2>
          <a:srgbClr val="FFFFFF"/>
        </a:lt2>
        <a:accent1>
          <a:srgbClr val="9966FF"/>
        </a:accent1>
        <a:accent2>
          <a:srgbClr val="00CC66"/>
        </a:accent2>
        <a:accent3>
          <a:srgbClr val="B8B8CA"/>
        </a:accent3>
        <a:accent4>
          <a:srgbClr val="DADADA"/>
        </a:accent4>
        <a:accent5>
          <a:srgbClr val="CAB8FF"/>
        </a:accent5>
        <a:accent6>
          <a:srgbClr val="00B95C"/>
        </a:accent6>
        <a:hlink>
          <a:srgbClr val="65C8FF"/>
        </a:hlink>
        <a:folHlink>
          <a:srgbClr val="FFCC99"/>
        </a:folHlink>
      </a:clrScheme>
      <a:clrMap bg1="dk2" tx1="lt1" bg2="dk1" tx2="lt2" accent1="accent1" accent2="accent2" accent3="accent3" accent4="accent4" accent5="accent5" accent6="accent6" hlink="hlink" folHlink="folHlink"/>
    </a:extraClrScheme>
    <a:extraClrScheme>
      <a:clrScheme name="Океан 5">
        <a:dk1>
          <a:srgbClr val="000000"/>
        </a:dk1>
        <a:lt1>
          <a:srgbClr val="FFFFFF"/>
        </a:lt1>
        <a:dk2>
          <a:srgbClr val="336600"/>
        </a:dk2>
        <a:lt2>
          <a:srgbClr val="FFFFFF"/>
        </a:lt2>
        <a:accent1>
          <a:srgbClr val="B7C533"/>
        </a:accent1>
        <a:accent2>
          <a:srgbClr val="CCCCFF"/>
        </a:accent2>
        <a:accent3>
          <a:srgbClr val="ADB8AA"/>
        </a:accent3>
        <a:accent4>
          <a:srgbClr val="DADADA"/>
        </a:accent4>
        <a:accent5>
          <a:srgbClr val="D8DFAD"/>
        </a:accent5>
        <a:accent6>
          <a:srgbClr val="B9B9E7"/>
        </a:accent6>
        <a:hlink>
          <a:srgbClr val="FFFFCC"/>
        </a:hlink>
        <a:folHlink>
          <a:srgbClr val="FF9900"/>
        </a:folHlink>
      </a:clrScheme>
      <a:clrMap bg1="dk2" tx1="lt1" bg2="dk1" tx2="lt2" accent1="accent1" accent2="accent2" accent3="accent3" accent4="accent4" accent5="accent5" accent6="accent6" hlink="hlink" folHlink="folHlink"/>
    </a:extraClrScheme>
    <a:extraClrScheme>
      <a:clrScheme name="Океан 6">
        <a:dk1>
          <a:srgbClr val="000000"/>
        </a:dk1>
        <a:lt1>
          <a:srgbClr val="FFFFFF"/>
        </a:lt1>
        <a:dk2>
          <a:srgbClr val="006B80"/>
        </a:dk2>
        <a:lt2>
          <a:srgbClr val="C1CB75"/>
        </a:lt2>
        <a:accent1>
          <a:srgbClr val="6F8406"/>
        </a:accent1>
        <a:accent2>
          <a:srgbClr val="D9E288"/>
        </a:accent2>
        <a:accent3>
          <a:srgbClr val="AABAC0"/>
        </a:accent3>
        <a:accent4>
          <a:srgbClr val="DADADA"/>
        </a:accent4>
        <a:accent5>
          <a:srgbClr val="BBC2AA"/>
        </a:accent5>
        <a:accent6>
          <a:srgbClr val="C4CD7B"/>
        </a:accent6>
        <a:hlink>
          <a:srgbClr val="00CC00"/>
        </a:hlink>
        <a:folHlink>
          <a:srgbClr val="C0FF73"/>
        </a:folHlink>
      </a:clrScheme>
      <a:clrMap bg1="dk2" tx1="lt1" bg2="dk1" tx2="lt2" accent1="accent1" accent2="accent2" accent3="accent3" accent4="accent4" accent5="accent5" accent6="accent6" hlink="hlink" folHlink="folHlink"/>
    </a:extraClrScheme>
    <a:extraClrScheme>
      <a:clrScheme name="Океан 7">
        <a:dk1>
          <a:srgbClr val="5F5F5F"/>
        </a:dk1>
        <a:lt1>
          <a:srgbClr val="FFFFFF"/>
        </a:lt1>
        <a:dk2>
          <a:srgbClr val="FF6600"/>
        </a:dk2>
        <a:lt2>
          <a:srgbClr val="FFFFFF"/>
        </a:lt2>
        <a:accent1>
          <a:srgbClr val="CC6600"/>
        </a:accent1>
        <a:accent2>
          <a:srgbClr val="FF6600"/>
        </a:accent2>
        <a:accent3>
          <a:srgbClr val="FFB8AA"/>
        </a:accent3>
        <a:accent4>
          <a:srgbClr val="DADADA"/>
        </a:accent4>
        <a:accent5>
          <a:srgbClr val="E2B8AA"/>
        </a:accent5>
        <a:accent6>
          <a:srgbClr val="E75C00"/>
        </a:accent6>
        <a:hlink>
          <a:srgbClr val="FFFF99"/>
        </a:hlink>
        <a:folHlink>
          <a:srgbClr val="FFCC99"/>
        </a:folHlink>
      </a:clrScheme>
      <a:clrMap bg1="dk2" tx1="lt1" bg2="dk1" tx2="lt2" accent1="accent1" accent2="accent2" accent3="accent3" accent4="accent4" accent5="accent5" accent6="accent6" hlink="hlink" folHlink="folHlink"/>
    </a:extraClrScheme>
    <a:extraClrScheme>
      <a:clrScheme name="Океан 8">
        <a:dk1>
          <a:srgbClr val="000000"/>
        </a:dk1>
        <a:lt1>
          <a:srgbClr val="FFFFFF"/>
        </a:lt1>
        <a:dk2>
          <a:srgbClr val="FFBA2F"/>
        </a:dk2>
        <a:lt2>
          <a:srgbClr val="A50021"/>
        </a:lt2>
        <a:accent1>
          <a:srgbClr val="FF6600"/>
        </a:accent1>
        <a:accent2>
          <a:srgbClr val="CC6600"/>
        </a:accent2>
        <a:accent3>
          <a:srgbClr val="FFD9AD"/>
        </a:accent3>
        <a:accent4>
          <a:srgbClr val="DADADA"/>
        </a:accent4>
        <a:accent5>
          <a:srgbClr val="FFB8AA"/>
        </a:accent5>
        <a:accent6>
          <a:srgbClr val="B95C00"/>
        </a:accent6>
        <a:hlink>
          <a:srgbClr val="663300"/>
        </a:hlink>
        <a:folHlink>
          <a:srgbClr val="CC99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Ocean</Template>
  <TotalTime>2043</TotalTime>
  <Words>1022</Words>
  <Application>Microsoft Office PowerPoint</Application>
  <PresentationFormat>Bildschirmpräsentation (4:3)</PresentationFormat>
  <Paragraphs>127</Paragraphs>
  <Slides>16</Slides>
  <Notes>0</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16</vt:i4>
      </vt:variant>
    </vt:vector>
  </HeadingPairs>
  <TitlesOfParts>
    <vt:vector size="21" baseType="lpstr">
      <vt:lpstr>Arial</vt:lpstr>
      <vt:lpstr>Tahoma</vt:lpstr>
      <vt:lpstr>Wingdings</vt:lpstr>
      <vt:lpstr>MS PGothic</vt:lpstr>
      <vt:lpstr>Океан</vt:lpstr>
      <vt:lpstr>ISTC project K-1265: Experimental study of core melt in-vessel retention  IN-VEssel COrium Retention (INVECOR)  </vt:lpstr>
      <vt:lpstr>Presentation contents</vt:lpstr>
      <vt:lpstr>Introduction</vt:lpstr>
      <vt:lpstr>Work structure and objectives</vt:lpstr>
      <vt:lpstr>Electrical melting furnace</vt:lpstr>
      <vt:lpstr>Device for decay heat modeling</vt:lpstr>
      <vt:lpstr>Concepts of electrode design  for DDHM </vt:lpstr>
      <vt:lpstr>Test section (RPV model)</vt:lpstr>
      <vt:lpstr>Technological systems</vt:lpstr>
      <vt:lpstr>Data measurement and acquisition system</vt:lpstr>
      <vt:lpstr>Supporting experiments</vt:lpstr>
      <vt:lpstr>Results of Zr-coating research</vt:lpstr>
      <vt:lpstr>Results of Zr-coating research</vt:lpstr>
      <vt:lpstr>Molten zirconium spreading</vt:lpstr>
      <vt:lpstr>Equipment and materials procurement</vt:lpstr>
      <vt:lpstr>Conclusions</vt:lpstr>
    </vt:vector>
  </TitlesOfParts>
  <Company>IAE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ISTC project proposal: Real corium experimental research (RECOREX)</dc:title>
  <dc:creator>ЖДАНОВ В.С.</dc:creator>
  <cp:lastModifiedBy>Peters, Ursula</cp:lastModifiedBy>
  <cp:revision>135</cp:revision>
  <dcterms:created xsi:type="dcterms:W3CDTF">2004-11-09T04:09:17Z</dcterms:created>
  <dcterms:modified xsi:type="dcterms:W3CDTF">2012-10-09T15:18:22Z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Description0">
    <vt:lpwstr>ISTC project K-1265: Status</vt:lpwstr>
  </property>
</Properties>
</file>