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2" r:id="rId2"/>
    <p:sldId id="296" r:id="rId3"/>
    <p:sldId id="284" r:id="rId4"/>
    <p:sldId id="274" r:id="rId5"/>
    <p:sldId id="300" r:id="rId6"/>
    <p:sldId id="304" r:id="rId7"/>
    <p:sldId id="305" r:id="rId8"/>
    <p:sldId id="307" r:id="rId9"/>
    <p:sldId id="308" r:id="rId10"/>
    <p:sldId id="287" r:id="rId11"/>
  </p:sldIdLst>
  <p:sldSz cx="9144000" cy="6858000" type="screen4x3"/>
  <p:notesSz cx="6670675" cy="99298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33CC33"/>
    <a:srgbClr val="FF6600"/>
    <a:srgbClr val="F50F82"/>
    <a:srgbClr val="034EA2"/>
    <a:srgbClr val="008000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797" autoAdjust="0"/>
    <p:restoredTop sz="94624" autoAdjust="0"/>
  </p:normalViewPr>
  <p:slideViewPr>
    <p:cSldViewPr snapToObjects="1">
      <p:cViewPr>
        <p:scale>
          <a:sx n="96" d="100"/>
          <a:sy n="96" d="100"/>
        </p:scale>
        <p:origin x="-1651" y="-24"/>
      </p:cViewPr>
      <p:guideLst>
        <p:guide orient="horz" pos="76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3030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C8DB857-7AD9-4CF6-AE83-168DC1EA9C4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045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33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717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87413" y="774700"/>
            <a:ext cx="4954587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4400"/>
            <a:ext cx="483870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8733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47213"/>
            <a:ext cx="28717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6149C36-4089-483D-874F-BC434E96BDA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64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48215C4-ED12-49AF-B9F3-EB4B3C96C3D7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CA78373-B8F8-48C0-A8C2-E01B69C529BD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BB2E32A-1D15-48D1-A158-641A8C2E1B6E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85A1609-C94E-479D-A015-5A8E2B44C1CC}" type="slidenum">
              <a:rPr lang="en-US" sz="1200" smtClean="0">
                <a:latin typeface="Times New Roman" pitchFamily="18" charset="0"/>
              </a:rPr>
              <a:pPr/>
              <a:t>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22813"/>
            <a:ext cx="4838700" cy="4492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353F260-7C60-4762-8A3E-E315464FE9C6}" type="slidenum">
              <a:rPr lang="en-US" sz="1200" smtClean="0">
                <a:latin typeface="Times New Roman" pitchFamily="18" charset="0"/>
              </a:rPr>
              <a:pPr/>
              <a:t>10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4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4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2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2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0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5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8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4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6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7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1" descr="bandeau1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457041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53" descr="bandeau1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6705600"/>
            <a:ext cx="45704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000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  <p:pic>
        <p:nvPicPr>
          <p:cNvPr id="1029" name="Picture 67" descr="header14_ve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19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8" descr="FP7-eur-RGB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5757863"/>
            <a:ext cx="92868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Michel.Hugon@ec.europa.e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euratom_cour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898207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47813" y="476250"/>
            <a:ext cx="7434262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en-US" sz="2800" b="1">
                <a:solidFill>
                  <a:srgbClr val="034EA2"/>
                </a:solidFill>
              </a:rPr>
              <a:t>ISTC/STCU CONTACT EXPERT GROUP ON SEVERE ACCIDENT MANAGEMENT (CEG-SAM)</a:t>
            </a:r>
            <a:r>
              <a:rPr lang="en-US" sz="2400" b="1">
                <a:solidFill>
                  <a:srgbClr val="034EA2"/>
                </a:solidFill>
              </a:rPr>
              <a:t/>
            </a:r>
            <a:br>
              <a:rPr lang="en-US" sz="2400" b="1">
                <a:solidFill>
                  <a:srgbClr val="034EA2"/>
                </a:solidFill>
              </a:rPr>
            </a:br>
            <a:r>
              <a:rPr lang="en-US" sz="3600" b="1">
                <a:solidFill>
                  <a:srgbClr val="034EA2"/>
                </a:solidFill>
              </a:rPr>
              <a:t/>
            </a:r>
            <a:br>
              <a:rPr lang="en-US" sz="3600" b="1">
                <a:solidFill>
                  <a:srgbClr val="034EA2"/>
                </a:solidFill>
              </a:rPr>
            </a:br>
            <a:r>
              <a:rPr lang="en-US" sz="2400" b="1">
                <a:solidFill>
                  <a:srgbClr val="034EA2"/>
                </a:solidFill>
              </a:rPr>
              <a:t>Status and Future in March 2010</a:t>
            </a:r>
            <a:endParaRPr lang="en-GB" sz="2400" b="1">
              <a:solidFill>
                <a:srgbClr val="034EA2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3850" y="4318000"/>
            <a:ext cx="76517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Michel Hugon</a:t>
            </a:r>
          </a:p>
          <a:p>
            <a:pPr algn="r">
              <a:spcBef>
                <a:spcPct val="20000"/>
              </a:spcBef>
            </a:pPr>
            <a:r>
              <a:rPr lang="fr-FR" sz="1200" b="1">
                <a:latin typeface="Tahoma" pitchFamily="34" charset="0"/>
              </a:rPr>
              <a:t>European Commission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DG Research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Directorate Energy (Euratom)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Unit “Fission”</a:t>
            </a:r>
          </a:p>
          <a:p>
            <a:pPr algn="r">
              <a:spcBef>
                <a:spcPct val="20000"/>
              </a:spcBef>
            </a:pPr>
            <a:r>
              <a:rPr lang="en-GB" sz="1200" b="1" i="1">
                <a:solidFill>
                  <a:srgbClr val="008080"/>
                </a:solidFill>
              </a:rPr>
              <a:t>E-mail: </a:t>
            </a:r>
            <a:r>
              <a:rPr lang="en-GB" sz="1200" b="1" i="1">
                <a:solidFill>
                  <a:srgbClr val="008080"/>
                </a:solidFill>
                <a:hlinkClick r:id="rId4"/>
              </a:rPr>
              <a:t>Michel.Hugon@ec.europa.eu</a:t>
            </a:r>
            <a:endParaRPr lang="en-GB" sz="1200" b="1" i="1">
              <a:solidFill>
                <a:srgbClr val="008080"/>
              </a:solidFill>
            </a:endParaRPr>
          </a:p>
          <a:p>
            <a:pPr algn="r">
              <a:spcBef>
                <a:spcPct val="20000"/>
              </a:spcBef>
            </a:pPr>
            <a:endParaRPr lang="fr-BE" sz="1200" b="1" i="1">
              <a:solidFill>
                <a:srgbClr val="008080"/>
              </a:solidFill>
            </a:endParaRPr>
          </a:p>
          <a:p>
            <a:pPr algn="l">
              <a:spcBef>
                <a:spcPct val="20000"/>
              </a:spcBef>
            </a:pPr>
            <a:r>
              <a:rPr lang="en-GB" sz="1200" b="1">
                <a:solidFill>
                  <a:srgbClr val="F50F82"/>
                </a:solidFill>
              </a:rPr>
              <a:t>17th CEG-SAM Meeting – Madrid – 29-31 March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141288"/>
            <a:ext cx="6994525" cy="1127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Future of CEG-SAM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857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Continue its previous tasks with ISTC/STCU projects and interaction with SARNET/SARNET 2 </a:t>
            </a:r>
            <a:r>
              <a:rPr lang="en-GB" sz="2000" smtClean="0">
                <a:solidFill>
                  <a:srgbClr val="FF3300"/>
                </a:solidFill>
                <a:sym typeface="Symbol" pitchFamily="18" charset="2"/>
              </a:rPr>
              <a:t> prepare a new </a:t>
            </a:r>
            <a:r>
              <a:rPr lang="en-GB" sz="2000" smtClean="0">
                <a:solidFill>
                  <a:srgbClr val="FF3300"/>
                </a:solidFill>
                <a:cs typeface="Times New Roman" pitchFamily="18" charset="0"/>
              </a:rPr>
              <a:t>document entitled “Interaction between SARNET2 and CEG-SAM activities”</a:t>
            </a:r>
            <a:endParaRPr lang="en-GB" sz="2000" smtClean="0">
              <a:solidFill>
                <a:srgbClr val="FF3300"/>
              </a:solidFill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Include in CEG-SAM co-ordinated projects funded by Euratom and ROSATOM following the 3rd call Fission – 2009 </a:t>
            </a:r>
            <a:r>
              <a:rPr lang="en-GB" sz="2000" smtClean="0"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</a:rPr>
              <a:t>ERCOSAM</a:t>
            </a:r>
            <a:endParaRPr lang="en-GB" sz="2000" smtClean="0"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Enlarge the scope of the “CEG SAM” to a “CEG on Safety” to be part of the </a:t>
            </a:r>
            <a:r>
              <a:rPr lang="en-GB" sz="2000" smtClean="0">
                <a:cs typeface="Arial" charset="0"/>
              </a:rPr>
              <a:t>Euratom – ROSATOM  Working Group </a:t>
            </a:r>
            <a:r>
              <a:rPr lang="en-GB" sz="2000" smtClean="0">
                <a:solidFill>
                  <a:srgbClr val="33CC33"/>
                </a:solidFill>
                <a:cs typeface="Arial" charset="0"/>
                <a:sym typeface="Symbol" pitchFamily="18" charset="2"/>
              </a:rPr>
              <a:t> put on hold until the results of the 3rd call Fission - 2009</a:t>
            </a: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Investigate the possibility of establishing a structured dialogue between Euratom and Ukraine </a:t>
            </a:r>
            <a:r>
              <a:rPr lang="en-GB" sz="2000" smtClean="0">
                <a:solidFill>
                  <a:srgbClr val="33CC33"/>
                </a:solidFill>
                <a:sym typeface="Symbol" pitchFamily="18" charset="2"/>
              </a:rPr>
              <a:t> Discussion between NASU and Euratom going on; possible role of STCU?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200" smtClean="0">
                <a:solidFill>
                  <a:srgbClr val="034EA2"/>
                </a:solidFill>
              </a:rPr>
              <a:t>Status of CEG-SAM</a:t>
            </a:r>
            <a:br>
              <a:rPr lang="en-GB" sz="3200" smtClean="0">
                <a:solidFill>
                  <a:srgbClr val="034EA2"/>
                </a:solidFill>
              </a:rPr>
            </a:br>
            <a:r>
              <a:rPr lang="en-GB" sz="3200" smtClean="0">
                <a:solidFill>
                  <a:srgbClr val="034EA2"/>
                </a:solidFill>
              </a:rPr>
              <a:t>in March 2010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fr-BE" smtClean="0"/>
              <a:t>	</a:t>
            </a:r>
            <a:r>
              <a:rPr lang="en-GB" smtClean="0">
                <a:solidFill>
                  <a:srgbClr val="008000"/>
                </a:solidFill>
              </a:rPr>
              <a:t>Quite</a:t>
            </a:r>
            <a:r>
              <a:rPr lang="fr-BE" smtClean="0">
                <a:solidFill>
                  <a:srgbClr val="008000"/>
                </a:solidFill>
              </a:rPr>
              <a:t> </a:t>
            </a:r>
            <a:r>
              <a:rPr lang="en-GB" smtClean="0">
                <a:solidFill>
                  <a:srgbClr val="008000"/>
                </a:solidFill>
              </a:rPr>
              <a:t>successful since its launching in April 2002</a:t>
            </a:r>
          </a:p>
          <a:p>
            <a:pPr>
              <a:lnSpc>
                <a:spcPct val="90000"/>
              </a:lnSpc>
            </a:pPr>
            <a:r>
              <a:rPr lang="en-GB" smtClean="0"/>
              <a:t>Excellent interaction with SARNET</a:t>
            </a:r>
          </a:p>
          <a:p>
            <a:pPr>
              <a:lnSpc>
                <a:spcPct val="90000"/>
              </a:lnSpc>
            </a:pPr>
            <a:r>
              <a:rPr lang="en-GB" smtClean="0"/>
              <a:t>7 ISTC projects funded and completed</a:t>
            </a:r>
          </a:p>
          <a:p>
            <a:pPr>
              <a:lnSpc>
                <a:spcPct val="90000"/>
              </a:lnSpc>
            </a:pPr>
            <a:r>
              <a:rPr lang="en-GB" smtClean="0"/>
              <a:t>7 ISTC projects funded and running</a:t>
            </a:r>
          </a:p>
          <a:p>
            <a:pPr>
              <a:lnSpc>
                <a:spcPct val="90000"/>
              </a:lnSpc>
            </a:pPr>
            <a:r>
              <a:rPr lang="en-GB" smtClean="0"/>
              <a:t>1 STCU project funded and running</a:t>
            </a:r>
          </a:p>
          <a:p>
            <a:pPr>
              <a:lnSpc>
                <a:spcPct val="90000"/>
              </a:lnSpc>
            </a:pPr>
            <a:r>
              <a:rPr lang="en-GB" smtClean="0"/>
              <a:t>STCU #4726 (safety critical software): funded under negotiation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141288"/>
            <a:ext cx="7138987" cy="1055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ISTC and STCU proposals</a:t>
            </a:r>
            <a:br>
              <a:rPr lang="en-GB" sz="2800" smtClean="0">
                <a:solidFill>
                  <a:srgbClr val="034EA2"/>
                </a:solidFill>
              </a:rPr>
            </a:br>
            <a:r>
              <a:rPr lang="en-GB" sz="2800" smtClean="0">
                <a:solidFill>
                  <a:srgbClr val="034EA2"/>
                </a:solidFill>
              </a:rPr>
              <a:t>of potential interest to CEG-SAM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Aft>
                <a:spcPct val="60000"/>
              </a:spcAft>
              <a:buFontTx/>
              <a:buNone/>
            </a:pPr>
            <a:r>
              <a:rPr lang="en-GB" sz="2000" smtClean="0"/>
              <a:t>1. STCU #4758: Hidden Nuclear hazardous Clusters of Fuel in ChNPP Unit 4</a:t>
            </a:r>
          </a:p>
          <a:p>
            <a:pPr>
              <a:lnSpc>
                <a:spcPct val="80000"/>
              </a:lnSpc>
              <a:spcAft>
                <a:spcPct val="60000"/>
              </a:spcAft>
              <a:buFontTx/>
              <a:buNone/>
            </a:pPr>
            <a:r>
              <a:rPr lang="en-GB" sz="2000" smtClean="0"/>
              <a:t>2. STCU #5243: Interaction studies of improved VVER structural materials at severe accident conditions ??</a:t>
            </a:r>
          </a:p>
          <a:p>
            <a:pPr>
              <a:lnSpc>
                <a:spcPct val="80000"/>
              </a:lnSpc>
              <a:spcAft>
                <a:spcPct val="60000"/>
              </a:spcAft>
              <a:buFontTx/>
              <a:buNone/>
            </a:pPr>
            <a:r>
              <a:rPr lang="en-GB" sz="2000" smtClean="0"/>
              <a:t>3. ISTC #3936: PARAMETER SF5 + SF6</a:t>
            </a:r>
          </a:p>
          <a:p>
            <a:pPr>
              <a:lnSpc>
                <a:spcPct val="80000"/>
              </a:lnSpc>
              <a:spcAft>
                <a:spcPct val="60000"/>
              </a:spcAft>
              <a:buFontTx/>
              <a:buNone/>
            </a:pPr>
            <a:r>
              <a:rPr lang="en-GB" sz="2000" smtClean="0"/>
              <a:t>4. ISTC #1411: Study of liquid metal boiling as simulation of accidents in FNR core</a:t>
            </a:r>
          </a:p>
          <a:p>
            <a:pPr>
              <a:lnSpc>
                <a:spcPct val="80000"/>
              </a:lnSpc>
              <a:spcAft>
                <a:spcPct val="60000"/>
              </a:spcAft>
              <a:buFontTx/>
              <a:buNone/>
            </a:pPr>
            <a:r>
              <a:rPr lang="en-GB" sz="2000" smtClean="0"/>
              <a:t>5. ISTC #3919: VERONIKA</a:t>
            </a:r>
          </a:p>
          <a:p>
            <a:pPr>
              <a:lnSpc>
                <a:spcPct val="80000"/>
              </a:lnSpc>
              <a:spcAft>
                <a:spcPct val="60000"/>
              </a:spcAft>
              <a:buFontTx/>
              <a:buNone/>
            </a:pPr>
            <a:r>
              <a:rPr lang="en-GB" sz="2000" smtClean="0"/>
              <a:t>6. ISTC #3609: EXPULS </a:t>
            </a:r>
            <a:r>
              <a:rPr lang="en-GB" sz="2000" i="1" smtClean="0">
                <a:solidFill>
                  <a:srgbClr val="FF6600"/>
                </a:solidFill>
              </a:rPr>
              <a:t>withdrawn</a:t>
            </a:r>
            <a:endParaRPr lang="en-GB" sz="2000" i="1" smtClean="0"/>
          </a:p>
          <a:p>
            <a:pPr>
              <a:lnSpc>
                <a:spcPct val="80000"/>
              </a:lnSpc>
              <a:spcAft>
                <a:spcPct val="60000"/>
              </a:spcAft>
              <a:buFontTx/>
              <a:buNone/>
            </a:pPr>
            <a:r>
              <a:rPr lang="en-GB" sz="2000" smtClean="0"/>
              <a:t>7. ISTC #3702: CHESS-2 </a:t>
            </a:r>
            <a:r>
              <a:rPr lang="en-GB" sz="2000" i="1" smtClean="0">
                <a:solidFill>
                  <a:srgbClr val="FF6600"/>
                </a:solidFill>
              </a:rPr>
              <a:t>not supported by SAC</a:t>
            </a:r>
          </a:p>
          <a:p>
            <a:pPr>
              <a:lnSpc>
                <a:spcPct val="80000"/>
              </a:lnSpc>
              <a:spcAft>
                <a:spcPct val="60000"/>
              </a:spcAft>
              <a:buFontTx/>
              <a:buNone/>
            </a:pPr>
            <a:r>
              <a:rPr lang="en-GB" sz="2000" b="1" smtClean="0">
                <a:solidFill>
                  <a:srgbClr val="FF0000"/>
                </a:solidFill>
              </a:rPr>
              <a:t>Situation needs to be clarified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260350"/>
            <a:ext cx="6778625" cy="72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600" smtClean="0">
                <a:solidFill>
                  <a:srgbClr val="034EA2"/>
                </a:solidFill>
              </a:rPr>
              <a:t>ISTC/STCU and the EC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400" b="1" smtClean="0">
                <a:solidFill>
                  <a:srgbClr val="034EA2"/>
                </a:solidFill>
              </a:rPr>
              <a:t>ISTC and STCU funding from EC</a:t>
            </a:r>
          </a:p>
          <a:p>
            <a:pPr lvl="1">
              <a:lnSpc>
                <a:spcPct val="80000"/>
              </a:lnSpc>
            </a:pPr>
            <a:r>
              <a:rPr lang="fr-BE" sz="2400" smtClean="0"/>
              <a:t>2007: </a:t>
            </a:r>
            <a:r>
              <a:rPr lang="en-US" sz="2400" smtClean="0"/>
              <a:t>~ 25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2008: ~ 15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2009: ~   8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2010: ~   8 M€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i="1" smtClean="0"/>
              <a:t>Basic annual cost of ISTC + STCU: ~ 6 M€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400" i="1" smtClean="0">
              <a:solidFill>
                <a:srgbClr val="034EA2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400" b="1" smtClean="0">
                <a:solidFill>
                  <a:srgbClr val="034EA2"/>
                </a:solidFill>
              </a:rPr>
              <a:t>Transfer of ISTC/STCU EC management activities in Brussels from DG RTD (Dir. International Relations) to DG AIDCO on 01/01/10</a:t>
            </a:r>
            <a:endParaRPr lang="en-US" sz="2400" b="1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Next ISTC Governing Board: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Next STCU Governing Board: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33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Status of SARNET2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305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GB" sz="2800" smtClean="0"/>
              <a:t>Total cost: ~ 39 M€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EC funding: 5.75 M€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41 partners including Canada, South Korea, USA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Started on 01/04/2009 for 4 years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Kick-off meeting on 03/04/2009 in Paris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ERMSAR 2010 on 11-12/05/2010 in Bologna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KINS: 42</a:t>
            </a:r>
            <a:r>
              <a:rPr lang="en-GB" sz="2800" baseline="30000" smtClean="0"/>
              <a:t>nd</a:t>
            </a:r>
            <a:r>
              <a:rPr lang="en-GB" sz="2800" smtClean="0"/>
              <a:t> partner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solidFill>
                  <a:srgbClr val="FF0000"/>
                </a:solidFill>
              </a:rPr>
              <a:t>SARNET should become self-sustainable at the end of EC funding (legal entity? source of financing?)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  <a:br>
              <a:rPr lang="en-GB" sz="24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 Cooperation with Russia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8763"/>
            <a:ext cx="8229600" cy="4757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000" b="1" smtClean="0"/>
              <a:t>S</a:t>
            </a:r>
            <a:r>
              <a:rPr lang="en-GB" sz="2000" b="1" smtClean="0">
                <a:cs typeface="Arial" charset="0"/>
              </a:rPr>
              <a:t>tructured dialogue in the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smtClean="0">
                <a:cs typeface="Arial" charset="0"/>
              </a:rPr>
              <a:t>	Euratom – ROSATOM  Working Group</a:t>
            </a:r>
          </a:p>
          <a:p>
            <a:pPr>
              <a:lnSpc>
                <a:spcPct val="80000"/>
              </a:lnSpc>
            </a:pPr>
            <a:r>
              <a:rPr lang="en-GB" sz="2000" b="1" smtClean="0">
                <a:cs typeface="Arial" charset="0"/>
              </a:rPr>
              <a:t>Principle: moving from “assistance” to “collaboration approach”</a:t>
            </a:r>
          </a:p>
          <a:p>
            <a:pPr>
              <a:lnSpc>
                <a:spcPct val="80000"/>
              </a:lnSpc>
            </a:pPr>
            <a:r>
              <a:rPr lang="en-GB" sz="2000" b="1" smtClean="0">
                <a:cs typeface="Arial" charset="0"/>
              </a:rPr>
              <a:t>Rosatom informed the EC on 04/12/09 that it will fund the Russian part of the following 6 proposals</a:t>
            </a:r>
            <a:r>
              <a:rPr lang="en-GB" sz="2000" b="1" u="sng" smtClean="0">
                <a:solidFill>
                  <a:srgbClr val="3333FF"/>
                </a:solidFill>
              </a:rPr>
              <a:t> </a:t>
            </a:r>
            <a:r>
              <a:rPr lang="en-GB" sz="2000" b="1" smtClean="0"/>
              <a:t>selected for funding after 3rd Call Fission – 2009</a:t>
            </a:r>
          </a:p>
          <a:p>
            <a:pPr>
              <a:lnSpc>
                <a:spcPct val="80000"/>
              </a:lnSpc>
            </a:pPr>
            <a:r>
              <a:rPr lang="en-GB" sz="2000" b="1" smtClean="0"/>
              <a:t>Rosatom informed the EC in Feb. 2010 that it prefers “option 2”: two parallel, European and Russian, projects linked by a coordination agreement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b="1" smtClean="0"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008000"/>
                </a:solidFill>
                <a:cs typeface="Arial" charset="0"/>
              </a:rPr>
              <a:t>A- Subjects for which cooperation is welcome: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Ageing and lifetime management of RCS </a:t>
            </a:r>
            <a:r>
              <a:rPr lang="en-GB" sz="2000" smtClean="0">
                <a:cs typeface="Arial" charset="0"/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  <a:sym typeface="Symbol" pitchFamily="18" charset="2"/>
              </a:rPr>
              <a:t>STYLE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RPV integrity assessment for long-term operation </a:t>
            </a:r>
            <a:r>
              <a:rPr lang="en-GB" sz="2000" smtClean="0">
                <a:cs typeface="Arial" charset="0"/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  <a:sym typeface="Symbol" pitchFamily="18" charset="2"/>
              </a:rPr>
              <a:t>LONGLIFE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LFR </a:t>
            </a:r>
            <a:r>
              <a:rPr lang="en-GB" sz="2000" smtClean="0">
                <a:cs typeface="Arial" charset="0"/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  <a:sym typeface="Symbol" pitchFamily="18" charset="2"/>
              </a:rPr>
              <a:t>LEADER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GFR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  <a:br>
              <a:rPr lang="en-GB" sz="24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 Cooperation with Russia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00200"/>
            <a:ext cx="8435975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rgbClr val="008000"/>
                </a:solidFill>
                <a:cs typeface="Arial" charset="0"/>
              </a:rPr>
              <a:t>B- Subjects for which cooperation is essential (eligibility criterion):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smtClean="0">
                <a:cs typeface="Arial" charset="0"/>
              </a:rPr>
              <a:t>Development of common ground for cooperation in nuclear education, training and knowledge management </a:t>
            </a:r>
            <a:r>
              <a:rPr lang="en-GB" sz="2400" smtClean="0">
                <a:cs typeface="Arial" charset="0"/>
                <a:sym typeface="Symbol" pitchFamily="18" charset="2"/>
              </a:rPr>
              <a:t></a:t>
            </a:r>
            <a:r>
              <a:rPr lang="en-GB" sz="2400" smtClean="0">
                <a:cs typeface="Arial" charset="0"/>
              </a:rPr>
              <a:t> </a:t>
            </a:r>
            <a:r>
              <a:rPr lang="en-GB" sz="2400" b="1" smtClean="0">
                <a:solidFill>
                  <a:srgbClr val="CC0000"/>
                </a:solidFill>
                <a:cs typeface="Arial" charset="0"/>
              </a:rPr>
              <a:t>ENEN-RU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b="1" smtClean="0">
                <a:solidFill>
                  <a:srgbClr val="0033CC"/>
                </a:solidFill>
                <a:cs typeface="Arial" charset="0"/>
              </a:rPr>
              <a:t>Advanced simulation tools for Gen-IV fast neutron reactors</a:t>
            </a:r>
            <a:endParaRPr lang="en-GB" sz="2400" b="1" smtClean="0">
              <a:solidFill>
                <a:srgbClr val="CC0000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b="1" smtClean="0">
                <a:solidFill>
                  <a:srgbClr val="0033CC"/>
                </a:solidFill>
                <a:cs typeface="Arial" charset="0"/>
              </a:rPr>
              <a:t>Containment thermalhydraulics of current and future LWRs for severe accident management</a:t>
            </a:r>
            <a:r>
              <a:rPr lang="en-GB" sz="2400" smtClean="0">
                <a:cs typeface="Arial" charset="0"/>
              </a:rPr>
              <a:t> (KMS – PANDA – MISTRA - TOSQUAN) </a:t>
            </a:r>
            <a:r>
              <a:rPr lang="en-GB" sz="2400" smtClean="0">
                <a:cs typeface="Arial" charset="0"/>
                <a:sym typeface="Symbol" pitchFamily="18" charset="2"/>
              </a:rPr>
              <a:t> </a:t>
            </a:r>
            <a:r>
              <a:rPr lang="en-GB" sz="2400" b="1" smtClean="0">
                <a:solidFill>
                  <a:srgbClr val="CC0000"/>
                </a:solidFill>
                <a:cs typeface="Arial" charset="0"/>
              </a:rPr>
              <a:t>ERCOSAM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smtClean="0">
                <a:cs typeface="Arial" charset="0"/>
              </a:rPr>
              <a:t>Molten salt reactor </a:t>
            </a:r>
            <a:r>
              <a:rPr lang="en-GB" sz="2400" smtClean="0">
                <a:cs typeface="Arial" charset="0"/>
                <a:sym typeface="Symbol" pitchFamily="18" charset="2"/>
              </a:rPr>
              <a:t> </a:t>
            </a:r>
            <a:r>
              <a:rPr lang="en-GB" sz="2400" b="1" smtClean="0">
                <a:solidFill>
                  <a:srgbClr val="CC0000"/>
                </a:solidFill>
                <a:cs typeface="Arial" charset="0"/>
              </a:rPr>
              <a:t>EVOL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endParaRPr lang="en-GB" sz="32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Char char="l"/>
            </a:pPr>
            <a:endParaRPr lang="en-GB">
              <a:latin typeface="Tahoma" pitchFamily="34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404813"/>
            <a:ext cx="7345363" cy="936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507413" cy="4895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000" b="1" u="sng" smtClean="0">
                <a:solidFill>
                  <a:srgbClr val="3333FF"/>
                </a:solidFill>
              </a:rPr>
              <a:t>4th Call Fission – 2010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Identifier:</a:t>
            </a:r>
            <a:r>
              <a:rPr lang="en-GB" sz="2000" b="1" smtClean="0"/>
              <a:t> FP7-Fission-2010</a:t>
            </a:r>
          </a:p>
          <a:p>
            <a:pPr lvl="1">
              <a:lnSpc>
                <a:spcPct val="80000"/>
              </a:lnSpc>
            </a:pPr>
            <a:r>
              <a:rPr lang="en-GB" sz="2000" b="1" smtClean="0"/>
              <a:t>Publication Date: 13 November 2009</a:t>
            </a:r>
          </a:p>
          <a:p>
            <a:pPr lvl="1">
              <a:lnSpc>
                <a:spcPct val="80000"/>
              </a:lnSpc>
            </a:pPr>
            <a:r>
              <a:rPr lang="en-GB" sz="2000" b="1" smtClean="0"/>
              <a:t>Indicative Budget: M€ 49.8</a:t>
            </a:r>
          </a:p>
          <a:p>
            <a:pPr lvl="1">
              <a:lnSpc>
                <a:spcPct val="80000"/>
              </a:lnSpc>
            </a:pPr>
            <a:r>
              <a:rPr lang="en-GB" sz="2000" b="1" smtClean="0"/>
              <a:t>Deadline: </a:t>
            </a:r>
            <a:r>
              <a:rPr lang="en-GB" sz="2000" b="1" smtClean="0">
                <a:solidFill>
                  <a:srgbClr val="FF0000"/>
                </a:solidFill>
              </a:rPr>
              <a:t>08 April 2010</a:t>
            </a:r>
            <a:r>
              <a:rPr lang="en-GB" sz="2000" b="1" smtClean="0"/>
              <a:t> at 17:00:00 (GMT + 2)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Evaluation of proposals:</a:t>
            </a:r>
            <a:r>
              <a:rPr lang="en-GB" sz="2000" b="1" smtClean="0"/>
              <a:t> May 2010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OJ Reference:</a:t>
            </a:r>
            <a:r>
              <a:rPr lang="en-GB" sz="2000" b="1" smtClean="0"/>
              <a:t> </a:t>
            </a:r>
            <a:r>
              <a:rPr lang="en-GB" sz="2000" b="1" smtClean="0">
                <a:solidFill>
                  <a:srgbClr val="FF0000"/>
                </a:solidFill>
              </a:rPr>
              <a:t>OJ C284 of 25 November 2009</a:t>
            </a:r>
          </a:p>
          <a:p>
            <a:pPr lvl="1">
              <a:lnSpc>
                <a:spcPct val="80000"/>
              </a:lnSpc>
            </a:pPr>
            <a:r>
              <a:rPr lang="en-GB" sz="2000" b="1" smtClean="0">
                <a:solidFill>
                  <a:srgbClr val="FF0000"/>
                </a:solidFill>
              </a:rPr>
              <a:t>http://cordis.europa.eu/fp7/dc/index.cfm</a:t>
            </a:r>
          </a:p>
          <a:p>
            <a:pPr>
              <a:lnSpc>
                <a:spcPct val="80000"/>
              </a:lnSpc>
            </a:pPr>
            <a:endParaRPr lang="en-GB" sz="1800" b="1" u="sng" smtClean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000" u="sng" smtClean="0">
                <a:solidFill>
                  <a:srgbClr val="3333FF"/>
                </a:solidFill>
              </a:rPr>
              <a:t>Reactor systems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u="sng" smtClean="0">
              <a:solidFill>
                <a:srgbClr val="3333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000" smtClean="0">
                <a:solidFill>
                  <a:srgbClr val="3333FF"/>
                </a:solidFill>
              </a:rPr>
              <a:t>Safety and competitiveness of existing and future nuclear installations</a:t>
            </a:r>
          </a:p>
          <a:p>
            <a:pPr lvl="2">
              <a:lnSpc>
                <a:spcPct val="80000"/>
              </a:lnSpc>
            </a:pPr>
            <a:r>
              <a:rPr lang="en-GB" sz="1800" smtClean="0"/>
              <a:t>Ageing of non-metallic NPP components (</a:t>
            </a:r>
            <a:r>
              <a:rPr lang="en-GB" sz="1800" smtClean="0">
                <a:solidFill>
                  <a:srgbClr val="3333FF"/>
                </a:solidFill>
              </a:rPr>
              <a:t>coop. with China welcome</a:t>
            </a:r>
            <a:r>
              <a:rPr lang="en-GB" sz="1800" smtClean="0"/>
              <a:t>)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286000" y="3246438"/>
            <a:ext cx="457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fr-BE"/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476250"/>
            <a:ext cx="7416800" cy="941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  <a:endParaRPr lang="fr-FR" sz="2400" i="1" smtClean="0">
              <a:solidFill>
                <a:srgbClr val="034EA2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90000"/>
              </a:lnSpc>
            </a:pPr>
            <a:r>
              <a:rPr lang="en-GB" sz="1800" smtClean="0">
                <a:solidFill>
                  <a:srgbClr val="3333FF"/>
                </a:solidFill>
              </a:rPr>
              <a:t>Cross-cutting aspects for nuclear systems</a:t>
            </a:r>
          </a:p>
          <a:p>
            <a:pPr lvl="2">
              <a:lnSpc>
                <a:spcPct val="90000"/>
              </a:lnSpc>
            </a:pPr>
            <a:r>
              <a:rPr lang="en-GB" sz="1800" smtClean="0"/>
              <a:t>R&amp;D activities in support of the implementation of SRA of SNE-TP</a:t>
            </a:r>
          </a:p>
          <a:p>
            <a:pPr lvl="2">
              <a:lnSpc>
                <a:spcPct val="90000"/>
              </a:lnSpc>
            </a:pPr>
            <a:r>
              <a:rPr lang="en-GB" sz="1800" smtClean="0"/>
              <a:t>Coordination and support of Euratom contribution to GIF</a:t>
            </a:r>
          </a:p>
          <a:p>
            <a:pPr lvl="2">
              <a:lnSpc>
                <a:spcPct val="90000"/>
              </a:lnSpc>
            </a:pPr>
            <a:r>
              <a:rPr lang="en-GB" sz="1800" smtClean="0"/>
              <a:t>Material research (EERA)</a:t>
            </a:r>
          </a:p>
          <a:p>
            <a:pPr lvl="1">
              <a:lnSpc>
                <a:spcPct val="90000"/>
              </a:lnSpc>
            </a:pPr>
            <a:r>
              <a:rPr lang="en-GB" sz="1800" smtClean="0">
                <a:solidFill>
                  <a:srgbClr val="3333FF"/>
                </a:solidFill>
              </a:rPr>
              <a:t>Advanced systems for non electrical uses of nuclear energy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sz="2000" u="sng" smtClean="0">
                <a:solidFill>
                  <a:srgbClr val="3333FF"/>
                </a:solidFill>
              </a:rPr>
              <a:t>Infrastructures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sz="2000" u="sng" smtClean="0">
                <a:solidFill>
                  <a:srgbClr val="3333FF"/>
                </a:solidFill>
              </a:rPr>
              <a:t>Human Resources, Mobility and Training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sz="2000" u="sng" smtClean="0">
                <a:solidFill>
                  <a:srgbClr val="3333FF"/>
                </a:solidFill>
              </a:rPr>
              <a:t>Cooperation with Third Countries:</a:t>
            </a:r>
            <a:r>
              <a:rPr lang="en-GB" sz="2000" smtClean="0">
                <a:solidFill>
                  <a:srgbClr val="3333FF"/>
                </a:solidFill>
              </a:rPr>
              <a:t> </a:t>
            </a:r>
            <a:r>
              <a:rPr lang="en-GB" sz="2000" smtClean="0">
                <a:solidFill>
                  <a:srgbClr val="CC0000"/>
                </a:solidFill>
              </a:rPr>
              <a:t>cooperation with China</a:t>
            </a:r>
          </a:p>
          <a:p>
            <a:pPr lvl="1">
              <a:lnSpc>
                <a:spcPct val="90000"/>
              </a:lnSpc>
            </a:pPr>
            <a:r>
              <a:rPr lang="en-GB" sz="1800" smtClean="0">
                <a:solidFill>
                  <a:srgbClr val="3333FF"/>
                </a:solidFill>
              </a:rPr>
              <a:t>Subjects in which cooperation is welcome</a:t>
            </a:r>
          </a:p>
          <a:p>
            <a:pPr lvl="1">
              <a:lnSpc>
                <a:spcPct val="90000"/>
              </a:lnSpc>
            </a:pPr>
            <a:r>
              <a:rPr lang="en-GB" sz="1800" smtClean="0">
                <a:solidFill>
                  <a:srgbClr val="3333FF"/>
                </a:solidFill>
              </a:rPr>
              <a:t>Subjects in which cooperation is essential</a:t>
            </a:r>
          </a:p>
          <a:p>
            <a:pPr lvl="2">
              <a:lnSpc>
                <a:spcPct val="90000"/>
              </a:lnSpc>
            </a:pPr>
            <a:r>
              <a:rPr lang="en-GB" sz="1600" smtClean="0"/>
              <a:t>Nuclear education and training</a:t>
            </a:r>
          </a:p>
          <a:p>
            <a:pPr lvl="2">
              <a:lnSpc>
                <a:spcPct val="90000"/>
              </a:lnSpc>
            </a:pPr>
            <a:r>
              <a:rPr lang="en-GB" sz="1600" smtClean="0"/>
              <a:t>Reliability of programming for automation</a:t>
            </a:r>
          </a:p>
          <a:p>
            <a:pPr lvl="2">
              <a:lnSpc>
                <a:spcPct val="90000"/>
              </a:lnSpc>
            </a:pPr>
            <a:r>
              <a:rPr lang="en-GB" sz="1600" smtClean="0"/>
              <a:t>SCWR fuel qualification tests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583</Words>
  <Application>Microsoft Office PowerPoint</Application>
  <PresentationFormat>Bildschirmpräsentation (4:3)</PresentationFormat>
  <Paragraphs>102</Paragraphs>
  <Slides>10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Verdana</vt:lpstr>
      <vt:lpstr>Arial</vt:lpstr>
      <vt:lpstr>Times New Roman</vt:lpstr>
      <vt:lpstr>Tahoma</vt:lpstr>
      <vt:lpstr>Symbol</vt:lpstr>
      <vt:lpstr>Monotype Sorts</vt:lpstr>
      <vt:lpstr>Blank Presentation</vt:lpstr>
      <vt:lpstr>PowerPoint-Präsentation</vt:lpstr>
      <vt:lpstr>Status of CEG-SAM in March 2010</vt:lpstr>
      <vt:lpstr>ISTC and STCU proposals of potential interest to CEG-SAM</vt:lpstr>
      <vt:lpstr>ISTC/STCU and the EC</vt:lpstr>
      <vt:lpstr>Status of SARNET2</vt:lpstr>
      <vt:lpstr>FP7 - EURATOM  Work Programme Nuclear Fission and Radiation Protection  Cooperation with Russia</vt:lpstr>
      <vt:lpstr>FP7 - EURATOM  Work Programme Nuclear Fission and Radiation Protection  Cooperation with Russia</vt:lpstr>
      <vt:lpstr>FP7 - EURATOM  Work Programme Nuclear Fission and Radiation Protection</vt:lpstr>
      <vt:lpstr>FP7 - EURATOM  Work Programme Nuclear Fission and Radiation Protection</vt:lpstr>
      <vt:lpstr>Future of CEG-SAM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delloch</dc:creator>
  <cp:lastModifiedBy>Peters, Ursula</cp:lastModifiedBy>
  <cp:revision>124</cp:revision>
  <cp:lastPrinted>2003-03-26T14:52:49Z</cp:lastPrinted>
  <dcterms:created xsi:type="dcterms:W3CDTF">2002-10-30T14:57:19Z</dcterms:created>
  <dcterms:modified xsi:type="dcterms:W3CDTF">2012-10-12T11:15:08Z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and Future of CEG-SAM.</vt:lpwstr>
  </property>
</Properties>
</file>