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389" r:id="rId2"/>
    <p:sldId id="394" r:id="rId3"/>
    <p:sldId id="441" r:id="rId4"/>
    <p:sldId id="442" r:id="rId5"/>
    <p:sldId id="443" r:id="rId6"/>
    <p:sldId id="439" r:id="rId7"/>
    <p:sldId id="444" r:id="rId8"/>
    <p:sldId id="406" r:id="rId9"/>
    <p:sldId id="428" r:id="rId10"/>
    <p:sldId id="432" r:id="rId11"/>
    <p:sldId id="445" r:id="rId12"/>
    <p:sldId id="448" r:id="rId13"/>
    <p:sldId id="449" r:id="rId14"/>
    <p:sldId id="434" r:id="rId15"/>
    <p:sldId id="379" r:id="rId16"/>
    <p:sldId id="446" r:id="rId17"/>
    <p:sldId id="450" r:id="rId18"/>
  </p:sldIdLst>
  <p:sldSz cx="9902825" cy="6858000"/>
  <p:notesSz cx="9926638" cy="6669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5pPr>
    <a:lvl6pPr marL="2286000" algn="l" defTabSz="914400" rtl="0" eaLnBrk="1" latinLnBrk="0" hangingPunct="1"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6pPr>
    <a:lvl7pPr marL="2743200" algn="l" defTabSz="914400" rtl="0" eaLnBrk="1" latinLnBrk="0" hangingPunct="1"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7pPr>
    <a:lvl8pPr marL="3200400" algn="l" defTabSz="914400" rtl="0" eaLnBrk="1" latinLnBrk="0" hangingPunct="1"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8pPr>
    <a:lvl9pPr marL="3657600" algn="l" defTabSz="914400" rtl="0" eaLnBrk="1" latinLnBrk="0" hangingPunct="1">
      <a:defRPr sz="2800" b="1" i="1" kern="1200">
        <a:solidFill>
          <a:schemeClr val="tx1"/>
        </a:solidFill>
        <a:latin typeface="Arial" pitchFamily="34" charset="0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D1903"/>
    <a:srgbClr val="FF0000"/>
    <a:srgbClr val="0033CC"/>
    <a:srgbClr val="0066CC"/>
    <a:srgbClr val="008000"/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7" autoAdjust="0"/>
    <p:restoredTop sz="90929"/>
  </p:normalViewPr>
  <p:slideViewPr>
    <p:cSldViewPr>
      <p:cViewPr>
        <p:scale>
          <a:sx n="66" d="100"/>
          <a:sy n="66" d="100"/>
        </p:scale>
        <p:origin x="-1757" y="-3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431" y="-97"/>
      </p:cViewPr>
      <p:guideLst>
        <p:guide orient="horz" pos="1170"/>
        <p:guide pos="4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7625" y="6350"/>
            <a:ext cx="42322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6738" y="6350"/>
            <a:ext cx="42322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625" y="6356350"/>
            <a:ext cx="42322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6738" y="6356350"/>
            <a:ext cx="42322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71538" eaLnBrk="0" hangingPunct="0">
              <a:defRPr sz="1000" b="0"/>
            </a:lvl1pPr>
          </a:lstStyle>
          <a:p>
            <a:fld id="{4FC1863F-EBB4-45BD-8750-AC4FB65BE1A8}" type="slidenum">
              <a:rPr lang="en-US"/>
              <a:pPr/>
              <a:t>‹Nr.›</a:t>
            </a:fld>
            <a:endParaRPr lang="en-US">
              <a:latin typeface="Arial Cyr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59721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388" y="19050"/>
            <a:ext cx="4227512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6738" y="19050"/>
            <a:ext cx="4227512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36900" y="490538"/>
            <a:ext cx="3654425" cy="2530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9688" y="3179763"/>
            <a:ext cx="7307262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88" y="6338888"/>
            <a:ext cx="4227512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71538" eaLnBrk="0" hangingPunct="0">
              <a:defRPr sz="1000" b="0">
                <a:latin typeface="Arial Cyr" charset="-52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6738" y="6338888"/>
            <a:ext cx="4227512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71538" eaLnBrk="0" hangingPunct="0">
              <a:defRPr sz="1000" b="0"/>
            </a:lvl1pPr>
          </a:lstStyle>
          <a:p>
            <a:fld id="{19C2C319-E7E5-4D6D-9334-DAE0447D920C}" type="slidenum">
              <a:rPr lang="en-US"/>
              <a:pPr/>
              <a:t>‹Nr.›</a:t>
            </a:fld>
            <a:endParaRPr lang="en-US">
              <a:latin typeface="Arial Cyr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76372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46088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92175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38263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784350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35313" y="490538"/>
            <a:ext cx="3654425" cy="2530475"/>
          </a:xfrm>
          <a:ln cap="flat"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dt" sz="half" idx="2"/>
          </p:nvPr>
        </p:nvSpPr>
        <p:spPr>
          <a:xfrm>
            <a:off x="7134225" y="6453188"/>
            <a:ext cx="2311400" cy="404812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7C630-7E6A-414C-A133-E2BCBA6B28F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74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72325" y="274638"/>
            <a:ext cx="2224088" cy="53863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4625" cy="538638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24157-C5FE-4BF4-9D79-6D23CE47ECF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72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5916D-C796-4354-976E-D8787F4A2C2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4FEF4-972D-4F97-AD92-073CFA7CFFC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989138"/>
            <a:ext cx="4373563" cy="3671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1263" y="1989138"/>
            <a:ext cx="4375150" cy="3671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A601A-C135-4935-A28A-BD8F516CCAC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8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EF80F-6591-4969-A3F2-779C09A8AB9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25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F6E8A-61C0-49AF-BA7D-2367CEF752C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2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77710-DECC-49AE-86BC-BE53ABC9B61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80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0EC11-FC21-4284-B820-A19CB6B5529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14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BC494-6A08-4BF0-9436-C5AF6AC9EAB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2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62499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89138"/>
            <a:ext cx="8901113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7885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6413" y="6453188"/>
            <a:ext cx="2311400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rgbClr val="809180"/>
                </a:solidFill>
              </a:defRPr>
            </a:lvl1pPr>
          </a:lstStyle>
          <a:p>
            <a:endParaRPr lang="ru-RU"/>
          </a:p>
        </p:txBody>
      </p:sp>
      <p:sp>
        <p:nvSpPr>
          <p:cNvPr id="7885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84775" y="6453188"/>
            <a:ext cx="3136900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809180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78854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6950" y="6453188"/>
            <a:ext cx="79057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rgbClr val="809180"/>
                </a:solidFill>
              </a:defRPr>
            </a:lvl1pPr>
          </a:lstStyle>
          <a:p>
            <a:fld id="{4F5B8F93-BCE1-4904-8398-CAD663214C48}" type="slidenum">
              <a:rPr lang="ru-RU"/>
              <a:pPr/>
              <a:t>‹Nr.›</a:t>
            </a:fld>
            <a:endParaRPr lang="ru-RU"/>
          </a:p>
        </p:txBody>
      </p:sp>
      <p:pic>
        <p:nvPicPr>
          <p:cNvPr id="78855" name="Picture 1031" descr="logo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115888"/>
            <a:ext cx="13811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30200" y="2895600"/>
            <a:ext cx="9324975" cy="1295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000" b="0">
                <a:latin typeface="Arial" pitchFamily="34" charset="0"/>
              </a:rPr>
              <a:t/>
            </a:r>
            <a:br>
              <a:rPr lang="en-US" sz="2000" b="0">
                <a:latin typeface="Arial" pitchFamily="34" charset="0"/>
              </a:rPr>
            </a:br>
            <a:endParaRPr lang="en-US" sz="2000" b="0">
              <a:latin typeface="Arial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5562600"/>
            <a:ext cx="6931025" cy="685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endParaRPr lang="en-US" sz="2000"/>
          </a:p>
          <a:p>
            <a:pPr marL="0" indent="0" algn="ctr">
              <a:buFontTx/>
              <a:buNone/>
            </a:pPr>
            <a:endParaRPr lang="en-US" sz="2000"/>
          </a:p>
        </p:txBody>
      </p:sp>
      <p:sp>
        <p:nvSpPr>
          <p:cNvPr id="234500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9448800" cy="698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solidFill>
                <a:srgbClr val="008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200">
              <a:solidFill>
                <a:srgbClr val="008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The annual ISTC Workshop, 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devoted to the ISTC projects, related to 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SEVERE ACCIDENT MANAGEMENT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(in the frames of the CEG – SAM</a:t>
            </a:r>
          </a:p>
          <a:p>
            <a:pPr algn="ctr">
              <a:spcBef>
                <a:spcPct val="50000"/>
              </a:spcBef>
            </a:pPr>
            <a:r>
              <a:rPr lang="ru-RU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THE </a:t>
            </a:r>
            <a:r>
              <a:rPr lang="en-US" sz="3200">
                <a:solidFill>
                  <a:srgbClr val="008000"/>
                </a:solidFill>
                <a:latin typeface="Arial Black" pitchFamily="34" charset="0"/>
                <a:cs typeface="Times New Roman" pitchFamily="18" charset="0"/>
              </a:rPr>
              <a:t>CONTACT EXPERT GROUP)</a:t>
            </a:r>
          </a:p>
          <a:p>
            <a:pPr algn="ctr">
              <a:spcBef>
                <a:spcPct val="50000"/>
              </a:spcBef>
            </a:pPr>
            <a:r>
              <a:rPr lang="en-US" sz="2400" i="0">
                <a:solidFill>
                  <a:srgbClr val="0033CC"/>
                </a:solidFill>
                <a:latin typeface="Arial Black" pitchFamily="34" charset="0"/>
                <a:cs typeface="Times New Roman" pitchFamily="18" charset="0"/>
              </a:rPr>
              <a:t>July 7 – 11, 2008 = St-Petersburg,</a:t>
            </a:r>
          </a:p>
          <a:p>
            <a:pPr algn="ctr">
              <a:spcBef>
                <a:spcPct val="50000"/>
              </a:spcBef>
            </a:pPr>
            <a:r>
              <a:rPr lang="en-US" sz="2400" i="0">
                <a:solidFill>
                  <a:srgbClr val="0033CC"/>
                </a:solidFill>
                <a:latin typeface="Arial Black" pitchFamily="34" charset="0"/>
                <a:cs typeface="Times New Roman" pitchFamily="18" charset="0"/>
              </a:rPr>
              <a:t>July 14 – 16, 2008 = Moscow</a:t>
            </a:r>
            <a:r>
              <a:rPr lang="en-US" sz="3200">
                <a:solidFill>
                  <a:srgbClr val="0033CC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n-US" sz="3200">
              <a:solidFill>
                <a:srgbClr val="0033CC"/>
              </a:solidFill>
            </a:endParaRPr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1433513" y="2474913"/>
            <a:ext cx="180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de-DE" sz="1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441-A6E5-4B57-AC71-0F3A63891A7F}" type="slidenum">
              <a:rPr lang="ru-RU"/>
              <a:pPr/>
              <a:t>10</a:t>
            </a:fld>
            <a:endParaRPr lang="ru-RU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696200" cy="685800"/>
          </a:xfrm>
          <a:noFill/>
          <a:ln/>
        </p:spPr>
        <p:txBody>
          <a:bodyPr lIns="92075" tIns="46038" rIns="92075" bIns="46038" anchor="b"/>
          <a:lstStyle/>
          <a:p>
            <a:pPr marL="609600" indent="-609600" algn="ctr"/>
            <a: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  <a:t>CEG “SAM” – </a:t>
            </a:r>
            <a:b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</a:br>
            <a: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  <a:t>SEVERE ACCIDENTS MANAGEMENT</a:t>
            </a:r>
            <a:endParaRPr kumimoji="1" lang="en-US" sz="2800" i="1">
              <a:solidFill>
                <a:srgbClr val="FF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3352800" y="2743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5638800" y="2743200"/>
            <a:ext cx="19812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324614" name="Text Box 6"/>
          <p:cNvSpPr txBox="1">
            <a:spLocks noChangeArrowheads="1"/>
          </p:cNvSpPr>
          <p:nvPr/>
        </p:nvSpPr>
        <p:spPr bwMode="auto">
          <a:xfrm>
            <a:off x="533400" y="1295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 b="0"/>
              <a:t>	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228600" y="1219200"/>
            <a:ext cx="9296400" cy="661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Wingdings" pitchFamily="2" charset="2"/>
              <a:buChar char="Ø"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Corium study and modeling: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Wingdings" pitchFamily="2" charset="2"/>
              <a:buNone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             METCORE, CORPHAD, EVAN, INVECORE, MCCI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Wingdings" pitchFamily="2" charset="2"/>
              <a:buChar char="Ø"/>
            </a:pPr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lvl="2" eaLnBrk="0" hangingPunct="0">
              <a:buFont typeface="Wingdings" pitchFamily="2" charset="2"/>
              <a:buChar char="Ø"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Quench-type experiments:</a:t>
            </a:r>
          </a:p>
          <a:p>
            <a:pPr lvl="2" eaLnBrk="0" hangingPunct="0">
              <a:buFont typeface="Wingdings" pitchFamily="2" charset="2"/>
              <a:buNone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             QUENCH,  PARAMETER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Wingdings" pitchFamily="2" charset="2"/>
              <a:buChar char="Ø"/>
            </a:pPr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Font typeface="Wingdings" pitchFamily="2" charset="2"/>
              <a:buChar char="Ø"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Chernobyl lava data-base/ models (above 7 000 measurements):</a:t>
            </a:r>
          </a:p>
          <a:p>
            <a:pPr lvl="3" eaLnBrk="0" hangingPunct="0">
              <a:buFont typeface="Wingdings" pitchFamily="2" charset="2"/>
              <a:buNone/>
            </a:pPr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       CHESS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NITI, IBRAE, KIAE, RIAR, LUCH, GIDROPRESS, VNIPIET, </a:t>
            </a: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S-P TU, Kazakhstan NNC </a:t>
            </a: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			STCU (Ukraine)</a:t>
            </a:r>
          </a:p>
          <a:p>
            <a:pPr eaLnBrk="0" hangingPunct="0"/>
            <a:r>
              <a:rPr kumimoji="1" lang="en-US" sz="2000" u="sng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Collaborators</a:t>
            </a:r>
            <a:r>
              <a:rPr kumimoji="1" lang="en-US" sz="20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: EU: FZK, FZR, IRSN, ITU, CAE, Framatome, and others, </a:t>
            </a:r>
          </a:p>
          <a:p>
            <a:pPr eaLnBrk="0" hangingPunct="0"/>
            <a:r>
              <a:rPr kumimoji="1" lang="en-US" sz="20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                          AECL (Canada), KAERI (Korea)</a:t>
            </a:r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endParaRPr kumimoji="1" lang="en-US" sz="2400">
              <a:solidFill>
                <a:schemeClr val="accent2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30309-D553-4BE1-850E-F26AD6C66F2C}" type="slidenum">
              <a:rPr lang="ru-RU"/>
              <a:pPr/>
              <a:t>11</a:t>
            </a:fld>
            <a:endParaRPr lang="ru-RU"/>
          </a:p>
        </p:txBody>
      </p:sp>
      <p:sp>
        <p:nvSpPr>
          <p:cNvPr id="350219" name="Rectangle 11"/>
          <p:cNvSpPr>
            <a:spLocks noChangeArrowheads="1"/>
          </p:cNvSpPr>
          <p:nvPr/>
        </p:nvSpPr>
        <p:spPr bwMode="auto">
          <a:xfrm>
            <a:off x="1131888" y="228600"/>
            <a:ext cx="67167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i="0">
                <a:latin typeface="Arial Black" pitchFamily="34" charset="0"/>
              </a:rPr>
              <a:t>Role of CEGs:</a:t>
            </a:r>
            <a:r>
              <a:rPr lang="en-US" sz="3200" i="0">
                <a:latin typeface="Arial Black" pitchFamily="34" charset="0"/>
              </a:rPr>
              <a:t> </a:t>
            </a:r>
            <a:r>
              <a:rPr lang="en-US" sz="1600">
                <a:cs typeface="Arial" pitchFamily="34" charset="0"/>
              </a:rPr>
              <a:t>CEG SAM (Severe Accident Management)</a:t>
            </a:r>
          </a:p>
          <a:p>
            <a:r>
              <a:rPr lang="en-US" sz="1600">
                <a:cs typeface="Arial" pitchFamily="34" charset="0"/>
              </a:rPr>
              <a:t>Completed projects (June 2008)</a:t>
            </a:r>
            <a:endParaRPr lang="en-US" sz="3200" i="0">
              <a:latin typeface="Arial Black" pitchFamily="34" charset="0"/>
            </a:endParaRPr>
          </a:p>
        </p:txBody>
      </p:sp>
      <p:pic>
        <p:nvPicPr>
          <p:cNvPr id="351193" name="Picture 985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187450"/>
            <a:ext cx="8686800" cy="4908550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4ED43-D5B7-4EFB-A405-55AB412E8AE5}" type="slidenum">
              <a:rPr lang="ru-RU"/>
              <a:pPr/>
              <a:t>12</a:t>
            </a:fld>
            <a:endParaRPr lang="ru-RU"/>
          </a:p>
        </p:txBody>
      </p:sp>
      <p:sp>
        <p:nvSpPr>
          <p:cNvPr id="356354" name="Rectangle 1026"/>
          <p:cNvSpPr>
            <a:spLocks noChangeArrowheads="1"/>
          </p:cNvSpPr>
          <p:nvPr/>
        </p:nvSpPr>
        <p:spPr bwMode="auto">
          <a:xfrm>
            <a:off x="1131888" y="228600"/>
            <a:ext cx="67167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i="0">
                <a:latin typeface="Arial Black" pitchFamily="34" charset="0"/>
              </a:rPr>
              <a:t>Role of CEGs:</a:t>
            </a:r>
            <a:r>
              <a:rPr lang="en-US" sz="3200" i="0">
                <a:latin typeface="Arial Black" pitchFamily="34" charset="0"/>
              </a:rPr>
              <a:t> </a:t>
            </a:r>
            <a:r>
              <a:rPr lang="en-US" sz="1600">
                <a:cs typeface="Arial" pitchFamily="34" charset="0"/>
              </a:rPr>
              <a:t>CEG SAM (Severe Accident Management)</a:t>
            </a:r>
          </a:p>
          <a:p>
            <a:r>
              <a:rPr lang="en-US" sz="1600">
                <a:cs typeface="Arial" pitchFamily="34" charset="0"/>
              </a:rPr>
              <a:t>On-Going projects (June 2008)</a:t>
            </a:r>
            <a:endParaRPr lang="en-US" sz="3200" i="0">
              <a:latin typeface="Arial Black" pitchFamily="34" charset="0"/>
            </a:endParaRPr>
          </a:p>
        </p:txBody>
      </p:sp>
      <p:pic>
        <p:nvPicPr>
          <p:cNvPr id="356380" name="Picture 1052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171575"/>
            <a:ext cx="9067800" cy="515302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7972-02EF-45C1-ACC4-6C1A8A53909E}" type="slidenum">
              <a:rPr lang="ru-RU"/>
              <a:pPr/>
              <a:t>13</a:t>
            </a:fld>
            <a:endParaRPr lang="ru-RU"/>
          </a:p>
        </p:txBody>
      </p:sp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1131888" y="228600"/>
            <a:ext cx="6716712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i="0">
                <a:latin typeface="Arial Black" pitchFamily="34" charset="0"/>
              </a:rPr>
              <a:t>Role of CEGs:</a:t>
            </a:r>
            <a:r>
              <a:rPr lang="en-US" sz="3200" i="0">
                <a:latin typeface="Arial Black" pitchFamily="34" charset="0"/>
              </a:rPr>
              <a:t> </a:t>
            </a:r>
            <a:r>
              <a:rPr lang="en-US" sz="1600">
                <a:cs typeface="Arial" pitchFamily="34" charset="0"/>
              </a:rPr>
              <a:t>CEG SAM (Severe Accident Management)</a:t>
            </a:r>
          </a:p>
          <a:p>
            <a:r>
              <a:rPr lang="en-US" sz="1600">
                <a:cs typeface="Arial" pitchFamily="34" charset="0"/>
              </a:rPr>
              <a:t>Proposals (June 2008)</a:t>
            </a:r>
            <a:endParaRPr lang="en-US" sz="3200" i="0">
              <a:latin typeface="Arial Black" pitchFamily="34" charset="0"/>
            </a:endParaRP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609600" y="1447800"/>
            <a:ext cx="716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35738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238" y="1017588"/>
            <a:ext cx="6350000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3637-8553-4A76-82C5-BF541925BF23}" type="slidenum">
              <a:rPr lang="ru-RU"/>
              <a:pPr/>
              <a:t>14</a:t>
            </a:fld>
            <a:endParaRPr lang="ru-RU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620000" cy="685800"/>
          </a:xfrm>
          <a:noFill/>
          <a:ln/>
        </p:spPr>
        <p:txBody>
          <a:bodyPr lIns="92075" tIns="46038" rIns="92075" bIns="46038" anchor="b"/>
          <a:lstStyle/>
          <a:p>
            <a:pPr marL="609600" indent="-609600" algn="ctr"/>
            <a: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  <a:t>CEG “SAM” – </a:t>
            </a:r>
            <a:b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</a:br>
            <a:r>
              <a:rPr kumimoji="1" lang="en-US" altLang="ja-JP" sz="2800" i="1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Times New Roman" pitchFamily="18" charset="0"/>
              </a:rPr>
              <a:t>SEVERE ACCIDENTS MANAGEMENT</a:t>
            </a:r>
            <a:endParaRPr kumimoji="1" lang="en-US" sz="2800" i="1">
              <a:solidFill>
                <a:srgbClr val="FF000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31779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3352800" y="2743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5638800" y="2743200"/>
            <a:ext cx="19812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331782" name="Text Box 6"/>
          <p:cNvSpPr txBox="1">
            <a:spLocks noChangeArrowheads="1"/>
          </p:cNvSpPr>
          <p:nvPr/>
        </p:nvSpPr>
        <p:spPr bwMode="auto">
          <a:xfrm>
            <a:off x="533400" y="1295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 b="0"/>
              <a:t>	</a:t>
            </a:r>
          </a:p>
        </p:txBody>
      </p:sp>
      <p:sp>
        <p:nvSpPr>
          <p:cNvPr id="331783" name="Text Box 7"/>
          <p:cNvSpPr txBox="1">
            <a:spLocks noChangeArrowheads="1"/>
          </p:cNvSpPr>
          <p:nvPr/>
        </p:nvSpPr>
        <p:spPr bwMode="auto">
          <a:xfrm>
            <a:off x="228600" y="1219200"/>
            <a:ext cx="92964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CEG SAM – “Severe Accident Management” (13 meetings)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Above twenty collaborators (EU, Canada, Korea)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Chairman 	- Dr. Alejandro ZURITA (2001 – 2005)</a:t>
            </a: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		- Dr. Michel HUGON (2005 –now)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Co-Chairman 	- Dr. Lev TOCHENY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r>
              <a:rPr kumimoji="1" lang="en-US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Secretary 	-Dr. Peter HOFMANN </a:t>
            </a:r>
          </a:p>
          <a:p>
            <a:pPr eaLnBrk="0" hangingPunct="0"/>
            <a:endParaRPr kumimoji="1" lang="en-US" sz="240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/>
            <a:endParaRPr kumimoji="1" lang="en-US" sz="2400">
              <a:solidFill>
                <a:schemeClr val="accent2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72A16-1626-4198-8A9F-487B88F2F183}" type="slidenum">
              <a:rPr lang="ru-RU"/>
              <a:pPr/>
              <a:t>15</a:t>
            </a:fld>
            <a:endParaRPr lang="ru-RU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5715000" cy="685800"/>
          </a:xfrm>
          <a:noFill/>
          <a:ln/>
        </p:spPr>
        <p:txBody>
          <a:bodyPr lIns="92075" tIns="46038" rIns="92075" bIns="46038" anchor="b"/>
          <a:lstStyle/>
          <a:p>
            <a:pPr marL="609600" indent="-609600" algn="ctr"/>
            <a:r>
              <a:rPr lang="en-US" sz="2800" i="1">
                <a:solidFill>
                  <a:srgbClr val="FF0000"/>
                </a:solidFill>
                <a:latin typeface="Arial" pitchFamily="34" charset="0"/>
                <a:ea typeface="Gulim" pitchFamily="34" charset="-127"/>
              </a:rPr>
              <a:t>Severe Accident Management</a:t>
            </a:r>
            <a:r>
              <a:rPr lang="en-US" sz="2800" i="1">
                <a:solidFill>
                  <a:schemeClr val="accent2"/>
                </a:solidFill>
                <a:latin typeface="Arial" pitchFamily="34" charset="0"/>
                <a:ea typeface="Gulim" pitchFamily="34" charset="-127"/>
              </a:rPr>
              <a:t>  </a:t>
            </a:r>
            <a:br>
              <a:rPr lang="en-US" sz="2800" i="1">
                <a:solidFill>
                  <a:schemeClr val="accent2"/>
                </a:solidFill>
                <a:latin typeface="Arial" pitchFamily="34" charset="0"/>
                <a:ea typeface="Gulim" pitchFamily="34" charset="-127"/>
              </a:rPr>
            </a:br>
            <a:r>
              <a:rPr lang="en-US" sz="2800" i="1">
                <a:solidFill>
                  <a:srgbClr val="FF0000"/>
                </a:solidFill>
                <a:latin typeface="Arial" pitchFamily="34" charset="0"/>
                <a:ea typeface="Gulim" pitchFamily="34" charset="-127"/>
              </a:rPr>
              <a:t>(CEG SAM)</a:t>
            </a:r>
          </a:p>
        </p:txBody>
      </p:sp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352800" y="2743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5638800" y="2743200"/>
            <a:ext cx="19812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533400" y="1295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 b="0"/>
              <a:t>	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endParaRPr lang="de-DE" sz="2400">
              <a:cs typeface="Times New Roman" pitchFamily="18" charset="0"/>
            </a:endParaRPr>
          </a:p>
        </p:txBody>
      </p:sp>
      <p:sp>
        <p:nvSpPr>
          <p:cNvPr id="213001" name="Rectangle 9"/>
          <p:cNvSpPr>
            <a:spLocks noChangeArrowheads="1"/>
          </p:cNvSpPr>
          <p:nvPr/>
        </p:nvSpPr>
        <p:spPr bwMode="auto">
          <a:xfrm>
            <a:off x="1084263" y="1666875"/>
            <a:ext cx="2951162" cy="42814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6078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spcBef>
                <a:spcPts val="300"/>
              </a:spcBef>
            </a:pPr>
            <a:r>
              <a:rPr lang="en-US" sz="20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 </a:t>
            </a:r>
            <a:r>
              <a:rPr lang="ru-RU" sz="20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</a:t>
            </a:r>
            <a:r>
              <a:rPr lang="en-US" sz="20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grams</a:t>
            </a:r>
            <a:endParaRPr lang="en-US" sz="2000" i="0">
              <a:solidFill>
                <a:srgbClr val="F8F8F8"/>
              </a:solidFill>
            </a:endParaRP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1295400" y="5029200"/>
            <a:ext cx="25908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endParaRPr lang="en-US" sz="1600" i="0"/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213004" name="Rectangle 12"/>
          <p:cNvSpPr>
            <a:spLocks noChangeArrowheads="1"/>
          </p:cNvSpPr>
          <p:nvPr/>
        </p:nvSpPr>
        <p:spPr bwMode="auto">
          <a:xfrm>
            <a:off x="1357313" y="5221288"/>
            <a:ext cx="2514600" cy="63817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3529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529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1800" i="0"/>
              <a:t>LIVE </a:t>
            </a:r>
            <a:r>
              <a:rPr lang="en-US" sz="1600" i="0"/>
              <a:t>(FZK)</a:t>
            </a:r>
          </a:p>
        </p:txBody>
      </p:sp>
      <p:sp>
        <p:nvSpPr>
          <p:cNvPr id="213005" name="Text Box 13"/>
          <p:cNvSpPr txBox="1">
            <a:spLocks noChangeArrowheads="1"/>
          </p:cNvSpPr>
          <p:nvPr/>
        </p:nvSpPr>
        <p:spPr bwMode="auto">
          <a:xfrm>
            <a:off x="1371600" y="44958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1800" i="0"/>
              <a:t>RASPLAV</a:t>
            </a:r>
          </a:p>
          <a:p>
            <a:pPr algn="ctr" eaLnBrk="0" hangingPunct="0"/>
            <a:r>
              <a:rPr lang="en-US" sz="1800" i="0"/>
              <a:t>MASCA</a:t>
            </a:r>
          </a:p>
        </p:txBody>
      </p:sp>
      <p:sp>
        <p:nvSpPr>
          <p:cNvPr id="213006" name="Rectangle 14"/>
          <p:cNvSpPr>
            <a:spLocks noChangeArrowheads="1"/>
          </p:cNvSpPr>
          <p:nvPr/>
        </p:nvSpPr>
        <p:spPr bwMode="auto">
          <a:xfrm>
            <a:off x="1357313" y="4411663"/>
            <a:ext cx="2514600" cy="63817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3529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529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800" i="0"/>
              <a:t>RASPLAV</a:t>
            </a:r>
          </a:p>
          <a:p>
            <a:pPr algn="ctr" eaLnBrk="0" hangingPunct="0"/>
            <a:r>
              <a:rPr lang="en-US" sz="1800" i="0"/>
              <a:t>MASCA</a:t>
            </a:r>
          </a:p>
        </p:txBody>
      </p:sp>
      <p:sp>
        <p:nvSpPr>
          <p:cNvPr id="213007" name="Text Box 15"/>
          <p:cNvSpPr txBox="1">
            <a:spLocks noChangeArrowheads="1"/>
          </p:cNvSpPr>
          <p:nvPr/>
        </p:nvSpPr>
        <p:spPr bwMode="auto">
          <a:xfrm>
            <a:off x="1447800" y="37338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08" name="Rectangle 16"/>
          <p:cNvSpPr>
            <a:spLocks noChangeArrowheads="1"/>
          </p:cNvSpPr>
          <p:nvPr/>
        </p:nvSpPr>
        <p:spPr bwMode="auto">
          <a:xfrm>
            <a:off x="1371600" y="3505200"/>
            <a:ext cx="2514600" cy="61277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57647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57647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800" i="0">
                <a:solidFill>
                  <a:srgbClr val="000000"/>
                </a:solidFill>
              </a:rPr>
              <a:t>PHEBUS FP</a:t>
            </a:r>
            <a:endParaRPr lang="en-GB" sz="1800" i="0">
              <a:solidFill>
                <a:srgbClr val="000000"/>
              </a:solidFill>
            </a:endParaRPr>
          </a:p>
        </p:txBody>
      </p:sp>
      <p:sp>
        <p:nvSpPr>
          <p:cNvPr id="213009" name="Text Box 17"/>
          <p:cNvSpPr txBox="1">
            <a:spLocks noChangeArrowheads="1"/>
          </p:cNvSpPr>
          <p:nvPr/>
        </p:nvSpPr>
        <p:spPr bwMode="auto">
          <a:xfrm>
            <a:off x="1371600" y="2438400"/>
            <a:ext cx="25908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n-US" sz="1800" i="0">
                <a:solidFill>
                  <a:srgbClr val="000000"/>
                </a:solidFill>
              </a:rPr>
              <a:t>COLOSS </a:t>
            </a:r>
            <a:r>
              <a:rPr lang="en-US" sz="1800" b="0" i="0">
                <a:solidFill>
                  <a:srgbClr val="000000"/>
                </a:solidFill>
              </a:rPr>
              <a:t>(5</a:t>
            </a:r>
            <a:r>
              <a:rPr lang="en-US" sz="1800" b="0" i="0" baseline="30000">
                <a:solidFill>
                  <a:srgbClr val="000000"/>
                </a:solidFill>
              </a:rPr>
              <a:t>th</a:t>
            </a:r>
            <a:r>
              <a:rPr lang="en-US" sz="1800" b="0" i="0">
                <a:solidFill>
                  <a:srgbClr val="000000"/>
                </a:solidFill>
              </a:rPr>
              <a:t> FP)</a:t>
            </a:r>
          </a:p>
          <a:p>
            <a:pPr algn="ctr" eaLnBrk="0" hangingPunct="0"/>
            <a:r>
              <a:rPr lang="en-US" sz="1800" i="0">
                <a:solidFill>
                  <a:srgbClr val="000000"/>
                </a:solidFill>
              </a:rPr>
              <a:t>SARNET </a:t>
            </a:r>
            <a:r>
              <a:rPr lang="en-US" sz="1800" b="0" i="0">
                <a:solidFill>
                  <a:srgbClr val="000000"/>
                </a:solidFill>
              </a:rPr>
              <a:t>(6</a:t>
            </a:r>
            <a:r>
              <a:rPr lang="en-US" sz="1800" b="0" i="0" baseline="30000">
                <a:solidFill>
                  <a:srgbClr val="000000"/>
                </a:solidFill>
              </a:rPr>
              <a:t>th</a:t>
            </a:r>
            <a:r>
              <a:rPr lang="en-US" sz="1800" b="0" i="0">
                <a:solidFill>
                  <a:srgbClr val="000000"/>
                </a:solidFill>
              </a:rPr>
              <a:t> FP)</a:t>
            </a:r>
          </a:p>
        </p:txBody>
      </p:sp>
      <p:sp>
        <p:nvSpPr>
          <p:cNvPr id="213010" name="Rectangle 18"/>
          <p:cNvSpPr>
            <a:spLocks noChangeArrowheads="1"/>
          </p:cNvSpPr>
          <p:nvPr/>
        </p:nvSpPr>
        <p:spPr bwMode="auto">
          <a:xfrm>
            <a:off x="1371600" y="2438400"/>
            <a:ext cx="2501900" cy="973138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57647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57647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n-US" sz="1800" i="0">
                <a:solidFill>
                  <a:srgbClr val="000000"/>
                </a:solidFill>
              </a:rPr>
              <a:t>COLOSS </a:t>
            </a:r>
            <a:r>
              <a:rPr lang="en-US" sz="1800" b="0" i="0">
                <a:solidFill>
                  <a:srgbClr val="000000"/>
                </a:solidFill>
              </a:rPr>
              <a:t>(5</a:t>
            </a:r>
            <a:r>
              <a:rPr lang="en-US" sz="1800" b="0" i="0" baseline="30000">
                <a:solidFill>
                  <a:srgbClr val="000000"/>
                </a:solidFill>
              </a:rPr>
              <a:t>th</a:t>
            </a:r>
            <a:r>
              <a:rPr lang="en-US" sz="1800" b="0" i="0">
                <a:solidFill>
                  <a:srgbClr val="000000"/>
                </a:solidFill>
              </a:rPr>
              <a:t> FP)</a:t>
            </a:r>
          </a:p>
          <a:p>
            <a:pPr algn="ctr" eaLnBrk="0" hangingPunct="0"/>
            <a:r>
              <a:rPr lang="en-US" sz="1800" i="0">
                <a:solidFill>
                  <a:srgbClr val="000000"/>
                </a:solidFill>
              </a:rPr>
              <a:t>SARNET </a:t>
            </a:r>
            <a:r>
              <a:rPr lang="en-US" sz="1800" b="0" i="0">
                <a:solidFill>
                  <a:srgbClr val="000000"/>
                </a:solidFill>
              </a:rPr>
              <a:t>(6</a:t>
            </a:r>
            <a:r>
              <a:rPr lang="en-US" sz="1800" b="0" i="0" baseline="30000">
                <a:solidFill>
                  <a:srgbClr val="000000"/>
                </a:solidFill>
              </a:rPr>
              <a:t>th</a:t>
            </a:r>
            <a:r>
              <a:rPr lang="en-US" sz="1800" b="0" i="0">
                <a:solidFill>
                  <a:srgbClr val="000000"/>
                </a:solidFill>
              </a:rPr>
              <a:t> FP)</a:t>
            </a:r>
            <a:endParaRPr lang="ru-RU" sz="1800" b="0" i="0"/>
          </a:p>
        </p:txBody>
      </p:sp>
      <p:sp>
        <p:nvSpPr>
          <p:cNvPr id="213011" name="Text Box 19"/>
          <p:cNvSpPr txBox="1">
            <a:spLocks noChangeArrowheads="1"/>
          </p:cNvSpPr>
          <p:nvPr/>
        </p:nvSpPr>
        <p:spPr bwMode="auto">
          <a:xfrm>
            <a:off x="5562600" y="1676400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12" name="Rectangle 20"/>
          <p:cNvSpPr>
            <a:spLocks noChangeArrowheads="1"/>
          </p:cNvSpPr>
          <p:nvPr/>
        </p:nvSpPr>
        <p:spPr bwMode="auto">
          <a:xfrm>
            <a:off x="4983163" y="1666875"/>
            <a:ext cx="2951162" cy="42814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>
                  <a:gamma/>
                  <a:shade val="5451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 cmpd="thinThick">
            <a:solidFill>
              <a:srgbClr val="000000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spcBef>
                <a:spcPts val="300"/>
              </a:spcBef>
            </a:pPr>
            <a:r>
              <a:rPr lang="ru-RU" sz="20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ISTC Project</a:t>
            </a:r>
            <a:r>
              <a:rPr lang="en-US" sz="20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#2936</a:t>
            </a:r>
            <a:endParaRPr lang="ru-RU" sz="2000" i="0">
              <a:solidFill>
                <a:srgbClr val="F8F8F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lnSpc>
                <a:spcPct val="90000"/>
              </a:lnSpc>
              <a:spcBef>
                <a:spcPts val="300"/>
              </a:spcBef>
            </a:pPr>
            <a:r>
              <a:rPr lang="en-GB" sz="1800" i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“Reactor Core Melting”</a:t>
            </a:r>
            <a:endParaRPr lang="en-US" sz="2400" b="0" i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5334000" y="4114800"/>
            <a:ext cx="236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endParaRPr lang="de-DE" sz="1600" i="0"/>
          </a:p>
        </p:txBody>
      </p:sp>
      <p:sp>
        <p:nvSpPr>
          <p:cNvPr id="213015" name="Rectangle 23"/>
          <p:cNvSpPr>
            <a:spLocks noChangeArrowheads="1"/>
          </p:cNvSpPr>
          <p:nvPr/>
        </p:nvSpPr>
        <p:spPr bwMode="auto">
          <a:xfrm>
            <a:off x="5181600" y="4267200"/>
            <a:ext cx="2514600" cy="143827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0784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0784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n-US" sz="1800" i="0">
                <a:solidFill>
                  <a:srgbClr val="000000"/>
                </a:solidFill>
              </a:rPr>
              <a:t>CONV code</a:t>
            </a:r>
            <a:endParaRPr lang="en-US" sz="1600" i="0">
              <a:solidFill>
                <a:srgbClr val="000000"/>
              </a:solidFill>
            </a:endParaRPr>
          </a:p>
          <a:p>
            <a:pPr algn="ctr" eaLnBrk="0" hangingPunct="0"/>
            <a:r>
              <a:rPr lang="en-GB" sz="1600" i="0"/>
              <a:t>Molten pool physical-chemical behaviour </a:t>
            </a:r>
          </a:p>
          <a:p>
            <a:pPr algn="ctr" eaLnBrk="0" hangingPunct="0"/>
            <a:r>
              <a:rPr lang="en-GB" sz="1600" i="0"/>
              <a:t>in the lower head </a:t>
            </a:r>
          </a:p>
          <a:p>
            <a:pPr algn="ctr" eaLnBrk="0" hangingPunct="0"/>
            <a:r>
              <a:rPr lang="en-GB" sz="1600" i="0"/>
              <a:t>of the RPV</a:t>
            </a:r>
            <a:endParaRPr lang="ru-RU" sz="1600" i="0">
              <a:latin typeface="Times New Roman" pitchFamily="18" charset="0"/>
            </a:endParaRPr>
          </a:p>
        </p:txBody>
      </p:sp>
      <p:sp>
        <p:nvSpPr>
          <p:cNvPr id="213016" name="Text Box 24"/>
          <p:cNvSpPr txBox="1">
            <a:spLocks noChangeArrowheads="1"/>
          </p:cNvSpPr>
          <p:nvPr/>
        </p:nvSpPr>
        <p:spPr bwMode="auto">
          <a:xfrm>
            <a:off x="5181600" y="24384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17" name="Rectangle 25"/>
          <p:cNvSpPr>
            <a:spLocks noChangeArrowheads="1"/>
          </p:cNvSpPr>
          <p:nvPr/>
        </p:nvSpPr>
        <p:spPr bwMode="auto">
          <a:xfrm>
            <a:off x="5181600" y="2514600"/>
            <a:ext cx="2514600" cy="131127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3529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3529"/>
                  <a:invGamma/>
                </a:srgbClr>
              </a:gs>
            </a:gsLst>
            <a:lin ang="5400000" scaled="1"/>
          </a:gra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n-US" sz="1800" i="0">
                <a:solidFill>
                  <a:srgbClr val="000000"/>
                </a:solidFill>
              </a:rPr>
              <a:t>SVECHA/MELT code</a:t>
            </a:r>
            <a:endParaRPr lang="en-US" sz="1600" i="0">
              <a:solidFill>
                <a:srgbClr val="000000"/>
              </a:solidFill>
            </a:endParaRPr>
          </a:p>
          <a:p>
            <a:pPr algn="ctr" eaLnBrk="0" hangingPunct="0"/>
            <a:r>
              <a:rPr lang="en-GB" sz="1600" i="0"/>
              <a:t>Melt behaviour at the initial and intermediate stages of the accident</a:t>
            </a:r>
            <a:endParaRPr lang="ru-RU" sz="1600" i="0">
              <a:latin typeface="Times New Roman" pitchFamily="18" charset="0"/>
            </a:endParaRPr>
          </a:p>
        </p:txBody>
      </p:sp>
      <p:sp>
        <p:nvSpPr>
          <p:cNvPr id="213018" name="Text Box 26"/>
          <p:cNvSpPr txBox="1">
            <a:spLocks noChangeArrowheads="1"/>
          </p:cNvSpPr>
          <p:nvPr/>
        </p:nvSpPr>
        <p:spPr bwMode="auto">
          <a:xfrm>
            <a:off x="4038600" y="26670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19" name="AutoShape 27"/>
          <p:cNvSpPr>
            <a:spLocks noChangeArrowheads="1"/>
          </p:cNvSpPr>
          <p:nvPr/>
        </p:nvSpPr>
        <p:spPr bwMode="auto">
          <a:xfrm>
            <a:off x="3810000" y="2743200"/>
            <a:ext cx="1308100" cy="163513"/>
          </a:xfrm>
          <a:prstGeom prst="leftArrow">
            <a:avLst>
              <a:gd name="adj1" fmla="val 46222"/>
              <a:gd name="adj2" fmla="val 264295"/>
            </a:avLst>
          </a:prstGeom>
          <a:gradFill rotWithShape="0">
            <a:gsLst>
              <a:gs pos="0">
                <a:srgbClr val="575757"/>
              </a:gs>
              <a:gs pos="100000">
                <a:srgbClr val="F8F8F8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0" name="Text Box 28"/>
          <p:cNvSpPr txBox="1">
            <a:spLocks noChangeArrowheads="1"/>
          </p:cNvSpPr>
          <p:nvPr/>
        </p:nvSpPr>
        <p:spPr bwMode="auto">
          <a:xfrm>
            <a:off x="3962400" y="3192463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21" name="AutoShape 29"/>
          <p:cNvSpPr>
            <a:spLocks noChangeArrowheads="1"/>
          </p:cNvSpPr>
          <p:nvPr/>
        </p:nvSpPr>
        <p:spPr bwMode="auto">
          <a:xfrm flipH="1">
            <a:off x="3857625" y="2922588"/>
            <a:ext cx="1368425" cy="169862"/>
          </a:xfrm>
          <a:prstGeom prst="leftArrow">
            <a:avLst>
              <a:gd name="adj1" fmla="val 49676"/>
              <a:gd name="adj2" fmla="val 266597"/>
            </a:avLst>
          </a:prstGeom>
          <a:gradFill rotWithShape="0">
            <a:gsLst>
              <a:gs pos="0">
                <a:srgbClr val="F8F8F8"/>
              </a:gs>
              <a:gs pos="100000">
                <a:srgbClr val="575757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2" name="Text Box 30"/>
          <p:cNvSpPr txBox="1">
            <a:spLocks noChangeArrowheads="1"/>
          </p:cNvSpPr>
          <p:nvPr/>
        </p:nvSpPr>
        <p:spPr bwMode="auto">
          <a:xfrm>
            <a:off x="3984625" y="395446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23" name="Text Box 31"/>
          <p:cNvSpPr txBox="1">
            <a:spLocks noChangeArrowheads="1"/>
          </p:cNvSpPr>
          <p:nvPr/>
        </p:nvSpPr>
        <p:spPr bwMode="auto">
          <a:xfrm>
            <a:off x="3984625" y="456406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24" name="AutoShape 32"/>
          <p:cNvSpPr>
            <a:spLocks noChangeArrowheads="1"/>
          </p:cNvSpPr>
          <p:nvPr/>
        </p:nvSpPr>
        <p:spPr bwMode="auto">
          <a:xfrm flipH="1">
            <a:off x="3810000" y="5486400"/>
            <a:ext cx="1368425" cy="169863"/>
          </a:xfrm>
          <a:prstGeom prst="leftArrow">
            <a:avLst>
              <a:gd name="adj1" fmla="val 49676"/>
              <a:gd name="adj2" fmla="val 266596"/>
            </a:avLst>
          </a:prstGeom>
          <a:gradFill rotWithShape="0">
            <a:gsLst>
              <a:gs pos="0">
                <a:srgbClr val="F8F8F8"/>
              </a:gs>
              <a:gs pos="100000">
                <a:srgbClr val="575757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5" name="AutoShape 33"/>
          <p:cNvSpPr>
            <a:spLocks noChangeArrowheads="1"/>
          </p:cNvSpPr>
          <p:nvPr/>
        </p:nvSpPr>
        <p:spPr bwMode="auto">
          <a:xfrm flipH="1">
            <a:off x="3886200" y="4800600"/>
            <a:ext cx="1368425" cy="169863"/>
          </a:xfrm>
          <a:prstGeom prst="leftArrow">
            <a:avLst>
              <a:gd name="adj1" fmla="val 49676"/>
              <a:gd name="adj2" fmla="val 266596"/>
            </a:avLst>
          </a:prstGeom>
          <a:gradFill rotWithShape="0">
            <a:gsLst>
              <a:gs pos="0">
                <a:srgbClr val="F8F8F8"/>
              </a:gs>
              <a:gs pos="100000">
                <a:srgbClr val="575757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6" name="Text Box 34"/>
          <p:cNvSpPr txBox="1">
            <a:spLocks noChangeArrowheads="1"/>
          </p:cNvSpPr>
          <p:nvPr/>
        </p:nvSpPr>
        <p:spPr bwMode="auto">
          <a:xfrm>
            <a:off x="4114800" y="3878263"/>
            <a:ext cx="83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27" name="AutoShape 35"/>
          <p:cNvSpPr>
            <a:spLocks noChangeArrowheads="1"/>
          </p:cNvSpPr>
          <p:nvPr/>
        </p:nvSpPr>
        <p:spPr bwMode="auto">
          <a:xfrm flipH="1">
            <a:off x="3886200" y="3962400"/>
            <a:ext cx="1368425" cy="169863"/>
          </a:xfrm>
          <a:prstGeom prst="leftArrow">
            <a:avLst>
              <a:gd name="adj1" fmla="val 49676"/>
              <a:gd name="adj2" fmla="val 266596"/>
            </a:avLst>
          </a:prstGeom>
          <a:gradFill rotWithShape="0">
            <a:gsLst>
              <a:gs pos="0">
                <a:srgbClr val="F8F8F8"/>
              </a:gs>
              <a:gs pos="100000">
                <a:srgbClr val="575757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8" name="AutoShape 36"/>
          <p:cNvSpPr>
            <a:spLocks noChangeArrowheads="1"/>
          </p:cNvSpPr>
          <p:nvPr/>
        </p:nvSpPr>
        <p:spPr bwMode="auto">
          <a:xfrm>
            <a:off x="3810000" y="3657600"/>
            <a:ext cx="1308100" cy="163513"/>
          </a:xfrm>
          <a:prstGeom prst="leftArrow">
            <a:avLst>
              <a:gd name="adj1" fmla="val 46222"/>
              <a:gd name="adj2" fmla="val 264295"/>
            </a:avLst>
          </a:prstGeom>
          <a:gradFill rotWithShape="0">
            <a:gsLst>
              <a:gs pos="0">
                <a:srgbClr val="575757"/>
              </a:gs>
              <a:gs pos="100000">
                <a:srgbClr val="F8F8F8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29" name="AutoShape 37"/>
          <p:cNvSpPr>
            <a:spLocks noChangeArrowheads="1"/>
          </p:cNvSpPr>
          <p:nvPr/>
        </p:nvSpPr>
        <p:spPr bwMode="auto">
          <a:xfrm>
            <a:off x="3810000" y="4572000"/>
            <a:ext cx="1308100" cy="163513"/>
          </a:xfrm>
          <a:prstGeom prst="leftArrow">
            <a:avLst>
              <a:gd name="adj1" fmla="val 46222"/>
              <a:gd name="adj2" fmla="val 264295"/>
            </a:avLst>
          </a:prstGeom>
          <a:gradFill rotWithShape="0">
            <a:gsLst>
              <a:gs pos="0">
                <a:srgbClr val="575757"/>
              </a:gs>
              <a:gs pos="100000">
                <a:srgbClr val="F8F8F8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3030" name="Text Box 38"/>
          <p:cNvSpPr txBox="1">
            <a:spLocks noChangeArrowheads="1"/>
          </p:cNvSpPr>
          <p:nvPr/>
        </p:nvSpPr>
        <p:spPr bwMode="auto">
          <a:xfrm>
            <a:off x="3962400" y="5249863"/>
            <a:ext cx="99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13031" name="AutoShape 39"/>
          <p:cNvSpPr>
            <a:spLocks noChangeArrowheads="1"/>
          </p:cNvSpPr>
          <p:nvPr/>
        </p:nvSpPr>
        <p:spPr bwMode="auto">
          <a:xfrm flipV="1">
            <a:off x="3810000" y="5257800"/>
            <a:ext cx="1308100" cy="217488"/>
          </a:xfrm>
          <a:prstGeom prst="leftArrow">
            <a:avLst>
              <a:gd name="adj1" fmla="val 46222"/>
              <a:gd name="adj2" fmla="val 198704"/>
            </a:avLst>
          </a:prstGeom>
          <a:gradFill rotWithShape="0">
            <a:gsLst>
              <a:gs pos="0">
                <a:srgbClr val="575757"/>
              </a:gs>
              <a:gs pos="100000">
                <a:srgbClr val="F8F8F8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C8B8-31C3-457C-BABA-5DC450E286B8}" type="slidenum">
              <a:rPr lang="ru-RU"/>
              <a:pPr/>
              <a:t>16</a:t>
            </a:fld>
            <a:endParaRPr lang="ru-RU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086600" cy="685800"/>
          </a:xfrm>
          <a:noFill/>
          <a:ln/>
        </p:spPr>
        <p:txBody>
          <a:bodyPr lIns="92075" tIns="46038" rIns="92075" bIns="46038" anchor="b"/>
          <a:lstStyle/>
          <a:p>
            <a:pPr marL="609600" indent="-609600" algn="ctr"/>
            <a:r>
              <a:rPr lang="en-US" sz="2800" i="1">
                <a:solidFill>
                  <a:srgbClr val="FF0000"/>
                </a:solidFill>
                <a:latin typeface="Arial" pitchFamily="34" charset="0"/>
                <a:ea typeface="Gulim" pitchFamily="34" charset="-127"/>
              </a:rPr>
              <a:t>EVENTS </a:t>
            </a:r>
            <a:r>
              <a:rPr lang="en-US" sz="2000" i="1">
                <a:solidFill>
                  <a:schemeClr val="accent2"/>
                </a:solidFill>
                <a:latin typeface="Arial" pitchFamily="34" charset="0"/>
                <a:ea typeface="Gulim" pitchFamily="34" charset="-127"/>
              </a:rPr>
              <a:t> </a:t>
            </a:r>
          </a:p>
        </p:txBody>
      </p:sp>
      <p:sp>
        <p:nvSpPr>
          <p:cNvPr id="351235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352800" y="2743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5638800" y="2743200"/>
            <a:ext cx="19812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533400" y="1295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 b="0"/>
              <a:t>	</a:t>
            </a:r>
          </a:p>
        </p:txBody>
      </p:sp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990600" y="1219200"/>
            <a:ext cx="762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endParaRPr lang="de-DE" sz="2000" b="0">
              <a:solidFill>
                <a:srgbClr val="0033CC"/>
              </a:solidFill>
            </a:endParaRPr>
          </a:p>
        </p:txBody>
      </p:sp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533400" y="1295400"/>
            <a:ext cx="90678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33CC"/>
                </a:solidFill>
              </a:rPr>
              <a:t>The 13</a:t>
            </a:r>
            <a:r>
              <a:rPr lang="en-US" sz="2400" baseline="30000">
                <a:solidFill>
                  <a:srgbClr val="0033CC"/>
                </a:solidFill>
              </a:rPr>
              <a:t>th</a:t>
            </a:r>
            <a:r>
              <a:rPr lang="en-US" sz="2400">
                <a:solidFill>
                  <a:srgbClr val="0033CC"/>
                </a:solidFill>
              </a:rPr>
              <a:t> meeting in Budapest (KFKI, March 5-7, 2008)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33CC"/>
                </a:solidFill>
              </a:rPr>
              <a:t>The 3</a:t>
            </a:r>
            <a:r>
              <a:rPr lang="en-US" sz="2400" baseline="30000">
                <a:solidFill>
                  <a:srgbClr val="0033CC"/>
                </a:solidFill>
              </a:rPr>
              <a:t>rd</a:t>
            </a:r>
            <a:r>
              <a:rPr lang="en-US" sz="2400">
                <a:solidFill>
                  <a:srgbClr val="0033CC"/>
                </a:solidFill>
              </a:rPr>
              <a:t> ROSATOM </a:t>
            </a:r>
            <a:r>
              <a:rPr lang="en-US" sz="2400">
                <a:solidFill>
                  <a:srgbClr val="0033CC"/>
                </a:solidFill>
                <a:latin typeface="Times New Roman"/>
              </a:rPr>
              <a:t>–</a:t>
            </a:r>
            <a:r>
              <a:rPr lang="en-US" sz="2400">
                <a:solidFill>
                  <a:srgbClr val="0033CC"/>
                </a:solidFill>
              </a:rPr>
              <a:t> EURATOM meeting (June 18-20, 2008, Obninsk, Russia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33CC"/>
                </a:solidFill>
              </a:rPr>
              <a:t>The forthcoming ISTC GB meeting (July 16 </a:t>
            </a:r>
            <a:r>
              <a:rPr lang="en-US" sz="2400">
                <a:solidFill>
                  <a:srgbClr val="0033CC"/>
                </a:solidFill>
                <a:latin typeface="Times New Roman"/>
              </a:rPr>
              <a:t>–</a:t>
            </a:r>
            <a:r>
              <a:rPr lang="en-US" sz="2400">
                <a:solidFill>
                  <a:srgbClr val="0033CC"/>
                </a:solidFill>
              </a:rPr>
              <a:t> 18, 2008)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33CC"/>
                </a:solidFill>
              </a:rPr>
              <a:t>CEG Severe Accident Management </a:t>
            </a:r>
          </a:p>
          <a:p>
            <a:pPr lvl="3">
              <a:spcBef>
                <a:spcPct val="5000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0033CC"/>
                </a:solidFill>
              </a:rPr>
              <a:t>(the 14</a:t>
            </a:r>
            <a:r>
              <a:rPr lang="en-US" sz="2400" baseline="30000">
                <a:solidFill>
                  <a:srgbClr val="0033CC"/>
                </a:solidFill>
              </a:rPr>
              <a:t>th</a:t>
            </a:r>
            <a:r>
              <a:rPr lang="en-US" sz="2400">
                <a:solidFill>
                  <a:srgbClr val="0033CC"/>
                </a:solidFill>
              </a:rPr>
              <a:t> meeting)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400">
                <a:solidFill>
                  <a:srgbClr val="0033CC"/>
                </a:solidFill>
              </a:rPr>
              <a:t>	September 7-11, 2008, - Kiev, Chernobyl - Ukraine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240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182A-CA7B-4497-82B3-0DD5187E0870}" type="slidenum">
              <a:rPr lang="ru-RU"/>
              <a:pPr/>
              <a:t>17</a:t>
            </a:fld>
            <a:endParaRPr lang="ru-RU"/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3352800" y="27432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5638800" y="2743200"/>
            <a:ext cx="19812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>
              <a:spcBef>
                <a:spcPct val="50000"/>
              </a:spcBef>
            </a:pPr>
            <a:endParaRPr lang="en-US" sz="3200" b="0"/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533400" y="1295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000" b="0"/>
              <a:t>	</a:t>
            </a:r>
          </a:p>
        </p:txBody>
      </p:sp>
      <p:sp>
        <p:nvSpPr>
          <p:cNvPr id="358407" name="Text Box 7"/>
          <p:cNvSpPr txBox="1">
            <a:spLocks noChangeArrowheads="1"/>
          </p:cNvSpPr>
          <p:nvPr/>
        </p:nvSpPr>
        <p:spPr bwMode="auto">
          <a:xfrm>
            <a:off x="990600" y="1219200"/>
            <a:ext cx="762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endParaRPr lang="de-DE" sz="2000" b="0">
              <a:solidFill>
                <a:srgbClr val="0033CC"/>
              </a:solidFill>
            </a:endParaRPr>
          </a:p>
        </p:txBody>
      </p:sp>
      <p:sp>
        <p:nvSpPr>
          <p:cNvPr id="358408" name="Text Box 8"/>
          <p:cNvSpPr txBox="1">
            <a:spLocks noChangeArrowheads="1"/>
          </p:cNvSpPr>
          <p:nvPr/>
        </p:nvSpPr>
        <p:spPr bwMode="auto">
          <a:xfrm>
            <a:off x="533400" y="1295400"/>
            <a:ext cx="90678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33CC"/>
              </a:solidFill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33CC"/>
              </a:solidFill>
            </a:endParaRPr>
          </a:p>
        </p:txBody>
      </p:sp>
      <p:sp>
        <p:nvSpPr>
          <p:cNvPr id="358410" name="Text Box 10"/>
          <p:cNvSpPr txBox="1">
            <a:spLocks noChangeArrowheads="1"/>
          </p:cNvSpPr>
          <p:nvPr/>
        </p:nvSpPr>
        <p:spPr bwMode="auto">
          <a:xfrm>
            <a:off x="1050925" y="903288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pic>
        <p:nvPicPr>
          <p:cNvPr id="358415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88988"/>
            <a:ext cx="8618537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6B9D-C71A-4DD6-AF7D-B7D7CFB36F97}" type="slidenum">
              <a:rPr lang="ru-RU"/>
              <a:pPr/>
              <a:t>2</a:t>
            </a:fld>
            <a:endParaRPr lang="ru-RU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6858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turns into Programmatic Mode of Operation</a:t>
            </a:r>
            <a:endParaRPr kumimoji="1" lang="en-US" sz="2800" i="1" u="sng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46788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246789" name="Text Box 5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46790" name="Text Box 6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246791" name="Text Box 7"/>
          <p:cNvSpPr txBox="1">
            <a:spLocks noChangeArrowheads="1"/>
          </p:cNvSpPr>
          <p:nvPr/>
        </p:nvSpPr>
        <p:spPr bwMode="auto">
          <a:xfrm>
            <a:off x="0" y="1066800"/>
            <a:ext cx="9753600" cy="597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85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 typeface="Monotype Sorts" pitchFamily="2" charset="2"/>
              <a:buBlip>
                <a:blip r:embed="rId3"/>
              </a:buBlip>
            </a:pPr>
            <a:r>
              <a:rPr kumimoji="1" lang="en-US">
                <a:solidFill>
                  <a:srgbClr val="330099"/>
                </a:solidFill>
                <a:latin typeface="Arial Black" pitchFamily="34" charset="0"/>
                <a:ea typeface="MS PGothic" pitchFamily="34" charset="-128"/>
              </a:rPr>
              <a:t> Focus on some research area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Tx/>
              <a:buChar char="•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More coherence with research priorities of funding Parties, e.g. compatibility with FP in Europe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Tx/>
              <a:buChar char="•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Better sustainability of the projects, I.e. more strategic choices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Tx/>
              <a:buChar char="•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More OBJECTIVE oriented projects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Tx/>
              <a:buChar char="•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More active Foreign Collaborators</a:t>
            </a: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Tx/>
              <a:buChar char="•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Active information exchange over the projects and programs</a:t>
            </a:r>
          </a:p>
          <a:p>
            <a:pPr lvl="1">
              <a:buFont typeface="Wingdings" pitchFamily="2" charset="2"/>
              <a:buNone/>
            </a:pPr>
            <a:endParaRPr kumimoji="1" lang="en-US">
              <a:solidFill>
                <a:srgbClr val="330099"/>
              </a:solidFill>
              <a:latin typeface="Arial" pitchFamily="34" charset="0"/>
              <a:ea typeface="MS PGothic" pitchFamily="34" charset="-128"/>
            </a:endParaRPr>
          </a:p>
          <a:p>
            <a:pPr lvl="1">
              <a:buFont typeface="Wingdings" pitchFamily="2" charset="2"/>
              <a:buNone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Consequently: more importance for </a:t>
            </a:r>
            <a:r>
              <a:rPr kumimoji="1" lang="en-US">
                <a:solidFill>
                  <a:srgbClr val="330099"/>
                </a:solidFill>
                <a:latin typeface="Arial Black" pitchFamily="34" charset="0"/>
                <a:ea typeface="MS PGothic" pitchFamily="34" charset="-128"/>
              </a:rPr>
              <a:t> International </a:t>
            </a:r>
            <a:r>
              <a:rPr kumimoji="1" lang="en-US" u="sng">
                <a:solidFill>
                  <a:srgbClr val="330099"/>
                </a:solidFill>
                <a:latin typeface="Arial Black" pitchFamily="34" charset="0"/>
                <a:ea typeface="MS PGothic" pitchFamily="34" charset="-128"/>
              </a:rPr>
              <a:t>Contact Expert Group – (CEG)</a:t>
            </a: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 </a:t>
            </a:r>
          </a:p>
          <a:p>
            <a:pPr lvl="1">
              <a:buFontTx/>
              <a:buChar char="-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   pool of ACTIVE foreign collaborators and on-going projects,</a:t>
            </a:r>
          </a:p>
          <a:p>
            <a:pPr lvl="1">
              <a:buFontTx/>
              <a:buChar char="-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    more active dialogue with Russian partners</a:t>
            </a:r>
          </a:p>
          <a:p>
            <a:pPr lvl="1">
              <a:buFontTx/>
              <a:buChar char="-"/>
            </a:pPr>
            <a:r>
              <a:rPr kumimoji="1" lang="en-US">
                <a:solidFill>
                  <a:srgbClr val="330099"/>
                </a:solidFill>
                <a:latin typeface="Arial" pitchFamily="34" charset="0"/>
                <a:ea typeface="MS PGothic" pitchFamily="34" charset="-128"/>
              </a:rPr>
              <a:t>   imcubation and smooth coexistence of partner projects</a:t>
            </a:r>
          </a:p>
          <a:p>
            <a:endParaRPr kumimoji="1" lang="en-US">
              <a:solidFill>
                <a:srgbClr val="330099"/>
              </a:solidFill>
              <a:latin typeface="Arial" pitchFamily="34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DC80D-A82E-4EBF-86F2-0517F8DCFF2E}" type="slidenum">
              <a:rPr lang="ru-RU"/>
              <a:pPr/>
              <a:t>3</a:t>
            </a:fld>
            <a:endParaRPr lang="ru-RU"/>
          </a:p>
        </p:txBody>
      </p:sp>
      <p:sp>
        <p:nvSpPr>
          <p:cNvPr id="343052" name="Rectangle 12"/>
          <p:cNvSpPr>
            <a:spLocks noChangeArrowheads="1"/>
          </p:cNvSpPr>
          <p:nvPr/>
        </p:nvSpPr>
        <p:spPr bwMode="auto">
          <a:xfrm>
            <a:off x="6400800" y="2362200"/>
            <a:ext cx="2590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49" name="Rectangle 9"/>
          <p:cNvSpPr>
            <a:spLocks noChangeArrowheads="1"/>
          </p:cNvSpPr>
          <p:nvPr/>
        </p:nvSpPr>
        <p:spPr bwMode="auto">
          <a:xfrm>
            <a:off x="3505200" y="2362200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48" name="Rectangle 8"/>
          <p:cNvSpPr>
            <a:spLocks noChangeArrowheads="1"/>
          </p:cNvSpPr>
          <p:nvPr/>
        </p:nvSpPr>
        <p:spPr bwMode="auto">
          <a:xfrm>
            <a:off x="0" y="2362200"/>
            <a:ext cx="2362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6858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turns into Programmatic Mode of Operation</a:t>
            </a:r>
            <a:endParaRPr kumimoji="1" lang="en-US" sz="2800" i="1" u="sng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43046" name="Text Box 6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343047" name="Text Box 7"/>
          <p:cNvSpPr txBox="1">
            <a:spLocks noChangeArrowheads="1"/>
          </p:cNvSpPr>
          <p:nvPr/>
        </p:nvSpPr>
        <p:spPr bwMode="auto">
          <a:xfrm>
            <a:off x="0" y="1066800"/>
            <a:ext cx="9753600" cy="628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85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>
                <a:solidFill>
                  <a:schemeClr val="tx2"/>
                </a:solidFill>
                <a:ea typeface="MS PGothic" pitchFamily="34" charset="-128"/>
              </a:rPr>
              <a:t>Programs (scheme</a:t>
            </a:r>
            <a:r>
              <a:rPr kumimoji="1" lang="ru-RU" altLang="ja-JP" sz="3200">
                <a:solidFill>
                  <a:schemeClr val="tx2"/>
                </a:solidFill>
              </a:rPr>
              <a:t> </a:t>
            </a:r>
            <a:r>
              <a:rPr kumimoji="1" lang="en-US" altLang="ja-JP" sz="3200">
                <a:solidFill>
                  <a:schemeClr val="tx2"/>
                </a:solidFill>
                <a:ea typeface="MS PGothic" pitchFamily="34" charset="-128"/>
              </a:rPr>
              <a:t>1):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Char char="n"/>
            </a:pPr>
            <a:r>
              <a:rPr kumimoji="1" lang="en-US" altLang="ja-JP" sz="3200" b="0" i="0">
                <a:solidFill>
                  <a:srgbClr val="330099"/>
                </a:solidFill>
                <a:ea typeface="MS PGothic" pitchFamily="34" charset="-128"/>
              </a:rPr>
              <a:t> </a:t>
            </a:r>
            <a:r>
              <a:rPr kumimoji="1" lang="en-US" altLang="ja-JP" sz="3200" i="0">
                <a:solidFill>
                  <a:srgbClr val="330099"/>
                </a:solidFill>
                <a:ea typeface="MS PGothic" pitchFamily="34" charset="-128"/>
              </a:rPr>
              <a:t>Set of projects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 b="0" i="0">
                <a:solidFill>
                  <a:srgbClr val="330099"/>
                </a:solidFill>
                <a:ea typeface="MS PGothic" pitchFamily="34" charset="-128"/>
              </a:rPr>
              <a:t> 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</a:rPr>
              <a:t>Stage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  <a:ea typeface="ＤＦPOP体" pitchFamily="49" charset="-128"/>
              </a:rPr>
              <a:t> I –			 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</a:rPr>
              <a:t>Stage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  <a:ea typeface="ＤＦPOP体" pitchFamily="49" charset="-128"/>
              </a:rPr>
              <a:t> II -		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</a:rPr>
              <a:t>Stage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  <a:ea typeface="ＤＦPOP体" pitchFamily="49" charset="-128"/>
              </a:rPr>
              <a:t> III-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sz="2000" i="0">
                <a:solidFill>
                  <a:srgbClr val="330099"/>
                </a:solidFill>
                <a:latin typeface="Arial" pitchFamily="34" charset="0"/>
              </a:rPr>
              <a:t>Modelling</a:t>
            </a:r>
            <a:r>
              <a:rPr kumimoji="1" lang="ru-RU" sz="2000" i="0">
                <a:solidFill>
                  <a:srgbClr val="330099"/>
                </a:solidFill>
                <a:latin typeface="Arial" pitchFamily="34" charset="0"/>
              </a:rPr>
              <a:t> </a:t>
            </a:r>
            <a:r>
              <a:rPr kumimoji="1" lang="en-US" sz="2000" i="0">
                <a:solidFill>
                  <a:srgbClr val="330099"/>
                </a:solidFill>
                <a:latin typeface="Arial" pitchFamily="34" charset="0"/>
              </a:rPr>
              <a:t>			Experiment		Demonstration</a:t>
            </a:r>
            <a:endParaRPr kumimoji="1" lang="en-US" sz="2000" i="0">
              <a:solidFill>
                <a:srgbClr val="330099"/>
              </a:solidFill>
              <a:latin typeface="Arial" pitchFamily="34" charset="0"/>
              <a:ea typeface="ＤＦPOP体" pitchFamily="49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altLang="ja-JP" sz="3200" b="0" i="0">
              <a:solidFill>
                <a:srgbClr val="330099"/>
              </a:solidFill>
              <a:ea typeface="MS PGothic" pitchFamily="34" charset="-128"/>
            </a:endParaRPr>
          </a:p>
          <a:p>
            <a:pPr lvl="3"/>
            <a:r>
              <a:rPr kumimoji="1" lang="en-US" sz="2000" u="sng">
                <a:solidFill>
                  <a:srgbClr val="330099"/>
                </a:solidFill>
              </a:rPr>
              <a:t>Examples</a:t>
            </a:r>
            <a:r>
              <a:rPr kumimoji="1" lang="en-US" sz="2000" u="sng">
                <a:solidFill>
                  <a:srgbClr val="330099"/>
                </a:solidFill>
                <a:ea typeface="ＤＦPOP体" pitchFamily="49" charset="-128"/>
              </a:rPr>
              <a:t>:</a:t>
            </a:r>
          </a:p>
          <a:p>
            <a:pPr>
              <a:buFontTx/>
              <a:buChar char="•"/>
            </a:pPr>
            <a:r>
              <a:rPr kumimoji="1" lang="en-US" sz="2000" i="0">
                <a:solidFill>
                  <a:srgbClr val="330099"/>
                </a:solidFill>
              </a:rPr>
              <a:t>Plutonium disposition</a:t>
            </a:r>
            <a:r>
              <a:rPr kumimoji="1" lang="en-US" sz="2000" i="0">
                <a:solidFill>
                  <a:srgbClr val="330099"/>
                </a:solidFill>
                <a:ea typeface="ＤＦPOP体" pitchFamily="49" charset="-128"/>
              </a:rPr>
              <a:t> :  ## 369, 1443, 1058.1, 1058.2</a:t>
            </a:r>
          </a:p>
          <a:p>
            <a:pPr lvl="3">
              <a:buFontTx/>
              <a:buChar char="•"/>
            </a:pPr>
            <a:endParaRPr kumimoji="1" lang="en-US" sz="2000" i="0">
              <a:solidFill>
                <a:srgbClr val="330099"/>
              </a:solidFill>
              <a:ea typeface="ＤＦPOP体" pitchFamily="49" charset="-128"/>
            </a:endParaRPr>
          </a:p>
          <a:p>
            <a:pPr lvl="1">
              <a:buFontTx/>
              <a:buChar char="•"/>
            </a:pPr>
            <a:r>
              <a:rPr kumimoji="1" lang="en-US" sz="2000" i="0">
                <a:solidFill>
                  <a:srgbClr val="330099"/>
                </a:solidFill>
                <a:ea typeface="ＤＦPOP体" pitchFamily="49" charset="-128"/>
              </a:rPr>
              <a:t>Pb-Bi</a:t>
            </a:r>
            <a:r>
              <a:rPr kumimoji="1" lang="ru-RU" sz="2000" i="0">
                <a:solidFill>
                  <a:srgbClr val="330099"/>
                </a:solidFill>
              </a:rPr>
              <a:t> </a:t>
            </a:r>
            <a:r>
              <a:rPr kumimoji="1" lang="en-US" sz="2000" i="0">
                <a:solidFill>
                  <a:srgbClr val="330099"/>
                </a:solidFill>
              </a:rPr>
              <a:t>Target</a:t>
            </a:r>
            <a:r>
              <a:rPr kumimoji="1" lang="ru-RU" sz="2000" i="0">
                <a:solidFill>
                  <a:srgbClr val="330099"/>
                </a:solidFill>
              </a:rPr>
              <a:t> </a:t>
            </a:r>
            <a:r>
              <a:rPr kumimoji="1" lang="en-US" sz="2000" i="0">
                <a:solidFill>
                  <a:srgbClr val="330099"/>
                </a:solidFill>
                <a:ea typeface="ＤＦPOP体" pitchFamily="49" charset="-128"/>
              </a:rPr>
              <a:t>## 559, 2083</a:t>
            </a:r>
          </a:p>
          <a:p>
            <a:pPr lvl="3">
              <a:buFontTx/>
              <a:buChar char="•"/>
            </a:pPr>
            <a:endParaRPr kumimoji="1" lang="en-US" sz="2000" i="0">
              <a:solidFill>
                <a:srgbClr val="330099"/>
              </a:solidFill>
              <a:ea typeface="ＤＦPOP体" pitchFamily="49" charset="-128"/>
            </a:endParaRPr>
          </a:p>
          <a:p>
            <a:pPr lvl="2">
              <a:buFontTx/>
              <a:buChar char="•"/>
            </a:pPr>
            <a:r>
              <a:rPr kumimoji="1" lang="en-US" sz="2000" i="0">
                <a:solidFill>
                  <a:srgbClr val="330099"/>
                </a:solidFill>
              </a:rPr>
              <a:t>Reactor Graphite</a:t>
            </a:r>
            <a:r>
              <a:rPr kumimoji="1" lang="en-US" sz="2000" i="0">
                <a:solidFill>
                  <a:srgbClr val="330099"/>
                </a:solidFill>
                <a:ea typeface="ＤＦPOP体" pitchFamily="49" charset="-128"/>
              </a:rPr>
              <a:t>:   ## 561, 1243, 1409, 1722, …</a:t>
            </a:r>
          </a:p>
          <a:p>
            <a:pPr lvl="3">
              <a:buFontTx/>
              <a:buChar char="•"/>
            </a:pPr>
            <a:endParaRPr kumimoji="1" lang="en-US" sz="2000" i="0">
              <a:solidFill>
                <a:srgbClr val="330099"/>
              </a:solidFill>
              <a:ea typeface="ＤＦPOP体" pitchFamily="49" charset="-128"/>
            </a:endParaRPr>
          </a:p>
          <a:p>
            <a:pPr lvl="3">
              <a:buFontTx/>
              <a:buChar char="•"/>
            </a:pPr>
            <a:r>
              <a:rPr kumimoji="1" lang="ru-RU" sz="2000" i="0">
                <a:solidFill>
                  <a:srgbClr val="330099"/>
                </a:solidFill>
              </a:rPr>
              <a:t>«</a:t>
            </a:r>
            <a:r>
              <a:rPr kumimoji="1" lang="en-US" sz="2000" i="0">
                <a:solidFill>
                  <a:srgbClr val="330099"/>
                </a:solidFill>
              </a:rPr>
              <a:t>Corium</a:t>
            </a:r>
            <a:r>
              <a:rPr kumimoji="1" lang="ru-RU" sz="2000" i="0">
                <a:solidFill>
                  <a:srgbClr val="330099"/>
                </a:solidFill>
              </a:rPr>
              <a:t>»</a:t>
            </a:r>
            <a:r>
              <a:rPr kumimoji="1" lang="en-US" sz="2000" i="0">
                <a:solidFill>
                  <a:srgbClr val="330099"/>
                </a:solidFill>
                <a:ea typeface="ＤＦPOP体" pitchFamily="49" charset="-128"/>
              </a:rPr>
              <a:t>:  ## 833.1, 833.2, 1950.1, 1950.2, 2916</a:t>
            </a:r>
            <a:endParaRPr kumimoji="1" lang="ru-RU" sz="2000" i="0">
              <a:solidFill>
                <a:srgbClr val="330099"/>
              </a:solidFill>
            </a:endParaRPr>
          </a:p>
          <a:p>
            <a:pPr lvl="3">
              <a:buFontTx/>
              <a:buChar char="•"/>
            </a:pPr>
            <a:endParaRPr kumimoji="1" lang="ru-RU" sz="2000" i="0">
              <a:solidFill>
                <a:srgbClr val="330099"/>
              </a:solidFill>
            </a:endParaRPr>
          </a:p>
          <a:p>
            <a:pPr lvl="4">
              <a:buFontTx/>
              <a:buChar char="•"/>
            </a:pPr>
            <a:r>
              <a:rPr kumimoji="1" lang="en-US" sz="2000" i="0">
                <a:solidFill>
                  <a:srgbClr val="330099"/>
                </a:solidFill>
              </a:rPr>
              <a:t>Depleted Uranium</a:t>
            </a:r>
            <a:r>
              <a:rPr kumimoji="1" lang="ru-RU" sz="2000" i="0">
                <a:solidFill>
                  <a:srgbClr val="330099"/>
                </a:solidFill>
              </a:rPr>
              <a:t> </a:t>
            </a:r>
            <a:r>
              <a:rPr kumimoji="1" lang="en-US" sz="2000" i="0">
                <a:solidFill>
                  <a:srgbClr val="330099"/>
                </a:solidFill>
              </a:rPr>
              <a:t>## 0963, 2691, 2693, 2694</a:t>
            </a:r>
            <a:endParaRPr kumimoji="1" lang="en-US" sz="1800" b="0" i="0">
              <a:solidFill>
                <a:srgbClr val="330099"/>
              </a:solidFill>
              <a:latin typeface="Arial" pitchFamily="34" charset="0"/>
              <a:ea typeface="ＤＦPOP体" pitchFamily="49" charset="-128"/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buSzPct val="130000"/>
              <a:buFont typeface="Monotype Sorts" pitchFamily="2" charset="2"/>
              <a:buBlip>
                <a:blip r:embed="rId3"/>
              </a:buBlip>
            </a:pPr>
            <a:endParaRPr lang="en-US" sz="3200" b="0">
              <a:solidFill>
                <a:srgbClr val="ED1903"/>
              </a:solidFill>
              <a:latin typeface="Arial" pitchFamily="34" charset="0"/>
            </a:endParaRP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>
            <a:off x="2362200" y="2895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58674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9FBCD-282E-4B0E-A286-10D7BF2DFD35}" type="slidenum">
              <a:rPr lang="ru-RU"/>
              <a:pPr/>
              <a:t>4</a:t>
            </a:fld>
            <a:endParaRPr lang="ru-RU"/>
          </a:p>
        </p:txBody>
      </p:sp>
      <p:sp>
        <p:nvSpPr>
          <p:cNvPr id="345106" name="Oval 18"/>
          <p:cNvSpPr>
            <a:spLocks noChangeArrowheads="1"/>
          </p:cNvSpPr>
          <p:nvPr/>
        </p:nvSpPr>
        <p:spPr bwMode="auto">
          <a:xfrm>
            <a:off x="762000" y="2971800"/>
            <a:ext cx="1981200" cy="35814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6705600" y="4419600"/>
            <a:ext cx="1905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4951413" y="4419600"/>
            <a:ext cx="1601787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3048000" y="4419600"/>
            <a:ext cx="1600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914400" y="4419600"/>
            <a:ext cx="1828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6858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turns into Programmatic Mode of Operation</a:t>
            </a:r>
            <a:endParaRPr kumimoji="1" lang="en-US" sz="2800" i="1" u="sng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5095" name="Text Box 7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345096" name="Text Box 8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45097" name="Text Box 9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345101" name="Text Box 13"/>
          <p:cNvSpPr txBox="1">
            <a:spLocks noChangeArrowheads="1"/>
          </p:cNvSpPr>
          <p:nvPr/>
        </p:nvSpPr>
        <p:spPr bwMode="auto">
          <a:xfrm>
            <a:off x="304800" y="1219200"/>
            <a:ext cx="9296400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rPr>
              <a:t>Programs (scheme</a:t>
            </a:r>
            <a:r>
              <a:rPr kumimoji="1" lang="ru-RU" altLang="ja-JP" sz="3200">
                <a:solidFill>
                  <a:schemeClr val="tx2"/>
                </a:solidFill>
                <a:latin typeface="Times New Roman" pitchFamily="18" charset="0"/>
              </a:rPr>
              <a:t> 2)</a:t>
            </a:r>
            <a:r>
              <a:rPr kumimoji="1" lang="en-US" altLang="ja-JP" sz="3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rPr>
              <a:t>: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 i="0">
                <a:solidFill>
                  <a:srgbClr val="330099"/>
                </a:solidFill>
                <a:latin typeface="Times New Roman" pitchFamily="18" charset="0"/>
                <a:ea typeface="MS PGothic" pitchFamily="34" charset="-128"/>
              </a:rPr>
              <a:t>Group of projects, related to one problem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altLang="ja-JP" sz="3200" i="0">
              <a:solidFill>
                <a:srgbClr val="330099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altLang="ja-JP" sz="3200" i="0">
              <a:solidFill>
                <a:srgbClr val="330099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2400">
                <a:solidFill>
                  <a:srgbClr val="3366CC"/>
                </a:solidFill>
                <a:latin typeface="Times New Roman" pitchFamily="18" charset="0"/>
                <a:ea typeface="MS PGothic" pitchFamily="34" charset="-128"/>
              </a:rPr>
              <a:t>       </a:t>
            </a:r>
            <a:r>
              <a:rPr kumimoji="1" lang="en-US" altLang="ja-JP" sz="2400">
                <a:solidFill>
                  <a:schemeClr val="folHlink"/>
                </a:solidFill>
                <a:latin typeface="Times New Roman" pitchFamily="18" charset="0"/>
                <a:ea typeface="MS PGothic" pitchFamily="34" charset="-128"/>
              </a:rPr>
              <a:t>Physics</a:t>
            </a:r>
            <a:r>
              <a:rPr kumimoji="1" lang="ru-RU" altLang="ja-JP" sz="2400">
                <a:solidFill>
                  <a:srgbClr val="3366CC"/>
                </a:solidFill>
                <a:latin typeface="Times New Roman" pitchFamily="18" charset="0"/>
              </a:rPr>
              <a:t>              </a:t>
            </a:r>
            <a:r>
              <a:rPr kumimoji="1" lang="en-US" altLang="ja-JP" sz="2400">
                <a:solidFill>
                  <a:srgbClr val="FF9999"/>
                </a:solidFill>
                <a:latin typeface="Times New Roman" pitchFamily="18" charset="0"/>
                <a:ea typeface="MS PGothic" pitchFamily="34" charset="-128"/>
              </a:rPr>
              <a:t>Chemistry</a:t>
            </a:r>
            <a:r>
              <a:rPr kumimoji="1" lang="ru-RU" altLang="ja-JP" sz="2400">
                <a:solidFill>
                  <a:srgbClr val="FF9999"/>
                </a:solidFill>
                <a:latin typeface="Times New Roman" pitchFamily="18" charset="0"/>
              </a:rPr>
              <a:t> </a:t>
            </a:r>
            <a:r>
              <a:rPr kumimoji="1" lang="ru-RU" altLang="ja-JP" sz="2400">
                <a:solidFill>
                  <a:srgbClr val="3366CC"/>
                </a:solidFill>
                <a:latin typeface="Times New Roman" pitchFamily="18" charset="0"/>
              </a:rPr>
              <a:t>            </a:t>
            </a:r>
            <a:r>
              <a:rPr kumimoji="1" lang="en-US" altLang="ja-JP" sz="240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</a:rPr>
              <a:t>Irradiation</a:t>
            </a:r>
            <a:r>
              <a:rPr kumimoji="1" lang="ru-RU" altLang="ja-JP" sz="2400">
                <a:solidFill>
                  <a:srgbClr val="3366CC"/>
                </a:solidFill>
                <a:latin typeface="Times New Roman" pitchFamily="18" charset="0"/>
              </a:rPr>
              <a:t>        </a:t>
            </a:r>
            <a:r>
              <a:rPr kumimoji="1" lang="en-US" altLang="ja-JP" sz="2400">
                <a:solidFill>
                  <a:srgbClr val="0033CC"/>
                </a:solidFill>
                <a:latin typeface="Times New Roman" pitchFamily="18" charset="0"/>
                <a:ea typeface="MS PGothic" pitchFamily="34" charset="-128"/>
              </a:rPr>
              <a:t>Math-Modeling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altLang="ja-JP" sz="3200" b="0" i="0">
              <a:solidFill>
                <a:srgbClr val="0033CC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 b="0" i="0">
                <a:solidFill>
                  <a:srgbClr val="330099"/>
                </a:solidFill>
                <a:latin typeface="Times New Roman" pitchFamily="18" charset="0"/>
                <a:ea typeface="MS PGothic" pitchFamily="34" charset="-128"/>
              </a:rPr>
              <a:t>	</a:t>
            </a:r>
            <a:r>
              <a:rPr kumimoji="1" lang="en-US" sz="1600" i="0">
                <a:solidFill>
                  <a:schemeClr val="folHlink"/>
                </a:solidFill>
              </a:rPr>
              <a:t>Project</a:t>
            </a:r>
            <a:r>
              <a:rPr kumimoji="1" lang="en-US" sz="1600" i="0">
                <a:solidFill>
                  <a:schemeClr val="folHlink"/>
                </a:solidFill>
                <a:ea typeface="ＤＦPOP体" pitchFamily="49" charset="-128"/>
              </a:rPr>
              <a:t> # 1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	 </a:t>
            </a:r>
            <a:r>
              <a:rPr kumimoji="1" lang="en-US" sz="1600" i="0">
                <a:solidFill>
                  <a:srgbClr val="FF9999"/>
                </a:solidFill>
              </a:rPr>
              <a:t>Project</a:t>
            </a:r>
            <a:r>
              <a:rPr kumimoji="1" lang="en-US" sz="1600" i="0">
                <a:solidFill>
                  <a:srgbClr val="FF9999"/>
                </a:solidFill>
                <a:ea typeface="ＤＦPOP体" pitchFamily="49" charset="-128"/>
              </a:rPr>
              <a:t> # 2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	 </a:t>
            </a:r>
            <a:r>
              <a:rPr kumimoji="1" lang="en-US" sz="1600" i="0">
                <a:solidFill>
                  <a:srgbClr val="FF0000"/>
                </a:solidFill>
              </a:rPr>
              <a:t>Project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# 3</a:t>
            </a:r>
            <a:r>
              <a:rPr kumimoji="1" lang="en-US" sz="1600" i="0">
                <a:solidFill>
                  <a:srgbClr val="FF0000"/>
                </a:solidFill>
              </a:rPr>
              <a:t>	 </a:t>
            </a:r>
            <a:r>
              <a:rPr kumimoji="1" lang="en-US" sz="1600" i="0">
                <a:solidFill>
                  <a:srgbClr val="0033CC"/>
                </a:solidFill>
              </a:rPr>
              <a:t>Project</a:t>
            </a:r>
            <a:r>
              <a:rPr kumimoji="1" lang="en-US" sz="1600" i="0">
                <a:solidFill>
                  <a:srgbClr val="0033CC"/>
                </a:solidFill>
                <a:ea typeface="ＤＦPOP体" pitchFamily="49" charset="-128"/>
              </a:rPr>
              <a:t> # 4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sz="1600" i="0">
              <a:solidFill>
                <a:srgbClr val="0033CC"/>
              </a:solidFill>
              <a:ea typeface="ＤＦPOP体" pitchFamily="49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sz="1600" i="0">
              <a:solidFill>
                <a:srgbClr val="330099"/>
              </a:solidFill>
              <a:ea typeface="ＤＦPOP体" pitchFamily="49" charset="-128"/>
            </a:endParaRPr>
          </a:p>
          <a:p>
            <a:pPr algn="ctr">
              <a:spcBef>
                <a:spcPct val="50000"/>
              </a:spcBef>
            </a:pPr>
            <a:r>
              <a:rPr kumimoji="1" lang="ru-RU" sz="1800" i="0">
                <a:solidFill>
                  <a:srgbClr val="330099"/>
                </a:solidFill>
              </a:rPr>
              <a:t>ИНФОРМАЦИОННЫЙ ОБМЕН,   КООРДИНАЦИЯ МЕЖДУ ПРОЕКТАМИ</a:t>
            </a:r>
            <a:endParaRPr kumimoji="1" lang="en-US" sz="1800" i="0">
              <a:solidFill>
                <a:srgbClr val="330099"/>
              </a:solidFill>
            </a:endParaRPr>
          </a:p>
        </p:txBody>
      </p:sp>
      <p:sp>
        <p:nvSpPr>
          <p:cNvPr id="345107" name="Oval 19"/>
          <p:cNvSpPr>
            <a:spLocks noChangeArrowheads="1"/>
          </p:cNvSpPr>
          <p:nvPr/>
        </p:nvSpPr>
        <p:spPr bwMode="auto">
          <a:xfrm>
            <a:off x="3048000" y="2895600"/>
            <a:ext cx="1676400" cy="3505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8" name="Oval 20"/>
          <p:cNvSpPr>
            <a:spLocks noChangeArrowheads="1"/>
          </p:cNvSpPr>
          <p:nvPr/>
        </p:nvSpPr>
        <p:spPr bwMode="auto">
          <a:xfrm>
            <a:off x="4951413" y="2895600"/>
            <a:ext cx="1525587" cy="3657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09" name="Oval 21"/>
          <p:cNvSpPr>
            <a:spLocks noChangeArrowheads="1"/>
          </p:cNvSpPr>
          <p:nvPr/>
        </p:nvSpPr>
        <p:spPr bwMode="auto">
          <a:xfrm>
            <a:off x="6934200" y="2667000"/>
            <a:ext cx="2438400" cy="3810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5110" name="Line 22"/>
          <p:cNvSpPr>
            <a:spLocks noChangeShapeType="1"/>
          </p:cNvSpPr>
          <p:nvPr/>
        </p:nvSpPr>
        <p:spPr bwMode="auto">
          <a:xfrm>
            <a:off x="2209800" y="3124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 flipH="1">
            <a:off x="24384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>
            <a:off x="4648200" y="3733800"/>
            <a:ext cx="303213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5113" name="Line 25"/>
          <p:cNvSpPr>
            <a:spLocks noChangeShapeType="1"/>
          </p:cNvSpPr>
          <p:nvPr/>
        </p:nvSpPr>
        <p:spPr bwMode="auto">
          <a:xfrm flipH="1">
            <a:off x="6096000" y="31242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5114" name="Line 26"/>
          <p:cNvSpPr>
            <a:spLocks noChangeShapeType="1"/>
          </p:cNvSpPr>
          <p:nvPr/>
        </p:nvSpPr>
        <p:spPr bwMode="auto">
          <a:xfrm>
            <a:off x="2667000" y="4114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2B7E-F05B-46DF-826B-BD8137B5ABEB}" type="slidenum">
              <a:rPr lang="ru-RU"/>
              <a:pPr/>
              <a:t>5</a:t>
            </a:fld>
            <a:endParaRPr lang="ru-RU"/>
          </a:p>
        </p:txBody>
      </p:sp>
      <p:sp>
        <p:nvSpPr>
          <p:cNvPr id="347153" name="Oval 17"/>
          <p:cNvSpPr>
            <a:spLocks noChangeArrowheads="1"/>
          </p:cNvSpPr>
          <p:nvPr/>
        </p:nvSpPr>
        <p:spPr bwMode="auto">
          <a:xfrm>
            <a:off x="228600" y="5638800"/>
            <a:ext cx="8991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51" name="Oval 15"/>
          <p:cNvSpPr>
            <a:spLocks noChangeArrowheads="1"/>
          </p:cNvSpPr>
          <p:nvPr/>
        </p:nvSpPr>
        <p:spPr bwMode="auto">
          <a:xfrm>
            <a:off x="228600" y="2667000"/>
            <a:ext cx="83820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38" name="Rectangle 2"/>
          <p:cNvSpPr>
            <a:spLocks noChangeArrowheads="1"/>
          </p:cNvSpPr>
          <p:nvPr/>
        </p:nvSpPr>
        <p:spPr bwMode="auto">
          <a:xfrm>
            <a:off x="6705600" y="4419600"/>
            <a:ext cx="19050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4951413" y="4419600"/>
            <a:ext cx="1601787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40" name="Rectangle 4"/>
          <p:cNvSpPr>
            <a:spLocks noChangeArrowheads="1"/>
          </p:cNvSpPr>
          <p:nvPr/>
        </p:nvSpPr>
        <p:spPr bwMode="auto">
          <a:xfrm>
            <a:off x="3048000" y="4419600"/>
            <a:ext cx="1600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41" name="Rectangle 5"/>
          <p:cNvSpPr>
            <a:spLocks noChangeArrowheads="1"/>
          </p:cNvSpPr>
          <p:nvPr/>
        </p:nvSpPr>
        <p:spPr bwMode="auto">
          <a:xfrm>
            <a:off x="914400" y="4419600"/>
            <a:ext cx="1828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7142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620000" cy="6858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turns into Programmatic Mode of Operation</a:t>
            </a:r>
            <a:endParaRPr kumimoji="1" lang="en-US" sz="2800" i="1" u="sng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47143" name="Rectangle 7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347145" name="Text Box 9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47147" name="Text Box 11"/>
          <p:cNvSpPr txBox="1">
            <a:spLocks noChangeArrowheads="1"/>
          </p:cNvSpPr>
          <p:nvPr/>
        </p:nvSpPr>
        <p:spPr bwMode="auto">
          <a:xfrm>
            <a:off x="304800" y="1219200"/>
            <a:ext cx="9296400" cy="477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rPr>
              <a:t>Programs (scheme</a:t>
            </a:r>
            <a:r>
              <a:rPr kumimoji="1" lang="ru-RU" altLang="ja-JP" sz="3200">
                <a:solidFill>
                  <a:schemeClr val="tx2"/>
                </a:solidFill>
                <a:latin typeface="Times New Roman" pitchFamily="18" charset="0"/>
              </a:rPr>
              <a:t> 3)</a:t>
            </a:r>
            <a:r>
              <a:rPr kumimoji="1" lang="en-US" altLang="ja-JP" sz="32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rPr>
              <a:t>: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Char char="n"/>
            </a:pPr>
            <a:r>
              <a:rPr kumimoji="1" lang="en-US" altLang="ja-JP" sz="3200" i="0">
                <a:solidFill>
                  <a:srgbClr val="330099"/>
                </a:solidFill>
                <a:latin typeface="Times New Roman" pitchFamily="18" charset="0"/>
                <a:ea typeface="MS PGothic" pitchFamily="34" charset="-128"/>
              </a:rPr>
              <a:t>Group of the projects, related to programs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Char char="n"/>
            </a:pPr>
            <a:endParaRPr kumimoji="1" lang="en-US" altLang="ja-JP" sz="3200" i="0">
              <a:solidFill>
                <a:srgbClr val="330099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Char char="n"/>
            </a:pPr>
            <a:r>
              <a:rPr kumimoji="1" lang="en-US" sz="2000" i="0">
                <a:solidFill>
                  <a:srgbClr val="FF0000"/>
                </a:solidFill>
              </a:rPr>
              <a:t>Western or/and Russian (CIS) program(s):</a:t>
            </a:r>
            <a:r>
              <a:rPr kumimoji="1" lang="en-US" sz="2000" i="0">
                <a:solidFill>
                  <a:srgbClr val="FF0000"/>
                </a:solidFill>
                <a:ea typeface="ＤＦPOP体" pitchFamily="49" charset="-128"/>
              </a:rPr>
              <a:t> VI/ VII FP, HTGR, INPRO</a:t>
            </a:r>
            <a:endParaRPr kumimoji="1" lang="en-US" altLang="ja-JP" sz="3200" i="0">
              <a:solidFill>
                <a:srgbClr val="FF0000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 b="0" i="0">
                <a:solidFill>
                  <a:srgbClr val="330099"/>
                </a:solidFill>
                <a:latin typeface="Times New Roman" pitchFamily="18" charset="0"/>
                <a:ea typeface="MS PGothic" pitchFamily="34" charset="-128"/>
              </a:rPr>
              <a:t>	</a:t>
            </a: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endParaRPr kumimoji="1" lang="en-US" altLang="ja-JP" sz="3200" b="0" i="0">
              <a:solidFill>
                <a:srgbClr val="330099"/>
              </a:solidFill>
              <a:latin typeface="Times New Roman" pitchFamily="18" charset="0"/>
              <a:ea typeface="MS PGothic" pitchFamily="34" charset="-128"/>
            </a:endParaRPr>
          </a:p>
          <a:p>
            <a:pPr eaLnBrk="0" hangingPunct="0">
              <a:spcBef>
                <a:spcPct val="20000"/>
              </a:spcBef>
              <a:buClr>
                <a:srgbClr val="3366CC"/>
              </a:buClr>
              <a:buSzPct val="75000"/>
              <a:buFont typeface="Monotype Sorts" pitchFamily="2" charset="2"/>
              <a:buNone/>
            </a:pPr>
            <a:r>
              <a:rPr kumimoji="1" lang="en-US" altLang="ja-JP" sz="3200" b="0" i="0">
                <a:solidFill>
                  <a:srgbClr val="330099"/>
                </a:solidFill>
                <a:latin typeface="Times New Roman" pitchFamily="18" charset="0"/>
                <a:ea typeface="MS PGothic" pitchFamily="34" charset="-128"/>
              </a:rPr>
              <a:t>	</a:t>
            </a:r>
            <a:r>
              <a:rPr kumimoji="1" lang="en-US" sz="1600" i="0">
                <a:solidFill>
                  <a:srgbClr val="FF0000"/>
                </a:solidFill>
              </a:rPr>
              <a:t>Project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# 1 	 </a:t>
            </a:r>
            <a:r>
              <a:rPr kumimoji="1" lang="en-US" sz="1600" i="0">
                <a:solidFill>
                  <a:srgbClr val="FF0000"/>
                </a:solidFill>
              </a:rPr>
              <a:t>Project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# 2	 </a:t>
            </a:r>
            <a:r>
              <a:rPr kumimoji="1" lang="en-US" sz="1600" i="0">
                <a:solidFill>
                  <a:srgbClr val="FF0000"/>
                </a:solidFill>
              </a:rPr>
              <a:t>Project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# 3</a:t>
            </a:r>
            <a:r>
              <a:rPr kumimoji="1" lang="en-US" sz="1600" i="0">
                <a:solidFill>
                  <a:srgbClr val="FF0000"/>
                </a:solidFill>
              </a:rPr>
              <a:t>	 Project</a:t>
            </a:r>
            <a:r>
              <a:rPr kumimoji="1" lang="en-US" sz="1600" i="0">
                <a:solidFill>
                  <a:srgbClr val="FF0000"/>
                </a:solidFill>
                <a:ea typeface="ＤＦPOP体" pitchFamily="49" charset="-128"/>
              </a:rPr>
              <a:t> # 4</a:t>
            </a:r>
          </a:p>
          <a:p>
            <a:pPr>
              <a:spcBef>
                <a:spcPct val="50000"/>
              </a:spcBef>
            </a:pPr>
            <a:endParaRPr kumimoji="1" lang="en-US" sz="2000" i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kumimoji="1" lang="ru-RU" sz="2000" i="0">
                <a:solidFill>
                  <a:srgbClr val="FF0000"/>
                </a:solidFill>
              </a:rPr>
              <a:t>Другие основные программы</a:t>
            </a:r>
            <a:r>
              <a:rPr kumimoji="1" lang="en-US" sz="2000" i="0">
                <a:solidFill>
                  <a:srgbClr val="FF0000"/>
                </a:solidFill>
                <a:ea typeface="ＤＦPOP体" pitchFamily="49" charset="-128"/>
              </a:rPr>
              <a:t> – </a:t>
            </a:r>
            <a:r>
              <a:rPr kumimoji="1" lang="ru-RU" sz="2000" i="0">
                <a:solidFill>
                  <a:srgbClr val="FF0000"/>
                </a:solidFill>
              </a:rPr>
              <a:t>Западные или/ и Российские</a:t>
            </a:r>
            <a:r>
              <a:rPr kumimoji="1" lang="en-US" sz="2000" i="0">
                <a:solidFill>
                  <a:srgbClr val="FF0000"/>
                </a:solidFill>
                <a:ea typeface="ＤＦPOP体" pitchFamily="49" charset="-128"/>
              </a:rPr>
              <a:t> (</a:t>
            </a:r>
            <a:r>
              <a:rPr kumimoji="1" lang="ru-RU" sz="2000" i="0">
                <a:solidFill>
                  <a:srgbClr val="FF0000"/>
                </a:solidFill>
              </a:rPr>
              <a:t>СНГ</a:t>
            </a:r>
            <a:r>
              <a:rPr kumimoji="1" lang="en-US" sz="2000" i="0">
                <a:solidFill>
                  <a:srgbClr val="FF0000"/>
                </a:solidFill>
                <a:ea typeface="ＤＦPOP体" pitchFamily="49" charset="-128"/>
              </a:rPr>
              <a:t>)</a:t>
            </a:r>
          </a:p>
        </p:txBody>
      </p:sp>
      <p:sp>
        <p:nvSpPr>
          <p:cNvPr id="347146" name="Text Box 10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347154" name="Line 18"/>
          <p:cNvSpPr>
            <a:spLocks noChangeShapeType="1"/>
          </p:cNvSpPr>
          <p:nvPr/>
        </p:nvSpPr>
        <p:spPr bwMode="auto">
          <a:xfrm flipH="1">
            <a:off x="1905000" y="36576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55" name="Line 19"/>
          <p:cNvSpPr>
            <a:spLocks noChangeShapeType="1"/>
          </p:cNvSpPr>
          <p:nvPr/>
        </p:nvSpPr>
        <p:spPr bwMode="auto">
          <a:xfrm flipH="1">
            <a:off x="4114800" y="36576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56" name="Line 20"/>
          <p:cNvSpPr>
            <a:spLocks noChangeShapeType="1"/>
          </p:cNvSpPr>
          <p:nvPr/>
        </p:nvSpPr>
        <p:spPr bwMode="auto">
          <a:xfrm>
            <a:off x="4267200" y="36576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57" name="Line 21"/>
          <p:cNvSpPr>
            <a:spLocks noChangeShapeType="1"/>
          </p:cNvSpPr>
          <p:nvPr/>
        </p:nvSpPr>
        <p:spPr bwMode="auto">
          <a:xfrm>
            <a:off x="4343400" y="3657600"/>
            <a:ext cx="32004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58" name="Line 22"/>
          <p:cNvSpPr>
            <a:spLocks noChangeShapeType="1"/>
          </p:cNvSpPr>
          <p:nvPr/>
        </p:nvSpPr>
        <p:spPr bwMode="auto">
          <a:xfrm>
            <a:off x="27432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>
            <a:off x="4648200" y="47244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0" name="Line 24"/>
          <p:cNvSpPr>
            <a:spLocks noChangeShapeType="1"/>
          </p:cNvSpPr>
          <p:nvPr/>
        </p:nvSpPr>
        <p:spPr bwMode="auto">
          <a:xfrm>
            <a:off x="65532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1" name="Line 25"/>
          <p:cNvSpPr>
            <a:spLocks noChangeShapeType="1"/>
          </p:cNvSpPr>
          <p:nvPr/>
        </p:nvSpPr>
        <p:spPr bwMode="auto">
          <a:xfrm flipH="1">
            <a:off x="6553200" y="50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2" name="Line 26"/>
          <p:cNvSpPr>
            <a:spLocks noChangeShapeType="1"/>
          </p:cNvSpPr>
          <p:nvPr/>
        </p:nvSpPr>
        <p:spPr bwMode="auto">
          <a:xfrm flipH="1">
            <a:off x="4648200" y="5105400"/>
            <a:ext cx="30321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3" name="Line 27"/>
          <p:cNvSpPr>
            <a:spLocks noChangeShapeType="1"/>
          </p:cNvSpPr>
          <p:nvPr/>
        </p:nvSpPr>
        <p:spPr bwMode="auto">
          <a:xfrm flipH="1">
            <a:off x="2743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4" name="Line 28"/>
          <p:cNvSpPr>
            <a:spLocks noChangeShapeType="1"/>
          </p:cNvSpPr>
          <p:nvPr/>
        </p:nvSpPr>
        <p:spPr bwMode="auto">
          <a:xfrm flipH="1" flipV="1">
            <a:off x="2133600" y="5486400"/>
            <a:ext cx="2590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5" name="Line 29"/>
          <p:cNvSpPr>
            <a:spLocks noChangeShapeType="1"/>
          </p:cNvSpPr>
          <p:nvPr/>
        </p:nvSpPr>
        <p:spPr bwMode="auto">
          <a:xfrm flipV="1">
            <a:off x="4724400" y="5486400"/>
            <a:ext cx="28194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6" name="Line 30"/>
          <p:cNvSpPr>
            <a:spLocks noChangeShapeType="1"/>
          </p:cNvSpPr>
          <p:nvPr/>
        </p:nvSpPr>
        <p:spPr bwMode="auto">
          <a:xfrm>
            <a:off x="2362200" y="34290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347167" name="Line 31"/>
          <p:cNvSpPr>
            <a:spLocks noChangeShapeType="1"/>
          </p:cNvSpPr>
          <p:nvPr/>
        </p:nvSpPr>
        <p:spPr bwMode="auto">
          <a:xfrm flipH="1" flipV="1">
            <a:off x="7010400" y="3429000"/>
            <a:ext cx="381000" cy="2209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CD97-0778-47C3-8D07-6C602B822972}" type="slidenum">
              <a:rPr lang="ru-RU"/>
              <a:pPr/>
              <a:t>6</a:t>
            </a:fld>
            <a:endParaRPr lang="ru-RU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Vision of a future role of CEGs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High priority of CEG’s project preselection for funding</a:t>
            </a:r>
          </a:p>
          <a:p>
            <a:r>
              <a:rPr lang="en-US" sz="2400"/>
              <a:t>Forum for foreign collaborators and partners in ISTC partner program</a:t>
            </a:r>
          </a:p>
          <a:p>
            <a:r>
              <a:rPr lang="en-US" sz="2400"/>
              <a:t>New project incubator and partner project incubator</a:t>
            </a:r>
          </a:p>
          <a:p>
            <a:r>
              <a:rPr lang="en-US" sz="2400"/>
              <a:t>A vehicle for sustainability of the projects and post project research activities</a:t>
            </a:r>
          </a:p>
          <a:p>
            <a:r>
              <a:rPr lang="en-US" sz="2400"/>
              <a:t>Advisory role for the Scientific Advisory Council – a concept under preparations! 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A23E-596C-4C3F-9210-65ECB3FC9A28}" type="slidenum">
              <a:rPr lang="ru-RU"/>
              <a:pPr/>
              <a:t>7</a:t>
            </a:fld>
            <a:endParaRPr lang="ru-RU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228600"/>
            <a:ext cx="8901113" cy="5432425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400" b="1" i="1">
                <a:solidFill>
                  <a:srgbClr val="008000"/>
                </a:solidFill>
              </a:rPr>
              <a:t>Contact Expert Groups (CEG) –</a:t>
            </a:r>
            <a:r>
              <a:rPr lang="en-US" sz="2400" b="1" i="1">
                <a:solidFill>
                  <a:schemeClr val="tx2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2400" b="1" i="1">
                <a:solidFill>
                  <a:schemeClr val="tx2"/>
                </a:solidFill>
              </a:rPr>
              <a:t>		Well-</a:t>
            </a:r>
            <a:r>
              <a:rPr lang="ru-RU" sz="2400" b="1" i="1">
                <a:solidFill>
                  <a:schemeClr val="tx2"/>
                </a:solidFill>
              </a:rPr>
              <a:t>organized </a:t>
            </a:r>
            <a:r>
              <a:rPr lang="en-US" sz="2400" b="1" i="1">
                <a:solidFill>
                  <a:schemeClr val="tx2"/>
                </a:solidFill>
              </a:rPr>
              <a:t>targeted group of experts and 	collaborators</a:t>
            </a:r>
            <a:endParaRPr lang="en-US" b="1" i="1">
              <a:solidFill>
                <a:schemeClr val="tx2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 u="sng">
                <a:solidFill>
                  <a:srgbClr val="009900"/>
                </a:solidFill>
              </a:rPr>
              <a:t>Competence:</a:t>
            </a:r>
            <a:r>
              <a:rPr lang="en-US" sz="2400" b="1" i="1"/>
              <a:t>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Status (Agreed and Authorized by ISTC Party(ies)</a:t>
            </a:r>
            <a:endParaRPr lang="en-US" sz="2400" b="1" i="1">
              <a:solidFill>
                <a:srgbClr val="FF0000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sz="2400" b="1" i="1">
              <a:solidFill>
                <a:srgbClr val="FF0000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i="1" u="sng">
                <a:solidFill>
                  <a:srgbClr val="009900"/>
                </a:solidFill>
              </a:rPr>
              <a:t>Activity: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>
                <a:solidFill>
                  <a:srgbClr val="0033CC"/>
                </a:solidFill>
              </a:rPr>
              <a:t>Monitoring of on-going projects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>
                <a:solidFill>
                  <a:srgbClr val="0033CC"/>
                </a:solidFill>
              </a:rPr>
              <a:t>Coordination of projects, avoid duplications 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>
                <a:solidFill>
                  <a:srgbClr val="0033CC"/>
                </a:solidFill>
              </a:rPr>
              <a:t>Links with EU FW, international and Russian (CIS) programs</a:t>
            </a: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>
                <a:solidFill>
                  <a:srgbClr val="0033CC"/>
                </a:solidFill>
              </a:rPr>
              <a:t>Recommendations on new proposals and “ideas”</a:t>
            </a:r>
            <a:endParaRPr lang="ru-RU" sz="2400" b="1" i="1">
              <a:solidFill>
                <a:srgbClr val="0033CC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lvl="3">
              <a:lnSpc>
                <a:spcPct val="90000"/>
              </a:lnSpc>
              <a:spcBef>
                <a:spcPct val="0"/>
              </a:spcBef>
            </a:pPr>
            <a:r>
              <a:rPr lang="en-US" sz="2400" b="1" i="1">
                <a:solidFill>
                  <a:srgbClr val="0033CC"/>
                </a:solidFill>
              </a:rPr>
              <a:t>Recommendations to Financial Partiies</a:t>
            </a:r>
            <a:endParaRPr lang="en-US" sz="18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endParaRPr lang="en-US" sz="240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8EC1-025B-417A-8FD5-255CE47B2717}" type="slidenum">
              <a:rPr lang="ru-RU"/>
              <a:pPr/>
              <a:t>8</a:t>
            </a:fld>
            <a:endParaRPr lang="ru-RU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20000" cy="8382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</a:t>
            </a:r>
            <a:r>
              <a:rPr kumimoji="1" lang="en-US" altLang="ja-JP" sz="2800" i="1">
                <a:solidFill>
                  <a:srgbClr val="ED1903"/>
                </a:solidFill>
                <a:latin typeface="Times New Roman"/>
                <a:ea typeface="MS PGothic" pitchFamily="34" charset="-128"/>
              </a:rPr>
              <a:t>–</a:t>
            </a:r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 Area of Importance</a:t>
            </a:r>
            <a:endParaRPr kumimoji="1" lang="en-US" sz="2800" i="1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271365" name="Text Box 5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0" y="990600"/>
            <a:ext cx="9753600" cy="575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kumimoji="1" lang="en-US" altLang="ja-JP" sz="18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</a:t>
            </a:r>
            <a:r>
              <a:rPr kumimoji="1" lang="en-US" altLang="ja-JP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Goals:</a:t>
            </a:r>
            <a:r>
              <a:rPr kumimoji="1" lang="en-US" altLang="ja-JP" sz="20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kumimoji="1" lang="en-US" altLang="ja-JP" sz="20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	</a:t>
            </a: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# to prove to international Public,</a:t>
            </a:r>
            <a:r>
              <a:rPr kumimoji="1" lang="en-US" altLang="ja-JP" sz="2200" i="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sz="22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that new nuclear concepts are:</a:t>
            </a:r>
          </a:p>
          <a:p>
            <a:pPr lvl="4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kumimoji="1" lang="en-US" altLang="ja-JP" sz="22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 </a:t>
            </a:r>
            <a:r>
              <a:rPr kumimoji="1" lang="en-US" altLang="ja-JP" sz="22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safe, </a:t>
            </a:r>
          </a:p>
          <a:p>
            <a:pPr lvl="4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        </a:t>
            </a:r>
            <a:r>
              <a:rPr kumimoji="1" lang="en-US" altLang="ja-JP" sz="22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effective,  </a:t>
            </a: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and </a:t>
            </a:r>
          </a:p>
          <a:p>
            <a:pPr lvl="4" eaLnBrk="0" hangingPunct="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                     </a:t>
            </a:r>
            <a:r>
              <a:rPr kumimoji="1" lang="en-US" altLang="ja-JP" sz="22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accepted</a:t>
            </a:r>
            <a:r>
              <a:rPr kumimoji="1" lang="en-US" altLang="ja-JP" sz="2000" i="0">
                <a:solidFill>
                  <a:schemeClr val="accent2"/>
                </a:solidFill>
                <a:latin typeface="Times New Roman"/>
                <a:ea typeface="MS PGothic" pitchFamily="34" charset="-128"/>
                <a:cs typeface="Arial" pitchFamily="34" charset="0"/>
              </a:rPr>
              <a:t> </a:t>
            </a:r>
            <a:endParaRPr kumimoji="1" lang="en-US" altLang="ja-JP" sz="2000" i="0">
              <a:solidFill>
                <a:schemeClr val="accent2"/>
              </a:solidFill>
              <a:ea typeface="MS PGothic" pitchFamily="34" charset="-128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kumimoji="1" lang="en-US" altLang="ja-JP" sz="20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Methods:</a:t>
            </a:r>
            <a:r>
              <a:rPr kumimoji="1" lang="en-US" altLang="ja-JP" sz="20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</a:t>
            </a:r>
          </a:p>
          <a:p>
            <a:pPr eaLnBrk="0" hangingPunct="0">
              <a:buFont typeface="Wingdings" pitchFamily="2" charset="2"/>
              <a:buChar char="Ø"/>
            </a:pPr>
            <a:endParaRPr kumimoji="1" lang="en-US" altLang="ja-JP" sz="2000" i="0">
              <a:solidFill>
                <a:schemeClr val="accent2"/>
              </a:solidFill>
              <a:ea typeface="MS PGothic" pitchFamily="34" charset="-128"/>
              <a:cs typeface="Arial" pitchFamily="34" charset="0"/>
            </a:endParaRPr>
          </a:p>
          <a:p>
            <a:pPr eaLnBrk="0" hangingPunct="0">
              <a:buFont typeface="Wingdings" pitchFamily="2" charset="2"/>
              <a:buNone/>
            </a:pPr>
            <a:r>
              <a:rPr kumimoji="1" lang="en-US" altLang="ja-JP" sz="20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	</a:t>
            </a: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# basic-type,</a:t>
            </a:r>
            <a:r>
              <a:rPr kumimoji="1" lang="en-US" altLang="ja-JP" sz="2200" i="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demonstration-type, international-type</a:t>
            </a: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sz="2200" u="sng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experiments</a:t>
            </a:r>
            <a:r>
              <a:rPr kumimoji="1" lang="en-US" altLang="ja-JP" sz="2200" i="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sz="22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    		(</a:t>
            </a:r>
            <a:r>
              <a:rPr kumimoji="1" lang="ru-RU" altLang="ja-JP" sz="2200">
                <a:solidFill>
                  <a:schemeClr val="accent2"/>
                </a:solidFill>
                <a:cs typeface="Arial" pitchFamily="34" charset="0"/>
              </a:rPr>
              <a:t>in advance of </a:t>
            </a: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computer or paper-type arguments);</a:t>
            </a:r>
          </a:p>
          <a:p>
            <a:pPr eaLnBrk="0" hangingPunct="0">
              <a:buFont typeface="Wingdings" pitchFamily="2" charset="2"/>
              <a:buNone/>
            </a:pPr>
            <a:endParaRPr kumimoji="1" lang="en-US" altLang="ja-JP" sz="2200">
              <a:solidFill>
                <a:schemeClr val="accent2"/>
              </a:solidFill>
              <a:ea typeface="MS PGothic" pitchFamily="34" charset="-128"/>
              <a:cs typeface="Arial" pitchFamily="34" charset="0"/>
            </a:endParaRPr>
          </a:p>
          <a:p>
            <a:pPr eaLnBrk="0" hangingPunct="0">
              <a:buFont typeface="Wingdings" pitchFamily="2" charset="2"/>
              <a:buNone/>
            </a:pPr>
            <a:r>
              <a:rPr kumimoji="1" lang="en-US" altLang="ja-JP" sz="2200" i="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              #</a:t>
            </a:r>
            <a:r>
              <a:rPr kumimoji="1" lang="en-US" altLang="ja-JP" sz="22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the results have to be </a:t>
            </a:r>
            <a:r>
              <a:rPr kumimoji="1" lang="en-US" altLang="ja-JP" sz="2200" u="sng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available for international analysis </a:t>
            </a:r>
          </a:p>
          <a:p>
            <a:pPr eaLnBrk="0" hangingPunct="0">
              <a:buFont typeface="Wingdings" pitchFamily="2" charset="2"/>
              <a:buNone/>
            </a:pPr>
            <a:endParaRPr kumimoji="1" lang="en-US" altLang="ja-JP" sz="2200" u="sng">
              <a:solidFill>
                <a:srgbClr val="FF0000"/>
              </a:solidFill>
              <a:ea typeface="MS PGothic" pitchFamily="34" charset="-128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kumimoji="1" lang="en-US" altLang="ja-JP" u="sng">
                <a:solidFill>
                  <a:srgbClr val="0033CC"/>
                </a:solidFill>
                <a:ea typeface="MS PGothic" pitchFamily="34" charset="-128"/>
                <a:cs typeface="Times New Roman" pitchFamily="18" charset="0"/>
              </a:rPr>
              <a:t>Problems:</a:t>
            </a:r>
            <a:r>
              <a:rPr kumimoji="1" lang="en-US" altLang="ja-JP" u="sng">
                <a:solidFill>
                  <a:srgbClr val="FF0000"/>
                </a:solidFill>
                <a:ea typeface="MS PGothic" pitchFamily="34" charset="-128"/>
                <a:cs typeface="Times New Roman" pitchFamily="18" charset="0"/>
              </a:rPr>
              <a:t> </a:t>
            </a:r>
          </a:p>
          <a:p>
            <a:pPr lvl="2" eaLnBrk="0" hangingPunct="0">
              <a:buFont typeface="Wingdings" pitchFamily="2" charset="2"/>
              <a:buNone/>
            </a:pPr>
            <a:r>
              <a:rPr kumimoji="1" lang="en-US" altLang="ja-JP" sz="2000">
                <a:solidFill>
                  <a:srgbClr val="0033CC"/>
                </a:solidFill>
                <a:ea typeface="MS PGothic" pitchFamily="34" charset="-128"/>
                <a:cs typeface="Times New Roman" pitchFamily="18" charset="0"/>
              </a:rPr>
              <a:t>#  </a:t>
            </a:r>
            <a:r>
              <a:rPr kumimoji="1" lang="en-US" altLang="ja-JP" sz="2200">
                <a:solidFill>
                  <a:srgbClr val="0033CC"/>
                </a:solidFill>
                <a:ea typeface="MS PGothic" pitchFamily="34" charset="-128"/>
                <a:cs typeface="Times New Roman" pitchFamily="18" charset="0"/>
              </a:rPr>
              <a:t>nuclear experiments require licensing, long time preparation,</a:t>
            </a:r>
            <a:r>
              <a:rPr kumimoji="1" lang="en-US" altLang="ja-JP" sz="2000">
                <a:solidFill>
                  <a:srgbClr val="0033CC"/>
                </a:solidFill>
                <a:ea typeface="MS PGothic" pitchFamily="34" charset="-128"/>
                <a:cs typeface="Times New Roman" pitchFamily="18" charset="0"/>
              </a:rPr>
              <a:t> </a:t>
            </a:r>
            <a:r>
              <a:rPr kumimoji="1" lang="en-US" altLang="ja-JP" sz="2200">
                <a:solidFill>
                  <a:srgbClr val="0033CC"/>
                </a:solidFill>
                <a:ea typeface="MS PGothic" pitchFamily="34" charset="-128"/>
                <a:cs typeface="Times New Roman" pitchFamily="18" charset="0"/>
              </a:rPr>
              <a:t>high-skilled personnel, special materials and tools, budgeting</a:t>
            </a:r>
            <a:endParaRPr kumimoji="1" lang="en-US" altLang="ja-JP" sz="2000">
              <a:solidFill>
                <a:srgbClr val="0033CC"/>
              </a:solidFill>
              <a:ea typeface="MS PGothic" pitchFamily="34" charset="-128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endParaRPr kumimoji="1" lang="ru-RU" altLang="ja-JP" sz="2000">
              <a:solidFill>
                <a:srgbClr val="0033CC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449D3-5086-47D3-B8E4-694C6AA4F8E6}" type="slidenum">
              <a:rPr lang="ru-RU"/>
              <a:pPr/>
              <a:t>9</a:t>
            </a:fld>
            <a:endParaRPr lang="ru-RU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20000" cy="838200"/>
          </a:xfrm>
          <a:noFill/>
          <a:ln/>
        </p:spPr>
        <p:txBody>
          <a:bodyPr lIns="92075" tIns="46038" rIns="92075" bIns="46038" anchor="b"/>
          <a:lstStyle/>
          <a:p>
            <a:pPr algn="ctr"/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ISTC </a:t>
            </a:r>
            <a:r>
              <a:rPr kumimoji="1" lang="en-US" altLang="ja-JP" sz="2800" i="1">
                <a:solidFill>
                  <a:srgbClr val="ED1903"/>
                </a:solidFill>
                <a:latin typeface="Times New Roman"/>
                <a:ea typeface="MS PGothic" pitchFamily="34" charset="-128"/>
              </a:rPr>
              <a:t>–</a:t>
            </a:r>
            <a:r>
              <a:rPr kumimoji="1" lang="en-US" altLang="ja-JP" sz="2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 Area of Importance     </a:t>
            </a:r>
            <a:r>
              <a:rPr kumimoji="1" lang="en-US" altLang="ja-JP" sz="1800" i="1">
                <a:solidFill>
                  <a:srgbClr val="ED1903"/>
                </a:solidFill>
                <a:latin typeface="Arial" pitchFamily="34" charset="0"/>
                <a:ea typeface="MS PGothic" pitchFamily="34" charset="-128"/>
              </a:rPr>
              <a:t>(continue):</a:t>
            </a:r>
            <a:endParaRPr kumimoji="1" lang="en-US" sz="1800" i="1">
              <a:solidFill>
                <a:srgbClr val="ED1903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16419" name="Rectangle 3"/>
          <p:cNvSpPr>
            <a:spLocks noChangeArrowheads="1"/>
          </p:cNvSpPr>
          <p:nvPr/>
        </p:nvSpPr>
        <p:spPr bwMode="auto">
          <a:xfrm>
            <a:off x="5029200" y="2743200"/>
            <a:ext cx="58023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7848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>
              <a:spcBef>
                <a:spcPct val="50000"/>
              </a:spcBef>
              <a:buFontTx/>
              <a:buChar char="•"/>
            </a:pPr>
            <a:endParaRPr lang="en-US">
              <a:solidFill>
                <a:schemeClr val="accent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  <p:sp>
        <p:nvSpPr>
          <p:cNvPr id="316421" name="Text Box 5"/>
          <p:cNvSpPr txBox="1">
            <a:spLocks noChangeArrowheads="1"/>
          </p:cNvSpPr>
          <p:nvPr/>
        </p:nvSpPr>
        <p:spPr bwMode="auto">
          <a:xfrm>
            <a:off x="7185025" y="175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sz="3200" b="0"/>
          </a:p>
        </p:txBody>
      </p:sp>
      <p:sp>
        <p:nvSpPr>
          <p:cNvPr id="316422" name="Text Box 6"/>
          <p:cNvSpPr txBox="1">
            <a:spLocks noChangeArrowheads="1"/>
          </p:cNvSpPr>
          <p:nvPr/>
        </p:nvSpPr>
        <p:spPr bwMode="auto">
          <a:xfrm>
            <a:off x="7375525" y="27590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3200" b="0"/>
          </a:p>
        </p:txBody>
      </p:sp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0" y="990600"/>
            <a:ext cx="9753600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None/>
            </a:pPr>
            <a:r>
              <a:rPr kumimoji="1" lang="en-US" altLang="ja-JP" sz="2000" i="0">
                <a:solidFill>
                  <a:schemeClr val="accent2"/>
                </a:solidFill>
                <a:latin typeface="Times New Roman"/>
                <a:ea typeface="MS PGothic" pitchFamily="34" charset="-128"/>
                <a:cs typeface="Arial" pitchFamily="34" charset="0"/>
              </a:rPr>
              <a:t> </a:t>
            </a:r>
            <a:endParaRPr kumimoji="1" lang="ru-RU" altLang="ja-JP" sz="2000" i="0">
              <a:solidFill>
                <a:schemeClr val="accent2"/>
              </a:solidFill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</a:pPr>
            <a:r>
              <a:rPr kumimoji="1" lang="en-US" altLang="ja-JP" sz="2000" u="sng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</a:t>
            </a:r>
            <a:r>
              <a:rPr kumimoji="1" lang="en-US" altLang="ja-JP" u="sng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ISTC:</a:t>
            </a:r>
            <a:r>
              <a:rPr kumimoji="1" lang="en-US" altLang="ja-JP" sz="2000" i="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   </a:t>
            </a:r>
            <a:r>
              <a:rPr kumimoji="1" lang="en-US" altLang="ja-JP" sz="2200">
                <a:solidFill>
                  <a:schemeClr val="accent2"/>
                </a:solidFill>
                <a:ea typeface="MS PGothic" pitchFamily="34" charset="-128"/>
                <a:cs typeface="Arial" pitchFamily="34" charset="0"/>
              </a:rPr>
              <a:t>set of demonstration- type basic-type experiments, which fit closely with INPRO and  GIF program, with EU VI/ VII FWP, -  had been done (or under development now) with international collaboration</a:t>
            </a:r>
            <a:endParaRPr kumimoji="1" lang="en-US" altLang="ja-JP" sz="2200">
              <a:solidFill>
                <a:schemeClr val="accent2"/>
              </a:solidFill>
              <a:ea typeface="MS PGothic" pitchFamily="34" charset="-128"/>
              <a:cs typeface="Times New Roman" pitchFamily="18" charset="0"/>
            </a:endParaRPr>
          </a:p>
          <a:p>
            <a:pPr eaLnBrk="0" hangingPunct="0"/>
            <a:endParaRPr kumimoji="1" lang="en-US" altLang="ja-JP" sz="2200">
              <a:solidFill>
                <a:schemeClr val="accent2"/>
              </a:solidFill>
              <a:ea typeface="MS PGothic" pitchFamily="34" charset="-128"/>
              <a:cs typeface="Times New Roman" pitchFamily="18" charset="0"/>
            </a:endParaRP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The ISTC clients have ready, licensed, and equipped unique nuclear installations, high-skilled personnel</a:t>
            </a: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endParaRPr kumimoji="1" lang="en-US" altLang="ja-JP" sz="2200">
              <a:solidFill>
                <a:srgbClr val="FF0000"/>
              </a:solidFill>
              <a:ea typeface="MS PGothic" pitchFamily="34" charset="-128"/>
              <a:cs typeface="Arial" pitchFamily="34" charset="0"/>
            </a:endParaRP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The projects managing is international process</a:t>
            </a: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endParaRPr kumimoji="1" lang="en-US" altLang="ja-JP" sz="2200">
              <a:solidFill>
                <a:srgbClr val="FF0000"/>
              </a:solidFill>
              <a:ea typeface="MS PGothic" pitchFamily="34" charset="-128"/>
              <a:cs typeface="Times New Roman" pitchFamily="18" charset="0"/>
            </a:endParaRP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Project planning and project results are available for international collaborators </a:t>
            </a: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endParaRPr kumimoji="1" lang="en-US" altLang="ja-JP" sz="2200">
              <a:solidFill>
                <a:srgbClr val="FF0000"/>
              </a:solidFill>
              <a:ea typeface="MS PGothic" pitchFamily="34" charset="-128"/>
              <a:cs typeface="Arial" pitchFamily="34" charset="0"/>
            </a:endParaRPr>
          </a:p>
          <a:p>
            <a:pPr lvl="2" eaLnBrk="0" hangingPunct="0">
              <a:buClr>
                <a:schemeClr val="accent2"/>
              </a:buClr>
              <a:buSzPct val="120000"/>
              <a:buFontTx/>
              <a:buChar char="•"/>
            </a:pPr>
            <a:r>
              <a:rPr kumimoji="1" lang="en-US" altLang="ja-JP" sz="2200">
                <a:solidFill>
                  <a:srgbClr val="FF0000"/>
                </a:solidFill>
                <a:ea typeface="MS PGothic" pitchFamily="34" charset="-128"/>
                <a:cs typeface="Arial" pitchFamily="34" charset="0"/>
              </a:rPr>
              <a:t>Project results may be passed to international centers for further international benchmarking (OECD/NEA and/or others) </a:t>
            </a:r>
            <a:endParaRPr kumimoji="1" lang="en-US" sz="220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w ISTC template">
  <a:themeElements>
    <a:clrScheme name="new IST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 ISTC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ulim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Gulim" pitchFamily="34" charset="-127"/>
          </a:defRPr>
        </a:defPPr>
      </a:lstStyle>
    </a:lnDef>
  </a:objectDefaults>
  <a:extraClrSchemeLst>
    <a:extraClrScheme>
      <a:clrScheme name="new IST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IST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IST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IST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IST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IST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IST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Designs\Sumi Painting.pot</Template>
  <TotalTime>18688</TotalTime>
  <Words>580</Words>
  <Application>Microsoft Office PowerPoint</Application>
  <PresentationFormat>Benutzerdefiniert</PresentationFormat>
  <Paragraphs>189</Paragraphs>
  <Slides>17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7" baseType="lpstr">
      <vt:lpstr>Times New Roman</vt:lpstr>
      <vt:lpstr>Arial Black</vt:lpstr>
      <vt:lpstr>Arial</vt:lpstr>
      <vt:lpstr>Arial Cyr</vt:lpstr>
      <vt:lpstr>Gulim</vt:lpstr>
      <vt:lpstr>MS PGothic</vt:lpstr>
      <vt:lpstr>Monotype Sorts</vt:lpstr>
      <vt:lpstr>Wingdings</vt:lpstr>
      <vt:lpstr>ＤＦPOP体</vt:lpstr>
      <vt:lpstr>new ISTC template</vt:lpstr>
      <vt:lpstr> </vt:lpstr>
      <vt:lpstr>ISTC turns into Programmatic Mode of Operation</vt:lpstr>
      <vt:lpstr>ISTC turns into Programmatic Mode of Operation</vt:lpstr>
      <vt:lpstr>ISTC turns into Programmatic Mode of Operation</vt:lpstr>
      <vt:lpstr>ISTC turns into Programmatic Mode of Operation</vt:lpstr>
      <vt:lpstr>Vision of a future role of CEGs</vt:lpstr>
      <vt:lpstr>PowerPoint-Präsentation</vt:lpstr>
      <vt:lpstr>ISTC – Area of Importance</vt:lpstr>
      <vt:lpstr>ISTC – Area of Importance     (continue):</vt:lpstr>
      <vt:lpstr>CEG “SAM” –  SEVERE ACCIDENTS MANAGEMENT</vt:lpstr>
      <vt:lpstr>PowerPoint-Präsentation</vt:lpstr>
      <vt:lpstr>PowerPoint-Präsentation</vt:lpstr>
      <vt:lpstr>PowerPoint-Präsentation</vt:lpstr>
      <vt:lpstr>CEG “SAM” –  SEVERE ACCIDENTS MANAGEMENT</vt:lpstr>
      <vt:lpstr>Severe Accident Management   (CEG SAM)</vt:lpstr>
      <vt:lpstr>EVENTS 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creator>Alain Gerard</dc:creator>
  <cp:lastModifiedBy>Peters, Ursula</cp:lastModifiedBy>
  <cp:revision>411</cp:revision>
  <cp:lastPrinted>2003-11-18T14:18:08Z</cp:lastPrinted>
  <dcterms:created xsi:type="dcterms:W3CDTF">1995-06-02T22:19:30Z</dcterms:created>
  <dcterms:modified xsi:type="dcterms:W3CDTF">2012-10-17T12:07:43Z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Overview of SAM activity</vt:lpwstr>
  </property>
</Properties>
</file>