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4" r:id="rId1"/>
  </p:sldMasterIdLst>
  <p:notesMasterIdLst>
    <p:notesMasterId r:id="rId20"/>
  </p:notesMasterIdLst>
  <p:handoutMasterIdLst>
    <p:handoutMasterId r:id="rId21"/>
  </p:handoutMasterIdLst>
  <p:sldIdLst>
    <p:sldId id="266" r:id="rId2"/>
    <p:sldId id="272" r:id="rId3"/>
    <p:sldId id="309" r:id="rId4"/>
    <p:sldId id="325" r:id="rId5"/>
    <p:sldId id="326" r:id="rId6"/>
    <p:sldId id="327" r:id="rId7"/>
    <p:sldId id="328" r:id="rId8"/>
    <p:sldId id="343" r:id="rId9"/>
    <p:sldId id="331" r:id="rId10"/>
    <p:sldId id="332" r:id="rId11"/>
    <p:sldId id="345" r:id="rId12"/>
    <p:sldId id="346" r:id="rId13"/>
    <p:sldId id="347" r:id="rId14"/>
    <p:sldId id="348" r:id="rId15"/>
    <p:sldId id="349" r:id="rId16"/>
    <p:sldId id="350" r:id="rId17"/>
    <p:sldId id="351" r:id="rId18"/>
    <p:sldId id="352" r:id="rId19"/>
  </p:sldIdLst>
  <p:sldSz cx="9144000" cy="6858000" type="screen4x3"/>
  <p:notesSz cx="6784975" cy="9856788"/>
  <p:defaultTextStyle>
    <a:defPPr>
      <a:defRPr lang="en-GB"/>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0000"/>
    <a:srgbClr val="CC00CC"/>
    <a:srgbClr val="990033"/>
    <a:srgbClr val="A50021"/>
    <a:srgbClr val="996600"/>
    <a:srgbClr val="FF9900"/>
    <a:srgbClr val="DDDDDD"/>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21" autoAdjust="0"/>
    <p:restoredTop sz="94660" autoAdjust="0"/>
  </p:normalViewPr>
  <p:slideViewPr>
    <p:cSldViewPr snapToGrid="0">
      <p:cViewPr>
        <p:scale>
          <a:sx n="100" d="100"/>
          <a:sy n="100" d="100"/>
        </p:scale>
        <p:origin x="-1181" y="67"/>
      </p:cViewPr>
      <p:guideLst>
        <p:guide orient="horz" pos="2143"/>
        <p:guide pos="290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emf"/><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image" Target="../media/image18.wmf"/><Relationship Id="rId7" Type="http://schemas.openxmlformats.org/officeDocument/2006/relationships/image" Target="../media/image22.wmf"/><Relationship Id="rId2" Type="http://schemas.openxmlformats.org/officeDocument/2006/relationships/image" Target="../media/image17.wmf"/><Relationship Id="rId1" Type="http://schemas.openxmlformats.org/officeDocument/2006/relationships/image" Target="../media/image16.wmf"/><Relationship Id="rId6" Type="http://schemas.openxmlformats.org/officeDocument/2006/relationships/image" Target="../media/image21.wmf"/><Relationship Id="rId5" Type="http://schemas.openxmlformats.org/officeDocument/2006/relationships/image" Target="../media/image20.wmf"/><Relationship Id="rId4"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005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49" tIns="46076" rIns="92149" bIns="46076" numCol="1" anchor="t" anchorCtr="0" compatLnSpc="1">
            <a:prstTxWarp prst="textNoShape">
              <a:avLst/>
            </a:prstTxWarp>
          </a:bodyPr>
          <a:lstStyle>
            <a:lvl1pPr defTabSz="922338">
              <a:defRPr sz="1200">
                <a:latin typeface="Times New Roman CYR" charset="-52"/>
              </a:defRPr>
            </a:lvl1pPr>
          </a:lstStyle>
          <a:p>
            <a:endParaRPr lang="ru-RU"/>
          </a:p>
        </p:txBody>
      </p:sp>
      <p:sp>
        <p:nvSpPr>
          <p:cNvPr id="28675" name="Rectangle 3"/>
          <p:cNvSpPr>
            <a:spLocks noGrp="1" noChangeArrowheads="1"/>
          </p:cNvSpPr>
          <p:nvPr>
            <p:ph type="dt" sz="quarter" idx="1"/>
          </p:nvPr>
        </p:nvSpPr>
        <p:spPr bwMode="auto">
          <a:xfrm>
            <a:off x="3844925" y="0"/>
            <a:ext cx="294005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49" tIns="46076" rIns="92149" bIns="46076" numCol="1" anchor="t" anchorCtr="0" compatLnSpc="1">
            <a:prstTxWarp prst="textNoShape">
              <a:avLst/>
            </a:prstTxWarp>
          </a:bodyPr>
          <a:lstStyle>
            <a:lvl1pPr algn="r" defTabSz="922338">
              <a:defRPr sz="1200">
                <a:latin typeface="Times New Roman CYR" charset="-52"/>
              </a:defRPr>
            </a:lvl1pPr>
          </a:lstStyle>
          <a:p>
            <a:endParaRPr lang="ru-RU"/>
          </a:p>
        </p:txBody>
      </p:sp>
      <p:sp>
        <p:nvSpPr>
          <p:cNvPr id="28676" name="Rectangle 4"/>
          <p:cNvSpPr>
            <a:spLocks noGrp="1" noChangeArrowheads="1"/>
          </p:cNvSpPr>
          <p:nvPr>
            <p:ph type="ftr" sz="quarter" idx="2"/>
          </p:nvPr>
        </p:nvSpPr>
        <p:spPr bwMode="auto">
          <a:xfrm>
            <a:off x="0" y="9374188"/>
            <a:ext cx="294005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49" tIns="46076" rIns="92149" bIns="46076" numCol="1" anchor="b" anchorCtr="0" compatLnSpc="1">
            <a:prstTxWarp prst="textNoShape">
              <a:avLst/>
            </a:prstTxWarp>
          </a:bodyPr>
          <a:lstStyle>
            <a:lvl1pPr defTabSz="922338">
              <a:defRPr sz="1200">
                <a:latin typeface="Times New Roman CYR" charset="-52"/>
              </a:defRPr>
            </a:lvl1pPr>
          </a:lstStyle>
          <a:p>
            <a:endParaRPr lang="ru-RU"/>
          </a:p>
        </p:txBody>
      </p:sp>
      <p:sp>
        <p:nvSpPr>
          <p:cNvPr id="28677" name="Rectangle 5"/>
          <p:cNvSpPr>
            <a:spLocks noGrp="1" noChangeArrowheads="1"/>
          </p:cNvSpPr>
          <p:nvPr>
            <p:ph type="sldNum" sz="quarter" idx="3"/>
          </p:nvPr>
        </p:nvSpPr>
        <p:spPr bwMode="auto">
          <a:xfrm>
            <a:off x="3844925" y="9374188"/>
            <a:ext cx="294005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49" tIns="46076" rIns="92149" bIns="46076" numCol="1" anchor="b" anchorCtr="0" compatLnSpc="1">
            <a:prstTxWarp prst="textNoShape">
              <a:avLst/>
            </a:prstTxWarp>
          </a:bodyPr>
          <a:lstStyle>
            <a:lvl1pPr algn="r" defTabSz="922338">
              <a:defRPr sz="1200">
                <a:latin typeface="Times New Roman CYR" charset="-52"/>
              </a:defRPr>
            </a:lvl1pPr>
          </a:lstStyle>
          <a:p>
            <a:fld id="{CD30356C-61F1-48B0-BF00-D96C9EEE56B5}" type="slidenum">
              <a:rPr lang="ru-RU"/>
              <a:pPr/>
              <a:t>‹Nr.›</a:t>
            </a:fld>
            <a:endParaRPr lang="ru-RU"/>
          </a:p>
        </p:txBody>
      </p:sp>
    </p:spTree>
    <p:extLst>
      <p:ext uri="{BB962C8B-B14F-4D97-AF65-F5344CB8AC3E}">
        <p14:creationId xmlns:p14="http://schemas.microsoft.com/office/powerpoint/2010/main" val="1995549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9860946"/>
      </p:ext>
    </p:extLst>
  </p:cSld>
  <p:clrMap bg1="lt1" tx1="dk1" bg2="lt2" tx2="dk2" accent1="accent1" accent2="accent2" accent3="accent3" accent4="accent4" accent5="accent5" accent6="accent6" hlink="hlink" folHlink="folHlink"/>
  <p:notesStyle>
    <a:lvl1pPr algn="l" defTabSz="762000" rtl="0" fontAlgn="base">
      <a:spcBef>
        <a:spcPct val="30000"/>
      </a:spcBef>
      <a:spcAft>
        <a:spcPct val="0"/>
      </a:spcAft>
      <a:defRPr sz="1200" kern="1200">
        <a:solidFill>
          <a:schemeClr val="tx1"/>
        </a:solidFill>
        <a:latin typeface="Times New Roman CYR" charset="-52"/>
        <a:ea typeface="+mn-ea"/>
        <a:cs typeface="+mn-cs"/>
      </a:defRPr>
    </a:lvl1pPr>
    <a:lvl2pPr marL="457200" algn="l" defTabSz="762000" rtl="0" fontAlgn="base">
      <a:spcBef>
        <a:spcPct val="30000"/>
      </a:spcBef>
      <a:spcAft>
        <a:spcPct val="0"/>
      </a:spcAft>
      <a:defRPr sz="1200" kern="1200">
        <a:solidFill>
          <a:schemeClr val="tx1"/>
        </a:solidFill>
        <a:latin typeface="Times New Roman CYR" charset="-52"/>
        <a:ea typeface="+mn-ea"/>
        <a:cs typeface="+mn-cs"/>
      </a:defRPr>
    </a:lvl2pPr>
    <a:lvl3pPr marL="914400" algn="l" defTabSz="762000" rtl="0" fontAlgn="base">
      <a:spcBef>
        <a:spcPct val="30000"/>
      </a:spcBef>
      <a:spcAft>
        <a:spcPct val="0"/>
      </a:spcAft>
      <a:defRPr sz="1200" kern="1200">
        <a:solidFill>
          <a:schemeClr val="tx1"/>
        </a:solidFill>
        <a:latin typeface="Times New Roman CYR" charset="-52"/>
        <a:ea typeface="+mn-ea"/>
        <a:cs typeface="+mn-cs"/>
      </a:defRPr>
    </a:lvl3pPr>
    <a:lvl4pPr marL="1371600" algn="l" defTabSz="762000" rtl="0" fontAlgn="base">
      <a:spcBef>
        <a:spcPct val="30000"/>
      </a:spcBef>
      <a:spcAft>
        <a:spcPct val="0"/>
      </a:spcAft>
      <a:defRPr sz="1200" kern="1200">
        <a:solidFill>
          <a:schemeClr val="tx1"/>
        </a:solidFill>
        <a:latin typeface="Times New Roman CYR" charset="-52"/>
        <a:ea typeface="+mn-ea"/>
        <a:cs typeface="+mn-cs"/>
      </a:defRPr>
    </a:lvl4pPr>
    <a:lvl5pPr marL="1828800" algn="l" defTabSz="762000" rtl="0" fontAlgn="base">
      <a:spcBef>
        <a:spcPct val="30000"/>
      </a:spcBef>
      <a:spcAft>
        <a:spcPct val="0"/>
      </a:spcAft>
      <a:defRPr sz="1200" kern="1200">
        <a:solidFill>
          <a:schemeClr val="tx1"/>
        </a:solidFill>
        <a:latin typeface="Times New Roman CYR" charset="-52"/>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Rectangle 2"/>
          <p:cNvSpPr>
            <a:spLocks noRot="1" noChangeArrowheads="1" noTextEdit="1"/>
          </p:cNvSpPr>
          <p:nvPr>
            <p:ph type="sldImg"/>
          </p:nvPr>
        </p:nvSpPr>
        <p:spPr bwMode="auto">
          <a:xfrm>
            <a:off x="928688" y="739775"/>
            <a:ext cx="4927600" cy="3695700"/>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74115" name="Rectangle 3"/>
          <p:cNvSpPr>
            <a:spLocks noGrp="1" noChangeArrowheads="1"/>
          </p:cNvSpPr>
          <p:nvPr>
            <p:ph type="body" idx="1"/>
          </p:nvPr>
        </p:nvSpPr>
        <p:spPr bwMode="auto">
          <a:xfrm>
            <a:off x="677863" y="4681538"/>
            <a:ext cx="5429250" cy="443547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050"/>
          <p:cNvSpPr>
            <a:spLocks noChangeArrowheads="1" noTextEdit="1"/>
          </p:cNvSpPr>
          <p:nvPr>
            <p:ph type="sldImg"/>
          </p:nvPr>
        </p:nvSpPr>
        <p:spPr bwMode="auto">
          <a:xfrm>
            <a:off x="973138" y="769938"/>
            <a:ext cx="4833937" cy="3625850"/>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9987" name="Rectangle 2051"/>
          <p:cNvSpPr>
            <a:spLocks noGrp="1" noChangeArrowheads="1"/>
          </p:cNvSpPr>
          <p:nvPr>
            <p:ph type="body" idx="1"/>
          </p:nvPr>
        </p:nvSpPr>
        <p:spPr bwMode="auto">
          <a:xfrm>
            <a:off x="885825" y="4725988"/>
            <a:ext cx="5003800" cy="439737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772" tIns="45386" rIns="90772" bIns="45386"/>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2" name="Rectangle 2"/>
          <p:cNvSpPr>
            <a:spLocks noRot="1" noChangeArrowheads="1" noTextEdit="1"/>
          </p:cNvSpPr>
          <p:nvPr>
            <p:ph type="sldImg"/>
          </p:nvPr>
        </p:nvSpPr>
        <p:spPr bwMode="auto">
          <a:xfrm>
            <a:off x="928688" y="739775"/>
            <a:ext cx="4927600" cy="3695700"/>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76163" name="Rectangle 3"/>
          <p:cNvSpPr>
            <a:spLocks noGrp="1" noChangeArrowheads="1"/>
          </p:cNvSpPr>
          <p:nvPr>
            <p:ph type="body" idx="1"/>
          </p:nvPr>
        </p:nvSpPr>
        <p:spPr bwMode="auto">
          <a:xfrm>
            <a:off x="677863" y="4681538"/>
            <a:ext cx="5429250" cy="443547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Rectangle 2"/>
          <p:cNvSpPr>
            <a:spLocks noRot="1" noChangeArrowheads="1" noTextEdit="1"/>
          </p:cNvSpPr>
          <p:nvPr>
            <p:ph type="sldImg"/>
          </p:nvPr>
        </p:nvSpPr>
        <p:spPr bwMode="auto">
          <a:xfrm>
            <a:off x="928688" y="739775"/>
            <a:ext cx="4927600" cy="3695700"/>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95619" name="Rectangle 3"/>
          <p:cNvSpPr>
            <a:spLocks noGrp="1" noChangeArrowheads="1"/>
          </p:cNvSpPr>
          <p:nvPr>
            <p:ph type="body" idx="1"/>
          </p:nvPr>
        </p:nvSpPr>
        <p:spPr bwMode="auto">
          <a:xfrm>
            <a:off x="677863" y="4681538"/>
            <a:ext cx="5429250" cy="443547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Foliennummernplatzhalter 3"/>
          <p:cNvSpPr>
            <a:spLocks noGrp="1"/>
          </p:cNvSpPr>
          <p:nvPr>
            <p:ph type="sldNum" sz="quarter" idx="10"/>
          </p:nvPr>
        </p:nvSpPr>
        <p:spPr/>
        <p:txBody>
          <a:bodyPr/>
          <a:lstStyle>
            <a:lvl1pPr>
              <a:defRPr/>
            </a:lvl1pPr>
          </a:lstStyle>
          <a:p>
            <a:r>
              <a:rPr lang="en-GB"/>
              <a:t>                                                 3</a:t>
            </a:r>
            <a:r>
              <a:rPr lang="en-US" sz="1200" baseline="30000"/>
              <a:t>rd </a:t>
            </a:r>
            <a:r>
              <a:rPr lang="en-US" sz="1200"/>
              <a:t>METCOR-P Project Meeting, 27.05.2009,  St Petersburg</a:t>
            </a:r>
            <a:r>
              <a:rPr lang="en-US"/>
              <a:t>    </a:t>
            </a:r>
            <a:r>
              <a:rPr lang="en-GB"/>
              <a:t> </a:t>
            </a:r>
            <a:fld id="{200A47EB-C372-425E-A59D-8DE75B5C22A3}" type="slidenum">
              <a:rPr lang="en-GB"/>
              <a:pPr/>
              <a:t>‹Nr.›</a:t>
            </a:fld>
            <a:endParaRPr lang="en-GB"/>
          </a:p>
        </p:txBody>
      </p:sp>
    </p:spTree>
    <p:extLst>
      <p:ext uri="{BB962C8B-B14F-4D97-AF65-F5344CB8AC3E}">
        <p14:creationId xmlns:p14="http://schemas.microsoft.com/office/powerpoint/2010/main" val="1583701762"/>
      </p:ext>
    </p:extLst>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r>
              <a:rPr lang="en-GB"/>
              <a:t>                                                 3</a:t>
            </a:r>
            <a:r>
              <a:rPr lang="en-US" sz="1200" baseline="30000"/>
              <a:t>rd </a:t>
            </a:r>
            <a:r>
              <a:rPr lang="en-US" sz="1200"/>
              <a:t>METCOR-P Project Meeting, 27.05.2009,  St Petersburg</a:t>
            </a:r>
            <a:r>
              <a:rPr lang="en-US"/>
              <a:t>    </a:t>
            </a:r>
            <a:r>
              <a:rPr lang="en-GB"/>
              <a:t> </a:t>
            </a:r>
            <a:fld id="{79F123A9-9068-4158-AC99-D3A2EDD50F7D}" type="slidenum">
              <a:rPr lang="en-GB"/>
              <a:pPr/>
              <a:t>‹Nr.›</a:t>
            </a:fld>
            <a:endParaRPr lang="en-GB"/>
          </a:p>
        </p:txBody>
      </p:sp>
    </p:spTree>
    <p:extLst>
      <p:ext uri="{BB962C8B-B14F-4D97-AF65-F5344CB8AC3E}">
        <p14:creationId xmlns:p14="http://schemas.microsoft.com/office/powerpoint/2010/main" val="2555697760"/>
      </p:ext>
    </p:extLst>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1925" y="481013"/>
            <a:ext cx="1946275" cy="537368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73100" y="481013"/>
            <a:ext cx="5686425" cy="537368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r>
              <a:rPr lang="en-GB"/>
              <a:t>                                                 3</a:t>
            </a:r>
            <a:r>
              <a:rPr lang="en-US" sz="1200" baseline="30000"/>
              <a:t>rd </a:t>
            </a:r>
            <a:r>
              <a:rPr lang="en-US" sz="1200"/>
              <a:t>METCOR-P Project Meeting, 27.05.2009,  St Petersburg</a:t>
            </a:r>
            <a:r>
              <a:rPr lang="en-US"/>
              <a:t>    </a:t>
            </a:r>
            <a:r>
              <a:rPr lang="en-GB"/>
              <a:t> </a:t>
            </a:r>
            <a:fld id="{004F4976-BEE9-43E1-989A-53740441599F}" type="slidenum">
              <a:rPr lang="en-GB"/>
              <a:pPr/>
              <a:t>‹Nr.›</a:t>
            </a:fld>
            <a:endParaRPr lang="en-GB"/>
          </a:p>
        </p:txBody>
      </p:sp>
    </p:spTree>
    <p:extLst>
      <p:ext uri="{BB962C8B-B14F-4D97-AF65-F5344CB8AC3E}">
        <p14:creationId xmlns:p14="http://schemas.microsoft.com/office/powerpoint/2010/main" val="229496127"/>
      </p:ext>
    </p:extLst>
  </p:cSld>
  <p:clrMapOvr>
    <a:masterClrMapping/>
  </p:clrMapOvr>
  <p:transition advClick="0"/>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el, Inhalt und Text">
    <p:spTree>
      <p:nvGrpSpPr>
        <p:cNvPr id="1" name=""/>
        <p:cNvGrpSpPr/>
        <p:nvPr/>
      </p:nvGrpSpPr>
      <p:grpSpPr>
        <a:xfrm>
          <a:off x="0" y="0"/>
          <a:ext cx="0" cy="0"/>
          <a:chOff x="0" y="0"/>
          <a:chExt cx="0" cy="0"/>
        </a:xfrm>
      </p:grpSpPr>
      <p:sp>
        <p:nvSpPr>
          <p:cNvPr id="2" name="Titel 1"/>
          <p:cNvSpPr>
            <a:spLocks noGrp="1"/>
          </p:cNvSpPr>
          <p:nvPr>
            <p:ph type="title"/>
          </p:nvPr>
        </p:nvSpPr>
        <p:spPr>
          <a:xfrm>
            <a:off x="685800" y="481013"/>
            <a:ext cx="7772400" cy="639762"/>
          </a:xfrm>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73100" y="1739900"/>
            <a:ext cx="3810000" cy="41148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635500" y="1739900"/>
            <a:ext cx="3810000" cy="41148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4"/>
          <p:cNvSpPr>
            <a:spLocks noGrp="1"/>
          </p:cNvSpPr>
          <p:nvPr>
            <p:ph type="sldNum" sz="quarter" idx="10"/>
          </p:nvPr>
        </p:nvSpPr>
        <p:spPr>
          <a:xfrm>
            <a:off x="501650" y="6578600"/>
            <a:ext cx="8642350" cy="279400"/>
          </a:xfrm>
        </p:spPr>
        <p:txBody>
          <a:bodyPr/>
          <a:lstStyle>
            <a:lvl1pPr>
              <a:defRPr/>
            </a:lvl1pPr>
          </a:lstStyle>
          <a:p>
            <a:r>
              <a:rPr lang="en-GB"/>
              <a:t>                                                 3</a:t>
            </a:r>
            <a:r>
              <a:rPr lang="en-US" sz="1200" baseline="30000"/>
              <a:t>rd </a:t>
            </a:r>
            <a:r>
              <a:rPr lang="en-US" sz="1200"/>
              <a:t>METCOR-P Project Meeting, 27.05.2009,  St Petersburg</a:t>
            </a:r>
            <a:r>
              <a:rPr lang="en-US"/>
              <a:t>    </a:t>
            </a:r>
            <a:r>
              <a:rPr lang="en-GB"/>
              <a:t> </a:t>
            </a:r>
            <a:fld id="{FD24410C-059D-4AAF-AD0F-9198D19E7B60}" type="slidenum">
              <a:rPr lang="en-GB"/>
              <a:pPr/>
              <a:t>‹Nr.›</a:t>
            </a:fld>
            <a:endParaRPr lang="en-GB"/>
          </a:p>
        </p:txBody>
      </p:sp>
    </p:spTree>
    <p:extLst>
      <p:ext uri="{BB962C8B-B14F-4D97-AF65-F5344CB8AC3E}">
        <p14:creationId xmlns:p14="http://schemas.microsoft.com/office/powerpoint/2010/main" val="2764985977"/>
      </p:ext>
    </p:extLst>
  </p:cSld>
  <p:clrMapOvr>
    <a:masterClrMapping/>
  </p:clrMapOvr>
  <p:transition advClick="0"/>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reserve="1">
  <p:cSld name="Titel und Inhalt über Text">
    <p:spTree>
      <p:nvGrpSpPr>
        <p:cNvPr id="1" name=""/>
        <p:cNvGrpSpPr/>
        <p:nvPr/>
      </p:nvGrpSpPr>
      <p:grpSpPr>
        <a:xfrm>
          <a:off x="0" y="0"/>
          <a:ext cx="0" cy="0"/>
          <a:chOff x="0" y="0"/>
          <a:chExt cx="0" cy="0"/>
        </a:xfrm>
      </p:grpSpPr>
      <p:sp>
        <p:nvSpPr>
          <p:cNvPr id="2" name="Titel 1"/>
          <p:cNvSpPr>
            <a:spLocks noGrp="1"/>
          </p:cNvSpPr>
          <p:nvPr>
            <p:ph type="title"/>
          </p:nvPr>
        </p:nvSpPr>
        <p:spPr>
          <a:xfrm>
            <a:off x="685800" y="481013"/>
            <a:ext cx="7772400" cy="639762"/>
          </a:xfrm>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73100" y="1739900"/>
            <a:ext cx="7772400" cy="19812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673100" y="3873500"/>
            <a:ext cx="7772400" cy="19812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4"/>
          <p:cNvSpPr>
            <a:spLocks noGrp="1"/>
          </p:cNvSpPr>
          <p:nvPr>
            <p:ph type="sldNum" sz="quarter" idx="10"/>
          </p:nvPr>
        </p:nvSpPr>
        <p:spPr>
          <a:xfrm>
            <a:off x="501650" y="6578600"/>
            <a:ext cx="8642350" cy="279400"/>
          </a:xfrm>
        </p:spPr>
        <p:txBody>
          <a:bodyPr/>
          <a:lstStyle>
            <a:lvl1pPr>
              <a:defRPr/>
            </a:lvl1pPr>
          </a:lstStyle>
          <a:p>
            <a:r>
              <a:rPr lang="en-GB"/>
              <a:t>                                                 3</a:t>
            </a:r>
            <a:r>
              <a:rPr lang="en-US" sz="1200" baseline="30000"/>
              <a:t>rd </a:t>
            </a:r>
            <a:r>
              <a:rPr lang="en-US" sz="1200"/>
              <a:t>METCOR-P Project Meeting, 27.05.2009,  St Petersburg</a:t>
            </a:r>
            <a:r>
              <a:rPr lang="en-US"/>
              <a:t>    </a:t>
            </a:r>
            <a:r>
              <a:rPr lang="en-GB"/>
              <a:t> </a:t>
            </a:r>
            <a:fld id="{0AC9A566-F763-4BDF-8816-175D55D82325}" type="slidenum">
              <a:rPr lang="en-GB"/>
              <a:pPr/>
              <a:t>‹Nr.›</a:t>
            </a:fld>
            <a:endParaRPr lang="en-GB"/>
          </a:p>
        </p:txBody>
      </p:sp>
    </p:spTree>
    <p:extLst>
      <p:ext uri="{BB962C8B-B14F-4D97-AF65-F5344CB8AC3E}">
        <p14:creationId xmlns:p14="http://schemas.microsoft.com/office/powerpoint/2010/main" val="817954532"/>
      </p:ext>
    </p:extLst>
  </p:cSld>
  <p:clrMapOvr>
    <a:masterClrMapping/>
  </p:clrMapOvr>
  <p:transition advClick="0"/>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685800" y="481013"/>
            <a:ext cx="7772400" cy="639762"/>
          </a:xfr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673100" y="1739900"/>
            <a:ext cx="7772400" cy="4114800"/>
          </a:xfrm>
        </p:spPr>
        <p:txBody>
          <a:bodyPr/>
          <a:lstStyle/>
          <a:p>
            <a:endParaRPr lang="de-DE"/>
          </a:p>
        </p:txBody>
      </p:sp>
      <p:sp>
        <p:nvSpPr>
          <p:cNvPr id="4" name="Foliennummernplatzhalter 3"/>
          <p:cNvSpPr>
            <a:spLocks noGrp="1"/>
          </p:cNvSpPr>
          <p:nvPr>
            <p:ph type="sldNum" sz="quarter" idx="10"/>
          </p:nvPr>
        </p:nvSpPr>
        <p:spPr>
          <a:xfrm>
            <a:off x="501650" y="6578600"/>
            <a:ext cx="8642350" cy="279400"/>
          </a:xfrm>
        </p:spPr>
        <p:txBody>
          <a:bodyPr/>
          <a:lstStyle>
            <a:lvl1pPr>
              <a:defRPr/>
            </a:lvl1pPr>
          </a:lstStyle>
          <a:p>
            <a:r>
              <a:rPr lang="en-GB"/>
              <a:t>                                                 3</a:t>
            </a:r>
            <a:r>
              <a:rPr lang="en-US" sz="1200" baseline="30000"/>
              <a:t>rd </a:t>
            </a:r>
            <a:r>
              <a:rPr lang="en-US" sz="1200"/>
              <a:t>METCOR-P Project Meeting, 27.05.2009,  St Petersburg</a:t>
            </a:r>
            <a:r>
              <a:rPr lang="en-US"/>
              <a:t>    </a:t>
            </a:r>
            <a:r>
              <a:rPr lang="en-GB"/>
              <a:t> </a:t>
            </a:r>
            <a:fld id="{1EA07465-B305-4C3F-B97F-BE612CCFA11A}" type="slidenum">
              <a:rPr lang="en-GB"/>
              <a:pPr/>
              <a:t>‹Nr.›</a:t>
            </a:fld>
            <a:endParaRPr lang="en-GB"/>
          </a:p>
        </p:txBody>
      </p:sp>
    </p:spTree>
    <p:extLst>
      <p:ext uri="{BB962C8B-B14F-4D97-AF65-F5344CB8AC3E}">
        <p14:creationId xmlns:p14="http://schemas.microsoft.com/office/powerpoint/2010/main" val="2689417995"/>
      </p:ext>
    </p:extLst>
  </p:cSld>
  <p:clrMapOvr>
    <a:masterClrMapping/>
  </p:clrMapOvr>
  <p:transition advClick="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OverTx" preserve="1">
  <p:cSld name="Titel, zwei Inhalte über Text">
    <p:spTree>
      <p:nvGrpSpPr>
        <p:cNvPr id="1" name=""/>
        <p:cNvGrpSpPr/>
        <p:nvPr/>
      </p:nvGrpSpPr>
      <p:grpSpPr>
        <a:xfrm>
          <a:off x="0" y="0"/>
          <a:ext cx="0" cy="0"/>
          <a:chOff x="0" y="0"/>
          <a:chExt cx="0" cy="0"/>
        </a:xfrm>
      </p:grpSpPr>
      <p:sp>
        <p:nvSpPr>
          <p:cNvPr id="2" name="Titel 1"/>
          <p:cNvSpPr>
            <a:spLocks noGrp="1"/>
          </p:cNvSpPr>
          <p:nvPr>
            <p:ph type="title"/>
          </p:nvPr>
        </p:nvSpPr>
        <p:spPr>
          <a:xfrm>
            <a:off x="685800" y="481013"/>
            <a:ext cx="7772400" cy="639762"/>
          </a:xfrm>
        </p:spPr>
        <p:txBody>
          <a:bodyPr/>
          <a:lstStyle/>
          <a:p>
            <a:r>
              <a:rPr lang="de-DE" smtClean="0"/>
              <a:t>Titelmasterformat durch Klicken bearbeiten</a:t>
            </a:r>
            <a:endParaRPr lang="de-DE"/>
          </a:p>
        </p:txBody>
      </p:sp>
      <p:sp>
        <p:nvSpPr>
          <p:cNvPr id="3" name="Inhaltsplatzhalter 2"/>
          <p:cNvSpPr>
            <a:spLocks noGrp="1"/>
          </p:cNvSpPr>
          <p:nvPr>
            <p:ph sz="quarter" idx="1"/>
          </p:nvPr>
        </p:nvSpPr>
        <p:spPr>
          <a:xfrm>
            <a:off x="673100" y="1739900"/>
            <a:ext cx="3810000" cy="19812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quarter" idx="2"/>
          </p:nvPr>
        </p:nvSpPr>
        <p:spPr>
          <a:xfrm>
            <a:off x="4635500" y="1739900"/>
            <a:ext cx="3810000" cy="19812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half" idx="3"/>
          </p:nvPr>
        </p:nvSpPr>
        <p:spPr>
          <a:xfrm>
            <a:off x="673100" y="3873500"/>
            <a:ext cx="7772400" cy="19812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oliennummernplatzhalter 5"/>
          <p:cNvSpPr>
            <a:spLocks noGrp="1"/>
          </p:cNvSpPr>
          <p:nvPr>
            <p:ph type="sldNum" sz="quarter" idx="10"/>
          </p:nvPr>
        </p:nvSpPr>
        <p:spPr>
          <a:xfrm>
            <a:off x="501650" y="6578600"/>
            <a:ext cx="8642350" cy="279400"/>
          </a:xfrm>
        </p:spPr>
        <p:txBody>
          <a:bodyPr/>
          <a:lstStyle>
            <a:lvl1pPr>
              <a:defRPr/>
            </a:lvl1pPr>
          </a:lstStyle>
          <a:p>
            <a:r>
              <a:rPr lang="en-GB"/>
              <a:t>                                                 3</a:t>
            </a:r>
            <a:r>
              <a:rPr lang="en-US" sz="1200" baseline="30000"/>
              <a:t>rd </a:t>
            </a:r>
            <a:r>
              <a:rPr lang="en-US" sz="1200"/>
              <a:t>METCOR-P Project Meeting, 27.05.2009,  St Petersburg</a:t>
            </a:r>
            <a:r>
              <a:rPr lang="en-US"/>
              <a:t>    </a:t>
            </a:r>
            <a:r>
              <a:rPr lang="en-GB"/>
              <a:t> </a:t>
            </a:r>
            <a:fld id="{E5CD8A54-B4CD-4D2C-89F4-A45209F9EF8F}" type="slidenum">
              <a:rPr lang="en-GB"/>
              <a:pPr/>
              <a:t>‹Nr.›</a:t>
            </a:fld>
            <a:endParaRPr lang="en-GB"/>
          </a:p>
        </p:txBody>
      </p:sp>
    </p:spTree>
    <p:extLst>
      <p:ext uri="{BB962C8B-B14F-4D97-AF65-F5344CB8AC3E}">
        <p14:creationId xmlns:p14="http://schemas.microsoft.com/office/powerpoint/2010/main" val="1879006414"/>
      </p:ext>
    </p:extLst>
  </p:cSld>
  <p:clrMapOvr>
    <a:masterClrMapping/>
  </p:clrMapOvr>
  <p:transition advClick="0"/>
</p:sldLayout>
</file>

<file path=ppt/slideLayouts/slideLayout16.xml><?xml version="1.0" encoding="utf-8"?>
<p:sldLayout xmlns:a="http://schemas.openxmlformats.org/drawingml/2006/main" xmlns:r="http://schemas.openxmlformats.org/officeDocument/2006/relationships" xmlns:p="http://schemas.openxmlformats.org/presentationml/2006/main" type="txAndClipArt" preserve="1">
  <p:cSld name="Titel, Text und ClipArt">
    <p:spTree>
      <p:nvGrpSpPr>
        <p:cNvPr id="1" name=""/>
        <p:cNvGrpSpPr/>
        <p:nvPr/>
      </p:nvGrpSpPr>
      <p:grpSpPr>
        <a:xfrm>
          <a:off x="0" y="0"/>
          <a:ext cx="0" cy="0"/>
          <a:chOff x="0" y="0"/>
          <a:chExt cx="0" cy="0"/>
        </a:xfrm>
      </p:grpSpPr>
      <p:sp>
        <p:nvSpPr>
          <p:cNvPr id="2" name="Titel 1"/>
          <p:cNvSpPr>
            <a:spLocks noGrp="1"/>
          </p:cNvSpPr>
          <p:nvPr>
            <p:ph type="title"/>
          </p:nvPr>
        </p:nvSpPr>
        <p:spPr>
          <a:xfrm>
            <a:off x="685800" y="481013"/>
            <a:ext cx="7772400" cy="639762"/>
          </a:xfrm>
        </p:spPr>
        <p:txBody>
          <a:bodyPr/>
          <a:lstStyle/>
          <a:p>
            <a:r>
              <a:rPr lang="de-DE" smtClean="0"/>
              <a:t>Titelmasterformat durch Klicken bearbeiten</a:t>
            </a:r>
            <a:endParaRPr lang="de-DE"/>
          </a:p>
        </p:txBody>
      </p:sp>
      <p:sp>
        <p:nvSpPr>
          <p:cNvPr id="3" name="Textplatzhalter 2"/>
          <p:cNvSpPr>
            <a:spLocks noGrp="1"/>
          </p:cNvSpPr>
          <p:nvPr>
            <p:ph type="body" sz="half" idx="1"/>
          </p:nvPr>
        </p:nvSpPr>
        <p:spPr>
          <a:xfrm>
            <a:off x="673100" y="1739900"/>
            <a:ext cx="3810000" cy="41148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ClipArt-Platzhalter 3"/>
          <p:cNvSpPr>
            <a:spLocks noGrp="1"/>
          </p:cNvSpPr>
          <p:nvPr>
            <p:ph type="clipArt" sz="half" idx="2"/>
          </p:nvPr>
        </p:nvSpPr>
        <p:spPr>
          <a:xfrm>
            <a:off x="4635500" y="1739900"/>
            <a:ext cx="3810000" cy="4114800"/>
          </a:xfrm>
        </p:spPr>
        <p:txBody>
          <a:bodyPr/>
          <a:lstStyle/>
          <a:p>
            <a:endParaRPr lang="de-DE"/>
          </a:p>
        </p:txBody>
      </p:sp>
      <p:sp>
        <p:nvSpPr>
          <p:cNvPr id="5" name="Foliennummernplatzhalter 4"/>
          <p:cNvSpPr>
            <a:spLocks noGrp="1"/>
          </p:cNvSpPr>
          <p:nvPr>
            <p:ph type="sldNum" sz="quarter" idx="10"/>
          </p:nvPr>
        </p:nvSpPr>
        <p:spPr>
          <a:xfrm>
            <a:off x="501650" y="6578600"/>
            <a:ext cx="8642350" cy="279400"/>
          </a:xfrm>
        </p:spPr>
        <p:txBody>
          <a:bodyPr/>
          <a:lstStyle>
            <a:lvl1pPr>
              <a:defRPr/>
            </a:lvl1pPr>
          </a:lstStyle>
          <a:p>
            <a:r>
              <a:rPr lang="en-GB"/>
              <a:t>                                                 3</a:t>
            </a:r>
            <a:r>
              <a:rPr lang="en-US" sz="1200" baseline="30000"/>
              <a:t>rd </a:t>
            </a:r>
            <a:r>
              <a:rPr lang="en-US" sz="1200"/>
              <a:t>METCOR-P Project Meeting, 27.05.2009,  St Petersburg</a:t>
            </a:r>
            <a:r>
              <a:rPr lang="en-US"/>
              <a:t>    </a:t>
            </a:r>
            <a:r>
              <a:rPr lang="en-GB"/>
              <a:t> </a:t>
            </a:r>
            <a:fld id="{AFA30033-2D89-49BB-9A0D-0A3CF92C5C51}" type="slidenum">
              <a:rPr lang="en-GB"/>
              <a:pPr/>
              <a:t>‹Nr.›</a:t>
            </a:fld>
            <a:endParaRPr lang="en-GB"/>
          </a:p>
        </p:txBody>
      </p:sp>
    </p:spTree>
    <p:extLst>
      <p:ext uri="{BB962C8B-B14F-4D97-AF65-F5344CB8AC3E}">
        <p14:creationId xmlns:p14="http://schemas.microsoft.com/office/powerpoint/2010/main" val="384037825"/>
      </p:ext>
    </p:extLst>
  </p:cSld>
  <p:clrMapOvr>
    <a:masterClrMapping/>
  </p:clrMapOvr>
  <p:transition advClick="0"/>
</p:sldLayout>
</file>

<file path=ppt/slideLayouts/slideLayout17.xml><?xml version="1.0" encoding="utf-8"?>
<p:sldLayout xmlns:a="http://schemas.openxmlformats.org/drawingml/2006/main" xmlns:r="http://schemas.openxmlformats.org/officeDocument/2006/relationships" xmlns:p="http://schemas.openxmlformats.org/presentationml/2006/main" type="objAndTwoObj" preserve="1">
  <p:cSld name="Titel, Inhal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685800" y="481013"/>
            <a:ext cx="7772400" cy="639762"/>
          </a:xfrm>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73100" y="1739900"/>
            <a:ext cx="3810000" cy="41148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quarter" idx="2"/>
          </p:nvPr>
        </p:nvSpPr>
        <p:spPr>
          <a:xfrm>
            <a:off x="4635500" y="1739900"/>
            <a:ext cx="3810000" cy="19812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Inhaltsplatzhalter 4"/>
          <p:cNvSpPr>
            <a:spLocks noGrp="1"/>
          </p:cNvSpPr>
          <p:nvPr>
            <p:ph sz="quarter" idx="3"/>
          </p:nvPr>
        </p:nvSpPr>
        <p:spPr>
          <a:xfrm>
            <a:off x="4635500" y="3873500"/>
            <a:ext cx="3810000" cy="19812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oliennummernplatzhalter 5"/>
          <p:cNvSpPr>
            <a:spLocks noGrp="1"/>
          </p:cNvSpPr>
          <p:nvPr>
            <p:ph type="sldNum" sz="quarter" idx="10"/>
          </p:nvPr>
        </p:nvSpPr>
        <p:spPr>
          <a:xfrm>
            <a:off x="501650" y="6578600"/>
            <a:ext cx="8642350" cy="279400"/>
          </a:xfrm>
        </p:spPr>
        <p:txBody>
          <a:bodyPr/>
          <a:lstStyle>
            <a:lvl1pPr>
              <a:defRPr/>
            </a:lvl1pPr>
          </a:lstStyle>
          <a:p>
            <a:r>
              <a:rPr lang="en-GB"/>
              <a:t>                                                 3</a:t>
            </a:r>
            <a:r>
              <a:rPr lang="en-US" sz="1200" baseline="30000"/>
              <a:t>rd </a:t>
            </a:r>
            <a:r>
              <a:rPr lang="en-US" sz="1200"/>
              <a:t>METCOR-P Project Meeting, 27.05.2009,  St Petersburg</a:t>
            </a:r>
            <a:r>
              <a:rPr lang="en-US"/>
              <a:t>    </a:t>
            </a:r>
            <a:r>
              <a:rPr lang="en-GB"/>
              <a:t> </a:t>
            </a:r>
            <a:fld id="{A87143BF-08D2-4915-9754-1834A412B87D}" type="slidenum">
              <a:rPr lang="en-GB"/>
              <a:pPr/>
              <a:t>‹Nr.›</a:t>
            </a:fld>
            <a:endParaRPr lang="en-GB"/>
          </a:p>
        </p:txBody>
      </p:sp>
    </p:spTree>
    <p:extLst>
      <p:ext uri="{BB962C8B-B14F-4D97-AF65-F5344CB8AC3E}">
        <p14:creationId xmlns:p14="http://schemas.microsoft.com/office/powerpoint/2010/main" val="1774034553"/>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r>
              <a:rPr lang="en-GB"/>
              <a:t>                                                 3</a:t>
            </a:r>
            <a:r>
              <a:rPr lang="en-US" sz="1200" baseline="30000"/>
              <a:t>rd </a:t>
            </a:r>
            <a:r>
              <a:rPr lang="en-US" sz="1200"/>
              <a:t>METCOR-P Project Meeting, 27.05.2009,  St Petersburg</a:t>
            </a:r>
            <a:r>
              <a:rPr lang="en-US"/>
              <a:t>    </a:t>
            </a:r>
            <a:r>
              <a:rPr lang="en-GB"/>
              <a:t> </a:t>
            </a:r>
            <a:fld id="{83A16FC3-9F6E-465F-BC4E-F6A7A9476DD1}" type="slidenum">
              <a:rPr lang="en-GB"/>
              <a:pPr/>
              <a:t>‹Nr.›</a:t>
            </a:fld>
            <a:endParaRPr lang="en-GB"/>
          </a:p>
        </p:txBody>
      </p:sp>
    </p:spTree>
    <p:extLst>
      <p:ext uri="{BB962C8B-B14F-4D97-AF65-F5344CB8AC3E}">
        <p14:creationId xmlns:p14="http://schemas.microsoft.com/office/powerpoint/2010/main" val="3353712923"/>
      </p:ext>
    </p:extLst>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Foliennummernplatzhalter 3"/>
          <p:cNvSpPr>
            <a:spLocks noGrp="1"/>
          </p:cNvSpPr>
          <p:nvPr>
            <p:ph type="sldNum" sz="quarter" idx="10"/>
          </p:nvPr>
        </p:nvSpPr>
        <p:spPr/>
        <p:txBody>
          <a:bodyPr/>
          <a:lstStyle>
            <a:lvl1pPr>
              <a:defRPr/>
            </a:lvl1pPr>
          </a:lstStyle>
          <a:p>
            <a:r>
              <a:rPr lang="en-GB"/>
              <a:t>                                                 3</a:t>
            </a:r>
            <a:r>
              <a:rPr lang="en-US" sz="1200" baseline="30000"/>
              <a:t>rd </a:t>
            </a:r>
            <a:r>
              <a:rPr lang="en-US" sz="1200"/>
              <a:t>METCOR-P Project Meeting, 27.05.2009,  St Petersburg</a:t>
            </a:r>
            <a:r>
              <a:rPr lang="en-US"/>
              <a:t>    </a:t>
            </a:r>
            <a:r>
              <a:rPr lang="en-GB"/>
              <a:t> </a:t>
            </a:r>
            <a:fld id="{D5415DB0-971E-42A5-85C5-5A987412AE45}" type="slidenum">
              <a:rPr lang="en-GB"/>
              <a:pPr/>
              <a:t>‹Nr.›</a:t>
            </a:fld>
            <a:endParaRPr lang="en-GB"/>
          </a:p>
        </p:txBody>
      </p:sp>
    </p:spTree>
    <p:extLst>
      <p:ext uri="{BB962C8B-B14F-4D97-AF65-F5344CB8AC3E}">
        <p14:creationId xmlns:p14="http://schemas.microsoft.com/office/powerpoint/2010/main" val="2976502772"/>
      </p:ext>
    </p:extLst>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73100" y="17399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35500" y="17399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4"/>
          <p:cNvSpPr>
            <a:spLocks noGrp="1"/>
          </p:cNvSpPr>
          <p:nvPr>
            <p:ph type="sldNum" sz="quarter" idx="10"/>
          </p:nvPr>
        </p:nvSpPr>
        <p:spPr/>
        <p:txBody>
          <a:bodyPr/>
          <a:lstStyle>
            <a:lvl1pPr>
              <a:defRPr/>
            </a:lvl1pPr>
          </a:lstStyle>
          <a:p>
            <a:r>
              <a:rPr lang="en-GB"/>
              <a:t>                                                 3</a:t>
            </a:r>
            <a:r>
              <a:rPr lang="en-US" sz="1200" baseline="30000"/>
              <a:t>rd </a:t>
            </a:r>
            <a:r>
              <a:rPr lang="en-US" sz="1200"/>
              <a:t>METCOR-P Project Meeting, 27.05.2009,  St Petersburg</a:t>
            </a:r>
            <a:r>
              <a:rPr lang="en-US"/>
              <a:t>    </a:t>
            </a:r>
            <a:r>
              <a:rPr lang="en-GB"/>
              <a:t> </a:t>
            </a:r>
            <a:fld id="{A3ACF547-E96B-402D-A729-2CC93816E88F}" type="slidenum">
              <a:rPr lang="en-GB"/>
              <a:pPr/>
              <a:t>‹Nr.›</a:t>
            </a:fld>
            <a:endParaRPr lang="en-GB"/>
          </a:p>
        </p:txBody>
      </p:sp>
    </p:spTree>
    <p:extLst>
      <p:ext uri="{BB962C8B-B14F-4D97-AF65-F5344CB8AC3E}">
        <p14:creationId xmlns:p14="http://schemas.microsoft.com/office/powerpoint/2010/main" val="2062415437"/>
      </p:ext>
    </p:extLst>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oliennummernplatzhalter 6"/>
          <p:cNvSpPr>
            <a:spLocks noGrp="1"/>
          </p:cNvSpPr>
          <p:nvPr>
            <p:ph type="sldNum" sz="quarter" idx="10"/>
          </p:nvPr>
        </p:nvSpPr>
        <p:spPr/>
        <p:txBody>
          <a:bodyPr/>
          <a:lstStyle>
            <a:lvl1pPr>
              <a:defRPr/>
            </a:lvl1pPr>
          </a:lstStyle>
          <a:p>
            <a:r>
              <a:rPr lang="en-GB"/>
              <a:t>                                                 3</a:t>
            </a:r>
            <a:r>
              <a:rPr lang="en-US" sz="1200" baseline="30000"/>
              <a:t>rd </a:t>
            </a:r>
            <a:r>
              <a:rPr lang="en-US" sz="1200"/>
              <a:t>METCOR-P Project Meeting, 27.05.2009,  St Petersburg</a:t>
            </a:r>
            <a:r>
              <a:rPr lang="en-US"/>
              <a:t>    </a:t>
            </a:r>
            <a:r>
              <a:rPr lang="en-GB"/>
              <a:t> </a:t>
            </a:r>
            <a:fld id="{56699103-5686-4986-9517-953C2D06FB87}" type="slidenum">
              <a:rPr lang="en-GB"/>
              <a:pPr/>
              <a:t>‹Nr.›</a:t>
            </a:fld>
            <a:endParaRPr lang="en-GB"/>
          </a:p>
        </p:txBody>
      </p:sp>
    </p:spTree>
    <p:extLst>
      <p:ext uri="{BB962C8B-B14F-4D97-AF65-F5344CB8AC3E}">
        <p14:creationId xmlns:p14="http://schemas.microsoft.com/office/powerpoint/2010/main" val="1986180178"/>
      </p:ext>
    </p:extLst>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oliennummernplatzhalter 2"/>
          <p:cNvSpPr>
            <a:spLocks noGrp="1"/>
          </p:cNvSpPr>
          <p:nvPr>
            <p:ph type="sldNum" sz="quarter" idx="10"/>
          </p:nvPr>
        </p:nvSpPr>
        <p:spPr/>
        <p:txBody>
          <a:bodyPr/>
          <a:lstStyle>
            <a:lvl1pPr>
              <a:defRPr/>
            </a:lvl1pPr>
          </a:lstStyle>
          <a:p>
            <a:r>
              <a:rPr lang="en-GB"/>
              <a:t>                                                 3</a:t>
            </a:r>
            <a:r>
              <a:rPr lang="en-US" sz="1200" baseline="30000"/>
              <a:t>rd </a:t>
            </a:r>
            <a:r>
              <a:rPr lang="en-US" sz="1200"/>
              <a:t>METCOR-P Project Meeting, 27.05.2009,  St Petersburg</a:t>
            </a:r>
            <a:r>
              <a:rPr lang="en-US"/>
              <a:t>    </a:t>
            </a:r>
            <a:r>
              <a:rPr lang="en-GB"/>
              <a:t> </a:t>
            </a:r>
            <a:fld id="{EAB1311B-3830-4D57-902C-6098EB1959F5}" type="slidenum">
              <a:rPr lang="en-GB"/>
              <a:pPr/>
              <a:t>‹Nr.›</a:t>
            </a:fld>
            <a:endParaRPr lang="en-GB"/>
          </a:p>
        </p:txBody>
      </p:sp>
    </p:spTree>
    <p:extLst>
      <p:ext uri="{BB962C8B-B14F-4D97-AF65-F5344CB8AC3E}">
        <p14:creationId xmlns:p14="http://schemas.microsoft.com/office/powerpoint/2010/main" val="4136350276"/>
      </p:ext>
    </p:extLst>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lvl1pPr>
              <a:defRPr/>
            </a:lvl1pPr>
          </a:lstStyle>
          <a:p>
            <a:r>
              <a:rPr lang="en-GB"/>
              <a:t>                                                 3</a:t>
            </a:r>
            <a:r>
              <a:rPr lang="en-US" sz="1200" baseline="30000"/>
              <a:t>rd </a:t>
            </a:r>
            <a:r>
              <a:rPr lang="en-US" sz="1200"/>
              <a:t>METCOR-P Project Meeting, 27.05.2009,  St Petersburg</a:t>
            </a:r>
            <a:r>
              <a:rPr lang="en-US"/>
              <a:t>    </a:t>
            </a:r>
            <a:r>
              <a:rPr lang="en-GB"/>
              <a:t> </a:t>
            </a:r>
            <a:fld id="{D403E972-C46E-4127-9951-06E57920186C}" type="slidenum">
              <a:rPr lang="en-GB"/>
              <a:pPr/>
              <a:t>‹Nr.›</a:t>
            </a:fld>
            <a:endParaRPr lang="en-GB"/>
          </a:p>
        </p:txBody>
      </p:sp>
    </p:spTree>
    <p:extLst>
      <p:ext uri="{BB962C8B-B14F-4D97-AF65-F5344CB8AC3E}">
        <p14:creationId xmlns:p14="http://schemas.microsoft.com/office/powerpoint/2010/main" val="4166743229"/>
      </p:ext>
    </p:extLst>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Foliennummernplatzhalter 4"/>
          <p:cNvSpPr>
            <a:spLocks noGrp="1"/>
          </p:cNvSpPr>
          <p:nvPr>
            <p:ph type="sldNum" sz="quarter" idx="10"/>
          </p:nvPr>
        </p:nvSpPr>
        <p:spPr/>
        <p:txBody>
          <a:bodyPr/>
          <a:lstStyle>
            <a:lvl1pPr>
              <a:defRPr/>
            </a:lvl1pPr>
          </a:lstStyle>
          <a:p>
            <a:r>
              <a:rPr lang="en-GB"/>
              <a:t>                                                 3</a:t>
            </a:r>
            <a:r>
              <a:rPr lang="en-US" sz="1200" baseline="30000"/>
              <a:t>rd </a:t>
            </a:r>
            <a:r>
              <a:rPr lang="en-US" sz="1200"/>
              <a:t>METCOR-P Project Meeting, 27.05.2009,  St Petersburg</a:t>
            </a:r>
            <a:r>
              <a:rPr lang="en-US"/>
              <a:t>    </a:t>
            </a:r>
            <a:r>
              <a:rPr lang="en-GB"/>
              <a:t> </a:t>
            </a:r>
            <a:fld id="{D5112638-8B1D-4C39-AA68-F43756F95812}" type="slidenum">
              <a:rPr lang="en-GB"/>
              <a:pPr/>
              <a:t>‹Nr.›</a:t>
            </a:fld>
            <a:endParaRPr lang="en-GB"/>
          </a:p>
        </p:txBody>
      </p:sp>
    </p:spTree>
    <p:extLst>
      <p:ext uri="{BB962C8B-B14F-4D97-AF65-F5344CB8AC3E}">
        <p14:creationId xmlns:p14="http://schemas.microsoft.com/office/powerpoint/2010/main" val="885147170"/>
      </p:ext>
    </p:extLst>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Foliennummernplatzhalter 4"/>
          <p:cNvSpPr>
            <a:spLocks noGrp="1"/>
          </p:cNvSpPr>
          <p:nvPr>
            <p:ph type="sldNum" sz="quarter" idx="10"/>
          </p:nvPr>
        </p:nvSpPr>
        <p:spPr/>
        <p:txBody>
          <a:bodyPr/>
          <a:lstStyle>
            <a:lvl1pPr>
              <a:defRPr/>
            </a:lvl1pPr>
          </a:lstStyle>
          <a:p>
            <a:r>
              <a:rPr lang="en-GB"/>
              <a:t>                                                 3</a:t>
            </a:r>
            <a:r>
              <a:rPr lang="en-US" sz="1200" baseline="30000"/>
              <a:t>rd </a:t>
            </a:r>
            <a:r>
              <a:rPr lang="en-US" sz="1200"/>
              <a:t>METCOR-P Project Meeting, 27.05.2009,  St Petersburg</a:t>
            </a:r>
            <a:r>
              <a:rPr lang="en-US"/>
              <a:t>    </a:t>
            </a:r>
            <a:r>
              <a:rPr lang="en-GB"/>
              <a:t> </a:t>
            </a:r>
            <a:fld id="{2CEE03F1-C694-4DF5-9B4E-BF1B2EEF6FE1}" type="slidenum">
              <a:rPr lang="en-GB"/>
              <a:pPr/>
              <a:t>‹Nr.›</a:t>
            </a:fld>
            <a:endParaRPr lang="en-GB"/>
          </a:p>
        </p:txBody>
      </p:sp>
    </p:spTree>
    <p:extLst>
      <p:ext uri="{BB962C8B-B14F-4D97-AF65-F5344CB8AC3E}">
        <p14:creationId xmlns:p14="http://schemas.microsoft.com/office/powerpoint/2010/main" val="4173126662"/>
      </p:ext>
    </p:extLst>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EFD1"/>
            </a:gs>
            <a:gs pos="64999">
              <a:srgbClr val="F0EBD5"/>
            </a:gs>
            <a:gs pos="100000">
              <a:srgbClr val="D1C39F"/>
            </a:gs>
          </a:gsLst>
          <a:lin ang="5400000" scaled="1"/>
        </a:gradFill>
        <a:effectLst/>
      </p:bgPr>
    </p:bg>
    <p:spTree>
      <p:nvGrpSpPr>
        <p:cNvPr id="1" name=""/>
        <p:cNvGrpSpPr/>
        <p:nvPr/>
      </p:nvGrpSpPr>
      <p:grpSpPr>
        <a:xfrm>
          <a:off x="0" y="0"/>
          <a:ext cx="0" cy="0"/>
          <a:chOff x="0" y="0"/>
          <a:chExt cx="0" cy="0"/>
        </a:xfrm>
      </p:grpSpPr>
      <p:sp>
        <p:nvSpPr>
          <p:cNvPr id="366594" name="Rectangle 2"/>
          <p:cNvSpPr>
            <a:spLocks noGrp="1" noChangeArrowheads="1"/>
          </p:cNvSpPr>
          <p:nvPr>
            <p:ph type="title"/>
          </p:nvPr>
        </p:nvSpPr>
        <p:spPr bwMode="auto">
          <a:xfrm>
            <a:off x="685800" y="481013"/>
            <a:ext cx="7772400"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smtClean="0"/>
              <a:t>Щелчок правит образец заголовка</a:t>
            </a:r>
          </a:p>
        </p:txBody>
      </p:sp>
      <p:sp>
        <p:nvSpPr>
          <p:cNvPr id="366595" name="Rectangle 3"/>
          <p:cNvSpPr>
            <a:spLocks noGrp="1" noChangeArrowheads="1"/>
          </p:cNvSpPr>
          <p:nvPr>
            <p:ph type="body" idx="1"/>
          </p:nvPr>
        </p:nvSpPr>
        <p:spPr bwMode="auto">
          <a:xfrm>
            <a:off x="673100" y="17399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smtClean="0"/>
              <a:t>Щелчок правит образец текста</a:t>
            </a:r>
          </a:p>
          <a:p>
            <a:pPr lvl="1"/>
            <a:r>
              <a:rPr lang="en-GB" smtClean="0"/>
              <a:t>Второй уровень</a:t>
            </a:r>
          </a:p>
          <a:p>
            <a:pPr lvl="2"/>
            <a:r>
              <a:rPr lang="en-GB" smtClean="0"/>
              <a:t>Третий уровень</a:t>
            </a:r>
          </a:p>
          <a:p>
            <a:pPr lvl="3"/>
            <a:r>
              <a:rPr lang="en-GB" smtClean="0"/>
              <a:t>Четвертый уровень</a:t>
            </a:r>
          </a:p>
          <a:p>
            <a:pPr lvl="4"/>
            <a:r>
              <a:rPr lang="en-GB" smtClean="0"/>
              <a:t>Пятый уровень</a:t>
            </a:r>
          </a:p>
        </p:txBody>
      </p:sp>
      <p:sp>
        <p:nvSpPr>
          <p:cNvPr id="366599" name="Rectangle 7"/>
          <p:cNvSpPr>
            <a:spLocks noChangeArrowheads="1"/>
          </p:cNvSpPr>
          <p:nvPr/>
        </p:nvSpPr>
        <p:spPr bwMode="auto">
          <a:xfrm>
            <a:off x="6451600" y="6215063"/>
            <a:ext cx="1560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9900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defTabSz="762000"/>
            <a:endParaRPr lang="ru-RU" sz="1400" b="1">
              <a:solidFill>
                <a:srgbClr val="990033"/>
              </a:solidFill>
            </a:endParaRPr>
          </a:p>
        </p:txBody>
      </p:sp>
      <p:sp>
        <p:nvSpPr>
          <p:cNvPr id="366601" name="Line 9"/>
          <p:cNvSpPr>
            <a:spLocks noChangeShapeType="1"/>
          </p:cNvSpPr>
          <p:nvPr/>
        </p:nvSpPr>
        <p:spPr bwMode="auto">
          <a:xfrm>
            <a:off x="527050" y="6521450"/>
            <a:ext cx="8616950" cy="0"/>
          </a:xfrm>
          <a:prstGeom prst="line">
            <a:avLst/>
          </a:prstGeom>
          <a:noFill/>
          <a:ln w="28575">
            <a:solidFill>
              <a:srgbClr val="990033"/>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66603" name="Rectangle 11"/>
          <p:cNvSpPr>
            <a:spLocks noGrp="1" noChangeArrowheads="1"/>
          </p:cNvSpPr>
          <p:nvPr>
            <p:ph type="sldNum" sz="quarter" idx="4"/>
          </p:nvPr>
        </p:nvSpPr>
        <p:spPr bwMode="auto">
          <a:xfrm>
            <a:off x="501650" y="6578600"/>
            <a:ext cx="8642350" cy="279400"/>
          </a:xfrm>
          <a:prstGeom prst="rect">
            <a:avLst/>
          </a:prstGeom>
          <a:solidFill>
            <a:srgbClr val="A50021">
              <a:alpha val="45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59" tIns="46030" rIns="92059" bIns="46030" numCol="1" anchor="ctr" anchorCtr="0" compatLnSpc="1">
            <a:prstTxWarp prst="textNoShape">
              <a:avLst/>
            </a:prstTxWarp>
          </a:bodyPr>
          <a:lstStyle>
            <a:lvl1pPr algn="r" defTabSz="762000">
              <a:defRPr sz="1400" b="1">
                <a:solidFill>
                  <a:schemeClr val="bg1"/>
                </a:solidFill>
              </a:defRPr>
            </a:lvl1pPr>
          </a:lstStyle>
          <a:p>
            <a:r>
              <a:rPr lang="en-GB"/>
              <a:t>                                                 3</a:t>
            </a:r>
            <a:r>
              <a:rPr lang="en-US" sz="1200" baseline="30000"/>
              <a:t>rd </a:t>
            </a:r>
            <a:r>
              <a:rPr lang="en-US" sz="1200"/>
              <a:t>METCOR-P Project Meeting, 27.05.2009,  St Petersburg</a:t>
            </a:r>
            <a:r>
              <a:rPr lang="en-US"/>
              <a:t>    </a:t>
            </a:r>
            <a:r>
              <a:rPr lang="en-GB"/>
              <a:t> </a:t>
            </a:r>
            <a:fld id="{5A36FA1A-1919-4EDF-B115-BC9DE144D04E}" type="slidenum">
              <a:rPr lang="en-GB"/>
              <a:pPr/>
              <a:t>‹Nr.›</a:t>
            </a:fld>
            <a:endParaRPr lang="en-GB"/>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 id="2147483679" r:id="rId15"/>
    <p:sldLayoutId id="2147483680" r:id="rId16"/>
    <p:sldLayoutId id="2147483681" r:id="rId17"/>
  </p:sldLayoutIdLst>
  <p:transition advClick="0"/>
  <p:hf hdr="0" ftr="0" dt="0"/>
  <p:txStyles>
    <p:titleStyle>
      <a:lvl1pPr algn="ctr" defTabSz="762000" rtl="0" eaLnBrk="0" fontAlgn="base" hangingPunct="0">
        <a:spcBef>
          <a:spcPct val="0"/>
        </a:spcBef>
        <a:spcAft>
          <a:spcPct val="0"/>
        </a:spcAft>
        <a:defRPr sz="3200" b="1">
          <a:solidFill>
            <a:srgbClr val="A50021"/>
          </a:solidFill>
          <a:latin typeface="+mj-lt"/>
          <a:ea typeface="+mj-ea"/>
          <a:cs typeface="+mj-cs"/>
        </a:defRPr>
      </a:lvl1pPr>
      <a:lvl2pPr algn="ctr" defTabSz="762000" rtl="0" eaLnBrk="0" fontAlgn="base" hangingPunct="0">
        <a:spcBef>
          <a:spcPct val="0"/>
        </a:spcBef>
        <a:spcAft>
          <a:spcPct val="0"/>
        </a:spcAft>
        <a:defRPr sz="3200" b="1">
          <a:solidFill>
            <a:srgbClr val="A50021"/>
          </a:solidFill>
          <a:latin typeface="Arial" pitchFamily="34" charset="0"/>
        </a:defRPr>
      </a:lvl2pPr>
      <a:lvl3pPr algn="ctr" defTabSz="762000" rtl="0" eaLnBrk="0" fontAlgn="base" hangingPunct="0">
        <a:spcBef>
          <a:spcPct val="0"/>
        </a:spcBef>
        <a:spcAft>
          <a:spcPct val="0"/>
        </a:spcAft>
        <a:defRPr sz="3200" b="1">
          <a:solidFill>
            <a:srgbClr val="A50021"/>
          </a:solidFill>
          <a:latin typeface="Arial" pitchFamily="34" charset="0"/>
        </a:defRPr>
      </a:lvl3pPr>
      <a:lvl4pPr algn="ctr" defTabSz="762000" rtl="0" eaLnBrk="0" fontAlgn="base" hangingPunct="0">
        <a:spcBef>
          <a:spcPct val="0"/>
        </a:spcBef>
        <a:spcAft>
          <a:spcPct val="0"/>
        </a:spcAft>
        <a:defRPr sz="3200" b="1">
          <a:solidFill>
            <a:srgbClr val="A50021"/>
          </a:solidFill>
          <a:latin typeface="Arial" pitchFamily="34" charset="0"/>
        </a:defRPr>
      </a:lvl4pPr>
      <a:lvl5pPr algn="ctr" defTabSz="762000" rtl="0" eaLnBrk="0" fontAlgn="base" hangingPunct="0">
        <a:spcBef>
          <a:spcPct val="0"/>
        </a:spcBef>
        <a:spcAft>
          <a:spcPct val="0"/>
        </a:spcAft>
        <a:defRPr sz="3200" b="1">
          <a:solidFill>
            <a:srgbClr val="A50021"/>
          </a:solidFill>
          <a:latin typeface="Arial" pitchFamily="34" charset="0"/>
        </a:defRPr>
      </a:lvl5pPr>
      <a:lvl6pPr marL="457200" algn="ctr" defTabSz="762000" rtl="0" eaLnBrk="0" fontAlgn="base" hangingPunct="0">
        <a:spcBef>
          <a:spcPct val="0"/>
        </a:spcBef>
        <a:spcAft>
          <a:spcPct val="0"/>
        </a:spcAft>
        <a:defRPr sz="3200" b="1">
          <a:solidFill>
            <a:srgbClr val="A50021"/>
          </a:solidFill>
          <a:latin typeface="Arial" pitchFamily="34" charset="0"/>
        </a:defRPr>
      </a:lvl6pPr>
      <a:lvl7pPr marL="914400" algn="ctr" defTabSz="762000" rtl="0" eaLnBrk="0" fontAlgn="base" hangingPunct="0">
        <a:spcBef>
          <a:spcPct val="0"/>
        </a:spcBef>
        <a:spcAft>
          <a:spcPct val="0"/>
        </a:spcAft>
        <a:defRPr sz="3200" b="1">
          <a:solidFill>
            <a:srgbClr val="A50021"/>
          </a:solidFill>
          <a:latin typeface="Arial" pitchFamily="34" charset="0"/>
        </a:defRPr>
      </a:lvl7pPr>
      <a:lvl8pPr marL="1371600" algn="ctr" defTabSz="762000" rtl="0" eaLnBrk="0" fontAlgn="base" hangingPunct="0">
        <a:spcBef>
          <a:spcPct val="0"/>
        </a:spcBef>
        <a:spcAft>
          <a:spcPct val="0"/>
        </a:spcAft>
        <a:defRPr sz="3200" b="1">
          <a:solidFill>
            <a:srgbClr val="A50021"/>
          </a:solidFill>
          <a:latin typeface="Arial" pitchFamily="34" charset="0"/>
        </a:defRPr>
      </a:lvl8pPr>
      <a:lvl9pPr marL="1828800" algn="ctr" defTabSz="762000" rtl="0" eaLnBrk="0" fontAlgn="base" hangingPunct="0">
        <a:spcBef>
          <a:spcPct val="0"/>
        </a:spcBef>
        <a:spcAft>
          <a:spcPct val="0"/>
        </a:spcAft>
        <a:defRPr sz="3200" b="1">
          <a:solidFill>
            <a:srgbClr val="A50021"/>
          </a:solidFill>
          <a:latin typeface="Arial" pitchFamily="34" charset="0"/>
        </a:defRPr>
      </a:lvl9pPr>
    </p:titleStyle>
    <p:bodyStyle>
      <a:lvl1pPr marL="342900" indent="-342900" algn="l" defTabSz="762000" rtl="0" eaLnBrk="0" fontAlgn="base" hangingPunct="0">
        <a:spcBef>
          <a:spcPct val="20000"/>
        </a:spcBef>
        <a:spcAft>
          <a:spcPct val="0"/>
        </a:spcAft>
        <a:buFont typeface="Wingdings" pitchFamily="2" charset="2"/>
        <a:buChar char="Ø"/>
        <a:defRPr sz="2400">
          <a:solidFill>
            <a:srgbClr val="000066"/>
          </a:solidFill>
          <a:effectLst>
            <a:outerShdw blurRad="38100" dist="38100" dir="2700000" algn="tl">
              <a:srgbClr val="000000"/>
            </a:outerShdw>
          </a:effectLst>
          <a:latin typeface="+mn-lt"/>
          <a:ea typeface="+mn-ea"/>
          <a:cs typeface="+mn-cs"/>
        </a:defRPr>
      </a:lvl1pPr>
      <a:lvl2pPr marL="742950" indent="-285750" algn="l" defTabSz="762000" rtl="0" eaLnBrk="0" fontAlgn="base" hangingPunct="0">
        <a:spcBef>
          <a:spcPct val="20000"/>
        </a:spcBef>
        <a:spcAft>
          <a:spcPct val="0"/>
        </a:spcAft>
        <a:buChar char="–"/>
        <a:defRPr sz="2000" b="1">
          <a:solidFill>
            <a:schemeClr val="tx1"/>
          </a:solidFill>
          <a:latin typeface="+mn-lt"/>
        </a:defRPr>
      </a:lvl2pPr>
      <a:lvl3pPr marL="1143000" indent="-228600" algn="l" defTabSz="762000" rtl="0" eaLnBrk="0" fontAlgn="base" hangingPunct="0">
        <a:spcBef>
          <a:spcPct val="20000"/>
        </a:spcBef>
        <a:spcAft>
          <a:spcPct val="0"/>
        </a:spcAft>
        <a:buChar char="•"/>
        <a:defRPr>
          <a:solidFill>
            <a:schemeClr val="tx1"/>
          </a:solidFill>
          <a:latin typeface="+mn-lt"/>
        </a:defRPr>
      </a:lvl3pPr>
      <a:lvl4pPr marL="1600200" indent="-228600" algn="l" defTabSz="762000" rtl="0" eaLnBrk="0" fontAlgn="base" hangingPunct="0">
        <a:spcBef>
          <a:spcPct val="20000"/>
        </a:spcBef>
        <a:spcAft>
          <a:spcPct val="0"/>
        </a:spcAft>
        <a:buChar char="–"/>
        <a:defRPr sz="2000">
          <a:solidFill>
            <a:schemeClr val="tx1"/>
          </a:solidFill>
          <a:latin typeface="+mn-lt"/>
        </a:defRPr>
      </a:lvl4pPr>
      <a:lvl5pPr marL="2057400" indent="-228600" algn="l" defTabSz="762000" rtl="0" eaLnBrk="0" fontAlgn="base" hangingPunct="0">
        <a:spcBef>
          <a:spcPct val="20000"/>
        </a:spcBef>
        <a:spcAft>
          <a:spcPct val="0"/>
        </a:spcAft>
        <a:buChar char="•"/>
        <a:defRPr sz="2000">
          <a:solidFill>
            <a:schemeClr val="tx1"/>
          </a:solidFill>
          <a:latin typeface="+mn-lt"/>
        </a:defRPr>
      </a:lvl5pPr>
      <a:lvl6pPr marL="2514600" indent="-228600" algn="l" defTabSz="762000" rtl="0" eaLnBrk="0" fontAlgn="base" hangingPunct="0">
        <a:spcBef>
          <a:spcPct val="20000"/>
        </a:spcBef>
        <a:spcAft>
          <a:spcPct val="0"/>
        </a:spcAft>
        <a:buChar char="•"/>
        <a:defRPr sz="2000">
          <a:solidFill>
            <a:schemeClr val="tx1"/>
          </a:solidFill>
          <a:latin typeface="+mn-lt"/>
        </a:defRPr>
      </a:lvl6pPr>
      <a:lvl7pPr marL="2971800" indent="-228600" algn="l" defTabSz="762000" rtl="0" eaLnBrk="0" fontAlgn="base" hangingPunct="0">
        <a:spcBef>
          <a:spcPct val="20000"/>
        </a:spcBef>
        <a:spcAft>
          <a:spcPct val="0"/>
        </a:spcAft>
        <a:buChar char="•"/>
        <a:defRPr sz="2000">
          <a:solidFill>
            <a:schemeClr val="tx1"/>
          </a:solidFill>
          <a:latin typeface="+mn-lt"/>
        </a:defRPr>
      </a:lvl7pPr>
      <a:lvl8pPr marL="3429000" indent="-228600" algn="l" defTabSz="762000" rtl="0" eaLnBrk="0" fontAlgn="base" hangingPunct="0">
        <a:spcBef>
          <a:spcPct val="20000"/>
        </a:spcBef>
        <a:spcAft>
          <a:spcPct val="0"/>
        </a:spcAft>
        <a:buChar char="•"/>
        <a:defRPr sz="2000">
          <a:solidFill>
            <a:schemeClr val="tx1"/>
          </a:solidFill>
          <a:latin typeface="+mn-lt"/>
        </a:defRPr>
      </a:lvl8pPr>
      <a:lvl9pPr marL="3886200" indent="-228600" algn="l" defTabSz="762000" rtl="0" eaLnBrk="0" fontAlgn="base" hangingPunct="0">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w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3.wmf"/><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image" Target="../media/image9.emf"/><Relationship Id="rId5" Type="http://schemas.openxmlformats.org/officeDocument/2006/relationships/oleObject" Target="../embeddings/oleObject4.bin"/><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1.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2.wmf"/></Relationships>
</file>

<file path=ppt/slides/_rels/slide14.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4.wmf"/><Relationship Id="rId5" Type="http://schemas.openxmlformats.org/officeDocument/2006/relationships/oleObject" Target="../embeddings/oleObject9.bin"/><Relationship Id="rId4" Type="http://schemas.openxmlformats.org/officeDocument/2006/relationships/image" Target="../media/image13.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8" Type="http://schemas.openxmlformats.org/officeDocument/2006/relationships/image" Target="../media/image18.wmf"/><Relationship Id="rId13" Type="http://schemas.openxmlformats.org/officeDocument/2006/relationships/oleObject" Target="../embeddings/oleObject16.bin"/><Relationship Id="rId18" Type="http://schemas.openxmlformats.org/officeDocument/2006/relationships/image" Target="../media/image23.wmf"/><Relationship Id="rId3" Type="http://schemas.openxmlformats.org/officeDocument/2006/relationships/oleObject" Target="../embeddings/oleObject11.bin"/><Relationship Id="rId7" Type="http://schemas.openxmlformats.org/officeDocument/2006/relationships/oleObject" Target="../embeddings/oleObject13.bin"/><Relationship Id="rId12" Type="http://schemas.openxmlformats.org/officeDocument/2006/relationships/image" Target="../media/image20.wmf"/><Relationship Id="rId17" Type="http://schemas.openxmlformats.org/officeDocument/2006/relationships/oleObject" Target="../embeddings/oleObject18.bin"/><Relationship Id="rId2" Type="http://schemas.openxmlformats.org/officeDocument/2006/relationships/slideLayout" Target="../slideLayouts/slideLayout17.xml"/><Relationship Id="rId16" Type="http://schemas.openxmlformats.org/officeDocument/2006/relationships/image" Target="../media/image22.wmf"/><Relationship Id="rId1" Type="http://schemas.openxmlformats.org/officeDocument/2006/relationships/vmlDrawing" Target="../drawings/vmlDrawing7.vml"/><Relationship Id="rId6" Type="http://schemas.openxmlformats.org/officeDocument/2006/relationships/image" Target="../media/image17.wmf"/><Relationship Id="rId11" Type="http://schemas.openxmlformats.org/officeDocument/2006/relationships/oleObject" Target="../embeddings/oleObject15.bin"/><Relationship Id="rId5" Type="http://schemas.openxmlformats.org/officeDocument/2006/relationships/oleObject" Target="../embeddings/oleObject12.bin"/><Relationship Id="rId15" Type="http://schemas.openxmlformats.org/officeDocument/2006/relationships/oleObject" Target="../embeddings/oleObject17.bin"/><Relationship Id="rId10" Type="http://schemas.openxmlformats.org/officeDocument/2006/relationships/image" Target="../media/image19.wmf"/><Relationship Id="rId4" Type="http://schemas.openxmlformats.org/officeDocument/2006/relationships/image" Target="../media/image16.wmf"/><Relationship Id="rId9" Type="http://schemas.openxmlformats.org/officeDocument/2006/relationships/oleObject" Target="../embeddings/oleObject14.bin"/><Relationship Id="rId14" Type="http://schemas.openxmlformats.org/officeDocument/2006/relationships/image" Target="../media/image21.wm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25.wmf"/><Relationship Id="rId2" Type="http://schemas.openxmlformats.org/officeDocument/2006/relationships/slideLayout" Target="../slideLayouts/slideLayout4.xml"/><Relationship Id="rId1" Type="http://schemas.openxmlformats.org/officeDocument/2006/relationships/vmlDrawing" Target="../drawings/vmlDrawing8.vml"/><Relationship Id="rId6" Type="http://schemas.openxmlformats.org/officeDocument/2006/relationships/oleObject" Target="../embeddings/oleObject20.bin"/><Relationship Id="rId5" Type="http://schemas.openxmlformats.org/officeDocument/2006/relationships/image" Target="../media/image24.wmf"/><Relationship Id="rId4" Type="http://schemas.openxmlformats.org/officeDocument/2006/relationships/oleObject" Target="../embeddings/oleObject19.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tile tx="0" ty="0" sx="100000" sy="100000" flip="none" algn="tl"/>
        </a:blipFill>
        <a:effectLst/>
      </p:bgPr>
    </p:bg>
    <p:spTree>
      <p:nvGrpSpPr>
        <p:cNvPr id="1" name=""/>
        <p:cNvGrpSpPr/>
        <p:nvPr/>
      </p:nvGrpSpPr>
      <p:grpSpPr>
        <a:xfrm>
          <a:off x="0" y="0"/>
          <a:ext cx="0" cy="0"/>
          <a:chOff x="0" y="0"/>
          <a:chExt cx="0" cy="0"/>
        </a:xfrm>
      </p:grpSpPr>
      <p:sp>
        <p:nvSpPr>
          <p:cNvPr id="147461" name="Rectangle 5"/>
          <p:cNvSpPr>
            <a:spLocks noChangeArrowheads="1"/>
          </p:cNvSpPr>
          <p:nvPr/>
        </p:nvSpPr>
        <p:spPr bwMode="auto">
          <a:xfrm>
            <a:off x="565150" y="4233863"/>
            <a:ext cx="7508875"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marL="342900" indent="-342900">
              <a:lnSpc>
                <a:spcPct val="90000"/>
              </a:lnSpc>
              <a:spcBef>
                <a:spcPct val="20000"/>
              </a:spcBef>
            </a:pPr>
            <a:endParaRPr lang="ru-RU" sz="2000" b="1"/>
          </a:p>
        </p:txBody>
      </p:sp>
      <p:sp>
        <p:nvSpPr>
          <p:cNvPr id="147467" name="Rectangle 11"/>
          <p:cNvSpPr>
            <a:spLocks noChangeArrowheads="1"/>
          </p:cNvSpPr>
          <p:nvPr/>
        </p:nvSpPr>
        <p:spPr bwMode="auto">
          <a:xfrm>
            <a:off x="4860925" y="193675"/>
            <a:ext cx="2911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r>
              <a:rPr lang="en-GB" b="1"/>
              <a:t> </a:t>
            </a:r>
          </a:p>
        </p:txBody>
      </p:sp>
      <p:sp>
        <p:nvSpPr>
          <p:cNvPr id="147470" name="Text Box 14"/>
          <p:cNvSpPr txBox="1">
            <a:spLocks noChangeArrowheads="1"/>
          </p:cNvSpPr>
          <p:nvPr/>
        </p:nvSpPr>
        <p:spPr bwMode="auto">
          <a:xfrm>
            <a:off x="958850" y="4959350"/>
            <a:ext cx="4217988"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GB" sz="2000" b="1">
                <a:latin typeface="Arial" pitchFamily="34" charset="0"/>
              </a:rPr>
              <a:t>Presented by </a:t>
            </a:r>
            <a:r>
              <a:rPr lang="en-US" sz="2000" b="1">
                <a:latin typeface="Arial" pitchFamily="34" charset="0"/>
              </a:rPr>
              <a:t>V</a:t>
            </a:r>
            <a:r>
              <a:rPr lang="ru-RU" sz="2000" b="1">
                <a:latin typeface="Arial" pitchFamily="34" charset="0"/>
              </a:rPr>
              <a:t>. </a:t>
            </a:r>
            <a:r>
              <a:rPr lang="en-US" sz="2000" b="1">
                <a:latin typeface="Arial" pitchFamily="34" charset="0"/>
              </a:rPr>
              <a:t>Granovsky</a:t>
            </a:r>
          </a:p>
          <a:p>
            <a:r>
              <a:rPr lang="ru-RU" sz="1800">
                <a:latin typeface="Arial" pitchFamily="34" charset="0"/>
              </a:rPr>
              <a:t>3</a:t>
            </a:r>
            <a:r>
              <a:rPr lang="en-US" sz="1800" baseline="30000">
                <a:latin typeface="Arial" pitchFamily="34" charset="0"/>
              </a:rPr>
              <a:t>rd </a:t>
            </a:r>
            <a:r>
              <a:rPr lang="en-US" sz="1800">
                <a:latin typeface="Arial" pitchFamily="34" charset="0"/>
              </a:rPr>
              <a:t>METCOR-P project mee</a:t>
            </a:r>
            <a:r>
              <a:rPr lang="en-GB" sz="1800">
                <a:latin typeface="Arial" pitchFamily="34" charset="0"/>
              </a:rPr>
              <a:t>ting</a:t>
            </a:r>
          </a:p>
          <a:p>
            <a:r>
              <a:rPr lang="en-US" sz="1800">
                <a:solidFill>
                  <a:srgbClr val="000000"/>
                </a:solidFill>
                <a:latin typeface="Arial" pitchFamily="34" charset="0"/>
              </a:rPr>
              <a:t>May 27, 2009, St. Petersburg</a:t>
            </a:r>
            <a:endParaRPr lang="en-US" sz="2000" b="1">
              <a:latin typeface="Arial" pitchFamily="34" charset="0"/>
            </a:endParaRPr>
          </a:p>
          <a:p>
            <a:r>
              <a:rPr lang="en-US" sz="1600" b="1">
                <a:latin typeface="Arial" pitchFamily="34" charset="0"/>
              </a:rPr>
              <a:t> </a:t>
            </a:r>
            <a:endParaRPr lang="ru-RU" sz="1600" b="1">
              <a:latin typeface="Arial" pitchFamily="34" charset="0"/>
            </a:endParaRPr>
          </a:p>
        </p:txBody>
      </p:sp>
      <p:sp>
        <p:nvSpPr>
          <p:cNvPr id="147479" name="Rectangle 23"/>
          <p:cNvSpPr>
            <a:spLocks noGrp="1" noChangeArrowheads="1"/>
          </p:cNvSpPr>
          <p:nvPr>
            <p:ph type="ctrTitle"/>
          </p:nvPr>
        </p:nvSpPr>
        <p:spPr>
          <a:xfrm>
            <a:off x="787400" y="1393825"/>
            <a:ext cx="7772400" cy="3375025"/>
          </a:xfrm>
        </p:spPr>
        <p:txBody>
          <a:bodyPr/>
          <a:lstStyle/>
          <a:p>
            <a:r>
              <a:rPr lang="en-US" sz="2800"/>
              <a:t>The influence of thermogradient conditions on the physicochemical interaction between the suboxidized molten corium and steel during in-vessel melt retention</a:t>
            </a:r>
            <a:endParaRPr lang="ru-RU" sz="2800"/>
          </a:p>
        </p:txBody>
      </p:sp>
      <p:grpSp>
        <p:nvGrpSpPr>
          <p:cNvPr id="147483" name="Group 27"/>
          <p:cNvGrpSpPr>
            <a:grpSpLocks/>
          </p:cNvGrpSpPr>
          <p:nvPr/>
        </p:nvGrpSpPr>
        <p:grpSpPr bwMode="auto">
          <a:xfrm>
            <a:off x="225425" y="0"/>
            <a:ext cx="8670925" cy="1004888"/>
            <a:chOff x="142" y="0"/>
            <a:chExt cx="5462" cy="633"/>
          </a:xfrm>
        </p:grpSpPr>
        <p:grpSp>
          <p:nvGrpSpPr>
            <p:cNvPr id="147484" name="Group 28"/>
            <p:cNvGrpSpPr>
              <a:grpSpLocks/>
            </p:cNvGrpSpPr>
            <p:nvPr/>
          </p:nvGrpSpPr>
          <p:grpSpPr bwMode="auto">
            <a:xfrm>
              <a:off x="3022" y="0"/>
              <a:ext cx="2582" cy="633"/>
              <a:chOff x="3062" y="0"/>
              <a:chExt cx="2542" cy="592"/>
            </a:xfrm>
          </p:grpSpPr>
          <p:sp>
            <p:nvSpPr>
              <p:cNvPr id="147485" name="Rectangle 29"/>
              <p:cNvSpPr>
                <a:spLocks noChangeArrowheads="1"/>
              </p:cNvSpPr>
              <p:nvPr/>
            </p:nvSpPr>
            <p:spPr bwMode="auto">
              <a:xfrm>
                <a:off x="3062" y="122"/>
                <a:ext cx="1834" cy="3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r>
                  <a:rPr lang="en-GB"/>
                  <a:t> </a:t>
                </a:r>
                <a:r>
                  <a:rPr lang="en-US"/>
                  <a:t>International Science and Technology Center</a:t>
                </a:r>
                <a:endParaRPr lang="en-GB"/>
              </a:p>
            </p:txBody>
          </p:sp>
          <p:pic>
            <p:nvPicPr>
              <p:cNvPr id="147486" name="Picture 30"/>
              <p:cNvPicPr>
                <a:picLocks noChangeAspect="1" noChangeArrowheads="1"/>
              </p:cNvPicPr>
              <p:nvPr/>
            </p:nvPicPr>
            <p:blipFill>
              <a:blip r:embed="rId5" cstate="print">
                <a:extLst>
                  <a:ext uri="{28A0092B-C50C-407E-A947-70E740481C1C}">
                    <a14:useLocalDpi xmlns:a14="http://schemas.microsoft.com/office/drawing/2010/main" val="0"/>
                  </a:ext>
                </a:extLst>
              </a:blip>
              <a:srcRect r="83064"/>
              <a:stretch>
                <a:fillRect/>
              </a:stretch>
            </p:blipFill>
            <p:spPr bwMode="auto">
              <a:xfrm>
                <a:off x="4896" y="0"/>
                <a:ext cx="708" cy="592"/>
              </a:xfrm>
              <a:prstGeom prst="rect">
                <a:avLst/>
              </a:prstGeom>
              <a:noFill/>
              <a:extLst>
                <a:ext uri="{909E8E84-426E-40DD-AFC4-6F175D3DCCD1}">
                  <a14:hiddenFill xmlns:a14="http://schemas.microsoft.com/office/drawing/2010/main">
                    <a:solidFill>
                      <a:srgbClr val="FFFFFF"/>
                    </a:solidFill>
                  </a14:hiddenFill>
                </a:ext>
              </a:extLst>
            </p:spPr>
          </p:pic>
        </p:grpSp>
        <p:sp>
          <p:nvSpPr>
            <p:cNvPr id="147487" name="Rectangle 31"/>
            <p:cNvSpPr>
              <a:spLocks noChangeArrowheads="1"/>
            </p:cNvSpPr>
            <p:nvPr/>
          </p:nvSpPr>
          <p:spPr bwMode="auto">
            <a:xfrm>
              <a:off x="699" y="139"/>
              <a:ext cx="2272"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r>
                <a:rPr lang="en-US">
                  <a:ea typeface="Arial Unicode MS" pitchFamily="34" charset="-128"/>
                  <a:cs typeface="Arial Unicode MS" pitchFamily="34" charset="-128"/>
                </a:rPr>
                <a:t>A.P. Alexandrov </a:t>
              </a:r>
              <a:r>
                <a:rPr lang="en-GB"/>
                <a:t>Research</a:t>
              </a:r>
              <a:r>
                <a:rPr lang="en-US"/>
                <a:t> </a:t>
              </a:r>
              <a:r>
                <a:rPr lang="en-GB"/>
                <a:t>Institute</a:t>
              </a:r>
              <a:r>
                <a:rPr lang="en-US"/>
                <a:t> of Technology</a:t>
              </a:r>
              <a:endParaRPr lang="en-GB"/>
            </a:p>
          </p:txBody>
        </p:sp>
        <p:graphicFrame>
          <p:nvGraphicFramePr>
            <p:cNvPr id="147488" name="Object 32"/>
            <p:cNvGraphicFramePr>
              <a:graphicFrameLocks noChangeAspect="1"/>
            </p:cNvGraphicFramePr>
            <p:nvPr/>
          </p:nvGraphicFramePr>
          <p:xfrm>
            <a:off x="142" y="0"/>
            <a:ext cx="537" cy="551"/>
          </p:xfrm>
          <a:graphic>
            <a:graphicData uri="http://schemas.openxmlformats.org/presentationml/2006/ole">
              <mc:AlternateContent xmlns:mc="http://schemas.openxmlformats.org/markup-compatibility/2006">
                <mc:Choice xmlns:v="urn:schemas-microsoft-com:vml" Requires="v">
                  <p:oleObj spid="_x0000_s147489" name="CorelDRAW" r:id="rId6" imgW="515520" imgH="574200" progId="CorelDraw.Graphic.7">
                    <p:embed/>
                  </p:oleObj>
                </mc:Choice>
                <mc:Fallback>
                  <p:oleObj name="CorelDRAW" r:id="rId6" imgW="515520" imgH="574200" progId="CorelDraw.Graphic.7">
                    <p:embed/>
                    <p:pic>
                      <p:nvPicPr>
                        <p:cNvPr id="0" name="Object 3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2" y="0"/>
                          <a:ext cx="537" cy="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Foliennummernplatzhalter 4"/>
          <p:cNvSpPr>
            <a:spLocks noGrp="1"/>
          </p:cNvSpPr>
          <p:nvPr>
            <p:ph type="sldNum" sz="quarter" idx="10"/>
          </p:nvPr>
        </p:nvSpPr>
        <p:spPr/>
        <p:txBody>
          <a:bodyPr/>
          <a:lstStyle/>
          <a:p>
            <a:r>
              <a:rPr lang="en-GB"/>
              <a:t>                                                 3</a:t>
            </a:r>
            <a:r>
              <a:rPr lang="en-US" sz="1200" baseline="30000"/>
              <a:t>rd </a:t>
            </a:r>
            <a:r>
              <a:rPr lang="en-US" sz="1200"/>
              <a:t>METCOR-P Project Meeting, 27.05.2009,  St Petersburg</a:t>
            </a:r>
            <a:r>
              <a:rPr lang="en-US"/>
              <a:t>    </a:t>
            </a:r>
            <a:r>
              <a:rPr lang="en-GB"/>
              <a:t> </a:t>
            </a:r>
            <a:fld id="{07826A10-2BF5-49BD-91FA-80410592B988}" type="slidenum">
              <a:rPr lang="en-GB"/>
              <a:pPr/>
              <a:t>10</a:t>
            </a:fld>
            <a:endParaRPr lang="en-GB"/>
          </a:p>
        </p:txBody>
      </p:sp>
      <p:sp>
        <p:nvSpPr>
          <p:cNvPr id="425986" name="Rectangle 2"/>
          <p:cNvSpPr>
            <a:spLocks noGrp="1" noChangeArrowheads="1"/>
          </p:cNvSpPr>
          <p:nvPr>
            <p:ph type="title"/>
          </p:nvPr>
        </p:nvSpPr>
        <p:spPr>
          <a:xfrm>
            <a:off x="704850" y="252413"/>
            <a:ext cx="7772400" cy="639762"/>
          </a:xfrm>
        </p:spPr>
        <p:txBody>
          <a:bodyPr/>
          <a:lstStyle/>
          <a:p>
            <a:r>
              <a:rPr lang="en-US" sz="2400"/>
              <a:t>A comparison of results from </a:t>
            </a:r>
            <a:r>
              <a:rPr lang="ru-RU" sz="2400"/>
              <a:t>МС9 </a:t>
            </a:r>
            <a:r>
              <a:rPr lang="en-US" sz="2400"/>
              <a:t>and</a:t>
            </a:r>
            <a:r>
              <a:rPr lang="ru-RU" sz="2400"/>
              <a:t> </a:t>
            </a:r>
            <a:r>
              <a:rPr lang="en-US" sz="2400"/>
              <a:t>MASCA</a:t>
            </a:r>
            <a:r>
              <a:rPr lang="ru-RU" sz="2400"/>
              <a:t>. </a:t>
            </a:r>
            <a:br>
              <a:rPr lang="ru-RU" sz="2400"/>
            </a:br>
            <a:r>
              <a:rPr lang="en-US" sz="2400"/>
              <a:t>A two-liquid system</a:t>
            </a:r>
            <a:endParaRPr lang="ru-RU" sz="2400"/>
          </a:p>
        </p:txBody>
      </p:sp>
      <p:graphicFrame>
        <p:nvGraphicFramePr>
          <p:cNvPr id="426141" name="Object 157"/>
          <p:cNvGraphicFramePr>
            <a:graphicFrameLocks noChangeAspect="1"/>
          </p:cNvGraphicFramePr>
          <p:nvPr>
            <p:ph sz="half" idx="1"/>
          </p:nvPr>
        </p:nvGraphicFramePr>
        <p:xfrm>
          <a:off x="3513138" y="2225675"/>
          <a:ext cx="5348287" cy="1127125"/>
        </p:xfrm>
        <a:graphic>
          <a:graphicData uri="http://schemas.openxmlformats.org/presentationml/2006/ole">
            <mc:AlternateContent xmlns:mc="http://schemas.openxmlformats.org/markup-compatibility/2006">
              <mc:Choice xmlns:v="urn:schemas-microsoft-com:vml" Requires="v">
                <p:oleObj spid="_x0000_s426163" name="Документ" r:id="rId3" imgW="6041489" imgH="1273221" progId="Word.Document.8">
                  <p:embed/>
                </p:oleObj>
              </mc:Choice>
              <mc:Fallback>
                <p:oleObj name="Документ" r:id="rId3" imgW="6041489" imgH="1273221" progId="Word.Document.8">
                  <p:embed/>
                  <p:pic>
                    <p:nvPicPr>
                      <p:cNvPr id="0" name="Object 1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13138" y="2225675"/>
                        <a:ext cx="5348287" cy="112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26002" name="Text Box 18"/>
          <p:cNvSpPr txBox="1">
            <a:spLocks noChangeArrowheads="1"/>
          </p:cNvSpPr>
          <p:nvPr/>
        </p:nvSpPr>
        <p:spPr bwMode="auto">
          <a:xfrm>
            <a:off x="298450" y="922338"/>
            <a:ext cx="8072438"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lvl="1" algn="just">
              <a:buFont typeface="Wingdings" pitchFamily="2" charset="2"/>
              <a:buChar char="Ø"/>
            </a:pPr>
            <a:r>
              <a:rPr lang="ru-RU" sz="1600" b="1">
                <a:latin typeface="Arial" pitchFamily="34" charset="0"/>
              </a:rPr>
              <a:t> </a:t>
            </a:r>
            <a:r>
              <a:rPr lang="en-US" sz="1600" b="1">
                <a:solidFill>
                  <a:srgbClr val="000066"/>
                </a:solidFill>
                <a:latin typeface="Arial" pitchFamily="34" charset="0"/>
              </a:rPr>
              <a:t>For a comparison with MASCA, parameters of the liquid phase should be separated from those of the</a:t>
            </a:r>
            <a:r>
              <a:rPr lang="ru-RU" sz="1600" b="1">
                <a:solidFill>
                  <a:srgbClr val="000066"/>
                </a:solidFill>
                <a:latin typeface="Arial" pitchFamily="34" charset="0"/>
              </a:rPr>
              <a:t> </a:t>
            </a:r>
            <a:r>
              <a:rPr lang="en-US" sz="1600" b="1">
                <a:solidFill>
                  <a:srgbClr val="000066"/>
                </a:solidFill>
                <a:latin typeface="Arial" pitchFamily="34" charset="0"/>
              </a:rPr>
              <a:t>liquid-solid</a:t>
            </a:r>
            <a:r>
              <a:rPr lang="ru-RU" sz="1600" b="1">
                <a:solidFill>
                  <a:srgbClr val="000066"/>
                </a:solidFill>
                <a:latin typeface="Arial" pitchFamily="34" charset="0"/>
              </a:rPr>
              <a:t> </a:t>
            </a:r>
            <a:r>
              <a:rPr lang="en-US" sz="1600" b="1">
                <a:solidFill>
                  <a:srgbClr val="000066"/>
                </a:solidFill>
                <a:latin typeface="Arial" pitchFamily="34" charset="0"/>
              </a:rPr>
              <a:t>IZ</a:t>
            </a:r>
            <a:r>
              <a:rPr lang="ru-RU" sz="1600" b="1">
                <a:solidFill>
                  <a:srgbClr val="000066"/>
                </a:solidFill>
                <a:latin typeface="Arial" pitchFamily="34" charset="0"/>
              </a:rPr>
              <a:t>, </a:t>
            </a:r>
            <a:r>
              <a:rPr lang="en-US" sz="1600" b="1">
                <a:solidFill>
                  <a:srgbClr val="000066"/>
                </a:solidFill>
                <a:latin typeface="Arial" pitchFamily="34" charset="0"/>
              </a:rPr>
              <a:t>as the solid phase does not interact with molten oxides</a:t>
            </a:r>
            <a:endParaRPr lang="ru-RU" sz="1600" b="1">
              <a:solidFill>
                <a:srgbClr val="000066"/>
              </a:solidFill>
              <a:latin typeface="Arial" pitchFamily="34" charset="0"/>
            </a:endParaRPr>
          </a:p>
        </p:txBody>
      </p:sp>
      <p:sp>
        <p:nvSpPr>
          <p:cNvPr id="426144" name="Text Box 160"/>
          <p:cNvSpPr txBox="1">
            <a:spLocks noChangeArrowheads="1"/>
          </p:cNvSpPr>
          <p:nvPr/>
        </p:nvSpPr>
        <p:spPr bwMode="auto">
          <a:xfrm>
            <a:off x="4405313" y="1700213"/>
            <a:ext cx="4232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buFont typeface="Wingdings" pitchFamily="2" charset="2"/>
              <a:buChar char="Ø"/>
            </a:pPr>
            <a:r>
              <a:rPr lang="en-US" sz="1600" b="1">
                <a:solidFill>
                  <a:srgbClr val="000066"/>
                </a:solidFill>
                <a:latin typeface="Arial" pitchFamily="34" charset="0"/>
              </a:rPr>
              <a:t>GEMINI</a:t>
            </a:r>
            <a:r>
              <a:rPr lang="ru-RU" sz="1600" b="1">
                <a:solidFill>
                  <a:srgbClr val="000066"/>
                </a:solidFill>
                <a:latin typeface="Arial" pitchFamily="34" charset="0"/>
              </a:rPr>
              <a:t> </a:t>
            </a:r>
            <a:r>
              <a:rPr lang="en-US" sz="1600" b="1">
                <a:solidFill>
                  <a:srgbClr val="000066"/>
                </a:solidFill>
                <a:latin typeface="Arial" pitchFamily="34" charset="0"/>
              </a:rPr>
              <a:t>/</a:t>
            </a:r>
            <a:r>
              <a:rPr lang="ru-RU" sz="1600" b="1">
                <a:solidFill>
                  <a:srgbClr val="000066"/>
                </a:solidFill>
                <a:latin typeface="Arial" pitchFamily="34" charset="0"/>
              </a:rPr>
              <a:t> </a:t>
            </a:r>
            <a:r>
              <a:rPr lang="en-US" sz="1600" b="1">
                <a:solidFill>
                  <a:srgbClr val="000066"/>
                </a:solidFill>
                <a:latin typeface="Arial" pitchFamily="34" charset="0"/>
              </a:rPr>
              <a:t>NUCLEA calculations</a:t>
            </a:r>
            <a:endParaRPr lang="ru-RU" sz="1600" b="1">
              <a:solidFill>
                <a:srgbClr val="000066"/>
              </a:solidFill>
              <a:latin typeface="Arial" pitchFamily="34" charset="0"/>
            </a:endParaRPr>
          </a:p>
        </p:txBody>
      </p:sp>
      <p:sp>
        <p:nvSpPr>
          <p:cNvPr id="426145" name="Text Box 161"/>
          <p:cNvSpPr txBox="1">
            <a:spLocks noChangeArrowheads="1"/>
          </p:cNvSpPr>
          <p:nvPr/>
        </p:nvSpPr>
        <p:spPr bwMode="auto">
          <a:xfrm>
            <a:off x="4594225" y="3503613"/>
            <a:ext cx="29845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400" b="1">
                <a:latin typeface="Arial" pitchFamily="34" charset="0"/>
              </a:rPr>
              <a:t>C-30</a:t>
            </a:r>
            <a:r>
              <a:rPr lang="ru-RU" sz="1400" b="1">
                <a:latin typeface="Arial" pitchFamily="34" charset="0"/>
              </a:rPr>
              <a:t>;  (</a:t>
            </a:r>
            <a:r>
              <a:rPr lang="en-US" sz="1400" b="1">
                <a:latin typeface="Arial" pitchFamily="34" charset="0"/>
              </a:rPr>
              <a:t>U/Zr)</a:t>
            </a:r>
            <a:r>
              <a:rPr lang="en-US" sz="1400" b="1" baseline="-25000">
                <a:latin typeface="Arial" pitchFamily="34" charset="0"/>
              </a:rPr>
              <a:t>at</a:t>
            </a:r>
            <a:r>
              <a:rPr lang="en-US" sz="1400" b="1">
                <a:latin typeface="Arial" pitchFamily="34" charset="0"/>
              </a:rPr>
              <a:t> = 1</a:t>
            </a:r>
            <a:r>
              <a:rPr lang="ru-RU" sz="1400" b="1">
                <a:latin typeface="Arial" pitchFamily="34" charset="0"/>
              </a:rPr>
              <a:t>.1; </a:t>
            </a:r>
            <a:r>
              <a:rPr lang="en-US" sz="1400" b="1">
                <a:latin typeface="Arial" pitchFamily="34" charset="0"/>
              </a:rPr>
              <a:t>       =10.8</a:t>
            </a:r>
            <a:endParaRPr lang="ru-RU" sz="1400" b="1">
              <a:latin typeface="Arial" pitchFamily="34" charset="0"/>
            </a:endParaRPr>
          </a:p>
        </p:txBody>
      </p:sp>
      <p:graphicFrame>
        <p:nvGraphicFramePr>
          <p:cNvPr id="426146" name="Object 162"/>
          <p:cNvGraphicFramePr>
            <a:graphicFrameLocks noChangeAspect="1"/>
          </p:cNvGraphicFramePr>
          <p:nvPr>
            <p:ph sz="half" idx="2"/>
          </p:nvPr>
        </p:nvGraphicFramePr>
        <p:xfrm>
          <a:off x="3054350" y="3979863"/>
          <a:ext cx="6546850" cy="935037"/>
        </p:xfrm>
        <a:graphic>
          <a:graphicData uri="http://schemas.openxmlformats.org/presentationml/2006/ole">
            <mc:AlternateContent xmlns:mc="http://schemas.openxmlformats.org/markup-compatibility/2006">
              <mc:Choice xmlns:v="urn:schemas-microsoft-com:vml" Requires="v">
                <p:oleObj spid="_x0000_s426164" name="Документ" r:id="rId5" imgW="6050826" imgH="864293" progId="Word.Document.8">
                  <p:embed/>
                </p:oleObj>
              </mc:Choice>
              <mc:Fallback>
                <p:oleObj name="Документ" r:id="rId5" imgW="6050826" imgH="864293" progId="Word.Document.8">
                  <p:embed/>
                  <p:pic>
                    <p:nvPicPr>
                      <p:cNvPr id="0" name="Object 16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54350" y="3979863"/>
                        <a:ext cx="6546850" cy="935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26149" name="Text Box 165"/>
          <p:cNvSpPr txBox="1">
            <a:spLocks noChangeArrowheads="1"/>
          </p:cNvSpPr>
          <p:nvPr/>
        </p:nvSpPr>
        <p:spPr bwMode="auto">
          <a:xfrm>
            <a:off x="547688" y="5449888"/>
            <a:ext cx="8031162"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buFont typeface="Wingdings" pitchFamily="2" charset="2"/>
              <a:buChar char="Ø"/>
            </a:pPr>
            <a:r>
              <a:rPr lang="en-US" sz="1400">
                <a:latin typeface="Arial" pitchFamily="34" charset="0"/>
              </a:rPr>
              <a:t> </a:t>
            </a:r>
            <a:r>
              <a:rPr lang="en-US" sz="1600" b="1">
                <a:solidFill>
                  <a:srgbClr val="000066"/>
                </a:solidFill>
                <a:latin typeface="Arial" pitchFamily="34" charset="0"/>
              </a:rPr>
              <a:t>Fe concentration</a:t>
            </a:r>
            <a:r>
              <a:rPr lang="ru-RU" sz="1600" b="1">
                <a:solidFill>
                  <a:srgbClr val="000066"/>
                </a:solidFill>
                <a:latin typeface="Arial" pitchFamily="34" charset="0"/>
              </a:rPr>
              <a:t> </a:t>
            </a:r>
            <a:r>
              <a:rPr lang="en-US" sz="1600" b="1">
                <a:solidFill>
                  <a:srgbClr val="000066"/>
                </a:solidFill>
                <a:latin typeface="Arial" pitchFamily="34" charset="0"/>
              </a:rPr>
              <a:t>and U/Zr atomic ratio in the metallic melt under </a:t>
            </a:r>
          </a:p>
          <a:p>
            <a:pPr>
              <a:buFont typeface="Wingdings" pitchFamily="2" charset="2"/>
              <a:buNone/>
            </a:pPr>
            <a:r>
              <a:rPr lang="en-US" sz="1600" b="1">
                <a:solidFill>
                  <a:srgbClr val="000066"/>
                </a:solidFill>
                <a:latin typeface="Arial" pitchFamily="34" charset="0"/>
              </a:rPr>
              <a:t>   thermogradient conditions is sufficiently higher than under isothermal ones</a:t>
            </a:r>
            <a:endParaRPr lang="ru-RU" sz="1600" b="1">
              <a:solidFill>
                <a:srgbClr val="000066"/>
              </a:solidFill>
              <a:latin typeface="Arial" pitchFamily="34" charset="0"/>
            </a:endParaRPr>
          </a:p>
        </p:txBody>
      </p:sp>
      <p:grpSp>
        <p:nvGrpSpPr>
          <p:cNvPr id="426160" name="Group 176"/>
          <p:cNvGrpSpPr>
            <a:grpSpLocks noChangeAspect="1"/>
          </p:cNvGrpSpPr>
          <p:nvPr/>
        </p:nvGrpSpPr>
        <p:grpSpPr bwMode="auto">
          <a:xfrm>
            <a:off x="366713" y="1892300"/>
            <a:ext cx="3159125" cy="3541713"/>
            <a:chOff x="319" y="1440"/>
            <a:chExt cx="1543" cy="1730"/>
          </a:xfrm>
        </p:grpSpPr>
        <p:grpSp>
          <p:nvGrpSpPr>
            <p:cNvPr id="426152" name="Group 168"/>
            <p:cNvGrpSpPr>
              <a:grpSpLocks noChangeAspect="1"/>
            </p:cNvGrpSpPr>
            <p:nvPr/>
          </p:nvGrpSpPr>
          <p:grpSpPr bwMode="auto">
            <a:xfrm>
              <a:off x="319" y="1440"/>
              <a:ext cx="1543" cy="1730"/>
              <a:chOff x="319" y="1440"/>
              <a:chExt cx="1543" cy="1730"/>
            </a:xfrm>
          </p:grpSpPr>
          <p:sp>
            <p:nvSpPr>
              <p:cNvPr id="426074" name="Text Box 90"/>
              <p:cNvSpPr txBox="1">
                <a:spLocks noChangeAspect="1" noChangeArrowheads="1"/>
              </p:cNvSpPr>
              <p:nvPr/>
            </p:nvSpPr>
            <p:spPr bwMode="auto">
              <a:xfrm>
                <a:off x="838" y="2071"/>
                <a:ext cx="309" cy="1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4288"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4777" tIns="27388" rIns="54777" bIns="27388"/>
              <a:lstStyle/>
              <a:p>
                <a:pPr algn="ctr"/>
                <a:endParaRPr lang="ru-RU"/>
              </a:p>
            </p:txBody>
          </p:sp>
          <p:sp>
            <p:nvSpPr>
              <p:cNvPr id="426075" name="Rectangle 91"/>
              <p:cNvSpPr>
                <a:spLocks noChangeAspect="1" noChangeArrowheads="1"/>
              </p:cNvSpPr>
              <p:nvPr/>
            </p:nvSpPr>
            <p:spPr bwMode="auto">
              <a:xfrm>
                <a:off x="664" y="2986"/>
                <a:ext cx="105"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endParaRPr lang="ru-RU"/>
              </a:p>
            </p:txBody>
          </p:sp>
          <p:sp>
            <p:nvSpPr>
              <p:cNvPr id="426076" name="Rectangle 92"/>
              <p:cNvSpPr>
                <a:spLocks noChangeAspect="1" noChangeArrowheads="1"/>
              </p:cNvSpPr>
              <p:nvPr/>
            </p:nvSpPr>
            <p:spPr bwMode="auto">
              <a:xfrm>
                <a:off x="664" y="2758"/>
                <a:ext cx="105"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endParaRPr lang="ru-RU"/>
              </a:p>
            </p:txBody>
          </p:sp>
          <p:sp>
            <p:nvSpPr>
              <p:cNvPr id="426077" name="Rectangle 93"/>
              <p:cNvSpPr>
                <a:spLocks noChangeAspect="1" noChangeArrowheads="1"/>
              </p:cNvSpPr>
              <p:nvPr/>
            </p:nvSpPr>
            <p:spPr bwMode="auto">
              <a:xfrm>
                <a:off x="664" y="2527"/>
                <a:ext cx="105"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endParaRPr lang="ru-RU"/>
              </a:p>
            </p:txBody>
          </p:sp>
          <p:sp>
            <p:nvSpPr>
              <p:cNvPr id="426078" name="Rectangle 94"/>
              <p:cNvSpPr>
                <a:spLocks noChangeAspect="1" noChangeArrowheads="1"/>
              </p:cNvSpPr>
              <p:nvPr/>
            </p:nvSpPr>
            <p:spPr bwMode="auto">
              <a:xfrm>
                <a:off x="664" y="2299"/>
                <a:ext cx="105"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endParaRPr lang="ru-RU"/>
              </a:p>
            </p:txBody>
          </p:sp>
          <p:sp>
            <p:nvSpPr>
              <p:cNvPr id="426079" name="Rectangle 95"/>
              <p:cNvSpPr>
                <a:spLocks noChangeAspect="1" noChangeArrowheads="1"/>
              </p:cNvSpPr>
              <p:nvPr/>
            </p:nvSpPr>
            <p:spPr bwMode="auto">
              <a:xfrm>
                <a:off x="685" y="2084"/>
                <a:ext cx="104"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endParaRPr lang="ru-RU"/>
              </a:p>
            </p:txBody>
          </p:sp>
          <p:sp>
            <p:nvSpPr>
              <p:cNvPr id="426080" name="Text Box 96"/>
              <p:cNvSpPr txBox="1">
                <a:spLocks noChangeAspect="1" noChangeArrowheads="1"/>
              </p:cNvSpPr>
              <p:nvPr/>
            </p:nvSpPr>
            <p:spPr bwMode="auto">
              <a:xfrm>
                <a:off x="1505" y="2719"/>
                <a:ext cx="212" cy="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4288"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4777" tIns="27388" rIns="54777" bIns="27388"/>
              <a:lstStyle/>
              <a:p>
                <a:pPr algn="ctr"/>
                <a:endParaRPr lang="ru-RU"/>
              </a:p>
            </p:txBody>
          </p:sp>
          <p:sp>
            <p:nvSpPr>
              <p:cNvPr id="426081" name="Text Box 97"/>
              <p:cNvSpPr txBox="1">
                <a:spLocks noChangeAspect="1" noChangeArrowheads="1"/>
              </p:cNvSpPr>
              <p:nvPr/>
            </p:nvSpPr>
            <p:spPr bwMode="auto">
              <a:xfrm>
                <a:off x="592" y="1674"/>
                <a:ext cx="310" cy="15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4288"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4777" tIns="27388" rIns="54777" bIns="27388"/>
              <a:lstStyle/>
              <a:p>
                <a:pPr algn="ctr"/>
                <a:endParaRPr lang="ru-RU"/>
              </a:p>
            </p:txBody>
          </p:sp>
          <p:sp>
            <p:nvSpPr>
              <p:cNvPr id="426082" name="AutoShape 98"/>
              <p:cNvSpPr>
                <a:spLocks noChangeAspect="1" noChangeArrowheads="1"/>
              </p:cNvSpPr>
              <p:nvPr/>
            </p:nvSpPr>
            <p:spPr bwMode="auto">
              <a:xfrm>
                <a:off x="399" y="1655"/>
                <a:ext cx="1337" cy="1287"/>
              </a:xfrm>
              <a:prstGeom prst="rect">
                <a:avLst/>
              </a:prstGeom>
              <a:noFill/>
              <a:ln>
                <a:noFill/>
              </a:ln>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426083" name="Line 99"/>
              <p:cNvSpPr>
                <a:spLocks noChangeAspect="1" noChangeShapeType="1"/>
              </p:cNvSpPr>
              <p:nvPr/>
            </p:nvSpPr>
            <p:spPr bwMode="auto">
              <a:xfrm>
                <a:off x="630" y="2832"/>
                <a:ext cx="1038"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084" name="Line 100"/>
              <p:cNvSpPr>
                <a:spLocks noChangeAspect="1" noChangeShapeType="1"/>
              </p:cNvSpPr>
              <p:nvPr/>
            </p:nvSpPr>
            <p:spPr bwMode="auto">
              <a:xfrm>
                <a:off x="630" y="2832"/>
                <a:ext cx="0" cy="3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085" name="Line 101"/>
              <p:cNvSpPr>
                <a:spLocks noChangeAspect="1" noChangeShapeType="1"/>
              </p:cNvSpPr>
              <p:nvPr/>
            </p:nvSpPr>
            <p:spPr bwMode="auto">
              <a:xfrm>
                <a:off x="838" y="2832"/>
                <a:ext cx="0" cy="3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086" name="Line 102"/>
              <p:cNvSpPr>
                <a:spLocks noChangeAspect="1" noChangeShapeType="1"/>
              </p:cNvSpPr>
              <p:nvPr/>
            </p:nvSpPr>
            <p:spPr bwMode="auto">
              <a:xfrm>
                <a:off x="1045" y="2832"/>
                <a:ext cx="0" cy="3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087" name="Line 103"/>
              <p:cNvSpPr>
                <a:spLocks noChangeAspect="1" noChangeShapeType="1"/>
              </p:cNvSpPr>
              <p:nvPr/>
            </p:nvSpPr>
            <p:spPr bwMode="auto">
              <a:xfrm>
                <a:off x="1253" y="2832"/>
                <a:ext cx="0" cy="3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088" name="Line 104"/>
              <p:cNvSpPr>
                <a:spLocks noChangeAspect="1" noChangeShapeType="1"/>
              </p:cNvSpPr>
              <p:nvPr/>
            </p:nvSpPr>
            <p:spPr bwMode="auto">
              <a:xfrm>
                <a:off x="1460" y="2832"/>
                <a:ext cx="0" cy="3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089" name="Line 105"/>
              <p:cNvSpPr>
                <a:spLocks noChangeAspect="1" noChangeShapeType="1"/>
              </p:cNvSpPr>
              <p:nvPr/>
            </p:nvSpPr>
            <p:spPr bwMode="auto">
              <a:xfrm>
                <a:off x="1668" y="2832"/>
                <a:ext cx="0" cy="3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090" name="Line 106"/>
              <p:cNvSpPr>
                <a:spLocks noChangeAspect="1" noChangeShapeType="1"/>
              </p:cNvSpPr>
              <p:nvPr/>
            </p:nvSpPr>
            <p:spPr bwMode="auto">
              <a:xfrm>
                <a:off x="734" y="2832"/>
                <a:ext cx="0" cy="19"/>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091" name="Line 107"/>
              <p:cNvSpPr>
                <a:spLocks noChangeAspect="1" noChangeShapeType="1"/>
              </p:cNvSpPr>
              <p:nvPr/>
            </p:nvSpPr>
            <p:spPr bwMode="auto">
              <a:xfrm>
                <a:off x="942" y="2832"/>
                <a:ext cx="0" cy="19"/>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092" name="Line 108"/>
              <p:cNvSpPr>
                <a:spLocks noChangeAspect="1" noChangeShapeType="1"/>
              </p:cNvSpPr>
              <p:nvPr/>
            </p:nvSpPr>
            <p:spPr bwMode="auto">
              <a:xfrm>
                <a:off x="1148" y="2832"/>
                <a:ext cx="0" cy="19"/>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093" name="Line 109"/>
              <p:cNvSpPr>
                <a:spLocks noChangeAspect="1" noChangeShapeType="1"/>
              </p:cNvSpPr>
              <p:nvPr/>
            </p:nvSpPr>
            <p:spPr bwMode="auto">
              <a:xfrm>
                <a:off x="1356" y="2832"/>
                <a:ext cx="0" cy="19"/>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094" name="Line 110"/>
              <p:cNvSpPr>
                <a:spLocks noChangeAspect="1" noChangeShapeType="1"/>
              </p:cNvSpPr>
              <p:nvPr/>
            </p:nvSpPr>
            <p:spPr bwMode="auto">
              <a:xfrm>
                <a:off x="1565" y="2832"/>
                <a:ext cx="0" cy="19"/>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095" name="Rectangle 111"/>
              <p:cNvSpPr>
                <a:spLocks noChangeAspect="1" noChangeArrowheads="1"/>
              </p:cNvSpPr>
              <p:nvPr/>
            </p:nvSpPr>
            <p:spPr bwMode="auto">
              <a:xfrm>
                <a:off x="566" y="2885"/>
                <a:ext cx="107"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ru-RU" sz="800">
                    <a:solidFill>
                      <a:srgbClr val="000000"/>
                    </a:solidFill>
                  </a:rPr>
                  <a:t>40</a:t>
                </a:r>
                <a:endParaRPr lang="ru-RU" sz="800"/>
              </a:p>
            </p:txBody>
          </p:sp>
          <p:sp>
            <p:nvSpPr>
              <p:cNvPr id="426096" name="Rectangle 112"/>
              <p:cNvSpPr>
                <a:spLocks noChangeAspect="1" noChangeArrowheads="1"/>
              </p:cNvSpPr>
              <p:nvPr/>
            </p:nvSpPr>
            <p:spPr bwMode="auto">
              <a:xfrm>
                <a:off x="823" y="2888"/>
                <a:ext cx="51"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ru-RU" sz="500" b="1">
                    <a:solidFill>
                      <a:srgbClr val="000000"/>
                    </a:solidFill>
                  </a:rPr>
                  <a:t>50</a:t>
                </a:r>
                <a:endParaRPr lang="ru-RU"/>
              </a:p>
            </p:txBody>
          </p:sp>
          <p:sp>
            <p:nvSpPr>
              <p:cNvPr id="426097" name="Rectangle 113"/>
              <p:cNvSpPr>
                <a:spLocks noChangeAspect="1" noChangeArrowheads="1"/>
              </p:cNvSpPr>
              <p:nvPr/>
            </p:nvSpPr>
            <p:spPr bwMode="auto">
              <a:xfrm>
                <a:off x="779" y="2886"/>
                <a:ext cx="93" cy="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ru-RU" sz="800" b="1"/>
                  <a:t>50</a:t>
                </a:r>
              </a:p>
            </p:txBody>
          </p:sp>
          <p:sp>
            <p:nvSpPr>
              <p:cNvPr id="426098" name="Rectangle 114"/>
              <p:cNvSpPr>
                <a:spLocks noChangeAspect="1" noChangeArrowheads="1"/>
              </p:cNvSpPr>
              <p:nvPr/>
            </p:nvSpPr>
            <p:spPr bwMode="auto">
              <a:xfrm>
                <a:off x="1197" y="2894"/>
                <a:ext cx="126"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ru-RU" sz="800">
                    <a:solidFill>
                      <a:srgbClr val="000000"/>
                    </a:solidFill>
                  </a:rPr>
                  <a:t>70</a:t>
                </a:r>
                <a:endParaRPr lang="ru-RU" sz="800"/>
              </a:p>
            </p:txBody>
          </p:sp>
          <p:sp>
            <p:nvSpPr>
              <p:cNvPr id="426099" name="Rectangle 115"/>
              <p:cNvSpPr>
                <a:spLocks noChangeAspect="1" noChangeArrowheads="1"/>
              </p:cNvSpPr>
              <p:nvPr/>
            </p:nvSpPr>
            <p:spPr bwMode="auto">
              <a:xfrm>
                <a:off x="1385" y="2889"/>
                <a:ext cx="154" cy="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ru-RU" sz="800" b="1">
                    <a:solidFill>
                      <a:srgbClr val="000000"/>
                    </a:solidFill>
                  </a:rPr>
                  <a:t>80</a:t>
                </a:r>
                <a:endParaRPr lang="ru-RU" sz="800"/>
              </a:p>
            </p:txBody>
          </p:sp>
          <p:sp>
            <p:nvSpPr>
              <p:cNvPr id="426100" name="Rectangle 116"/>
              <p:cNvSpPr>
                <a:spLocks noChangeAspect="1" noChangeArrowheads="1"/>
              </p:cNvSpPr>
              <p:nvPr/>
            </p:nvSpPr>
            <p:spPr bwMode="auto">
              <a:xfrm>
                <a:off x="1629" y="2881"/>
                <a:ext cx="118"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ru-RU" sz="800" b="1">
                    <a:solidFill>
                      <a:srgbClr val="000000"/>
                    </a:solidFill>
                  </a:rPr>
                  <a:t>90</a:t>
                </a:r>
                <a:endParaRPr lang="ru-RU" sz="800"/>
              </a:p>
            </p:txBody>
          </p:sp>
          <p:sp>
            <p:nvSpPr>
              <p:cNvPr id="426101" name="Line 117"/>
              <p:cNvSpPr>
                <a:spLocks noChangeAspect="1" noChangeShapeType="1"/>
              </p:cNvSpPr>
              <p:nvPr/>
            </p:nvSpPr>
            <p:spPr bwMode="auto">
              <a:xfrm flipV="1">
                <a:off x="630" y="1682"/>
                <a:ext cx="0" cy="11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02" name="Line 118"/>
              <p:cNvSpPr>
                <a:spLocks noChangeAspect="1" noChangeShapeType="1"/>
              </p:cNvSpPr>
              <p:nvPr/>
            </p:nvSpPr>
            <p:spPr bwMode="auto">
              <a:xfrm flipV="1">
                <a:off x="838" y="1682"/>
                <a:ext cx="0" cy="11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03" name="Line 119"/>
              <p:cNvSpPr>
                <a:spLocks noChangeAspect="1" noChangeShapeType="1"/>
              </p:cNvSpPr>
              <p:nvPr/>
            </p:nvSpPr>
            <p:spPr bwMode="auto">
              <a:xfrm flipV="1">
                <a:off x="1045" y="1682"/>
                <a:ext cx="0" cy="11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04" name="Line 120"/>
              <p:cNvSpPr>
                <a:spLocks noChangeAspect="1" noChangeShapeType="1"/>
              </p:cNvSpPr>
              <p:nvPr/>
            </p:nvSpPr>
            <p:spPr bwMode="auto">
              <a:xfrm flipV="1">
                <a:off x="1253" y="1682"/>
                <a:ext cx="0" cy="11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05" name="Line 121"/>
              <p:cNvSpPr>
                <a:spLocks noChangeAspect="1" noChangeShapeType="1"/>
              </p:cNvSpPr>
              <p:nvPr/>
            </p:nvSpPr>
            <p:spPr bwMode="auto">
              <a:xfrm flipV="1">
                <a:off x="1460" y="1682"/>
                <a:ext cx="0" cy="11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06" name="Line 122"/>
              <p:cNvSpPr>
                <a:spLocks noChangeAspect="1" noChangeShapeType="1"/>
              </p:cNvSpPr>
              <p:nvPr/>
            </p:nvSpPr>
            <p:spPr bwMode="auto">
              <a:xfrm flipV="1">
                <a:off x="1668" y="1682"/>
                <a:ext cx="0" cy="11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07" name="Line 123"/>
              <p:cNvSpPr>
                <a:spLocks noChangeAspect="1" noChangeShapeType="1"/>
              </p:cNvSpPr>
              <p:nvPr/>
            </p:nvSpPr>
            <p:spPr bwMode="auto">
              <a:xfrm flipV="1">
                <a:off x="544" y="1682"/>
                <a:ext cx="0" cy="115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08" name="Line 124"/>
              <p:cNvSpPr>
                <a:spLocks noChangeAspect="1" noChangeShapeType="1"/>
              </p:cNvSpPr>
              <p:nvPr/>
            </p:nvSpPr>
            <p:spPr bwMode="auto">
              <a:xfrm flipH="1">
                <a:off x="510" y="2832"/>
                <a:ext cx="34"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09" name="Line 125"/>
              <p:cNvSpPr>
                <a:spLocks noChangeAspect="1" noChangeShapeType="1"/>
              </p:cNvSpPr>
              <p:nvPr/>
            </p:nvSpPr>
            <p:spPr bwMode="auto">
              <a:xfrm flipH="1">
                <a:off x="510" y="2601"/>
                <a:ext cx="34"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10" name="Line 126"/>
              <p:cNvSpPr>
                <a:spLocks noChangeAspect="1" noChangeShapeType="1"/>
              </p:cNvSpPr>
              <p:nvPr/>
            </p:nvSpPr>
            <p:spPr bwMode="auto">
              <a:xfrm flipH="1">
                <a:off x="510" y="2372"/>
                <a:ext cx="34"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11" name="Line 127"/>
              <p:cNvSpPr>
                <a:spLocks noChangeAspect="1" noChangeShapeType="1"/>
              </p:cNvSpPr>
              <p:nvPr/>
            </p:nvSpPr>
            <p:spPr bwMode="auto">
              <a:xfrm flipH="1">
                <a:off x="510" y="2142"/>
                <a:ext cx="34"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12" name="Line 128"/>
              <p:cNvSpPr>
                <a:spLocks noChangeAspect="1" noChangeShapeType="1"/>
              </p:cNvSpPr>
              <p:nvPr/>
            </p:nvSpPr>
            <p:spPr bwMode="auto">
              <a:xfrm flipH="1">
                <a:off x="510" y="1913"/>
                <a:ext cx="34"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13" name="Line 129"/>
              <p:cNvSpPr>
                <a:spLocks noChangeAspect="1" noChangeShapeType="1"/>
              </p:cNvSpPr>
              <p:nvPr/>
            </p:nvSpPr>
            <p:spPr bwMode="auto">
              <a:xfrm flipH="1">
                <a:off x="510" y="1682"/>
                <a:ext cx="34"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14" name="Line 130"/>
              <p:cNvSpPr>
                <a:spLocks noChangeAspect="1" noChangeShapeType="1"/>
              </p:cNvSpPr>
              <p:nvPr/>
            </p:nvSpPr>
            <p:spPr bwMode="auto">
              <a:xfrm flipH="1">
                <a:off x="527" y="2716"/>
                <a:ext cx="17"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15" name="Line 131"/>
              <p:cNvSpPr>
                <a:spLocks noChangeAspect="1" noChangeShapeType="1"/>
              </p:cNvSpPr>
              <p:nvPr/>
            </p:nvSpPr>
            <p:spPr bwMode="auto">
              <a:xfrm flipH="1">
                <a:off x="527" y="2487"/>
                <a:ext cx="17"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16" name="Line 132"/>
              <p:cNvSpPr>
                <a:spLocks noChangeAspect="1" noChangeShapeType="1"/>
              </p:cNvSpPr>
              <p:nvPr/>
            </p:nvSpPr>
            <p:spPr bwMode="auto">
              <a:xfrm flipH="1">
                <a:off x="527" y="2257"/>
                <a:ext cx="17"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17" name="Line 133"/>
              <p:cNvSpPr>
                <a:spLocks noChangeAspect="1" noChangeShapeType="1"/>
              </p:cNvSpPr>
              <p:nvPr/>
            </p:nvSpPr>
            <p:spPr bwMode="auto">
              <a:xfrm flipH="1">
                <a:off x="527" y="2027"/>
                <a:ext cx="17"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18" name="Line 134"/>
              <p:cNvSpPr>
                <a:spLocks noChangeAspect="1" noChangeShapeType="1"/>
              </p:cNvSpPr>
              <p:nvPr/>
            </p:nvSpPr>
            <p:spPr bwMode="auto">
              <a:xfrm flipH="1">
                <a:off x="527" y="1797"/>
                <a:ext cx="17"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19" name="Rectangle 135"/>
              <p:cNvSpPr>
                <a:spLocks noChangeAspect="1" noChangeArrowheads="1"/>
              </p:cNvSpPr>
              <p:nvPr/>
            </p:nvSpPr>
            <p:spPr bwMode="auto">
              <a:xfrm>
                <a:off x="331" y="2762"/>
                <a:ext cx="176"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ru-RU" sz="800">
                    <a:solidFill>
                      <a:srgbClr val="000000"/>
                    </a:solidFill>
                  </a:rPr>
                  <a:t>1000</a:t>
                </a:r>
                <a:endParaRPr lang="ru-RU" sz="800"/>
              </a:p>
            </p:txBody>
          </p:sp>
          <p:sp>
            <p:nvSpPr>
              <p:cNvPr id="426120" name="Rectangle 136"/>
              <p:cNvSpPr>
                <a:spLocks noChangeAspect="1" noChangeArrowheads="1"/>
              </p:cNvSpPr>
              <p:nvPr/>
            </p:nvSpPr>
            <p:spPr bwMode="auto">
              <a:xfrm>
                <a:off x="343" y="2538"/>
                <a:ext cx="164"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ru-RU" sz="800">
                    <a:solidFill>
                      <a:srgbClr val="000000"/>
                    </a:solidFill>
                  </a:rPr>
                  <a:t>1100</a:t>
                </a:r>
                <a:endParaRPr lang="ru-RU" sz="800"/>
              </a:p>
            </p:txBody>
          </p:sp>
          <p:sp>
            <p:nvSpPr>
              <p:cNvPr id="426121" name="Rectangle 137"/>
              <p:cNvSpPr>
                <a:spLocks noChangeAspect="1" noChangeArrowheads="1"/>
              </p:cNvSpPr>
              <p:nvPr/>
            </p:nvSpPr>
            <p:spPr bwMode="auto">
              <a:xfrm>
                <a:off x="351" y="2315"/>
                <a:ext cx="156" cy="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ru-RU" sz="800" b="1">
                    <a:solidFill>
                      <a:srgbClr val="000000"/>
                    </a:solidFill>
                  </a:rPr>
                  <a:t>1200</a:t>
                </a:r>
                <a:endParaRPr lang="ru-RU" sz="800"/>
              </a:p>
            </p:txBody>
          </p:sp>
          <p:sp>
            <p:nvSpPr>
              <p:cNvPr id="426122" name="Rectangle 138"/>
              <p:cNvSpPr>
                <a:spLocks noChangeAspect="1" noChangeArrowheads="1"/>
              </p:cNvSpPr>
              <p:nvPr/>
            </p:nvSpPr>
            <p:spPr bwMode="auto">
              <a:xfrm>
                <a:off x="331" y="2073"/>
                <a:ext cx="17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ru-RU" sz="800">
                    <a:solidFill>
                      <a:srgbClr val="000000"/>
                    </a:solidFill>
                  </a:rPr>
                  <a:t>1300</a:t>
                </a:r>
                <a:endParaRPr lang="ru-RU" sz="800"/>
              </a:p>
            </p:txBody>
          </p:sp>
          <p:sp>
            <p:nvSpPr>
              <p:cNvPr id="426123" name="Rectangle 139"/>
              <p:cNvSpPr>
                <a:spLocks noChangeAspect="1" noChangeArrowheads="1"/>
              </p:cNvSpPr>
              <p:nvPr/>
            </p:nvSpPr>
            <p:spPr bwMode="auto">
              <a:xfrm>
                <a:off x="331" y="1841"/>
                <a:ext cx="176"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ru-RU" sz="800">
                    <a:solidFill>
                      <a:srgbClr val="000000"/>
                    </a:solidFill>
                  </a:rPr>
                  <a:t>1400</a:t>
                </a:r>
                <a:endParaRPr lang="ru-RU" sz="800"/>
              </a:p>
            </p:txBody>
          </p:sp>
          <p:sp>
            <p:nvSpPr>
              <p:cNvPr id="426124" name="Rectangle 140"/>
              <p:cNvSpPr>
                <a:spLocks noChangeAspect="1" noChangeArrowheads="1"/>
              </p:cNvSpPr>
              <p:nvPr/>
            </p:nvSpPr>
            <p:spPr bwMode="auto">
              <a:xfrm>
                <a:off x="319" y="1663"/>
                <a:ext cx="18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ru-RU" sz="800">
                    <a:solidFill>
                      <a:srgbClr val="000000"/>
                    </a:solidFill>
                  </a:rPr>
                  <a:t>1500</a:t>
                </a:r>
                <a:endParaRPr lang="ru-RU" sz="800"/>
              </a:p>
            </p:txBody>
          </p:sp>
          <p:sp>
            <p:nvSpPr>
              <p:cNvPr id="426125" name="Line 141"/>
              <p:cNvSpPr>
                <a:spLocks noChangeAspect="1" noChangeShapeType="1"/>
              </p:cNvSpPr>
              <p:nvPr/>
            </p:nvSpPr>
            <p:spPr bwMode="auto">
              <a:xfrm>
                <a:off x="630" y="2601"/>
                <a:ext cx="103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26" name="Line 142"/>
              <p:cNvSpPr>
                <a:spLocks noChangeAspect="1" noChangeShapeType="1"/>
              </p:cNvSpPr>
              <p:nvPr/>
            </p:nvSpPr>
            <p:spPr bwMode="auto">
              <a:xfrm>
                <a:off x="630" y="2372"/>
                <a:ext cx="103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27" name="Line 143"/>
              <p:cNvSpPr>
                <a:spLocks noChangeAspect="1" noChangeShapeType="1"/>
              </p:cNvSpPr>
              <p:nvPr/>
            </p:nvSpPr>
            <p:spPr bwMode="auto">
              <a:xfrm>
                <a:off x="630" y="2142"/>
                <a:ext cx="103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28" name="Line 144"/>
              <p:cNvSpPr>
                <a:spLocks noChangeAspect="1" noChangeShapeType="1"/>
              </p:cNvSpPr>
              <p:nvPr/>
            </p:nvSpPr>
            <p:spPr bwMode="auto">
              <a:xfrm>
                <a:off x="630" y="1913"/>
                <a:ext cx="103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29" name="Line 145"/>
              <p:cNvSpPr>
                <a:spLocks noChangeAspect="1" noChangeShapeType="1"/>
              </p:cNvSpPr>
              <p:nvPr/>
            </p:nvSpPr>
            <p:spPr bwMode="auto">
              <a:xfrm>
                <a:off x="630" y="1682"/>
                <a:ext cx="103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30" name="Freeform 146"/>
              <p:cNvSpPr>
                <a:spLocks noChangeAspect="1"/>
              </p:cNvSpPr>
              <p:nvPr/>
            </p:nvSpPr>
            <p:spPr bwMode="auto">
              <a:xfrm>
                <a:off x="630" y="1735"/>
                <a:ext cx="1038" cy="644"/>
              </a:xfrm>
              <a:custGeom>
                <a:avLst/>
                <a:gdLst>
                  <a:gd name="T0" fmla="*/ 0 w 4333"/>
                  <a:gd name="T1" fmla="*/ 1041 h 2429"/>
                  <a:gd name="T2" fmla="*/ 433 w 4333"/>
                  <a:gd name="T3" fmla="*/ 1215 h 2429"/>
                  <a:gd name="T4" fmla="*/ 867 w 4333"/>
                  <a:gd name="T5" fmla="*/ 1475 h 2429"/>
                  <a:gd name="T6" fmla="*/ 1300 w 4333"/>
                  <a:gd name="T7" fmla="*/ 1865 h 2429"/>
                  <a:gd name="T8" fmla="*/ 1733 w 4333"/>
                  <a:gd name="T9" fmla="*/ 2256 h 2429"/>
                  <a:gd name="T10" fmla="*/ 2166 w 4333"/>
                  <a:gd name="T11" fmla="*/ 2429 h 2429"/>
                  <a:gd name="T12" fmla="*/ 2600 w 4333"/>
                  <a:gd name="T13" fmla="*/ 1735 h 2429"/>
                  <a:gd name="T14" fmla="*/ 3033 w 4333"/>
                  <a:gd name="T15" fmla="*/ 1128 h 2429"/>
                  <a:gd name="T16" fmla="*/ 3467 w 4333"/>
                  <a:gd name="T17" fmla="*/ 737 h 2429"/>
                  <a:gd name="T18" fmla="*/ 3900 w 4333"/>
                  <a:gd name="T19" fmla="*/ 347 h 2429"/>
                  <a:gd name="T20" fmla="*/ 4333 w 4333"/>
                  <a:gd name="T21" fmla="*/ 0 h 2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33" h="2429">
                    <a:moveTo>
                      <a:pt x="0" y="1041"/>
                    </a:moveTo>
                    <a:lnTo>
                      <a:pt x="433" y="1215"/>
                    </a:lnTo>
                    <a:lnTo>
                      <a:pt x="867" y="1475"/>
                    </a:lnTo>
                    <a:lnTo>
                      <a:pt x="1300" y="1865"/>
                    </a:lnTo>
                    <a:lnTo>
                      <a:pt x="1733" y="2256"/>
                    </a:lnTo>
                    <a:lnTo>
                      <a:pt x="2166" y="2429"/>
                    </a:lnTo>
                    <a:lnTo>
                      <a:pt x="2600" y="1735"/>
                    </a:lnTo>
                    <a:lnTo>
                      <a:pt x="3033" y="1128"/>
                    </a:lnTo>
                    <a:lnTo>
                      <a:pt x="3467" y="737"/>
                    </a:lnTo>
                    <a:lnTo>
                      <a:pt x="3900" y="347"/>
                    </a:lnTo>
                    <a:lnTo>
                      <a:pt x="4333" y="0"/>
                    </a:lnTo>
                  </a:path>
                </a:pathLst>
              </a:custGeom>
              <a:noFill/>
              <a:ln w="158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26131" name="Line 147"/>
              <p:cNvSpPr>
                <a:spLocks noChangeAspect="1" noChangeShapeType="1"/>
              </p:cNvSpPr>
              <p:nvPr/>
            </p:nvSpPr>
            <p:spPr bwMode="auto">
              <a:xfrm>
                <a:off x="630" y="2700"/>
                <a:ext cx="1038"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32" name="Line 148"/>
              <p:cNvSpPr>
                <a:spLocks noChangeAspect="1" noChangeShapeType="1"/>
              </p:cNvSpPr>
              <p:nvPr/>
            </p:nvSpPr>
            <p:spPr bwMode="auto">
              <a:xfrm flipV="1">
                <a:off x="901" y="2601"/>
                <a:ext cx="0" cy="93"/>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33" name="Rectangle 149"/>
              <p:cNvSpPr>
                <a:spLocks noChangeAspect="1" noChangeArrowheads="1"/>
              </p:cNvSpPr>
              <p:nvPr/>
            </p:nvSpPr>
            <p:spPr bwMode="auto">
              <a:xfrm>
                <a:off x="874" y="2691"/>
                <a:ext cx="52" cy="5"/>
              </a:xfrm>
              <a:prstGeom prst="rect">
                <a:avLst/>
              </a:prstGeom>
              <a:solidFill>
                <a:srgbClr val="FF0000"/>
              </a:solidFill>
              <a:ln w="28575">
                <a:solidFill>
                  <a:srgbClr val="FF0000"/>
                </a:solidFill>
                <a:miter lim="800000"/>
                <a:headEnd/>
                <a:tailEnd/>
              </a:ln>
            </p:spPr>
            <p:txBody>
              <a:bodyPr/>
              <a:lstStyle/>
              <a:p>
                <a:endParaRPr lang="de-DE"/>
              </a:p>
            </p:txBody>
          </p:sp>
          <p:sp>
            <p:nvSpPr>
              <p:cNvPr id="426134" name="Rectangle 150"/>
              <p:cNvSpPr>
                <a:spLocks noChangeAspect="1" noChangeArrowheads="1"/>
              </p:cNvSpPr>
              <p:nvPr/>
            </p:nvSpPr>
            <p:spPr bwMode="auto">
              <a:xfrm>
                <a:off x="874" y="2589"/>
                <a:ext cx="52" cy="5"/>
              </a:xfrm>
              <a:prstGeom prst="rect">
                <a:avLst/>
              </a:prstGeom>
              <a:solidFill>
                <a:srgbClr val="FF0000"/>
              </a:solidFill>
              <a:ln w="28575">
                <a:solidFill>
                  <a:srgbClr val="FF0000"/>
                </a:solidFill>
                <a:miter lim="800000"/>
                <a:headEnd/>
                <a:tailEnd/>
              </a:ln>
            </p:spPr>
            <p:txBody>
              <a:bodyPr/>
              <a:lstStyle/>
              <a:p>
                <a:endParaRPr lang="de-DE"/>
              </a:p>
            </p:txBody>
          </p:sp>
          <p:sp>
            <p:nvSpPr>
              <p:cNvPr id="426135" name="Text Box 151"/>
              <p:cNvSpPr txBox="1">
                <a:spLocks noChangeAspect="1" noChangeArrowheads="1"/>
              </p:cNvSpPr>
              <p:nvPr/>
            </p:nvSpPr>
            <p:spPr bwMode="auto">
              <a:xfrm>
                <a:off x="460" y="1440"/>
                <a:ext cx="1240" cy="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sz="1200">
                    <a:latin typeface="Times New Roman" pitchFamily="18" charset="0"/>
                  </a:rPr>
                  <a:t> </a:t>
                </a:r>
                <a:r>
                  <a:rPr lang="fr-FR" sz="1400" b="1">
                    <a:latin typeface="Times New Roman" pitchFamily="18" charset="0"/>
                  </a:rPr>
                  <a:t>T, </a:t>
                </a:r>
                <a:r>
                  <a:rPr lang="fr-FR" sz="1400" b="1">
                    <a:latin typeface="Times New Roman" pitchFamily="18" charset="0"/>
                    <a:sym typeface="Symbol" pitchFamily="18" charset="2"/>
                  </a:rPr>
                  <a:t></a:t>
                </a:r>
                <a:r>
                  <a:rPr lang="fr-FR" sz="1400" b="1">
                    <a:latin typeface="Times New Roman" pitchFamily="18" charset="0"/>
                  </a:rPr>
                  <a:t>C                     </a:t>
                </a:r>
                <a:r>
                  <a:rPr lang="ru-RU" sz="1400" b="1">
                    <a:latin typeface="Times New Roman" pitchFamily="18" charset="0"/>
                  </a:rPr>
                  <a:t> </a:t>
                </a:r>
                <a:r>
                  <a:rPr lang="en-US" sz="1400" b="1">
                    <a:latin typeface="Times New Roman" pitchFamily="18" charset="0"/>
                  </a:rPr>
                  <a:t>            </a:t>
                </a:r>
                <a:r>
                  <a:rPr lang="fr-FR" sz="1400" b="1">
                    <a:latin typeface="Times New Roman" pitchFamily="18" charset="0"/>
                  </a:rPr>
                  <a:t>MC9</a:t>
                </a:r>
                <a:endParaRPr lang="ru-RU" sz="1400" b="1"/>
              </a:p>
            </p:txBody>
          </p:sp>
          <p:sp>
            <p:nvSpPr>
              <p:cNvPr id="426136" name="Text Box 152"/>
              <p:cNvSpPr txBox="1">
                <a:spLocks noChangeAspect="1" noChangeArrowheads="1"/>
              </p:cNvSpPr>
              <p:nvPr/>
            </p:nvSpPr>
            <p:spPr bwMode="auto">
              <a:xfrm>
                <a:off x="504" y="2964"/>
                <a:ext cx="1358"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400" b="1">
                    <a:latin typeface="Times New Roman" pitchFamily="18" charset="0"/>
                  </a:rPr>
                  <a:t>U, Zr             Mass.%       </a:t>
                </a:r>
                <a:r>
                  <a:rPr lang="ru-RU" sz="1400" b="1">
                    <a:latin typeface="Times New Roman" pitchFamily="18" charset="0"/>
                  </a:rPr>
                  <a:t> </a:t>
                </a:r>
                <a:r>
                  <a:rPr lang="en-US" sz="1400" b="1">
                    <a:latin typeface="Times New Roman" pitchFamily="18" charset="0"/>
                  </a:rPr>
                  <a:t>     </a:t>
                </a:r>
                <a:r>
                  <a:rPr lang="ru-RU" sz="1400" b="1">
                    <a:latin typeface="Times New Roman" pitchFamily="18" charset="0"/>
                  </a:rPr>
                  <a:t> </a:t>
                </a:r>
                <a:r>
                  <a:rPr lang="en-US" sz="1400" b="1">
                    <a:latin typeface="Times New Roman" pitchFamily="18" charset="0"/>
                  </a:rPr>
                  <a:t> Fe</a:t>
                </a:r>
                <a:r>
                  <a:rPr lang="en-US" sz="1400">
                    <a:latin typeface="Times New Roman" pitchFamily="18" charset="0"/>
                  </a:rPr>
                  <a:t>                 </a:t>
                </a:r>
              </a:p>
              <a:p>
                <a:pPr algn="ctr"/>
                <a:endParaRPr lang="ru-RU" sz="1400"/>
              </a:p>
            </p:txBody>
          </p:sp>
          <p:sp>
            <p:nvSpPr>
              <p:cNvPr id="426137" name="AutoShape 153"/>
              <p:cNvSpPr>
                <a:spLocks noChangeAspect="1" noChangeArrowheads="1"/>
              </p:cNvSpPr>
              <p:nvPr/>
            </p:nvSpPr>
            <p:spPr bwMode="auto">
              <a:xfrm>
                <a:off x="784" y="1666"/>
                <a:ext cx="179" cy="1139"/>
              </a:xfrm>
              <a:prstGeom prst="rect">
                <a:avLst/>
              </a:prstGeom>
              <a:noFill/>
              <a:ln>
                <a:noFill/>
              </a:ln>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426138" name="Line 154"/>
              <p:cNvSpPr>
                <a:spLocks noChangeAspect="1" noChangeShapeType="1"/>
              </p:cNvSpPr>
              <p:nvPr/>
            </p:nvSpPr>
            <p:spPr bwMode="auto">
              <a:xfrm flipV="1">
                <a:off x="905" y="1690"/>
                <a:ext cx="0" cy="88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39" name="Line 155"/>
              <p:cNvSpPr>
                <a:spLocks noChangeAspect="1" noChangeShapeType="1"/>
              </p:cNvSpPr>
              <p:nvPr/>
            </p:nvSpPr>
            <p:spPr bwMode="auto">
              <a:xfrm>
                <a:off x="854" y="1690"/>
                <a:ext cx="101"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50" name="Rectangle 166"/>
              <p:cNvSpPr>
                <a:spLocks noChangeAspect="1" noChangeArrowheads="1"/>
              </p:cNvSpPr>
              <p:nvPr/>
            </p:nvSpPr>
            <p:spPr bwMode="auto">
              <a:xfrm>
                <a:off x="1007" y="2901"/>
                <a:ext cx="123" cy="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ru-RU" sz="800" b="1"/>
                  <a:t>60</a:t>
                </a:r>
              </a:p>
            </p:txBody>
          </p:sp>
        </p:grpSp>
        <p:grpSp>
          <p:nvGrpSpPr>
            <p:cNvPr id="426156" name="Group 172"/>
            <p:cNvGrpSpPr>
              <a:grpSpLocks noChangeAspect="1"/>
            </p:cNvGrpSpPr>
            <p:nvPr/>
          </p:nvGrpSpPr>
          <p:grpSpPr bwMode="auto">
            <a:xfrm>
              <a:off x="832" y="2602"/>
              <a:ext cx="139" cy="56"/>
              <a:chOff x="1701" y="1305"/>
              <a:chExt cx="287" cy="121"/>
            </a:xfrm>
          </p:grpSpPr>
          <p:sp>
            <p:nvSpPr>
              <p:cNvPr id="426157" name="Line 173"/>
              <p:cNvSpPr>
                <a:spLocks noChangeAspect="1" noChangeShapeType="1"/>
              </p:cNvSpPr>
              <p:nvPr/>
            </p:nvSpPr>
            <p:spPr bwMode="auto">
              <a:xfrm>
                <a:off x="1986" y="1305"/>
                <a:ext cx="2" cy="12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6158" name="Line 174"/>
              <p:cNvSpPr>
                <a:spLocks noChangeAspect="1" noChangeShapeType="1"/>
              </p:cNvSpPr>
              <p:nvPr/>
            </p:nvSpPr>
            <p:spPr bwMode="auto">
              <a:xfrm>
                <a:off x="1701" y="1305"/>
                <a:ext cx="2" cy="121"/>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grpSp>
        <p:sp>
          <p:nvSpPr>
            <p:cNvPr id="426159" name="Line 175"/>
            <p:cNvSpPr>
              <a:spLocks noChangeAspect="1" noChangeShapeType="1"/>
            </p:cNvSpPr>
            <p:nvPr/>
          </p:nvSpPr>
          <p:spPr bwMode="auto">
            <a:xfrm>
              <a:off x="832" y="2636"/>
              <a:ext cx="140" cy="0"/>
            </a:xfrm>
            <a:prstGeom prst="line">
              <a:avLst/>
            </a:prstGeom>
            <a:noFill/>
            <a:ln w="28575">
              <a:solidFill>
                <a:srgbClr val="CC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426162" name="Rectangle 17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426161" name="Object 177"/>
          <p:cNvGraphicFramePr>
            <a:graphicFrameLocks noChangeAspect="1"/>
          </p:cNvGraphicFramePr>
          <p:nvPr/>
        </p:nvGraphicFramePr>
        <p:xfrm>
          <a:off x="6338888" y="3505200"/>
          <a:ext cx="377825" cy="292100"/>
        </p:xfrm>
        <a:graphic>
          <a:graphicData uri="http://schemas.openxmlformats.org/presentationml/2006/ole">
            <mc:AlternateContent xmlns:mc="http://schemas.openxmlformats.org/markup-compatibility/2006">
              <mc:Choice xmlns:v="urn:schemas-microsoft-com:vml" Requires="v">
                <p:oleObj spid="_x0000_s426165" name="Формула" r:id="rId7" imgW="291960" imgH="228600" progId="Equation.3">
                  <p:embed/>
                </p:oleObj>
              </mc:Choice>
              <mc:Fallback>
                <p:oleObj name="Формула" r:id="rId7" imgW="291960" imgH="228600" progId="Equation.3">
                  <p:embed/>
                  <p:pic>
                    <p:nvPicPr>
                      <p:cNvPr id="0" name="Object 17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38888" y="3505200"/>
                        <a:ext cx="377825"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3"/>
          <p:cNvSpPr>
            <a:spLocks noGrp="1"/>
          </p:cNvSpPr>
          <p:nvPr>
            <p:ph type="sldNum" sz="quarter" idx="10"/>
          </p:nvPr>
        </p:nvSpPr>
        <p:spPr/>
        <p:txBody>
          <a:bodyPr/>
          <a:lstStyle/>
          <a:p>
            <a:r>
              <a:rPr lang="en-GB"/>
              <a:t>                                                 3</a:t>
            </a:r>
            <a:r>
              <a:rPr lang="en-US" sz="1200" baseline="30000"/>
              <a:t>rd </a:t>
            </a:r>
            <a:r>
              <a:rPr lang="en-US" sz="1200"/>
              <a:t>METCOR-P Project Meeting, 27.05.2009,  St Petersburg</a:t>
            </a:r>
            <a:r>
              <a:rPr lang="en-US"/>
              <a:t>    </a:t>
            </a:r>
            <a:r>
              <a:rPr lang="en-GB"/>
              <a:t> </a:t>
            </a:r>
            <a:fld id="{E3E98CED-70F4-4BC4-8A99-F3E98E087B67}" type="slidenum">
              <a:rPr lang="en-GB"/>
              <a:pPr/>
              <a:t>11</a:t>
            </a:fld>
            <a:endParaRPr lang="en-GB"/>
          </a:p>
        </p:txBody>
      </p:sp>
      <p:sp>
        <p:nvSpPr>
          <p:cNvPr id="486402" name="Rectangle 2"/>
          <p:cNvSpPr>
            <a:spLocks noGrp="1" noChangeArrowheads="1"/>
          </p:cNvSpPr>
          <p:nvPr>
            <p:ph type="title"/>
          </p:nvPr>
        </p:nvSpPr>
        <p:spPr>
          <a:xfrm>
            <a:off x="685800" y="481013"/>
            <a:ext cx="7935913" cy="639762"/>
          </a:xfrm>
        </p:spPr>
        <p:txBody>
          <a:bodyPr/>
          <a:lstStyle/>
          <a:p>
            <a:r>
              <a:rPr lang="en-US" sz="2400"/>
              <a:t>A comparison of compositions of the “hot” (metallic body) and “cold” (in the IZ) metallic liquids in MC6 and MCP-1.</a:t>
            </a:r>
            <a:r>
              <a:rPr lang="ru-RU" sz="2400"/>
              <a:t> </a:t>
            </a:r>
            <a:r>
              <a:rPr lang="en-US" sz="2400"/>
              <a:t>A three-liquid system</a:t>
            </a:r>
            <a:endParaRPr lang="ru-RU" sz="2400" b="0">
              <a:solidFill>
                <a:schemeClr val="tx1"/>
              </a:solidFill>
            </a:endParaRPr>
          </a:p>
        </p:txBody>
      </p:sp>
      <p:graphicFrame>
        <p:nvGraphicFramePr>
          <p:cNvPr id="486403" name="Object 3"/>
          <p:cNvGraphicFramePr>
            <a:graphicFrameLocks noChangeAspect="1"/>
          </p:cNvGraphicFramePr>
          <p:nvPr>
            <p:ph idx="1"/>
          </p:nvPr>
        </p:nvGraphicFramePr>
        <p:xfrm>
          <a:off x="889000" y="1425575"/>
          <a:ext cx="6159500" cy="2570163"/>
        </p:xfrm>
        <a:graphic>
          <a:graphicData uri="http://schemas.openxmlformats.org/presentationml/2006/ole">
            <mc:AlternateContent xmlns:mc="http://schemas.openxmlformats.org/markup-compatibility/2006">
              <mc:Choice xmlns:v="urn:schemas-microsoft-com:vml" Requires="v">
                <p:oleObj spid="_x0000_s486408" name="Документ" r:id="rId3" imgW="4033515" imgH="1683521" progId="Word.Document.8">
                  <p:embed/>
                </p:oleObj>
              </mc:Choice>
              <mc:Fallback>
                <p:oleObj name="Документ" r:id="rId3" imgW="4033515" imgH="1683521" progId="Word.Documen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9000" y="1425575"/>
                        <a:ext cx="6159500" cy="2570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86404" name="Text Box 4"/>
          <p:cNvSpPr txBox="1">
            <a:spLocks noChangeArrowheads="1"/>
          </p:cNvSpPr>
          <p:nvPr/>
        </p:nvSpPr>
        <p:spPr bwMode="auto">
          <a:xfrm>
            <a:off x="5118100" y="16462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endParaRPr lang="ru-RU" sz="1800">
              <a:latin typeface="Arial" pitchFamily="34" charset="0"/>
            </a:endParaRPr>
          </a:p>
        </p:txBody>
      </p:sp>
      <p:sp>
        <p:nvSpPr>
          <p:cNvPr id="486405" name="Text Box 5"/>
          <p:cNvSpPr txBox="1">
            <a:spLocks noChangeArrowheads="1"/>
          </p:cNvSpPr>
          <p:nvPr/>
        </p:nvSpPr>
        <p:spPr bwMode="auto">
          <a:xfrm>
            <a:off x="247650" y="3670300"/>
            <a:ext cx="846455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buFont typeface="Wingdings" pitchFamily="2" charset="2"/>
              <a:buChar char="Ø"/>
            </a:pPr>
            <a:r>
              <a:rPr lang="en-US" sz="1600" b="1">
                <a:latin typeface="Arial" pitchFamily="34" charset="0"/>
              </a:rPr>
              <a:t>A considerable difference in compositions of the “hot” and “cold” metallic liquids in a three-liquid system</a:t>
            </a:r>
            <a:endParaRPr lang="ru-RU" sz="1600" b="1">
              <a:latin typeface="Arial" pitchFamily="34" charset="0"/>
            </a:endParaRPr>
          </a:p>
          <a:p>
            <a:endParaRPr lang="ru-RU" sz="1600" b="1">
              <a:latin typeface="Arial" pitchFamily="34" charset="0"/>
            </a:endParaRPr>
          </a:p>
          <a:p>
            <a:pPr>
              <a:buFont typeface="Wingdings" pitchFamily="2" charset="2"/>
              <a:buChar char="Ø"/>
            </a:pPr>
            <a:r>
              <a:rPr lang="ru-RU" sz="1600" b="1">
                <a:latin typeface="Arial" pitchFamily="34" charset="0"/>
              </a:rPr>
              <a:t> </a:t>
            </a:r>
            <a:r>
              <a:rPr lang="en-US" sz="1600" b="1">
                <a:latin typeface="Arial" pitchFamily="34" charset="0"/>
              </a:rPr>
              <a:t>According to the METCOR conditions </a:t>
            </a:r>
            <a:r>
              <a:rPr lang="ru-RU" sz="1600" b="1">
                <a:latin typeface="Arial" pitchFamily="34" charset="0"/>
              </a:rPr>
              <a:t>(</a:t>
            </a:r>
            <a:r>
              <a:rPr lang="en-US" sz="1600" b="1">
                <a:latin typeface="Arial" pitchFamily="34" charset="0"/>
              </a:rPr>
              <a:t>i.e., the fraction of interacting steel is below </a:t>
            </a:r>
            <a:r>
              <a:rPr lang="ru-RU" sz="1600" b="1">
                <a:latin typeface="Arial" pitchFamily="34" charset="0"/>
              </a:rPr>
              <a:t>10</a:t>
            </a:r>
            <a:r>
              <a:rPr lang="en-US" sz="1600" b="1">
                <a:latin typeface="Arial" pitchFamily="34" charset="0"/>
              </a:rPr>
              <a:t>%</a:t>
            </a:r>
            <a:r>
              <a:rPr lang="ru-RU" sz="1600" b="1">
                <a:latin typeface="Arial" pitchFamily="34" charset="0"/>
              </a:rPr>
              <a:t>)</a:t>
            </a:r>
            <a:r>
              <a:rPr lang="en-US" sz="1600" b="1">
                <a:latin typeface="Arial" pitchFamily="34" charset="0"/>
              </a:rPr>
              <a:t>, both liquids are heavy</a:t>
            </a:r>
            <a:endParaRPr lang="ru-RU" sz="1600" b="1">
              <a:latin typeface="Arial" pitchFamily="34" charset="0"/>
            </a:endParaRPr>
          </a:p>
        </p:txBody>
      </p:sp>
      <p:sp>
        <p:nvSpPr>
          <p:cNvPr id="486406" name="Text Box 6"/>
          <p:cNvSpPr txBox="1">
            <a:spLocks noChangeArrowheads="1"/>
          </p:cNvSpPr>
          <p:nvPr/>
        </p:nvSpPr>
        <p:spPr bwMode="auto">
          <a:xfrm>
            <a:off x="603250" y="5103813"/>
            <a:ext cx="7654925" cy="1144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lgn="just">
              <a:lnSpc>
                <a:spcPct val="115000"/>
              </a:lnSpc>
            </a:pPr>
            <a:r>
              <a:rPr lang="en-US" sz="2000" b="1">
                <a:solidFill>
                  <a:srgbClr val="000066"/>
                </a:solidFill>
                <a:latin typeface="Arial" pitchFamily="34" charset="0"/>
              </a:rPr>
              <a:t>Basically, the results of METCOR</a:t>
            </a:r>
            <a:r>
              <a:rPr lang="ru-RU" sz="2000" b="1">
                <a:solidFill>
                  <a:srgbClr val="000066"/>
                </a:solidFill>
                <a:latin typeface="Arial" pitchFamily="34" charset="0"/>
              </a:rPr>
              <a:t> </a:t>
            </a:r>
            <a:r>
              <a:rPr lang="en-US" sz="2000" b="1">
                <a:solidFill>
                  <a:srgbClr val="000066"/>
                </a:solidFill>
                <a:latin typeface="Arial" pitchFamily="34" charset="0"/>
              </a:rPr>
              <a:t>may be used for verifying computational models of the 2- and 3-liquid thermogradient systems</a:t>
            </a:r>
            <a:endParaRPr lang="ru-RU" sz="2000" b="1">
              <a:solidFill>
                <a:srgbClr val="000066"/>
              </a:solidFill>
              <a:latin typeface="Arial" pitchFamily="34" charset="0"/>
            </a:endParaRPr>
          </a:p>
        </p:txBody>
      </p:sp>
    </p:spTree>
  </p:cSld>
  <p:clrMapOvr>
    <a:masterClrMapping/>
  </p:clrMapOvr>
  <p:transition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oliennummernplatzhalter 3"/>
          <p:cNvSpPr>
            <a:spLocks noGrp="1"/>
          </p:cNvSpPr>
          <p:nvPr>
            <p:ph type="sldNum" sz="quarter" idx="10"/>
          </p:nvPr>
        </p:nvSpPr>
        <p:spPr/>
        <p:txBody>
          <a:bodyPr/>
          <a:lstStyle/>
          <a:p>
            <a:r>
              <a:rPr lang="en-GB"/>
              <a:t>                                                 3</a:t>
            </a:r>
            <a:r>
              <a:rPr lang="en-US" sz="1200" baseline="30000"/>
              <a:t>rd </a:t>
            </a:r>
            <a:r>
              <a:rPr lang="en-US" sz="1200"/>
              <a:t>METCOR-P Project Meeting, 27.05.2009,  St Petersburg</a:t>
            </a:r>
            <a:r>
              <a:rPr lang="en-US"/>
              <a:t>    </a:t>
            </a:r>
            <a:r>
              <a:rPr lang="en-GB"/>
              <a:t> </a:t>
            </a:r>
            <a:fld id="{EC40E83D-0E64-48B1-9422-BC417432941F}" type="slidenum">
              <a:rPr lang="en-GB"/>
              <a:pPr/>
              <a:t>12</a:t>
            </a:fld>
            <a:endParaRPr lang="en-GB"/>
          </a:p>
        </p:txBody>
      </p:sp>
      <p:sp>
        <p:nvSpPr>
          <p:cNvPr id="487426" name="Rectangle 2"/>
          <p:cNvSpPr>
            <a:spLocks noGrp="1" noChangeArrowheads="1"/>
          </p:cNvSpPr>
          <p:nvPr>
            <p:ph type="title"/>
          </p:nvPr>
        </p:nvSpPr>
        <p:spPr>
          <a:xfrm>
            <a:off x="863600" y="201613"/>
            <a:ext cx="7772400" cy="639762"/>
          </a:xfrm>
        </p:spPr>
        <p:txBody>
          <a:bodyPr/>
          <a:lstStyle/>
          <a:p>
            <a:r>
              <a:rPr lang="en-US" sz="2400"/>
              <a:t>Corrosion of the cooled vessel steel in the suboxidized  molten corium</a:t>
            </a:r>
            <a:endParaRPr lang="ru-RU" sz="2400"/>
          </a:p>
        </p:txBody>
      </p:sp>
      <p:sp>
        <p:nvSpPr>
          <p:cNvPr id="487427"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487428" name="Rectangle 4"/>
          <p:cNvSpPr>
            <a:spLocks noChangeArrowheads="1"/>
          </p:cNvSpPr>
          <p:nvPr/>
        </p:nvSpPr>
        <p:spPr bwMode="auto">
          <a:xfrm>
            <a:off x="0" y="16621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pSp>
        <p:nvGrpSpPr>
          <p:cNvPr id="487429" name="Group 5"/>
          <p:cNvGrpSpPr>
            <a:grpSpLocks/>
          </p:cNvGrpSpPr>
          <p:nvPr/>
        </p:nvGrpSpPr>
        <p:grpSpPr bwMode="auto">
          <a:xfrm>
            <a:off x="1849438" y="1281113"/>
            <a:ext cx="4279900" cy="2592387"/>
            <a:chOff x="1165" y="807"/>
            <a:chExt cx="2696" cy="1633"/>
          </a:xfrm>
        </p:grpSpPr>
        <p:sp>
          <p:nvSpPr>
            <p:cNvPr id="487430" name="Rectangle 6" descr="Светлый диагональный 1"/>
            <p:cNvSpPr>
              <a:spLocks noChangeArrowheads="1"/>
            </p:cNvSpPr>
            <p:nvPr/>
          </p:nvSpPr>
          <p:spPr bwMode="auto">
            <a:xfrm>
              <a:off x="2192" y="828"/>
              <a:ext cx="559" cy="1334"/>
            </a:xfrm>
            <a:prstGeom prst="rect">
              <a:avLst/>
            </a:prstGeom>
            <a:pattFill prst="ltDnDiag">
              <a:fgClr>
                <a:srgbClr val="000000"/>
              </a:fgClr>
              <a:bgClr>
                <a:srgbClr val="FFFFFF"/>
              </a:bgClr>
            </a:pattFill>
            <a:ln w="9525">
              <a:solidFill>
                <a:srgbClr val="000000"/>
              </a:solidFill>
              <a:miter lim="800000"/>
              <a:headEnd/>
              <a:tailEnd/>
            </a:ln>
          </p:spPr>
          <p:txBody>
            <a:bodyPr/>
            <a:lstStyle/>
            <a:p>
              <a:endParaRPr lang="de-DE"/>
            </a:p>
          </p:txBody>
        </p:sp>
        <p:sp>
          <p:nvSpPr>
            <p:cNvPr id="487431" name="Rectangle 7"/>
            <p:cNvSpPr>
              <a:spLocks noChangeArrowheads="1"/>
            </p:cNvSpPr>
            <p:nvPr/>
          </p:nvSpPr>
          <p:spPr bwMode="auto">
            <a:xfrm>
              <a:off x="1843" y="828"/>
              <a:ext cx="349" cy="1334"/>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487432" name="Rectangle 8"/>
            <p:cNvSpPr>
              <a:spLocks noChangeArrowheads="1"/>
            </p:cNvSpPr>
            <p:nvPr/>
          </p:nvSpPr>
          <p:spPr bwMode="auto">
            <a:xfrm>
              <a:off x="3031" y="828"/>
              <a:ext cx="349" cy="1334"/>
            </a:xfrm>
            <a:prstGeom prst="rect">
              <a:avLst/>
            </a:prstGeom>
            <a:solidFill>
              <a:srgbClr val="00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487433" name="Rectangle 9" descr="Светлый диагональный 2"/>
            <p:cNvSpPr>
              <a:spLocks noChangeArrowheads="1"/>
            </p:cNvSpPr>
            <p:nvPr/>
          </p:nvSpPr>
          <p:spPr bwMode="auto">
            <a:xfrm>
              <a:off x="2472" y="828"/>
              <a:ext cx="559" cy="1334"/>
            </a:xfrm>
            <a:prstGeom prst="rect">
              <a:avLst/>
            </a:prstGeom>
            <a:pattFill prst="ltUpDiag">
              <a:fgClr>
                <a:srgbClr val="000000"/>
              </a:fgClr>
              <a:bgClr>
                <a:srgbClr val="FFFFFF"/>
              </a:bgClr>
            </a:pattFill>
            <a:ln w="9525">
              <a:solidFill>
                <a:srgbClr val="000000"/>
              </a:solidFill>
              <a:miter lim="800000"/>
              <a:headEnd/>
              <a:tailEnd/>
            </a:ln>
          </p:spPr>
          <p:txBody>
            <a:bodyPr/>
            <a:lstStyle/>
            <a:p>
              <a:endParaRPr lang="de-DE"/>
            </a:p>
          </p:txBody>
        </p:sp>
        <p:sp>
          <p:nvSpPr>
            <p:cNvPr id="487434" name="Line 10"/>
            <p:cNvSpPr>
              <a:spLocks noChangeShapeType="1"/>
            </p:cNvSpPr>
            <p:nvPr/>
          </p:nvSpPr>
          <p:spPr bwMode="auto">
            <a:xfrm>
              <a:off x="2192" y="828"/>
              <a:ext cx="0" cy="1334"/>
            </a:xfrm>
            <a:prstGeom prst="line">
              <a:avLst/>
            </a:prstGeom>
            <a:noFill/>
            <a:ln w="762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87435" name="Text Box 11"/>
            <p:cNvSpPr txBox="1">
              <a:spLocks noChangeArrowheads="1"/>
            </p:cNvSpPr>
            <p:nvPr/>
          </p:nvSpPr>
          <p:spPr bwMode="auto">
            <a:xfrm>
              <a:off x="1165" y="807"/>
              <a:ext cx="45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Crust</a:t>
              </a:r>
              <a:endParaRPr lang="ru-RU" sz="1600" b="1">
                <a:latin typeface="Arial" pitchFamily="34" charset="0"/>
              </a:endParaRPr>
            </a:p>
          </p:txBody>
        </p:sp>
        <p:sp>
          <p:nvSpPr>
            <p:cNvPr id="487436" name="Text Box 12"/>
            <p:cNvSpPr txBox="1">
              <a:spLocks noChangeArrowheads="1"/>
            </p:cNvSpPr>
            <p:nvPr/>
          </p:nvSpPr>
          <p:spPr bwMode="auto">
            <a:xfrm>
              <a:off x="1216" y="1305"/>
              <a:ext cx="56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Corium</a:t>
              </a:r>
              <a:endParaRPr lang="ru-RU" sz="1600" b="1">
                <a:latin typeface="Arial" pitchFamily="34" charset="0"/>
              </a:endParaRPr>
            </a:p>
          </p:txBody>
        </p:sp>
        <p:sp>
          <p:nvSpPr>
            <p:cNvPr id="487437" name="Line 13"/>
            <p:cNvSpPr>
              <a:spLocks noChangeShapeType="1"/>
            </p:cNvSpPr>
            <p:nvPr/>
          </p:nvSpPr>
          <p:spPr bwMode="auto">
            <a:xfrm>
              <a:off x="1619" y="920"/>
              <a:ext cx="590" cy="26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87438" name="Text Box 14"/>
            <p:cNvSpPr txBox="1">
              <a:spLocks noChangeArrowheads="1"/>
            </p:cNvSpPr>
            <p:nvPr/>
          </p:nvSpPr>
          <p:spPr bwMode="auto">
            <a:xfrm>
              <a:off x="1935" y="2228"/>
              <a:ext cx="23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IZ</a:t>
              </a:r>
              <a:endParaRPr lang="ru-RU" sz="1600" b="1">
                <a:latin typeface="Arial" pitchFamily="34" charset="0"/>
              </a:endParaRPr>
            </a:p>
          </p:txBody>
        </p:sp>
        <p:sp>
          <p:nvSpPr>
            <p:cNvPr id="487439" name="Line 15"/>
            <p:cNvSpPr>
              <a:spLocks noChangeShapeType="1"/>
            </p:cNvSpPr>
            <p:nvPr/>
          </p:nvSpPr>
          <p:spPr bwMode="auto">
            <a:xfrm flipV="1">
              <a:off x="2127" y="2000"/>
              <a:ext cx="280" cy="32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87440" name="Text Box 16"/>
            <p:cNvSpPr txBox="1">
              <a:spLocks noChangeArrowheads="1"/>
            </p:cNvSpPr>
            <p:nvPr/>
          </p:nvSpPr>
          <p:spPr bwMode="auto">
            <a:xfrm>
              <a:off x="3439" y="854"/>
              <a:ext cx="42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Steel</a:t>
              </a:r>
              <a:endParaRPr lang="ru-RU" sz="1600" b="1">
                <a:latin typeface="Arial" pitchFamily="34" charset="0"/>
              </a:endParaRPr>
            </a:p>
          </p:txBody>
        </p:sp>
        <p:sp>
          <p:nvSpPr>
            <p:cNvPr id="487441" name="Line 17"/>
            <p:cNvSpPr>
              <a:spLocks noChangeShapeType="1"/>
            </p:cNvSpPr>
            <p:nvPr/>
          </p:nvSpPr>
          <p:spPr bwMode="auto">
            <a:xfrm flipH="1">
              <a:off x="2849" y="962"/>
              <a:ext cx="646" cy="12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87442" name="Text Box 18"/>
            <p:cNvSpPr txBox="1">
              <a:spLocks noChangeArrowheads="1"/>
            </p:cNvSpPr>
            <p:nvPr/>
          </p:nvSpPr>
          <p:spPr bwMode="auto">
            <a:xfrm>
              <a:off x="3380" y="1299"/>
              <a:ext cx="47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Water</a:t>
              </a:r>
              <a:endParaRPr lang="ru-RU" sz="1600" b="1">
                <a:latin typeface="Arial" pitchFamily="34" charset="0"/>
              </a:endParaRPr>
            </a:p>
          </p:txBody>
        </p:sp>
      </p:grpSp>
      <p:sp>
        <p:nvSpPr>
          <p:cNvPr id="487443" name="Text Box 19"/>
          <p:cNvSpPr txBox="1">
            <a:spLocks noChangeArrowheads="1"/>
          </p:cNvSpPr>
          <p:nvPr/>
        </p:nvSpPr>
        <p:spPr bwMode="auto">
          <a:xfrm>
            <a:off x="336550" y="3983038"/>
            <a:ext cx="880745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6700" indent="-266700">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buFont typeface="Wingdings" pitchFamily="2" charset="2"/>
              <a:buChar char="Ø"/>
            </a:pPr>
            <a:r>
              <a:rPr lang="en-US" sz="1800" b="1">
                <a:solidFill>
                  <a:srgbClr val="000066"/>
                </a:solidFill>
                <a:latin typeface="Arial" pitchFamily="34" charset="0"/>
              </a:rPr>
              <a:t> The IZ is formed as a result of two processes, namely</a:t>
            </a:r>
            <a:r>
              <a:rPr lang="ru-RU" sz="1800" b="1">
                <a:solidFill>
                  <a:srgbClr val="000066"/>
                </a:solidFill>
                <a:latin typeface="Arial" pitchFamily="34" charset="0"/>
              </a:rPr>
              <a:t>:</a:t>
            </a:r>
          </a:p>
          <a:p>
            <a:r>
              <a:rPr lang="ru-RU" sz="1800" b="1">
                <a:solidFill>
                  <a:srgbClr val="000066"/>
                </a:solidFill>
                <a:latin typeface="Arial" pitchFamily="34" charset="0"/>
              </a:rPr>
              <a:t>   </a:t>
            </a:r>
            <a:r>
              <a:rPr lang="en-US" sz="1800" b="1">
                <a:solidFill>
                  <a:srgbClr val="000066"/>
                </a:solidFill>
                <a:latin typeface="Arial" pitchFamily="34" charset="0"/>
              </a:rPr>
              <a:t> </a:t>
            </a:r>
            <a:r>
              <a:rPr lang="ru-RU" sz="1800" b="1">
                <a:solidFill>
                  <a:srgbClr val="000066"/>
                </a:solidFill>
                <a:latin typeface="Arial" pitchFamily="34" charset="0"/>
              </a:rPr>
              <a:t>  - </a:t>
            </a:r>
            <a:r>
              <a:rPr lang="en-US" sz="1800" b="1">
                <a:solidFill>
                  <a:srgbClr val="000066"/>
                </a:solidFill>
                <a:latin typeface="Arial" pitchFamily="34" charset="0"/>
              </a:rPr>
              <a:t>components repartitioning between the metallic melt in the IZ and</a:t>
            </a:r>
          </a:p>
          <a:p>
            <a:r>
              <a:rPr lang="en-US" sz="1800" b="1">
                <a:solidFill>
                  <a:srgbClr val="000066"/>
                </a:solidFill>
                <a:latin typeface="Arial" pitchFamily="34" charset="0"/>
              </a:rPr>
              <a:t>        molten corium</a:t>
            </a:r>
          </a:p>
          <a:p>
            <a:r>
              <a:rPr lang="en-US" sz="1800" b="1">
                <a:solidFill>
                  <a:srgbClr val="000066"/>
                </a:solidFill>
                <a:latin typeface="Arial" pitchFamily="34" charset="0"/>
              </a:rPr>
              <a:t>      </a:t>
            </a:r>
            <a:r>
              <a:rPr lang="ru-RU" sz="1800" b="1">
                <a:solidFill>
                  <a:srgbClr val="000066"/>
                </a:solidFill>
                <a:latin typeface="Arial" pitchFamily="34" charset="0"/>
              </a:rPr>
              <a:t>- </a:t>
            </a:r>
            <a:r>
              <a:rPr lang="en-US" sz="1800" b="1">
                <a:solidFill>
                  <a:srgbClr val="000066"/>
                </a:solidFill>
                <a:latin typeface="Arial" pitchFamily="34" charset="0"/>
              </a:rPr>
              <a:t>steel dissolution in the metallic melt in the IZ</a:t>
            </a:r>
            <a:endParaRPr lang="ru-RU" sz="1800" b="1">
              <a:solidFill>
                <a:srgbClr val="000066"/>
              </a:solidFill>
              <a:latin typeface="Arial" pitchFamily="34" charset="0"/>
            </a:endParaRPr>
          </a:p>
          <a:p>
            <a:pPr>
              <a:buFont typeface="Wingdings" pitchFamily="2" charset="2"/>
              <a:buChar char="Ø"/>
            </a:pPr>
            <a:r>
              <a:rPr lang="ru-RU" sz="1800" b="1">
                <a:solidFill>
                  <a:srgbClr val="000066"/>
                </a:solidFill>
                <a:latin typeface="Arial" pitchFamily="34" charset="0"/>
              </a:rPr>
              <a:t> </a:t>
            </a:r>
            <a:r>
              <a:rPr lang="en-US" sz="1800" b="1">
                <a:solidFill>
                  <a:srgbClr val="000066"/>
                </a:solidFill>
                <a:latin typeface="Arial" pitchFamily="34" charset="0"/>
              </a:rPr>
              <a:t>Formation of the IZ</a:t>
            </a:r>
            <a:r>
              <a:rPr lang="ru-RU" sz="1800" b="1">
                <a:solidFill>
                  <a:srgbClr val="000066"/>
                </a:solidFill>
                <a:latin typeface="Arial" pitchFamily="34" charset="0"/>
              </a:rPr>
              <a:t> </a:t>
            </a:r>
            <a:r>
              <a:rPr lang="en-US" sz="1800" b="1">
                <a:solidFill>
                  <a:srgbClr val="000066"/>
                </a:solidFill>
                <a:latin typeface="Arial" pitchFamily="34" charset="0"/>
              </a:rPr>
              <a:t>leads to changes in the molten corium composition</a:t>
            </a:r>
            <a:endParaRPr lang="ru-RU" sz="1800" b="1">
              <a:solidFill>
                <a:srgbClr val="000066"/>
              </a:solidFill>
              <a:latin typeface="Arial" pitchFamily="34" charset="0"/>
            </a:endParaRPr>
          </a:p>
          <a:p>
            <a:pPr>
              <a:buFont typeface="Wingdings" pitchFamily="2" charset="2"/>
              <a:buChar char="Ø"/>
            </a:pPr>
            <a:r>
              <a:rPr lang="ru-RU" sz="1800" b="1">
                <a:solidFill>
                  <a:srgbClr val="000066"/>
                </a:solidFill>
                <a:latin typeface="Arial" pitchFamily="34" charset="0"/>
              </a:rPr>
              <a:t> </a:t>
            </a:r>
            <a:r>
              <a:rPr lang="en-US" sz="1800" b="1">
                <a:solidFill>
                  <a:srgbClr val="000066"/>
                </a:solidFill>
                <a:latin typeface="Arial" pitchFamily="34" charset="0"/>
              </a:rPr>
              <a:t>A model for calculating the depth of corrosion and the U and Zr masses transferred into IZ is additionally required for determination of pool composition and structure</a:t>
            </a:r>
            <a:endParaRPr lang="ru-RU" sz="1800" b="1">
              <a:solidFill>
                <a:srgbClr val="000066"/>
              </a:solidFill>
              <a:latin typeface="Arial" pitchFamily="34" charset="0"/>
            </a:endParaRPr>
          </a:p>
        </p:txBody>
      </p:sp>
    </p:spTree>
  </p:cSld>
  <p:clrMapOvr>
    <a:masterClrMapping/>
  </p:clrMapOvr>
  <p:transition advClick="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Foliennummernplatzhalter 3"/>
          <p:cNvSpPr>
            <a:spLocks noGrp="1"/>
          </p:cNvSpPr>
          <p:nvPr>
            <p:ph type="sldNum" sz="quarter" idx="10"/>
          </p:nvPr>
        </p:nvSpPr>
        <p:spPr/>
        <p:txBody>
          <a:bodyPr/>
          <a:lstStyle/>
          <a:p>
            <a:r>
              <a:rPr lang="en-GB"/>
              <a:t>                                                 3</a:t>
            </a:r>
            <a:r>
              <a:rPr lang="en-US" sz="1200" baseline="30000"/>
              <a:t>rd </a:t>
            </a:r>
            <a:r>
              <a:rPr lang="en-US" sz="1200"/>
              <a:t>METCOR-P Project Meeting, 27.05.2009,  St Petersburg</a:t>
            </a:r>
            <a:r>
              <a:rPr lang="en-US"/>
              <a:t>    </a:t>
            </a:r>
            <a:r>
              <a:rPr lang="en-GB"/>
              <a:t> </a:t>
            </a:r>
            <a:fld id="{7FF0537F-D8D5-4811-835D-A1EC8BF6EF21}" type="slidenum">
              <a:rPr lang="en-GB"/>
              <a:pPr/>
              <a:t>13</a:t>
            </a:fld>
            <a:endParaRPr lang="en-GB"/>
          </a:p>
        </p:txBody>
      </p:sp>
      <p:sp>
        <p:nvSpPr>
          <p:cNvPr id="488450" name="Rectangle 2"/>
          <p:cNvSpPr>
            <a:spLocks noGrp="1" noChangeArrowheads="1"/>
          </p:cNvSpPr>
          <p:nvPr>
            <p:ph type="title"/>
          </p:nvPr>
        </p:nvSpPr>
        <p:spPr>
          <a:xfrm>
            <a:off x="520700" y="0"/>
            <a:ext cx="7772400" cy="639763"/>
          </a:xfrm>
        </p:spPr>
        <p:txBody>
          <a:bodyPr/>
          <a:lstStyle/>
          <a:p>
            <a:r>
              <a:rPr lang="en-US"/>
              <a:t>Dissolution</a:t>
            </a:r>
            <a:endParaRPr lang="ru-RU" sz="2800"/>
          </a:p>
        </p:txBody>
      </p:sp>
      <p:sp>
        <p:nvSpPr>
          <p:cNvPr id="488451" name="Rectangle 3"/>
          <p:cNvSpPr>
            <a:spLocks noChangeArrowheads="1"/>
          </p:cNvSpPr>
          <p:nvPr/>
        </p:nvSpPr>
        <p:spPr bwMode="auto">
          <a:xfrm>
            <a:off x="304800" y="7953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endParaRPr lang="ru-RU" sz="2800" b="1">
              <a:solidFill>
                <a:srgbClr val="A50021"/>
              </a:solidFill>
            </a:endParaRPr>
          </a:p>
        </p:txBody>
      </p:sp>
      <p:sp>
        <p:nvSpPr>
          <p:cNvPr id="488452" name="Text Box 4"/>
          <p:cNvSpPr txBox="1">
            <a:spLocks noChangeArrowheads="1"/>
          </p:cNvSpPr>
          <p:nvPr/>
        </p:nvSpPr>
        <p:spPr bwMode="auto">
          <a:xfrm>
            <a:off x="377825" y="1069975"/>
            <a:ext cx="7974013"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lgn="just">
              <a:lnSpc>
                <a:spcPct val="110000"/>
              </a:lnSpc>
              <a:spcBef>
                <a:spcPct val="10000"/>
              </a:spcBef>
              <a:spcAft>
                <a:spcPct val="10000"/>
              </a:spcAft>
            </a:pPr>
            <a:r>
              <a:rPr lang="en-US" sz="1800" b="1">
                <a:solidFill>
                  <a:srgbClr val="000066"/>
                </a:solidFill>
                <a:latin typeface="Arial" pitchFamily="34" charset="0"/>
              </a:rPr>
              <a:t>Dissolution will continue as long as the fraction of the liquid phase in the system keeps increasing (not reducing) along with the increasing fraction of the component dissolving in the system </a:t>
            </a:r>
            <a:r>
              <a:rPr lang="en-US" sz="1800" b="1">
                <a:solidFill>
                  <a:srgbClr val="000066"/>
                </a:solidFill>
                <a:latin typeface="Arial" pitchFamily="34" charset="0"/>
                <a:sym typeface="Symbol" pitchFamily="18" charset="2"/>
              </a:rPr>
              <a:t> </a:t>
            </a:r>
            <a:r>
              <a:rPr lang="en-US" sz="1800" b="1" i="1" baseline="-25000">
                <a:solidFill>
                  <a:srgbClr val="000066"/>
                </a:solidFill>
                <a:latin typeface="Arial" pitchFamily="34" charset="0"/>
                <a:sym typeface="Symbol" pitchFamily="18" charset="2"/>
              </a:rPr>
              <a:t>l</a:t>
            </a:r>
            <a:r>
              <a:rPr lang="en-US" sz="1800" b="1">
                <a:solidFill>
                  <a:srgbClr val="000066"/>
                </a:solidFill>
                <a:latin typeface="Arial" pitchFamily="34" charset="0"/>
                <a:sym typeface="Symbol" pitchFamily="18" charset="2"/>
              </a:rPr>
              <a:t> / </a:t>
            </a:r>
            <a:r>
              <a:rPr lang="en-US" sz="1800" b="1" baseline="-25000">
                <a:solidFill>
                  <a:srgbClr val="000066"/>
                </a:solidFill>
                <a:latin typeface="Arial" pitchFamily="34" charset="0"/>
                <a:sym typeface="Symbol" pitchFamily="18" charset="2"/>
              </a:rPr>
              <a:t>i</a:t>
            </a:r>
            <a:r>
              <a:rPr lang="en-US" sz="1800" b="1">
                <a:solidFill>
                  <a:srgbClr val="000066"/>
                </a:solidFill>
                <a:latin typeface="Arial" pitchFamily="34" charset="0"/>
                <a:sym typeface="Symbol" pitchFamily="18" charset="2"/>
              </a:rPr>
              <a:t>  0</a:t>
            </a:r>
            <a:endParaRPr lang="ru-RU" sz="1800" b="1">
              <a:solidFill>
                <a:srgbClr val="000066"/>
              </a:solidFill>
              <a:latin typeface="Arial" pitchFamily="34" charset="0"/>
              <a:sym typeface="Symbol" pitchFamily="18" charset="2"/>
            </a:endParaRPr>
          </a:p>
        </p:txBody>
      </p:sp>
      <p:sp>
        <p:nvSpPr>
          <p:cNvPr id="488453"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488454" name="Rectangle 6"/>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488455" name="Text Box 7"/>
          <p:cNvSpPr txBox="1">
            <a:spLocks noChangeArrowheads="1"/>
          </p:cNvSpPr>
          <p:nvPr/>
        </p:nvSpPr>
        <p:spPr bwMode="auto">
          <a:xfrm>
            <a:off x="298450" y="2328863"/>
            <a:ext cx="7645400" cy="611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600" b="1">
                <a:solidFill>
                  <a:srgbClr val="000066"/>
                </a:solidFill>
                <a:latin typeface="Arial" pitchFamily="34" charset="0"/>
              </a:rPr>
              <a:t>  </a:t>
            </a:r>
            <a:r>
              <a:rPr lang="en-US" sz="1800" b="1">
                <a:solidFill>
                  <a:srgbClr val="000066"/>
                </a:solidFill>
                <a:latin typeface="Arial" pitchFamily="34" charset="0"/>
              </a:rPr>
              <a:t>The dissolution boundary criterion</a:t>
            </a:r>
            <a:r>
              <a:rPr lang="ru-RU" sz="1800" b="1">
                <a:solidFill>
                  <a:srgbClr val="000066"/>
                </a:solidFill>
                <a:latin typeface="Arial" pitchFamily="34" charset="0"/>
              </a:rPr>
              <a:t> </a:t>
            </a:r>
            <a:r>
              <a:rPr lang="en-US" sz="1800" b="1">
                <a:solidFill>
                  <a:srgbClr val="000066"/>
                </a:solidFill>
                <a:latin typeface="Arial" pitchFamily="34" charset="0"/>
                <a:sym typeface="Symbol" pitchFamily="18" charset="2"/>
              </a:rPr>
              <a:t> </a:t>
            </a:r>
            <a:r>
              <a:rPr lang="en-US" sz="1800" b="1" i="1" baseline="-25000">
                <a:solidFill>
                  <a:srgbClr val="000066"/>
                </a:solidFill>
                <a:latin typeface="Arial" pitchFamily="34" charset="0"/>
                <a:sym typeface="Symbol" pitchFamily="18" charset="2"/>
              </a:rPr>
              <a:t>l</a:t>
            </a:r>
            <a:r>
              <a:rPr lang="en-US" sz="1800" b="1">
                <a:solidFill>
                  <a:srgbClr val="000066"/>
                </a:solidFill>
                <a:latin typeface="Arial" pitchFamily="34" charset="0"/>
                <a:sym typeface="Symbol" pitchFamily="18" charset="2"/>
              </a:rPr>
              <a:t> / </a:t>
            </a:r>
            <a:r>
              <a:rPr lang="en-US" sz="1800" b="1" baseline="-25000">
                <a:solidFill>
                  <a:srgbClr val="000066"/>
                </a:solidFill>
                <a:latin typeface="Arial" pitchFamily="34" charset="0"/>
                <a:sym typeface="Symbol" pitchFamily="18" charset="2"/>
              </a:rPr>
              <a:t>i</a:t>
            </a:r>
            <a:r>
              <a:rPr lang="en-US" sz="1800" b="1">
                <a:solidFill>
                  <a:srgbClr val="000066"/>
                </a:solidFill>
                <a:latin typeface="Arial" pitchFamily="34" charset="0"/>
                <a:sym typeface="Symbol" pitchFamily="18" charset="2"/>
              </a:rPr>
              <a:t> &lt; 0, </a:t>
            </a:r>
            <a:r>
              <a:rPr lang="en-US" sz="1800" b="1" baseline="-25000">
                <a:solidFill>
                  <a:srgbClr val="000066"/>
                </a:solidFill>
                <a:latin typeface="Arial" pitchFamily="34" charset="0"/>
                <a:sym typeface="Symbol" pitchFamily="18" charset="2"/>
              </a:rPr>
              <a:t>i</a:t>
            </a:r>
            <a:r>
              <a:rPr lang="en-US" sz="1800" baseline="-25000">
                <a:latin typeface="Arial" pitchFamily="34" charset="0"/>
                <a:sym typeface="Symbol" pitchFamily="18" charset="2"/>
              </a:rPr>
              <a:t> </a:t>
            </a:r>
            <a:r>
              <a:rPr lang="en-US" sz="1800" b="1">
                <a:solidFill>
                  <a:srgbClr val="000066"/>
                </a:solidFill>
                <a:latin typeface="Arial" pitchFamily="34" charset="0"/>
                <a:sym typeface="Symbol" pitchFamily="18" charset="2"/>
              </a:rPr>
              <a:t>=</a:t>
            </a:r>
            <a:r>
              <a:rPr lang="en-US" sz="1800" baseline="-25000">
                <a:latin typeface="Arial" pitchFamily="34" charset="0"/>
                <a:sym typeface="Symbol" pitchFamily="18" charset="2"/>
              </a:rPr>
              <a:t> </a:t>
            </a:r>
            <a:r>
              <a:rPr lang="en-US" sz="1800" b="1">
                <a:solidFill>
                  <a:srgbClr val="000066"/>
                </a:solidFill>
                <a:latin typeface="Arial" pitchFamily="34" charset="0"/>
                <a:sym typeface="Symbol" pitchFamily="18" charset="2"/>
              </a:rPr>
              <a:t></a:t>
            </a:r>
            <a:r>
              <a:rPr lang="en-US" sz="1800" b="1" baseline="-25000">
                <a:solidFill>
                  <a:srgbClr val="000066"/>
                </a:solidFill>
                <a:latin typeface="Arial" pitchFamily="34" charset="0"/>
                <a:sym typeface="Symbol" pitchFamily="18" charset="2"/>
              </a:rPr>
              <a:t>i</a:t>
            </a:r>
            <a:r>
              <a:rPr lang="en-US" sz="1800" b="1" baseline="30000">
                <a:solidFill>
                  <a:srgbClr val="000066"/>
                </a:solidFill>
                <a:latin typeface="Arial" pitchFamily="34" charset="0"/>
                <a:sym typeface="Symbol" pitchFamily="18" charset="2"/>
              </a:rPr>
              <a:t>min</a:t>
            </a:r>
            <a:r>
              <a:rPr lang="en-US" sz="1800">
                <a:latin typeface="Arial" pitchFamily="34" charset="0"/>
                <a:sym typeface="Symbol" pitchFamily="18" charset="2"/>
              </a:rPr>
              <a:t> </a:t>
            </a:r>
            <a:endParaRPr lang="ru-RU" sz="1800" b="1" baseline="-25000">
              <a:solidFill>
                <a:srgbClr val="000066"/>
              </a:solidFill>
              <a:latin typeface="Arial" pitchFamily="34" charset="0"/>
              <a:sym typeface="Symbol" pitchFamily="18" charset="2"/>
            </a:endParaRPr>
          </a:p>
          <a:p>
            <a:r>
              <a:rPr lang="ru-RU" sz="1600">
                <a:solidFill>
                  <a:srgbClr val="000066"/>
                </a:solidFill>
                <a:latin typeface="Arial" pitchFamily="34" charset="0"/>
              </a:rPr>
              <a:t> </a:t>
            </a:r>
          </a:p>
        </p:txBody>
      </p:sp>
      <p:grpSp>
        <p:nvGrpSpPr>
          <p:cNvPr id="488483" name="Group 35"/>
          <p:cNvGrpSpPr>
            <a:grpSpLocks/>
          </p:cNvGrpSpPr>
          <p:nvPr/>
        </p:nvGrpSpPr>
        <p:grpSpPr bwMode="auto">
          <a:xfrm>
            <a:off x="-133350" y="3508375"/>
            <a:ext cx="5322888" cy="2719388"/>
            <a:chOff x="-84" y="2210"/>
            <a:chExt cx="3353" cy="1713"/>
          </a:xfrm>
        </p:grpSpPr>
        <p:grpSp>
          <p:nvGrpSpPr>
            <p:cNvPr id="488457" name="Group 9"/>
            <p:cNvGrpSpPr>
              <a:grpSpLocks noChangeAspect="1"/>
            </p:cNvGrpSpPr>
            <p:nvPr/>
          </p:nvGrpSpPr>
          <p:grpSpPr bwMode="auto">
            <a:xfrm>
              <a:off x="354" y="2210"/>
              <a:ext cx="2915" cy="1713"/>
              <a:chOff x="450" y="1882"/>
              <a:chExt cx="2649" cy="1557"/>
            </a:xfrm>
          </p:grpSpPr>
          <p:sp>
            <p:nvSpPr>
              <p:cNvPr id="488458" name="Text Box 10"/>
              <p:cNvSpPr txBox="1">
                <a:spLocks noChangeAspect="1" noChangeArrowheads="1"/>
              </p:cNvSpPr>
              <p:nvPr/>
            </p:nvSpPr>
            <p:spPr bwMode="auto">
              <a:xfrm>
                <a:off x="2750" y="1882"/>
                <a:ext cx="349"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z="1600" b="1">
                    <a:latin typeface="Times New Roman" pitchFamily="18" charset="0"/>
                  </a:rPr>
                  <a:t>Т</a:t>
                </a:r>
                <a:r>
                  <a:rPr lang="ru-RU" sz="1600" b="1" baseline="-25000">
                    <a:latin typeface="Times New Roman" pitchFamily="18" charset="0"/>
                  </a:rPr>
                  <a:t>А</a:t>
                </a:r>
                <a:endParaRPr lang="ru-RU" sz="1600" b="1"/>
              </a:p>
            </p:txBody>
          </p:sp>
          <p:grpSp>
            <p:nvGrpSpPr>
              <p:cNvPr id="488459" name="Group 11"/>
              <p:cNvGrpSpPr>
                <a:grpSpLocks noChangeAspect="1"/>
              </p:cNvGrpSpPr>
              <p:nvPr/>
            </p:nvGrpSpPr>
            <p:grpSpPr bwMode="auto">
              <a:xfrm>
                <a:off x="508" y="2017"/>
                <a:ext cx="2228" cy="1224"/>
                <a:chOff x="3573" y="414"/>
                <a:chExt cx="5400" cy="3060"/>
              </a:xfrm>
            </p:grpSpPr>
            <p:sp>
              <p:nvSpPr>
                <p:cNvPr id="488460" name="Line 12"/>
                <p:cNvSpPr>
                  <a:spLocks noChangeAspect="1" noChangeShapeType="1"/>
                </p:cNvSpPr>
                <p:nvPr/>
              </p:nvSpPr>
              <p:spPr bwMode="auto">
                <a:xfrm>
                  <a:off x="3573" y="3474"/>
                  <a:ext cx="54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88461" name="Line 13"/>
                <p:cNvSpPr>
                  <a:spLocks noChangeAspect="1" noChangeShapeType="1"/>
                </p:cNvSpPr>
                <p:nvPr/>
              </p:nvSpPr>
              <p:spPr bwMode="auto">
                <a:xfrm flipV="1">
                  <a:off x="3573" y="414"/>
                  <a:ext cx="0" cy="306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88462" name="Line 14"/>
                <p:cNvSpPr>
                  <a:spLocks noChangeAspect="1" noChangeShapeType="1"/>
                </p:cNvSpPr>
                <p:nvPr/>
              </p:nvSpPr>
              <p:spPr bwMode="auto">
                <a:xfrm flipV="1">
                  <a:off x="8973" y="414"/>
                  <a:ext cx="0" cy="306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88463" name="Line 15"/>
                <p:cNvSpPr>
                  <a:spLocks noChangeAspect="1" noChangeShapeType="1"/>
                </p:cNvSpPr>
                <p:nvPr/>
              </p:nvSpPr>
              <p:spPr bwMode="auto">
                <a:xfrm>
                  <a:off x="3573" y="2412"/>
                  <a:ext cx="54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88464" name="Line 16"/>
                <p:cNvSpPr>
                  <a:spLocks noChangeAspect="1" noChangeShapeType="1"/>
                </p:cNvSpPr>
                <p:nvPr/>
              </p:nvSpPr>
              <p:spPr bwMode="auto">
                <a:xfrm flipV="1">
                  <a:off x="6813" y="594"/>
                  <a:ext cx="2160" cy="18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88465" name="Line 17"/>
                <p:cNvSpPr>
                  <a:spLocks noChangeAspect="1" noChangeShapeType="1"/>
                </p:cNvSpPr>
                <p:nvPr/>
              </p:nvSpPr>
              <p:spPr bwMode="auto">
                <a:xfrm flipH="1" flipV="1">
                  <a:off x="3573" y="954"/>
                  <a:ext cx="3240" cy="144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sp>
            <p:nvSpPr>
              <p:cNvPr id="488466" name="Line 18"/>
              <p:cNvSpPr>
                <a:spLocks noChangeAspect="1" noChangeShapeType="1"/>
              </p:cNvSpPr>
              <p:nvPr/>
            </p:nvSpPr>
            <p:spPr bwMode="auto">
              <a:xfrm>
                <a:off x="551" y="2443"/>
                <a:ext cx="1177" cy="1"/>
              </a:xfrm>
              <a:prstGeom prst="line">
                <a:avLst/>
              </a:prstGeom>
              <a:noFill/>
              <a:ln w="19050">
                <a:solidFill>
                  <a:srgbClr val="00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88467" name="Line 19"/>
              <p:cNvSpPr>
                <a:spLocks noChangeAspect="1" noChangeShapeType="1"/>
              </p:cNvSpPr>
              <p:nvPr/>
            </p:nvSpPr>
            <p:spPr bwMode="auto">
              <a:xfrm flipV="1">
                <a:off x="1617" y="2435"/>
                <a:ext cx="636" cy="7"/>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488468" name="Line 20"/>
              <p:cNvSpPr>
                <a:spLocks noChangeAspect="1" noChangeShapeType="1"/>
              </p:cNvSpPr>
              <p:nvPr/>
            </p:nvSpPr>
            <p:spPr bwMode="auto">
              <a:xfrm>
                <a:off x="756" y="2443"/>
                <a:ext cx="1" cy="775"/>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488469" name="Line 21"/>
              <p:cNvSpPr>
                <a:spLocks noChangeAspect="1" noChangeShapeType="1"/>
              </p:cNvSpPr>
              <p:nvPr/>
            </p:nvSpPr>
            <p:spPr bwMode="auto">
              <a:xfrm>
                <a:off x="2264" y="2435"/>
                <a:ext cx="1" cy="785"/>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488470" name="Text Box 22"/>
              <p:cNvSpPr txBox="1">
                <a:spLocks noChangeAspect="1" noChangeArrowheads="1"/>
              </p:cNvSpPr>
              <p:nvPr/>
            </p:nvSpPr>
            <p:spPr bwMode="auto">
              <a:xfrm>
                <a:off x="762" y="2425"/>
                <a:ext cx="126"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z="1600" b="1">
                    <a:latin typeface="Times New Roman" pitchFamily="18" charset="0"/>
                  </a:rPr>
                  <a:t>1</a:t>
                </a:r>
                <a:endParaRPr lang="ru-RU" sz="1600"/>
              </a:p>
            </p:txBody>
          </p:sp>
          <p:sp>
            <p:nvSpPr>
              <p:cNvPr id="488471" name="Text Box 23"/>
              <p:cNvSpPr txBox="1">
                <a:spLocks noChangeAspect="1" noChangeArrowheads="1"/>
              </p:cNvSpPr>
              <p:nvPr/>
            </p:nvSpPr>
            <p:spPr bwMode="auto">
              <a:xfrm>
                <a:off x="2279" y="2434"/>
                <a:ext cx="143" cy="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z="1600" b="1">
                    <a:latin typeface="Times New Roman" pitchFamily="18" charset="0"/>
                  </a:rPr>
                  <a:t>2</a:t>
                </a:r>
                <a:endParaRPr lang="ru-RU" sz="1600" b="1"/>
              </a:p>
            </p:txBody>
          </p:sp>
          <p:sp>
            <p:nvSpPr>
              <p:cNvPr id="488472" name="Text Box 24"/>
              <p:cNvSpPr txBox="1">
                <a:spLocks noChangeAspect="1" noChangeArrowheads="1"/>
              </p:cNvSpPr>
              <p:nvPr/>
            </p:nvSpPr>
            <p:spPr bwMode="auto">
              <a:xfrm>
                <a:off x="450" y="3254"/>
                <a:ext cx="240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a:lstStyle/>
              <a:p>
                <a:r>
                  <a:rPr lang="ru-RU" sz="1600" b="1">
                    <a:latin typeface="Times New Roman" pitchFamily="18" charset="0"/>
                  </a:rPr>
                  <a:t>В   </a:t>
                </a:r>
                <a:r>
                  <a:rPr lang="ru-RU" sz="1600" b="1">
                    <a:latin typeface="Times New Roman" pitchFamily="18" charset="0"/>
                    <a:sym typeface="Symbol" pitchFamily="18" charset="2"/>
                  </a:rPr>
                  <a:t></a:t>
                </a:r>
                <a:r>
                  <a:rPr lang="ru-RU" sz="1600" b="1" baseline="-25000">
                    <a:latin typeface="Times New Roman" pitchFamily="18" charset="0"/>
                  </a:rPr>
                  <a:t>А,1</a:t>
                </a:r>
                <a:r>
                  <a:rPr lang="ru-RU" sz="1200" baseline="-25000">
                    <a:latin typeface="Times New Roman" pitchFamily="18" charset="0"/>
                  </a:rPr>
                  <a:t>                                                                                      </a:t>
                </a:r>
                <a:r>
                  <a:rPr lang="en-US" sz="1200" baseline="-25000">
                    <a:latin typeface="Times New Roman" pitchFamily="18" charset="0"/>
                  </a:rPr>
                  <a:t>  </a:t>
                </a:r>
                <a:r>
                  <a:rPr lang="ru-RU" sz="1600" b="1">
                    <a:latin typeface="Times New Roman" pitchFamily="18" charset="0"/>
                    <a:sym typeface="Symbol" pitchFamily="18" charset="2"/>
                  </a:rPr>
                  <a:t></a:t>
                </a:r>
                <a:r>
                  <a:rPr lang="ru-RU" sz="1600" b="1" baseline="-25000">
                    <a:latin typeface="Times New Roman" pitchFamily="18" charset="0"/>
                  </a:rPr>
                  <a:t>А,2</a:t>
                </a:r>
                <a:r>
                  <a:rPr lang="ru-RU" sz="1600" baseline="-25000">
                    <a:latin typeface="Times New Roman" pitchFamily="18" charset="0"/>
                  </a:rPr>
                  <a:t>              </a:t>
                </a:r>
                <a:r>
                  <a:rPr lang="en-US" sz="1600" baseline="-25000">
                    <a:latin typeface="Times New Roman" pitchFamily="18" charset="0"/>
                  </a:rPr>
                  <a:t>   </a:t>
                </a:r>
                <a:r>
                  <a:rPr lang="ru-RU" sz="1600" b="1">
                    <a:latin typeface="Times New Roman" pitchFamily="18" charset="0"/>
                  </a:rPr>
                  <a:t>А</a:t>
                </a:r>
                <a:endParaRPr lang="ru-RU" sz="1600" b="1"/>
              </a:p>
            </p:txBody>
          </p:sp>
          <p:sp>
            <p:nvSpPr>
              <p:cNvPr id="488473" name="Oval 25"/>
              <p:cNvSpPr>
                <a:spLocks noChangeAspect="1" noChangeArrowheads="1"/>
              </p:cNvSpPr>
              <p:nvPr/>
            </p:nvSpPr>
            <p:spPr bwMode="auto">
              <a:xfrm flipH="1">
                <a:off x="739" y="2436"/>
                <a:ext cx="32" cy="27"/>
              </a:xfrm>
              <a:prstGeom prst="ellipse">
                <a:avLst/>
              </a:prstGeom>
              <a:solidFill>
                <a:srgbClr val="000000"/>
              </a:solidFill>
              <a:ln w="9525">
                <a:solidFill>
                  <a:srgbClr val="000000"/>
                </a:solidFill>
                <a:round/>
                <a:headEnd/>
                <a:tailEnd/>
              </a:ln>
            </p:spPr>
            <p:txBody>
              <a:bodyPr/>
              <a:lstStyle/>
              <a:p>
                <a:endParaRPr lang="de-DE"/>
              </a:p>
            </p:txBody>
          </p:sp>
          <p:sp>
            <p:nvSpPr>
              <p:cNvPr id="488474" name="Oval 26"/>
              <p:cNvSpPr>
                <a:spLocks noChangeAspect="1" noChangeArrowheads="1"/>
              </p:cNvSpPr>
              <p:nvPr/>
            </p:nvSpPr>
            <p:spPr bwMode="auto">
              <a:xfrm flipH="1">
                <a:off x="2271" y="2436"/>
                <a:ext cx="27" cy="27"/>
              </a:xfrm>
              <a:prstGeom prst="ellipse">
                <a:avLst/>
              </a:prstGeom>
              <a:solidFill>
                <a:srgbClr val="000000"/>
              </a:solidFill>
              <a:ln w="9525">
                <a:solidFill>
                  <a:srgbClr val="000000"/>
                </a:solidFill>
                <a:round/>
                <a:headEnd/>
                <a:tailEnd/>
              </a:ln>
            </p:spPr>
            <p:txBody>
              <a:bodyPr/>
              <a:lstStyle/>
              <a:p>
                <a:endParaRPr lang="de-DE"/>
              </a:p>
            </p:txBody>
          </p:sp>
        </p:grpSp>
        <p:sp>
          <p:nvSpPr>
            <p:cNvPr id="488475" name="Text Box 27"/>
            <p:cNvSpPr txBox="1">
              <a:spLocks noChangeArrowheads="1"/>
            </p:cNvSpPr>
            <p:nvPr/>
          </p:nvSpPr>
          <p:spPr bwMode="auto">
            <a:xfrm>
              <a:off x="32" y="2254"/>
              <a:ext cx="360"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1600" b="1">
                  <a:latin typeface="Times New Roman" pitchFamily="18" charset="0"/>
                </a:rPr>
                <a:t>T</a:t>
              </a:r>
              <a:r>
                <a:rPr lang="en-US" sz="1600" b="1" baseline="-25000">
                  <a:latin typeface="Times New Roman" pitchFamily="18" charset="0"/>
                </a:rPr>
                <a:t>B</a:t>
              </a:r>
            </a:p>
            <a:p>
              <a:pPr algn="ctr"/>
              <a:endParaRPr lang="ru-RU" sz="1600" b="1"/>
            </a:p>
          </p:txBody>
        </p:sp>
        <p:sp>
          <p:nvSpPr>
            <p:cNvPr id="488476" name="Text Box 28"/>
            <p:cNvSpPr txBox="1">
              <a:spLocks noChangeArrowheads="1"/>
            </p:cNvSpPr>
            <p:nvPr/>
          </p:nvSpPr>
          <p:spPr bwMode="auto">
            <a:xfrm>
              <a:off x="0" y="2662"/>
              <a:ext cx="360"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1600" b="1">
                  <a:latin typeface="Times New Roman" pitchFamily="18" charset="0"/>
                </a:rPr>
                <a:t>T</a:t>
              </a:r>
              <a:r>
                <a:rPr lang="en-US" sz="1600" b="1" baseline="-25000">
                  <a:latin typeface="Times New Roman" pitchFamily="18" charset="0"/>
                </a:rPr>
                <a:t>0</a:t>
              </a:r>
            </a:p>
            <a:p>
              <a:pPr algn="ctr"/>
              <a:endParaRPr lang="ru-RU" sz="1600" b="1"/>
            </a:p>
          </p:txBody>
        </p:sp>
        <p:sp>
          <p:nvSpPr>
            <p:cNvPr id="488477" name="Text Box 29"/>
            <p:cNvSpPr txBox="1">
              <a:spLocks noChangeArrowheads="1"/>
            </p:cNvSpPr>
            <p:nvPr/>
          </p:nvSpPr>
          <p:spPr bwMode="auto">
            <a:xfrm>
              <a:off x="-84" y="3098"/>
              <a:ext cx="520"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1600" b="1">
                  <a:latin typeface="Times New Roman" pitchFamily="18" charset="0"/>
                </a:rPr>
                <a:t>T</a:t>
              </a:r>
              <a:r>
                <a:rPr lang="en-US" sz="1600" b="1" baseline="-25000">
                  <a:latin typeface="Times New Roman" pitchFamily="18" charset="0"/>
                </a:rPr>
                <a:t>eut</a:t>
              </a:r>
            </a:p>
            <a:p>
              <a:pPr algn="ctr"/>
              <a:endParaRPr lang="ru-RU" sz="1600" b="1"/>
            </a:p>
          </p:txBody>
        </p:sp>
      </p:grpSp>
      <p:sp>
        <p:nvSpPr>
          <p:cNvPr id="488478" name="Rectangle 30"/>
          <p:cNvSpPr>
            <a:spLocks noChangeArrowheads="1"/>
          </p:cNvSpPr>
          <p:nvPr/>
        </p:nvSpPr>
        <p:spPr bwMode="auto">
          <a:xfrm>
            <a:off x="0" y="352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488479" name="Object 31"/>
          <p:cNvGraphicFramePr>
            <a:graphicFrameLocks noChangeAspect="1"/>
          </p:cNvGraphicFramePr>
          <p:nvPr/>
        </p:nvGraphicFramePr>
        <p:xfrm>
          <a:off x="4818063" y="3929063"/>
          <a:ext cx="3471862" cy="939800"/>
        </p:xfrm>
        <a:graphic>
          <a:graphicData uri="http://schemas.openxmlformats.org/presentationml/2006/ole">
            <mc:AlternateContent xmlns:mc="http://schemas.openxmlformats.org/markup-compatibility/2006">
              <mc:Choice xmlns:v="urn:schemas-microsoft-com:vml" Requires="v">
                <p:oleObj spid="_x0000_s488484" name="Формула" r:id="rId3" imgW="1727200" imgH="469900" progId="Equation.3">
                  <p:embed/>
                </p:oleObj>
              </mc:Choice>
              <mc:Fallback>
                <p:oleObj name="Формула" r:id="rId3" imgW="1727200" imgH="469900" progId="Equation.3">
                  <p:embed/>
                  <p:pic>
                    <p:nvPicPr>
                      <p:cNvPr id="0" name="Object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18063" y="3929063"/>
                        <a:ext cx="3471862" cy="939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88480" name="Text Box 32"/>
          <p:cNvSpPr txBox="1">
            <a:spLocks noChangeArrowheads="1"/>
          </p:cNvSpPr>
          <p:nvPr/>
        </p:nvSpPr>
        <p:spPr bwMode="auto">
          <a:xfrm>
            <a:off x="4954588" y="4960938"/>
            <a:ext cx="36433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ru-RU" sz="2000" b="1">
                <a:latin typeface="Arial" pitchFamily="34" charset="0"/>
                <a:sym typeface="Symbol" pitchFamily="18" charset="2"/>
              </a:rPr>
              <a:t></a:t>
            </a:r>
            <a:r>
              <a:rPr lang="en-US" sz="2000" b="1" baseline="-25000">
                <a:latin typeface="Arial" pitchFamily="34" charset="0"/>
                <a:sym typeface="Symbol" pitchFamily="18" charset="2"/>
              </a:rPr>
              <a:t>A,2</a:t>
            </a:r>
            <a:r>
              <a:rPr lang="en-US" sz="2000">
                <a:latin typeface="Arial" pitchFamily="34" charset="0"/>
                <a:sym typeface="Symbol" pitchFamily="18" charset="2"/>
              </a:rPr>
              <a:t>= f  (T) is the liquidus line</a:t>
            </a:r>
            <a:endParaRPr lang="ru-RU" sz="2000">
              <a:latin typeface="Arial" pitchFamily="34" charset="0"/>
              <a:sym typeface="Symbol" pitchFamily="18" charset="2"/>
            </a:endParaRPr>
          </a:p>
        </p:txBody>
      </p:sp>
      <p:sp>
        <p:nvSpPr>
          <p:cNvPr id="488481" name="Text Box 33"/>
          <p:cNvSpPr txBox="1">
            <a:spLocks noChangeArrowheads="1"/>
          </p:cNvSpPr>
          <p:nvPr/>
        </p:nvSpPr>
        <p:spPr bwMode="auto">
          <a:xfrm>
            <a:off x="2782888" y="3160713"/>
            <a:ext cx="28209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lgn="ctr"/>
            <a:r>
              <a:rPr lang="en-US" sz="2000" b="1">
                <a:solidFill>
                  <a:srgbClr val="990033"/>
                </a:solidFill>
                <a:latin typeface="Arial" pitchFamily="34" charset="0"/>
              </a:rPr>
              <a:t>Isothermal conditions</a:t>
            </a:r>
            <a:endParaRPr lang="ru-RU" sz="2000" b="1">
              <a:solidFill>
                <a:srgbClr val="990033"/>
              </a:solidFill>
              <a:latin typeface="Arial" pitchFamily="34" charset="0"/>
            </a:endParaRPr>
          </a:p>
        </p:txBody>
      </p:sp>
      <p:sp>
        <p:nvSpPr>
          <p:cNvPr id="488482" name="Text Box 34"/>
          <p:cNvSpPr txBox="1">
            <a:spLocks noChangeArrowheads="1"/>
          </p:cNvSpPr>
          <p:nvPr/>
        </p:nvSpPr>
        <p:spPr bwMode="auto">
          <a:xfrm>
            <a:off x="415925" y="2674938"/>
            <a:ext cx="7880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ru-RU" sz="1800" b="1">
                <a:solidFill>
                  <a:srgbClr val="000066"/>
                </a:solidFill>
                <a:latin typeface="Arial" pitchFamily="34" charset="0"/>
                <a:sym typeface="Symbol" pitchFamily="18" charset="2"/>
              </a:rPr>
              <a:t></a:t>
            </a:r>
            <a:r>
              <a:rPr lang="en-US" sz="1800" b="1" i="1" baseline="-25000">
                <a:solidFill>
                  <a:srgbClr val="000066"/>
                </a:solidFill>
                <a:latin typeface="Arial" pitchFamily="34" charset="0"/>
                <a:sym typeface="Symbol" pitchFamily="18" charset="2"/>
              </a:rPr>
              <a:t>l</a:t>
            </a:r>
            <a:r>
              <a:rPr lang="en-US" sz="1800" b="1" i="1">
                <a:solidFill>
                  <a:srgbClr val="000066"/>
                </a:solidFill>
                <a:latin typeface="Arial" pitchFamily="34" charset="0"/>
                <a:sym typeface="Symbol" pitchFamily="18" charset="2"/>
              </a:rPr>
              <a:t> </a:t>
            </a:r>
            <a:r>
              <a:rPr lang="en-US" sz="1800" b="1">
                <a:solidFill>
                  <a:srgbClr val="000066"/>
                </a:solidFill>
                <a:latin typeface="Arial" pitchFamily="34" charset="0"/>
                <a:sym typeface="Symbol" pitchFamily="18" charset="2"/>
              </a:rPr>
              <a:t>is the liquid phase fraction</a:t>
            </a:r>
            <a:r>
              <a:rPr lang="ru-RU" sz="1800" b="1">
                <a:solidFill>
                  <a:srgbClr val="000066"/>
                </a:solidFill>
                <a:latin typeface="Arial" pitchFamily="34" charset="0"/>
                <a:sym typeface="Symbol" pitchFamily="18" charset="2"/>
              </a:rPr>
              <a:t>; </a:t>
            </a:r>
            <a:r>
              <a:rPr lang="en-US" sz="1800" b="1">
                <a:solidFill>
                  <a:srgbClr val="000066"/>
                </a:solidFill>
                <a:latin typeface="Arial" pitchFamily="34" charset="0"/>
                <a:sym typeface="Symbol" pitchFamily="18" charset="2"/>
              </a:rPr>
              <a:t> </a:t>
            </a:r>
            <a:r>
              <a:rPr lang="ru-RU" sz="1800" b="1">
                <a:solidFill>
                  <a:srgbClr val="000066"/>
                </a:solidFill>
                <a:latin typeface="Arial" pitchFamily="34" charset="0"/>
                <a:sym typeface="Symbol" pitchFamily="18" charset="2"/>
              </a:rPr>
              <a:t>  </a:t>
            </a:r>
            <a:r>
              <a:rPr lang="en-US" sz="1800" b="1" baseline="-25000">
                <a:solidFill>
                  <a:srgbClr val="000066"/>
                </a:solidFill>
                <a:latin typeface="Arial" pitchFamily="34" charset="0"/>
                <a:sym typeface="Symbol" pitchFamily="18" charset="2"/>
              </a:rPr>
              <a:t>i</a:t>
            </a:r>
            <a:r>
              <a:rPr lang="en-US" sz="1800" b="1">
                <a:solidFill>
                  <a:srgbClr val="000066"/>
                </a:solidFill>
                <a:latin typeface="Arial" pitchFamily="34" charset="0"/>
                <a:sym typeface="Symbol" pitchFamily="18" charset="2"/>
              </a:rPr>
              <a:t> is the dissolving component fraction</a:t>
            </a:r>
            <a:endParaRPr lang="ru-RU" sz="1800" b="1">
              <a:solidFill>
                <a:srgbClr val="000066"/>
              </a:solidFill>
              <a:latin typeface="Arial" pitchFamily="34" charset="0"/>
              <a:sym typeface="Symbol" pitchFamily="18" charset="2"/>
            </a:endParaRPr>
          </a:p>
        </p:txBody>
      </p:sp>
    </p:spTree>
  </p:cSld>
  <p:clrMapOvr>
    <a:masterClrMapping/>
  </p:clrMapOvr>
  <p:transition advClick="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Foliennummernplatzhalter 3"/>
          <p:cNvSpPr>
            <a:spLocks noGrp="1"/>
          </p:cNvSpPr>
          <p:nvPr>
            <p:ph type="sldNum" sz="quarter" idx="10"/>
          </p:nvPr>
        </p:nvSpPr>
        <p:spPr/>
        <p:txBody>
          <a:bodyPr/>
          <a:lstStyle/>
          <a:p>
            <a:r>
              <a:rPr lang="en-GB"/>
              <a:t>                                                 3</a:t>
            </a:r>
            <a:r>
              <a:rPr lang="en-US" sz="1200" baseline="30000"/>
              <a:t>rd </a:t>
            </a:r>
            <a:r>
              <a:rPr lang="en-US" sz="1200"/>
              <a:t>METCOR-P Project Meeting, 27.05.2009,  St Petersburg</a:t>
            </a:r>
            <a:r>
              <a:rPr lang="en-US"/>
              <a:t>    </a:t>
            </a:r>
            <a:r>
              <a:rPr lang="en-GB"/>
              <a:t> </a:t>
            </a:r>
            <a:fld id="{EFD2E251-ADF9-4DFF-BFE4-FE5FA1705EA2}" type="slidenum">
              <a:rPr lang="en-GB"/>
              <a:pPr/>
              <a:t>14</a:t>
            </a:fld>
            <a:endParaRPr lang="en-GB"/>
          </a:p>
        </p:txBody>
      </p:sp>
      <p:sp>
        <p:nvSpPr>
          <p:cNvPr id="489474" name="Rectangle 2"/>
          <p:cNvSpPr>
            <a:spLocks noGrp="1" noChangeArrowheads="1"/>
          </p:cNvSpPr>
          <p:nvPr>
            <p:ph type="title"/>
          </p:nvPr>
        </p:nvSpPr>
        <p:spPr>
          <a:xfrm>
            <a:off x="736600" y="263525"/>
            <a:ext cx="7772400" cy="639763"/>
          </a:xfrm>
        </p:spPr>
        <p:txBody>
          <a:bodyPr/>
          <a:lstStyle/>
          <a:p>
            <a:r>
              <a:rPr lang="en-US"/>
              <a:t>Dissolution</a:t>
            </a:r>
            <a:r>
              <a:rPr lang="ru-RU"/>
              <a:t> (2)</a:t>
            </a:r>
            <a:br>
              <a:rPr lang="ru-RU"/>
            </a:br>
            <a:r>
              <a:rPr lang="en-US" sz="2800"/>
              <a:t>Thermogradient conditions</a:t>
            </a:r>
            <a:endParaRPr lang="ru-RU" sz="2800"/>
          </a:p>
        </p:txBody>
      </p:sp>
      <p:sp>
        <p:nvSpPr>
          <p:cNvPr id="489475"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489476" name="Text Box 4"/>
          <p:cNvSpPr txBox="1">
            <a:spLocks noChangeArrowheads="1"/>
          </p:cNvSpPr>
          <p:nvPr/>
        </p:nvSpPr>
        <p:spPr bwMode="auto">
          <a:xfrm>
            <a:off x="4953000" y="4349750"/>
            <a:ext cx="16779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endParaRPr lang="ru-RU" sz="1800">
              <a:latin typeface="Arial" pitchFamily="34" charset="0"/>
            </a:endParaRPr>
          </a:p>
        </p:txBody>
      </p:sp>
      <p:grpSp>
        <p:nvGrpSpPr>
          <p:cNvPr id="489478" name="Group 6"/>
          <p:cNvGrpSpPr>
            <a:grpSpLocks/>
          </p:cNvGrpSpPr>
          <p:nvPr/>
        </p:nvGrpSpPr>
        <p:grpSpPr bwMode="auto">
          <a:xfrm>
            <a:off x="454025" y="971550"/>
            <a:ext cx="3695700" cy="2339975"/>
            <a:chOff x="286" y="612"/>
            <a:chExt cx="2328" cy="1474"/>
          </a:xfrm>
        </p:grpSpPr>
        <p:sp>
          <p:nvSpPr>
            <p:cNvPr id="489479" name="Line 7"/>
            <p:cNvSpPr>
              <a:spLocks noChangeAspect="1" noChangeShapeType="1"/>
            </p:cNvSpPr>
            <p:nvPr/>
          </p:nvSpPr>
          <p:spPr bwMode="auto">
            <a:xfrm>
              <a:off x="1244" y="615"/>
              <a:ext cx="0" cy="131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89480" name="Line 8"/>
            <p:cNvSpPr>
              <a:spLocks noChangeAspect="1" noChangeShapeType="1"/>
            </p:cNvSpPr>
            <p:nvPr/>
          </p:nvSpPr>
          <p:spPr bwMode="auto">
            <a:xfrm>
              <a:off x="496" y="612"/>
              <a:ext cx="0" cy="131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89481" name="Line 9"/>
            <p:cNvSpPr>
              <a:spLocks noChangeAspect="1" noChangeShapeType="1"/>
            </p:cNvSpPr>
            <p:nvPr/>
          </p:nvSpPr>
          <p:spPr bwMode="auto">
            <a:xfrm>
              <a:off x="496" y="1043"/>
              <a:ext cx="74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89482" name="Line 10"/>
            <p:cNvSpPr>
              <a:spLocks noChangeAspect="1" noChangeShapeType="1"/>
            </p:cNvSpPr>
            <p:nvPr/>
          </p:nvSpPr>
          <p:spPr bwMode="auto">
            <a:xfrm>
              <a:off x="496" y="735"/>
              <a:ext cx="74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89483" name="Line 11"/>
            <p:cNvSpPr>
              <a:spLocks noChangeAspect="1" noChangeShapeType="1"/>
            </p:cNvSpPr>
            <p:nvPr/>
          </p:nvSpPr>
          <p:spPr bwMode="auto">
            <a:xfrm>
              <a:off x="1647" y="1064"/>
              <a:ext cx="822" cy="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89484" name="Line 12"/>
            <p:cNvSpPr>
              <a:spLocks noChangeAspect="1" noChangeShapeType="1"/>
            </p:cNvSpPr>
            <p:nvPr/>
          </p:nvSpPr>
          <p:spPr bwMode="auto">
            <a:xfrm>
              <a:off x="1647" y="1064"/>
              <a:ext cx="0" cy="86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89485" name="Line 13"/>
            <p:cNvSpPr>
              <a:spLocks noChangeAspect="1" noChangeShapeType="1"/>
            </p:cNvSpPr>
            <p:nvPr/>
          </p:nvSpPr>
          <p:spPr bwMode="auto">
            <a:xfrm flipH="1">
              <a:off x="1865" y="1064"/>
              <a:ext cx="8" cy="764"/>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489486" name="Line 14"/>
            <p:cNvSpPr>
              <a:spLocks noChangeAspect="1" noChangeShapeType="1"/>
            </p:cNvSpPr>
            <p:nvPr/>
          </p:nvSpPr>
          <p:spPr bwMode="auto">
            <a:xfrm flipH="1">
              <a:off x="1824" y="1064"/>
              <a:ext cx="452" cy="822"/>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89487" name="Line 15"/>
            <p:cNvSpPr>
              <a:spLocks noChangeAspect="1" noChangeShapeType="1"/>
            </p:cNvSpPr>
            <p:nvPr/>
          </p:nvSpPr>
          <p:spPr bwMode="auto">
            <a:xfrm flipH="1">
              <a:off x="2061" y="1064"/>
              <a:ext cx="10" cy="389"/>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489488" name="Line 16"/>
            <p:cNvSpPr>
              <a:spLocks noChangeAspect="1" noChangeShapeType="1"/>
            </p:cNvSpPr>
            <p:nvPr/>
          </p:nvSpPr>
          <p:spPr bwMode="auto">
            <a:xfrm flipH="1">
              <a:off x="496" y="1453"/>
              <a:ext cx="1565" cy="1"/>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489489" name="Line 17"/>
            <p:cNvSpPr>
              <a:spLocks noChangeAspect="1" noChangeShapeType="1"/>
            </p:cNvSpPr>
            <p:nvPr/>
          </p:nvSpPr>
          <p:spPr bwMode="auto">
            <a:xfrm flipH="1">
              <a:off x="496" y="1823"/>
              <a:ext cx="1359" cy="1"/>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489490" name="Text Box 18"/>
            <p:cNvSpPr txBox="1">
              <a:spLocks noChangeAspect="1" noChangeArrowheads="1"/>
            </p:cNvSpPr>
            <p:nvPr/>
          </p:nvSpPr>
          <p:spPr bwMode="auto">
            <a:xfrm>
              <a:off x="592" y="805"/>
              <a:ext cx="561"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z="1400" b="1">
                  <a:latin typeface="Times New Roman" pitchFamily="18" charset="0"/>
                </a:rPr>
                <a:t>М</a:t>
              </a:r>
              <a:r>
                <a:rPr lang="ru-RU" sz="1400" b="1" baseline="-25000">
                  <a:latin typeface="Times New Roman" pitchFamily="18" charset="0"/>
                </a:rPr>
                <a:t>1</a:t>
              </a:r>
              <a:r>
                <a:rPr lang="ru-RU" sz="1400" b="1">
                  <a:latin typeface="Times New Roman" pitchFamily="18" charset="0"/>
                </a:rPr>
                <a:t>;  </a:t>
              </a:r>
              <a:r>
                <a:rPr lang="ru-RU" sz="1400" b="1">
                  <a:latin typeface="Times New Roman" pitchFamily="18" charset="0"/>
                  <a:sym typeface="Symbol" pitchFamily="18" charset="2"/>
                </a:rPr>
                <a:t></a:t>
              </a:r>
              <a:r>
                <a:rPr lang="ru-RU" sz="1400" b="1" baseline="-25000">
                  <a:latin typeface="Times New Roman" pitchFamily="18" charset="0"/>
                </a:rPr>
                <a:t>А,1</a:t>
              </a:r>
              <a:endParaRPr lang="ru-RU" sz="1400" b="1"/>
            </a:p>
          </p:txBody>
        </p:sp>
        <p:sp>
          <p:nvSpPr>
            <p:cNvPr id="489491" name="Text Box 19"/>
            <p:cNvSpPr txBox="1">
              <a:spLocks noChangeAspect="1" noChangeArrowheads="1"/>
            </p:cNvSpPr>
            <p:nvPr/>
          </p:nvSpPr>
          <p:spPr bwMode="auto">
            <a:xfrm>
              <a:off x="763" y="1166"/>
              <a:ext cx="206"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z="1600" b="1">
                  <a:latin typeface="Times New Roman" pitchFamily="18" charset="0"/>
                </a:rPr>
                <a:t>А</a:t>
              </a:r>
              <a:endParaRPr lang="ru-RU" sz="1600" b="1"/>
            </a:p>
          </p:txBody>
        </p:sp>
        <p:sp>
          <p:nvSpPr>
            <p:cNvPr id="489492" name="Text Box 20"/>
            <p:cNvSpPr txBox="1">
              <a:spLocks noChangeAspect="1" noChangeArrowheads="1"/>
            </p:cNvSpPr>
            <p:nvPr/>
          </p:nvSpPr>
          <p:spPr bwMode="auto">
            <a:xfrm>
              <a:off x="1217" y="1230"/>
              <a:ext cx="45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lstStyle/>
            <a:p>
              <a:pPr algn="r"/>
              <a:r>
                <a:rPr lang="en-US" sz="1400" b="1">
                  <a:latin typeface="Times New Roman" pitchFamily="18" charset="0"/>
                </a:rPr>
                <a:t>M</a:t>
              </a:r>
              <a:r>
                <a:rPr lang="en-US" sz="1400" b="1" baseline="-25000">
                  <a:latin typeface="Times New Roman" pitchFamily="18" charset="0"/>
                </a:rPr>
                <a:t>A,max</a:t>
              </a:r>
              <a:endParaRPr lang="ru-RU" sz="1400" b="1"/>
            </a:p>
          </p:txBody>
        </p:sp>
        <p:sp>
          <p:nvSpPr>
            <p:cNvPr id="489493" name="Text Box 21"/>
            <p:cNvSpPr txBox="1">
              <a:spLocks noChangeAspect="1" noChangeArrowheads="1"/>
            </p:cNvSpPr>
            <p:nvPr/>
          </p:nvSpPr>
          <p:spPr bwMode="auto">
            <a:xfrm>
              <a:off x="1223" y="1590"/>
              <a:ext cx="462" cy="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1400" b="1">
                  <a:latin typeface="Times New Roman" pitchFamily="18" charset="0"/>
                </a:rPr>
                <a:t>M</a:t>
              </a:r>
              <a:r>
                <a:rPr lang="en-US" sz="1400" b="1" baseline="30000">
                  <a:latin typeface="Times New Roman" pitchFamily="18" charset="0"/>
                </a:rPr>
                <a:t>*</a:t>
              </a:r>
              <a:r>
                <a:rPr lang="en-US" sz="1400" b="1" baseline="-25000">
                  <a:latin typeface="Times New Roman" pitchFamily="18" charset="0"/>
                </a:rPr>
                <a:t>A,max</a:t>
              </a:r>
              <a:endParaRPr lang="ru-RU" sz="1400" b="1"/>
            </a:p>
          </p:txBody>
        </p:sp>
        <p:sp>
          <p:nvSpPr>
            <p:cNvPr id="489494" name="Text Box 22"/>
            <p:cNvSpPr txBox="1">
              <a:spLocks noChangeAspect="1" noChangeArrowheads="1"/>
            </p:cNvSpPr>
            <p:nvPr/>
          </p:nvSpPr>
          <p:spPr bwMode="auto">
            <a:xfrm>
              <a:off x="1729" y="838"/>
              <a:ext cx="885"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lstStyle/>
            <a:p>
              <a:r>
                <a:rPr lang="en-US" sz="1400" b="1">
                  <a:latin typeface="Times New Roman" pitchFamily="18" charset="0"/>
                </a:rPr>
                <a:t>T</a:t>
              </a:r>
              <a:r>
                <a:rPr lang="en-US" sz="1400" b="1" baseline="-25000">
                  <a:latin typeface="Times New Roman" pitchFamily="18" charset="0"/>
                </a:rPr>
                <a:t>eut </a:t>
              </a:r>
              <a:r>
                <a:rPr lang="en-US" sz="1400" b="1">
                  <a:latin typeface="Times New Roman" pitchFamily="18" charset="0"/>
                </a:rPr>
                <a:t>  T</a:t>
              </a:r>
              <a:r>
                <a:rPr lang="en-US" sz="1400" b="1" baseline="-25000">
                  <a:latin typeface="Times New Roman" pitchFamily="18" charset="0"/>
                </a:rPr>
                <a:t>2</a:t>
              </a:r>
              <a:r>
                <a:rPr lang="en-US" sz="1400" b="1">
                  <a:latin typeface="Times New Roman" pitchFamily="18" charset="0"/>
                </a:rPr>
                <a:t>   T</a:t>
              </a:r>
              <a:r>
                <a:rPr lang="en-US" sz="1400" b="1" baseline="-25000">
                  <a:latin typeface="Times New Roman" pitchFamily="18" charset="0"/>
                </a:rPr>
                <a:t>1</a:t>
              </a:r>
              <a:r>
                <a:rPr lang="en-US" sz="1200">
                  <a:latin typeface="Times New Roman" pitchFamily="18" charset="0"/>
                </a:rPr>
                <a:t>     </a:t>
              </a:r>
              <a:endParaRPr lang="ru-RU"/>
            </a:p>
          </p:txBody>
        </p:sp>
        <p:sp>
          <p:nvSpPr>
            <p:cNvPr id="489495" name="Text Box 23"/>
            <p:cNvSpPr txBox="1">
              <a:spLocks noChangeAspect="1" noChangeArrowheads="1"/>
            </p:cNvSpPr>
            <p:nvPr/>
          </p:nvSpPr>
          <p:spPr bwMode="auto">
            <a:xfrm>
              <a:off x="1402" y="1878"/>
              <a:ext cx="338"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1400" b="1">
                  <a:latin typeface="Times New Roman" pitchFamily="18" charset="0"/>
                </a:rPr>
                <a:t>M</a:t>
              </a:r>
              <a:r>
                <a:rPr lang="en-US" sz="1400" b="1" baseline="-25000">
                  <a:latin typeface="Times New Roman" pitchFamily="18" charset="0"/>
                </a:rPr>
                <a:t>A</a:t>
              </a:r>
              <a:endParaRPr lang="ru-RU" sz="1400" b="1"/>
            </a:p>
          </p:txBody>
        </p:sp>
        <p:sp>
          <p:nvSpPr>
            <p:cNvPr id="489496" name="Text Box 24"/>
            <p:cNvSpPr txBox="1">
              <a:spLocks noChangeAspect="1" noChangeArrowheads="1"/>
            </p:cNvSpPr>
            <p:nvPr/>
          </p:nvSpPr>
          <p:spPr bwMode="auto">
            <a:xfrm>
              <a:off x="286" y="1344"/>
              <a:ext cx="275"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400" b="1">
                  <a:latin typeface="Times New Roman" pitchFamily="18" charset="0"/>
                </a:rPr>
                <a:t>T</a:t>
              </a:r>
              <a:r>
                <a:rPr lang="en-US" sz="1400" b="1" baseline="-25000">
                  <a:latin typeface="Times New Roman" pitchFamily="18" charset="0"/>
                </a:rPr>
                <a:t>2</a:t>
              </a:r>
              <a:endParaRPr lang="ru-RU" sz="1400" b="1"/>
            </a:p>
          </p:txBody>
        </p:sp>
      </p:grpSp>
      <p:sp>
        <p:nvSpPr>
          <p:cNvPr id="489497" name="Text Box 25"/>
          <p:cNvSpPr txBox="1">
            <a:spLocks noChangeAspect="1" noChangeArrowheads="1"/>
          </p:cNvSpPr>
          <p:nvPr/>
        </p:nvSpPr>
        <p:spPr bwMode="auto">
          <a:xfrm>
            <a:off x="236538" y="2763838"/>
            <a:ext cx="501650" cy="30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1400" b="1">
                <a:latin typeface="Times New Roman" pitchFamily="18" charset="0"/>
              </a:rPr>
              <a:t>T</a:t>
            </a:r>
            <a:r>
              <a:rPr lang="en-US" sz="1400" b="1" baseline="-25000">
                <a:latin typeface="Times New Roman" pitchFamily="18" charset="0"/>
              </a:rPr>
              <a:t>eut</a:t>
            </a:r>
            <a:endParaRPr lang="ru-RU" sz="1400" b="1"/>
          </a:p>
        </p:txBody>
      </p:sp>
      <p:sp>
        <p:nvSpPr>
          <p:cNvPr id="489498" name="Line 26"/>
          <p:cNvSpPr>
            <a:spLocks noChangeAspect="1" noChangeShapeType="1"/>
          </p:cNvSpPr>
          <p:nvPr/>
        </p:nvSpPr>
        <p:spPr bwMode="auto">
          <a:xfrm flipV="1">
            <a:off x="4960938" y="1047750"/>
            <a:ext cx="0" cy="1747838"/>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89499" name="Text Box 27"/>
          <p:cNvSpPr txBox="1">
            <a:spLocks noChangeAspect="1" noChangeArrowheads="1"/>
          </p:cNvSpPr>
          <p:nvPr/>
        </p:nvSpPr>
        <p:spPr bwMode="auto">
          <a:xfrm>
            <a:off x="4806950" y="2863850"/>
            <a:ext cx="3956050"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z="1400" b="1">
                <a:latin typeface="Times New Roman" pitchFamily="18" charset="0"/>
              </a:rPr>
              <a:t>В  </a:t>
            </a:r>
            <a:r>
              <a:rPr lang="ru-RU" sz="1400" b="1">
                <a:latin typeface="Times New Roman" pitchFamily="18" charset="0"/>
                <a:sym typeface="Symbol" pitchFamily="18" charset="2"/>
              </a:rPr>
              <a:t></a:t>
            </a:r>
            <a:r>
              <a:rPr lang="ru-RU" sz="1400" b="1" baseline="-25000">
                <a:latin typeface="Times New Roman" pitchFamily="18" charset="0"/>
              </a:rPr>
              <a:t>А,1           </a:t>
            </a:r>
            <a:r>
              <a:rPr lang="ru-RU" sz="1400" b="1">
                <a:latin typeface="Times New Roman" pitchFamily="18" charset="0"/>
                <a:sym typeface="Symbol" pitchFamily="18" charset="2"/>
              </a:rPr>
              <a:t></a:t>
            </a:r>
            <a:r>
              <a:rPr lang="en-US" sz="1400" b="1" baseline="30000">
                <a:latin typeface="Times New Roman" pitchFamily="18" charset="0"/>
              </a:rPr>
              <a:t>*</a:t>
            </a:r>
            <a:r>
              <a:rPr lang="ru-RU" sz="1400" b="1" baseline="-25000">
                <a:latin typeface="Times New Roman" pitchFamily="18" charset="0"/>
              </a:rPr>
              <a:t>А,2                 </a:t>
            </a:r>
            <a:r>
              <a:rPr lang="ru-RU" sz="1400" b="1">
                <a:latin typeface="Times New Roman" pitchFamily="18" charset="0"/>
                <a:sym typeface="Symbol" pitchFamily="18" charset="2"/>
              </a:rPr>
              <a:t></a:t>
            </a:r>
            <a:r>
              <a:rPr lang="ru-RU" sz="1400" b="1" baseline="-25000">
                <a:latin typeface="Times New Roman" pitchFamily="18" charset="0"/>
              </a:rPr>
              <a:t>А,</a:t>
            </a:r>
            <a:r>
              <a:rPr lang="en-US" sz="1400" b="1" baseline="-25000">
                <a:latin typeface="Times New Roman" pitchFamily="18" charset="0"/>
              </a:rPr>
              <a:t>eut</a:t>
            </a:r>
            <a:r>
              <a:rPr lang="ru-RU" sz="1400" b="1" baseline="-25000">
                <a:latin typeface="Times New Roman" pitchFamily="18" charset="0"/>
              </a:rPr>
              <a:t>  </a:t>
            </a:r>
            <a:r>
              <a:rPr lang="ru-RU" sz="1400" b="1">
                <a:latin typeface="Times New Roman" pitchFamily="18" charset="0"/>
                <a:sym typeface="Symbol" pitchFamily="18" charset="2"/>
              </a:rPr>
              <a:t></a:t>
            </a:r>
            <a:r>
              <a:rPr lang="ru-RU" sz="1400" b="1" baseline="-25000">
                <a:latin typeface="Times New Roman" pitchFamily="18" charset="0"/>
              </a:rPr>
              <a:t>А,</a:t>
            </a:r>
            <a:r>
              <a:rPr lang="en-US" sz="1400" b="1" baseline="-25000">
                <a:latin typeface="Times New Roman" pitchFamily="18" charset="0"/>
              </a:rPr>
              <a:t>2</a:t>
            </a:r>
            <a:r>
              <a:rPr lang="ru-RU" sz="1400" b="1" baseline="-25000">
                <a:latin typeface="Times New Roman" pitchFamily="18" charset="0"/>
              </a:rPr>
              <a:t>    </a:t>
            </a:r>
            <a:r>
              <a:rPr lang="en-US" sz="1400" b="1">
                <a:latin typeface="Times New Roman" pitchFamily="18" charset="0"/>
              </a:rPr>
              <a:t>            </a:t>
            </a:r>
            <a:r>
              <a:rPr lang="ru-RU" sz="1400" b="1">
                <a:latin typeface="Times New Roman" pitchFamily="18" charset="0"/>
              </a:rPr>
              <a:t>А</a:t>
            </a:r>
            <a:endParaRPr lang="ru-RU" sz="1400" b="1"/>
          </a:p>
        </p:txBody>
      </p:sp>
      <p:sp>
        <p:nvSpPr>
          <p:cNvPr id="489500" name="Text Box 28"/>
          <p:cNvSpPr txBox="1">
            <a:spLocks noChangeAspect="1" noChangeArrowheads="1"/>
          </p:cNvSpPr>
          <p:nvPr/>
        </p:nvSpPr>
        <p:spPr bwMode="auto">
          <a:xfrm>
            <a:off x="4430713" y="1074738"/>
            <a:ext cx="493712"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ru-RU" sz="1400" b="1">
                <a:latin typeface="Times New Roman" pitchFamily="18" charset="0"/>
              </a:rPr>
              <a:t>Т</a:t>
            </a:r>
            <a:r>
              <a:rPr lang="en-US" sz="1400" b="1" baseline="-25000">
                <a:latin typeface="Times New Roman" pitchFamily="18" charset="0"/>
              </a:rPr>
              <a:t>B</a:t>
            </a:r>
            <a:endParaRPr lang="ru-RU" sz="1400" b="1"/>
          </a:p>
        </p:txBody>
      </p:sp>
      <p:sp>
        <p:nvSpPr>
          <p:cNvPr id="489501" name="Text Box 29"/>
          <p:cNvSpPr txBox="1">
            <a:spLocks noChangeAspect="1" noChangeArrowheads="1"/>
          </p:cNvSpPr>
          <p:nvPr/>
        </p:nvSpPr>
        <p:spPr bwMode="auto">
          <a:xfrm>
            <a:off x="4489450" y="1554163"/>
            <a:ext cx="466725" cy="39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ru-RU" sz="1400" b="1">
                <a:latin typeface="Times New Roman" pitchFamily="18" charset="0"/>
              </a:rPr>
              <a:t>Т</a:t>
            </a:r>
            <a:r>
              <a:rPr lang="en-US" sz="1400" b="1" baseline="-25000">
                <a:latin typeface="Times New Roman" pitchFamily="18" charset="0"/>
              </a:rPr>
              <a:t>1</a:t>
            </a:r>
            <a:endParaRPr lang="ru-RU" sz="1400" b="1"/>
          </a:p>
        </p:txBody>
      </p:sp>
      <p:grpSp>
        <p:nvGrpSpPr>
          <p:cNvPr id="489502" name="Group 30"/>
          <p:cNvGrpSpPr>
            <a:grpSpLocks/>
          </p:cNvGrpSpPr>
          <p:nvPr/>
        </p:nvGrpSpPr>
        <p:grpSpPr bwMode="auto">
          <a:xfrm>
            <a:off x="4953000" y="1054100"/>
            <a:ext cx="3594100" cy="1811338"/>
            <a:chOff x="3120" y="664"/>
            <a:chExt cx="2264" cy="1141"/>
          </a:xfrm>
        </p:grpSpPr>
        <p:sp>
          <p:nvSpPr>
            <p:cNvPr id="489503" name="Line 31"/>
            <p:cNvSpPr>
              <a:spLocks noChangeAspect="1" noChangeShapeType="1"/>
            </p:cNvSpPr>
            <p:nvPr/>
          </p:nvSpPr>
          <p:spPr bwMode="auto">
            <a:xfrm>
              <a:off x="3120" y="1771"/>
              <a:ext cx="1942"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89504" name="Line 32"/>
            <p:cNvSpPr>
              <a:spLocks noChangeAspect="1" noChangeShapeType="1"/>
            </p:cNvSpPr>
            <p:nvPr/>
          </p:nvSpPr>
          <p:spPr bwMode="auto">
            <a:xfrm flipV="1">
              <a:off x="5062" y="671"/>
              <a:ext cx="0" cy="11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89505" name="Line 33"/>
            <p:cNvSpPr>
              <a:spLocks noChangeAspect="1" noChangeShapeType="1"/>
            </p:cNvSpPr>
            <p:nvPr/>
          </p:nvSpPr>
          <p:spPr bwMode="auto">
            <a:xfrm>
              <a:off x="3120" y="1389"/>
              <a:ext cx="1942"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89506" name="Line 34"/>
            <p:cNvSpPr>
              <a:spLocks noChangeAspect="1" noChangeShapeType="1"/>
            </p:cNvSpPr>
            <p:nvPr/>
          </p:nvSpPr>
          <p:spPr bwMode="auto">
            <a:xfrm flipV="1">
              <a:off x="4285" y="736"/>
              <a:ext cx="777" cy="647"/>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89507" name="Line 35"/>
            <p:cNvSpPr>
              <a:spLocks noChangeAspect="1" noChangeShapeType="1"/>
            </p:cNvSpPr>
            <p:nvPr/>
          </p:nvSpPr>
          <p:spPr bwMode="auto">
            <a:xfrm flipH="1" flipV="1">
              <a:off x="3120" y="865"/>
              <a:ext cx="1165" cy="518"/>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89508" name="Line 36"/>
            <p:cNvSpPr>
              <a:spLocks noChangeAspect="1" noChangeShapeType="1"/>
            </p:cNvSpPr>
            <p:nvPr/>
          </p:nvSpPr>
          <p:spPr bwMode="auto">
            <a:xfrm>
              <a:off x="4035" y="1220"/>
              <a:ext cx="390" cy="41"/>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489509" name="Line 37"/>
            <p:cNvSpPr>
              <a:spLocks noChangeAspect="1" noChangeShapeType="1"/>
            </p:cNvSpPr>
            <p:nvPr/>
          </p:nvSpPr>
          <p:spPr bwMode="auto">
            <a:xfrm>
              <a:off x="3289" y="1111"/>
              <a:ext cx="4" cy="669"/>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489510" name="Text Box 38"/>
            <p:cNvSpPr txBox="1">
              <a:spLocks noChangeAspect="1" noChangeArrowheads="1"/>
            </p:cNvSpPr>
            <p:nvPr/>
          </p:nvSpPr>
          <p:spPr bwMode="auto">
            <a:xfrm>
              <a:off x="5077" y="664"/>
              <a:ext cx="295"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z="1400" b="1">
                  <a:latin typeface="Times New Roman" pitchFamily="18" charset="0"/>
                </a:rPr>
                <a:t>Т</a:t>
              </a:r>
              <a:r>
                <a:rPr lang="ru-RU" sz="1400" b="1" baseline="-25000">
                  <a:latin typeface="Times New Roman" pitchFamily="18" charset="0"/>
                </a:rPr>
                <a:t>А</a:t>
              </a:r>
              <a:endParaRPr lang="ru-RU" sz="1400" b="1"/>
            </a:p>
          </p:txBody>
        </p:sp>
        <p:sp>
          <p:nvSpPr>
            <p:cNvPr id="489511" name="Text Box 39"/>
            <p:cNvSpPr txBox="1">
              <a:spLocks noChangeAspect="1" noChangeArrowheads="1"/>
            </p:cNvSpPr>
            <p:nvPr/>
          </p:nvSpPr>
          <p:spPr bwMode="auto">
            <a:xfrm>
              <a:off x="4274" y="1065"/>
              <a:ext cx="14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400" b="1">
                  <a:latin typeface="Times New Roman" pitchFamily="18" charset="0"/>
                </a:rPr>
                <a:t>2</a:t>
              </a:r>
              <a:endParaRPr lang="ru-RU" sz="1400" b="1"/>
            </a:p>
          </p:txBody>
        </p:sp>
        <p:sp>
          <p:nvSpPr>
            <p:cNvPr id="489512" name="Line 40"/>
            <p:cNvSpPr>
              <a:spLocks noChangeAspect="1" noChangeShapeType="1"/>
            </p:cNvSpPr>
            <p:nvPr/>
          </p:nvSpPr>
          <p:spPr bwMode="auto">
            <a:xfrm flipH="1">
              <a:off x="4273" y="1396"/>
              <a:ext cx="7" cy="371"/>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489513" name="Line 41"/>
            <p:cNvSpPr>
              <a:spLocks noChangeAspect="1" noChangeShapeType="1"/>
            </p:cNvSpPr>
            <p:nvPr/>
          </p:nvSpPr>
          <p:spPr bwMode="auto">
            <a:xfrm>
              <a:off x="3707" y="1422"/>
              <a:ext cx="3" cy="383"/>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489514" name="Text Box 42"/>
            <p:cNvSpPr txBox="1">
              <a:spLocks noChangeAspect="1" noChangeArrowheads="1"/>
            </p:cNvSpPr>
            <p:nvPr/>
          </p:nvSpPr>
          <p:spPr bwMode="auto">
            <a:xfrm>
              <a:off x="3692" y="1229"/>
              <a:ext cx="231"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400" b="1">
                  <a:latin typeface="Times New Roman" pitchFamily="18" charset="0"/>
                </a:rPr>
                <a:t>2</a:t>
              </a:r>
              <a:r>
                <a:rPr lang="en-US" sz="1400" b="1" baseline="30000">
                  <a:latin typeface="Times New Roman" pitchFamily="18" charset="0"/>
                  <a:sym typeface="Symbol" pitchFamily="18" charset="2"/>
                </a:rPr>
                <a:t></a:t>
              </a:r>
              <a:endParaRPr lang="en-US">
                <a:sym typeface="Symbol" pitchFamily="18" charset="2"/>
              </a:endParaRPr>
            </a:p>
          </p:txBody>
        </p:sp>
        <p:sp>
          <p:nvSpPr>
            <p:cNvPr id="489515" name="Text Box 43"/>
            <p:cNvSpPr txBox="1">
              <a:spLocks noChangeAspect="1" noChangeArrowheads="1"/>
            </p:cNvSpPr>
            <p:nvPr/>
          </p:nvSpPr>
          <p:spPr bwMode="auto">
            <a:xfrm>
              <a:off x="5081" y="1282"/>
              <a:ext cx="303"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z="1400" b="1">
                  <a:latin typeface="Times New Roman" pitchFamily="18" charset="0"/>
                </a:rPr>
                <a:t>Т</a:t>
              </a:r>
              <a:r>
                <a:rPr lang="en-US" sz="1400" b="1" baseline="-25000">
                  <a:latin typeface="Times New Roman" pitchFamily="18" charset="0"/>
                </a:rPr>
                <a:t>eut</a:t>
              </a:r>
              <a:endParaRPr lang="ru-RU" sz="1400" b="1"/>
            </a:p>
          </p:txBody>
        </p:sp>
        <p:sp>
          <p:nvSpPr>
            <p:cNvPr id="489516" name="Line 44"/>
            <p:cNvSpPr>
              <a:spLocks noChangeAspect="1" noChangeShapeType="1"/>
            </p:cNvSpPr>
            <p:nvPr/>
          </p:nvSpPr>
          <p:spPr bwMode="auto">
            <a:xfrm>
              <a:off x="4425" y="1277"/>
              <a:ext cx="0" cy="513"/>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489517" name="Oval 45"/>
            <p:cNvSpPr>
              <a:spLocks noChangeAspect="1" noChangeArrowheads="1"/>
            </p:cNvSpPr>
            <p:nvPr/>
          </p:nvSpPr>
          <p:spPr bwMode="auto">
            <a:xfrm>
              <a:off x="3297" y="1097"/>
              <a:ext cx="21" cy="21"/>
            </a:xfrm>
            <a:prstGeom prst="ellipse">
              <a:avLst/>
            </a:prstGeom>
            <a:solidFill>
              <a:srgbClr val="000000"/>
            </a:solidFill>
            <a:ln w="9525">
              <a:solidFill>
                <a:srgbClr val="000000"/>
              </a:solidFill>
              <a:round/>
              <a:headEnd/>
              <a:tailEnd/>
            </a:ln>
          </p:spPr>
          <p:txBody>
            <a:bodyPr/>
            <a:lstStyle/>
            <a:p>
              <a:endParaRPr lang="de-DE"/>
            </a:p>
          </p:txBody>
        </p:sp>
        <p:sp>
          <p:nvSpPr>
            <p:cNvPr id="489518" name="Oval 46"/>
            <p:cNvSpPr>
              <a:spLocks noChangeAspect="1" noChangeArrowheads="1"/>
            </p:cNvSpPr>
            <p:nvPr/>
          </p:nvSpPr>
          <p:spPr bwMode="auto">
            <a:xfrm>
              <a:off x="4425" y="1261"/>
              <a:ext cx="20" cy="21"/>
            </a:xfrm>
            <a:prstGeom prst="ellipse">
              <a:avLst/>
            </a:prstGeom>
            <a:solidFill>
              <a:srgbClr val="000000"/>
            </a:solidFill>
            <a:ln w="9525">
              <a:solidFill>
                <a:srgbClr val="000000"/>
              </a:solidFill>
              <a:round/>
              <a:headEnd/>
              <a:tailEnd/>
            </a:ln>
          </p:spPr>
          <p:txBody>
            <a:bodyPr/>
            <a:lstStyle/>
            <a:p>
              <a:endParaRPr lang="de-DE"/>
            </a:p>
          </p:txBody>
        </p:sp>
        <p:sp>
          <p:nvSpPr>
            <p:cNvPr id="489519" name="Line 47"/>
            <p:cNvSpPr>
              <a:spLocks noChangeAspect="1" noChangeShapeType="1"/>
            </p:cNvSpPr>
            <p:nvPr/>
          </p:nvSpPr>
          <p:spPr bwMode="auto">
            <a:xfrm>
              <a:off x="3289" y="1105"/>
              <a:ext cx="194" cy="129"/>
            </a:xfrm>
            <a:prstGeom prst="line">
              <a:avLst/>
            </a:prstGeom>
            <a:noFill/>
            <a:ln w="28575">
              <a:solidFill>
                <a:srgbClr val="00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89520" name="Line 48"/>
            <p:cNvSpPr>
              <a:spLocks noChangeAspect="1" noChangeShapeType="1"/>
            </p:cNvSpPr>
            <p:nvPr/>
          </p:nvSpPr>
          <p:spPr bwMode="auto">
            <a:xfrm>
              <a:off x="3474" y="1234"/>
              <a:ext cx="205" cy="144"/>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489521" name="Line 49"/>
            <p:cNvSpPr>
              <a:spLocks noChangeAspect="1" noChangeShapeType="1"/>
            </p:cNvSpPr>
            <p:nvPr/>
          </p:nvSpPr>
          <p:spPr bwMode="auto">
            <a:xfrm>
              <a:off x="3310" y="1111"/>
              <a:ext cx="717" cy="103"/>
            </a:xfrm>
            <a:prstGeom prst="line">
              <a:avLst/>
            </a:prstGeom>
            <a:noFill/>
            <a:ln w="28575">
              <a:solidFill>
                <a:srgbClr val="00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89522" name="Line 50"/>
            <p:cNvSpPr>
              <a:spLocks noChangeAspect="1" noChangeShapeType="1"/>
            </p:cNvSpPr>
            <p:nvPr/>
          </p:nvSpPr>
          <p:spPr bwMode="auto">
            <a:xfrm flipH="1">
              <a:off x="3125" y="1111"/>
              <a:ext cx="185" cy="0"/>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489523" name="Line 51"/>
            <p:cNvSpPr>
              <a:spLocks noChangeAspect="1" noChangeShapeType="1"/>
            </p:cNvSpPr>
            <p:nvPr/>
          </p:nvSpPr>
          <p:spPr bwMode="auto">
            <a:xfrm>
              <a:off x="4438" y="1275"/>
              <a:ext cx="615" cy="0"/>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489524" name="Text Box 52"/>
            <p:cNvSpPr txBox="1">
              <a:spLocks noChangeAspect="1" noChangeArrowheads="1"/>
            </p:cNvSpPr>
            <p:nvPr/>
          </p:nvSpPr>
          <p:spPr bwMode="auto">
            <a:xfrm>
              <a:off x="5073" y="1152"/>
              <a:ext cx="29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z="1400" b="1">
                  <a:latin typeface="Times New Roman" pitchFamily="18" charset="0"/>
                </a:rPr>
                <a:t>Т</a:t>
              </a:r>
              <a:r>
                <a:rPr lang="en-US" sz="1400" b="1" baseline="-25000">
                  <a:latin typeface="Times New Roman" pitchFamily="18" charset="0"/>
                </a:rPr>
                <a:t>2</a:t>
              </a:r>
              <a:endParaRPr lang="ru-RU" sz="1400" b="1"/>
            </a:p>
          </p:txBody>
        </p:sp>
      </p:grpSp>
      <p:sp>
        <p:nvSpPr>
          <p:cNvPr id="489525" name="Rectangle 53"/>
          <p:cNvSpPr>
            <a:spLocks noChangeArrowheads="1"/>
          </p:cNvSpPr>
          <p:nvPr/>
        </p:nvSpPr>
        <p:spPr bwMode="auto">
          <a:xfrm>
            <a:off x="0" y="32908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489526" name="Object 54"/>
          <p:cNvGraphicFramePr>
            <a:graphicFrameLocks noChangeAspect="1"/>
          </p:cNvGraphicFramePr>
          <p:nvPr/>
        </p:nvGraphicFramePr>
        <p:xfrm>
          <a:off x="282575" y="4389438"/>
          <a:ext cx="4286250" cy="465137"/>
        </p:xfrm>
        <a:graphic>
          <a:graphicData uri="http://schemas.openxmlformats.org/presentationml/2006/ole">
            <mc:AlternateContent xmlns:mc="http://schemas.openxmlformats.org/markup-compatibility/2006">
              <mc:Choice xmlns:v="urn:schemas-microsoft-com:vml" Requires="v">
                <p:oleObj spid="_x0000_s489536" name="Формула" r:id="rId3" imgW="2552700" imgH="279400" progId="Equation.3">
                  <p:embed/>
                </p:oleObj>
              </mc:Choice>
              <mc:Fallback>
                <p:oleObj name="Формула" r:id="rId3" imgW="2552700" imgH="279400" progId="Equation.3">
                  <p:embed/>
                  <p:pic>
                    <p:nvPicPr>
                      <p:cNvPr id="0" name="Object 5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2575" y="4389438"/>
                        <a:ext cx="4286250" cy="465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89527" name="Rectangle 55"/>
          <p:cNvSpPr>
            <a:spLocks noChangeArrowheads="1"/>
          </p:cNvSpPr>
          <p:nvPr/>
        </p:nvSpPr>
        <p:spPr bwMode="auto">
          <a:xfrm>
            <a:off x="0" y="31623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489528" name="Object 56"/>
          <p:cNvGraphicFramePr>
            <a:graphicFrameLocks noChangeAspect="1"/>
          </p:cNvGraphicFramePr>
          <p:nvPr/>
        </p:nvGraphicFramePr>
        <p:xfrm>
          <a:off x="1130300" y="4989513"/>
          <a:ext cx="2517775" cy="787400"/>
        </p:xfrm>
        <a:graphic>
          <a:graphicData uri="http://schemas.openxmlformats.org/presentationml/2006/ole">
            <mc:AlternateContent xmlns:mc="http://schemas.openxmlformats.org/markup-compatibility/2006">
              <mc:Choice xmlns:v="urn:schemas-microsoft-com:vml" Requires="v">
                <p:oleObj spid="_x0000_s489537" name="Формула" r:id="rId5" imgW="1701800" imgH="533400" progId="Equation.3">
                  <p:embed/>
                </p:oleObj>
              </mc:Choice>
              <mc:Fallback>
                <p:oleObj name="Формула" r:id="rId5" imgW="1701800" imgH="533400" progId="Equation.3">
                  <p:embed/>
                  <p:pic>
                    <p:nvPicPr>
                      <p:cNvPr id="0" name="Object 5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0300" y="4989513"/>
                        <a:ext cx="2517775" cy="787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89529" name="Rectangle 57"/>
          <p:cNvSpPr>
            <a:spLocks noChangeArrowheads="1"/>
          </p:cNvSpPr>
          <p:nvPr/>
        </p:nvSpPr>
        <p:spPr bwMode="auto">
          <a:xfrm>
            <a:off x="0" y="31797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489530" name="Object 58"/>
          <p:cNvGraphicFramePr>
            <a:graphicFrameLocks noChangeAspect="1"/>
          </p:cNvGraphicFramePr>
          <p:nvPr/>
        </p:nvGraphicFramePr>
        <p:xfrm>
          <a:off x="5372100" y="4233863"/>
          <a:ext cx="2159000" cy="823912"/>
        </p:xfrm>
        <a:graphic>
          <a:graphicData uri="http://schemas.openxmlformats.org/presentationml/2006/ole">
            <mc:AlternateContent xmlns:mc="http://schemas.openxmlformats.org/markup-compatibility/2006">
              <mc:Choice xmlns:v="urn:schemas-microsoft-com:vml" Requires="v">
                <p:oleObj spid="_x0000_s489538" name="Формула" r:id="rId7" imgW="1371600" imgH="520700" progId="Equation.3">
                  <p:embed/>
                </p:oleObj>
              </mc:Choice>
              <mc:Fallback>
                <p:oleObj name="Формула" r:id="rId7" imgW="1371600" imgH="520700" progId="Equation.3">
                  <p:embed/>
                  <p:pic>
                    <p:nvPicPr>
                      <p:cNvPr id="0" name="Object 5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72100" y="4233863"/>
                        <a:ext cx="2159000" cy="823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89531" name="Text Box 59"/>
          <p:cNvSpPr txBox="1">
            <a:spLocks noChangeArrowheads="1"/>
          </p:cNvSpPr>
          <p:nvPr/>
        </p:nvSpPr>
        <p:spPr bwMode="auto">
          <a:xfrm>
            <a:off x="193675" y="3376613"/>
            <a:ext cx="4676775" cy="862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lnSpc>
                <a:spcPct val="110000"/>
              </a:lnSpc>
            </a:pPr>
            <a:r>
              <a:rPr lang="ru-RU" sz="1400">
                <a:latin typeface="Arial" pitchFamily="34" charset="0"/>
              </a:rPr>
              <a:t> </a:t>
            </a:r>
            <a:r>
              <a:rPr lang="en-US" sz="1600" b="1">
                <a:latin typeface="Arial" pitchFamily="34" charset="0"/>
              </a:rPr>
              <a:t>M</a:t>
            </a:r>
            <a:r>
              <a:rPr lang="en-US" sz="1600" b="1" baseline="30000">
                <a:latin typeface="Arial" pitchFamily="34" charset="0"/>
                <a:sym typeface="Symbol" pitchFamily="18" charset="2"/>
              </a:rPr>
              <a:t></a:t>
            </a:r>
            <a:r>
              <a:rPr lang="en-US" sz="1600" b="1" baseline="-25000">
                <a:latin typeface="Arial" pitchFamily="34" charset="0"/>
                <a:sym typeface="Symbol" pitchFamily="18" charset="2"/>
              </a:rPr>
              <a:t>A,max</a:t>
            </a:r>
            <a:r>
              <a:rPr lang="ru-RU" sz="1400" b="1">
                <a:solidFill>
                  <a:srgbClr val="000066"/>
                </a:solidFill>
                <a:latin typeface="Arial" pitchFamily="34" charset="0"/>
              </a:rPr>
              <a:t>  </a:t>
            </a:r>
            <a:r>
              <a:rPr lang="en-US" sz="1400" b="1">
                <a:solidFill>
                  <a:srgbClr val="000066"/>
                </a:solidFill>
                <a:latin typeface="Arial" pitchFamily="34" charset="0"/>
              </a:rPr>
              <a:t>is the mass of the component</a:t>
            </a:r>
            <a:r>
              <a:rPr lang="ru-RU" sz="1400" b="1">
                <a:solidFill>
                  <a:srgbClr val="000066"/>
                </a:solidFill>
                <a:latin typeface="Arial" pitchFamily="34" charset="0"/>
              </a:rPr>
              <a:t> </a:t>
            </a:r>
            <a:r>
              <a:rPr lang="ru-RU" sz="1400" b="1">
                <a:latin typeface="Arial" pitchFamily="34" charset="0"/>
              </a:rPr>
              <a:t>А</a:t>
            </a:r>
            <a:r>
              <a:rPr lang="ru-RU" sz="1400" b="1">
                <a:solidFill>
                  <a:srgbClr val="000066"/>
                </a:solidFill>
                <a:latin typeface="Arial" pitchFamily="34" charset="0"/>
              </a:rPr>
              <a:t>,</a:t>
            </a:r>
            <a:r>
              <a:rPr lang="en-US" sz="1400" b="1">
                <a:solidFill>
                  <a:srgbClr val="000066"/>
                </a:solidFill>
                <a:latin typeface="Arial" pitchFamily="34" charset="0"/>
              </a:rPr>
              <a:t> found between the initial position of the interface and position of the isothermal surface</a:t>
            </a:r>
            <a:r>
              <a:rPr lang="ru-RU" sz="1400" b="1">
                <a:solidFill>
                  <a:srgbClr val="000066"/>
                </a:solidFill>
                <a:latin typeface="Arial" pitchFamily="34" charset="0"/>
              </a:rPr>
              <a:t> </a:t>
            </a:r>
            <a:r>
              <a:rPr lang="ru-RU" sz="1600" b="1">
                <a:latin typeface="Arial" pitchFamily="34" charset="0"/>
              </a:rPr>
              <a:t>Т</a:t>
            </a:r>
            <a:r>
              <a:rPr lang="en-US" sz="1600" b="1" baseline="-25000">
                <a:latin typeface="Arial" pitchFamily="34" charset="0"/>
              </a:rPr>
              <a:t>eut</a:t>
            </a:r>
            <a:endParaRPr lang="ru-RU" sz="1600" b="1" baseline="-25000">
              <a:latin typeface="Arial" pitchFamily="34" charset="0"/>
            </a:endParaRPr>
          </a:p>
        </p:txBody>
      </p:sp>
      <p:sp>
        <p:nvSpPr>
          <p:cNvPr id="489532" name="Text Box 60"/>
          <p:cNvSpPr txBox="1">
            <a:spLocks noChangeArrowheads="1"/>
          </p:cNvSpPr>
          <p:nvPr/>
        </p:nvSpPr>
        <p:spPr bwMode="auto">
          <a:xfrm>
            <a:off x="4873625" y="3284538"/>
            <a:ext cx="3983038" cy="1268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400" b="1">
                <a:solidFill>
                  <a:srgbClr val="000066"/>
                </a:solidFill>
                <a:latin typeface="Arial" pitchFamily="34" charset="0"/>
              </a:rPr>
              <a:t>If</a:t>
            </a:r>
            <a:r>
              <a:rPr lang="ru-RU" sz="1400" b="1">
                <a:solidFill>
                  <a:srgbClr val="000066"/>
                </a:solidFill>
                <a:latin typeface="Arial" pitchFamily="34" charset="0"/>
              </a:rPr>
              <a:t> </a:t>
            </a:r>
            <a:r>
              <a:rPr lang="ru-RU" sz="1600" b="1">
                <a:latin typeface="Arial" pitchFamily="34" charset="0"/>
                <a:sym typeface="Symbol" pitchFamily="18" charset="2"/>
              </a:rPr>
              <a:t></a:t>
            </a:r>
            <a:r>
              <a:rPr lang="ru-RU" sz="1600" b="1" baseline="30000">
                <a:latin typeface="Arial" pitchFamily="34" charset="0"/>
                <a:sym typeface="Symbol" pitchFamily="18" charset="2"/>
              </a:rPr>
              <a:t></a:t>
            </a:r>
            <a:r>
              <a:rPr lang="ru-RU" sz="1600" b="1" baseline="-25000">
                <a:latin typeface="Arial" pitchFamily="34" charset="0"/>
                <a:sym typeface="Symbol" pitchFamily="18" charset="2"/>
              </a:rPr>
              <a:t>А,2</a:t>
            </a:r>
            <a:r>
              <a:rPr lang="ru-RU" sz="1600" b="1">
                <a:latin typeface="Arial" pitchFamily="34" charset="0"/>
                <a:sym typeface="Symbol" pitchFamily="18" charset="2"/>
              </a:rPr>
              <a:t></a:t>
            </a:r>
            <a:r>
              <a:rPr lang="ru-RU" sz="1600" b="1" baseline="-25000">
                <a:latin typeface="Arial" pitchFamily="34" charset="0"/>
                <a:sym typeface="Symbol" pitchFamily="18" charset="2"/>
              </a:rPr>
              <a:t>А,</a:t>
            </a:r>
            <a:r>
              <a:rPr lang="en-US" sz="1600" b="1" baseline="-25000">
                <a:latin typeface="Arial" pitchFamily="34" charset="0"/>
                <a:sym typeface="Symbol" pitchFamily="18" charset="2"/>
              </a:rPr>
              <a:t>eut</a:t>
            </a:r>
            <a:r>
              <a:rPr lang="en-US" sz="1400" b="1">
                <a:solidFill>
                  <a:srgbClr val="000066"/>
                </a:solidFill>
                <a:latin typeface="Arial" pitchFamily="34" charset="0"/>
                <a:sym typeface="Symbol" pitchFamily="18" charset="2"/>
              </a:rPr>
              <a:t> </a:t>
            </a:r>
            <a:r>
              <a:rPr lang="en-US" sz="1800" b="1">
                <a:solidFill>
                  <a:srgbClr val="000066"/>
                </a:solidFill>
                <a:latin typeface="Arial" pitchFamily="34" charset="0"/>
                <a:sym typeface="Symbol" pitchFamily="18" charset="2"/>
              </a:rPr>
              <a:t>–</a:t>
            </a:r>
            <a:r>
              <a:rPr lang="en-US" sz="1400" b="1">
                <a:solidFill>
                  <a:srgbClr val="000066"/>
                </a:solidFill>
                <a:latin typeface="Arial" pitchFamily="34" charset="0"/>
                <a:sym typeface="Symbol" pitchFamily="18" charset="2"/>
              </a:rPr>
              <a:t> the temperature boundary of dissolution is </a:t>
            </a:r>
            <a:r>
              <a:rPr lang="ru-RU" sz="1600" b="1">
                <a:latin typeface="Arial" pitchFamily="34" charset="0"/>
                <a:sym typeface="Symbol" pitchFamily="18" charset="2"/>
              </a:rPr>
              <a:t>Т</a:t>
            </a:r>
            <a:r>
              <a:rPr lang="en-US" sz="1600" b="1" baseline="-25000">
                <a:latin typeface="Arial" pitchFamily="34" charset="0"/>
                <a:sym typeface="Symbol" pitchFamily="18" charset="2"/>
              </a:rPr>
              <a:t>eut</a:t>
            </a:r>
          </a:p>
          <a:p>
            <a:r>
              <a:rPr lang="en-US" sz="1400" b="1">
                <a:solidFill>
                  <a:srgbClr val="000066"/>
                </a:solidFill>
                <a:latin typeface="Arial" pitchFamily="34" charset="0"/>
              </a:rPr>
              <a:t>If</a:t>
            </a:r>
            <a:r>
              <a:rPr lang="ru-RU" sz="1400" b="1">
                <a:solidFill>
                  <a:srgbClr val="000066"/>
                </a:solidFill>
                <a:latin typeface="Arial" pitchFamily="34" charset="0"/>
              </a:rPr>
              <a:t> </a:t>
            </a:r>
            <a:r>
              <a:rPr lang="ru-RU" sz="1600" b="1">
                <a:latin typeface="Arial" pitchFamily="34" charset="0"/>
                <a:sym typeface="Symbol" pitchFamily="18" charset="2"/>
              </a:rPr>
              <a:t></a:t>
            </a:r>
            <a:r>
              <a:rPr lang="ru-RU" sz="1600" b="1" baseline="30000">
                <a:latin typeface="Arial" pitchFamily="34" charset="0"/>
                <a:sym typeface="Symbol" pitchFamily="18" charset="2"/>
              </a:rPr>
              <a:t></a:t>
            </a:r>
            <a:r>
              <a:rPr lang="ru-RU" sz="1600" b="1" baseline="-25000">
                <a:latin typeface="Arial" pitchFamily="34" charset="0"/>
                <a:sym typeface="Symbol" pitchFamily="18" charset="2"/>
              </a:rPr>
              <a:t>А,2</a:t>
            </a:r>
            <a:r>
              <a:rPr lang="en-US" sz="1600" b="1">
                <a:latin typeface="Arial" pitchFamily="34" charset="0"/>
                <a:sym typeface="Symbol" pitchFamily="18" charset="2"/>
              </a:rPr>
              <a:t>&gt;</a:t>
            </a:r>
            <a:r>
              <a:rPr lang="ru-RU" sz="1600" b="1">
                <a:latin typeface="Arial" pitchFamily="34" charset="0"/>
                <a:sym typeface="Symbol" pitchFamily="18" charset="2"/>
              </a:rPr>
              <a:t></a:t>
            </a:r>
            <a:r>
              <a:rPr lang="ru-RU" sz="1600" b="1" baseline="-25000">
                <a:latin typeface="Arial" pitchFamily="34" charset="0"/>
                <a:sym typeface="Symbol" pitchFamily="18" charset="2"/>
              </a:rPr>
              <a:t>А,</a:t>
            </a:r>
            <a:r>
              <a:rPr lang="en-US" sz="1600" b="1" baseline="-25000">
                <a:latin typeface="Arial" pitchFamily="34" charset="0"/>
                <a:sym typeface="Symbol" pitchFamily="18" charset="2"/>
              </a:rPr>
              <a:t>eut</a:t>
            </a:r>
            <a:r>
              <a:rPr lang="en-US" sz="1400" b="1">
                <a:solidFill>
                  <a:srgbClr val="000066"/>
                </a:solidFill>
                <a:latin typeface="Arial" pitchFamily="34" charset="0"/>
                <a:sym typeface="Symbol" pitchFamily="18" charset="2"/>
              </a:rPr>
              <a:t> –  the temperature boundary of dissolution is</a:t>
            </a:r>
            <a:r>
              <a:rPr lang="ru-RU" sz="1400" b="1">
                <a:solidFill>
                  <a:srgbClr val="000066"/>
                </a:solidFill>
                <a:latin typeface="Arial" pitchFamily="34" charset="0"/>
                <a:sym typeface="Symbol" pitchFamily="18" charset="2"/>
              </a:rPr>
              <a:t> </a:t>
            </a:r>
            <a:r>
              <a:rPr lang="en-US" sz="1600" b="1">
                <a:latin typeface="Arial" pitchFamily="34" charset="0"/>
                <a:sym typeface="Symbol" pitchFamily="18" charset="2"/>
              </a:rPr>
              <a:t>T</a:t>
            </a:r>
            <a:r>
              <a:rPr lang="en-US" sz="1600" b="1" baseline="-25000">
                <a:latin typeface="Arial" pitchFamily="34" charset="0"/>
                <a:sym typeface="Symbol" pitchFamily="18" charset="2"/>
              </a:rPr>
              <a:t>2</a:t>
            </a:r>
            <a:r>
              <a:rPr lang="en-US" sz="1600" b="1">
                <a:latin typeface="Arial" pitchFamily="34" charset="0"/>
                <a:sym typeface="Symbol" pitchFamily="18" charset="2"/>
              </a:rPr>
              <a:t>&gt; </a:t>
            </a:r>
            <a:r>
              <a:rPr lang="ru-RU" sz="1600" b="1">
                <a:latin typeface="Arial" pitchFamily="34" charset="0"/>
                <a:sym typeface="Symbol" pitchFamily="18" charset="2"/>
              </a:rPr>
              <a:t>Т</a:t>
            </a:r>
            <a:r>
              <a:rPr lang="en-US" sz="1600" b="1" baseline="-25000">
                <a:latin typeface="Arial" pitchFamily="34" charset="0"/>
                <a:sym typeface="Symbol" pitchFamily="18" charset="2"/>
              </a:rPr>
              <a:t>eut</a:t>
            </a:r>
          </a:p>
          <a:p>
            <a:endParaRPr lang="ru-RU" sz="1600" b="1" baseline="-25000">
              <a:latin typeface="Arial" pitchFamily="34" charset="0"/>
              <a:sym typeface="Symbol" pitchFamily="18" charset="2"/>
            </a:endParaRPr>
          </a:p>
        </p:txBody>
      </p:sp>
      <p:sp>
        <p:nvSpPr>
          <p:cNvPr id="489533" name="Text Box 61"/>
          <p:cNvSpPr txBox="1">
            <a:spLocks noChangeArrowheads="1"/>
          </p:cNvSpPr>
          <p:nvPr/>
        </p:nvSpPr>
        <p:spPr bwMode="auto">
          <a:xfrm>
            <a:off x="4987925" y="4973638"/>
            <a:ext cx="36274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000066"/>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ru-RU" sz="1600">
                <a:latin typeface="Arial" pitchFamily="34" charset="0"/>
              </a:rPr>
              <a:t>(</a:t>
            </a:r>
            <a:r>
              <a:rPr lang="en-US" sz="1600">
                <a:latin typeface="Arial" pitchFamily="34" charset="0"/>
              </a:rPr>
              <a:t>II</a:t>
            </a:r>
            <a:r>
              <a:rPr lang="ru-RU" sz="1600">
                <a:latin typeface="Arial" pitchFamily="34" charset="0"/>
              </a:rPr>
              <a:t>)</a:t>
            </a:r>
            <a:r>
              <a:rPr lang="ru-RU" sz="1600" b="1">
                <a:latin typeface="Arial" pitchFamily="34" charset="0"/>
              </a:rPr>
              <a:t>   </a:t>
            </a:r>
            <a:r>
              <a:rPr lang="en-US" sz="1800"/>
              <a:t>T=f</a:t>
            </a:r>
            <a:r>
              <a:rPr lang="en-US" sz="1800" baseline="-25000"/>
              <a:t>2</a:t>
            </a:r>
            <a:r>
              <a:rPr lang="en-US" sz="1800"/>
              <a:t>(</a:t>
            </a:r>
            <a:r>
              <a:rPr lang="en-US" sz="1800">
                <a:sym typeface="Symbol" pitchFamily="18" charset="2"/>
              </a:rPr>
              <a:t></a:t>
            </a:r>
            <a:r>
              <a:rPr lang="en-US" sz="1800" baseline="-25000">
                <a:sym typeface="Symbol" pitchFamily="18" charset="2"/>
              </a:rPr>
              <a:t>A</a:t>
            </a:r>
            <a:r>
              <a:rPr lang="en-US" sz="1800">
                <a:sym typeface="Symbol" pitchFamily="18" charset="2"/>
              </a:rPr>
              <a:t>)</a:t>
            </a:r>
            <a:r>
              <a:rPr lang="en-US" sz="1400" b="1">
                <a:solidFill>
                  <a:srgbClr val="000066"/>
                </a:solidFill>
                <a:latin typeface="Arial" pitchFamily="34" charset="0"/>
                <a:sym typeface="Symbol" pitchFamily="18" charset="2"/>
              </a:rPr>
              <a:t> is the liquidus line</a:t>
            </a:r>
          </a:p>
        </p:txBody>
      </p:sp>
      <p:sp>
        <p:nvSpPr>
          <p:cNvPr id="489534" name="Text Box 62"/>
          <p:cNvSpPr txBox="1">
            <a:spLocks noChangeArrowheads="1"/>
          </p:cNvSpPr>
          <p:nvPr/>
        </p:nvSpPr>
        <p:spPr bwMode="auto">
          <a:xfrm>
            <a:off x="5018088" y="5397500"/>
            <a:ext cx="395128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ru-RU" sz="1600">
                <a:latin typeface="Arial" pitchFamily="34" charset="0"/>
              </a:rPr>
              <a:t>(</a:t>
            </a:r>
            <a:r>
              <a:rPr lang="en-US" sz="1600">
                <a:latin typeface="Arial" pitchFamily="34" charset="0"/>
              </a:rPr>
              <a:t>III</a:t>
            </a:r>
            <a:r>
              <a:rPr lang="ru-RU" sz="1600">
                <a:latin typeface="Arial" pitchFamily="34" charset="0"/>
              </a:rPr>
              <a:t>)</a:t>
            </a:r>
            <a:r>
              <a:rPr lang="ru-RU" sz="1600" b="1">
                <a:latin typeface="Arial" pitchFamily="34" charset="0"/>
              </a:rPr>
              <a:t>   </a:t>
            </a:r>
            <a:r>
              <a:rPr lang="en-US" sz="1800"/>
              <a:t>M</a:t>
            </a:r>
            <a:r>
              <a:rPr lang="en-US" sz="1800" baseline="-25000"/>
              <a:t>A</a:t>
            </a:r>
            <a:r>
              <a:rPr lang="en-US" sz="1800"/>
              <a:t>=f(T)</a:t>
            </a:r>
            <a:r>
              <a:rPr lang="en-US" sz="1400" b="1">
                <a:solidFill>
                  <a:srgbClr val="000066"/>
                </a:solidFill>
                <a:latin typeface="Arial" pitchFamily="34" charset="0"/>
              </a:rPr>
              <a:t> links the dissolved mass with the temperature at the dissolution front</a:t>
            </a:r>
            <a:endParaRPr lang="ru-RU" sz="1400" b="1">
              <a:solidFill>
                <a:srgbClr val="000066"/>
              </a:solidFill>
              <a:latin typeface="Arial" pitchFamily="34" charset="0"/>
            </a:endParaRPr>
          </a:p>
        </p:txBody>
      </p:sp>
      <p:sp>
        <p:nvSpPr>
          <p:cNvPr id="489535" name="Text Box 63"/>
          <p:cNvSpPr txBox="1">
            <a:spLocks noChangeArrowheads="1"/>
          </p:cNvSpPr>
          <p:nvPr/>
        </p:nvSpPr>
        <p:spPr bwMode="auto">
          <a:xfrm>
            <a:off x="4962525" y="4454525"/>
            <a:ext cx="377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ru-RU" sz="1600">
                <a:latin typeface="Arial" pitchFamily="34" charset="0"/>
              </a:rPr>
              <a:t>(</a:t>
            </a:r>
            <a:r>
              <a:rPr lang="en-US" sz="1600">
                <a:latin typeface="Arial" pitchFamily="34" charset="0"/>
              </a:rPr>
              <a:t>I</a:t>
            </a:r>
            <a:r>
              <a:rPr lang="ru-RU" sz="1600">
                <a:latin typeface="Arial" pitchFamily="34" charset="0"/>
              </a:rPr>
              <a:t>)</a:t>
            </a:r>
          </a:p>
        </p:txBody>
      </p:sp>
    </p:spTree>
  </p:cSld>
  <p:clrMapOvr>
    <a:masterClrMapping/>
  </p:clrMapOvr>
  <p:transition advClick="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Foliennummernplatzhalter 4"/>
          <p:cNvSpPr>
            <a:spLocks noGrp="1"/>
          </p:cNvSpPr>
          <p:nvPr>
            <p:ph type="sldNum" sz="quarter" idx="10"/>
          </p:nvPr>
        </p:nvSpPr>
        <p:spPr/>
        <p:txBody>
          <a:bodyPr/>
          <a:lstStyle/>
          <a:p>
            <a:r>
              <a:rPr lang="en-GB"/>
              <a:t>                                                 3</a:t>
            </a:r>
            <a:r>
              <a:rPr lang="en-US" sz="1200" baseline="30000"/>
              <a:t>rd </a:t>
            </a:r>
            <a:r>
              <a:rPr lang="en-US" sz="1200"/>
              <a:t>METCOR-P Project Meeting, 27.05.2009,  St Petersburg</a:t>
            </a:r>
            <a:r>
              <a:rPr lang="en-US"/>
              <a:t>    </a:t>
            </a:r>
            <a:r>
              <a:rPr lang="en-GB"/>
              <a:t> </a:t>
            </a:r>
            <a:fld id="{ED4983FE-144D-40EC-8643-F05EEEC76357}" type="slidenum">
              <a:rPr lang="en-GB"/>
              <a:pPr/>
              <a:t>15</a:t>
            </a:fld>
            <a:endParaRPr lang="en-GB"/>
          </a:p>
        </p:txBody>
      </p:sp>
      <p:sp>
        <p:nvSpPr>
          <p:cNvPr id="490498" name="Rectangle 2"/>
          <p:cNvSpPr>
            <a:spLocks noGrp="1" noChangeArrowheads="1"/>
          </p:cNvSpPr>
          <p:nvPr>
            <p:ph type="title"/>
          </p:nvPr>
        </p:nvSpPr>
        <p:spPr>
          <a:xfrm>
            <a:off x="723900" y="381000"/>
            <a:ext cx="7378700" cy="627063"/>
          </a:xfrm>
        </p:spPr>
        <p:txBody>
          <a:bodyPr/>
          <a:lstStyle/>
          <a:p>
            <a:r>
              <a:rPr lang="en-US" sz="2400"/>
              <a:t>Final position of the IZ boundary in METCOR</a:t>
            </a:r>
            <a:r>
              <a:rPr lang="ru-RU" sz="2400"/>
              <a:t/>
            </a:r>
            <a:br>
              <a:rPr lang="ru-RU" sz="2400"/>
            </a:br>
            <a:r>
              <a:rPr lang="ru-RU" sz="2400"/>
              <a:t/>
            </a:r>
            <a:br>
              <a:rPr lang="ru-RU" sz="2400"/>
            </a:br>
            <a:endParaRPr lang="ru-RU" sz="2400"/>
          </a:p>
        </p:txBody>
      </p:sp>
      <p:grpSp>
        <p:nvGrpSpPr>
          <p:cNvPr id="490500" name="Group 4"/>
          <p:cNvGrpSpPr>
            <a:grpSpLocks/>
          </p:cNvGrpSpPr>
          <p:nvPr/>
        </p:nvGrpSpPr>
        <p:grpSpPr bwMode="auto">
          <a:xfrm>
            <a:off x="2157413" y="3462338"/>
            <a:ext cx="4492625" cy="2203450"/>
            <a:chOff x="1351" y="1989"/>
            <a:chExt cx="2830" cy="1388"/>
          </a:xfrm>
        </p:grpSpPr>
        <p:sp>
          <p:nvSpPr>
            <p:cNvPr id="490501" name="Text Box 5"/>
            <p:cNvSpPr txBox="1">
              <a:spLocks noChangeArrowheads="1"/>
            </p:cNvSpPr>
            <p:nvPr/>
          </p:nvSpPr>
          <p:spPr bwMode="auto">
            <a:xfrm>
              <a:off x="1411" y="3171"/>
              <a:ext cx="2770"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400">
                  <a:solidFill>
                    <a:schemeClr val="tx1"/>
                  </a:solidFill>
                  <a:latin typeface="Times New Roman" pitchFamily="18" charset="0"/>
                </a:defRPr>
              </a:lvl1pPr>
              <a:lvl2pPr marL="571500" defTabSz="762000">
                <a:defRPr sz="2400">
                  <a:solidFill>
                    <a:schemeClr val="tx1"/>
                  </a:solidFill>
                  <a:latin typeface="Times New Roman" pitchFamily="18" charset="0"/>
                </a:defRPr>
              </a:lvl2pPr>
              <a:lvl3pPr marL="1143000" defTabSz="762000">
                <a:defRPr sz="2400">
                  <a:solidFill>
                    <a:schemeClr val="tx1"/>
                  </a:solidFill>
                  <a:latin typeface="Times New Roman" pitchFamily="18" charset="0"/>
                </a:defRPr>
              </a:lvl3pPr>
              <a:lvl4pPr marL="1714500" defTabSz="762000">
                <a:defRPr sz="2400">
                  <a:solidFill>
                    <a:schemeClr val="tx1"/>
                  </a:solidFill>
                  <a:latin typeface="Times New Roman" pitchFamily="18" charset="0"/>
                </a:defRPr>
              </a:lvl4pPr>
              <a:lvl5pPr marL="2286000" defTabSz="762000">
                <a:defRPr sz="2400">
                  <a:solidFill>
                    <a:schemeClr val="tx1"/>
                  </a:solidFill>
                  <a:latin typeface="Times New Roman" pitchFamily="18" charset="0"/>
                </a:defRPr>
              </a:lvl5pPr>
              <a:lvl6pPr marL="2743200" defTabSz="762000" eaLnBrk="0" fontAlgn="base" hangingPunct="0">
                <a:spcBef>
                  <a:spcPct val="0"/>
                </a:spcBef>
                <a:spcAft>
                  <a:spcPct val="0"/>
                </a:spcAft>
                <a:defRPr sz="2400">
                  <a:solidFill>
                    <a:schemeClr val="tx1"/>
                  </a:solidFill>
                  <a:latin typeface="Times New Roman" pitchFamily="18" charset="0"/>
                </a:defRPr>
              </a:lvl6pPr>
              <a:lvl7pPr marL="3200400" defTabSz="762000" eaLnBrk="0" fontAlgn="base" hangingPunct="0">
                <a:spcBef>
                  <a:spcPct val="0"/>
                </a:spcBef>
                <a:spcAft>
                  <a:spcPct val="0"/>
                </a:spcAft>
                <a:defRPr sz="2400">
                  <a:solidFill>
                    <a:schemeClr val="tx1"/>
                  </a:solidFill>
                  <a:latin typeface="Times New Roman" pitchFamily="18" charset="0"/>
                </a:defRPr>
              </a:lvl7pPr>
              <a:lvl8pPr marL="3657600" defTabSz="762000" eaLnBrk="0" fontAlgn="base" hangingPunct="0">
                <a:spcBef>
                  <a:spcPct val="0"/>
                </a:spcBef>
                <a:spcAft>
                  <a:spcPct val="0"/>
                </a:spcAft>
                <a:defRPr sz="2400">
                  <a:solidFill>
                    <a:schemeClr val="tx1"/>
                  </a:solidFill>
                  <a:latin typeface="Times New Roman" pitchFamily="18" charset="0"/>
                </a:defRPr>
              </a:lvl8pPr>
              <a:lvl9pPr marL="4114800" defTabSz="762000" eaLnBrk="0" fontAlgn="base" hangingPunct="0">
                <a:spcBef>
                  <a:spcPct val="0"/>
                </a:spcBef>
                <a:spcAft>
                  <a:spcPct val="0"/>
                </a:spcAft>
                <a:defRPr sz="2400">
                  <a:solidFill>
                    <a:schemeClr val="tx1"/>
                  </a:solidFill>
                  <a:latin typeface="Times New Roman" pitchFamily="18" charset="0"/>
                </a:defRPr>
              </a:lvl9pPr>
            </a:lstStyle>
            <a:p>
              <a:r>
                <a:rPr lang="en-US" sz="1200">
                  <a:cs typeface="Times New Roman" pitchFamily="18" charset="0"/>
                </a:rPr>
                <a:t> </a:t>
              </a:r>
              <a:r>
                <a:rPr lang="en-US" sz="1200" b="1">
                  <a:cs typeface="Times New Roman" pitchFamily="18" charset="0"/>
                </a:rPr>
                <a:t>U, Zr           Mass.%           </a:t>
              </a:r>
              <a:r>
                <a:rPr lang="ru-RU" sz="1200" b="1">
                  <a:cs typeface="Times New Roman" pitchFamily="18" charset="0"/>
                </a:rPr>
                <a:t>    </a:t>
              </a:r>
              <a:r>
                <a:rPr lang="en-US" sz="1200" b="1">
                  <a:cs typeface="Times New Roman" pitchFamily="18" charset="0"/>
                </a:rPr>
                <a:t>Fe       U, Zr           Mass.%       Fe</a:t>
              </a:r>
              <a:r>
                <a:rPr lang="en-US" sz="1200">
                  <a:cs typeface="Times New Roman" pitchFamily="18" charset="0"/>
                </a:rPr>
                <a:t>      </a:t>
              </a:r>
              <a:endParaRPr lang="en-GB" sz="900"/>
            </a:p>
            <a:p>
              <a:endParaRPr lang="en-GB"/>
            </a:p>
          </p:txBody>
        </p:sp>
        <p:sp>
          <p:nvSpPr>
            <p:cNvPr id="490502" name="AutoShape 6"/>
            <p:cNvSpPr>
              <a:spLocks noChangeAspect="1" noChangeArrowheads="1" noTextEdit="1"/>
            </p:cNvSpPr>
            <p:nvPr/>
          </p:nvSpPr>
          <p:spPr bwMode="auto">
            <a:xfrm>
              <a:off x="1351" y="1989"/>
              <a:ext cx="2683" cy="1231"/>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de-DE"/>
            </a:p>
          </p:txBody>
        </p:sp>
        <p:sp>
          <p:nvSpPr>
            <p:cNvPr id="490503" name="Text Box 7"/>
            <p:cNvSpPr txBox="1">
              <a:spLocks noChangeArrowheads="1"/>
            </p:cNvSpPr>
            <p:nvPr/>
          </p:nvSpPr>
          <p:spPr bwMode="auto">
            <a:xfrm>
              <a:off x="1446" y="1989"/>
              <a:ext cx="247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4288">
                  <a:solidFill>
                    <a:srgbClr val="000000"/>
                  </a:solidFill>
                  <a:miter lim="800000"/>
                  <a:headEnd/>
                  <a:tailEnd/>
                </a14:hiddenLine>
              </a:ext>
            </a:extLst>
          </p:spPr>
          <p:txBody>
            <a:bodyPr lIns="59308" tIns="29654" rIns="59308" bIns="29654"/>
            <a:lstStyle>
              <a:lvl1pPr defTabSz="762000">
                <a:defRPr sz="2400">
                  <a:solidFill>
                    <a:schemeClr val="tx1"/>
                  </a:solidFill>
                  <a:latin typeface="Times New Roman" pitchFamily="18" charset="0"/>
                </a:defRPr>
              </a:lvl1pPr>
              <a:lvl2pPr marL="571500" defTabSz="762000">
                <a:defRPr sz="2400">
                  <a:solidFill>
                    <a:schemeClr val="tx1"/>
                  </a:solidFill>
                  <a:latin typeface="Times New Roman" pitchFamily="18" charset="0"/>
                </a:defRPr>
              </a:lvl2pPr>
              <a:lvl3pPr marL="1143000" defTabSz="762000">
                <a:defRPr sz="2400">
                  <a:solidFill>
                    <a:schemeClr val="tx1"/>
                  </a:solidFill>
                  <a:latin typeface="Times New Roman" pitchFamily="18" charset="0"/>
                </a:defRPr>
              </a:lvl3pPr>
              <a:lvl4pPr marL="1714500" defTabSz="762000">
                <a:defRPr sz="2400">
                  <a:solidFill>
                    <a:schemeClr val="tx1"/>
                  </a:solidFill>
                  <a:latin typeface="Times New Roman" pitchFamily="18" charset="0"/>
                </a:defRPr>
              </a:lvl4pPr>
              <a:lvl5pPr marL="2286000" defTabSz="762000">
                <a:defRPr sz="2400">
                  <a:solidFill>
                    <a:schemeClr val="tx1"/>
                  </a:solidFill>
                  <a:latin typeface="Times New Roman" pitchFamily="18" charset="0"/>
                </a:defRPr>
              </a:lvl5pPr>
              <a:lvl6pPr marL="2743200" defTabSz="762000" eaLnBrk="0" fontAlgn="base" hangingPunct="0">
                <a:spcBef>
                  <a:spcPct val="0"/>
                </a:spcBef>
                <a:spcAft>
                  <a:spcPct val="0"/>
                </a:spcAft>
                <a:defRPr sz="2400">
                  <a:solidFill>
                    <a:schemeClr val="tx1"/>
                  </a:solidFill>
                  <a:latin typeface="Times New Roman" pitchFamily="18" charset="0"/>
                </a:defRPr>
              </a:lvl6pPr>
              <a:lvl7pPr marL="3200400" defTabSz="762000" eaLnBrk="0" fontAlgn="base" hangingPunct="0">
                <a:spcBef>
                  <a:spcPct val="0"/>
                </a:spcBef>
                <a:spcAft>
                  <a:spcPct val="0"/>
                </a:spcAft>
                <a:defRPr sz="2400">
                  <a:solidFill>
                    <a:schemeClr val="tx1"/>
                  </a:solidFill>
                  <a:latin typeface="Times New Roman" pitchFamily="18" charset="0"/>
                </a:defRPr>
              </a:lvl7pPr>
              <a:lvl8pPr marL="3657600" defTabSz="762000" eaLnBrk="0" fontAlgn="base" hangingPunct="0">
                <a:spcBef>
                  <a:spcPct val="0"/>
                </a:spcBef>
                <a:spcAft>
                  <a:spcPct val="0"/>
                </a:spcAft>
                <a:defRPr sz="2400">
                  <a:solidFill>
                    <a:schemeClr val="tx1"/>
                  </a:solidFill>
                  <a:latin typeface="Times New Roman" pitchFamily="18" charset="0"/>
                </a:defRPr>
              </a:lvl8pPr>
              <a:lvl9pPr marL="4114800" defTabSz="762000" eaLnBrk="0" fontAlgn="base" hangingPunct="0">
                <a:spcBef>
                  <a:spcPct val="0"/>
                </a:spcBef>
                <a:spcAft>
                  <a:spcPct val="0"/>
                </a:spcAft>
                <a:defRPr sz="2400">
                  <a:solidFill>
                    <a:schemeClr val="tx1"/>
                  </a:solidFill>
                  <a:latin typeface="Times New Roman" pitchFamily="18" charset="0"/>
                </a:defRPr>
              </a:lvl9pPr>
            </a:lstStyle>
            <a:p>
              <a:r>
                <a:rPr lang="en-US" sz="900">
                  <a:solidFill>
                    <a:srgbClr val="000000"/>
                  </a:solidFill>
                  <a:latin typeface="Arial" pitchFamily="34" charset="0"/>
                  <a:ea typeface="Times New Roman" pitchFamily="18" charset="0"/>
                  <a:cs typeface="Arial" pitchFamily="34" charset="0"/>
                </a:rPr>
                <a:t> </a:t>
              </a:r>
              <a:r>
                <a:rPr lang="en-US" sz="1000" b="1">
                  <a:solidFill>
                    <a:srgbClr val="CC0000"/>
                  </a:solidFill>
                  <a:latin typeface="Arial" pitchFamily="34" charset="0"/>
                  <a:ea typeface="Times New Roman" pitchFamily="18" charset="0"/>
                  <a:cs typeface="Arial" pitchFamily="34" charset="0"/>
                </a:rPr>
                <a:t> 	 </a:t>
              </a:r>
              <a:r>
                <a:rPr lang="en-US" sz="1000" b="1">
                  <a:solidFill>
                    <a:srgbClr val="990033"/>
                  </a:solidFill>
                  <a:latin typeface="Arial" pitchFamily="34" charset="0"/>
                  <a:ea typeface="Times New Roman" pitchFamily="18" charset="0"/>
                  <a:cs typeface="Arial" pitchFamily="34" charset="0"/>
                </a:rPr>
                <a:t> </a:t>
              </a:r>
              <a:endParaRPr lang="en-GB" sz="900">
                <a:latin typeface="Arial" pitchFamily="34" charset="0"/>
                <a:ea typeface="Times New Roman" pitchFamily="18" charset="0"/>
                <a:cs typeface="Arial" pitchFamily="34" charset="0"/>
              </a:endParaRPr>
            </a:p>
            <a:p>
              <a:endParaRPr lang="en-GB">
                <a:ea typeface="Times New Roman" pitchFamily="18" charset="0"/>
                <a:cs typeface="Arial" pitchFamily="34" charset="0"/>
              </a:endParaRPr>
            </a:p>
          </p:txBody>
        </p:sp>
        <p:sp>
          <p:nvSpPr>
            <p:cNvPr id="490504" name="Rectangle 8"/>
            <p:cNvSpPr>
              <a:spLocks noChangeArrowheads="1"/>
            </p:cNvSpPr>
            <p:nvPr/>
          </p:nvSpPr>
          <p:spPr bwMode="auto">
            <a:xfrm>
              <a:off x="1351" y="2302"/>
              <a:ext cx="2683"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4288">
                  <a:solidFill>
                    <a:srgbClr val="000000"/>
                  </a:solidFill>
                  <a:miter lim="800000"/>
                  <a:headEnd/>
                  <a:tailEnd/>
                </a14:hiddenLine>
              </a:ext>
            </a:extLst>
          </p:spPr>
          <p:txBody>
            <a:bodyPr anchor="ctr"/>
            <a:lstStyle/>
            <a:p>
              <a:endParaRPr lang="de-DE"/>
            </a:p>
          </p:txBody>
        </p:sp>
        <p:sp>
          <p:nvSpPr>
            <p:cNvPr id="490505" name="Text Box 9"/>
            <p:cNvSpPr txBox="1">
              <a:spLocks noChangeArrowheads="1"/>
            </p:cNvSpPr>
            <p:nvPr/>
          </p:nvSpPr>
          <p:spPr bwMode="auto">
            <a:xfrm>
              <a:off x="2006" y="3074"/>
              <a:ext cx="274"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4288">
                  <a:solidFill>
                    <a:srgbClr val="000000"/>
                  </a:solidFill>
                  <a:miter lim="800000"/>
                  <a:headEnd/>
                  <a:tailEnd/>
                </a14:hiddenLine>
              </a:ext>
            </a:extLst>
          </p:spPr>
          <p:txBody>
            <a:bodyPr lIns="59308" tIns="29654" rIns="59308" bIns="29654"/>
            <a:lstStyle/>
            <a:p>
              <a:endParaRPr lang="de-DE"/>
            </a:p>
          </p:txBody>
        </p:sp>
        <p:sp>
          <p:nvSpPr>
            <p:cNvPr id="490506" name="Text Box 10"/>
            <p:cNvSpPr txBox="1">
              <a:spLocks noChangeArrowheads="1"/>
            </p:cNvSpPr>
            <p:nvPr/>
          </p:nvSpPr>
          <p:spPr bwMode="auto">
            <a:xfrm>
              <a:off x="3347" y="3094"/>
              <a:ext cx="274"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4288">
                  <a:solidFill>
                    <a:srgbClr val="000000"/>
                  </a:solidFill>
                  <a:miter lim="800000"/>
                  <a:headEnd/>
                  <a:tailEnd/>
                </a14:hiddenLine>
              </a:ext>
            </a:extLst>
          </p:spPr>
          <p:txBody>
            <a:bodyPr lIns="59308" tIns="29654" rIns="59308" bIns="29654"/>
            <a:lstStyle/>
            <a:p>
              <a:endParaRPr lang="de-DE"/>
            </a:p>
          </p:txBody>
        </p:sp>
        <p:sp>
          <p:nvSpPr>
            <p:cNvPr id="490507" name="Text Box 11"/>
            <p:cNvSpPr txBox="1">
              <a:spLocks noChangeArrowheads="1"/>
            </p:cNvSpPr>
            <p:nvPr/>
          </p:nvSpPr>
          <p:spPr bwMode="auto">
            <a:xfrm>
              <a:off x="1661" y="2957"/>
              <a:ext cx="192"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4288">
                  <a:solidFill>
                    <a:srgbClr val="000000"/>
                  </a:solidFill>
                  <a:miter lim="800000"/>
                  <a:headEnd/>
                  <a:tailEnd/>
                </a14:hiddenLine>
              </a:ext>
            </a:extLst>
          </p:spPr>
          <p:txBody>
            <a:bodyPr lIns="59308" tIns="29654" rIns="59308" bIns="29654"/>
            <a:lstStyle/>
            <a:p>
              <a:endParaRPr lang="de-DE"/>
            </a:p>
          </p:txBody>
        </p:sp>
        <p:sp>
          <p:nvSpPr>
            <p:cNvPr id="490508" name="Text Box 12"/>
            <p:cNvSpPr txBox="1">
              <a:spLocks noChangeArrowheads="1"/>
            </p:cNvSpPr>
            <p:nvPr/>
          </p:nvSpPr>
          <p:spPr bwMode="auto">
            <a:xfrm>
              <a:off x="3838" y="2968"/>
              <a:ext cx="13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4288">
                  <a:solidFill>
                    <a:srgbClr val="000000"/>
                  </a:solidFill>
                  <a:miter lim="800000"/>
                  <a:headEnd/>
                  <a:tailEnd/>
                </a14:hiddenLine>
              </a:ext>
            </a:extLst>
          </p:spPr>
          <p:txBody>
            <a:bodyPr lIns="59308" tIns="29654" rIns="59308" bIns="29654"/>
            <a:lstStyle/>
            <a:p>
              <a:endParaRPr lang="de-DE"/>
            </a:p>
          </p:txBody>
        </p:sp>
        <p:sp>
          <p:nvSpPr>
            <p:cNvPr id="490509" name="Text Box 13"/>
            <p:cNvSpPr txBox="1">
              <a:spLocks noChangeArrowheads="1"/>
            </p:cNvSpPr>
            <p:nvPr/>
          </p:nvSpPr>
          <p:spPr bwMode="auto">
            <a:xfrm>
              <a:off x="2518" y="2957"/>
              <a:ext cx="137"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4288">
                  <a:solidFill>
                    <a:srgbClr val="000000"/>
                  </a:solidFill>
                  <a:miter lim="800000"/>
                  <a:headEnd/>
                  <a:tailEnd/>
                </a14:hiddenLine>
              </a:ext>
            </a:extLst>
          </p:spPr>
          <p:txBody>
            <a:bodyPr lIns="59308" tIns="29654" rIns="59308" bIns="29654"/>
            <a:lstStyle/>
            <a:p>
              <a:endParaRPr lang="de-DE"/>
            </a:p>
          </p:txBody>
        </p:sp>
        <p:sp>
          <p:nvSpPr>
            <p:cNvPr id="490510" name="Text Box 14"/>
            <p:cNvSpPr txBox="1">
              <a:spLocks noChangeArrowheads="1"/>
            </p:cNvSpPr>
            <p:nvPr/>
          </p:nvSpPr>
          <p:spPr bwMode="auto">
            <a:xfrm>
              <a:off x="2993" y="2132"/>
              <a:ext cx="202"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4288">
                  <a:solidFill>
                    <a:srgbClr val="000000"/>
                  </a:solidFill>
                  <a:miter lim="800000"/>
                  <a:headEnd/>
                  <a:tailEnd/>
                </a14:hiddenLine>
              </a:ext>
            </a:extLst>
          </p:spPr>
          <p:txBody>
            <a:bodyPr lIns="59308" tIns="29654" rIns="59308" bIns="29654"/>
            <a:lstStyle/>
            <a:p>
              <a:endParaRPr lang="de-DE"/>
            </a:p>
          </p:txBody>
        </p:sp>
        <p:sp>
          <p:nvSpPr>
            <p:cNvPr id="490511" name="Text Box 15"/>
            <p:cNvSpPr txBox="1">
              <a:spLocks noChangeArrowheads="1"/>
            </p:cNvSpPr>
            <p:nvPr/>
          </p:nvSpPr>
          <p:spPr bwMode="auto">
            <a:xfrm>
              <a:off x="1661" y="2112"/>
              <a:ext cx="20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4288">
                  <a:solidFill>
                    <a:srgbClr val="000000"/>
                  </a:solidFill>
                  <a:miter lim="800000"/>
                  <a:headEnd/>
                  <a:tailEnd/>
                </a14:hiddenLine>
              </a:ext>
            </a:extLst>
          </p:spPr>
          <p:txBody>
            <a:bodyPr lIns="59308" tIns="29654" rIns="59308" bIns="29654"/>
            <a:lstStyle/>
            <a:p>
              <a:endParaRPr lang="de-DE"/>
            </a:p>
          </p:txBody>
        </p:sp>
        <p:sp>
          <p:nvSpPr>
            <p:cNvPr id="490512" name="AutoShape 16"/>
            <p:cNvSpPr>
              <a:spLocks noChangeAspect="1" noChangeArrowheads="1"/>
            </p:cNvSpPr>
            <p:nvPr/>
          </p:nvSpPr>
          <p:spPr bwMode="auto">
            <a:xfrm>
              <a:off x="1461" y="2091"/>
              <a:ext cx="1237" cy="1038"/>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de-DE"/>
            </a:p>
          </p:txBody>
        </p:sp>
        <p:sp>
          <p:nvSpPr>
            <p:cNvPr id="490513" name="Line 17"/>
            <p:cNvSpPr>
              <a:spLocks noChangeShapeType="1"/>
            </p:cNvSpPr>
            <p:nvPr/>
          </p:nvSpPr>
          <p:spPr bwMode="auto">
            <a:xfrm>
              <a:off x="1678" y="3039"/>
              <a:ext cx="960"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14" name="Line 18"/>
            <p:cNvSpPr>
              <a:spLocks noChangeShapeType="1"/>
            </p:cNvSpPr>
            <p:nvPr/>
          </p:nvSpPr>
          <p:spPr bwMode="auto">
            <a:xfrm>
              <a:off x="1678" y="3039"/>
              <a:ext cx="0" cy="3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15" name="Line 19"/>
            <p:cNvSpPr>
              <a:spLocks noChangeShapeType="1"/>
            </p:cNvSpPr>
            <p:nvPr/>
          </p:nvSpPr>
          <p:spPr bwMode="auto">
            <a:xfrm>
              <a:off x="1870" y="3039"/>
              <a:ext cx="0" cy="3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16" name="Line 20"/>
            <p:cNvSpPr>
              <a:spLocks noChangeShapeType="1"/>
            </p:cNvSpPr>
            <p:nvPr/>
          </p:nvSpPr>
          <p:spPr bwMode="auto">
            <a:xfrm>
              <a:off x="2062" y="3039"/>
              <a:ext cx="0" cy="3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17" name="Line 21"/>
            <p:cNvSpPr>
              <a:spLocks noChangeShapeType="1"/>
            </p:cNvSpPr>
            <p:nvPr/>
          </p:nvSpPr>
          <p:spPr bwMode="auto">
            <a:xfrm>
              <a:off x="2254" y="3039"/>
              <a:ext cx="0" cy="3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18" name="Line 22"/>
            <p:cNvSpPr>
              <a:spLocks noChangeShapeType="1"/>
            </p:cNvSpPr>
            <p:nvPr/>
          </p:nvSpPr>
          <p:spPr bwMode="auto">
            <a:xfrm>
              <a:off x="2446" y="3039"/>
              <a:ext cx="0" cy="3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19" name="Line 23"/>
            <p:cNvSpPr>
              <a:spLocks noChangeShapeType="1"/>
            </p:cNvSpPr>
            <p:nvPr/>
          </p:nvSpPr>
          <p:spPr bwMode="auto">
            <a:xfrm>
              <a:off x="2638" y="3039"/>
              <a:ext cx="0" cy="3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20" name="Line 24"/>
            <p:cNvSpPr>
              <a:spLocks noChangeShapeType="1"/>
            </p:cNvSpPr>
            <p:nvPr/>
          </p:nvSpPr>
          <p:spPr bwMode="auto">
            <a:xfrm>
              <a:off x="1774" y="3039"/>
              <a:ext cx="0" cy="16"/>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21" name="Line 25"/>
            <p:cNvSpPr>
              <a:spLocks noChangeShapeType="1"/>
            </p:cNvSpPr>
            <p:nvPr/>
          </p:nvSpPr>
          <p:spPr bwMode="auto">
            <a:xfrm>
              <a:off x="1966" y="3039"/>
              <a:ext cx="0" cy="16"/>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22" name="Line 26"/>
            <p:cNvSpPr>
              <a:spLocks noChangeShapeType="1"/>
            </p:cNvSpPr>
            <p:nvPr/>
          </p:nvSpPr>
          <p:spPr bwMode="auto">
            <a:xfrm>
              <a:off x="2158" y="3039"/>
              <a:ext cx="0" cy="16"/>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23" name="Line 27"/>
            <p:cNvSpPr>
              <a:spLocks noChangeShapeType="1"/>
            </p:cNvSpPr>
            <p:nvPr/>
          </p:nvSpPr>
          <p:spPr bwMode="auto">
            <a:xfrm>
              <a:off x="2350" y="3039"/>
              <a:ext cx="0" cy="16"/>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24" name="Line 28"/>
            <p:cNvSpPr>
              <a:spLocks noChangeShapeType="1"/>
            </p:cNvSpPr>
            <p:nvPr/>
          </p:nvSpPr>
          <p:spPr bwMode="auto">
            <a:xfrm>
              <a:off x="2542" y="3039"/>
              <a:ext cx="0" cy="16"/>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25" name="Rectangle 29"/>
            <p:cNvSpPr>
              <a:spLocks noChangeArrowheads="1"/>
            </p:cNvSpPr>
            <p:nvPr/>
          </p:nvSpPr>
          <p:spPr bwMode="auto">
            <a:xfrm>
              <a:off x="1664" y="3085"/>
              <a:ext cx="88" cy="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40</a:t>
              </a:r>
              <a:endParaRPr lang="en-GB" sz="800">
                <a:latin typeface="Times New Roman" pitchFamily="18" charset="0"/>
                <a:ea typeface="Times New Roman" pitchFamily="18" charset="0"/>
                <a:cs typeface="Arial" pitchFamily="34" charset="0"/>
              </a:endParaRPr>
            </a:p>
          </p:txBody>
        </p:sp>
        <p:sp>
          <p:nvSpPr>
            <p:cNvPr id="490526" name="Rectangle 30"/>
            <p:cNvSpPr>
              <a:spLocks noChangeArrowheads="1"/>
            </p:cNvSpPr>
            <p:nvPr/>
          </p:nvSpPr>
          <p:spPr bwMode="auto">
            <a:xfrm>
              <a:off x="1823" y="3085"/>
              <a:ext cx="81" cy="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50</a:t>
              </a:r>
              <a:endParaRPr lang="en-GB" sz="800">
                <a:latin typeface="Times New Roman" pitchFamily="18" charset="0"/>
                <a:ea typeface="Times New Roman" pitchFamily="18" charset="0"/>
                <a:cs typeface="Arial" pitchFamily="34" charset="0"/>
              </a:endParaRPr>
            </a:p>
          </p:txBody>
        </p:sp>
        <p:sp>
          <p:nvSpPr>
            <p:cNvPr id="490527" name="Rectangle 31"/>
            <p:cNvSpPr>
              <a:spLocks noChangeArrowheads="1"/>
            </p:cNvSpPr>
            <p:nvPr/>
          </p:nvSpPr>
          <p:spPr bwMode="auto">
            <a:xfrm>
              <a:off x="2024" y="3077"/>
              <a:ext cx="89"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60</a:t>
              </a:r>
              <a:endParaRPr lang="en-GB" sz="800">
                <a:latin typeface="Times New Roman" pitchFamily="18" charset="0"/>
                <a:ea typeface="Times New Roman" pitchFamily="18" charset="0"/>
                <a:cs typeface="Arial" pitchFamily="34" charset="0"/>
              </a:endParaRPr>
            </a:p>
          </p:txBody>
        </p:sp>
        <p:sp>
          <p:nvSpPr>
            <p:cNvPr id="490528" name="Rectangle 32"/>
            <p:cNvSpPr>
              <a:spLocks noChangeArrowheads="1"/>
            </p:cNvSpPr>
            <p:nvPr/>
          </p:nvSpPr>
          <p:spPr bwMode="auto">
            <a:xfrm>
              <a:off x="2220" y="3085"/>
              <a:ext cx="76" cy="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70</a:t>
              </a:r>
              <a:endParaRPr lang="en-GB" sz="800">
                <a:latin typeface="Times New Roman" pitchFamily="18" charset="0"/>
                <a:ea typeface="Times New Roman" pitchFamily="18" charset="0"/>
                <a:cs typeface="Arial" pitchFamily="34" charset="0"/>
              </a:endParaRPr>
            </a:p>
          </p:txBody>
        </p:sp>
        <p:sp>
          <p:nvSpPr>
            <p:cNvPr id="490529" name="Rectangle 33"/>
            <p:cNvSpPr>
              <a:spLocks noChangeArrowheads="1"/>
            </p:cNvSpPr>
            <p:nvPr/>
          </p:nvSpPr>
          <p:spPr bwMode="auto">
            <a:xfrm>
              <a:off x="2396" y="3085"/>
              <a:ext cx="85" cy="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80</a:t>
              </a:r>
              <a:endParaRPr lang="en-GB" sz="800">
                <a:latin typeface="Times New Roman" pitchFamily="18" charset="0"/>
                <a:ea typeface="Times New Roman" pitchFamily="18" charset="0"/>
                <a:cs typeface="Arial" pitchFamily="34" charset="0"/>
              </a:endParaRPr>
            </a:p>
          </p:txBody>
        </p:sp>
        <p:sp>
          <p:nvSpPr>
            <p:cNvPr id="490530" name="Rectangle 34"/>
            <p:cNvSpPr>
              <a:spLocks noChangeArrowheads="1"/>
            </p:cNvSpPr>
            <p:nvPr/>
          </p:nvSpPr>
          <p:spPr bwMode="auto">
            <a:xfrm>
              <a:off x="2577" y="3081"/>
              <a:ext cx="95" cy="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90</a:t>
              </a:r>
              <a:endParaRPr lang="en-GB" sz="800">
                <a:latin typeface="Times New Roman" pitchFamily="18" charset="0"/>
                <a:ea typeface="Times New Roman" pitchFamily="18" charset="0"/>
                <a:cs typeface="Arial" pitchFamily="34" charset="0"/>
              </a:endParaRPr>
            </a:p>
          </p:txBody>
        </p:sp>
        <p:sp>
          <p:nvSpPr>
            <p:cNvPr id="490531" name="Line 35"/>
            <p:cNvSpPr>
              <a:spLocks noChangeShapeType="1"/>
            </p:cNvSpPr>
            <p:nvPr/>
          </p:nvSpPr>
          <p:spPr bwMode="auto">
            <a:xfrm flipV="1">
              <a:off x="1678" y="2113"/>
              <a:ext cx="0" cy="9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32" name="Line 36"/>
            <p:cNvSpPr>
              <a:spLocks noChangeShapeType="1"/>
            </p:cNvSpPr>
            <p:nvPr/>
          </p:nvSpPr>
          <p:spPr bwMode="auto">
            <a:xfrm flipV="1">
              <a:off x="1870" y="2113"/>
              <a:ext cx="0" cy="9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33" name="Line 37"/>
            <p:cNvSpPr>
              <a:spLocks noChangeShapeType="1"/>
            </p:cNvSpPr>
            <p:nvPr/>
          </p:nvSpPr>
          <p:spPr bwMode="auto">
            <a:xfrm flipV="1">
              <a:off x="2062" y="2113"/>
              <a:ext cx="0" cy="9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34" name="Line 38"/>
            <p:cNvSpPr>
              <a:spLocks noChangeShapeType="1"/>
            </p:cNvSpPr>
            <p:nvPr/>
          </p:nvSpPr>
          <p:spPr bwMode="auto">
            <a:xfrm flipV="1">
              <a:off x="2254" y="2113"/>
              <a:ext cx="0" cy="9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35" name="Line 39"/>
            <p:cNvSpPr>
              <a:spLocks noChangeShapeType="1"/>
            </p:cNvSpPr>
            <p:nvPr/>
          </p:nvSpPr>
          <p:spPr bwMode="auto">
            <a:xfrm flipV="1">
              <a:off x="2446" y="2113"/>
              <a:ext cx="0" cy="9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36" name="Line 40"/>
            <p:cNvSpPr>
              <a:spLocks noChangeShapeType="1"/>
            </p:cNvSpPr>
            <p:nvPr/>
          </p:nvSpPr>
          <p:spPr bwMode="auto">
            <a:xfrm flipV="1">
              <a:off x="2638" y="2113"/>
              <a:ext cx="0" cy="9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37" name="Line 41"/>
            <p:cNvSpPr>
              <a:spLocks noChangeShapeType="1"/>
            </p:cNvSpPr>
            <p:nvPr/>
          </p:nvSpPr>
          <p:spPr bwMode="auto">
            <a:xfrm flipV="1">
              <a:off x="1598" y="2113"/>
              <a:ext cx="0" cy="926"/>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38" name="Line 42"/>
            <p:cNvSpPr>
              <a:spLocks noChangeShapeType="1"/>
            </p:cNvSpPr>
            <p:nvPr/>
          </p:nvSpPr>
          <p:spPr bwMode="auto">
            <a:xfrm flipH="1">
              <a:off x="1566" y="3039"/>
              <a:ext cx="32"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39" name="Line 43"/>
            <p:cNvSpPr>
              <a:spLocks noChangeShapeType="1"/>
            </p:cNvSpPr>
            <p:nvPr/>
          </p:nvSpPr>
          <p:spPr bwMode="auto">
            <a:xfrm flipH="1">
              <a:off x="1566" y="2854"/>
              <a:ext cx="32"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40" name="Line 44"/>
            <p:cNvSpPr>
              <a:spLocks noChangeShapeType="1"/>
            </p:cNvSpPr>
            <p:nvPr/>
          </p:nvSpPr>
          <p:spPr bwMode="auto">
            <a:xfrm flipH="1">
              <a:off x="1566" y="2669"/>
              <a:ext cx="32"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41" name="Line 45"/>
            <p:cNvSpPr>
              <a:spLocks noChangeShapeType="1"/>
            </p:cNvSpPr>
            <p:nvPr/>
          </p:nvSpPr>
          <p:spPr bwMode="auto">
            <a:xfrm flipH="1">
              <a:off x="1566" y="2483"/>
              <a:ext cx="32"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42" name="Line 46"/>
            <p:cNvSpPr>
              <a:spLocks noChangeShapeType="1"/>
            </p:cNvSpPr>
            <p:nvPr/>
          </p:nvSpPr>
          <p:spPr bwMode="auto">
            <a:xfrm flipH="1">
              <a:off x="1566" y="2298"/>
              <a:ext cx="32"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43" name="Line 47"/>
            <p:cNvSpPr>
              <a:spLocks noChangeShapeType="1"/>
            </p:cNvSpPr>
            <p:nvPr/>
          </p:nvSpPr>
          <p:spPr bwMode="auto">
            <a:xfrm flipH="1">
              <a:off x="1566" y="2113"/>
              <a:ext cx="32"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44" name="Line 48"/>
            <p:cNvSpPr>
              <a:spLocks noChangeShapeType="1"/>
            </p:cNvSpPr>
            <p:nvPr/>
          </p:nvSpPr>
          <p:spPr bwMode="auto">
            <a:xfrm flipH="1">
              <a:off x="1582" y="2947"/>
              <a:ext cx="16"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45" name="Line 49"/>
            <p:cNvSpPr>
              <a:spLocks noChangeShapeType="1"/>
            </p:cNvSpPr>
            <p:nvPr/>
          </p:nvSpPr>
          <p:spPr bwMode="auto">
            <a:xfrm flipH="1">
              <a:off x="1582" y="2762"/>
              <a:ext cx="16"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46" name="Line 50"/>
            <p:cNvSpPr>
              <a:spLocks noChangeShapeType="1"/>
            </p:cNvSpPr>
            <p:nvPr/>
          </p:nvSpPr>
          <p:spPr bwMode="auto">
            <a:xfrm flipH="1">
              <a:off x="1582" y="2576"/>
              <a:ext cx="16"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47" name="Line 51"/>
            <p:cNvSpPr>
              <a:spLocks noChangeShapeType="1"/>
            </p:cNvSpPr>
            <p:nvPr/>
          </p:nvSpPr>
          <p:spPr bwMode="auto">
            <a:xfrm flipH="1">
              <a:off x="1582" y="2391"/>
              <a:ext cx="16"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48" name="Line 52"/>
            <p:cNvSpPr>
              <a:spLocks noChangeShapeType="1"/>
            </p:cNvSpPr>
            <p:nvPr/>
          </p:nvSpPr>
          <p:spPr bwMode="auto">
            <a:xfrm flipH="1">
              <a:off x="1582" y="2205"/>
              <a:ext cx="16"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49" name="Rectangle 53"/>
            <p:cNvSpPr>
              <a:spLocks noChangeArrowheads="1"/>
            </p:cNvSpPr>
            <p:nvPr/>
          </p:nvSpPr>
          <p:spPr bwMode="auto">
            <a:xfrm>
              <a:off x="1403" y="3009"/>
              <a:ext cx="161"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1000</a:t>
              </a:r>
              <a:endParaRPr lang="en-GB" sz="800">
                <a:latin typeface="Times New Roman" pitchFamily="18" charset="0"/>
                <a:ea typeface="Times New Roman" pitchFamily="18" charset="0"/>
                <a:cs typeface="Arial" pitchFamily="34" charset="0"/>
              </a:endParaRPr>
            </a:p>
          </p:txBody>
        </p:sp>
        <p:sp>
          <p:nvSpPr>
            <p:cNvPr id="490550" name="Rectangle 54"/>
            <p:cNvSpPr>
              <a:spLocks noChangeArrowheads="1"/>
            </p:cNvSpPr>
            <p:nvPr/>
          </p:nvSpPr>
          <p:spPr bwMode="auto">
            <a:xfrm>
              <a:off x="1419" y="2815"/>
              <a:ext cx="145"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1100</a:t>
              </a:r>
              <a:endParaRPr lang="en-GB" sz="800">
                <a:latin typeface="Times New Roman" pitchFamily="18" charset="0"/>
                <a:ea typeface="Times New Roman" pitchFamily="18" charset="0"/>
                <a:cs typeface="Arial" pitchFamily="34" charset="0"/>
              </a:endParaRPr>
            </a:p>
          </p:txBody>
        </p:sp>
        <p:sp>
          <p:nvSpPr>
            <p:cNvPr id="490551" name="Rectangle 55"/>
            <p:cNvSpPr>
              <a:spLocks noChangeArrowheads="1"/>
            </p:cNvSpPr>
            <p:nvPr/>
          </p:nvSpPr>
          <p:spPr bwMode="auto">
            <a:xfrm>
              <a:off x="1419" y="2638"/>
              <a:ext cx="145"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1200</a:t>
              </a:r>
              <a:endParaRPr lang="en-GB" sz="800">
                <a:latin typeface="Times New Roman" pitchFamily="18" charset="0"/>
                <a:ea typeface="Times New Roman" pitchFamily="18" charset="0"/>
                <a:cs typeface="Arial" pitchFamily="34" charset="0"/>
              </a:endParaRPr>
            </a:p>
          </p:txBody>
        </p:sp>
        <p:sp>
          <p:nvSpPr>
            <p:cNvPr id="490552" name="Rectangle 56"/>
            <p:cNvSpPr>
              <a:spLocks noChangeArrowheads="1"/>
            </p:cNvSpPr>
            <p:nvPr/>
          </p:nvSpPr>
          <p:spPr bwMode="auto">
            <a:xfrm>
              <a:off x="1411" y="2441"/>
              <a:ext cx="153"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1300</a:t>
              </a:r>
              <a:endParaRPr lang="en-GB" sz="800">
                <a:latin typeface="Times New Roman" pitchFamily="18" charset="0"/>
                <a:ea typeface="Times New Roman" pitchFamily="18" charset="0"/>
                <a:cs typeface="Arial" pitchFamily="34" charset="0"/>
              </a:endParaRPr>
            </a:p>
          </p:txBody>
        </p:sp>
        <p:sp>
          <p:nvSpPr>
            <p:cNvPr id="490553" name="Rectangle 57"/>
            <p:cNvSpPr>
              <a:spLocks noChangeArrowheads="1"/>
            </p:cNvSpPr>
            <p:nvPr/>
          </p:nvSpPr>
          <p:spPr bwMode="auto">
            <a:xfrm>
              <a:off x="1419" y="2263"/>
              <a:ext cx="145"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1400</a:t>
              </a:r>
              <a:endParaRPr lang="en-GB" sz="800">
                <a:latin typeface="Times New Roman" pitchFamily="18" charset="0"/>
                <a:ea typeface="Times New Roman" pitchFamily="18" charset="0"/>
                <a:cs typeface="Arial" pitchFamily="34" charset="0"/>
              </a:endParaRPr>
            </a:p>
          </p:txBody>
        </p:sp>
        <p:sp>
          <p:nvSpPr>
            <p:cNvPr id="490554" name="Rectangle 58"/>
            <p:cNvSpPr>
              <a:spLocks noChangeArrowheads="1"/>
            </p:cNvSpPr>
            <p:nvPr/>
          </p:nvSpPr>
          <p:spPr bwMode="auto">
            <a:xfrm>
              <a:off x="1413" y="2096"/>
              <a:ext cx="151"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1500</a:t>
              </a:r>
              <a:endParaRPr lang="en-GB" sz="800">
                <a:latin typeface="Times New Roman" pitchFamily="18" charset="0"/>
                <a:ea typeface="Times New Roman" pitchFamily="18" charset="0"/>
                <a:cs typeface="Arial" pitchFamily="34" charset="0"/>
              </a:endParaRPr>
            </a:p>
          </p:txBody>
        </p:sp>
        <p:sp>
          <p:nvSpPr>
            <p:cNvPr id="490555" name="Line 59"/>
            <p:cNvSpPr>
              <a:spLocks noChangeShapeType="1"/>
            </p:cNvSpPr>
            <p:nvPr/>
          </p:nvSpPr>
          <p:spPr bwMode="auto">
            <a:xfrm>
              <a:off x="1678" y="2854"/>
              <a:ext cx="96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56" name="Line 60"/>
            <p:cNvSpPr>
              <a:spLocks noChangeShapeType="1"/>
            </p:cNvSpPr>
            <p:nvPr/>
          </p:nvSpPr>
          <p:spPr bwMode="auto">
            <a:xfrm>
              <a:off x="1678" y="2669"/>
              <a:ext cx="96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57" name="Line 61"/>
            <p:cNvSpPr>
              <a:spLocks noChangeShapeType="1"/>
            </p:cNvSpPr>
            <p:nvPr/>
          </p:nvSpPr>
          <p:spPr bwMode="auto">
            <a:xfrm>
              <a:off x="1678" y="2483"/>
              <a:ext cx="96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58" name="Line 62"/>
            <p:cNvSpPr>
              <a:spLocks noChangeShapeType="1"/>
            </p:cNvSpPr>
            <p:nvPr/>
          </p:nvSpPr>
          <p:spPr bwMode="auto">
            <a:xfrm>
              <a:off x="1678" y="2298"/>
              <a:ext cx="96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59" name="Line 63"/>
            <p:cNvSpPr>
              <a:spLocks noChangeShapeType="1"/>
            </p:cNvSpPr>
            <p:nvPr/>
          </p:nvSpPr>
          <p:spPr bwMode="auto">
            <a:xfrm>
              <a:off x="1678" y="2113"/>
              <a:ext cx="96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60" name="Freeform 64"/>
            <p:cNvSpPr>
              <a:spLocks/>
            </p:cNvSpPr>
            <p:nvPr/>
          </p:nvSpPr>
          <p:spPr bwMode="auto">
            <a:xfrm>
              <a:off x="1678" y="2230"/>
              <a:ext cx="864" cy="494"/>
            </a:xfrm>
            <a:custGeom>
              <a:avLst/>
              <a:gdLst>
                <a:gd name="T0" fmla="*/ 0 w 3708"/>
                <a:gd name="T1" fmla="*/ 908 h 2203"/>
                <a:gd name="T2" fmla="*/ 412 w 3708"/>
                <a:gd name="T3" fmla="*/ 825 h 2203"/>
                <a:gd name="T4" fmla="*/ 824 w 3708"/>
                <a:gd name="T5" fmla="*/ 1320 h 2203"/>
                <a:gd name="T6" fmla="*/ 1236 w 3708"/>
                <a:gd name="T7" fmla="*/ 1650 h 2203"/>
                <a:gd name="T8" fmla="*/ 1647 w 3708"/>
                <a:gd name="T9" fmla="*/ 2062 h 2203"/>
                <a:gd name="T10" fmla="*/ 1821 w 3708"/>
                <a:gd name="T11" fmla="*/ 2203 h 2203"/>
                <a:gd name="T12" fmla="*/ 2061 w 3708"/>
                <a:gd name="T13" fmla="*/ 1897 h 2203"/>
                <a:gd name="T14" fmla="*/ 2473 w 3708"/>
                <a:gd name="T15" fmla="*/ 1155 h 2203"/>
                <a:gd name="T16" fmla="*/ 2884 w 3708"/>
                <a:gd name="T17" fmla="*/ 660 h 2203"/>
                <a:gd name="T18" fmla="*/ 3296 w 3708"/>
                <a:gd name="T19" fmla="*/ 330 h 2203"/>
                <a:gd name="T20" fmla="*/ 3708 w 3708"/>
                <a:gd name="T21" fmla="*/ 0 h 2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08" h="2203">
                  <a:moveTo>
                    <a:pt x="0" y="908"/>
                  </a:moveTo>
                  <a:lnTo>
                    <a:pt x="412" y="825"/>
                  </a:lnTo>
                  <a:lnTo>
                    <a:pt x="824" y="1320"/>
                  </a:lnTo>
                  <a:lnTo>
                    <a:pt x="1236" y="1650"/>
                  </a:lnTo>
                  <a:lnTo>
                    <a:pt x="1647" y="2062"/>
                  </a:lnTo>
                  <a:lnTo>
                    <a:pt x="1821" y="2203"/>
                  </a:lnTo>
                  <a:lnTo>
                    <a:pt x="2061" y="1897"/>
                  </a:lnTo>
                  <a:lnTo>
                    <a:pt x="2473" y="1155"/>
                  </a:lnTo>
                  <a:lnTo>
                    <a:pt x="2884" y="660"/>
                  </a:lnTo>
                  <a:lnTo>
                    <a:pt x="3296" y="330"/>
                  </a:lnTo>
                  <a:lnTo>
                    <a:pt x="3708" y="0"/>
                  </a:lnTo>
                </a:path>
              </a:pathLst>
            </a:custGeom>
            <a:noFill/>
            <a:ln w="222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90561" name="Line 65"/>
            <p:cNvSpPr>
              <a:spLocks noChangeShapeType="1"/>
            </p:cNvSpPr>
            <p:nvPr/>
          </p:nvSpPr>
          <p:spPr bwMode="auto">
            <a:xfrm flipV="1">
              <a:off x="2146" y="2672"/>
              <a:ext cx="2" cy="14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62" name="Rectangle 66"/>
            <p:cNvSpPr>
              <a:spLocks noChangeArrowheads="1"/>
            </p:cNvSpPr>
            <p:nvPr/>
          </p:nvSpPr>
          <p:spPr bwMode="auto">
            <a:xfrm>
              <a:off x="2123" y="2815"/>
              <a:ext cx="48" cy="4"/>
            </a:xfrm>
            <a:prstGeom prst="rect">
              <a:avLst/>
            </a:prstGeom>
            <a:solidFill>
              <a:srgbClr val="FF0000"/>
            </a:solidFill>
            <a:ln w="38100">
              <a:solidFill>
                <a:srgbClr val="FF0000"/>
              </a:solidFill>
              <a:miter lim="800000"/>
              <a:headEnd/>
              <a:tailEnd/>
            </a:ln>
          </p:spPr>
          <p:txBody>
            <a:bodyPr/>
            <a:lstStyle/>
            <a:p>
              <a:endParaRPr lang="de-DE"/>
            </a:p>
          </p:txBody>
        </p:sp>
        <p:sp>
          <p:nvSpPr>
            <p:cNvPr id="490563" name="Rectangle 67"/>
            <p:cNvSpPr>
              <a:spLocks noChangeArrowheads="1"/>
            </p:cNvSpPr>
            <p:nvPr/>
          </p:nvSpPr>
          <p:spPr bwMode="auto">
            <a:xfrm>
              <a:off x="2123" y="2666"/>
              <a:ext cx="48" cy="5"/>
            </a:xfrm>
            <a:prstGeom prst="rect">
              <a:avLst/>
            </a:prstGeom>
            <a:solidFill>
              <a:srgbClr val="FF0000"/>
            </a:solidFill>
            <a:ln w="38100">
              <a:solidFill>
                <a:srgbClr val="FF0000"/>
              </a:solidFill>
              <a:miter lim="800000"/>
              <a:headEnd/>
              <a:tailEnd/>
            </a:ln>
          </p:spPr>
          <p:txBody>
            <a:bodyPr/>
            <a:lstStyle/>
            <a:p>
              <a:endParaRPr lang="de-DE"/>
            </a:p>
          </p:txBody>
        </p:sp>
        <p:sp>
          <p:nvSpPr>
            <p:cNvPr id="490564" name="Line 68"/>
            <p:cNvSpPr>
              <a:spLocks noChangeShapeType="1"/>
            </p:cNvSpPr>
            <p:nvPr/>
          </p:nvSpPr>
          <p:spPr bwMode="auto">
            <a:xfrm>
              <a:off x="1678" y="2915"/>
              <a:ext cx="960" cy="0"/>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65" name="Line 69"/>
            <p:cNvSpPr>
              <a:spLocks noChangeShapeType="1"/>
            </p:cNvSpPr>
            <p:nvPr/>
          </p:nvSpPr>
          <p:spPr bwMode="auto">
            <a:xfrm>
              <a:off x="2998" y="3049"/>
              <a:ext cx="960"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66" name="Line 70"/>
            <p:cNvSpPr>
              <a:spLocks noChangeShapeType="1"/>
            </p:cNvSpPr>
            <p:nvPr/>
          </p:nvSpPr>
          <p:spPr bwMode="auto">
            <a:xfrm>
              <a:off x="2998" y="3049"/>
              <a:ext cx="0" cy="3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67" name="Line 71"/>
            <p:cNvSpPr>
              <a:spLocks noChangeShapeType="1"/>
            </p:cNvSpPr>
            <p:nvPr/>
          </p:nvSpPr>
          <p:spPr bwMode="auto">
            <a:xfrm>
              <a:off x="3190" y="3049"/>
              <a:ext cx="0" cy="3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68" name="Line 72"/>
            <p:cNvSpPr>
              <a:spLocks noChangeShapeType="1"/>
            </p:cNvSpPr>
            <p:nvPr/>
          </p:nvSpPr>
          <p:spPr bwMode="auto">
            <a:xfrm>
              <a:off x="3382" y="3049"/>
              <a:ext cx="0" cy="3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69" name="Line 73"/>
            <p:cNvSpPr>
              <a:spLocks noChangeShapeType="1"/>
            </p:cNvSpPr>
            <p:nvPr/>
          </p:nvSpPr>
          <p:spPr bwMode="auto">
            <a:xfrm>
              <a:off x="3573" y="3049"/>
              <a:ext cx="0" cy="3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70" name="Line 74"/>
            <p:cNvSpPr>
              <a:spLocks noChangeShapeType="1"/>
            </p:cNvSpPr>
            <p:nvPr/>
          </p:nvSpPr>
          <p:spPr bwMode="auto">
            <a:xfrm>
              <a:off x="3766" y="3049"/>
              <a:ext cx="0" cy="3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71" name="Line 75"/>
            <p:cNvSpPr>
              <a:spLocks noChangeShapeType="1"/>
            </p:cNvSpPr>
            <p:nvPr/>
          </p:nvSpPr>
          <p:spPr bwMode="auto">
            <a:xfrm>
              <a:off x="3958" y="3049"/>
              <a:ext cx="0" cy="3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72" name="Line 76"/>
            <p:cNvSpPr>
              <a:spLocks noChangeShapeType="1"/>
            </p:cNvSpPr>
            <p:nvPr/>
          </p:nvSpPr>
          <p:spPr bwMode="auto">
            <a:xfrm>
              <a:off x="3094" y="3049"/>
              <a:ext cx="0" cy="15"/>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73" name="Line 77"/>
            <p:cNvSpPr>
              <a:spLocks noChangeShapeType="1"/>
            </p:cNvSpPr>
            <p:nvPr/>
          </p:nvSpPr>
          <p:spPr bwMode="auto">
            <a:xfrm>
              <a:off x="3286" y="3049"/>
              <a:ext cx="0" cy="15"/>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74" name="Line 78"/>
            <p:cNvSpPr>
              <a:spLocks noChangeShapeType="1"/>
            </p:cNvSpPr>
            <p:nvPr/>
          </p:nvSpPr>
          <p:spPr bwMode="auto">
            <a:xfrm>
              <a:off x="3478" y="3049"/>
              <a:ext cx="0" cy="15"/>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75" name="Line 79"/>
            <p:cNvSpPr>
              <a:spLocks noChangeShapeType="1"/>
            </p:cNvSpPr>
            <p:nvPr/>
          </p:nvSpPr>
          <p:spPr bwMode="auto">
            <a:xfrm>
              <a:off x="3670" y="3049"/>
              <a:ext cx="0" cy="15"/>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76" name="Line 80"/>
            <p:cNvSpPr>
              <a:spLocks noChangeShapeType="1"/>
            </p:cNvSpPr>
            <p:nvPr/>
          </p:nvSpPr>
          <p:spPr bwMode="auto">
            <a:xfrm>
              <a:off x="3861" y="3049"/>
              <a:ext cx="0" cy="15"/>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77" name="Rectangle 81"/>
            <p:cNvSpPr>
              <a:spLocks noChangeArrowheads="1"/>
            </p:cNvSpPr>
            <p:nvPr/>
          </p:nvSpPr>
          <p:spPr bwMode="auto">
            <a:xfrm>
              <a:off x="2951" y="3092"/>
              <a:ext cx="81" cy="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40</a:t>
              </a:r>
              <a:endParaRPr lang="en-GB" sz="800">
                <a:latin typeface="Times New Roman" pitchFamily="18" charset="0"/>
                <a:ea typeface="Times New Roman" pitchFamily="18" charset="0"/>
                <a:cs typeface="Arial" pitchFamily="34" charset="0"/>
              </a:endParaRPr>
            </a:p>
          </p:txBody>
        </p:sp>
        <p:sp>
          <p:nvSpPr>
            <p:cNvPr id="490578" name="Rectangle 82"/>
            <p:cNvSpPr>
              <a:spLocks noChangeArrowheads="1"/>
            </p:cNvSpPr>
            <p:nvPr/>
          </p:nvSpPr>
          <p:spPr bwMode="auto">
            <a:xfrm>
              <a:off x="3136" y="3096"/>
              <a:ext cx="108" cy="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50</a:t>
              </a:r>
              <a:endParaRPr lang="en-GB" sz="800">
                <a:latin typeface="Times New Roman" pitchFamily="18" charset="0"/>
                <a:ea typeface="Times New Roman" pitchFamily="18" charset="0"/>
                <a:cs typeface="Arial" pitchFamily="34" charset="0"/>
              </a:endParaRPr>
            </a:p>
          </p:txBody>
        </p:sp>
        <p:sp>
          <p:nvSpPr>
            <p:cNvPr id="490579" name="Rectangle 83"/>
            <p:cNvSpPr>
              <a:spLocks noChangeArrowheads="1"/>
            </p:cNvSpPr>
            <p:nvPr/>
          </p:nvSpPr>
          <p:spPr bwMode="auto">
            <a:xfrm>
              <a:off x="3332" y="3088"/>
              <a:ext cx="84"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60</a:t>
              </a:r>
              <a:endParaRPr lang="en-GB" sz="800">
                <a:latin typeface="Times New Roman" pitchFamily="18" charset="0"/>
                <a:ea typeface="Times New Roman" pitchFamily="18" charset="0"/>
                <a:cs typeface="Arial" pitchFamily="34" charset="0"/>
              </a:endParaRPr>
            </a:p>
          </p:txBody>
        </p:sp>
        <p:sp>
          <p:nvSpPr>
            <p:cNvPr id="490580" name="Rectangle 84"/>
            <p:cNvSpPr>
              <a:spLocks noChangeArrowheads="1"/>
            </p:cNvSpPr>
            <p:nvPr/>
          </p:nvSpPr>
          <p:spPr bwMode="auto">
            <a:xfrm>
              <a:off x="3520" y="3080"/>
              <a:ext cx="84"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70</a:t>
              </a:r>
              <a:endParaRPr lang="en-GB" sz="800">
                <a:latin typeface="Times New Roman" pitchFamily="18" charset="0"/>
                <a:ea typeface="Times New Roman" pitchFamily="18" charset="0"/>
                <a:cs typeface="Arial" pitchFamily="34" charset="0"/>
              </a:endParaRPr>
            </a:p>
          </p:txBody>
        </p:sp>
        <p:sp>
          <p:nvSpPr>
            <p:cNvPr id="490581" name="Rectangle 85"/>
            <p:cNvSpPr>
              <a:spLocks noChangeArrowheads="1"/>
            </p:cNvSpPr>
            <p:nvPr/>
          </p:nvSpPr>
          <p:spPr bwMode="auto">
            <a:xfrm>
              <a:off x="3715" y="3084"/>
              <a:ext cx="84" cy="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80</a:t>
              </a:r>
              <a:endParaRPr lang="en-GB" sz="800">
                <a:latin typeface="Times New Roman" pitchFamily="18" charset="0"/>
                <a:ea typeface="Times New Roman" pitchFamily="18" charset="0"/>
                <a:cs typeface="Arial" pitchFamily="34" charset="0"/>
              </a:endParaRPr>
            </a:p>
          </p:txBody>
        </p:sp>
        <p:sp>
          <p:nvSpPr>
            <p:cNvPr id="490582" name="Rectangle 86"/>
            <p:cNvSpPr>
              <a:spLocks noChangeArrowheads="1"/>
            </p:cNvSpPr>
            <p:nvPr/>
          </p:nvSpPr>
          <p:spPr bwMode="auto">
            <a:xfrm>
              <a:off x="3907" y="3088"/>
              <a:ext cx="85"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90</a:t>
              </a:r>
              <a:endParaRPr lang="en-GB" sz="800">
                <a:latin typeface="Times New Roman" pitchFamily="18" charset="0"/>
                <a:ea typeface="Times New Roman" pitchFamily="18" charset="0"/>
                <a:cs typeface="Arial" pitchFamily="34" charset="0"/>
              </a:endParaRPr>
            </a:p>
          </p:txBody>
        </p:sp>
        <p:sp>
          <p:nvSpPr>
            <p:cNvPr id="490583" name="Line 87"/>
            <p:cNvSpPr>
              <a:spLocks noChangeShapeType="1"/>
            </p:cNvSpPr>
            <p:nvPr/>
          </p:nvSpPr>
          <p:spPr bwMode="auto">
            <a:xfrm flipV="1">
              <a:off x="2998" y="2123"/>
              <a:ext cx="0" cy="9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84" name="Line 88"/>
            <p:cNvSpPr>
              <a:spLocks noChangeShapeType="1"/>
            </p:cNvSpPr>
            <p:nvPr/>
          </p:nvSpPr>
          <p:spPr bwMode="auto">
            <a:xfrm flipV="1">
              <a:off x="3190" y="2123"/>
              <a:ext cx="0" cy="9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85" name="Line 89"/>
            <p:cNvSpPr>
              <a:spLocks noChangeShapeType="1"/>
            </p:cNvSpPr>
            <p:nvPr/>
          </p:nvSpPr>
          <p:spPr bwMode="auto">
            <a:xfrm flipV="1">
              <a:off x="3382" y="2123"/>
              <a:ext cx="0" cy="9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86" name="Line 90"/>
            <p:cNvSpPr>
              <a:spLocks noChangeShapeType="1"/>
            </p:cNvSpPr>
            <p:nvPr/>
          </p:nvSpPr>
          <p:spPr bwMode="auto">
            <a:xfrm flipV="1">
              <a:off x="3573" y="2123"/>
              <a:ext cx="0" cy="9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87" name="Line 91"/>
            <p:cNvSpPr>
              <a:spLocks noChangeShapeType="1"/>
            </p:cNvSpPr>
            <p:nvPr/>
          </p:nvSpPr>
          <p:spPr bwMode="auto">
            <a:xfrm flipV="1">
              <a:off x="3766" y="2123"/>
              <a:ext cx="0" cy="9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88" name="Line 92"/>
            <p:cNvSpPr>
              <a:spLocks noChangeShapeType="1"/>
            </p:cNvSpPr>
            <p:nvPr/>
          </p:nvSpPr>
          <p:spPr bwMode="auto">
            <a:xfrm flipV="1">
              <a:off x="3958" y="2123"/>
              <a:ext cx="0" cy="92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89" name="Line 93"/>
            <p:cNvSpPr>
              <a:spLocks noChangeShapeType="1"/>
            </p:cNvSpPr>
            <p:nvPr/>
          </p:nvSpPr>
          <p:spPr bwMode="auto">
            <a:xfrm flipV="1">
              <a:off x="2919" y="2123"/>
              <a:ext cx="0" cy="926"/>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90" name="Line 94"/>
            <p:cNvSpPr>
              <a:spLocks noChangeShapeType="1"/>
            </p:cNvSpPr>
            <p:nvPr/>
          </p:nvSpPr>
          <p:spPr bwMode="auto">
            <a:xfrm flipH="1">
              <a:off x="2887" y="3049"/>
              <a:ext cx="32"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91" name="Line 95"/>
            <p:cNvSpPr>
              <a:spLocks noChangeShapeType="1"/>
            </p:cNvSpPr>
            <p:nvPr/>
          </p:nvSpPr>
          <p:spPr bwMode="auto">
            <a:xfrm flipH="1">
              <a:off x="2887" y="2864"/>
              <a:ext cx="32"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92" name="Line 96"/>
            <p:cNvSpPr>
              <a:spLocks noChangeShapeType="1"/>
            </p:cNvSpPr>
            <p:nvPr/>
          </p:nvSpPr>
          <p:spPr bwMode="auto">
            <a:xfrm flipH="1">
              <a:off x="2887" y="2679"/>
              <a:ext cx="32"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93" name="Line 97"/>
            <p:cNvSpPr>
              <a:spLocks noChangeShapeType="1"/>
            </p:cNvSpPr>
            <p:nvPr/>
          </p:nvSpPr>
          <p:spPr bwMode="auto">
            <a:xfrm flipH="1">
              <a:off x="2887" y="2493"/>
              <a:ext cx="32"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94" name="Line 98"/>
            <p:cNvSpPr>
              <a:spLocks noChangeShapeType="1"/>
            </p:cNvSpPr>
            <p:nvPr/>
          </p:nvSpPr>
          <p:spPr bwMode="auto">
            <a:xfrm flipH="1">
              <a:off x="2887" y="2309"/>
              <a:ext cx="32"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95" name="Line 99"/>
            <p:cNvSpPr>
              <a:spLocks noChangeShapeType="1"/>
            </p:cNvSpPr>
            <p:nvPr/>
          </p:nvSpPr>
          <p:spPr bwMode="auto">
            <a:xfrm flipH="1">
              <a:off x="2887" y="2123"/>
              <a:ext cx="32"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96" name="Line 100"/>
            <p:cNvSpPr>
              <a:spLocks noChangeShapeType="1"/>
            </p:cNvSpPr>
            <p:nvPr/>
          </p:nvSpPr>
          <p:spPr bwMode="auto">
            <a:xfrm flipH="1">
              <a:off x="2903" y="2956"/>
              <a:ext cx="16"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97" name="Line 101"/>
            <p:cNvSpPr>
              <a:spLocks noChangeShapeType="1"/>
            </p:cNvSpPr>
            <p:nvPr/>
          </p:nvSpPr>
          <p:spPr bwMode="auto">
            <a:xfrm flipH="1">
              <a:off x="2903" y="2771"/>
              <a:ext cx="16"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98" name="Line 102"/>
            <p:cNvSpPr>
              <a:spLocks noChangeShapeType="1"/>
            </p:cNvSpPr>
            <p:nvPr/>
          </p:nvSpPr>
          <p:spPr bwMode="auto">
            <a:xfrm flipH="1">
              <a:off x="2903" y="2586"/>
              <a:ext cx="16"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599" name="Line 103"/>
            <p:cNvSpPr>
              <a:spLocks noChangeShapeType="1"/>
            </p:cNvSpPr>
            <p:nvPr/>
          </p:nvSpPr>
          <p:spPr bwMode="auto">
            <a:xfrm flipH="1">
              <a:off x="2903" y="2401"/>
              <a:ext cx="16"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00" name="Line 104"/>
            <p:cNvSpPr>
              <a:spLocks noChangeShapeType="1"/>
            </p:cNvSpPr>
            <p:nvPr/>
          </p:nvSpPr>
          <p:spPr bwMode="auto">
            <a:xfrm flipH="1">
              <a:off x="2903" y="2216"/>
              <a:ext cx="16" cy="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01" name="Rectangle 105"/>
            <p:cNvSpPr>
              <a:spLocks noChangeArrowheads="1"/>
            </p:cNvSpPr>
            <p:nvPr/>
          </p:nvSpPr>
          <p:spPr bwMode="auto">
            <a:xfrm>
              <a:off x="2732" y="3014"/>
              <a:ext cx="145"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1000</a:t>
              </a:r>
              <a:endParaRPr lang="en-GB" sz="800">
                <a:latin typeface="Times New Roman" pitchFamily="18" charset="0"/>
                <a:ea typeface="Times New Roman" pitchFamily="18" charset="0"/>
                <a:cs typeface="Arial" pitchFamily="34" charset="0"/>
              </a:endParaRPr>
            </a:p>
          </p:txBody>
        </p:sp>
        <p:sp>
          <p:nvSpPr>
            <p:cNvPr id="490602" name="Rectangle 106"/>
            <p:cNvSpPr>
              <a:spLocks noChangeArrowheads="1"/>
            </p:cNvSpPr>
            <p:nvPr/>
          </p:nvSpPr>
          <p:spPr bwMode="auto">
            <a:xfrm>
              <a:off x="2724" y="2829"/>
              <a:ext cx="161"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1100</a:t>
              </a:r>
              <a:endParaRPr lang="en-GB" sz="800">
                <a:latin typeface="Times New Roman" pitchFamily="18" charset="0"/>
                <a:ea typeface="Times New Roman" pitchFamily="18" charset="0"/>
                <a:cs typeface="Arial" pitchFamily="34" charset="0"/>
              </a:endParaRPr>
            </a:p>
          </p:txBody>
        </p:sp>
        <p:sp>
          <p:nvSpPr>
            <p:cNvPr id="490603" name="Rectangle 107"/>
            <p:cNvSpPr>
              <a:spLocks noChangeArrowheads="1"/>
            </p:cNvSpPr>
            <p:nvPr/>
          </p:nvSpPr>
          <p:spPr bwMode="auto">
            <a:xfrm>
              <a:off x="2736" y="2656"/>
              <a:ext cx="149" cy="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1200</a:t>
              </a:r>
              <a:endParaRPr lang="en-GB" sz="800">
                <a:latin typeface="Times New Roman" pitchFamily="18" charset="0"/>
                <a:ea typeface="Times New Roman" pitchFamily="18" charset="0"/>
                <a:cs typeface="Arial" pitchFamily="34" charset="0"/>
              </a:endParaRPr>
            </a:p>
          </p:txBody>
        </p:sp>
        <p:sp>
          <p:nvSpPr>
            <p:cNvPr id="490604" name="Rectangle 108"/>
            <p:cNvSpPr>
              <a:spLocks noChangeArrowheads="1"/>
            </p:cNvSpPr>
            <p:nvPr/>
          </p:nvSpPr>
          <p:spPr bwMode="auto">
            <a:xfrm>
              <a:off x="2728" y="2463"/>
              <a:ext cx="157"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1300</a:t>
              </a:r>
              <a:endParaRPr lang="en-GB" sz="800">
                <a:latin typeface="Times New Roman" pitchFamily="18" charset="0"/>
                <a:ea typeface="Times New Roman" pitchFamily="18" charset="0"/>
                <a:cs typeface="Arial" pitchFamily="34" charset="0"/>
              </a:endParaRPr>
            </a:p>
          </p:txBody>
        </p:sp>
        <p:sp>
          <p:nvSpPr>
            <p:cNvPr id="490605" name="Rectangle 109"/>
            <p:cNvSpPr>
              <a:spLocks noChangeArrowheads="1"/>
            </p:cNvSpPr>
            <p:nvPr/>
          </p:nvSpPr>
          <p:spPr bwMode="auto">
            <a:xfrm>
              <a:off x="2732" y="2278"/>
              <a:ext cx="153"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1400</a:t>
              </a:r>
              <a:endParaRPr lang="en-GB" sz="800">
                <a:latin typeface="Times New Roman" pitchFamily="18" charset="0"/>
                <a:ea typeface="Times New Roman" pitchFamily="18" charset="0"/>
                <a:cs typeface="Arial" pitchFamily="34" charset="0"/>
              </a:endParaRPr>
            </a:p>
          </p:txBody>
        </p:sp>
        <p:sp>
          <p:nvSpPr>
            <p:cNvPr id="490606" name="Rectangle 110"/>
            <p:cNvSpPr>
              <a:spLocks noChangeArrowheads="1"/>
            </p:cNvSpPr>
            <p:nvPr/>
          </p:nvSpPr>
          <p:spPr bwMode="auto">
            <a:xfrm>
              <a:off x="2736" y="2100"/>
              <a:ext cx="149" cy="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1500</a:t>
              </a:r>
              <a:endParaRPr lang="en-GB" sz="800">
                <a:latin typeface="Times New Roman" pitchFamily="18" charset="0"/>
                <a:ea typeface="Times New Roman" pitchFamily="18" charset="0"/>
                <a:cs typeface="Arial" pitchFamily="34" charset="0"/>
              </a:endParaRPr>
            </a:p>
          </p:txBody>
        </p:sp>
        <p:sp>
          <p:nvSpPr>
            <p:cNvPr id="490607" name="Line 111"/>
            <p:cNvSpPr>
              <a:spLocks noChangeShapeType="1"/>
            </p:cNvSpPr>
            <p:nvPr/>
          </p:nvSpPr>
          <p:spPr bwMode="auto">
            <a:xfrm>
              <a:off x="2998" y="2864"/>
              <a:ext cx="96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08" name="Line 112"/>
            <p:cNvSpPr>
              <a:spLocks noChangeShapeType="1"/>
            </p:cNvSpPr>
            <p:nvPr/>
          </p:nvSpPr>
          <p:spPr bwMode="auto">
            <a:xfrm>
              <a:off x="2998" y="2679"/>
              <a:ext cx="96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09" name="Line 113"/>
            <p:cNvSpPr>
              <a:spLocks noChangeShapeType="1"/>
            </p:cNvSpPr>
            <p:nvPr/>
          </p:nvSpPr>
          <p:spPr bwMode="auto">
            <a:xfrm>
              <a:off x="2998" y="2493"/>
              <a:ext cx="96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10" name="Line 114"/>
            <p:cNvSpPr>
              <a:spLocks noChangeShapeType="1"/>
            </p:cNvSpPr>
            <p:nvPr/>
          </p:nvSpPr>
          <p:spPr bwMode="auto">
            <a:xfrm>
              <a:off x="2998" y="2309"/>
              <a:ext cx="96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11" name="Line 115"/>
            <p:cNvSpPr>
              <a:spLocks noChangeShapeType="1"/>
            </p:cNvSpPr>
            <p:nvPr/>
          </p:nvSpPr>
          <p:spPr bwMode="auto">
            <a:xfrm>
              <a:off x="2998" y="2123"/>
              <a:ext cx="960"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12" name="Freeform 116"/>
            <p:cNvSpPr>
              <a:spLocks/>
            </p:cNvSpPr>
            <p:nvPr/>
          </p:nvSpPr>
          <p:spPr bwMode="auto">
            <a:xfrm>
              <a:off x="2998" y="2166"/>
              <a:ext cx="960" cy="536"/>
            </a:xfrm>
            <a:custGeom>
              <a:avLst/>
              <a:gdLst>
                <a:gd name="T0" fmla="*/ 0 w 4119"/>
                <a:gd name="T1" fmla="*/ 1566 h 2390"/>
                <a:gd name="T2" fmla="*/ 411 w 4119"/>
                <a:gd name="T3" fmla="*/ 1483 h 2390"/>
                <a:gd name="T4" fmla="*/ 824 w 4119"/>
                <a:gd name="T5" fmla="*/ 1236 h 2390"/>
                <a:gd name="T6" fmla="*/ 1236 w 4119"/>
                <a:gd name="T7" fmla="*/ 1648 h 2390"/>
                <a:gd name="T8" fmla="*/ 1647 w 4119"/>
                <a:gd name="T9" fmla="*/ 1978 h 2390"/>
                <a:gd name="T10" fmla="*/ 1997 w 4119"/>
                <a:gd name="T11" fmla="*/ 2357 h 2390"/>
                <a:gd name="T12" fmla="*/ 2059 w 4119"/>
                <a:gd name="T13" fmla="*/ 2390 h 2390"/>
                <a:gd name="T14" fmla="*/ 2471 w 4119"/>
                <a:gd name="T15" fmla="*/ 1648 h 2390"/>
                <a:gd name="T16" fmla="*/ 2882 w 4119"/>
                <a:gd name="T17" fmla="*/ 1113 h 2390"/>
                <a:gd name="T18" fmla="*/ 3295 w 4119"/>
                <a:gd name="T19" fmla="*/ 659 h 2390"/>
                <a:gd name="T20" fmla="*/ 3707 w 4119"/>
                <a:gd name="T21" fmla="*/ 371 h 2390"/>
                <a:gd name="T22" fmla="*/ 4119 w 4119"/>
                <a:gd name="T23" fmla="*/ 0 h 2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19" h="2390">
                  <a:moveTo>
                    <a:pt x="0" y="1566"/>
                  </a:moveTo>
                  <a:lnTo>
                    <a:pt x="411" y="1483"/>
                  </a:lnTo>
                  <a:lnTo>
                    <a:pt x="824" y="1236"/>
                  </a:lnTo>
                  <a:lnTo>
                    <a:pt x="1236" y="1648"/>
                  </a:lnTo>
                  <a:lnTo>
                    <a:pt x="1647" y="1978"/>
                  </a:lnTo>
                  <a:lnTo>
                    <a:pt x="1997" y="2357"/>
                  </a:lnTo>
                  <a:lnTo>
                    <a:pt x="2059" y="2390"/>
                  </a:lnTo>
                  <a:lnTo>
                    <a:pt x="2471" y="1648"/>
                  </a:lnTo>
                  <a:lnTo>
                    <a:pt x="2882" y="1113"/>
                  </a:lnTo>
                  <a:lnTo>
                    <a:pt x="3295" y="659"/>
                  </a:lnTo>
                  <a:lnTo>
                    <a:pt x="3707" y="371"/>
                  </a:lnTo>
                  <a:lnTo>
                    <a:pt x="4119" y="0"/>
                  </a:lnTo>
                </a:path>
              </a:pathLst>
            </a:custGeom>
            <a:noFill/>
            <a:ln w="222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90613" name="Freeform 117"/>
            <p:cNvSpPr>
              <a:spLocks/>
            </p:cNvSpPr>
            <p:nvPr/>
          </p:nvSpPr>
          <p:spPr bwMode="auto">
            <a:xfrm>
              <a:off x="2998" y="2166"/>
              <a:ext cx="960" cy="536"/>
            </a:xfrm>
            <a:custGeom>
              <a:avLst/>
              <a:gdLst>
                <a:gd name="T0" fmla="*/ 0 w 4119"/>
                <a:gd name="T1" fmla="*/ 1566 h 2390"/>
                <a:gd name="T2" fmla="*/ 411 w 4119"/>
                <a:gd name="T3" fmla="*/ 1483 h 2390"/>
                <a:gd name="T4" fmla="*/ 824 w 4119"/>
                <a:gd name="T5" fmla="*/ 1236 h 2390"/>
                <a:gd name="T6" fmla="*/ 1236 w 4119"/>
                <a:gd name="T7" fmla="*/ 1648 h 2390"/>
                <a:gd name="T8" fmla="*/ 1647 w 4119"/>
                <a:gd name="T9" fmla="*/ 1978 h 2390"/>
                <a:gd name="T10" fmla="*/ 1997 w 4119"/>
                <a:gd name="T11" fmla="*/ 2357 h 2390"/>
                <a:gd name="T12" fmla="*/ 2059 w 4119"/>
                <a:gd name="T13" fmla="*/ 2390 h 2390"/>
                <a:gd name="T14" fmla="*/ 2471 w 4119"/>
                <a:gd name="T15" fmla="*/ 1648 h 2390"/>
                <a:gd name="T16" fmla="*/ 2882 w 4119"/>
                <a:gd name="T17" fmla="*/ 1113 h 2390"/>
                <a:gd name="T18" fmla="*/ 3295 w 4119"/>
                <a:gd name="T19" fmla="*/ 659 h 2390"/>
                <a:gd name="T20" fmla="*/ 3707 w 4119"/>
                <a:gd name="T21" fmla="*/ 371 h 2390"/>
                <a:gd name="T22" fmla="*/ 4119 w 4119"/>
                <a:gd name="T23" fmla="*/ 0 h 2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19" h="2390">
                  <a:moveTo>
                    <a:pt x="0" y="1566"/>
                  </a:moveTo>
                  <a:lnTo>
                    <a:pt x="411" y="1483"/>
                  </a:lnTo>
                  <a:lnTo>
                    <a:pt x="824" y="1236"/>
                  </a:lnTo>
                  <a:lnTo>
                    <a:pt x="1236" y="1648"/>
                  </a:lnTo>
                  <a:lnTo>
                    <a:pt x="1647" y="1978"/>
                  </a:lnTo>
                  <a:lnTo>
                    <a:pt x="1997" y="2357"/>
                  </a:lnTo>
                  <a:lnTo>
                    <a:pt x="2059" y="2390"/>
                  </a:lnTo>
                  <a:lnTo>
                    <a:pt x="2471" y="1648"/>
                  </a:lnTo>
                  <a:lnTo>
                    <a:pt x="2882" y="1113"/>
                  </a:lnTo>
                  <a:lnTo>
                    <a:pt x="3295" y="659"/>
                  </a:lnTo>
                  <a:lnTo>
                    <a:pt x="3707" y="371"/>
                  </a:lnTo>
                  <a:lnTo>
                    <a:pt x="4119" y="0"/>
                  </a:lnTo>
                </a:path>
              </a:pathLst>
            </a:custGeom>
            <a:noFill/>
            <a:ln w="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90614" name="Line 118"/>
            <p:cNvSpPr>
              <a:spLocks noChangeShapeType="1"/>
            </p:cNvSpPr>
            <p:nvPr/>
          </p:nvSpPr>
          <p:spPr bwMode="auto">
            <a:xfrm>
              <a:off x="2998" y="2924"/>
              <a:ext cx="960" cy="0"/>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15" name="Freeform 119"/>
            <p:cNvSpPr>
              <a:spLocks/>
            </p:cNvSpPr>
            <p:nvPr/>
          </p:nvSpPr>
          <p:spPr bwMode="auto">
            <a:xfrm>
              <a:off x="3522" y="2652"/>
              <a:ext cx="42" cy="40"/>
            </a:xfrm>
            <a:custGeom>
              <a:avLst/>
              <a:gdLst>
                <a:gd name="T0" fmla="*/ 54 w 124"/>
                <a:gd name="T1" fmla="*/ 1 h 123"/>
                <a:gd name="T2" fmla="*/ 39 w 124"/>
                <a:gd name="T3" fmla="*/ 4 h 123"/>
                <a:gd name="T4" fmla="*/ 25 w 124"/>
                <a:gd name="T5" fmla="*/ 12 h 123"/>
                <a:gd name="T6" fmla="*/ 13 w 124"/>
                <a:gd name="T7" fmla="*/ 25 h 123"/>
                <a:gd name="T8" fmla="*/ 7 w 124"/>
                <a:gd name="T9" fmla="*/ 35 h 123"/>
                <a:gd name="T10" fmla="*/ 3 w 124"/>
                <a:gd name="T11" fmla="*/ 42 h 123"/>
                <a:gd name="T12" fmla="*/ 1 w 124"/>
                <a:gd name="T13" fmla="*/ 50 h 123"/>
                <a:gd name="T14" fmla="*/ 0 w 124"/>
                <a:gd name="T15" fmla="*/ 58 h 123"/>
                <a:gd name="T16" fmla="*/ 1 w 124"/>
                <a:gd name="T17" fmla="*/ 69 h 123"/>
                <a:gd name="T18" fmla="*/ 5 w 124"/>
                <a:gd name="T19" fmla="*/ 84 h 123"/>
                <a:gd name="T20" fmla="*/ 13 w 124"/>
                <a:gd name="T21" fmla="*/ 99 h 123"/>
                <a:gd name="T22" fmla="*/ 25 w 124"/>
                <a:gd name="T23" fmla="*/ 111 h 123"/>
                <a:gd name="T24" fmla="*/ 35 w 124"/>
                <a:gd name="T25" fmla="*/ 117 h 123"/>
                <a:gd name="T26" fmla="*/ 42 w 124"/>
                <a:gd name="T27" fmla="*/ 121 h 123"/>
                <a:gd name="T28" fmla="*/ 50 w 124"/>
                <a:gd name="T29" fmla="*/ 122 h 123"/>
                <a:gd name="T30" fmla="*/ 57 w 124"/>
                <a:gd name="T31" fmla="*/ 123 h 123"/>
                <a:gd name="T32" fmla="*/ 66 w 124"/>
                <a:gd name="T33" fmla="*/ 123 h 123"/>
                <a:gd name="T34" fmla="*/ 73 w 124"/>
                <a:gd name="T35" fmla="*/ 122 h 123"/>
                <a:gd name="T36" fmla="*/ 81 w 124"/>
                <a:gd name="T37" fmla="*/ 121 h 123"/>
                <a:gd name="T38" fmla="*/ 88 w 124"/>
                <a:gd name="T39" fmla="*/ 117 h 123"/>
                <a:gd name="T40" fmla="*/ 100 w 124"/>
                <a:gd name="T41" fmla="*/ 111 h 123"/>
                <a:gd name="T42" fmla="*/ 111 w 124"/>
                <a:gd name="T43" fmla="*/ 99 h 123"/>
                <a:gd name="T44" fmla="*/ 119 w 124"/>
                <a:gd name="T45" fmla="*/ 84 h 123"/>
                <a:gd name="T46" fmla="*/ 123 w 124"/>
                <a:gd name="T47" fmla="*/ 69 h 123"/>
                <a:gd name="T48" fmla="*/ 123 w 124"/>
                <a:gd name="T49" fmla="*/ 53 h 123"/>
                <a:gd name="T50" fmla="*/ 119 w 124"/>
                <a:gd name="T51" fmla="*/ 39 h 123"/>
                <a:gd name="T52" fmla="*/ 113 w 124"/>
                <a:gd name="T53" fmla="*/ 27 h 123"/>
                <a:gd name="T54" fmla="*/ 108 w 124"/>
                <a:gd name="T55" fmla="*/ 20 h 123"/>
                <a:gd name="T56" fmla="*/ 102 w 124"/>
                <a:gd name="T57" fmla="*/ 16 h 123"/>
                <a:gd name="T58" fmla="*/ 96 w 124"/>
                <a:gd name="T59" fmla="*/ 10 h 123"/>
                <a:gd name="T60" fmla="*/ 85 w 124"/>
                <a:gd name="T61" fmla="*/ 4 h 123"/>
                <a:gd name="T62" fmla="*/ 70 w 124"/>
                <a:gd name="T63" fmla="*/ 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4" h="123">
                  <a:moveTo>
                    <a:pt x="62" y="0"/>
                  </a:moveTo>
                  <a:lnTo>
                    <a:pt x="54" y="1"/>
                  </a:lnTo>
                  <a:lnTo>
                    <a:pt x="47" y="2"/>
                  </a:lnTo>
                  <a:lnTo>
                    <a:pt x="39" y="4"/>
                  </a:lnTo>
                  <a:lnTo>
                    <a:pt x="32" y="9"/>
                  </a:lnTo>
                  <a:lnTo>
                    <a:pt x="25" y="12"/>
                  </a:lnTo>
                  <a:lnTo>
                    <a:pt x="18" y="18"/>
                  </a:lnTo>
                  <a:lnTo>
                    <a:pt x="13" y="25"/>
                  </a:lnTo>
                  <a:lnTo>
                    <a:pt x="8" y="30"/>
                  </a:lnTo>
                  <a:lnTo>
                    <a:pt x="7" y="35"/>
                  </a:lnTo>
                  <a:lnTo>
                    <a:pt x="5" y="39"/>
                  </a:lnTo>
                  <a:lnTo>
                    <a:pt x="3" y="42"/>
                  </a:lnTo>
                  <a:lnTo>
                    <a:pt x="2" y="47"/>
                  </a:lnTo>
                  <a:lnTo>
                    <a:pt x="1" y="50"/>
                  </a:lnTo>
                  <a:lnTo>
                    <a:pt x="1" y="53"/>
                  </a:lnTo>
                  <a:lnTo>
                    <a:pt x="0" y="58"/>
                  </a:lnTo>
                  <a:lnTo>
                    <a:pt x="0" y="63"/>
                  </a:lnTo>
                  <a:lnTo>
                    <a:pt x="1" y="69"/>
                  </a:lnTo>
                  <a:lnTo>
                    <a:pt x="2" y="77"/>
                  </a:lnTo>
                  <a:lnTo>
                    <a:pt x="5" y="84"/>
                  </a:lnTo>
                  <a:lnTo>
                    <a:pt x="8" y="92"/>
                  </a:lnTo>
                  <a:lnTo>
                    <a:pt x="13" y="99"/>
                  </a:lnTo>
                  <a:lnTo>
                    <a:pt x="18" y="105"/>
                  </a:lnTo>
                  <a:lnTo>
                    <a:pt x="25" y="111"/>
                  </a:lnTo>
                  <a:lnTo>
                    <a:pt x="32" y="115"/>
                  </a:lnTo>
                  <a:lnTo>
                    <a:pt x="35" y="117"/>
                  </a:lnTo>
                  <a:lnTo>
                    <a:pt x="39" y="119"/>
                  </a:lnTo>
                  <a:lnTo>
                    <a:pt x="42" y="121"/>
                  </a:lnTo>
                  <a:lnTo>
                    <a:pt x="46" y="122"/>
                  </a:lnTo>
                  <a:lnTo>
                    <a:pt x="50" y="122"/>
                  </a:lnTo>
                  <a:lnTo>
                    <a:pt x="54" y="123"/>
                  </a:lnTo>
                  <a:lnTo>
                    <a:pt x="57" y="123"/>
                  </a:lnTo>
                  <a:lnTo>
                    <a:pt x="62" y="123"/>
                  </a:lnTo>
                  <a:lnTo>
                    <a:pt x="66" y="123"/>
                  </a:lnTo>
                  <a:lnTo>
                    <a:pt x="70" y="123"/>
                  </a:lnTo>
                  <a:lnTo>
                    <a:pt x="73" y="122"/>
                  </a:lnTo>
                  <a:lnTo>
                    <a:pt x="78" y="122"/>
                  </a:lnTo>
                  <a:lnTo>
                    <a:pt x="81" y="121"/>
                  </a:lnTo>
                  <a:lnTo>
                    <a:pt x="85" y="119"/>
                  </a:lnTo>
                  <a:lnTo>
                    <a:pt x="88" y="117"/>
                  </a:lnTo>
                  <a:lnTo>
                    <a:pt x="93" y="115"/>
                  </a:lnTo>
                  <a:lnTo>
                    <a:pt x="100" y="111"/>
                  </a:lnTo>
                  <a:lnTo>
                    <a:pt x="105" y="105"/>
                  </a:lnTo>
                  <a:lnTo>
                    <a:pt x="111" y="99"/>
                  </a:lnTo>
                  <a:lnTo>
                    <a:pt x="116" y="92"/>
                  </a:lnTo>
                  <a:lnTo>
                    <a:pt x="119" y="84"/>
                  </a:lnTo>
                  <a:lnTo>
                    <a:pt x="122" y="77"/>
                  </a:lnTo>
                  <a:lnTo>
                    <a:pt x="123" y="69"/>
                  </a:lnTo>
                  <a:lnTo>
                    <a:pt x="124" y="63"/>
                  </a:lnTo>
                  <a:lnTo>
                    <a:pt x="123" y="53"/>
                  </a:lnTo>
                  <a:lnTo>
                    <a:pt x="122" y="47"/>
                  </a:lnTo>
                  <a:lnTo>
                    <a:pt x="119" y="39"/>
                  </a:lnTo>
                  <a:lnTo>
                    <a:pt x="116" y="30"/>
                  </a:lnTo>
                  <a:lnTo>
                    <a:pt x="113" y="27"/>
                  </a:lnTo>
                  <a:lnTo>
                    <a:pt x="111" y="25"/>
                  </a:lnTo>
                  <a:lnTo>
                    <a:pt x="108" y="20"/>
                  </a:lnTo>
                  <a:lnTo>
                    <a:pt x="105" y="18"/>
                  </a:lnTo>
                  <a:lnTo>
                    <a:pt x="102" y="16"/>
                  </a:lnTo>
                  <a:lnTo>
                    <a:pt x="100" y="12"/>
                  </a:lnTo>
                  <a:lnTo>
                    <a:pt x="96" y="10"/>
                  </a:lnTo>
                  <a:lnTo>
                    <a:pt x="92" y="9"/>
                  </a:lnTo>
                  <a:lnTo>
                    <a:pt x="85" y="4"/>
                  </a:lnTo>
                  <a:lnTo>
                    <a:pt x="77" y="2"/>
                  </a:lnTo>
                  <a:lnTo>
                    <a:pt x="70" y="1"/>
                  </a:lnTo>
                  <a:lnTo>
                    <a:pt x="62" y="0"/>
                  </a:lnTo>
                  <a:close/>
                </a:path>
              </a:pathLst>
            </a:custGeom>
            <a:solidFill>
              <a:srgbClr val="FF0000"/>
            </a:solidFill>
            <a:ln w="0">
              <a:solidFill>
                <a:srgbClr val="FF0000"/>
              </a:solidFill>
              <a:round/>
              <a:headEnd/>
              <a:tailEnd/>
            </a:ln>
          </p:spPr>
          <p:txBody>
            <a:bodyPr/>
            <a:lstStyle/>
            <a:p>
              <a:endParaRPr lang="de-DE"/>
            </a:p>
          </p:txBody>
        </p:sp>
        <p:sp>
          <p:nvSpPr>
            <p:cNvPr id="490616" name="Line 120"/>
            <p:cNvSpPr>
              <a:spLocks noChangeShapeType="1"/>
            </p:cNvSpPr>
            <p:nvPr/>
          </p:nvSpPr>
          <p:spPr bwMode="auto">
            <a:xfrm>
              <a:off x="3544" y="2622"/>
              <a:ext cx="0" cy="101"/>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17" name="Line 121"/>
            <p:cNvSpPr>
              <a:spLocks noChangeShapeType="1"/>
            </p:cNvSpPr>
            <p:nvPr/>
          </p:nvSpPr>
          <p:spPr bwMode="auto">
            <a:xfrm>
              <a:off x="3509" y="2629"/>
              <a:ext cx="67"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18" name="Line 122"/>
            <p:cNvSpPr>
              <a:spLocks noChangeShapeType="1"/>
            </p:cNvSpPr>
            <p:nvPr/>
          </p:nvSpPr>
          <p:spPr bwMode="auto">
            <a:xfrm>
              <a:off x="3509" y="2713"/>
              <a:ext cx="67"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19" name="Line 123"/>
            <p:cNvSpPr>
              <a:spLocks noChangeShapeType="1"/>
            </p:cNvSpPr>
            <p:nvPr/>
          </p:nvSpPr>
          <p:spPr bwMode="auto">
            <a:xfrm>
              <a:off x="3481" y="2641"/>
              <a:ext cx="1" cy="65"/>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20" name="Line 124"/>
            <p:cNvSpPr>
              <a:spLocks noChangeShapeType="1"/>
            </p:cNvSpPr>
            <p:nvPr/>
          </p:nvSpPr>
          <p:spPr bwMode="auto">
            <a:xfrm>
              <a:off x="3601" y="2639"/>
              <a:ext cx="1" cy="69"/>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21" name="Line 125"/>
            <p:cNvSpPr>
              <a:spLocks noChangeShapeType="1"/>
            </p:cNvSpPr>
            <p:nvPr/>
          </p:nvSpPr>
          <p:spPr bwMode="auto">
            <a:xfrm>
              <a:off x="3489" y="2672"/>
              <a:ext cx="105" cy="1"/>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22" name="Line 126"/>
            <p:cNvSpPr>
              <a:spLocks noChangeShapeType="1"/>
            </p:cNvSpPr>
            <p:nvPr/>
          </p:nvSpPr>
          <p:spPr bwMode="auto">
            <a:xfrm>
              <a:off x="2091" y="2742"/>
              <a:ext cx="110"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23" name="Line 127"/>
            <p:cNvSpPr>
              <a:spLocks noChangeShapeType="1"/>
            </p:cNvSpPr>
            <p:nvPr/>
          </p:nvSpPr>
          <p:spPr bwMode="auto">
            <a:xfrm>
              <a:off x="2101" y="2706"/>
              <a:ext cx="1" cy="65"/>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24" name="Line 128"/>
            <p:cNvSpPr>
              <a:spLocks noChangeShapeType="1"/>
            </p:cNvSpPr>
            <p:nvPr/>
          </p:nvSpPr>
          <p:spPr bwMode="auto">
            <a:xfrm>
              <a:off x="2194" y="2711"/>
              <a:ext cx="0" cy="65"/>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grpSp>
      <p:sp>
        <p:nvSpPr>
          <p:cNvPr id="490625" name="Text Box 129"/>
          <p:cNvSpPr txBox="1">
            <a:spLocks noChangeArrowheads="1"/>
          </p:cNvSpPr>
          <p:nvPr/>
        </p:nvSpPr>
        <p:spPr bwMode="auto">
          <a:xfrm>
            <a:off x="2347913" y="3084513"/>
            <a:ext cx="41275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400">
                <a:solidFill>
                  <a:schemeClr val="tx1"/>
                </a:solidFill>
                <a:latin typeface="Times New Roman" pitchFamily="18" charset="0"/>
              </a:defRPr>
            </a:lvl1pPr>
            <a:lvl2pPr marL="571500" defTabSz="762000">
              <a:defRPr sz="2400">
                <a:solidFill>
                  <a:schemeClr val="tx1"/>
                </a:solidFill>
                <a:latin typeface="Times New Roman" pitchFamily="18" charset="0"/>
              </a:defRPr>
            </a:lvl2pPr>
            <a:lvl3pPr marL="1143000" defTabSz="762000">
              <a:defRPr sz="2400">
                <a:solidFill>
                  <a:schemeClr val="tx1"/>
                </a:solidFill>
                <a:latin typeface="Times New Roman" pitchFamily="18" charset="0"/>
              </a:defRPr>
            </a:lvl3pPr>
            <a:lvl4pPr marL="1714500" defTabSz="762000">
              <a:defRPr sz="2400">
                <a:solidFill>
                  <a:schemeClr val="tx1"/>
                </a:solidFill>
                <a:latin typeface="Times New Roman" pitchFamily="18" charset="0"/>
              </a:defRPr>
            </a:lvl4pPr>
            <a:lvl5pPr marL="2286000" defTabSz="762000">
              <a:defRPr sz="2400">
                <a:solidFill>
                  <a:schemeClr val="tx1"/>
                </a:solidFill>
                <a:latin typeface="Times New Roman" pitchFamily="18" charset="0"/>
              </a:defRPr>
            </a:lvl5pPr>
            <a:lvl6pPr marL="2743200" defTabSz="762000" eaLnBrk="0" fontAlgn="base" hangingPunct="0">
              <a:spcBef>
                <a:spcPct val="0"/>
              </a:spcBef>
              <a:spcAft>
                <a:spcPct val="0"/>
              </a:spcAft>
              <a:defRPr sz="2400">
                <a:solidFill>
                  <a:schemeClr val="tx1"/>
                </a:solidFill>
                <a:latin typeface="Times New Roman" pitchFamily="18" charset="0"/>
              </a:defRPr>
            </a:lvl6pPr>
            <a:lvl7pPr marL="3200400" defTabSz="762000" eaLnBrk="0" fontAlgn="base" hangingPunct="0">
              <a:spcBef>
                <a:spcPct val="0"/>
              </a:spcBef>
              <a:spcAft>
                <a:spcPct val="0"/>
              </a:spcAft>
              <a:defRPr sz="2400">
                <a:solidFill>
                  <a:schemeClr val="tx1"/>
                </a:solidFill>
                <a:latin typeface="Times New Roman" pitchFamily="18" charset="0"/>
              </a:defRPr>
            </a:lvl7pPr>
            <a:lvl8pPr marL="3657600" defTabSz="762000" eaLnBrk="0" fontAlgn="base" hangingPunct="0">
              <a:spcBef>
                <a:spcPct val="0"/>
              </a:spcBef>
              <a:spcAft>
                <a:spcPct val="0"/>
              </a:spcAft>
              <a:defRPr sz="2400">
                <a:solidFill>
                  <a:schemeClr val="tx1"/>
                </a:solidFill>
                <a:latin typeface="Times New Roman" pitchFamily="18" charset="0"/>
              </a:defRPr>
            </a:lvl8pPr>
            <a:lvl9pPr marL="4114800" defTabSz="762000" eaLnBrk="0" fontAlgn="base" hangingPunct="0">
              <a:spcBef>
                <a:spcPct val="0"/>
              </a:spcBef>
              <a:spcAft>
                <a:spcPct val="0"/>
              </a:spcAft>
              <a:defRPr sz="2400">
                <a:solidFill>
                  <a:schemeClr val="tx1"/>
                </a:solidFill>
                <a:latin typeface="Times New Roman" pitchFamily="18" charset="0"/>
              </a:defRPr>
            </a:lvl9pPr>
          </a:lstStyle>
          <a:p>
            <a:endParaRPr lang="en-GB" sz="900"/>
          </a:p>
          <a:p>
            <a:r>
              <a:rPr lang="en-US" sz="1200" b="1">
                <a:cs typeface="Times New Roman" pitchFamily="18" charset="0"/>
              </a:rPr>
              <a:t>T, </a:t>
            </a:r>
            <a:r>
              <a:rPr lang="en-US" sz="1200" b="1" baseline="30000">
                <a:cs typeface="Times New Roman" pitchFamily="18" charset="0"/>
              </a:rPr>
              <a:t>0</a:t>
            </a:r>
            <a:r>
              <a:rPr lang="en-US" sz="1200" b="1">
                <a:cs typeface="Times New Roman" pitchFamily="18" charset="0"/>
              </a:rPr>
              <a:t>C                              MC6      T, </a:t>
            </a:r>
            <a:r>
              <a:rPr lang="en-US" sz="1200" b="1" baseline="30000">
                <a:cs typeface="Times New Roman" pitchFamily="18" charset="0"/>
              </a:rPr>
              <a:t>0</a:t>
            </a:r>
            <a:r>
              <a:rPr lang="en-US" sz="1200" b="1">
                <a:cs typeface="Times New Roman" pitchFamily="18" charset="0"/>
              </a:rPr>
              <a:t>C                           </a:t>
            </a:r>
            <a:r>
              <a:rPr lang="ru-RU" sz="1200" b="1">
                <a:cs typeface="Times New Roman" pitchFamily="18" charset="0"/>
              </a:rPr>
              <a:t>   </a:t>
            </a:r>
            <a:r>
              <a:rPr lang="en-US" sz="1200" b="1">
                <a:cs typeface="Times New Roman" pitchFamily="18" charset="0"/>
              </a:rPr>
              <a:t>  MC8</a:t>
            </a:r>
            <a:r>
              <a:rPr lang="en-US" sz="1200">
                <a:cs typeface="Times New Roman" pitchFamily="18" charset="0"/>
              </a:rPr>
              <a:t>      </a:t>
            </a:r>
            <a:endParaRPr lang="en-US"/>
          </a:p>
        </p:txBody>
      </p:sp>
      <p:grpSp>
        <p:nvGrpSpPr>
          <p:cNvPr id="490626" name="Group 130"/>
          <p:cNvGrpSpPr>
            <a:grpSpLocks/>
          </p:cNvGrpSpPr>
          <p:nvPr/>
        </p:nvGrpSpPr>
        <p:grpSpPr bwMode="auto">
          <a:xfrm>
            <a:off x="1441450" y="660400"/>
            <a:ext cx="6297613" cy="2449513"/>
            <a:chOff x="864" y="376"/>
            <a:chExt cx="3967" cy="1543"/>
          </a:xfrm>
        </p:grpSpPr>
        <p:sp>
          <p:nvSpPr>
            <p:cNvPr id="490627" name="Rectangle 131"/>
            <p:cNvSpPr>
              <a:spLocks noChangeArrowheads="1"/>
            </p:cNvSpPr>
            <p:nvPr/>
          </p:nvSpPr>
          <p:spPr bwMode="auto">
            <a:xfrm>
              <a:off x="931" y="698"/>
              <a:ext cx="116" cy="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defTabSz="762000"/>
              <a:r>
                <a:rPr lang="ru-RU" sz="900">
                  <a:latin typeface="Times New Roman" pitchFamily="18" charset="0"/>
                </a:rPr>
                <a:t/>
              </a:r>
              <a:br>
                <a:rPr lang="ru-RU" sz="900">
                  <a:latin typeface="Times New Roman" pitchFamily="18" charset="0"/>
                </a:rPr>
              </a:br>
              <a:endParaRPr lang="ru-RU" sz="2400">
                <a:latin typeface="Times New Roman" pitchFamily="18" charset="0"/>
              </a:endParaRPr>
            </a:p>
            <a:p>
              <a:pPr defTabSz="762000"/>
              <a:endParaRPr lang="ru-RU" sz="2400">
                <a:latin typeface="Times New Roman" pitchFamily="18" charset="0"/>
              </a:endParaRPr>
            </a:p>
          </p:txBody>
        </p:sp>
        <p:sp>
          <p:nvSpPr>
            <p:cNvPr id="490628" name="AutoShape 132"/>
            <p:cNvSpPr>
              <a:spLocks noChangeAspect="1" noChangeArrowheads="1" noTextEdit="1"/>
            </p:cNvSpPr>
            <p:nvPr/>
          </p:nvSpPr>
          <p:spPr bwMode="auto">
            <a:xfrm>
              <a:off x="881" y="582"/>
              <a:ext cx="3731" cy="1168"/>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de-DE"/>
            </a:p>
          </p:txBody>
        </p:sp>
        <p:sp>
          <p:nvSpPr>
            <p:cNvPr id="490629" name="AutoShape 133"/>
            <p:cNvSpPr>
              <a:spLocks noChangeAspect="1" noChangeArrowheads="1"/>
            </p:cNvSpPr>
            <p:nvPr/>
          </p:nvSpPr>
          <p:spPr bwMode="auto">
            <a:xfrm>
              <a:off x="868" y="678"/>
              <a:ext cx="1190" cy="1046"/>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de-DE"/>
            </a:p>
          </p:txBody>
        </p:sp>
        <p:sp>
          <p:nvSpPr>
            <p:cNvPr id="490630" name="Text Box 134"/>
            <p:cNvSpPr txBox="1">
              <a:spLocks noChangeArrowheads="1"/>
            </p:cNvSpPr>
            <p:nvPr/>
          </p:nvSpPr>
          <p:spPr bwMode="auto">
            <a:xfrm>
              <a:off x="1088" y="679"/>
              <a:ext cx="280"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4288">
                  <a:solidFill>
                    <a:srgbClr val="000000"/>
                  </a:solidFill>
                  <a:miter lim="800000"/>
                  <a:headEnd/>
                  <a:tailEnd/>
                </a14:hiddenLine>
              </a:ext>
            </a:extLst>
          </p:spPr>
          <p:txBody>
            <a:bodyPr lIns="54777" tIns="27388" rIns="54777" bIns="27388"/>
            <a:lstStyle/>
            <a:p>
              <a:endParaRPr lang="de-DE"/>
            </a:p>
          </p:txBody>
        </p:sp>
        <p:sp>
          <p:nvSpPr>
            <p:cNvPr id="490631" name="Rectangle 135"/>
            <p:cNvSpPr>
              <a:spLocks noChangeArrowheads="1"/>
            </p:cNvSpPr>
            <p:nvPr/>
          </p:nvSpPr>
          <p:spPr bwMode="auto">
            <a:xfrm>
              <a:off x="872" y="1597"/>
              <a:ext cx="154" cy="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1000</a:t>
              </a:r>
              <a:endParaRPr lang="en-GB" sz="800">
                <a:latin typeface="Times New Roman" pitchFamily="18" charset="0"/>
                <a:ea typeface="Times New Roman" pitchFamily="18" charset="0"/>
                <a:cs typeface="Arial" pitchFamily="34" charset="0"/>
              </a:endParaRPr>
            </a:p>
          </p:txBody>
        </p:sp>
        <p:sp>
          <p:nvSpPr>
            <p:cNvPr id="490632" name="Rectangle 136"/>
            <p:cNvSpPr>
              <a:spLocks noChangeArrowheads="1"/>
            </p:cNvSpPr>
            <p:nvPr/>
          </p:nvSpPr>
          <p:spPr bwMode="auto">
            <a:xfrm>
              <a:off x="864" y="1409"/>
              <a:ext cx="162"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1100</a:t>
              </a:r>
              <a:endParaRPr lang="en-GB" sz="800">
                <a:latin typeface="Times New Roman" pitchFamily="18" charset="0"/>
                <a:ea typeface="Times New Roman" pitchFamily="18" charset="0"/>
                <a:cs typeface="Arial" pitchFamily="34" charset="0"/>
              </a:endParaRPr>
            </a:p>
          </p:txBody>
        </p:sp>
        <p:sp>
          <p:nvSpPr>
            <p:cNvPr id="490633" name="Rectangle 137"/>
            <p:cNvSpPr>
              <a:spLocks noChangeArrowheads="1"/>
            </p:cNvSpPr>
            <p:nvPr/>
          </p:nvSpPr>
          <p:spPr bwMode="auto">
            <a:xfrm>
              <a:off x="876" y="1227"/>
              <a:ext cx="150"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1200</a:t>
              </a:r>
              <a:endParaRPr lang="en-GB" sz="800" b="1">
                <a:latin typeface="Times New Roman" pitchFamily="18" charset="0"/>
                <a:ea typeface="Times New Roman" pitchFamily="18" charset="0"/>
                <a:cs typeface="Arial" pitchFamily="34" charset="0"/>
              </a:endParaRPr>
            </a:p>
          </p:txBody>
        </p:sp>
        <p:sp>
          <p:nvSpPr>
            <p:cNvPr id="490634" name="Rectangle 138"/>
            <p:cNvSpPr>
              <a:spLocks noChangeArrowheads="1"/>
            </p:cNvSpPr>
            <p:nvPr/>
          </p:nvSpPr>
          <p:spPr bwMode="auto">
            <a:xfrm>
              <a:off x="876" y="1040"/>
              <a:ext cx="150"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1300</a:t>
              </a:r>
              <a:endParaRPr lang="en-GB" sz="800" b="1">
                <a:latin typeface="Times New Roman" pitchFamily="18" charset="0"/>
                <a:ea typeface="Times New Roman" pitchFamily="18" charset="0"/>
                <a:cs typeface="Arial" pitchFamily="34" charset="0"/>
              </a:endParaRPr>
            </a:p>
          </p:txBody>
        </p:sp>
        <p:sp>
          <p:nvSpPr>
            <p:cNvPr id="490635" name="Rectangle 139"/>
            <p:cNvSpPr>
              <a:spLocks noChangeArrowheads="1"/>
            </p:cNvSpPr>
            <p:nvPr/>
          </p:nvSpPr>
          <p:spPr bwMode="auto">
            <a:xfrm>
              <a:off x="864" y="849"/>
              <a:ext cx="162" cy="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1400</a:t>
              </a:r>
              <a:endParaRPr lang="en-GB" sz="800" b="1">
                <a:latin typeface="Times New Roman" pitchFamily="18" charset="0"/>
                <a:ea typeface="Times New Roman" pitchFamily="18" charset="0"/>
                <a:cs typeface="Arial" pitchFamily="34" charset="0"/>
              </a:endParaRPr>
            </a:p>
          </p:txBody>
        </p:sp>
        <p:sp>
          <p:nvSpPr>
            <p:cNvPr id="490636" name="Rectangle 140"/>
            <p:cNvSpPr>
              <a:spLocks noChangeArrowheads="1"/>
            </p:cNvSpPr>
            <p:nvPr/>
          </p:nvSpPr>
          <p:spPr bwMode="auto">
            <a:xfrm>
              <a:off x="880" y="674"/>
              <a:ext cx="146" cy="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1500</a:t>
              </a:r>
              <a:endParaRPr lang="en-GB" sz="800" b="1">
                <a:latin typeface="Times New Roman" pitchFamily="18" charset="0"/>
                <a:ea typeface="Times New Roman" pitchFamily="18" charset="0"/>
                <a:cs typeface="Arial" pitchFamily="34" charset="0"/>
              </a:endParaRPr>
            </a:p>
          </p:txBody>
        </p:sp>
        <p:sp>
          <p:nvSpPr>
            <p:cNvPr id="490637" name="Text Box 141"/>
            <p:cNvSpPr txBox="1">
              <a:spLocks noChangeArrowheads="1"/>
            </p:cNvSpPr>
            <p:nvPr/>
          </p:nvSpPr>
          <p:spPr bwMode="auto">
            <a:xfrm>
              <a:off x="3133" y="1545"/>
              <a:ext cx="191" cy="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4288">
                  <a:solidFill>
                    <a:srgbClr val="000000"/>
                  </a:solidFill>
                  <a:miter lim="800000"/>
                  <a:headEnd/>
                  <a:tailEnd/>
                </a14:hiddenLine>
              </a:ext>
            </a:extLst>
          </p:spPr>
          <p:txBody>
            <a:bodyPr lIns="54777" tIns="27388" rIns="54777" bIns="27388"/>
            <a:lstStyle/>
            <a:p>
              <a:endParaRPr lang="de-DE"/>
            </a:p>
          </p:txBody>
        </p:sp>
        <p:sp>
          <p:nvSpPr>
            <p:cNvPr id="490638" name="Text Box 142"/>
            <p:cNvSpPr txBox="1">
              <a:spLocks noChangeArrowheads="1"/>
            </p:cNvSpPr>
            <p:nvPr/>
          </p:nvSpPr>
          <p:spPr bwMode="auto">
            <a:xfrm>
              <a:off x="2311" y="694"/>
              <a:ext cx="279"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4288">
                  <a:solidFill>
                    <a:srgbClr val="000000"/>
                  </a:solidFill>
                  <a:miter lim="800000"/>
                  <a:headEnd/>
                  <a:tailEnd/>
                </a14:hiddenLine>
              </a:ext>
            </a:extLst>
          </p:spPr>
          <p:txBody>
            <a:bodyPr lIns="54777" tIns="27388" rIns="54777" bIns="27388"/>
            <a:lstStyle/>
            <a:p>
              <a:endParaRPr lang="de-DE"/>
            </a:p>
          </p:txBody>
        </p:sp>
        <p:sp>
          <p:nvSpPr>
            <p:cNvPr id="490639" name="AutoShape 143"/>
            <p:cNvSpPr>
              <a:spLocks noChangeAspect="1" noChangeArrowheads="1"/>
            </p:cNvSpPr>
            <p:nvPr/>
          </p:nvSpPr>
          <p:spPr bwMode="auto">
            <a:xfrm>
              <a:off x="2137" y="678"/>
              <a:ext cx="1204" cy="1049"/>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de-DE"/>
            </a:p>
          </p:txBody>
        </p:sp>
        <p:sp>
          <p:nvSpPr>
            <p:cNvPr id="490640" name="Line 144"/>
            <p:cNvSpPr>
              <a:spLocks noChangeShapeType="1"/>
            </p:cNvSpPr>
            <p:nvPr/>
          </p:nvSpPr>
          <p:spPr bwMode="auto">
            <a:xfrm>
              <a:off x="2344" y="1637"/>
              <a:ext cx="937"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41" name="Line 145"/>
            <p:cNvSpPr>
              <a:spLocks noChangeShapeType="1"/>
            </p:cNvSpPr>
            <p:nvPr/>
          </p:nvSpPr>
          <p:spPr bwMode="auto">
            <a:xfrm>
              <a:off x="2344" y="1637"/>
              <a:ext cx="0" cy="3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42" name="Line 146"/>
            <p:cNvSpPr>
              <a:spLocks noChangeShapeType="1"/>
            </p:cNvSpPr>
            <p:nvPr/>
          </p:nvSpPr>
          <p:spPr bwMode="auto">
            <a:xfrm>
              <a:off x="2532" y="1637"/>
              <a:ext cx="0" cy="3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43" name="Line 147"/>
            <p:cNvSpPr>
              <a:spLocks noChangeShapeType="1"/>
            </p:cNvSpPr>
            <p:nvPr/>
          </p:nvSpPr>
          <p:spPr bwMode="auto">
            <a:xfrm>
              <a:off x="2719" y="1637"/>
              <a:ext cx="0" cy="3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44" name="Line 148"/>
            <p:cNvSpPr>
              <a:spLocks noChangeShapeType="1"/>
            </p:cNvSpPr>
            <p:nvPr/>
          </p:nvSpPr>
          <p:spPr bwMode="auto">
            <a:xfrm>
              <a:off x="2906" y="1637"/>
              <a:ext cx="0" cy="3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45" name="Line 149"/>
            <p:cNvSpPr>
              <a:spLocks noChangeShapeType="1"/>
            </p:cNvSpPr>
            <p:nvPr/>
          </p:nvSpPr>
          <p:spPr bwMode="auto">
            <a:xfrm>
              <a:off x="3093" y="1637"/>
              <a:ext cx="0" cy="3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46" name="Line 150"/>
            <p:cNvSpPr>
              <a:spLocks noChangeShapeType="1"/>
            </p:cNvSpPr>
            <p:nvPr/>
          </p:nvSpPr>
          <p:spPr bwMode="auto">
            <a:xfrm>
              <a:off x="3281" y="1637"/>
              <a:ext cx="0" cy="3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47" name="Line 151"/>
            <p:cNvSpPr>
              <a:spLocks noChangeShapeType="1"/>
            </p:cNvSpPr>
            <p:nvPr/>
          </p:nvSpPr>
          <p:spPr bwMode="auto">
            <a:xfrm>
              <a:off x="2439" y="1637"/>
              <a:ext cx="0" cy="1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48" name="Line 152"/>
            <p:cNvSpPr>
              <a:spLocks noChangeShapeType="1"/>
            </p:cNvSpPr>
            <p:nvPr/>
          </p:nvSpPr>
          <p:spPr bwMode="auto">
            <a:xfrm>
              <a:off x="2626" y="1637"/>
              <a:ext cx="0" cy="1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49" name="Line 153"/>
            <p:cNvSpPr>
              <a:spLocks noChangeShapeType="1"/>
            </p:cNvSpPr>
            <p:nvPr/>
          </p:nvSpPr>
          <p:spPr bwMode="auto">
            <a:xfrm>
              <a:off x="2812" y="1637"/>
              <a:ext cx="0" cy="1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50" name="Line 154"/>
            <p:cNvSpPr>
              <a:spLocks noChangeShapeType="1"/>
            </p:cNvSpPr>
            <p:nvPr/>
          </p:nvSpPr>
          <p:spPr bwMode="auto">
            <a:xfrm>
              <a:off x="2999" y="1637"/>
              <a:ext cx="0" cy="1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51" name="Line 155"/>
            <p:cNvSpPr>
              <a:spLocks noChangeShapeType="1"/>
            </p:cNvSpPr>
            <p:nvPr/>
          </p:nvSpPr>
          <p:spPr bwMode="auto">
            <a:xfrm>
              <a:off x="3187" y="1637"/>
              <a:ext cx="0" cy="1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52" name="Rectangle 156"/>
            <p:cNvSpPr>
              <a:spLocks noChangeArrowheads="1"/>
            </p:cNvSpPr>
            <p:nvPr/>
          </p:nvSpPr>
          <p:spPr bwMode="auto">
            <a:xfrm>
              <a:off x="2307" y="1674"/>
              <a:ext cx="95" cy="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defTabSz="762000"/>
              <a:r>
                <a:rPr lang="en-GB" sz="800" b="1">
                  <a:solidFill>
                    <a:srgbClr val="000000"/>
                  </a:solidFill>
                  <a:ea typeface="Times New Roman" pitchFamily="18" charset="0"/>
                  <a:cs typeface="Arial" pitchFamily="34" charset="0"/>
                </a:rPr>
                <a:t>40</a:t>
              </a:r>
              <a:endParaRPr lang="en-GB" sz="800">
                <a:latin typeface="Times New Roman" pitchFamily="18" charset="0"/>
                <a:ea typeface="Times New Roman" pitchFamily="18" charset="0"/>
                <a:cs typeface="Arial" pitchFamily="34" charset="0"/>
              </a:endParaRPr>
            </a:p>
          </p:txBody>
        </p:sp>
        <p:sp>
          <p:nvSpPr>
            <p:cNvPr id="490653" name="Rectangle 157"/>
            <p:cNvSpPr>
              <a:spLocks noChangeArrowheads="1"/>
            </p:cNvSpPr>
            <p:nvPr/>
          </p:nvSpPr>
          <p:spPr bwMode="auto">
            <a:xfrm>
              <a:off x="2475" y="1682"/>
              <a:ext cx="90" cy="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50</a:t>
              </a:r>
              <a:endParaRPr lang="en-GB" sz="800" b="1">
                <a:latin typeface="Times New Roman" pitchFamily="18" charset="0"/>
                <a:ea typeface="Times New Roman" pitchFamily="18" charset="0"/>
                <a:cs typeface="Arial" pitchFamily="34" charset="0"/>
              </a:endParaRPr>
            </a:p>
          </p:txBody>
        </p:sp>
        <p:sp>
          <p:nvSpPr>
            <p:cNvPr id="490654" name="Rectangle 158"/>
            <p:cNvSpPr>
              <a:spLocks noChangeArrowheads="1"/>
            </p:cNvSpPr>
            <p:nvPr/>
          </p:nvSpPr>
          <p:spPr bwMode="auto">
            <a:xfrm>
              <a:off x="2666" y="1678"/>
              <a:ext cx="86" cy="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60</a:t>
              </a:r>
              <a:endParaRPr lang="en-GB" sz="800">
                <a:latin typeface="Times New Roman" pitchFamily="18" charset="0"/>
                <a:ea typeface="Times New Roman" pitchFamily="18" charset="0"/>
                <a:cs typeface="Arial" pitchFamily="34" charset="0"/>
              </a:endParaRPr>
            </a:p>
          </p:txBody>
        </p:sp>
        <p:sp>
          <p:nvSpPr>
            <p:cNvPr id="490655" name="Rectangle 159"/>
            <p:cNvSpPr>
              <a:spLocks noChangeArrowheads="1"/>
            </p:cNvSpPr>
            <p:nvPr/>
          </p:nvSpPr>
          <p:spPr bwMode="auto">
            <a:xfrm>
              <a:off x="2856" y="1686"/>
              <a:ext cx="83"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70</a:t>
              </a:r>
              <a:endParaRPr lang="en-GB" sz="800">
                <a:latin typeface="Times New Roman" pitchFamily="18" charset="0"/>
                <a:ea typeface="Times New Roman" pitchFamily="18" charset="0"/>
                <a:cs typeface="Arial" pitchFamily="34" charset="0"/>
              </a:endParaRPr>
            </a:p>
          </p:txBody>
        </p:sp>
        <p:sp>
          <p:nvSpPr>
            <p:cNvPr id="490656" name="Rectangle 160"/>
            <p:cNvSpPr>
              <a:spLocks noChangeArrowheads="1"/>
            </p:cNvSpPr>
            <p:nvPr/>
          </p:nvSpPr>
          <p:spPr bwMode="auto">
            <a:xfrm>
              <a:off x="3035" y="1678"/>
              <a:ext cx="99" cy="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80</a:t>
              </a:r>
              <a:endParaRPr lang="en-GB" sz="800">
                <a:latin typeface="Times New Roman" pitchFamily="18" charset="0"/>
                <a:ea typeface="Times New Roman" pitchFamily="18" charset="0"/>
                <a:cs typeface="Arial" pitchFamily="34" charset="0"/>
              </a:endParaRPr>
            </a:p>
          </p:txBody>
        </p:sp>
        <p:sp>
          <p:nvSpPr>
            <p:cNvPr id="490657" name="Rectangle 161"/>
            <p:cNvSpPr>
              <a:spLocks noChangeArrowheads="1"/>
            </p:cNvSpPr>
            <p:nvPr/>
          </p:nvSpPr>
          <p:spPr bwMode="auto">
            <a:xfrm>
              <a:off x="3222" y="1678"/>
              <a:ext cx="91" cy="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90</a:t>
              </a:r>
              <a:endParaRPr lang="en-GB" sz="800">
                <a:latin typeface="Times New Roman" pitchFamily="18" charset="0"/>
                <a:ea typeface="Times New Roman" pitchFamily="18" charset="0"/>
                <a:cs typeface="Arial" pitchFamily="34" charset="0"/>
              </a:endParaRPr>
            </a:p>
          </p:txBody>
        </p:sp>
        <p:sp>
          <p:nvSpPr>
            <p:cNvPr id="490658" name="Line 162"/>
            <p:cNvSpPr>
              <a:spLocks noChangeShapeType="1"/>
            </p:cNvSpPr>
            <p:nvPr/>
          </p:nvSpPr>
          <p:spPr bwMode="auto">
            <a:xfrm flipV="1">
              <a:off x="2344" y="700"/>
              <a:ext cx="0" cy="93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59" name="Line 163"/>
            <p:cNvSpPr>
              <a:spLocks noChangeShapeType="1"/>
            </p:cNvSpPr>
            <p:nvPr/>
          </p:nvSpPr>
          <p:spPr bwMode="auto">
            <a:xfrm flipV="1">
              <a:off x="2532" y="700"/>
              <a:ext cx="0" cy="93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60" name="Line 164"/>
            <p:cNvSpPr>
              <a:spLocks noChangeShapeType="1"/>
            </p:cNvSpPr>
            <p:nvPr/>
          </p:nvSpPr>
          <p:spPr bwMode="auto">
            <a:xfrm flipV="1">
              <a:off x="2719" y="700"/>
              <a:ext cx="0" cy="93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61" name="Line 165"/>
            <p:cNvSpPr>
              <a:spLocks noChangeShapeType="1"/>
            </p:cNvSpPr>
            <p:nvPr/>
          </p:nvSpPr>
          <p:spPr bwMode="auto">
            <a:xfrm flipV="1">
              <a:off x="2906" y="700"/>
              <a:ext cx="0" cy="93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62" name="Line 166"/>
            <p:cNvSpPr>
              <a:spLocks noChangeShapeType="1"/>
            </p:cNvSpPr>
            <p:nvPr/>
          </p:nvSpPr>
          <p:spPr bwMode="auto">
            <a:xfrm flipV="1">
              <a:off x="3093" y="700"/>
              <a:ext cx="0" cy="93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63" name="Line 167"/>
            <p:cNvSpPr>
              <a:spLocks noChangeShapeType="1"/>
            </p:cNvSpPr>
            <p:nvPr/>
          </p:nvSpPr>
          <p:spPr bwMode="auto">
            <a:xfrm flipV="1">
              <a:off x="3281" y="700"/>
              <a:ext cx="0" cy="93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64" name="Line 168"/>
            <p:cNvSpPr>
              <a:spLocks noChangeShapeType="1"/>
            </p:cNvSpPr>
            <p:nvPr/>
          </p:nvSpPr>
          <p:spPr bwMode="auto">
            <a:xfrm flipV="1">
              <a:off x="2267" y="700"/>
              <a:ext cx="0" cy="93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65" name="Line 169"/>
            <p:cNvSpPr>
              <a:spLocks noChangeShapeType="1"/>
            </p:cNvSpPr>
            <p:nvPr/>
          </p:nvSpPr>
          <p:spPr bwMode="auto">
            <a:xfrm flipH="1">
              <a:off x="2236" y="1637"/>
              <a:ext cx="31"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66" name="Line 170"/>
            <p:cNvSpPr>
              <a:spLocks noChangeShapeType="1"/>
            </p:cNvSpPr>
            <p:nvPr/>
          </p:nvSpPr>
          <p:spPr bwMode="auto">
            <a:xfrm flipH="1">
              <a:off x="2236" y="1449"/>
              <a:ext cx="31"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67" name="Line 171"/>
            <p:cNvSpPr>
              <a:spLocks noChangeShapeType="1"/>
            </p:cNvSpPr>
            <p:nvPr/>
          </p:nvSpPr>
          <p:spPr bwMode="auto">
            <a:xfrm flipH="1">
              <a:off x="2236" y="1262"/>
              <a:ext cx="31"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68" name="Line 172"/>
            <p:cNvSpPr>
              <a:spLocks noChangeShapeType="1"/>
            </p:cNvSpPr>
            <p:nvPr/>
          </p:nvSpPr>
          <p:spPr bwMode="auto">
            <a:xfrm flipH="1">
              <a:off x="2236" y="1075"/>
              <a:ext cx="31"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69" name="Line 173"/>
            <p:cNvSpPr>
              <a:spLocks noChangeShapeType="1"/>
            </p:cNvSpPr>
            <p:nvPr/>
          </p:nvSpPr>
          <p:spPr bwMode="auto">
            <a:xfrm flipH="1">
              <a:off x="2236" y="888"/>
              <a:ext cx="31"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70" name="Line 174"/>
            <p:cNvSpPr>
              <a:spLocks noChangeShapeType="1"/>
            </p:cNvSpPr>
            <p:nvPr/>
          </p:nvSpPr>
          <p:spPr bwMode="auto">
            <a:xfrm flipH="1">
              <a:off x="2236" y="700"/>
              <a:ext cx="31"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71" name="Line 175"/>
            <p:cNvSpPr>
              <a:spLocks noChangeShapeType="1"/>
            </p:cNvSpPr>
            <p:nvPr/>
          </p:nvSpPr>
          <p:spPr bwMode="auto">
            <a:xfrm flipH="1">
              <a:off x="2252" y="1543"/>
              <a:ext cx="15"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72" name="Line 176"/>
            <p:cNvSpPr>
              <a:spLocks noChangeShapeType="1"/>
            </p:cNvSpPr>
            <p:nvPr/>
          </p:nvSpPr>
          <p:spPr bwMode="auto">
            <a:xfrm flipH="1">
              <a:off x="2252" y="1355"/>
              <a:ext cx="15"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73" name="Line 177"/>
            <p:cNvSpPr>
              <a:spLocks noChangeShapeType="1"/>
            </p:cNvSpPr>
            <p:nvPr/>
          </p:nvSpPr>
          <p:spPr bwMode="auto">
            <a:xfrm flipH="1">
              <a:off x="2252" y="1169"/>
              <a:ext cx="15"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74" name="Line 178"/>
            <p:cNvSpPr>
              <a:spLocks noChangeShapeType="1"/>
            </p:cNvSpPr>
            <p:nvPr/>
          </p:nvSpPr>
          <p:spPr bwMode="auto">
            <a:xfrm flipH="1">
              <a:off x="2252" y="981"/>
              <a:ext cx="15"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75" name="Line 179"/>
            <p:cNvSpPr>
              <a:spLocks noChangeShapeType="1"/>
            </p:cNvSpPr>
            <p:nvPr/>
          </p:nvSpPr>
          <p:spPr bwMode="auto">
            <a:xfrm flipH="1">
              <a:off x="2252" y="794"/>
              <a:ext cx="15"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76" name="Rectangle 180"/>
            <p:cNvSpPr>
              <a:spLocks noChangeArrowheads="1"/>
            </p:cNvSpPr>
            <p:nvPr/>
          </p:nvSpPr>
          <p:spPr bwMode="auto">
            <a:xfrm>
              <a:off x="2096" y="1610"/>
              <a:ext cx="154" cy="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1000</a:t>
              </a:r>
              <a:endParaRPr lang="en-GB" sz="800">
                <a:latin typeface="Times New Roman" pitchFamily="18" charset="0"/>
                <a:ea typeface="Times New Roman" pitchFamily="18" charset="0"/>
                <a:cs typeface="Arial" pitchFamily="34" charset="0"/>
              </a:endParaRPr>
            </a:p>
          </p:txBody>
        </p:sp>
        <p:sp>
          <p:nvSpPr>
            <p:cNvPr id="490677" name="Rectangle 181"/>
            <p:cNvSpPr>
              <a:spLocks noChangeArrowheads="1"/>
            </p:cNvSpPr>
            <p:nvPr/>
          </p:nvSpPr>
          <p:spPr bwMode="auto">
            <a:xfrm>
              <a:off x="2088" y="1406"/>
              <a:ext cx="146" cy="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1100</a:t>
              </a:r>
              <a:endParaRPr lang="en-GB" sz="800">
                <a:latin typeface="Times New Roman" pitchFamily="18" charset="0"/>
                <a:ea typeface="Times New Roman" pitchFamily="18" charset="0"/>
                <a:cs typeface="Arial" pitchFamily="34" charset="0"/>
              </a:endParaRPr>
            </a:p>
          </p:txBody>
        </p:sp>
        <p:sp>
          <p:nvSpPr>
            <p:cNvPr id="490678" name="Rectangle 182"/>
            <p:cNvSpPr>
              <a:spLocks noChangeArrowheads="1"/>
            </p:cNvSpPr>
            <p:nvPr/>
          </p:nvSpPr>
          <p:spPr bwMode="auto">
            <a:xfrm>
              <a:off x="2080" y="1223"/>
              <a:ext cx="150"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1200</a:t>
              </a:r>
              <a:endParaRPr lang="en-GB" sz="800">
                <a:latin typeface="Times New Roman" pitchFamily="18" charset="0"/>
                <a:ea typeface="Times New Roman" pitchFamily="18" charset="0"/>
                <a:cs typeface="Arial" pitchFamily="34" charset="0"/>
              </a:endParaRPr>
            </a:p>
          </p:txBody>
        </p:sp>
        <p:sp>
          <p:nvSpPr>
            <p:cNvPr id="490679" name="Rectangle 183"/>
            <p:cNvSpPr>
              <a:spLocks noChangeArrowheads="1"/>
            </p:cNvSpPr>
            <p:nvPr/>
          </p:nvSpPr>
          <p:spPr bwMode="auto">
            <a:xfrm>
              <a:off x="2088" y="1032"/>
              <a:ext cx="154" cy="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1300</a:t>
              </a:r>
              <a:endParaRPr lang="en-GB" sz="800">
                <a:latin typeface="Times New Roman" pitchFamily="18" charset="0"/>
                <a:ea typeface="Times New Roman" pitchFamily="18" charset="0"/>
                <a:cs typeface="Arial" pitchFamily="34" charset="0"/>
              </a:endParaRPr>
            </a:p>
          </p:txBody>
        </p:sp>
        <p:sp>
          <p:nvSpPr>
            <p:cNvPr id="490680" name="Rectangle 184"/>
            <p:cNvSpPr>
              <a:spLocks noChangeArrowheads="1"/>
            </p:cNvSpPr>
            <p:nvPr/>
          </p:nvSpPr>
          <p:spPr bwMode="auto">
            <a:xfrm>
              <a:off x="2092" y="857"/>
              <a:ext cx="146"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1400</a:t>
              </a:r>
              <a:endParaRPr lang="en-GB" sz="800">
                <a:latin typeface="Times New Roman" pitchFamily="18" charset="0"/>
                <a:ea typeface="Times New Roman" pitchFamily="18" charset="0"/>
                <a:cs typeface="Arial" pitchFamily="34" charset="0"/>
              </a:endParaRPr>
            </a:p>
          </p:txBody>
        </p:sp>
        <p:sp>
          <p:nvSpPr>
            <p:cNvPr id="490681" name="Rectangle 185"/>
            <p:cNvSpPr>
              <a:spLocks noChangeArrowheads="1"/>
            </p:cNvSpPr>
            <p:nvPr/>
          </p:nvSpPr>
          <p:spPr bwMode="auto">
            <a:xfrm>
              <a:off x="2092" y="682"/>
              <a:ext cx="158"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1500</a:t>
              </a:r>
              <a:endParaRPr lang="en-GB" sz="800">
                <a:latin typeface="Times New Roman" pitchFamily="18" charset="0"/>
                <a:ea typeface="Times New Roman" pitchFamily="18" charset="0"/>
                <a:cs typeface="Arial" pitchFamily="34" charset="0"/>
              </a:endParaRPr>
            </a:p>
          </p:txBody>
        </p:sp>
        <p:sp>
          <p:nvSpPr>
            <p:cNvPr id="490682" name="Line 186"/>
            <p:cNvSpPr>
              <a:spLocks noChangeShapeType="1"/>
            </p:cNvSpPr>
            <p:nvPr/>
          </p:nvSpPr>
          <p:spPr bwMode="auto">
            <a:xfrm>
              <a:off x="2344" y="1449"/>
              <a:ext cx="937"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83" name="Line 187"/>
            <p:cNvSpPr>
              <a:spLocks noChangeShapeType="1"/>
            </p:cNvSpPr>
            <p:nvPr/>
          </p:nvSpPr>
          <p:spPr bwMode="auto">
            <a:xfrm>
              <a:off x="2344" y="1262"/>
              <a:ext cx="937"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84" name="Line 188"/>
            <p:cNvSpPr>
              <a:spLocks noChangeShapeType="1"/>
            </p:cNvSpPr>
            <p:nvPr/>
          </p:nvSpPr>
          <p:spPr bwMode="auto">
            <a:xfrm>
              <a:off x="2344" y="1075"/>
              <a:ext cx="937"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85" name="Line 189"/>
            <p:cNvSpPr>
              <a:spLocks noChangeShapeType="1"/>
            </p:cNvSpPr>
            <p:nvPr/>
          </p:nvSpPr>
          <p:spPr bwMode="auto">
            <a:xfrm>
              <a:off x="2344" y="888"/>
              <a:ext cx="937"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86" name="Line 190"/>
            <p:cNvSpPr>
              <a:spLocks noChangeShapeType="1"/>
            </p:cNvSpPr>
            <p:nvPr/>
          </p:nvSpPr>
          <p:spPr bwMode="auto">
            <a:xfrm>
              <a:off x="2344" y="700"/>
              <a:ext cx="937"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87" name="Freeform 191"/>
            <p:cNvSpPr>
              <a:spLocks/>
            </p:cNvSpPr>
            <p:nvPr/>
          </p:nvSpPr>
          <p:spPr bwMode="auto">
            <a:xfrm>
              <a:off x="2344" y="743"/>
              <a:ext cx="937" cy="525"/>
            </a:xfrm>
            <a:custGeom>
              <a:avLst/>
              <a:gdLst>
                <a:gd name="T0" fmla="*/ 0 w 4333"/>
                <a:gd name="T1" fmla="*/ 1041 h 2429"/>
                <a:gd name="T2" fmla="*/ 433 w 4333"/>
                <a:gd name="T3" fmla="*/ 1215 h 2429"/>
                <a:gd name="T4" fmla="*/ 867 w 4333"/>
                <a:gd name="T5" fmla="*/ 1475 h 2429"/>
                <a:gd name="T6" fmla="*/ 1300 w 4333"/>
                <a:gd name="T7" fmla="*/ 1865 h 2429"/>
                <a:gd name="T8" fmla="*/ 1733 w 4333"/>
                <a:gd name="T9" fmla="*/ 2256 h 2429"/>
                <a:gd name="T10" fmla="*/ 2166 w 4333"/>
                <a:gd name="T11" fmla="*/ 2429 h 2429"/>
                <a:gd name="T12" fmla="*/ 2600 w 4333"/>
                <a:gd name="T13" fmla="*/ 1735 h 2429"/>
                <a:gd name="T14" fmla="*/ 3033 w 4333"/>
                <a:gd name="T15" fmla="*/ 1128 h 2429"/>
                <a:gd name="T16" fmla="*/ 3467 w 4333"/>
                <a:gd name="T17" fmla="*/ 737 h 2429"/>
                <a:gd name="T18" fmla="*/ 3900 w 4333"/>
                <a:gd name="T19" fmla="*/ 347 h 2429"/>
                <a:gd name="T20" fmla="*/ 4333 w 4333"/>
                <a:gd name="T21" fmla="*/ 0 h 2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33" h="2429">
                  <a:moveTo>
                    <a:pt x="0" y="1041"/>
                  </a:moveTo>
                  <a:lnTo>
                    <a:pt x="433" y="1215"/>
                  </a:lnTo>
                  <a:lnTo>
                    <a:pt x="867" y="1475"/>
                  </a:lnTo>
                  <a:lnTo>
                    <a:pt x="1300" y="1865"/>
                  </a:lnTo>
                  <a:lnTo>
                    <a:pt x="1733" y="2256"/>
                  </a:lnTo>
                  <a:lnTo>
                    <a:pt x="2166" y="2429"/>
                  </a:lnTo>
                  <a:lnTo>
                    <a:pt x="2600" y="1735"/>
                  </a:lnTo>
                  <a:lnTo>
                    <a:pt x="3033" y="1128"/>
                  </a:lnTo>
                  <a:lnTo>
                    <a:pt x="3467" y="737"/>
                  </a:lnTo>
                  <a:lnTo>
                    <a:pt x="3900" y="347"/>
                  </a:lnTo>
                  <a:lnTo>
                    <a:pt x="4333" y="0"/>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90688" name="Line 192"/>
            <p:cNvSpPr>
              <a:spLocks noChangeShapeType="1"/>
            </p:cNvSpPr>
            <p:nvPr/>
          </p:nvSpPr>
          <p:spPr bwMode="auto">
            <a:xfrm>
              <a:off x="2344" y="1530"/>
              <a:ext cx="937"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89" name="Line 193"/>
            <p:cNvSpPr>
              <a:spLocks noChangeShapeType="1"/>
            </p:cNvSpPr>
            <p:nvPr/>
          </p:nvSpPr>
          <p:spPr bwMode="auto">
            <a:xfrm flipV="1">
              <a:off x="2589" y="1449"/>
              <a:ext cx="0" cy="76"/>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690" name="Rectangle 194"/>
            <p:cNvSpPr>
              <a:spLocks noChangeArrowheads="1"/>
            </p:cNvSpPr>
            <p:nvPr/>
          </p:nvSpPr>
          <p:spPr bwMode="auto">
            <a:xfrm>
              <a:off x="2565" y="1522"/>
              <a:ext cx="46" cy="4"/>
            </a:xfrm>
            <a:prstGeom prst="rect">
              <a:avLst/>
            </a:prstGeom>
            <a:solidFill>
              <a:srgbClr val="FF0000"/>
            </a:solidFill>
            <a:ln w="28575">
              <a:solidFill>
                <a:srgbClr val="FF0000"/>
              </a:solidFill>
              <a:miter lim="800000"/>
              <a:headEnd/>
              <a:tailEnd/>
            </a:ln>
          </p:spPr>
          <p:txBody>
            <a:bodyPr/>
            <a:lstStyle/>
            <a:p>
              <a:endParaRPr lang="de-DE"/>
            </a:p>
          </p:txBody>
        </p:sp>
        <p:sp>
          <p:nvSpPr>
            <p:cNvPr id="490691" name="AutoShape 195"/>
            <p:cNvSpPr>
              <a:spLocks noChangeAspect="1" noChangeArrowheads="1"/>
            </p:cNvSpPr>
            <p:nvPr/>
          </p:nvSpPr>
          <p:spPr bwMode="auto">
            <a:xfrm>
              <a:off x="3380" y="694"/>
              <a:ext cx="1220" cy="106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de-DE"/>
            </a:p>
          </p:txBody>
        </p:sp>
        <p:sp>
          <p:nvSpPr>
            <p:cNvPr id="490692" name="Rectangle 196"/>
            <p:cNvSpPr>
              <a:spLocks noChangeArrowheads="1"/>
            </p:cNvSpPr>
            <p:nvPr/>
          </p:nvSpPr>
          <p:spPr bwMode="auto">
            <a:xfrm>
              <a:off x="3541" y="1693"/>
              <a:ext cx="87" cy="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30</a:t>
              </a:r>
              <a:endParaRPr lang="en-GB" sz="800">
                <a:latin typeface="Times New Roman" pitchFamily="18" charset="0"/>
                <a:ea typeface="Times New Roman" pitchFamily="18" charset="0"/>
                <a:cs typeface="Arial" pitchFamily="34" charset="0"/>
              </a:endParaRPr>
            </a:p>
          </p:txBody>
        </p:sp>
        <p:sp>
          <p:nvSpPr>
            <p:cNvPr id="490693" name="Rectangle 197"/>
            <p:cNvSpPr>
              <a:spLocks noChangeArrowheads="1"/>
            </p:cNvSpPr>
            <p:nvPr/>
          </p:nvSpPr>
          <p:spPr bwMode="auto">
            <a:xfrm>
              <a:off x="3691" y="1701"/>
              <a:ext cx="94"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40</a:t>
              </a:r>
              <a:endParaRPr lang="en-GB" sz="800">
                <a:latin typeface="Times New Roman" pitchFamily="18" charset="0"/>
                <a:ea typeface="Times New Roman" pitchFamily="18" charset="0"/>
                <a:cs typeface="Arial" pitchFamily="34" charset="0"/>
              </a:endParaRPr>
            </a:p>
          </p:txBody>
        </p:sp>
        <p:sp>
          <p:nvSpPr>
            <p:cNvPr id="490694" name="Rectangle 198"/>
            <p:cNvSpPr>
              <a:spLocks noChangeArrowheads="1"/>
            </p:cNvSpPr>
            <p:nvPr/>
          </p:nvSpPr>
          <p:spPr bwMode="auto">
            <a:xfrm>
              <a:off x="3857" y="1701"/>
              <a:ext cx="87"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50</a:t>
              </a:r>
              <a:endParaRPr lang="en-GB" sz="800">
                <a:latin typeface="Times New Roman" pitchFamily="18" charset="0"/>
                <a:ea typeface="Times New Roman" pitchFamily="18" charset="0"/>
                <a:cs typeface="Arial" pitchFamily="34" charset="0"/>
              </a:endParaRPr>
            </a:p>
          </p:txBody>
        </p:sp>
        <p:sp>
          <p:nvSpPr>
            <p:cNvPr id="490695" name="Rectangle 199"/>
            <p:cNvSpPr>
              <a:spLocks noChangeArrowheads="1"/>
            </p:cNvSpPr>
            <p:nvPr/>
          </p:nvSpPr>
          <p:spPr bwMode="auto">
            <a:xfrm>
              <a:off x="4010" y="1697"/>
              <a:ext cx="87" cy="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60</a:t>
              </a:r>
              <a:endParaRPr lang="en-GB" sz="800">
                <a:latin typeface="Times New Roman" pitchFamily="18" charset="0"/>
                <a:ea typeface="Times New Roman" pitchFamily="18" charset="0"/>
                <a:cs typeface="Arial" pitchFamily="34" charset="0"/>
              </a:endParaRPr>
            </a:p>
          </p:txBody>
        </p:sp>
        <p:sp>
          <p:nvSpPr>
            <p:cNvPr id="490696" name="Rectangle 200"/>
            <p:cNvSpPr>
              <a:spLocks noChangeArrowheads="1"/>
            </p:cNvSpPr>
            <p:nvPr/>
          </p:nvSpPr>
          <p:spPr bwMode="auto">
            <a:xfrm>
              <a:off x="4184" y="1701"/>
              <a:ext cx="83" cy="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70</a:t>
              </a:r>
              <a:endParaRPr lang="en-GB" sz="800">
                <a:latin typeface="Times New Roman" pitchFamily="18" charset="0"/>
                <a:ea typeface="Times New Roman" pitchFamily="18" charset="0"/>
                <a:cs typeface="Arial" pitchFamily="34" charset="0"/>
              </a:endParaRPr>
            </a:p>
          </p:txBody>
        </p:sp>
        <p:sp>
          <p:nvSpPr>
            <p:cNvPr id="490697" name="Rectangle 201"/>
            <p:cNvSpPr>
              <a:spLocks noChangeArrowheads="1"/>
            </p:cNvSpPr>
            <p:nvPr/>
          </p:nvSpPr>
          <p:spPr bwMode="auto">
            <a:xfrm>
              <a:off x="4334" y="1701"/>
              <a:ext cx="82"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80</a:t>
              </a:r>
              <a:endParaRPr lang="en-GB" sz="800">
                <a:latin typeface="Times New Roman" pitchFamily="18" charset="0"/>
                <a:ea typeface="Times New Roman" pitchFamily="18" charset="0"/>
                <a:cs typeface="Arial" pitchFamily="34" charset="0"/>
              </a:endParaRPr>
            </a:p>
          </p:txBody>
        </p:sp>
        <p:sp>
          <p:nvSpPr>
            <p:cNvPr id="490698" name="Rectangle 202"/>
            <p:cNvSpPr>
              <a:spLocks noChangeArrowheads="1"/>
            </p:cNvSpPr>
            <p:nvPr/>
          </p:nvSpPr>
          <p:spPr bwMode="auto">
            <a:xfrm>
              <a:off x="4480" y="1693"/>
              <a:ext cx="86" cy="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90</a:t>
              </a:r>
              <a:endParaRPr lang="en-GB" sz="800">
                <a:latin typeface="Times New Roman" pitchFamily="18" charset="0"/>
                <a:ea typeface="Times New Roman" pitchFamily="18" charset="0"/>
                <a:cs typeface="Arial" pitchFamily="34" charset="0"/>
              </a:endParaRPr>
            </a:p>
          </p:txBody>
        </p:sp>
        <p:sp>
          <p:nvSpPr>
            <p:cNvPr id="490699" name="Text Box 203"/>
            <p:cNvSpPr txBox="1">
              <a:spLocks noChangeArrowheads="1"/>
            </p:cNvSpPr>
            <p:nvPr/>
          </p:nvSpPr>
          <p:spPr bwMode="auto">
            <a:xfrm>
              <a:off x="1926" y="1545"/>
              <a:ext cx="191" cy="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4288">
                  <a:solidFill>
                    <a:srgbClr val="000000"/>
                  </a:solidFill>
                  <a:miter lim="800000"/>
                  <a:headEnd/>
                  <a:tailEnd/>
                </a14:hiddenLine>
              </a:ext>
            </a:extLst>
          </p:spPr>
          <p:txBody>
            <a:bodyPr lIns="54777" tIns="27388" rIns="54777" bIns="27388"/>
            <a:lstStyle/>
            <a:p>
              <a:endParaRPr lang="de-DE"/>
            </a:p>
          </p:txBody>
        </p:sp>
        <p:sp>
          <p:nvSpPr>
            <p:cNvPr id="490700" name="Line 204"/>
            <p:cNvSpPr>
              <a:spLocks noChangeShapeType="1"/>
            </p:cNvSpPr>
            <p:nvPr/>
          </p:nvSpPr>
          <p:spPr bwMode="auto">
            <a:xfrm>
              <a:off x="1142" y="1634"/>
              <a:ext cx="932"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01" name="Line 205"/>
            <p:cNvSpPr>
              <a:spLocks noChangeShapeType="1"/>
            </p:cNvSpPr>
            <p:nvPr/>
          </p:nvSpPr>
          <p:spPr bwMode="auto">
            <a:xfrm>
              <a:off x="1142" y="1634"/>
              <a:ext cx="0" cy="3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02" name="Line 206"/>
            <p:cNvSpPr>
              <a:spLocks noChangeShapeType="1"/>
            </p:cNvSpPr>
            <p:nvPr/>
          </p:nvSpPr>
          <p:spPr bwMode="auto">
            <a:xfrm>
              <a:off x="1297" y="1634"/>
              <a:ext cx="0" cy="3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03" name="Line 207"/>
            <p:cNvSpPr>
              <a:spLocks noChangeShapeType="1"/>
            </p:cNvSpPr>
            <p:nvPr/>
          </p:nvSpPr>
          <p:spPr bwMode="auto">
            <a:xfrm>
              <a:off x="1453" y="1634"/>
              <a:ext cx="0" cy="3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04" name="Line 208"/>
            <p:cNvSpPr>
              <a:spLocks noChangeShapeType="1"/>
            </p:cNvSpPr>
            <p:nvPr/>
          </p:nvSpPr>
          <p:spPr bwMode="auto">
            <a:xfrm>
              <a:off x="1608" y="1634"/>
              <a:ext cx="0" cy="3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05" name="Line 209"/>
            <p:cNvSpPr>
              <a:spLocks noChangeShapeType="1"/>
            </p:cNvSpPr>
            <p:nvPr/>
          </p:nvSpPr>
          <p:spPr bwMode="auto">
            <a:xfrm>
              <a:off x="1763" y="1634"/>
              <a:ext cx="0" cy="3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06" name="Line 210"/>
            <p:cNvSpPr>
              <a:spLocks noChangeShapeType="1"/>
            </p:cNvSpPr>
            <p:nvPr/>
          </p:nvSpPr>
          <p:spPr bwMode="auto">
            <a:xfrm>
              <a:off x="1919" y="1634"/>
              <a:ext cx="0" cy="3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07" name="Line 211"/>
            <p:cNvSpPr>
              <a:spLocks noChangeShapeType="1"/>
            </p:cNvSpPr>
            <p:nvPr/>
          </p:nvSpPr>
          <p:spPr bwMode="auto">
            <a:xfrm>
              <a:off x="2074" y="1634"/>
              <a:ext cx="0" cy="3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08" name="Line 212"/>
            <p:cNvSpPr>
              <a:spLocks noChangeShapeType="1"/>
            </p:cNvSpPr>
            <p:nvPr/>
          </p:nvSpPr>
          <p:spPr bwMode="auto">
            <a:xfrm>
              <a:off x="1220" y="1634"/>
              <a:ext cx="0" cy="1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09" name="Line 213"/>
            <p:cNvSpPr>
              <a:spLocks noChangeShapeType="1"/>
            </p:cNvSpPr>
            <p:nvPr/>
          </p:nvSpPr>
          <p:spPr bwMode="auto">
            <a:xfrm>
              <a:off x="1375" y="1634"/>
              <a:ext cx="0" cy="1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10" name="Line 214"/>
            <p:cNvSpPr>
              <a:spLocks noChangeShapeType="1"/>
            </p:cNvSpPr>
            <p:nvPr/>
          </p:nvSpPr>
          <p:spPr bwMode="auto">
            <a:xfrm>
              <a:off x="1530" y="1634"/>
              <a:ext cx="0" cy="1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11" name="Line 215"/>
            <p:cNvSpPr>
              <a:spLocks noChangeShapeType="1"/>
            </p:cNvSpPr>
            <p:nvPr/>
          </p:nvSpPr>
          <p:spPr bwMode="auto">
            <a:xfrm>
              <a:off x="1685" y="1634"/>
              <a:ext cx="0" cy="1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12" name="Line 216"/>
            <p:cNvSpPr>
              <a:spLocks noChangeShapeType="1"/>
            </p:cNvSpPr>
            <p:nvPr/>
          </p:nvSpPr>
          <p:spPr bwMode="auto">
            <a:xfrm>
              <a:off x="1841" y="1634"/>
              <a:ext cx="0" cy="1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13" name="Line 217"/>
            <p:cNvSpPr>
              <a:spLocks noChangeShapeType="1"/>
            </p:cNvSpPr>
            <p:nvPr/>
          </p:nvSpPr>
          <p:spPr bwMode="auto">
            <a:xfrm>
              <a:off x="1996" y="1634"/>
              <a:ext cx="0" cy="1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14" name="Rectangle 218"/>
            <p:cNvSpPr>
              <a:spLocks noChangeArrowheads="1"/>
            </p:cNvSpPr>
            <p:nvPr/>
          </p:nvSpPr>
          <p:spPr bwMode="auto">
            <a:xfrm>
              <a:off x="1092" y="1667"/>
              <a:ext cx="83"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30</a:t>
              </a:r>
              <a:r>
                <a:rPr lang="en-US" sz="500" b="1">
                  <a:solidFill>
                    <a:srgbClr val="000000"/>
                  </a:solidFill>
                  <a:ea typeface="Times New Roman" pitchFamily="18" charset="0"/>
                  <a:cs typeface="Arial" pitchFamily="34" charset="0"/>
                </a:rPr>
                <a:t>       </a:t>
              </a:r>
              <a:endParaRPr lang="en-US" sz="2400">
                <a:latin typeface="Times New Roman" pitchFamily="18" charset="0"/>
                <a:ea typeface="Times New Roman" pitchFamily="18" charset="0"/>
                <a:cs typeface="Arial" pitchFamily="34" charset="0"/>
              </a:endParaRPr>
            </a:p>
          </p:txBody>
        </p:sp>
        <p:sp>
          <p:nvSpPr>
            <p:cNvPr id="490715" name="Rectangle 219"/>
            <p:cNvSpPr>
              <a:spLocks noChangeArrowheads="1"/>
            </p:cNvSpPr>
            <p:nvPr/>
          </p:nvSpPr>
          <p:spPr bwMode="auto">
            <a:xfrm>
              <a:off x="1256" y="1671"/>
              <a:ext cx="74"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40</a:t>
              </a:r>
              <a:endParaRPr lang="en-GB" sz="800" b="1">
                <a:latin typeface="Times New Roman" pitchFamily="18" charset="0"/>
                <a:ea typeface="Times New Roman" pitchFamily="18" charset="0"/>
                <a:cs typeface="Arial" pitchFamily="34" charset="0"/>
              </a:endParaRPr>
            </a:p>
          </p:txBody>
        </p:sp>
        <p:sp>
          <p:nvSpPr>
            <p:cNvPr id="490716" name="Rectangle 220"/>
            <p:cNvSpPr>
              <a:spLocks noChangeArrowheads="1"/>
            </p:cNvSpPr>
            <p:nvPr/>
          </p:nvSpPr>
          <p:spPr bwMode="auto">
            <a:xfrm>
              <a:off x="1411" y="1667"/>
              <a:ext cx="83"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50</a:t>
              </a:r>
              <a:endParaRPr lang="en-GB" sz="800">
                <a:latin typeface="Times New Roman" pitchFamily="18" charset="0"/>
                <a:ea typeface="Times New Roman" pitchFamily="18" charset="0"/>
                <a:cs typeface="Arial" pitchFamily="34" charset="0"/>
              </a:endParaRPr>
            </a:p>
          </p:txBody>
        </p:sp>
        <p:sp>
          <p:nvSpPr>
            <p:cNvPr id="490717" name="Rectangle 221"/>
            <p:cNvSpPr>
              <a:spLocks noChangeArrowheads="1"/>
            </p:cNvSpPr>
            <p:nvPr/>
          </p:nvSpPr>
          <p:spPr bwMode="auto">
            <a:xfrm>
              <a:off x="1570" y="1671"/>
              <a:ext cx="87"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60</a:t>
              </a:r>
              <a:endParaRPr lang="en-GB" sz="800">
                <a:latin typeface="Times New Roman" pitchFamily="18" charset="0"/>
                <a:ea typeface="Times New Roman" pitchFamily="18" charset="0"/>
                <a:cs typeface="Arial" pitchFamily="34" charset="0"/>
              </a:endParaRPr>
            </a:p>
          </p:txBody>
        </p:sp>
        <p:sp>
          <p:nvSpPr>
            <p:cNvPr id="490718" name="Rectangle 222"/>
            <p:cNvSpPr>
              <a:spLocks noChangeArrowheads="1"/>
            </p:cNvSpPr>
            <p:nvPr/>
          </p:nvSpPr>
          <p:spPr bwMode="auto">
            <a:xfrm>
              <a:off x="1730" y="1671"/>
              <a:ext cx="78"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70</a:t>
              </a:r>
              <a:endParaRPr lang="en-GB" sz="800" b="1">
                <a:latin typeface="Times New Roman" pitchFamily="18" charset="0"/>
                <a:ea typeface="Times New Roman" pitchFamily="18" charset="0"/>
                <a:cs typeface="Arial" pitchFamily="34" charset="0"/>
              </a:endParaRPr>
            </a:p>
          </p:txBody>
        </p:sp>
        <p:sp>
          <p:nvSpPr>
            <p:cNvPr id="490719" name="Rectangle 223"/>
            <p:cNvSpPr>
              <a:spLocks noChangeArrowheads="1"/>
            </p:cNvSpPr>
            <p:nvPr/>
          </p:nvSpPr>
          <p:spPr bwMode="auto">
            <a:xfrm>
              <a:off x="1876" y="1675"/>
              <a:ext cx="87"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80</a:t>
              </a:r>
              <a:endParaRPr lang="en-GB" sz="800">
                <a:latin typeface="Times New Roman" pitchFamily="18" charset="0"/>
                <a:ea typeface="Times New Roman" pitchFamily="18" charset="0"/>
                <a:cs typeface="Arial" pitchFamily="34" charset="0"/>
              </a:endParaRPr>
            </a:p>
          </p:txBody>
        </p:sp>
        <p:sp>
          <p:nvSpPr>
            <p:cNvPr id="490720" name="Rectangle 224"/>
            <p:cNvSpPr>
              <a:spLocks noChangeArrowheads="1"/>
            </p:cNvSpPr>
            <p:nvPr/>
          </p:nvSpPr>
          <p:spPr bwMode="auto">
            <a:xfrm>
              <a:off x="2024" y="1675"/>
              <a:ext cx="83" cy="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90</a:t>
              </a:r>
              <a:endParaRPr lang="en-GB" sz="800" b="1">
                <a:latin typeface="Times New Roman" pitchFamily="18" charset="0"/>
                <a:ea typeface="Times New Roman" pitchFamily="18" charset="0"/>
                <a:cs typeface="Arial" pitchFamily="34" charset="0"/>
              </a:endParaRPr>
            </a:p>
          </p:txBody>
        </p:sp>
        <p:sp>
          <p:nvSpPr>
            <p:cNvPr id="490721" name="Line 225"/>
            <p:cNvSpPr>
              <a:spLocks noChangeShapeType="1"/>
            </p:cNvSpPr>
            <p:nvPr/>
          </p:nvSpPr>
          <p:spPr bwMode="auto">
            <a:xfrm flipV="1">
              <a:off x="1142" y="700"/>
              <a:ext cx="0" cy="93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22" name="Line 226"/>
            <p:cNvSpPr>
              <a:spLocks noChangeShapeType="1"/>
            </p:cNvSpPr>
            <p:nvPr/>
          </p:nvSpPr>
          <p:spPr bwMode="auto">
            <a:xfrm flipV="1">
              <a:off x="1297" y="700"/>
              <a:ext cx="0" cy="93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23" name="Line 227"/>
            <p:cNvSpPr>
              <a:spLocks noChangeShapeType="1"/>
            </p:cNvSpPr>
            <p:nvPr/>
          </p:nvSpPr>
          <p:spPr bwMode="auto">
            <a:xfrm flipV="1">
              <a:off x="1453" y="700"/>
              <a:ext cx="0" cy="93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24" name="Line 228"/>
            <p:cNvSpPr>
              <a:spLocks noChangeShapeType="1"/>
            </p:cNvSpPr>
            <p:nvPr/>
          </p:nvSpPr>
          <p:spPr bwMode="auto">
            <a:xfrm flipV="1">
              <a:off x="1608" y="700"/>
              <a:ext cx="0" cy="93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25" name="Line 229"/>
            <p:cNvSpPr>
              <a:spLocks noChangeShapeType="1"/>
            </p:cNvSpPr>
            <p:nvPr/>
          </p:nvSpPr>
          <p:spPr bwMode="auto">
            <a:xfrm flipV="1">
              <a:off x="1763" y="700"/>
              <a:ext cx="0" cy="93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26" name="Line 230"/>
            <p:cNvSpPr>
              <a:spLocks noChangeShapeType="1"/>
            </p:cNvSpPr>
            <p:nvPr/>
          </p:nvSpPr>
          <p:spPr bwMode="auto">
            <a:xfrm flipV="1">
              <a:off x="1919" y="700"/>
              <a:ext cx="0" cy="93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27" name="Line 231"/>
            <p:cNvSpPr>
              <a:spLocks noChangeShapeType="1"/>
            </p:cNvSpPr>
            <p:nvPr/>
          </p:nvSpPr>
          <p:spPr bwMode="auto">
            <a:xfrm flipV="1">
              <a:off x="2074" y="700"/>
              <a:ext cx="0" cy="934"/>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28" name="Line 232"/>
            <p:cNvSpPr>
              <a:spLocks noChangeShapeType="1"/>
            </p:cNvSpPr>
            <p:nvPr/>
          </p:nvSpPr>
          <p:spPr bwMode="auto">
            <a:xfrm flipV="1">
              <a:off x="1059" y="700"/>
              <a:ext cx="0" cy="934"/>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29" name="Line 233"/>
            <p:cNvSpPr>
              <a:spLocks noChangeShapeType="1"/>
            </p:cNvSpPr>
            <p:nvPr/>
          </p:nvSpPr>
          <p:spPr bwMode="auto">
            <a:xfrm flipH="1">
              <a:off x="1028" y="1634"/>
              <a:ext cx="31"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30" name="Line 234"/>
            <p:cNvSpPr>
              <a:spLocks noChangeShapeType="1"/>
            </p:cNvSpPr>
            <p:nvPr/>
          </p:nvSpPr>
          <p:spPr bwMode="auto">
            <a:xfrm flipH="1">
              <a:off x="1028" y="1447"/>
              <a:ext cx="31"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31" name="Line 235"/>
            <p:cNvSpPr>
              <a:spLocks noChangeShapeType="1"/>
            </p:cNvSpPr>
            <p:nvPr/>
          </p:nvSpPr>
          <p:spPr bwMode="auto">
            <a:xfrm flipH="1">
              <a:off x="1028" y="1260"/>
              <a:ext cx="31"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32" name="Line 236"/>
            <p:cNvSpPr>
              <a:spLocks noChangeShapeType="1"/>
            </p:cNvSpPr>
            <p:nvPr/>
          </p:nvSpPr>
          <p:spPr bwMode="auto">
            <a:xfrm flipH="1">
              <a:off x="1028" y="1074"/>
              <a:ext cx="31"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33" name="Line 237"/>
            <p:cNvSpPr>
              <a:spLocks noChangeShapeType="1"/>
            </p:cNvSpPr>
            <p:nvPr/>
          </p:nvSpPr>
          <p:spPr bwMode="auto">
            <a:xfrm flipH="1">
              <a:off x="1028" y="887"/>
              <a:ext cx="31"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34" name="Line 238"/>
            <p:cNvSpPr>
              <a:spLocks noChangeShapeType="1"/>
            </p:cNvSpPr>
            <p:nvPr/>
          </p:nvSpPr>
          <p:spPr bwMode="auto">
            <a:xfrm flipH="1">
              <a:off x="1028" y="700"/>
              <a:ext cx="31"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35" name="Line 239"/>
            <p:cNvSpPr>
              <a:spLocks noChangeShapeType="1"/>
            </p:cNvSpPr>
            <p:nvPr/>
          </p:nvSpPr>
          <p:spPr bwMode="auto">
            <a:xfrm flipH="1">
              <a:off x="1044" y="1541"/>
              <a:ext cx="15"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36" name="Line 240"/>
            <p:cNvSpPr>
              <a:spLocks noChangeShapeType="1"/>
            </p:cNvSpPr>
            <p:nvPr/>
          </p:nvSpPr>
          <p:spPr bwMode="auto">
            <a:xfrm flipH="1">
              <a:off x="1044" y="1354"/>
              <a:ext cx="15"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37" name="Line 241"/>
            <p:cNvSpPr>
              <a:spLocks noChangeShapeType="1"/>
            </p:cNvSpPr>
            <p:nvPr/>
          </p:nvSpPr>
          <p:spPr bwMode="auto">
            <a:xfrm flipH="1">
              <a:off x="1044" y="1166"/>
              <a:ext cx="15"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38" name="Line 242"/>
            <p:cNvSpPr>
              <a:spLocks noChangeShapeType="1"/>
            </p:cNvSpPr>
            <p:nvPr/>
          </p:nvSpPr>
          <p:spPr bwMode="auto">
            <a:xfrm flipH="1">
              <a:off x="1044" y="980"/>
              <a:ext cx="15"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39" name="Line 243"/>
            <p:cNvSpPr>
              <a:spLocks noChangeShapeType="1"/>
            </p:cNvSpPr>
            <p:nvPr/>
          </p:nvSpPr>
          <p:spPr bwMode="auto">
            <a:xfrm flipH="1">
              <a:off x="1044" y="793"/>
              <a:ext cx="15"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40" name="Line 244"/>
            <p:cNvSpPr>
              <a:spLocks noChangeShapeType="1"/>
            </p:cNvSpPr>
            <p:nvPr/>
          </p:nvSpPr>
          <p:spPr bwMode="auto">
            <a:xfrm>
              <a:off x="1142" y="1447"/>
              <a:ext cx="93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41" name="Line 245"/>
            <p:cNvSpPr>
              <a:spLocks noChangeShapeType="1"/>
            </p:cNvSpPr>
            <p:nvPr/>
          </p:nvSpPr>
          <p:spPr bwMode="auto">
            <a:xfrm>
              <a:off x="1142" y="1260"/>
              <a:ext cx="93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42" name="Line 246"/>
            <p:cNvSpPr>
              <a:spLocks noChangeShapeType="1"/>
            </p:cNvSpPr>
            <p:nvPr/>
          </p:nvSpPr>
          <p:spPr bwMode="auto">
            <a:xfrm>
              <a:off x="1142" y="1074"/>
              <a:ext cx="93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43" name="Line 247"/>
            <p:cNvSpPr>
              <a:spLocks noChangeShapeType="1"/>
            </p:cNvSpPr>
            <p:nvPr/>
          </p:nvSpPr>
          <p:spPr bwMode="auto">
            <a:xfrm>
              <a:off x="1142" y="887"/>
              <a:ext cx="93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44" name="Line 248"/>
            <p:cNvSpPr>
              <a:spLocks noChangeShapeType="1"/>
            </p:cNvSpPr>
            <p:nvPr/>
          </p:nvSpPr>
          <p:spPr bwMode="auto">
            <a:xfrm>
              <a:off x="1142" y="700"/>
              <a:ext cx="932"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45" name="Freeform 249"/>
            <p:cNvSpPr>
              <a:spLocks/>
            </p:cNvSpPr>
            <p:nvPr/>
          </p:nvSpPr>
          <p:spPr bwMode="auto">
            <a:xfrm>
              <a:off x="1220" y="780"/>
              <a:ext cx="776" cy="725"/>
            </a:xfrm>
            <a:custGeom>
              <a:avLst/>
              <a:gdLst>
                <a:gd name="T0" fmla="*/ 0 w 3594"/>
                <a:gd name="T1" fmla="*/ 1991 h 3359"/>
                <a:gd name="T2" fmla="*/ 359 w 3594"/>
                <a:gd name="T3" fmla="*/ 2250 h 3359"/>
                <a:gd name="T4" fmla="*/ 718 w 3594"/>
                <a:gd name="T5" fmla="*/ 2640 h 3359"/>
                <a:gd name="T6" fmla="*/ 1078 w 3594"/>
                <a:gd name="T7" fmla="*/ 3029 h 3359"/>
                <a:gd name="T8" fmla="*/ 1243 w 3594"/>
                <a:gd name="T9" fmla="*/ 3359 h 3359"/>
                <a:gd name="T10" fmla="*/ 1437 w 3594"/>
                <a:gd name="T11" fmla="*/ 3116 h 3359"/>
                <a:gd name="T12" fmla="*/ 1796 w 3594"/>
                <a:gd name="T13" fmla="*/ 2337 h 3359"/>
                <a:gd name="T14" fmla="*/ 2156 w 3594"/>
                <a:gd name="T15" fmla="*/ 1558 h 3359"/>
                <a:gd name="T16" fmla="*/ 2515 w 3594"/>
                <a:gd name="T17" fmla="*/ 1125 h 3359"/>
                <a:gd name="T18" fmla="*/ 2876 w 3594"/>
                <a:gd name="T19" fmla="*/ 779 h 3359"/>
                <a:gd name="T20" fmla="*/ 3235 w 3594"/>
                <a:gd name="T21" fmla="*/ 433 h 3359"/>
                <a:gd name="T22" fmla="*/ 3594 w 3594"/>
                <a:gd name="T23" fmla="*/ 0 h 3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94" h="3359">
                  <a:moveTo>
                    <a:pt x="0" y="1991"/>
                  </a:moveTo>
                  <a:lnTo>
                    <a:pt x="359" y="2250"/>
                  </a:lnTo>
                  <a:lnTo>
                    <a:pt x="718" y="2640"/>
                  </a:lnTo>
                  <a:lnTo>
                    <a:pt x="1078" y="3029"/>
                  </a:lnTo>
                  <a:lnTo>
                    <a:pt x="1243" y="3359"/>
                  </a:lnTo>
                  <a:lnTo>
                    <a:pt x="1437" y="3116"/>
                  </a:lnTo>
                  <a:lnTo>
                    <a:pt x="1796" y="2337"/>
                  </a:lnTo>
                  <a:lnTo>
                    <a:pt x="2156" y="1558"/>
                  </a:lnTo>
                  <a:lnTo>
                    <a:pt x="2515" y="1125"/>
                  </a:lnTo>
                  <a:lnTo>
                    <a:pt x="2876" y="779"/>
                  </a:lnTo>
                  <a:lnTo>
                    <a:pt x="3235" y="433"/>
                  </a:lnTo>
                  <a:lnTo>
                    <a:pt x="3594" y="0"/>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90746" name="Freeform 250"/>
            <p:cNvSpPr>
              <a:spLocks/>
            </p:cNvSpPr>
            <p:nvPr/>
          </p:nvSpPr>
          <p:spPr bwMode="auto">
            <a:xfrm>
              <a:off x="1220" y="1510"/>
              <a:ext cx="776" cy="36"/>
            </a:xfrm>
            <a:custGeom>
              <a:avLst/>
              <a:gdLst>
                <a:gd name="T0" fmla="*/ 0 w 3594"/>
                <a:gd name="T1" fmla="*/ 164 h 164"/>
                <a:gd name="T2" fmla="*/ 359 w 3594"/>
                <a:gd name="T3" fmla="*/ 78 h 164"/>
                <a:gd name="T4" fmla="*/ 718 w 3594"/>
                <a:gd name="T5" fmla="*/ 78 h 164"/>
                <a:gd name="T6" fmla="*/ 1078 w 3594"/>
                <a:gd name="T7" fmla="*/ 78 h 164"/>
                <a:gd name="T8" fmla="*/ 1243 w 3594"/>
                <a:gd name="T9" fmla="*/ 0 h 164"/>
                <a:gd name="T10" fmla="*/ 1437 w 3594"/>
                <a:gd name="T11" fmla="*/ 78 h 164"/>
                <a:gd name="T12" fmla="*/ 1796 w 3594"/>
                <a:gd name="T13" fmla="*/ 164 h 164"/>
                <a:gd name="T14" fmla="*/ 2156 w 3594"/>
                <a:gd name="T15" fmla="*/ 121 h 164"/>
                <a:gd name="T16" fmla="*/ 2515 w 3594"/>
                <a:gd name="T17" fmla="*/ 78 h 164"/>
                <a:gd name="T18" fmla="*/ 2876 w 3594"/>
                <a:gd name="T19" fmla="*/ 121 h 164"/>
                <a:gd name="T20" fmla="*/ 3235 w 3594"/>
                <a:gd name="T21" fmla="*/ 164 h 164"/>
                <a:gd name="T22" fmla="*/ 3594 w 3594"/>
                <a:gd name="T23" fmla="*/ 78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94" h="164">
                  <a:moveTo>
                    <a:pt x="0" y="164"/>
                  </a:moveTo>
                  <a:lnTo>
                    <a:pt x="359" y="78"/>
                  </a:lnTo>
                  <a:lnTo>
                    <a:pt x="718" y="78"/>
                  </a:lnTo>
                  <a:lnTo>
                    <a:pt x="1078" y="78"/>
                  </a:lnTo>
                  <a:lnTo>
                    <a:pt x="1243" y="0"/>
                  </a:lnTo>
                  <a:lnTo>
                    <a:pt x="1437" y="78"/>
                  </a:lnTo>
                  <a:lnTo>
                    <a:pt x="1796" y="164"/>
                  </a:lnTo>
                  <a:lnTo>
                    <a:pt x="2156" y="121"/>
                  </a:lnTo>
                  <a:lnTo>
                    <a:pt x="2515" y="78"/>
                  </a:lnTo>
                  <a:lnTo>
                    <a:pt x="2876" y="121"/>
                  </a:lnTo>
                  <a:lnTo>
                    <a:pt x="3235" y="164"/>
                  </a:lnTo>
                  <a:lnTo>
                    <a:pt x="3594" y="78"/>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90747" name="Line 251"/>
            <p:cNvSpPr>
              <a:spLocks noChangeShapeType="1"/>
            </p:cNvSpPr>
            <p:nvPr/>
          </p:nvSpPr>
          <p:spPr bwMode="auto">
            <a:xfrm flipV="1">
              <a:off x="1453" y="1447"/>
              <a:ext cx="0" cy="131"/>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48" name="Rectangle 252"/>
            <p:cNvSpPr>
              <a:spLocks noChangeArrowheads="1"/>
            </p:cNvSpPr>
            <p:nvPr/>
          </p:nvSpPr>
          <p:spPr bwMode="auto">
            <a:xfrm>
              <a:off x="1430" y="1575"/>
              <a:ext cx="46" cy="5"/>
            </a:xfrm>
            <a:prstGeom prst="rect">
              <a:avLst/>
            </a:prstGeom>
            <a:solidFill>
              <a:srgbClr val="FF0000"/>
            </a:solidFill>
            <a:ln w="28575">
              <a:solidFill>
                <a:srgbClr val="FF0000"/>
              </a:solidFill>
              <a:miter lim="800000"/>
              <a:headEnd/>
              <a:tailEnd/>
            </a:ln>
          </p:spPr>
          <p:txBody>
            <a:bodyPr/>
            <a:lstStyle/>
            <a:p>
              <a:endParaRPr lang="de-DE"/>
            </a:p>
          </p:txBody>
        </p:sp>
        <p:sp>
          <p:nvSpPr>
            <p:cNvPr id="490749" name="Rectangle 253"/>
            <p:cNvSpPr>
              <a:spLocks noChangeArrowheads="1"/>
            </p:cNvSpPr>
            <p:nvPr/>
          </p:nvSpPr>
          <p:spPr bwMode="auto">
            <a:xfrm>
              <a:off x="1430" y="1445"/>
              <a:ext cx="46" cy="4"/>
            </a:xfrm>
            <a:prstGeom prst="rect">
              <a:avLst/>
            </a:prstGeom>
            <a:solidFill>
              <a:srgbClr val="FF0000"/>
            </a:solidFill>
            <a:ln w="28575">
              <a:solidFill>
                <a:srgbClr val="FF0000"/>
              </a:solidFill>
              <a:miter lim="800000"/>
              <a:headEnd/>
              <a:tailEnd/>
            </a:ln>
          </p:spPr>
          <p:txBody>
            <a:bodyPr/>
            <a:lstStyle/>
            <a:p>
              <a:endParaRPr lang="de-DE"/>
            </a:p>
          </p:txBody>
        </p:sp>
        <p:sp>
          <p:nvSpPr>
            <p:cNvPr id="490750" name="Line 254"/>
            <p:cNvSpPr>
              <a:spLocks noChangeShapeType="1"/>
            </p:cNvSpPr>
            <p:nvPr/>
          </p:nvSpPr>
          <p:spPr bwMode="auto">
            <a:xfrm>
              <a:off x="3594" y="1661"/>
              <a:ext cx="948"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51" name="Line 255"/>
            <p:cNvSpPr>
              <a:spLocks noChangeShapeType="1"/>
            </p:cNvSpPr>
            <p:nvPr/>
          </p:nvSpPr>
          <p:spPr bwMode="auto">
            <a:xfrm>
              <a:off x="3594" y="1661"/>
              <a:ext cx="0" cy="32"/>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52" name="Line 256"/>
            <p:cNvSpPr>
              <a:spLocks noChangeShapeType="1"/>
            </p:cNvSpPr>
            <p:nvPr/>
          </p:nvSpPr>
          <p:spPr bwMode="auto">
            <a:xfrm>
              <a:off x="3752" y="1661"/>
              <a:ext cx="0" cy="32"/>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53" name="Line 257"/>
            <p:cNvSpPr>
              <a:spLocks noChangeShapeType="1"/>
            </p:cNvSpPr>
            <p:nvPr/>
          </p:nvSpPr>
          <p:spPr bwMode="auto">
            <a:xfrm>
              <a:off x="3911" y="1661"/>
              <a:ext cx="0" cy="32"/>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54" name="Line 258"/>
            <p:cNvSpPr>
              <a:spLocks noChangeShapeType="1"/>
            </p:cNvSpPr>
            <p:nvPr/>
          </p:nvSpPr>
          <p:spPr bwMode="auto">
            <a:xfrm>
              <a:off x="4068" y="1661"/>
              <a:ext cx="0" cy="32"/>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55" name="Line 259"/>
            <p:cNvSpPr>
              <a:spLocks noChangeShapeType="1"/>
            </p:cNvSpPr>
            <p:nvPr/>
          </p:nvSpPr>
          <p:spPr bwMode="auto">
            <a:xfrm>
              <a:off x="4226" y="1661"/>
              <a:ext cx="0" cy="32"/>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56" name="Line 260"/>
            <p:cNvSpPr>
              <a:spLocks noChangeShapeType="1"/>
            </p:cNvSpPr>
            <p:nvPr/>
          </p:nvSpPr>
          <p:spPr bwMode="auto">
            <a:xfrm>
              <a:off x="4384" y="1661"/>
              <a:ext cx="0" cy="32"/>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57" name="Line 261"/>
            <p:cNvSpPr>
              <a:spLocks noChangeShapeType="1"/>
            </p:cNvSpPr>
            <p:nvPr/>
          </p:nvSpPr>
          <p:spPr bwMode="auto">
            <a:xfrm>
              <a:off x="4542" y="1661"/>
              <a:ext cx="0" cy="32"/>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58" name="Line 262"/>
            <p:cNvSpPr>
              <a:spLocks noChangeShapeType="1"/>
            </p:cNvSpPr>
            <p:nvPr/>
          </p:nvSpPr>
          <p:spPr bwMode="auto">
            <a:xfrm>
              <a:off x="3673" y="1661"/>
              <a:ext cx="0" cy="1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59" name="Line 263"/>
            <p:cNvSpPr>
              <a:spLocks noChangeShapeType="1"/>
            </p:cNvSpPr>
            <p:nvPr/>
          </p:nvSpPr>
          <p:spPr bwMode="auto">
            <a:xfrm>
              <a:off x="3832" y="1661"/>
              <a:ext cx="0" cy="1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60" name="Line 264"/>
            <p:cNvSpPr>
              <a:spLocks noChangeShapeType="1"/>
            </p:cNvSpPr>
            <p:nvPr/>
          </p:nvSpPr>
          <p:spPr bwMode="auto">
            <a:xfrm>
              <a:off x="3990" y="1661"/>
              <a:ext cx="0" cy="1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61" name="Line 265"/>
            <p:cNvSpPr>
              <a:spLocks noChangeShapeType="1"/>
            </p:cNvSpPr>
            <p:nvPr/>
          </p:nvSpPr>
          <p:spPr bwMode="auto">
            <a:xfrm>
              <a:off x="4147" y="1661"/>
              <a:ext cx="0" cy="1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62" name="Line 266"/>
            <p:cNvSpPr>
              <a:spLocks noChangeShapeType="1"/>
            </p:cNvSpPr>
            <p:nvPr/>
          </p:nvSpPr>
          <p:spPr bwMode="auto">
            <a:xfrm>
              <a:off x="4305" y="1661"/>
              <a:ext cx="0" cy="1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63" name="Line 267"/>
            <p:cNvSpPr>
              <a:spLocks noChangeShapeType="1"/>
            </p:cNvSpPr>
            <p:nvPr/>
          </p:nvSpPr>
          <p:spPr bwMode="auto">
            <a:xfrm>
              <a:off x="4463" y="1661"/>
              <a:ext cx="0" cy="1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64" name="Line 268"/>
            <p:cNvSpPr>
              <a:spLocks noChangeShapeType="1"/>
            </p:cNvSpPr>
            <p:nvPr/>
          </p:nvSpPr>
          <p:spPr bwMode="auto">
            <a:xfrm flipV="1">
              <a:off x="3594" y="714"/>
              <a:ext cx="0" cy="94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65" name="Line 269"/>
            <p:cNvSpPr>
              <a:spLocks noChangeShapeType="1"/>
            </p:cNvSpPr>
            <p:nvPr/>
          </p:nvSpPr>
          <p:spPr bwMode="auto">
            <a:xfrm flipV="1">
              <a:off x="3752" y="714"/>
              <a:ext cx="0" cy="94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66" name="Line 270"/>
            <p:cNvSpPr>
              <a:spLocks noChangeShapeType="1"/>
            </p:cNvSpPr>
            <p:nvPr/>
          </p:nvSpPr>
          <p:spPr bwMode="auto">
            <a:xfrm flipV="1">
              <a:off x="3911" y="714"/>
              <a:ext cx="0" cy="94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67" name="Line 271"/>
            <p:cNvSpPr>
              <a:spLocks noChangeShapeType="1"/>
            </p:cNvSpPr>
            <p:nvPr/>
          </p:nvSpPr>
          <p:spPr bwMode="auto">
            <a:xfrm flipV="1">
              <a:off x="4068" y="714"/>
              <a:ext cx="0" cy="94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68" name="Line 272"/>
            <p:cNvSpPr>
              <a:spLocks noChangeShapeType="1"/>
            </p:cNvSpPr>
            <p:nvPr/>
          </p:nvSpPr>
          <p:spPr bwMode="auto">
            <a:xfrm flipV="1">
              <a:off x="4226" y="714"/>
              <a:ext cx="0" cy="94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69" name="Line 273"/>
            <p:cNvSpPr>
              <a:spLocks noChangeShapeType="1"/>
            </p:cNvSpPr>
            <p:nvPr/>
          </p:nvSpPr>
          <p:spPr bwMode="auto">
            <a:xfrm flipV="1">
              <a:off x="4384" y="714"/>
              <a:ext cx="0" cy="94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70" name="Line 274"/>
            <p:cNvSpPr>
              <a:spLocks noChangeShapeType="1"/>
            </p:cNvSpPr>
            <p:nvPr/>
          </p:nvSpPr>
          <p:spPr bwMode="auto">
            <a:xfrm flipV="1">
              <a:off x="4542" y="714"/>
              <a:ext cx="0" cy="94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71" name="Line 275"/>
            <p:cNvSpPr>
              <a:spLocks noChangeShapeType="1"/>
            </p:cNvSpPr>
            <p:nvPr/>
          </p:nvSpPr>
          <p:spPr bwMode="auto">
            <a:xfrm flipV="1">
              <a:off x="3515" y="714"/>
              <a:ext cx="0" cy="94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72" name="Line 276"/>
            <p:cNvSpPr>
              <a:spLocks noChangeShapeType="1"/>
            </p:cNvSpPr>
            <p:nvPr/>
          </p:nvSpPr>
          <p:spPr bwMode="auto">
            <a:xfrm flipH="1">
              <a:off x="3484" y="1661"/>
              <a:ext cx="31"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73" name="Line 277"/>
            <p:cNvSpPr>
              <a:spLocks noChangeShapeType="1"/>
            </p:cNvSpPr>
            <p:nvPr/>
          </p:nvSpPr>
          <p:spPr bwMode="auto">
            <a:xfrm flipH="1">
              <a:off x="3484" y="1472"/>
              <a:ext cx="31"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74" name="Line 278"/>
            <p:cNvSpPr>
              <a:spLocks noChangeShapeType="1"/>
            </p:cNvSpPr>
            <p:nvPr/>
          </p:nvSpPr>
          <p:spPr bwMode="auto">
            <a:xfrm flipH="1">
              <a:off x="3484" y="1282"/>
              <a:ext cx="31"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75" name="Line 279"/>
            <p:cNvSpPr>
              <a:spLocks noChangeShapeType="1"/>
            </p:cNvSpPr>
            <p:nvPr/>
          </p:nvSpPr>
          <p:spPr bwMode="auto">
            <a:xfrm flipH="1">
              <a:off x="3484" y="1093"/>
              <a:ext cx="31"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76" name="Line 280"/>
            <p:cNvSpPr>
              <a:spLocks noChangeShapeType="1"/>
            </p:cNvSpPr>
            <p:nvPr/>
          </p:nvSpPr>
          <p:spPr bwMode="auto">
            <a:xfrm flipH="1">
              <a:off x="3484" y="903"/>
              <a:ext cx="31"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77" name="Line 281"/>
            <p:cNvSpPr>
              <a:spLocks noChangeShapeType="1"/>
            </p:cNvSpPr>
            <p:nvPr/>
          </p:nvSpPr>
          <p:spPr bwMode="auto">
            <a:xfrm flipH="1">
              <a:off x="3484" y="714"/>
              <a:ext cx="31"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78" name="Line 282"/>
            <p:cNvSpPr>
              <a:spLocks noChangeShapeType="1"/>
            </p:cNvSpPr>
            <p:nvPr/>
          </p:nvSpPr>
          <p:spPr bwMode="auto">
            <a:xfrm flipH="1">
              <a:off x="3500" y="1566"/>
              <a:ext cx="15"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79" name="Line 283"/>
            <p:cNvSpPr>
              <a:spLocks noChangeShapeType="1"/>
            </p:cNvSpPr>
            <p:nvPr/>
          </p:nvSpPr>
          <p:spPr bwMode="auto">
            <a:xfrm flipH="1">
              <a:off x="3500" y="1377"/>
              <a:ext cx="15"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80" name="Line 284"/>
            <p:cNvSpPr>
              <a:spLocks noChangeShapeType="1"/>
            </p:cNvSpPr>
            <p:nvPr/>
          </p:nvSpPr>
          <p:spPr bwMode="auto">
            <a:xfrm flipH="1">
              <a:off x="3500" y="1188"/>
              <a:ext cx="15"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81" name="Line 285"/>
            <p:cNvSpPr>
              <a:spLocks noChangeShapeType="1"/>
            </p:cNvSpPr>
            <p:nvPr/>
          </p:nvSpPr>
          <p:spPr bwMode="auto">
            <a:xfrm flipH="1">
              <a:off x="3500" y="998"/>
              <a:ext cx="15"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82" name="Line 286"/>
            <p:cNvSpPr>
              <a:spLocks noChangeShapeType="1"/>
            </p:cNvSpPr>
            <p:nvPr/>
          </p:nvSpPr>
          <p:spPr bwMode="auto">
            <a:xfrm flipH="1">
              <a:off x="3500" y="809"/>
              <a:ext cx="15"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83" name="Rectangle 287"/>
            <p:cNvSpPr>
              <a:spLocks noChangeArrowheads="1"/>
            </p:cNvSpPr>
            <p:nvPr/>
          </p:nvSpPr>
          <p:spPr bwMode="auto">
            <a:xfrm>
              <a:off x="3324" y="1615"/>
              <a:ext cx="157"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1000</a:t>
              </a:r>
              <a:endParaRPr lang="en-GB" sz="800">
                <a:latin typeface="Times New Roman" pitchFamily="18" charset="0"/>
                <a:ea typeface="Times New Roman" pitchFamily="18" charset="0"/>
                <a:cs typeface="Arial" pitchFamily="34" charset="0"/>
              </a:endParaRPr>
            </a:p>
          </p:txBody>
        </p:sp>
        <p:sp>
          <p:nvSpPr>
            <p:cNvPr id="490784" name="Rectangle 288"/>
            <p:cNvSpPr>
              <a:spLocks noChangeArrowheads="1"/>
            </p:cNvSpPr>
            <p:nvPr/>
          </p:nvSpPr>
          <p:spPr bwMode="auto">
            <a:xfrm>
              <a:off x="3328" y="1441"/>
              <a:ext cx="153"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1100</a:t>
              </a:r>
              <a:endParaRPr lang="en-GB" sz="800">
                <a:latin typeface="Times New Roman" pitchFamily="18" charset="0"/>
                <a:ea typeface="Times New Roman" pitchFamily="18" charset="0"/>
                <a:cs typeface="Arial" pitchFamily="34" charset="0"/>
              </a:endParaRPr>
            </a:p>
          </p:txBody>
        </p:sp>
        <p:sp>
          <p:nvSpPr>
            <p:cNvPr id="490785" name="Rectangle 289"/>
            <p:cNvSpPr>
              <a:spLocks noChangeArrowheads="1"/>
            </p:cNvSpPr>
            <p:nvPr/>
          </p:nvSpPr>
          <p:spPr bwMode="auto">
            <a:xfrm>
              <a:off x="3336" y="1248"/>
              <a:ext cx="145"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1200</a:t>
              </a:r>
              <a:endParaRPr lang="en-GB" sz="800">
                <a:latin typeface="Times New Roman" pitchFamily="18" charset="0"/>
                <a:ea typeface="Times New Roman" pitchFamily="18" charset="0"/>
                <a:cs typeface="Arial" pitchFamily="34" charset="0"/>
              </a:endParaRPr>
            </a:p>
          </p:txBody>
        </p:sp>
        <p:sp>
          <p:nvSpPr>
            <p:cNvPr id="490786" name="Rectangle 290"/>
            <p:cNvSpPr>
              <a:spLocks noChangeArrowheads="1"/>
            </p:cNvSpPr>
            <p:nvPr/>
          </p:nvSpPr>
          <p:spPr bwMode="auto">
            <a:xfrm>
              <a:off x="3328" y="1059"/>
              <a:ext cx="153"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1300</a:t>
              </a:r>
              <a:endParaRPr lang="en-GB" sz="800">
                <a:latin typeface="Times New Roman" pitchFamily="18" charset="0"/>
                <a:ea typeface="Times New Roman" pitchFamily="18" charset="0"/>
                <a:cs typeface="Arial" pitchFamily="34" charset="0"/>
              </a:endParaRPr>
            </a:p>
          </p:txBody>
        </p:sp>
        <p:sp>
          <p:nvSpPr>
            <p:cNvPr id="490787" name="Rectangle 291"/>
            <p:cNvSpPr>
              <a:spLocks noChangeArrowheads="1"/>
            </p:cNvSpPr>
            <p:nvPr/>
          </p:nvSpPr>
          <p:spPr bwMode="auto">
            <a:xfrm>
              <a:off x="3336" y="862"/>
              <a:ext cx="145" cy="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1400</a:t>
              </a:r>
              <a:endParaRPr lang="en-GB" sz="800">
                <a:latin typeface="Times New Roman" pitchFamily="18" charset="0"/>
                <a:ea typeface="Times New Roman" pitchFamily="18" charset="0"/>
                <a:cs typeface="Arial" pitchFamily="34" charset="0"/>
              </a:endParaRPr>
            </a:p>
          </p:txBody>
        </p:sp>
        <p:sp>
          <p:nvSpPr>
            <p:cNvPr id="490788" name="Rectangle 292"/>
            <p:cNvSpPr>
              <a:spLocks noChangeArrowheads="1"/>
            </p:cNvSpPr>
            <p:nvPr/>
          </p:nvSpPr>
          <p:spPr bwMode="auto">
            <a:xfrm>
              <a:off x="3332" y="688"/>
              <a:ext cx="149" cy="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defTabSz="762000"/>
              <a:r>
                <a:rPr lang="en-GB" sz="800" b="1">
                  <a:solidFill>
                    <a:srgbClr val="000000"/>
                  </a:solidFill>
                  <a:ea typeface="Times New Roman" pitchFamily="18" charset="0"/>
                  <a:cs typeface="Arial" pitchFamily="34" charset="0"/>
                </a:rPr>
                <a:t>1500</a:t>
              </a:r>
              <a:endParaRPr lang="en-GB" sz="800">
                <a:latin typeface="Times New Roman" pitchFamily="18" charset="0"/>
                <a:ea typeface="Times New Roman" pitchFamily="18" charset="0"/>
                <a:cs typeface="Arial" pitchFamily="34" charset="0"/>
              </a:endParaRPr>
            </a:p>
          </p:txBody>
        </p:sp>
        <p:sp>
          <p:nvSpPr>
            <p:cNvPr id="490789" name="Line 293"/>
            <p:cNvSpPr>
              <a:spLocks noChangeShapeType="1"/>
            </p:cNvSpPr>
            <p:nvPr/>
          </p:nvSpPr>
          <p:spPr bwMode="auto">
            <a:xfrm>
              <a:off x="3594" y="1472"/>
              <a:ext cx="94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90" name="Line 294"/>
            <p:cNvSpPr>
              <a:spLocks noChangeShapeType="1"/>
            </p:cNvSpPr>
            <p:nvPr/>
          </p:nvSpPr>
          <p:spPr bwMode="auto">
            <a:xfrm>
              <a:off x="3594" y="1282"/>
              <a:ext cx="94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91" name="Line 295"/>
            <p:cNvSpPr>
              <a:spLocks noChangeShapeType="1"/>
            </p:cNvSpPr>
            <p:nvPr/>
          </p:nvSpPr>
          <p:spPr bwMode="auto">
            <a:xfrm>
              <a:off x="3594" y="1093"/>
              <a:ext cx="94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92" name="Line 296"/>
            <p:cNvSpPr>
              <a:spLocks noChangeShapeType="1"/>
            </p:cNvSpPr>
            <p:nvPr/>
          </p:nvSpPr>
          <p:spPr bwMode="auto">
            <a:xfrm>
              <a:off x="3594" y="903"/>
              <a:ext cx="94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93" name="Line 297"/>
            <p:cNvSpPr>
              <a:spLocks noChangeShapeType="1"/>
            </p:cNvSpPr>
            <p:nvPr/>
          </p:nvSpPr>
          <p:spPr bwMode="auto">
            <a:xfrm>
              <a:off x="3594" y="714"/>
              <a:ext cx="948"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94" name="Freeform 298"/>
            <p:cNvSpPr>
              <a:spLocks/>
            </p:cNvSpPr>
            <p:nvPr/>
          </p:nvSpPr>
          <p:spPr bwMode="auto">
            <a:xfrm>
              <a:off x="3673" y="758"/>
              <a:ext cx="869" cy="539"/>
            </a:xfrm>
            <a:custGeom>
              <a:avLst/>
              <a:gdLst>
                <a:gd name="T0" fmla="*/ 0 w 4019"/>
                <a:gd name="T1" fmla="*/ 895 h 2500"/>
                <a:gd name="T2" fmla="*/ 365 w 4019"/>
                <a:gd name="T3" fmla="*/ 719 h 2500"/>
                <a:gd name="T4" fmla="*/ 730 w 4019"/>
                <a:gd name="T5" fmla="*/ 895 h 2500"/>
                <a:gd name="T6" fmla="*/ 1097 w 4019"/>
                <a:gd name="T7" fmla="*/ 1070 h 2500"/>
                <a:gd name="T8" fmla="*/ 1462 w 4019"/>
                <a:gd name="T9" fmla="*/ 1404 h 2500"/>
                <a:gd name="T10" fmla="*/ 1827 w 4019"/>
                <a:gd name="T11" fmla="*/ 2035 h 2500"/>
                <a:gd name="T12" fmla="*/ 2192 w 4019"/>
                <a:gd name="T13" fmla="*/ 2500 h 2500"/>
                <a:gd name="T14" fmla="*/ 2238 w 4019"/>
                <a:gd name="T15" fmla="*/ 2421 h 2500"/>
                <a:gd name="T16" fmla="*/ 2558 w 4019"/>
                <a:gd name="T17" fmla="*/ 1755 h 2500"/>
                <a:gd name="T18" fmla="*/ 2923 w 4019"/>
                <a:gd name="T19" fmla="*/ 1228 h 2500"/>
                <a:gd name="T20" fmla="*/ 3288 w 4019"/>
                <a:gd name="T21" fmla="*/ 675 h 2500"/>
                <a:gd name="T22" fmla="*/ 3654 w 4019"/>
                <a:gd name="T23" fmla="*/ 351 h 2500"/>
                <a:gd name="T24" fmla="*/ 4019 w 4019"/>
                <a:gd name="T25"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019" h="2500">
                  <a:moveTo>
                    <a:pt x="0" y="895"/>
                  </a:moveTo>
                  <a:lnTo>
                    <a:pt x="365" y="719"/>
                  </a:lnTo>
                  <a:lnTo>
                    <a:pt x="730" y="895"/>
                  </a:lnTo>
                  <a:lnTo>
                    <a:pt x="1097" y="1070"/>
                  </a:lnTo>
                  <a:lnTo>
                    <a:pt x="1462" y="1404"/>
                  </a:lnTo>
                  <a:lnTo>
                    <a:pt x="1827" y="2035"/>
                  </a:lnTo>
                  <a:lnTo>
                    <a:pt x="2192" y="2500"/>
                  </a:lnTo>
                  <a:lnTo>
                    <a:pt x="2238" y="2421"/>
                  </a:lnTo>
                  <a:lnTo>
                    <a:pt x="2558" y="1755"/>
                  </a:lnTo>
                  <a:lnTo>
                    <a:pt x="2923" y="1228"/>
                  </a:lnTo>
                  <a:lnTo>
                    <a:pt x="3288" y="675"/>
                  </a:lnTo>
                  <a:lnTo>
                    <a:pt x="3654" y="351"/>
                  </a:lnTo>
                  <a:lnTo>
                    <a:pt x="4019" y="0"/>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90795" name="Freeform 299"/>
            <p:cNvSpPr>
              <a:spLocks/>
            </p:cNvSpPr>
            <p:nvPr/>
          </p:nvSpPr>
          <p:spPr bwMode="auto">
            <a:xfrm>
              <a:off x="3673" y="758"/>
              <a:ext cx="869" cy="539"/>
            </a:xfrm>
            <a:custGeom>
              <a:avLst/>
              <a:gdLst>
                <a:gd name="T0" fmla="*/ 0 w 4019"/>
                <a:gd name="T1" fmla="*/ 895 h 2500"/>
                <a:gd name="T2" fmla="*/ 365 w 4019"/>
                <a:gd name="T3" fmla="*/ 719 h 2500"/>
                <a:gd name="T4" fmla="*/ 730 w 4019"/>
                <a:gd name="T5" fmla="*/ 895 h 2500"/>
                <a:gd name="T6" fmla="*/ 1097 w 4019"/>
                <a:gd name="T7" fmla="*/ 1070 h 2500"/>
                <a:gd name="T8" fmla="*/ 1462 w 4019"/>
                <a:gd name="T9" fmla="*/ 1404 h 2500"/>
                <a:gd name="T10" fmla="*/ 1827 w 4019"/>
                <a:gd name="T11" fmla="*/ 2035 h 2500"/>
                <a:gd name="T12" fmla="*/ 2192 w 4019"/>
                <a:gd name="T13" fmla="*/ 2500 h 2500"/>
                <a:gd name="T14" fmla="*/ 2238 w 4019"/>
                <a:gd name="T15" fmla="*/ 2421 h 2500"/>
                <a:gd name="T16" fmla="*/ 2558 w 4019"/>
                <a:gd name="T17" fmla="*/ 1755 h 2500"/>
                <a:gd name="T18" fmla="*/ 2923 w 4019"/>
                <a:gd name="T19" fmla="*/ 1228 h 2500"/>
                <a:gd name="T20" fmla="*/ 3288 w 4019"/>
                <a:gd name="T21" fmla="*/ 675 h 2500"/>
                <a:gd name="T22" fmla="*/ 3654 w 4019"/>
                <a:gd name="T23" fmla="*/ 351 h 2500"/>
                <a:gd name="T24" fmla="*/ 4019 w 4019"/>
                <a:gd name="T25"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019" h="2500">
                  <a:moveTo>
                    <a:pt x="0" y="895"/>
                  </a:moveTo>
                  <a:lnTo>
                    <a:pt x="365" y="719"/>
                  </a:lnTo>
                  <a:lnTo>
                    <a:pt x="730" y="895"/>
                  </a:lnTo>
                  <a:lnTo>
                    <a:pt x="1097" y="1070"/>
                  </a:lnTo>
                  <a:lnTo>
                    <a:pt x="1462" y="1404"/>
                  </a:lnTo>
                  <a:lnTo>
                    <a:pt x="1827" y="2035"/>
                  </a:lnTo>
                  <a:lnTo>
                    <a:pt x="2192" y="2500"/>
                  </a:lnTo>
                  <a:lnTo>
                    <a:pt x="2238" y="2421"/>
                  </a:lnTo>
                  <a:lnTo>
                    <a:pt x="2558" y="1755"/>
                  </a:lnTo>
                  <a:lnTo>
                    <a:pt x="2923" y="1228"/>
                  </a:lnTo>
                  <a:lnTo>
                    <a:pt x="3288" y="675"/>
                  </a:lnTo>
                  <a:lnTo>
                    <a:pt x="3654" y="351"/>
                  </a:lnTo>
                  <a:lnTo>
                    <a:pt x="4019" y="0"/>
                  </a:lnTo>
                </a:path>
              </a:pathLst>
            </a:custGeom>
            <a:noFill/>
            <a:ln w="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90796" name="Line 300"/>
            <p:cNvSpPr>
              <a:spLocks noChangeShapeType="1"/>
            </p:cNvSpPr>
            <p:nvPr/>
          </p:nvSpPr>
          <p:spPr bwMode="auto">
            <a:xfrm flipV="1">
              <a:off x="3752" y="1491"/>
              <a:ext cx="0" cy="17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797" name="Rectangle 301"/>
            <p:cNvSpPr>
              <a:spLocks noChangeArrowheads="1"/>
            </p:cNvSpPr>
            <p:nvPr/>
          </p:nvSpPr>
          <p:spPr bwMode="auto">
            <a:xfrm>
              <a:off x="3729" y="1658"/>
              <a:ext cx="47" cy="5"/>
            </a:xfrm>
            <a:prstGeom prst="rect">
              <a:avLst/>
            </a:prstGeom>
            <a:solidFill>
              <a:srgbClr val="FF0000"/>
            </a:solidFill>
            <a:ln w="28575">
              <a:solidFill>
                <a:srgbClr val="FF0000"/>
              </a:solidFill>
              <a:miter lim="800000"/>
              <a:headEnd/>
              <a:tailEnd/>
            </a:ln>
          </p:spPr>
          <p:txBody>
            <a:bodyPr/>
            <a:lstStyle/>
            <a:p>
              <a:endParaRPr lang="de-DE"/>
            </a:p>
          </p:txBody>
        </p:sp>
        <p:sp>
          <p:nvSpPr>
            <p:cNvPr id="490798" name="Rectangle 302"/>
            <p:cNvSpPr>
              <a:spLocks noChangeArrowheads="1"/>
            </p:cNvSpPr>
            <p:nvPr/>
          </p:nvSpPr>
          <p:spPr bwMode="auto">
            <a:xfrm>
              <a:off x="3729" y="1488"/>
              <a:ext cx="47" cy="5"/>
            </a:xfrm>
            <a:prstGeom prst="rect">
              <a:avLst/>
            </a:prstGeom>
            <a:solidFill>
              <a:srgbClr val="FF0000"/>
            </a:solidFill>
            <a:ln w="28575">
              <a:solidFill>
                <a:srgbClr val="FF0000"/>
              </a:solidFill>
              <a:miter lim="800000"/>
              <a:headEnd/>
              <a:tailEnd/>
            </a:ln>
          </p:spPr>
          <p:txBody>
            <a:bodyPr/>
            <a:lstStyle/>
            <a:p>
              <a:endParaRPr lang="de-DE"/>
            </a:p>
          </p:txBody>
        </p:sp>
        <p:sp>
          <p:nvSpPr>
            <p:cNvPr id="490799" name="Freeform 303"/>
            <p:cNvSpPr>
              <a:spLocks/>
            </p:cNvSpPr>
            <p:nvPr/>
          </p:nvSpPr>
          <p:spPr bwMode="auto">
            <a:xfrm>
              <a:off x="3752" y="1516"/>
              <a:ext cx="790" cy="75"/>
            </a:xfrm>
            <a:custGeom>
              <a:avLst/>
              <a:gdLst>
                <a:gd name="T0" fmla="*/ 0 w 3654"/>
                <a:gd name="T1" fmla="*/ 0 h 351"/>
                <a:gd name="T2" fmla="*/ 365 w 3654"/>
                <a:gd name="T3" fmla="*/ 132 h 351"/>
                <a:gd name="T4" fmla="*/ 732 w 3654"/>
                <a:gd name="T5" fmla="*/ 176 h 351"/>
                <a:gd name="T6" fmla="*/ 1097 w 3654"/>
                <a:gd name="T7" fmla="*/ 351 h 351"/>
                <a:gd name="T8" fmla="*/ 1462 w 3654"/>
                <a:gd name="T9" fmla="*/ 176 h 351"/>
                <a:gd name="T10" fmla="*/ 1827 w 3654"/>
                <a:gd name="T11" fmla="*/ 176 h 351"/>
                <a:gd name="T12" fmla="*/ 1873 w 3654"/>
                <a:gd name="T13" fmla="*/ 158 h 351"/>
                <a:gd name="T14" fmla="*/ 2193 w 3654"/>
                <a:gd name="T15" fmla="*/ 263 h 351"/>
                <a:gd name="T16" fmla="*/ 2558 w 3654"/>
                <a:gd name="T17" fmla="*/ 176 h 351"/>
                <a:gd name="T18" fmla="*/ 2923 w 3654"/>
                <a:gd name="T19" fmla="*/ 307 h 351"/>
                <a:gd name="T20" fmla="*/ 3289 w 3654"/>
                <a:gd name="T21" fmla="*/ 351 h 351"/>
                <a:gd name="T22" fmla="*/ 3654 w 3654"/>
                <a:gd name="T23" fmla="*/ 351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654" h="351">
                  <a:moveTo>
                    <a:pt x="0" y="0"/>
                  </a:moveTo>
                  <a:lnTo>
                    <a:pt x="365" y="132"/>
                  </a:lnTo>
                  <a:lnTo>
                    <a:pt x="732" y="176"/>
                  </a:lnTo>
                  <a:lnTo>
                    <a:pt x="1097" y="351"/>
                  </a:lnTo>
                  <a:lnTo>
                    <a:pt x="1462" y="176"/>
                  </a:lnTo>
                  <a:lnTo>
                    <a:pt x="1827" y="176"/>
                  </a:lnTo>
                  <a:lnTo>
                    <a:pt x="1873" y="158"/>
                  </a:lnTo>
                  <a:lnTo>
                    <a:pt x="2193" y="263"/>
                  </a:lnTo>
                  <a:lnTo>
                    <a:pt x="2558" y="176"/>
                  </a:lnTo>
                  <a:lnTo>
                    <a:pt x="2923" y="307"/>
                  </a:lnTo>
                  <a:lnTo>
                    <a:pt x="3289" y="351"/>
                  </a:lnTo>
                  <a:lnTo>
                    <a:pt x="3654" y="351"/>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90800" name="Text Box 304"/>
            <p:cNvSpPr txBox="1">
              <a:spLocks noChangeArrowheads="1"/>
            </p:cNvSpPr>
            <p:nvPr/>
          </p:nvSpPr>
          <p:spPr bwMode="auto">
            <a:xfrm>
              <a:off x="3542" y="707"/>
              <a:ext cx="279"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4288">
                  <a:solidFill>
                    <a:srgbClr val="000000"/>
                  </a:solidFill>
                  <a:miter lim="800000"/>
                  <a:headEnd/>
                  <a:tailEnd/>
                </a14:hiddenLine>
              </a:ext>
            </a:extLst>
          </p:spPr>
          <p:txBody>
            <a:bodyPr lIns="54777" tIns="27388" rIns="54777" bIns="27388"/>
            <a:lstStyle/>
            <a:p>
              <a:endParaRPr lang="de-DE"/>
            </a:p>
          </p:txBody>
        </p:sp>
        <p:sp>
          <p:nvSpPr>
            <p:cNvPr id="490801" name="Text Box 305"/>
            <p:cNvSpPr txBox="1">
              <a:spLocks noChangeArrowheads="1"/>
            </p:cNvSpPr>
            <p:nvPr/>
          </p:nvSpPr>
          <p:spPr bwMode="auto">
            <a:xfrm>
              <a:off x="4409" y="1573"/>
              <a:ext cx="191" cy="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4288">
                  <a:solidFill>
                    <a:srgbClr val="000000"/>
                  </a:solidFill>
                  <a:miter lim="800000"/>
                  <a:headEnd/>
                  <a:tailEnd/>
                </a14:hiddenLine>
              </a:ext>
            </a:extLst>
          </p:spPr>
          <p:txBody>
            <a:bodyPr lIns="54777" tIns="27388" rIns="54777" bIns="27388"/>
            <a:lstStyle/>
            <a:p>
              <a:endParaRPr lang="de-DE"/>
            </a:p>
          </p:txBody>
        </p:sp>
        <p:sp>
          <p:nvSpPr>
            <p:cNvPr id="490802" name="Line 306"/>
            <p:cNvSpPr>
              <a:spLocks noChangeShapeType="1"/>
            </p:cNvSpPr>
            <p:nvPr/>
          </p:nvSpPr>
          <p:spPr bwMode="auto">
            <a:xfrm>
              <a:off x="1414" y="1509"/>
              <a:ext cx="76" cy="1"/>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803" name="Line 307"/>
            <p:cNvSpPr>
              <a:spLocks noChangeShapeType="1"/>
            </p:cNvSpPr>
            <p:nvPr/>
          </p:nvSpPr>
          <p:spPr bwMode="auto">
            <a:xfrm>
              <a:off x="2534" y="1483"/>
              <a:ext cx="105"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804" name="Line 308"/>
            <p:cNvSpPr>
              <a:spLocks noChangeShapeType="1"/>
            </p:cNvSpPr>
            <p:nvPr/>
          </p:nvSpPr>
          <p:spPr bwMode="auto">
            <a:xfrm>
              <a:off x="1416" y="1483"/>
              <a:ext cx="0" cy="48"/>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805" name="Line 309"/>
            <p:cNvSpPr>
              <a:spLocks noChangeShapeType="1"/>
            </p:cNvSpPr>
            <p:nvPr/>
          </p:nvSpPr>
          <p:spPr bwMode="auto">
            <a:xfrm>
              <a:off x="2539" y="1457"/>
              <a:ext cx="0" cy="48"/>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806" name="Line 310"/>
            <p:cNvSpPr>
              <a:spLocks noChangeShapeType="1"/>
            </p:cNvSpPr>
            <p:nvPr/>
          </p:nvSpPr>
          <p:spPr bwMode="auto">
            <a:xfrm>
              <a:off x="1490" y="1483"/>
              <a:ext cx="1" cy="48"/>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807" name="Line 311"/>
            <p:cNvSpPr>
              <a:spLocks noChangeShapeType="1"/>
            </p:cNvSpPr>
            <p:nvPr/>
          </p:nvSpPr>
          <p:spPr bwMode="auto">
            <a:xfrm>
              <a:off x="2629" y="1457"/>
              <a:ext cx="1" cy="48"/>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808" name="Line 312"/>
            <p:cNvSpPr>
              <a:spLocks noChangeShapeType="1"/>
            </p:cNvSpPr>
            <p:nvPr/>
          </p:nvSpPr>
          <p:spPr bwMode="auto">
            <a:xfrm>
              <a:off x="3721" y="1545"/>
              <a:ext cx="1" cy="48"/>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809" name="Line 313"/>
            <p:cNvSpPr>
              <a:spLocks noChangeShapeType="1"/>
            </p:cNvSpPr>
            <p:nvPr/>
          </p:nvSpPr>
          <p:spPr bwMode="auto">
            <a:xfrm>
              <a:off x="3781" y="1545"/>
              <a:ext cx="0" cy="48"/>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810" name="Line 314"/>
            <p:cNvSpPr>
              <a:spLocks noChangeShapeType="1"/>
            </p:cNvSpPr>
            <p:nvPr/>
          </p:nvSpPr>
          <p:spPr bwMode="auto">
            <a:xfrm>
              <a:off x="3719" y="1574"/>
              <a:ext cx="67"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0811" name="Rectangle 315"/>
            <p:cNvSpPr>
              <a:spLocks noChangeArrowheads="1"/>
            </p:cNvSpPr>
            <p:nvPr/>
          </p:nvSpPr>
          <p:spPr bwMode="auto">
            <a:xfrm>
              <a:off x="2565" y="1439"/>
              <a:ext cx="46" cy="4"/>
            </a:xfrm>
            <a:prstGeom prst="rect">
              <a:avLst/>
            </a:prstGeom>
            <a:solidFill>
              <a:srgbClr val="FF0000"/>
            </a:solidFill>
            <a:ln w="28575">
              <a:solidFill>
                <a:srgbClr val="FF0000"/>
              </a:solidFill>
              <a:miter lim="800000"/>
              <a:headEnd/>
              <a:tailEnd/>
            </a:ln>
          </p:spPr>
          <p:txBody>
            <a:bodyPr/>
            <a:lstStyle/>
            <a:p>
              <a:endParaRPr lang="de-DE"/>
            </a:p>
          </p:txBody>
        </p:sp>
        <p:sp>
          <p:nvSpPr>
            <p:cNvPr id="490812" name="Text Box 316"/>
            <p:cNvSpPr txBox="1">
              <a:spLocks noChangeArrowheads="1"/>
            </p:cNvSpPr>
            <p:nvPr/>
          </p:nvSpPr>
          <p:spPr bwMode="auto">
            <a:xfrm>
              <a:off x="877" y="376"/>
              <a:ext cx="382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400">
                  <a:solidFill>
                    <a:schemeClr val="tx1"/>
                  </a:solidFill>
                  <a:latin typeface="Times New Roman" pitchFamily="18" charset="0"/>
                </a:defRPr>
              </a:lvl1pPr>
              <a:lvl2pPr marL="571500" defTabSz="762000">
                <a:defRPr sz="2400">
                  <a:solidFill>
                    <a:schemeClr val="tx1"/>
                  </a:solidFill>
                  <a:latin typeface="Times New Roman" pitchFamily="18" charset="0"/>
                </a:defRPr>
              </a:lvl2pPr>
              <a:lvl3pPr marL="1143000" defTabSz="762000">
                <a:defRPr sz="2400">
                  <a:solidFill>
                    <a:schemeClr val="tx1"/>
                  </a:solidFill>
                  <a:latin typeface="Times New Roman" pitchFamily="18" charset="0"/>
                </a:defRPr>
              </a:lvl3pPr>
              <a:lvl4pPr marL="1714500" defTabSz="762000">
                <a:defRPr sz="2400">
                  <a:solidFill>
                    <a:schemeClr val="tx1"/>
                  </a:solidFill>
                  <a:latin typeface="Times New Roman" pitchFamily="18" charset="0"/>
                </a:defRPr>
              </a:lvl4pPr>
              <a:lvl5pPr marL="2286000" defTabSz="762000">
                <a:defRPr sz="2400">
                  <a:solidFill>
                    <a:schemeClr val="tx1"/>
                  </a:solidFill>
                  <a:latin typeface="Times New Roman" pitchFamily="18" charset="0"/>
                </a:defRPr>
              </a:lvl5pPr>
              <a:lvl6pPr marL="2743200" defTabSz="762000" eaLnBrk="0" fontAlgn="base" hangingPunct="0">
                <a:spcBef>
                  <a:spcPct val="0"/>
                </a:spcBef>
                <a:spcAft>
                  <a:spcPct val="0"/>
                </a:spcAft>
                <a:defRPr sz="2400">
                  <a:solidFill>
                    <a:schemeClr val="tx1"/>
                  </a:solidFill>
                  <a:latin typeface="Times New Roman" pitchFamily="18" charset="0"/>
                </a:defRPr>
              </a:lvl6pPr>
              <a:lvl7pPr marL="3200400" defTabSz="762000" eaLnBrk="0" fontAlgn="base" hangingPunct="0">
                <a:spcBef>
                  <a:spcPct val="0"/>
                </a:spcBef>
                <a:spcAft>
                  <a:spcPct val="0"/>
                </a:spcAft>
                <a:defRPr sz="2400">
                  <a:solidFill>
                    <a:schemeClr val="tx1"/>
                  </a:solidFill>
                  <a:latin typeface="Times New Roman" pitchFamily="18" charset="0"/>
                </a:defRPr>
              </a:lvl7pPr>
              <a:lvl8pPr marL="3657600" defTabSz="762000" eaLnBrk="0" fontAlgn="base" hangingPunct="0">
                <a:spcBef>
                  <a:spcPct val="0"/>
                </a:spcBef>
                <a:spcAft>
                  <a:spcPct val="0"/>
                </a:spcAft>
                <a:defRPr sz="2400">
                  <a:solidFill>
                    <a:schemeClr val="tx1"/>
                  </a:solidFill>
                  <a:latin typeface="Times New Roman" pitchFamily="18" charset="0"/>
                </a:defRPr>
              </a:lvl8pPr>
              <a:lvl9pPr marL="4114800" defTabSz="762000" eaLnBrk="0" fontAlgn="base" hangingPunct="0">
                <a:spcBef>
                  <a:spcPct val="0"/>
                </a:spcBef>
                <a:spcAft>
                  <a:spcPct val="0"/>
                </a:spcAft>
                <a:defRPr sz="2400">
                  <a:solidFill>
                    <a:schemeClr val="tx1"/>
                  </a:solidFill>
                  <a:latin typeface="Times New Roman" pitchFamily="18" charset="0"/>
                </a:defRPr>
              </a:lvl9pPr>
            </a:lstStyle>
            <a:p>
              <a:endParaRPr lang="en-GB" sz="1200"/>
            </a:p>
            <a:p>
              <a:r>
                <a:rPr lang="en-US" sz="1200" b="1">
                  <a:cs typeface="Times New Roman" pitchFamily="18" charset="0"/>
                </a:rPr>
                <a:t>T, </a:t>
              </a:r>
              <a:r>
                <a:rPr lang="en-US" sz="1200" b="1" baseline="30000">
                  <a:cs typeface="Times New Roman" pitchFamily="18" charset="0"/>
                </a:rPr>
                <a:t>0</a:t>
              </a:r>
              <a:r>
                <a:rPr lang="en-US" sz="1200" b="1">
                  <a:cs typeface="Times New Roman" pitchFamily="18" charset="0"/>
                </a:rPr>
                <a:t>C                              MC7    T, </a:t>
              </a:r>
              <a:r>
                <a:rPr lang="en-US" sz="1200" b="1" baseline="30000">
                  <a:cs typeface="Times New Roman" pitchFamily="18" charset="0"/>
                </a:rPr>
                <a:t>0</a:t>
              </a:r>
              <a:r>
                <a:rPr lang="en-US" sz="1200" b="1">
                  <a:cs typeface="Times New Roman" pitchFamily="18" charset="0"/>
                </a:rPr>
                <a:t>C                             MC9      T, </a:t>
              </a:r>
              <a:r>
                <a:rPr lang="en-US" sz="1200" b="1" baseline="30000">
                  <a:cs typeface="Times New Roman" pitchFamily="18" charset="0"/>
                </a:rPr>
                <a:t>0</a:t>
              </a:r>
              <a:r>
                <a:rPr lang="en-US" sz="1200" b="1">
                  <a:cs typeface="Times New Roman" pitchFamily="18" charset="0"/>
                </a:rPr>
                <a:t>C                           MCP-1</a:t>
              </a:r>
              <a:r>
                <a:rPr lang="en-US" sz="1200">
                  <a:cs typeface="Times New Roman" pitchFamily="18" charset="0"/>
                </a:rPr>
                <a:t>   </a:t>
              </a:r>
              <a:endParaRPr lang="en-US"/>
            </a:p>
          </p:txBody>
        </p:sp>
        <p:sp>
          <p:nvSpPr>
            <p:cNvPr id="490813" name="Text Box 317"/>
            <p:cNvSpPr txBox="1">
              <a:spLocks noChangeArrowheads="1"/>
            </p:cNvSpPr>
            <p:nvPr/>
          </p:nvSpPr>
          <p:spPr bwMode="auto">
            <a:xfrm>
              <a:off x="909" y="1751"/>
              <a:ext cx="3922"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400">
                  <a:solidFill>
                    <a:schemeClr val="tx1"/>
                  </a:solidFill>
                  <a:latin typeface="Times New Roman" pitchFamily="18" charset="0"/>
                </a:defRPr>
              </a:lvl1pPr>
              <a:lvl2pPr marL="571500" defTabSz="762000">
                <a:defRPr sz="2400">
                  <a:solidFill>
                    <a:schemeClr val="tx1"/>
                  </a:solidFill>
                  <a:latin typeface="Times New Roman" pitchFamily="18" charset="0"/>
                </a:defRPr>
              </a:lvl2pPr>
              <a:lvl3pPr marL="1143000" defTabSz="762000">
                <a:defRPr sz="2400">
                  <a:solidFill>
                    <a:schemeClr val="tx1"/>
                  </a:solidFill>
                  <a:latin typeface="Times New Roman" pitchFamily="18" charset="0"/>
                </a:defRPr>
              </a:lvl3pPr>
              <a:lvl4pPr marL="1714500" defTabSz="762000">
                <a:defRPr sz="2400">
                  <a:solidFill>
                    <a:schemeClr val="tx1"/>
                  </a:solidFill>
                  <a:latin typeface="Times New Roman" pitchFamily="18" charset="0"/>
                </a:defRPr>
              </a:lvl4pPr>
              <a:lvl5pPr marL="2286000" defTabSz="762000">
                <a:defRPr sz="2400">
                  <a:solidFill>
                    <a:schemeClr val="tx1"/>
                  </a:solidFill>
                  <a:latin typeface="Times New Roman" pitchFamily="18" charset="0"/>
                </a:defRPr>
              </a:lvl5pPr>
              <a:lvl6pPr marL="2743200" defTabSz="762000" eaLnBrk="0" fontAlgn="base" hangingPunct="0">
                <a:spcBef>
                  <a:spcPct val="0"/>
                </a:spcBef>
                <a:spcAft>
                  <a:spcPct val="0"/>
                </a:spcAft>
                <a:defRPr sz="2400">
                  <a:solidFill>
                    <a:schemeClr val="tx1"/>
                  </a:solidFill>
                  <a:latin typeface="Times New Roman" pitchFamily="18" charset="0"/>
                </a:defRPr>
              </a:lvl6pPr>
              <a:lvl7pPr marL="3200400" defTabSz="762000" eaLnBrk="0" fontAlgn="base" hangingPunct="0">
                <a:spcBef>
                  <a:spcPct val="0"/>
                </a:spcBef>
                <a:spcAft>
                  <a:spcPct val="0"/>
                </a:spcAft>
                <a:defRPr sz="2400">
                  <a:solidFill>
                    <a:schemeClr val="tx1"/>
                  </a:solidFill>
                  <a:latin typeface="Times New Roman" pitchFamily="18" charset="0"/>
                </a:defRPr>
              </a:lvl7pPr>
              <a:lvl8pPr marL="3657600" defTabSz="762000" eaLnBrk="0" fontAlgn="base" hangingPunct="0">
                <a:spcBef>
                  <a:spcPct val="0"/>
                </a:spcBef>
                <a:spcAft>
                  <a:spcPct val="0"/>
                </a:spcAft>
                <a:defRPr sz="2400">
                  <a:solidFill>
                    <a:schemeClr val="tx1"/>
                  </a:solidFill>
                  <a:latin typeface="Times New Roman" pitchFamily="18" charset="0"/>
                </a:defRPr>
              </a:lvl8pPr>
              <a:lvl9pPr marL="4114800" defTabSz="762000" eaLnBrk="0" fontAlgn="base" hangingPunct="0">
                <a:spcBef>
                  <a:spcPct val="0"/>
                </a:spcBef>
                <a:spcAft>
                  <a:spcPct val="0"/>
                </a:spcAft>
                <a:defRPr sz="2400">
                  <a:solidFill>
                    <a:schemeClr val="tx1"/>
                  </a:solidFill>
                  <a:latin typeface="Times New Roman" pitchFamily="18" charset="0"/>
                </a:defRPr>
              </a:lvl9pPr>
            </a:lstStyle>
            <a:p>
              <a:r>
                <a:rPr lang="en-US" sz="1200">
                  <a:cs typeface="Times New Roman" pitchFamily="18" charset="0"/>
                </a:rPr>
                <a:t> </a:t>
              </a:r>
              <a:r>
                <a:rPr lang="en-US" sz="1200" b="1">
                  <a:cs typeface="Times New Roman" pitchFamily="18" charset="0"/>
                </a:rPr>
                <a:t>U, Zr           Mass.%         Fe      U, Zr          Mass.%        Fe      U, Zr       Mass.%          Fe</a:t>
              </a:r>
              <a:r>
                <a:rPr lang="en-US" sz="1200">
                  <a:cs typeface="Times New Roman" pitchFamily="18" charset="0"/>
                </a:rPr>
                <a:t>         </a:t>
              </a:r>
              <a:endParaRPr lang="en-GB" sz="900"/>
            </a:p>
            <a:p>
              <a:endParaRPr lang="en-GB"/>
            </a:p>
          </p:txBody>
        </p:sp>
      </p:grpSp>
      <p:sp>
        <p:nvSpPr>
          <p:cNvPr id="490814" name="Rectangle 318"/>
          <p:cNvSpPr>
            <a:spLocks noChangeArrowheads="1"/>
          </p:cNvSpPr>
          <p:nvPr/>
        </p:nvSpPr>
        <p:spPr bwMode="auto">
          <a:xfrm>
            <a:off x="0" y="7651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defTabSz="762000"/>
            <a:endParaRPr lang="ru-RU" sz="2400">
              <a:latin typeface="Times New Roman" pitchFamily="18" charset="0"/>
            </a:endParaRPr>
          </a:p>
        </p:txBody>
      </p:sp>
      <p:sp>
        <p:nvSpPr>
          <p:cNvPr id="490815" name="Text Box 319"/>
          <p:cNvSpPr txBox="1">
            <a:spLocks noChangeArrowheads="1"/>
          </p:cNvSpPr>
          <p:nvPr/>
        </p:nvSpPr>
        <p:spPr bwMode="auto">
          <a:xfrm>
            <a:off x="352425" y="5878513"/>
            <a:ext cx="37734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000066"/>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buFont typeface="Wingdings" pitchFamily="2" charset="2"/>
              <a:buChar char="Ø"/>
            </a:pPr>
            <a:r>
              <a:rPr lang="ru-RU" sz="1800">
                <a:latin typeface="Arial" pitchFamily="34" charset="0"/>
              </a:rPr>
              <a:t> </a:t>
            </a:r>
            <a:r>
              <a:rPr lang="ru-RU" sz="1800">
                <a:solidFill>
                  <a:srgbClr val="000066"/>
                </a:solidFill>
                <a:latin typeface="Arial" pitchFamily="34" charset="0"/>
              </a:rPr>
              <a:t>МС6, МС8 – </a:t>
            </a:r>
            <a:r>
              <a:rPr lang="en-US" sz="1800">
                <a:solidFill>
                  <a:srgbClr val="000066"/>
                </a:solidFill>
                <a:latin typeface="Arial" pitchFamily="34" charset="0"/>
              </a:rPr>
              <a:t>the boundary is </a:t>
            </a:r>
            <a:r>
              <a:rPr lang="ru-RU" sz="1800">
                <a:solidFill>
                  <a:srgbClr val="000066"/>
                </a:solidFill>
                <a:latin typeface="Arial" pitchFamily="34" charset="0"/>
              </a:rPr>
              <a:t>Т</a:t>
            </a:r>
            <a:r>
              <a:rPr lang="en-US" sz="1800" b="1" baseline="-25000">
                <a:solidFill>
                  <a:srgbClr val="000066"/>
                </a:solidFill>
                <a:latin typeface="Arial" pitchFamily="34" charset="0"/>
              </a:rPr>
              <a:t>liq</a:t>
            </a:r>
            <a:endParaRPr lang="ru-RU" sz="1800" b="1">
              <a:solidFill>
                <a:srgbClr val="000066"/>
              </a:solidFill>
              <a:latin typeface="Arial" pitchFamily="34" charset="0"/>
            </a:endParaRPr>
          </a:p>
        </p:txBody>
      </p:sp>
      <p:sp>
        <p:nvSpPr>
          <p:cNvPr id="490816" name="Text Box 320"/>
          <p:cNvSpPr txBox="1">
            <a:spLocks noChangeArrowheads="1"/>
          </p:cNvSpPr>
          <p:nvPr/>
        </p:nvSpPr>
        <p:spPr bwMode="auto">
          <a:xfrm>
            <a:off x="4213225" y="5929313"/>
            <a:ext cx="3702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endParaRPr lang="ru-RU" sz="1400">
              <a:latin typeface="Arial" pitchFamily="34" charset="0"/>
            </a:endParaRPr>
          </a:p>
        </p:txBody>
      </p:sp>
      <p:sp>
        <p:nvSpPr>
          <p:cNvPr id="490817" name="Text Box 321"/>
          <p:cNvSpPr txBox="1">
            <a:spLocks noChangeArrowheads="1"/>
          </p:cNvSpPr>
          <p:nvPr/>
        </p:nvSpPr>
        <p:spPr bwMode="auto">
          <a:xfrm>
            <a:off x="4202113" y="5905500"/>
            <a:ext cx="47767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buFont typeface="Wingdings" pitchFamily="2" charset="2"/>
              <a:buChar char="Ø"/>
            </a:pPr>
            <a:r>
              <a:rPr lang="ru-RU" sz="1800">
                <a:latin typeface="Arial" pitchFamily="34" charset="0"/>
              </a:rPr>
              <a:t> </a:t>
            </a:r>
            <a:r>
              <a:rPr lang="ru-RU" sz="1800">
                <a:solidFill>
                  <a:srgbClr val="000066"/>
                </a:solidFill>
                <a:latin typeface="Arial" pitchFamily="34" charset="0"/>
              </a:rPr>
              <a:t>МС</a:t>
            </a:r>
            <a:r>
              <a:rPr lang="en-US" sz="1800">
                <a:solidFill>
                  <a:srgbClr val="000066"/>
                </a:solidFill>
                <a:latin typeface="Arial" pitchFamily="34" charset="0"/>
              </a:rPr>
              <a:t>7</a:t>
            </a:r>
            <a:r>
              <a:rPr lang="ru-RU" sz="1800">
                <a:solidFill>
                  <a:srgbClr val="000066"/>
                </a:solidFill>
                <a:latin typeface="Arial" pitchFamily="34" charset="0"/>
              </a:rPr>
              <a:t>, МС</a:t>
            </a:r>
            <a:r>
              <a:rPr lang="en-US" sz="1800">
                <a:solidFill>
                  <a:srgbClr val="000066"/>
                </a:solidFill>
                <a:latin typeface="Arial" pitchFamily="34" charset="0"/>
              </a:rPr>
              <a:t>9, MCP-1</a:t>
            </a:r>
            <a:r>
              <a:rPr lang="ru-RU" sz="1800">
                <a:solidFill>
                  <a:srgbClr val="000066"/>
                </a:solidFill>
                <a:latin typeface="Arial" pitchFamily="34" charset="0"/>
              </a:rPr>
              <a:t> –</a:t>
            </a:r>
            <a:r>
              <a:rPr lang="en-US" sz="1800">
                <a:solidFill>
                  <a:srgbClr val="000066"/>
                </a:solidFill>
                <a:latin typeface="Arial" pitchFamily="34" charset="0"/>
              </a:rPr>
              <a:t> the boundary is</a:t>
            </a:r>
            <a:r>
              <a:rPr lang="ru-RU" sz="1800">
                <a:solidFill>
                  <a:srgbClr val="000066"/>
                </a:solidFill>
                <a:latin typeface="Arial" pitchFamily="34" charset="0"/>
              </a:rPr>
              <a:t> Т</a:t>
            </a:r>
            <a:r>
              <a:rPr lang="en-US" sz="1800" b="1" baseline="-25000">
                <a:solidFill>
                  <a:srgbClr val="000066"/>
                </a:solidFill>
                <a:latin typeface="Arial" pitchFamily="34" charset="0"/>
              </a:rPr>
              <a:t>eut</a:t>
            </a:r>
            <a:endParaRPr lang="ru-RU" sz="1800" b="1" baseline="-25000">
              <a:solidFill>
                <a:srgbClr val="000066"/>
              </a:solidFill>
              <a:latin typeface="Arial" pitchFamily="34" charset="0"/>
            </a:endParaRPr>
          </a:p>
        </p:txBody>
      </p:sp>
    </p:spTree>
  </p:cSld>
  <p:clrMapOvr>
    <a:masterClrMapping/>
  </p:clrMapOvr>
  <p:transition advClick="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Foliennummernplatzhalter 5"/>
          <p:cNvSpPr>
            <a:spLocks noGrp="1"/>
          </p:cNvSpPr>
          <p:nvPr>
            <p:ph type="sldNum" sz="quarter" idx="10"/>
          </p:nvPr>
        </p:nvSpPr>
        <p:spPr/>
        <p:txBody>
          <a:bodyPr/>
          <a:lstStyle/>
          <a:p>
            <a:r>
              <a:rPr lang="en-GB"/>
              <a:t>                                                 3</a:t>
            </a:r>
            <a:r>
              <a:rPr lang="en-US" sz="1200" baseline="30000"/>
              <a:t>rd </a:t>
            </a:r>
            <a:r>
              <a:rPr lang="en-US" sz="1200"/>
              <a:t>METCOR-P Project Meeting, 27.05.2009,  St Petersburg</a:t>
            </a:r>
            <a:r>
              <a:rPr lang="en-US"/>
              <a:t>    </a:t>
            </a:r>
            <a:r>
              <a:rPr lang="en-GB"/>
              <a:t> </a:t>
            </a:r>
            <a:fld id="{EA0547B0-4881-4D4B-9B65-BA0B5E517490}" type="slidenum">
              <a:rPr lang="en-GB"/>
              <a:pPr/>
              <a:t>16</a:t>
            </a:fld>
            <a:endParaRPr lang="en-GB"/>
          </a:p>
        </p:txBody>
      </p:sp>
      <p:sp>
        <p:nvSpPr>
          <p:cNvPr id="491522" name="Rectangle 2"/>
          <p:cNvSpPr>
            <a:spLocks noGrp="1" noChangeArrowheads="1"/>
          </p:cNvSpPr>
          <p:nvPr>
            <p:ph type="title"/>
          </p:nvPr>
        </p:nvSpPr>
        <p:spPr>
          <a:xfrm>
            <a:off x="608013" y="0"/>
            <a:ext cx="7772400" cy="830263"/>
          </a:xfrm>
        </p:spPr>
        <p:txBody>
          <a:bodyPr/>
          <a:lstStyle/>
          <a:p>
            <a:r>
              <a:rPr lang="en-US" sz="2400"/>
              <a:t/>
            </a:r>
            <a:br>
              <a:rPr lang="en-US" sz="2400"/>
            </a:br>
            <a:r>
              <a:rPr lang="en-US" sz="2400"/>
              <a:t>Final position of the IZ boundary in METCOR (2)</a:t>
            </a:r>
            <a:r>
              <a:rPr lang="ru-RU" sz="2400"/>
              <a:t/>
            </a:r>
            <a:br>
              <a:rPr lang="ru-RU" sz="2400"/>
            </a:br>
            <a:endParaRPr lang="ru-RU" sz="2400"/>
          </a:p>
        </p:txBody>
      </p:sp>
      <p:sp>
        <p:nvSpPr>
          <p:cNvPr id="491524" name="Rectangle 4"/>
          <p:cNvSpPr>
            <a:spLocks noChangeArrowheads="1"/>
          </p:cNvSpPr>
          <p:nvPr/>
        </p:nvSpPr>
        <p:spPr bwMode="auto">
          <a:xfrm>
            <a:off x="0" y="3286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491525" name="Rectangle 5"/>
          <p:cNvSpPr>
            <a:spLocks noChangeArrowheads="1"/>
          </p:cNvSpPr>
          <p:nvPr/>
        </p:nvSpPr>
        <p:spPr bwMode="auto">
          <a:xfrm>
            <a:off x="0" y="33051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491526" name="Rectangle 6"/>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491527" name="Rectangle 7"/>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491528" name="Rectangle 8"/>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491529" name="Text Box 9"/>
          <p:cNvSpPr txBox="1">
            <a:spLocks noChangeArrowheads="1"/>
          </p:cNvSpPr>
          <p:nvPr/>
        </p:nvSpPr>
        <p:spPr bwMode="auto">
          <a:xfrm>
            <a:off x="4627563" y="4138613"/>
            <a:ext cx="43132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M</a:t>
            </a:r>
            <a:r>
              <a:rPr lang="en-US" sz="1600" b="1" baseline="-25000">
                <a:latin typeface="Arial" pitchFamily="34" charset="0"/>
              </a:rPr>
              <a:t>Fe</a:t>
            </a:r>
            <a:r>
              <a:rPr lang="en-US" sz="1600" b="1">
                <a:latin typeface="Arial" pitchFamily="34" charset="0"/>
              </a:rPr>
              <a:t>=f</a:t>
            </a:r>
            <a:r>
              <a:rPr lang="en-US" sz="1600" b="1" baseline="-25000">
                <a:latin typeface="Arial" pitchFamily="34" charset="0"/>
              </a:rPr>
              <a:t>7</a:t>
            </a:r>
            <a:r>
              <a:rPr lang="en-US" sz="1600" b="1">
                <a:latin typeface="Arial" pitchFamily="34" charset="0"/>
              </a:rPr>
              <a:t>(T) is determined by the temperature field in the specimen</a:t>
            </a:r>
            <a:endParaRPr lang="ru-RU" sz="1600" b="1">
              <a:latin typeface="Arial" pitchFamily="34" charset="0"/>
            </a:endParaRPr>
          </a:p>
        </p:txBody>
      </p:sp>
      <p:sp>
        <p:nvSpPr>
          <p:cNvPr id="491530" name="Text Box 10"/>
          <p:cNvSpPr txBox="1">
            <a:spLocks noChangeArrowheads="1"/>
          </p:cNvSpPr>
          <p:nvPr/>
        </p:nvSpPr>
        <p:spPr bwMode="auto">
          <a:xfrm>
            <a:off x="4578350" y="4821238"/>
            <a:ext cx="42608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T=f</a:t>
            </a:r>
            <a:r>
              <a:rPr lang="en-US" sz="1600" b="1" baseline="-25000">
                <a:latin typeface="Arial" pitchFamily="34" charset="0"/>
              </a:rPr>
              <a:t>8</a:t>
            </a:r>
            <a:r>
              <a:rPr lang="en-US" sz="1600" b="1">
                <a:latin typeface="Arial" pitchFamily="34" charset="0"/>
              </a:rPr>
              <a:t>(</a:t>
            </a:r>
            <a:r>
              <a:rPr lang="en-US" sz="1600" b="1">
                <a:latin typeface="Arial" pitchFamily="34" charset="0"/>
                <a:sym typeface="Symbol" pitchFamily="18" charset="2"/>
              </a:rPr>
              <a:t></a:t>
            </a:r>
            <a:r>
              <a:rPr lang="en-US" sz="1600" b="1" baseline="-25000">
                <a:latin typeface="Arial" pitchFamily="34" charset="0"/>
                <a:sym typeface="Symbol" pitchFamily="18" charset="2"/>
              </a:rPr>
              <a:t>Fe,IZ</a:t>
            </a:r>
            <a:r>
              <a:rPr lang="en-US" sz="1600" b="1">
                <a:latin typeface="Arial" pitchFamily="34" charset="0"/>
                <a:sym typeface="Symbol" pitchFamily="18" charset="2"/>
              </a:rPr>
              <a:t>; (U/Zr)</a:t>
            </a:r>
            <a:r>
              <a:rPr lang="en-US" sz="1600" b="1" baseline="-25000">
                <a:latin typeface="Arial" pitchFamily="34" charset="0"/>
                <a:sym typeface="Symbol" pitchFamily="18" charset="2"/>
              </a:rPr>
              <a:t>IZ</a:t>
            </a:r>
            <a:r>
              <a:rPr lang="en-US" sz="1600" b="1">
                <a:latin typeface="Arial" pitchFamily="34" charset="0"/>
                <a:sym typeface="Symbol" pitchFamily="18" charset="2"/>
              </a:rPr>
              <a:t>) is the liquidus line</a:t>
            </a:r>
          </a:p>
        </p:txBody>
      </p:sp>
      <p:sp>
        <p:nvSpPr>
          <p:cNvPr id="491531" name="Text Box 11"/>
          <p:cNvSpPr txBox="1">
            <a:spLocks noChangeAspect="1" noChangeArrowheads="1"/>
          </p:cNvSpPr>
          <p:nvPr/>
        </p:nvSpPr>
        <p:spPr bwMode="auto">
          <a:xfrm>
            <a:off x="298450" y="5530850"/>
            <a:ext cx="3532188"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  </a:t>
            </a:r>
            <a:r>
              <a:rPr lang="en-US" sz="1600" b="1"/>
              <a:t>U,Z    </a:t>
            </a:r>
            <a:r>
              <a:rPr lang="en-US" sz="1600" b="1">
                <a:sym typeface="Symbol" pitchFamily="18" charset="2"/>
              </a:rPr>
              <a:t></a:t>
            </a:r>
            <a:r>
              <a:rPr lang="en-US" sz="1600" b="1" baseline="-25000">
                <a:sym typeface="Symbol" pitchFamily="18" charset="2"/>
              </a:rPr>
              <a:t>Fe,IZ,1   </a:t>
            </a:r>
            <a:r>
              <a:rPr lang="en-US" sz="1600" b="1">
                <a:sym typeface="Symbol" pitchFamily="18" charset="2"/>
              </a:rPr>
              <a:t></a:t>
            </a:r>
            <a:r>
              <a:rPr lang="en-US" sz="1600" b="1" baseline="-25000">
                <a:sym typeface="Symbol" pitchFamily="18" charset="2"/>
              </a:rPr>
              <a:t>Fe,eut </a:t>
            </a:r>
            <a:r>
              <a:rPr lang="en-US" sz="1600" b="1">
                <a:sym typeface="Symbol" pitchFamily="18" charset="2"/>
              </a:rPr>
              <a:t></a:t>
            </a:r>
            <a:r>
              <a:rPr lang="en-US" sz="1600" b="1" baseline="-25000">
                <a:sym typeface="Symbol" pitchFamily="18" charset="2"/>
              </a:rPr>
              <a:t>Fe,IZ,2      </a:t>
            </a:r>
            <a:r>
              <a:rPr lang="en-US" sz="1600" b="1">
                <a:sym typeface="Symbol" pitchFamily="18" charset="2"/>
              </a:rPr>
              <a:t>Fe</a:t>
            </a:r>
            <a:r>
              <a:rPr lang="en-US" sz="1600" b="1" baseline="-25000">
                <a:sym typeface="Symbol" pitchFamily="18" charset="2"/>
              </a:rPr>
              <a:t> </a:t>
            </a:r>
          </a:p>
        </p:txBody>
      </p:sp>
      <p:sp>
        <p:nvSpPr>
          <p:cNvPr id="491532" name="AutoShape 12"/>
          <p:cNvSpPr>
            <a:spLocks noChangeAspect="1" noChangeArrowheads="1" noTextEdit="1"/>
          </p:cNvSpPr>
          <p:nvPr/>
        </p:nvSpPr>
        <p:spPr bwMode="auto">
          <a:xfrm>
            <a:off x="508000" y="1219200"/>
            <a:ext cx="2295525" cy="252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nvGrpSpPr>
          <p:cNvPr id="491533" name="Group 13"/>
          <p:cNvGrpSpPr>
            <a:grpSpLocks/>
          </p:cNvGrpSpPr>
          <p:nvPr/>
        </p:nvGrpSpPr>
        <p:grpSpPr bwMode="auto">
          <a:xfrm>
            <a:off x="598488" y="1193800"/>
            <a:ext cx="1719262" cy="2513013"/>
            <a:chOff x="465" y="784"/>
            <a:chExt cx="1083" cy="1583"/>
          </a:xfrm>
        </p:grpSpPr>
        <p:sp>
          <p:nvSpPr>
            <p:cNvPr id="491534" name="Rectangle 14"/>
            <p:cNvSpPr>
              <a:spLocks noChangeArrowheads="1"/>
            </p:cNvSpPr>
            <p:nvPr/>
          </p:nvSpPr>
          <p:spPr bwMode="auto">
            <a:xfrm>
              <a:off x="465" y="784"/>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ru-RU" sz="1200">
                  <a:solidFill>
                    <a:srgbClr val="000000"/>
                  </a:solidFill>
                  <a:latin typeface="Times New Roman" pitchFamily="18" charset="0"/>
                </a:rPr>
                <a:t> </a:t>
              </a:r>
              <a:endParaRPr lang="ru-RU"/>
            </a:p>
          </p:txBody>
        </p:sp>
        <p:sp>
          <p:nvSpPr>
            <p:cNvPr id="491535" name="Line 15"/>
            <p:cNvSpPr>
              <a:spLocks noChangeShapeType="1"/>
            </p:cNvSpPr>
            <p:nvPr/>
          </p:nvSpPr>
          <p:spPr bwMode="auto">
            <a:xfrm>
              <a:off x="472" y="784"/>
              <a:ext cx="0" cy="1583"/>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1536" name="Line 16"/>
            <p:cNvSpPr>
              <a:spLocks noChangeShapeType="1"/>
            </p:cNvSpPr>
            <p:nvPr/>
          </p:nvSpPr>
          <p:spPr bwMode="auto">
            <a:xfrm>
              <a:off x="1548" y="784"/>
              <a:ext cx="0" cy="1583"/>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1537" name="Line 17"/>
            <p:cNvSpPr>
              <a:spLocks noChangeShapeType="1"/>
            </p:cNvSpPr>
            <p:nvPr/>
          </p:nvSpPr>
          <p:spPr bwMode="auto">
            <a:xfrm>
              <a:off x="472" y="1506"/>
              <a:ext cx="1076"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1538" name="Line 18"/>
            <p:cNvSpPr>
              <a:spLocks noChangeShapeType="1"/>
            </p:cNvSpPr>
            <p:nvPr/>
          </p:nvSpPr>
          <p:spPr bwMode="auto">
            <a:xfrm>
              <a:off x="472" y="2295"/>
              <a:ext cx="1076"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1539" name="Line 19"/>
            <p:cNvSpPr>
              <a:spLocks noChangeShapeType="1"/>
            </p:cNvSpPr>
            <p:nvPr/>
          </p:nvSpPr>
          <p:spPr bwMode="auto">
            <a:xfrm>
              <a:off x="472" y="857"/>
              <a:ext cx="1076"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1540" name="Freeform 20"/>
            <p:cNvSpPr>
              <a:spLocks/>
            </p:cNvSpPr>
            <p:nvPr/>
          </p:nvSpPr>
          <p:spPr bwMode="auto">
            <a:xfrm>
              <a:off x="538" y="1506"/>
              <a:ext cx="957" cy="259"/>
            </a:xfrm>
            <a:custGeom>
              <a:avLst/>
              <a:gdLst>
                <a:gd name="T0" fmla="*/ 0 w 957"/>
                <a:gd name="T1" fmla="*/ 0 h 259"/>
                <a:gd name="T2" fmla="*/ 20 w 957"/>
                <a:gd name="T3" fmla="*/ 27 h 259"/>
                <a:gd name="T4" fmla="*/ 40 w 957"/>
                <a:gd name="T5" fmla="*/ 53 h 259"/>
                <a:gd name="T6" fmla="*/ 66 w 957"/>
                <a:gd name="T7" fmla="*/ 80 h 259"/>
                <a:gd name="T8" fmla="*/ 92 w 957"/>
                <a:gd name="T9" fmla="*/ 106 h 259"/>
                <a:gd name="T10" fmla="*/ 119 w 957"/>
                <a:gd name="T11" fmla="*/ 126 h 259"/>
                <a:gd name="T12" fmla="*/ 145 w 957"/>
                <a:gd name="T13" fmla="*/ 153 h 259"/>
                <a:gd name="T14" fmla="*/ 178 w 957"/>
                <a:gd name="T15" fmla="*/ 172 h 259"/>
                <a:gd name="T16" fmla="*/ 205 w 957"/>
                <a:gd name="T17" fmla="*/ 186 h 259"/>
                <a:gd name="T18" fmla="*/ 238 w 957"/>
                <a:gd name="T19" fmla="*/ 206 h 259"/>
                <a:gd name="T20" fmla="*/ 271 w 957"/>
                <a:gd name="T21" fmla="*/ 219 h 259"/>
                <a:gd name="T22" fmla="*/ 304 w 957"/>
                <a:gd name="T23" fmla="*/ 225 h 259"/>
                <a:gd name="T24" fmla="*/ 337 w 957"/>
                <a:gd name="T25" fmla="*/ 239 h 259"/>
                <a:gd name="T26" fmla="*/ 370 w 957"/>
                <a:gd name="T27" fmla="*/ 245 h 259"/>
                <a:gd name="T28" fmla="*/ 409 w 957"/>
                <a:gd name="T29" fmla="*/ 252 h 259"/>
                <a:gd name="T30" fmla="*/ 442 w 957"/>
                <a:gd name="T31" fmla="*/ 252 h 259"/>
                <a:gd name="T32" fmla="*/ 475 w 957"/>
                <a:gd name="T33" fmla="*/ 259 h 259"/>
                <a:gd name="T34" fmla="*/ 515 w 957"/>
                <a:gd name="T35" fmla="*/ 252 h 259"/>
                <a:gd name="T36" fmla="*/ 548 w 957"/>
                <a:gd name="T37" fmla="*/ 252 h 259"/>
                <a:gd name="T38" fmla="*/ 588 w 957"/>
                <a:gd name="T39" fmla="*/ 245 h 259"/>
                <a:gd name="T40" fmla="*/ 621 w 957"/>
                <a:gd name="T41" fmla="*/ 239 h 259"/>
                <a:gd name="T42" fmla="*/ 654 w 957"/>
                <a:gd name="T43" fmla="*/ 225 h 259"/>
                <a:gd name="T44" fmla="*/ 687 w 957"/>
                <a:gd name="T45" fmla="*/ 219 h 259"/>
                <a:gd name="T46" fmla="*/ 720 w 957"/>
                <a:gd name="T47" fmla="*/ 206 h 259"/>
                <a:gd name="T48" fmla="*/ 753 w 957"/>
                <a:gd name="T49" fmla="*/ 186 h 259"/>
                <a:gd name="T50" fmla="*/ 779 w 957"/>
                <a:gd name="T51" fmla="*/ 172 h 259"/>
                <a:gd name="T52" fmla="*/ 812 w 957"/>
                <a:gd name="T53" fmla="*/ 153 h 259"/>
                <a:gd name="T54" fmla="*/ 839 w 957"/>
                <a:gd name="T55" fmla="*/ 126 h 259"/>
                <a:gd name="T56" fmla="*/ 865 w 957"/>
                <a:gd name="T57" fmla="*/ 106 h 259"/>
                <a:gd name="T58" fmla="*/ 891 w 957"/>
                <a:gd name="T59" fmla="*/ 80 h 259"/>
                <a:gd name="T60" fmla="*/ 911 w 957"/>
                <a:gd name="T61" fmla="*/ 53 h 259"/>
                <a:gd name="T62" fmla="*/ 938 w 957"/>
                <a:gd name="T63" fmla="*/ 27 h 259"/>
                <a:gd name="T64" fmla="*/ 957 w 957"/>
                <a:gd name="T65" fmla="*/ 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57" h="259">
                  <a:moveTo>
                    <a:pt x="0" y="0"/>
                  </a:moveTo>
                  <a:lnTo>
                    <a:pt x="20" y="27"/>
                  </a:lnTo>
                  <a:lnTo>
                    <a:pt x="40" y="53"/>
                  </a:lnTo>
                  <a:lnTo>
                    <a:pt x="66" y="80"/>
                  </a:lnTo>
                  <a:lnTo>
                    <a:pt x="92" y="106"/>
                  </a:lnTo>
                  <a:lnTo>
                    <a:pt x="119" y="126"/>
                  </a:lnTo>
                  <a:lnTo>
                    <a:pt x="145" y="153"/>
                  </a:lnTo>
                  <a:lnTo>
                    <a:pt x="178" y="172"/>
                  </a:lnTo>
                  <a:lnTo>
                    <a:pt x="205" y="186"/>
                  </a:lnTo>
                  <a:lnTo>
                    <a:pt x="238" y="206"/>
                  </a:lnTo>
                  <a:lnTo>
                    <a:pt x="271" y="219"/>
                  </a:lnTo>
                  <a:lnTo>
                    <a:pt x="304" y="225"/>
                  </a:lnTo>
                  <a:lnTo>
                    <a:pt x="337" y="239"/>
                  </a:lnTo>
                  <a:lnTo>
                    <a:pt x="370" y="245"/>
                  </a:lnTo>
                  <a:lnTo>
                    <a:pt x="409" y="252"/>
                  </a:lnTo>
                  <a:lnTo>
                    <a:pt x="442" y="252"/>
                  </a:lnTo>
                  <a:lnTo>
                    <a:pt x="475" y="259"/>
                  </a:lnTo>
                  <a:lnTo>
                    <a:pt x="515" y="252"/>
                  </a:lnTo>
                  <a:lnTo>
                    <a:pt x="548" y="252"/>
                  </a:lnTo>
                  <a:lnTo>
                    <a:pt x="588" y="245"/>
                  </a:lnTo>
                  <a:lnTo>
                    <a:pt x="621" y="239"/>
                  </a:lnTo>
                  <a:lnTo>
                    <a:pt x="654" y="225"/>
                  </a:lnTo>
                  <a:lnTo>
                    <a:pt x="687" y="219"/>
                  </a:lnTo>
                  <a:lnTo>
                    <a:pt x="720" y="206"/>
                  </a:lnTo>
                  <a:lnTo>
                    <a:pt x="753" y="186"/>
                  </a:lnTo>
                  <a:lnTo>
                    <a:pt x="779" y="172"/>
                  </a:lnTo>
                  <a:lnTo>
                    <a:pt x="812" y="153"/>
                  </a:lnTo>
                  <a:lnTo>
                    <a:pt x="839" y="126"/>
                  </a:lnTo>
                  <a:lnTo>
                    <a:pt x="865" y="106"/>
                  </a:lnTo>
                  <a:lnTo>
                    <a:pt x="891" y="80"/>
                  </a:lnTo>
                  <a:lnTo>
                    <a:pt x="911" y="53"/>
                  </a:lnTo>
                  <a:lnTo>
                    <a:pt x="938" y="27"/>
                  </a:lnTo>
                  <a:lnTo>
                    <a:pt x="957" y="0"/>
                  </a:lnTo>
                </a:path>
              </a:pathLst>
            </a:custGeom>
            <a:noFill/>
            <a:ln w="28575"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91541" name="Rectangle 21"/>
            <p:cNvSpPr>
              <a:spLocks noChangeArrowheads="1"/>
            </p:cNvSpPr>
            <p:nvPr/>
          </p:nvSpPr>
          <p:spPr bwMode="auto">
            <a:xfrm>
              <a:off x="888" y="1518"/>
              <a:ext cx="277" cy="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491542" name="Rectangle 22"/>
            <p:cNvSpPr>
              <a:spLocks noChangeArrowheads="1"/>
            </p:cNvSpPr>
            <p:nvPr/>
          </p:nvSpPr>
          <p:spPr bwMode="auto">
            <a:xfrm>
              <a:off x="947" y="1559"/>
              <a:ext cx="13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ru-RU" sz="1600" b="1">
                  <a:solidFill>
                    <a:srgbClr val="000000"/>
                  </a:solidFill>
                  <a:latin typeface="Times New Roman" pitchFamily="18" charset="0"/>
                </a:rPr>
                <a:t>IZ</a:t>
              </a:r>
              <a:endParaRPr lang="ru-RU" sz="1600" b="1"/>
            </a:p>
          </p:txBody>
        </p:sp>
        <p:sp>
          <p:nvSpPr>
            <p:cNvPr id="491543" name="Rectangle 23"/>
            <p:cNvSpPr>
              <a:spLocks noChangeArrowheads="1"/>
            </p:cNvSpPr>
            <p:nvPr/>
          </p:nvSpPr>
          <p:spPr bwMode="auto">
            <a:xfrm>
              <a:off x="1033" y="1559"/>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ru-RU" sz="1200">
                  <a:solidFill>
                    <a:srgbClr val="000000"/>
                  </a:solidFill>
                  <a:latin typeface="Times New Roman" pitchFamily="18" charset="0"/>
                </a:rPr>
                <a:t> </a:t>
              </a:r>
              <a:endParaRPr lang="ru-RU"/>
            </a:p>
          </p:txBody>
        </p:sp>
        <p:sp>
          <p:nvSpPr>
            <p:cNvPr id="491544" name="Rectangle 24"/>
            <p:cNvSpPr>
              <a:spLocks noChangeArrowheads="1"/>
            </p:cNvSpPr>
            <p:nvPr/>
          </p:nvSpPr>
          <p:spPr bwMode="auto">
            <a:xfrm>
              <a:off x="1178" y="1162"/>
              <a:ext cx="16" cy="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ru-RU" sz="800">
                  <a:solidFill>
                    <a:srgbClr val="000000"/>
                  </a:solidFill>
                  <a:latin typeface="Times New Roman" pitchFamily="18" charset="0"/>
                </a:rPr>
                <a:t> </a:t>
              </a:r>
              <a:endParaRPr lang="ru-RU"/>
            </a:p>
          </p:txBody>
        </p:sp>
        <p:sp>
          <p:nvSpPr>
            <p:cNvPr id="491545" name="Rectangle 25"/>
            <p:cNvSpPr>
              <a:spLocks noChangeArrowheads="1"/>
            </p:cNvSpPr>
            <p:nvPr/>
          </p:nvSpPr>
          <p:spPr bwMode="auto">
            <a:xfrm>
              <a:off x="1370" y="1957"/>
              <a:ext cx="2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ru-RU" sz="1200">
                  <a:solidFill>
                    <a:srgbClr val="000000"/>
                  </a:solidFill>
                  <a:latin typeface="Times New Roman" pitchFamily="18" charset="0"/>
                </a:rPr>
                <a:t> </a:t>
              </a:r>
              <a:endParaRPr lang="ru-RU"/>
            </a:p>
          </p:txBody>
        </p:sp>
        <p:sp>
          <p:nvSpPr>
            <p:cNvPr id="491546" name="Line 26"/>
            <p:cNvSpPr>
              <a:spLocks noChangeShapeType="1"/>
            </p:cNvSpPr>
            <p:nvPr/>
          </p:nvSpPr>
          <p:spPr bwMode="auto">
            <a:xfrm flipH="1">
              <a:off x="683" y="1712"/>
              <a:ext cx="73" cy="25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1547" name="Line 27"/>
            <p:cNvSpPr>
              <a:spLocks noChangeShapeType="1"/>
            </p:cNvSpPr>
            <p:nvPr/>
          </p:nvSpPr>
          <p:spPr bwMode="auto">
            <a:xfrm>
              <a:off x="1119" y="1685"/>
              <a:ext cx="132" cy="252"/>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1548" name="Text Box 28"/>
            <p:cNvSpPr txBox="1">
              <a:spLocks noChangeArrowheads="1"/>
            </p:cNvSpPr>
            <p:nvPr/>
          </p:nvSpPr>
          <p:spPr bwMode="auto">
            <a:xfrm>
              <a:off x="678" y="1095"/>
              <a:ext cx="68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ru-RU" sz="1600" b="1">
                  <a:latin typeface="Arial" pitchFamily="34" charset="0"/>
                </a:rPr>
                <a:t>М</a:t>
              </a:r>
              <a:r>
                <a:rPr lang="ru-RU" sz="1600" b="1" baseline="-25000">
                  <a:latin typeface="Arial" pitchFamily="34" charset="0"/>
                </a:rPr>
                <a:t>ох</a:t>
              </a:r>
              <a:r>
                <a:rPr lang="ru-RU" sz="1600" b="1">
                  <a:latin typeface="Arial" pitchFamily="34" charset="0"/>
                </a:rPr>
                <a:t>    Т</a:t>
              </a:r>
              <a:r>
                <a:rPr lang="ru-RU" sz="1600" b="1" baseline="-25000">
                  <a:latin typeface="Arial" pitchFamily="34" charset="0"/>
                </a:rPr>
                <a:t>ох</a:t>
              </a:r>
              <a:r>
                <a:rPr lang="ru-RU" sz="1600" b="1">
                  <a:latin typeface="Arial" pitchFamily="34" charset="0"/>
                </a:rPr>
                <a:t> </a:t>
              </a:r>
            </a:p>
          </p:txBody>
        </p:sp>
        <p:sp>
          <p:nvSpPr>
            <p:cNvPr id="491549" name="Text Box 29"/>
            <p:cNvSpPr txBox="1">
              <a:spLocks noChangeArrowheads="1"/>
            </p:cNvSpPr>
            <p:nvPr/>
          </p:nvSpPr>
          <p:spPr bwMode="auto">
            <a:xfrm>
              <a:off x="566" y="1974"/>
              <a:ext cx="32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T</a:t>
              </a:r>
              <a:r>
                <a:rPr lang="en-US" sz="1600" b="1" baseline="-25000">
                  <a:latin typeface="Arial" pitchFamily="34" charset="0"/>
                </a:rPr>
                <a:t>eut</a:t>
              </a:r>
              <a:endParaRPr lang="ru-RU" sz="1600" b="1">
                <a:latin typeface="Arial" pitchFamily="34" charset="0"/>
              </a:endParaRPr>
            </a:p>
          </p:txBody>
        </p:sp>
        <p:sp>
          <p:nvSpPr>
            <p:cNvPr id="491550" name="Text Box 30"/>
            <p:cNvSpPr txBox="1">
              <a:spLocks noChangeArrowheads="1"/>
            </p:cNvSpPr>
            <p:nvPr/>
          </p:nvSpPr>
          <p:spPr bwMode="auto">
            <a:xfrm>
              <a:off x="902" y="1990"/>
              <a:ext cx="58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M</a:t>
              </a:r>
              <a:r>
                <a:rPr lang="en-US" sz="1600" b="1" baseline="30000">
                  <a:latin typeface="Arial" pitchFamily="34" charset="0"/>
                  <a:sym typeface="Symbol" pitchFamily="18" charset="2"/>
                </a:rPr>
                <a:t></a:t>
              </a:r>
              <a:r>
                <a:rPr lang="en-US" sz="1600" b="1" baseline="-25000">
                  <a:latin typeface="Arial" pitchFamily="34" charset="0"/>
                  <a:sym typeface="Symbol" pitchFamily="18" charset="2"/>
                </a:rPr>
                <a:t>Fe,max</a:t>
              </a:r>
              <a:endParaRPr lang="en-US" sz="1600" b="1">
                <a:latin typeface="Arial" pitchFamily="34" charset="0"/>
                <a:sym typeface="Symbol" pitchFamily="18" charset="2"/>
              </a:endParaRPr>
            </a:p>
          </p:txBody>
        </p:sp>
      </p:grpSp>
      <p:sp>
        <p:nvSpPr>
          <p:cNvPr id="491551" name="Rectangle 31"/>
          <p:cNvSpPr>
            <a:spLocks noChangeArrowheads="1"/>
          </p:cNvSpPr>
          <p:nvPr/>
        </p:nvSpPr>
        <p:spPr bwMode="auto">
          <a:xfrm>
            <a:off x="0" y="32956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491552" name="Rectangle 32"/>
          <p:cNvSpPr>
            <a:spLocks noChangeArrowheads="1"/>
          </p:cNvSpPr>
          <p:nvPr/>
        </p:nvSpPr>
        <p:spPr bwMode="auto">
          <a:xfrm>
            <a:off x="0" y="32908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491553" name="Rectangle 3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491554" name="Rectangle 34"/>
          <p:cNvSpPr>
            <a:spLocks noChangeArrowheads="1"/>
          </p:cNvSpPr>
          <p:nvPr/>
        </p:nvSpPr>
        <p:spPr bwMode="auto">
          <a:xfrm>
            <a:off x="0" y="32908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491555" name="Rectangle 35"/>
          <p:cNvSpPr>
            <a:spLocks noChangeArrowheads="1"/>
          </p:cNvSpPr>
          <p:nvPr/>
        </p:nvSpPr>
        <p:spPr bwMode="auto">
          <a:xfrm>
            <a:off x="0" y="3309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491556" name="Rectangle 36"/>
          <p:cNvSpPr>
            <a:spLocks noChangeArrowheads="1"/>
          </p:cNvSpPr>
          <p:nvPr/>
        </p:nvSpPr>
        <p:spPr bwMode="auto">
          <a:xfrm>
            <a:off x="0" y="32908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491557" name="Rectangle 37"/>
          <p:cNvSpPr>
            <a:spLocks noChangeArrowheads="1"/>
          </p:cNvSpPr>
          <p:nvPr/>
        </p:nvSpPr>
        <p:spPr bwMode="auto">
          <a:xfrm>
            <a:off x="1397000" y="241300"/>
            <a:ext cx="65103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endParaRPr lang="ru-RU" b="1">
              <a:solidFill>
                <a:srgbClr val="A50021"/>
              </a:solidFill>
              <a:effectLst>
                <a:outerShdw blurRad="38100" dist="38100" dir="2700000" algn="tl">
                  <a:srgbClr val="000000"/>
                </a:outerShdw>
              </a:effectLst>
            </a:endParaRPr>
          </a:p>
        </p:txBody>
      </p:sp>
      <p:sp>
        <p:nvSpPr>
          <p:cNvPr id="491558" name="Rectangle 38"/>
          <p:cNvSpPr>
            <a:spLocks noChangeArrowheads="1"/>
          </p:cNvSpPr>
          <p:nvPr/>
        </p:nvSpPr>
        <p:spPr bwMode="auto">
          <a:xfrm>
            <a:off x="0" y="3286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491559" name="Object 39"/>
          <p:cNvGraphicFramePr>
            <a:graphicFrameLocks noChangeAspect="1"/>
          </p:cNvGraphicFramePr>
          <p:nvPr/>
        </p:nvGraphicFramePr>
        <p:xfrm>
          <a:off x="5202238" y="720725"/>
          <a:ext cx="3606800" cy="450850"/>
        </p:xfrm>
        <a:graphic>
          <a:graphicData uri="http://schemas.openxmlformats.org/presentationml/2006/ole">
            <mc:AlternateContent xmlns:mc="http://schemas.openxmlformats.org/markup-compatibility/2006">
              <mc:Choice xmlns:v="urn:schemas-microsoft-com:vml" Requires="v">
                <p:oleObj spid="_x0000_s491614" name="Формула" r:id="rId3" imgW="2286000" imgH="279360" progId="Equation.3">
                  <p:embed/>
                </p:oleObj>
              </mc:Choice>
              <mc:Fallback>
                <p:oleObj name="Формула" r:id="rId3" imgW="2286000" imgH="279360" progId="Equation.3">
                  <p:embed/>
                  <p:pic>
                    <p:nvPicPr>
                      <p:cNvPr id="0" name="Object 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02238" y="720725"/>
                        <a:ext cx="3606800" cy="450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1560" name="Rectangle 40"/>
          <p:cNvSpPr>
            <a:spLocks noChangeArrowheads="1"/>
          </p:cNvSpPr>
          <p:nvPr/>
        </p:nvSpPr>
        <p:spPr bwMode="auto">
          <a:xfrm>
            <a:off x="0" y="33051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491561" name="Object 41"/>
          <p:cNvGraphicFramePr>
            <a:graphicFrameLocks noChangeAspect="1"/>
          </p:cNvGraphicFramePr>
          <p:nvPr/>
        </p:nvGraphicFramePr>
        <p:xfrm>
          <a:off x="6235700" y="1171575"/>
          <a:ext cx="1844675" cy="406400"/>
        </p:xfrm>
        <a:graphic>
          <a:graphicData uri="http://schemas.openxmlformats.org/presentationml/2006/ole">
            <mc:AlternateContent xmlns:mc="http://schemas.openxmlformats.org/markup-compatibility/2006">
              <mc:Choice xmlns:v="urn:schemas-microsoft-com:vml" Requires="v">
                <p:oleObj spid="_x0000_s491615" name="Формула" r:id="rId5" imgW="1117600" imgH="241300" progId="Equation.3">
                  <p:embed/>
                </p:oleObj>
              </mc:Choice>
              <mc:Fallback>
                <p:oleObj name="Формула" r:id="rId5" imgW="1117600" imgH="241300" progId="Equation.3">
                  <p:embed/>
                  <p:pic>
                    <p:nvPicPr>
                      <p:cNvPr id="0" name="Object 4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35700" y="1171575"/>
                        <a:ext cx="1844675"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1562" name="Rectangle 42"/>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491563" name="Object 43"/>
          <p:cNvGraphicFramePr>
            <a:graphicFrameLocks noChangeAspect="1"/>
          </p:cNvGraphicFramePr>
          <p:nvPr/>
        </p:nvGraphicFramePr>
        <p:xfrm>
          <a:off x="6273800" y="1603375"/>
          <a:ext cx="2120900" cy="365125"/>
        </p:xfrm>
        <a:graphic>
          <a:graphicData uri="http://schemas.openxmlformats.org/presentationml/2006/ole">
            <mc:AlternateContent xmlns:mc="http://schemas.openxmlformats.org/markup-compatibility/2006">
              <mc:Choice xmlns:v="urn:schemas-microsoft-com:vml" Requires="v">
                <p:oleObj spid="_x0000_s491616" name="Формула" r:id="rId7" imgW="1333500" imgH="228600" progId="Equation.3">
                  <p:embed/>
                </p:oleObj>
              </mc:Choice>
              <mc:Fallback>
                <p:oleObj name="Формула" r:id="rId7" imgW="1333500" imgH="228600" progId="Equation.3">
                  <p:embed/>
                  <p:pic>
                    <p:nvPicPr>
                      <p:cNvPr id="0" name="Object 4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73800" y="1603375"/>
                        <a:ext cx="2120900" cy="365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1564" name="Text Box 44"/>
          <p:cNvSpPr txBox="1">
            <a:spLocks noChangeArrowheads="1"/>
          </p:cNvSpPr>
          <p:nvPr/>
        </p:nvSpPr>
        <p:spPr bwMode="auto">
          <a:xfrm>
            <a:off x="6169025" y="2001838"/>
            <a:ext cx="2647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600">
                <a:latin typeface="Arial" pitchFamily="34" charset="0"/>
              </a:rPr>
              <a:t>If</a:t>
            </a:r>
            <a:r>
              <a:rPr lang="ru-RU" sz="1600">
                <a:latin typeface="Arial" pitchFamily="34" charset="0"/>
              </a:rPr>
              <a:t> </a:t>
            </a:r>
            <a:r>
              <a:rPr lang="ru-RU" sz="1800">
                <a:latin typeface="Arial" pitchFamily="34" charset="0"/>
                <a:sym typeface="Symbol" pitchFamily="18" charset="2"/>
              </a:rPr>
              <a:t></a:t>
            </a:r>
            <a:r>
              <a:rPr lang="en-US" sz="1800" baseline="-25000">
                <a:latin typeface="Arial" pitchFamily="34" charset="0"/>
                <a:sym typeface="Symbol" pitchFamily="18" charset="2"/>
              </a:rPr>
              <a:t>Fe,IZ</a:t>
            </a:r>
            <a:r>
              <a:rPr lang="en-US" sz="1800">
                <a:latin typeface="Arial" pitchFamily="34" charset="0"/>
                <a:sym typeface="Symbol" pitchFamily="18" charset="2"/>
              </a:rPr>
              <a:t>&gt; </a:t>
            </a:r>
            <a:r>
              <a:rPr lang="ru-RU" sz="1800">
                <a:latin typeface="Arial" pitchFamily="34" charset="0"/>
                <a:sym typeface="Symbol" pitchFamily="18" charset="2"/>
              </a:rPr>
              <a:t></a:t>
            </a:r>
            <a:r>
              <a:rPr lang="en-US" sz="1800" baseline="-25000">
                <a:latin typeface="Arial" pitchFamily="34" charset="0"/>
                <a:sym typeface="Symbol" pitchFamily="18" charset="2"/>
              </a:rPr>
              <a:t>Fe,eut</a:t>
            </a:r>
            <a:endParaRPr lang="ru-RU" sz="1800" baseline="-25000">
              <a:latin typeface="Arial" pitchFamily="34" charset="0"/>
              <a:sym typeface="Symbol" pitchFamily="18" charset="2"/>
            </a:endParaRPr>
          </a:p>
        </p:txBody>
      </p:sp>
      <p:sp>
        <p:nvSpPr>
          <p:cNvPr id="491565" name="Rectangle 4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491566" name="Object 46"/>
          <p:cNvGraphicFramePr>
            <a:graphicFrameLocks noChangeAspect="1"/>
          </p:cNvGraphicFramePr>
          <p:nvPr/>
        </p:nvGraphicFramePr>
        <p:xfrm>
          <a:off x="6235700" y="2501900"/>
          <a:ext cx="1377950" cy="366713"/>
        </p:xfrm>
        <a:graphic>
          <a:graphicData uri="http://schemas.openxmlformats.org/presentationml/2006/ole">
            <mc:AlternateContent xmlns:mc="http://schemas.openxmlformats.org/markup-compatibility/2006">
              <mc:Choice xmlns:v="urn:schemas-microsoft-com:vml" Requires="v">
                <p:oleObj spid="_x0000_s491617" name="Формула" r:id="rId9" imgW="863225" imgH="228501" progId="Equation.3">
                  <p:embed/>
                </p:oleObj>
              </mc:Choice>
              <mc:Fallback>
                <p:oleObj name="Формула" r:id="rId9" imgW="863225" imgH="228501" progId="Equation.3">
                  <p:embed/>
                  <p:pic>
                    <p:nvPicPr>
                      <p:cNvPr id="0" name="Object 4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235700" y="2501900"/>
                        <a:ext cx="1377950" cy="366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1567" name="Rectangle 47"/>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491568" name="Object 48"/>
          <p:cNvGraphicFramePr>
            <a:graphicFrameLocks noChangeAspect="1"/>
          </p:cNvGraphicFramePr>
          <p:nvPr/>
        </p:nvGraphicFramePr>
        <p:xfrm>
          <a:off x="6235700" y="2908300"/>
          <a:ext cx="2608263" cy="355600"/>
        </p:xfrm>
        <a:graphic>
          <a:graphicData uri="http://schemas.openxmlformats.org/presentationml/2006/ole">
            <mc:AlternateContent xmlns:mc="http://schemas.openxmlformats.org/markup-compatibility/2006">
              <mc:Choice xmlns:v="urn:schemas-microsoft-com:vml" Requires="v">
                <p:oleObj spid="_x0000_s491618" name="Формула" r:id="rId11" imgW="1676400" imgH="228600" progId="Equation.3">
                  <p:embed/>
                </p:oleObj>
              </mc:Choice>
              <mc:Fallback>
                <p:oleObj name="Формула" r:id="rId11" imgW="1676400" imgH="228600" progId="Equation.3">
                  <p:embed/>
                  <p:pic>
                    <p:nvPicPr>
                      <p:cNvPr id="0" name="Object 4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235700" y="2908300"/>
                        <a:ext cx="2608263"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1569" name="Rectangle 49"/>
          <p:cNvSpPr>
            <a:spLocks noChangeArrowheads="1"/>
          </p:cNvSpPr>
          <p:nvPr/>
        </p:nvSpPr>
        <p:spPr bwMode="auto">
          <a:xfrm>
            <a:off x="0" y="33051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491570" name="Object 50"/>
          <p:cNvGraphicFramePr>
            <a:graphicFrameLocks noChangeAspect="1"/>
          </p:cNvGraphicFramePr>
          <p:nvPr/>
        </p:nvGraphicFramePr>
        <p:xfrm>
          <a:off x="6248400" y="3333750"/>
          <a:ext cx="2279650" cy="374650"/>
        </p:xfrm>
        <a:graphic>
          <a:graphicData uri="http://schemas.openxmlformats.org/presentationml/2006/ole">
            <mc:AlternateContent xmlns:mc="http://schemas.openxmlformats.org/markup-compatibility/2006">
              <mc:Choice xmlns:v="urn:schemas-microsoft-com:vml" Requires="v">
                <p:oleObj spid="_x0000_s491619" name="Формула" r:id="rId13" imgW="1511300" imgH="241300" progId="Equation.3">
                  <p:embed/>
                </p:oleObj>
              </mc:Choice>
              <mc:Fallback>
                <p:oleObj name="Формула" r:id="rId13" imgW="1511300" imgH="241300" progId="Equation.3">
                  <p:embed/>
                  <p:pic>
                    <p:nvPicPr>
                      <p:cNvPr id="0" name="Object 5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248400" y="3333750"/>
                        <a:ext cx="2279650" cy="374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1571" name="Rectangle 5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491572" name="Rectangle 5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491573" name="Rectangle 53"/>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pSp>
        <p:nvGrpSpPr>
          <p:cNvPr id="491574" name="Group 54"/>
          <p:cNvGrpSpPr>
            <a:grpSpLocks/>
          </p:cNvGrpSpPr>
          <p:nvPr/>
        </p:nvGrpSpPr>
        <p:grpSpPr bwMode="auto">
          <a:xfrm>
            <a:off x="2587625" y="989013"/>
            <a:ext cx="3095625" cy="3132137"/>
            <a:chOff x="1622" y="607"/>
            <a:chExt cx="1950" cy="1973"/>
          </a:xfrm>
        </p:grpSpPr>
        <p:sp>
          <p:nvSpPr>
            <p:cNvPr id="491575" name="Text Box 55"/>
            <p:cNvSpPr txBox="1">
              <a:spLocks noChangeArrowheads="1"/>
            </p:cNvSpPr>
            <p:nvPr/>
          </p:nvSpPr>
          <p:spPr bwMode="auto">
            <a:xfrm>
              <a:off x="1622" y="607"/>
              <a:ext cx="524" cy="9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0">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lgn="ctr"/>
              <a:r>
                <a:rPr lang="ru-RU" sz="1600" b="1">
                  <a:latin typeface="Arial" pitchFamily="34" charset="0"/>
                  <a:sym typeface="Symbol" pitchFamily="18" charset="2"/>
                </a:rPr>
                <a:t></a:t>
              </a:r>
              <a:r>
                <a:rPr lang="en-US" sz="1600" b="1" baseline="-25000">
                  <a:latin typeface="Arial" pitchFamily="34" charset="0"/>
                  <a:sym typeface="Symbol" pitchFamily="18" charset="2"/>
                </a:rPr>
                <a:t>Fe,Z</a:t>
              </a:r>
              <a:endParaRPr lang="en-US" sz="1600" b="1">
                <a:latin typeface="Arial" pitchFamily="34" charset="0"/>
                <a:sym typeface="Symbol" pitchFamily="18" charset="2"/>
              </a:endParaRPr>
            </a:p>
            <a:p>
              <a:pPr algn="ctr"/>
              <a:r>
                <a:rPr lang="en-US" sz="1600" b="1">
                  <a:latin typeface="Arial" pitchFamily="34" charset="0"/>
                  <a:sym typeface="Symbol" pitchFamily="18" charset="2"/>
                </a:rPr>
                <a:t></a:t>
              </a:r>
              <a:r>
                <a:rPr lang="en-US" sz="1600" b="1" baseline="-25000">
                  <a:latin typeface="Arial" pitchFamily="34" charset="0"/>
                  <a:sym typeface="Symbol" pitchFamily="18" charset="2"/>
                </a:rPr>
                <a:t>Fe,IZ,2</a:t>
              </a:r>
              <a:endParaRPr lang="en-US" sz="1600" b="1">
                <a:latin typeface="Arial" pitchFamily="34" charset="0"/>
                <a:sym typeface="Symbol" pitchFamily="18" charset="2"/>
              </a:endParaRPr>
            </a:p>
            <a:p>
              <a:pPr algn="ctr"/>
              <a:endParaRPr lang="en-US" sz="1600" b="1">
                <a:latin typeface="Arial" pitchFamily="34" charset="0"/>
                <a:sym typeface="Symbol" pitchFamily="18" charset="2"/>
              </a:endParaRPr>
            </a:p>
            <a:p>
              <a:pPr algn="ctr"/>
              <a:r>
                <a:rPr lang="en-US" sz="1600" b="1">
                  <a:latin typeface="Arial" pitchFamily="34" charset="0"/>
                  <a:sym typeface="Symbol" pitchFamily="18" charset="2"/>
                </a:rPr>
                <a:t></a:t>
              </a:r>
              <a:r>
                <a:rPr lang="en-US" sz="1600" b="1" baseline="-25000">
                  <a:latin typeface="Arial" pitchFamily="34" charset="0"/>
                  <a:sym typeface="Symbol" pitchFamily="18" charset="2"/>
                </a:rPr>
                <a:t>Fe,eut</a:t>
              </a:r>
              <a:endParaRPr lang="en-US" sz="1600" b="1">
                <a:latin typeface="Arial" pitchFamily="34" charset="0"/>
                <a:sym typeface="Symbol" pitchFamily="18" charset="2"/>
              </a:endParaRPr>
            </a:p>
            <a:p>
              <a:pPr algn="ctr"/>
              <a:endParaRPr lang="en-US" sz="1600" b="1">
                <a:latin typeface="Arial" pitchFamily="34" charset="0"/>
                <a:sym typeface="Symbol" pitchFamily="18" charset="2"/>
              </a:endParaRPr>
            </a:p>
            <a:p>
              <a:pPr algn="ctr"/>
              <a:r>
                <a:rPr lang="en-US" sz="1600" b="1">
                  <a:latin typeface="Arial" pitchFamily="34" charset="0"/>
                  <a:sym typeface="Symbol" pitchFamily="18" charset="2"/>
                </a:rPr>
                <a:t></a:t>
              </a:r>
              <a:r>
                <a:rPr lang="en-US" sz="1600" b="1" baseline="-25000">
                  <a:latin typeface="Arial" pitchFamily="34" charset="0"/>
                  <a:sym typeface="Symbol" pitchFamily="18" charset="2"/>
                </a:rPr>
                <a:t>Fe,IZ,1</a:t>
              </a:r>
              <a:endParaRPr lang="en-US" sz="1600" b="1">
                <a:latin typeface="Arial" pitchFamily="34" charset="0"/>
                <a:sym typeface="Symbol" pitchFamily="18" charset="2"/>
              </a:endParaRPr>
            </a:p>
          </p:txBody>
        </p:sp>
        <p:sp>
          <p:nvSpPr>
            <p:cNvPr id="491576" name="Rectangle 56"/>
            <p:cNvSpPr>
              <a:spLocks noChangeArrowheads="1"/>
            </p:cNvSpPr>
            <p:nvPr/>
          </p:nvSpPr>
          <p:spPr bwMode="auto">
            <a:xfrm>
              <a:off x="2056" y="904"/>
              <a:ext cx="3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ru-RU" b="1">
                <a:solidFill>
                  <a:srgbClr val="000000"/>
                </a:solidFill>
              </a:endParaRPr>
            </a:p>
          </p:txBody>
        </p:sp>
        <p:grpSp>
          <p:nvGrpSpPr>
            <p:cNvPr id="491577" name="Group 57"/>
            <p:cNvGrpSpPr>
              <a:grpSpLocks/>
            </p:cNvGrpSpPr>
            <p:nvPr/>
          </p:nvGrpSpPr>
          <p:grpSpPr bwMode="auto">
            <a:xfrm>
              <a:off x="2121" y="690"/>
              <a:ext cx="1305" cy="1577"/>
              <a:chOff x="2803" y="2504"/>
              <a:chExt cx="3261" cy="3943"/>
            </a:xfrm>
          </p:grpSpPr>
          <p:sp>
            <p:nvSpPr>
              <p:cNvPr id="491578" name="Line 58"/>
              <p:cNvSpPr>
                <a:spLocks noChangeAspect="1" noChangeShapeType="1"/>
              </p:cNvSpPr>
              <p:nvPr/>
            </p:nvSpPr>
            <p:spPr bwMode="auto">
              <a:xfrm flipH="1">
                <a:off x="2897" y="2504"/>
                <a:ext cx="2" cy="3943"/>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1579" name="Line 59"/>
              <p:cNvSpPr>
                <a:spLocks noChangeAspect="1" noChangeShapeType="1"/>
              </p:cNvSpPr>
              <p:nvPr/>
            </p:nvSpPr>
            <p:spPr bwMode="auto">
              <a:xfrm flipV="1">
                <a:off x="2897" y="6444"/>
                <a:ext cx="3167" cy="3"/>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1580" name="Freeform 60"/>
              <p:cNvSpPr>
                <a:spLocks noChangeAspect="1"/>
              </p:cNvSpPr>
              <p:nvPr/>
            </p:nvSpPr>
            <p:spPr bwMode="auto">
              <a:xfrm>
                <a:off x="3223" y="2950"/>
                <a:ext cx="2181" cy="2875"/>
              </a:xfrm>
              <a:custGeom>
                <a:avLst/>
                <a:gdLst>
                  <a:gd name="T0" fmla="*/ 0 w 1716"/>
                  <a:gd name="T1" fmla="*/ 2486 h 2486"/>
                  <a:gd name="T2" fmla="*/ 55 w 1716"/>
                  <a:gd name="T3" fmla="*/ 2255 h 2486"/>
                  <a:gd name="T4" fmla="*/ 154 w 1716"/>
                  <a:gd name="T5" fmla="*/ 1958 h 2486"/>
                  <a:gd name="T6" fmla="*/ 297 w 1716"/>
                  <a:gd name="T7" fmla="*/ 1595 h 2486"/>
                  <a:gd name="T8" fmla="*/ 473 w 1716"/>
                  <a:gd name="T9" fmla="*/ 1298 h 2486"/>
                  <a:gd name="T10" fmla="*/ 638 w 1716"/>
                  <a:gd name="T11" fmla="*/ 1023 h 2486"/>
                  <a:gd name="T12" fmla="*/ 814 w 1716"/>
                  <a:gd name="T13" fmla="*/ 759 h 2486"/>
                  <a:gd name="T14" fmla="*/ 1078 w 1716"/>
                  <a:gd name="T15" fmla="*/ 473 h 2486"/>
                  <a:gd name="T16" fmla="*/ 1386 w 1716"/>
                  <a:gd name="T17" fmla="*/ 187 h 2486"/>
                  <a:gd name="T18" fmla="*/ 1716 w 1716"/>
                  <a:gd name="T19" fmla="*/ 0 h 2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6" h="2486">
                    <a:moveTo>
                      <a:pt x="0" y="2486"/>
                    </a:moveTo>
                    <a:lnTo>
                      <a:pt x="55" y="2255"/>
                    </a:lnTo>
                    <a:lnTo>
                      <a:pt x="154" y="1958"/>
                    </a:lnTo>
                    <a:lnTo>
                      <a:pt x="297" y="1595"/>
                    </a:lnTo>
                    <a:lnTo>
                      <a:pt x="473" y="1298"/>
                    </a:lnTo>
                    <a:lnTo>
                      <a:pt x="638" y="1023"/>
                    </a:lnTo>
                    <a:lnTo>
                      <a:pt x="814" y="759"/>
                    </a:lnTo>
                    <a:lnTo>
                      <a:pt x="1078" y="473"/>
                    </a:lnTo>
                    <a:lnTo>
                      <a:pt x="1386" y="187"/>
                    </a:lnTo>
                    <a:lnTo>
                      <a:pt x="1716" y="0"/>
                    </a:lnTo>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91581" name="Freeform 61"/>
              <p:cNvSpPr>
                <a:spLocks noChangeAspect="1"/>
              </p:cNvSpPr>
              <p:nvPr/>
            </p:nvSpPr>
            <p:spPr bwMode="auto">
              <a:xfrm>
                <a:off x="3505" y="4300"/>
                <a:ext cx="2329" cy="1624"/>
              </a:xfrm>
              <a:custGeom>
                <a:avLst/>
                <a:gdLst>
                  <a:gd name="T0" fmla="*/ 0 w 1903"/>
                  <a:gd name="T1" fmla="*/ 1375 h 1375"/>
                  <a:gd name="T2" fmla="*/ 132 w 1903"/>
                  <a:gd name="T3" fmla="*/ 1210 h 1375"/>
                  <a:gd name="T4" fmla="*/ 330 w 1903"/>
                  <a:gd name="T5" fmla="*/ 979 h 1375"/>
                  <a:gd name="T6" fmla="*/ 561 w 1903"/>
                  <a:gd name="T7" fmla="*/ 748 h 1375"/>
                  <a:gd name="T8" fmla="*/ 781 w 1903"/>
                  <a:gd name="T9" fmla="*/ 528 h 1375"/>
                  <a:gd name="T10" fmla="*/ 1045 w 1903"/>
                  <a:gd name="T11" fmla="*/ 330 h 1375"/>
                  <a:gd name="T12" fmla="*/ 1243 w 1903"/>
                  <a:gd name="T13" fmla="*/ 198 h 1375"/>
                  <a:gd name="T14" fmla="*/ 1595 w 1903"/>
                  <a:gd name="T15" fmla="*/ 55 h 1375"/>
                  <a:gd name="T16" fmla="*/ 1903 w 1903"/>
                  <a:gd name="T17" fmla="*/ 0 h 1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3" h="1375">
                    <a:moveTo>
                      <a:pt x="0" y="1375"/>
                    </a:moveTo>
                    <a:lnTo>
                      <a:pt x="132" y="1210"/>
                    </a:lnTo>
                    <a:lnTo>
                      <a:pt x="330" y="979"/>
                    </a:lnTo>
                    <a:lnTo>
                      <a:pt x="561" y="748"/>
                    </a:lnTo>
                    <a:lnTo>
                      <a:pt x="781" y="528"/>
                    </a:lnTo>
                    <a:lnTo>
                      <a:pt x="1045" y="330"/>
                    </a:lnTo>
                    <a:lnTo>
                      <a:pt x="1243" y="198"/>
                    </a:lnTo>
                    <a:lnTo>
                      <a:pt x="1595" y="55"/>
                    </a:lnTo>
                    <a:lnTo>
                      <a:pt x="1903" y="0"/>
                    </a:lnTo>
                  </a:path>
                </a:pathLst>
              </a:custGeom>
              <a:noFill/>
              <a:ln w="28575"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91582" name="Line 62"/>
              <p:cNvSpPr>
                <a:spLocks noChangeAspect="1" noChangeShapeType="1"/>
              </p:cNvSpPr>
              <p:nvPr/>
            </p:nvSpPr>
            <p:spPr bwMode="auto">
              <a:xfrm>
                <a:off x="2886" y="3099"/>
                <a:ext cx="2221" cy="0"/>
              </a:xfrm>
              <a:prstGeom prst="line">
                <a:avLst/>
              </a:prstGeom>
              <a:noFill/>
              <a:ln w="28575">
                <a:solidFill>
                  <a:srgbClr val="000000"/>
                </a:solidFill>
                <a:prstDash val="lgDash"/>
                <a:round/>
                <a:headEnd type="triangle" w="med" len="med"/>
                <a:tailEnd/>
              </a:ln>
              <a:extLst>
                <a:ext uri="{909E8E84-426E-40DD-AFC4-6F175D3DCCD1}">
                  <a14:hiddenFill xmlns:a14="http://schemas.microsoft.com/office/drawing/2010/main">
                    <a:noFill/>
                  </a14:hiddenFill>
                </a:ext>
              </a:extLst>
            </p:spPr>
            <p:txBody>
              <a:bodyPr/>
              <a:lstStyle/>
              <a:p>
                <a:endParaRPr lang="de-DE"/>
              </a:p>
            </p:txBody>
          </p:sp>
          <p:sp>
            <p:nvSpPr>
              <p:cNvPr id="491583" name="Line 63"/>
              <p:cNvSpPr>
                <a:spLocks noChangeAspect="1" noChangeShapeType="1"/>
              </p:cNvSpPr>
              <p:nvPr/>
            </p:nvSpPr>
            <p:spPr bwMode="auto">
              <a:xfrm>
                <a:off x="5107" y="3087"/>
                <a:ext cx="14" cy="3345"/>
              </a:xfrm>
              <a:prstGeom prst="line">
                <a:avLst/>
              </a:prstGeom>
              <a:noFill/>
              <a:ln w="28575">
                <a:solidFill>
                  <a:srgbClr val="000000"/>
                </a:solidFill>
                <a:prstDash val="lgDash"/>
                <a:round/>
                <a:headEnd/>
                <a:tailEnd/>
              </a:ln>
              <a:extLst>
                <a:ext uri="{909E8E84-426E-40DD-AFC4-6F175D3DCCD1}">
                  <a14:hiddenFill xmlns:a14="http://schemas.microsoft.com/office/drawing/2010/main">
                    <a:noFill/>
                  </a14:hiddenFill>
                </a:ext>
              </a:extLst>
            </p:spPr>
            <p:txBody>
              <a:bodyPr/>
              <a:lstStyle/>
              <a:p>
                <a:endParaRPr lang="de-DE"/>
              </a:p>
            </p:txBody>
          </p:sp>
          <p:sp>
            <p:nvSpPr>
              <p:cNvPr id="491584" name="Line 64"/>
              <p:cNvSpPr>
                <a:spLocks noChangeAspect="1" noChangeShapeType="1"/>
              </p:cNvSpPr>
              <p:nvPr/>
            </p:nvSpPr>
            <p:spPr bwMode="auto">
              <a:xfrm flipH="1">
                <a:off x="2912" y="4486"/>
                <a:ext cx="2195" cy="0"/>
              </a:xfrm>
              <a:prstGeom prst="line">
                <a:avLst/>
              </a:prstGeom>
              <a:noFill/>
              <a:ln w="28575">
                <a:solidFill>
                  <a:srgbClr val="00000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91585" name="Text Box 65"/>
              <p:cNvSpPr txBox="1">
                <a:spLocks noChangeAspect="1" noChangeArrowheads="1"/>
              </p:cNvSpPr>
              <p:nvPr/>
            </p:nvSpPr>
            <p:spPr bwMode="auto">
              <a:xfrm>
                <a:off x="5417" y="4573"/>
                <a:ext cx="364" cy="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600" b="1">
                    <a:latin typeface="Times New Roman" pitchFamily="18" charset="0"/>
                  </a:rPr>
                  <a:t>1</a:t>
                </a:r>
                <a:endParaRPr lang="ru-RU"/>
              </a:p>
            </p:txBody>
          </p:sp>
          <p:sp>
            <p:nvSpPr>
              <p:cNvPr id="491586" name="Text Box 66"/>
              <p:cNvSpPr txBox="1">
                <a:spLocks noChangeAspect="1" noChangeArrowheads="1"/>
              </p:cNvSpPr>
              <p:nvPr/>
            </p:nvSpPr>
            <p:spPr bwMode="auto">
              <a:xfrm>
                <a:off x="5350" y="3173"/>
                <a:ext cx="431" cy="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600" b="1">
                    <a:latin typeface="Times New Roman" pitchFamily="18" charset="0"/>
                  </a:rPr>
                  <a:t>2</a:t>
                </a:r>
                <a:endParaRPr lang="ru-RU" b="1"/>
              </a:p>
            </p:txBody>
          </p:sp>
          <p:sp>
            <p:nvSpPr>
              <p:cNvPr id="491587" name="Line 67"/>
              <p:cNvSpPr>
                <a:spLocks noChangeAspect="1" noChangeShapeType="1"/>
              </p:cNvSpPr>
              <p:nvPr/>
            </p:nvSpPr>
            <p:spPr bwMode="auto">
              <a:xfrm>
                <a:off x="5322" y="2987"/>
                <a:ext cx="202" cy="32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1588" name="Line 68"/>
              <p:cNvSpPr>
                <a:spLocks noChangeAspect="1" noChangeShapeType="1"/>
              </p:cNvSpPr>
              <p:nvPr/>
            </p:nvSpPr>
            <p:spPr bwMode="auto">
              <a:xfrm>
                <a:off x="5336" y="4425"/>
                <a:ext cx="201" cy="32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1589" name="Line 69"/>
              <p:cNvSpPr>
                <a:spLocks noChangeShapeType="1"/>
              </p:cNvSpPr>
              <p:nvPr/>
            </p:nvSpPr>
            <p:spPr bwMode="auto">
              <a:xfrm>
                <a:off x="2803" y="3795"/>
                <a:ext cx="18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sp>
          <p:nvSpPr>
            <p:cNvPr id="491590" name="Text Box 70"/>
            <p:cNvSpPr txBox="1">
              <a:spLocks noChangeArrowheads="1"/>
            </p:cNvSpPr>
            <p:nvPr/>
          </p:nvSpPr>
          <p:spPr bwMode="auto">
            <a:xfrm>
              <a:off x="2830" y="2303"/>
              <a:ext cx="5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endParaRPr lang="ru-RU" sz="1800">
                <a:latin typeface="Arial" pitchFamily="34" charset="0"/>
              </a:endParaRPr>
            </a:p>
          </p:txBody>
        </p:sp>
        <p:graphicFrame>
          <p:nvGraphicFramePr>
            <p:cNvPr id="491591" name="Object 71"/>
            <p:cNvGraphicFramePr>
              <a:graphicFrameLocks noChangeAspect="1"/>
            </p:cNvGraphicFramePr>
            <p:nvPr/>
          </p:nvGraphicFramePr>
          <p:xfrm>
            <a:off x="2736" y="2312"/>
            <a:ext cx="502" cy="268"/>
          </p:xfrm>
          <a:graphic>
            <a:graphicData uri="http://schemas.openxmlformats.org/presentationml/2006/ole">
              <mc:AlternateContent xmlns:mc="http://schemas.openxmlformats.org/markup-compatibility/2006">
                <mc:Choice xmlns:v="urn:schemas-microsoft-com:vml" Requires="v">
                  <p:oleObj spid="_x0000_s491620" name="Формула" r:id="rId15" imgW="533169" imgH="279279" progId="Equation.3">
                    <p:embed/>
                  </p:oleObj>
                </mc:Choice>
                <mc:Fallback>
                  <p:oleObj name="Формула" r:id="rId15" imgW="533169" imgH="279279" progId="Equation.3">
                    <p:embed/>
                    <p:pic>
                      <p:nvPicPr>
                        <p:cNvPr id="0" name="Object 7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736" y="2312"/>
                          <a:ext cx="502" cy="26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1592" name="Object 72"/>
            <p:cNvGraphicFramePr>
              <a:graphicFrameLocks noChangeAspect="1"/>
            </p:cNvGraphicFramePr>
            <p:nvPr/>
          </p:nvGraphicFramePr>
          <p:xfrm>
            <a:off x="3310" y="2300"/>
            <a:ext cx="262" cy="244"/>
          </p:xfrm>
          <a:graphic>
            <a:graphicData uri="http://schemas.openxmlformats.org/presentationml/2006/ole">
              <mc:AlternateContent xmlns:mc="http://schemas.openxmlformats.org/markup-compatibility/2006">
                <mc:Choice xmlns:v="urn:schemas-microsoft-com:vml" Requires="v">
                  <p:oleObj spid="_x0000_s491621" name="Формула" r:id="rId17" imgW="279360" imgH="228600" progId="Equation.3">
                    <p:embed/>
                  </p:oleObj>
                </mc:Choice>
                <mc:Fallback>
                  <p:oleObj name="Формула" r:id="rId17" imgW="279360" imgH="228600" progId="Equation.3">
                    <p:embed/>
                    <p:pic>
                      <p:nvPicPr>
                        <p:cNvPr id="0" name="Object 7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310" y="2300"/>
                          <a:ext cx="262" cy="2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491593" name="Text Box 73"/>
          <p:cNvSpPr txBox="1">
            <a:spLocks noChangeArrowheads="1"/>
          </p:cNvSpPr>
          <p:nvPr/>
        </p:nvSpPr>
        <p:spPr bwMode="auto">
          <a:xfrm>
            <a:off x="5734050" y="1638300"/>
            <a:ext cx="434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ru-RU" sz="1600">
                <a:latin typeface="Arial" pitchFamily="34" charset="0"/>
              </a:rPr>
              <a:t>(</a:t>
            </a:r>
            <a:r>
              <a:rPr lang="en-US" sz="1600">
                <a:latin typeface="Arial" pitchFamily="34" charset="0"/>
              </a:rPr>
              <a:t>II</a:t>
            </a:r>
            <a:r>
              <a:rPr lang="ru-RU" sz="1600">
                <a:latin typeface="Arial" pitchFamily="34" charset="0"/>
              </a:rPr>
              <a:t>)</a:t>
            </a:r>
          </a:p>
        </p:txBody>
      </p:sp>
      <p:sp>
        <p:nvSpPr>
          <p:cNvPr id="491594" name="Text Box 74"/>
          <p:cNvSpPr txBox="1">
            <a:spLocks noChangeArrowheads="1"/>
          </p:cNvSpPr>
          <p:nvPr/>
        </p:nvSpPr>
        <p:spPr bwMode="auto">
          <a:xfrm>
            <a:off x="5716588" y="1243013"/>
            <a:ext cx="377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ru-RU" sz="1600">
                <a:latin typeface="Arial" pitchFamily="34" charset="0"/>
              </a:rPr>
              <a:t>(</a:t>
            </a:r>
            <a:r>
              <a:rPr lang="en-US" sz="1600">
                <a:latin typeface="Arial" pitchFamily="34" charset="0"/>
              </a:rPr>
              <a:t>I</a:t>
            </a:r>
            <a:r>
              <a:rPr lang="ru-RU" sz="1600">
                <a:latin typeface="Arial" pitchFamily="34" charset="0"/>
              </a:rPr>
              <a:t>)</a:t>
            </a:r>
          </a:p>
        </p:txBody>
      </p:sp>
      <p:sp>
        <p:nvSpPr>
          <p:cNvPr id="491595" name="Text Box 75"/>
          <p:cNvSpPr txBox="1">
            <a:spLocks noChangeArrowheads="1"/>
          </p:cNvSpPr>
          <p:nvPr/>
        </p:nvSpPr>
        <p:spPr bwMode="auto">
          <a:xfrm>
            <a:off x="5724525" y="2536825"/>
            <a:ext cx="492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ru-RU" sz="1600">
                <a:latin typeface="Arial" pitchFamily="34" charset="0"/>
              </a:rPr>
              <a:t>(</a:t>
            </a:r>
            <a:r>
              <a:rPr lang="en-US" sz="1600">
                <a:latin typeface="Arial" pitchFamily="34" charset="0"/>
              </a:rPr>
              <a:t>III</a:t>
            </a:r>
            <a:r>
              <a:rPr lang="ru-RU" sz="1600">
                <a:latin typeface="Arial" pitchFamily="34" charset="0"/>
              </a:rPr>
              <a:t>)</a:t>
            </a:r>
          </a:p>
        </p:txBody>
      </p:sp>
      <p:sp>
        <p:nvSpPr>
          <p:cNvPr id="491596" name="Text Box 76"/>
          <p:cNvSpPr txBox="1">
            <a:spLocks noChangeArrowheads="1"/>
          </p:cNvSpPr>
          <p:nvPr/>
        </p:nvSpPr>
        <p:spPr bwMode="auto">
          <a:xfrm>
            <a:off x="5775325" y="3324225"/>
            <a:ext cx="4556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ru-RU" sz="1600">
                <a:latin typeface="Arial" pitchFamily="34" charset="0"/>
              </a:rPr>
              <a:t>(</a:t>
            </a:r>
            <a:r>
              <a:rPr lang="en-US" sz="1600">
                <a:latin typeface="Arial" pitchFamily="34" charset="0"/>
              </a:rPr>
              <a:t>V</a:t>
            </a:r>
            <a:r>
              <a:rPr lang="ru-RU" sz="1600">
                <a:latin typeface="Arial" pitchFamily="34" charset="0"/>
              </a:rPr>
              <a:t>)</a:t>
            </a:r>
          </a:p>
        </p:txBody>
      </p:sp>
      <p:sp>
        <p:nvSpPr>
          <p:cNvPr id="491597" name="Text Box 77"/>
          <p:cNvSpPr txBox="1">
            <a:spLocks noChangeArrowheads="1"/>
          </p:cNvSpPr>
          <p:nvPr/>
        </p:nvSpPr>
        <p:spPr bwMode="auto">
          <a:xfrm>
            <a:off x="5762625" y="2955925"/>
            <a:ext cx="5127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ru-RU" sz="1600">
                <a:latin typeface="Arial" pitchFamily="34" charset="0"/>
              </a:rPr>
              <a:t>(</a:t>
            </a:r>
            <a:r>
              <a:rPr lang="en-US" sz="1600">
                <a:latin typeface="Arial" pitchFamily="34" charset="0"/>
              </a:rPr>
              <a:t>IV</a:t>
            </a:r>
            <a:r>
              <a:rPr lang="ru-RU" sz="1600">
                <a:latin typeface="Arial" pitchFamily="34" charset="0"/>
              </a:rPr>
              <a:t>)</a:t>
            </a:r>
          </a:p>
        </p:txBody>
      </p:sp>
      <p:sp>
        <p:nvSpPr>
          <p:cNvPr id="491598" name="Text Box 78"/>
          <p:cNvSpPr txBox="1">
            <a:spLocks noChangeArrowheads="1"/>
          </p:cNvSpPr>
          <p:nvPr/>
        </p:nvSpPr>
        <p:spPr bwMode="auto">
          <a:xfrm>
            <a:off x="3713163" y="5330825"/>
            <a:ext cx="5227637"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600" b="1">
                <a:solidFill>
                  <a:srgbClr val="000066"/>
                </a:solidFill>
                <a:latin typeface="Arial" pitchFamily="34" charset="0"/>
              </a:rPr>
              <a:t>A solution of system of the equations (I)…(V) yields all the unknown parameters, including the temperature at the IZ boundary</a:t>
            </a:r>
            <a:endParaRPr lang="ru-RU" sz="1600" b="1">
              <a:solidFill>
                <a:srgbClr val="000066"/>
              </a:solidFill>
              <a:latin typeface="Arial" pitchFamily="34" charset="0"/>
            </a:endParaRPr>
          </a:p>
          <a:p>
            <a:endParaRPr lang="ru-RU" sz="1600" b="1">
              <a:solidFill>
                <a:srgbClr val="000066"/>
              </a:solidFill>
              <a:latin typeface="Arial" pitchFamily="34" charset="0"/>
            </a:endParaRPr>
          </a:p>
        </p:txBody>
      </p:sp>
      <p:grpSp>
        <p:nvGrpSpPr>
          <p:cNvPr id="491599" name="Group 79"/>
          <p:cNvGrpSpPr>
            <a:grpSpLocks/>
          </p:cNvGrpSpPr>
          <p:nvPr/>
        </p:nvGrpSpPr>
        <p:grpSpPr bwMode="auto">
          <a:xfrm>
            <a:off x="569913" y="3925888"/>
            <a:ext cx="3179762" cy="1604962"/>
            <a:chOff x="359" y="2473"/>
            <a:chExt cx="2003" cy="1011"/>
          </a:xfrm>
        </p:grpSpPr>
        <p:sp>
          <p:nvSpPr>
            <p:cNvPr id="491600" name="Line 80"/>
            <p:cNvSpPr>
              <a:spLocks noChangeAspect="1" noChangeShapeType="1"/>
            </p:cNvSpPr>
            <p:nvPr/>
          </p:nvSpPr>
          <p:spPr bwMode="auto">
            <a:xfrm>
              <a:off x="359" y="3482"/>
              <a:ext cx="168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1601" name="Line 81"/>
            <p:cNvSpPr>
              <a:spLocks noChangeAspect="1" noChangeShapeType="1"/>
            </p:cNvSpPr>
            <p:nvPr/>
          </p:nvSpPr>
          <p:spPr bwMode="auto">
            <a:xfrm flipV="1">
              <a:off x="364" y="2518"/>
              <a:ext cx="0" cy="95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1602" name="Line 82"/>
            <p:cNvSpPr>
              <a:spLocks noChangeAspect="1" noChangeShapeType="1"/>
            </p:cNvSpPr>
            <p:nvPr/>
          </p:nvSpPr>
          <p:spPr bwMode="auto">
            <a:xfrm flipV="1">
              <a:off x="2038" y="2473"/>
              <a:ext cx="0" cy="1009"/>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1603" name="Line 83"/>
            <p:cNvSpPr>
              <a:spLocks noChangeAspect="1" noChangeShapeType="1"/>
            </p:cNvSpPr>
            <p:nvPr/>
          </p:nvSpPr>
          <p:spPr bwMode="auto">
            <a:xfrm>
              <a:off x="359" y="3151"/>
              <a:ext cx="168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1604" name="Line 84"/>
            <p:cNvSpPr>
              <a:spLocks noChangeAspect="1" noChangeShapeType="1"/>
            </p:cNvSpPr>
            <p:nvPr/>
          </p:nvSpPr>
          <p:spPr bwMode="auto">
            <a:xfrm flipH="1" flipV="1">
              <a:off x="371" y="2588"/>
              <a:ext cx="933" cy="414"/>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91605" name="Line 85"/>
            <p:cNvSpPr>
              <a:spLocks noChangeAspect="1" noChangeShapeType="1"/>
            </p:cNvSpPr>
            <p:nvPr/>
          </p:nvSpPr>
          <p:spPr bwMode="auto">
            <a:xfrm flipV="1">
              <a:off x="1296" y="2987"/>
              <a:ext cx="9" cy="484"/>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491606" name="Line 86"/>
            <p:cNvSpPr>
              <a:spLocks noChangeAspect="1" noChangeShapeType="1"/>
            </p:cNvSpPr>
            <p:nvPr/>
          </p:nvSpPr>
          <p:spPr bwMode="auto">
            <a:xfrm>
              <a:off x="847" y="3144"/>
              <a:ext cx="3" cy="333"/>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491607" name="Line 87"/>
            <p:cNvSpPr>
              <a:spLocks noChangeAspect="1" noChangeShapeType="1"/>
            </p:cNvSpPr>
            <p:nvPr/>
          </p:nvSpPr>
          <p:spPr bwMode="auto">
            <a:xfrm>
              <a:off x="1491" y="2913"/>
              <a:ext cx="0" cy="571"/>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491608" name="Text Box 88"/>
            <p:cNvSpPr txBox="1">
              <a:spLocks noChangeArrowheads="1"/>
            </p:cNvSpPr>
            <p:nvPr/>
          </p:nvSpPr>
          <p:spPr bwMode="auto">
            <a:xfrm>
              <a:off x="2036" y="3024"/>
              <a:ext cx="32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T</a:t>
              </a:r>
              <a:r>
                <a:rPr lang="en-US" sz="1600" b="1" baseline="-25000">
                  <a:latin typeface="Arial" pitchFamily="34" charset="0"/>
                </a:rPr>
                <a:t>eut</a:t>
              </a:r>
              <a:endParaRPr lang="ru-RU" sz="1600" b="1">
                <a:latin typeface="Arial" pitchFamily="34" charset="0"/>
              </a:endParaRPr>
            </a:p>
          </p:txBody>
        </p:sp>
        <p:sp>
          <p:nvSpPr>
            <p:cNvPr id="491609" name="Oval 89"/>
            <p:cNvSpPr>
              <a:spLocks noChangeArrowheads="1"/>
            </p:cNvSpPr>
            <p:nvPr/>
          </p:nvSpPr>
          <p:spPr bwMode="auto">
            <a:xfrm>
              <a:off x="822" y="3130"/>
              <a:ext cx="40" cy="56"/>
            </a:xfrm>
            <a:prstGeom prst="ellipse">
              <a:avLst/>
            </a:prstGeom>
            <a:solidFill>
              <a:schemeClr val="tx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91610" name="Oval 90"/>
            <p:cNvSpPr>
              <a:spLocks noChangeArrowheads="1"/>
            </p:cNvSpPr>
            <p:nvPr/>
          </p:nvSpPr>
          <p:spPr bwMode="auto">
            <a:xfrm>
              <a:off x="1459" y="2867"/>
              <a:ext cx="40" cy="56"/>
            </a:xfrm>
            <a:prstGeom prst="ellipse">
              <a:avLst/>
            </a:prstGeom>
            <a:solidFill>
              <a:schemeClr val="tx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91611" name="Text Box 91"/>
            <p:cNvSpPr txBox="1">
              <a:spLocks noChangeArrowheads="1"/>
            </p:cNvSpPr>
            <p:nvPr/>
          </p:nvSpPr>
          <p:spPr bwMode="auto">
            <a:xfrm>
              <a:off x="739" y="2920"/>
              <a:ext cx="17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1</a:t>
              </a:r>
              <a:endParaRPr lang="ru-RU" sz="1600" b="1">
                <a:latin typeface="Arial" pitchFamily="34" charset="0"/>
              </a:endParaRPr>
            </a:p>
          </p:txBody>
        </p:sp>
        <p:sp>
          <p:nvSpPr>
            <p:cNvPr id="491612" name="Text Box 92"/>
            <p:cNvSpPr txBox="1">
              <a:spLocks noChangeArrowheads="1"/>
            </p:cNvSpPr>
            <p:nvPr/>
          </p:nvSpPr>
          <p:spPr bwMode="auto">
            <a:xfrm>
              <a:off x="1342" y="2678"/>
              <a:ext cx="18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2</a:t>
              </a:r>
              <a:endParaRPr lang="ru-RU" sz="1600" b="1">
                <a:latin typeface="Arial" pitchFamily="34" charset="0"/>
              </a:endParaRPr>
            </a:p>
          </p:txBody>
        </p:sp>
        <p:sp>
          <p:nvSpPr>
            <p:cNvPr id="491613" name="Line 93"/>
            <p:cNvSpPr>
              <a:spLocks noChangeShapeType="1"/>
            </p:cNvSpPr>
            <p:nvPr/>
          </p:nvSpPr>
          <p:spPr bwMode="auto">
            <a:xfrm flipV="1">
              <a:off x="1290" y="2592"/>
              <a:ext cx="756" cy="41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Tree>
  </p:cSld>
  <p:clrMapOvr>
    <a:masterClrMapping/>
  </p:clrMapOvr>
  <p:transition advClick="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4"/>
          <p:cNvSpPr>
            <a:spLocks noGrp="1"/>
          </p:cNvSpPr>
          <p:nvPr>
            <p:ph type="sldNum" sz="quarter" idx="10"/>
          </p:nvPr>
        </p:nvSpPr>
        <p:spPr/>
        <p:txBody>
          <a:bodyPr/>
          <a:lstStyle/>
          <a:p>
            <a:r>
              <a:rPr lang="en-GB"/>
              <a:t>                                                 3</a:t>
            </a:r>
            <a:r>
              <a:rPr lang="en-US" sz="1200" baseline="30000"/>
              <a:t>rd </a:t>
            </a:r>
            <a:r>
              <a:rPr lang="en-US" sz="1200"/>
              <a:t>METCOR-P Project Meeting, 27.05.2009,  St Petersburg</a:t>
            </a:r>
            <a:r>
              <a:rPr lang="en-US"/>
              <a:t>    </a:t>
            </a:r>
            <a:r>
              <a:rPr lang="en-GB"/>
              <a:t> </a:t>
            </a:r>
            <a:fld id="{AE93AA76-D725-4CE2-A7E2-8C61FEF0CD42}" type="slidenum">
              <a:rPr lang="en-GB"/>
              <a:pPr/>
              <a:t>17</a:t>
            </a:fld>
            <a:endParaRPr lang="en-GB"/>
          </a:p>
        </p:txBody>
      </p:sp>
      <p:sp>
        <p:nvSpPr>
          <p:cNvPr id="494594" name="Rectangle 2"/>
          <p:cNvSpPr>
            <a:spLocks noGrp="1" noChangeArrowheads="1"/>
          </p:cNvSpPr>
          <p:nvPr>
            <p:ph type="title"/>
          </p:nvPr>
        </p:nvSpPr>
        <p:spPr>
          <a:xfrm>
            <a:off x="685800" y="290513"/>
            <a:ext cx="7772400" cy="639762"/>
          </a:xfrm>
        </p:spPr>
        <p:txBody>
          <a:bodyPr/>
          <a:lstStyle/>
          <a:p>
            <a:r>
              <a:rPr lang="en-US" sz="2400"/>
              <a:t>Final position of the IZ boundary in METCOR (3)</a:t>
            </a:r>
            <a:endParaRPr lang="ru-RU" sz="2400"/>
          </a:p>
        </p:txBody>
      </p:sp>
      <p:sp>
        <p:nvSpPr>
          <p:cNvPr id="494595" name="Rectangle 3"/>
          <p:cNvSpPr>
            <a:spLocks noChangeArrowheads="1"/>
          </p:cNvSpPr>
          <p:nvPr/>
        </p:nvSpPr>
        <p:spPr bwMode="auto">
          <a:xfrm>
            <a:off x="4787900" y="1397000"/>
            <a:ext cx="3810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defTabSz="762000">
              <a:spcBef>
                <a:spcPct val="20000"/>
              </a:spcBef>
              <a:buFont typeface="Wingdings" pitchFamily="2" charset="2"/>
              <a:buChar char="Ø"/>
            </a:pPr>
            <a:r>
              <a:rPr lang="en-US" b="1"/>
              <a:t>The number of tests is insufficient for a generalization</a:t>
            </a:r>
            <a:endParaRPr lang="ru-RU" b="1"/>
          </a:p>
          <a:p>
            <a:pPr marL="342900" indent="-342900" defTabSz="762000">
              <a:spcBef>
                <a:spcPct val="20000"/>
              </a:spcBef>
              <a:buFont typeface="Wingdings" pitchFamily="2" charset="2"/>
              <a:buChar char="Ø"/>
            </a:pPr>
            <a:r>
              <a:rPr lang="en-US" b="1"/>
              <a:t>Other conditions being equal,</a:t>
            </a:r>
            <a:r>
              <a:rPr lang="ru-RU" b="1"/>
              <a:t> </a:t>
            </a:r>
            <a:r>
              <a:rPr lang="en-US" b="1"/>
              <a:t>a bigger</a:t>
            </a:r>
            <a:r>
              <a:rPr lang="ru-RU" b="1"/>
              <a:t> С</a:t>
            </a:r>
            <a:r>
              <a:rPr lang="en-US" b="1" baseline="-25000"/>
              <a:t>n</a:t>
            </a:r>
            <a:r>
              <a:rPr lang="ru-RU" b="1"/>
              <a:t> </a:t>
            </a:r>
            <a:r>
              <a:rPr lang="en-US" b="1"/>
              <a:t>determines a bigger </a:t>
            </a:r>
            <a:r>
              <a:rPr lang="ru-RU" b="1">
                <a:sym typeface="Symbol" pitchFamily="18" charset="2"/>
              </a:rPr>
              <a:t></a:t>
            </a:r>
            <a:r>
              <a:rPr lang="en-US" b="1" baseline="-25000">
                <a:sym typeface="Symbol" pitchFamily="18" charset="2"/>
              </a:rPr>
              <a:t>Fe,IZ</a:t>
            </a:r>
            <a:r>
              <a:rPr lang="en-US" b="1">
                <a:sym typeface="Symbol" pitchFamily="18" charset="2"/>
              </a:rPr>
              <a:t> , like in MASCA</a:t>
            </a:r>
          </a:p>
          <a:p>
            <a:pPr marL="342900" indent="-342900" defTabSz="762000">
              <a:spcBef>
                <a:spcPct val="20000"/>
              </a:spcBef>
              <a:buFont typeface="Wingdings" pitchFamily="2" charset="2"/>
              <a:buChar char="Ø"/>
            </a:pPr>
            <a:r>
              <a:rPr lang="en-US" b="1"/>
              <a:t>Other conditions being equal,</a:t>
            </a:r>
            <a:r>
              <a:rPr lang="ru-RU" b="1">
                <a:sym typeface="Symbol" pitchFamily="18" charset="2"/>
              </a:rPr>
              <a:t> </a:t>
            </a:r>
            <a:r>
              <a:rPr lang="en-US" b="1" baseline="-25000">
                <a:sym typeface="Symbol" pitchFamily="18" charset="2"/>
              </a:rPr>
              <a:t>Fe,IZ</a:t>
            </a:r>
            <a:r>
              <a:rPr lang="en-US" b="1">
                <a:sym typeface="Symbol" pitchFamily="18" charset="2"/>
              </a:rPr>
              <a:t> is bigger for a three-liquid system than for a two-liquid one</a:t>
            </a:r>
            <a:endParaRPr lang="ru-RU" b="1">
              <a:sym typeface="Symbol" pitchFamily="18" charset="2"/>
            </a:endParaRPr>
          </a:p>
          <a:p>
            <a:pPr marL="342900" indent="-342900" defTabSz="762000">
              <a:spcBef>
                <a:spcPct val="20000"/>
              </a:spcBef>
              <a:buFont typeface="Wingdings" pitchFamily="2" charset="2"/>
              <a:buChar char="Ø"/>
            </a:pPr>
            <a:r>
              <a:rPr lang="en-US" b="1">
                <a:sym typeface="Symbol" pitchFamily="18" charset="2"/>
              </a:rPr>
              <a:t>Judging from</a:t>
            </a:r>
            <a:r>
              <a:rPr lang="ru-RU" b="1">
                <a:sym typeface="Symbol" pitchFamily="18" charset="2"/>
              </a:rPr>
              <a:t> МС7, </a:t>
            </a:r>
            <a:r>
              <a:rPr lang="en-US" b="1">
                <a:sym typeface="Symbol" pitchFamily="18" charset="2"/>
              </a:rPr>
              <a:t>when</a:t>
            </a:r>
            <a:r>
              <a:rPr lang="ru-RU" b="1">
                <a:sym typeface="Symbol" pitchFamily="18" charset="2"/>
              </a:rPr>
              <a:t>         </a:t>
            </a:r>
            <a:r>
              <a:rPr lang="en-US" b="1">
                <a:sym typeface="Symbol" pitchFamily="18" charset="2"/>
              </a:rPr>
              <a:t> 0, </a:t>
            </a:r>
            <a:r>
              <a:rPr lang="ru-RU" b="1">
                <a:sym typeface="Symbol" pitchFamily="18" charset="2"/>
              </a:rPr>
              <a:t></a:t>
            </a:r>
            <a:r>
              <a:rPr lang="en-US" b="1" baseline="-25000">
                <a:sym typeface="Symbol" pitchFamily="18" charset="2"/>
              </a:rPr>
              <a:t>Fe,IZ</a:t>
            </a:r>
            <a:r>
              <a:rPr lang="en-US" b="1">
                <a:sym typeface="Symbol" pitchFamily="18" charset="2"/>
              </a:rPr>
              <a:t> tends to the final value, unlike in MASCA</a:t>
            </a:r>
          </a:p>
          <a:p>
            <a:pPr marL="342900" indent="-342900" defTabSz="762000">
              <a:spcBef>
                <a:spcPct val="20000"/>
              </a:spcBef>
              <a:buFont typeface="Wingdings" pitchFamily="2" charset="2"/>
              <a:buChar char="Ø"/>
            </a:pPr>
            <a:endParaRPr lang="ru-RU" b="1">
              <a:sym typeface="Symbol" pitchFamily="18" charset="2"/>
            </a:endParaRPr>
          </a:p>
        </p:txBody>
      </p:sp>
      <p:graphicFrame>
        <p:nvGraphicFramePr>
          <p:cNvPr id="494596" name="Object 4"/>
          <p:cNvGraphicFramePr>
            <a:graphicFrameLocks noChangeAspect="1"/>
          </p:cNvGraphicFramePr>
          <p:nvPr>
            <p:ph sz="half" idx="2"/>
          </p:nvPr>
        </p:nvGraphicFramePr>
        <p:xfrm>
          <a:off x="8032750" y="4348163"/>
          <a:ext cx="476250" cy="357187"/>
        </p:xfrm>
        <a:graphic>
          <a:graphicData uri="http://schemas.openxmlformats.org/presentationml/2006/ole">
            <mc:AlternateContent xmlns:mc="http://schemas.openxmlformats.org/markup-compatibility/2006">
              <mc:Choice xmlns:v="urn:schemas-microsoft-com:vml" Requires="v">
                <p:oleObj spid="_x0000_s494601" name="Формула" r:id="rId4" imgW="304560" imgH="228600" progId="Equation.3">
                  <p:embed/>
                </p:oleObj>
              </mc:Choice>
              <mc:Fallback>
                <p:oleObj name="Формула" r:id="rId4" imgW="304560" imgH="2286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32750" y="4348163"/>
                        <a:ext cx="476250" cy="357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94598" name="Rectangle 6"/>
          <p:cNvSpPr>
            <a:spLocks noChangeArrowheads="1"/>
          </p:cNvSpPr>
          <p:nvPr/>
        </p:nvSpPr>
        <p:spPr bwMode="auto">
          <a:xfrm>
            <a:off x="0" y="1000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494599" name="Rectangle 7"/>
          <p:cNvSpPr>
            <a:spLocks noChangeArrowheads="1"/>
          </p:cNvSpPr>
          <p:nvPr/>
        </p:nvSpPr>
        <p:spPr bwMode="auto">
          <a:xfrm>
            <a:off x="0" y="9810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494600" name="Object 8"/>
          <p:cNvGraphicFramePr>
            <a:graphicFrameLocks noChangeAspect="1"/>
          </p:cNvGraphicFramePr>
          <p:nvPr/>
        </p:nvGraphicFramePr>
        <p:xfrm>
          <a:off x="203200" y="930275"/>
          <a:ext cx="4457700" cy="4895850"/>
        </p:xfrm>
        <a:graphic>
          <a:graphicData uri="http://schemas.openxmlformats.org/presentationml/2006/ole">
            <mc:AlternateContent xmlns:mc="http://schemas.openxmlformats.org/markup-compatibility/2006">
              <mc:Choice xmlns:v="urn:schemas-microsoft-com:vml" Requires="v">
                <p:oleObj spid="_x0000_s494602" name="Plot" r:id="rId6" imgW="6322946" imgH="6956462" progId="Grapher.Document">
                  <p:embed/>
                </p:oleObj>
              </mc:Choice>
              <mc:Fallback>
                <p:oleObj name="Plot" r:id="rId6" imgW="6322946" imgH="6956462" progId="Grapher.Document">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3200" y="930275"/>
                        <a:ext cx="4457700" cy="4895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advClick="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4"/>
          <p:cNvSpPr>
            <a:spLocks noGrp="1"/>
          </p:cNvSpPr>
          <p:nvPr>
            <p:ph type="sldNum" sz="quarter" idx="10"/>
          </p:nvPr>
        </p:nvSpPr>
        <p:spPr/>
        <p:txBody>
          <a:bodyPr/>
          <a:lstStyle/>
          <a:p>
            <a:r>
              <a:rPr lang="en-GB"/>
              <a:t>                                                 3</a:t>
            </a:r>
            <a:r>
              <a:rPr lang="en-US" sz="1200" baseline="30000"/>
              <a:t>rd </a:t>
            </a:r>
            <a:r>
              <a:rPr lang="en-US" sz="1200"/>
              <a:t>METCOR-P Project Meeting, 27.05.2009,  St Petersburg</a:t>
            </a:r>
            <a:r>
              <a:rPr lang="en-US"/>
              <a:t>    </a:t>
            </a:r>
            <a:r>
              <a:rPr lang="en-GB"/>
              <a:t> </a:t>
            </a:r>
            <a:fld id="{67E579DA-AF51-4F87-A185-3EA1A5C238D5}" type="slidenum">
              <a:rPr lang="en-GB"/>
              <a:pPr/>
              <a:t>18</a:t>
            </a:fld>
            <a:endParaRPr lang="en-GB"/>
          </a:p>
        </p:txBody>
      </p:sp>
      <p:sp>
        <p:nvSpPr>
          <p:cNvPr id="496642" name="Rectangle 2"/>
          <p:cNvSpPr>
            <a:spLocks noGrp="1" noChangeArrowheads="1"/>
          </p:cNvSpPr>
          <p:nvPr>
            <p:ph type="title"/>
          </p:nvPr>
        </p:nvSpPr>
        <p:spPr/>
        <p:txBody>
          <a:bodyPr/>
          <a:lstStyle/>
          <a:p>
            <a:r>
              <a:rPr lang="en-US"/>
              <a:t>Conclusions</a:t>
            </a:r>
            <a:endParaRPr lang="ru-RU" sz="2800"/>
          </a:p>
        </p:txBody>
      </p:sp>
      <p:sp>
        <p:nvSpPr>
          <p:cNvPr id="496643" name="Text Box 3"/>
          <p:cNvSpPr txBox="1">
            <a:spLocks noChangeArrowheads="1"/>
          </p:cNvSpPr>
          <p:nvPr/>
        </p:nvSpPr>
        <p:spPr bwMode="auto">
          <a:xfrm>
            <a:off x="330200" y="1335088"/>
            <a:ext cx="8242300" cy="432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itchFamily="18" charset="0"/>
              </a:defRPr>
            </a:lvl1pPr>
            <a:lvl2pPr marL="1028700" indent="-457200">
              <a:defRPr sz="2400">
                <a:solidFill>
                  <a:schemeClr val="tx1"/>
                </a:solidFill>
                <a:latin typeface="Times New Roman" pitchFamily="18" charset="0"/>
              </a:defRPr>
            </a:lvl2pPr>
            <a:lvl3pPr marL="1600200" indent="-457200">
              <a:defRPr sz="2400">
                <a:solidFill>
                  <a:schemeClr val="tx1"/>
                </a:solidFill>
                <a:latin typeface="Times New Roman" pitchFamily="18" charset="0"/>
              </a:defRPr>
            </a:lvl3pPr>
            <a:lvl4pPr marL="2171700" indent="-457200">
              <a:defRPr sz="2400">
                <a:solidFill>
                  <a:schemeClr val="tx1"/>
                </a:solidFill>
                <a:latin typeface="Times New Roman" pitchFamily="18" charset="0"/>
              </a:defRPr>
            </a:lvl4pPr>
            <a:lvl5pPr marL="2743200" indent="-457200">
              <a:defRPr sz="2400">
                <a:solidFill>
                  <a:schemeClr val="tx1"/>
                </a:solidFill>
                <a:latin typeface="Times New Roman" pitchFamily="18" charset="0"/>
              </a:defRPr>
            </a:lvl5pPr>
            <a:lvl6pPr marL="3200400" indent="-457200" eaLnBrk="0" fontAlgn="base" hangingPunct="0">
              <a:spcBef>
                <a:spcPct val="0"/>
              </a:spcBef>
              <a:spcAft>
                <a:spcPct val="0"/>
              </a:spcAft>
              <a:defRPr sz="2400">
                <a:solidFill>
                  <a:schemeClr val="tx1"/>
                </a:solidFill>
                <a:latin typeface="Times New Roman" pitchFamily="18" charset="0"/>
              </a:defRPr>
            </a:lvl6pPr>
            <a:lvl7pPr marL="3657600" indent="-457200" eaLnBrk="0" fontAlgn="base" hangingPunct="0">
              <a:spcBef>
                <a:spcPct val="0"/>
              </a:spcBef>
              <a:spcAft>
                <a:spcPct val="0"/>
              </a:spcAft>
              <a:defRPr sz="2400">
                <a:solidFill>
                  <a:schemeClr val="tx1"/>
                </a:solidFill>
                <a:latin typeface="Times New Roman" pitchFamily="18" charset="0"/>
              </a:defRPr>
            </a:lvl7pPr>
            <a:lvl8pPr marL="4114800" indent="-457200" eaLnBrk="0" fontAlgn="base" hangingPunct="0">
              <a:spcBef>
                <a:spcPct val="0"/>
              </a:spcBef>
              <a:spcAft>
                <a:spcPct val="0"/>
              </a:spcAft>
              <a:defRPr sz="2400">
                <a:solidFill>
                  <a:schemeClr val="tx1"/>
                </a:solidFill>
                <a:latin typeface="Times New Roman" pitchFamily="18" charset="0"/>
              </a:defRPr>
            </a:lvl8pPr>
            <a:lvl9pPr marL="4572000" indent="-457200" eaLnBrk="0" fontAlgn="base" hangingPunct="0">
              <a:spcBef>
                <a:spcPct val="0"/>
              </a:spcBef>
              <a:spcAft>
                <a:spcPct val="0"/>
              </a:spcAft>
              <a:defRPr sz="2400">
                <a:solidFill>
                  <a:schemeClr val="tx1"/>
                </a:solidFill>
                <a:latin typeface="Times New Roman" pitchFamily="18" charset="0"/>
              </a:defRPr>
            </a:lvl9pPr>
          </a:lstStyle>
          <a:p>
            <a:pPr>
              <a:buFont typeface="Wingdings" pitchFamily="2" charset="2"/>
              <a:buChar char="Ø"/>
            </a:pPr>
            <a:r>
              <a:rPr lang="en-US" sz="2000" b="1">
                <a:solidFill>
                  <a:srgbClr val="000066"/>
                </a:solidFill>
                <a:latin typeface="Arial" pitchFamily="34" charset="0"/>
              </a:rPr>
              <a:t>The molten pool composition and structure determination under IVR conditions require a model of a two-liquid thermogradient system</a:t>
            </a:r>
            <a:endParaRPr lang="ru-RU" sz="2000" b="1">
              <a:solidFill>
                <a:srgbClr val="000066"/>
              </a:solidFill>
              <a:latin typeface="Arial" pitchFamily="34" charset="0"/>
            </a:endParaRPr>
          </a:p>
          <a:p>
            <a:pPr>
              <a:buFontTx/>
              <a:buChar char="•"/>
            </a:pPr>
            <a:endParaRPr lang="ru-RU" sz="2000" b="1">
              <a:solidFill>
                <a:srgbClr val="000066"/>
              </a:solidFill>
              <a:latin typeface="Arial" pitchFamily="34" charset="0"/>
            </a:endParaRPr>
          </a:p>
          <a:p>
            <a:pPr>
              <a:buFont typeface="Wingdings" pitchFamily="2" charset="2"/>
              <a:buChar char="Ø"/>
            </a:pPr>
            <a:r>
              <a:rPr lang="ru-RU" sz="2000" b="1">
                <a:solidFill>
                  <a:srgbClr val="000066"/>
                </a:solidFill>
                <a:latin typeface="Arial" pitchFamily="34" charset="0"/>
              </a:rPr>
              <a:t> </a:t>
            </a:r>
            <a:r>
              <a:rPr lang="en-US" sz="2000" b="1">
                <a:solidFill>
                  <a:srgbClr val="000066"/>
                </a:solidFill>
                <a:latin typeface="Arial" pitchFamily="34" charset="0"/>
              </a:rPr>
              <a:t>The data for said model development and verification can be obtained  either from tests analogous to those in MASCA (however, ensuring a temperature difference between the oxidic and metallic liquids), or to those in METCOR</a:t>
            </a:r>
          </a:p>
          <a:p>
            <a:pPr>
              <a:buFontTx/>
              <a:buChar char="•"/>
            </a:pPr>
            <a:endParaRPr lang="en-US" sz="2000" b="1">
              <a:solidFill>
                <a:srgbClr val="000066"/>
              </a:solidFill>
              <a:latin typeface="Arial" pitchFamily="34" charset="0"/>
            </a:endParaRPr>
          </a:p>
          <a:p>
            <a:pPr>
              <a:buFont typeface="Wingdings" pitchFamily="2" charset="2"/>
              <a:buChar char="Ø"/>
            </a:pPr>
            <a:r>
              <a:rPr lang="en-US" sz="2000" b="1">
                <a:solidFill>
                  <a:srgbClr val="000066"/>
                </a:solidFill>
                <a:latin typeface="Arial" pitchFamily="34" charset="0"/>
              </a:rPr>
              <a:t> To check the proposed model of determining the IZ temperature boundary, it may be reasonable to performe a test analogous to </a:t>
            </a:r>
            <a:r>
              <a:rPr lang="ru-RU" sz="2000" b="1">
                <a:solidFill>
                  <a:srgbClr val="000066"/>
                </a:solidFill>
                <a:latin typeface="Arial" pitchFamily="34" charset="0"/>
              </a:rPr>
              <a:t>МС6</a:t>
            </a:r>
            <a:r>
              <a:rPr lang="en-US" sz="2000" b="1">
                <a:solidFill>
                  <a:srgbClr val="000066"/>
                </a:solidFill>
                <a:latin typeface="Arial" pitchFamily="34" charset="0"/>
              </a:rPr>
              <a:t>, but with C-95 oxidation index. A rise of the boundary temperature up to </a:t>
            </a:r>
            <a:r>
              <a:rPr lang="ru-RU" sz="1800" b="1">
                <a:solidFill>
                  <a:srgbClr val="000066"/>
                </a:solidFill>
                <a:latin typeface="Arial" pitchFamily="34" charset="0"/>
              </a:rPr>
              <a:t>1300…1400</a:t>
            </a:r>
            <a:r>
              <a:rPr lang="ru-RU" sz="1800" b="1">
                <a:solidFill>
                  <a:srgbClr val="000066"/>
                </a:solidFill>
                <a:latin typeface="Arial" pitchFamily="34" charset="0"/>
                <a:sym typeface="Symbol" pitchFamily="18" charset="2"/>
              </a:rPr>
              <a:t>С</a:t>
            </a:r>
            <a:r>
              <a:rPr lang="en-US" sz="1800" b="1">
                <a:solidFill>
                  <a:srgbClr val="000066"/>
                </a:solidFill>
                <a:latin typeface="Arial" pitchFamily="34" charset="0"/>
                <a:sym typeface="Symbol" pitchFamily="18" charset="2"/>
              </a:rPr>
              <a:t> and the IZ composition that corresponds to that at the liquidus line can be expected</a:t>
            </a:r>
            <a:endParaRPr lang="ru-RU" sz="2000" b="1">
              <a:solidFill>
                <a:srgbClr val="000066"/>
              </a:solidFill>
              <a:latin typeface="Arial" pitchFamily="34" charset="0"/>
            </a:endParaRPr>
          </a:p>
        </p:txBody>
      </p:sp>
    </p:spTree>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D1C39F"/>
            </a:gs>
            <a:gs pos="35001">
              <a:srgbClr val="F0EBD5"/>
            </a:gs>
            <a:gs pos="100000">
              <a:srgbClr val="FFEFD1"/>
            </a:gs>
          </a:gsLst>
          <a:lin ang="5400000" scaled="1"/>
        </a:gradFill>
        <a:effectLst/>
      </p:bgPr>
    </p:bg>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r>
              <a:rPr lang="en-GB"/>
              <a:t>                                                 3</a:t>
            </a:r>
            <a:r>
              <a:rPr lang="en-US" sz="1200" baseline="30000"/>
              <a:t>rd </a:t>
            </a:r>
            <a:r>
              <a:rPr lang="en-US" sz="1200"/>
              <a:t>METCOR-P Project Meeting, 27.05.2009,  St Petersburg</a:t>
            </a:r>
            <a:r>
              <a:rPr lang="en-US"/>
              <a:t>    </a:t>
            </a:r>
            <a:r>
              <a:rPr lang="en-GB"/>
              <a:t> </a:t>
            </a:r>
            <a:fld id="{84D087D7-E138-4459-BFC0-5A041A961BD0}" type="slidenum">
              <a:rPr lang="en-GB"/>
              <a:pPr/>
              <a:t>2</a:t>
            </a:fld>
            <a:endParaRPr lang="en-GB"/>
          </a:p>
        </p:txBody>
      </p:sp>
      <p:sp>
        <p:nvSpPr>
          <p:cNvPr id="168962" name="Rectangle 2"/>
          <p:cNvSpPr>
            <a:spLocks noGrp="1" noChangeArrowheads="1"/>
          </p:cNvSpPr>
          <p:nvPr>
            <p:ph type="title"/>
          </p:nvPr>
        </p:nvSpPr>
        <p:spPr>
          <a:xfrm>
            <a:off x="614363" y="0"/>
            <a:ext cx="7772400" cy="854075"/>
          </a:xfrm>
        </p:spPr>
        <p:txBody>
          <a:bodyPr/>
          <a:lstStyle/>
          <a:p>
            <a:r>
              <a:rPr lang="en-US"/>
              <a:t>Contents</a:t>
            </a:r>
            <a:endParaRPr lang="en-GB"/>
          </a:p>
        </p:txBody>
      </p:sp>
      <p:sp>
        <p:nvSpPr>
          <p:cNvPr id="169070" name="Rectangle 110"/>
          <p:cNvSpPr>
            <a:spLocks noGrp="1" noChangeArrowheads="1"/>
          </p:cNvSpPr>
          <p:nvPr>
            <p:ph type="body" idx="1"/>
          </p:nvPr>
        </p:nvSpPr>
        <p:spPr>
          <a:xfrm>
            <a:off x="719138" y="2484438"/>
            <a:ext cx="7772400" cy="1614487"/>
          </a:xfrm>
        </p:spPr>
        <p:txBody>
          <a:bodyPr/>
          <a:lstStyle/>
          <a:p>
            <a:pPr marL="715963" lvl="1" indent="-441325" algn="just">
              <a:lnSpc>
                <a:spcPct val="80000"/>
              </a:lnSpc>
              <a:spcAft>
                <a:spcPct val="40000"/>
              </a:spcAft>
              <a:buClr>
                <a:schemeClr val="tx1"/>
              </a:buClr>
              <a:buFont typeface="Symbol" pitchFamily="18" charset="2"/>
              <a:buNone/>
            </a:pPr>
            <a:endParaRPr lang="ru-RU" b="0"/>
          </a:p>
          <a:p>
            <a:pPr marL="715963" lvl="1" indent="-441325" algn="just">
              <a:lnSpc>
                <a:spcPct val="80000"/>
              </a:lnSpc>
              <a:spcAft>
                <a:spcPct val="40000"/>
              </a:spcAft>
              <a:buClr>
                <a:schemeClr val="tx1"/>
              </a:buClr>
              <a:buFont typeface="Symbol" pitchFamily="18" charset="2"/>
              <a:buNone/>
            </a:pPr>
            <a:endParaRPr lang="en-US"/>
          </a:p>
          <a:p>
            <a:pPr marL="715963" lvl="1" indent="-441325" algn="just">
              <a:lnSpc>
                <a:spcPct val="80000"/>
              </a:lnSpc>
              <a:spcAft>
                <a:spcPct val="40000"/>
              </a:spcAft>
              <a:buClr>
                <a:schemeClr val="tx1"/>
              </a:buClr>
              <a:buFont typeface="Symbol" pitchFamily="18" charset="2"/>
              <a:buNone/>
            </a:pPr>
            <a:endParaRPr lang="en-US" sz="1800"/>
          </a:p>
          <a:p>
            <a:pPr marL="0" indent="0">
              <a:lnSpc>
                <a:spcPct val="80000"/>
              </a:lnSpc>
              <a:spcAft>
                <a:spcPct val="40000"/>
              </a:spcAft>
              <a:buFont typeface="Wingdings" pitchFamily="2" charset="2"/>
              <a:buNone/>
            </a:pPr>
            <a:endParaRPr lang="ru-RU" sz="2000">
              <a:effectLst/>
            </a:endParaRPr>
          </a:p>
        </p:txBody>
      </p:sp>
      <p:sp>
        <p:nvSpPr>
          <p:cNvPr id="169072" name="Text Box 112"/>
          <p:cNvSpPr txBox="1">
            <a:spLocks noChangeArrowheads="1"/>
          </p:cNvSpPr>
          <p:nvPr/>
        </p:nvSpPr>
        <p:spPr bwMode="auto">
          <a:xfrm>
            <a:off x="684213" y="803275"/>
            <a:ext cx="8459787" cy="432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61950" indent="-361950">
              <a:defRPr sz="2400">
                <a:solidFill>
                  <a:schemeClr val="tx1"/>
                </a:solidFill>
                <a:latin typeface="Times New Roman" pitchFamily="18" charset="0"/>
              </a:defRPr>
            </a:lvl1pPr>
            <a:lvl2pPr marL="712788">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lnSpc>
                <a:spcPct val="120000"/>
              </a:lnSpc>
              <a:spcBef>
                <a:spcPct val="30000"/>
              </a:spcBef>
              <a:buFont typeface="Wingdings" pitchFamily="2" charset="2"/>
              <a:buChar char="Ø"/>
            </a:pPr>
            <a:r>
              <a:rPr lang="en-US" b="1">
                <a:solidFill>
                  <a:srgbClr val="000066"/>
                </a:solidFill>
                <a:latin typeface="Arial" pitchFamily="34" charset="0"/>
              </a:rPr>
              <a:t>Objectives</a:t>
            </a:r>
            <a:endParaRPr lang="ru-RU" b="1">
              <a:solidFill>
                <a:srgbClr val="000066"/>
              </a:solidFill>
              <a:latin typeface="Arial" pitchFamily="34" charset="0"/>
            </a:endParaRPr>
          </a:p>
          <a:p>
            <a:pPr>
              <a:lnSpc>
                <a:spcPct val="120000"/>
              </a:lnSpc>
              <a:spcBef>
                <a:spcPct val="30000"/>
              </a:spcBef>
              <a:buFont typeface="Wingdings" pitchFamily="2" charset="2"/>
              <a:buChar char="Ø"/>
            </a:pPr>
            <a:r>
              <a:rPr lang="en-US" b="1">
                <a:solidFill>
                  <a:srgbClr val="000066"/>
                </a:solidFill>
                <a:latin typeface="Arial" pitchFamily="34" charset="0"/>
              </a:rPr>
              <a:t>Molten pool structure under IVR conditions</a:t>
            </a:r>
          </a:p>
          <a:p>
            <a:pPr>
              <a:spcBef>
                <a:spcPct val="30000"/>
              </a:spcBef>
              <a:buFont typeface="Wingdings" pitchFamily="2" charset="2"/>
              <a:buChar char="Ø"/>
            </a:pPr>
            <a:r>
              <a:rPr lang="en-US" b="1">
                <a:solidFill>
                  <a:srgbClr val="000066"/>
                </a:solidFill>
                <a:latin typeface="Arial" pitchFamily="34" charset="0"/>
              </a:rPr>
              <a:t>Models of a 3-liquid structure</a:t>
            </a:r>
            <a:endParaRPr lang="ru-RU" b="1">
              <a:solidFill>
                <a:srgbClr val="000066"/>
              </a:solidFill>
              <a:latin typeface="Arial" pitchFamily="34" charset="0"/>
            </a:endParaRPr>
          </a:p>
          <a:p>
            <a:pPr>
              <a:spcBef>
                <a:spcPct val="30000"/>
              </a:spcBef>
              <a:buFont typeface="Wingdings" pitchFamily="2" charset="2"/>
              <a:buChar char="Ø"/>
            </a:pPr>
            <a:r>
              <a:rPr lang="en-US" b="1">
                <a:solidFill>
                  <a:srgbClr val="000066"/>
                </a:solidFill>
                <a:latin typeface="Arial" pitchFamily="34" charset="0"/>
              </a:rPr>
              <a:t>METCOR results with reference to the analysis of the molten pool structure</a:t>
            </a:r>
            <a:endParaRPr lang="en-US" sz="1800" b="1">
              <a:solidFill>
                <a:srgbClr val="000066"/>
              </a:solidFill>
              <a:latin typeface="Arial" pitchFamily="34" charset="0"/>
            </a:endParaRPr>
          </a:p>
          <a:p>
            <a:pPr>
              <a:spcBef>
                <a:spcPct val="30000"/>
              </a:spcBef>
              <a:buFont typeface="Wingdings" pitchFamily="2" charset="2"/>
              <a:buChar char="Ø"/>
            </a:pPr>
            <a:r>
              <a:rPr lang="en-US" b="1">
                <a:solidFill>
                  <a:srgbClr val="000066"/>
                </a:solidFill>
                <a:latin typeface="Arial" pitchFamily="34" charset="0"/>
              </a:rPr>
              <a:t>Components dissolution under isothermal and thermogradient conditions</a:t>
            </a:r>
            <a:endParaRPr lang="ru-RU" b="1">
              <a:solidFill>
                <a:srgbClr val="000066"/>
              </a:solidFill>
              <a:latin typeface="Arial" pitchFamily="34" charset="0"/>
            </a:endParaRPr>
          </a:p>
          <a:p>
            <a:pPr>
              <a:lnSpc>
                <a:spcPct val="120000"/>
              </a:lnSpc>
              <a:spcBef>
                <a:spcPct val="30000"/>
              </a:spcBef>
              <a:buFont typeface="Wingdings" pitchFamily="2" charset="2"/>
              <a:buChar char="Ø"/>
            </a:pPr>
            <a:r>
              <a:rPr lang="en-US" b="1">
                <a:solidFill>
                  <a:srgbClr val="000066"/>
                </a:solidFill>
                <a:latin typeface="Arial" pitchFamily="34" charset="0"/>
              </a:rPr>
              <a:t>Vessel steel corrosion model</a:t>
            </a:r>
            <a:endParaRPr lang="ru-RU" b="1">
              <a:solidFill>
                <a:srgbClr val="000066"/>
              </a:solidFill>
              <a:latin typeface="Arial" pitchFamily="34" charset="0"/>
            </a:endParaRPr>
          </a:p>
          <a:p>
            <a:pPr>
              <a:lnSpc>
                <a:spcPct val="120000"/>
              </a:lnSpc>
              <a:spcBef>
                <a:spcPct val="30000"/>
              </a:spcBef>
              <a:buFont typeface="Wingdings" pitchFamily="2" charset="2"/>
              <a:buChar char="Ø"/>
            </a:pPr>
            <a:r>
              <a:rPr lang="en-US" b="1">
                <a:solidFill>
                  <a:srgbClr val="000066"/>
                </a:solidFill>
                <a:latin typeface="Arial" pitchFamily="34" charset="0"/>
              </a:rPr>
              <a:t>Conclusions</a:t>
            </a:r>
            <a:endParaRPr lang="ru-RU" b="1">
              <a:solidFill>
                <a:srgbClr val="000066"/>
              </a:solidFill>
              <a:latin typeface="Arial" pitchFamily="34" charset="0"/>
            </a:endParaRPr>
          </a:p>
        </p:txBody>
      </p:sp>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3"/>
          <p:cNvSpPr>
            <a:spLocks noGrp="1"/>
          </p:cNvSpPr>
          <p:nvPr>
            <p:ph type="sldNum" sz="quarter" idx="10"/>
          </p:nvPr>
        </p:nvSpPr>
        <p:spPr/>
        <p:txBody>
          <a:bodyPr/>
          <a:lstStyle/>
          <a:p>
            <a:r>
              <a:rPr lang="en-GB"/>
              <a:t>                                                 3</a:t>
            </a:r>
            <a:r>
              <a:rPr lang="en-US" sz="1200" baseline="30000"/>
              <a:t>rd </a:t>
            </a:r>
            <a:r>
              <a:rPr lang="en-US" sz="1200"/>
              <a:t>METCOR-P Project Meeting, 27.05.2009,  St Petersburg</a:t>
            </a:r>
            <a:r>
              <a:rPr lang="en-US"/>
              <a:t>    </a:t>
            </a:r>
            <a:r>
              <a:rPr lang="en-GB"/>
              <a:t> </a:t>
            </a:r>
            <a:fld id="{3BE50044-6AD0-4921-B339-FCF948F16675}" type="slidenum">
              <a:rPr lang="en-GB"/>
              <a:pPr/>
              <a:t>3</a:t>
            </a:fld>
            <a:endParaRPr lang="en-GB"/>
          </a:p>
        </p:txBody>
      </p:sp>
      <p:sp>
        <p:nvSpPr>
          <p:cNvPr id="317442" name="Rectangle 2"/>
          <p:cNvSpPr>
            <a:spLocks noGrp="1" noChangeArrowheads="1"/>
          </p:cNvSpPr>
          <p:nvPr>
            <p:ph type="title"/>
          </p:nvPr>
        </p:nvSpPr>
        <p:spPr>
          <a:xfrm>
            <a:off x="719138" y="893763"/>
            <a:ext cx="7772400" cy="639762"/>
          </a:xfrm>
        </p:spPr>
        <p:txBody>
          <a:bodyPr/>
          <a:lstStyle/>
          <a:p>
            <a:pPr>
              <a:buClr>
                <a:schemeClr val="tx1"/>
              </a:buClr>
              <a:buFont typeface="Wingdings" pitchFamily="2" charset="2"/>
              <a:buNone/>
            </a:pPr>
            <a:r>
              <a:rPr lang="en-US"/>
              <a:t>Objectives </a:t>
            </a:r>
            <a:endParaRPr lang="ru-RU"/>
          </a:p>
        </p:txBody>
      </p:sp>
      <p:sp>
        <p:nvSpPr>
          <p:cNvPr id="317497" name="Rectangle 57"/>
          <p:cNvSpPr>
            <a:spLocks noChangeArrowheads="1"/>
          </p:cNvSpPr>
          <p:nvPr/>
        </p:nvSpPr>
        <p:spPr bwMode="auto">
          <a:xfrm>
            <a:off x="2286000" y="1462088"/>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Blip>
                <a:blip r:embed="rId2"/>
              </a:buBlip>
            </a:pPr>
            <a:endParaRPr lang="ru-RU" sz="2400" b="1">
              <a:solidFill>
                <a:srgbClr val="990033"/>
              </a:solidFill>
            </a:endParaRPr>
          </a:p>
        </p:txBody>
      </p:sp>
      <p:sp>
        <p:nvSpPr>
          <p:cNvPr id="317498" name="Text Box 58"/>
          <p:cNvSpPr txBox="1">
            <a:spLocks noChangeArrowheads="1"/>
          </p:cNvSpPr>
          <p:nvPr/>
        </p:nvSpPr>
        <p:spPr bwMode="auto">
          <a:xfrm>
            <a:off x="2163763" y="3402013"/>
            <a:ext cx="29575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endParaRPr lang="ru-RU" sz="1800">
              <a:latin typeface="Arial" pitchFamily="34" charset="0"/>
            </a:endParaRPr>
          </a:p>
        </p:txBody>
      </p:sp>
      <p:sp>
        <p:nvSpPr>
          <p:cNvPr id="317501" name="Rectangle 61"/>
          <p:cNvSpPr>
            <a:spLocks noGrp="1" noChangeArrowheads="1"/>
          </p:cNvSpPr>
          <p:nvPr>
            <p:ph type="body" idx="1"/>
          </p:nvPr>
        </p:nvSpPr>
        <p:spPr>
          <a:xfrm>
            <a:off x="436563" y="1804988"/>
            <a:ext cx="8283575" cy="1670050"/>
          </a:xfrm>
        </p:spPr>
        <p:txBody>
          <a:bodyPr/>
          <a:lstStyle/>
          <a:p>
            <a:pPr marL="0" indent="0" algn="just">
              <a:lnSpc>
                <a:spcPct val="135000"/>
              </a:lnSpc>
              <a:spcAft>
                <a:spcPct val="40000"/>
              </a:spcAft>
              <a:buFont typeface="Wingdings" pitchFamily="2" charset="2"/>
              <a:buNone/>
            </a:pPr>
            <a:r>
              <a:rPr lang="en-US" b="1">
                <a:effectLst/>
              </a:rPr>
              <a:t>Systematization of the results from METCOR</a:t>
            </a:r>
            <a:r>
              <a:rPr lang="ru-RU" b="1">
                <a:effectLst/>
              </a:rPr>
              <a:t> </a:t>
            </a:r>
            <a:r>
              <a:rPr lang="en-US" b="1">
                <a:effectLst/>
              </a:rPr>
              <a:t>with reference to the analysis of the thermogradient molten pool structure under IVR conditions</a:t>
            </a:r>
            <a:endParaRPr lang="ru-RU" b="1">
              <a:effectLst/>
            </a:endParaRPr>
          </a:p>
        </p:txBody>
      </p:sp>
      <p:sp>
        <p:nvSpPr>
          <p:cNvPr id="317504" name="Text Box 64"/>
          <p:cNvSpPr txBox="1">
            <a:spLocks noChangeArrowheads="1"/>
          </p:cNvSpPr>
          <p:nvPr/>
        </p:nvSpPr>
        <p:spPr bwMode="auto">
          <a:xfrm>
            <a:off x="755650" y="2808288"/>
            <a:ext cx="7308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endParaRPr lang="ru-RU" sz="1800">
              <a:latin typeface="Arial" pitchFamily="34" charset="0"/>
            </a:endParaRPr>
          </a:p>
        </p:txBody>
      </p:sp>
      <p:sp>
        <p:nvSpPr>
          <p:cNvPr id="317505" name="Text Box 65"/>
          <p:cNvSpPr txBox="1">
            <a:spLocks noChangeArrowheads="1"/>
          </p:cNvSpPr>
          <p:nvPr/>
        </p:nvSpPr>
        <p:spPr bwMode="auto">
          <a:xfrm>
            <a:off x="1184275" y="2513013"/>
            <a:ext cx="598646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buFont typeface="Wingdings" pitchFamily="2" charset="2"/>
              <a:buNone/>
            </a:pPr>
            <a:endParaRPr lang="ru-RU" sz="2000">
              <a:solidFill>
                <a:srgbClr val="000066"/>
              </a:solidFill>
              <a:effectLst>
                <a:outerShdw blurRad="38100" dist="38100" dir="2700000" algn="tl">
                  <a:srgbClr val="000000"/>
                </a:outerShdw>
              </a:effectLst>
              <a:latin typeface="Arial" pitchFamily="34" charset="0"/>
            </a:endParaRPr>
          </a:p>
          <a:p>
            <a:endParaRPr lang="ru-RU" sz="2000">
              <a:effectLst>
                <a:outerShdw blurRad="38100" dist="38100" dir="2700000" algn="tl">
                  <a:srgbClr val="FFFFFF"/>
                </a:outerShdw>
              </a:effectLst>
              <a:latin typeface="Arial" pitchFamily="34" charset="0"/>
            </a:endParaRPr>
          </a:p>
        </p:txBody>
      </p:sp>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oliennummernplatzhalter 4"/>
          <p:cNvSpPr>
            <a:spLocks noGrp="1"/>
          </p:cNvSpPr>
          <p:nvPr>
            <p:ph type="sldNum" sz="quarter" idx="10"/>
          </p:nvPr>
        </p:nvSpPr>
        <p:spPr/>
        <p:txBody>
          <a:bodyPr/>
          <a:lstStyle/>
          <a:p>
            <a:r>
              <a:rPr lang="en-GB"/>
              <a:t>                                                 3</a:t>
            </a:r>
            <a:r>
              <a:rPr lang="en-US" sz="1200" baseline="30000"/>
              <a:t>rd </a:t>
            </a:r>
            <a:r>
              <a:rPr lang="en-US" sz="1200"/>
              <a:t>METCOR-P Project Meeting, 27.05.2009,  St Petersburg</a:t>
            </a:r>
            <a:r>
              <a:rPr lang="en-US"/>
              <a:t>    </a:t>
            </a:r>
            <a:r>
              <a:rPr lang="en-GB"/>
              <a:t> </a:t>
            </a:r>
            <a:fld id="{A9A8BE9E-CA24-408E-A7A1-4D108B69674F}" type="slidenum">
              <a:rPr lang="en-GB"/>
              <a:pPr/>
              <a:t>4</a:t>
            </a:fld>
            <a:endParaRPr lang="en-GB"/>
          </a:p>
        </p:txBody>
      </p:sp>
      <p:sp>
        <p:nvSpPr>
          <p:cNvPr id="409604" name="Rectangle 4"/>
          <p:cNvSpPr>
            <a:spLocks noGrp="1" noChangeArrowheads="1"/>
          </p:cNvSpPr>
          <p:nvPr>
            <p:ph type="title"/>
          </p:nvPr>
        </p:nvSpPr>
        <p:spPr>
          <a:xfrm>
            <a:off x="666750" y="433388"/>
            <a:ext cx="7772400" cy="661987"/>
          </a:xfrm>
        </p:spPr>
        <p:txBody>
          <a:bodyPr/>
          <a:lstStyle/>
          <a:p>
            <a:r>
              <a:rPr lang="en-US"/>
              <a:t>Qualitative results from METCOR</a:t>
            </a:r>
            <a:endParaRPr lang="ru-RU"/>
          </a:p>
        </p:txBody>
      </p:sp>
      <p:sp>
        <p:nvSpPr>
          <p:cNvPr id="409638" name="Text Box 38"/>
          <p:cNvSpPr txBox="1">
            <a:spLocks noChangeArrowheads="1"/>
          </p:cNvSpPr>
          <p:nvPr/>
        </p:nvSpPr>
        <p:spPr bwMode="auto">
          <a:xfrm>
            <a:off x="3335338" y="2046288"/>
            <a:ext cx="5472112" cy="263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6700" indent="-266700">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lgn="just">
              <a:lnSpc>
                <a:spcPct val="105000"/>
              </a:lnSpc>
              <a:buFont typeface="Wingdings" pitchFamily="2" charset="2"/>
              <a:buChar char="Ø"/>
            </a:pPr>
            <a:r>
              <a:rPr lang="en-US" sz="1800">
                <a:latin typeface="Arial" pitchFamily="34" charset="0"/>
              </a:rPr>
              <a:t> </a:t>
            </a:r>
            <a:r>
              <a:rPr lang="en-US" sz="1900">
                <a:solidFill>
                  <a:srgbClr val="000066"/>
                </a:solidFill>
                <a:latin typeface="Arial" pitchFamily="34" charset="0"/>
              </a:rPr>
              <a:t>A solid crust between the oxidic and metallic liquids does not prevent the components repartitioning</a:t>
            </a:r>
          </a:p>
          <a:p>
            <a:pPr algn="just">
              <a:lnSpc>
                <a:spcPct val="105000"/>
              </a:lnSpc>
              <a:spcBef>
                <a:spcPct val="20000"/>
              </a:spcBef>
              <a:buFont typeface="Wingdings" pitchFamily="2" charset="2"/>
              <a:buNone/>
            </a:pPr>
            <a:endParaRPr lang="en-US" sz="1900">
              <a:solidFill>
                <a:srgbClr val="000066"/>
              </a:solidFill>
              <a:effectLst>
                <a:outerShdw blurRad="38100" dist="38100" dir="2700000" algn="tl">
                  <a:srgbClr val="000000"/>
                </a:outerShdw>
              </a:effectLst>
              <a:latin typeface="Arial" pitchFamily="34" charset="0"/>
            </a:endParaRPr>
          </a:p>
          <a:p>
            <a:pPr algn="just">
              <a:lnSpc>
                <a:spcPct val="105000"/>
              </a:lnSpc>
              <a:spcBef>
                <a:spcPct val="20000"/>
              </a:spcBef>
              <a:buFont typeface="Wingdings" pitchFamily="2" charset="2"/>
              <a:buChar char="Ø"/>
            </a:pPr>
            <a:r>
              <a:rPr lang="en-US" sz="1900">
                <a:solidFill>
                  <a:srgbClr val="000066"/>
                </a:solidFill>
                <a:latin typeface="Arial" pitchFamily="34" charset="0"/>
              </a:rPr>
              <a:t>Compositions of the metallic part of the system </a:t>
            </a:r>
            <a:r>
              <a:rPr lang="ru-RU" sz="1900">
                <a:solidFill>
                  <a:srgbClr val="000066"/>
                </a:solidFill>
                <a:latin typeface="Arial" pitchFamily="34" charset="0"/>
              </a:rPr>
              <a:t>(</a:t>
            </a:r>
            <a:r>
              <a:rPr lang="en-US" sz="1900">
                <a:solidFill>
                  <a:srgbClr val="000066"/>
                </a:solidFill>
                <a:latin typeface="Arial" pitchFamily="34" charset="0"/>
              </a:rPr>
              <a:t>IZ in</a:t>
            </a:r>
            <a:r>
              <a:rPr lang="ru-RU" sz="1900">
                <a:solidFill>
                  <a:srgbClr val="000066"/>
                </a:solidFill>
                <a:latin typeface="Arial" pitchFamily="34" charset="0"/>
              </a:rPr>
              <a:t> </a:t>
            </a:r>
            <a:r>
              <a:rPr lang="en-US" sz="1900">
                <a:solidFill>
                  <a:srgbClr val="000066"/>
                </a:solidFill>
                <a:latin typeface="Arial" pitchFamily="34" charset="0"/>
              </a:rPr>
              <a:t>METCOR and molten metal in</a:t>
            </a:r>
            <a:r>
              <a:rPr lang="ru-RU" sz="1900">
                <a:solidFill>
                  <a:srgbClr val="000066"/>
                </a:solidFill>
                <a:latin typeface="Arial" pitchFamily="34" charset="0"/>
              </a:rPr>
              <a:t> </a:t>
            </a:r>
            <a:r>
              <a:rPr lang="en-US" sz="1900">
                <a:solidFill>
                  <a:srgbClr val="000066"/>
                </a:solidFill>
                <a:latin typeface="Arial" pitchFamily="34" charset="0"/>
              </a:rPr>
              <a:t>MASCA</a:t>
            </a:r>
            <a:r>
              <a:rPr lang="ru-RU" sz="1900">
                <a:solidFill>
                  <a:srgbClr val="000066"/>
                </a:solidFill>
                <a:latin typeface="Arial" pitchFamily="34" charset="0"/>
              </a:rPr>
              <a:t>) </a:t>
            </a:r>
            <a:r>
              <a:rPr lang="en-US" sz="1900">
                <a:solidFill>
                  <a:srgbClr val="000066"/>
                </a:solidFill>
                <a:latin typeface="Arial" pitchFamily="34" charset="0"/>
              </a:rPr>
              <a:t>differ under isothermal and thermogradient conditions</a:t>
            </a:r>
            <a:endParaRPr lang="ru-RU" sz="1900">
              <a:solidFill>
                <a:srgbClr val="000066"/>
              </a:solidFill>
              <a:latin typeface="Arial" pitchFamily="34" charset="0"/>
            </a:endParaRPr>
          </a:p>
        </p:txBody>
      </p:sp>
      <p:grpSp>
        <p:nvGrpSpPr>
          <p:cNvPr id="409658" name="Group 58"/>
          <p:cNvGrpSpPr>
            <a:grpSpLocks/>
          </p:cNvGrpSpPr>
          <p:nvPr/>
        </p:nvGrpSpPr>
        <p:grpSpPr bwMode="auto">
          <a:xfrm>
            <a:off x="0" y="2243138"/>
            <a:ext cx="3227388" cy="2662237"/>
            <a:chOff x="0" y="1413"/>
            <a:chExt cx="2033" cy="1677"/>
          </a:xfrm>
        </p:grpSpPr>
        <p:grpSp>
          <p:nvGrpSpPr>
            <p:cNvPr id="409642" name="Group 42"/>
            <p:cNvGrpSpPr>
              <a:grpSpLocks/>
            </p:cNvGrpSpPr>
            <p:nvPr/>
          </p:nvGrpSpPr>
          <p:grpSpPr bwMode="auto">
            <a:xfrm>
              <a:off x="0" y="1413"/>
              <a:ext cx="2033" cy="1677"/>
              <a:chOff x="0" y="1413"/>
              <a:chExt cx="2033" cy="1677"/>
            </a:xfrm>
          </p:grpSpPr>
          <p:grpSp>
            <p:nvGrpSpPr>
              <p:cNvPr id="409637" name="Group 37"/>
              <p:cNvGrpSpPr>
                <a:grpSpLocks/>
              </p:cNvGrpSpPr>
              <p:nvPr/>
            </p:nvGrpSpPr>
            <p:grpSpPr bwMode="auto">
              <a:xfrm>
                <a:off x="0" y="1413"/>
                <a:ext cx="2033" cy="1677"/>
                <a:chOff x="2666" y="657"/>
                <a:chExt cx="2033" cy="1677"/>
              </a:xfrm>
            </p:grpSpPr>
            <p:sp>
              <p:nvSpPr>
                <p:cNvPr id="409620" name="Text Box 20"/>
                <p:cNvSpPr txBox="1">
                  <a:spLocks noChangeArrowheads="1"/>
                </p:cNvSpPr>
                <p:nvPr/>
              </p:nvSpPr>
              <p:spPr bwMode="auto">
                <a:xfrm>
                  <a:off x="3686" y="977"/>
                  <a:ext cx="9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800" b="1">
                      <a:latin typeface="Arial" pitchFamily="34" charset="0"/>
                    </a:rPr>
                    <a:t>Corium melt</a:t>
                  </a:r>
                  <a:endParaRPr lang="ru-RU" sz="1800" b="1">
                    <a:latin typeface="Arial" pitchFamily="34" charset="0"/>
                  </a:endParaRPr>
                </a:p>
              </p:txBody>
            </p:sp>
            <p:sp>
              <p:nvSpPr>
                <p:cNvPr id="409621" name="Text Box 21"/>
                <p:cNvSpPr txBox="1">
                  <a:spLocks noChangeArrowheads="1"/>
                </p:cNvSpPr>
                <p:nvPr/>
              </p:nvSpPr>
              <p:spPr bwMode="auto">
                <a:xfrm>
                  <a:off x="3974" y="1775"/>
                  <a:ext cx="4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800" b="1">
                      <a:latin typeface="Arial" pitchFamily="34" charset="0"/>
                    </a:rPr>
                    <a:t>Steel</a:t>
                  </a:r>
                  <a:endParaRPr lang="ru-RU" sz="1800" b="1">
                    <a:latin typeface="Arial" pitchFamily="34" charset="0"/>
                  </a:endParaRPr>
                </a:p>
              </p:txBody>
            </p:sp>
            <p:sp>
              <p:nvSpPr>
                <p:cNvPr id="409622" name="Text Box 22"/>
                <p:cNvSpPr txBox="1">
                  <a:spLocks noChangeArrowheads="1"/>
                </p:cNvSpPr>
                <p:nvPr/>
              </p:nvSpPr>
              <p:spPr bwMode="auto">
                <a:xfrm>
                  <a:off x="2984" y="1019"/>
                  <a:ext cx="4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800" b="1">
                      <a:latin typeface="Arial" pitchFamily="34" charset="0"/>
                    </a:rPr>
                    <a:t>Crust</a:t>
                  </a:r>
                  <a:endParaRPr lang="ru-RU" sz="1800" b="1">
                    <a:latin typeface="Arial" pitchFamily="34" charset="0"/>
                  </a:endParaRPr>
                </a:p>
              </p:txBody>
            </p:sp>
            <p:sp>
              <p:nvSpPr>
                <p:cNvPr id="409623" name="Text Box 23"/>
                <p:cNvSpPr txBox="1">
                  <a:spLocks noChangeArrowheads="1"/>
                </p:cNvSpPr>
                <p:nvPr/>
              </p:nvSpPr>
              <p:spPr bwMode="auto">
                <a:xfrm>
                  <a:off x="2666" y="1637"/>
                  <a:ext cx="852"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800" b="1">
                      <a:latin typeface="Arial" pitchFamily="34" charset="0"/>
                    </a:rPr>
                    <a:t>Interaction</a:t>
                  </a:r>
                </a:p>
                <a:p>
                  <a:r>
                    <a:rPr lang="en-US" sz="1800" b="1">
                      <a:latin typeface="Arial" pitchFamily="34" charset="0"/>
                    </a:rPr>
                    <a:t> zone (IZ)</a:t>
                  </a:r>
                  <a:endParaRPr lang="ru-RU" sz="1800" b="1">
                    <a:latin typeface="Arial" pitchFamily="34" charset="0"/>
                  </a:endParaRPr>
                </a:p>
              </p:txBody>
            </p:sp>
            <p:grpSp>
              <p:nvGrpSpPr>
                <p:cNvPr id="409630" name="Group 30"/>
                <p:cNvGrpSpPr>
                  <a:grpSpLocks/>
                </p:cNvGrpSpPr>
                <p:nvPr/>
              </p:nvGrpSpPr>
              <p:grpSpPr bwMode="auto">
                <a:xfrm>
                  <a:off x="3619" y="657"/>
                  <a:ext cx="1080" cy="1677"/>
                  <a:chOff x="2673" y="8334"/>
                  <a:chExt cx="2700" cy="4194"/>
                </a:xfrm>
              </p:grpSpPr>
              <p:sp>
                <p:nvSpPr>
                  <p:cNvPr id="409631" name="Line 31"/>
                  <p:cNvSpPr>
                    <a:spLocks noChangeShapeType="1"/>
                  </p:cNvSpPr>
                  <p:nvPr/>
                </p:nvSpPr>
                <p:spPr bwMode="auto">
                  <a:xfrm>
                    <a:off x="2673" y="8388"/>
                    <a:ext cx="0" cy="414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09632" name="Line 32"/>
                  <p:cNvSpPr>
                    <a:spLocks noChangeShapeType="1"/>
                  </p:cNvSpPr>
                  <p:nvPr/>
                </p:nvSpPr>
                <p:spPr bwMode="auto">
                  <a:xfrm>
                    <a:off x="5373" y="8334"/>
                    <a:ext cx="0" cy="414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09633" name="Line 33"/>
                  <p:cNvSpPr>
                    <a:spLocks noChangeShapeType="1"/>
                  </p:cNvSpPr>
                  <p:nvPr/>
                </p:nvSpPr>
                <p:spPr bwMode="auto">
                  <a:xfrm>
                    <a:off x="2673" y="10188"/>
                    <a:ext cx="2700" cy="0"/>
                  </a:xfrm>
                  <a:prstGeom prst="line">
                    <a:avLst/>
                  </a:prstGeom>
                  <a:noFill/>
                  <a:ln w="5715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09634" name="Arc 34"/>
                  <p:cNvSpPr>
                    <a:spLocks/>
                  </p:cNvSpPr>
                  <p:nvPr/>
                </p:nvSpPr>
                <p:spPr bwMode="auto">
                  <a:xfrm rot="10800000">
                    <a:off x="2915" y="9594"/>
                    <a:ext cx="2282" cy="1050"/>
                  </a:xfrm>
                  <a:custGeom>
                    <a:avLst/>
                    <a:gdLst>
                      <a:gd name="G0" fmla="+- 18504 0 0"/>
                      <a:gd name="G1" fmla="+- 21600 0 0"/>
                      <a:gd name="G2" fmla="+- 21600 0 0"/>
                      <a:gd name="T0" fmla="*/ 0 w 36543"/>
                      <a:gd name="T1" fmla="*/ 10456 h 21600"/>
                      <a:gd name="T2" fmla="*/ 36543 w 36543"/>
                      <a:gd name="T3" fmla="*/ 9719 h 21600"/>
                      <a:gd name="T4" fmla="*/ 18504 w 36543"/>
                      <a:gd name="T5" fmla="*/ 21600 h 21600"/>
                    </a:gdLst>
                    <a:ahLst/>
                    <a:cxnLst>
                      <a:cxn ang="0">
                        <a:pos x="T0" y="T1"/>
                      </a:cxn>
                      <a:cxn ang="0">
                        <a:pos x="T2" y="T3"/>
                      </a:cxn>
                      <a:cxn ang="0">
                        <a:pos x="T4" y="T5"/>
                      </a:cxn>
                    </a:cxnLst>
                    <a:rect l="0" t="0" r="r" b="b"/>
                    <a:pathLst>
                      <a:path w="36543" h="21600" fill="none" extrusionOk="0">
                        <a:moveTo>
                          <a:pt x="0" y="10456"/>
                        </a:moveTo>
                        <a:cubicBezTo>
                          <a:pt x="3908" y="3967"/>
                          <a:pt x="10929" y="-1"/>
                          <a:pt x="18504" y="0"/>
                        </a:cubicBezTo>
                        <a:cubicBezTo>
                          <a:pt x="25768" y="0"/>
                          <a:pt x="32546" y="3651"/>
                          <a:pt x="36542" y="9719"/>
                        </a:cubicBezTo>
                      </a:path>
                      <a:path w="36543" h="21600" stroke="0" extrusionOk="0">
                        <a:moveTo>
                          <a:pt x="0" y="10456"/>
                        </a:moveTo>
                        <a:cubicBezTo>
                          <a:pt x="3908" y="3967"/>
                          <a:pt x="10929" y="-1"/>
                          <a:pt x="18504" y="0"/>
                        </a:cubicBezTo>
                        <a:cubicBezTo>
                          <a:pt x="25768" y="0"/>
                          <a:pt x="32546" y="3651"/>
                          <a:pt x="36542" y="9719"/>
                        </a:cubicBezTo>
                        <a:lnTo>
                          <a:pt x="18504" y="21600"/>
                        </a:lnTo>
                        <a:close/>
                      </a:path>
                    </a:pathLst>
                  </a:custGeom>
                  <a:noFill/>
                  <a:ln w="285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grpSp>
            <p:sp>
              <p:nvSpPr>
                <p:cNvPr id="409635" name="Line 35"/>
                <p:cNvSpPr>
                  <a:spLocks noChangeShapeType="1"/>
                </p:cNvSpPr>
                <p:nvPr/>
              </p:nvSpPr>
              <p:spPr bwMode="auto">
                <a:xfrm>
                  <a:off x="3456" y="1170"/>
                  <a:ext cx="462" cy="222"/>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09636" name="Line 36"/>
                <p:cNvSpPr>
                  <a:spLocks noChangeShapeType="1"/>
                </p:cNvSpPr>
                <p:nvPr/>
              </p:nvSpPr>
              <p:spPr bwMode="auto">
                <a:xfrm flipV="1">
                  <a:off x="3438" y="1512"/>
                  <a:ext cx="744" cy="384"/>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409641" name="Text Box 41"/>
              <p:cNvSpPr txBox="1">
                <a:spLocks noChangeArrowheads="1"/>
              </p:cNvSpPr>
              <p:nvPr/>
            </p:nvSpPr>
            <p:spPr bwMode="auto">
              <a:xfrm>
                <a:off x="1034" y="1511"/>
                <a:ext cx="93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800" b="1">
                    <a:latin typeface="Arial" pitchFamily="34" charset="0"/>
                  </a:rPr>
                  <a:t>UO</a:t>
                </a:r>
                <a:r>
                  <a:rPr lang="en-US" sz="1800" b="1" baseline="-25000">
                    <a:latin typeface="Arial" pitchFamily="34" charset="0"/>
                  </a:rPr>
                  <a:t>2</a:t>
                </a:r>
                <a:r>
                  <a:rPr lang="en-US" sz="1800" b="1">
                    <a:latin typeface="Arial" pitchFamily="34" charset="0"/>
                  </a:rPr>
                  <a:t>-ZrO</a:t>
                </a:r>
                <a:r>
                  <a:rPr lang="en-US" sz="1800" b="1" baseline="-25000">
                    <a:latin typeface="Arial" pitchFamily="34" charset="0"/>
                  </a:rPr>
                  <a:t>2</a:t>
                </a:r>
                <a:r>
                  <a:rPr lang="en-US" sz="1800" b="1">
                    <a:latin typeface="Arial" pitchFamily="34" charset="0"/>
                  </a:rPr>
                  <a:t>-Zr</a:t>
                </a:r>
                <a:endParaRPr lang="ru-RU" sz="1800" b="1">
                  <a:latin typeface="Arial" pitchFamily="34" charset="0"/>
                </a:endParaRPr>
              </a:p>
            </p:txBody>
          </p:sp>
        </p:grpSp>
        <p:sp>
          <p:nvSpPr>
            <p:cNvPr id="409657" name="Text Box 57"/>
            <p:cNvSpPr txBox="1">
              <a:spLocks noChangeArrowheads="1"/>
            </p:cNvSpPr>
            <p:nvPr/>
          </p:nvSpPr>
          <p:spPr bwMode="auto">
            <a:xfrm>
              <a:off x="74" y="2759"/>
              <a:ext cx="8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800" b="1">
                  <a:latin typeface="Arial" pitchFamily="34" charset="0"/>
                </a:rPr>
                <a:t>Fe-U-Zr-(O)</a:t>
              </a:r>
              <a:endParaRPr lang="ru-RU" sz="1800" b="1">
                <a:latin typeface="Arial" pitchFamily="34" charset="0"/>
              </a:endParaRPr>
            </a:p>
          </p:txBody>
        </p:sp>
      </p:grpSp>
    </p:spTree>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oliennummernplatzhalter 4"/>
          <p:cNvSpPr>
            <a:spLocks noGrp="1"/>
          </p:cNvSpPr>
          <p:nvPr>
            <p:ph type="sldNum" sz="quarter" idx="10"/>
          </p:nvPr>
        </p:nvSpPr>
        <p:spPr/>
        <p:txBody>
          <a:bodyPr/>
          <a:lstStyle/>
          <a:p>
            <a:r>
              <a:rPr lang="en-GB"/>
              <a:t>                                                 3</a:t>
            </a:r>
            <a:r>
              <a:rPr lang="en-US" sz="1200" baseline="30000"/>
              <a:t>rd </a:t>
            </a:r>
            <a:r>
              <a:rPr lang="en-US" sz="1200"/>
              <a:t>METCOR-P Project Meeting, 27.05.2009,  St Petersburg</a:t>
            </a:r>
            <a:r>
              <a:rPr lang="en-US"/>
              <a:t>    </a:t>
            </a:r>
            <a:r>
              <a:rPr lang="en-GB"/>
              <a:t> </a:t>
            </a:r>
            <a:fld id="{9FE21060-35AE-4D34-85DB-F8683F79306A}" type="slidenum">
              <a:rPr lang="en-GB"/>
              <a:pPr/>
              <a:t>5</a:t>
            </a:fld>
            <a:endParaRPr lang="en-GB"/>
          </a:p>
        </p:txBody>
      </p:sp>
      <p:sp>
        <p:nvSpPr>
          <p:cNvPr id="411652" name="Rectangle 4"/>
          <p:cNvSpPr>
            <a:spLocks noGrp="1" noChangeArrowheads="1"/>
          </p:cNvSpPr>
          <p:nvPr>
            <p:ph type="title"/>
          </p:nvPr>
        </p:nvSpPr>
        <p:spPr>
          <a:xfrm>
            <a:off x="708025" y="165100"/>
            <a:ext cx="7772400" cy="639763"/>
          </a:xfrm>
        </p:spPr>
        <p:txBody>
          <a:bodyPr/>
          <a:lstStyle/>
          <a:p>
            <a:r>
              <a:rPr lang="en-US" sz="2400"/>
              <a:t>Structure of the molten pool at the reactor vessel bottom under IVR conditions</a:t>
            </a:r>
            <a:endParaRPr lang="ru-RU" sz="2400"/>
          </a:p>
        </p:txBody>
      </p:sp>
      <p:sp>
        <p:nvSpPr>
          <p:cNvPr id="411681" name="Text Box 33"/>
          <p:cNvSpPr txBox="1">
            <a:spLocks noChangeArrowheads="1"/>
          </p:cNvSpPr>
          <p:nvPr/>
        </p:nvSpPr>
        <p:spPr bwMode="auto">
          <a:xfrm>
            <a:off x="417513" y="3157538"/>
            <a:ext cx="8726487" cy="322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6700" indent="-266700">
              <a:defRPr sz="2400">
                <a:solidFill>
                  <a:schemeClr val="tx1"/>
                </a:solidFill>
                <a:latin typeface="Times New Roman" pitchFamily="18" charset="0"/>
              </a:defRPr>
            </a:lvl1pPr>
            <a:lvl2pPr marL="989013">
              <a:defRPr sz="2400">
                <a:solidFill>
                  <a:schemeClr val="tx1"/>
                </a:solidFill>
                <a:latin typeface="Times New Roman" pitchFamily="18" charset="0"/>
              </a:defRPr>
            </a:lvl2pPr>
            <a:lvl3pPr marL="11684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lnSpc>
                <a:spcPct val="75000"/>
              </a:lnSpc>
              <a:buFont typeface="Wingdings" pitchFamily="2" charset="2"/>
              <a:buChar char="Ø"/>
            </a:pPr>
            <a:r>
              <a:rPr lang="en-US" sz="1600" b="1">
                <a:solidFill>
                  <a:srgbClr val="000066"/>
                </a:solidFill>
                <a:latin typeface="Arial" pitchFamily="34" charset="0"/>
              </a:rPr>
              <a:t>The composition of the U-Zr-Fe(Cr,Ni,…)-0 system in the miscibility gap determines compositions and, hence, densities of the metallic and oxidic liquids and their position at the vessel bottom relative to each other</a:t>
            </a:r>
            <a:endParaRPr lang="ru-RU" sz="1600" b="1">
              <a:solidFill>
                <a:srgbClr val="000066"/>
              </a:solidFill>
              <a:latin typeface="Arial" pitchFamily="34" charset="0"/>
            </a:endParaRPr>
          </a:p>
          <a:p>
            <a:pPr>
              <a:lnSpc>
                <a:spcPct val="75000"/>
              </a:lnSpc>
              <a:buFont typeface="Wingdings" pitchFamily="2" charset="2"/>
              <a:buNone/>
            </a:pPr>
            <a:endParaRPr lang="ru-RU" sz="1600" b="1">
              <a:solidFill>
                <a:srgbClr val="000066"/>
              </a:solidFill>
              <a:latin typeface="Arial" pitchFamily="34" charset="0"/>
            </a:endParaRPr>
          </a:p>
          <a:p>
            <a:pPr>
              <a:lnSpc>
                <a:spcPct val="75000"/>
              </a:lnSpc>
              <a:buFont typeface="Wingdings" pitchFamily="2" charset="2"/>
              <a:buChar char="Ø"/>
            </a:pPr>
            <a:r>
              <a:rPr lang="en-US" sz="1600" b="1">
                <a:solidFill>
                  <a:srgbClr val="000066"/>
                </a:solidFill>
                <a:latin typeface="Arial" pitchFamily="34" charset="0"/>
              </a:rPr>
              <a:t>When the metallic liquid is at the bottom</a:t>
            </a:r>
            <a:endParaRPr lang="ru-RU" sz="1600" b="1">
              <a:solidFill>
                <a:srgbClr val="000066"/>
              </a:solidFill>
              <a:latin typeface="Arial" pitchFamily="34" charset="0"/>
            </a:endParaRPr>
          </a:p>
          <a:p>
            <a:pPr>
              <a:lnSpc>
                <a:spcPct val="75000"/>
              </a:lnSpc>
              <a:buFont typeface="Wingdings" pitchFamily="2" charset="2"/>
              <a:buNone/>
            </a:pPr>
            <a:r>
              <a:rPr lang="ru-RU" sz="1600" b="1">
                <a:solidFill>
                  <a:srgbClr val="000066"/>
                </a:solidFill>
                <a:latin typeface="Arial" pitchFamily="34" charset="0"/>
              </a:rPr>
              <a:t>           - </a:t>
            </a:r>
            <a:r>
              <a:rPr lang="en-US" sz="1600" b="1">
                <a:solidFill>
                  <a:srgbClr val="000066"/>
                </a:solidFill>
                <a:latin typeface="Arial" pitchFamily="34" charset="0"/>
              </a:rPr>
              <a:t>the focusing effect is absent</a:t>
            </a:r>
            <a:endParaRPr lang="ru-RU" sz="1600" b="1">
              <a:solidFill>
                <a:srgbClr val="000066"/>
              </a:solidFill>
              <a:latin typeface="Arial" pitchFamily="34" charset="0"/>
            </a:endParaRPr>
          </a:p>
          <a:p>
            <a:pPr>
              <a:lnSpc>
                <a:spcPct val="75000"/>
              </a:lnSpc>
              <a:buFont typeface="Wingdings" pitchFamily="2" charset="2"/>
              <a:buNone/>
            </a:pPr>
            <a:r>
              <a:rPr lang="ru-RU" sz="1600" b="1">
                <a:solidFill>
                  <a:srgbClr val="000066"/>
                </a:solidFill>
                <a:latin typeface="Arial" pitchFamily="34" charset="0"/>
              </a:rPr>
              <a:t>           - </a:t>
            </a:r>
            <a:r>
              <a:rPr lang="ru-RU" sz="1600" b="1">
                <a:solidFill>
                  <a:srgbClr val="000066"/>
                </a:solidFill>
                <a:latin typeface="Arial" pitchFamily="34" charset="0"/>
                <a:sym typeface="Symbol" pitchFamily="18" charset="2"/>
              </a:rPr>
              <a:t>Т</a:t>
            </a:r>
            <a:r>
              <a:rPr lang="en-US" sz="1600" b="1">
                <a:solidFill>
                  <a:srgbClr val="000066"/>
                </a:solidFill>
                <a:latin typeface="Arial" pitchFamily="34" charset="0"/>
                <a:sym typeface="Symbol" pitchFamily="18" charset="2"/>
              </a:rPr>
              <a:t>ox</a:t>
            </a:r>
            <a:r>
              <a:rPr lang="ru-RU" sz="1600" b="1">
                <a:solidFill>
                  <a:srgbClr val="000066"/>
                </a:solidFill>
                <a:latin typeface="Arial" pitchFamily="34" charset="0"/>
                <a:sym typeface="Symbol" pitchFamily="18" charset="2"/>
              </a:rPr>
              <a:t> </a:t>
            </a:r>
            <a:r>
              <a:rPr lang="ru-RU" sz="1600" b="1">
                <a:latin typeface="Arial" pitchFamily="34" charset="0"/>
                <a:sym typeface="Symbol" pitchFamily="18" charset="2"/>
              </a:rPr>
              <a:t> </a:t>
            </a:r>
            <a:r>
              <a:rPr lang="ru-RU" sz="1600" b="1">
                <a:solidFill>
                  <a:srgbClr val="000066"/>
                </a:solidFill>
                <a:latin typeface="Arial" pitchFamily="34" charset="0"/>
                <a:sym typeface="Symbol" pitchFamily="18" charset="2"/>
              </a:rPr>
              <a:t>Т</a:t>
            </a:r>
            <a:r>
              <a:rPr lang="en-US" sz="1600" b="1">
                <a:solidFill>
                  <a:srgbClr val="000066"/>
                </a:solidFill>
                <a:latin typeface="Arial" pitchFamily="34" charset="0"/>
                <a:sym typeface="Symbol" pitchFamily="18" charset="2"/>
              </a:rPr>
              <a:t>met;</a:t>
            </a:r>
            <a:r>
              <a:rPr lang="ru-RU" sz="1600" b="1">
                <a:latin typeface="Arial" pitchFamily="34" charset="0"/>
                <a:sym typeface="Symbol" pitchFamily="18" charset="2"/>
              </a:rPr>
              <a:t> </a:t>
            </a:r>
            <a:r>
              <a:rPr lang="en-US" sz="1600" b="1">
                <a:solidFill>
                  <a:srgbClr val="000066"/>
                </a:solidFill>
                <a:latin typeface="Arial" pitchFamily="34" charset="0"/>
              </a:rPr>
              <a:t>numerical codes (that use thermodynamic databases, which can be verified using MASCA results) are applicable</a:t>
            </a:r>
            <a:endParaRPr lang="ru-RU" sz="1600" b="1">
              <a:solidFill>
                <a:srgbClr val="000066"/>
              </a:solidFill>
              <a:latin typeface="Arial" pitchFamily="34" charset="0"/>
            </a:endParaRPr>
          </a:p>
          <a:p>
            <a:pPr>
              <a:lnSpc>
                <a:spcPct val="75000"/>
              </a:lnSpc>
              <a:buFont typeface="Wingdings" pitchFamily="2" charset="2"/>
              <a:buNone/>
            </a:pPr>
            <a:endParaRPr lang="ru-RU" sz="1600" b="1">
              <a:solidFill>
                <a:srgbClr val="000066"/>
              </a:solidFill>
              <a:latin typeface="Arial" pitchFamily="34" charset="0"/>
            </a:endParaRPr>
          </a:p>
          <a:p>
            <a:pPr>
              <a:lnSpc>
                <a:spcPct val="75000"/>
              </a:lnSpc>
              <a:buFont typeface="Wingdings" pitchFamily="2" charset="2"/>
              <a:buChar char="Ø"/>
            </a:pPr>
            <a:r>
              <a:rPr lang="en-US" sz="1600" b="1">
                <a:solidFill>
                  <a:srgbClr val="000066"/>
                </a:solidFill>
                <a:latin typeface="Arial" pitchFamily="34" charset="0"/>
              </a:rPr>
              <a:t>When the metallic liquid is at the surface</a:t>
            </a:r>
            <a:endParaRPr lang="ru-RU" sz="1600" b="1">
              <a:solidFill>
                <a:srgbClr val="000066"/>
              </a:solidFill>
              <a:latin typeface="Arial" pitchFamily="34" charset="0"/>
            </a:endParaRPr>
          </a:p>
          <a:p>
            <a:pPr>
              <a:lnSpc>
                <a:spcPct val="75000"/>
              </a:lnSpc>
              <a:buFont typeface="Wingdings" pitchFamily="2" charset="2"/>
              <a:buNone/>
            </a:pPr>
            <a:r>
              <a:rPr lang="ru-RU" sz="1600" b="1">
                <a:solidFill>
                  <a:srgbClr val="000066"/>
                </a:solidFill>
                <a:latin typeface="Arial" pitchFamily="34" charset="0"/>
              </a:rPr>
              <a:t>           - М</a:t>
            </a:r>
            <a:r>
              <a:rPr lang="en-US" sz="1600" b="1" baseline="-25000">
                <a:solidFill>
                  <a:srgbClr val="000066"/>
                </a:solidFill>
                <a:latin typeface="Arial" pitchFamily="34" charset="0"/>
              </a:rPr>
              <a:t>met</a:t>
            </a:r>
            <a:r>
              <a:rPr lang="en-US" sz="1600" b="1">
                <a:solidFill>
                  <a:srgbClr val="000066"/>
                </a:solidFill>
                <a:latin typeface="Arial" pitchFamily="34" charset="0"/>
              </a:rPr>
              <a:t>&gt;M</a:t>
            </a:r>
            <a:r>
              <a:rPr lang="en-US" sz="1600" b="1" baseline="-25000">
                <a:solidFill>
                  <a:srgbClr val="000066"/>
                </a:solidFill>
                <a:latin typeface="Arial" pitchFamily="34" charset="0"/>
              </a:rPr>
              <a:t>st</a:t>
            </a:r>
            <a:r>
              <a:rPr lang="en-US" sz="1600" b="1">
                <a:solidFill>
                  <a:srgbClr val="000066"/>
                </a:solidFill>
                <a:latin typeface="Arial" pitchFamily="34" charset="0"/>
              </a:rPr>
              <a:t>  </a:t>
            </a:r>
            <a:r>
              <a:rPr lang="en-US" sz="1600" b="1">
                <a:solidFill>
                  <a:srgbClr val="000066"/>
                </a:solidFill>
                <a:latin typeface="Arial" pitchFamily="34" charset="0"/>
                <a:sym typeface="Symbol" pitchFamily="18" charset="2"/>
              </a:rPr>
              <a:t> the focusing effect is decreasing in comparison with neglection of components repartitioning</a:t>
            </a:r>
            <a:endParaRPr lang="ru-RU" sz="1600" b="1">
              <a:solidFill>
                <a:srgbClr val="000066"/>
              </a:solidFill>
              <a:latin typeface="Arial" pitchFamily="34" charset="0"/>
              <a:sym typeface="Symbol" pitchFamily="18" charset="2"/>
            </a:endParaRPr>
          </a:p>
          <a:p>
            <a:pPr>
              <a:lnSpc>
                <a:spcPct val="75000"/>
              </a:lnSpc>
              <a:buFont typeface="Wingdings" pitchFamily="2" charset="2"/>
              <a:buNone/>
            </a:pPr>
            <a:endParaRPr lang="ru-RU" sz="1600" b="1">
              <a:solidFill>
                <a:srgbClr val="000066"/>
              </a:solidFill>
              <a:latin typeface="Arial" pitchFamily="34" charset="0"/>
              <a:sym typeface="Symbol" pitchFamily="18" charset="2"/>
            </a:endParaRPr>
          </a:p>
          <a:p>
            <a:pPr>
              <a:lnSpc>
                <a:spcPct val="75000"/>
              </a:lnSpc>
              <a:buFont typeface="Wingdings" pitchFamily="2" charset="2"/>
              <a:buNone/>
            </a:pPr>
            <a:r>
              <a:rPr lang="en-US" sz="1600" b="1">
                <a:solidFill>
                  <a:srgbClr val="000066"/>
                </a:solidFill>
                <a:latin typeface="Arial" pitchFamily="34" charset="0"/>
                <a:sym typeface="Symbol" pitchFamily="18" charset="2"/>
              </a:rPr>
              <a:t>           -</a:t>
            </a:r>
            <a:r>
              <a:rPr lang="ru-RU" sz="1600" b="1">
                <a:solidFill>
                  <a:srgbClr val="000066"/>
                </a:solidFill>
                <a:latin typeface="Arial" pitchFamily="34" charset="0"/>
                <a:sym typeface="Symbol" pitchFamily="18" charset="2"/>
              </a:rPr>
              <a:t> Т</a:t>
            </a:r>
            <a:r>
              <a:rPr lang="ru-RU" sz="1600" b="1" baseline="-25000">
                <a:solidFill>
                  <a:srgbClr val="000066"/>
                </a:solidFill>
                <a:latin typeface="Arial" pitchFamily="34" charset="0"/>
                <a:sym typeface="Symbol" pitchFamily="18" charset="2"/>
              </a:rPr>
              <a:t>ох</a:t>
            </a:r>
            <a:r>
              <a:rPr lang="ru-RU" sz="1600" b="1">
                <a:solidFill>
                  <a:srgbClr val="000066"/>
                </a:solidFill>
                <a:latin typeface="Arial" pitchFamily="34" charset="0"/>
                <a:sym typeface="Symbol" pitchFamily="18" charset="2"/>
              </a:rPr>
              <a:t>-Т</a:t>
            </a:r>
            <a:r>
              <a:rPr lang="en-US" sz="1600" b="1" baseline="-25000">
                <a:solidFill>
                  <a:srgbClr val="000066"/>
                </a:solidFill>
                <a:latin typeface="Arial" pitchFamily="34" charset="0"/>
                <a:sym typeface="Symbol" pitchFamily="18" charset="2"/>
              </a:rPr>
              <a:t>met</a:t>
            </a:r>
            <a:r>
              <a:rPr lang="ru-RU" sz="1600" b="1">
                <a:solidFill>
                  <a:srgbClr val="000066"/>
                </a:solidFill>
                <a:latin typeface="Arial" pitchFamily="34" charset="0"/>
                <a:sym typeface="Symbol" pitchFamily="18" charset="2"/>
              </a:rPr>
              <a:t>  1000С, </a:t>
            </a:r>
            <a:r>
              <a:rPr lang="en-US" sz="1600" b="1">
                <a:solidFill>
                  <a:srgbClr val="000066"/>
                </a:solidFill>
                <a:latin typeface="Arial" pitchFamily="34" charset="0"/>
                <a:sym typeface="Symbol" pitchFamily="18" charset="2"/>
              </a:rPr>
              <a:t>i.e.,</a:t>
            </a:r>
            <a:r>
              <a:rPr lang="ru-RU" sz="1600" b="1">
                <a:solidFill>
                  <a:srgbClr val="000066"/>
                </a:solidFill>
                <a:latin typeface="Arial" pitchFamily="34" charset="0"/>
                <a:sym typeface="Symbol" pitchFamily="18" charset="2"/>
              </a:rPr>
              <a:t> </a:t>
            </a:r>
            <a:r>
              <a:rPr lang="en-US" sz="1600" b="1">
                <a:solidFill>
                  <a:srgbClr val="000066"/>
                </a:solidFill>
                <a:latin typeface="Arial" pitchFamily="34" charset="0"/>
                <a:sym typeface="Symbol" pitchFamily="18" charset="2"/>
              </a:rPr>
              <a:t>thermogradient conditions</a:t>
            </a:r>
            <a:r>
              <a:rPr lang="ru-RU" sz="1600" b="1">
                <a:solidFill>
                  <a:srgbClr val="000066"/>
                </a:solidFill>
                <a:latin typeface="Arial" pitchFamily="34" charset="0"/>
                <a:sym typeface="Symbol" pitchFamily="18" charset="2"/>
              </a:rPr>
              <a:t>; </a:t>
            </a:r>
            <a:r>
              <a:rPr lang="en-US" sz="1600" b="1">
                <a:solidFill>
                  <a:srgbClr val="000066"/>
                </a:solidFill>
                <a:latin typeface="Arial" pitchFamily="34" charset="0"/>
              </a:rPr>
              <a:t>MASCA results are </a:t>
            </a:r>
            <a:r>
              <a:rPr lang="en-US" sz="1600" b="1">
                <a:solidFill>
                  <a:srgbClr val="000066"/>
                </a:solidFill>
                <a:latin typeface="Arial" pitchFamily="34" charset="0"/>
                <a:sym typeface="Symbol" pitchFamily="18" charset="2"/>
              </a:rPr>
              <a:t>inapplicable</a:t>
            </a:r>
            <a:r>
              <a:rPr lang="ru-RU" sz="1600" b="1">
                <a:solidFill>
                  <a:srgbClr val="000066"/>
                </a:solidFill>
                <a:latin typeface="Arial" pitchFamily="34" charset="0"/>
              </a:rPr>
              <a:t>; </a:t>
            </a:r>
            <a:r>
              <a:rPr lang="en-US" sz="1600" b="1">
                <a:solidFill>
                  <a:srgbClr val="000066"/>
                </a:solidFill>
                <a:latin typeface="Arial" pitchFamily="34" charset="0"/>
              </a:rPr>
              <a:t>the computational model is absent</a:t>
            </a:r>
            <a:endParaRPr lang="ru-RU" sz="1600" b="1">
              <a:solidFill>
                <a:srgbClr val="000066"/>
              </a:solidFill>
              <a:latin typeface="Arial" pitchFamily="34" charset="0"/>
            </a:endParaRPr>
          </a:p>
          <a:p>
            <a:pPr>
              <a:lnSpc>
                <a:spcPct val="75000"/>
              </a:lnSpc>
              <a:buFont typeface="Wingdings" pitchFamily="2" charset="2"/>
              <a:buNone/>
            </a:pPr>
            <a:r>
              <a:rPr lang="ru-RU" sz="1600" b="1">
                <a:solidFill>
                  <a:srgbClr val="000066"/>
                </a:solidFill>
                <a:latin typeface="Arial" pitchFamily="34" charset="0"/>
              </a:rPr>
              <a:t>          </a:t>
            </a:r>
            <a:endParaRPr lang="ru-RU" sz="1600" b="1">
              <a:solidFill>
                <a:srgbClr val="000066"/>
              </a:solidFill>
              <a:latin typeface="Arial" pitchFamily="34" charset="0"/>
              <a:sym typeface="Symbol" pitchFamily="18" charset="2"/>
            </a:endParaRPr>
          </a:p>
          <a:p>
            <a:pPr>
              <a:lnSpc>
                <a:spcPct val="75000"/>
              </a:lnSpc>
              <a:buFont typeface="Wingdings" pitchFamily="2" charset="2"/>
              <a:buChar char="Ø"/>
            </a:pPr>
            <a:r>
              <a:rPr lang="en-US" sz="1600" b="1">
                <a:solidFill>
                  <a:srgbClr val="000066"/>
                </a:solidFill>
                <a:latin typeface="Arial" pitchFamily="34" charset="0"/>
                <a:sym typeface="Symbol" pitchFamily="18" charset="2"/>
              </a:rPr>
              <a:t>A</a:t>
            </a:r>
            <a:r>
              <a:rPr lang="ru-RU" sz="1600" b="1">
                <a:solidFill>
                  <a:srgbClr val="000066"/>
                </a:solidFill>
                <a:latin typeface="Arial" pitchFamily="34" charset="0"/>
                <a:sym typeface="Symbol" pitchFamily="18" charset="2"/>
              </a:rPr>
              <a:t> </a:t>
            </a:r>
            <a:r>
              <a:rPr lang="en-US" sz="1600" b="1">
                <a:solidFill>
                  <a:srgbClr val="000066"/>
                </a:solidFill>
                <a:latin typeface="Arial" pitchFamily="34" charset="0"/>
                <a:sym typeface="Symbol" pitchFamily="18" charset="2"/>
              </a:rPr>
              <a:t>three-liquid pool structure</a:t>
            </a:r>
            <a:r>
              <a:rPr lang="ru-RU" sz="1600" b="1">
                <a:solidFill>
                  <a:srgbClr val="000066"/>
                </a:solidFill>
                <a:latin typeface="Arial" pitchFamily="34" charset="0"/>
                <a:sym typeface="Symbol" pitchFamily="18" charset="2"/>
              </a:rPr>
              <a:t> - ?</a:t>
            </a:r>
            <a:endParaRPr lang="en-US" sz="1600" b="1">
              <a:solidFill>
                <a:srgbClr val="000066"/>
              </a:solidFill>
              <a:latin typeface="Arial" pitchFamily="34" charset="0"/>
              <a:sym typeface="Symbol" pitchFamily="18" charset="2"/>
            </a:endParaRPr>
          </a:p>
        </p:txBody>
      </p:sp>
      <p:grpSp>
        <p:nvGrpSpPr>
          <p:cNvPr id="411726" name="Group 78"/>
          <p:cNvGrpSpPr>
            <a:grpSpLocks/>
          </p:cNvGrpSpPr>
          <p:nvPr/>
        </p:nvGrpSpPr>
        <p:grpSpPr bwMode="auto">
          <a:xfrm>
            <a:off x="809625" y="712788"/>
            <a:ext cx="7937500" cy="2295525"/>
            <a:chOff x="638" y="329"/>
            <a:chExt cx="5000" cy="1446"/>
          </a:xfrm>
        </p:grpSpPr>
        <p:pic>
          <p:nvPicPr>
            <p:cNvPr id="411684" name="Picture 3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6" y="647"/>
              <a:ext cx="1090" cy="1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685" name="Picture 37"/>
            <p:cNvPicPr>
              <a:picLocks noChangeAspect="1" noChangeArrowheads="1"/>
            </p:cNvPicPr>
            <p:nvPr/>
          </p:nvPicPr>
          <p:blipFill>
            <a:blip r:embed="rId3">
              <a:extLst>
                <a:ext uri="{28A0092B-C50C-407E-A947-70E740481C1C}">
                  <a14:useLocalDpi xmlns:a14="http://schemas.microsoft.com/office/drawing/2010/main" val="0"/>
                </a:ext>
              </a:extLst>
            </a:blip>
            <a:srcRect t="13564"/>
            <a:stretch>
              <a:fillRect/>
            </a:stretch>
          </p:blipFill>
          <p:spPr bwMode="auto">
            <a:xfrm>
              <a:off x="3900" y="523"/>
              <a:ext cx="1050" cy="1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686" name="Text Box 38"/>
            <p:cNvSpPr txBox="1">
              <a:spLocks noChangeArrowheads="1"/>
            </p:cNvSpPr>
            <p:nvPr/>
          </p:nvSpPr>
          <p:spPr bwMode="auto">
            <a:xfrm>
              <a:off x="1903" y="1401"/>
              <a:ext cx="40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lgn="ctr"/>
              <a:r>
                <a:rPr lang="en-US" sz="1400" b="1">
                  <a:latin typeface="Arial" pitchFamily="34" charset="0"/>
                </a:rPr>
                <a:t>Metal</a:t>
              </a:r>
              <a:endParaRPr lang="ru-RU" sz="1400" b="1">
                <a:latin typeface="Arial" pitchFamily="34" charset="0"/>
              </a:endParaRPr>
            </a:p>
          </p:txBody>
        </p:sp>
        <p:sp>
          <p:nvSpPr>
            <p:cNvPr id="411687" name="Text Box 39"/>
            <p:cNvSpPr txBox="1">
              <a:spLocks noChangeArrowheads="1"/>
            </p:cNvSpPr>
            <p:nvPr/>
          </p:nvSpPr>
          <p:spPr bwMode="auto">
            <a:xfrm>
              <a:off x="5170" y="675"/>
              <a:ext cx="46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lgn="ctr"/>
              <a:r>
                <a:rPr lang="en-US" sz="1400" b="1">
                  <a:latin typeface="Arial" pitchFamily="34" charset="0"/>
                </a:rPr>
                <a:t>Metal</a:t>
              </a:r>
              <a:endParaRPr lang="ru-RU" sz="1400" b="1">
                <a:latin typeface="Arial" pitchFamily="34" charset="0"/>
              </a:endParaRPr>
            </a:p>
          </p:txBody>
        </p:sp>
        <p:sp>
          <p:nvSpPr>
            <p:cNvPr id="411688" name="Text Box 40"/>
            <p:cNvSpPr txBox="1">
              <a:spLocks noChangeArrowheads="1"/>
            </p:cNvSpPr>
            <p:nvPr/>
          </p:nvSpPr>
          <p:spPr bwMode="auto">
            <a:xfrm>
              <a:off x="1886" y="949"/>
              <a:ext cx="48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lgn="ctr"/>
              <a:r>
                <a:rPr lang="en-US" sz="1400" b="1">
                  <a:latin typeface="Arial" pitchFamily="34" charset="0"/>
                </a:rPr>
                <a:t>Oxides</a:t>
              </a:r>
              <a:endParaRPr lang="ru-RU" sz="1400" b="1">
                <a:latin typeface="Arial" pitchFamily="34" charset="0"/>
              </a:endParaRPr>
            </a:p>
          </p:txBody>
        </p:sp>
        <p:sp>
          <p:nvSpPr>
            <p:cNvPr id="411689" name="Text Box 41"/>
            <p:cNvSpPr txBox="1">
              <a:spLocks noChangeArrowheads="1"/>
            </p:cNvSpPr>
            <p:nvPr/>
          </p:nvSpPr>
          <p:spPr bwMode="auto">
            <a:xfrm>
              <a:off x="5090" y="1041"/>
              <a:ext cx="48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lgn="ctr"/>
              <a:r>
                <a:rPr lang="en-US" sz="1400" b="1">
                  <a:latin typeface="Arial" pitchFamily="34" charset="0"/>
                </a:rPr>
                <a:t>Oxides</a:t>
              </a:r>
              <a:endParaRPr lang="ru-RU" sz="1400" b="1">
                <a:latin typeface="Arial" pitchFamily="34" charset="0"/>
              </a:endParaRPr>
            </a:p>
          </p:txBody>
        </p:sp>
        <p:sp>
          <p:nvSpPr>
            <p:cNvPr id="411701" name="Text Box 53"/>
            <p:cNvSpPr txBox="1">
              <a:spLocks noChangeArrowheads="1"/>
            </p:cNvSpPr>
            <p:nvPr/>
          </p:nvSpPr>
          <p:spPr bwMode="auto">
            <a:xfrm>
              <a:off x="2632" y="427"/>
              <a:ext cx="137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lgn="ctr"/>
              <a:r>
                <a:rPr lang="en-US" sz="1600" b="1">
                  <a:solidFill>
                    <a:srgbClr val="000066"/>
                  </a:solidFill>
                  <a:latin typeface="Arial" pitchFamily="34" charset="0"/>
                </a:rPr>
                <a:t>MASCA results</a:t>
              </a:r>
              <a:endParaRPr lang="ru-RU" sz="1600" b="1">
                <a:solidFill>
                  <a:srgbClr val="000066"/>
                </a:solidFill>
                <a:latin typeface="Arial" pitchFamily="34" charset="0"/>
              </a:endParaRPr>
            </a:p>
          </p:txBody>
        </p:sp>
        <p:sp>
          <p:nvSpPr>
            <p:cNvPr id="411702" name="Text Box 54"/>
            <p:cNvSpPr txBox="1">
              <a:spLocks noChangeArrowheads="1"/>
            </p:cNvSpPr>
            <p:nvPr/>
          </p:nvSpPr>
          <p:spPr bwMode="auto">
            <a:xfrm>
              <a:off x="800" y="497"/>
              <a:ext cx="1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lgn="ctr"/>
              <a:endParaRPr lang="ru-RU" sz="1800">
                <a:latin typeface="Arial" pitchFamily="34" charset="0"/>
              </a:endParaRPr>
            </a:p>
          </p:txBody>
        </p:sp>
        <p:sp>
          <p:nvSpPr>
            <p:cNvPr id="411718" name="Text Box 70"/>
            <p:cNvSpPr txBox="1">
              <a:spLocks noChangeArrowheads="1"/>
            </p:cNvSpPr>
            <p:nvPr/>
          </p:nvSpPr>
          <p:spPr bwMode="auto">
            <a:xfrm>
              <a:off x="638" y="329"/>
              <a:ext cx="1049"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lgn="ctr"/>
              <a:r>
                <a:rPr lang="en-US" sz="1600" b="1">
                  <a:solidFill>
                    <a:srgbClr val="000066"/>
                  </a:solidFill>
                  <a:latin typeface="Arial" pitchFamily="34" charset="0"/>
                </a:rPr>
                <a:t>Conventional structure</a:t>
              </a:r>
              <a:endParaRPr lang="ru-RU" sz="1800" b="1">
                <a:solidFill>
                  <a:srgbClr val="000066"/>
                </a:solidFill>
                <a:latin typeface="Arial" pitchFamily="34" charset="0"/>
              </a:endParaRPr>
            </a:p>
          </p:txBody>
        </p:sp>
        <p:grpSp>
          <p:nvGrpSpPr>
            <p:cNvPr id="411725" name="Group 77"/>
            <p:cNvGrpSpPr>
              <a:grpSpLocks/>
            </p:cNvGrpSpPr>
            <p:nvPr/>
          </p:nvGrpSpPr>
          <p:grpSpPr bwMode="auto">
            <a:xfrm>
              <a:off x="732" y="688"/>
              <a:ext cx="843" cy="1040"/>
              <a:chOff x="616" y="820"/>
              <a:chExt cx="843" cy="964"/>
            </a:xfrm>
          </p:grpSpPr>
          <p:sp>
            <p:nvSpPr>
              <p:cNvPr id="411714" name="AutoShape 66"/>
              <p:cNvSpPr>
                <a:spLocks noChangeArrowheads="1"/>
              </p:cNvSpPr>
              <p:nvPr/>
            </p:nvSpPr>
            <p:spPr bwMode="auto">
              <a:xfrm rot="5400000" flipV="1">
                <a:off x="840" y="1164"/>
                <a:ext cx="396" cy="843"/>
              </a:xfrm>
              <a:prstGeom prst="flowChartDelay">
                <a:avLst/>
              </a:prstGeom>
              <a:noFill/>
              <a:ln w="28575">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11715" name="Line 67"/>
              <p:cNvSpPr>
                <a:spLocks noChangeShapeType="1"/>
              </p:cNvSpPr>
              <p:nvPr/>
            </p:nvSpPr>
            <p:spPr bwMode="auto">
              <a:xfrm flipV="1">
                <a:off x="618" y="822"/>
                <a:ext cx="0" cy="576"/>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11716" name="Line 68"/>
              <p:cNvSpPr>
                <a:spLocks noChangeShapeType="1"/>
              </p:cNvSpPr>
              <p:nvPr/>
            </p:nvSpPr>
            <p:spPr bwMode="auto">
              <a:xfrm flipV="1">
                <a:off x="1456" y="820"/>
                <a:ext cx="0" cy="576"/>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11717" name="Line 69"/>
              <p:cNvSpPr>
                <a:spLocks noChangeShapeType="1"/>
              </p:cNvSpPr>
              <p:nvPr/>
            </p:nvSpPr>
            <p:spPr bwMode="auto">
              <a:xfrm>
                <a:off x="618" y="1164"/>
                <a:ext cx="84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11719" name="Text Box 71"/>
              <p:cNvSpPr txBox="1">
                <a:spLocks noChangeArrowheads="1"/>
              </p:cNvSpPr>
              <p:nvPr/>
            </p:nvSpPr>
            <p:spPr bwMode="auto">
              <a:xfrm>
                <a:off x="756" y="1469"/>
                <a:ext cx="488"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lgn="ctr"/>
                <a:r>
                  <a:rPr lang="en-US" sz="1400" b="1">
                    <a:latin typeface="Arial" pitchFamily="34" charset="0"/>
                  </a:rPr>
                  <a:t>Oxides</a:t>
                </a:r>
                <a:endParaRPr lang="ru-RU" sz="1400" b="1">
                  <a:latin typeface="Arial" pitchFamily="34" charset="0"/>
                </a:endParaRPr>
              </a:p>
            </p:txBody>
          </p:sp>
          <p:sp>
            <p:nvSpPr>
              <p:cNvPr id="411720" name="Text Box 72"/>
              <p:cNvSpPr txBox="1">
                <a:spLocks noChangeArrowheads="1"/>
              </p:cNvSpPr>
              <p:nvPr/>
            </p:nvSpPr>
            <p:spPr bwMode="auto">
              <a:xfrm>
                <a:off x="817" y="1187"/>
                <a:ext cx="401"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lgn="ctr"/>
                <a:r>
                  <a:rPr lang="en-US" sz="1400" b="1">
                    <a:latin typeface="Arial" pitchFamily="34" charset="0"/>
                  </a:rPr>
                  <a:t>Metal</a:t>
                </a:r>
                <a:endParaRPr lang="ru-RU" sz="1400" b="1">
                  <a:latin typeface="Arial" pitchFamily="34" charset="0"/>
                </a:endParaRPr>
              </a:p>
            </p:txBody>
          </p:sp>
        </p:grpSp>
        <p:sp>
          <p:nvSpPr>
            <p:cNvPr id="411721" name="Line 73"/>
            <p:cNvSpPr>
              <a:spLocks noChangeShapeType="1"/>
            </p:cNvSpPr>
            <p:nvPr/>
          </p:nvSpPr>
          <p:spPr bwMode="auto">
            <a:xfrm>
              <a:off x="2166" y="1118"/>
              <a:ext cx="442" cy="72"/>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11722" name="Line 74"/>
            <p:cNvSpPr>
              <a:spLocks noChangeShapeType="1"/>
            </p:cNvSpPr>
            <p:nvPr/>
          </p:nvSpPr>
          <p:spPr bwMode="auto">
            <a:xfrm>
              <a:off x="2280" y="1526"/>
              <a:ext cx="450"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11723" name="Line 75"/>
            <p:cNvSpPr>
              <a:spLocks noChangeShapeType="1"/>
            </p:cNvSpPr>
            <p:nvPr/>
          </p:nvSpPr>
          <p:spPr bwMode="auto">
            <a:xfrm flipV="1">
              <a:off x="4660" y="808"/>
              <a:ext cx="534" cy="6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11724" name="Line 76"/>
            <p:cNvSpPr>
              <a:spLocks noChangeShapeType="1"/>
            </p:cNvSpPr>
            <p:nvPr/>
          </p:nvSpPr>
          <p:spPr bwMode="auto">
            <a:xfrm flipV="1">
              <a:off x="4620" y="1124"/>
              <a:ext cx="468" cy="3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Tree>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4"/>
          <p:cNvSpPr>
            <a:spLocks noGrp="1"/>
          </p:cNvSpPr>
          <p:nvPr>
            <p:ph type="sldNum" sz="quarter" idx="10"/>
          </p:nvPr>
        </p:nvSpPr>
        <p:spPr/>
        <p:txBody>
          <a:bodyPr/>
          <a:lstStyle/>
          <a:p>
            <a:r>
              <a:rPr lang="en-GB"/>
              <a:t>                                                 3</a:t>
            </a:r>
            <a:r>
              <a:rPr lang="en-US" sz="1200" baseline="30000"/>
              <a:t>rd </a:t>
            </a:r>
            <a:r>
              <a:rPr lang="en-US" sz="1200"/>
              <a:t>METCOR-P Project Meeting, 27.05.2009,  St Petersburg</a:t>
            </a:r>
            <a:r>
              <a:rPr lang="en-US"/>
              <a:t>    </a:t>
            </a:r>
            <a:r>
              <a:rPr lang="en-GB"/>
              <a:t> </a:t>
            </a:r>
            <a:fld id="{8325F103-E82C-4295-9F9A-C75C2832CC5F}" type="slidenum">
              <a:rPr lang="en-GB"/>
              <a:pPr/>
              <a:t>6</a:t>
            </a:fld>
            <a:endParaRPr lang="en-GB"/>
          </a:p>
        </p:txBody>
      </p:sp>
      <p:sp>
        <p:nvSpPr>
          <p:cNvPr id="413700" name="Rectangle 4"/>
          <p:cNvSpPr>
            <a:spLocks noGrp="1" noChangeArrowheads="1"/>
          </p:cNvSpPr>
          <p:nvPr>
            <p:ph type="title"/>
          </p:nvPr>
        </p:nvSpPr>
        <p:spPr>
          <a:xfrm>
            <a:off x="669925" y="252413"/>
            <a:ext cx="7772400" cy="639762"/>
          </a:xfrm>
        </p:spPr>
        <p:txBody>
          <a:bodyPr/>
          <a:lstStyle/>
          <a:p>
            <a:r>
              <a:rPr lang="en-US" sz="2400"/>
              <a:t>Existing uncertainties and neglected effects influencing the molten pool structure</a:t>
            </a:r>
            <a:endParaRPr lang="ru-RU" sz="2400"/>
          </a:p>
        </p:txBody>
      </p:sp>
      <p:sp>
        <p:nvSpPr>
          <p:cNvPr id="413702" name="Rectangle 6"/>
          <p:cNvSpPr>
            <a:spLocks noGrp="1" noChangeArrowheads="1"/>
          </p:cNvSpPr>
          <p:nvPr>
            <p:ph type="body" sz="half" idx="2"/>
          </p:nvPr>
        </p:nvSpPr>
        <p:spPr>
          <a:xfrm>
            <a:off x="260350" y="1323975"/>
            <a:ext cx="8578850" cy="4852988"/>
          </a:xfrm>
        </p:spPr>
        <p:txBody>
          <a:bodyPr/>
          <a:lstStyle/>
          <a:p>
            <a:pPr marL="266700" indent="-266700" algn="just">
              <a:lnSpc>
                <a:spcPct val="80000"/>
              </a:lnSpc>
              <a:spcBef>
                <a:spcPct val="0"/>
              </a:spcBef>
            </a:pPr>
            <a:r>
              <a:rPr lang="en-US" sz="2000" b="1">
                <a:effectLst/>
              </a:rPr>
              <a:t>Accident scenario</a:t>
            </a:r>
            <a:r>
              <a:rPr lang="ru-RU" sz="2000" b="1">
                <a:effectLst/>
              </a:rPr>
              <a:t> (</a:t>
            </a:r>
            <a:r>
              <a:rPr lang="en-US" sz="2000" b="1">
                <a:effectLst/>
              </a:rPr>
              <a:t>composition, masses, sequence of movement towards the bottom</a:t>
            </a:r>
            <a:r>
              <a:rPr lang="ru-RU" sz="2000" b="1">
                <a:effectLst/>
              </a:rPr>
              <a:t>)</a:t>
            </a:r>
          </a:p>
          <a:p>
            <a:pPr marL="266700" indent="-266700" algn="just">
              <a:lnSpc>
                <a:spcPct val="80000"/>
              </a:lnSpc>
              <a:spcBef>
                <a:spcPct val="0"/>
              </a:spcBef>
            </a:pPr>
            <a:endParaRPr lang="ru-RU" sz="2000" b="1">
              <a:effectLst/>
            </a:endParaRPr>
          </a:p>
          <a:p>
            <a:pPr marL="266700" indent="-266700" algn="just">
              <a:lnSpc>
                <a:spcPct val="80000"/>
              </a:lnSpc>
              <a:spcBef>
                <a:spcPct val="0"/>
              </a:spcBef>
            </a:pPr>
            <a:r>
              <a:rPr lang="en-US" sz="2000" b="1">
                <a:effectLst/>
              </a:rPr>
              <a:t>Properties of multicomponent melts</a:t>
            </a:r>
            <a:r>
              <a:rPr lang="ru-RU" sz="2000" b="1">
                <a:effectLst/>
              </a:rPr>
              <a:t> (</a:t>
            </a:r>
            <a:r>
              <a:rPr lang="en-US" sz="2000" b="1">
                <a:effectLst/>
              </a:rPr>
              <a:t>density</a:t>
            </a:r>
            <a:r>
              <a:rPr lang="ru-RU" sz="2000" b="1">
                <a:effectLst/>
              </a:rPr>
              <a:t>)</a:t>
            </a:r>
          </a:p>
          <a:p>
            <a:pPr marL="266700" indent="-266700" algn="just">
              <a:lnSpc>
                <a:spcPct val="80000"/>
              </a:lnSpc>
              <a:spcBef>
                <a:spcPct val="0"/>
              </a:spcBef>
            </a:pPr>
            <a:endParaRPr lang="ru-RU" sz="2000" b="1">
              <a:effectLst/>
            </a:endParaRPr>
          </a:p>
          <a:p>
            <a:pPr marL="266700" indent="-266700" algn="just">
              <a:lnSpc>
                <a:spcPct val="80000"/>
              </a:lnSpc>
              <a:spcBef>
                <a:spcPct val="0"/>
              </a:spcBef>
            </a:pPr>
            <a:r>
              <a:rPr lang="en-US" sz="2000" b="1">
                <a:effectLst/>
              </a:rPr>
              <a:t>Condition and properties of the interface</a:t>
            </a:r>
            <a:r>
              <a:rPr lang="ru-RU" sz="2000" b="1">
                <a:effectLst/>
              </a:rPr>
              <a:t> (</a:t>
            </a:r>
            <a:r>
              <a:rPr lang="en-US" sz="2000" b="1">
                <a:effectLst/>
              </a:rPr>
              <a:t>crust</a:t>
            </a:r>
            <a:r>
              <a:rPr lang="ru-RU" sz="2000" b="1">
                <a:effectLst/>
              </a:rPr>
              <a:t>) </a:t>
            </a:r>
            <a:r>
              <a:rPr lang="en-US" sz="2000" b="1">
                <a:effectLst/>
              </a:rPr>
              <a:t>between the oxidic liquid and the metallic one at the top</a:t>
            </a:r>
            <a:endParaRPr lang="ru-RU" sz="2000" b="1">
              <a:effectLst/>
            </a:endParaRPr>
          </a:p>
          <a:p>
            <a:pPr marL="266700" indent="-266700" algn="just">
              <a:lnSpc>
                <a:spcPct val="80000"/>
              </a:lnSpc>
              <a:spcBef>
                <a:spcPct val="0"/>
              </a:spcBef>
              <a:buFont typeface="Wingdings" pitchFamily="2" charset="2"/>
              <a:buNone/>
            </a:pPr>
            <a:endParaRPr lang="ru-RU" sz="2000" b="1">
              <a:effectLst/>
            </a:endParaRPr>
          </a:p>
          <a:p>
            <a:pPr marL="266700" indent="-266700" algn="just">
              <a:lnSpc>
                <a:spcPct val="80000"/>
              </a:lnSpc>
              <a:spcBef>
                <a:spcPct val="0"/>
              </a:spcBef>
            </a:pPr>
            <a:r>
              <a:rPr lang="en-US" sz="2000" b="1">
                <a:effectLst/>
              </a:rPr>
              <a:t>Physicochemical processes of interaction with vessel steel </a:t>
            </a:r>
            <a:r>
              <a:rPr lang="ru-RU" sz="2000" b="1">
                <a:effectLst/>
              </a:rPr>
              <a:t>(</a:t>
            </a:r>
            <a:r>
              <a:rPr lang="en-US" sz="2000" b="1">
                <a:effectLst/>
              </a:rPr>
              <a:t>influence on the molten pool composition</a:t>
            </a:r>
            <a:r>
              <a:rPr lang="ru-RU" sz="2000" b="1">
                <a:effectLst/>
              </a:rPr>
              <a:t>)</a:t>
            </a:r>
          </a:p>
          <a:p>
            <a:pPr marL="266700" indent="-266700" algn="just">
              <a:lnSpc>
                <a:spcPct val="80000"/>
              </a:lnSpc>
              <a:spcBef>
                <a:spcPct val="0"/>
              </a:spcBef>
            </a:pPr>
            <a:endParaRPr lang="ru-RU" sz="2000" b="1">
              <a:effectLst/>
            </a:endParaRPr>
          </a:p>
          <a:p>
            <a:pPr marL="266700" indent="-266700" algn="just">
              <a:lnSpc>
                <a:spcPct val="80000"/>
              </a:lnSpc>
              <a:spcBef>
                <a:spcPct val="0"/>
              </a:spcBef>
            </a:pPr>
            <a:r>
              <a:rPr lang="en-US" sz="2000" b="1">
                <a:effectLst/>
              </a:rPr>
              <a:t>Kinetics of physicochemical interaction between the oxidic and metallic melts</a:t>
            </a:r>
            <a:endParaRPr lang="ru-RU" sz="2000" b="1">
              <a:effectLst/>
            </a:endParaRPr>
          </a:p>
          <a:p>
            <a:pPr marL="266700" indent="-266700" algn="just">
              <a:lnSpc>
                <a:spcPct val="80000"/>
              </a:lnSpc>
              <a:spcBef>
                <a:spcPct val="0"/>
              </a:spcBef>
            </a:pPr>
            <a:endParaRPr lang="ru-RU" sz="2000" b="1">
              <a:effectLst/>
            </a:endParaRPr>
          </a:p>
          <a:p>
            <a:pPr marL="266700" indent="-266700" algn="just">
              <a:lnSpc>
                <a:spcPct val="80000"/>
              </a:lnSpc>
              <a:spcBef>
                <a:spcPct val="0"/>
              </a:spcBef>
              <a:buFont typeface="Wingdings" pitchFamily="2" charset="2"/>
              <a:buNone/>
            </a:pPr>
            <a:r>
              <a:rPr lang="ru-RU" sz="2000"/>
              <a:t>    </a:t>
            </a:r>
            <a:r>
              <a:rPr lang="en-US" sz="2000">
                <a:solidFill>
                  <a:schemeClr val="accent2"/>
                </a:solidFill>
              </a:rPr>
              <a:t>Should (and can)</a:t>
            </a:r>
            <a:r>
              <a:rPr lang="ru-RU" sz="2000">
                <a:solidFill>
                  <a:schemeClr val="accent2"/>
                </a:solidFill>
              </a:rPr>
              <a:t> </a:t>
            </a:r>
            <a:r>
              <a:rPr lang="en-US" sz="2000">
                <a:solidFill>
                  <a:schemeClr val="accent2"/>
                </a:solidFill>
              </a:rPr>
              <a:t>the influence of thermogradient conditions be taken into account?</a:t>
            </a:r>
            <a:endParaRPr lang="ru-RU" sz="2000">
              <a:solidFill>
                <a:schemeClr val="accent2"/>
              </a:solidFill>
            </a:endParaRPr>
          </a:p>
          <a:p>
            <a:pPr marL="266700" indent="-266700" algn="just">
              <a:lnSpc>
                <a:spcPct val="80000"/>
              </a:lnSpc>
              <a:spcBef>
                <a:spcPct val="0"/>
              </a:spcBef>
              <a:buFont typeface="Wingdings" pitchFamily="2" charset="2"/>
              <a:buNone/>
            </a:pPr>
            <a:endParaRPr lang="ru-RU" sz="2000"/>
          </a:p>
        </p:txBody>
      </p:sp>
    </p:spTree>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oliennummernplatzhalter 3"/>
          <p:cNvSpPr>
            <a:spLocks noGrp="1"/>
          </p:cNvSpPr>
          <p:nvPr>
            <p:ph type="sldNum" sz="quarter" idx="10"/>
          </p:nvPr>
        </p:nvSpPr>
        <p:spPr/>
        <p:txBody>
          <a:bodyPr/>
          <a:lstStyle/>
          <a:p>
            <a:r>
              <a:rPr lang="en-GB"/>
              <a:t>                                                 3</a:t>
            </a:r>
            <a:r>
              <a:rPr lang="en-US" sz="1200" baseline="30000"/>
              <a:t>rd </a:t>
            </a:r>
            <a:r>
              <a:rPr lang="en-US" sz="1200"/>
              <a:t>METCOR-P Project Meeting, 27.05.2009,  St Petersburg</a:t>
            </a:r>
            <a:r>
              <a:rPr lang="en-US"/>
              <a:t>    </a:t>
            </a:r>
            <a:r>
              <a:rPr lang="en-GB"/>
              <a:t> </a:t>
            </a:r>
            <a:fld id="{557F2EBF-F1B5-4A26-A21C-367FD1E304FE}" type="slidenum">
              <a:rPr lang="en-GB"/>
              <a:pPr/>
              <a:t>7</a:t>
            </a:fld>
            <a:endParaRPr lang="en-GB"/>
          </a:p>
        </p:txBody>
      </p:sp>
      <p:sp>
        <p:nvSpPr>
          <p:cNvPr id="415746" name="Rectangle 2"/>
          <p:cNvSpPr>
            <a:spLocks noGrp="1" noChangeArrowheads="1"/>
          </p:cNvSpPr>
          <p:nvPr>
            <p:ph type="title"/>
          </p:nvPr>
        </p:nvSpPr>
        <p:spPr>
          <a:xfrm>
            <a:off x="714375" y="130175"/>
            <a:ext cx="7772400" cy="549275"/>
          </a:xfrm>
        </p:spPr>
        <p:txBody>
          <a:bodyPr/>
          <a:lstStyle/>
          <a:p>
            <a:r>
              <a:rPr lang="en-US"/>
              <a:t>Three-liquid pool structure</a:t>
            </a:r>
            <a:endParaRPr lang="ru-RU"/>
          </a:p>
        </p:txBody>
      </p:sp>
      <p:sp>
        <p:nvSpPr>
          <p:cNvPr id="415918" name="Text Box 174"/>
          <p:cNvSpPr txBox="1">
            <a:spLocks noChangeArrowheads="1"/>
          </p:cNvSpPr>
          <p:nvPr/>
        </p:nvSpPr>
        <p:spPr bwMode="auto">
          <a:xfrm>
            <a:off x="127000" y="1879600"/>
            <a:ext cx="7143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Crust</a:t>
            </a:r>
            <a:endParaRPr lang="ru-RU" sz="1600" b="1">
              <a:latin typeface="Arial" pitchFamily="34" charset="0"/>
            </a:endParaRPr>
          </a:p>
        </p:txBody>
      </p:sp>
      <p:sp>
        <p:nvSpPr>
          <p:cNvPr id="415922" name="Text Box 178"/>
          <p:cNvSpPr txBox="1">
            <a:spLocks noChangeArrowheads="1"/>
          </p:cNvSpPr>
          <p:nvPr/>
        </p:nvSpPr>
        <p:spPr bwMode="auto">
          <a:xfrm>
            <a:off x="3343275" y="773113"/>
            <a:ext cx="19034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2000" b="1">
                <a:solidFill>
                  <a:srgbClr val="000066"/>
                </a:solidFill>
                <a:latin typeface="Arial" pitchFamily="34" charset="0"/>
              </a:rPr>
              <a:t>Seiler’s model</a:t>
            </a:r>
            <a:endParaRPr lang="ru-RU" sz="2000" b="1">
              <a:solidFill>
                <a:srgbClr val="000066"/>
              </a:solidFill>
              <a:latin typeface="Arial" pitchFamily="34" charset="0"/>
            </a:endParaRPr>
          </a:p>
        </p:txBody>
      </p:sp>
      <p:sp>
        <p:nvSpPr>
          <p:cNvPr id="415923" name="Text Box 179"/>
          <p:cNvSpPr txBox="1">
            <a:spLocks noChangeArrowheads="1"/>
          </p:cNvSpPr>
          <p:nvPr/>
        </p:nvSpPr>
        <p:spPr bwMode="auto">
          <a:xfrm>
            <a:off x="2965450" y="1296988"/>
            <a:ext cx="5680075" cy="2811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80975" indent="-180975">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buFont typeface="Wingdings" pitchFamily="2" charset="2"/>
              <a:buChar char="Ø"/>
            </a:pPr>
            <a:r>
              <a:rPr lang="en-US" sz="1600" b="1">
                <a:latin typeface="Arial" pitchFamily="34" charset="0"/>
              </a:rPr>
              <a:t>The mass of steel in molten heavy metal is at the maximum, at which density of heavy metal exceeds that of molten oxides</a:t>
            </a:r>
            <a:endParaRPr lang="ru-RU" sz="1600" b="1">
              <a:latin typeface="Arial" pitchFamily="34" charset="0"/>
            </a:endParaRPr>
          </a:p>
          <a:p>
            <a:pPr>
              <a:buFont typeface="Wingdings" pitchFamily="2" charset="2"/>
              <a:buChar char="Ø"/>
            </a:pPr>
            <a:r>
              <a:rPr lang="en-US" sz="1600" b="1">
                <a:latin typeface="Arial" pitchFamily="34" charset="0"/>
              </a:rPr>
              <a:t>The temperature of heavy metal is close to that of molten oxides – i.e., isothermal conditions</a:t>
            </a:r>
            <a:endParaRPr lang="ru-RU" sz="1600" b="1">
              <a:latin typeface="Arial" pitchFamily="34" charset="0"/>
            </a:endParaRPr>
          </a:p>
          <a:p>
            <a:pPr>
              <a:buFont typeface="Wingdings" pitchFamily="2" charset="2"/>
              <a:buChar char="Ø"/>
            </a:pPr>
            <a:r>
              <a:rPr lang="en-US" sz="1600" b="1">
                <a:latin typeface="Arial" pitchFamily="34" charset="0"/>
              </a:rPr>
              <a:t>The remaining steel forms the surface layer </a:t>
            </a:r>
            <a:r>
              <a:rPr lang="ru-RU" sz="1600" b="1">
                <a:latin typeface="Arial" pitchFamily="34" charset="0"/>
              </a:rPr>
              <a:t>(</a:t>
            </a:r>
            <a:r>
              <a:rPr lang="en-US" sz="1600" b="1">
                <a:latin typeface="Arial" pitchFamily="34" charset="0"/>
              </a:rPr>
              <a:t>light metal</a:t>
            </a:r>
            <a:r>
              <a:rPr lang="ru-RU" sz="1600" b="1">
                <a:latin typeface="Arial" pitchFamily="34" charset="0"/>
              </a:rPr>
              <a:t>) </a:t>
            </a:r>
          </a:p>
          <a:p>
            <a:pPr>
              <a:buFont typeface="Wingdings" pitchFamily="2" charset="2"/>
              <a:buChar char="Ø"/>
            </a:pPr>
            <a:r>
              <a:rPr lang="en-US" sz="1600" b="1">
                <a:latin typeface="Arial" pitchFamily="34" charset="0"/>
              </a:rPr>
              <a:t>The temperature of light metal is much lower than that of molten oxides</a:t>
            </a:r>
            <a:r>
              <a:rPr lang="ru-RU" sz="1600" b="1">
                <a:latin typeface="Arial" pitchFamily="34" charset="0"/>
              </a:rPr>
              <a:t>. </a:t>
            </a:r>
            <a:r>
              <a:rPr lang="en-US" sz="1600" b="1">
                <a:latin typeface="Arial" pitchFamily="34" charset="0"/>
              </a:rPr>
              <a:t>The oxidic crust that separates them excludes the possibility of components repartitioning </a:t>
            </a:r>
            <a:r>
              <a:rPr lang="en-US" sz="1800" b="1">
                <a:latin typeface="Arial" pitchFamily="34" charset="0"/>
                <a:sym typeface="Symbol" pitchFamily="18" charset="2"/>
              </a:rPr>
              <a:t></a:t>
            </a:r>
            <a:r>
              <a:rPr lang="ru-RU" sz="1800" b="1">
                <a:solidFill>
                  <a:srgbClr val="000066"/>
                </a:solidFill>
                <a:latin typeface="Arial" pitchFamily="34" charset="0"/>
                <a:sym typeface="Symbol" pitchFamily="18" charset="2"/>
              </a:rPr>
              <a:t> </a:t>
            </a:r>
            <a:r>
              <a:rPr lang="en-US" sz="1600" b="1">
                <a:latin typeface="Arial" pitchFamily="34" charset="0"/>
                <a:sym typeface="Symbol" pitchFamily="18" charset="2"/>
              </a:rPr>
              <a:t>contradicts</a:t>
            </a:r>
            <a:r>
              <a:rPr lang="en-US" sz="1800" b="1">
                <a:solidFill>
                  <a:srgbClr val="000066"/>
                </a:solidFill>
                <a:latin typeface="Arial" pitchFamily="34" charset="0"/>
                <a:sym typeface="Symbol" pitchFamily="18" charset="2"/>
              </a:rPr>
              <a:t> </a:t>
            </a:r>
            <a:r>
              <a:rPr lang="en-US" sz="1600" b="1">
                <a:latin typeface="Arial" pitchFamily="34" charset="0"/>
                <a:sym typeface="Symbol" pitchFamily="18" charset="2"/>
              </a:rPr>
              <a:t>METCOR results</a:t>
            </a:r>
            <a:endParaRPr lang="ru-RU" sz="1600" b="1">
              <a:latin typeface="Arial" pitchFamily="34" charset="0"/>
              <a:sym typeface="Symbol" pitchFamily="18" charset="2"/>
            </a:endParaRPr>
          </a:p>
        </p:txBody>
      </p:sp>
      <p:sp>
        <p:nvSpPr>
          <p:cNvPr id="415924" name="Text Box 180"/>
          <p:cNvSpPr txBox="1">
            <a:spLocks noChangeArrowheads="1"/>
          </p:cNvSpPr>
          <p:nvPr/>
        </p:nvSpPr>
        <p:spPr bwMode="auto">
          <a:xfrm>
            <a:off x="415925" y="4359275"/>
            <a:ext cx="8174038" cy="1881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542925">
              <a:defRPr sz="2400">
                <a:solidFill>
                  <a:schemeClr val="tx1"/>
                </a:solidFill>
                <a:latin typeface="Times New Roman" pitchFamily="18" charset="0"/>
              </a:defRPr>
            </a:lvl1pPr>
            <a:lvl2pPr marL="893763">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spcBef>
                <a:spcPct val="20000"/>
              </a:spcBef>
            </a:pPr>
            <a:r>
              <a:rPr lang="en-US" sz="2000" b="1" u="sng">
                <a:solidFill>
                  <a:srgbClr val="000066"/>
                </a:solidFill>
                <a:latin typeface="Arial" pitchFamily="34" charset="0"/>
              </a:rPr>
              <a:t>Comments</a:t>
            </a:r>
            <a:r>
              <a:rPr lang="ru-RU" sz="2000" b="1" u="sng">
                <a:solidFill>
                  <a:srgbClr val="000066"/>
                </a:solidFill>
                <a:latin typeface="Arial" pitchFamily="34" charset="0"/>
              </a:rPr>
              <a:t>:</a:t>
            </a:r>
            <a:endParaRPr lang="en-US" sz="2000" b="1" u="sng">
              <a:solidFill>
                <a:srgbClr val="000066"/>
              </a:solidFill>
              <a:latin typeface="Arial" pitchFamily="34" charset="0"/>
            </a:endParaRPr>
          </a:p>
          <a:p>
            <a:pPr>
              <a:spcBef>
                <a:spcPct val="20000"/>
              </a:spcBef>
              <a:buFontTx/>
              <a:buChar char="-"/>
            </a:pPr>
            <a:r>
              <a:rPr lang="en-US" sz="1800" b="1">
                <a:latin typeface="Arial" pitchFamily="34" charset="0"/>
              </a:rPr>
              <a:t>The model is conservative from the point of view of the minimal</a:t>
            </a:r>
            <a:br>
              <a:rPr lang="en-US" sz="1800" b="1">
                <a:latin typeface="Arial" pitchFamily="34" charset="0"/>
              </a:rPr>
            </a:br>
            <a:r>
              <a:rPr lang="en-US" sz="1800" b="1">
                <a:latin typeface="Arial" pitchFamily="34" charset="0"/>
              </a:rPr>
              <a:t>  thickness of the metallic surface layer</a:t>
            </a:r>
          </a:p>
          <a:p>
            <a:pPr>
              <a:spcBef>
                <a:spcPct val="20000"/>
              </a:spcBef>
              <a:buFontTx/>
              <a:buChar char="-"/>
            </a:pPr>
            <a:r>
              <a:rPr lang="ru-RU" sz="1800" b="1">
                <a:latin typeface="Arial" pitchFamily="34" charset="0"/>
              </a:rPr>
              <a:t> </a:t>
            </a:r>
            <a:r>
              <a:rPr lang="en-US" sz="1800" b="1">
                <a:latin typeface="Arial" pitchFamily="34" charset="0"/>
              </a:rPr>
              <a:t>The model is not conservative from the point of view of the</a:t>
            </a:r>
            <a:br>
              <a:rPr lang="en-US" sz="1800" b="1">
                <a:latin typeface="Arial" pitchFamily="34" charset="0"/>
              </a:rPr>
            </a:br>
            <a:r>
              <a:rPr lang="en-US" sz="1800" b="1">
                <a:latin typeface="Arial" pitchFamily="34" charset="0"/>
              </a:rPr>
              <a:t>  possibility of an isolating crust formation on the surface of the</a:t>
            </a:r>
            <a:br>
              <a:rPr lang="en-US" sz="1800" b="1">
                <a:latin typeface="Arial" pitchFamily="34" charset="0"/>
              </a:rPr>
            </a:br>
            <a:r>
              <a:rPr lang="en-US" sz="1800" b="1">
                <a:latin typeface="Arial" pitchFamily="34" charset="0"/>
              </a:rPr>
              <a:t>  metallic liquid, provided U and Zr are present in it</a:t>
            </a:r>
            <a:r>
              <a:rPr lang="ru-RU" sz="1800" b="1">
                <a:latin typeface="Arial" pitchFamily="34" charset="0"/>
              </a:rPr>
              <a:t>    	</a:t>
            </a:r>
          </a:p>
        </p:txBody>
      </p:sp>
      <p:grpSp>
        <p:nvGrpSpPr>
          <p:cNvPr id="415932" name="Group 188"/>
          <p:cNvGrpSpPr>
            <a:grpSpLocks/>
          </p:cNvGrpSpPr>
          <p:nvPr/>
        </p:nvGrpSpPr>
        <p:grpSpPr bwMode="auto">
          <a:xfrm>
            <a:off x="835025" y="1368425"/>
            <a:ext cx="1743075" cy="2651125"/>
            <a:chOff x="396" y="1006"/>
            <a:chExt cx="1098" cy="1670"/>
          </a:xfrm>
        </p:grpSpPr>
        <p:sp>
          <p:nvSpPr>
            <p:cNvPr id="415916" name="Text Box 172"/>
            <p:cNvSpPr txBox="1">
              <a:spLocks noChangeArrowheads="1"/>
            </p:cNvSpPr>
            <p:nvPr/>
          </p:nvSpPr>
          <p:spPr bwMode="auto">
            <a:xfrm>
              <a:off x="524" y="2252"/>
              <a:ext cx="86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Heavy metal</a:t>
              </a:r>
              <a:endParaRPr lang="ru-RU" sz="1600" b="1">
                <a:latin typeface="Arial" pitchFamily="34" charset="0"/>
              </a:endParaRPr>
            </a:p>
          </p:txBody>
        </p:sp>
        <p:sp>
          <p:nvSpPr>
            <p:cNvPr id="415909" name="AutoShape 165"/>
            <p:cNvSpPr>
              <a:spLocks noChangeArrowheads="1"/>
            </p:cNvSpPr>
            <p:nvPr/>
          </p:nvSpPr>
          <p:spPr bwMode="auto">
            <a:xfrm rot="5400000">
              <a:off x="234" y="1416"/>
              <a:ext cx="1422" cy="1098"/>
            </a:xfrm>
            <a:prstGeom prst="flowChartDelay">
              <a:avLst/>
            </a:prstGeom>
            <a:noFill/>
            <a:ln w="28575">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15914" name="Text Box 170"/>
            <p:cNvSpPr txBox="1">
              <a:spLocks noChangeArrowheads="1"/>
            </p:cNvSpPr>
            <p:nvPr/>
          </p:nvSpPr>
          <p:spPr bwMode="auto">
            <a:xfrm>
              <a:off x="560" y="1412"/>
              <a:ext cx="80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Light metal</a:t>
              </a:r>
              <a:endParaRPr lang="ru-RU" sz="1600" b="1">
                <a:latin typeface="Arial" pitchFamily="34" charset="0"/>
              </a:endParaRPr>
            </a:p>
          </p:txBody>
        </p:sp>
        <p:sp>
          <p:nvSpPr>
            <p:cNvPr id="415915" name="Text Box 171"/>
            <p:cNvSpPr txBox="1">
              <a:spLocks noChangeArrowheads="1"/>
            </p:cNvSpPr>
            <p:nvPr/>
          </p:nvSpPr>
          <p:spPr bwMode="auto">
            <a:xfrm>
              <a:off x="662" y="1862"/>
              <a:ext cx="5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600" b="1">
                  <a:latin typeface="Arial" pitchFamily="34" charset="0"/>
                </a:rPr>
                <a:t>Oxides</a:t>
              </a:r>
              <a:endParaRPr lang="ru-RU" sz="1600" b="1">
                <a:latin typeface="Arial" pitchFamily="34" charset="0"/>
              </a:endParaRPr>
            </a:p>
          </p:txBody>
        </p:sp>
        <p:sp>
          <p:nvSpPr>
            <p:cNvPr id="415928" name="Line 184"/>
            <p:cNvSpPr>
              <a:spLocks noChangeShapeType="1"/>
            </p:cNvSpPr>
            <p:nvPr/>
          </p:nvSpPr>
          <p:spPr bwMode="auto">
            <a:xfrm flipV="1">
              <a:off x="450" y="2244"/>
              <a:ext cx="972" cy="0"/>
            </a:xfrm>
            <a:prstGeom prst="line">
              <a:avLst/>
            </a:prstGeom>
            <a:noFill/>
            <a:ln w="28575">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15929" name="Line 185"/>
            <p:cNvSpPr>
              <a:spLocks noChangeShapeType="1"/>
            </p:cNvSpPr>
            <p:nvPr/>
          </p:nvSpPr>
          <p:spPr bwMode="auto">
            <a:xfrm>
              <a:off x="396" y="1782"/>
              <a:ext cx="1098" cy="0"/>
            </a:xfrm>
            <a:prstGeom prst="line">
              <a:avLst/>
            </a:prstGeom>
            <a:noFill/>
            <a:ln w="571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15930" name="Line 186"/>
            <p:cNvSpPr>
              <a:spLocks noChangeShapeType="1"/>
            </p:cNvSpPr>
            <p:nvPr/>
          </p:nvSpPr>
          <p:spPr bwMode="auto">
            <a:xfrm flipV="1">
              <a:off x="396" y="1014"/>
              <a:ext cx="0" cy="24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15931" name="Line 187"/>
            <p:cNvSpPr>
              <a:spLocks noChangeShapeType="1"/>
            </p:cNvSpPr>
            <p:nvPr/>
          </p:nvSpPr>
          <p:spPr bwMode="auto">
            <a:xfrm flipV="1">
              <a:off x="1492" y="1006"/>
              <a:ext cx="0" cy="24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415933" name="Line 189"/>
          <p:cNvSpPr>
            <a:spLocks noChangeShapeType="1"/>
          </p:cNvSpPr>
          <p:nvPr/>
        </p:nvSpPr>
        <p:spPr bwMode="auto">
          <a:xfrm>
            <a:off x="609600" y="2181225"/>
            <a:ext cx="704850" cy="238125"/>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oliennummernplatzhalter 5"/>
          <p:cNvSpPr>
            <a:spLocks noGrp="1"/>
          </p:cNvSpPr>
          <p:nvPr>
            <p:ph type="sldNum" sz="quarter" idx="10"/>
          </p:nvPr>
        </p:nvSpPr>
        <p:spPr/>
        <p:txBody>
          <a:bodyPr/>
          <a:lstStyle/>
          <a:p>
            <a:r>
              <a:rPr lang="en-GB"/>
              <a:t>                                                 3</a:t>
            </a:r>
            <a:r>
              <a:rPr lang="en-US" sz="1200" baseline="30000"/>
              <a:t>rd </a:t>
            </a:r>
            <a:r>
              <a:rPr lang="en-US" sz="1200"/>
              <a:t>METCOR-P Project Meeting, 27.05.2009,  St Petersburg</a:t>
            </a:r>
            <a:r>
              <a:rPr lang="en-US"/>
              <a:t>    </a:t>
            </a:r>
            <a:r>
              <a:rPr lang="en-GB"/>
              <a:t> </a:t>
            </a:r>
            <a:fld id="{5FF7C82A-CD9C-49D5-A6DB-3F2AF1AEA020}" type="slidenum">
              <a:rPr lang="en-GB"/>
              <a:pPr/>
              <a:t>8</a:t>
            </a:fld>
            <a:endParaRPr lang="en-GB"/>
          </a:p>
        </p:txBody>
      </p:sp>
      <p:sp>
        <p:nvSpPr>
          <p:cNvPr id="453636" name="Rectangle 4"/>
          <p:cNvSpPr>
            <a:spLocks noGrp="1" noChangeArrowheads="1"/>
          </p:cNvSpPr>
          <p:nvPr>
            <p:ph type="title"/>
          </p:nvPr>
        </p:nvSpPr>
        <p:spPr>
          <a:xfrm>
            <a:off x="781050" y="0"/>
            <a:ext cx="7772400" cy="744538"/>
          </a:xfrm>
        </p:spPr>
        <p:txBody>
          <a:bodyPr/>
          <a:lstStyle/>
          <a:p>
            <a:r>
              <a:rPr lang="en-US" sz="2800"/>
              <a:t>Three-liquid pool structure</a:t>
            </a:r>
            <a:r>
              <a:rPr lang="ru-RU" sz="2800"/>
              <a:t> (2)</a:t>
            </a:r>
            <a:br>
              <a:rPr lang="ru-RU" sz="2800"/>
            </a:br>
            <a:r>
              <a:rPr lang="en-US" sz="2400"/>
              <a:t>Computational model</a:t>
            </a:r>
            <a:r>
              <a:rPr lang="ru-RU" sz="2400"/>
              <a:t> (</a:t>
            </a:r>
            <a:r>
              <a:rPr lang="en-US" sz="2400"/>
              <a:t>basic</a:t>
            </a:r>
            <a:r>
              <a:rPr lang="ru-RU" sz="2400"/>
              <a:t>)</a:t>
            </a:r>
          </a:p>
        </p:txBody>
      </p:sp>
      <p:sp>
        <p:nvSpPr>
          <p:cNvPr id="453639" name="Rectangle 7"/>
          <p:cNvSpPr>
            <a:spLocks noGrp="1" noChangeArrowheads="1"/>
          </p:cNvSpPr>
          <p:nvPr>
            <p:ph type="body" sz="half" idx="3"/>
          </p:nvPr>
        </p:nvSpPr>
        <p:spPr>
          <a:xfrm>
            <a:off x="393700" y="2632075"/>
            <a:ext cx="8410575" cy="2225675"/>
          </a:xfrm>
        </p:spPr>
        <p:txBody>
          <a:bodyPr/>
          <a:lstStyle/>
          <a:p>
            <a:pPr>
              <a:lnSpc>
                <a:spcPct val="80000"/>
              </a:lnSpc>
            </a:pPr>
            <a:r>
              <a:rPr lang="en-US" sz="1600" b="1">
                <a:solidFill>
                  <a:schemeClr val="tx1"/>
                </a:solidFill>
                <a:effectLst/>
              </a:rPr>
              <a:t>Computational models of a two-liquid pool under isothermal (available) and thermogradient (absent) conditions are required</a:t>
            </a:r>
            <a:endParaRPr lang="ru-RU" sz="1600" b="1">
              <a:solidFill>
                <a:schemeClr val="tx1"/>
              </a:solidFill>
              <a:effectLst/>
            </a:endParaRPr>
          </a:p>
          <a:p>
            <a:pPr>
              <a:lnSpc>
                <a:spcPct val="80000"/>
              </a:lnSpc>
            </a:pPr>
            <a:r>
              <a:rPr lang="en-US" sz="1600" b="1">
                <a:solidFill>
                  <a:schemeClr val="tx1"/>
                </a:solidFill>
                <a:effectLst/>
              </a:rPr>
              <a:t>Steel partitioning into 2 parts – the hot and cold ones – is specified</a:t>
            </a:r>
            <a:endParaRPr lang="ru-RU" sz="1600" b="1">
              <a:solidFill>
                <a:schemeClr val="tx1"/>
              </a:solidFill>
              <a:effectLst/>
            </a:endParaRPr>
          </a:p>
          <a:p>
            <a:pPr>
              <a:lnSpc>
                <a:spcPct val="80000"/>
              </a:lnSpc>
            </a:pPr>
            <a:r>
              <a:rPr lang="en-US" sz="1600" b="1">
                <a:solidFill>
                  <a:schemeClr val="tx1"/>
                </a:solidFill>
                <a:effectLst/>
              </a:rPr>
              <a:t>Molten oxides are conventionally subdivided into 2 parts - </a:t>
            </a:r>
            <a:r>
              <a:rPr lang="ru-RU" sz="1600" b="1">
                <a:solidFill>
                  <a:schemeClr val="tx1"/>
                </a:solidFill>
                <a:effectLst/>
              </a:rPr>
              <a:t>Ох1 </a:t>
            </a:r>
            <a:r>
              <a:rPr lang="en-US" sz="1600" b="1">
                <a:solidFill>
                  <a:schemeClr val="tx1"/>
                </a:solidFill>
                <a:effectLst/>
              </a:rPr>
              <a:t>and</a:t>
            </a:r>
            <a:r>
              <a:rPr lang="ru-RU" sz="1600" b="1">
                <a:solidFill>
                  <a:schemeClr val="tx1"/>
                </a:solidFill>
                <a:effectLst/>
              </a:rPr>
              <a:t> Ох2,</a:t>
            </a:r>
            <a:r>
              <a:rPr lang="en-US" sz="1600" b="1">
                <a:solidFill>
                  <a:schemeClr val="tx1"/>
                </a:solidFill>
                <a:effectLst/>
              </a:rPr>
              <a:t> which independently interact with hot and cold steel</a:t>
            </a:r>
            <a:endParaRPr lang="ru-RU" sz="1600" b="1">
              <a:solidFill>
                <a:schemeClr val="tx1"/>
              </a:solidFill>
              <a:effectLst/>
            </a:endParaRPr>
          </a:p>
          <a:p>
            <a:pPr>
              <a:lnSpc>
                <a:spcPct val="80000"/>
              </a:lnSpc>
            </a:pPr>
            <a:r>
              <a:rPr lang="en-US" sz="1600" b="1">
                <a:solidFill>
                  <a:schemeClr val="tx1"/>
                </a:solidFill>
                <a:effectLst/>
              </a:rPr>
              <a:t>A solution is sought iterationally by selecting fractions of </a:t>
            </a:r>
            <a:r>
              <a:rPr lang="ru-RU" sz="1600" b="1">
                <a:solidFill>
                  <a:schemeClr val="tx1"/>
                </a:solidFill>
                <a:effectLst/>
              </a:rPr>
              <a:t>Ох1 </a:t>
            </a:r>
            <a:r>
              <a:rPr lang="en-US" sz="1600" b="1">
                <a:solidFill>
                  <a:schemeClr val="tx1"/>
                </a:solidFill>
                <a:effectLst/>
              </a:rPr>
              <a:t>and</a:t>
            </a:r>
            <a:r>
              <a:rPr lang="ru-RU" sz="1600" b="1">
                <a:solidFill>
                  <a:schemeClr val="tx1"/>
                </a:solidFill>
                <a:effectLst/>
              </a:rPr>
              <a:t> Ох2</a:t>
            </a:r>
            <a:r>
              <a:rPr lang="en-US" sz="1600" b="1">
                <a:solidFill>
                  <a:schemeClr val="tx1"/>
                </a:solidFill>
                <a:effectLst/>
              </a:rPr>
              <a:t>,</a:t>
            </a:r>
            <a:r>
              <a:rPr lang="ru-RU" sz="1600" b="1">
                <a:solidFill>
                  <a:schemeClr val="tx1"/>
                </a:solidFill>
                <a:effectLst/>
              </a:rPr>
              <a:t> </a:t>
            </a:r>
            <a:r>
              <a:rPr lang="en-US" sz="1600" b="1">
                <a:solidFill>
                  <a:schemeClr val="tx1"/>
                </a:solidFill>
                <a:effectLst/>
              </a:rPr>
              <a:t>until identity in compositions of both parts of molten oxides (internal iterations) has been achieved. Densities of the melts are determined</a:t>
            </a:r>
            <a:endParaRPr lang="ru-RU" sz="1600" b="1">
              <a:solidFill>
                <a:schemeClr val="tx1"/>
              </a:solidFill>
              <a:effectLst/>
            </a:endParaRPr>
          </a:p>
          <a:p>
            <a:pPr>
              <a:lnSpc>
                <a:spcPct val="80000"/>
              </a:lnSpc>
            </a:pPr>
            <a:r>
              <a:rPr lang="en-US" sz="1600" b="1">
                <a:solidFill>
                  <a:schemeClr val="tx1"/>
                </a:solidFill>
                <a:effectLst/>
              </a:rPr>
              <a:t>The maximum mass of Steel1 (which makes density of heavy metal bigger than that of oxides) is determined through selecting fractions of Steel1 and Steel</a:t>
            </a:r>
            <a:r>
              <a:rPr lang="ru-RU" sz="1600" b="1">
                <a:solidFill>
                  <a:schemeClr val="tx1"/>
                </a:solidFill>
                <a:effectLst/>
              </a:rPr>
              <a:t>2 (</a:t>
            </a:r>
            <a:r>
              <a:rPr lang="en-US" sz="1600" b="1">
                <a:solidFill>
                  <a:schemeClr val="tx1"/>
                </a:solidFill>
                <a:effectLst/>
              </a:rPr>
              <a:t>external iterations)</a:t>
            </a:r>
            <a:endParaRPr lang="ru-RU" sz="1600" b="1">
              <a:solidFill>
                <a:schemeClr val="tx1"/>
              </a:solidFill>
              <a:effectLst/>
            </a:endParaRPr>
          </a:p>
        </p:txBody>
      </p:sp>
      <p:grpSp>
        <p:nvGrpSpPr>
          <p:cNvPr id="453683" name="Group 51"/>
          <p:cNvGrpSpPr>
            <a:grpSpLocks/>
          </p:cNvGrpSpPr>
          <p:nvPr/>
        </p:nvGrpSpPr>
        <p:grpSpPr bwMode="auto">
          <a:xfrm>
            <a:off x="2433638" y="866775"/>
            <a:ext cx="1252537" cy="1647825"/>
            <a:chOff x="1525" y="482"/>
            <a:chExt cx="789" cy="1038"/>
          </a:xfrm>
        </p:grpSpPr>
        <p:sp>
          <p:nvSpPr>
            <p:cNvPr id="453644" name="Line 12"/>
            <p:cNvSpPr>
              <a:spLocks noChangeShapeType="1"/>
            </p:cNvSpPr>
            <p:nvPr/>
          </p:nvSpPr>
          <p:spPr bwMode="auto">
            <a:xfrm>
              <a:off x="1536" y="486"/>
              <a:ext cx="0" cy="1034"/>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3645" name="Line 13"/>
            <p:cNvSpPr>
              <a:spLocks noChangeAspect="1" noChangeShapeType="1"/>
            </p:cNvSpPr>
            <p:nvPr/>
          </p:nvSpPr>
          <p:spPr bwMode="auto">
            <a:xfrm flipH="1">
              <a:off x="2300" y="482"/>
              <a:ext cx="14" cy="1022"/>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3646" name="Line 14"/>
            <p:cNvSpPr>
              <a:spLocks noChangeAspect="1" noChangeShapeType="1"/>
            </p:cNvSpPr>
            <p:nvPr/>
          </p:nvSpPr>
          <p:spPr bwMode="auto">
            <a:xfrm>
              <a:off x="1525" y="773"/>
              <a:ext cx="784"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3648" name="Line 16"/>
            <p:cNvSpPr>
              <a:spLocks noChangeAspect="1" noChangeShapeType="1"/>
            </p:cNvSpPr>
            <p:nvPr/>
          </p:nvSpPr>
          <p:spPr bwMode="auto">
            <a:xfrm>
              <a:off x="1528" y="1513"/>
              <a:ext cx="774"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3649" name="Line 17"/>
            <p:cNvSpPr>
              <a:spLocks noChangeAspect="1" noChangeShapeType="1"/>
            </p:cNvSpPr>
            <p:nvPr/>
          </p:nvSpPr>
          <p:spPr bwMode="auto">
            <a:xfrm>
              <a:off x="1528" y="1325"/>
              <a:ext cx="781"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3650" name="Line 18"/>
            <p:cNvSpPr>
              <a:spLocks noChangeAspect="1" noChangeShapeType="1"/>
            </p:cNvSpPr>
            <p:nvPr/>
          </p:nvSpPr>
          <p:spPr bwMode="auto">
            <a:xfrm>
              <a:off x="1532" y="1029"/>
              <a:ext cx="770" cy="0"/>
            </a:xfrm>
            <a:prstGeom prst="line">
              <a:avLst/>
            </a:prstGeom>
            <a:noFill/>
            <a:ln w="1905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3659" name="Text Box 27"/>
            <p:cNvSpPr txBox="1">
              <a:spLocks noChangeAspect="1" noChangeArrowheads="1"/>
            </p:cNvSpPr>
            <p:nvPr/>
          </p:nvSpPr>
          <p:spPr bwMode="auto">
            <a:xfrm>
              <a:off x="1657" y="581"/>
              <a:ext cx="47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400" b="1">
                  <a:latin typeface="Arial" pitchFamily="34" charset="0"/>
                </a:rPr>
                <a:t>Steel 2</a:t>
              </a:r>
              <a:endParaRPr lang="ru-RU" sz="1400" b="1">
                <a:latin typeface="Arial" pitchFamily="34" charset="0"/>
              </a:endParaRPr>
            </a:p>
          </p:txBody>
        </p:sp>
        <p:sp>
          <p:nvSpPr>
            <p:cNvPr id="453660" name="Line 28"/>
            <p:cNvSpPr>
              <a:spLocks noChangeAspect="1" noChangeShapeType="1"/>
            </p:cNvSpPr>
            <p:nvPr/>
          </p:nvSpPr>
          <p:spPr bwMode="auto">
            <a:xfrm>
              <a:off x="1528" y="569"/>
              <a:ext cx="772"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3661" name="Text Box 29"/>
            <p:cNvSpPr txBox="1">
              <a:spLocks noChangeAspect="1" noChangeArrowheads="1"/>
            </p:cNvSpPr>
            <p:nvPr/>
          </p:nvSpPr>
          <p:spPr bwMode="auto">
            <a:xfrm>
              <a:off x="1693" y="803"/>
              <a:ext cx="35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400" b="1">
                  <a:latin typeface="Arial" pitchFamily="34" charset="0"/>
                </a:rPr>
                <a:t>Ox 2</a:t>
              </a:r>
              <a:endParaRPr lang="ru-RU" sz="1400" b="1">
                <a:latin typeface="Arial" pitchFamily="34" charset="0"/>
              </a:endParaRPr>
            </a:p>
          </p:txBody>
        </p:sp>
        <p:sp>
          <p:nvSpPr>
            <p:cNvPr id="453662" name="Text Box 30"/>
            <p:cNvSpPr txBox="1">
              <a:spLocks noChangeAspect="1" noChangeArrowheads="1"/>
            </p:cNvSpPr>
            <p:nvPr/>
          </p:nvSpPr>
          <p:spPr bwMode="auto">
            <a:xfrm>
              <a:off x="1683" y="1077"/>
              <a:ext cx="35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400" b="1">
                  <a:latin typeface="Arial" pitchFamily="34" charset="0"/>
                </a:rPr>
                <a:t>Ox 1</a:t>
              </a:r>
              <a:endParaRPr lang="ru-RU" sz="1400" b="1">
                <a:latin typeface="Arial" pitchFamily="34" charset="0"/>
              </a:endParaRPr>
            </a:p>
          </p:txBody>
        </p:sp>
        <p:sp>
          <p:nvSpPr>
            <p:cNvPr id="453663" name="Text Box 31"/>
            <p:cNvSpPr txBox="1">
              <a:spLocks noChangeAspect="1" noChangeArrowheads="1"/>
            </p:cNvSpPr>
            <p:nvPr/>
          </p:nvSpPr>
          <p:spPr bwMode="auto">
            <a:xfrm>
              <a:off x="1669" y="1312"/>
              <a:ext cx="47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400" b="1">
                  <a:latin typeface="Arial" pitchFamily="34" charset="0"/>
                </a:rPr>
                <a:t>Steel 1</a:t>
              </a:r>
              <a:endParaRPr lang="ru-RU" sz="1400" b="1">
                <a:latin typeface="Arial" pitchFamily="34" charset="0"/>
              </a:endParaRPr>
            </a:p>
          </p:txBody>
        </p:sp>
      </p:grpSp>
      <p:grpSp>
        <p:nvGrpSpPr>
          <p:cNvPr id="453682" name="Group 50"/>
          <p:cNvGrpSpPr>
            <a:grpSpLocks noChangeAspect="1"/>
          </p:cNvGrpSpPr>
          <p:nvPr/>
        </p:nvGrpSpPr>
        <p:grpSpPr bwMode="auto">
          <a:xfrm>
            <a:off x="5080000" y="885825"/>
            <a:ext cx="1436688" cy="1703388"/>
            <a:chOff x="2078" y="610"/>
            <a:chExt cx="784" cy="930"/>
          </a:xfrm>
        </p:grpSpPr>
        <p:sp>
          <p:nvSpPr>
            <p:cNvPr id="453666" name="Line 34"/>
            <p:cNvSpPr>
              <a:spLocks noChangeAspect="1" noChangeShapeType="1"/>
            </p:cNvSpPr>
            <p:nvPr/>
          </p:nvSpPr>
          <p:spPr bwMode="auto">
            <a:xfrm>
              <a:off x="2086" y="610"/>
              <a:ext cx="12" cy="93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3667" name="Line 35"/>
            <p:cNvSpPr>
              <a:spLocks noChangeAspect="1" noChangeShapeType="1"/>
            </p:cNvSpPr>
            <p:nvPr/>
          </p:nvSpPr>
          <p:spPr bwMode="auto">
            <a:xfrm>
              <a:off x="2768" y="620"/>
              <a:ext cx="6" cy="912"/>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3668" name="Line 36"/>
            <p:cNvSpPr>
              <a:spLocks noChangeAspect="1" noChangeShapeType="1"/>
            </p:cNvSpPr>
            <p:nvPr/>
          </p:nvSpPr>
          <p:spPr bwMode="auto">
            <a:xfrm>
              <a:off x="2086" y="940"/>
              <a:ext cx="684"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3669" name="Line 37"/>
            <p:cNvSpPr>
              <a:spLocks noChangeAspect="1" noChangeShapeType="1"/>
            </p:cNvSpPr>
            <p:nvPr/>
          </p:nvSpPr>
          <p:spPr bwMode="auto">
            <a:xfrm flipV="1">
              <a:off x="2104" y="1528"/>
              <a:ext cx="678" cy="6"/>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3670" name="Line 38"/>
            <p:cNvSpPr>
              <a:spLocks noChangeAspect="1" noChangeShapeType="1"/>
            </p:cNvSpPr>
            <p:nvPr/>
          </p:nvSpPr>
          <p:spPr bwMode="auto">
            <a:xfrm>
              <a:off x="2104" y="1264"/>
              <a:ext cx="666"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3671" name="Line 39"/>
            <p:cNvSpPr>
              <a:spLocks noChangeAspect="1" noChangeShapeType="1"/>
            </p:cNvSpPr>
            <p:nvPr/>
          </p:nvSpPr>
          <p:spPr bwMode="auto">
            <a:xfrm>
              <a:off x="2092" y="1102"/>
              <a:ext cx="672"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3672" name="Text Box 40"/>
            <p:cNvSpPr txBox="1">
              <a:spLocks noChangeAspect="1" noChangeArrowheads="1"/>
            </p:cNvSpPr>
            <p:nvPr/>
          </p:nvSpPr>
          <p:spPr bwMode="auto">
            <a:xfrm>
              <a:off x="2106" y="727"/>
              <a:ext cx="755" cy="1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400" b="1">
                  <a:latin typeface="Arial" pitchFamily="34" charset="0"/>
                </a:rPr>
                <a:t>Light metal</a:t>
              </a:r>
              <a:endParaRPr lang="ru-RU" sz="1400" b="1">
                <a:latin typeface="Arial" pitchFamily="34" charset="0"/>
              </a:endParaRPr>
            </a:p>
          </p:txBody>
        </p:sp>
        <p:sp>
          <p:nvSpPr>
            <p:cNvPr id="453673" name="Line 41"/>
            <p:cNvSpPr>
              <a:spLocks noChangeAspect="1" noChangeShapeType="1"/>
            </p:cNvSpPr>
            <p:nvPr/>
          </p:nvSpPr>
          <p:spPr bwMode="auto">
            <a:xfrm>
              <a:off x="2078" y="698"/>
              <a:ext cx="708" cy="0"/>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3674" name="Text Box 42"/>
            <p:cNvSpPr txBox="1">
              <a:spLocks noChangeAspect="1" noChangeArrowheads="1"/>
            </p:cNvSpPr>
            <p:nvPr/>
          </p:nvSpPr>
          <p:spPr bwMode="auto">
            <a:xfrm>
              <a:off x="2232" y="937"/>
              <a:ext cx="387" cy="1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400" b="1">
                  <a:latin typeface="Arial" pitchFamily="34" charset="0"/>
                </a:rPr>
                <a:t>Ox</a:t>
              </a:r>
              <a:r>
                <a:rPr lang="en-US" sz="1400" b="1" baseline="30000">
                  <a:latin typeface="Arial" pitchFamily="34" charset="0"/>
                </a:rPr>
                <a:t>fin</a:t>
              </a:r>
              <a:r>
                <a:rPr lang="en-US" sz="1400" b="1">
                  <a:latin typeface="Arial" pitchFamily="34" charset="0"/>
                </a:rPr>
                <a:t> 2</a:t>
              </a:r>
              <a:endParaRPr lang="ru-RU" sz="1400" b="1">
                <a:latin typeface="Arial" pitchFamily="34" charset="0"/>
              </a:endParaRPr>
            </a:p>
          </p:txBody>
        </p:sp>
        <p:sp>
          <p:nvSpPr>
            <p:cNvPr id="453675" name="Text Box 43"/>
            <p:cNvSpPr txBox="1">
              <a:spLocks noChangeAspect="1" noChangeArrowheads="1"/>
            </p:cNvSpPr>
            <p:nvPr/>
          </p:nvSpPr>
          <p:spPr bwMode="auto">
            <a:xfrm>
              <a:off x="2230" y="1103"/>
              <a:ext cx="348" cy="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200" b="1">
                  <a:latin typeface="Arial" pitchFamily="34" charset="0"/>
                </a:rPr>
                <a:t>Ox</a:t>
              </a:r>
              <a:r>
                <a:rPr lang="en-US" sz="1200" b="1" baseline="30000">
                  <a:latin typeface="Arial" pitchFamily="34" charset="0"/>
                </a:rPr>
                <a:t>fin</a:t>
              </a:r>
              <a:r>
                <a:rPr lang="en-US" sz="1200" b="1">
                  <a:latin typeface="Arial" pitchFamily="34" charset="0"/>
                </a:rPr>
                <a:t> 1</a:t>
              </a:r>
              <a:endParaRPr lang="ru-RU" sz="1200" b="1">
                <a:latin typeface="Arial" pitchFamily="34" charset="0"/>
              </a:endParaRPr>
            </a:p>
          </p:txBody>
        </p:sp>
        <p:sp>
          <p:nvSpPr>
            <p:cNvPr id="453676" name="Text Box 44"/>
            <p:cNvSpPr txBox="1">
              <a:spLocks noChangeAspect="1" noChangeArrowheads="1"/>
            </p:cNvSpPr>
            <p:nvPr/>
          </p:nvSpPr>
          <p:spPr bwMode="auto">
            <a:xfrm>
              <a:off x="2080" y="1313"/>
              <a:ext cx="782" cy="1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400" b="1">
                  <a:latin typeface="Arial" pitchFamily="34" charset="0"/>
                </a:rPr>
                <a:t>Heavy metal</a:t>
              </a:r>
              <a:endParaRPr lang="ru-RU" sz="1400" b="1">
                <a:latin typeface="Arial" pitchFamily="34" charset="0"/>
              </a:endParaRPr>
            </a:p>
          </p:txBody>
        </p:sp>
      </p:grpSp>
      <p:sp>
        <p:nvSpPr>
          <p:cNvPr id="453678" name="Text Box 46"/>
          <p:cNvSpPr txBox="1">
            <a:spLocks noChangeArrowheads="1"/>
          </p:cNvSpPr>
          <p:nvPr/>
        </p:nvSpPr>
        <p:spPr bwMode="auto">
          <a:xfrm>
            <a:off x="1060450" y="5065713"/>
            <a:ext cx="170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09625" indent="-809625">
              <a:defRPr sz="2400">
                <a:solidFill>
                  <a:schemeClr val="tx1"/>
                </a:solidFill>
                <a:latin typeface="Times New Roman" pitchFamily="18" charset="0"/>
              </a:defRPr>
            </a:lvl1pPr>
            <a:lvl2pPr marL="989013">
              <a:defRPr sz="2400">
                <a:solidFill>
                  <a:schemeClr val="tx1"/>
                </a:solidFill>
                <a:latin typeface="Times New Roman" pitchFamily="18" charset="0"/>
              </a:defRPr>
            </a:lvl2pPr>
            <a:lvl3pPr marL="11684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r>
              <a:rPr lang="en-US" sz="1800" b="1" u="sng">
                <a:solidFill>
                  <a:srgbClr val="000066"/>
                </a:solidFill>
                <a:latin typeface="Arial" pitchFamily="34" charset="0"/>
              </a:rPr>
              <a:t>Comments:</a:t>
            </a:r>
            <a:r>
              <a:rPr lang="ru-RU" sz="1800" b="1" u="sng">
                <a:solidFill>
                  <a:srgbClr val="000066"/>
                </a:solidFill>
                <a:latin typeface="Arial" pitchFamily="34" charset="0"/>
              </a:rPr>
              <a:t> </a:t>
            </a:r>
          </a:p>
        </p:txBody>
      </p:sp>
      <p:sp>
        <p:nvSpPr>
          <p:cNvPr id="453679" name="Text Box 47"/>
          <p:cNvSpPr txBox="1">
            <a:spLocks noChangeArrowheads="1"/>
          </p:cNvSpPr>
          <p:nvPr/>
        </p:nvSpPr>
        <p:spPr bwMode="auto">
          <a:xfrm>
            <a:off x="838200" y="5459413"/>
            <a:ext cx="749935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buFont typeface="Wingdings" pitchFamily="2" charset="2"/>
              <a:buChar char="ü"/>
            </a:pPr>
            <a:r>
              <a:rPr lang="en-US" sz="1600" b="1">
                <a:latin typeface="Arial" pitchFamily="34" charset="0"/>
              </a:rPr>
              <a:t>The availability of a model of a two-liquid thermogradient pool makes an</a:t>
            </a:r>
            <a:br>
              <a:rPr lang="en-US" sz="1600" b="1">
                <a:latin typeface="Arial" pitchFamily="34" charset="0"/>
              </a:rPr>
            </a:br>
            <a:r>
              <a:rPr lang="en-US" sz="1600" b="1">
                <a:latin typeface="Arial" pitchFamily="34" charset="0"/>
              </a:rPr>
              <a:t>   additional model of the three-liquid pool unnecessary</a:t>
            </a:r>
            <a:endParaRPr lang="ru-RU" sz="1600" b="1">
              <a:latin typeface="Arial" pitchFamily="34" charset="0"/>
            </a:endParaRPr>
          </a:p>
          <a:p>
            <a:pPr>
              <a:buFont typeface="Wingdings" pitchFamily="2" charset="2"/>
              <a:buChar char="ü"/>
            </a:pPr>
            <a:r>
              <a:rPr lang="ru-RU" sz="1600" b="1">
                <a:latin typeface="Arial" pitchFamily="34" charset="0"/>
              </a:rPr>
              <a:t> </a:t>
            </a:r>
            <a:r>
              <a:rPr lang="en-US" sz="1600" b="1">
                <a:latin typeface="Arial" pitchFamily="34" charset="0"/>
              </a:rPr>
              <a:t>It is more realistic than the Seiler’s model</a:t>
            </a:r>
            <a:endParaRPr lang="ru-RU" sz="1400" b="1">
              <a:latin typeface="Arial" pitchFamily="34" charset="0"/>
            </a:endParaRPr>
          </a:p>
        </p:txBody>
      </p:sp>
    </p:spTree>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r>
              <a:rPr lang="en-GB"/>
              <a:t>                                                 3</a:t>
            </a:r>
            <a:r>
              <a:rPr lang="en-US" sz="1200" baseline="30000"/>
              <a:t>rd </a:t>
            </a:r>
            <a:r>
              <a:rPr lang="en-US" sz="1200"/>
              <a:t>METCOR-P Project Meeting, 27.05.2009,  St Petersburg</a:t>
            </a:r>
            <a:r>
              <a:rPr lang="en-US"/>
              <a:t>    </a:t>
            </a:r>
            <a:r>
              <a:rPr lang="en-GB"/>
              <a:t> </a:t>
            </a:r>
            <a:fld id="{B594688C-862A-4490-BB97-77462BA1F3C6}" type="slidenum">
              <a:rPr lang="en-GB"/>
              <a:pPr/>
              <a:t>9</a:t>
            </a:fld>
            <a:endParaRPr lang="en-GB"/>
          </a:p>
        </p:txBody>
      </p:sp>
      <p:sp>
        <p:nvSpPr>
          <p:cNvPr id="423938" name="Rectangle 2"/>
          <p:cNvSpPr>
            <a:spLocks noGrp="1" noChangeArrowheads="1"/>
          </p:cNvSpPr>
          <p:nvPr>
            <p:ph type="title"/>
          </p:nvPr>
        </p:nvSpPr>
        <p:spPr>
          <a:xfrm>
            <a:off x="641350" y="0"/>
            <a:ext cx="7772400" cy="639763"/>
          </a:xfrm>
        </p:spPr>
        <p:txBody>
          <a:bodyPr/>
          <a:lstStyle/>
          <a:p>
            <a:r>
              <a:rPr lang="en-US" sz="2400"/>
              <a:t>Quantitative results from METCOR</a:t>
            </a:r>
            <a:endParaRPr lang="ru-RU" sz="2400"/>
          </a:p>
        </p:txBody>
      </p:sp>
      <p:sp>
        <p:nvSpPr>
          <p:cNvPr id="423947" name="Text Box 11"/>
          <p:cNvSpPr txBox="1">
            <a:spLocks noChangeArrowheads="1"/>
          </p:cNvSpPr>
          <p:nvPr/>
        </p:nvSpPr>
        <p:spPr bwMode="auto">
          <a:xfrm>
            <a:off x="1143000" y="6040438"/>
            <a:ext cx="70135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571500">
              <a:defRPr sz="2400">
                <a:solidFill>
                  <a:schemeClr val="tx1"/>
                </a:solidFill>
                <a:latin typeface="Times New Roman" pitchFamily="18" charset="0"/>
              </a:defRPr>
            </a:lvl2pPr>
            <a:lvl3pPr marL="1143000">
              <a:defRPr sz="2400">
                <a:solidFill>
                  <a:schemeClr val="tx1"/>
                </a:solidFill>
                <a:latin typeface="Times New Roman" pitchFamily="18" charset="0"/>
              </a:defRPr>
            </a:lvl3pPr>
            <a:lvl4pPr marL="1714500">
              <a:defRPr sz="2400">
                <a:solidFill>
                  <a:schemeClr val="tx1"/>
                </a:solidFill>
                <a:latin typeface="Times New Roman" pitchFamily="18" charset="0"/>
              </a:defRPr>
            </a:lvl4pPr>
            <a:lvl5pPr marL="2286000">
              <a:defRPr sz="2400">
                <a:solidFill>
                  <a:schemeClr val="tx1"/>
                </a:solidFill>
                <a:latin typeface="Times New Roman" pitchFamily="18" charset="0"/>
              </a:defRPr>
            </a:lvl5pPr>
            <a:lvl6pPr marL="2743200" eaLnBrk="0" fontAlgn="base" hangingPunct="0">
              <a:spcBef>
                <a:spcPct val="0"/>
              </a:spcBef>
              <a:spcAft>
                <a:spcPct val="0"/>
              </a:spcAft>
              <a:defRPr sz="2400">
                <a:solidFill>
                  <a:schemeClr val="tx1"/>
                </a:solidFill>
                <a:latin typeface="Times New Roman" pitchFamily="18" charset="0"/>
              </a:defRPr>
            </a:lvl6pPr>
            <a:lvl7pPr marL="3200400" eaLnBrk="0" fontAlgn="base" hangingPunct="0">
              <a:spcBef>
                <a:spcPct val="0"/>
              </a:spcBef>
              <a:spcAft>
                <a:spcPct val="0"/>
              </a:spcAft>
              <a:defRPr sz="2400">
                <a:solidFill>
                  <a:schemeClr val="tx1"/>
                </a:solidFill>
                <a:latin typeface="Times New Roman" pitchFamily="18" charset="0"/>
              </a:defRPr>
            </a:lvl7pPr>
            <a:lvl8pPr marL="3657600" eaLnBrk="0" fontAlgn="base" hangingPunct="0">
              <a:spcBef>
                <a:spcPct val="0"/>
              </a:spcBef>
              <a:spcAft>
                <a:spcPct val="0"/>
              </a:spcAft>
              <a:defRPr sz="2400">
                <a:solidFill>
                  <a:schemeClr val="tx1"/>
                </a:solidFill>
                <a:latin typeface="Times New Roman" pitchFamily="18" charset="0"/>
              </a:defRPr>
            </a:lvl8pPr>
            <a:lvl9pPr marL="4114800" eaLnBrk="0" fontAlgn="base" hangingPunct="0">
              <a:spcBef>
                <a:spcPct val="0"/>
              </a:spcBef>
              <a:spcAft>
                <a:spcPct val="0"/>
              </a:spcAft>
              <a:defRPr sz="2400">
                <a:solidFill>
                  <a:schemeClr val="tx1"/>
                </a:solidFill>
                <a:latin typeface="Times New Roman" pitchFamily="18" charset="0"/>
              </a:defRPr>
            </a:lvl9pPr>
          </a:lstStyle>
          <a:p>
            <a:pPr>
              <a:buFont typeface="Wingdings" pitchFamily="2" charset="2"/>
              <a:buChar char="Ø"/>
            </a:pPr>
            <a:r>
              <a:rPr lang="en-US" sz="1800">
                <a:solidFill>
                  <a:srgbClr val="000066"/>
                </a:solidFill>
                <a:latin typeface="Arial" pitchFamily="34" charset="0"/>
              </a:rPr>
              <a:t> Only MC9 can be used for comparing with </a:t>
            </a:r>
            <a:r>
              <a:rPr lang="en-US" sz="1600" b="1">
                <a:solidFill>
                  <a:srgbClr val="000066"/>
                </a:solidFill>
                <a:latin typeface="Arial" pitchFamily="34" charset="0"/>
              </a:rPr>
              <a:t>MASCA</a:t>
            </a:r>
            <a:endParaRPr lang="ru-RU" sz="1600" b="1">
              <a:solidFill>
                <a:srgbClr val="000066"/>
              </a:solidFill>
              <a:latin typeface="Arial" pitchFamily="34" charset="0"/>
            </a:endParaRPr>
          </a:p>
        </p:txBody>
      </p:sp>
      <p:graphicFrame>
        <p:nvGraphicFramePr>
          <p:cNvPr id="424488" name="Object 552"/>
          <p:cNvGraphicFramePr>
            <a:graphicFrameLocks noChangeAspect="1"/>
          </p:cNvGraphicFramePr>
          <p:nvPr>
            <p:ph idx="1"/>
          </p:nvPr>
        </p:nvGraphicFramePr>
        <p:xfrm>
          <a:off x="1390650" y="762000"/>
          <a:ext cx="6538913" cy="5287963"/>
        </p:xfrm>
        <a:graphic>
          <a:graphicData uri="http://schemas.openxmlformats.org/presentationml/2006/ole">
            <mc:AlternateContent xmlns:mc="http://schemas.openxmlformats.org/markup-compatibility/2006">
              <mc:Choice xmlns:v="urn:schemas-microsoft-com:vml" Requires="v">
                <p:oleObj spid="_x0000_s424492" name="Документ" r:id="rId3" imgW="6807866" imgH="5506040" progId="Word.Document.8">
                  <p:embed/>
                </p:oleObj>
              </mc:Choice>
              <mc:Fallback>
                <p:oleObj name="Документ" r:id="rId3" imgW="6807866" imgH="5506040" progId="Word.Document.8">
                  <p:embed/>
                  <p:pic>
                    <p:nvPicPr>
                      <p:cNvPr id="0" name="Object 55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90650" y="762000"/>
                        <a:ext cx="6538913" cy="528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Оформление по умолчанию">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Оформление по умолчанию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Оформление по умолчанию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Оформление по умолчанию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Compass</Template>
  <TotalTime>14874</TotalTime>
  <Words>1873</Words>
  <Application>Microsoft Office PowerPoint</Application>
  <PresentationFormat>Bildschirmpräsentation (4:3)</PresentationFormat>
  <Paragraphs>302</Paragraphs>
  <Slides>18</Slides>
  <Notes>4</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4</vt:i4>
      </vt:variant>
      <vt:variant>
        <vt:lpstr>Folientitel</vt:lpstr>
      </vt:variant>
      <vt:variant>
        <vt:i4>18</vt:i4>
      </vt:variant>
    </vt:vector>
  </HeadingPairs>
  <TitlesOfParts>
    <vt:vector size="29" baseType="lpstr">
      <vt:lpstr>Times New Roman</vt:lpstr>
      <vt:lpstr>Arial</vt:lpstr>
      <vt:lpstr>Wingdings</vt:lpstr>
      <vt:lpstr>Times New Roman CYR</vt:lpstr>
      <vt:lpstr>Arial Unicode MS</vt:lpstr>
      <vt:lpstr>Symbol</vt:lpstr>
      <vt:lpstr>Оформление по умолчанию</vt:lpstr>
      <vt:lpstr>CorelDRAW 7.0 Graphic</vt:lpstr>
      <vt:lpstr>Документ Microsoft Word</vt:lpstr>
      <vt:lpstr>Microsoft Equation 3.0</vt:lpstr>
      <vt:lpstr>Grapher Plot Document</vt:lpstr>
      <vt:lpstr>The influence of thermogradient conditions on the physicochemical interaction between the suboxidized molten corium and steel during in-vessel melt retention</vt:lpstr>
      <vt:lpstr>Contents</vt:lpstr>
      <vt:lpstr>Objectives </vt:lpstr>
      <vt:lpstr>Qualitative results from METCOR</vt:lpstr>
      <vt:lpstr>Structure of the molten pool at the reactor vessel bottom under IVR conditions</vt:lpstr>
      <vt:lpstr>Existing uncertainties and neglected effects influencing the molten pool structure</vt:lpstr>
      <vt:lpstr>Three-liquid pool structure</vt:lpstr>
      <vt:lpstr>Three-liquid pool structure (2) Computational model (basic)</vt:lpstr>
      <vt:lpstr>Quantitative results from METCOR</vt:lpstr>
      <vt:lpstr>A comparison of results from МС9 and MASCA.  A two-liquid system</vt:lpstr>
      <vt:lpstr>A comparison of compositions of the “hot” (metallic body) and “cold” (in the IZ) metallic liquids in MC6 and MCP-1. A three-liquid system</vt:lpstr>
      <vt:lpstr>Corrosion of the cooled vessel steel in the suboxidized  molten corium</vt:lpstr>
      <vt:lpstr>Dissolution</vt:lpstr>
      <vt:lpstr>Dissolution (2) Thermogradient conditions</vt:lpstr>
      <vt:lpstr>Final position of the IZ boundary in METCOR  </vt:lpstr>
      <vt:lpstr> Final position of the IZ boundary in METCOR (2) </vt:lpstr>
      <vt:lpstr>Final position of the IZ boundary in METCOR (3)</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METCOR</dc:title>
  <dc:subject>3 MEETING</dc:subject>
  <dc:creator>V. Granovsky</dc:creator>
  <cp:lastModifiedBy>Peters, Ursula</cp:lastModifiedBy>
  <cp:revision>370</cp:revision>
  <cp:lastPrinted>2001-10-30T08:59:27Z</cp:lastPrinted>
  <dcterms:created xsi:type="dcterms:W3CDTF">1998-10-12T06:52:06Z</dcterms:created>
  <dcterms:modified xsi:type="dcterms:W3CDTF">2012-10-16T19:48:01Z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asmolov@nsi.kiae.ru</vt:lpwstr>
  </property>
  <property fmtid="{D5CDD505-2E9C-101B-9397-08002B2CF9AE}" pid="8" name="HomePage">
    <vt:lpwstr>http:\\www.nsi.kiae.ru</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10140862</vt:i4>
  </property>
  <property fmtid="{D5CDD505-2E9C-101B-9397-08002B2CF9AE}" pid="14" name="TextColor">
    <vt:i4>0</vt:i4>
  </property>
  <property fmtid="{D5CDD505-2E9C-101B-9397-08002B2CF9AE}" pid="15" name="LinkColor">
    <vt:i4>16711680</vt:i4>
  </property>
  <property fmtid="{D5CDD505-2E9C-101B-9397-08002B2CF9AE}" pid="16" name="VisitedColor">
    <vt:i4>10040268</vt:i4>
  </property>
  <property fmtid="{D5CDD505-2E9C-101B-9397-08002B2CF9AE}" pid="17" name="TransparentButton">
    <vt:i4>-1</vt:i4>
  </property>
  <property fmtid="{D5CDD505-2E9C-101B-9397-08002B2CF9AE}" pid="18" name="ButtonType">
    <vt:i4>1</vt:i4>
  </property>
  <property fmtid="{D5CDD505-2E9C-101B-9397-08002B2CF9AE}" pid="19" name="ShowNotes">
    <vt:bool>true</vt:bool>
  </property>
  <property fmtid="{D5CDD505-2E9C-101B-9397-08002B2CF9AE}" pid="20" name="NavBtnPos">
    <vt:i4>1</vt:i4>
  </property>
  <property fmtid="{D5CDD505-2E9C-101B-9397-08002B2CF9AE}" pid="21" name="OutputDir">
    <vt:lpwstr>C:\PRG10\ASMOLOV</vt:lpwstr>
  </property>
  <property fmtid="{D5CDD505-2E9C-101B-9397-08002B2CF9AE}" pid="22" name="Description0">
    <vt:lpwstr/>
  </property>
</Properties>
</file>