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7" r:id="rId4"/>
    <p:sldId id="257" r:id="rId5"/>
    <p:sldId id="258" r:id="rId6"/>
    <p:sldId id="259" r:id="rId7"/>
    <p:sldId id="262" r:id="rId8"/>
    <p:sldId id="265" r:id="rId9"/>
    <p:sldId id="268" r:id="rId10"/>
    <p:sldId id="261" r:id="rId11"/>
    <p:sldId id="263" r:id="rId12"/>
    <p:sldId id="266" r:id="rId13"/>
    <p:sldId id="264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EDDAE-FF31-4FB9-9EEF-40A18905555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7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3A05C-943D-443F-AC45-79D3118377E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917D7-0177-4D1E-ADC6-6CCBCC5A106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4590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1AB2BB-7BDE-4EF7-8333-D0184CDB8F8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69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el, zwei Inhalt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4590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FA1109-E5A1-4202-BFF4-2A07A3F420D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9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459038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2423FA-556F-4C0F-B525-F8A050CDDB2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2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D846D-4792-45E9-BADA-97535B08495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E17E5-4456-4B19-9E12-E867ACE1588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0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72BCA-544E-4D21-AEB4-A3B099A8F59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8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67834-5E7C-4E59-9BAD-636A9FA4D80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5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2F3FF-A4F3-4084-84B6-CDCDE8EDD29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9694-7CFC-4D2F-83AF-2B7FD3F9BCE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75115-F913-49ED-AFED-94B434180F2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CE617-7DC3-4E46-9467-30959904BB3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4590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C7E4A-E5E0-4FDC-9862-E43A7A8D39FB}" type="slidenum">
              <a:rPr lang="en-US"/>
              <a:pPr/>
              <a:t>‹Nr.›</a:t>
            </a:fld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ean-marie.seiler@cea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Fast reactor self protection under ULOF and sodium boiling conditions</a:t>
            </a:r>
            <a:br>
              <a:rPr lang="en-US" sz="4000"/>
            </a:br>
            <a:r>
              <a:rPr lang="en-US" sz="4000"/>
              <a:t/>
            </a:r>
            <a:br>
              <a:rPr lang="en-US" sz="4000"/>
            </a:br>
            <a:r>
              <a:rPr lang="fr-FR"/>
              <a:t>IPPE ISTC #1411 Project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724400"/>
            <a:ext cx="6400800" cy="1657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D. Juhel 	J.M. Seiler</a:t>
            </a:r>
          </a:p>
          <a:p>
            <a:pPr>
              <a:lnSpc>
                <a:spcPct val="90000"/>
              </a:lnSpc>
            </a:pPr>
            <a:r>
              <a:rPr lang="en-US" sz="2800"/>
              <a:t>CEA Grenoble</a:t>
            </a:r>
          </a:p>
          <a:p>
            <a:pPr>
              <a:lnSpc>
                <a:spcPct val="90000"/>
              </a:lnSpc>
            </a:pPr>
            <a:r>
              <a:rPr lang="en-US" sz="2000">
                <a:hlinkClick r:id="rId2"/>
              </a:rPr>
              <a:t>Jean-marie.seiler@cea.fr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Presented by </a:t>
            </a:r>
            <a:r>
              <a:rPr lang="en-US" sz="2000" i="1"/>
              <a:t>Christophe Journeau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GR19BP internal characteristic</a:t>
            </a:r>
            <a:br>
              <a:rPr lang="en-US" sz="4000"/>
            </a:br>
            <a:r>
              <a:rPr lang="en-US" sz="4000"/>
              <a:t>19 pin bundle</a:t>
            </a:r>
          </a:p>
        </p:txBody>
      </p:sp>
      <p:pic>
        <p:nvPicPr>
          <p:cNvPr id="24587" name="Picture 1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2420938"/>
            <a:ext cx="5648325" cy="3200400"/>
          </a:xfrm>
          <a:noFill/>
          <a:ln/>
        </p:spPr>
      </p:pic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79388" y="1628775"/>
            <a:ext cx="8785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Internal characteristics have been measured</a:t>
            </a:r>
          </a:p>
        </p:txBody>
      </p:sp>
      <p:sp>
        <p:nvSpPr>
          <p:cNvPr id="24592" name="Oval 16"/>
          <p:cNvSpPr>
            <a:spLocks noChangeArrowheads="1"/>
          </p:cNvSpPr>
          <p:nvPr/>
        </p:nvSpPr>
        <p:spPr bwMode="auto">
          <a:xfrm>
            <a:off x="3059113" y="3644900"/>
            <a:ext cx="1225550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051050" y="3789363"/>
            <a:ext cx="10080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9750" y="2997200"/>
            <a:ext cx="1655763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Possibility of stable boiling in subassembly outlet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Theoretical approach:</a:t>
            </a:r>
            <a:br>
              <a:rPr lang="en-US" sz="3200"/>
            </a:br>
            <a:r>
              <a:rPr lang="en-US" sz="3200"/>
              <a:t>Recalculation with </a:t>
            </a:r>
            <a:br>
              <a:rPr lang="en-US" sz="3200"/>
            </a:br>
            <a:r>
              <a:rPr lang="en-US" sz="3200"/>
              <a:t>Lockhart Martinelli friction corelation</a:t>
            </a:r>
          </a:p>
        </p:txBody>
      </p:sp>
      <p:pic>
        <p:nvPicPr>
          <p:cNvPr id="32779" name="Picture 11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349500"/>
            <a:ext cx="4643437" cy="2882900"/>
          </a:xfrm>
          <a:noFill/>
          <a:ln/>
        </p:spPr>
      </p:pic>
      <p:sp>
        <p:nvSpPr>
          <p:cNvPr id="32778" name="Rectangle 10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 </a:t>
            </a:r>
          </a:p>
        </p:txBody>
      </p:sp>
      <p:pic>
        <p:nvPicPr>
          <p:cNvPr id="32781" name="Picture 13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05038"/>
            <a:ext cx="4859338" cy="30146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Reactor application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fr-FR" sz="2800"/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/>
              <a:t>ULOF accident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800"/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/>
              <a:t>=&gt; question: </a:t>
            </a:r>
            <a:r>
              <a:rPr lang="fr-FR" sz="2800">
                <a:solidFill>
                  <a:srgbClr val="FF0000"/>
                </a:solidFill>
              </a:rPr>
              <a:t>what would be optimum geometry of outlet zone</a:t>
            </a:r>
            <a:r>
              <a:rPr lang="fr-FR" sz="2800"/>
              <a:t> of reactor subassembly to maximise power extraction by stable boiling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Reactor application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After experimental validation on existing experiments, the model has been applied to reactor. Results:</a:t>
            </a:r>
          </a:p>
          <a:p>
            <a:pPr lvl="1"/>
            <a:r>
              <a:rPr lang="en-US" sz="2400"/>
              <a:t>The performance depends on the geometry</a:t>
            </a:r>
          </a:p>
          <a:p>
            <a:pPr lvl="1"/>
            <a:r>
              <a:rPr lang="en-US" sz="2400"/>
              <a:t>It is easily possible to have stable boiling convection up to 50% of nominal power</a:t>
            </a:r>
          </a:p>
          <a:p>
            <a:pPr lvl="2"/>
            <a:r>
              <a:rPr lang="en-US"/>
              <a:t>Without voiding the fissile length </a:t>
            </a:r>
          </a:p>
          <a:p>
            <a:pPr lvl="2"/>
            <a:r>
              <a:rPr lang="en-US"/>
              <a:t>Without risk of power excursion</a:t>
            </a:r>
          </a:p>
          <a:p>
            <a:pPr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/>
              <a:t>Example of parametric reactor calculations; </a:t>
            </a:r>
            <a:br>
              <a:rPr lang="fr-FR" sz="1800" b="1"/>
            </a:br>
            <a:r>
              <a:rPr lang="fr-FR" sz="1800" b="1"/>
              <a:t>Suppression</a:t>
            </a:r>
            <a:r>
              <a:rPr lang="fr-FR" sz="3200" b="1"/>
              <a:t> </a:t>
            </a:r>
            <a:r>
              <a:rPr lang="fr-FR" sz="1800" b="1"/>
              <a:t>of upper fertile cover; </a:t>
            </a:r>
            <a:br>
              <a:rPr lang="fr-FR" sz="1800" b="1"/>
            </a:br>
            <a:r>
              <a:rPr lang="fr-FR" sz="1800" b="1"/>
              <a:t>Effect of subassembly outlet tube diameter</a:t>
            </a:r>
            <a:r>
              <a:rPr lang="fr-FR" sz="3200" b="1"/>
              <a:t> </a:t>
            </a:r>
            <a:br>
              <a:rPr lang="fr-FR" sz="3200" b="1"/>
            </a:br>
            <a:endParaRPr lang="fr-FR" sz="3200" b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FR" sz="2000"/>
              <a:t>Diameter of oulet tube: 5 cm</a:t>
            </a:r>
          </a:p>
          <a:p>
            <a:pPr lvl="1"/>
            <a:r>
              <a:rPr lang="fr-FR" sz="2000"/>
              <a:t>Other characteristics: standard</a:t>
            </a:r>
          </a:p>
          <a:p>
            <a:pPr lvl="1"/>
            <a:endParaRPr lang="fr-FR" sz="2000"/>
          </a:p>
          <a:p>
            <a:pPr lvl="1"/>
            <a:endParaRPr lang="fr-FR" sz="2400"/>
          </a:p>
          <a:p>
            <a:endParaRPr lang="fr-FR" sz="2400"/>
          </a:p>
          <a:p>
            <a:endParaRPr lang="fr-FR" sz="2400"/>
          </a:p>
          <a:p>
            <a:r>
              <a:rPr lang="fr-FR" sz="2000"/>
              <a:t>Diameter of outlet tube: 18 cm</a:t>
            </a:r>
          </a:p>
          <a:p>
            <a:pPr lvl="1"/>
            <a:r>
              <a:rPr lang="fr-FR" sz="2000"/>
              <a:t>Other characteristics: standard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341438"/>
            <a:ext cx="3910012" cy="2432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3" name="Picture 5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08550" y="3938588"/>
            <a:ext cx="3984625" cy="2478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95288" y="2852738"/>
            <a:ext cx="446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=&gt; Stability up to ~22% nominal power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76238" y="5248275"/>
            <a:ext cx="405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95288" y="5445125"/>
            <a:ext cx="4321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=&gt; Boiling is always stable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Future needs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To demonstrate the stability for reactor size conditions</a:t>
            </a:r>
          </a:p>
          <a:p>
            <a:r>
              <a:rPr lang="fr-FR" sz="2800"/>
              <a:t>To analyse effects of LOF transient on boiling stability</a:t>
            </a:r>
          </a:p>
          <a:p>
            <a:r>
              <a:rPr lang="fr-FR" sz="2800"/>
              <a:t>To analyse effect of dynamic instabilities on flow stability</a:t>
            </a:r>
          </a:p>
          <a:p>
            <a:pPr lvl="1">
              <a:buFontTx/>
              <a:buNone/>
            </a:pPr>
            <a:r>
              <a:rPr lang="fr-FR" sz="2400"/>
              <a:t>=&gt; May dynamic oscillations between parallel subassemblies induce flow excursion ?</a:t>
            </a:r>
          </a:p>
          <a:p>
            <a:pPr>
              <a:buFontTx/>
              <a:buNone/>
            </a:pP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/>
              <a:t>1) </a:t>
            </a:r>
            <a:r>
              <a:rPr lang="fr-FR" sz="2800"/>
              <a:t>to demonstrate the stability for reactor size conditions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z="2400"/>
              <a:t>SENSAS tests (water + gas) will be performed at CEA</a:t>
            </a:r>
          </a:p>
          <a:p>
            <a:pPr>
              <a:lnSpc>
                <a:spcPct val="90000"/>
              </a:lnSpc>
            </a:pPr>
            <a:r>
              <a:rPr lang="fr-FR" sz="2400"/>
              <a:t>IPPE sodium tests</a:t>
            </a:r>
          </a:p>
          <a:p>
            <a:pPr lvl="1">
              <a:lnSpc>
                <a:spcPct val="90000"/>
              </a:lnSpc>
            </a:pPr>
            <a:r>
              <a:rPr lang="fr-FR" sz="2000"/>
              <a:t>Complementary needs to existing tests:</a:t>
            </a:r>
          </a:p>
          <a:p>
            <a:pPr lvl="2">
              <a:lnSpc>
                <a:spcPct val="90000"/>
              </a:lnSpc>
            </a:pPr>
            <a:r>
              <a:rPr lang="fr-FR" sz="1800"/>
              <a:t>Full size in axial direction (~1 meter heating zone)</a:t>
            </a:r>
          </a:p>
          <a:p>
            <a:pPr lvl="2">
              <a:lnSpc>
                <a:spcPct val="90000"/>
              </a:lnSpc>
            </a:pPr>
            <a:r>
              <a:rPr lang="fr-FR" sz="1800"/>
              <a:t>Tests up to 50% nominal power (or even higher)</a:t>
            </a:r>
          </a:p>
          <a:p>
            <a:pPr lvl="2">
              <a:lnSpc>
                <a:spcPct val="90000"/>
              </a:lnSpc>
            </a:pPr>
            <a:r>
              <a:rPr lang="fr-FR" sz="1800"/>
              <a:t>Maximum possible size in radial direction (37 pins at 50% PN =&gt; ~ 600 kW)</a:t>
            </a:r>
            <a:r>
              <a:rPr lang="fr-FR" sz="1800">
                <a:solidFill>
                  <a:schemeClr val="accent2"/>
                </a:solidFill>
              </a:rPr>
              <a:t>(less than 19 pins: no interest)</a:t>
            </a:r>
          </a:p>
          <a:p>
            <a:pPr lvl="2">
              <a:lnSpc>
                <a:spcPct val="90000"/>
              </a:lnSpc>
            </a:pPr>
            <a:r>
              <a:rPr lang="fr-FR" sz="1800">
                <a:solidFill>
                  <a:schemeClr val="accent2"/>
                </a:solidFill>
              </a:rPr>
              <a:t>If possible variable subassembly outlet geometries</a:t>
            </a:r>
          </a:p>
          <a:p>
            <a:pPr lvl="2">
              <a:lnSpc>
                <a:spcPct val="90000"/>
              </a:lnSpc>
            </a:pPr>
            <a:r>
              <a:rPr lang="fr-FR" sz="1800"/>
              <a:t>Precise pressure difference measurements at different levels (required precision: </a:t>
            </a:r>
            <a:r>
              <a:rPr lang="fr-FR" sz="1800" b="1"/>
              <a:t>&lt;</a:t>
            </a:r>
            <a:r>
              <a:rPr lang="fr-FR" sz="1800"/>
              <a:t> </a:t>
            </a:r>
            <a:r>
              <a:rPr lang="fr-FR" sz="1800">
                <a:solidFill>
                  <a:srgbClr val="FF0000"/>
                </a:solidFill>
              </a:rPr>
              <a:t>+/- 500 Pa</a:t>
            </a:r>
            <a:r>
              <a:rPr lang="fr-FR" sz="1800"/>
              <a:t> or +/- 5 mbar)</a:t>
            </a:r>
          </a:p>
          <a:p>
            <a:pPr lvl="2">
              <a:lnSpc>
                <a:spcPct val="90000"/>
              </a:lnSpc>
            </a:pPr>
            <a:r>
              <a:rPr lang="fr-FR" sz="1800"/>
              <a:t>Steady state boiling tests (requires a specific external characteristic (pump, by-pass and valves) in order to </a:t>
            </a:r>
            <a:r>
              <a:rPr lang="fr-FR" sz="1800">
                <a:solidFill>
                  <a:srgbClr val="FF0000"/>
                </a:solidFill>
              </a:rPr>
              <a:t>explore precisely the minimum of the internal characteristic</a:t>
            </a:r>
            <a:r>
              <a:rPr lang="fr-FR" sz="1800"/>
              <a:t>; </a:t>
            </a:r>
            <a:r>
              <a:rPr lang="fr-FR" sz="1800">
                <a:solidFill>
                  <a:srgbClr val="FF0000"/>
                </a:solidFill>
              </a:rPr>
              <a:t>flow variation steps of ~ </a:t>
            </a:r>
            <a:r>
              <a:rPr lang="fr-FR" sz="1800" b="1">
                <a:solidFill>
                  <a:srgbClr val="FF0000"/>
                </a:solidFill>
              </a:rPr>
              <a:t>&lt;</a:t>
            </a:r>
            <a:r>
              <a:rPr lang="fr-FR" sz="1800">
                <a:solidFill>
                  <a:srgbClr val="FF0000"/>
                </a:solidFill>
              </a:rPr>
              <a:t>1% of flow at boiling inception</a:t>
            </a:r>
            <a:r>
              <a:rPr lang="fr-FR" sz="1800"/>
              <a:t> )</a:t>
            </a:r>
          </a:p>
          <a:p>
            <a:pPr lvl="2">
              <a:lnSpc>
                <a:spcPct val="90000"/>
              </a:lnSpc>
            </a:pPr>
            <a:endParaRPr lang="fr-FR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r>
              <a:rPr lang="fr-FR" sz="2400"/>
              <a:t>2) to analyse effects of LOF transient on boiling stability</a:t>
            </a:r>
            <a:br>
              <a:rPr lang="fr-FR" sz="2400"/>
            </a:br>
            <a:endParaRPr lang="fr-FR" sz="24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/>
              <a:t>Request for simulation of variable ULOF kinetics</a:t>
            </a:r>
          </a:p>
          <a:p>
            <a:pPr lvl="1">
              <a:buFontTx/>
              <a:buNone/>
            </a:pPr>
            <a:r>
              <a:rPr lang="fr-FR" sz="2000"/>
              <a:t>=&gt; Determination of the minimum pump inertia that is needed for successful boiling stabilisation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8229600" cy="1143000"/>
          </a:xfrm>
        </p:spPr>
        <p:txBody>
          <a:bodyPr/>
          <a:lstStyle/>
          <a:p>
            <a:r>
              <a:rPr lang="fr-FR" sz="2400"/>
              <a:t>3) to analyse effect of dynamic instabilities on flow stability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000"/>
              <a:t>Requires tests with parallel subassemblies </a:t>
            </a:r>
          </a:p>
          <a:p>
            <a:pPr lvl="1"/>
            <a:r>
              <a:rPr lang="fr-FR" sz="1800"/>
              <a:t>at least: 2 subassemblies with stable boiling conditions</a:t>
            </a:r>
          </a:p>
          <a:p>
            <a:pPr lvl="1"/>
            <a:r>
              <a:rPr lang="fr-FR" sz="1800"/>
              <a:t>Flat external characteristic</a:t>
            </a:r>
          </a:p>
          <a:p>
            <a:pPr lvl="1"/>
            <a:r>
              <a:rPr lang="fr-FR" sz="1800"/>
              <a:t>Measurements of flow and pressure oscillations</a:t>
            </a:r>
          </a:p>
          <a:p>
            <a:pPr lvl="1">
              <a:buFontTx/>
              <a:buNone/>
            </a:pPr>
            <a:endParaRPr lang="fr-FR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765175"/>
            <a:ext cx="8229600" cy="4525963"/>
          </a:xfrm>
        </p:spPr>
        <p:txBody>
          <a:bodyPr/>
          <a:lstStyle/>
          <a:p>
            <a:pPr lvl="2">
              <a:buFont typeface="Symbol" pitchFamily="18" charset="2"/>
              <a:buChar char="Þ"/>
            </a:pPr>
            <a:r>
              <a:rPr lang="fr-FR" sz="1800" b="1"/>
              <a:t>Tests should bring complementrary information to existing data</a:t>
            </a:r>
          </a:p>
          <a:p>
            <a:pPr lvl="2">
              <a:buFont typeface="Symbol" pitchFamily="18" charset="2"/>
              <a:buChar char="Þ"/>
            </a:pPr>
            <a:r>
              <a:rPr lang="fr-FR"/>
              <a:t>CEA has an interest in principle but,</a:t>
            </a:r>
            <a:br>
              <a:rPr lang="fr-FR"/>
            </a:br>
            <a:r>
              <a:rPr lang="fr-FR"/>
              <a:t>would like to discuss details of test arrangements</a:t>
            </a:r>
          </a:p>
          <a:p>
            <a:pPr lvl="3">
              <a:buFont typeface="Symbol" pitchFamily="18" charset="2"/>
              <a:buChar char="Þ"/>
            </a:pPr>
            <a:r>
              <a:rPr lang="fr-FR"/>
              <a:t>Loop design (in particular: external characteristics)</a:t>
            </a:r>
          </a:p>
          <a:p>
            <a:pPr lvl="3">
              <a:buFont typeface="Symbol" pitchFamily="18" charset="2"/>
              <a:buChar char="Þ"/>
            </a:pPr>
            <a:r>
              <a:rPr lang="fr-FR"/>
              <a:t>Geometries,</a:t>
            </a:r>
          </a:p>
          <a:p>
            <a:pPr lvl="3">
              <a:buFont typeface="Symbol" pitchFamily="18" charset="2"/>
              <a:buChar char="Þ"/>
            </a:pPr>
            <a:r>
              <a:rPr lang="fr-FR"/>
              <a:t>Heater technology</a:t>
            </a:r>
          </a:p>
          <a:p>
            <a:pPr lvl="3">
              <a:buFont typeface="Symbol" pitchFamily="18" charset="2"/>
              <a:buChar char="Þ"/>
            </a:pPr>
            <a:r>
              <a:rPr lang="fr-FR"/>
              <a:t>Measurements</a:t>
            </a:r>
          </a:p>
          <a:p>
            <a:pPr lvl="3">
              <a:buFont typeface="Symbol" pitchFamily="18" charset="2"/>
              <a:buChar char="Þ"/>
            </a:pPr>
            <a:r>
              <a:rPr lang="fr-FR"/>
              <a:t>Test conditions</a:t>
            </a:r>
          </a:p>
          <a:p>
            <a:pPr lvl="3">
              <a:buFont typeface="Symbol" pitchFamily="18" charset="2"/>
              <a:buChar char="Þ"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CEA Program on SFR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Gen IV</a:t>
            </a:r>
          </a:p>
          <a:p>
            <a:r>
              <a:rPr lang="en-GB" sz="2800"/>
              <a:t>Preferred option Sodium-cooled fast reactors</a:t>
            </a:r>
          </a:p>
          <a:p>
            <a:r>
              <a:rPr lang="en-GB" sz="2800"/>
              <a:t>Objective: Prototype by 2020 (ASTRID)</a:t>
            </a:r>
          </a:p>
          <a:p>
            <a:r>
              <a:rPr lang="en-GB" sz="2800"/>
              <a:t>Severe accident issues:</a:t>
            </a:r>
          </a:p>
          <a:p>
            <a:pPr lvl="1"/>
            <a:r>
              <a:rPr lang="en-GB" sz="2400"/>
              <a:t>Similar to LWR (except LOCA – pool reactor), plus</a:t>
            </a:r>
          </a:p>
          <a:p>
            <a:pPr lvl="1"/>
            <a:r>
              <a:rPr lang="en-GB" sz="2400"/>
              <a:t>Re-critically risk</a:t>
            </a:r>
          </a:p>
          <a:p>
            <a:pPr lvl="2"/>
            <a:r>
              <a:rPr lang="en-GB" sz="2000"/>
              <a:t>Core normal operation is not most critical state</a:t>
            </a:r>
          </a:p>
          <a:p>
            <a:pPr lvl="3"/>
            <a:r>
              <a:rPr lang="en-GB" sz="1800"/>
              <a:t>Sodium voidage =&gt; several $</a:t>
            </a:r>
          </a:p>
          <a:p>
            <a:pPr lvl="1"/>
            <a:endParaRPr lang="en-GB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fr-FR"/>
              <a:t>Reactor Problematic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r>
              <a:rPr lang="fr-FR" sz="2400"/>
              <a:t>ULOF (Unprotected Loss Of Flow) accident</a:t>
            </a:r>
          </a:p>
          <a:p>
            <a:pPr lvl="1"/>
            <a:r>
              <a:rPr lang="fr-FR" sz="2400"/>
              <a:t>Normaly leads to Na boiling, flow excursion, voiding of fissile zone and Transient Over Power</a:t>
            </a:r>
          </a:p>
          <a:p>
            <a:pPr lvl="1"/>
            <a:endParaRPr lang="fr-FR" sz="2400"/>
          </a:p>
          <a:p>
            <a:r>
              <a:rPr lang="fr-FR" sz="2400"/>
              <a:t>Possibility to stabilise boiling in the outlet zone of subassembly</a:t>
            </a:r>
          </a:p>
          <a:p>
            <a:pPr lvl="1">
              <a:buFont typeface="Symbol" pitchFamily="18" charset="2"/>
              <a:buChar char="Þ"/>
            </a:pPr>
            <a:r>
              <a:rPr lang="fr-FR" sz="2400"/>
              <a:t> avoid flow excursion</a:t>
            </a:r>
          </a:p>
          <a:p>
            <a:pPr lvl="1">
              <a:buFont typeface="Symbol" pitchFamily="18" charset="2"/>
              <a:buChar char="Þ"/>
            </a:pPr>
            <a:r>
              <a:rPr lang="fr-FR" sz="2400"/>
              <a:t> avoid voiding of fissile zone</a:t>
            </a:r>
          </a:p>
          <a:p>
            <a:pPr lvl="1">
              <a:buFont typeface="Symbol" pitchFamily="18" charset="2"/>
              <a:buChar char="Þ"/>
            </a:pPr>
            <a:r>
              <a:rPr lang="fr-FR" sz="2400"/>
              <a:t> contribute to decrease power (plenum effect)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499350" cy="725487"/>
          </a:xfrm>
        </p:spPr>
        <p:txBody>
          <a:bodyPr/>
          <a:lstStyle/>
          <a:p>
            <a:r>
              <a:rPr lang="en-US" sz="3600"/>
              <a:t>Stages of boiling during slow flow transients (pump excursion)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Hot spot boiling</a:t>
            </a:r>
          </a:p>
          <a:p>
            <a:r>
              <a:rPr lang="en-US" sz="2400"/>
              <a:t>Subcooled located boiling</a:t>
            </a:r>
          </a:p>
          <a:p>
            <a:r>
              <a:rPr lang="en-US" sz="2400"/>
              <a:t>Saturated generalized boiling</a:t>
            </a:r>
          </a:p>
          <a:p>
            <a:pPr lvl="1"/>
            <a:r>
              <a:rPr lang="en-US" sz="2000"/>
              <a:t>Single tube tests : flow excursion (instability)</a:t>
            </a:r>
            <a:r>
              <a:rPr lang="en-US" sz="2000">
                <a:sym typeface="Wingdings" pitchFamily="2" charset="2"/>
              </a:rPr>
              <a:t> high quality boiling in the all channel (dry out)</a:t>
            </a:r>
          </a:p>
          <a:p>
            <a:pPr lvl="1"/>
            <a:r>
              <a:rPr lang="en-US" sz="2000">
                <a:sym typeface="Wingdings" pitchFamily="2" charset="2"/>
              </a:rPr>
              <a:t>Bundle tests : possibility of stable low quality boiling located in the downsteam region </a:t>
            </a:r>
            <a:endParaRPr lang="en-US" sz="2000"/>
          </a:p>
        </p:txBody>
      </p:sp>
      <p:pic>
        <p:nvPicPr>
          <p:cNvPr id="3079" name="Picture 7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1700213"/>
            <a:ext cx="3579812" cy="4105275"/>
          </a:xfr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Theoretical approach to the </a:t>
            </a:r>
            <a:br>
              <a:rPr lang="en-US" sz="2400"/>
            </a:br>
            <a:r>
              <a:rPr lang="en-US" sz="2400"/>
              <a:t>Stability of a working point</a:t>
            </a:r>
            <a:br>
              <a:rPr lang="en-US" sz="2400"/>
            </a:br>
            <a:r>
              <a:rPr lang="en-US" sz="2400"/>
              <a:t>LEDINEGG criterion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>
                <a:solidFill>
                  <a:srgbClr val="FF0000"/>
                </a:solidFill>
              </a:rPr>
              <a:t>Internal characteristic</a:t>
            </a:r>
            <a:r>
              <a:rPr lang="en-US" sz="2000"/>
              <a:t>  has typically a S shape</a:t>
            </a:r>
          </a:p>
          <a:p>
            <a:r>
              <a:rPr lang="en-US" sz="2000">
                <a:solidFill>
                  <a:srgbClr val="FF0000"/>
                </a:solidFill>
              </a:rPr>
              <a:t>External characteristic</a:t>
            </a:r>
            <a:r>
              <a:rPr lang="en-US" sz="2000"/>
              <a:t> rather horizontal</a:t>
            </a:r>
          </a:p>
          <a:p>
            <a:r>
              <a:rPr lang="en-US" sz="2000"/>
              <a:t>Ledinegg criterion : </a:t>
            </a:r>
          </a:p>
          <a:p>
            <a:pPr>
              <a:buFontTx/>
              <a:buNone/>
            </a:pPr>
            <a:r>
              <a:rPr lang="en-US" sz="2000"/>
              <a:t>Working point stable if </a:t>
            </a:r>
          </a:p>
          <a:p>
            <a:pPr>
              <a:buFontTx/>
              <a:buNone/>
            </a:pPr>
            <a:r>
              <a:rPr lang="en-US" sz="2000"/>
              <a:t>(d</a:t>
            </a:r>
            <a:r>
              <a:rPr lang="en-US" sz="2000">
                <a:latin typeface="Symbol" pitchFamily="18" charset="2"/>
              </a:rPr>
              <a:t>D</a:t>
            </a:r>
            <a:r>
              <a:rPr lang="en-US" sz="2000"/>
              <a:t>P</a:t>
            </a:r>
            <a:r>
              <a:rPr lang="en-US" sz="2000" baseline="-25000"/>
              <a:t>EC</a:t>
            </a:r>
            <a:r>
              <a:rPr lang="en-US" sz="2000"/>
              <a:t>/dQ)</a:t>
            </a:r>
            <a:r>
              <a:rPr lang="en-US" sz="2000" baseline="-25000"/>
              <a:t> </a:t>
            </a:r>
            <a:r>
              <a:rPr lang="en-US" sz="2000"/>
              <a:t>&lt;d(</a:t>
            </a:r>
            <a:r>
              <a:rPr lang="en-US" sz="2000">
                <a:latin typeface="Symbol" pitchFamily="18" charset="2"/>
              </a:rPr>
              <a:t>D</a:t>
            </a:r>
            <a:r>
              <a:rPr lang="en-US" sz="2000"/>
              <a:t>P</a:t>
            </a:r>
            <a:r>
              <a:rPr lang="en-US" sz="2000" baseline="-25000"/>
              <a:t>IC</a:t>
            </a:r>
            <a:r>
              <a:rPr lang="en-US" sz="2000"/>
              <a:t>/dQ)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2" name="Picture 4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628775"/>
            <a:ext cx="4038600" cy="3165475"/>
          </a:xfrm>
          <a:noFill/>
          <a:ln/>
        </p:spPr>
      </p:pic>
      <p:pic>
        <p:nvPicPr>
          <p:cNvPr id="7174" name="Picture 6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797425"/>
            <a:ext cx="4038600" cy="1612900"/>
          </a:xfrm>
          <a:noFill/>
          <a:ln/>
        </p:spPr>
      </p:pic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0825" y="4149725"/>
            <a:ext cx="464343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Internal characteristics are determined under steady state boiling conditions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5157788"/>
            <a:ext cx="5076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Unstable conditions result in flow excursion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572000" y="5373688"/>
            <a:ext cx="576263" cy="71437"/>
          </a:xfrm>
          <a:prstGeom prst="rightArrow">
            <a:avLst>
              <a:gd name="adj1" fmla="val 50000"/>
              <a:gd name="adj2" fmla="val 2016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580063" y="3068638"/>
            <a:ext cx="863600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Internal characteristic</a:t>
            </a:r>
            <a:br>
              <a:rPr lang="en-US" sz="4000"/>
            </a:br>
            <a:r>
              <a:rPr lang="en-US" sz="4000"/>
              <a:t>different shapes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16113"/>
            <a:ext cx="4968875" cy="3084512"/>
          </a:xfrm>
          <a:noFill/>
          <a:ln/>
        </p:spPr>
      </p:pic>
      <p:pic>
        <p:nvPicPr>
          <p:cNvPr id="11272" name="Picture 8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1987550"/>
            <a:ext cx="4968875" cy="3084513"/>
          </a:xfrm>
          <a:noFill/>
          <a:ln/>
        </p:spPr>
      </p:pic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5364163" y="3500438"/>
            <a:ext cx="64770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92500" y="5661025"/>
            <a:ext cx="3887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Possibility of stable boiling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50825" y="1700213"/>
            <a:ext cx="4033838" cy="779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Single channel, </a:t>
            </a:r>
          </a:p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small</a:t>
            </a:r>
            <a:r>
              <a:rPr lang="fr-FR"/>
              <a:t> hydraulic diameter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787900" y="1700213"/>
            <a:ext cx="4248150" cy="779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Single channel, </a:t>
            </a:r>
          </a:p>
          <a:p>
            <a:pPr>
              <a:spcBef>
                <a:spcPct val="50000"/>
              </a:spcBef>
            </a:pPr>
            <a:r>
              <a:rPr lang="fr-FR">
                <a:solidFill>
                  <a:srgbClr val="FF0000"/>
                </a:solidFill>
              </a:rPr>
              <a:t>large </a:t>
            </a:r>
            <a:r>
              <a:rPr lang="fr-FR"/>
              <a:t>hydraulic diameter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GR19 experiment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Conducted in 1984 in Grenoble*</a:t>
            </a:r>
          </a:p>
          <a:p>
            <a:pPr>
              <a:lnSpc>
                <a:spcPct val="90000"/>
              </a:lnSpc>
            </a:pPr>
            <a:r>
              <a:rPr lang="en-US" sz="2800"/>
              <a:t>With real fluid (sodium)</a:t>
            </a:r>
          </a:p>
          <a:p>
            <a:pPr>
              <a:lnSpc>
                <a:spcPct val="90000"/>
              </a:lnSpc>
            </a:pPr>
            <a:r>
              <a:rPr lang="en-US" sz="2800"/>
              <a:t>19 pins rod bundle</a:t>
            </a:r>
          </a:p>
          <a:p>
            <a:pPr>
              <a:lnSpc>
                <a:spcPct val="90000"/>
              </a:lnSpc>
            </a:pPr>
            <a:r>
              <a:rPr lang="en-US" sz="2800"/>
              <a:t>At real temperatures (inlet about 400°C, outlet up to 900°C) and pressure (atmospheric) </a:t>
            </a:r>
          </a:p>
          <a:p>
            <a:pPr>
              <a:lnSpc>
                <a:spcPct val="90000"/>
              </a:lnSpc>
            </a:pPr>
            <a:r>
              <a:rPr lang="en-US" sz="2800"/>
              <a:t>Scale 1:1 in elevation</a:t>
            </a:r>
          </a:p>
          <a:p>
            <a:pPr>
              <a:lnSpc>
                <a:spcPct val="90000"/>
              </a:lnSpc>
            </a:pPr>
            <a:r>
              <a:rPr lang="en-US" sz="2800"/>
              <a:t>Main measurements : pressure drops and mass flow rate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79388" y="5445125"/>
            <a:ext cx="8713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(*In parallel with a large programme involving USA, Germany, Italy, UK and Japan)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7427912" cy="796925"/>
          </a:xfrm>
        </p:spPr>
        <p:txBody>
          <a:bodyPr/>
          <a:lstStyle/>
          <a:p>
            <a:r>
              <a:rPr lang="en-US" sz="4000"/>
              <a:t>GR19 experiment; </a:t>
            </a:r>
            <a:br>
              <a:rPr lang="en-US" sz="4000"/>
            </a:br>
            <a:r>
              <a:rPr lang="en-US" sz="4000"/>
              <a:t>CFNa test rig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989138"/>
            <a:ext cx="3022600" cy="3167062"/>
          </a:xfrm>
          <a:noFill/>
          <a:ln/>
        </p:spPr>
      </p:pic>
      <p:pic>
        <p:nvPicPr>
          <p:cNvPr id="39942" name="Picture 6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628775"/>
            <a:ext cx="3825875" cy="4781550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CEG-SAM</a:t>
            </a:r>
          </a:p>
          <a:p>
            <a:r>
              <a:rPr lang="en-US"/>
              <a:t>Moscow, September 2009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Test sections</a:t>
            </a:r>
            <a:br>
              <a:rPr lang="fr-FR" sz="4000"/>
            </a:br>
            <a:r>
              <a:rPr lang="fr-FR" sz="4000"/>
              <a:t>GR19					SPX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1013" y="1660525"/>
            <a:ext cx="3990975" cy="4403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940425" y="2997200"/>
            <a:ext cx="2592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600"/>
              <a:t>271 pins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811</Words>
  <Application>Microsoft Office PowerPoint</Application>
  <PresentationFormat>Bildschirmpräsentation (4:3)</PresentationFormat>
  <Paragraphs>148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Symbol</vt:lpstr>
      <vt:lpstr>Wingdings</vt:lpstr>
      <vt:lpstr>Modèle par défaut</vt:lpstr>
      <vt:lpstr>Fast reactor self protection under ULOF and sodium boiling conditions  IPPE ISTC #1411 Project </vt:lpstr>
      <vt:lpstr>CEA Program on SFR</vt:lpstr>
      <vt:lpstr>Reactor Problematic</vt:lpstr>
      <vt:lpstr>Stages of boiling during slow flow transients (pump excursion)</vt:lpstr>
      <vt:lpstr>Theoretical approach to the  Stability of a working point LEDINEGG criterion</vt:lpstr>
      <vt:lpstr>Internal characteristic different shapes</vt:lpstr>
      <vt:lpstr>GR19 experiment</vt:lpstr>
      <vt:lpstr>GR19 experiment;  CFNa test rig</vt:lpstr>
      <vt:lpstr>Test sections GR19     SPX</vt:lpstr>
      <vt:lpstr>GR19BP internal characteristic 19 pin bundle</vt:lpstr>
      <vt:lpstr>Theoretical approach: Recalculation with  Lockhart Martinelli friction corelation</vt:lpstr>
      <vt:lpstr>Reactor application</vt:lpstr>
      <vt:lpstr>Reactor application</vt:lpstr>
      <vt:lpstr>Example of parametric reactor calculations;  Suppression of upper fertile cover;  Effect of subassembly outlet tube diameter  </vt:lpstr>
      <vt:lpstr>Future needs</vt:lpstr>
      <vt:lpstr>1) to demonstrate the stability for reactor size conditions</vt:lpstr>
      <vt:lpstr>2) to analyse effects of LOF transient on boiling stability </vt:lpstr>
      <vt:lpstr>3) to analyse effect of dynamic instabilities on flow stability</vt:lpstr>
      <vt:lpstr>PowerPoint-Präsentation</vt:lpstr>
    </vt:vector>
  </TitlesOfParts>
  <Company>CEA-GRENOBLE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on fast reactor self protection under sodium boiling conditions 19 pins bundle experiments</dc:title>
  <dc:creator>dtp</dc:creator>
  <cp:lastModifiedBy>Peters, Ursula</cp:lastModifiedBy>
  <cp:revision>20</cp:revision>
  <dcterms:created xsi:type="dcterms:W3CDTF">2008-03-20T09:07:07Z</dcterms:created>
  <dcterms:modified xsi:type="dcterms:W3CDTF">2012-10-11T17:48:03Z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Description of ISTC Project: Fast reactor self protection under ULOF and sodium boiling conditions</vt:lpwstr>
  </property>
</Properties>
</file>