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1" r:id="rId2"/>
    <p:sldId id="280" r:id="rId3"/>
    <p:sldId id="296" r:id="rId4"/>
    <p:sldId id="297" r:id="rId5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4F551F"/>
    <a:srgbClr val="70BC1F"/>
    <a:srgbClr val="FFB3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>
        <p:scale>
          <a:sx n="96" d="100"/>
          <a:sy n="96" d="100"/>
        </p:scale>
        <p:origin x="-1066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2" tIns="45816" rIns="91632" bIns="45816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2" tIns="45816" rIns="91632" bIns="45816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2" tIns="45816" rIns="91632" bIns="45816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2" tIns="45816" rIns="91632" bIns="45816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343A3311-28FF-42D5-B61C-97EC62019EB9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06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2" tIns="45816" rIns="91632" bIns="45816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fr-FR"/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2" tIns="45816" rIns="91632" bIns="45816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fr-FR"/>
          </a:p>
        </p:txBody>
      </p:sp>
      <p:sp>
        <p:nvSpPr>
          <p:cNvPr id="6148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2" tIns="45816" rIns="91632" bIns="458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15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2" tIns="45816" rIns="91632" bIns="45816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fr-FR"/>
          </a:p>
        </p:txBody>
      </p:sp>
      <p:sp>
        <p:nvSpPr>
          <p:cNvPr id="615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32" tIns="45816" rIns="91632" bIns="45816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73113EBA-DC08-4FDC-9EC0-C771F2AC5C7B}" type="slidenum">
              <a:rPr lang="fr-FR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9751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cea quadri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258888"/>
            <a:ext cx="719137" cy="719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0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1079500" y="719138"/>
            <a:ext cx="7521575" cy="5300662"/>
          </a:xfrm>
        </p:spPr>
        <p:txBody>
          <a:bodyPr lIns="0" tIns="0" rIns="0" bIns="0"/>
          <a:lstStyle>
            <a:lvl1pPr>
              <a:defRPr sz="4000">
                <a:solidFill>
                  <a:srgbClr val="4F551F"/>
                </a:solidFill>
              </a:defRPr>
            </a:lvl1pPr>
          </a:lstStyle>
          <a:p>
            <a:pPr lvl="0"/>
            <a:r>
              <a:rPr lang="en-GB" noProof="0" smtClean="0"/>
              <a:t>TITRE DE LA PRESENTATION</a:t>
            </a:r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1082675" y="533400"/>
            <a:ext cx="8061325" cy="0"/>
          </a:xfrm>
          <a:prstGeom prst="line">
            <a:avLst/>
          </a:prstGeom>
          <a:noFill/>
          <a:ln w="28575">
            <a:solidFill>
              <a:srgbClr val="FFB31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1082675" y="6324600"/>
            <a:ext cx="8061325" cy="0"/>
          </a:xfrm>
          <a:prstGeom prst="line">
            <a:avLst/>
          </a:prstGeom>
          <a:noFill/>
          <a:ln w="28575">
            <a:solidFill>
              <a:srgbClr val="70BC1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subTitle" sz="quarter" idx="1"/>
          </p:nvPr>
        </p:nvSpPr>
        <p:spPr>
          <a:xfrm flipH="1" flipV="1">
            <a:off x="8839200" y="5715000"/>
            <a:ext cx="76200" cy="76200"/>
          </a:xfrm>
        </p:spPr>
        <p:txBody>
          <a:bodyPr/>
          <a:lstStyle>
            <a:lvl1pPr algn="ctr">
              <a:buFontTx/>
              <a:buNone/>
              <a:defRPr/>
            </a:lvl1pPr>
          </a:lstStyle>
          <a:p>
            <a:pPr lvl="0"/>
            <a:endParaRPr lang="en-GB" noProof="0" smtClean="0"/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C9304B6-8BFF-4D76-AAC3-6A670E4C2A82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8229600" y="6400800"/>
            <a:ext cx="381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/>
            <a:fld id="{54BA22B3-D699-4BE7-B2E8-9C8C95B0D1B2}" type="slidenum">
              <a:rPr lang="fr-FR" sz="1400">
                <a:latin typeface="Arial" charset="0"/>
              </a:rPr>
              <a:pPr algn="r"/>
              <a:t>‹Nr.›</a:t>
            </a:fld>
            <a:endParaRPr lang="fr-FR" sz="1400"/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3352800" y="6324600"/>
            <a:ext cx="5334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fr-FR" sz="1400">
                <a:solidFill>
                  <a:srgbClr val="5E5E5E"/>
                </a:solidFill>
                <a:latin typeface="Arial" charset="0"/>
              </a:rPr>
              <a:t>DEN/CAD/DTP/STH/LMA</a:t>
            </a:r>
            <a:endParaRPr lang="fr-FR" sz="1400"/>
          </a:p>
        </p:txBody>
      </p:sp>
      <p:pic>
        <p:nvPicPr>
          <p:cNvPr id="5144" name="Picture 24" descr="logo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00800"/>
            <a:ext cx="2133600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5" name="Picture 25" descr="eur-fp7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757863"/>
            <a:ext cx="719137" cy="554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75E804-9E4E-4519-97A7-C150054D629E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361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76200"/>
            <a:ext cx="1901825" cy="6096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90600" y="76200"/>
            <a:ext cx="5556250" cy="6096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4B66DC-25AC-4FD5-9A0D-3332CB34A207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54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BBFE7F-8318-49DA-8104-EBDFAC46DA6F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3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434FE9-3F72-4C08-847A-6D3D6E77E3A6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6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79500" y="762000"/>
            <a:ext cx="368458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16488" y="762000"/>
            <a:ext cx="368458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BA823B-40FE-4541-A99F-2B5105F8C399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8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2F5BD5-0B62-4567-A3EC-A105519DD1EE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91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C6F8AC-E07E-4640-A732-241E1B7EEA93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A6850-369A-4A0F-BED6-2919BDB68AC5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D1F5FD-5F96-4BFB-8EDD-33CDEB8629CB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41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A1ADB4-7CDF-4F18-AE10-6F2CF24D5BBF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102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76200"/>
            <a:ext cx="7558088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762000"/>
            <a:ext cx="7521575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082675" y="533400"/>
            <a:ext cx="8061325" cy="0"/>
          </a:xfrm>
          <a:prstGeom prst="line">
            <a:avLst/>
          </a:prstGeom>
          <a:noFill/>
          <a:ln w="28575">
            <a:solidFill>
              <a:srgbClr val="FFB31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1036" name="Picture 12" descr="cea quadri"/>
          <p:cNvPicPr preferRelativeResize="0"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258888"/>
            <a:ext cx="719137" cy="719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Line 16"/>
          <p:cNvSpPr>
            <a:spLocks noChangeShapeType="1"/>
          </p:cNvSpPr>
          <p:nvPr/>
        </p:nvSpPr>
        <p:spPr bwMode="auto">
          <a:xfrm>
            <a:off x="1082675" y="6324600"/>
            <a:ext cx="8061325" cy="0"/>
          </a:xfrm>
          <a:prstGeom prst="line">
            <a:avLst/>
          </a:prstGeom>
          <a:noFill/>
          <a:ln w="28575">
            <a:solidFill>
              <a:srgbClr val="70BC1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400800"/>
            <a:ext cx="1371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5E5E5E"/>
                </a:solidFill>
                <a:latin typeface="+mn-lt"/>
              </a:defRPr>
            </a:lvl1pPr>
          </a:lstStyle>
          <a:p>
            <a:fld id="{F959CD62-4567-4004-8617-7F6821D1B32A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8229600" y="6400800"/>
            <a:ext cx="381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/>
            <a:fld id="{218B0BDD-2045-4339-9A42-E5C5B440F170}" type="slidenum">
              <a:rPr lang="fr-FR" sz="1400">
                <a:latin typeface="Arial" charset="0"/>
              </a:rPr>
              <a:pPr algn="r"/>
              <a:t>‹Nr.›</a:t>
            </a:fld>
            <a:endParaRPr lang="fr-FR" sz="1400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2209800" y="6400800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fr-FR" sz="1400">
                <a:solidFill>
                  <a:srgbClr val="5E5E5E"/>
                </a:solidFill>
                <a:latin typeface="Arial" charset="0"/>
              </a:rPr>
              <a:t>DEN/CAD/DTP/STH/LMA   Christophe JOURNEAU</a:t>
            </a:r>
            <a:endParaRPr lang="fr-FR" sz="1400"/>
          </a:p>
        </p:txBody>
      </p:sp>
      <p:pic>
        <p:nvPicPr>
          <p:cNvPr id="1051" name="Picture 27" descr="logo5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00800"/>
            <a:ext cx="2133600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eur-fp7-logo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757863"/>
            <a:ext cx="719137" cy="554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Arial" charset="0"/>
        </a:defRPr>
      </a:lvl9pPr>
    </p:titleStyle>
    <p:bodyStyle>
      <a:lvl1pPr indent="1905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811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F0017E2F-F796-4AF8-AC0D-9CE3CB21397C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0" y="719138"/>
            <a:ext cx="8064500" cy="5224462"/>
          </a:xfrm>
        </p:spPr>
        <p:txBody>
          <a:bodyPr/>
          <a:lstStyle/>
          <a:p>
            <a:r>
              <a:rPr lang="fr-FR" sz="3600">
                <a:solidFill>
                  <a:srgbClr val="0000FF"/>
                </a:solidFill>
                <a:cs typeface="Arial" charset="0"/>
              </a:rPr>
              <a:t>Project 3831 </a:t>
            </a:r>
            <a:br>
              <a:rPr lang="fr-FR" sz="3600">
                <a:solidFill>
                  <a:srgbClr val="0000FF"/>
                </a:solidFill>
                <a:cs typeface="Arial" charset="0"/>
              </a:rPr>
            </a:br>
            <a:r>
              <a:rPr lang="fr-FR" sz="3600">
                <a:solidFill>
                  <a:srgbClr val="0000FF"/>
                </a:solidFill>
                <a:cs typeface="Arial" charset="0"/>
              </a:rPr>
              <a:t>Large Scale MCCI</a:t>
            </a:r>
            <a:br>
              <a:rPr lang="fr-FR" sz="3600">
                <a:solidFill>
                  <a:srgbClr val="0000FF"/>
                </a:solidFill>
                <a:cs typeface="Arial" charset="0"/>
              </a:rPr>
            </a:br>
            <a:r>
              <a:rPr lang="fr-FR" sz="3600">
                <a:solidFill>
                  <a:srgbClr val="0000FF"/>
                </a:solidFill>
                <a:cs typeface="Arial" charset="0"/>
              </a:rPr>
              <a:t/>
            </a:r>
            <a:br>
              <a:rPr lang="fr-FR" sz="3600">
                <a:solidFill>
                  <a:srgbClr val="0000FF"/>
                </a:solidFill>
                <a:cs typeface="Arial" charset="0"/>
              </a:rPr>
            </a:br>
            <a:r>
              <a:rPr lang="fr-FR" sz="3600">
                <a:solidFill>
                  <a:srgbClr val="0000FF"/>
                </a:solidFill>
                <a:cs typeface="Arial" charset="0"/>
              </a:rPr>
              <a:t>Interest of visit to Sarov</a:t>
            </a:r>
            <a:br>
              <a:rPr lang="fr-FR" sz="3600">
                <a:solidFill>
                  <a:srgbClr val="0000FF"/>
                </a:solidFill>
                <a:cs typeface="Arial" charset="0"/>
              </a:rPr>
            </a:br>
            <a:r>
              <a:rPr lang="fr-FR" sz="3600">
                <a:solidFill>
                  <a:srgbClr val="0000FF"/>
                </a:solidFill>
                <a:cs typeface="Arial" charset="0"/>
              </a:rPr>
              <a:t> </a:t>
            </a:r>
            <a:r>
              <a:rPr lang="en-GB" sz="3600"/>
              <a:t/>
            </a:r>
            <a:br>
              <a:rPr lang="en-GB" sz="3600"/>
            </a:br>
            <a:r>
              <a:rPr lang="en-GB" sz="3600"/>
              <a:t> Christophe Journeau</a:t>
            </a:r>
            <a:br>
              <a:rPr lang="en-GB" sz="3600"/>
            </a:br>
            <a:r>
              <a:rPr lang="en-GB" sz="3600"/>
              <a:t/>
            </a:r>
            <a:br>
              <a:rPr lang="en-GB" sz="3600"/>
            </a:br>
            <a:r>
              <a:rPr lang="en-GB" sz="2000"/>
              <a:t>16</a:t>
            </a:r>
            <a:r>
              <a:rPr lang="en-GB" sz="2000" baseline="30000"/>
              <a:t>th</a:t>
            </a:r>
            <a:r>
              <a:rPr lang="en-GB" sz="2000"/>
              <a:t> CEG-SAM meeting, Moscow, September 8-9, 2009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FDDE-02B7-45A4-9A59-F597FE3A88E5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223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1079500" y="762000"/>
            <a:ext cx="8064500" cy="5410200"/>
          </a:xfrm>
        </p:spPr>
        <p:txBody>
          <a:bodyPr/>
          <a:lstStyle/>
          <a:p>
            <a:r>
              <a:rPr lang="en-GB"/>
              <a:t>Start of  the SARNET Phase 2 Network of Excellence in the 		EURATOM 7</a:t>
            </a:r>
            <a:r>
              <a:rPr lang="en-GB" baseline="30000"/>
              <a:t>th</a:t>
            </a:r>
            <a:r>
              <a:rPr lang="en-GB"/>
              <a:t> Framework Programme</a:t>
            </a:r>
          </a:p>
          <a:p>
            <a:pPr lvl="1"/>
            <a:r>
              <a:rPr lang="en-GB"/>
              <a:t>Focussed on two high-priority issues (selected by SARP group):</a:t>
            </a:r>
          </a:p>
          <a:p>
            <a:pPr lvl="2"/>
            <a:r>
              <a:rPr lang="en-GB"/>
              <a:t>corium and debris Coolability</a:t>
            </a:r>
          </a:p>
          <a:p>
            <a:pPr lvl="2"/>
            <a:r>
              <a:rPr lang="en-GB"/>
              <a:t>Molten Core Concrete Interaction </a:t>
            </a:r>
          </a:p>
          <a:p>
            <a:pPr lvl="1"/>
            <a:r>
              <a:rPr lang="en-GB"/>
              <a:t>Significant experimental program are included in SARNET and co-funded by EC.</a:t>
            </a:r>
          </a:p>
          <a:p>
            <a:pPr lvl="2"/>
            <a:r>
              <a:rPr lang="en-GB"/>
              <a:t>VULCANO : 40 kg, prototypic</a:t>
            </a:r>
          </a:p>
          <a:p>
            <a:pPr lvl="2"/>
            <a:r>
              <a:rPr lang="en-GB"/>
              <a:t>MOCKA: 3 t, alumina thermite</a:t>
            </a:r>
          </a:p>
          <a:p>
            <a:pPr lvl="2"/>
            <a:r>
              <a:rPr lang="en-GB"/>
              <a:t>ABI, CLARA: ~25 kg, low temp simulants</a:t>
            </a:r>
          </a:p>
          <a:p>
            <a:pPr lvl="2"/>
            <a:r>
              <a:rPr lang="en-GB"/>
              <a:t>COMETA: 1 kg, prototypic</a:t>
            </a:r>
          </a:p>
          <a:p>
            <a:pPr lvl="2"/>
            <a:r>
              <a:rPr lang="en-GB"/>
              <a:t>ITU: &lt; 1kg, prototypic</a:t>
            </a:r>
          </a:p>
          <a:p>
            <a:r>
              <a:rPr lang="en-GB"/>
              <a:t>Large scale MCCI Project with SAROV</a:t>
            </a:r>
          </a:p>
          <a:p>
            <a:pPr lvl="1"/>
            <a:r>
              <a:rPr lang="en-GB"/>
              <a:t>Long term Large-scale experiment</a:t>
            </a:r>
          </a:p>
          <a:p>
            <a:pPr lvl="1"/>
            <a:r>
              <a:rPr lang="en-GB"/>
              <a:t>Other heating technology: prevents common artefacts.</a:t>
            </a:r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8153400" cy="304800"/>
          </a:xfrm>
        </p:spPr>
        <p:txBody>
          <a:bodyPr/>
          <a:lstStyle/>
          <a:p>
            <a:r>
              <a:rPr lang="en-GB"/>
              <a:t>Context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17E5-6574-4881-9861-F2BEC7E8A39A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Phase 1 : Pre test with Zr instead of U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762000"/>
            <a:ext cx="8243887" cy="5410200"/>
          </a:xfrm>
        </p:spPr>
        <p:txBody>
          <a:bodyPr/>
          <a:lstStyle/>
          <a:p>
            <a:r>
              <a:rPr lang="en-GB"/>
              <a:t>Objectives</a:t>
            </a:r>
          </a:p>
          <a:p>
            <a:pPr lvl="1"/>
            <a:r>
              <a:rPr lang="en-GB"/>
              <a:t>Qualification of the continuous heating</a:t>
            </a:r>
          </a:p>
          <a:p>
            <a:pPr lvl="2"/>
            <a:r>
              <a:rPr lang="en-GB"/>
              <a:t>Continuous heat generation</a:t>
            </a:r>
          </a:p>
          <a:p>
            <a:pPr lvl="2"/>
            <a:r>
              <a:rPr lang="en-GB"/>
              <a:t>Representativity of heat source location</a:t>
            </a:r>
          </a:p>
          <a:p>
            <a:pPr lvl="1"/>
            <a:r>
              <a:rPr lang="en-GB"/>
              <a:t>Qualification of measurement technology</a:t>
            </a:r>
          </a:p>
          <a:p>
            <a:pPr lvl="1"/>
            <a:r>
              <a:rPr lang="en-GB"/>
              <a:t>Demonstration for the attribution  of an export licence for an UO2 test</a:t>
            </a:r>
          </a:p>
          <a:p>
            <a:pPr lvl="1"/>
            <a:endParaRPr lang="en-GB"/>
          </a:p>
          <a:p>
            <a:r>
              <a:rPr lang="en-GB"/>
              <a:t>Exchanges between CEG-SAM, Collaborators and VNIIEF</a:t>
            </a:r>
          </a:p>
          <a:p>
            <a:pPr lvl="1"/>
            <a:r>
              <a:rPr lang="en-GB"/>
              <a:t>Exchanges during the definition of the proposal &amp; work plan</a:t>
            </a:r>
          </a:p>
          <a:p>
            <a:pPr lvl="1"/>
            <a:r>
              <a:rPr lang="en-GB"/>
              <a:t>Meeting at ISTC HQ to finalize the medium scale pre-test</a:t>
            </a:r>
          </a:p>
          <a:p>
            <a:pPr lvl="2"/>
            <a:r>
              <a:rPr lang="en-GB"/>
              <a:t>September 10</a:t>
            </a:r>
          </a:p>
          <a:p>
            <a:pPr lvl="1"/>
            <a:r>
              <a:rPr lang="en-GB"/>
              <a:t>Meeting in Sarov to </a:t>
            </a:r>
          </a:p>
          <a:p>
            <a:pPr lvl="2"/>
            <a:r>
              <a:rPr lang="en-GB"/>
              <a:t>Visit the facility</a:t>
            </a:r>
          </a:p>
          <a:p>
            <a:pPr lvl="2"/>
            <a:r>
              <a:rPr lang="en-GB"/>
              <a:t>Discuss the pre-test</a:t>
            </a:r>
          </a:p>
          <a:p>
            <a:pPr lvl="2"/>
            <a:r>
              <a:rPr lang="en-GB"/>
              <a:t>Assess the technical and administrative possibilities of 	</a:t>
            </a:r>
            <a:br>
              <a:rPr lang="en-GB"/>
            </a:br>
            <a:r>
              <a:rPr lang="en-GB"/>
              <a:t>a  large-scale, long-term prototypic corium-concrete interaction test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A07C-4D0D-4FF5-8508-D41555BE93AF}" type="datetime1">
              <a:rPr lang="fr-FR"/>
              <a:pPr/>
              <a:t>11/10/2012</a:t>
            </a:fld>
            <a:endParaRPr lang="fr-FR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Preparation of the visit to Sarov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Tentative date: Arrival 23 Nov 09 evening at Nijni Novgorod</a:t>
            </a:r>
          </a:p>
          <a:p>
            <a:r>
              <a:rPr lang="en-GB"/>
              <a:t>Provisional List of Participants:</a:t>
            </a:r>
          </a:p>
          <a:p>
            <a:pPr lvl="1"/>
            <a:r>
              <a:rPr lang="en-GB"/>
              <a:t>Kresna At khen </a:t>
            </a:r>
          </a:p>
          <a:p>
            <a:pPr lvl="1"/>
            <a:r>
              <a:rPr lang="en-GB"/>
              <a:t>Paul David Bottomley</a:t>
            </a:r>
          </a:p>
          <a:p>
            <a:pPr lvl="1"/>
            <a:r>
              <a:rPr lang="en-GB"/>
              <a:t>Michel Cranga </a:t>
            </a:r>
          </a:p>
          <a:p>
            <a:pPr lvl="1"/>
            <a:r>
              <a:rPr lang="en-GB"/>
              <a:t>Manfred Fischer</a:t>
            </a:r>
          </a:p>
          <a:p>
            <a:pPr lvl="1"/>
            <a:r>
              <a:rPr lang="en-GB"/>
              <a:t>Jerzy Foit </a:t>
            </a:r>
          </a:p>
          <a:p>
            <a:pPr lvl="1"/>
            <a:r>
              <a:rPr lang="en-GB"/>
              <a:t>Michel Hugon </a:t>
            </a:r>
          </a:p>
          <a:p>
            <a:pPr lvl="1"/>
            <a:r>
              <a:rPr lang="en-GB"/>
              <a:t>Christophe Journeau </a:t>
            </a:r>
          </a:p>
          <a:p>
            <a:pPr lvl="1"/>
            <a:r>
              <a:rPr lang="en-GB"/>
              <a:t>Pascal Piluso </a:t>
            </a:r>
          </a:p>
          <a:p>
            <a:pPr lvl="1"/>
            <a:r>
              <a:rPr lang="en-GB"/>
              <a:t>Jean-Michel Ruggieri</a:t>
            </a:r>
          </a:p>
          <a:p>
            <a:pPr lvl="1"/>
            <a:r>
              <a:rPr lang="en-GB"/>
              <a:t>Claus Spengler</a:t>
            </a:r>
          </a:p>
          <a:p>
            <a:pPr lvl="1"/>
            <a:endParaRPr lang="en-GB"/>
          </a:p>
          <a:p>
            <a:pPr lvl="1"/>
            <a:r>
              <a:rPr lang="en-GB" i="1"/>
              <a:t>Other interested people should present themselves NOW !!!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RNET-CEA">
  <a:themeElements>
    <a:clrScheme name="SARNET-CE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ARNET-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ARNET-CE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RNET-CE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RNET-CE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RNET-CE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RNET-CE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RNET-CE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RNET-CE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D:\Documents and Settings\cj124153\Modèles-cj124153\SARNET-CEA.pot</Template>
  <TotalTime>296</TotalTime>
  <Words>156</Words>
  <Application>Microsoft Office PowerPoint</Application>
  <PresentationFormat>Bildschirmpräsentation (4:3)</PresentationFormat>
  <Paragraphs>51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Times New Roman</vt:lpstr>
      <vt:lpstr>Arial</vt:lpstr>
      <vt:lpstr>SARNET-CEA</vt:lpstr>
      <vt:lpstr>Project 3831  Large Scale MCCI  Interest of visit to Sarov    Christophe Journeau  16th CEG-SAM meeting, Moscow, September 8-9, 2009</vt:lpstr>
      <vt:lpstr>Context</vt:lpstr>
      <vt:lpstr>Phase 1 : Pre test with Zr instead of U</vt:lpstr>
      <vt:lpstr>Preparation of the visit to Sarov</vt:lpstr>
    </vt:vector>
  </TitlesOfParts>
  <Company>CEA Cadarache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the SARNET2 MCCI proposal and links with ISTC/STCU projects   Christophe Journeau  14th CEG-SAM meeting, Kiev, September 9-12, 2008</dc:title>
  <dc:creator>Christophe Journeau</dc:creator>
  <cp:lastModifiedBy>Peters, Ursula</cp:lastModifiedBy>
  <cp:revision>9</cp:revision>
  <cp:lastPrinted>2002-05-28T12:54:19Z</cp:lastPrinted>
  <dcterms:created xsi:type="dcterms:W3CDTF">2008-09-01T11:57:52Z</dcterms:created>
  <dcterms:modified xsi:type="dcterms:W3CDTF">2012-10-11T17:39:11Z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scription0">
    <vt:lpwstr>Pre test with Zr instead of U</vt:lpwstr>
  </property>
</Properties>
</file>