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60" r:id="rId4"/>
    <p:sldId id="261" r:id="rId5"/>
    <p:sldId id="259" r:id="rId6"/>
    <p:sldId id="257" r:id="rId7"/>
    <p:sldId id="267" r:id="rId8"/>
    <p:sldId id="268" r:id="rId9"/>
    <p:sldId id="269" r:id="rId10"/>
    <p:sldId id="270" r:id="rId11"/>
    <p:sldId id="271" r:id="rId12"/>
    <p:sldId id="263" r:id="rId13"/>
    <p:sldId id="264" r:id="rId14"/>
    <p:sldId id="265" r:id="rId15"/>
    <p:sldId id="266" r:id="rId1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30" autoAdjust="0"/>
    <p:restoredTop sz="94660"/>
  </p:normalViewPr>
  <p:slideViewPr>
    <p:cSldViewPr>
      <p:cViewPr>
        <p:scale>
          <a:sx n="91" d="100"/>
          <a:sy n="91" d="100"/>
        </p:scale>
        <p:origin x="-1330" y="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143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91AE348-0301-4F5A-9EBF-D378B41F6360}" type="slidenum">
              <a:rPr lang="fr-FR"/>
              <a:pPr>
                <a:defRPr/>
              </a:pPr>
              <a:t>‹Nr.›</a:t>
            </a:fld>
            <a:endParaRPr lang="fr-FR"/>
          </a:p>
        </p:txBody>
      </p:sp>
    </p:spTree>
    <p:extLst>
      <p:ext uri="{BB962C8B-B14F-4D97-AF65-F5344CB8AC3E}">
        <p14:creationId xmlns:p14="http://schemas.microsoft.com/office/powerpoint/2010/main" val="4046724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9" descr="ce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8" y="539750"/>
            <a:ext cx="165735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5457825"/>
            <a:ext cx="1152525"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1835150" y="2349500"/>
            <a:ext cx="6859588" cy="1871663"/>
          </a:xfrm>
        </p:spPr>
        <p:txBody>
          <a:bodyPr anchor="b"/>
          <a:lstStyle>
            <a:lvl1pPr algn="ctr">
              <a:defRPr sz="6000"/>
            </a:lvl1pPr>
          </a:lstStyle>
          <a:p>
            <a:pPr lvl="0"/>
            <a:r>
              <a:rPr lang="fr-FR" noProof="0" smtClean="0"/>
              <a:t>Cliquez pour modifier le style du titre</a:t>
            </a:r>
          </a:p>
        </p:txBody>
      </p:sp>
      <p:sp>
        <p:nvSpPr>
          <p:cNvPr id="3075" name="Rectangle 3"/>
          <p:cNvSpPr>
            <a:spLocks noGrp="1" noChangeArrowheads="1"/>
          </p:cNvSpPr>
          <p:nvPr>
            <p:ph type="subTitle" idx="1"/>
          </p:nvPr>
        </p:nvSpPr>
        <p:spPr>
          <a:xfrm>
            <a:off x="1835150" y="4319588"/>
            <a:ext cx="6859588" cy="1270000"/>
          </a:xfrm>
        </p:spPr>
        <p:txBody>
          <a:bodyPr/>
          <a:lstStyle>
            <a:lvl1pPr marL="0" indent="0" algn="ctr">
              <a:lnSpc>
                <a:spcPct val="95000"/>
              </a:lnSpc>
              <a:spcBef>
                <a:spcPct val="0"/>
              </a:spcBef>
              <a:buFontTx/>
              <a:buNone/>
              <a:defRPr sz="3000" b="0">
                <a:solidFill>
                  <a:schemeClr val="accent1"/>
                </a:solidFill>
              </a:defRPr>
            </a:lvl1pPr>
          </a:lstStyle>
          <a:p>
            <a:pPr lvl="0"/>
            <a:r>
              <a:rPr lang="fr-FR" noProof="0" smtClean="0"/>
              <a:t>Cliquez pour modifier le style des sous-titres du masque</a:t>
            </a:r>
          </a:p>
        </p:txBody>
      </p:sp>
      <p:sp>
        <p:nvSpPr>
          <p:cNvPr id="6" name="Rectangle 16"/>
          <p:cNvSpPr>
            <a:spLocks noGrp="1" noChangeArrowheads="1"/>
          </p:cNvSpPr>
          <p:nvPr>
            <p:ph type="sldNum" sz="quarter" idx="10"/>
          </p:nvPr>
        </p:nvSpPr>
        <p:spPr/>
        <p:txBody>
          <a:bodyPr/>
          <a:lstStyle>
            <a:lvl1pPr>
              <a:defRPr smtClean="0"/>
            </a:lvl1pPr>
          </a:lstStyle>
          <a:p>
            <a:pPr>
              <a:defRPr/>
            </a:pPr>
            <a:fld id="{E514E5C3-8BB4-4B29-9B43-EFB29710E127}" type="slidenum">
              <a:rPr lang="fr-FR"/>
              <a:pPr>
                <a:defRPr/>
              </a:pPr>
              <a:t>‹Nr.›</a:t>
            </a:fld>
            <a:endParaRPr lang="fr-FR"/>
          </a:p>
        </p:txBody>
      </p:sp>
    </p:spTree>
    <p:extLst>
      <p:ext uri="{BB962C8B-B14F-4D97-AF65-F5344CB8AC3E}">
        <p14:creationId xmlns:p14="http://schemas.microsoft.com/office/powerpoint/2010/main" val="933837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7DEA9256-F92A-441E-9881-3B23AFE296E5}" type="slidenum">
              <a:rPr lang="fr-FR"/>
              <a:pPr>
                <a:defRPr/>
              </a:pPr>
              <a:t>‹Nr.›</a:t>
            </a:fld>
            <a:endParaRPr lang="fr-FR"/>
          </a:p>
        </p:txBody>
      </p:sp>
    </p:spTree>
    <p:extLst>
      <p:ext uri="{BB962C8B-B14F-4D97-AF65-F5344CB8AC3E}">
        <p14:creationId xmlns:p14="http://schemas.microsoft.com/office/powerpoint/2010/main" val="95339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77038" y="115888"/>
            <a:ext cx="1909762" cy="59832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042988" y="115888"/>
            <a:ext cx="5581650" cy="59832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A34769D0-39A9-47AE-9DA5-CE3932C24ADB}" type="slidenum">
              <a:rPr lang="fr-FR"/>
              <a:pPr>
                <a:defRPr/>
              </a:pPr>
              <a:t>‹Nr.›</a:t>
            </a:fld>
            <a:endParaRPr lang="fr-FR"/>
          </a:p>
        </p:txBody>
      </p:sp>
    </p:spTree>
    <p:extLst>
      <p:ext uri="{BB962C8B-B14F-4D97-AF65-F5344CB8AC3E}">
        <p14:creationId xmlns:p14="http://schemas.microsoft.com/office/powerpoint/2010/main" val="1629440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fld id="{AC07208C-510B-4D0B-A741-6D85515EDC85}" type="slidenum">
              <a:rPr lang="fr-FR"/>
              <a:pPr>
                <a:defRPr/>
              </a:pPr>
              <a:t>‹Nr.›</a:t>
            </a:fld>
            <a:endParaRPr lang="fr-FR"/>
          </a:p>
        </p:txBody>
      </p:sp>
    </p:spTree>
    <p:extLst>
      <p:ext uri="{BB962C8B-B14F-4D97-AF65-F5344CB8AC3E}">
        <p14:creationId xmlns:p14="http://schemas.microsoft.com/office/powerpoint/2010/main" val="3796670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CCED93F4-723A-442B-B300-79D381279D43}" type="slidenum">
              <a:rPr lang="fr-FR"/>
              <a:pPr>
                <a:defRPr/>
              </a:pPr>
              <a:t>‹Nr.›</a:t>
            </a:fld>
            <a:endParaRPr lang="fr-FR"/>
          </a:p>
        </p:txBody>
      </p:sp>
    </p:spTree>
    <p:extLst>
      <p:ext uri="{BB962C8B-B14F-4D97-AF65-F5344CB8AC3E}">
        <p14:creationId xmlns:p14="http://schemas.microsoft.com/office/powerpoint/2010/main" val="362197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042988" y="692150"/>
            <a:ext cx="3727450" cy="540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22838" y="692150"/>
            <a:ext cx="3727450" cy="540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fld id="{398E1395-8F12-4FCC-8D8E-93E325FC0674}" type="slidenum">
              <a:rPr lang="fr-FR"/>
              <a:pPr>
                <a:defRPr/>
              </a:pPr>
              <a:t>‹Nr.›</a:t>
            </a:fld>
            <a:endParaRPr lang="fr-FR"/>
          </a:p>
        </p:txBody>
      </p:sp>
    </p:spTree>
    <p:extLst>
      <p:ext uri="{BB962C8B-B14F-4D97-AF65-F5344CB8AC3E}">
        <p14:creationId xmlns:p14="http://schemas.microsoft.com/office/powerpoint/2010/main" val="417956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fld id="{55902160-DA6D-4240-9A90-F7FC33D72B50}" type="slidenum">
              <a:rPr lang="fr-FR"/>
              <a:pPr>
                <a:defRPr/>
              </a:pPr>
              <a:t>‹Nr.›</a:t>
            </a:fld>
            <a:endParaRPr lang="fr-FR"/>
          </a:p>
        </p:txBody>
      </p:sp>
    </p:spTree>
    <p:extLst>
      <p:ext uri="{BB962C8B-B14F-4D97-AF65-F5344CB8AC3E}">
        <p14:creationId xmlns:p14="http://schemas.microsoft.com/office/powerpoint/2010/main" val="27698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fld id="{AC5430E3-DA48-4EDB-A40B-6D2F78F13C4F}" type="slidenum">
              <a:rPr lang="fr-FR"/>
              <a:pPr>
                <a:defRPr/>
              </a:pPr>
              <a:t>‹Nr.›</a:t>
            </a:fld>
            <a:endParaRPr lang="fr-FR"/>
          </a:p>
        </p:txBody>
      </p:sp>
    </p:spTree>
    <p:extLst>
      <p:ext uri="{BB962C8B-B14F-4D97-AF65-F5344CB8AC3E}">
        <p14:creationId xmlns:p14="http://schemas.microsoft.com/office/powerpoint/2010/main" val="378782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82F79E4-812C-437F-B165-CEA39DC7EBAD}" type="slidenum">
              <a:rPr lang="fr-FR"/>
              <a:pPr>
                <a:defRPr/>
              </a:pPr>
              <a:t>‹Nr.›</a:t>
            </a:fld>
            <a:endParaRPr lang="fr-FR"/>
          </a:p>
        </p:txBody>
      </p:sp>
    </p:spTree>
    <p:extLst>
      <p:ext uri="{BB962C8B-B14F-4D97-AF65-F5344CB8AC3E}">
        <p14:creationId xmlns:p14="http://schemas.microsoft.com/office/powerpoint/2010/main" val="411380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574A0C8-BC17-40CC-B3AE-787BF2081F3D}" type="slidenum">
              <a:rPr lang="fr-FR"/>
              <a:pPr>
                <a:defRPr/>
              </a:pPr>
              <a:t>‹Nr.›</a:t>
            </a:fld>
            <a:endParaRPr lang="fr-FR"/>
          </a:p>
        </p:txBody>
      </p:sp>
    </p:spTree>
    <p:extLst>
      <p:ext uri="{BB962C8B-B14F-4D97-AF65-F5344CB8AC3E}">
        <p14:creationId xmlns:p14="http://schemas.microsoft.com/office/powerpoint/2010/main" val="92741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EDE73165-CA78-4820-8301-DD5E2757ECEB}" type="slidenum">
              <a:rPr lang="fr-FR"/>
              <a:pPr>
                <a:defRPr/>
              </a:pPr>
              <a:t>‹Nr.›</a:t>
            </a:fld>
            <a:endParaRPr lang="fr-FR"/>
          </a:p>
        </p:txBody>
      </p:sp>
    </p:spTree>
    <p:extLst>
      <p:ext uri="{BB962C8B-B14F-4D97-AF65-F5344CB8AC3E}">
        <p14:creationId xmlns:p14="http://schemas.microsoft.com/office/powerpoint/2010/main" val="93246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0" y="115888"/>
            <a:ext cx="760730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1042988" y="692150"/>
            <a:ext cx="7607300" cy="540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sldNum" sz="quarter" idx="4"/>
          </p:nvPr>
        </p:nvSpPr>
        <p:spPr bwMode="auto">
          <a:xfrm>
            <a:off x="8243888" y="6546850"/>
            <a:ext cx="442912"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smtClean="0">
                <a:solidFill>
                  <a:schemeClr val="tx2"/>
                </a:solidFill>
              </a:defRPr>
            </a:lvl1pPr>
          </a:lstStyle>
          <a:p>
            <a:pPr>
              <a:defRPr/>
            </a:pPr>
            <a:fld id="{A867710D-5DD9-47D2-93E2-00A05614916E}" type="slidenum">
              <a:rPr lang="fr-FR"/>
              <a:pPr>
                <a:defRPr/>
              </a:pPr>
              <a:t>‹Nr.›</a:t>
            </a:fld>
            <a:endParaRPr lang="fr-FR"/>
          </a:p>
        </p:txBody>
      </p:sp>
      <p:sp>
        <p:nvSpPr>
          <p:cNvPr id="1029" name="Line 7"/>
          <p:cNvSpPr>
            <a:spLocks noChangeShapeType="1"/>
          </p:cNvSpPr>
          <p:nvPr/>
        </p:nvSpPr>
        <p:spPr bwMode="auto">
          <a:xfrm>
            <a:off x="1079500" y="539750"/>
            <a:ext cx="8061325"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 name="Line 8"/>
          <p:cNvSpPr>
            <a:spLocks noChangeShapeType="1"/>
          </p:cNvSpPr>
          <p:nvPr/>
        </p:nvSpPr>
        <p:spPr bwMode="auto">
          <a:xfrm>
            <a:off x="1079500" y="6494463"/>
            <a:ext cx="8061325"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1031" name="Picture 10" descr="cea-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725" y="909638"/>
            <a:ext cx="8842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4925" y="5537200"/>
            <a:ext cx="8858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defRPr>
      </a:lvl2pPr>
      <a:lvl3pPr algn="l" rtl="0" eaLnBrk="0" fontAlgn="base" hangingPunct="0">
        <a:spcBef>
          <a:spcPct val="0"/>
        </a:spcBef>
        <a:spcAft>
          <a:spcPct val="0"/>
        </a:spcAft>
        <a:defRPr sz="2400">
          <a:solidFill>
            <a:schemeClr val="tx2"/>
          </a:solidFill>
          <a:latin typeface="Arial" charset="0"/>
        </a:defRPr>
      </a:lvl3pPr>
      <a:lvl4pPr algn="l" rtl="0" eaLnBrk="0" fontAlgn="base" hangingPunct="0">
        <a:spcBef>
          <a:spcPct val="0"/>
        </a:spcBef>
        <a:spcAft>
          <a:spcPct val="0"/>
        </a:spcAft>
        <a:defRPr sz="2400">
          <a:solidFill>
            <a:schemeClr val="tx2"/>
          </a:solidFill>
          <a:latin typeface="Arial" charset="0"/>
        </a:defRPr>
      </a:lvl4pPr>
      <a:lvl5pPr algn="l" rtl="0" eaLnBrk="0" fontAlgn="base" hangingPunct="0">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174625" indent="-174625" algn="l" rtl="0" eaLnBrk="0" fontAlgn="base" hangingPunct="0">
        <a:lnSpc>
          <a:spcPct val="90000"/>
        </a:lnSpc>
        <a:spcBef>
          <a:spcPct val="75000"/>
        </a:spcBef>
        <a:spcAft>
          <a:spcPct val="0"/>
        </a:spcAft>
        <a:buClr>
          <a:schemeClr val="accent2"/>
        </a:buClr>
        <a:buChar char="•"/>
        <a:defRPr sz="2000" b="1">
          <a:solidFill>
            <a:schemeClr val="tx1"/>
          </a:solidFill>
          <a:latin typeface="+mn-lt"/>
          <a:ea typeface="+mn-ea"/>
          <a:cs typeface="+mn-cs"/>
        </a:defRPr>
      </a:lvl1pPr>
      <a:lvl2pPr marL="176213" indent="280988" algn="l" rtl="0" eaLnBrk="0" fontAlgn="base" hangingPunct="0">
        <a:spcBef>
          <a:spcPct val="0"/>
        </a:spcBef>
        <a:spcAft>
          <a:spcPct val="0"/>
        </a:spcAft>
        <a:defRPr sz="2000">
          <a:solidFill>
            <a:schemeClr val="tx1"/>
          </a:solidFill>
          <a:latin typeface="+mn-lt"/>
        </a:defRPr>
      </a:lvl2pPr>
      <a:lvl3pPr marL="711200" indent="-185738" algn="l" rtl="0" eaLnBrk="0" fontAlgn="base" hangingPunct="0">
        <a:spcBef>
          <a:spcPct val="20000"/>
        </a:spcBef>
        <a:spcAft>
          <a:spcPct val="0"/>
        </a:spcAft>
        <a:buClr>
          <a:schemeClr val="folHlink"/>
        </a:buClr>
        <a:buFont typeface="Arial" charset="0"/>
        <a:buChar char="&gt;"/>
        <a:defRPr b="1">
          <a:solidFill>
            <a:schemeClr val="tx1"/>
          </a:solidFill>
          <a:latin typeface="+mn-lt"/>
        </a:defRPr>
      </a:lvl3pPr>
      <a:lvl4pPr marL="712788" indent="6350" algn="l" rtl="0" eaLnBrk="0" fontAlgn="base" hangingPunct="0">
        <a:spcBef>
          <a:spcPct val="0"/>
        </a:spcBef>
        <a:spcAft>
          <a:spcPct val="0"/>
        </a:spcAft>
        <a:buFont typeface="Arial" charset="0"/>
        <a:defRPr>
          <a:solidFill>
            <a:schemeClr val="tx1"/>
          </a:solidFill>
          <a:latin typeface="+mn-lt"/>
        </a:defRPr>
      </a:lvl4pPr>
      <a:lvl5pPr marL="1444625" indent="-182563" algn="l" rtl="0" eaLnBrk="0" fontAlgn="base" hangingPunct="0">
        <a:spcBef>
          <a:spcPct val="20000"/>
        </a:spcBef>
        <a:spcAft>
          <a:spcPct val="0"/>
        </a:spcAft>
        <a:buClr>
          <a:schemeClr val="folHlink"/>
        </a:buClr>
        <a:buFont typeface="Arial" charset="0"/>
        <a:buChar char="-"/>
        <a:defRPr sz="1600">
          <a:solidFill>
            <a:schemeClr val="tx1"/>
          </a:solidFill>
          <a:latin typeface="+mn-lt"/>
        </a:defRPr>
      </a:lvl5pPr>
      <a:lvl6pPr marL="1901825" indent="-182563" algn="l" rtl="0" fontAlgn="base">
        <a:spcBef>
          <a:spcPct val="20000"/>
        </a:spcBef>
        <a:spcAft>
          <a:spcPct val="0"/>
        </a:spcAft>
        <a:buClr>
          <a:schemeClr val="folHlink"/>
        </a:buClr>
        <a:buFont typeface="Arial" charset="0"/>
        <a:buChar char="-"/>
        <a:defRPr sz="1600">
          <a:solidFill>
            <a:schemeClr val="tx1"/>
          </a:solidFill>
          <a:latin typeface="+mn-lt"/>
        </a:defRPr>
      </a:lvl6pPr>
      <a:lvl7pPr marL="2359025" indent="-182563" algn="l" rtl="0" fontAlgn="base">
        <a:spcBef>
          <a:spcPct val="20000"/>
        </a:spcBef>
        <a:spcAft>
          <a:spcPct val="0"/>
        </a:spcAft>
        <a:buClr>
          <a:schemeClr val="folHlink"/>
        </a:buClr>
        <a:buFont typeface="Arial" charset="0"/>
        <a:buChar char="-"/>
        <a:defRPr sz="1600">
          <a:solidFill>
            <a:schemeClr val="tx1"/>
          </a:solidFill>
          <a:latin typeface="+mn-lt"/>
        </a:defRPr>
      </a:lvl7pPr>
      <a:lvl8pPr marL="2816225" indent="-182563" algn="l" rtl="0" fontAlgn="base">
        <a:spcBef>
          <a:spcPct val="20000"/>
        </a:spcBef>
        <a:spcAft>
          <a:spcPct val="0"/>
        </a:spcAft>
        <a:buClr>
          <a:schemeClr val="folHlink"/>
        </a:buClr>
        <a:buFont typeface="Arial" charset="0"/>
        <a:buChar char="-"/>
        <a:defRPr sz="1600">
          <a:solidFill>
            <a:schemeClr val="tx1"/>
          </a:solidFill>
          <a:latin typeface="+mn-lt"/>
        </a:defRPr>
      </a:lvl8pPr>
      <a:lvl9pPr marL="3273425" indent="-182563" algn="l" rtl="0" fontAlgn="base">
        <a:spcBef>
          <a:spcPct val="20000"/>
        </a:spcBef>
        <a:spcAft>
          <a:spcPct val="0"/>
        </a:spcAft>
        <a:buClr>
          <a:schemeClr val="folHlink"/>
        </a:buClr>
        <a:buFont typeface="Arial" charset="0"/>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4.png"/><Relationship Id="rId5" Type="http://schemas.openxmlformats.org/officeDocument/2006/relationships/slide" Target="slide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jpe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8.jpeg"/><Relationship Id="rId10" Type="http://schemas.openxmlformats.org/officeDocument/2006/relationships/oleObject" Target="../embeddings/oleObject1.bin"/><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oleObject" Target="../embeddings/oleObject2.bin"/><Relationship Id="rId7"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emf"/><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Grp="1" noChangeArrowheads="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D3C651-1684-4682-ACAE-3042B0ED92BF}" type="slidenum">
              <a:rPr lang="fr-FR">
                <a:solidFill>
                  <a:schemeClr val="tx2"/>
                </a:solidFill>
              </a:rPr>
              <a:pPr eaLnBrk="1" hangingPunct="1"/>
              <a:t>1</a:t>
            </a:fld>
            <a:endParaRPr lang="fr-FR">
              <a:solidFill>
                <a:schemeClr val="tx2"/>
              </a:solidFill>
            </a:endParaRPr>
          </a:p>
        </p:txBody>
      </p:sp>
      <p:sp>
        <p:nvSpPr>
          <p:cNvPr id="3075" name="Rectangle 2"/>
          <p:cNvSpPr>
            <a:spLocks noGrp="1" noChangeArrowheads="1"/>
          </p:cNvSpPr>
          <p:nvPr>
            <p:ph type="ctrTitle"/>
          </p:nvPr>
        </p:nvSpPr>
        <p:spPr>
          <a:xfrm>
            <a:off x="2195513" y="188913"/>
            <a:ext cx="6499225" cy="4032250"/>
          </a:xfrm>
        </p:spPr>
        <p:txBody>
          <a:bodyPr/>
          <a:lstStyle/>
          <a:p>
            <a:pPr algn="l" eaLnBrk="1" hangingPunct="1"/>
            <a:r>
              <a:rPr lang="fr-FR" sz="5400" smtClean="0"/>
              <a:t>Severe</a:t>
            </a:r>
            <a:br>
              <a:rPr lang="fr-FR" sz="5400" smtClean="0"/>
            </a:br>
            <a:r>
              <a:rPr lang="fr-FR" sz="5400" smtClean="0"/>
              <a:t>Accident</a:t>
            </a:r>
            <a:br>
              <a:rPr lang="fr-FR" sz="5400" smtClean="0"/>
            </a:br>
            <a:r>
              <a:rPr lang="fr-FR" sz="5400" smtClean="0"/>
              <a:t>Facilities in</a:t>
            </a:r>
            <a:br>
              <a:rPr lang="fr-FR" sz="5400" smtClean="0"/>
            </a:br>
            <a:r>
              <a:rPr lang="fr-FR" sz="5400" smtClean="0"/>
              <a:t>Europe and</a:t>
            </a:r>
            <a:br>
              <a:rPr lang="fr-FR" sz="5400" smtClean="0"/>
            </a:br>
            <a:r>
              <a:rPr lang="fr-FR" sz="5400" smtClean="0"/>
              <a:t>Russia     (SAFER)</a:t>
            </a:r>
          </a:p>
        </p:txBody>
      </p:sp>
      <p:sp>
        <p:nvSpPr>
          <p:cNvPr id="3076" name="Rectangle 3"/>
          <p:cNvSpPr>
            <a:spLocks noGrp="1" noChangeArrowheads="1"/>
          </p:cNvSpPr>
          <p:nvPr>
            <p:ph type="subTitle" idx="1"/>
          </p:nvPr>
        </p:nvSpPr>
        <p:spPr>
          <a:xfrm>
            <a:off x="2051050" y="4319588"/>
            <a:ext cx="3744913" cy="2205037"/>
          </a:xfrm>
        </p:spPr>
        <p:txBody>
          <a:bodyPr/>
          <a:lstStyle/>
          <a:p>
            <a:pPr eaLnBrk="1" hangingPunct="1"/>
            <a:r>
              <a:rPr lang="en-GB" sz="2000" smtClean="0"/>
              <a:t>Christophe JOURNEAU</a:t>
            </a:r>
          </a:p>
          <a:p>
            <a:pPr eaLnBrk="1" hangingPunct="1"/>
            <a:r>
              <a:rPr lang="fr-FR" sz="1400" smtClean="0"/>
              <a:t>Commissariat à l’Energie Atomique et aux Energies Alternatives</a:t>
            </a:r>
          </a:p>
          <a:p>
            <a:pPr eaLnBrk="1" hangingPunct="1"/>
            <a:r>
              <a:rPr lang="en-GB" sz="2000" smtClean="0"/>
              <a:t>Alexei MIASSOEDOV</a:t>
            </a:r>
          </a:p>
          <a:p>
            <a:pPr eaLnBrk="1" hangingPunct="1"/>
            <a:r>
              <a:rPr lang="en-GB" sz="1400" smtClean="0"/>
              <a:t>Karlsruhe Institute of Technology</a:t>
            </a:r>
          </a:p>
          <a:p>
            <a:pPr eaLnBrk="1" hangingPunct="1">
              <a:lnSpc>
                <a:spcPct val="80000"/>
              </a:lnSpc>
            </a:pPr>
            <a:r>
              <a:rPr lang="en-GB" sz="2000" smtClean="0"/>
              <a:t>Sevostyan BECHTA            </a:t>
            </a:r>
            <a:r>
              <a:rPr lang="sv-SE" sz="1400" smtClean="0"/>
              <a:t>Kungliga Tekniska Högskolan</a:t>
            </a:r>
            <a:r>
              <a:rPr lang="en-GB" sz="3400" smtClean="0"/>
              <a:t> </a:t>
            </a:r>
          </a:p>
        </p:txBody>
      </p:sp>
      <p:sp>
        <p:nvSpPr>
          <p:cNvPr id="3077" name="Rectangle 8"/>
          <p:cNvSpPr>
            <a:spLocks noChangeArrowheads="1"/>
          </p:cNvSpPr>
          <p:nvPr/>
        </p:nvSpPr>
        <p:spPr bwMode="auto">
          <a:xfrm>
            <a:off x="395288" y="6524625"/>
            <a:ext cx="16192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fr-FR" sz="1200">
                <a:solidFill>
                  <a:schemeClr val="tx2"/>
                </a:solidFill>
              </a:rPr>
              <a:t>DEN/DTN/STRI/LMA</a:t>
            </a:r>
          </a:p>
        </p:txBody>
      </p:sp>
      <p:sp>
        <p:nvSpPr>
          <p:cNvPr id="3079" name="Rectangle 10"/>
          <p:cNvSpPr>
            <a:spLocks noChangeArrowheads="1"/>
          </p:cNvSpPr>
          <p:nvPr/>
        </p:nvSpPr>
        <p:spPr bwMode="auto">
          <a:xfrm>
            <a:off x="5580063" y="6545263"/>
            <a:ext cx="1800225"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fr-FR" sz="1200">
                <a:solidFill>
                  <a:schemeClr val="tx2"/>
                </a:solidFill>
              </a:rPr>
              <a:t>October 2011</a:t>
            </a:r>
          </a:p>
        </p:txBody>
      </p:sp>
      <p:sp>
        <p:nvSpPr>
          <p:cNvPr id="3081" name="Rectangle 3"/>
          <p:cNvSpPr>
            <a:spLocks noChangeArrowheads="1"/>
          </p:cNvSpPr>
          <p:nvPr/>
        </p:nvSpPr>
        <p:spPr bwMode="auto">
          <a:xfrm>
            <a:off x="5580063" y="4319588"/>
            <a:ext cx="3563937" cy="220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lnSpc>
                <a:spcPct val="95000"/>
              </a:lnSpc>
              <a:buClr>
                <a:schemeClr val="accent2"/>
              </a:buClr>
            </a:pPr>
            <a:r>
              <a:rPr lang="en-GB" sz="2000">
                <a:solidFill>
                  <a:schemeClr val="accent1"/>
                </a:solidFill>
              </a:rPr>
              <a:t>Vladimir KHABISNSKY</a:t>
            </a:r>
          </a:p>
          <a:p>
            <a:pPr algn="ctr">
              <a:lnSpc>
                <a:spcPct val="95000"/>
              </a:lnSpc>
              <a:buClr>
                <a:schemeClr val="accent2"/>
              </a:buClr>
            </a:pPr>
            <a:r>
              <a:rPr lang="en-GB" sz="1400">
                <a:solidFill>
                  <a:schemeClr val="accent1"/>
                </a:solidFill>
              </a:rPr>
              <a:t>NITI Sosnovy Bor</a:t>
            </a:r>
          </a:p>
          <a:p>
            <a:pPr algn="ctr">
              <a:lnSpc>
                <a:spcPct val="95000"/>
              </a:lnSpc>
              <a:buClr>
                <a:schemeClr val="accent2"/>
              </a:buClr>
            </a:pPr>
            <a:r>
              <a:rPr lang="en-GB" sz="2000">
                <a:solidFill>
                  <a:schemeClr val="accent1"/>
                </a:solidFill>
              </a:rPr>
              <a:t>Alexander GORYACHEV</a:t>
            </a:r>
          </a:p>
          <a:p>
            <a:pPr algn="ctr">
              <a:lnSpc>
                <a:spcPct val="95000"/>
              </a:lnSpc>
              <a:buClr>
                <a:schemeClr val="accent2"/>
              </a:buClr>
            </a:pPr>
            <a:r>
              <a:rPr lang="en-GB" sz="1400">
                <a:solidFill>
                  <a:schemeClr val="accent1"/>
                </a:solidFill>
              </a:rPr>
              <a:t>RIIAR Dimitrovgrad</a:t>
            </a:r>
          </a:p>
          <a:p>
            <a:pPr algn="ctr">
              <a:lnSpc>
                <a:spcPct val="95000"/>
              </a:lnSpc>
              <a:buClr>
                <a:schemeClr val="accent2"/>
              </a:buClr>
            </a:pPr>
            <a:r>
              <a:rPr lang="en-GB" sz="2200">
                <a:solidFill>
                  <a:schemeClr val="accent1"/>
                </a:solidFill>
              </a:rPr>
              <a:t>Vladimir ZHDANOV</a:t>
            </a:r>
          </a:p>
          <a:p>
            <a:pPr algn="ctr">
              <a:lnSpc>
                <a:spcPct val="95000"/>
              </a:lnSpc>
              <a:buClr>
                <a:schemeClr val="accent2"/>
              </a:buClr>
            </a:pPr>
            <a:r>
              <a:rPr lang="en-GB" sz="1600">
                <a:solidFill>
                  <a:schemeClr val="accent1"/>
                </a:solidFill>
              </a:rPr>
              <a:t>I</a:t>
            </a:r>
            <a:r>
              <a:rPr lang="en-GB" sz="1400">
                <a:solidFill>
                  <a:schemeClr val="accent1"/>
                </a:solidFill>
              </a:rPr>
              <a:t>BRAE Novosibirsk</a:t>
            </a:r>
          </a:p>
          <a:p>
            <a:pPr algn="ctr">
              <a:lnSpc>
                <a:spcPct val="95000"/>
              </a:lnSpc>
              <a:buClr>
                <a:schemeClr val="accent2"/>
              </a:buClr>
            </a:pPr>
            <a:endParaRPr lang="en-GB">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Rectangle 10"/>
          <p:cNvSpPr>
            <a:spLocks noChangeArrowheads="1"/>
          </p:cNvSpPr>
          <p:nvPr/>
        </p:nvSpPr>
        <p:spPr bwMode="auto">
          <a:xfrm>
            <a:off x="838200" y="549275"/>
            <a:ext cx="8305800" cy="1371600"/>
          </a:xfrm>
          <a:prstGeom prst="rect">
            <a:avLst/>
          </a:prstGeom>
          <a:noFill/>
          <a:ln w="9525">
            <a:noFill/>
            <a:miter lim="800000"/>
            <a:headEnd/>
            <a:tailEnd/>
          </a:ln>
          <a:effectLst/>
        </p:spPr>
        <p:txBody>
          <a:bodyPr anchor="ctr"/>
          <a:lstStyle/>
          <a:p>
            <a:pPr algn="r" eaLnBrk="0" hangingPunct="0">
              <a:defRPr/>
            </a:pPr>
            <a:r>
              <a:rPr lang="ru-RU" sz="3200">
                <a:solidFill>
                  <a:srgbClr val="FFFF66"/>
                </a:solidFill>
                <a:effectLst>
                  <a:outerShdw blurRad="38100" dist="38100" dir="2700000" algn="tl">
                    <a:srgbClr val="000000"/>
                  </a:outerShdw>
                </a:effectLst>
                <a:latin typeface="Times New Roman" pitchFamily="18" charset="0"/>
              </a:rPr>
              <a:t>  Simulation of loss of coolant and partial core    dryout accident  (LOCA)</a:t>
            </a:r>
          </a:p>
        </p:txBody>
      </p:sp>
      <p:pic>
        <p:nvPicPr>
          <p:cNvPr id="21513" name="Picture 9" descr="List_5b_pi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557338"/>
            <a:ext cx="37433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4859338" y="1905000"/>
            <a:ext cx="4056062" cy="283845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a:solidFill>
                  <a:schemeClr val="tx2"/>
                </a:solidFill>
                <a:effectLst>
                  <a:outerShdw blurRad="38100" dist="38100" dir="2700000" algn="tl">
                    <a:srgbClr val="C0C0C0"/>
                  </a:outerShdw>
                </a:effectLst>
                <a:latin typeface="Times New Roman" pitchFamily="18" charset="0"/>
              </a:rPr>
              <a:t>Tests are carried out on the VVER fuel assembly  fragments  (7 - 19 fuel rods) in the PVP-2 loop channel</a:t>
            </a:r>
            <a:r>
              <a:rPr lang="fr-FR">
                <a:solidFill>
                  <a:schemeClr val="tx2"/>
                </a:solidFill>
                <a:effectLst>
                  <a:outerShdw blurRad="38100" dist="38100" dir="2700000" algn="tl">
                    <a:srgbClr val="C0C0C0"/>
                  </a:outerShdw>
                </a:effectLst>
                <a:latin typeface="Times New Roman" pitchFamily="18" charset="0"/>
              </a:rPr>
              <a:t> of MIR Reactor</a:t>
            </a:r>
            <a:r>
              <a:rPr lang="ru-RU">
                <a:solidFill>
                  <a:schemeClr val="tx2"/>
                </a:solidFill>
                <a:effectLst>
                  <a:outerShdw blurRad="38100" dist="38100" dir="2700000" algn="tl">
                    <a:srgbClr val="C0C0C0"/>
                  </a:outerShdw>
                </a:effectLst>
                <a:latin typeface="Times New Roman" pitchFamily="18" charset="0"/>
              </a:rPr>
              <a:t>.  </a:t>
            </a:r>
          </a:p>
          <a:p>
            <a:r>
              <a:rPr lang="ru-RU">
                <a:solidFill>
                  <a:schemeClr val="tx2"/>
                </a:solidFill>
                <a:effectLst>
                  <a:outerShdw blurRad="38100" dist="38100" dir="2700000" algn="tl">
                    <a:srgbClr val="C0C0C0"/>
                  </a:outerShdw>
                </a:effectLst>
                <a:latin typeface="Times New Roman" pitchFamily="18" charset="0"/>
              </a:rPr>
              <a:t>Dryout and overheating of the upper part of the fuel rods up to 1200</a:t>
            </a:r>
            <a:r>
              <a:rPr lang="ru-RU" baseline="30000">
                <a:solidFill>
                  <a:schemeClr val="tx2"/>
                </a:solidFill>
                <a:effectLst>
                  <a:outerShdw blurRad="38100" dist="38100" dir="2700000" algn="tl">
                    <a:srgbClr val="C0C0C0"/>
                  </a:outerShdw>
                </a:effectLst>
                <a:latin typeface="Times New Roman" pitchFamily="18" charset="0"/>
              </a:rPr>
              <a:t>о</a:t>
            </a:r>
            <a:r>
              <a:rPr lang="ru-RU">
                <a:solidFill>
                  <a:schemeClr val="tx2"/>
                </a:solidFill>
                <a:effectLst>
                  <a:outerShdw blurRad="38100" dist="38100" dir="2700000" algn="tl">
                    <a:srgbClr val="C0C0C0"/>
                  </a:outerShdw>
                </a:effectLst>
                <a:latin typeface="Times New Roman" pitchFamily="18" charset="0"/>
              </a:rPr>
              <a:t>С is carried out at the given pressure, flowrate and fuel assembly </a:t>
            </a:r>
            <a:r>
              <a:rPr lang="en-US">
                <a:solidFill>
                  <a:schemeClr val="tx2"/>
                </a:solidFill>
                <a:effectLst>
                  <a:outerShdw blurRad="38100" dist="38100" dir="2700000" algn="tl">
                    <a:srgbClr val="C0C0C0"/>
                  </a:outerShdw>
                </a:effectLst>
                <a:latin typeface="Times New Roman" pitchFamily="18" charset="0"/>
              </a:rPr>
              <a:t>power</a:t>
            </a:r>
            <a:r>
              <a:rPr lang="ru-RU">
                <a:solidFill>
                  <a:schemeClr val="tx2"/>
                </a:solidFill>
                <a:effectLst>
                  <a:outerShdw blurRad="38100" dist="38100" dir="2700000" algn="tl">
                    <a:srgbClr val="C0C0C0"/>
                  </a:outerShdw>
                </a:effectLst>
                <a:latin typeface="Times New Roman" pitchFamily="18" charset="0"/>
              </a:rPr>
              <a:t>. The tests </a:t>
            </a:r>
            <a:r>
              <a:rPr lang="en-US">
                <a:solidFill>
                  <a:schemeClr val="tx2"/>
                </a:solidFill>
                <a:effectLst>
                  <a:outerShdw blurRad="38100" dist="38100" dir="2700000" algn="tl">
                    <a:srgbClr val="C0C0C0"/>
                  </a:outerShdw>
                </a:effectLst>
                <a:latin typeface="Times New Roman" pitchFamily="18" charset="0"/>
              </a:rPr>
              <a:t>a</a:t>
            </a:r>
            <a:r>
              <a:rPr lang="ru-RU">
                <a:solidFill>
                  <a:schemeClr val="tx2"/>
                </a:solidFill>
                <a:effectLst>
                  <a:outerShdw blurRad="38100" dist="38100" dir="2700000" algn="tl">
                    <a:srgbClr val="C0C0C0"/>
                  </a:outerShdw>
                </a:effectLst>
                <a:latin typeface="Times New Roman" pitchFamily="18" charset="0"/>
              </a:rPr>
              <a:t>re terminated by increasing the flowrate and/or decreasing the fuel assembly </a:t>
            </a:r>
            <a:r>
              <a:rPr lang="en-US">
                <a:solidFill>
                  <a:schemeClr val="tx2"/>
                </a:solidFill>
                <a:effectLst>
                  <a:outerShdw blurRad="38100" dist="38100" dir="2700000" algn="tl">
                    <a:srgbClr val="C0C0C0"/>
                  </a:outerShdw>
                </a:effectLst>
                <a:latin typeface="Times New Roman" pitchFamily="18" charset="0"/>
              </a:rPr>
              <a:t>power</a:t>
            </a:r>
            <a:r>
              <a:rPr lang="ru-RU">
                <a:solidFill>
                  <a:schemeClr val="tx2"/>
                </a:solidFill>
                <a:effectLst>
                  <a:outerShdw blurRad="38100" dist="38100" dir="2700000" algn="tl">
                    <a:srgbClr val="C0C0C0"/>
                  </a:outerShdw>
                </a:effectLst>
                <a:latin typeface="Times New Roman" pitchFamily="18" charset="0"/>
              </a:rPr>
              <a:t>.</a:t>
            </a:r>
          </a:p>
        </p:txBody>
      </p:sp>
      <p:sp>
        <p:nvSpPr>
          <p:cNvPr id="21511" name="Text Box 7"/>
          <p:cNvSpPr txBox="1">
            <a:spLocks noChangeArrowheads="1"/>
          </p:cNvSpPr>
          <p:nvPr/>
        </p:nvSpPr>
        <p:spPr bwMode="auto">
          <a:xfrm>
            <a:off x="1042988" y="5229225"/>
            <a:ext cx="8101012" cy="131445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600">
                <a:solidFill>
                  <a:srgbClr val="FFFF99"/>
                </a:solidFill>
                <a:effectLst>
                  <a:outerShdw blurRad="38100" dist="38100" dir="2700000" algn="tl">
                    <a:srgbClr val="C0C0C0"/>
                  </a:outerShdw>
                </a:effectLst>
                <a:latin typeface="Times New Roman" pitchFamily="18" charset="0"/>
              </a:rPr>
              <a:t>The following parameters are controlled</a:t>
            </a:r>
            <a:r>
              <a:rPr lang="ru-RU" sz="1600">
                <a:solidFill>
                  <a:schemeClr val="tx2"/>
                </a:solidFill>
                <a:effectLst>
                  <a:outerShdw blurRad="38100" dist="38100" dir="2700000" algn="tl">
                    <a:srgbClr val="C0C0C0"/>
                  </a:outerShdw>
                </a:effectLst>
                <a:latin typeface="Times New Roman" pitchFamily="18" charset="0"/>
              </a:rPr>
              <a:t>: temperature of some fuel </a:t>
            </a:r>
            <a:r>
              <a:rPr lang="en-US" sz="1600">
                <a:solidFill>
                  <a:schemeClr val="tx2"/>
                </a:solidFill>
                <a:effectLst>
                  <a:outerShdw blurRad="38100" dist="38100" dir="2700000" algn="tl">
                    <a:srgbClr val="C0C0C0"/>
                  </a:outerShdw>
                </a:effectLst>
                <a:latin typeface="Times New Roman" pitchFamily="18" charset="0"/>
              </a:rPr>
              <a:t>rod</a:t>
            </a:r>
            <a:r>
              <a:rPr lang="ru-RU" sz="1600">
                <a:solidFill>
                  <a:schemeClr val="tx2"/>
                </a:solidFill>
                <a:effectLst>
                  <a:outerShdw blurRad="38100" dist="38100" dir="2700000" algn="tl">
                    <a:srgbClr val="C0C0C0"/>
                  </a:outerShdw>
                </a:effectLst>
                <a:latin typeface="Times New Roman" pitchFamily="18" charset="0"/>
              </a:rPr>
              <a:t> claddings and cores, fuel </a:t>
            </a:r>
            <a:r>
              <a:rPr lang="en-US" sz="1600">
                <a:solidFill>
                  <a:schemeClr val="tx2"/>
                </a:solidFill>
                <a:effectLst>
                  <a:outerShdw blurRad="38100" dist="38100" dir="2700000" algn="tl">
                    <a:srgbClr val="C0C0C0"/>
                  </a:outerShdw>
                </a:effectLst>
                <a:latin typeface="Times New Roman" pitchFamily="18" charset="0"/>
              </a:rPr>
              <a:t>rod </a:t>
            </a:r>
            <a:r>
              <a:rPr lang="ru-RU" sz="1600">
                <a:solidFill>
                  <a:schemeClr val="tx2"/>
                </a:solidFill>
                <a:effectLst>
                  <a:outerShdw blurRad="38100" dist="38100" dir="2700000" algn="tl">
                    <a:srgbClr val="C0C0C0"/>
                  </a:outerShdw>
                </a:effectLst>
                <a:latin typeface="Times New Roman" pitchFamily="18" charset="0"/>
              </a:rPr>
              <a:t>pressure; flowrate, temperature, pressure</a:t>
            </a:r>
            <a:r>
              <a:rPr lang="en-US" sz="1600">
                <a:solidFill>
                  <a:schemeClr val="tx2"/>
                </a:solidFill>
                <a:effectLst>
                  <a:outerShdw blurRad="38100" dist="38100" dir="2700000" algn="tl">
                    <a:srgbClr val="C0C0C0"/>
                  </a:outerShdw>
                </a:effectLst>
                <a:latin typeface="Times New Roman" pitchFamily="18" charset="0"/>
              </a:rPr>
              <a:t> and</a:t>
            </a:r>
            <a:r>
              <a:rPr lang="ru-RU" sz="1600">
                <a:solidFill>
                  <a:schemeClr val="tx2"/>
                </a:solidFill>
                <a:effectLst>
                  <a:outerShdw blurRad="38100" dist="38100" dir="2700000" algn="tl">
                    <a:srgbClr val="C0C0C0"/>
                  </a:outerShdw>
                </a:effectLst>
                <a:latin typeface="Times New Roman" pitchFamily="18" charset="0"/>
              </a:rPr>
              <a:t> </a:t>
            </a:r>
            <a:r>
              <a:rPr lang="en-US" sz="1600">
                <a:solidFill>
                  <a:schemeClr val="tx2"/>
                </a:solidFill>
                <a:effectLst>
                  <a:outerShdw blurRad="38100" dist="38100" dir="2700000" algn="tl">
                    <a:srgbClr val="C0C0C0"/>
                  </a:outerShdw>
                </a:effectLst>
                <a:latin typeface="Times New Roman" pitchFamily="18" charset="0"/>
              </a:rPr>
              <a:t>steam</a:t>
            </a:r>
            <a:r>
              <a:rPr lang="ru-RU" sz="1600">
                <a:solidFill>
                  <a:schemeClr val="tx2"/>
                </a:solidFill>
                <a:effectLst>
                  <a:outerShdw blurRad="38100" dist="38100" dir="2700000" algn="tl">
                    <a:srgbClr val="C0C0C0"/>
                  </a:outerShdw>
                </a:effectLst>
                <a:latin typeface="Times New Roman" pitchFamily="18" charset="0"/>
              </a:rPr>
              <a:t> content</a:t>
            </a:r>
            <a:r>
              <a:rPr lang="en-US" sz="1600">
                <a:solidFill>
                  <a:schemeClr val="tx2"/>
                </a:solidFill>
                <a:effectLst>
                  <a:outerShdw blurRad="38100" dist="38100" dir="2700000" algn="tl">
                    <a:srgbClr val="C0C0C0"/>
                  </a:outerShdw>
                </a:effectLst>
                <a:latin typeface="Times New Roman" pitchFamily="18" charset="0"/>
              </a:rPr>
              <a:t> in the </a:t>
            </a:r>
            <a:r>
              <a:rPr lang="ru-RU" sz="1600">
                <a:solidFill>
                  <a:schemeClr val="tx2"/>
                </a:solidFill>
                <a:effectLst>
                  <a:outerShdw blurRad="38100" dist="38100" dir="2700000" algn="tl">
                    <a:srgbClr val="C0C0C0"/>
                  </a:outerShdw>
                </a:effectLst>
                <a:latin typeface="Times New Roman" pitchFamily="18" charset="0"/>
              </a:rPr>
              <a:t>coolan</a:t>
            </a:r>
            <a:r>
              <a:rPr lang="en-US" sz="1600">
                <a:solidFill>
                  <a:schemeClr val="tx2"/>
                </a:solidFill>
                <a:effectLst>
                  <a:outerShdw blurRad="38100" dist="38100" dir="2700000" algn="tl">
                    <a:srgbClr val="C0C0C0"/>
                  </a:outerShdw>
                </a:effectLst>
                <a:latin typeface="Times New Roman" pitchFamily="18" charset="0"/>
              </a:rPr>
              <a:t>t</a:t>
            </a:r>
            <a:r>
              <a:rPr lang="ru-RU" sz="1600">
                <a:solidFill>
                  <a:schemeClr val="tx2"/>
                </a:solidFill>
                <a:effectLst>
                  <a:outerShdw blurRad="38100" dist="38100" dir="2700000" algn="tl">
                    <a:srgbClr val="C0C0C0"/>
                  </a:outerShdw>
                </a:effectLst>
                <a:latin typeface="Times New Roman" pitchFamily="18" charset="0"/>
              </a:rPr>
              <a:t>; neutron flux , hydrogen  concentration in coolant.</a:t>
            </a:r>
          </a:p>
          <a:p>
            <a:r>
              <a:rPr lang="en-US" sz="1600">
                <a:solidFill>
                  <a:schemeClr val="tx2"/>
                </a:solidFill>
                <a:effectLst>
                  <a:outerShdw blurRad="38100" dist="38100" dir="2700000" algn="tl">
                    <a:srgbClr val="C0C0C0"/>
                  </a:outerShdw>
                </a:effectLst>
                <a:latin typeface="Times New Roman" pitchFamily="18" charset="0"/>
              </a:rPr>
              <a:t>9</a:t>
            </a:r>
            <a:r>
              <a:rPr lang="ru-RU" sz="1600">
                <a:solidFill>
                  <a:schemeClr val="tx2"/>
                </a:solidFill>
                <a:effectLst>
                  <a:outerShdw blurRad="38100" dist="38100" dir="2700000" algn="tl">
                    <a:srgbClr val="C0C0C0"/>
                  </a:outerShdw>
                </a:effectLst>
                <a:latin typeface="Times New Roman" pitchFamily="18" charset="0"/>
              </a:rPr>
              <a:t> tests had been performed </a:t>
            </a:r>
            <a:r>
              <a:rPr lang="en-US" sz="1600">
                <a:solidFill>
                  <a:schemeClr val="tx2"/>
                </a:solidFill>
                <a:effectLst>
                  <a:outerShdw blurRad="38100" dist="38100" dir="2700000" algn="tl">
                    <a:srgbClr val="C0C0C0"/>
                  </a:outerShdw>
                </a:effectLst>
                <a:latin typeface="Times New Roman" pitchFamily="18" charset="0"/>
              </a:rPr>
              <a:t>under the</a:t>
            </a:r>
            <a:r>
              <a:rPr lang="ru-RU" sz="1600">
                <a:solidFill>
                  <a:schemeClr val="tx2"/>
                </a:solidFill>
                <a:effectLst>
                  <a:outerShdw blurRad="38100" dist="38100" dir="2700000" algn="tl">
                    <a:srgbClr val="C0C0C0"/>
                  </a:outerShdw>
                </a:effectLst>
                <a:latin typeface="Times New Roman" pitchFamily="18" charset="0"/>
              </a:rPr>
              <a:t> </a:t>
            </a:r>
            <a:r>
              <a:rPr lang="en-US" sz="1600">
                <a:solidFill>
                  <a:schemeClr val="tx2"/>
                </a:solidFill>
                <a:effectLst>
                  <a:outerShdw blurRad="38100" dist="38100" dir="2700000" algn="tl">
                    <a:srgbClr val="C0C0C0"/>
                  </a:outerShdw>
                </a:effectLst>
                <a:latin typeface="Times New Roman" pitchFamily="18" charset="0"/>
              </a:rPr>
              <a:t>LOCA </a:t>
            </a:r>
            <a:r>
              <a:rPr lang="ru-RU" sz="1600">
                <a:solidFill>
                  <a:schemeClr val="tx2"/>
                </a:solidFill>
                <a:effectLst>
                  <a:outerShdw blurRad="38100" dist="38100" dir="2700000" algn="tl">
                    <a:srgbClr val="C0C0C0"/>
                  </a:outerShdw>
                </a:effectLst>
                <a:latin typeface="Times New Roman" pitchFamily="18" charset="0"/>
              </a:rPr>
              <a:t>conditions. </a:t>
            </a:r>
            <a:r>
              <a:rPr lang="en-US" sz="1600">
                <a:solidFill>
                  <a:schemeClr val="tx2"/>
                </a:solidFill>
                <a:effectLst>
                  <a:outerShdw blurRad="38100" dist="38100" dir="2700000" algn="tl">
                    <a:srgbClr val="C0C0C0"/>
                  </a:outerShdw>
                </a:effectLst>
                <a:latin typeface="Times New Roman" pitchFamily="18" charset="0"/>
              </a:rPr>
              <a:t>T</a:t>
            </a:r>
            <a:r>
              <a:rPr lang="ru-RU" sz="1600">
                <a:solidFill>
                  <a:schemeClr val="tx2"/>
                </a:solidFill>
                <a:effectLst>
                  <a:outerShdw blurRad="38100" dist="38100" dir="2700000" algn="tl">
                    <a:srgbClr val="C0C0C0"/>
                  </a:outerShdw>
                </a:effectLst>
                <a:latin typeface="Times New Roman" pitchFamily="18" charset="0"/>
              </a:rPr>
              <a:t>he refabricated VVER fuel rod</a:t>
            </a:r>
            <a:r>
              <a:rPr lang="en-US" sz="1600">
                <a:solidFill>
                  <a:schemeClr val="tx2"/>
                </a:solidFill>
                <a:effectLst>
                  <a:outerShdw blurRad="38100" dist="38100" dir="2700000" algn="tl">
                    <a:srgbClr val="C0C0C0"/>
                  </a:outerShdw>
                </a:effectLst>
                <a:latin typeface="Times New Roman" pitchFamily="18" charset="0"/>
              </a:rPr>
              <a:t>s</a:t>
            </a:r>
            <a:r>
              <a:rPr lang="ru-RU" sz="1600">
                <a:solidFill>
                  <a:schemeClr val="tx2"/>
                </a:solidFill>
                <a:effectLst>
                  <a:outerShdw blurRad="38100" dist="38100" dir="2700000" algn="tl">
                    <a:srgbClr val="C0C0C0"/>
                  </a:outerShdw>
                </a:effectLst>
                <a:latin typeface="Times New Roman" pitchFamily="18" charset="0"/>
              </a:rPr>
              <a:t> </a:t>
            </a:r>
            <a:r>
              <a:rPr lang="en-US" sz="1600">
                <a:solidFill>
                  <a:schemeClr val="tx2"/>
                </a:solidFill>
                <a:effectLst>
                  <a:outerShdw blurRad="38100" dist="38100" dir="2700000" algn="tl">
                    <a:srgbClr val="C0C0C0"/>
                  </a:outerShdw>
                </a:effectLst>
                <a:latin typeface="Times New Roman" pitchFamily="18" charset="0"/>
              </a:rPr>
              <a:t>with</a:t>
            </a:r>
            <a:r>
              <a:rPr lang="ru-RU" sz="1600">
                <a:solidFill>
                  <a:schemeClr val="tx2"/>
                </a:solidFill>
                <a:effectLst>
                  <a:outerShdw blurRad="38100" dist="38100" dir="2700000" algn="tl">
                    <a:srgbClr val="C0C0C0"/>
                  </a:outerShdw>
                </a:effectLst>
                <a:latin typeface="Times New Roman" pitchFamily="18" charset="0"/>
              </a:rPr>
              <a:t> burnup </a:t>
            </a:r>
            <a:r>
              <a:rPr lang="en-US" sz="1600">
                <a:solidFill>
                  <a:schemeClr val="tx2"/>
                </a:solidFill>
                <a:effectLst>
                  <a:outerShdw blurRad="38100" dist="38100" dir="2700000" algn="tl">
                    <a:srgbClr val="C0C0C0"/>
                  </a:outerShdw>
                </a:effectLst>
                <a:latin typeface="Times New Roman" pitchFamily="18" charset="0"/>
              </a:rPr>
              <a:t>up to</a:t>
            </a:r>
            <a:r>
              <a:rPr lang="ru-RU" sz="1600">
                <a:solidFill>
                  <a:schemeClr val="tx2"/>
                </a:solidFill>
                <a:effectLst>
                  <a:outerShdw blurRad="38100" dist="38100" dir="2700000" algn="tl">
                    <a:srgbClr val="C0C0C0"/>
                  </a:outerShdw>
                </a:effectLst>
                <a:latin typeface="Times New Roman" pitchFamily="18" charset="0"/>
              </a:rPr>
              <a:t>  60 MWd/kg U</a:t>
            </a:r>
            <a:r>
              <a:rPr lang="en-US" sz="1600">
                <a:solidFill>
                  <a:schemeClr val="tx2"/>
                </a:solidFill>
                <a:effectLst>
                  <a:outerShdw blurRad="38100" dist="38100" dir="2700000" algn="tl">
                    <a:srgbClr val="C0C0C0"/>
                  </a:outerShdw>
                </a:effectLst>
                <a:latin typeface="Times New Roman" pitchFamily="18" charset="0"/>
              </a:rPr>
              <a:t> </a:t>
            </a:r>
            <a:r>
              <a:rPr lang="ru-RU" sz="1600">
                <a:solidFill>
                  <a:schemeClr val="tx2"/>
                </a:solidFill>
                <a:effectLst>
                  <a:outerShdw blurRad="38100" dist="38100" dir="2700000" algn="tl">
                    <a:srgbClr val="C0C0C0"/>
                  </a:outerShdw>
                </a:effectLst>
                <a:latin typeface="Times New Roman" pitchFamily="18" charset="0"/>
              </a:rPr>
              <a:t>w</a:t>
            </a:r>
            <a:r>
              <a:rPr lang="en-US" sz="1600">
                <a:solidFill>
                  <a:schemeClr val="tx2"/>
                </a:solidFill>
                <a:effectLst>
                  <a:outerShdw blurRad="38100" dist="38100" dir="2700000" algn="tl">
                    <a:srgbClr val="C0C0C0"/>
                  </a:outerShdw>
                </a:effectLst>
                <a:latin typeface="Times New Roman" pitchFamily="18" charset="0"/>
              </a:rPr>
              <a:t>ere</a:t>
            </a:r>
            <a:r>
              <a:rPr lang="ru-RU" sz="1600">
                <a:solidFill>
                  <a:schemeClr val="tx2"/>
                </a:solidFill>
                <a:effectLst>
                  <a:outerShdw blurRad="38100" dist="38100" dir="2700000" algn="tl">
                    <a:srgbClr val="C0C0C0"/>
                  </a:outerShdw>
                </a:effectLst>
                <a:latin typeface="Times New Roman" pitchFamily="18" charset="0"/>
              </a:rPr>
              <a:t> tested. </a:t>
            </a:r>
          </a:p>
        </p:txBody>
      </p:sp>
      <p:sp>
        <p:nvSpPr>
          <p:cNvPr id="19463" name="AutoShape 15">
            <a:hlinkClick r:id="rId3" action="ppaction://hlinksldjump" highlightClick="1"/>
          </p:cNvPr>
          <p:cNvSpPr>
            <a:spLocks noChangeArrowheads="1"/>
          </p:cNvSpPr>
          <p:nvPr/>
        </p:nvSpPr>
        <p:spPr bwMode="auto">
          <a:xfrm>
            <a:off x="7696200" y="6477000"/>
            <a:ext cx="533400" cy="228600"/>
          </a:xfrm>
          <a:prstGeom prst="actionButtonHome">
            <a:avLst/>
          </a:prstGeom>
          <a:gradFill rotWithShape="0">
            <a:gsLst>
              <a:gs pos="0">
                <a:srgbClr val="0091D2"/>
              </a:gs>
              <a:gs pos="100000">
                <a:srgbClr val="004361"/>
              </a:gs>
            </a:gsLst>
            <a:lin ang="5400000" scaled="1"/>
          </a:gradFill>
          <a:ln w="3175">
            <a:solidFill>
              <a:srgbClr val="85D9FF"/>
            </a:solidFill>
            <a:miter lim="800000"/>
            <a:headEnd/>
            <a:tailEnd/>
          </a:ln>
        </p:spPr>
        <p:txBody>
          <a:bodyPr wrap="none" anchor="ctr"/>
          <a:lstStyle/>
          <a:p>
            <a:pPr eaLnBrk="0" hangingPunct="0"/>
            <a:endParaRPr lang="ru-RU" sz="1200" i="1"/>
          </a:p>
        </p:txBody>
      </p:sp>
      <p:sp>
        <p:nvSpPr>
          <p:cNvPr id="19464" name="AutoShape 16">
            <a:hlinkClick r:id="" action="ppaction://hlinkshowjump?jump=nextslide" highlightClick="1"/>
          </p:cNvPr>
          <p:cNvSpPr>
            <a:spLocks noChangeArrowheads="1"/>
          </p:cNvSpPr>
          <p:nvPr/>
        </p:nvSpPr>
        <p:spPr bwMode="auto">
          <a:xfrm>
            <a:off x="8305800" y="6477000"/>
            <a:ext cx="533400" cy="228600"/>
          </a:xfrm>
          <a:prstGeom prst="actionButtonForwardNext">
            <a:avLst/>
          </a:prstGeom>
          <a:gradFill rotWithShape="0">
            <a:gsLst>
              <a:gs pos="0">
                <a:srgbClr val="0091D2"/>
              </a:gs>
              <a:gs pos="100000">
                <a:srgbClr val="004361"/>
              </a:gs>
            </a:gsLst>
            <a:lin ang="5400000" scaled="1"/>
          </a:gradFill>
          <a:ln w="3175">
            <a:solidFill>
              <a:srgbClr val="85D9FF"/>
            </a:solidFill>
            <a:miter lim="800000"/>
            <a:headEnd/>
            <a:tailEnd/>
          </a:ln>
        </p:spPr>
        <p:txBody>
          <a:bodyPr wrap="none" anchor="ctr"/>
          <a:lstStyle/>
          <a:p>
            <a:pPr eaLnBrk="0" hangingPunct="0"/>
            <a:endParaRPr lang="ru-RU" sz="1200" i="1"/>
          </a:p>
        </p:txBody>
      </p:sp>
      <p:sp>
        <p:nvSpPr>
          <p:cNvPr id="19465" name="AutoShape 17">
            <a:hlinkClick r:id="" action="ppaction://hlinkshowjump?jump=previousslide" highlightClick="1"/>
          </p:cNvPr>
          <p:cNvSpPr>
            <a:spLocks noChangeArrowheads="1"/>
          </p:cNvSpPr>
          <p:nvPr/>
        </p:nvSpPr>
        <p:spPr bwMode="auto">
          <a:xfrm>
            <a:off x="7086600" y="6477000"/>
            <a:ext cx="533400" cy="228600"/>
          </a:xfrm>
          <a:prstGeom prst="actionButtonBackPrevious">
            <a:avLst/>
          </a:prstGeom>
          <a:gradFill rotWithShape="0">
            <a:gsLst>
              <a:gs pos="0">
                <a:srgbClr val="0091D2"/>
              </a:gs>
              <a:gs pos="100000">
                <a:srgbClr val="004361"/>
              </a:gs>
            </a:gsLst>
            <a:lin ang="5400000" scaled="1"/>
          </a:gradFill>
          <a:ln w="3175">
            <a:solidFill>
              <a:srgbClr val="85D9FF"/>
            </a:solidFill>
            <a:miter lim="800000"/>
            <a:headEnd/>
            <a:tailEnd/>
          </a:ln>
        </p:spPr>
        <p:txBody>
          <a:bodyPr wrap="none" anchor="ctr"/>
          <a:lstStyle/>
          <a:p>
            <a:pPr eaLnBrk="0" hangingPunct="0"/>
            <a:endParaRPr lang="ru-RU" sz="1200" i="1"/>
          </a:p>
        </p:txBody>
      </p:sp>
      <p:sp>
        <p:nvSpPr>
          <p:cNvPr id="19466" name="Rectangle 2"/>
          <p:cNvSpPr>
            <a:spLocks noChangeArrowheads="1"/>
          </p:cNvSpPr>
          <p:nvPr/>
        </p:nvSpPr>
        <p:spPr bwMode="auto">
          <a:xfrm>
            <a:off x="1079500" y="115888"/>
            <a:ext cx="760730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GB" sz="2400">
                <a:solidFill>
                  <a:schemeClr val="tx2"/>
                </a:solidFill>
              </a:rPr>
              <a:t>Proposal: Russian side 2) RIIAR (Dimitrovgrad)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1513"/>
                                        </p:tgtEl>
                                        <p:attrNameLst>
                                          <p:attrName>style.visibility</p:attrName>
                                        </p:attrNameLst>
                                      </p:cBhvr>
                                      <p:to>
                                        <p:strVal val="visible"/>
                                      </p:to>
                                    </p:set>
                                    <p:anim calcmode="lin" valueType="num">
                                      <p:cBhvr>
                                        <p:cTn id="7" dur="500" fill="hold"/>
                                        <p:tgtEl>
                                          <p:spTgt spid="21513"/>
                                        </p:tgtEl>
                                        <p:attrNameLst>
                                          <p:attrName>ppt_w</p:attrName>
                                        </p:attrNameLst>
                                      </p:cBhvr>
                                      <p:tavLst>
                                        <p:tav tm="0">
                                          <p:val>
                                            <p:fltVal val="0"/>
                                          </p:val>
                                        </p:tav>
                                        <p:tav tm="100000">
                                          <p:val>
                                            <p:strVal val="#ppt_w"/>
                                          </p:val>
                                        </p:tav>
                                      </p:tavLst>
                                    </p:anim>
                                    <p:anim calcmode="lin" valueType="num">
                                      <p:cBhvr>
                                        <p:cTn id="8" dur="500" fill="hold"/>
                                        <p:tgtEl>
                                          <p:spTgt spid="21513"/>
                                        </p:tgtEl>
                                        <p:attrNameLst>
                                          <p:attrName>ppt_h</p:attrName>
                                        </p:attrNameLst>
                                      </p:cBhvr>
                                      <p:tavLst>
                                        <p:tav tm="0">
                                          <p:val>
                                            <p:fltVal val="0"/>
                                          </p:val>
                                        </p:tav>
                                        <p:tav tm="100000">
                                          <p:val>
                                            <p:strVal val="#ppt_h"/>
                                          </p:val>
                                        </p:tav>
                                      </p:tavLst>
                                    </p:anim>
                                    <p:anim calcmode="lin" valueType="num">
                                      <p:cBhvr>
                                        <p:cTn id="9" dur="500" fill="hold"/>
                                        <p:tgtEl>
                                          <p:spTgt spid="21513"/>
                                        </p:tgtEl>
                                        <p:attrNameLst>
                                          <p:attrName>ppt_x</p:attrName>
                                        </p:attrNameLst>
                                      </p:cBhvr>
                                      <p:tavLst>
                                        <p:tav tm="0">
                                          <p:val>
                                            <p:fltVal val="0.5"/>
                                          </p:val>
                                        </p:tav>
                                        <p:tav tm="100000">
                                          <p:val>
                                            <p:strVal val="#ppt_x"/>
                                          </p:val>
                                        </p:tav>
                                      </p:tavLst>
                                    </p:anim>
                                    <p:anim calcmode="lin" valueType="num">
                                      <p:cBhvr>
                                        <p:cTn id="10" dur="500" fill="hold"/>
                                        <p:tgtEl>
                                          <p:spTgt spid="2151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1508"/>
                                        </p:tgtEl>
                                        <p:attrNameLst>
                                          <p:attrName>style.visibility</p:attrName>
                                        </p:attrNameLst>
                                      </p:cBhvr>
                                      <p:to>
                                        <p:strVal val="visible"/>
                                      </p:to>
                                    </p:set>
                                    <p:animEffect transition="in" filter="wipe(down)">
                                      <p:cBhvr>
                                        <p:cTn id="14" dur="500"/>
                                        <p:tgtEl>
                                          <p:spTgt spid="21508"/>
                                        </p:tgtEl>
                                      </p:cBhvr>
                                    </p:animEffect>
                                  </p:childTnLst>
                                </p:cTn>
                              </p:par>
                            </p:childTnLst>
                          </p:cTn>
                        </p:par>
                        <p:par>
                          <p:cTn id="15" fill="hold" nodeType="afterGroup">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1511"/>
                                        </p:tgtEl>
                                        <p:attrNameLst>
                                          <p:attrName>style.visibility</p:attrName>
                                        </p:attrNameLst>
                                      </p:cBhvr>
                                      <p:to>
                                        <p:strVal val="visible"/>
                                      </p:to>
                                    </p:set>
                                    <p:animEffect transition="in" filter="wipe(down)">
                                      <p:cBhvr>
                                        <p:cTn id="18"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utoUpdateAnimBg="0"/>
      <p:bldP spid="2151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84" name="Object 8"/>
          <p:cNvGraphicFramePr>
            <a:graphicFrameLocks noChangeAspect="1"/>
          </p:cNvGraphicFramePr>
          <p:nvPr/>
        </p:nvGraphicFramePr>
        <p:xfrm>
          <a:off x="1163638" y="1981200"/>
          <a:ext cx="2093912" cy="3248025"/>
        </p:xfrm>
        <a:graphic>
          <a:graphicData uri="http://schemas.openxmlformats.org/presentationml/2006/ole">
            <mc:AlternateContent xmlns:mc="http://schemas.openxmlformats.org/markup-compatibility/2006">
              <mc:Choice xmlns:v="urn:schemas-microsoft-com:vml" Requires="v">
                <p:oleObj spid="_x0000_s20491" name="CorelPhotoPaint.Image.7" r:id="rId3" imgW="2228571" imgH="3457143" progId="CorelPhotoPaint.Image.7">
                  <p:embed/>
                </p:oleObj>
              </mc:Choice>
              <mc:Fallback>
                <p:oleObj name="CorelPhotoPaint.Image.7" r:id="rId3" imgW="2228571" imgH="3457143" progId="CorelPhotoPaint.Image.7">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3638" y="1981200"/>
                        <a:ext cx="2093912" cy="3248025"/>
                      </a:xfrm>
                      <a:prstGeom prst="rect">
                        <a:avLst/>
                      </a:prstGeom>
                      <a:noFill/>
                      <a:ln>
                        <a:noFill/>
                      </a:ln>
                      <a:effectLst>
                        <a:outerShdw dist="81320" dir="2319588" algn="ctr" rotWithShape="0">
                          <a:srgbClr val="001D3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4587" name="Text Box 11"/>
          <p:cNvSpPr txBox="1">
            <a:spLocks noChangeArrowheads="1"/>
          </p:cNvSpPr>
          <p:nvPr/>
        </p:nvSpPr>
        <p:spPr bwMode="auto">
          <a:xfrm>
            <a:off x="7010400" y="1905000"/>
            <a:ext cx="1905000" cy="3170238"/>
          </a:xfrm>
          <a:prstGeom prst="rect">
            <a:avLst/>
          </a:prstGeom>
          <a:noFill/>
          <a:ln w="9525">
            <a:noFill/>
            <a:miter lim="800000"/>
            <a:headEnd/>
            <a:tailEnd/>
          </a:ln>
          <a:effectLst/>
        </p:spPr>
        <p:txBody>
          <a:bodyPr>
            <a:spAutoFit/>
          </a:bodyPr>
          <a:lstStyle/>
          <a:p>
            <a:pPr eaLnBrk="0" hangingPunct="0">
              <a:defRPr/>
            </a:pPr>
            <a:r>
              <a:rPr lang="en-US" sz="2000" dirty="0">
                <a:solidFill>
                  <a:schemeClr val="tx2"/>
                </a:solidFill>
                <a:effectLst>
                  <a:outerShdw blurRad="38100" dist="38100" dir="2700000" algn="tl">
                    <a:srgbClr val="000000"/>
                  </a:outerShdw>
                </a:effectLst>
                <a:latin typeface="Times New Roman" pitchFamily="18" charset="0"/>
              </a:rPr>
              <a:t>A</a:t>
            </a:r>
            <a:r>
              <a:rPr lang="ru-RU" sz="2000" dirty="0" err="1">
                <a:solidFill>
                  <a:schemeClr val="tx2"/>
                </a:solidFill>
                <a:effectLst>
                  <a:outerShdw blurRad="38100" dist="38100" dir="2700000" algn="tl">
                    <a:srgbClr val="000000"/>
                  </a:outerShdw>
                </a:effectLst>
                <a:latin typeface="Times New Roman" pitchFamily="18" charset="0"/>
              </a:rPr>
              <a:t>ppearance</a:t>
            </a:r>
            <a:r>
              <a:rPr lang="ru-RU" sz="2000" dirty="0">
                <a:solidFill>
                  <a:schemeClr val="tx2"/>
                </a:solidFill>
                <a:effectLst>
                  <a:outerShdw blurRad="38100" dist="38100" dir="2700000" algn="tl">
                    <a:srgbClr val="000000"/>
                  </a:outerShdw>
                </a:effectLst>
                <a:latin typeface="Times New Roman" pitchFamily="18" charset="0"/>
              </a:rPr>
              <a:t> </a:t>
            </a:r>
            <a:r>
              <a:rPr lang="ru-RU" sz="2000" dirty="0" err="1">
                <a:solidFill>
                  <a:schemeClr val="tx2"/>
                </a:solidFill>
                <a:effectLst>
                  <a:outerShdw blurRad="38100" dist="38100" dir="2700000" algn="tl">
                    <a:srgbClr val="000000"/>
                  </a:outerShdw>
                </a:effectLst>
                <a:latin typeface="Times New Roman" pitchFamily="18" charset="0"/>
              </a:rPr>
              <a:t>and</a:t>
            </a:r>
            <a:r>
              <a:rPr lang="ru-RU" sz="2000" dirty="0">
                <a:solidFill>
                  <a:schemeClr val="tx2"/>
                </a:solidFill>
                <a:effectLst>
                  <a:outerShdw blurRad="38100" dist="38100" dir="2700000" algn="tl">
                    <a:srgbClr val="000000"/>
                  </a:outerShdw>
                </a:effectLst>
                <a:latin typeface="Times New Roman" pitchFamily="18" charset="0"/>
              </a:rPr>
              <a:t> </a:t>
            </a:r>
            <a:r>
              <a:rPr lang="ru-RU" sz="2000" dirty="0" err="1">
                <a:solidFill>
                  <a:schemeClr val="tx2"/>
                </a:solidFill>
                <a:effectLst>
                  <a:outerShdw blurRad="38100" dist="38100" dir="2700000" algn="tl">
                    <a:srgbClr val="000000"/>
                  </a:outerShdw>
                </a:effectLst>
                <a:latin typeface="Times New Roman" pitchFamily="18" charset="0"/>
              </a:rPr>
              <a:t>cross-section</a:t>
            </a:r>
            <a:r>
              <a:rPr lang="ru-RU" sz="2000" dirty="0">
                <a:solidFill>
                  <a:schemeClr val="tx2"/>
                </a:solidFill>
                <a:effectLst>
                  <a:outerShdw blurRad="38100" dist="38100" dir="2700000" algn="tl">
                    <a:srgbClr val="000000"/>
                  </a:outerShdw>
                </a:effectLst>
                <a:latin typeface="Times New Roman" pitchFamily="18" charset="0"/>
              </a:rPr>
              <a:t> </a:t>
            </a:r>
            <a:r>
              <a:rPr lang="ru-RU" sz="2000" dirty="0" err="1">
                <a:solidFill>
                  <a:schemeClr val="tx2"/>
                </a:solidFill>
                <a:effectLst>
                  <a:outerShdw blurRad="38100" dist="38100" dir="2700000" algn="tl">
                    <a:srgbClr val="000000"/>
                  </a:outerShdw>
                </a:effectLst>
                <a:latin typeface="Times New Roman" pitchFamily="18" charset="0"/>
              </a:rPr>
              <a:t>of</a:t>
            </a:r>
            <a:r>
              <a:rPr lang="ru-RU" sz="2000" dirty="0">
                <a:solidFill>
                  <a:schemeClr val="tx2"/>
                </a:solidFill>
                <a:effectLst>
                  <a:outerShdw blurRad="38100" dist="38100" dir="2700000" algn="tl">
                    <a:srgbClr val="000000"/>
                  </a:outerShdw>
                </a:effectLst>
                <a:latin typeface="Times New Roman" pitchFamily="18" charset="0"/>
              </a:rPr>
              <a:t> </a:t>
            </a:r>
            <a:r>
              <a:rPr lang="ru-RU" sz="2000" dirty="0" err="1">
                <a:solidFill>
                  <a:schemeClr val="tx2"/>
                </a:solidFill>
                <a:effectLst>
                  <a:outerShdw blurRad="38100" dist="38100" dir="2700000" algn="tl">
                    <a:srgbClr val="000000"/>
                  </a:outerShdw>
                </a:effectLst>
                <a:latin typeface="Times New Roman" pitchFamily="18" charset="0"/>
              </a:rPr>
              <a:t>the</a:t>
            </a:r>
            <a:r>
              <a:rPr lang="ru-RU" sz="2000" dirty="0">
                <a:solidFill>
                  <a:schemeClr val="tx2"/>
                </a:solidFill>
                <a:effectLst>
                  <a:outerShdw blurRad="38100" dist="38100" dir="2700000" algn="tl">
                    <a:srgbClr val="000000"/>
                  </a:outerShdw>
                </a:effectLst>
                <a:latin typeface="Times New Roman" pitchFamily="18" charset="0"/>
              </a:rPr>
              <a:t> </a:t>
            </a:r>
            <a:r>
              <a:rPr lang="ru-RU" sz="2000" dirty="0" err="1">
                <a:solidFill>
                  <a:schemeClr val="tx2"/>
                </a:solidFill>
                <a:effectLst>
                  <a:outerShdw blurRad="38100" dist="38100" dir="2700000" algn="tl">
                    <a:srgbClr val="000000"/>
                  </a:outerShdw>
                </a:effectLst>
                <a:latin typeface="Times New Roman" pitchFamily="18" charset="0"/>
              </a:rPr>
              <a:t>fuel</a:t>
            </a:r>
            <a:r>
              <a:rPr lang="ru-RU" sz="2000" dirty="0">
                <a:solidFill>
                  <a:schemeClr val="tx2"/>
                </a:solidFill>
                <a:effectLst>
                  <a:outerShdw blurRad="38100" dist="38100" dir="2700000" algn="tl">
                    <a:srgbClr val="000000"/>
                  </a:outerShdw>
                </a:effectLst>
                <a:latin typeface="Times New Roman" pitchFamily="18" charset="0"/>
              </a:rPr>
              <a:t> </a:t>
            </a:r>
            <a:r>
              <a:rPr lang="ru-RU" sz="2000" dirty="0" err="1">
                <a:solidFill>
                  <a:schemeClr val="tx2"/>
                </a:solidFill>
                <a:effectLst>
                  <a:outerShdw blurRad="38100" dist="38100" dir="2700000" algn="tl">
                    <a:srgbClr val="000000"/>
                  </a:outerShdw>
                </a:effectLst>
                <a:latin typeface="Times New Roman" pitchFamily="18" charset="0"/>
              </a:rPr>
              <a:t>assembly</a:t>
            </a:r>
            <a:r>
              <a:rPr lang="ru-RU" sz="2000" dirty="0">
                <a:solidFill>
                  <a:schemeClr val="tx2"/>
                </a:solidFill>
                <a:effectLst>
                  <a:outerShdw blurRad="38100" dist="38100" dir="2700000" algn="tl">
                    <a:srgbClr val="000000"/>
                  </a:outerShdw>
                </a:effectLst>
                <a:latin typeface="Times New Roman" pitchFamily="18" charset="0"/>
              </a:rPr>
              <a:t> </a:t>
            </a:r>
            <a:r>
              <a:rPr lang="ru-RU" sz="2000" dirty="0" err="1">
                <a:solidFill>
                  <a:schemeClr val="tx2"/>
                </a:solidFill>
                <a:effectLst>
                  <a:outerShdw blurRad="38100" dist="38100" dir="2700000" algn="tl">
                    <a:srgbClr val="000000"/>
                  </a:outerShdw>
                </a:effectLst>
                <a:latin typeface="Times New Roman" pitchFamily="18" charset="0"/>
              </a:rPr>
              <a:t>fragment</a:t>
            </a:r>
            <a:r>
              <a:rPr lang="ru-RU" sz="2000" dirty="0">
                <a:solidFill>
                  <a:schemeClr val="tx2"/>
                </a:solidFill>
                <a:effectLst>
                  <a:outerShdw blurRad="38100" dist="38100" dir="2700000" algn="tl">
                    <a:srgbClr val="000000"/>
                  </a:outerShdw>
                </a:effectLst>
                <a:latin typeface="Times New Roman" pitchFamily="18" charset="0"/>
              </a:rPr>
              <a:t> </a:t>
            </a:r>
            <a:r>
              <a:rPr lang="ru-RU" sz="2000" dirty="0" err="1">
                <a:solidFill>
                  <a:schemeClr val="tx2"/>
                </a:solidFill>
                <a:effectLst>
                  <a:outerShdw blurRad="38100" dist="38100" dir="2700000" algn="tl">
                    <a:srgbClr val="000000"/>
                  </a:outerShdw>
                </a:effectLst>
                <a:latin typeface="Times New Roman" pitchFamily="18" charset="0"/>
              </a:rPr>
              <a:t>tested</a:t>
            </a:r>
            <a:r>
              <a:rPr lang="ru-RU" sz="2000" dirty="0">
                <a:solidFill>
                  <a:schemeClr val="tx2"/>
                </a:solidFill>
                <a:effectLst>
                  <a:outerShdw blurRad="38100" dist="38100" dir="2700000" algn="tl">
                    <a:srgbClr val="000000"/>
                  </a:outerShdw>
                </a:effectLst>
                <a:latin typeface="Times New Roman" pitchFamily="18" charset="0"/>
              </a:rPr>
              <a:t> </a:t>
            </a:r>
            <a:r>
              <a:rPr lang="ru-RU" sz="2000" dirty="0" err="1">
                <a:solidFill>
                  <a:schemeClr val="tx2"/>
                </a:solidFill>
                <a:effectLst>
                  <a:outerShdw blurRad="38100" dist="38100" dir="2700000" algn="tl">
                    <a:srgbClr val="000000"/>
                  </a:outerShdw>
                </a:effectLst>
                <a:latin typeface="Times New Roman" pitchFamily="18" charset="0"/>
              </a:rPr>
              <a:t>under</a:t>
            </a:r>
            <a:r>
              <a:rPr lang="ru-RU" sz="2000" dirty="0">
                <a:solidFill>
                  <a:schemeClr val="tx2"/>
                </a:solidFill>
                <a:effectLst>
                  <a:outerShdw blurRad="38100" dist="38100" dir="2700000" algn="tl">
                    <a:srgbClr val="000000"/>
                  </a:outerShdw>
                </a:effectLst>
                <a:latin typeface="Times New Roman" pitchFamily="18" charset="0"/>
              </a:rPr>
              <a:t> </a:t>
            </a:r>
            <a:r>
              <a:rPr lang="en-US" sz="2000" dirty="0">
                <a:solidFill>
                  <a:schemeClr val="tx2"/>
                </a:solidFill>
                <a:effectLst>
                  <a:outerShdw blurRad="38100" dist="38100" dir="2700000" algn="tl">
                    <a:srgbClr val="000000"/>
                  </a:outerShdw>
                </a:effectLst>
                <a:latin typeface="Times New Roman" pitchFamily="18" charset="0"/>
              </a:rPr>
              <a:t>LOCA </a:t>
            </a:r>
            <a:r>
              <a:rPr lang="ru-RU" sz="2000" dirty="0" err="1">
                <a:solidFill>
                  <a:schemeClr val="tx2"/>
                </a:solidFill>
                <a:effectLst>
                  <a:outerShdw blurRad="38100" dist="38100" dir="2700000" algn="tl">
                    <a:srgbClr val="000000"/>
                  </a:outerShdw>
                </a:effectLst>
                <a:latin typeface="Times New Roman" pitchFamily="18" charset="0"/>
              </a:rPr>
              <a:t>conditions</a:t>
            </a:r>
            <a:r>
              <a:rPr lang="ru-RU" sz="2000" dirty="0">
                <a:solidFill>
                  <a:schemeClr val="tx2"/>
                </a:solidFill>
                <a:effectLst>
                  <a:outerShdw blurRad="38100" dist="38100" dir="2700000" algn="tl">
                    <a:srgbClr val="000000"/>
                  </a:outerShdw>
                </a:effectLst>
                <a:latin typeface="Times New Roman" pitchFamily="18" charset="0"/>
              </a:rPr>
              <a:t> (</a:t>
            </a:r>
            <a:r>
              <a:rPr lang="ru-RU" sz="2000" dirty="0" err="1">
                <a:solidFill>
                  <a:schemeClr val="tx2"/>
                </a:solidFill>
                <a:effectLst>
                  <a:outerShdw blurRad="38100" dist="38100" dir="2700000" algn="tl">
                    <a:srgbClr val="000000"/>
                  </a:outerShdw>
                </a:effectLst>
                <a:latin typeface="Times New Roman" pitchFamily="18" charset="0"/>
              </a:rPr>
              <a:t>abo</a:t>
            </a:r>
            <a:r>
              <a:rPr lang="en-US" sz="2000" dirty="0" err="1">
                <a:solidFill>
                  <a:schemeClr val="tx2"/>
                </a:solidFill>
                <a:effectLst>
                  <a:outerShdw blurRad="38100" dist="38100" dir="2700000" algn="tl">
                    <a:srgbClr val="000000"/>
                  </a:outerShdw>
                </a:effectLst>
                <a:latin typeface="Times New Roman" pitchFamily="18" charset="0"/>
              </a:rPr>
              <a:t>ve</a:t>
            </a:r>
            <a:r>
              <a:rPr lang="ru-RU" sz="2000" dirty="0">
                <a:solidFill>
                  <a:schemeClr val="tx2"/>
                </a:solidFill>
                <a:effectLst>
                  <a:outerShdw blurRad="38100" dist="38100" dir="2700000" algn="tl">
                    <a:srgbClr val="000000"/>
                  </a:outerShdw>
                </a:effectLst>
                <a:latin typeface="Times New Roman" pitchFamily="18" charset="0"/>
              </a:rPr>
              <a:t> 1200</a:t>
            </a:r>
            <a:r>
              <a:rPr lang="ru-RU" sz="2000" baseline="30000" dirty="0">
                <a:solidFill>
                  <a:schemeClr val="tx2"/>
                </a:solidFill>
                <a:effectLst>
                  <a:outerShdw blurRad="38100" dist="38100" dir="2700000" algn="tl">
                    <a:srgbClr val="000000"/>
                  </a:outerShdw>
                </a:effectLst>
                <a:latin typeface="Times New Roman" pitchFamily="18" charset="0"/>
              </a:rPr>
              <a:t>o</a:t>
            </a:r>
            <a:r>
              <a:rPr lang="ru-RU" sz="2000" dirty="0">
                <a:solidFill>
                  <a:schemeClr val="tx2"/>
                </a:solidFill>
                <a:effectLst>
                  <a:outerShdw blurRad="38100" dist="38100" dir="2700000" algn="tl">
                    <a:srgbClr val="000000"/>
                  </a:outerShdw>
                </a:effectLst>
                <a:latin typeface="Times New Roman" pitchFamily="18" charset="0"/>
              </a:rPr>
              <a:t>C) </a:t>
            </a:r>
            <a:r>
              <a:rPr lang="en-US" sz="2000" dirty="0">
                <a:solidFill>
                  <a:schemeClr val="tx2"/>
                </a:solidFill>
                <a:effectLst>
                  <a:outerShdw blurRad="38100" dist="38100" dir="2700000" algn="tl">
                    <a:srgbClr val="000000"/>
                  </a:outerShdw>
                </a:effectLst>
                <a:latin typeface="Times New Roman" pitchFamily="18" charset="0"/>
              </a:rPr>
              <a:t>followed by</a:t>
            </a:r>
            <a:r>
              <a:rPr lang="ru-RU" sz="2000" dirty="0">
                <a:solidFill>
                  <a:schemeClr val="tx2"/>
                </a:solidFill>
                <a:effectLst>
                  <a:outerShdw blurRad="38100" dist="38100" dir="2700000" algn="tl">
                    <a:srgbClr val="000000"/>
                  </a:outerShdw>
                </a:effectLst>
                <a:latin typeface="Times New Roman" pitchFamily="18" charset="0"/>
              </a:rPr>
              <a:t>  </a:t>
            </a:r>
            <a:r>
              <a:rPr lang="ru-RU" sz="2000" dirty="0" err="1">
                <a:solidFill>
                  <a:schemeClr val="tx2"/>
                </a:solidFill>
                <a:effectLst>
                  <a:outerShdw blurRad="38100" dist="38100" dir="2700000" algn="tl">
                    <a:srgbClr val="000000"/>
                  </a:outerShdw>
                </a:effectLst>
                <a:latin typeface="Times New Roman" pitchFamily="18" charset="0"/>
              </a:rPr>
              <a:t>reflood</a:t>
            </a:r>
            <a:r>
              <a:rPr lang="en-US" sz="2000" dirty="0">
                <a:solidFill>
                  <a:schemeClr val="tx2"/>
                </a:solidFill>
                <a:effectLst>
                  <a:outerShdw blurRad="38100" dist="38100" dir="2700000" algn="tl">
                    <a:srgbClr val="000000"/>
                  </a:outerShdw>
                </a:effectLst>
                <a:latin typeface="Times New Roman" pitchFamily="18" charset="0"/>
              </a:rPr>
              <a:t>.</a:t>
            </a:r>
            <a:endParaRPr lang="ru-RU" sz="2000" dirty="0">
              <a:solidFill>
                <a:schemeClr val="tx2"/>
              </a:solidFill>
              <a:effectLst>
                <a:outerShdw blurRad="38100" dist="38100" dir="2700000" algn="tl">
                  <a:srgbClr val="000000"/>
                </a:outerShdw>
              </a:effectLst>
              <a:latin typeface="Times New Roman" pitchFamily="18" charset="0"/>
            </a:endParaRPr>
          </a:p>
        </p:txBody>
      </p:sp>
      <p:sp>
        <p:nvSpPr>
          <p:cNvPr id="20486" name="AutoShape 22">
            <a:hlinkClick r:id="rId5" action="ppaction://hlinksldjump" highlightClick="1"/>
          </p:cNvPr>
          <p:cNvSpPr>
            <a:spLocks noChangeArrowheads="1"/>
          </p:cNvSpPr>
          <p:nvPr/>
        </p:nvSpPr>
        <p:spPr bwMode="auto">
          <a:xfrm>
            <a:off x="7696200" y="6477000"/>
            <a:ext cx="533400" cy="228600"/>
          </a:xfrm>
          <a:prstGeom prst="actionButtonHome">
            <a:avLst/>
          </a:prstGeom>
          <a:gradFill rotWithShape="0">
            <a:gsLst>
              <a:gs pos="0">
                <a:srgbClr val="0091D2"/>
              </a:gs>
              <a:gs pos="100000">
                <a:srgbClr val="004361"/>
              </a:gs>
            </a:gsLst>
            <a:lin ang="5400000" scaled="1"/>
          </a:gradFill>
          <a:ln w="3175">
            <a:solidFill>
              <a:srgbClr val="85D9FF"/>
            </a:solidFill>
            <a:miter lim="800000"/>
            <a:headEnd/>
            <a:tailEnd/>
          </a:ln>
        </p:spPr>
        <p:txBody>
          <a:bodyPr wrap="none" anchor="ctr"/>
          <a:lstStyle/>
          <a:p>
            <a:pPr eaLnBrk="0" hangingPunct="0"/>
            <a:endParaRPr lang="ru-RU" sz="1200" i="1"/>
          </a:p>
        </p:txBody>
      </p:sp>
      <p:sp>
        <p:nvSpPr>
          <p:cNvPr id="20487" name="AutoShape 23">
            <a:hlinkClick r:id="" action="ppaction://hlinkshowjump?jump=nextslide" highlightClick="1"/>
          </p:cNvPr>
          <p:cNvSpPr>
            <a:spLocks noChangeArrowheads="1"/>
          </p:cNvSpPr>
          <p:nvPr/>
        </p:nvSpPr>
        <p:spPr bwMode="auto">
          <a:xfrm>
            <a:off x="8305800" y="6477000"/>
            <a:ext cx="533400" cy="228600"/>
          </a:xfrm>
          <a:prstGeom prst="actionButtonForwardNext">
            <a:avLst/>
          </a:prstGeom>
          <a:gradFill rotWithShape="0">
            <a:gsLst>
              <a:gs pos="0">
                <a:srgbClr val="0091D2"/>
              </a:gs>
              <a:gs pos="100000">
                <a:srgbClr val="004361"/>
              </a:gs>
            </a:gsLst>
            <a:lin ang="5400000" scaled="1"/>
          </a:gradFill>
          <a:ln w="3175">
            <a:solidFill>
              <a:srgbClr val="85D9FF"/>
            </a:solidFill>
            <a:miter lim="800000"/>
            <a:headEnd/>
            <a:tailEnd/>
          </a:ln>
        </p:spPr>
        <p:txBody>
          <a:bodyPr wrap="none" anchor="ctr"/>
          <a:lstStyle/>
          <a:p>
            <a:pPr eaLnBrk="0" hangingPunct="0"/>
            <a:endParaRPr lang="ru-RU" sz="1200" i="1"/>
          </a:p>
        </p:txBody>
      </p:sp>
      <p:sp>
        <p:nvSpPr>
          <p:cNvPr id="20488" name="AutoShape 24">
            <a:hlinkClick r:id="" action="ppaction://hlinkshowjump?jump=previousslide" highlightClick="1"/>
          </p:cNvPr>
          <p:cNvSpPr>
            <a:spLocks noChangeArrowheads="1"/>
          </p:cNvSpPr>
          <p:nvPr/>
        </p:nvSpPr>
        <p:spPr bwMode="auto">
          <a:xfrm>
            <a:off x="7086600" y="6477000"/>
            <a:ext cx="533400" cy="228600"/>
          </a:xfrm>
          <a:prstGeom prst="actionButtonBackPrevious">
            <a:avLst/>
          </a:prstGeom>
          <a:gradFill rotWithShape="0">
            <a:gsLst>
              <a:gs pos="0">
                <a:srgbClr val="0091D2"/>
              </a:gs>
              <a:gs pos="100000">
                <a:srgbClr val="004361"/>
              </a:gs>
            </a:gsLst>
            <a:lin ang="5400000" scaled="1"/>
          </a:gradFill>
          <a:ln w="3175">
            <a:solidFill>
              <a:srgbClr val="85D9FF"/>
            </a:solidFill>
            <a:miter lim="800000"/>
            <a:headEnd/>
            <a:tailEnd/>
          </a:ln>
        </p:spPr>
        <p:txBody>
          <a:bodyPr wrap="none" anchor="ctr"/>
          <a:lstStyle/>
          <a:p>
            <a:pPr eaLnBrk="0" hangingPunct="0"/>
            <a:endParaRPr lang="ru-RU" sz="1200" i="1"/>
          </a:p>
        </p:txBody>
      </p:sp>
      <p:pic>
        <p:nvPicPr>
          <p:cNvPr id="24603" name="Picture 27"/>
          <p:cNvPicPr>
            <a:picLocks noChangeAspect="1" noChangeArrowheads="1"/>
          </p:cNvPicPr>
          <p:nvPr/>
        </p:nvPicPr>
        <p:blipFill>
          <a:blip r:embed="rId6"/>
          <a:srcRect/>
          <a:stretch>
            <a:fillRect/>
          </a:stretch>
        </p:blipFill>
        <p:spPr bwMode="auto">
          <a:xfrm>
            <a:off x="3495675" y="1981200"/>
            <a:ext cx="3362325" cy="3148013"/>
          </a:xfrm>
          <a:prstGeom prst="rect">
            <a:avLst/>
          </a:prstGeom>
          <a:noFill/>
          <a:ln w="9525">
            <a:noFill/>
            <a:miter lim="800000"/>
            <a:headEnd/>
            <a:tailEnd/>
          </a:ln>
          <a:effectLst>
            <a:outerShdw dist="107763" dir="2700000" algn="ctr" rotWithShape="0">
              <a:srgbClr val="001D48"/>
            </a:outerShdw>
          </a:effectLst>
        </p:spPr>
      </p:pic>
      <p:sp>
        <p:nvSpPr>
          <p:cNvPr id="20490" name="Rectangle 2"/>
          <p:cNvSpPr>
            <a:spLocks noChangeArrowheads="1"/>
          </p:cNvSpPr>
          <p:nvPr/>
        </p:nvSpPr>
        <p:spPr bwMode="auto">
          <a:xfrm>
            <a:off x="1079500" y="115888"/>
            <a:ext cx="760730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r>
              <a:rPr lang="en-GB" sz="2400">
                <a:solidFill>
                  <a:schemeClr val="tx2"/>
                </a:solidFill>
              </a:rPr>
              <a:t>Proposal: Russian side 2) RIIAR (Dimitrovgrad)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4584"/>
                                        </p:tgtEl>
                                        <p:attrNameLst>
                                          <p:attrName>style.visibility</p:attrName>
                                        </p:attrNameLst>
                                      </p:cBhvr>
                                      <p:to>
                                        <p:strVal val="visible"/>
                                      </p:to>
                                    </p:set>
                                    <p:anim calcmode="lin" valueType="num">
                                      <p:cBhvr>
                                        <p:cTn id="7" dur="500" fill="hold"/>
                                        <p:tgtEl>
                                          <p:spTgt spid="24584"/>
                                        </p:tgtEl>
                                        <p:attrNameLst>
                                          <p:attrName>ppt_w</p:attrName>
                                        </p:attrNameLst>
                                      </p:cBhvr>
                                      <p:tavLst>
                                        <p:tav tm="0">
                                          <p:val>
                                            <p:fltVal val="0"/>
                                          </p:val>
                                        </p:tav>
                                        <p:tav tm="100000">
                                          <p:val>
                                            <p:strVal val="#ppt_w"/>
                                          </p:val>
                                        </p:tav>
                                      </p:tavLst>
                                    </p:anim>
                                    <p:anim calcmode="lin" valueType="num">
                                      <p:cBhvr>
                                        <p:cTn id="8" dur="500" fill="hold"/>
                                        <p:tgtEl>
                                          <p:spTgt spid="24584"/>
                                        </p:tgtEl>
                                        <p:attrNameLst>
                                          <p:attrName>ppt_h</p:attrName>
                                        </p:attrNameLst>
                                      </p:cBhvr>
                                      <p:tavLst>
                                        <p:tav tm="0">
                                          <p:val>
                                            <p:fltVal val="0"/>
                                          </p:val>
                                        </p:tav>
                                        <p:tav tm="100000">
                                          <p:val>
                                            <p:strVal val="#ppt_h"/>
                                          </p:val>
                                        </p:tav>
                                      </p:tavLst>
                                    </p:anim>
                                    <p:anim calcmode="lin" valueType="num">
                                      <p:cBhvr>
                                        <p:cTn id="9" dur="500" fill="hold"/>
                                        <p:tgtEl>
                                          <p:spTgt spid="24584"/>
                                        </p:tgtEl>
                                        <p:attrNameLst>
                                          <p:attrName>ppt_x</p:attrName>
                                        </p:attrNameLst>
                                      </p:cBhvr>
                                      <p:tavLst>
                                        <p:tav tm="0">
                                          <p:val>
                                            <p:fltVal val="0.5"/>
                                          </p:val>
                                        </p:tav>
                                        <p:tav tm="100000">
                                          <p:val>
                                            <p:strVal val="#ppt_x"/>
                                          </p:val>
                                        </p:tav>
                                      </p:tavLst>
                                    </p:anim>
                                    <p:anim calcmode="lin" valueType="num">
                                      <p:cBhvr>
                                        <p:cTn id="10" dur="500" fill="hold"/>
                                        <p:tgtEl>
                                          <p:spTgt spid="24584"/>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24603"/>
                                        </p:tgtEl>
                                        <p:attrNameLst>
                                          <p:attrName>style.visibility</p:attrName>
                                        </p:attrNameLst>
                                      </p:cBhvr>
                                      <p:to>
                                        <p:strVal val="visible"/>
                                      </p:to>
                                    </p:set>
                                    <p:anim calcmode="lin" valueType="num">
                                      <p:cBhvr>
                                        <p:cTn id="14" dur="500" fill="hold"/>
                                        <p:tgtEl>
                                          <p:spTgt spid="24603"/>
                                        </p:tgtEl>
                                        <p:attrNameLst>
                                          <p:attrName>ppt_w</p:attrName>
                                        </p:attrNameLst>
                                      </p:cBhvr>
                                      <p:tavLst>
                                        <p:tav tm="0">
                                          <p:val>
                                            <p:fltVal val="0"/>
                                          </p:val>
                                        </p:tav>
                                        <p:tav tm="100000">
                                          <p:val>
                                            <p:strVal val="#ppt_w"/>
                                          </p:val>
                                        </p:tav>
                                      </p:tavLst>
                                    </p:anim>
                                    <p:anim calcmode="lin" valueType="num">
                                      <p:cBhvr>
                                        <p:cTn id="15" dur="500" fill="hold"/>
                                        <p:tgtEl>
                                          <p:spTgt spid="24603"/>
                                        </p:tgtEl>
                                        <p:attrNameLst>
                                          <p:attrName>ppt_h</p:attrName>
                                        </p:attrNameLst>
                                      </p:cBhvr>
                                      <p:tavLst>
                                        <p:tav tm="0">
                                          <p:val>
                                            <p:fltVal val="0"/>
                                          </p:val>
                                        </p:tav>
                                        <p:tav tm="100000">
                                          <p:val>
                                            <p:strVal val="#ppt_h"/>
                                          </p:val>
                                        </p:tav>
                                      </p:tavLst>
                                    </p:anim>
                                    <p:anim calcmode="lin" valueType="num">
                                      <p:cBhvr>
                                        <p:cTn id="16" dur="500" fill="hold"/>
                                        <p:tgtEl>
                                          <p:spTgt spid="24603"/>
                                        </p:tgtEl>
                                        <p:attrNameLst>
                                          <p:attrName>ppt_x</p:attrName>
                                        </p:attrNameLst>
                                      </p:cBhvr>
                                      <p:tavLst>
                                        <p:tav tm="0">
                                          <p:val>
                                            <p:fltVal val="0.5"/>
                                          </p:val>
                                        </p:tav>
                                        <p:tav tm="100000">
                                          <p:val>
                                            <p:strVal val="#ppt_x"/>
                                          </p:val>
                                        </p:tav>
                                      </p:tavLst>
                                    </p:anim>
                                    <p:anim calcmode="lin" valueType="num">
                                      <p:cBhvr>
                                        <p:cTn id="17" dur="500" fill="hold"/>
                                        <p:tgtEl>
                                          <p:spTgt spid="24603"/>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24587"/>
                                        </p:tgtEl>
                                        <p:attrNameLst>
                                          <p:attrName>style.visibility</p:attrName>
                                        </p:attrNameLst>
                                      </p:cBhvr>
                                      <p:to>
                                        <p:strVal val="visible"/>
                                      </p:to>
                                    </p:set>
                                    <p:animEffect transition="in" filter="wipe(right)">
                                      <p:cBhvr>
                                        <p:cTn id="21" dur="500"/>
                                        <p:tgtEl>
                                          <p:spTgt spid="2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120EBA-470A-4902-9FFE-6E9E90ECA8B8}" type="slidenum">
              <a:rPr lang="fr-FR">
                <a:solidFill>
                  <a:schemeClr val="tx2"/>
                </a:solidFill>
              </a:rPr>
              <a:pPr eaLnBrk="1" hangingPunct="1"/>
              <a:t>12</a:t>
            </a:fld>
            <a:endParaRPr lang="fr-FR">
              <a:solidFill>
                <a:schemeClr val="tx2"/>
              </a:solidFill>
            </a:endParaRPr>
          </a:p>
        </p:txBody>
      </p:sp>
      <p:sp>
        <p:nvSpPr>
          <p:cNvPr id="10243" name="Rectangle 2"/>
          <p:cNvSpPr>
            <a:spLocks noGrp="1" noChangeArrowheads="1"/>
          </p:cNvSpPr>
          <p:nvPr>
            <p:ph type="title"/>
          </p:nvPr>
        </p:nvSpPr>
        <p:spPr/>
        <p:txBody>
          <a:bodyPr/>
          <a:lstStyle/>
          <a:p>
            <a:pPr eaLnBrk="1" hangingPunct="1"/>
            <a:r>
              <a:rPr lang="en-GB" smtClean="0"/>
              <a:t>Proposal: Russian side 3)IBRAE (Novosibirsk)</a:t>
            </a:r>
          </a:p>
        </p:txBody>
      </p:sp>
      <p:sp>
        <p:nvSpPr>
          <p:cNvPr id="10244" name="Rectangle 3"/>
          <p:cNvSpPr>
            <a:spLocks noGrp="1" noChangeArrowheads="1"/>
          </p:cNvSpPr>
          <p:nvPr>
            <p:ph type="body" idx="1"/>
          </p:nvPr>
        </p:nvSpPr>
        <p:spPr>
          <a:xfrm>
            <a:off x="1042988" y="692150"/>
            <a:ext cx="7993062" cy="5407025"/>
          </a:xfrm>
        </p:spPr>
        <p:txBody>
          <a:bodyPr/>
          <a:lstStyle/>
          <a:p>
            <a:pPr eaLnBrk="1" hangingPunct="1"/>
            <a:r>
              <a:rPr lang="en-GB" smtClean="0"/>
              <a:t>IBRAE Novosibirsk: new facilities for FR severe accidents</a:t>
            </a:r>
          </a:p>
          <a:p>
            <a:pPr eaLnBrk="1" hangingPunct="1"/>
            <a:endParaRPr lang="en-GB" smtClean="0"/>
          </a:p>
          <a:p>
            <a:pPr eaLnBrk="1" hangingPunct="1"/>
            <a:r>
              <a:rPr lang="en-GB" smtClean="0"/>
              <a:t>Small scale facilities currently under preparation at Academy of Science Siberian branch will be dedicated to the study of severe accident configurations for metal (lead) cooled fast reactors.</a:t>
            </a:r>
          </a:p>
          <a:p>
            <a:pPr marL="1143000" lvl="2" indent="-228600" eaLnBrk="1" hangingPunct="1"/>
            <a:r>
              <a:rPr lang="en-GB" smtClean="0"/>
              <a:t>Interaction Pb-cladding steel, within accelerator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nummernplatzhalt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045A9C-9F77-47AF-B33C-3446BB25C7CE}" type="slidenum">
              <a:rPr lang="fr-FR">
                <a:solidFill>
                  <a:schemeClr val="tx2"/>
                </a:solidFill>
              </a:rPr>
              <a:pPr eaLnBrk="1" hangingPunct="1"/>
              <a:t>13</a:t>
            </a:fld>
            <a:endParaRPr lang="fr-FR">
              <a:solidFill>
                <a:schemeClr val="tx2"/>
              </a:solidFill>
            </a:endParaRPr>
          </a:p>
        </p:txBody>
      </p:sp>
      <p:sp>
        <p:nvSpPr>
          <p:cNvPr id="11267" name="Rectangle 2"/>
          <p:cNvSpPr>
            <a:spLocks noGrp="1" noChangeArrowheads="1"/>
          </p:cNvSpPr>
          <p:nvPr>
            <p:ph type="title"/>
          </p:nvPr>
        </p:nvSpPr>
        <p:spPr/>
        <p:txBody>
          <a:bodyPr/>
          <a:lstStyle/>
          <a:p>
            <a:pPr eaLnBrk="1" hangingPunct="1"/>
            <a:r>
              <a:rPr lang="en-GB" smtClean="0"/>
              <a:t>Proposal Financial constraints</a:t>
            </a:r>
          </a:p>
        </p:txBody>
      </p:sp>
      <p:sp>
        <p:nvSpPr>
          <p:cNvPr id="11268" name="Rectangle 3"/>
          <p:cNvSpPr>
            <a:spLocks noGrp="1" noChangeArrowheads="1"/>
          </p:cNvSpPr>
          <p:nvPr>
            <p:ph type="body" idx="1"/>
          </p:nvPr>
        </p:nvSpPr>
        <p:spPr>
          <a:xfrm>
            <a:off x="1042988" y="692150"/>
            <a:ext cx="7993062" cy="5407025"/>
          </a:xfrm>
        </p:spPr>
        <p:txBody>
          <a:bodyPr/>
          <a:lstStyle/>
          <a:p>
            <a:pPr eaLnBrk="1" hangingPunct="1"/>
            <a:r>
              <a:rPr lang="en-GB" smtClean="0"/>
              <a:t>No transfer of money over the border between EU and Russia</a:t>
            </a:r>
          </a:p>
          <a:p>
            <a:pPr lvl="2" eaLnBrk="1" hangingPunct="1"/>
            <a:r>
              <a:rPr lang="en-GB" smtClean="0"/>
              <a:t>EURATOM pays for the tests in Europe and for the Russian visitors’ expenses.</a:t>
            </a:r>
          </a:p>
          <a:p>
            <a:pPr lvl="2" eaLnBrk="1" hangingPunct="1"/>
            <a:r>
              <a:rPr lang="en-GB" smtClean="0"/>
              <a:t>ROSATOM pays for the tests in Russia and for the European visitors’ expenses.</a:t>
            </a:r>
          </a:p>
          <a:p>
            <a:pPr eaLnBrk="1" hangingPunct="1"/>
            <a:r>
              <a:rPr lang="en-GB" smtClean="0"/>
              <a:t>EURATOM contribution is limited to 1 M€ for the whole project</a:t>
            </a:r>
          </a:p>
          <a:p>
            <a:pPr lvl="2" eaLnBrk="1" hangingPunct="1"/>
            <a:r>
              <a:rPr lang="en-GB" smtClean="0"/>
              <a:t>Pays 100% (with a cap on overheads)</a:t>
            </a:r>
          </a:p>
          <a:p>
            <a:pPr eaLnBrk="1" hangingPunct="1"/>
            <a:r>
              <a:rPr lang="en-GB" smtClean="0"/>
              <a:t>ROSATOM contribution should be of same magnitude.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7F9F8B3-97E1-4EBD-932F-6A2F1154FA6E}" type="slidenum">
              <a:rPr lang="fr-FR">
                <a:solidFill>
                  <a:schemeClr val="tx2"/>
                </a:solidFill>
              </a:rPr>
              <a:pPr eaLnBrk="1" hangingPunct="1"/>
              <a:t>14</a:t>
            </a:fld>
            <a:endParaRPr lang="fr-FR">
              <a:solidFill>
                <a:schemeClr val="tx2"/>
              </a:solidFill>
            </a:endParaRPr>
          </a:p>
        </p:txBody>
      </p:sp>
      <p:sp>
        <p:nvSpPr>
          <p:cNvPr id="12291" name="Rectangle 2"/>
          <p:cNvSpPr>
            <a:spLocks noGrp="1" noChangeArrowheads="1"/>
          </p:cNvSpPr>
          <p:nvPr>
            <p:ph type="title"/>
          </p:nvPr>
        </p:nvSpPr>
        <p:spPr/>
        <p:txBody>
          <a:bodyPr/>
          <a:lstStyle/>
          <a:p>
            <a:pPr eaLnBrk="1" hangingPunct="1"/>
            <a:r>
              <a:rPr lang="en-GB" smtClean="0"/>
              <a:t>Tentative Schedule</a:t>
            </a:r>
          </a:p>
        </p:txBody>
      </p:sp>
      <p:sp>
        <p:nvSpPr>
          <p:cNvPr id="12292" name="Rectangle 3"/>
          <p:cNvSpPr>
            <a:spLocks noGrp="1" noChangeArrowheads="1"/>
          </p:cNvSpPr>
          <p:nvPr>
            <p:ph type="body" idx="1"/>
          </p:nvPr>
        </p:nvSpPr>
        <p:spPr>
          <a:xfrm>
            <a:off x="1042988" y="692150"/>
            <a:ext cx="8101012" cy="5407025"/>
          </a:xfrm>
        </p:spPr>
        <p:txBody>
          <a:bodyPr/>
          <a:lstStyle/>
          <a:p>
            <a:pPr eaLnBrk="1" hangingPunct="1"/>
            <a:r>
              <a:rPr lang="en-GB" smtClean="0"/>
              <a:t>Proposal to be submitted to EC in April 2012 (Date not yet decided)</a:t>
            </a:r>
          </a:p>
          <a:p>
            <a:pPr eaLnBrk="1" hangingPunct="1"/>
            <a:r>
              <a:rPr lang="en-GB" smtClean="0"/>
              <a:t>Negotiation phase ~ 1 year</a:t>
            </a:r>
          </a:p>
          <a:p>
            <a:pPr lvl="2" eaLnBrk="1" hangingPunct="1"/>
            <a:r>
              <a:rPr lang="en-GB" smtClean="0"/>
              <a:t>EU partners with EURATOM</a:t>
            </a:r>
          </a:p>
          <a:p>
            <a:pPr lvl="2" eaLnBrk="1" hangingPunct="1"/>
            <a:r>
              <a:rPr lang="en-GB" smtClean="0"/>
              <a:t>RU partners with ROSATOM</a:t>
            </a:r>
          </a:p>
          <a:p>
            <a:pPr lvl="2" eaLnBrk="1" hangingPunct="1"/>
            <a:r>
              <a:rPr lang="en-GB" smtClean="0"/>
              <a:t>Consortium and Cooperation Agreements</a:t>
            </a:r>
          </a:p>
          <a:p>
            <a:pPr eaLnBrk="1" hangingPunct="1"/>
            <a:r>
              <a:rPr lang="en-GB" smtClean="0"/>
              <a:t>Start of project in 2013</a:t>
            </a:r>
          </a:p>
          <a:p>
            <a:pPr eaLnBrk="1" hangingPunct="1"/>
            <a:r>
              <a:rPr lang="en-GB" smtClean="0"/>
              <a:t>Preparation of rules of access and of call for proposals</a:t>
            </a:r>
          </a:p>
          <a:p>
            <a:pPr eaLnBrk="1" hangingPunct="1"/>
            <a:r>
              <a:rPr lang="en-GB" smtClean="0"/>
              <a:t>Selection panels</a:t>
            </a:r>
          </a:p>
          <a:p>
            <a:pPr eaLnBrk="1" hangingPunct="1"/>
            <a:r>
              <a:rPr lang="en-GB" smtClean="0"/>
              <a:t>Experiments to start in 2014</a:t>
            </a:r>
          </a:p>
          <a:p>
            <a:pPr eaLnBrk="1" hangingPunct="1"/>
            <a:r>
              <a:rPr lang="en-GB" smtClean="0"/>
              <a:t>Duration of project : 3-4 years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nummernplatzhalt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20FB31-E220-4D1A-B523-A3D82F0149DA}" type="slidenum">
              <a:rPr lang="fr-FR">
                <a:solidFill>
                  <a:schemeClr val="tx2"/>
                </a:solidFill>
              </a:rPr>
              <a:pPr eaLnBrk="1" hangingPunct="1"/>
              <a:t>15</a:t>
            </a:fld>
            <a:endParaRPr lang="fr-FR">
              <a:solidFill>
                <a:schemeClr val="tx2"/>
              </a:solidFill>
            </a:endParaRPr>
          </a:p>
        </p:txBody>
      </p:sp>
      <p:sp>
        <p:nvSpPr>
          <p:cNvPr id="13315" name="Rectangle 2"/>
          <p:cNvSpPr>
            <a:spLocks noGrp="1" noChangeArrowheads="1"/>
          </p:cNvSpPr>
          <p:nvPr>
            <p:ph type="title"/>
          </p:nvPr>
        </p:nvSpPr>
        <p:spPr/>
        <p:txBody>
          <a:bodyPr/>
          <a:lstStyle/>
          <a:p>
            <a:pPr eaLnBrk="1" hangingPunct="1"/>
            <a:r>
              <a:rPr lang="en-GB" smtClean="0"/>
              <a:t>Example of project time schedule</a:t>
            </a:r>
          </a:p>
        </p:txBody>
      </p:sp>
      <p:pic>
        <p:nvPicPr>
          <p:cNvPr id="133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613" y="1273175"/>
            <a:ext cx="8072437" cy="496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nummernplatzhalt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5F644F-7C1A-4CDB-B205-BB573F73632E}" type="slidenum">
              <a:rPr lang="fr-FR">
                <a:solidFill>
                  <a:schemeClr val="tx2"/>
                </a:solidFill>
              </a:rPr>
              <a:pPr eaLnBrk="1" hangingPunct="1"/>
              <a:t>2</a:t>
            </a:fld>
            <a:endParaRPr lang="fr-FR">
              <a:solidFill>
                <a:schemeClr val="tx2"/>
              </a:solidFill>
            </a:endParaRPr>
          </a:p>
        </p:txBody>
      </p:sp>
      <p:sp>
        <p:nvSpPr>
          <p:cNvPr id="4099" name="Rectangle 2"/>
          <p:cNvSpPr>
            <a:spLocks noGrp="1" noChangeArrowheads="1"/>
          </p:cNvSpPr>
          <p:nvPr>
            <p:ph type="title"/>
          </p:nvPr>
        </p:nvSpPr>
        <p:spPr/>
        <p:txBody>
          <a:bodyPr/>
          <a:lstStyle/>
          <a:p>
            <a:pPr eaLnBrk="1" hangingPunct="1"/>
            <a:r>
              <a:rPr lang="en-GB" sz="2000" smtClean="0"/>
              <a:t>Existing EURATOM Severe Accident Infrastructure Projects</a:t>
            </a:r>
          </a:p>
        </p:txBody>
      </p:sp>
      <p:sp>
        <p:nvSpPr>
          <p:cNvPr id="4100" name="Rectangle 3"/>
          <p:cNvSpPr>
            <a:spLocks noGrp="1" noChangeArrowheads="1"/>
          </p:cNvSpPr>
          <p:nvPr>
            <p:ph type="body" idx="1"/>
          </p:nvPr>
        </p:nvSpPr>
        <p:spPr>
          <a:xfrm>
            <a:off x="1042988" y="692150"/>
            <a:ext cx="7921625" cy="5407025"/>
          </a:xfrm>
        </p:spPr>
        <p:txBody>
          <a:bodyPr/>
          <a:lstStyle/>
          <a:p>
            <a:pPr eaLnBrk="1" hangingPunct="1"/>
            <a:r>
              <a:rPr lang="en-GB" smtClean="0"/>
              <a:t>PLINIUS FP6: </a:t>
            </a:r>
            <a:r>
              <a:rPr lang="en-GB" b="0" smtClean="0"/>
              <a:t>The PLINIUS prototypic corium platform 		at CEA Cadarache</a:t>
            </a:r>
          </a:p>
          <a:p>
            <a:pPr lvl="2" eaLnBrk="1" hangingPunct="1"/>
            <a:r>
              <a:rPr lang="en-GB" smtClean="0"/>
              <a:t>VULCANO </a:t>
            </a:r>
            <a:r>
              <a:rPr lang="en-GB" b="0" smtClean="0"/>
              <a:t>~50 kg: MCCI, spreading, cooling…</a:t>
            </a:r>
            <a:endParaRPr lang="en-GB" smtClean="0"/>
          </a:p>
          <a:p>
            <a:pPr lvl="2" eaLnBrk="1" hangingPunct="1"/>
            <a:r>
              <a:rPr lang="en-GB" smtClean="0"/>
              <a:t>COLIMA </a:t>
            </a:r>
            <a:r>
              <a:rPr lang="en-GB" b="0" smtClean="0"/>
              <a:t>~3 kg : aerosols, material interactions</a:t>
            </a:r>
          </a:p>
          <a:p>
            <a:pPr lvl="2" eaLnBrk="1" hangingPunct="1"/>
            <a:r>
              <a:rPr lang="en-GB" smtClean="0"/>
              <a:t>KROTOS </a:t>
            </a:r>
            <a:r>
              <a:rPr lang="en-GB" b="0" smtClean="0"/>
              <a:t>~5 kg: Fuel Coolant Interaction</a:t>
            </a:r>
            <a:endParaRPr lang="en-GB" smtClean="0"/>
          </a:p>
          <a:p>
            <a:pPr lvl="2" eaLnBrk="1" hangingPunct="1"/>
            <a:r>
              <a:rPr lang="en-GB" smtClean="0"/>
              <a:t>VITI</a:t>
            </a:r>
            <a:r>
              <a:rPr lang="en-GB" b="0" smtClean="0"/>
              <a:t> &lt; 10 g: Thermophysical properties, interaction, phase diagrams</a:t>
            </a:r>
            <a:endParaRPr lang="en-GB" smtClean="0"/>
          </a:p>
          <a:p>
            <a:pPr eaLnBrk="1" hangingPunct="1"/>
            <a:r>
              <a:rPr lang="en-GB" smtClean="0"/>
              <a:t>LACOMECO: </a:t>
            </a:r>
            <a:r>
              <a:rPr lang="en-GB" b="0" smtClean="0"/>
              <a:t>Karlsruhe Institute of Technology experimental platform for high temperature simulant and hydrogen</a:t>
            </a:r>
          </a:p>
          <a:p>
            <a:pPr lvl="2" eaLnBrk="1" hangingPunct="1"/>
            <a:r>
              <a:rPr lang="en-GB" smtClean="0"/>
              <a:t>QUENCH: </a:t>
            </a:r>
            <a:r>
              <a:rPr lang="en-GB" b="0" smtClean="0"/>
              <a:t>Quench behaviour of</a:t>
            </a:r>
            <a:r>
              <a:rPr lang="en-GB" smtClean="0"/>
              <a:t> </a:t>
            </a:r>
            <a:r>
              <a:rPr lang="en-GB" b="0" smtClean="0"/>
              <a:t>Fuel Rod simulators</a:t>
            </a:r>
          </a:p>
          <a:p>
            <a:pPr lvl="2" eaLnBrk="1" hangingPunct="1"/>
            <a:r>
              <a:rPr lang="en-GB" smtClean="0"/>
              <a:t>LIVE: </a:t>
            </a:r>
            <a:r>
              <a:rPr lang="en-GB" b="0" smtClean="0"/>
              <a:t>Melt Behaviour in Lower Head</a:t>
            </a:r>
            <a:endParaRPr lang="en-GB" smtClean="0"/>
          </a:p>
          <a:p>
            <a:pPr lvl="2" eaLnBrk="1" hangingPunct="1"/>
            <a:r>
              <a:rPr lang="en-GB" smtClean="0"/>
              <a:t>DISCO-H: </a:t>
            </a:r>
            <a:r>
              <a:rPr lang="en-GB" b="0" smtClean="0"/>
              <a:t>Dispersion of corium, DCH…with aluminothermite</a:t>
            </a:r>
            <a:endParaRPr lang="en-GB" smtClean="0"/>
          </a:p>
          <a:p>
            <a:pPr lvl="2" eaLnBrk="1" hangingPunct="1"/>
            <a:r>
              <a:rPr lang="en-GB" smtClean="0"/>
              <a:t>HYKA:</a:t>
            </a:r>
            <a:r>
              <a:rPr lang="en-GB" b="0" smtClean="0"/>
              <a:t> Hydrogen behaviour and Mitigation</a:t>
            </a:r>
            <a:endParaRPr lang="en-GB"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nummernplatzhalt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987A94-1595-445E-8FFD-6122A3130AC6}" type="slidenum">
              <a:rPr lang="fr-FR">
                <a:solidFill>
                  <a:schemeClr val="tx2"/>
                </a:solidFill>
              </a:rPr>
              <a:pPr eaLnBrk="1" hangingPunct="1"/>
              <a:t>3</a:t>
            </a:fld>
            <a:endParaRPr lang="fr-FR">
              <a:solidFill>
                <a:schemeClr val="tx2"/>
              </a:solidFill>
            </a:endParaRPr>
          </a:p>
        </p:txBody>
      </p:sp>
      <p:sp>
        <p:nvSpPr>
          <p:cNvPr id="5123" name="Rectangle 2"/>
          <p:cNvSpPr>
            <a:spLocks noGrp="1" noChangeArrowheads="1"/>
          </p:cNvSpPr>
          <p:nvPr>
            <p:ph type="title"/>
          </p:nvPr>
        </p:nvSpPr>
        <p:spPr/>
        <p:txBody>
          <a:bodyPr/>
          <a:lstStyle/>
          <a:p>
            <a:pPr eaLnBrk="1" hangingPunct="1"/>
            <a:r>
              <a:rPr lang="en-GB" smtClean="0"/>
              <a:t>Transnational Access to Large Infrastructures (1)</a:t>
            </a:r>
          </a:p>
        </p:txBody>
      </p:sp>
      <p:sp>
        <p:nvSpPr>
          <p:cNvPr id="5124" name="Rectangle 3"/>
          <p:cNvSpPr>
            <a:spLocks noGrp="1" noChangeArrowheads="1"/>
          </p:cNvSpPr>
          <p:nvPr>
            <p:ph type="body" idx="1"/>
          </p:nvPr>
        </p:nvSpPr>
        <p:spPr/>
        <p:txBody>
          <a:bodyPr/>
          <a:lstStyle/>
          <a:p>
            <a:pPr eaLnBrk="1" hangingPunct="1"/>
            <a:r>
              <a:rPr lang="en-GB" b="0" smtClean="0"/>
              <a:t>Community support will be provided to cover costs of Transnational Access to Large Infrastructures (TALI) for researchers from Member States and Associated States, other than the state where the infrastructure is established, in order to promote access for researchers to infrastructures that provide essential and unique services to the European research community. </a:t>
            </a:r>
          </a:p>
          <a:p>
            <a:pPr eaLnBrk="1" hangingPunct="1"/>
            <a:r>
              <a:rPr lang="en-GB" b="0" smtClean="0"/>
              <a:t>Access to researchers from </a:t>
            </a:r>
            <a:r>
              <a:rPr lang="en-GB" smtClean="0"/>
              <a:t>3</a:t>
            </a:r>
            <a:r>
              <a:rPr lang="en-GB" baseline="30000" smtClean="0"/>
              <a:t>rd</a:t>
            </a:r>
            <a:r>
              <a:rPr lang="en-GB" smtClean="0"/>
              <a:t> countries</a:t>
            </a:r>
            <a:r>
              <a:rPr lang="en-GB" b="0" smtClean="0"/>
              <a:t> could also be envisaged, where such access is part of the promotion of broader international cooperation with the countries concerned. The active participation of major infrastructure operators and potential users will be required to achieve the objectives. </a:t>
            </a:r>
          </a:p>
          <a:p>
            <a:pPr eaLnBrk="1" hangingPunct="1"/>
            <a:r>
              <a:rPr lang="en-GB" i="1" smtClean="0"/>
              <a:t>Expected impact:</a:t>
            </a:r>
            <a:r>
              <a:rPr lang="en-GB" b="0" smtClean="0"/>
              <a:t> Optimised use of existing nuclear research infrastructures in Europe in all activities of the programme and facilitated access to these infrastructures by researchers throughout Europe and from </a:t>
            </a:r>
            <a:r>
              <a:rPr lang="en-GB" smtClean="0"/>
              <a:t>3</a:t>
            </a:r>
            <a:r>
              <a:rPr lang="en-GB" baseline="30000" smtClean="0"/>
              <a:t>rd</a:t>
            </a:r>
            <a:r>
              <a:rPr lang="en-GB" smtClean="0"/>
              <a:t> countries</a:t>
            </a:r>
            <a:r>
              <a:rPr lang="en-GB" b="0" smtClean="0"/>
              <a:t>.</a:t>
            </a:r>
          </a:p>
          <a:p>
            <a:pPr eaLnBrk="1" hangingPunct="1"/>
            <a:endParaRPr lang="en-GB"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nummernplatzhalt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BFF4F65-8C60-4425-8BBB-DBE4766C25D3}" type="slidenum">
              <a:rPr lang="fr-FR">
                <a:solidFill>
                  <a:schemeClr val="tx2"/>
                </a:solidFill>
              </a:rPr>
              <a:pPr eaLnBrk="1" hangingPunct="1"/>
              <a:t>4</a:t>
            </a:fld>
            <a:endParaRPr lang="fr-FR">
              <a:solidFill>
                <a:schemeClr val="tx2"/>
              </a:solidFill>
            </a:endParaRPr>
          </a:p>
        </p:txBody>
      </p:sp>
      <p:sp>
        <p:nvSpPr>
          <p:cNvPr id="6147" name="Rectangle 2"/>
          <p:cNvSpPr>
            <a:spLocks noGrp="1" noChangeArrowheads="1"/>
          </p:cNvSpPr>
          <p:nvPr>
            <p:ph type="title"/>
          </p:nvPr>
        </p:nvSpPr>
        <p:spPr>
          <a:xfrm>
            <a:off x="1079500" y="115888"/>
            <a:ext cx="8064500" cy="423862"/>
          </a:xfrm>
        </p:spPr>
        <p:txBody>
          <a:bodyPr/>
          <a:lstStyle/>
          <a:p>
            <a:pPr eaLnBrk="1" hangingPunct="1"/>
            <a:r>
              <a:rPr lang="en-GB" sz="2000" smtClean="0"/>
              <a:t>Transnational Access to Large Infrastructures (2 - in practice)</a:t>
            </a:r>
          </a:p>
        </p:txBody>
      </p:sp>
      <p:sp>
        <p:nvSpPr>
          <p:cNvPr id="6148" name="Rectangle 3"/>
          <p:cNvSpPr>
            <a:spLocks noGrp="1" noChangeArrowheads="1"/>
          </p:cNvSpPr>
          <p:nvPr>
            <p:ph type="body" idx="1"/>
          </p:nvPr>
        </p:nvSpPr>
        <p:spPr>
          <a:xfrm>
            <a:off x="1042988" y="692150"/>
            <a:ext cx="8101012" cy="5761038"/>
          </a:xfrm>
        </p:spPr>
        <p:txBody>
          <a:bodyPr/>
          <a:lstStyle/>
          <a:p>
            <a:pPr eaLnBrk="1" hangingPunct="1">
              <a:lnSpc>
                <a:spcPct val="80000"/>
              </a:lnSpc>
              <a:spcBef>
                <a:spcPct val="50000"/>
              </a:spcBef>
              <a:buFontTx/>
              <a:buNone/>
            </a:pPr>
            <a:r>
              <a:rPr lang="en-GB" smtClean="0"/>
              <a:t>Access for visiting scientists from EU (</a:t>
            </a:r>
            <a:r>
              <a:rPr lang="en-GB" i="1" smtClean="0"/>
              <a:t>except Country of Infrastructure)</a:t>
            </a:r>
            <a:r>
              <a:rPr lang="en-GB" smtClean="0"/>
              <a:t> and Associated/Third Countries to perform tests in selected facilities</a:t>
            </a:r>
            <a:r>
              <a:rPr lang="fr-FR" smtClean="0"/>
              <a:t>.</a:t>
            </a:r>
            <a:endParaRPr lang="en-GB" smtClean="0"/>
          </a:p>
          <a:p>
            <a:pPr eaLnBrk="1" hangingPunct="1">
              <a:lnSpc>
                <a:spcPct val="80000"/>
              </a:lnSpc>
              <a:spcBef>
                <a:spcPct val="50000"/>
              </a:spcBef>
              <a:buFontTx/>
              <a:buNone/>
            </a:pPr>
            <a:r>
              <a:rPr lang="en-GB" b="0" smtClean="0">
                <a:solidFill>
                  <a:srgbClr val="FF3300"/>
                </a:solidFill>
              </a:rPr>
              <a:t>The EU will pay all facility costs  + travel and expenses. </a:t>
            </a:r>
            <a:br>
              <a:rPr lang="en-GB" b="0" smtClean="0">
                <a:solidFill>
                  <a:srgbClr val="FF3300"/>
                </a:solidFill>
              </a:rPr>
            </a:br>
            <a:r>
              <a:rPr lang="en-GB" b="0" smtClean="0">
                <a:solidFill>
                  <a:srgbClr val="FF3300"/>
                </a:solidFill>
              </a:rPr>
              <a:t>Visitor institution pays only visitors salary(ies).</a:t>
            </a:r>
          </a:p>
          <a:p>
            <a:pPr eaLnBrk="1" hangingPunct="1">
              <a:lnSpc>
                <a:spcPct val="80000"/>
              </a:lnSpc>
              <a:spcBef>
                <a:spcPct val="50000"/>
              </a:spcBef>
            </a:pPr>
            <a:r>
              <a:rPr lang="en-GB" smtClean="0"/>
              <a:t>Submission of Proposals by potential visitors</a:t>
            </a:r>
          </a:p>
          <a:p>
            <a:pPr eaLnBrk="1" hangingPunct="1">
              <a:lnSpc>
                <a:spcPct val="80000"/>
              </a:lnSpc>
              <a:spcBef>
                <a:spcPct val="50000"/>
              </a:spcBef>
              <a:buFontTx/>
              <a:buNone/>
            </a:pPr>
            <a:r>
              <a:rPr lang="en-GB" sz="1800" i="1" smtClean="0"/>
              <a:t>These access grants are offered either for students (Master or PhD thesis, post-docs,…) or for more experienced scientists and engineers working on severe accidents or any other field for which access to our platform would be fruitful.</a:t>
            </a:r>
          </a:p>
          <a:p>
            <a:pPr eaLnBrk="1" hangingPunct="1">
              <a:lnSpc>
                <a:spcPct val="80000"/>
              </a:lnSpc>
              <a:spcBef>
                <a:spcPct val="50000"/>
              </a:spcBef>
            </a:pPr>
            <a:r>
              <a:rPr lang="en-GB" smtClean="0"/>
              <a:t>Selection by International Panel</a:t>
            </a:r>
            <a:r>
              <a:rPr lang="fr-FR" smtClean="0"/>
              <a:t>, including one SARNET Representative </a:t>
            </a:r>
          </a:p>
          <a:p>
            <a:pPr eaLnBrk="1" hangingPunct="1">
              <a:lnSpc>
                <a:spcPct val="80000"/>
              </a:lnSpc>
              <a:spcBef>
                <a:spcPct val="50000"/>
              </a:spcBef>
            </a:pPr>
            <a:r>
              <a:rPr lang="en-GB" smtClean="0"/>
              <a:t>Visit by 1-</a:t>
            </a:r>
            <a:r>
              <a:rPr lang="fr-FR" smtClean="0"/>
              <a:t>4</a:t>
            </a:r>
            <a:r>
              <a:rPr lang="en-GB" smtClean="0"/>
              <a:t> scientist(s) during 1 day to ~1 month for the performance of experiment(s) with iinfrastructure’s scientific and technical team.</a:t>
            </a:r>
          </a:p>
          <a:p>
            <a:pPr eaLnBrk="1" hangingPunct="1">
              <a:lnSpc>
                <a:spcPct val="80000"/>
              </a:lnSpc>
              <a:spcBef>
                <a:spcPct val="50000"/>
              </a:spcBef>
            </a:pPr>
            <a:r>
              <a:rPr lang="en-GB" smtClean="0"/>
              <a:t>Visitors may bring specific apparatus to install in our facility.</a:t>
            </a:r>
          </a:p>
          <a:p>
            <a:pPr eaLnBrk="1" hangingPunct="1">
              <a:lnSpc>
                <a:spcPct val="80000"/>
              </a:lnSpc>
              <a:spcBef>
                <a:spcPct val="50000"/>
              </a:spcBef>
            </a:pPr>
            <a:r>
              <a:rPr lang="en-GB" smtClean="0"/>
              <a:t>Visitors must disseminate results in the open literature</a:t>
            </a:r>
            <a:endParaRPr lang="fr-FR" smtClean="0"/>
          </a:p>
          <a:p>
            <a:pPr eaLnBrk="1" hangingPunct="1">
              <a:lnSpc>
                <a:spcPct val="80000"/>
              </a:lnSpc>
              <a:spcBef>
                <a:spcPct val="50000"/>
              </a:spcBef>
            </a:pPr>
            <a:r>
              <a:rPr lang="fr-FR" smtClean="0"/>
              <a:t>Typically 3 to 10 accesses will be funded by the EU. </a:t>
            </a:r>
            <a:endParaRPr lang="en-GB" smtClean="0"/>
          </a:p>
          <a:p>
            <a:pPr eaLnBrk="1" hangingPunct="1">
              <a:lnSpc>
                <a:spcPct val="80000"/>
              </a:lnSpc>
            </a:pPr>
            <a:endParaRPr lang="en-GB"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C03D94-448E-4A2E-A193-2EC63DAAC1CF}" type="slidenum">
              <a:rPr lang="fr-FR">
                <a:solidFill>
                  <a:schemeClr val="tx2"/>
                </a:solidFill>
              </a:rPr>
              <a:pPr eaLnBrk="1" hangingPunct="1"/>
              <a:t>5</a:t>
            </a:fld>
            <a:endParaRPr lang="fr-FR">
              <a:solidFill>
                <a:schemeClr val="tx2"/>
              </a:solidFill>
            </a:endParaRPr>
          </a:p>
        </p:txBody>
      </p:sp>
      <p:sp>
        <p:nvSpPr>
          <p:cNvPr id="7171" name="Rectangle 2"/>
          <p:cNvSpPr>
            <a:spLocks noGrp="1" noChangeArrowheads="1"/>
          </p:cNvSpPr>
          <p:nvPr>
            <p:ph type="title"/>
          </p:nvPr>
        </p:nvSpPr>
        <p:spPr/>
        <p:txBody>
          <a:bodyPr/>
          <a:lstStyle/>
          <a:p>
            <a:pPr eaLnBrk="1" hangingPunct="1"/>
            <a:r>
              <a:rPr lang="en-GB" smtClean="0"/>
              <a:t>ALISA [EURATOM-China project]</a:t>
            </a:r>
          </a:p>
        </p:txBody>
      </p:sp>
      <p:sp>
        <p:nvSpPr>
          <p:cNvPr id="7172" name="Rectangle 3"/>
          <p:cNvSpPr>
            <a:spLocks noGrp="1" noChangeArrowheads="1"/>
          </p:cNvSpPr>
          <p:nvPr>
            <p:ph type="body" idx="1"/>
          </p:nvPr>
        </p:nvSpPr>
        <p:spPr>
          <a:xfrm>
            <a:off x="1042988" y="692150"/>
            <a:ext cx="7993062" cy="5407025"/>
          </a:xfrm>
        </p:spPr>
        <p:txBody>
          <a:bodyPr/>
          <a:lstStyle/>
          <a:p>
            <a:pPr eaLnBrk="1" hangingPunct="1">
              <a:lnSpc>
                <a:spcPct val="80000"/>
              </a:lnSpc>
            </a:pPr>
            <a:r>
              <a:rPr lang="en-GB" sz="1800" b="0" smtClean="0"/>
              <a:t>Enhanced transnational access to large research infrastructures in Europe and in China is offered to allow the optimal use of the resources in the extremely complex field of severe accident analysis for the existing power plants. This research involves very substantial human and financial resources and, in general, the research field is too wide to allow investigation of all phenomena by any national programme. </a:t>
            </a:r>
          </a:p>
          <a:p>
            <a:pPr eaLnBrk="1" hangingPunct="1">
              <a:lnSpc>
                <a:spcPct val="80000"/>
              </a:lnSpc>
            </a:pPr>
            <a:r>
              <a:rPr lang="en-GB" sz="1800" b="0" smtClean="0"/>
              <a:t>To optimise the use of the resources, the collaboration between nuclear utilities, industry groups, research centres and safety authorities, at both European and Chinese levels is very important. This is precisely the main objective of the ALISA project, which aims to provide these resources and to facilitate this collaboration by providing large scale experimental platforms in Europe and in China for transnational access.</a:t>
            </a:r>
          </a:p>
          <a:p>
            <a:pPr eaLnBrk="1" hangingPunct="1">
              <a:lnSpc>
                <a:spcPct val="80000"/>
              </a:lnSpc>
            </a:pPr>
            <a:r>
              <a:rPr lang="en-GB" sz="1800" b="0" smtClean="0"/>
              <a:t>The ALISA project offers a unique opportunity for all parties to get involved in the networks and activities supporting safety of existing and advanced reactors and to get access to large scale experimental facilities in European and in Chinese research organisations to enhance understanding of material properties as well as reactor core behaviour under severe accident conditions.</a:t>
            </a:r>
          </a:p>
          <a:p>
            <a:pPr eaLnBrk="1" hangingPunct="1">
              <a:lnSpc>
                <a:spcPct val="80000"/>
              </a:lnSpc>
            </a:pPr>
            <a:r>
              <a:rPr lang="en-GB" sz="1800" b="0" smtClean="0"/>
              <a:t>Activities within the ALISA project will focus on the large scale experiments under prototypical conditions addressing the remaining R&amp;D issues on severe accident management in light water reactors.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nummernplatzhalter 3"/>
          <p:cNvSpPr>
            <a:spLocks noGrp="1"/>
          </p:cNvSpPr>
          <p:nvPr>
            <p:ph type="sldNum"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C60F32-4A43-467C-AB38-5890000AC50A}" type="slidenum">
              <a:rPr lang="fr-FR">
                <a:solidFill>
                  <a:schemeClr val="tx2"/>
                </a:solidFill>
              </a:rPr>
              <a:pPr eaLnBrk="1" hangingPunct="1"/>
              <a:t>6</a:t>
            </a:fld>
            <a:endParaRPr lang="fr-FR">
              <a:solidFill>
                <a:schemeClr val="tx2"/>
              </a:solidFill>
            </a:endParaRPr>
          </a:p>
        </p:txBody>
      </p:sp>
      <p:sp>
        <p:nvSpPr>
          <p:cNvPr id="8195" name="Rectangle 2"/>
          <p:cNvSpPr>
            <a:spLocks noGrp="1" noChangeArrowheads="1"/>
          </p:cNvSpPr>
          <p:nvPr>
            <p:ph type="title"/>
          </p:nvPr>
        </p:nvSpPr>
        <p:spPr/>
        <p:txBody>
          <a:bodyPr/>
          <a:lstStyle/>
          <a:p>
            <a:pPr eaLnBrk="1" hangingPunct="1"/>
            <a:r>
              <a:rPr lang="en-GB" smtClean="0"/>
              <a:t>FP7 EURATOM (Call 2010 excerpts) </a:t>
            </a:r>
          </a:p>
        </p:txBody>
      </p:sp>
      <p:sp>
        <p:nvSpPr>
          <p:cNvPr id="8196" name="Rectangle 3"/>
          <p:cNvSpPr>
            <a:spLocks noGrp="1" noChangeArrowheads="1"/>
          </p:cNvSpPr>
          <p:nvPr>
            <p:ph type="body" idx="1"/>
          </p:nvPr>
        </p:nvSpPr>
        <p:spPr>
          <a:xfrm>
            <a:off x="1042988" y="692150"/>
            <a:ext cx="8101012" cy="5407025"/>
          </a:xfrm>
        </p:spPr>
        <p:txBody>
          <a:bodyPr/>
          <a:lstStyle/>
          <a:p>
            <a:pPr eaLnBrk="1" hangingPunct="1"/>
            <a:r>
              <a:rPr lang="en-GB" u="sng" smtClean="0"/>
              <a:t>Cooperation with Third Countries: </a:t>
            </a:r>
            <a:r>
              <a:rPr lang="en-GB" b="0" smtClean="0"/>
              <a:t>A structured dialogue has already been established with Russia. </a:t>
            </a:r>
          </a:p>
          <a:p>
            <a:pPr lvl="2" eaLnBrk="1" hangingPunct="1"/>
            <a:r>
              <a:rPr lang="en-GB" b="0" smtClean="0"/>
              <a:t>If bodies from 3</a:t>
            </a:r>
            <a:r>
              <a:rPr lang="en-GB" b="0" baseline="30000" smtClean="0"/>
              <a:t>rd</a:t>
            </a:r>
            <a:r>
              <a:rPr lang="en-GB" b="0" smtClean="0"/>
              <a:t> countries do not wish to, or cannot for legal reasons, sign the Euratom Grant Agreement, alternatively two administratively separate projects (so-called ‘coordinated’ or ‘parallel’ projects) could be established, each set up according to the respective rules and procedures, but strongly coupled via a Coordination Agreement (based on the format of a Consortium Agreement) to be signed by all partners engaged in the cooperative action.</a:t>
            </a:r>
            <a:r>
              <a:rPr lang="en-GB" smtClean="0"/>
              <a:t> </a:t>
            </a:r>
            <a:r>
              <a:rPr lang="fr-FR" smtClean="0"/>
              <a:t> </a:t>
            </a:r>
          </a:p>
          <a:p>
            <a:pPr lvl="2" eaLnBrk="1" hangingPunct="1"/>
            <a:r>
              <a:rPr lang="en-GB" smtClean="0"/>
              <a:t>Transnational Access to Large Infrastructures is one of the items open for collaboration between EURATOM and Russia.</a:t>
            </a:r>
            <a:endParaRPr lang="en-GB" b="0" smtClean="0"/>
          </a:p>
          <a:p>
            <a:pPr eaLnBrk="1" hangingPunct="1"/>
            <a:endParaRPr lang="en-GB" b="0" smtClean="0"/>
          </a:p>
        </p:txBody>
      </p:sp>
      <p:sp>
        <p:nvSpPr>
          <p:cNvPr id="8197" name="Rectangle 6"/>
          <p:cNvSpPr>
            <a:spLocks noChangeArrowheads="1"/>
          </p:cNvSpPr>
          <p:nvPr/>
        </p:nvSpPr>
        <p:spPr bwMode="auto">
          <a:xfrm>
            <a:off x="1076325" y="6545263"/>
            <a:ext cx="1619250"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a:r>
              <a:rPr lang="fr-FR" sz="1200">
                <a:solidFill>
                  <a:schemeClr val="tx2"/>
                </a:solidFill>
              </a:rPr>
              <a:t>DEN/DTN/STRI/LMA</a:t>
            </a:r>
          </a:p>
        </p:txBody>
      </p:sp>
      <p:sp>
        <p:nvSpPr>
          <p:cNvPr id="8198" name="Rectangle 11"/>
          <p:cNvSpPr>
            <a:spLocks noChangeArrowheads="1"/>
          </p:cNvSpPr>
          <p:nvPr/>
        </p:nvSpPr>
        <p:spPr bwMode="auto">
          <a:xfrm>
            <a:off x="2735263" y="6545263"/>
            <a:ext cx="3598862"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fr-FR" sz="1200">
                <a:solidFill>
                  <a:schemeClr val="tx2"/>
                </a:solidFill>
              </a:rPr>
              <a:t>Référence…</a:t>
            </a:r>
          </a:p>
        </p:txBody>
      </p:sp>
      <p:sp>
        <p:nvSpPr>
          <p:cNvPr id="8199" name="Rectangle 12"/>
          <p:cNvSpPr>
            <a:spLocks noChangeArrowheads="1"/>
          </p:cNvSpPr>
          <p:nvPr/>
        </p:nvSpPr>
        <p:spPr bwMode="auto">
          <a:xfrm>
            <a:off x="6227763" y="6545263"/>
            <a:ext cx="1800225" cy="19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fr-FR" sz="1200">
                <a:solidFill>
                  <a:schemeClr val="tx2"/>
                </a:solidFill>
              </a:rPr>
              <a:t>3 juin 2010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txBox="1">
            <a:spLocks noGrp="1"/>
          </p:cNvSpPr>
          <p:nvPr/>
        </p:nvSpPr>
        <p:spPr bwMode="auto">
          <a:xfrm>
            <a:off x="8243888" y="6616700"/>
            <a:ext cx="442912"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3AF74DB-F55F-4A30-947F-AB9803096095}" type="slidenum">
              <a:rPr lang="fr-FR" sz="1200">
                <a:solidFill>
                  <a:schemeClr val="tx2"/>
                </a:solidFill>
              </a:rPr>
              <a:pPr algn="r" eaLnBrk="1" hangingPunct="1"/>
              <a:t>7</a:t>
            </a:fld>
            <a:endParaRPr lang="fr-FR" sz="1200">
              <a:solidFill>
                <a:schemeClr val="tx2"/>
              </a:solidFill>
            </a:endParaRPr>
          </a:p>
        </p:txBody>
      </p:sp>
      <p:sp>
        <p:nvSpPr>
          <p:cNvPr id="16387" name="Rectangle 2"/>
          <p:cNvSpPr>
            <a:spLocks noGrp="1" noChangeArrowheads="1"/>
          </p:cNvSpPr>
          <p:nvPr>
            <p:ph type="title" idx="4294967295"/>
          </p:nvPr>
        </p:nvSpPr>
        <p:spPr/>
        <p:txBody>
          <a:bodyPr/>
          <a:lstStyle/>
          <a:p>
            <a:pPr eaLnBrk="1" hangingPunct="1"/>
            <a:r>
              <a:rPr lang="en-GB" smtClean="0"/>
              <a:t>Proposal: European Side</a:t>
            </a:r>
          </a:p>
        </p:txBody>
      </p:sp>
      <p:sp>
        <p:nvSpPr>
          <p:cNvPr id="16388" name="Rectangle 3"/>
          <p:cNvSpPr>
            <a:spLocks noGrp="1" noChangeArrowheads="1"/>
          </p:cNvSpPr>
          <p:nvPr>
            <p:ph type="body" idx="4294967295"/>
          </p:nvPr>
        </p:nvSpPr>
        <p:spPr>
          <a:xfrm>
            <a:off x="1042988" y="574675"/>
            <a:ext cx="7607300" cy="5407025"/>
          </a:xfrm>
        </p:spPr>
        <p:txBody>
          <a:bodyPr/>
          <a:lstStyle/>
          <a:p>
            <a:pPr eaLnBrk="1" hangingPunct="1"/>
            <a:r>
              <a:rPr lang="en-GB" smtClean="0"/>
              <a:t>PLINIUS platform</a:t>
            </a:r>
          </a:p>
          <a:p>
            <a:pPr eaLnBrk="1" hangingPunct="1"/>
            <a:endParaRPr lang="en-GB" smtClean="0"/>
          </a:p>
          <a:p>
            <a:pPr eaLnBrk="1" hangingPunct="1"/>
            <a:endParaRPr lang="en-GB" smtClean="0"/>
          </a:p>
          <a:p>
            <a:pPr eaLnBrk="1" hangingPunct="1"/>
            <a:endParaRPr lang="en-GB" smtClean="0"/>
          </a:p>
          <a:p>
            <a:pPr eaLnBrk="1" hangingPunct="1"/>
            <a:r>
              <a:rPr lang="en-GB" smtClean="0"/>
              <a:t>LACOMECO platform</a:t>
            </a:r>
          </a:p>
          <a:p>
            <a:pPr eaLnBrk="1" hangingPunct="1"/>
            <a:endParaRPr lang="en-GB" smtClean="0"/>
          </a:p>
          <a:p>
            <a:pPr eaLnBrk="1" hangingPunct="1"/>
            <a:endParaRPr lang="en-GB" smtClean="0"/>
          </a:p>
          <a:p>
            <a:pPr eaLnBrk="1" hangingPunct="1"/>
            <a:endParaRPr lang="en-GB" smtClean="0"/>
          </a:p>
          <a:p>
            <a:pPr eaLnBrk="1" hangingPunct="1"/>
            <a:r>
              <a:rPr lang="en-GB" smtClean="0"/>
              <a:t>KTH platform</a:t>
            </a:r>
          </a:p>
        </p:txBody>
      </p:sp>
      <p:pic>
        <p:nvPicPr>
          <p:cNvPr id="16389" name="Picture 4" descr="four_vulca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3525" y="863600"/>
            <a:ext cx="20193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krotos_u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2600" y="863600"/>
            <a:ext cx="8413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6" descr="vit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1079500"/>
            <a:ext cx="28956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2924175"/>
            <a:ext cx="2030412"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4300" y="2924175"/>
            <a:ext cx="1136650"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7188" y="2924175"/>
            <a:ext cx="119062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5"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5625" y="2924175"/>
            <a:ext cx="191452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396" name="Object 1"/>
          <p:cNvGraphicFramePr>
            <a:graphicFrameLocks noChangeAspect="1"/>
          </p:cNvGraphicFramePr>
          <p:nvPr/>
        </p:nvGraphicFramePr>
        <p:xfrm>
          <a:off x="4643438" y="5011738"/>
          <a:ext cx="1368425" cy="1743075"/>
        </p:xfrm>
        <a:graphic>
          <a:graphicData uri="http://schemas.openxmlformats.org/presentationml/2006/ole">
            <mc:AlternateContent xmlns:mc="http://schemas.openxmlformats.org/markup-compatibility/2006">
              <mc:Choice xmlns:v="urn:schemas-microsoft-com:vml" Requires="v">
                <p:oleObj spid="_x0000_s16407" name="Photo Editor Photo" r:id="rId10" imgW="5601482" imgH="7466667" progId="">
                  <p:embed/>
                </p:oleObj>
              </mc:Choice>
              <mc:Fallback>
                <p:oleObj name="Photo Editor Photo" r:id="rId10" imgW="5601482" imgH="7466667" progId="">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3438" y="5011738"/>
                        <a:ext cx="13684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6397" name="Picture 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547813" y="4941888"/>
            <a:ext cx="12954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8" name="Group 16"/>
          <p:cNvGrpSpPr>
            <a:grpSpLocks/>
          </p:cNvGrpSpPr>
          <p:nvPr/>
        </p:nvGrpSpPr>
        <p:grpSpPr bwMode="auto">
          <a:xfrm>
            <a:off x="6227763" y="5048250"/>
            <a:ext cx="2325687" cy="1620838"/>
            <a:chOff x="273050" y="2276475"/>
            <a:chExt cx="5729288" cy="4071983"/>
          </a:xfrm>
        </p:grpSpPr>
        <p:pic>
          <p:nvPicPr>
            <p:cNvPr id="16399" name="Picture 8" descr="smfci-3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3050" y="2673587"/>
              <a:ext cx="5729288" cy="346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Text Box 9"/>
            <p:cNvSpPr txBox="1">
              <a:spLocks noChangeArrowheads="1"/>
            </p:cNvSpPr>
            <p:nvPr/>
          </p:nvSpPr>
          <p:spPr bwMode="auto">
            <a:xfrm>
              <a:off x="3386252" y="2514742"/>
              <a:ext cx="1187532" cy="62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ko-KR" sz="600" b="1">
                  <a:ea typeface="Gulim" pitchFamily="34" charset="-127"/>
                </a:rPr>
                <a:t>Induction</a:t>
              </a:r>
            </a:p>
            <a:p>
              <a:pPr algn="ctr" eaLnBrk="1" hangingPunct="1"/>
              <a:r>
                <a:rPr lang="en-US" altLang="ko-KR" sz="600" b="1">
                  <a:ea typeface="Gulim" pitchFamily="34" charset="-127"/>
                </a:rPr>
                <a:t>Furnace</a:t>
              </a:r>
            </a:p>
          </p:txBody>
        </p:sp>
        <p:sp>
          <p:nvSpPr>
            <p:cNvPr id="16401" name="Text Box 10"/>
            <p:cNvSpPr txBox="1">
              <a:spLocks noChangeArrowheads="1"/>
            </p:cNvSpPr>
            <p:nvPr/>
          </p:nvSpPr>
          <p:spPr bwMode="auto">
            <a:xfrm>
              <a:off x="1724551" y="2276475"/>
              <a:ext cx="1494151" cy="83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ko-KR" sz="600" b="1">
                <a:ea typeface="Gulim" pitchFamily="34" charset="-127"/>
              </a:endParaRPr>
            </a:p>
            <a:p>
              <a:pPr algn="ctr" eaLnBrk="1" hangingPunct="1"/>
              <a:r>
                <a:rPr lang="en-US" altLang="ko-KR" sz="600" b="1">
                  <a:ea typeface="Gulim" pitchFamily="34" charset="-127"/>
                </a:rPr>
                <a:t>Melt</a:t>
              </a:r>
            </a:p>
            <a:p>
              <a:pPr algn="ctr" eaLnBrk="1" hangingPunct="1"/>
              <a:r>
                <a:rPr lang="en-US" altLang="ko-KR" sz="600" b="1">
                  <a:ea typeface="Gulim" pitchFamily="34" charset="-127"/>
                </a:rPr>
                <a:t>Release Plug</a:t>
              </a:r>
            </a:p>
          </p:txBody>
        </p:sp>
        <p:sp>
          <p:nvSpPr>
            <p:cNvPr id="16402" name="Text Box 11"/>
            <p:cNvSpPr txBox="1">
              <a:spLocks noChangeArrowheads="1"/>
            </p:cNvSpPr>
            <p:nvPr/>
          </p:nvSpPr>
          <p:spPr bwMode="auto">
            <a:xfrm>
              <a:off x="771344" y="4976836"/>
              <a:ext cx="1300325" cy="42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ko-KR" sz="600" b="1">
                  <a:ea typeface="Gulim" pitchFamily="34" charset="-127"/>
                </a:rPr>
                <a:t>X-ray Tube</a:t>
              </a:r>
            </a:p>
          </p:txBody>
        </p:sp>
        <p:sp>
          <p:nvSpPr>
            <p:cNvPr id="16403" name="Text Box 12"/>
            <p:cNvSpPr txBox="1">
              <a:spLocks noChangeArrowheads="1"/>
            </p:cNvSpPr>
            <p:nvPr/>
          </p:nvSpPr>
          <p:spPr bwMode="auto">
            <a:xfrm>
              <a:off x="2141009" y="5612215"/>
              <a:ext cx="1100952" cy="627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ko-KR" sz="600" b="1">
                  <a:ea typeface="Gulim" pitchFamily="34" charset="-127"/>
                </a:rPr>
                <a:t>External</a:t>
              </a:r>
            </a:p>
            <a:p>
              <a:pPr algn="ctr" eaLnBrk="1" hangingPunct="1"/>
              <a:r>
                <a:rPr lang="en-US" altLang="ko-KR" sz="600" b="1">
                  <a:ea typeface="Gulim" pitchFamily="34" charset="-127"/>
                </a:rPr>
                <a:t>Trigger</a:t>
              </a:r>
            </a:p>
          </p:txBody>
        </p:sp>
        <p:sp>
          <p:nvSpPr>
            <p:cNvPr id="16404" name="Text Box 13"/>
            <p:cNvSpPr txBox="1">
              <a:spLocks noChangeArrowheads="1"/>
            </p:cNvSpPr>
            <p:nvPr/>
          </p:nvSpPr>
          <p:spPr bwMode="auto">
            <a:xfrm>
              <a:off x="4512293" y="3308966"/>
              <a:ext cx="1241640" cy="83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ko-KR" sz="600" b="1">
                  <a:ea typeface="Gulim" pitchFamily="34" charset="-127"/>
                </a:rPr>
                <a:t>X-ray</a:t>
              </a:r>
            </a:p>
            <a:p>
              <a:pPr algn="ctr" eaLnBrk="1" hangingPunct="1"/>
              <a:r>
                <a:rPr lang="en-US" altLang="ko-KR" sz="600" b="1">
                  <a:ea typeface="Gulim" pitchFamily="34" charset="-127"/>
                </a:rPr>
                <a:t>Detector/</a:t>
              </a:r>
            </a:p>
            <a:p>
              <a:pPr algn="ctr" eaLnBrk="1" hangingPunct="1"/>
              <a:r>
                <a:rPr lang="en-US" altLang="ko-KR" sz="600" b="1">
                  <a:ea typeface="Gulim" pitchFamily="34" charset="-127"/>
                </a:rPr>
                <a:t>Intensifier</a:t>
              </a:r>
            </a:p>
          </p:txBody>
        </p:sp>
        <p:sp>
          <p:nvSpPr>
            <p:cNvPr id="16405" name="Text Box 14"/>
            <p:cNvSpPr txBox="1">
              <a:spLocks noChangeArrowheads="1"/>
            </p:cNvSpPr>
            <p:nvPr/>
          </p:nvSpPr>
          <p:spPr bwMode="auto">
            <a:xfrm>
              <a:off x="4064375" y="5929906"/>
              <a:ext cx="1057665" cy="41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ko-KR" sz="600" b="1">
                  <a:ea typeface="Gulim" pitchFamily="34" charset="-127"/>
                </a:rPr>
                <a:t>Camera</a:t>
              </a:r>
            </a:p>
          </p:txBody>
        </p:sp>
      </p:grpSp>
      <p:pic>
        <p:nvPicPr>
          <p:cNvPr id="16406" name="Picture 3" descr="containm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87675" y="4941888"/>
            <a:ext cx="150177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txBox="1">
            <a:spLocks noGrp="1"/>
          </p:cNvSpPr>
          <p:nvPr/>
        </p:nvSpPr>
        <p:spPr bwMode="auto">
          <a:xfrm>
            <a:off x="8243888" y="6546850"/>
            <a:ext cx="442912"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35A06728-A169-474C-AC30-7C2C9A81D1F3}" type="slidenum">
              <a:rPr lang="fr-FR" sz="1200">
                <a:solidFill>
                  <a:schemeClr val="tx2"/>
                </a:solidFill>
              </a:rPr>
              <a:pPr algn="r" eaLnBrk="1" hangingPunct="1"/>
              <a:t>8</a:t>
            </a:fld>
            <a:endParaRPr lang="fr-FR" sz="1200">
              <a:solidFill>
                <a:schemeClr val="tx2"/>
              </a:solidFill>
            </a:endParaRPr>
          </a:p>
        </p:txBody>
      </p:sp>
      <p:sp>
        <p:nvSpPr>
          <p:cNvPr id="17411" name="Rectangle 2"/>
          <p:cNvSpPr>
            <a:spLocks noGrp="1" noChangeArrowheads="1"/>
          </p:cNvSpPr>
          <p:nvPr>
            <p:ph type="title" idx="4294967295"/>
          </p:nvPr>
        </p:nvSpPr>
        <p:spPr/>
        <p:txBody>
          <a:bodyPr/>
          <a:lstStyle/>
          <a:p>
            <a:pPr eaLnBrk="1" hangingPunct="1"/>
            <a:r>
              <a:rPr lang="en-GB" smtClean="0"/>
              <a:t>Proposal: European Side (2)</a:t>
            </a:r>
          </a:p>
        </p:txBody>
      </p:sp>
      <p:sp>
        <p:nvSpPr>
          <p:cNvPr id="17412" name="Rectangle 3"/>
          <p:cNvSpPr>
            <a:spLocks noGrp="1" noChangeArrowheads="1"/>
          </p:cNvSpPr>
          <p:nvPr>
            <p:ph type="body" idx="4294967295"/>
          </p:nvPr>
        </p:nvSpPr>
        <p:spPr/>
        <p:txBody>
          <a:bodyPr/>
          <a:lstStyle/>
          <a:p>
            <a:pPr eaLnBrk="1" hangingPunct="1"/>
            <a:r>
              <a:rPr lang="en-GB" u="sng" smtClean="0"/>
              <a:t>KTH platform</a:t>
            </a:r>
          </a:p>
        </p:txBody>
      </p:sp>
      <p:sp>
        <p:nvSpPr>
          <p:cNvPr id="17413" name="Rectangle 3"/>
          <p:cNvSpPr txBox="1">
            <a:spLocks noChangeArrowheads="1"/>
          </p:cNvSpPr>
          <p:nvPr/>
        </p:nvSpPr>
        <p:spPr bwMode="auto">
          <a:xfrm>
            <a:off x="1042988" y="1117600"/>
            <a:ext cx="7921625" cy="540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74625" indent="-1746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75000"/>
              </a:spcBef>
              <a:buClr>
                <a:schemeClr val="accent2"/>
              </a:buClr>
              <a:buFont typeface="Wingdings" pitchFamily="2" charset="2"/>
              <a:buChar char="ü"/>
            </a:pPr>
            <a:r>
              <a:rPr lang="en-GB" sz="2000" b="1"/>
              <a:t>DEFOR: Debris Bed Formation in melt-coolant interaction</a:t>
            </a:r>
          </a:p>
          <a:p>
            <a:pPr eaLnBrk="1" hangingPunct="1">
              <a:lnSpc>
                <a:spcPct val="90000"/>
              </a:lnSpc>
              <a:spcBef>
                <a:spcPct val="75000"/>
              </a:spcBef>
              <a:buClr>
                <a:schemeClr val="accent2"/>
              </a:buClr>
              <a:buFont typeface="Wingdings" pitchFamily="2" charset="2"/>
              <a:buChar char="ü"/>
            </a:pPr>
            <a:r>
              <a:rPr lang="en-GB" sz="2000" b="1"/>
              <a:t>PULiMS: Pouring and Underwater Liquid Melt spreading. Up to 10 litres of molten ceramics melt.</a:t>
            </a:r>
          </a:p>
          <a:p>
            <a:pPr eaLnBrk="1" hangingPunct="1">
              <a:lnSpc>
                <a:spcPct val="90000"/>
              </a:lnSpc>
              <a:spcBef>
                <a:spcPct val="75000"/>
              </a:spcBef>
              <a:buClr>
                <a:schemeClr val="accent2"/>
              </a:buClr>
              <a:buFont typeface="Wingdings" pitchFamily="2" charset="2"/>
              <a:buChar char="ü"/>
            </a:pPr>
            <a:r>
              <a:rPr lang="en-GB" sz="2000" b="1"/>
              <a:t>Pre-stressed concrete containment (4x4x4 m) up to 5 bar overpressure.</a:t>
            </a:r>
          </a:p>
          <a:p>
            <a:pPr eaLnBrk="1" hangingPunct="1">
              <a:lnSpc>
                <a:spcPct val="90000"/>
              </a:lnSpc>
              <a:spcBef>
                <a:spcPct val="75000"/>
              </a:spcBef>
              <a:buClr>
                <a:schemeClr val="accent2"/>
              </a:buClr>
              <a:buFont typeface="Wingdings" pitchFamily="2" charset="2"/>
              <a:buChar char="ü"/>
            </a:pPr>
            <a:r>
              <a:rPr lang="en-GB" sz="2000" b="1"/>
              <a:t>POMECO: Porous Media Coolability study of volumetrically heated debris bed</a:t>
            </a:r>
          </a:p>
          <a:p>
            <a:pPr eaLnBrk="1" hangingPunct="1">
              <a:lnSpc>
                <a:spcPct val="90000"/>
              </a:lnSpc>
              <a:spcBef>
                <a:spcPct val="75000"/>
              </a:spcBef>
              <a:buClr>
                <a:schemeClr val="accent2"/>
              </a:buClr>
              <a:buFont typeface="Wingdings" pitchFamily="2" charset="2"/>
              <a:buChar char="ü"/>
            </a:pPr>
            <a:r>
              <a:rPr lang="en-GB" sz="2000" b="1"/>
              <a:t>MISTEE: Micro Interactions in single drop steam explosion with simultaneous X-ray and photo video high steed imaging</a:t>
            </a:r>
          </a:p>
          <a:p>
            <a:pPr eaLnBrk="1" hangingPunct="1">
              <a:lnSpc>
                <a:spcPct val="90000"/>
              </a:lnSpc>
              <a:spcBef>
                <a:spcPct val="75000"/>
              </a:spcBef>
              <a:buClr>
                <a:schemeClr val="accent2"/>
              </a:buClr>
              <a:buFont typeface="Wingdings" pitchFamily="2" charset="2"/>
              <a:buChar char="ü"/>
            </a:pPr>
            <a:r>
              <a:rPr lang="en-GB" sz="2000" b="1"/>
              <a:t>TALL: 7m high heavy liquid metal thermal hydraulics loop</a:t>
            </a:r>
          </a:p>
          <a:p>
            <a:pPr eaLnBrk="1" hangingPunct="1">
              <a:lnSpc>
                <a:spcPct val="90000"/>
              </a:lnSpc>
              <a:spcBef>
                <a:spcPct val="75000"/>
              </a:spcBef>
              <a:buClr>
                <a:schemeClr val="accent2"/>
              </a:buClr>
              <a:buFont typeface="Wingdings" pitchFamily="2" charset="2"/>
              <a:buChar char="ü"/>
            </a:pPr>
            <a:r>
              <a:rPr lang="en-GB" sz="2000" b="1"/>
              <a:t>Micro dynamics of liquid film and bubbles on heated surfaces </a:t>
            </a:r>
          </a:p>
          <a:p>
            <a:pPr eaLnBrk="1" hangingPunct="1">
              <a:lnSpc>
                <a:spcPct val="90000"/>
              </a:lnSpc>
              <a:spcBef>
                <a:spcPct val="75000"/>
              </a:spcBef>
              <a:buClr>
                <a:schemeClr val="accent2"/>
              </a:buClr>
              <a:buFont typeface="Wingdings" pitchFamily="2" charset="2"/>
              <a:buChar char="ü"/>
            </a:pPr>
            <a:r>
              <a:rPr lang="en-GB" sz="2000" b="1"/>
              <a:t>Facility for study of fuel pellet interaction with liquid metal coolant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txBox="1">
            <a:spLocks noGrp="1"/>
          </p:cNvSpPr>
          <p:nvPr/>
        </p:nvSpPr>
        <p:spPr bwMode="auto">
          <a:xfrm>
            <a:off x="8243888" y="6546850"/>
            <a:ext cx="442912"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ABBF29F-B507-49A1-B2B9-097A8374B095}" type="slidenum">
              <a:rPr lang="fr-FR" sz="1200">
                <a:solidFill>
                  <a:schemeClr val="tx2"/>
                </a:solidFill>
              </a:rPr>
              <a:pPr algn="r" eaLnBrk="1" hangingPunct="1"/>
              <a:t>9</a:t>
            </a:fld>
            <a:endParaRPr lang="fr-FR" sz="1200">
              <a:solidFill>
                <a:schemeClr val="tx2"/>
              </a:solidFill>
            </a:endParaRPr>
          </a:p>
        </p:txBody>
      </p:sp>
      <p:sp>
        <p:nvSpPr>
          <p:cNvPr id="18435" name="Rectangle 3"/>
          <p:cNvSpPr>
            <a:spLocks noGrp="1" noChangeArrowheads="1"/>
          </p:cNvSpPr>
          <p:nvPr>
            <p:ph type="body" idx="4294967295"/>
          </p:nvPr>
        </p:nvSpPr>
        <p:spPr>
          <a:xfrm>
            <a:off x="1042988" y="692150"/>
            <a:ext cx="7993062" cy="5407025"/>
          </a:xfrm>
        </p:spPr>
        <p:txBody>
          <a:bodyPr/>
          <a:lstStyle/>
          <a:p>
            <a:pPr eaLnBrk="1" hangingPunct="1"/>
            <a:r>
              <a:rPr lang="en-GB" smtClean="0"/>
              <a:t>RASPLAV platform for chemically prototypic corium</a:t>
            </a:r>
          </a:p>
          <a:p>
            <a:pPr eaLnBrk="1" hangingPunct="1">
              <a:buFontTx/>
              <a:buChar char="-"/>
            </a:pPr>
            <a:endParaRPr lang="en-GB" smtClean="0"/>
          </a:p>
          <a:p>
            <a:pPr eaLnBrk="1" hangingPunct="1">
              <a:buFontTx/>
              <a:buChar char="-"/>
            </a:pPr>
            <a:endParaRPr lang="en-GB" smtClean="0"/>
          </a:p>
          <a:p>
            <a:pPr eaLnBrk="1" hangingPunct="1">
              <a:buFontTx/>
              <a:buChar char="-"/>
            </a:pPr>
            <a:endParaRPr lang="en-GB" smtClean="0"/>
          </a:p>
          <a:p>
            <a:pPr eaLnBrk="1" hangingPunct="1">
              <a:buFontTx/>
              <a:buChar char="-"/>
            </a:pPr>
            <a:endParaRPr lang="en-GB" smtClean="0"/>
          </a:p>
          <a:p>
            <a:pPr eaLnBrk="1" hangingPunct="1">
              <a:buFontTx/>
              <a:buChar char="-"/>
            </a:pPr>
            <a:endParaRPr lang="en-GB" smtClean="0"/>
          </a:p>
          <a:p>
            <a:pPr eaLnBrk="1" hangingPunct="1">
              <a:buFontTx/>
              <a:buNone/>
            </a:pPr>
            <a:endParaRPr lang="en-GB" smtClean="0"/>
          </a:p>
          <a:p>
            <a:pPr eaLnBrk="1" hangingPunct="1">
              <a:buFontTx/>
              <a:buChar char="-"/>
            </a:pPr>
            <a:endParaRPr lang="en-GB" smtClean="0"/>
          </a:p>
          <a:p>
            <a:pPr eaLnBrk="1" hangingPunct="1">
              <a:buFontTx/>
              <a:buChar char="-"/>
            </a:pPr>
            <a:endParaRPr lang="en-GB" smtClean="0"/>
          </a:p>
          <a:p>
            <a:pPr eaLnBrk="1" hangingPunct="1">
              <a:buFontTx/>
              <a:buChar char="-"/>
            </a:pPr>
            <a:r>
              <a:rPr lang="en-GB" smtClean="0"/>
              <a:t>Small scale facilities for phase diagram study</a:t>
            </a:r>
          </a:p>
          <a:p>
            <a:pPr eaLnBrk="1" hangingPunct="1">
              <a:buFontTx/>
              <a:buChar char="-"/>
            </a:pPr>
            <a:r>
              <a:rPr lang="en-GB" smtClean="0"/>
              <a:t>Levitation furnace for material property study</a:t>
            </a:r>
          </a:p>
          <a:p>
            <a:pPr eaLnBrk="1" hangingPunct="1">
              <a:buFontTx/>
              <a:buNone/>
            </a:pPr>
            <a:endParaRPr lang="en-GB" smtClean="0"/>
          </a:p>
          <a:p>
            <a:pPr eaLnBrk="1" hangingPunct="1">
              <a:buFontTx/>
              <a:buNone/>
            </a:pPr>
            <a:endParaRPr lang="en-GB" smtClean="0"/>
          </a:p>
          <a:p>
            <a:pPr eaLnBrk="1" hangingPunct="1">
              <a:buFontTx/>
              <a:buNone/>
            </a:pPr>
            <a:endParaRPr lang="en-GB" smtClean="0"/>
          </a:p>
        </p:txBody>
      </p:sp>
      <p:sp>
        <p:nvSpPr>
          <p:cNvPr id="18436" name="Rectangle 2"/>
          <p:cNvSpPr>
            <a:spLocks noGrp="1" noChangeArrowheads="1"/>
          </p:cNvSpPr>
          <p:nvPr>
            <p:ph type="title" idx="4294967295"/>
          </p:nvPr>
        </p:nvSpPr>
        <p:spPr/>
        <p:txBody>
          <a:bodyPr/>
          <a:lstStyle/>
          <a:p>
            <a:pPr eaLnBrk="1" hangingPunct="1"/>
            <a:r>
              <a:rPr lang="en-GB" smtClean="0"/>
              <a:t>Proposal: Russian side 1) NITI (Sosnovy Bor)</a:t>
            </a:r>
          </a:p>
        </p:txBody>
      </p:sp>
      <p:graphicFrame>
        <p:nvGraphicFramePr>
          <p:cNvPr id="18437" name="Object 6"/>
          <p:cNvGraphicFramePr>
            <a:graphicFrameLocks noChangeAspect="1"/>
          </p:cNvGraphicFramePr>
          <p:nvPr/>
        </p:nvGraphicFramePr>
        <p:xfrm>
          <a:off x="539750" y="2708275"/>
          <a:ext cx="6200775" cy="2449513"/>
        </p:xfrm>
        <a:graphic>
          <a:graphicData uri="http://schemas.openxmlformats.org/presentationml/2006/ole">
            <mc:AlternateContent xmlns:mc="http://schemas.openxmlformats.org/markup-compatibility/2006">
              <mc:Choice xmlns:v="urn:schemas-microsoft-com:vml" Requires="v">
                <p:oleObj spid="_x0000_s18443" name="Документ" r:id="rId3" imgW="6275036" imgH="3538448" progId="Word.Document.8">
                  <p:embed/>
                </p:oleObj>
              </mc:Choice>
              <mc:Fallback>
                <p:oleObj name="Документ" r:id="rId3" imgW="6275036" imgH="3538448"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b="30023"/>
                      <a:stretch>
                        <a:fillRect/>
                      </a:stretch>
                    </p:blipFill>
                    <p:spPr bwMode="auto">
                      <a:xfrm>
                        <a:off x="539750" y="2708275"/>
                        <a:ext cx="6200775" cy="244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8438" name="Picture 7" descr="ras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981075"/>
            <a:ext cx="20161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descr="rasp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1052513"/>
            <a:ext cx="2376487"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2" descr="rasp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925" y="2924175"/>
            <a:ext cx="13843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3" descr="Тигель кварц-2"/>
          <p:cNvPicPr>
            <a:picLocks noChangeAspect="1" noChangeArrowheads="1"/>
          </p:cNvPicPr>
          <p:nvPr/>
        </p:nvPicPr>
        <p:blipFill>
          <a:blip r:embed="rId8">
            <a:extLst>
              <a:ext uri="{28A0092B-C50C-407E-A947-70E740481C1C}">
                <a14:useLocalDpi xmlns:a14="http://schemas.microsoft.com/office/drawing/2010/main" val="0"/>
              </a:ext>
            </a:extLst>
          </a:blip>
          <a:srcRect l="38136" t="15970" r="36346" b="17175"/>
          <a:stretch>
            <a:fillRect/>
          </a:stretch>
        </p:blipFill>
        <p:spPr bwMode="auto">
          <a:xfrm>
            <a:off x="6948488" y="1268413"/>
            <a:ext cx="15240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7"/>
          <p:cNvPicPr>
            <a:picLocks noChangeAspect="1" noChangeArrowheads="1"/>
          </p:cNvPicPr>
          <p:nvPr/>
        </p:nvPicPr>
        <p:blipFill>
          <a:blip r:embed="rId9">
            <a:extLst>
              <a:ext uri="{28A0092B-C50C-407E-A947-70E740481C1C}">
                <a14:useLocalDpi xmlns:a14="http://schemas.microsoft.com/office/drawing/2010/main" val="0"/>
              </a:ext>
            </a:extLst>
          </a:blip>
          <a:srcRect r="27530"/>
          <a:stretch>
            <a:fillRect/>
          </a:stretch>
        </p:blipFill>
        <p:spPr bwMode="auto">
          <a:xfrm>
            <a:off x="6948488" y="4652963"/>
            <a:ext cx="1552575" cy="162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CEA2_template">
  <a:themeElements>
    <a:clrScheme name="CEA2_template 1">
      <a:dk1>
        <a:srgbClr val="000000"/>
      </a:dk1>
      <a:lt1>
        <a:srgbClr val="FFFFFF"/>
      </a:lt1>
      <a:dk2>
        <a:srgbClr val="6B757E"/>
      </a:dk2>
      <a:lt2>
        <a:srgbClr val="E4E7E6"/>
      </a:lt2>
      <a:accent1>
        <a:srgbClr val="A7B1B7"/>
      </a:accent1>
      <a:accent2>
        <a:srgbClr val="99CC00"/>
      </a:accent2>
      <a:accent3>
        <a:srgbClr val="FFFFFF"/>
      </a:accent3>
      <a:accent4>
        <a:srgbClr val="000000"/>
      </a:accent4>
      <a:accent5>
        <a:srgbClr val="D0D5D8"/>
      </a:accent5>
      <a:accent6>
        <a:srgbClr val="8AB900"/>
      </a:accent6>
      <a:hlink>
        <a:srgbClr val="99CC00"/>
      </a:hlink>
      <a:folHlink>
        <a:srgbClr val="FFB310"/>
      </a:folHlink>
    </a:clrScheme>
    <a:fontScheme name="CEA2_templat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EA2_template 1">
        <a:dk1>
          <a:srgbClr val="000000"/>
        </a:dk1>
        <a:lt1>
          <a:srgbClr val="FFFFFF"/>
        </a:lt1>
        <a:dk2>
          <a:srgbClr val="6B757E"/>
        </a:dk2>
        <a:lt2>
          <a:srgbClr val="E4E7E6"/>
        </a:lt2>
        <a:accent1>
          <a:srgbClr val="A7B1B7"/>
        </a:accent1>
        <a:accent2>
          <a:srgbClr val="99CC00"/>
        </a:accent2>
        <a:accent3>
          <a:srgbClr val="FFFFFF"/>
        </a:accent3>
        <a:accent4>
          <a:srgbClr val="000000"/>
        </a:accent4>
        <a:accent5>
          <a:srgbClr val="D0D5D8"/>
        </a:accent5>
        <a:accent6>
          <a:srgbClr val="8AB900"/>
        </a:accent6>
        <a:hlink>
          <a:srgbClr val="99CC00"/>
        </a:hlink>
        <a:folHlink>
          <a:srgbClr val="FFB31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CEA2_template</Template>
  <TotalTime>225</TotalTime>
  <Words>1163</Words>
  <Application>Microsoft Office PowerPoint</Application>
  <PresentationFormat>Bildschirmpräsentation (4:3)</PresentationFormat>
  <Paragraphs>141</Paragraphs>
  <Slides>15</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3</vt:i4>
      </vt:variant>
      <vt:variant>
        <vt:lpstr>Folientitel</vt:lpstr>
      </vt:variant>
      <vt:variant>
        <vt:i4>15</vt:i4>
      </vt:variant>
    </vt:vector>
  </HeadingPairs>
  <TitlesOfParts>
    <vt:vector size="23" baseType="lpstr">
      <vt:lpstr>Arial</vt:lpstr>
      <vt:lpstr>Gulim</vt:lpstr>
      <vt:lpstr>Wingdings</vt:lpstr>
      <vt:lpstr>Times New Roman</vt:lpstr>
      <vt:lpstr>CEA2_template</vt:lpstr>
      <vt:lpstr>Photo Editor Photo</vt:lpstr>
      <vt:lpstr>Документ Microsoft Word</vt:lpstr>
      <vt:lpstr>Corel PHOTO-PAINT 7.0 Image</vt:lpstr>
      <vt:lpstr>Severe Accident Facilities in Europe and Russia     (SAFER)</vt:lpstr>
      <vt:lpstr>Existing EURATOM Severe Accident Infrastructure Projects</vt:lpstr>
      <vt:lpstr>Transnational Access to Large Infrastructures (1)</vt:lpstr>
      <vt:lpstr>Transnational Access to Large Infrastructures (2 - in practice)</vt:lpstr>
      <vt:lpstr>ALISA [EURATOM-China project]</vt:lpstr>
      <vt:lpstr>FP7 EURATOM (Call 2010 excerpts) </vt:lpstr>
      <vt:lpstr>Proposal: European Side</vt:lpstr>
      <vt:lpstr>Proposal: European Side (2)</vt:lpstr>
      <vt:lpstr>Proposal: Russian side 1) NITI (Sosnovy Bor)</vt:lpstr>
      <vt:lpstr>PowerPoint-Präsentation</vt:lpstr>
      <vt:lpstr>PowerPoint-Präsentation</vt:lpstr>
      <vt:lpstr>Proposal: Russian side 3)IBRAE (Novosibirsk)</vt:lpstr>
      <vt:lpstr>Proposal Financial constraints</vt:lpstr>
      <vt:lpstr>Tentative Schedule</vt:lpstr>
      <vt:lpstr>Example of project time schedule</vt:lpstr>
    </vt:vector>
  </TitlesOfParts>
  <Company>CADARACHE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Severe Accident Facilities in Europe and Russia     (SAFER)</dc:title>
  <dc:creator>Journeau</dc:creator>
  <cp:lastModifiedBy>Peters, Ursula</cp:lastModifiedBy>
  <cp:revision>10</cp:revision>
  <dcterms:created xsi:type="dcterms:W3CDTF">2011-07-20T12:33:07Z</dcterms:created>
  <dcterms:modified xsi:type="dcterms:W3CDTF">2012-10-15T10:35:57Z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Description of the SAFER project (Severe_x000b_Accident_x000b_Facilities in_x000b_Europe and_x000b_Russia).</vt:lpwstr>
  </property>
</Properties>
</file>