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2" r:id="rId4"/>
    <p:sldId id="312" r:id="rId5"/>
    <p:sldId id="368" r:id="rId6"/>
    <p:sldId id="369" r:id="rId7"/>
    <p:sldId id="370" r:id="rId8"/>
    <p:sldId id="371" r:id="rId9"/>
    <p:sldId id="385" r:id="rId10"/>
    <p:sldId id="372" r:id="rId11"/>
    <p:sldId id="373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78" r:id="rId20"/>
    <p:sldId id="383" r:id="rId21"/>
    <p:sldId id="380" r:id="rId22"/>
    <p:sldId id="384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8A"/>
    <a:srgbClr val="000000"/>
    <a:srgbClr val="00808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7900" autoAdjust="0"/>
  </p:normalViewPr>
  <p:slideViewPr>
    <p:cSldViewPr>
      <p:cViewPr>
        <p:scale>
          <a:sx n="75" d="100"/>
          <a:sy n="75" d="100"/>
        </p:scale>
        <p:origin x="-152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6AB308-BFA7-44BE-A031-B004C297A3E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3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7E42D47-91F0-40F5-A790-670C29882F4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018CE-A5D7-4F70-863B-0D91AAD6CBE1}" type="slidenum">
              <a:rPr lang="ru-RU"/>
              <a:pPr/>
              <a:t>1</a:t>
            </a:fld>
            <a:endParaRPr lang="ru-RU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99AAD-A4FD-4F89-9CD8-DD96E5084469}" type="slidenum">
              <a:rPr lang="ru-RU"/>
              <a:pPr/>
              <a:t>10</a:t>
            </a:fld>
            <a:endParaRPr lang="ru-RU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E2A60-7F4D-4FC6-9B09-233CD265FCC2}" type="slidenum">
              <a:rPr lang="ru-RU"/>
              <a:pPr/>
              <a:t>11</a:t>
            </a:fld>
            <a:endParaRPr lang="ru-RU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A4BEA-D372-4811-A5A0-542109A0727F}" type="slidenum">
              <a:rPr lang="ru-RU"/>
              <a:pPr/>
              <a:t>12</a:t>
            </a:fld>
            <a:endParaRPr lang="ru-RU"/>
          </a:p>
        </p:txBody>
      </p:sp>
      <p:sp>
        <p:nvSpPr>
          <p:cNvPr id="30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80E1C-ED7C-4861-951F-A5A29DDC58A6}" type="slidenum">
              <a:rPr lang="ru-RU"/>
              <a:pPr/>
              <a:t>13</a:t>
            </a:fld>
            <a:endParaRPr lang="ru-RU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difficult to discriminate Zr(O,C) and Zr(O,N) via X-ray phase analysis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A1E31-8E34-4BFA-8E8C-06DF5602D251}" type="slidenum">
              <a:rPr lang="ru-RU"/>
              <a:pPr/>
              <a:t>14</a:t>
            </a:fld>
            <a:endParaRPr lang="ru-RU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Scheme of initial loading was similar to TOP-2 test</a:t>
            </a:r>
          </a:p>
          <a:p>
            <a:r>
              <a:rPr lang="en-US"/>
              <a:t>Cavity of experimental cell was filled with nitrogen before start of test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B6F5C-5238-44FA-AFC8-41CE44BBCE25}" type="slidenum">
              <a:rPr lang="ru-RU"/>
              <a:pPr/>
              <a:t>15</a:t>
            </a:fld>
            <a:endParaRPr lang="ru-RU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2BE60-4A54-429F-A614-EE91FF9A389E}" type="slidenum">
              <a:rPr lang="ru-RU"/>
              <a:pPr/>
              <a:t>16</a:t>
            </a:fld>
            <a:endParaRPr lang="ru-RU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Generally, view of corium after test was similar to TOP-2, but corium ingot under electrode was very fragile.</a:t>
            </a:r>
          </a:p>
          <a:p>
            <a:r>
              <a:rPr lang="en-US"/>
              <a:t>Protective coating crumbled from graphite surface but no graphite erosion was observed.</a:t>
            </a: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9C91D-9F1C-4D9D-B9E2-CF0F06FB8AE3}" type="slidenum">
              <a:rPr lang="ru-RU"/>
              <a:pPr/>
              <a:t>17</a:t>
            </a:fld>
            <a:endParaRPr lang="ru-RU"/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9DF7-9257-4E4C-BB81-5C4C4FF81D22}" type="slidenum">
              <a:rPr lang="ru-RU"/>
              <a:pPr/>
              <a:t>18</a:t>
            </a:fld>
            <a:endParaRPr lang="ru-RU"/>
          </a:p>
        </p:txBody>
      </p:sp>
      <p:sp>
        <p:nvSpPr>
          <p:cNvPr id="31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DBF71-5A11-4D36-8690-45AB8F089E20}" type="slidenum">
              <a:rPr lang="ru-RU"/>
              <a:pPr/>
              <a:t>19</a:t>
            </a:fld>
            <a:endParaRPr lang="ru-RU"/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Corium expanded after test and disrupted graphite crucible.</a:t>
            </a:r>
          </a:p>
          <a:p>
            <a:r>
              <a:rPr lang="en-US"/>
              <a:t>It is difficult to resolve presence of carbon and nitrogen in oxides.</a:t>
            </a:r>
          </a:p>
          <a:p>
            <a:r>
              <a:rPr lang="en-US"/>
              <a:t>No difference was found during the melting of corium based on BN-350 pellets and pellets 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AFF8-DC99-4890-9900-52E07BAAF34B}" type="slidenum">
              <a:rPr lang="ru-RU"/>
              <a:pPr/>
              <a:t>2</a:t>
            </a:fld>
            <a:endParaRPr lang="ru-RU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FA8F2-DAF4-45E9-8862-55087ED4E5C1}" type="slidenum">
              <a:rPr lang="ru-RU"/>
              <a:pPr/>
              <a:t>20</a:t>
            </a:fld>
            <a:endParaRPr lang="ru-RU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D2A1C-C2C9-4EA3-BEAF-487FF1A247CC}" type="slidenum">
              <a:rPr lang="ru-RU"/>
              <a:pPr/>
              <a:t>21</a:t>
            </a:fld>
            <a:endParaRPr lang="ru-RU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Nowadays we’re repairing gas and water lines of large scale facility which were damaged because extremely cold weather during 2 month</a:t>
            </a: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717FB-CF11-4C5F-BD0E-E90C01631FD5}" type="slidenum">
              <a:rPr lang="ru-RU"/>
              <a:pPr/>
              <a:t>22</a:t>
            </a:fld>
            <a:endParaRPr lang="ru-RU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3BE90-8FCB-4386-BD99-C59E6938BE49}" type="slidenum">
              <a:rPr lang="ru-RU"/>
              <a:pPr/>
              <a:t>23</a:t>
            </a:fld>
            <a:endParaRPr lang="ru-RU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4910E-F554-459E-A920-AD0C1E6ADAC8}" type="slidenum">
              <a:rPr lang="ru-RU"/>
              <a:pPr/>
              <a:t>3</a:t>
            </a:fld>
            <a:endParaRPr lang="ru-RU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Result of work were described in Annual report.</a:t>
            </a:r>
          </a:p>
          <a:p>
            <a:r>
              <a:rPr lang="en-US"/>
              <a:t>We should start Major task “Large-scale experiments</a:t>
            </a:r>
            <a:r>
              <a:rPr lang="ru-RU"/>
              <a:t> </a:t>
            </a:r>
            <a:r>
              <a:rPr lang="en-US"/>
              <a:t>“ from May 1, 2007. It includes 2 calibration tests and 3 integral tests.</a:t>
            </a:r>
          </a:p>
          <a:p>
            <a:r>
              <a:rPr lang="en-US"/>
              <a:t>We solved to perform one plasmatrons tests with prototypic corium using available in institute materials because of materials and equipment delivery problem.</a:t>
            </a:r>
          </a:p>
          <a:p>
            <a:r>
              <a:rPr lang="en-US"/>
              <a:t>Results of three one plasmatrons tests were placed in FTP-server.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6AC29-DCAB-48B6-A48E-60947A0A808C}" type="slidenum">
              <a:rPr lang="ru-RU"/>
              <a:pPr/>
              <a:t>4</a:t>
            </a:fld>
            <a:endParaRPr lang="ru-RU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RPV model matrix made from carbon steel and RPV steel samples were delivered to institute.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77930-F2BF-4C1A-A15C-1C864F8CD232}" type="slidenum">
              <a:rPr lang="ru-RU"/>
              <a:pPr/>
              <a:t>5</a:t>
            </a:fld>
            <a:endParaRPr lang="ru-RU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0C03F-959F-4989-9C64-E3A63DF1559C}" type="slidenum">
              <a:rPr lang="ru-RU"/>
              <a:pPr/>
              <a:t>6</a:t>
            </a:fld>
            <a:endParaRPr lang="ru-RU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E0E95-63B1-4742-844C-58CA690CC455}" type="slidenum">
              <a:rPr lang="ru-RU"/>
              <a:pPr/>
              <a:t>7</a:t>
            </a:fld>
            <a:endParaRPr lang="ru-RU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3F83B-2DEF-4E42-A7CE-E90281D99007}" type="slidenum">
              <a:rPr lang="ru-RU"/>
              <a:pPr/>
              <a:t>8</a:t>
            </a:fld>
            <a:endParaRPr lang="ru-RU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0227-FAAA-4B07-931A-C839670EBD9A}" type="slidenum">
              <a:rPr lang="ru-RU"/>
              <a:pPr/>
              <a:t>9</a:t>
            </a:fld>
            <a:endParaRPr lang="ru-RU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Carbides were found in the samples which were taken close to eroded graphite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A535BD-7AFD-4E9A-B1D5-94DD7E17428A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38-7A5B-40C1-912B-661EFEFE74A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AD31-E5A6-4E07-BDD2-59B6B7A9E05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AB09-7193-49A3-9687-319733EF4F6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1FCF0-B24D-4135-A1D7-E4A3FE433CA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B3D7-051A-41E4-8364-755EC2C1E29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8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FD29-5C97-407F-BE57-F16F8B51D6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8A8AA-E461-4B0E-B15B-926FC5F121B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8A6D-05E1-4D77-A485-E89D06A9765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896B3-C654-4588-BA74-D072C1DDF36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FC1E-32C1-467E-940F-F68356C91FD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A2C60850-F07F-43CE-826C-2FD2A32CFC89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69325" cy="2117725"/>
          </a:xfrm>
        </p:spPr>
        <p:txBody>
          <a:bodyPr/>
          <a:lstStyle/>
          <a:p>
            <a:r>
              <a:rPr lang="en-US" sz="3600"/>
              <a:t>ISTC project K-1265:</a:t>
            </a:r>
            <a:br>
              <a:rPr lang="en-US" sz="3600"/>
            </a:br>
            <a:r>
              <a:rPr lang="en-US" altLang="ja-JP" sz="2400" b="1">
                <a:ea typeface="MS PGothic" pitchFamily="34" charset="-128"/>
              </a:rPr>
              <a:t>Experimental study of core melt in-vessel retention</a:t>
            </a:r>
            <a:r>
              <a:rPr lang="ru-RU" altLang="ja-JP"/>
              <a:t> </a:t>
            </a:r>
            <a:r>
              <a:rPr lang="en-US" altLang="ja-JP">
                <a:ea typeface="MS PGothic" pitchFamily="34" charset="-128"/>
              </a:rPr>
              <a:t/>
            </a:r>
            <a:br>
              <a:rPr lang="en-US" altLang="ja-JP">
                <a:ea typeface="MS PGothic" pitchFamily="34" charset="-128"/>
              </a:rPr>
            </a:br>
            <a:r>
              <a:rPr lang="en-US" altLang="ja-JP" sz="2800" b="1">
                <a:ea typeface="MS PGothic" pitchFamily="34" charset="-128"/>
              </a:rPr>
              <a:t>IN-VEssel COrium Retention (INVECOR)</a:t>
            </a:r>
            <a:r>
              <a:rPr lang="ru-RU" altLang="ja-JP" sz="2800"/>
              <a:t> </a:t>
            </a:r>
            <a:r>
              <a:rPr lang="en-US" sz="2800" b="1"/>
              <a:t/>
            </a:r>
            <a:br>
              <a:rPr lang="en-US" sz="2800" b="1"/>
            </a:br>
            <a:endParaRPr lang="ru-RU" sz="1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89363"/>
            <a:ext cx="7559675" cy="21955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/>
              <a:t>Presented by Vladimir Zhdanov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IAE NNC RK</a:t>
            </a:r>
          </a:p>
          <a:p>
            <a:pPr algn="l">
              <a:lnSpc>
                <a:spcPct val="90000"/>
              </a:lnSpc>
            </a:pPr>
            <a:endParaRPr lang="en-US" sz="1800"/>
          </a:p>
          <a:p>
            <a:pPr algn="l">
              <a:lnSpc>
                <a:spcPct val="90000"/>
              </a:lnSpc>
            </a:pPr>
            <a:endParaRPr lang="en-GB" sz="1800" b="1"/>
          </a:p>
          <a:p>
            <a:pPr algn="l">
              <a:lnSpc>
                <a:spcPct val="90000"/>
              </a:lnSpc>
            </a:pPr>
            <a:r>
              <a:rPr lang="en-GB" sz="1800"/>
              <a:t>CEG-SAM 13</a:t>
            </a:r>
            <a:r>
              <a:rPr lang="en-GB" sz="1800" baseline="30000"/>
              <a:t>th</a:t>
            </a:r>
            <a:r>
              <a:rPr lang="en-GB" sz="1800"/>
              <a:t> Meeting,</a:t>
            </a:r>
          </a:p>
          <a:p>
            <a:pPr algn="l">
              <a:lnSpc>
                <a:spcPct val="90000"/>
              </a:lnSpc>
            </a:pPr>
            <a:r>
              <a:rPr lang="en-GB" sz="1800"/>
              <a:t>March, 05 – 06, 2008</a:t>
            </a:r>
          </a:p>
          <a:p>
            <a:pPr algn="l">
              <a:lnSpc>
                <a:spcPct val="90000"/>
              </a:lnSpc>
            </a:pPr>
            <a:r>
              <a:rPr lang="en-GB" sz="1800"/>
              <a:t>Budapest, Hungary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B19F-FB61-4937-A3D4-81F6FD81DCD2}" type="slidenum">
              <a:rPr lang="ru-RU"/>
              <a:pPr/>
              <a:t>10</a:t>
            </a:fld>
            <a:endParaRPr lang="ru-RU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12763"/>
            <a:ext cx="8435975" cy="792162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(3)</a:t>
            </a:r>
            <a:endParaRPr lang="ru-RU" sz="2800" b="1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50" y="5876925"/>
            <a:ext cx="2447925" cy="5032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TOP-2 test</a:t>
            </a:r>
            <a:endParaRPr lang="ru-RU" sz="2400"/>
          </a:p>
        </p:txBody>
      </p:sp>
      <p:pic>
        <p:nvPicPr>
          <p:cNvPr id="273412" name="Picture 4" descr="fig_1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341438"/>
            <a:ext cx="32369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5892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647700" y="5408613"/>
            <a:ext cx="46085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of inner vessel wall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6335713" y="5121275"/>
            <a:ext cx="24479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Scheme of loading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FC8E-1CED-447D-AC30-3C6BCDE219BB}" type="slidenum">
              <a:rPr lang="ru-RU"/>
              <a:pPr/>
              <a:t>11</a:t>
            </a:fld>
            <a:endParaRPr lang="ru-RU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569325" cy="941388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(4)</a:t>
            </a:r>
            <a:endParaRPr lang="ru-RU" sz="2800" b="1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5842000"/>
            <a:ext cx="2628900" cy="5032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TOP-3 test</a:t>
            </a:r>
            <a:endParaRPr lang="ru-RU" sz="2400"/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2875"/>
            <a:ext cx="55435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5903913" y="1484313"/>
          <a:ext cx="28384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1" name="Visio" r:id="rId5" imgW="6790563" imgH="7500518" progId="Visio.Drawing.11">
                  <p:embed/>
                </p:oleObj>
              </mc:Choice>
              <mc:Fallback>
                <p:oleObj name="Visio" r:id="rId5" imgW="6790563" imgH="750051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1484313"/>
                        <a:ext cx="283845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287338" y="5229225"/>
            <a:ext cx="51482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of corium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5940425" y="4724400"/>
            <a:ext cx="2879725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Thermocouples location in the corium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9E74-8200-4051-B532-912E3B9A73F8}" type="slidenum">
              <a:rPr lang="ru-RU"/>
              <a:pPr/>
              <a:t>12</a:t>
            </a:fld>
            <a:endParaRPr lang="ru-RU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2100"/>
            <a:ext cx="8640763" cy="1384300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(5)</a:t>
            </a:r>
            <a:endParaRPr lang="ru-RU" sz="2800" b="1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5762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Results of experimental cell disassemble after TOP-2</a:t>
            </a:r>
            <a:endParaRPr lang="ru-RU" sz="2400"/>
          </a:p>
        </p:txBody>
      </p:sp>
      <p:grpSp>
        <p:nvGrpSpPr>
          <p:cNvPr id="287748" name="Group 4"/>
          <p:cNvGrpSpPr>
            <a:grpSpLocks/>
          </p:cNvGrpSpPr>
          <p:nvPr/>
        </p:nvGrpSpPr>
        <p:grpSpPr bwMode="auto">
          <a:xfrm>
            <a:off x="107950" y="1808163"/>
            <a:ext cx="3205163" cy="2916237"/>
            <a:chOff x="1669" y="6500"/>
            <a:chExt cx="4424" cy="4712"/>
          </a:xfrm>
        </p:grpSpPr>
        <p:pic>
          <p:nvPicPr>
            <p:cNvPr id="287749" name="Picture 5" descr="Изображение 0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6500"/>
              <a:ext cx="4424" cy="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50" name="Rectangle 6"/>
            <p:cNvSpPr>
              <a:spLocks noChangeAspect="1" noChangeArrowheads="1"/>
            </p:cNvSpPr>
            <p:nvPr/>
          </p:nvSpPr>
          <p:spPr bwMode="auto">
            <a:xfrm>
              <a:off x="2397" y="8141"/>
              <a:ext cx="1594" cy="1698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87751" name="Picture 7" descr="Изображение 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08163"/>
            <a:ext cx="3060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1835150" y="3429000"/>
            <a:ext cx="29162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87753" name="Picture 9" descr="top-2 coa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844675"/>
            <a:ext cx="24765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5E37-2C64-4165-8476-7ED2840106D2}" type="slidenum">
              <a:rPr lang="ru-RU"/>
              <a:pPr/>
              <a:t>13</a:t>
            </a:fld>
            <a:endParaRPr lang="ru-R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41325"/>
            <a:ext cx="8470900" cy="1012825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(6)</a:t>
            </a:r>
            <a:endParaRPr lang="ru-RU" sz="2800" b="1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6925"/>
            <a:ext cx="4222750" cy="539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Scheme of corium sampling</a:t>
            </a:r>
            <a:endParaRPr lang="ru-RU" sz="2400"/>
          </a:p>
        </p:txBody>
      </p:sp>
      <p:pic>
        <p:nvPicPr>
          <p:cNvPr id="288772" name="Picture 4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04925"/>
            <a:ext cx="3492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794" name="Group 26"/>
          <p:cNvGrpSpPr>
            <a:grpSpLocks/>
          </p:cNvGrpSpPr>
          <p:nvPr/>
        </p:nvGrpSpPr>
        <p:grpSpPr bwMode="auto">
          <a:xfrm>
            <a:off x="1295400" y="3968750"/>
            <a:ext cx="2700338" cy="1873250"/>
            <a:chOff x="816" y="2500"/>
            <a:chExt cx="1594" cy="1112"/>
          </a:xfrm>
        </p:grpSpPr>
        <p:pic>
          <p:nvPicPr>
            <p:cNvPr id="288773" name="Picture 5" descr="3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00"/>
              <a:ext cx="159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86" name="Rectangle 18"/>
            <p:cNvSpPr>
              <a:spLocks noChangeArrowheads="1"/>
            </p:cNvSpPr>
            <p:nvPr/>
          </p:nvSpPr>
          <p:spPr bwMode="auto">
            <a:xfrm>
              <a:off x="1853" y="2620"/>
              <a:ext cx="310" cy="144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8787" name="Rectangle 19"/>
            <p:cNvSpPr>
              <a:spLocks noChangeArrowheads="1"/>
            </p:cNvSpPr>
            <p:nvPr/>
          </p:nvSpPr>
          <p:spPr bwMode="auto">
            <a:xfrm>
              <a:off x="1707" y="2929"/>
              <a:ext cx="310" cy="145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8788" name="Rectangle 20"/>
            <p:cNvSpPr>
              <a:spLocks noChangeArrowheads="1"/>
            </p:cNvSpPr>
            <p:nvPr/>
          </p:nvSpPr>
          <p:spPr bwMode="auto">
            <a:xfrm>
              <a:off x="1565" y="3220"/>
              <a:ext cx="310" cy="144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8789" name="Text Box 21"/>
            <p:cNvSpPr txBox="1">
              <a:spLocks noChangeArrowheads="1"/>
            </p:cNvSpPr>
            <p:nvPr/>
          </p:nvSpPr>
          <p:spPr bwMode="auto">
            <a:xfrm>
              <a:off x="1927" y="2614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S5</a:t>
              </a:r>
              <a:endParaRPr lang="ru-RU"/>
            </a:p>
          </p:txBody>
        </p:sp>
        <p:sp>
          <p:nvSpPr>
            <p:cNvPr id="288790" name="Text Box 22"/>
            <p:cNvSpPr txBox="1">
              <a:spLocks noChangeArrowheads="1"/>
            </p:cNvSpPr>
            <p:nvPr/>
          </p:nvSpPr>
          <p:spPr bwMode="auto">
            <a:xfrm>
              <a:off x="1806" y="2930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S6</a:t>
              </a:r>
              <a:endParaRPr lang="ru-RU"/>
            </a:p>
          </p:txBody>
        </p:sp>
        <p:sp>
          <p:nvSpPr>
            <p:cNvPr id="288791" name="Text Box 23"/>
            <p:cNvSpPr txBox="1">
              <a:spLocks noChangeArrowheads="1"/>
            </p:cNvSpPr>
            <p:nvPr/>
          </p:nvSpPr>
          <p:spPr bwMode="auto">
            <a:xfrm>
              <a:off x="1647" y="3214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S7</a:t>
              </a:r>
              <a:endParaRPr lang="ru-RU"/>
            </a:p>
          </p:txBody>
        </p:sp>
        <p:sp>
          <p:nvSpPr>
            <p:cNvPr id="288792" name="AutoShape 24"/>
            <p:cNvSpPr>
              <a:spLocks/>
            </p:cNvSpPr>
            <p:nvPr/>
          </p:nvSpPr>
          <p:spPr bwMode="auto">
            <a:xfrm>
              <a:off x="1761" y="3460"/>
              <a:ext cx="576" cy="144"/>
            </a:xfrm>
            <a:prstGeom prst="borderCallout1">
              <a:avLst>
                <a:gd name="adj1" fmla="val 50000"/>
                <a:gd name="adj2" fmla="val -8333"/>
                <a:gd name="adj3" fmla="val -2778"/>
                <a:gd name="adj4" fmla="val -100000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/>
            <a:lstStyle/>
            <a:p>
              <a:r>
                <a:rPr lang="en-US" altLang="ja-JP" sz="1000" b="1">
                  <a:latin typeface="Times New Roman" pitchFamily="18" charset="0"/>
                  <a:ea typeface="MS Mincho" pitchFamily="49" charset="-128"/>
                </a:rPr>
                <a:t>Pellet</a:t>
              </a:r>
              <a:r>
                <a:rPr lang="ru-RU" altLang="ja-JP" sz="1000" b="1"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en-US" altLang="ja-JP" sz="1000" b="1">
                  <a:latin typeface="Times New Roman" pitchFamily="18" charset="0"/>
                  <a:ea typeface="MS Mincho" pitchFamily="49" charset="-128"/>
                </a:rPr>
                <a:t>UO</a:t>
              </a:r>
              <a:r>
                <a:rPr lang="en-US" altLang="ja-JP" sz="1000" b="1" baseline="-25000">
                  <a:latin typeface="Times New Roman" pitchFamily="18" charset="0"/>
                  <a:ea typeface="MS Mincho" pitchFamily="49" charset="-128"/>
                </a:rPr>
                <a:t>2</a:t>
              </a:r>
              <a:endParaRPr lang="ru-RU"/>
            </a:p>
          </p:txBody>
        </p:sp>
      </p:grpSp>
      <p:sp>
        <p:nvSpPr>
          <p:cNvPr id="288793" name="Rectangle 25"/>
          <p:cNvSpPr>
            <a:spLocks noChangeArrowheads="1"/>
          </p:cNvSpPr>
          <p:nvPr/>
        </p:nvSpPr>
        <p:spPr bwMode="auto">
          <a:xfrm>
            <a:off x="4751388" y="1736725"/>
            <a:ext cx="422275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Main phases are: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U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0,9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0,1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2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U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0,8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0,2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ja-JP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ja-JP" sz="20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</a:t>
            </a:r>
            <a:r>
              <a:rPr lang="ru-RU" altLang="ja-JP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U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0,4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0,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UO</a:t>
            </a:r>
            <a:r>
              <a:rPr lang="ru-RU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ja-JP" sz="2000"/>
              <a:t> </a:t>
            </a:r>
            <a:endParaRPr lang="en-US" altLang="ja-JP" sz="2000">
              <a:ea typeface="MS PGothic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sz="2000">
              <a:ea typeface="MS PGothic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a typeface="MS PGothic" pitchFamily="34" charset="-128"/>
              </a:rPr>
              <a:t>Other phases are: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ja-JP" sz="2000">
                <a:sym typeface="Symbol" pitchFamily="18" charset="2"/>
              </a:rPr>
              <a:t></a:t>
            </a:r>
            <a:r>
              <a:rPr lang="en-US" altLang="ja-JP" sz="2000">
                <a:ea typeface="MS PGothic" pitchFamily="34" charset="-128"/>
              </a:rPr>
              <a:t>-Zr(O)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Zr(O,C)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1ABC-B264-4878-941F-ADFAF17A7D42}" type="slidenum">
              <a:rPr lang="ru-RU"/>
              <a:pPr/>
              <a:t>14</a:t>
            </a:fld>
            <a:endParaRPr lang="ru-RU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404813"/>
            <a:ext cx="8604250" cy="828675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(7)</a:t>
            </a:r>
            <a:endParaRPr lang="ru-RU" sz="2800" b="1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7063" y="5842000"/>
            <a:ext cx="2916237" cy="538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TOP-3 test</a:t>
            </a:r>
            <a:endParaRPr lang="ru-RU" sz="2400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1763713" y="5265738"/>
            <a:ext cx="49323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of inner vessel wall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9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304925"/>
            <a:ext cx="57959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B08-FEF2-435F-8535-B9CB3E4CC005}" type="slidenum">
              <a:rPr lang="ru-RU"/>
              <a:pPr/>
              <a:t>15</a:t>
            </a:fld>
            <a:endParaRPr lang="ru-RU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68300"/>
            <a:ext cx="8677275" cy="865188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(8)</a:t>
            </a:r>
            <a:endParaRPr lang="ru-RU" sz="2800" b="1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5373688"/>
            <a:ext cx="4186237" cy="4683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Temperature of corium</a:t>
            </a:r>
            <a:endParaRPr lang="ru-RU" sz="2000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2339975" y="5949950"/>
            <a:ext cx="418623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TOP-3 test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0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14463"/>
            <a:ext cx="59753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214-D1CB-47D0-B409-78537E335C88}" type="slidenum">
              <a:rPr lang="ru-RU"/>
              <a:pPr/>
              <a:t>16</a:t>
            </a:fld>
            <a:endParaRPr lang="ru-RU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1325"/>
            <a:ext cx="8605837" cy="827088"/>
          </a:xfrm>
        </p:spPr>
        <p:txBody>
          <a:bodyPr/>
          <a:lstStyle/>
          <a:p>
            <a:r>
              <a:rPr lang="en-US" sz="2800" b="1"/>
              <a:t>Testing of device for decay heat modeling (9)</a:t>
            </a:r>
            <a:endParaRPr lang="ru-RU" sz="2800" b="1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5408613"/>
            <a:ext cx="6624637" cy="6111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Experimental cell disassemble after TOP-3</a:t>
            </a:r>
            <a:endParaRPr lang="ru-RU" sz="2400"/>
          </a:p>
        </p:txBody>
      </p:sp>
      <p:pic>
        <p:nvPicPr>
          <p:cNvPr id="291844" name="Picture 4" descr="fig 4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628775"/>
            <a:ext cx="29845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6" name="Picture 6" descr="Рез_1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65288"/>
            <a:ext cx="3959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62EE-8F46-4F95-B687-C468C456143D}" type="slidenum">
              <a:rPr lang="ru-RU"/>
              <a:pPr/>
              <a:t>17</a:t>
            </a:fld>
            <a:endParaRPr lang="ru-RU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1325"/>
            <a:ext cx="8569325" cy="935038"/>
          </a:xfrm>
        </p:spPr>
        <p:txBody>
          <a:bodyPr/>
          <a:lstStyle/>
          <a:p>
            <a:r>
              <a:rPr lang="en-US" sz="2800" b="1"/>
              <a:t>Testing of device for decay heat modeling (10)</a:t>
            </a:r>
            <a:endParaRPr lang="ru-RU" sz="2800" b="1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088" y="5842000"/>
            <a:ext cx="2782887" cy="538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TOP-3 test</a:t>
            </a:r>
            <a:endParaRPr lang="ru-RU" sz="2400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484438" y="5121275"/>
            <a:ext cx="41417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Scheme of corium sampling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3894" name="Group 6"/>
          <p:cNvGrpSpPr>
            <a:grpSpLocks/>
          </p:cNvGrpSpPr>
          <p:nvPr/>
        </p:nvGrpSpPr>
        <p:grpSpPr bwMode="auto">
          <a:xfrm>
            <a:off x="431800" y="1592263"/>
            <a:ext cx="3887788" cy="3132137"/>
            <a:chOff x="3324" y="1238"/>
            <a:chExt cx="5790" cy="4319"/>
          </a:xfrm>
        </p:grpSpPr>
        <p:pic>
          <p:nvPicPr>
            <p:cNvPr id="293895" name="Picture 7" descr="Слиток реза1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238"/>
              <a:ext cx="5773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3896" name="Freeform 8"/>
            <p:cNvSpPr>
              <a:spLocks noChangeAspect="1"/>
            </p:cNvSpPr>
            <p:nvPr/>
          </p:nvSpPr>
          <p:spPr bwMode="auto">
            <a:xfrm>
              <a:off x="3324" y="2898"/>
              <a:ext cx="965" cy="621"/>
            </a:xfrm>
            <a:custGeom>
              <a:avLst/>
              <a:gdLst>
                <a:gd name="T0" fmla="*/ 110 w 965"/>
                <a:gd name="T1" fmla="*/ 76 h 621"/>
                <a:gd name="T2" fmla="*/ 34 w 965"/>
                <a:gd name="T3" fmla="*/ 354 h 621"/>
                <a:gd name="T4" fmla="*/ 313 w 965"/>
                <a:gd name="T5" fmla="*/ 519 h 621"/>
                <a:gd name="T6" fmla="*/ 546 w 965"/>
                <a:gd name="T7" fmla="*/ 447 h 621"/>
                <a:gd name="T8" fmla="*/ 666 w 965"/>
                <a:gd name="T9" fmla="*/ 402 h 621"/>
                <a:gd name="T10" fmla="*/ 871 w 965"/>
                <a:gd name="T11" fmla="*/ 291 h 621"/>
                <a:gd name="T12" fmla="*/ 922 w 965"/>
                <a:gd name="T13" fmla="*/ 63 h 621"/>
                <a:gd name="T14" fmla="*/ 871 w 965"/>
                <a:gd name="T15" fmla="*/ 0 h 621"/>
                <a:gd name="T16" fmla="*/ 110 w 965"/>
                <a:gd name="T17" fmla="*/ 7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" h="621">
                  <a:moveTo>
                    <a:pt x="110" y="76"/>
                  </a:moveTo>
                  <a:cubicBezTo>
                    <a:pt x="100" y="129"/>
                    <a:pt x="0" y="280"/>
                    <a:pt x="34" y="354"/>
                  </a:cubicBezTo>
                  <a:cubicBezTo>
                    <a:pt x="18" y="621"/>
                    <a:pt x="40" y="532"/>
                    <a:pt x="313" y="519"/>
                  </a:cubicBezTo>
                  <a:cubicBezTo>
                    <a:pt x="398" y="535"/>
                    <a:pt x="487" y="466"/>
                    <a:pt x="546" y="447"/>
                  </a:cubicBezTo>
                  <a:cubicBezTo>
                    <a:pt x="556" y="422"/>
                    <a:pt x="662" y="405"/>
                    <a:pt x="666" y="402"/>
                  </a:cubicBezTo>
                  <a:cubicBezTo>
                    <a:pt x="745" y="349"/>
                    <a:pt x="760" y="300"/>
                    <a:pt x="871" y="291"/>
                  </a:cubicBezTo>
                  <a:cubicBezTo>
                    <a:pt x="965" y="228"/>
                    <a:pt x="938" y="196"/>
                    <a:pt x="922" y="63"/>
                  </a:cubicBezTo>
                  <a:cubicBezTo>
                    <a:pt x="917" y="26"/>
                    <a:pt x="905" y="15"/>
                    <a:pt x="871" y="0"/>
                  </a:cubicBezTo>
                  <a:cubicBezTo>
                    <a:pt x="736" y="2"/>
                    <a:pt x="250" y="17"/>
                    <a:pt x="110" y="7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897" name="Freeform 9"/>
            <p:cNvSpPr>
              <a:spLocks noChangeAspect="1"/>
            </p:cNvSpPr>
            <p:nvPr/>
          </p:nvSpPr>
          <p:spPr bwMode="auto">
            <a:xfrm>
              <a:off x="5705" y="2288"/>
              <a:ext cx="1180" cy="819"/>
            </a:xfrm>
            <a:custGeom>
              <a:avLst/>
              <a:gdLst>
                <a:gd name="T0" fmla="*/ 25 w 1180"/>
                <a:gd name="T1" fmla="*/ 412 h 819"/>
                <a:gd name="T2" fmla="*/ 265 w 1180"/>
                <a:gd name="T3" fmla="*/ 202 h 819"/>
                <a:gd name="T4" fmla="*/ 700 w 1180"/>
                <a:gd name="T5" fmla="*/ 22 h 819"/>
                <a:gd name="T6" fmla="*/ 1030 w 1180"/>
                <a:gd name="T7" fmla="*/ 67 h 819"/>
                <a:gd name="T8" fmla="*/ 1120 w 1180"/>
                <a:gd name="T9" fmla="*/ 277 h 819"/>
                <a:gd name="T10" fmla="*/ 670 w 1180"/>
                <a:gd name="T11" fmla="*/ 427 h 819"/>
                <a:gd name="T12" fmla="*/ 115 w 1180"/>
                <a:gd name="T13" fmla="*/ 817 h 819"/>
                <a:gd name="T14" fmla="*/ 25 w 1180"/>
                <a:gd name="T15" fmla="*/ 4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0" h="819">
                  <a:moveTo>
                    <a:pt x="25" y="412"/>
                  </a:moveTo>
                  <a:cubicBezTo>
                    <a:pt x="50" y="309"/>
                    <a:pt x="152" y="267"/>
                    <a:pt x="265" y="202"/>
                  </a:cubicBezTo>
                  <a:cubicBezTo>
                    <a:pt x="378" y="137"/>
                    <a:pt x="573" y="44"/>
                    <a:pt x="700" y="22"/>
                  </a:cubicBezTo>
                  <a:cubicBezTo>
                    <a:pt x="827" y="0"/>
                    <a:pt x="960" y="25"/>
                    <a:pt x="1030" y="67"/>
                  </a:cubicBezTo>
                  <a:cubicBezTo>
                    <a:pt x="1100" y="109"/>
                    <a:pt x="1180" y="217"/>
                    <a:pt x="1120" y="277"/>
                  </a:cubicBezTo>
                  <a:cubicBezTo>
                    <a:pt x="1060" y="337"/>
                    <a:pt x="837" y="337"/>
                    <a:pt x="670" y="427"/>
                  </a:cubicBezTo>
                  <a:cubicBezTo>
                    <a:pt x="503" y="517"/>
                    <a:pt x="222" y="819"/>
                    <a:pt x="115" y="817"/>
                  </a:cubicBezTo>
                  <a:cubicBezTo>
                    <a:pt x="8" y="815"/>
                    <a:pt x="0" y="515"/>
                    <a:pt x="25" y="412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898" name="Freeform 10"/>
            <p:cNvSpPr>
              <a:spLocks noChangeAspect="1"/>
            </p:cNvSpPr>
            <p:nvPr/>
          </p:nvSpPr>
          <p:spPr bwMode="auto">
            <a:xfrm>
              <a:off x="7091" y="2562"/>
              <a:ext cx="1617" cy="1251"/>
            </a:xfrm>
            <a:custGeom>
              <a:avLst/>
              <a:gdLst>
                <a:gd name="T0" fmla="*/ 1006 w 1617"/>
                <a:gd name="T1" fmla="*/ 81 h 1251"/>
                <a:gd name="T2" fmla="*/ 1401 w 1617"/>
                <a:gd name="T3" fmla="*/ 0 h 1251"/>
                <a:gd name="T4" fmla="*/ 1564 w 1617"/>
                <a:gd name="T5" fmla="*/ 216 h 1251"/>
                <a:gd name="T6" fmla="*/ 1617 w 1617"/>
                <a:gd name="T7" fmla="*/ 338 h 1251"/>
                <a:gd name="T8" fmla="*/ 1576 w 1617"/>
                <a:gd name="T9" fmla="*/ 583 h 1251"/>
                <a:gd name="T10" fmla="*/ 1454 w 1617"/>
                <a:gd name="T11" fmla="*/ 746 h 1251"/>
                <a:gd name="T12" fmla="*/ 1088 w 1617"/>
                <a:gd name="T13" fmla="*/ 884 h 1251"/>
                <a:gd name="T14" fmla="*/ 831 w 1617"/>
                <a:gd name="T15" fmla="*/ 978 h 1251"/>
                <a:gd name="T16" fmla="*/ 652 w 1617"/>
                <a:gd name="T17" fmla="*/ 1088 h 1251"/>
                <a:gd name="T18" fmla="*/ 546 w 1617"/>
                <a:gd name="T19" fmla="*/ 1182 h 1251"/>
                <a:gd name="T20" fmla="*/ 407 w 1617"/>
                <a:gd name="T21" fmla="*/ 1251 h 1251"/>
                <a:gd name="T22" fmla="*/ 204 w 1617"/>
                <a:gd name="T23" fmla="*/ 1169 h 1251"/>
                <a:gd name="T24" fmla="*/ 0 w 1617"/>
                <a:gd name="T25" fmla="*/ 1088 h 1251"/>
                <a:gd name="T26" fmla="*/ 41 w 1617"/>
                <a:gd name="T27" fmla="*/ 868 h 1251"/>
                <a:gd name="T28" fmla="*/ 367 w 1617"/>
                <a:gd name="T29" fmla="*/ 680 h 1251"/>
                <a:gd name="T30" fmla="*/ 570 w 1617"/>
                <a:gd name="T31" fmla="*/ 530 h 1251"/>
                <a:gd name="T32" fmla="*/ 1006 w 1617"/>
                <a:gd name="T33" fmla="*/ 8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7" h="1251">
                  <a:moveTo>
                    <a:pt x="1006" y="81"/>
                  </a:moveTo>
                  <a:lnTo>
                    <a:pt x="1401" y="0"/>
                  </a:lnTo>
                  <a:lnTo>
                    <a:pt x="1564" y="216"/>
                  </a:lnTo>
                  <a:lnTo>
                    <a:pt x="1617" y="338"/>
                  </a:lnTo>
                  <a:lnTo>
                    <a:pt x="1576" y="583"/>
                  </a:lnTo>
                  <a:lnTo>
                    <a:pt x="1454" y="746"/>
                  </a:lnTo>
                  <a:lnTo>
                    <a:pt x="1088" y="884"/>
                  </a:lnTo>
                  <a:lnTo>
                    <a:pt x="831" y="978"/>
                  </a:lnTo>
                  <a:lnTo>
                    <a:pt x="652" y="1088"/>
                  </a:lnTo>
                  <a:lnTo>
                    <a:pt x="546" y="1182"/>
                  </a:lnTo>
                  <a:lnTo>
                    <a:pt x="407" y="1251"/>
                  </a:lnTo>
                  <a:lnTo>
                    <a:pt x="204" y="1169"/>
                  </a:lnTo>
                  <a:lnTo>
                    <a:pt x="0" y="1088"/>
                  </a:lnTo>
                  <a:lnTo>
                    <a:pt x="41" y="868"/>
                  </a:lnTo>
                  <a:lnTo>
                    <a:pt x="367" y="680"/>
                  </a:lnTo>
                  <a:lnTo>
                    <a:pt x="570" y="530"/>
                  </a:lnTo>
                  <a:lnTo>
                    <a:pt x="1006" y="81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899" name="Freeform 11"/>
            <p:cNvSpPr>
              <a:spLocks noChangeAspect="1"/>
            </p:cNvSpPr>
            <p:nvPr/>
          </p:nvSpPr>
          <p:spPr bwMode="auto">
            <a:xfrm>
              <a:off x="4836" y="4349"/>
              <a:ext cx="1051" cy="624"/>
            </a:xfrm>
            <a:custGeom>
              <a:avLst/>
              <a:gdLst>
                <a:gd name="T0" fmla="*/ 456 w 1051"/>
                <a:gd name="T1" fmla="*/ 0 h 624"/>
                <a:gd name="T2" fmla="*/ 997 w 1051"/>
                <a:gd name="T3" fmla="*/ 14 h 624"/>
                <a:gd name="T4" fmla="*/ 1051 w 1051"/>
                <a:gd name="T5" fmla="*/ 136 h 624"/>
                <a:gd name="T6" fmla="*/ 956 w 1051"/>
                <a:gd name="T7" fmla="*/ 299 h 624"/>
                <a:gd name="T8" fmla="*/ 780 w 1051"/>
                <a:gd name="T9" fmla="*/ 461 h 624"/>
                <a:gd name="T10" fmla="*/ 522 w 1051"/>
                <a:gd name="T11" fmla="*/ 475 h 624"/>
                <a:gd name="T12" fmla="*/ 157 w 1051"/>
                <a:gd name="T13" fmla="*/ 624 h 624"/>
                <a:gd name="T14" fmla="*/ 9 w 1051"/>
                <a:gd name="T15" fmla="*/ 391 h 624"/>
                <a:gd name="T16" fmla="*/ 103 w 1051"/>
                <a:gd name="T17" fmla="*/ 122 h 624"/>
                <a:gd name="T18" fmla="*/ 456 w 1051"/>
                <a:gd name="T1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1" h="624">
                  <a:moveTo>
                    <a:pt x="456" y="0"/>
                  </a:moveTo>
                  <a:cubicBezTo>
                    <a:pt x="930" y="9"/>
                    <a:pt x="530" y="3"/>
                    <a:pt x="997" y="14"/>
                  </a:cubicBezTo>
                  <a:cubicBezTo>
                    <a:pt x="1017" y="75"/>
                    <a:pt x="992" y="116"/>
                    <a:pt x="1051" y="136"/>
                  </a:cubicBezTo>
                  <a:cubicBezTo>
                    <a:pt x="1046" y="226"/>
                    <a:pt x="983" y="212"/>
                    <a:pt x="956" y="299"/>
                  </a:cubicBezTo>
                  <a:cubicBezTo>
                    <a:pt x="949" y="321"/>
                    <a:pt x="786" y="461"/>
                    <a:pt x="780" y="461"/>
                  </a:cubicBezTo>
                  <a:cubicBezTo>
                    <a:pt x="714" y="505"/>
                    <a:pt x="597" y="456"/>
                    <a:pt x="522" y="475"/>
                  </a:cubicBezTo>
                  <a:cubicBezTo>
                    <a:pt x="392" y="562"/>
                    <a:pt x="313" y="615"/>
                    <a:pt x="157" y="624"/>
                  </a:cubicBezTo>
                  <a:cubicBezTo>
                    <a:pt x="89" y="610"/>
                    <a:pt x="18" y="475"/>
                    <a:pt x="9" y="391"/>
                  </a:cubicBezTo>
                  <a:cubicBezTo>
                    <a:pt x="0" y="307"/>
                    <a:pt x="28" y="187"/>
                    <a:pt x="103" y="122"/>
                  </a:cubicBezTo>
                  <a:cubicBezTo>
                    <a:pt x="103" y="122"/>
                    <a:pt x="456" y="0"/>
                    <a:pt x="456" y="0"/>
                  </a:cubicBez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00" name="Freeform 12"/>
            <p:cNvSpPr>
              <a:spLocks noChangeAspect="1"/>
            </p:cNvSpPr>
            <p:nvPr/>
          </p:nvSpPr>
          <p:spPr bwMode="auto">
            <a:xfrm>
              <a:off x="7888" y="3911"/>
              <a:ext cx="1007" cy="701"/>
            </a:xfrm>
            <a:custGeom>
              <a:avLst/>
              <a:gdLst>
                <a:gd name="T0" fmla="*/ 114 w 1483"/>
                <a:gd name="T1" fmla="*/ 456 h 1033"/>
                <a:gd name="T2" fmla="*/ 474 w 1483"/>
                <a:gd name="T3" fmla="*/ 56 h 1033"/>
                <a:gd name="T4" fmla="*/ 734 w 1483"/>
                <a:gd name="T5" fmla="*/ 213 h 1033"/>
                <a:gd name="T6" fmla="*/ 1094 w 1483"/>
                <a:gd name="T7" fmla="*/ 53 h 1033"/>
                <a:gd name="T8" fmla="*/ 1154 w 1483"/>
                <a:gd name="T9" fmla="*/ 476 h 1033"/>
                <a:gd name="T10" fmla="*/ 1434 w 1483"/>
                <a:gd name="T11" fmla="*/ 593 h 1033"/>
                <a:gd name="T12" fmla="*/ 1414 w 1483"/>
                <a:gd name="T13" fmla="*/ 896 h 1033"/>
                <a:gd name="T14" fmla="*/ 1174 w 1483"/>
                <a:gd name="T15" fmla="*/ 916 h 1033"/>
                <a:gd name="T16" fmla="*/ 894 w 1483"/>
                <a:gd name="T17" fmla="*/ 1033 h 1033"/>
                <a:gd name="T18" fmla="*/ 534 w 1483"/>
                <a:gd name="T19" fmla="*/ 936 h 1033"/>
                <a:gd name="T20" fmla="*/ 354 w 1483"/>
                <a:gd name="T21" fmla="*/ 876 h 1033"/>
                <a:gd name="T22" fmla="*/ 134 w 1483"/>
                <a:gd name="T23" fmla="*/ 856 h 1033"/>
                <a:gd name="T24" fmla="*/ 94 w 1483"/>
                <a:gd name="T25" fmla="*/ 796 h 1033"/>
                <a:gd name="T26" fmla="*/ 54 w 1483"/>
                <a:gd name="T27" fmla="*/ 676 h 1033"/>
                <a:gd name="T28" fmla="*/ 114 w 1483"/>
                <a:gd name="T29" fmla="*/ 456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3" h="1033">
                  <a:moveTo>
                    <a:pt x="114" y="456"/>
                  </a:moveTo>
                  <a:cubicBezTo>
                    <a:pt x="184" y="353"/>
                    <a:pt x="367" y="106"/>
                    <a:pt x="474" y="56"/>
                  </a:cubicBezTo>
                  <a:cubicBezTo>
                    <a:pt x="576" y="65"/>
                    <a:pt x="640" y="182"/>
                    <a:pt x="734" y="213"/>
                  </a:cubicBezTo>
                  <a:cubicBezTo>
                    <a:pt x="844" y="230"/>
                    <a:pt x="1027" y="0"/>
                    <a:pt x="1094" y="53"/>
                  </a:cubicBezTo>
                  <a:cubicBezTo>
                    <a:pt x="1170" y="129"/>
                    <a:pt x="1086" y="394"/>
                    <a:pt x="1154" y="476"/>
                  </a:cubicBezTo>
                  <a:cubicBezTo>
                    <a:pt x="1214" y="548"/>
                    <a:pt x="1434" y="593"/>
                    <a:pt x="1434" y="593"/>
                  </a:cubicBezTo>
                  <a:cubicBezTo>
                    <a:pt x="1427" y="720"/>
                    <a:pt x="1483" y="790"/>
                    <a:pt x="1414" y="896"/>
                  </a:cubicBezTo>
                  <a:cubicBezTo>
                    <a:pt x="1370" y="963"/>
                    <a:pt x="1253" y="903"/>
                    <a:pt x="1174" y="916"/>
                  </a:cubicBezTo>
                  <a:cubicBezTo>
                    <a:pt x="1132" y="923"/>
                    <a:pt x="894" y="1033"/>
                    <a:pt x="894" y="1033"/>
                  </a:cubicBezTo>
                  <a:cubicBezTo>
                    <a:pt x="721" y="1026"/>
                    <a:pt x="707" y="952"/>
                    <a:pt x="534" y="936"/>
                  </a:cubicBezTo>
                  <a:cubicBezTo>
                    <a:pt x="471" y="930"/>
                    <a:pt x="417" y="882"/>
                    <a:pt x="354" y="876"/>
                  </a:cubicBezTo>
                  <a:cubicBezTo>
                    <a:pt x="281" y="869"/>
                    <a:pt x="207" y="863"/>
                    <a:pt x="134" y="856"/>
                  </a:cubicBezTo>
                  <a:cubicBezTo>
                    <a:pt x="121" y="836"/>
                    <a:pt x="104" y="818"/>
                    <a:pt x="94" y="796"/>
                  </a:cubicBezTo>
                  <a:cubicBezTo>
                    <a:pt x="77" y="757"/>
                    <a:pt x="54" y="676"/>
                    <a:pt x="54" y="676"/>
                  </a:cubicBezTo>
                  <a:cubicBezTo>
                    <a:pt x="75" y="443"/>
                    <a:pt x="0" y="456"/>
                    <a:pt x="114" y="45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01" name="AutoShape 13"/>
            <p:cNvSpPr>
              <a:spLocks noChangeAspect="1"/>
            </p:cNvSpPr>
            <p:nvPr/>
          </p:nvSpPr>
          <p:spPr bwMode="auto">
            <a:xfrm>
              <a:off x="6767" y="4742"/>
              <a:ext cx="558" cy="306"/>
            </a:xfrm>
            <a:prstGeom prst="borderCallout1">
              <a:avLst>
                <a:gd name="adj1" fmla="val 40000"/>
                <a:gd name="adj2" fmla="val 114597"/>
                <a:gd name="adj3" fmla="val -98667"/>
                <a:gd name="adj4" fmla="val 245741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S2</a:t>
              </a:r>
              <a:endParaRPr lang="ru-RU"/>
            </a:p>
          </p:txBody>
        </p:sp>
        <p:sp>
          <p:nvSpPr>
            <p:cNvPr id="293902" name="AutoShape 14"/>
            <p:cNvSpPr>
              <a:spLocks noChangeAspect="1"/>
            </p:cNvSpPr>
            <p:nvPr/>
          </p:nvSpPr>
          <p:spPr bwMode="auto">
            <a:xfrm>
              <a:off x="6657" y="2868"/>
              <a:ext cx="558" cy="305"/>
            </a:xfrm>
            <a:prstGeom prst="borderCallout1">
              <a:avLst>
                <a:gd name="adj1" fmla="val 40000"/>
                <a:gd name="adj2" fmla="val 114597"/>
                <a:gd name="adj3" fmla="val 119111"/>
                <a:gd name="adj4" fmla="val 245741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S1</a:t>
              </a:r>
              <a:endParaRPr lang="ru-RU"/>
            </a:p>
          </p:txBody>
        </p:sp>
        <p:sp>
          <p:nvSpPr>
            <p:cNvPr id="293903" name="AutoShape 15"/>
            <p:cNvSpPr>
              <a:spLocks noChangeAspect="1"/>
            </p:cNvSpPr>
            <p:nvPr/>
          </p:nvSpPr>
          <p:spPr bwMode="auto">
            <a:xfrm>
              <a:off x="6266" y="1975"/>
              <a:ext cx="680" cy="306"/>
            </a:xfrm>
            <a:prstGeom prst="borderCallout1">
              <a:avLst>
                <a:gd name="adj1" fmla="val 58824"/>
                <a:gd name="adj2" fmla="val -17648"/>
                <a:gd name="adj3" fmla="val 296079"/>
                <a:gd name="adj4" fmla="val -51324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S3</a:t>
              </a:r>
              <a:endParaRPr lang="ru-RU"/>
            </a:p>
          </p:txBody>
        </p:sp>
        <p:sp>
          <p:nvSpPr>
            <p:cNvPr id="293904" name="AutoShape 16"/>
            <p:cNvSpPr>
              <a:spLocks noChangeAspect="1"/>
            </p:cNvSpPr>
            <p:nvPr/>
          </p:nvSpPr>
          <p:spPr bwMode="auto">
            <a:xfrm>
              <a:off x="5808" y="5170"/>
              <a:ext cx="694" cy="305"/>
            </a:xfrm>
            <a:prstGeom prst="borderCallout1">
              <a:avLst>
                <a:gd name="adj1" fmla="val 59019"/>
                <a:gd name="adj2" fmla="val -17292"/>
                <a:gd name="adj3" fmla="val -167542"/>
                <a:gd name="adj4" fmla="val -62824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S6</a:t>
              </a:r>
              <a:endParaRPr lang="ru-RU"/>
            </a:p>
          </p:txBody>
        </p:sp>
        <p:sp>
          <p:nvSpPr>
            <p:cNvPr id="293905" name="Freeform 17"/>
            <p:cNvSpPr>
              <a:spLocks noChangeAspect="1"/>
            </p:cNvSpPr>
            <p:nvPr/>
          </p:nvSpPr>
          <p:spPr bwMode="auto">
            <a:xfrm>
              <a:off x="3879" y="3315"/>
              <a:ext cx="862" cy="797"/>
            </a:xfrm>
            <a:custGeom>
              <a:avLst/>
              <a:gdLst>
                <a:gd name="T0" fmla="*/ 111 w 862"/>
                <a:gd name="T1" fmla="*/ 60 h 797"/>
                <a:gd name="T2" fmla="*/ 33 w 862"/>
                <a:gd name="T3" fmla="*/ 313 h 797"/>
                <a:gd name="T4" fmla="*/ 0 w 862"/>
                <a:gd name="T5" fmla="*/ 446 h 797"/>
                <a:gd name="T6" fmla="*/ 51 w 862"/>
                <a:gd name="T7" fmla="*/ 675 h 797"/>
                <a:gd name="T8" fmla="*/ 216 w 862"/>
                <a:gd name="T9" fmla="*/ 750 h 797"/>
                <a:gd name="T10" fmla="*/ 535 w 862"/>
                <a:gd name="T11" fmla="*/ 747 h 797"/>
                <a:gd name="T12" fmla="*/ 770 w 862"/>
                <a:gd name="T13" fmla="*/ 547 h 797"/>
                <a:gd name="T14" fmla="*/ 854 w 862"/>
                <a:gd name="T15" fmla="*/ 280 h 797"/>
                <a:gd name="T16" fmla="*/ 720 w 862"/>
                <a:gd name="T17" fmla="*/ 63 h 797"/>
                <a:gd name="T18" fmla="*/ 366 w 862"/>
                <a:gd name="T19" fmla="*/ 0 h 797"/>
                <a:gd name="T20" fmla="*/ 111 w 862"/>
                <a:gd name="T21" fmla="*/ 6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797">
                  <a:moveTo>
                    <a:pt x="111" y="60"/>
                  </a:moveTo>
                  <a:cubicBezTo>
                    <a:pt x="95" y="102"/>
                    <a:pt x="47" y="255"/>
                    <a:pt x="33" y="313"/>
                  </a:cubicBezTo>
                  <a:cubicBezTo>
                    <a:pt x="24" y="358"/>
                    <a:pt x="0" y="446"/>
                    <a:pt x="0" y="446"/>
                  </a:cubicBezTo>
                  <a:cubicBezTo>
                    <a:pt x="6" y="574"/>
                    <a:pt x="2" y="557"/>
                    <a:pt x="51" y="675"/>
                  </a:cubicBezTo>
                  <a:cubicBezTo>
                    <a:pt x="111" y="675"/>
                    <a:pt x="166" y="750"/>
                    <a:pt x="216" y="750"/>
                  </a:cubicBezTo>
                  <a:cubicBezTo>
                    <a:pt x="314" y="747"/>
                    <a:pt x="435" y="797"/>
                    <a:pt x="535" y="747"/>
                  </a:cubicBezTo>
                  <a:cubicBezTo>
                    <a:pt x="571" y="699"/>
                    <a:pt x="731" y="607"/>
                    <a:pt x="770" y="547"/>
                  </a:cubicBezTo>
                  <a:cubicBezTo>
                    <a:pt x="812" y="457"/>
                    <a:pt x="862" y="361"/>
                    <a:pt x="854" y="280"/>
                  </a:cubicBezTo>
                  <a:cubicBezTo>
                    <a:pt x="839" y="216"/>
                    <a:pt x="808" y="68"/>
                    <a:pt x="720" y="63"/>
                  </a:cubicBezTo>
                  <a:cubicBezTo>
                    <a:pt x="575" y="53"/>
                    <a:pt x="511" y="13"/>
                    <a:pt x="366" y="0"/>
                  </a:cubicBezTo>
                  <a:cubicBezTo>
                    <a:pt x="260" y="6"/>
                    <a:pt x="153" y="16"/>
                    <a:pt x="111" y="60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06" name="AutoShape 18"/>
            <p:cNvSpPr>
              <a:spLocks noChangeAspect="1"/>
            </p:cNvSpPr>
            <p:nvPr/>
          </p:nvSpPr>
          <p:spPr bwMode="auto">
            <a:xfrm>
              <a:off x="4524" y="2266"/>
              <a:ext cx="521" cy="285"/>
            </a:xfrm>
            <a:prstGeom prst="borderCallout1">
              <a:avLst>
                <a:gd name="adj1" fmla="val 63157"/>
                <a:gd name="adj2" fmla="val -23032"/>
                <a:gd name="adj3" fmla="val 290875"/>
                <a:gd name="adj4" fmla="val -111708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1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S4</a:t>
              </a:r>
              <a:endParaRPr lang="ru-RU"/>
            </a:p>
          </p:txBody>
        </p:sp>
        <p:sp>
          <p:nvSpPr>
            <p:cNvPr id="293907" name="AutoShape 19"/>
            <p:cNvSpPr>
              <a:spLocks noChangeAspect="1"/>
            </p:cNvSpPr>
            <p:nvPr/>
          </p:nvSpPr>
          <p:spPr bwMode="auto">
            <a:xfrm>
              <a:off x="3396" y="4258"/>
              <a:ext cx="545" cy="327"/>
            </a:xfrm>
            <a:prstGeom prst="borderCallout1">
              <a:avLst>
                <a:gd name="adj1" fmla="val 55046"/>
                <a:gd name="adj2" fmla="val 122019"/>
                <a:gd name="adj3" fmla="val -116208"/>
                <a:gd name="adj4" fmla="val 140551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S5</a:t>
              </a:r>
              <a:endParaRPr lang="ru-RU"/>
            </a:p>
          </p:txBody>
        </p:sp>
      </p:grpSp>
      <p:grpSp>
        <p:nvGrpSpPr>
          <p:cNvPr id="293908" name="Group 20"/>
          <p:cNvGrpSpPr>
            <a:grpSpLocks/>
          </p:cNvGrpSpPr>
          <p:nvPr/>
        </p:nvGrpSpPr>
        <p:grpSpPr bwMode="auto">
          <a:xfrm>
            <a:off x="4716463" y="1557338"/>
            <a:ext cx="3887787" cy="3167062"/>
            <a:chOff x="3543" y="5831"/>
            <a:chExt cx="5380" cy="4140"/>
          </a:xfrm>
        </p:grpSpPr>
        <p:grpSp>
          <p:nvGrpSpPr>
            <p:cNvPr id="293909" name="Group 21"/>
            <p:cNvGrpSpPr>
              <a:grpSpLocks/>
            </p:cNvGrpSpPr>
            <p:nvPr/>
          </p:nvGrpSpPr>
          <p:grpSpPr bwMode="auto">
            <a:xfrm>
              <a:off x="3543" y="5831"/>
              <a:ext cx="5380" cy="4140"/>
              <a:chOff x="3546" y="5834"/>
              <a:chExt cx="5380" cy="4140"/>
            </a:xfrm>
          </p:grpSpPr>
          <p:pic>
            <p:nvPicPr>
              <p:cNvPr id="293910" name="Picture 22" descr="Слиток реза1_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" y="5834"/>
                <a:ext cx="5380" cy="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911" name="Freeform 23"/>
              <p:cNvSpPr>
                <a:spLocks noChangeAspect="1"/>
              </p:cNvSpPr>
              <p:nvPr/>
            </p:nvSpPr>
            <p:spPr bwMode="auto">
              <a:xfrm>
                <a:off x="5257" y="6538"/>
                <a:ext cx="975" cy="433"/>
              </a:xfrm>
              <a:custGeom>
                <a:avLst/>
                <a:gdLst>
                  <a:gd name="T0" fmla="*/ 130 w 1538"/>
                  <a:gd name="T1" fmla="*/ 0 h 685"/>
                  <a:gd name="T2" fmla="*/ 1390 w 1538"/>
                  <a:gd name="T3" fmla="*/ 520 h 685"/>
                  <a:gd name="T4" fmla="*/ 1510 w 1538"/>
                  <a:gd name="T5" fmla="*/ 580 h 685"/>
                  <a:gd name="T6" fmla="*/ 1530 w 1538"/>
                  <a:gd name="T7" fmla="*/ 640 h 685"/>
                  <a:gd name="T8" fmla="*/ 1470 w 1538"/>
                  <a:gd name="T9" fmla="*/ 680 h 685"/>
                  <a:gd name="T10" fmla="*/ 1270 w 1538"/>
                  <a:gd name="T11" fmla="*/ 660 h 685"/>
                  <a:gd name="T12" fmla="*/ 610 w 1538"/>
                  <a:gd name="T13" fmla="*/ 440 h 685"/>
                  <a:gd name="T14" fmla="*/ 290 w 1538"/>
                  <a:gd name="T15" fmla="*/ 340 h 685"/>
                  <a:gd name="T16" fmla="*/ 70 w 1538"/>
                  <a:gd name="T17" fmla="*/ 220 h 685"/>
                  <a:gd name="T18" fmla="*/ 10 w 1538"/>
                  <a:gd name="T19" fmla="*/ 40 h 685"/>
                  <a:gd name="T20" fmla="*/ 130 w 1538"/>
                  <a:gd name="T21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8" h="685">
                    <a:moveTo>
                      <a:pt x="130" y="0"/>
                    </a:moveTo>
                    <a:cubicBezTo>
                      <a:pt x="360" y="80"/>
                      <a:pt x="1160" y="423"/>
                      <a:pt x="1390" y="520"/>
                    </a:cubicBezTo>
                    <a:cubicBezTo>
                      <a:pt x="1473" y="548"/>
                      <a:pt x="1432" y="528"/>
                      <a:pt x="1510" y="580"/>
                    </a:cubicBezTo>
                    <a:cubicBezTo>
                      <a:pt x="1517" y="600"/>
                      <a:pt x="1538" y="620"/>
                      <a:pt x="1530" y="640"/>
                    </a:cubicBezTo>
                    <a:cubicBezTo>
                      <a:pt x="1521" y="662"/>
                      <a:pt x="1494" y="678"/>
                      <a:pt x="1470" y="680"/>
                    </a:cubicBezTo>
                    <a:cubicBezTo>
                      <a:pt x="1403" y="685"/>
                      <a:pt x="1337" y="667"/>
                      <a:pt x="1270" y="660"/>
                    </a:cubicBezTo>
                    <a:cubicBezTo>
                      <a:pt x="1054" y="588"/>
                      <a:pt x="830" y="495"/>
                      <a:pt x="610" y="440"/>
                    </a:cubicBezTo>
                    <a:cubicBezTo>
                      <a:pt x="447" y="387"/>
                      <a:pt x="353" y="360"/>
                      <a:pt x="290" y="340"/>
                    </a:cubicBezTo>
                    <a:cubicBezTo>
                      <a:pt x="200" y="303"/>
                      <a:pt x="110" y="250"/>
                      <a:pt x="70" y="220"/>
                    </a:cubicBezTo>
                    <a:cubicBezTo>
                      <a:pt x="23" y="170"/>
                      <a:pt x="0" y="77"/>
                      <a:pt x="10" y="40"/>
                    </a:cubicBezTo>
                    <a:cubicBezTo>
                      <a:pt x="42" y="13"/>
                      <a:pt x="90" y="13"/>
                      <a:pt x="13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3912" name="AutoShape 24"/>
              <p:cNvSpPr>
                <a:spLocks noChangeAspect="1"/>
              </p:cNvSpPr>
              <p:nvPr/>
            </p:nvSpPr>
            <p:spPr bwMode="auto">
              <a:xfrm>
                <a:off x="4665" y="7019"/>
                <a:ext cx="522" cy="284"/>
              </a:xfrm>
              <a:prstGeom prst="borderCallout1">
                <a:avLst>
                  <a:gd name="adj1" fmla="val 63380"/>
                  <a:gd name="adj2" fmla="val 122991"/>
                  <a:gd name="adj3" fmla="val -44366"/>
                  <a:gd name="adj4" fmla="val 200000"/>
                </a:avLst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ja-JP" sz="1200" b="1">
                    <a:solidFill>
                      <a:srgbClr val="FFFF00"/>
                    </a:solidFill>
                    <a:latin typeface="Times New Roman" pitchFamily="18" charset="0"/>
                    <a:ea typeface="MS Mincho" pitchFamily="49" charset="-128"/>
                  </a:rPr>
                  <a:t>S7</a:t>
                </a:r>
                <a:endParaRPr lang="ru-RU"/>
              </a:p>
            </p:txBody>
          </p:sp>
        </p:grpSp>
        <p:sp>
          <p:nvSpPr>
            <p:cNvPr id="293913" name="AutoShape 25"/>
            <p:cNvSpPr>
              <a:spLocks noChangeAspect="1"/>
            </p:cNvSpPr>
            <p:nvPr/>
          </p:nvSpPr>
          <p:spPr bwMode="auto">
            <a:xfrm>
              <a:off x="6807" y="8999"/>
              <a:ext cx="522" cy="284"/>
            </a:xfrm>
            <a:prstGeom prst="borderCallout1">
              <a:avLst>
                <a:gd name="adj1" fmla="val 63380"/>
                <a:gd name="adj2" fmla="val 122991"/>
                <a:gd name="adj3" fmla="val 141551"/>
                <a:gd name="adj4" fmla="val 211495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ja-JP" sz="1200" b="1">
                  <a:solidFill>
                    <a:srgbClr val="FFFF00"/>
                  </a:solidFill>
                  <a:latin typeface="Times New Roman" pitchFamily="18" charset="0"/>
                  <a:ea typeface="MS Mincho" pitchFamily="49" charset="-128"/>
                </a:rPr>
                <a:t>S8</a:t>
              </a:r>
              <a:endParaRPr lang="ru-RU"/>
            </a:p>
          </p:txBody>
        </p:sp>
        <p:sp>
          <p:nvSpPr>
            <p:cNvPr id="293914" name="Freeform 26"/>
            <p:cNvSpPr>
              <a:spLocks noChangeAspect="1"/>
            </p:cNvSpPr>
            <p:nvPr/>
          </p:nvSpPr>
          <p:spPr bwMode="auto">
            <a:xfrm>
              <a:off x="7816" y="9277"/>
              <a:ext cx="1052" cy="523"/>
            </a:xfrm>
            <a:custGeom>
              <a:avLst/>
              <a:gdLst>
                <a:gd name="T0" fmla="*/ 434 w 1052"/>
                <a:gd name="T1" fmla="*/ 38 h 523"/>
                <a:gd name="T2" fmla="*/ 884 w 1052"/>
                <a:gd name="T3" fmla="*/ 158 h 523"/>
                <a:gd name="T4" fmla="*/ 1034 w 1052"/>
                <a:gd name="T5" fmla="*/ 359 h 523"/>
                <a:gd name="T6" fmla="*/ 1047 w 1052"/>
                <a:gd name="T7" fmla="*/ 397 h 523"/>
                <a:gd name="T8" fmla="*/ 1009 w 1052"/>
                <a:gd name="T9" fmla="*/ 422 h 523"/>
                <a:gd name="T10" fmla="*/ 794 w 1052"/>
                <a:gd name="T11" fmla="*/ 518 h 523"/>
                <a:gd name="T12" fmla="*/ 464 w 1052"/>
                <a:gd name="T13" fmla="*/ 458 h 523"/>
                <a:gd name="T14" fmla="*/ 239 w 1052"/>
                <a:gd name="T15" fmla="*/ 413 h 523"/>
                <a:gd name="T16" fmla="*/ 29 w 1052"/>
                <a:gd name="T17" fmla="*/ 278 h 523"/>
                <a:gd name="T18" fmla="*/ 83 w 1052"/>
                <a:gd name="T19" fmla="*/ 17 h 523"/>
                <a:gd name="T20" fmla="*/ 434 w 1052"/>
                <a:gd name="T21" fmla="*/ 3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2" h="523">
                  <a:moveTo>
                    <a:pt x="434" y="38"/>
                  </a:moveTo>
                  <a:cubicBezTo>
                    <a:pt x="580" y="89"/>
                    <a:pt x="738" y="96"/>
                    <a:pt x="884" y="158"/>
                  </a:cubicBezTo>
                  <a:cubicBezTo>
                    <a:pt x="937" y="175"/>
                    <a:pt x="985" y="326"/>
                    <a:pt x="1034" y="359"/>
                  </a:cubicBezTo>
                  <a:cubicBezTo>
                    <a:pt x="1039" y="371"/>
                    <a:pt x="1052" y="384"/>
                    <a:pt x="1047" y="397"/>
                  </a:cubicBezTo>
                  <a:cubicBezTo>
                    <a:pt x="1041" y="410"/>
                    <a:pt x="1024" y="421"/>
                    <a:pt x="1009" y="422"/>
                  </a:cubicBezTo>
                  <a:cubicBezTo>
                    <a:pt x="966" y="425"/>
                    <a:pt x="837" y="523"/>
                    <a:pt x="794" y="518"/>
                  </a:cubicBezTo>
                  <a:cubicBezTo>
                    <a:pt x="657" y="473"/>
                    <a:pt x="603" y="493"/>
                    <a:pt x="464" y="458"/>
                  </a:cubicBezTo>
                  <a:cubicBezTo>
                    <a:pt x="360" y="425"/>
                    <a:pt x="279" y="426"/>
                    <a:pt x="239" y="413"/>
                  </a:cubicBezTo>
                  <a:cubicBezTo>
                    <a:pt x="182" y="390"/>
                    <a:pt x="55" y="297"/>
                    <a:pt x="29" y="278"/>
                  </a:cubicBezTo>
                  <a:cubicBezTo>
                    <a:pt x="0" y="246"/>
                    <a:pt x="77" y="41"/>
                    <a:pt x="83" y="17"/>
                  </a:cubicBezTo>
                  <a:cubicBezTo>
                    <a:pt x="104" y="0"/>
                    <a:pt x="409" y="46"/>
                    <a:pt x="434" y="38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90AD-07DC-4D26-B86E-7435EAF95FF2}" type="slidenum">
              <a:rPr lang="ru-RU"/>
              <a:pPr/>
              <a:t>18</a:t>
            </a:fld>
            <a:endParaRPr lang="ru-RU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92100"/>
            <a:ext cx="8532812" cy="976313"/>
          </a:xfrm>
        </p:spPr>
        <p:txBody>
          <a:bodyPr/>
          <a:lstStyle/>
          <a:p>
            <a:r>
              <a:rPr lang="en-US" sz="2800" b="1"/>
              <a:t>Testing of device for decay heat modeling (11)</a:t>
            </a:r>
            <a:endParaRPr lang="ru-RU" sz="2800" b="1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0825"/>
            <a:ext cx="8229600" cy="41767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Main phases in corium samples are:</a:t>
            </a:r>
          </a:p>
          <a:p>
            <a:pPr>
              <a:buFontTx/>
              <a:buNone/>
            </a:pPr>
            <a:r>
              <a:rPr lang="en-US" sz="2400"/>
              <a:t>U</a:t>
            </a:r>
            <a:r>
              <a:rPr lang="en-US" sz="2400" baseline="-25000"/>
              <a:t>0.</a:t>
            </a:r>
            <a:r>
              <a:rPr lang="ru-RU" sz="2400" baseline="-25000"/>
              <a:t>8</a:t>
            </a:r>
            <a:r>
              <a:rPr lang="en-US" sz="2400" baseline="-25000"/>
              <a:t>5</a:t>
            </a:r>
            <a:r>
              <a:rPr lang="en-US" sz="2400"/>
              <a:t>Zr</a:t>
            </a:r>
            <a:r>
              <a:rPr lang="en-US" sz="2400" baseline="-25000"/>
              <a:t>0.15</a:t>
            </a:r>
            <a:r>
              <a:rPr lang="en-US" sz="2400"/>
              <a:t>O</a:t>
            </a:r>
            <a:r>
              <a:rPr lang="en-US" sz="2400" baseline="-25000"/>
              <a:t>2</a:t>
            </a:r>
            <a:r>
              <a:rPr lang="ru-RU" sz="2400"/>
              <a:t> </a:t>
            </a:r>
            <a:r>
              <a:rPr lang="en-US" sz="2400"/>
              <a:t>- U</a:t>
            </a:r>
            <a:r>
              <a:rPr lang="en-US" sz="2400" baseline="-25000"/>
              <a:t>0.6</a:t>
            </a:r>
            <a:r>
              <a:rPr lang="en-US" sz="2400"/>
              <a:t>Zr</a:t>
            </a:r>
            <a:r>
              <a:rPr lang="en-US" sz="2400" baseline="-25000"/>
              <a:t>0.4</a:t>
            </a:r>
            <a:r>
              <a:rPr lang="en-US" sz="2400"/>
              <a:t>O</a:t>
            </a:r>
            <a:r>
              <a:rPr lang="en-US" sz="2400" baseline="-25000"/>
              <a:t>2</a:t>
            </a:r>
          </a:p>
          <a:p>
            <a:pPr>
              <a:buFontTx/>
              <a:buNone/>
            </a:pPr>
            <a:r>
              <a:rPr lang="en-US" sz="2400"/>
              <a:t>UO</a:t>
            </a:r>
            <a:r>
              <a:rPr lang="en-US" sz="2400" baseline="-25000"/>
              <a:t>2</a:t>
            </a:r>
          </a:p>
          <a:p>
            <a:pPr>
              <a:buFontTx/>
              <a:buNone/>
            </a:pPr>
            <a:r>
              <a:rPr lang="en-US" sz="2400"/>
              <a:t>(U,Zr)(C,O,N)</a:t>
            </a:r>
            <a:r>
              <a:rPr lang="ru-RU" sz="2400"/>
              <a:t> </a:t>
            </a:r>
            <a:endParaRPr lang="en-US" sz="2400"/>
          </a:p>
          <a:p>
            <a:pPr>
              <a:buFontTx/>
              <a:buNone/>
            </a:pPr>
            <a:r>
              <a:rPr lang="ru-RU" sz="2400"/>
              <a:t> </a:t>
            </a:r>
            <a:r>
              <a:rPr lang="en-US" sz="2400"/>
              <a:t>Zr(N,O,C)</a:t>
            </a:r>
            <a:r>
              <a:rPr lang="ru-RU" sz="2400"/>
              <a:t> </a:t>
            </a:r>
            <a:endParaRPr lang="en-US" sz="2400"/>
          </a:p>
          <a:p>
            <a:pPr>
              <a:buFontTx/>
              <a:buNone/>
            </a:pPr>
            <a:r>
              <a:rPr lang="en-US" sz="2400"/>
              <a:t>Other phases are:</a:t>
            </a:r>
          </a:p>
          <a:p>
            <a:pPr>
              <a:buFontTx/>
              <a:buNone/>
            </a:pPr>
            <a:r>
              <a:rPr lang="en-US" sz="2400"/>
              <a:t>ZrO</a:t>
            </a:r>
            <a:r>
              <a:rPr lang="en-US" sz="2400" baseline="-25000"/>
              <a:t>2</a:t>
            </a:r>
            <a:r>
              <a:rPr lang="en-US" sz="2400"/>
              <a:t>*</a:t>
            </a:r>
            <a:r>
              <a:rPr lang="ru-RU" sz="2400"/>
              <a:t> </a:t>
            </a:r>
            <a:endParaRPr lang="en-US" sz="2400"/>
          </a:p>
          <a:p>
            <a:pPr>
              <a:buFontTx/>
              <a:buNone/>
            </a:pPr>
            <a:r>
              <a:rPr lang="en-US" sz="2400">
                <a:sym typeface="Symbol" pitchFamily="18" charset="2"/>
              </a:rPr>
              <a:t></a:t>
            </a:r>
            <a:r>
              <a:rPr lang="en-US" sz="2400"/>
              <a:t>-Zr(O)</a:t>
            </a:r>
            <a:r>
              <a:rPr lang="ru-RU" sz="2400"/>
              <a:t> </a:t>
            </a:r>
            <a:endParaRPr lang="en-US" sz="2400"/>
          </a:p>
          <a:p>
            <a:pPr>
              <a:buFontTx/>
              <a:buNone/>
            </a:pPr>
            <a:r>
              <a:rPr lang="en-US" sz="2000"/>
              <a:t>*) It were found both monoclinic and tetragonal</a:t>
            </a:r>
            <a:r>
              <a:rPr lang="en-US" sz="2400"/>
              <a:t> </a:t>
            </a:r>
            <a:r>
              <a:rPr lang="en-US" sz="2000"/>
              <a:t>types of ZrO</a:t>
            </a:r>
            <a:r>
              <a:rPr lang="en-US" sz="2000" baseline="-25000"/>
              <a:t>2</a:t>
            </a:r>
            <a:endParaRPr lang="ru-RU" sz="2000" baseline="-25000"/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3635375" y="5768975"/>
            <a:ext cx="1908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TOP-3 test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4E1D-A87C-46E7-B9AC-8194B00F47AE}" type="slidenum">
              <a:rPr lang="ru-RU"/>
              <a:pPr/>
              <a:t>19</a:t>
            </a:fld>
            <a:endParaRPr lang="ru-RU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2100"/>
            <a:ext cx="8640763" cy="1384300"/>
          </a:xfrm>
        </p:spPr>
        <p:txBody>
          <a:bodyPr/>
          <a:lstStyle/>
          <a:p>
            <a:pPr algn="ctr"/>
            <a:r>
              <a:rPr lang="en-US" sz="2800" b="1"/>
              <a:t>Supporting experiment on research </a:t>
            </a:r>
            <a:br>
              <a:rPr lang="en-US" sz="2800" b="1"/>
            </a:br>
            <a:r>
              <a:rPr lang="en-US" sz="2800" b="1"/>
              <a:t>of nitrogen influence</a:t>
            </a:r>
            <a:endParaRPr lang="ru-RU" sz="2800" b="1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661025"/>
            <a:ext cx="8229600" cy="5746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Result of corium melting in nitrogen atmosphere</a:t>
            </a:r>
            <a:endParaRPr lang="ru-RU" sz="2400"/>
          </a:p>
        </p:txBody>
      </p:sp>
      <p:pic>
        <p:nvPicPr>
          <p:cNvPr id="279556" name="Picture 4" descr="corium in nitr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0825"/>
            <a:ext cx="3987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4643438" y="1628775"/>
            <a:ext cx="406876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Main phase is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0,85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Zr</a:t>
            </a:r>
            <a:r>
              <a:rPr lang="ru-RU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0,15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Other phase (approximately):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Zr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)(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,)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endParaRPr lang="ru-RU" sz="200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BBB1-4E31-4292-B52E-A9B25A1EB8AA}" type="slidenum">
              <a:rPr lang="ru-RU"/>
              <a:pPr/>
              <a:t>2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en-US" sz="3200" b="1"/>
              <a:t>Presentation contents</a:t>
            </a:r>
            <a:endParaRPr lang="ru-RU" sz="32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0825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Introduction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Main directions of work and results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Test section (TS) design (RPV model)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Zirconium coating of electrode nozzle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000"/>
              <a:t>Testing of device for decay heat modeling (DDHM) in prototypic corium (TOP-1…TOP-3 tests)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/>
              <a:t>Comparative analysis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/>
              <a:t>Supporting tests on corium melting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/>
              <a:t>Additional plasmatrons testing objectives</a:t>
            </a:r>
          </a:p>
          <a:p>
            <a:pPr marL="1223963" lvl="1" indent="-325438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/>
              <a:t>Summary on TOP tests results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Conclusions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EDAA-30D5-4F11-8FF3-BC562E933C1F}" type="slidenum">
              <a:rPr lang="ru-RU"/>
              <a:pPr/>
              <a:t>20</a:t>
            </a:fld>
            <a:endParaRPr lang="ru-RU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828675"/>
          </a:xfrm>
        </p:spPr>
        <p:txBody>
          <a:bodyPr/>
          <a:lstStyle/>
          <a:p>
            <a:pPr algn="ctr"/>
            <a:r>
              <a:rPr lang="en-US" sz="3200" b="1"/>
              <a:t>Post test calculation (TOP)</a:t>
            </a:r>
            <a:endParaRPr lang="ru-RU" sz="3200" b="1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4833938"/>
            <a:ext cx="2160587" cy="14398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a) Uniform gap between walls of inner and outer vessels (0,3 mm) </a:t>
            </a:r>
            <a:r>
              <a:rPr lang="ru-RU" altLang="ja-JP" sz="1800"/>
              <a:t>(</a:t>
            </a:r>
            <a:r>
              <a:rPr lang="en-US" altLang="ja-JP" sz="1800">
                <a:ea typeface="MS PGothic" pitchFamily="34" charset="-128"/>
              </a:rPr>
              <a:t>plasmatrons power is 17 kW</a:t>
            </a:r>
            <a:r>
              <a:rPr lang="ru-RU" altLang="ja-JP" sz="1800"/>
              <a:t>) </a:t>
            </a:r>
            <a:endParaRPr lang="ru-RU" sz="1800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555875" y="4797425"/>
            <a:ext cx="2159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b) Gap between walls of inner and outer vessels is 0,5 mm </a:t>
            </a:r>
            <a:r>
              <a:rPr lang="ru-RU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plasmatrons power is 18 kW</a:t>
            </a:r>
            <a:r>
              <a:rPr lang="ru-RU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4679" name="Picture 7" descr="calculation to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52625"/>
            <a:ext cx="2198687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80" name="Picture 8" descr="elec_140_1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>
            <a:fillRect/>
          </a:stretch>
        </p:blipFill>
        <p:spPr bwMode="auto">
          <a:xfrm>
            <a:off x="2376488" y="1952625"/>
            <a:ext cx="22002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1" name="Picture 9" descr="elec_140_1z_z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0"/>
          <a:stretch>
            <a:fillRect/>
          </a:stretch>
        </p:blipFill>
        <p:spPr bwMode="auto">
          <a:xfrm>
            <a:off x="4643438" y="1952625"/>
            <a:ext cx="22082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Picture 10" descr="elec_60_1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8"/>
          <a:stretch>
            <a:fillRect/>
          </a:stretch>
        </p:blipFill>
        <p:spPr bwMode="auto">
          <a:xfrm>
            <a:off x="6937375" y="1952625"/>
            <a:ext cx="2206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4824413" y="4760913"/>
            <a:ext cx="2159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c) Gap between walls of inner and outer vessels is 1,0 mm </a:t>
            </a:r>
            <a:r>
              <a:rPr lang="ru-RU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plasmatrons power is 18 kW</a:t>
            </a:r>
            <a:r>
              <a:rPr lang="ru-RU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6911975" y="4797425"/>
            <a:ext cx="208915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d) Similar to (b), but </a:t>
            </a: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electrode </a:t>
            </a:r>
            <a:b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</a:b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dipped for 60 mm into corium</a:t>
            </a:r>
            <a:r>
              <a:rPr lang="ru-RU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AE55-E234-423C-A66C-DD2937DD9179}" type="slidenum">
              <a:rPr lang="ru-RU"/>
              <a:pPr/>
              <a:t>21</a:t>
            </a:fld>
            <a:endParaRPr lang="ru-R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12763"/>
            <a:ext cx="8229600" cy="828675"/>
          </a:xfrm>
        </p:spPr>
        <p:txBody>
          <a:bodyPr/>
          <a:lstStyle/>
          <a:p>
            <a:pPr algn="ctr"/>
            <a:r>
              <a:rPr lang="en-US" sz="2800" b="1"/>
              <a:t>Additional testing of plasmatrons</a:t>
            </a:r>
            <a:endParaRPr lang="ru-RU" sz="2800" b="1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49388"/>
            <a:ext cx="8229600" cy="46085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Objectives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/>
              <a:t>To find the optimal gas composition and pressure in the pressure vessel of experimental facility.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/>
              <a:t>To increase the average electric power of plasmatrons.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/>
              <a:t>To research the possibility of additional loading of corium components into experimental vessel for increase of corium pool depth.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/>
              <a:t>Varied parameters</a:t>
            </a:r>
          </a:p>
          <a:p>
            <a:pPr>
              <a:lnSpc>
                <a:spcPct val="80000"/>
              </a:lnSpc>
            </a:pPr>
            <a:r>
              <a:rPr lang="en-US" sz="2400"/>
              <a:t>Gas composition</a:t>
            </a:r>
          </a:p>
          <a:p>
            <a:pPr>
              <a:lnSpc>
                <a:spcPct val="80000"/>
              </a:lnSpc>
            </a:pPr>
            <a:r>
              <a:rPr lang="en-US" sz="2400"/>
              <a:t>Ratio between pressure inside coaxial plasmatrons and pressure vessel volume</a:t>
            </a:r>
          </a:p>
          <a:p>
            <a:pPr>
              <a:lnSpc>
                <a:spcPct val="80000"/>
              </a:lnSpc>
            </a:pPr>
            <a:r>
              <a:rPr lang="en-US" sz="2400"/>
              <a:t>Changes of electrical circuit components</a:t>
            </a:r>
            <a:endParaRPr lang="ru-R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AAE2-0CD5-41D8-A1D6-B2B72BE540A1}" type="slidenum">
              <a:rPr lang="ru-RU"/>
              <a:pPr/>
              <a:t>22</a:t>
            </a:fld>
            <a:endParaRPr lang="ru-RU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84263"/>
          </a:xfrm>
        </p:spPr>
        <p:txBody>
          <a:bodyPr/>
          <a:lstStyle/>
          <a:p>
            <a:pPr algn="ctr"/>
            <a:r>
              <a:rPr lang="en-US" sz="2800" b="1"/>
              <a:t>Summary on TOP tests results</a:t>
            </a:r>
            <a:endParaRPr lang="ru-RU" sz="2800" b="1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37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Main results of TOP tests are:</a:t>
            </a:r>
          </a:p>
          <a:p>
            <a:pPr>
              <a:lnSpc>
                <a:spcPct val="90000"/>
              </a:lnSpc>
            </a:pPr>
            <a:r>
              <a:rPr lang="en-US" sz="2200"/>
              <a:t>Application of thermal insulation on the outer surface of RPV model allows temperature increase up to level of phisico-chemical interaction “corium-steel”</a:t>
            </a:r>
          </a:p>
          <a:p>
            <a:pPr>
              <a:lnSpc>
                <a:spcPct val="90000"/>
              </a:lnSpc>
            </a:pPr>
            <a:r>
              <a:rPr lang="en-US" sz="2200"/>
              <a:t>Protective coating on graphite electrodes showed its reliability against molten corium attack</a:t>
            </a:r>
          </a:p>
          <a:p>
            <a:pPr>
              <a:lnSpc>
                <a:spcPct val="90000"/>
              </a:lnSpc>
            </a:pPr>
            <a:r>
              <a:rPr lang="en-US" sz="2200"/>
              <a:t>Design of plasmatrons ensures the operation of device for decay heat modeling during 2 hours and more</a:t>
            </a:r>
          </a:p>
          <a:p>
            <a:pPr>
              <a:lnSpc>
                <a:spcPct val="90000"/>
              </a:lnSpc>
            </a:pPr>
            <a:r>
              <a:rPr lang="en-US" sz="2200"/>
              <a:t>Electrodes should be dipped into corium for 100 mm (at least) for providing of sufficient efficiency of heating </a:t>
            </a:r>
          </a:p>
          <a:p>
            <a:pPr>
              <a:lnSpc>
                <a:spcPct val="90000"/>
              </a:lnSpc>
            </a:pPr>
            <a:r>
              <a:rPr lang="en-US" sz="2200"/>
              <a:t>Increase of plasmatrons power up to 18…19 kW could allow to increase of corium mass via preliminary approx 10 kg loading of corium into test section</a:t>
            </a:r>
            <a:endParaRPr lang="ru-RU"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CA0-828F-4EB9-B35E-F00073DB007D}" type="slidenum">
              <a:rPr lang="ru-RU"/>
              <a:pPr/>
              <a:t>23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/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284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/>
              <a:t>Basic works of project Working Plan are under way.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/>
              <a:t>Technique of Zr- coating application on electrode nozzles was worked out.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/>
              <a:t>Three tests with one plasmatrons in prototypic corium were conducted. Post-test research was almost finished.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/>
              <a:t>Testing of plasmatrons in “free” condition was restarted to improve the future tests conditions.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>
                <a:solidFill>
                  <a:schemeClr val="hlink"/>
                </a:solidFill>
              </a:rPr>
              <a:t>Problem of materials and equipment necessary for large scale have been continued.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4FD4-8828-455C-A19B-A2B57CC2BDEE}" type="slidenum">
              <a:rPr lang="ru-RU"/>
              <a:pPr/>
              <a:t>3</a:t>
            </a:fld>
            <a:endParaRPr 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algn="ctr"/>
            <a:r>
              <a:rPr lang="en-US" sz="3200" b="1"/>
              <a:t>Introduction</a:t>
            </a:r>
            <a:endParaRPr lang="ru-RU" sz="32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3529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schemeClr val="hlink"/>
                </a:solidFill>
              </a:rPr>
              <a:t>Project K-1265 has been started from May 1, 2006.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Operations are fulfilled according to the confirmed Working Plan (for today while there are no terminated operations).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schemeClr val="hlink"/>
                </a:solidFill>
              </a:rPr>
              <a:t>Ongoing task are: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Modernization of test facilities, optimization of melting process and simulation of decay heat.</a:t>
            </a: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Calculation support of experiments.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Post-test analysis.</a:t>
            </a: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schemeClr val="hlink"/>
                </a:solidFill>
              </a:rPr>
              <a:t>Problem of major task performance (large scale tests) because to materials and equipment delivery delay.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1D03-65DD-4021-B058-C00C4FA164E4}" type="slidenum">
              <a:rPr lang="ru-RU"/>
              <a:pPr/>
              <a:t>4</a:t>
            </a:fld>
            <a:endParaRPr lang="ru-RU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4200"/>
            <a:ext cx="8229600" cy="865188"/>
          </a:xfrm>
        </p:spPr>
        <p:txBody>
          <a:bodyPr/>
          <a:lstStyle/>
          <a:p>
            <a:pPr algn="ctr"/>
            <a:r>
              <a:rPr lang="en-US" sz="2800" b="1"/>
              <a:t>Test section (RPV model)</a:t>
            </a:r>
            <a:endParaRPr lang="ru-RU" sz="2800" b="1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877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The shape and dimension of RPV model are finally chosen.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>
                <a:solidFill>
                  <a:schemeClr val="hlink"/>
                </a:solidFill>
              </a:rPr>
              <a:t>It was solved to make RPV model from usual carbon steel (matrix) and insert the samples of RPV steel into the matrix wall in chosen points.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000"/>
              <a:t>Samples of RPV steel will be equipped with thermocouples for different dept.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Experimental estimation of thermal insulator effect was conducted at different condition (including tests with one plasmatrons in prototypic corium).</a:t>
            </a: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5A4A-EB61-40BB-9047-60E2E9047BE6}" type="slidenum">
              <a:rPr lang="ru-RU"/>
              <a:pPr/>
              <a:t>5</a:t>
            </a:fld>
            <a:endParaRPr lang="ru-RU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Test section (2)</a:t>
            </a:r>
            <a:endParaRPr lang="ru-RU" sz="2800" b="1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18150"/>
            <a:ext cx="4078288" cy="5746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/>
              <a:t>Outside view of test section including device for decay heat modeling</a:t>
            </a:r>
            <a:endParaRPr lang="ru-RU" sz="1800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427538" y="5445125"/>
            <a:ext cx="4537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section of experimental assembly including device </a:t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decay heat modeling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9317" name="Picture 5" descr="ES general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952625"/>
            <a:ext cx="3960813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9" name="Picture 7" descr="ES cross s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916113"/>
            <a:ext cx="36099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399-EF46-4DE6-9ED3-9802135D81E0}" type="slidenum">
              <a:rPr lang="ru-RU"/>
              <a:pPr/>
              <a:t>6</a:t>
            </a:fld>
            <a:endParaRPr lang="ru-RU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Test section (3)</a:t>
            </a:r>
            <a:endParaRPr lang="ru-RU" sz="2800" b="1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624513"/>
            <a:ext cx="8229600" cy="6111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/>
              <a:t>Test section including device for decay heat modeling </a:t>
            </a:r>
            <a:br>
              <a:rPr lang="en-US" sz="2000"/>
            </a:br>
            <a:r>
              <a:rPr lang="en-US" sz="2000"/>
              <a:t>inside pressure vessel of large scale facility</a:t>
            </a:r>
            <a:endParaRPr lang="ru-RU" sz="2000"/>
          </a:p>
        </p:txBody>
      </p:sp>
      <p:pic>
        <p:nvPicPr>
          <p:cNvPr id="270341" name="Picture 5" descr="ES in 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8575"/>
            <a:ext cx="609600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928-7CEE-4812-9177-8E8E0089D018}" type="slidenum">
              <a:rPr lang="ru-RU"/>
              <a:pPr/>
              <a:t>7</a:t>
            </a:fld>
            <a:endParaRPr lang="ru-RU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Zirconium coating of electrode nozzle</a:t>
            </a:r>
            <a:endParaRPr lang="ru-RU" sz="2800" b="1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2613"/>
            <a:ext cx="8229600" cy="50323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Coated electrodes for TOP tests</a:t>
            </a:r>
            <a:endParaRPr lang="ru-RU" sz="2400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52625"/>
            <a:ext cx="247332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358775" y="5194300"/>
            <a:ext cx="26654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TOP-1 test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1366" name="Picture 6" descr="fig_1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952625"/>
            <a:ext cx="241617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3348038" y="5192713"/>
            <a:ext cx="26654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TOP-2 test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1368" name="Picture 8" descr="fig 35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952625"/>
            <a:ext cx="23447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6156325" y="5192713"/>
            <a:ext cx="26654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TOP-3 test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60A-A16E-4EE7-BC0E-DCB27592B9A3}" type="slidenum">
              <a:rPr lang="ru-RU"/>
              <a:pPr/>
              <a:t>8</a:t>
            </a:fld>
            <a:endParaRPr lang="ru-RU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713787" cy="904875"/>
          </a:xfrm>
        </p:spPr>
        <p:txBody>
          <a:bodyPr/>
          <a:lstStyle/>
          <a:p>
            <a:pPr algn="ctr"/>
            <a:r>
              <a:rPr lang="en-US" sz="2800" b="1"/>
              <a:t>Testing of device for decay heat modeling (1)</a:t>
            </a:r>
            <a:endParaRPr lang="ru-RU" sz="2800" b="1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88" y="5949950"/>
            <a:ext cx="2916237" cy="4667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TOP-1 test</a:t>
            </a:r>
            <a:endParaRPr lang="ru-RU" sz="2400"/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6373813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79388" y="5229225"/>
            <a:ext cx="608488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of corium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(distance is 10 mm from sidewall of inner vessel)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6443663" y="4616450"/>
            <a:ext cx="25193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 of experimental cell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2392" name="Picture 8" descr="cut_7(TOP-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95463"/>
            <a:ext cx="2771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B453-CDCE-4761-961B-0E63615DA487}" type="slidenum">
              <a:rPr lang="ru-RU"/>
              <a:pPr/>
              <a:t>9</a:t>
            </a:fld>
            <a:endParaRPr lang="ru-RU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8300"/>
            <a:ext cx="8677275" cy="792163"/>
          </a:xfrm>
        </p:spPr>
        <p:txBody>
          <a:bodyPr/>
          <a:lstStyle/>
          <a:p>
            <a:r>
              <a:rPr lang="en-US" sz="2800" b="1"/>
              <a:t>Testing of device for decay heat modeling (2)</a:t>
            </a:r>
            <a:endParaRPr lang="ru-RU" sz="2800" b="1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876925"/>
            <a:ext cx="8229600" cy="3952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Results of TOP-1 post test research</a:t>
            </a:r>
            <a:endParaRPr lang="ru-RU" sz="2400"/>
          </a:p>
        </p:txBody>
      </p:sp>
      <p:sp>
        <p:nvSpPr>
          <p:cNvPr id="286745" name="Rectangle 25"/>
          <p:cNvSpPr>
            <a:spLocks noChangeArrowheads="1"/>
          </p:cNvSpPr>
          <p:nvPr/>
        </p:nvSpPr>
        <p:spPr bwMode="auto">
          <a:xfrm>
            <a:off x="395288" y="5373688"/>
            <a:ext cx="4248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Scheme of corium sampling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46" name="Rectangle 26"/>
          <p:cNvSpPr>
            <a:spLocks noChangeArrowheads="1"/>
          </p:cNvSpPr>
          <p:nvPr/>
        </p:nvSpPr>
        <p:spPr bwMode="auto">
          <a:xfrm>
            <a:off x="5724525" y="1736725"/>
            <a:ext cx="30591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Main phases are: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(U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A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,Zr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B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)O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2-X</a:t>
            </a:r>
            <a:r>
              <a:rPr lang="ru-RU" altLang="ja-JP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C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N,O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C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(U,Zr)(O,C,N)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ZrC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Other phases are: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ZrO2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sym typeface="Symbol" pitchFamily="18" charset="2"/>
              </a:rPr>
              <a:t>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-Zr(O)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00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UC</a:t>
            </a:r>
            <a:r>
              <a:rPr lang="en-US" altLang="ja-JP" sz="2000" baseline="-2500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2</a:t>
            </a:r>
            <a:r>
              <a:rPr lang="ru-RU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48" name="Picture 28" descr="sampling TO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2672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3494</TotalTime>
  <Words>1247</Words>
  <Application>Microsoft Office PowerPoint</Application>
  <PresentationFormat>Bildschirmpräsentation (4:3)</PresentationFormat>
  <Paragraphs>206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Tahoma</vt:lpstr>
      <vt:lpstr>Wingdings</vt:lpstr>
      <vt:lpstr>MS PGothic</vt:lpstr>
      <vt:lpstr>Symbol</vt:lpstr>
      <vt:lpstr>Times New Roman</vt:lpstr>
      <vt:lpstr>MS Mincho</vt:lpstr>
      <vt:lpstr>Океан</vt:lpstr>
      <vt:lpstr>Microsoft Visio Drawing</vt:lpstr>
      <vt:lpstr>ISTC project K-1265: Experimental study of core melt in-vessel retention  IN-VEssel COrium Retention (INVECOR)  </vt:lpstr>
      <vt:lpstr>Presentation contents</vt:lpstr>
      <vt:lpstr>Introduction</vt:lpstr>
      <vt:lpstr>Test section (RPV model)</vt:lpstr>
      <vt:lpstr>Test section (2)</vt:lpstr>
      <vt:lpstr>Test section (3)</vt:lpstr>
      <vt:lpstr>Zirconium coating of electrode nozzle</vt:lpstr>
      <vt:lpstr>Testing of device for decay heat modeling (1)</vt:lpstr>
      <vt:lpstr>Testing of device for decay heat modeling (2)</vt:lpstr>
      <vt:lpstr>Testing of device for decay heat modeling (3)</vt:lpstr>
      <vt:lpstr>Testing of device for decay heat modeling (4)</vt:lpstr>
      <vt:lpstr>Testing of device for decay heat modeling (5)</vt:lpstr>
      <vt:lpstr>Testing of device for decay heat modeling (6)</vt:lpstr>
      <vt:lpstr>Testing of device for decay heat modeling (7)</vt:lpstr>
      <vt:lpstr>Testing of device for decay heat modeling (8)</vt:lpstr>
      <vt:lpstr>Testing of device for decay heat modeling (9)</vt:lpstr>
      <vt:lpstr>Testing of device for decay heat modeling (10)</vt:lpstr>
      <vt:lpstr>Testing of device for decay heat modeling (11)</vt:lpstr>
      <vt:lpstr>Supporting experiment on research  of nitrogen influence</vt:lpstr>
      <vt:lpstr>Post test calculation (TOP)</vt:lpstr>
      <vt:lpstr>Additional testing of plasmatrons</vt:lpstr>
      <vt:lpstr>Summary on TOP tests results</vt:lpstr>
      <vt:lpstr>Conclusions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ISTC project proposal: Real corium experimental research (RECOREX)</dc:title>
  <dc:creator>ЖДАНОВ В.С.</dc:creator>
  <cp:lastModifiedBy>Peters, Ursula</cp:lastModifiedBy>
  <cp:revision>233</cp:revision>
  <dcterms:created xsi:type="dcterms:W3CDTF">2004-11-09T04:09:17Z</dcterms:created>
  <dcterms:modified xsi:type="dcterms:W3CDTF">2012-10-10T11:28:01Z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</vt:lpwstr>
  </property>
</Properties>
</file>