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9" r:id="rId2"/>
    <p:sldId id="325" r:id="rId3"/>
    <p:sldId id="273" r:id="rId4"/>
    <p:sldId id="307" r:id="rId5"/>
    <p:sldId id="324" r:id="rId6"/>
    <p:sldId id="321" r:id="rId7"/>
    <p:sldId id="326" r:id="rId8"/>
    <p:sldId id="320" r:id="rId9"/>
    <p:sldId id="323" r:id="rId10"/>
    <p:sldId id="322" r:id="rId11"/>
    <p:sldId id="317" r:id="rId12"/>
  </p:sldIdLst>
  <p:sldSz cx="9144000" cy="6858000" type="screen4x3"/>
  <p:notesSz cx="6784975" cy="9856788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CC00CC"/>
    <a:srgbClr val="990033"/>
    <a:srgbClr val="A50021"/>
    <a:srgbClr val="996600"/>
    <a:srgbClr val="FF9900"/>
    <a:srgbClr val="DDDDDD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 snapToGrid="0">
      <p:cViewPr>
        <p:scale>
          <a:sx n="91" d="100"/>
          <a:sy n="91" d="100"/>
        </p:scale>
        <p:origin x="-1210" y="-29"/>
      </p:cViewPr>
      <p:guideLst>
        <p:guide orient="horz" pos="2143"/>
        <p:guide pos="28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30"/>
    </p:cViewPr>
  </p:sorterViewPr>
  <p:notesViewPr>
    <p:cSldViewPr snapToGrid="0">
      <p:cViewPr varScale="1">
        <p:scale>
          <a:sx n="53" d="100"/>
          <a:sy n="53" d="100"/>
        </p:scale>
        <p:origin x="-1854" y="-102"/>
      </p:cViewPr>
      <p:guideLst>
        <p:guide orient="horz" pos="3104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algn="l"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925" y="0"/>
            <a:ext cx="2940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400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algn="l"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374188"/>
            <a:ext cx="29400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618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673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247D82-A56C-434F-8C06-5F30A9AFD82F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80977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25458A-2BA1-4263-B11C-E70FAF0DF64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713274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247650"/>
            <a:ext cx="1943100" cy="5848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247650"/>
            <a:ext cx="5676900" cy="5848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0F88C1-69C5-4B36-A6D2-E7D10914899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139519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65225" y="247650"/>
            <a:ext cx="7132638" cy="6270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>
          <a:xfrm>
            <a:off x="6840538" y="6445250"/>
            <a:ext cx="2133600" cy="412750"/>
          </a:xfrm>
        </p:spPr>
        <p:txBody>
          <a:bodyPr/>
          <a:lstStyle>
            <a:lvl1pPr>
              <a:defRPr/>
            </a:lvl1pPr>
          </a:lstStyle>
          <a:p>
            <a:fld id="{C91EF387-91D7-49B2-A9A1-52C36280B50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492506"/>
      </p:ext>
    </p:extLst>
  </p:cSld>
  <p:clrMapOvr>
    <a:masterClrMapping/>
  </p:clrMapOvr>
  <p:transition advClick="0"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65225" y="247650"/>
            <a:ext cx="7132638" cy="6270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>
          <a:xfrm>
            <a:off x="6840538" y="6445250"/>
            <a:ext cx="2133600" cy="412750"/>
          </a:xfrm>
        </p:spPr>
        <p:txBody>
          <a:bodyPr/>
          <a:lstStyle>
            <a:lvl1pPr>
              <a:defRPr/>
            </a:lvl1pPr>
          </a:lstStyle>
          <a:p>
            <a:fld id="{3F5E68C4-9A48-4FC0-BEC1-CC89285B975F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819356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87928F-0D7D-4D70-BFA5-6201F58DF46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074032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690372-06DD-4331-BFF2-6CF54CCD181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030840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8BB7A6-10B9-4825-991C-1846DA25AAB0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665025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DF3F2F-6007-424C-8DE3-11A342AE1667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068309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A1AA75-830C-4F18-838A-49EC5CC425E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228887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679277-2011-4F97-8790-99B6A01206A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44096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97D7F6-EFA7-43BF-9019-D04D4686DB6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345785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E656BE-2515-4C31-B31F-9CCA0B7FD6D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729682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65225" y="247650"/>
            <a:ext cx="7132638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НАУЧНО-ИССЛЕДОВАТЕЛЬСКИЙ ТЕХНОЛОГИЧЕСКИЙ ИНСТИТУТ им. А.П.Александрова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graphicFrame>
        <p:nvGraphicFramePr>
          <p:cNvPr id="1036" name="Object 12"/>
          <p:cNvGraphicFramePr>
            <a:graphicFrameLocks noChangeAspect="1"/>
          </p:cNvGraphicFramePr>
          <p:nvPr userDrawn="1"/>
        </p:nvGraphicFramePr>
        <p:xfrm>
          <a:off x="174625" y="187325"/>
          <a:ext cx="619125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CorelDRAW" r:id="rId16" imgW="515520" imgH="574200" progId="CorelDraw.Graphic.7">
                  <p:embed/>
                </p:oleObj>
              </mc:Choice>
              <mc:Fallback>
                <p:oleObj name="CorelDRAW" r:id="rId16" imgW="515520" imgH="574200" progId="CorelDraw.Graphic.7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25" y="187325"/>
                        <a:ext cx="619125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0538" y="6445250"/>
            <a:ext cx="21336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fld id="{E9F41018-7AE1-4675-89AE-36EF021EB30B}" type="slidenum">
              <a:rPr lang="ru-RU"/>
              <a:pPr/>
              <a:t>‹Nr.›</a:t>
            </a:fld>
            <a:endParaRPr lang="ru-RU"/>
          </a:p>
        </p:txBody>
      </p:sp>
      <p:sp>
        <p:nvSpPr>
          <p:cNvPr id="1039" name="Line 15"/>
          <p:cNvSpPr>
            <a:spLocks noChangeShapeType="1"/>
          </p:cNvSpPr>
          <p:nvPr userDrawn="1"/>
        </p:nvSpPr>
        <p:spPr bwMode="auto">
          <a:xfrm>
            <a:off x="527050" y="6388100"/>
            <a:ext cx="861695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40" name="Rectangle 16"/>
          <p:cNvSpPr>
            <a:spLocks noChangeArrowheads="1"/>
          </p:cNvSpPr>
          <p:nvPr userDrawn="1"/>
        </p:nvSpPr>
        <p:spPr bwMode="auto">
          <a:xfrm>
            <a:off x="5386388" y="6437313"/>
            <a:ext cx="29162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A50021"/>
                </a:solidFill>
              </a:rPr>
              <a:t>Clamart / Paris, France, March 7, 2006</a:t>
            </a:r>
            <a:endParaRPr lang="en-GB" sz="1200">
              <a:solidFill>
                <a:srgbClr val="A5002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advClick="0">
    <p:zoom dir="in"/>
  </p:transition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400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0D0F6-BCA2-49D5-9F79-553AF5AC1422}" type="slidenum">
              <a:rPr lang="ru-RU"/>
              <a:pPr/>
              <a:t>1</a:t>
            </a:fld>
            <a:endParaRPr lang="ru-RU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41425" y="228600"/>
            <a:ext cx="7132638" cy="627063"/>
          </a:xfrm>
        </p:spPr>
        <p:txBody>
          <a:bodyPr/>
          <a:lstStyle/>
          <a:p>
            <a:r>
              <a:rPr lang="en-US" sz="2000" b="0">
                <a:solidFill>
                  <a:schemeClr val="tx1"/>
                </a:solidFill>
                <a:effectLst/>
              </a:rPr>
              <a:t>Alexandrov Research Institute of Technology (RIT</a:t>
            </a:r>
            <a:r>
              <a:rPr lang="en-US" sz="2000" b="0">
                <a:solidFill>
                  <a:schemeClr val="tx1"/>
                </a:solidFill>
                <a:effectLst/>
                <a:cs typeface="Arial" pitchFamily="34" charset="0"/>
              </a:rPr>
              <a:t>­</a:t>
            </a:r>
            <a:r>
              <a:rPr lang="en-US" sz="2000" b="0">
                <a:solidFill>
                  <a:schemeClr val="tx1"/>
                </a:solidFill>
                <a:effectLst/>
              </a:rPr>
              <a:t>NITI)</a:t>
            </a:r>
            <a:endParaRPr lang="ru-RU" sz="2000" b="0">
              <a:solidFill>
                <a:schemeClr val="tx1"/>
              </a:solidFill>
              <a:effectLst/>
            </a:endParaRP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171700"/>
            <a:ext cx="8553450" cy="3140075"/>
          </a:xfrm>
          <a:solidFill>
            <a:schemeClr val="bg1"/>
          </a:solidFill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b="1">
                <a:solidFill>
                  <a:srgbClr val="990033"/>
                </a:solidFill>
                <a:effectLst/>
              </a:rPr>
              <a:t>Numerical modeling of corium molten pool in the lower section of INVECOR facility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800">
              <a:effectLst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effectLst/>
              </a:rPr>
              <a:t>Presented  by  S. Bechta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>
                <a:effectLst/>
              </a:rPr>
              <a:t>1</a:t>
            </a:r>
            <a:r>
              <a:rPr lang="en-US" baseline="30000">
                <a:effectLst/>
              </a:rPr>
              <a:t>st</a:t>
            </a:r>
            <a:r>
              <a:rPr lang="en-US">
                <a:effectLst/>
              </a:rPr>
              <a:t> INVECOR M</a:t>
            </a:r>
            <a:r>
              <a:rPr lang="en-GB">
                <a:effectLst/>
              </a:rPr>
              <a:t>eeting</a:t>
            </a:r>
            <a:endParaRPr lang="en-US" sz="2800">
              <a:effectLst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3FA32-F523-4AF3-B66E-6E7B745CB758}" type="slidenum">
              <a:rPr lang="ru-RU"/>
              <a:pPr/>
              <a:t>10</a:t>
            </a:fld>
            <a:endParaRPr lang="ru-RU"/>
          </a:p>
        </p:txBody>
      </p:sp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>
                <a:effectLst/>
              </a:rPr>
              <a:t>P</a:t>
            </a:r>
            <a:r>
              <a:rPr lang="en-US" sz="2400">
                <a:effectLst/>
              </a:rPr>
              <a:t>RELIMINARY CALCULATIONS</a:t>
            </a:r>
            <a:r>
              <a:rPr lang="ru-RU" sz="2400">
                <a:effectLst/>
              </a:rPr>
              <a:t> </a:t>
            </a:r>
            <a:r>
              <a:rPr lang="en-US" sz="2400">
                <a:effectLst/>
              </a:rPr>
              <a:t>(</a:t>
            </a:r>
            <a:r>
              <a:rPr lang="ru-RU" sz="2400">
                <a:effectLst/>
              </a:rPr>
              <a:t>6</a:t>
            </a:r>
            <a:r>
              <a:rPr lang="en-US" sz="2400">
                <a:effectLst/>
              </a:rPr>
              <a:t>)</a:t>
            </a:r>
            <a:endParaRPr lang="ru-RU" sz="2400">
              <a:effectLst/>
            </a:endParaRPr>
          </a:p>
        </p:txBody>
      </p:sp>
      <p:pic>
        <p:nvPicPr>
          <p:cNvPr id="425991" name="Picture 7" descr="T#2_1_Cr_120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9725" y="4200525"/>
            <a:ext cx="4587875" cy="2084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25988" name="Rectangle 4"/>
          <p:cNvSpPr>
            <a:spLocks noChangeArrowheads="1"/>
          </p:cNvSpPr>
          <p:nvPr/>
        </p:nvSpPr>
        <p:spPr bwMode="auto">
          <a:xfrm>
            <a:off x="5048250" y="968375"/>
            <a:ext cx="3870325" cy="846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2000" b="0">
                <a:solidFill>
                  <a:srgbClr val="000066"/>
                </a:solidFill>
              </a:rPr>
              <a:t>N = </a:t>
            </a:r>
            <a:r>
              <a:rPr lang="ru-RU" sz="2000" b="0">
                <a:solidFill>
                  <a:srgbClr val="000066"/>
                </a:solidFill>
              </a:rPr>
              <a:t>12</a:t>
            </a:r>
            <a:r>
              <a:rPr lang="en-US" sz="2000" b="0">
                <a:solidFill>
                  <a:srgbClr val="000066"/>
                </a:solidFill>
              </a:rPr>
              <a:t>0 kW</a:t>
            </a:r>
            <a:endParaRPr lang="ru-RU" sz="2000" b="0">
              <a:solidFill>
                <a:srgbClr val="000066"/>
              </a:solidFill>
            </a:endParaRPr>
          </a:p>
          <a:p>
            <a:pPr marL="342900" indent="-342900" algn="l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2000" b="0">
                <a:solidFill>
                  <a:srgbClr val="000066"/>
                </a:solidFill>
              </a:rPr>
              <a:t>High screen position</a:t>
            </a:r>
            <a:endParaRPr lang="ru-RU" sz="2000" b="0">
              <a:solidFill>
                <a:srgbClr val="000066"/>
              </a:solidFill>
            </a:endParaRPr>
          </a:p>
        </p:txBody>
      </p:sp>
      <p:graphicFrame>
        <p:nvGraphicFramePr>
          <p:cNvPr id="425993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5089525" y="3335338"/>
          <a:ext cx="3813175" cy="278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000" name="Точечный рисунок" r:id="rId5" imgW="3123810" imgH="2370025" progId="Paint.Picture">
                  <p:embed/>
                </p:oleObj>
              </mc:Choice>
              <mc:Fallback>
                <p:oleObj name="Точечный рисунок" r:id="rId5" imgW="3123810" imgH="2370025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9525" y="3335338"/>
                        <a:ext cx="3813175" cy="278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5995" name="Text Box 11"/>
          <p:cNvSpPr txBox="1">
            <a:spLocks noChangeArrowheads="1"/>
          </p:cNvSpPr>
          <p:nvPr/>
        </p:nvSpPr>
        <p:spPr bwMode="auto">
          <a:xfrm>
            <a:off x="4797425" y="2327275"/>
            <a:ext cx="42545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>
                <a:latin typeface="Arial" pitchFamily="34" charset="0"/>
              </a:rPr>
              <a:t>Distribution of heat flux density along the </a:t>
            </a:r>
          </a:p>
          <a:p>
            <a:pPr algn="ctr"/>
            <a:r>
              <a:rPr lang="en-US" sz="1600">
                <a:latin typeface="Arial" pitchFamily="34" charset="0"/>
              </a:rPr>
              <a:t>external surface of the section</a:t>
            </a:r>
            <a:endParaRPr lang="ru-RU" sz="1600">
              <a:latin typeface="Arial" pitchFamily="34" charset="0"/>
            </a:endParaRPr>
          </a:p>
        </p:txBody>
      </p:sp>
      <p:sp>
        <p:nvSpPr>
          <p:cNvPr id="425996" name="Text Box 12"/>
          <p:cNvSpPr txBox="1">
            <a:spLocks noChangeArrowheads="1"/>
          </p:cNvSpPr>
          <p:nvPr/>
        </p:nvSpPr>
        <p:spPr bwMode="auto">
          <a:xfrm>
            <a:off x="1112838" y="1370013"/>
            <a:ext cx="2330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>
                <a:latin typeface="Arial" pitchFamily="34" charset="0"/>
              </a:rPr>
              <a:t>Shape of corium crust</a:t>
            </a:r>
            <a:endParaRPr lang="ru-RU" sz="1600">
              <a:latin typeface="Arial" pitchFamily="34" charset="0"/>
            </a:endParaRPr>
          </a:p>
        </p:txBody>
      </p:sp>
      <p:sp>
        <p:nvSpPr>
          <p:cNvPr id="425997" name="Text Box 13"/>
          <p:cNvSpPr txBox="1">
            <a:spLocks noChangeArrowheads="1"/>
          </p:cNvSpPr>
          <p:nvPr/>
        </p:nvSpPr>
        <p:spPr bwMode="auto">
          <a:xfrm>
            <a:off x="1497013" y="3813175"/>
            <a:ext cx="1890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>
                <a:latin typeface="Arial" pitchFamily="34" charset="0"/>
              </a:rPr>
              <a:t>Temperature field</a:t>
            </a:r>
            <a:endParaRPr lang="ru-RU" sz="1600">
              <a:latin typeface="Arial" pitchFamily="34" charset="0"/>
            </a:endParaRPr>
          </a:p>
        </p:txBody>
      </p:sp>
      <p:pic>
        <p:nvPicPr>
          <p:cNvPr id="425999" name="Picture 15" descr="ris8-1"/>
          <p:cNvPicPr>
            <a:picLocks noChangeAspect="1" noChangeArrowheads="1"/>
          </p:cNvPicPr>
          <p:nvPr>
            <p:ph sz="half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2913" y="1709738"/>
            <a:ext cx="3951287" cy="20399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E7745-9E22-40C1-962A-1E202FD88B30}" type="slidenum">
              <a:rPr lang="ru-RU"/>
              <a:pPr/>
              <a:t>11</a:t>
            </a:fld>
            <a:endParaRPr lang="ru-RU"/>
          </a:p>
        </p:txBody>
      </p:sp>
      <p:sp>
        <p:nvSpPr>
          <p:cNvPr id="337034" name="Rectangle 1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>
                <a:effectLst/>
              </a:rPr>
              <a:t>CONCLUSIONS</a:t>
            </a:r>
            <a:endParaRPr lang="ru-RU" sz="2400">
              <a:effectLst/>
            </a:endParaRPr>
          </a:p>
        </p:txBody>
      </p:sp>
      <p:sp>
        <p:nvSpPr>
          <p:cNvPr id="337036" name="Text Box 140"/>
          <p:cNvSpPr txBox="1">
            <a:spLocks noChangeArrowheads="1"/>
          </p:cNvSpPr>
          <p:nvPr/>
        </p:nvSpPr>
        <p:spPr bwMode="auto">
          <a:xfrm>
            <a:off x="517525" y="784225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ru-RU" sz="1600">
              <a:latin typeface="Arial" pitchFamily="34" charset="0"/>
            </a:endParaRPr>
          </a:p>
        </p:txBody>
      </p:sp>
      <p:sp>
        <p:nvSpPr>
          <p:cNvPr id="337037" name="Rectangle 141"/>
          <p:cNvSpPr>
            <a:spLocks noChangeArrowheads="1"/>
          </p:cNvSpPr>
          <p:nvPr/>
        </p:nvSpPr>
        <p:spPr bwMode="auto">
          <a:xfrm>
            <a:off x="306388" y="962025"/>
            <a:ext cx="8610600" cy="5057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 defTabSz="7620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sz="2400" b="0">
                <a:solidFill>
                  <a:srgbClr val="000066"/>
                </a:solidFill>
              </a:rPr>
              <a:t>DYMELT code enables to calculate the molten core behavior on the bottom of RPV model</a:t>
            </a:r>
          </a:p>
          <a:p>
            <a:pPr marL="342900" indent="-342900" algn="l" defTabSz="7620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sz="2400" b="0">
                <a:solidFill>
                  <a:srgbClr val="000066"/>
                </a:solidFill>
              </a:rPr>
              <a:t>Preliminary calculations have confirmed the possibility of molten pool formation, if the total power of electrodes is close to </a:t>
            </a:r>
            <a:r>
              <a:rPr lang="ru-RU" sz="2400" b="0">
                <a:solidFill>
                  <a:srgbClr val="000066"/>
                </a:solidFill>
              </a:rPr>
              <a:t>90 </a:t>
            </a:r>
            <a:r>
              <a:rPr lang="en-US" sz="2400" b="0">
                <a:solidFill>
                  <a:srgbClr val="000066"/>
                </a:solidFill>
              </a:rPr>
              <a:t>kW</a:t>
            </a:r>
            <a:r>
              <a:rPr lang="ru-RU" sz="2400" b="0">
                <a:solidFill>
                  <a:srgbClr val="000066"/>
                </a:solidFill>
              </a:rPr>
              <a:t>, </a:t>
            </a:r>
            <a:r>
              <a:rPr lang="en-US" sz="2400" b="0">
                <a:solidFill>
                  <a:srgbClr val="000066"/>
                </a:solidFill>
              </a:rPr>
              <a:t>but the volume fraction of a liquid phase in the pool is below</a:t>
            </a:r>
            <a:r>
              <a:rPr lang="ru-RU" sz="2400" b="0">
                <a:solidFill>
                  <a:srgbClr val="000066"/>
                </a:solidFill>
              </a:rPr>
              <a:t> 50 %</a:t>
            </a:r>
            <a:endParaRPr lang="en-US" sz="2400" b="0">
              <a:solidFill>
                <a:srgbClr val="000066"/>
              </a:solidFill>
            </a:endParaRPr>
          </a:p>
          <a:p>
            <a:pPr marL="342900" indent="-342900" algn="l" defTabSz="7620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sz="2400" b="0">
                <a:solidFill>
                  <a:srgbClr val="000066"/>
                </a:solidFill>
              </a:rPr>
              <a:t>Ways to increase the volume of liquid phase and temperature</a:t>
            </a:r>
            <a:r>
              <a:rPr lang="ru-RU" sz="2400" b="0">
                <a:solidFill>
                  <a:srgbClr val="000066"/>
                </a:solidFill>
              </a:rPr>
              <a:t>:</a:t>
            </a:r>
          </a:p>
          <a:p>
            <a:pPr marL="342900" indent="-342900" algn="l" defTabSz="762000">
              <a:spcBef>
                <a:spcPct val="20000"/>
              </a:spcBef>
            </a:pPr>
            <a:r>
              <a:rPr lang="ru-RU" sz="2400" b="0">
                <a:solidFill>
                  <a:srgbClr val="000066"/>
                </a:solidFill>
              </a:rPr>
              <a:t>    - </a:t>
            </a:r>
            <a:r>
              <a:rPr lang="en-US" sz="2400" b="0">
                <a:solidFill>
                  <a:srgbClr val="000066"/>
                </a:solidFill>
              </a:rPr>
              <a:t>to raise electrode power</a:t>
            </a:r>
            <a:endParaRPr lang="ru-RU" sz="2400" b="0">
              <a:solidFill>
                <a:srgbClr val="000066"/>
              </a:solidFill>
            </a:endParaRPr>
          </a:p>
          <a:p>
            <a:pPr marL="342900" indent="-342900" algn="l" defTabSz="762000">
              <a:spcBef>
                <a:spcPct val="20000"/>
              </a:spcBef>
            </a:pPr>
            <a:r>
              <a:rPr lang="ru-RU" sz="2400" b="0">
                <a:solidFill>
                  <a:srgbClr val="000066"/>
                </a:solidFill>
              </a:rPr>
              <a:t>    - </a:t>
            </a:r>
            <a:r>
              <a:rPr lang="en-US" sz="2400" b="0">
                <a:solidFill>
                  <a:srgbClr val="000066"/>
                </a:solidFill>
              </a:rPr>
              <a:t>to reduce distance between the screen and melt surface</a:t>
            </a:r>
            <a:endParaRPr lang="ru-RU" sz="2400" b="0">
              <a:solidFill>
                <a:srgbClr val="000066"/>
              </a:solidFill>
            </a:endParaRPr>
          </a:p>
          <a:p>
            <a:pPr marL="342900" indent="-342900" algn="l" defTabSz="762000">
              <a:spcBef>
                <a:spcPct val="20000"/>
              </a:spcBef>
            </a:pPr>
            <a:r>
              <a:rPr lang="ru-RU" sz="2400" b="0">
                <a:solidFill>
                  <a:srgbClr val="000066"/>
                </a:solidFill>
              </a:rPr>
              <a:t>    - </a:t>
            </a:r>
            <a:r>
              <a:rPr lang="en-US" sz="2400" b="0">
                <a:solidFill>
                  <a:srgbClr val="000066"/>
                </a:solidFill>
              </a:rPr>
              <a:t>to increase the vessel wall thickness</a:t>
            </a:r>
            <a:endParaRPr lang="ru-RU" sz="2400" b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A1619-A0CE-4BC6-BEF5-E1AB88DC0928}" type="slidenum">
              <a:rPr lang="ru-RU"/>
              <a:pPr/>
              <a:t>2</a:t>
            </a:fld>
            <a:endParaRPr lang="ru-RU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>
                <a:effectLst/>
              </a:rPr>
              <a:t>AUTHORS</a:t>
            </a:r>
            <a:endParaRPr lang="ru-RU" sz="2400">
              <a:effectLst/>
            </a:endParaRP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5975" y="1981200"/>
            <a:ext cx="8059738" cy="2143125"/>
          </a:xfrm>
          <a:solidFill>
            <a:schemeClr val="bg1"/>
          </a:solidFill>
        </p:spPr>
        <p:txBody>
          <a:bodyPr/>
          <a:lstStyle/>
          <a:p>
            <a:r>
              <a:rPr lang="en-US" sz="2800">
                <a:effectLst/>
              </a:rPr>
              <a:t>Dr. Sergey Smirnov, D.V.Efremov Scientific Research Institute of Electrophysical Apparatus</a:t>
            </a:r>
          </a:p>
          <a:p>
            <a:r>
              <a:rPr lang="en-US" sz="2800">
                <a:effectLst/>
              </a:rPr>
              <a:t>Dr. Vladimir Granovsky, RIT-NITI</a:t>
            </a:r>
          </a:p>
          <a:p>
            <a:r>
              <a:rPr lang="en-US" sz="2800">
                <a:effectLst/>
              </a:rPr>
              <a:t>Dr. Andrey Sulatsky, RIT-NITI</a:t>
            </a:r>
            <a:endParaRPr lang="ru-RU" sz="2800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D3A95-885D-47D3-8579-D3ACABC11D09}" type="slidenum">
              <a:rPr lang="ru-RU"/>
              <a:pPr/>
              <a:t>3</a:t>
            </a:fld>
            <a:endParaRPr lang="ru-RU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4227513"/>
            <a:ext cx="8316913" cy="4699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800" b="1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800" b="1">
              <a:effectLst/>
            </a:endParaRPr>
          </a:p>
        </p:txBody>
      </p:sp>
      <p:sp>
        <p:nvSpPr>
          <p:cNvPr id="256010" name="Rectangle 10"/>
          <p:cNvSpPr>
            <a:spLocks noChangeArrowheads="1"/>
          </p:cNvSpPr>
          <p:nvPr/>
        </p:nvSpPr>
        <p:spPr bwMode="auto">
          <a:xfrm>
            <a:off x="7691438" y="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90033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defTabSz="762000"/>
            <a:endParaRPr lang="ru-RU" sz="2000">
              <a:solidFill>
                <a:srgbClr val="A50021"/>
              </a:solidFill>
            </a:endParaRPr>
          </a:p>
        </p:txBody>
      </p:sp>
      <p:sp>
        <p:nvSpPr>
          <p:cNvPr id="256018" name="Rectangle 18"/>
          <p:cNvSpPr>
            <a:spLocks noChangeArrowheads="1"/>
          </p:cNvSpPr>
          <p:nvPr/>
        </p:nvSpPr>
        <p:spPr bwMode="auto">
          <a:xfrm>
            <a:off x="1984375" y="2287588"/>
            <a:ext cx="5054600" cy="203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 defTabSz="7620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sz="3200" b="0">
                <a:solidFill>
                  <a:srgbClr val="000066"/>
                </a:solidFill>
              </a:rPr>
              <a:t>Support of facility design</a:t>
            </a:r>
          </a:p>
          <a:p>
            <a:pPr marL="342900" indent="-342900" algn="l" defTabSz="7620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sz="3200" b="0">
                <a:solidFill>
                  <a:srgbClr val="000066"/>
                </a:solidFill>
              </a:rPr>
              <a:t>Pre-test calculations</a:t>
            </a:r>
          </a:p>
          <a:p>
            <a:pPr marL="342900" indent="-342900" algn="l" defTabSz="76200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sz="3200" b="0">
                <a:solidFill>
                  <a:srgbClr val="000066"/>
                </a:solidFill>
              </a:rPr>
              <a:t>Post-test analysis</a:t>
            </a:r>
            <a:endParaRPr lang="ru-RU" sz="3200" b="0">
              <a:solidFill>
                <a:srgbClr val="000066"/>
              </a:solidFill>
            </a:endParaRPr>
          </a:p>
        </p:txBody>
      </p:sp>
      <p:sp>
        <p:nvSpPr>
          <p:cNvPr id="256019" name="Rectangle 19"/>
          <p:cNvSpPr>
            <a:spLocks noChangeArrowheads="1"/>
          </p:cNvSpPr>
          <p:nvPr/>
        </p:nvSpPr>
        <p:spPr bwMode="auto">
          <a:xfrm>
            <a:off x="3492500" y="352425"/>
            <a:ext cx="211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990033"/>
                </a:solidFill>
              </a:rPr>
              <a:t>OBJECTIVES</a:t>
            </a:r>
            <a:endParaRPr lang="ru-RU" sz="240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99412-AFF1-4002-9082-0E3E4CA80757}" type="slidenum">
              <a:rPr lang="ru-RU"/>
              <a:pPr/>
              <a:t>4</a:t>
            </a:fld>
            <a:endParaRPr lang="ru-RU"/>
          </a:p>
        </p:txBody>
      </p:sp>
      <p:sp>
        <p:nvSpPr>
          <p:cNvPr id="30723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>
                <a:solidFill>
                  <a:srgbClr val="990033"/>
                </a:solidFill>
                <a:effectLst/>
              </a:rPr>
              <a:t>DYMELT  FEM  CODE</a:t>
            </a:r>
            <a:endParaRPr lang="ru-RU" sz="2400">
              <a:solidFill>
                <a:srgbClr val="990033"/>
              </a:solidFill>
              <a:effectLst/>
            </a:endParaRPr>
          </a:p>
        </p:txBody>
      </p:sp>
      <p:sp>
        <p:nvSpPr>
          <p:cNvPr id="307238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07241" name="Rectangle 41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07249" name="Rectangle 49"/>
          <p:cNvSpPr>
            <a:spLocks noChangeArrowheads="1"/>
          </p:cNvSpPr>
          <p:nvPr/>
        </p:nvSpPr>
        <p:spPr bwMode="auto">
          <a:xfrm>
            <a:off x="477838" y="1635125"/>
            <a:ext cx="8143875" cy="4478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sz="2400" b="0">
                <a:solidFill>
                  <a:srgbClr val="000066"/>
                </a:solidFill>
              </a:rPr>
              <a:t>The numerical code is based on the model of melt thermohydrodynamics, melting and crystallization taken into account</a:t>
            </a:r>
          </a:p>
          <a:p>
            <a:pPr marL="342900" indent="-342900" algn="l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sz="2400" b="0">
                <a:solidFill>
                  <a:srgbClr val="000066"/>
                </a:solidFill>
              </a:rPr>
              <a:t>2D and 3D equations of Navier-Stokes</a:t>
            </a:r>
            <a:r>
              <a:rPr lang="en-US" sz="2000" b="0">
                <a:solidFill>
                  <a:srgbClr val="000066"/>
                </a:solidFill>
              </a:rPr>
              <a:t>, </a:t>
            </a:r>
            <a:r>
              <a:rPr lang="en-US" sz="2400" b="0">
                <a:solidFill>
                  <a:srgbClr val="000066"/>
                </a:solidFill>
              </a:rPr>
              <a:t>continuity and energy are solved</a:t>
            </a:r>
          </a:p>
          <a:p>
            <a:pPr marL="342900" indent="-342900" algn="l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sz="2400" b="0">
                <a:solidFill>
                  <a:srgbClr val="000066"/>
                </a:solidFill>
              </a:rPr>
              <a:t>Stationary and non-stationary calculations</a:t>
            </a:r>
          </a:p>
          <a:p>
            <a:pPr marL="342900" indent="-342900" algn="l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sz="2400" b="0">
                <a:solidFill>
                  <a:srgbClr val="000066"/>
                </a:solidFill>
              </a:rPr>
              <a:t>Laminar or turbulent convection (k-</a:t>
            </a:r>
            <a:r>
              <a:rPr lang="en-US" sz="2400" b="0">
                <a:solidFill>
                  <a:srgbClr val="000066"/>
                </a:solidFill>
                <a:cs typeface="Arial" pitchFamily="34" charset="0"/>
              </a:rPr>
              <a:t>ε, k-ω models</a:t>
            </a:r>
            <a:r>
              <a:rPr lang="en-US" sz="2400" b="0">
                <a:solidFill>
                  <a:srgbClr val="000066"/>
                </a:solidFill>
              </a:rPr>
              <a:t>), DNS</a:t>
            </a:r>
          </a:p>
          <a:p>
            <a:pPr marL="342900" indent="-342900" algn="l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sz="2400" b="0">
                <a:solidFill>
                  <a:srgbClr val="000066"/>
                </a:solidFill>
              </a:rPr>
              <a:t>Boundary conditions: temperature, radiation</a:t>
            </a:r>
          </a:p>
          <a:p>
            <a:pPr marL="342900" indent="-342900" algn="l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sz="2400" b="0">
                <a:solidFill>
                  <a:srgbClr val="000066"/>
                </a:solidFill>
              </a:rPr>
              <a:t>The numerical code has been verified by METCOR tests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B473E-B719-4247-AADD-098E331C7D0D}" type="slidenum">
              <a:rPr lang="ru-RU"/>
              <a:pPr/>
              <a:t>5</a:t>
            </a:fld>
            <a:endParaRPr lang="ru-RU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>
                <a:effectLst/>
              </a:rPr>
              <a:t>P</a:t>
            </a:r>
            <a:r>
              <a:rPr lang="en-US" sz="2400">
                <a:effectLst/>
              </a:rPr>
              <a:t>RELIMINARY CALCULATIONS</a:t>
            </a:r>
            <a:endParaRPr lang="ru-RU" sz="2400">
              <a:effectLst/>
            </a:endParaRP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935038"/>
            <a:ext cx="8216900" cy="5432425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en-US" sz="2800">
                <a:solidFill>
                  <a:srgbClr val="990033"/>
                </a:solidFill>
                <a:effectLst/>
              </a:rPr>
              <a:t>Objectives</a:t>
            </a:r>
            <a:r>
              <a:rPr lang="ru-RU" sz="2800">
                <a:solidFill>
                  <a:srgbClr val="990033"/>
                </a:solidFill>
                <a:effectLst/>
              </a:rPr>
              <a:t>:</a:t>
            </a:r>
          </a:p>
          <a:p>
            <a:pPr>
              <a:buFontTx/>
              <a:buNone/>
            </a:pPr>
            <a:r>
              <a:rPr lang="en-US" b="1">
                <a:effectLst/>
              </a:rPr>
              <a:t>Qualitative analysis</a:t>
            </a:r>
            <a:r>
              <a:rPr lang="ru-RU" b="1">
                <a:effectLst/>
              </a:rPr>
              <a:t>:</a:t>
            </a:r>
            <a:r>
              <a:rPr lang="ru-RU">
                <a:effectLst/>
              </a:rPr>
              <a:t> </a:t>
            </a:r>
          </a:p>
          <a:p>
            <a:r>
              <a:rPr lang="en-US">
                <a:effectLst/>
              </a:rPr>
              <a:t>possibilities of maintaining corium in the molten condition in the RPV model</a:t>
            </a:r>
          </a:p>
          <a:p>
            <a:r>
              <a:rPr lang="en-US">
                <a:effectLst/>
              </a:rPr>
              <a:t>influence of parameters on the molten pool characteristics</a:t>
            </a:r>
            <a:endParaRPr lang="ru-RU">
              <a:effectLst/>
            </a:endParaRPr>
          </a:p>
          <a:p>
            <a:pPr>
              <a:buFontTx/>
              <a:buNone/>
            </a:pPr>
            <a:r>
              <a:rPr lang="en-US">
                <a:solidFill>
                  <a:srgbClr val="990033"/>
                </a:solidFill>
                <a:effectLst/>
              </a:rPr>
              <a:t>Input data for calculations</a:t>
            </a:r>
            <a:r>
              <a:rPr lang="ru-RU">
                <a:solidFill>
                  <a:srgbClr val="990033"/>
                </a:solidFill>
                <a:effectLst/>
              </a:rPr>
              <a:t>:</a:t>
            </a:r>
          </a:p>
          <a:p>
            <a:r>
              <a:rPr lang="en-US" sz="2000">
                <a:effectLst/>
              </a:rPr>
              <a:t>Lower head geometry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corresponds to VVER-440</a:t>
            </a:r>
          </a:p>
          <a:p>
            <a:r>
              <a:rPr lang="en-US" sz="2000">
                <a:effectLst/>
              </a:rPr>
              <a:t>Linear scaling of model </a:t>
            </a:r>
            <a:r>
              <a:rPr lang="en-US" sz="2000">
                <a:effectLst/>
                <a:cs typeface="Arial" pitchFamily="34" charset="0"/>
              </a:rPr>
              <a:t>~ 1:6 (Ø</a:t>
            </a:r>
            <a:r>
              <a:rPr lang="en-US" sz="2000" baseline="-25000">
                <a:effectLst/>
                <a:cs typeface="Arial" pitchFamily="34" charset="0"/>
              </a:rPr>
              <a:t>in</a:t>
            </a:r>
            <a:r>
              <a:rPr lang="en-US" sz="2000">
                <a:effectLst/>
                <a:cs typeface="Arial" pitchFamily="34" charset="0"/>
              </a:rPr>
              <a:t>400 x 200)</a:t>
            </a:r>
          </a:p>
          <a:p>
            <a:r>
              <a:rPr lang="en-US" sz="2000">
                <a:effectLst/>
              </a:rPr>
              <a:t>Vessel wall thickness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- </a:t>
            </a:r>
            <a:r>
              <a:rPr lang="ru-RU" sz="2000">
                <a:effectLst/>
              </a:rPr>
              <a:t>25</a:t>
            </a:r>
            <a:r>
              <a:rPr lang="en-US" sz="2000">
                <a:effectLst/>
              </a:rPr>
              <a:t> mm</a:t>
            </a:r>
            <a:endParaRPr lang="en-US" sz="2000">
              <a:effectLst/>
              <a:cs typeface="Arial" pitchFamily="34" charset="0"/>
            </a:endParaRPr>
          </a:p>
          <a:p>
            <a:r>
              <a:rPr lang="en-US" sz="2000">
                <a:effectLst/>
                <a:cs typeface="Arial" pitchFamily="34" charset="0"/>
              </a:rPr>
              <a:t>Corium C-30, melt mass - 60 kg</a:t>
            </a:r>
          </a:p>
          <a:p>
            <a:r>
              <a:rPr lang="en-US" sz="2000">
                <a:effectLst/>
              </a:rPr>
              <a:t>Heater parameters: </a:t>
            </a:r>
            <a:r>
              <a:rPr lang="en-US" sz="2000">
                <a:effectLst/>
                <a:cs typeface="Arial" pitchFamily="34" charset="0"/>
              </a:rPr>
              <a:t>Ø70 mm, P</a:t>
            </a:r>
            <a:r>
              <a:rPr lang="en-US" sz="2000" baseline="-25000">
                <a:effectLst/>
                <a:cs typeface="Arial" pitchFamily="34" charset="0"/>
              </a:rPr>
              <a:t>nom </a:t>
            </a:r>
            <a:r>
              <a:rPr lang="en-US" sz="2000">
                <a:effectLst/>
                <a:cs typeface="Arial" pitchFamily="34" charset="0"/>
              </a:rPr>
              <a:t>= 18 kW, n = 5 units</a:t>
            </a:r>
            <a:endParaRPr lang="ru-RU" sz="2000">
              <a:effectLst/>
            </a:endParaRPr>
          </a:p>
          <a:p>
            <a:r>
              <a:rPr lang="en-US" sz="2000">
                <a:effectLst/>
              </a:rPr>
              <a:t>Heat losses along electrodes are disregarded</a:t>
            </a:r>
            <a:endParaRPr lang="en-US" sz="2000">
              <a:effectLst/>
              <a:cs typeface="Arial" pitchFamily="34" charset="0"/>
            </a:endParaRPr>
          </a:p>
          <a:p>
            <a:endParaRPr lang="ru-RU">
              <a:effectLst/>
            </a:endParaRPr>
          </a:p>
        </p:txBody>
      </p:sp>
      <p:sp>
        <p:nvSpPr>
          <p:cNvPr id="441350" name="Text Box 6"/>
          <p:cNvSpPr txBox="1">
            <a:spLocks noChangeArrowheads="1"/>
          </p:cNvSpPr>
          <p:nvPr/>
        </p:nvSpPr>
        <p:spPr bwMode="auto">
          <a:xfrm>
            <a:off x="3068638" y="4333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ru-RU">
              <a:solidFill>
                <a:srgbClr val="990033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58C9F-9C8B-471B-85CB-835DF38BD7CE}" type="slidenum">
              <a:rPr lang="ru-RU"/>
              <a:pPr/>
              <a:t>6</a:t>
            </a:fld>
            <a:endParaRPr lang="ru-RU"/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>
                <a:effectLst/>
              </a:rPr>
              <a:t>P</a:t>
            </a:r>
            <a:r>
              <a:rPr lang="en-US" sz="2400">
                <a:effectLst/>
              </a:rPr>
              <a:t>RELIMINARY CALCULATIONS</a:t>
            </a:r>
            <a:r>
              <a:rPr lang="ru-RU" sz="2400">
                <a:effectLst/>
              </a:rPr>
              <a:t> </a:t>
            </a:r>
            <a:r>
              <a:rPr lang="en-US" sz="2400">
                <a:effectLst/>
              </a:rPr>
              <a:t>(2)</a:t>
            </a:r>
            <a:endParaRPr lang="ru-RU" sz="2400">
              <a:effectLst/>
            </a:endParaRPr>
          </a:p>
        </p:txBody>
      </p:sp>
      <p:sp>
        <p:nvSpPr>
          <p:cNvPr id="42496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90563" y="5783263"/>
            <a:ext cx="7507287" cy="539750"/>
          </a:xfrm>
          <a:solidFill>
            <a:schemeClr val="bg1"/>
          </a:solidFill>
          <a:ln/>
        </p:spPr>
        <p:txBody>
          <a:bodyPr/>
          <a:lstStyle/>
          <a:p>
            <a:pPr defTabSz="914400"/>
            <a:r>
              <a:rPr lang="en-US" sz="220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2D model is applicable for preliminary calculations</a:t>
            </a:r>
            <a:endParaRPr lang="ru-RU" sz="2200">
              <a:solidFill>
                <a:srgbClr val="9900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24971" name="Picture 11" descr="3D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238" y="1643063"/>
            <a:ext cx="3867150" cy="4049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24973" name="Text Box 13"/>
          <p:cNvSpPr txBox="1">
            <a:spLocks noChangeArrowheads="1"/>
          </p:cNvSpPr>
          <p:nvPr/>
        </p:nvSpPr>
        <p:spPr bwMode="auto">
          <a:xfrm>
            <a:off x="2871788" y="5319713"/>
            <a:ext cx="13700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600">
                <a:solidFill>
                  <a:srgbClr val="990033"/>
                </a:solidFill>
                <a:latin typeface="Arial" pitchFamily="34" charset="0"/>
              </a:rPr>
              <a:t>5 electrode</a:t>
            </a:r>
            <a:r>
              <a:rPr lang="en-US" sz="1600">
                <a:solidFill>
                  <a:srgbClr val="990033"/>
                </a:solidFill>
                <a:latin typeface="Arial" pitchFamily="34" charset="0"/>
              </a:rPr>
              <a:t>s</a:t>
            </a:r>
            <a:endParaRPr lang="ru-RU" sz="1600">
              <a:solidFill>
                <a:srgbClr val="990033"/>
              </a:solidFill>
              <a:latin typeface="Arial" pitchFamily="34" charset="0"/>
            </a:endParaRPr>
          </a:p>
        </p:txBody>
      </p:sp>
      <p:sp>
        <p:nvSpPr>
          <p:cNvPr id="424974" name="Text Box 14"/>
          <p:cNvSpPr txBox="1">
            <a:spLocks noChangeArrowheads="1"/>
          </p:cNvSpPr>
          <p:nvPr/>
        </p:nvSpPr>
        <p:spPr bwMode="auto">
          <a:xfrm>
            <a:off x="1760538" y="1277938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>
                <a:solidFill>
                  <a:srgbClr val="990033"/>
                </a:solidFill>
                <a:latin typeface="Arial" pitchFamily="34" charset="0"/>
              </a:rPr>
              <a:t>3D model</a:t>
            </a:r>
            <a:endParaRPr lang="ru-RU">
              <a:solidFill>
                <a:srgbClr val="990033"/>
              </a:solidFill>
              <a:latin typeface="Arial" pitchFamily="34" charset="0"/>
            </a:endParaRPr>
          </a:p>
        </p:txBody>
      </p:sp>
      <p:sp>
        <p:nvSpPr>
          <p:cNvPr id="424975" name="Text Box 15"/>
          <p:cNvSpPr txBox="1">
            <a:spLocks noChangeArrowheads="1"/>
          </p:cNvSpPr>
          <p:nvPr/>
        </p:nvSpPr>
        <p:spPr bwMode="auto">
          <a:xfrm>
            <a:off x="5780088" y="1598613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>
                <a:solidFill>
                  <a:srgbClr val="990033"/>
                </a:solidFill>
                <a:latin typeface="Arial" pitchFamily="34" charset="0"/>
              </a:rPr>
              <a:t>2D model</a:t>
            </a:r>
            <a:endParaRPr lang="ru-RU">
              <a:solidFill>
                <a:srgbClr val="990033"/>
              </a:solidFill>
              <a:latin typeface="Arial" pitchFamily="34" charset="0"/>
            </a:endParaRPr>
          </a:p>
        </p:txBody>
      </p:sp>
      <p:sp>
        <p:nvSpPr>
          <p:cNvPr id="424976" name="Text Box 16"/>
          <p:cNvSpPr txBox="1">
            <a:spLocks noChangeArrowheads="1"/>
          </p:cNvSpPr>
          <p:nvPr/>
        </p:nvSpPr>
        <p:spPr bwMode="auto">
          <a:xfrm>
            <a:off x="200025" y="820738"/>
            <a:ext cx="8943975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>
                <a:solidFill>
                  <a:srgbClr val="000066"/>
                </a:solidFill>
                <a:latin typeface="Arial" pitchFamily="34" charset="0"/>
              </a:rPr>
              <a:t>Total power</a:t>
            </a:r>
            <a:r>
              <a:rPr lang="ru-RU">
                <a:solidFill>
                  <a:srgbClr val="000066"/>
                </a:solidFill>
                <a:latin typeface="Arial" pitchFamily="34" charset="0"/>
              </a:rPr>
              <a:t> 90 </a:t>
            </a:r>
            <a:r>
              <a:rPr lang="en-US">
                <a:solidFill>
                  <a:srgbClr val="000066"/>
                </a:solidFill>
                <a:latin typeface="Arial" pitchFamily="34" charset="0"/>
              </a:rPr>
              <a:t>kW,</a:t>
            </a:r>
            <a:r>
              <a:rPr lang="ru-RU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en-US">
                <a:solidFill>
                  <a:srgbClr val="000066"/>
                </a:solidFill>
                <a:latin typeface="Arial" pitchFamily="34" charset="0"/>
              </a:rPr>
              <a:t>crust conductivity 2</a:t>
            </a:r>
            <a:r>
              <a:rPr lang="ru-RU">
                <a:solidFill>
                  <a:srgbClr val="000066"/>
                </a:solidFill>
                <a:latin typeface="Arial" pitchFamily="34" charset="0"/>
              </a:rPr>
              <a:t> </a:t>
            </a:r>
            <a:r>
              <a:rPr lang="en-US">
                <a:solidFill>
                  <a:srgbClr val="000066"/>
                </a:solidFill>
                <a:latin typeface="Arial" pitchFamily="34" charset="0"/>
              </a:rPr>
              <a:t>W</a:t>
            </a:r>
            <a:r>
              <a:rPr lang="ru-RU">
                <a:solidFill>
                  <a:srgbClr val="000066"/>
                </a:solidFill>
                <a:latin typeface="Arial" pitchFamily="34" charset="0"/>
              </a:rPr>
              <a:t>/</a:t>
            </a:r>
            <a:r>
              <a:rPr lang="en-US">
                <a:solidFill>
                  <a:srgbClr val="000066"/>
                </a:solidFill>
                <a:latin typeface="Arial" pitchFamily="34" charset="0"/>
              </a:rPr>
              <a:t>(m</a:t>
            </a:r>
            <a:r>
              <a:rPr lang="en-US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·</a:t>
            </a:r>
            <a:r>
              <a:rPr lang="en-US">
                <a:solidFill>
                  <a:srgbClr val="000066"/>
                </a:solidFill>
                <a:latin typeface="Arial" pitchFamily="34" charset="0"/>
              </a:rPr>
              <a:t>K)</a:t>
            </a:r>
            <a:r>
              <a:rPr lang="ru-RU">
                <a:solidFill>
                  <a:srgbClr val="000066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424977" name="Text Box 17"/>
          <p:cNvSpPr txBox="1">
            <a:spLocks noChangeArrowheads="1"/>
          </p:cNvSpPr>
          <p:nvPr/>
        </p:nvSpPr>
        <p:spPr bwMode="auto">
          <a:xfrm>
            <a:off x="3195638" y="3275013"/>
            <a:ext cx="1258887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>
                <a:latin typeface="Arial" pitchFamily="34" charset="0"/>
              </a:rPr>
              <a:t>e</a:t>
            </a:r>
            <a:r>
              <a:rPr lang="ru-RU" sz="1600">
                <a:latin typeface="Arial" pitchFamily="34" charset="0"/>
              </a:rPr>
              <a:t>lectrode</a:t>
            </a:r>
            <a:r>
              <a:rPr lang="en-US" sz="1600">
                <a:latin typeface="Arial" pitchFamily="34" charset="0"/>
              </a:rPr>
              <a:t>   </a:t>
            </a:r>
            <a:endParaRPr lang="ru-RU" sz="1600">
              <a:latin typeface="Arial" pitchFamily="34" charset="0"/>
            </a:endParaRPr>
          </a:p>
        </p:txBody>
      </p:sp>
      <p:pic>
        <p:nvPicPr>
          <p:cNvPr id="424980" name="Picture 20" descr="ris1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16"/>
          <a:stretch>
            <a:fillRect/>
          </a:stretch>
        </p:blipFill>
        <p:spPr>
          <a:xfrm>
            <a:off x="4864100" y="2124075"/>
            <a:ext cx="3603625" cy="2981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8E093F-0847-4692-8F7F-C0FA8DD92B91}" type="slidenum">
              <a:rPr lang="ru-RU"/>
              <a:pPr/>
              <a:t>7</a:t>
            </a:fld>
            <a:endParaRPr lang="ru-RU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>
                <a:effectLst/>
              </a:rPr>
              <a:t>P</a:t>
            </a:r>
            <a:r>
              <a:rPr lang="en-US" sz="2400">
                <a:effectLst/>
              </a:rPr>
              <a:t>RELIMINARY CALCULATIONS</a:t>
            </a:r>
            <a:r>
              <a:rPr lang="ru-RU" sz="2400">
                <a:effectLst/>
              </a:rPr>
              <a:t> </a:t>
            </a:r>
            <a:r>
              <a:rPr lang="en-US" sz="2400">
                <a:effectLst/>
              </a:rPr>
              <a:t>(</a:t>
            </a:r>
            <a:r>
              <a:rPr lang="ru-RU" sz="2400">
                <a:effectLst/>
              </a:rPr>
              <a:t>3</a:t>
            </a:r>
            <a:r>
              <a:rPr lang="en-US" sz="2400">
                <a:effectLst/>
              </a:rPr>
              <a:t>)</a:t>
            </a:r>
            <a:endParaRPr lang="ru-RU" sz="2400">
              <a:effectLst/>
            </a:endParaRP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82738" y="2044700"/>
            <a:ext cx="6010275" cy="2143125"/>
          </a:xfrm>
          <a:solidFill>
            <a:schemeClr val="bg1"/>
          </a:solidFill>
        </p:spPr>
        <p:txBody>
          <a:bodyPr/>
          <a:lstStyle/>
          <a:p>
            <a:pPr marL="457200" indent="-457200">
              <a:buFontTx/>
              <a:buNone/>
            </a:pPr>
            <a:r>
              <a:rPr lang="en-US" sz="2800">
                <a:solidFill>
                  <a:srgbClr val="990033"/>
                </a:solidFill>
                <a:effectLst/>
              </a:rPr>
              <a:t>Series of three calculations</a:t>
            </a:r>
            <a:r>
              <a:rPr lang="ru-RU" sz="2800">
                <a:solidFill>
                  <a:srgbClr val="990033"/>
                </a:solidFill>
                <a:effectLst/>
              </a:rPr>
              <a:t>:</a:t>
            </a:r>
          </a:p>
          <a:p>
            <a:pPr marL="457200" indent="-457200">
              <a:buFontTx/>
              <a:buNone/>
            </a:pPr>
            <a:r>
              <a:rPr lang="ru-RU" sz="2800">
                <a:effectLst/>
              </a:rPr>
              <a:t>1. </a:t>
            </a:r>
            <a:r>
              <a:rPr lang="en-US" sz="2800">
                <a:effectLst/>
              </a:rPr>
              <a:t>N = </a:t>
            </a:r>
            <a:r>
              <a:rPr lang="ru-RU" sz="2800">
                <a:effectLst/>
              </a:rPr>
              <a:t>  </a:t>
            </a:r>
            <a:r>
              <a:rPr lang="en-US" sz="2800">
                <a:effectLst/>
              </a:rPr>
              <a:t>90 kW, high screen position</a:t>
            </a:r>
            <a:endParaRPr lang="ru-RU" sz="2800">
              <a:effectLst/>
            </a:endParaRPr>
          </a:p>
          <a:p>
            <a:pPr marL="457200" indent="-457200">
              <a:buFontTx/>
              <a:buNone/>
            </a:pPr>
            <a:r>
              <a:rPr lang="ru-RU" sz="2800">
                <a:effectLst/>
              </a:rPr>
              <a:t>2. </a:t>
            </a:r>
            <a:r>
              <a:rPr lang="en-US" sz="2800">
                <a:effectLst/>
              </a:rPr>
              <a:t>N = </a:t>
            </a:r>
            <a:r>
              <a:rPr lang="ru-RU" sz="2800">
                <a:effectLst/>
              </a:rPr>
              <a:t>  </a:t>
            </a:r>
            <a:r>
              <a:rPr lang="en-US" sz="2800">
                <a:effectLst/>
              </a:rPr>
              <a:t>90 kW, low screen position</a:t>
            </a:r>
            <a:endParaRPr lang="ru-RU" sz="2800">
              <a:effectLst/>
            </a:endParaRPr>
          </a:p>
          <a:p>
            <a:pPr marL="457200" indent="-457200">
              <a:buFontTx/>
              <a:buNone/>
            </a:pPr>
            <a:r>
              <a:rPr lang="ru-RU" sz="2800">
                <a:effectLst/>
              </a:rPr>
              <a:t>3. </a:t>
            </a:r>
            <a:r>
              <a:rPr lang="en-US" sz="2800">
                <a:effectLst/>
              </a:rPr>
              <a:t>N = </a:t>
            </a:r>
            <a:r>
              <a:rPr lang="ru-RU" sz="2800">
                <a:effectLst/>
              </a:rPr>
              <a:t>12</a:t>
            </a:r>
            <a:r>
              <a:rPr lang="en-US" sz="2800">
                <a:effectLst/>
              </a:rPr>
              <a:t>0 kW, high screen position</a:t>
            </a:r>
            <a:endParaRPr lang="ru-RU" sz="2800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A3AC3-2981-43AD-8A59-337643E97B37}" type="slidenum">
              <a:rPr lang="ru-RU"/>
              <a:pPr/>
              <a:t>8</a:t>
            </a:fld>
            <a:endParaRPr lang="ru-RU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>
                <a:effectLst/>
              </a:rPr>
              <a:t>P</a:t>
            </a:r>
            <a:r>
              <a:rPr lang="en-US" sz="2400">
                <a:effectLst/>
              </a:rPr>
              <a:t>RELIMINARY CALCULATIONS</a:t>
            </a:r>
            <a:r>
              <a:rPr lang="ru-RU" sz="2400">
                <a:effectLst/>
              </a:rPr>
              <a:t> </a:t>
            </a:r>
            <a:r>
              <a:rPr lang="en-US" sz="2400">
                <a:effectLst/>
              </a:rPr>
              <a:t>(</a:t>
            </a:r>
            <a:r>
              <a:rPr lang="ru-RU" sz="2400">
                <a:effectLst/>
              </a:rPr>
              <a:t>4</a:t>
            </a:r>
            <a:r>
              <a:rPr lang="en-US" sz="2400">
                <a:effectLst/>
              </a:rPr>
              <a:t>)</a:t>
            </a:r>
            <a:endParaRPr lang="ru-RU" sz="2400">
              <a:effectLst/>
            </a:endParaRPr>
          </a:p>
        </p:txBody>
      </p:sp>
      <p:pic>
        <p:nvPicPr>
          <p:cNvPr id="423944" name="Picture 8" descr="T_#2_1_Cr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5738" y="3914775"/>
            <a:ext cx="4837112" cy="2214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239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423940" name="Rectangle 4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423941" name="Rectangle 5"/>
          <p:cNvSpPr>
            <a:spLocks noChangeArrowheads="1"/>
          </p:cNvSpPr>
          <p:nvPr/>
        </p:nvSpPr>
        <p:spPr bwMode="auto">
          <a:xfrm>
            <a:off x="4932363" y="1093788"/>
            <a:ext cx="3870325" cy="8318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2000" b="0">
                <a:solidFill>
                  <a:srgbClr val="000066"/>
                </a:solidFill>
              </a:rPr>
              <a:t>N = 90 kW</a:t>
            </a:r>
            <a:endParaRPr lang="ru-RU" sz="2000" b="0">
              <a:solidFill>
                <a:srgbClr val="000066"/>
              </a:solidFill>
            </a:endParaRPr>
          </a:p>
          <a:p>
            <a:pPr marL="342900" indent="-342900" algn="l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2000" b="0">
                <a:solidFill>
                  <a:srgbClr val="000066"/>
                </a:solidFill>
              </a:rPr>
              <a:t>High screen position</a:t>
            </a:r>
            <a:endParaRPr lang="ru-RU" sz="2000" b="0">
              <a:solidFill>
                <a:srgbClr val="000066"/>
              </a:solidFill>
            </a:endParaRPr>
          </a:p>
        </p:txBody>
      </p:sp>
      <p:graphicFrame>
        <p:nvGraphicFramePr>
          <p:cNvPr id="423950" name="Object 14"/>
          <p:cNvGraphicFramePr>
            <a:graphicFrameLocks noChangeAspect="1"/>
          </p:cNvGraphicFramePr>
          <p:nvPr>
            <p:ph sz="quarter" idx="3"/>
          </p:nvPr>
        </p:nvGraphicFramePr>
        <p:xfrm>
          <a:off x="5105400" y="3332163"/>
          <a:ext cx="3835400" cy="276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56" name="Точечный рисунок" r:id="rId5" imgW="3093988" imgH="2423370" progId="Paint.Picture">
                  <p:embed/>
                </p:oleObj>
              </mc:Choice>
              <mc:Fallback>
                <p:oleObj name="Точечный рисунок" r:id="rId5" imgW="3093988" imgH="2423370" progId="Paint.Picture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332163"/>
                        <a:ext cx="3835400" cy="276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3951" name="Text Box 15"/>
          <p:cNvSpPr txBox="1">
            <a:spLocks noChangeArrowheads="1"/>
          </p:cNvSpPr>
          <p:nvPr/>
        </p:nvSpPr>
        <p:spPr bwMode="auto">
          <a:xfrm>
            <a:off x="4803775" y="2327275"/>
            <a:ext cx="42545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>
                <a:latin typeface="Arial" pitchFamily="34" charset="0"/>
              </a:rPr>
              <a:t>Distribution of heat flux density along the </a:t>
            </a:r>
          </a:p>
          <a:p>
            <a:pPr algn="ctr"/>
            <a:r>
              <a:rPr lang="en-US" sz="1600">
                <a:latin typeface="Arial" pitchFamily="34" charset="0"/>
              </a:rPr>
              <a:t>external surface of the section</a:t>
            </a:r>
            <a:r>
              <a:rPr lang="ru-RU" sz="1600">
                <a:latin typeface="Arial" pitchFamily="34" charset="0"/>
              </a:rPr>
              <a:t> </a:t>
            </a:r>
          </a:p>
          <a:p>
            <a:pPr algn="ctr"/>
            <a:endParaRPr lang="ru-RU" sz="1600">
              <a:latin typeface="Arial" pitchFamily="34" charset="0"/>
            </a:endParaRPr>
          </a:p>
        </p:txBody>
      </p:sp>
      <p:sp>
        <p:nvSpPr>
          <p:cNvPr id="423952" name="Text Box 16"/>
          <p:cNvSpPr txBox="1">
            <a:spLocks noChangeArrowheads="1"/>
          </p:cNvSpPr>
          <p:nvPr/>
        </p:nvSpPr>
        <p:spPr bwMode="auto">
          <a:xfrm>
            <a:off x="1103313" y="955675"/>
            <a:ext cx="2330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>
                <a:latin typeface="Arial" pitchFamily="34" charset="0"/>
              </a:rPr>
              <a:t>Shape of corium crust</a:t>
            </a:r>
            <a:endParaRPr lang="ru-RU" sz="1600">
              <a:latin typeface="Arial" pitchFamily="34" charset="0"/>
            </a:endParaRPr>
          </a:p>
        </p:txBody>
      </p:sp>
      <p:sp>
        <p:nvSpPr>
          <p:cNvPr id="423953" name="Text Box 17"/>
          <p:cNvSpPr txBox="1">
            <a:spLocks noChangeArrowheads="1"/>
          </p:cNvSpPr>
          <p:nvPr/>
        </p:nvSpPr>
        <p:spPr bwMode="auto">
          <a:xfrm>
            <a:off x="1425575" y="3613150"/>
            <a:ext cx="1890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>
                <a:latin typeface="Arial" pitchFamily="34" charset="0"/>
              </a:rPr>
              <a:t>Temperature field</a:t>
            </a:r>
            <a:endParaRPr lang="ru-RU" sz="1600">
              <a:latin typeface="Arial" pitchFamily="34" charset="0"/>
            </a:endParaRPr>
          </a:p>
        </p:txBody>
      </p:sp>
      <p:pic>
        <p:nvPicPr>
          <p:cNvPr id="423955" name="Picture 19" descr="Ris5-1"/>
          <p:cNvPicPr>
            <a:picLocks noChangeAspect="1" noChangeArrowheads="1"/>
          </p:cNvPicPr>
          <p:nvPr>
            <p:ph sz="half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5738" y="1276350"/>
            <a:ext cx="4257675" cy="2214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92127-A77F-4E07-8BA8-9344C39329EE}" type="slidenum">
              <a:rPr lang="ru-RU"/>
              <a:pPr/>
              <a:t>9</a:t>
            </a:fld>
            <a:endParaRPr lang="ru-RU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>
                <a:effectLst/>
              </a:rPr>
              <a:t>P</a:t>
            </a:r>
            <a:r>
              <a:rPr lang="en-US" sz="2400">
                <a:effectLst/>
              </a:rPr>
              <a:t>RELIMINARY CALCULATIONS</a:t>
            </a:r>
            <a:r>
              <a:rPr lang="ru-RU" sz="2400">
                <a:effectLst/>
              </a:rPr>
              <a:t> </a:t>
            </a:r>
            <a:r>
              <a:rPr lang="en-US" sz="2400">
                <a:effectLst/>
              </a:rPr>
              <a:t>(</a:t>
            </a:r>
            <a:r>
              <a:rPr lang="ru-RU" sz="2400">
                <a:effectLst/>
              </a:rPr>
              <a:t>5</a:t>
            </a:r>
            <a:r>
              <a:rPr lang="en-US" sz="2400">
                <a:effectLst/>
              </a:rPr>
              <a:t>)</a:t>
            </a:r>
            <a:endParaRPr lang="ru-RU" sz="2400">
              <a:effectLst/>
            </a:endParaRPr>
          </a:p>
        </p:txBody>
      </p:sp>
      <p:pic>
        <p:nvPicPr>
          <p:cNvPr id="427015" name="Picture 7" descr="T_G#2_1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1775" y="4348163"/>
            <a:ext cx="4551363" cy="1365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27012" name="Rectangle 4"/>
          <p:cNvSpPr>
            <a:spLocks noChangeArrowheads="1"/>
          </p:cNvSpPr>
          <p:nvPr/>
        </p:nvSpPr>
        <p:spPr bwMode="auto">
          <a:xfrm>
            <a:off x="5032375" y="1006475"/>
            <a:ext cx="3870325" cy="8318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2000" b="0">
                <a:solidFill>
                  <a:srgbClr val="000066"/>
                </a:solidFill>
              </a:rPr>
              <a:t>N = 90 kW</a:t>
            </a:r>
            <a:endParaRPr lang="ru-RU" sz="2000" b="0">
              <a:solidFill>
                <a:srgbClr val="000066"/>
              </a:solidFill>
            </a:endParaRPr>
          </a:p>
          <a:p>
            <a:pPr marL="342900" indent="-342900" algn="l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2000" b="0">
                <a:solidFill>
                  <a:srgbClr val="000066"/>
                </a:solidFill>
              </a:rPr>
              <a:t>Low screen position</a:t>
            </a:r>
            <a:endParaRPr lang="ru-RU" sz="2000" b="0">
              <a:solidFill>
                <a:srgbClr val="000066"/>
              </a:solidFill>
            </a:endParaRPr>
          </a:p>
        </p:txBody>
      </p:sp>
      <p:graphicFrame>
        <p:nvGraphicFramePr>
          <p:cNvPr id="427019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4970463" y="3330575"/>
          <a:ext cx="3925887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025" name="Точечный рисунок" r:id="rId5" imgW="3185436" imgH="2011854" progId="Paint.Picture">
                  <p:embed/>
                </p:oleObj>
              </mc:Choice>
              <mc:Fallback>
                <p:oleObj name="Точечный рисунок" r:id="rId5" imgW="3185436" imgH="2011854" progId="Paint.Picture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0463" y="3330575"/>
                        <a:ext cx="3925887" cy="2478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7020" name="Text Box 12"/>
          <p:cNvSpPr txBox="1">
            <a:spLocks noChangeArrowheads="1"/>
          </p:cNvSpPr>
          <p:nvPr/>
        </p:nvSpPr>
        <p:spPr bwMode="auto">
          <a:xfrm>
            <a:off x="4797425" y="2327275"/>
            <a:ext cx="42545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>
                <a:latin typeface="Arial" pitchFamily="34" charset="0"/>
              </a:rPr>
              <a:t>Distribution of heat flux density along the </a:t>
            </a:r>
          </a:p>
          <a:p>
            <a:pPr algn="ctr"/>
            <a:r>
              <a:rPr lang="en-US" sz="1600">
                <a:latin typeface="Arial" pitchFamily="34" charset="0"/>
              </a:rPr>
              <a:t>external surface of the section</a:t>
            </a:r>
            <a:endParaRPr lang="ru-RU" sz="1600">
              <a:latin typeface="Arial" pitchFamily="34" charset="0"/>
            </a:endParaRPr>
          </a:p>
        </p:txBody>
      </p:sp>
      <p:sp>
        <p:nvSpPr>
          <p:cNvPr id="427021" name="Text Box 13"/>
          <p:cNvSpPr txBox="1">
            <a:spLocks noChangeArrowheads="1"/>
          </p:cNvSpPr>
          <p:nvPr/>
        </p:nvSpPr>
        <p:spPr bwMode="auto">
          <a:xfrm>
            <a:off x="1198563" y="1241425"/>
            <a:ext cx="2330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>
                <a:latin typeface="Arial" pitchFamily="34" charset="0"/>
              </a:rPr>
              <a:t>Shape of corium crust</a:t>
            </a:r>
            <a:endParaRPr lang="ru-RU" sz="1600">
              <a:latin typeface="Arial" pitchFamily="34" charset="0"/>
            </a:endParaRPr>
          </a:p>
        </p:txBody>
      </p:sp>
      <p:sp>
        <p:nvSpPr>
          <p:cNvPr id="427022" name="Text Box 14"/>
          <p:cNvSpPr txBox="1">
            <a:spLocks noChangeArrowheads="1"/>
          </p:cNvSpPr>
          <p:nvPr/>
        </p:nvSpPr>
        <p:spPr bwMode="auto">
          <a:xfrm>
            <a:off x="1397000" y="3770313"/>
            <a:ext cx="1890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>
                <a:latin typeface="Arial" pitchFamily="34" charset="0"/>
              </a:rPr>
              <a:t>Temperature field</a:t>
            </a:r>
            <a:endParaRPr lang="ru-RU" sz="1600">
              <a:latin typeface="Arial" pitchFamily="34" charset="0"/>
            </a:endParaRPr>
          </a:p>
        </p:txBody>
      </p:sp>
      <p:pic>
        <p:nvPicPr>
          <p:cNvPr id="427024" name="Picture 16" descr="Ris2-2"/>
          <p:cNvPicPr>
            <a:picLocks noChangeAspect="1" noChangeArrowheads="1"/>
          </p:cNvPicPr>
          <p:nvPr>
            <p:ph sz="half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0025" y="1836738"/>
            <a:ext cx="4025900" cy="160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485</Words>
  <Application>Microsoft Office PowerPoint</Application>
  <PresentationFormat>Bildschirmpräsentation (4:3)</PresentationFormat>
  <Paragraphs>86</Paragraphs>
  <Slides>11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Times New Roman</vt:lpstr>
      <vt:lpstr>Arial</vt:lpstr>
      <vt:lpstr>Times New Roman CYR</vt:lpstr>
      <vt:lpstr>Оформление по умолчанию</vt:lpstr>
      <vt:lpstr>CorelDRAW 7.0 Graphic</vt:lpstr>
      <vt:lpstr>Точечный рисунок</vt:lpstr>
      <vt:lpstr>Alexandrov Research Institute of Technology (RIT­NITI)</vt:lpstr>
      <vt:lpstr>AUTHORS</vt:lpstr>
      <vt:lpstr>PowerPoint-Präsentation</vt:lpstr>
      <vt:lpstr>DYMELT  FEM  CODE</vt:lpstr>
      <vt:lpstr>PRELIMINARY CALCULATIONS</vt:lpstr>
      <vt:lpstr>PRELIMINARY CALCULATIONS (2)</vt:lpstr>
      <vt:lpstr>PRELIMINARY CALCULATIONS (3)</vt:lpstr>
      <vt:lpstr>PRELIMINARY CALCULATIONS (4)</vt:lpstr>
      <vt:lpstr>PRELIMINARY CALCULATIONS (5)</vt:lpstr>
      <vt:lpstr>PRELIMINARY CALCULATIONS (6)</vt:lpstr>
      <vt:lpstr>CONCLUSIONS</vt:lpstr>
    </vt:vector>
  </TitlesOfParts>
  <Manager>V.B. Khabensky</Manager>
  <Company>Alexandrov RIT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INVECOR_Numeric modeling</dc:title>
  <dc:subject>Severe accident of NPP</dc:subject>
  <dc:creator>Sergey Smirnov etc</dc:creator>
  <cp:lastModifiedBy>Peters, Ursula</cp:lastModifiedBy>
  <cp:revision>360</cp:revision>
  <cp:lastPrinted>2001-10-30T08:59:27Z</cp:lastPrinted>
  <dcterms:created xsi:type="dcterms:W3CDTF">1998-10-12T06:52:06Z</dcterms:created>
  <dcterms:modified xsi:type="dcterms:W3CDTF">2012-10-09T11:09:49Z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Modeling with the DYMELT code</vt:lpwstr>
  </property>
</Properties>
</file>