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sldIdLst>
    <p:sldId id="256" r:id="rId2"/>
    <p:sldId id="258" r:id="rId3"/>
    <p:sldId id="292" r:id="rId4"/>
    <p:sldId id="307" r:id="rId5"/>
    <p:sldId id="309" r:id="rId6"/>
    <p:sldId id="310" r:id="rId7"/>
    <p:sldId id="318" r:id="rId8"/>
    <p:sldId id="311" r:id="rId9"/>
    <p:sldId id="312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13" r:id="rId19"/>
    <p:sldId id="314" r:id="rId20"/>
    <p:sldId id="315" r:id="rId21"/>
    <p:sldId id="316" r:id="rId22"/>
    <p:sldId id="317" r:id="rId23"/>
    <p:sldId id="319" r:id="rId24"/>
    <p:sldId id="320" r:id="rId25"/>
    <p:sldId id="321" r:id="rId26"/>
    <p:sldId id="26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7" autoAdjust="0"/>
  </p:normalViewPr>
  <p:slideViewPr>
    <p:cSldViewPr>
      <p:cViewPr>
        <p:scale>
          <a:sx n="91" d="100"/>
          <a:sy n="91" d="100"/>
        </p:scale>
        <p:origin x="-121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F48CB9E-B381-4CE3-A412-8D8E2AC4E6B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22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65CE2C-33BB-487B-89FD-58FD02A71A6F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98FB-D017-40C4-A08E-E9D75FCD503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8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DBD70-715D-4B7E-BAA1-905A9BBC277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4E33-7A2C-4175-BEDF-A8A06A967D0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4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356DA-9741-4085-8FC4-A42A28FEDC0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3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85D7A-BD1D-40BD-9D40-E6D27E36D55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3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C12AB-4FC3-488F-BEFF-01B116A5DC2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3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4FD6-262B-4C84-80C4-97B61C0B877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9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1B68-F972-4912-AE2F-CA8681FC91E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8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18D70-B3E4-4833-B930-A7B805219AA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7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09D9-0259-425E-8FA6-2A8B15BD8E3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E662DE4-E017-4084-B1CB-0C45B83E65F2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569325" cy="2117725"/>
          </a:xfrm>
        </p:spPr>
        <p:txBody>
          <a:bodyPr/>
          <a:lstStyle/>
          <a:p>
            <a:r>
              <a:rPr lang="en-US" sz="3600"/>
              <a:t>ISTC project K-1265:</a:t>
            </a:r>
            <a:br>
              <a:rPr lang="en-US" sz="3600"/>
            </a:br>
            <a:r>
              <a:rPr lang="en-US" altLang="ja-JP" sz="2400" b="1">
                <a:ea typeface="MS PGothic" pitchFamily="34" charset="-128"/>
              </a:rPr>
              <a:t>Experimental study of core melt in-vessel retention</a:t>
            </a:r>
            <a:r>
              <a:rPr lang="ru-RU" altLang="ja-JP"/>
              <a:t> </a:t>
            </a:r>
            <a:r>
              <a:rPr lang="en-US" altLang="ja-JP">
                <a:ea typeface="MS PGothic" pitchFamily="34" charset="-128"/>
              </a:rPr>
              <a:t/>
            </a:r>
            <a:br>
              <a:rPr lang="en-US" altLang="ja-JP">
                <a:ea typeface="MS PGothic" pitchFamily="34" charset="-128"/>
              </a:rPr>
            </a:br>
            <a:r>
              <a:rPr lang="en-US" altLang="ja-JP" sz="2800" b="1">
                <a:ea typeface="MS PGothic" pitchFamily="34" charset="-128"/>
              </a:rPr>
              <a:t>IN-VEssel COrium Retention (INVECOR)</a:t>
            </a:r>
            <a:r>
              <a:rPr lang="ru-RU" altLang="ja-JP" sz="2800"/>
              <a:t> </a:t>
            </a:r>
            <a:r>
              <a:rPr lang="en-US" sz="2800" b="1"/>
              <a:t/>
            </a:r>
            <a:br>
              <a:rPr lang="en-US" sz="2800" b="1"/>
            </a:br>
            <a:endParaRPr lang="ru-RU" sz="18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284538"/>
            <a:ext cx="7559675" cy="2700337"/>
          </a:xfrm>
        </p:spPr>
        <p:txBody>
          <a:bodyPr/>
          <a:lstStyle/>
          <a:p>
            <a:pPr algn="l"/>
            <a:r>
              <a:rPr lang="en-US" sz="2000"/>
              <a:t>Presented by Vladimir S. Zhdanov</a:t>
            </a:r>
          </a:p>
          <a:p>
            <a:pPr algn="l"/>
            <a:r>
              <a:rPr lang="en-US" sz="2000"/>
              <a:t>IAE NNC RK</a:t>
            </a:r>
          </a:p>
          <a:p>
            <a:pPr algn="l"/>
            <a:endParaRPr lang="en-US" sz="2000"/>
          </a:p>
          <a:p>
            <a:pPr algn="l"/>
            <a:endParaRPr lang="en-GB" sz="2000" b="1"/>
          </a:p>
          <a:p>
            <a:pPr algn="l"/>
            <a:r>
              <a:rPr lang="en-GB" sz="2000"/>
              <a:t>CEG-SAM 9</a:t>
            </a:r>
            <a:r>
              <a:rPr lang="en-GB" sz="2000" baseline="30000"/>
              <a:t>th</a:t>
            </a:r>
            <a:r>
              <a:rPr lang="en-GB" sz="2000"/>
              <a:t> Meeting,</a:t>
            </a:r>
          </a:p>
          <a:p>
            <a:pPr algn="l"/>
            <a:r>
              <a:rPr lang="en-GB" sz="2000"/>
              <a:t>March 8 – 9, 2006</a:t>
            </a:r>
          </a:p>
          <a:p>
            <a:pPr algn="l"/>
            <a:r>
              <a:rPr lang="en-GB" sz="2000"/>
              <a:t>Paris,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3691-967A-4EBF-8540-622C9EACAF28}" type="slidenum">
              <a:rPr lang="ru-RU"/>
              <a:pPr/>
              <a:t>10</a:t>
            </a:fld>
            <a:endParaRPr lang="ru-RU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165225" y="247650"/>
            <a:ext cx="71326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2800">
                <a:solidFill>
                  <a:srgbClr val="990033"/>
                </a:solidFill>
              </a:rPr>
              <a:t>TS calculation using DYMELT  FEM  CODE</a:t>
            </a:r>
            <a:endParaRPr lang="ru-RU" sz="2800">
              <a:solidFill>
                <a:srgbClr val="990033"/>
              </a:solidFill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-236538" y="8969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77838" y="1635125"/>
            <a:ext cx="8143875" cy="447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The numerical code is based on the model of melt thermohydrodynamics, melting and crystallization taken into account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2D and 3D equations of Navier-Stokes, continuity and energy are solved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Stationary and non-stationary calculations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Laminar or turbulent convection (k-</a:t>
            </a:r>
            <a:r>
              <a:rPr lang="en-US">
                <a:cs typeface="Arial" charset="0"/>
              </a:rPr>
              <a:t>ε, k-ω models</a:t>
            </a:r>
            <a:r>
              <a:rPr lang="en-US"/>
              <a:t>), DNS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Boundary conditions: temperature, radiation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The numerical code has been verified by METCOR tests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DF91-ACF8-4622-9912-3010198C9588}" type="slidenum">
              <a:rPr lang="ru-RU"/>
              <a:pPr/>
              <a:t>11</a:t>
            </a:fld>
            <a:endParaRPr lang="ru-RU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65225" y="247650"/>
            <a:ext cx="71326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ru-RU" sz="3200">
                <a:solidFill>
                  <a:schemeClr val="tx2"/>
                </a:solidFill>
              </a:rPr>
              <a:t>P</a:t>
            </a:r>
            <a:r>
              <a:rPr lang="en-US" sz="3200">
                <a:solidFill>
                  <a:schemeClr val="tx2"/>
                </a:solidFill>
              </a:rPr>
              <a:t>RELIMINARY CALCULATIONS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01625" y="935038"/>
            <a:ext cx="8216900" cy="543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>
                <a:solidFill>
                  <a:srgbClr val="990033"/>
                </a:solidFill>
              </a:rPr>
              <a:t>Objectives</a:t>
            </a:r>
            <a:r>
              <a:rPr lang="ru-RU">
                <a:solidFill>
                  <a:srgbClr val="990033"/>
                </a:solidFill>
              </a:rPr>
              <a:t>:</a:t>
            </a:r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b="1"/>
              <a:t>Qualitative analysis</a:t>
            </a:r>
            <a:r>
              <a:rPr lang="ru-RU" b="1"/>
              <a:t>:</a:t>
            </a:r>
            <a:r>
              <a:rPr lang="ru-RU"/>
              <a:t> </a:t>
            </a:r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possibilities of maintaining corium in the molten condition in the RPV model</a:t>
            </a:r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influence of parameters on the molten pool characteristics</a:t>
            </a:r>
            <a:endParaRPr lang="ru-RU"/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>
                <a:solidFill>
                  <a:srgbClr val="990033"/>
                </a:solidFill>
              </a:rPr>
              <a:t>Input data for calculations</a:t>
            </a:r>
            <a:r>
              <a:rPr lang="ru-RU">
                <a:solidFill>
                  <a:srgbClr val="990033"/>
                </a:solidFill>
              </a:rPr>
              <a:t>:</a:t>
            </a:r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Lower head geometry</a:t>
            </a:r>
            <a:r>
              <a:rPr lang="ru-RU"/>
              <a:t> </a:t>
            </a:r>
            <a:r>
              <a:rPr lang="en-US"/>
              <a:t>corresponds to VVER-440</a:t>
            </a:r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Linear scaling of model </a:t>
            </a:r>
            <a:r>
              <a:rPr lang="en-US">
                <a:cs typeface="Arial" charset="0"/>
              </a:rPr>
              <a:t>~ 1:6 (Ø</a:t>
            </a:r>
            <a:r>
              <a:rPr lang="en-US" baseline="-25000">
                <a:cs typeface="Arial" charset="0"/>
              </a:rPr>
              <a:t>in</a:t>
            </a:r>
            <a:r>
              <a:rPr lang="en-US">
                <a:cs typeface="Arial" charset="0"/>
              </a:rPr>
              <a:t>400 x 200)</a:t>
            </a:r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Vessel wall thickness</a:t>
            </a:r>
            <a:r>
              <a:rPr lang="ru-RU"/>
              <a:t> </a:t>
            </a:r>
            <a:r>
              <a:rPr lang="en-US"/>
              <a:t>- </a:t>
            </a:r>
            <a:r>
              <a:rPr lang="ru-RU"/>
              <a:t>25</a:t>
            </a:r>
            <a:r>
              <a:rPr lang="en-US"/>
              <a:t> mm</a:t>
            </a:r>
            <a:endParaRPr lang="en-US">
              <a:cs typeface="Arial" charset="0"/>
            </a:endParaRPr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>
                <a:cs typeface="Arial" charset="0"/>
              </a:rPr>
              <a:t>Corium C-30, melt mass - 60 kg</a:t>
            </a:r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Heater parameters: </a:t>
            </a:r>
            <a:r>
              <a:rPr lang="en-US">
                <a:cs typeface="Arial" charset="0"/>
              </a:rPr>
              <a:t>Ø70 mm, P</a:t>
            </a:r>
            <a:r>
              <a:rPr lang="en-US" baseline="-25000">
                <a:cs typeface="Arial" charset="0"/>
              </a:rPr>
              <a:t>nom </a:t>
            </a:r>
            <a:r>
              <a:rPr lang="en-US">
                <a:cs typeface="Arial" charset="0"/>
              </a:rPr>
              <a:t>= 18 kW, n = 5 units</a:t>
            </a:r>
            <a:endParaRPr lang="ru-RU"/>
          </a:p>
          <a:p>
            <a:pPr marL="342900" indent="-342900" defTabSz="7620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Heat losses along electrodes are disregarded</a:t>
            </a:r>
            <a:endParaRPr lang="ru-RU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068638" y="433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b="1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BF4-606D-4251-9105-8236121CAEED}" type="slidenum">
              <a:rPr lang="ru-RU"/>
              <a:pPr/>
              <a:t>12</a:t>
            </a:fld>
            <a:endParaRPr lang="ru-RU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165225" y="247650"/>
            <a:ext cx="71326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ru-RU" sz="3200">
                <a:solidFill>
                  <a:schemeClr val="tx2"/>
                </a:solidFill>
              </a:rPr>
              <a:t>P</a:t>
            </a:r>
            <a:r>
              <a:rPr lang="en-US" sz="3200">
                <a:solidFill>
                  <a:schemeClr val="tx2"/>
                </a:solidFill>
              </a:rPr>
              <a:t>RELIMINARY CALCULATIONS</a:t>
            </a:r>
            <a:r>
              <a:rPr lang="ru-RU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</a:rPr>
              <a:t>(2)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690563" y="5783263"/>
            <a:ext cx="7507287" cy="539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2D model is applicable for preliminary calculations</a:t>
            </a:r>
            <a:endParaRPr lang="ru-RU" sz="200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9508" name="Picture 4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43063"/>
            <a:ext cx="3867150" cy="404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871788" y="5319713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sz="1600" b="1">
                <a:solidFill>
                  <a:srgbClr val="990033"/>
                </a:solidFill>
              </a:rPr>
              <a:t>5 electrode</a:t>
            </a:r>
            <a:r>
              <a:rPr lang="en-US" sz="1600" b="1">
                <a:solidFill>
                  <a:srgbClr val="990033"/>
                </a:solidFill>
              </a:rPr>
              <a:t>s</a:t>
            </a:r>
            <a:endParaRPr lang="ru-RU" sz="1600" b="1">
              <a:solidFill>
                <a:srgbClr val="990033"/>
              </a:solidFill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1760538" y="1277938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b="1">
                <a:solidFill>
                  <a:srgbClr val="990033"/>
                </a:solidFill>
              </a:rPr>
              <a:t>3D model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780088" y="1598613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b="1">
                <a:solidFill>
                  <a:srgbClr val="990033"/>
                </a:solidFill>
              </a:rPr>
              <a:t>2D model</a:t>
            </a:r>
            <a:endParaRPr lang="ru-RU" b="1">
              <a:solidFill>
                <a:srgbClr val="990033"/>
              </a:solidFill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00025" y="820738"/>
            <a:ext cx="89439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b="1">
                <a:solidFill>
                  <a:srgbClr val="000066"/>
                </a:solidFill>
              </a:rPr>
              <a:t>Total power</a:t>
            </a:r>
            <a:r>
              <a:rPr lang="ru-RU" b="1">
                <a:solidFill>
                  <a:srgbClr val="000066"/>
                </a:solidFill>
              </a:rPr>
              <a:t> 90 </a:t>
            </a:r>
            <a:r>
              <a:rPr lang="en-US" b="1">
                <a:solidFill>
                  <a:srgbClr val="000066"/>
                </a:solidFill>
              </a:rPr>
              <a:t>kW,</a:t>
            </a:r>
            <a:r>
              <a:rPr lang="ru-RU" b="1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crust conductivity 2</a:t>
            </a:r>
            <a:r>
              <a:rPr lang="ru-RU" b="1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W</a:t>
            </a:r>
            <a:r>
              <a:rPr lang="ru-RU" b="1">
                <a:solidFill>
                  <a:srgbClr val="000066"/>
                </a:solidFill>
              </a:rPr>
              <a:t>/</a:t>
            </a:r>
            <a:r>
              <a:rPr lang="en-US" b="1">
                <a:solidFill>
                  <a:srgbClr val="000066"/>
                </a:solidFill>
              </a:rPr>
              <a:t>(m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·</a:t>
            </a:r>
            <a:r>
              <a:rPr lang="en-US" b="1">
                <a:solidFill>
                  <a:srgbClr val="000066"/>
                </a:solidFill>
              </a:rPr>
              <a:t>K)</a:t>
            </a:r>
            <a:r>
              <a:rPr lang="ru-RU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3195638" y="3275013"/>
            <a:ext cx="12588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e</a:t>
            </a:r>
            <a:r>
              <a:rPr lang="ru-RU" sz="1600" b="1"/>
              <a:t>lectrode</a:t>
            </a:r>
            <a:r>
              <a:rPr lang="en-US" sz="1600" b="1"/>
              <a:t>   </a:t>
            </a:r>
            <a:endParaRPr lang="ru-RU" sz="1600" b="1"/>
          </a:p>
        </p:txBody>
      </p:sp>
      <p:pic>
        <p:nvPicPr>
          <p:cNvPr id="149514" name="Picture 10" descr="r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"/>
          <a:stretch>
            <a:fillRect/>
          </a:stretch>
        </p:blipFill>
        <p:spPr bwMode="auto">
          <a:xfrm>
            <a:off x="4864100" y="2124075"/>
            <a:ext cx="36036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A55-5AA2-4605-993D-D46E9CC6817D}" type="slidenum">
              <a:rPr lang="ru-RU"/>
              <a:pPr/>
              <a:t>13</a:t>
            </a:fld>
            <a:endParaRPr lang="ru-RU"/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165225" y="247650"/>
            <a:ext cx="71326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ru-RU" sz="3200">
                <a:solidFill>
                  <a:schemeClr val="tx2"/>
                </a:solidFill>
              </a:rPr>
              <a:t>P</a:t>
            </a:r>
            <a:r>
              <a:rPr lang="en-US" sz="3200">
                <a:solidFill>
                  <a:schemeClr val="tx2"/>
                </a:solidFill>
              </a:rPr>
              <a:t>RELIMINARY CALCULATIONS</a:t>
            </a:r>
            <a:r>
              <a:rPr lang="ru-RU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</a:rPr>
              <a:t>(</a:t>
            </a:r>
            <a:r>
              <a:rPr lang="ru-RU" sz="3200">
                <a:solidFill>
                  <a:schemeClr val="tx2"/>
                </a:solidFill>
              </a:rPr>
              <a:t>3</a:t>
            </a:r>
            <a:r>
              <a:rPr lang="en-US" sz="3200">
                <a:solidFill>
                  <a:schemeClr val="tx2"/>
                </a:solidFill>
              </a:rPr>
              <a:t>)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582738" y="2044700"/>
            <a:ext cx="6010275" cy="2143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>
                <a:solidFill>
                  <a:srgbClr val="990033"/>
                </a:solidFill>
              </a:rPr>
              <a:t>Series of three calculations</a:t>
            </a:r>
            <a:r>
              <a:rPr lang="ru-RU">
                <a:solidFill>
                  <a:srgbClr val="990033"/>
                </a:solidFill>
              </a:rPr>
              <a:t>:</a:t>
            </a:r>
          </a:p>
          <a:p>
            <a:pPr marL="457200" indent="-457200" defTabSz="7620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/>
              <a:t>1. </a:t>
            </a:r>
            <a:r>
              <a:rPr lang="en-US"/>
              <a:t>N = </a:t>
            </a:r>
            <a:r>
              <a:rPr lang="ru-RU"/>
              <a:t>  </a:t>
            </a:r>
            <a:r>
              <a:rPr lang="en-US"/>
              <a:t>90 kW, high screen position</a:t>
            </a:r>
            <a:endParaRPr lang="ru-RU"/>
          </a:p>
          <a:p>
            <a:pPr marL="457200" indent="-457200" defTabSz="7620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/>
              <a:t>2. </a:t>
            </a:r>
            <a:r>
              <a:rPr lang="en-US"/>
              <a:t>N = </a:t>
            </a:r>
            <a:r>
              <a:rPr lang="ru-RU"/>
              <a:t>  </a:t>
            </a:r>
            <a:r>
              <a:rPr lang="en-US"/>
              <a:t>90 kW, low screen position</a:t>
            </a:r>
            <a:endParaRPr lang="ru-RU"/>
          </a:p>
          <a:p>
            <a:pPr marL="457200" indent="-457200" defTabSz="7620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/>
              <a:t>3. </a:t>
            </a:r>
            <a:r>
              <a:rPr lang="en-US"/>
              <a:t>N = </a:t>
            </a:r>
            <a:r>
              <a:rPr lang="ru-RU"/>
              <a:t>12</a:t>
            </a:r>
            <a:r>
              <a:rPr lang="en-US"/>
              <a:t>0 kW, high screen position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6140-D0D7-4843-A24D-8CA584A222B5}" type="slidenum">
              <a:rPr lang="ru-RU"/>
              <a:pPr/>
              <a:t>14</a:t>
            </a:fld>
            <a:endParaRPr lang="ru-RU"/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165225" y="247650"/>
            <a:ext cx="71326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ru-RU" sz="3200">
                <a:solidFill>
                  <a:schemeClr val="tx2"/>
                </a:solidFill>
              </a:rPr>
              <a:t>P</a:t>
            </a:r>
            <a:r>
              <a:rPr lang="en-US" sz="3200">
                <a:solidFill>
                  <a:schemeClr val="tx2"/>
                </a:solidFill>
              </a:rPr>
              <a:t>RELIMINARY CALCULATIONS</a:t>
            </a:r>
            <a:r>
              <a:rPr lang="ru-RU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</a:rPr>
              <a:t>(</a:t>
            </a:r>
            <a:r>
              <a:rPr lang="ru-RU" sz="3200">
                <a:solidFill>
                  <a:schemeClr val="tx2"/>
                </a:solidFill>
              </a:rPr>
              <a:t>4</a:t>
            </a:r>
            <a:r>
              <a:rPr lang="en-US" sz="3200">
                <a:solidFill>
                  <a:schemeClr val="tx2"/>
                </a:solidFill>
              </a:rPr>
              <a:t>)</a:t>
            </a:r>
            <a:endParaRPr lang="ru-RU" sz="3200">
              <a:solidFill>
                <a:schemeClr val="tx2"/>
              </a:solidFill>
            </a:endParaRPr>
          </a:p>
        </p:txBody>
      </p:sp>
      <p:pic>
        <p:nvPicPr>
          <p:cNvPr id="151555" name="Picture 3" descr="T_#2_1_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914775"/>
            <a:ext cx="4837112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932363" y="1093788"/>
            <a:ext cx="3870325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/>
              <a:t>N = 90 kW</a:t>
            </a:r>
            <a:endParaRPr lang="ru-RU" sz="20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/>
              <a:t>High screen position</a:t>
            </a:r>
            <a:endParaRPr lang="ru-RU" sz="2000"/>
          </a:p>
        </p:txBody>
      </p:sp>
      <p:graphicFrame>
        <p:nvGraphicFramePr>
          <p:cNvPr id="151559" name="Object 7"/>
          <p:cNvGraphicFramePr>
            <a:graphicFrameLocks noChangeAspect="1"/>
          </p:cNvGraphicFramePr>
          <p:nvPr/>
        </p:nvGraphicFramePr>
        <p:xfrm>
          <a:off x="5105400" y="3332163"/>
          <a:ext cx="383540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Точечный рисунок" r:id="rId4" imgW="3093988" imgH="2423370" progId="Paint.Picture">
                  <p:embed/>
                </p:oleObj>
              </mc:Choice>
              <mc:Fallback>
                <p:oleObj name="Точечный рисунок" r:id="rId4" imgW="3093988" imgH="242337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32163"/>
                        <a:ext cx="3835400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803775" y="2327275"/>
            <a:ext cx="4254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Distribution of heat flux density along the </a:t>
            </a:r>
          </a:p>
          <a:p>
            <a:pPr algn="ctr" eaLnBrk="0" hangingPunct="0"/>
            <a:r>
              <a:rPr lang="en-US" sz="1600" b="1"/>
              <a:t>external surface of the section</a:t>
            </a:r>
            <a:r>
              <a:rPr lang="ru-RU" sz="1600" b="1"/>
              <a:t> </a:t>
            </a:r>
          </a:p>
          <a:p>
            <a:pPr algn="ctr" eaLnBrk="0" hangingPunct="0"/>
            <a:endParaRPr lang="ru-RU" sz="1600" b="1"/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1103313" y="955675"/>
            <a:ext cx="233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Shape of corium crust</a:t>
            </a:r>
            <a:endParaRPr lang="ru-RU" sz="1600" b="1"/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425575" y="3613150"/>
            <a:ext cx="189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Temperature field</a:t>
            </a:r>
            <a:endParaRPr lang="ru-RU" sz="1600" b="1"/>
          </a:p>
        </p:txBody>
      </p:sp>
      <p:pic>
        <p:nvPicPr>
          <p:cNvPr id="151563" name="Picture 11" descr="Ris5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76350"/>
            <a:ext cx="4257675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99FD-9C2B-460C-8945-7CC059B789C1}" type="slidenum">
              <a:rPr lang="ru-RU"/>
              <a:pPr/>
              <a:t>15</a:t>
            </a:fld>
            <a:endParaRPr lang="ru-RU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1165225" y="247650"/>
            <a:ext cx="71326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ru-RU" sz="3200">
                <a:solidFill>
                  <a:schemeClr val="tx2"/>
                </a:solidFill>
              </a:rPr>
              <a:t>P</a:t>
            </a:r>
            <a:r>
              <a:rPr lang="en-US" sz="3200">
                <a:solidFill>
                  <a:schemeClr val="tx2"/>
                </a:solidFill>
              </a:rPr>
              <a:t>RELIMINARY CALCULATIONS</a:t>
            </a:r>
            <a:r>
              <a:rPr lang="ru-RU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</a:rPr>
              <a:t>(</a:t>
            </a:r>
            <a:r>
              <a:rPr lang="ru-RU" sz="3200">
                <a:solidFill>
                  <a:schemeClr val="tx2"/>
                </a:solidFill>
              </a:rPr>
              <a:t>5</a:t>
            </a:r>
            <a:r>
              <a:rPr lang="en-US" sz="3200">
                <a:solidFill>
                  <a:schemeClr val="tx2"/>
                </a:solidFill>
              </a:rPr>
              <a:t>)</a:t>
            </a:r>
            <a:endParaRPr lang="ru-RU" sz="3200">
              <a:solidFill>
                <a:schemeClr val="tx2"/>
              </a:solidFill>
            </a:endParaRPr>
          </a:p>
        </p:txBody>
      </p:sp>
      <p:pic>
        <p:nvPicPr>
          <p:cNvPr id="152579" name="Picture 3" descr="T_G#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348163"/>
            <a:ext cx="4551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032375" y="1006475"/>
            <a:ext cx="3870325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/>
              <a:t>N = 90 kW</a:t>
            </a:r>
            <a:endParaRPr lang="ru-RU" sz="20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/>
              <a:t>Low screen position</a:t>
            </a:r>
            <a:endParaRPr lang="ru-RU" sz="2000"/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4970463" y="3330575"/>
          <a:ext cx="3925887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Точечный рисунок" r:id="rId4" imgW="3185436" imgH="2011854" progId="Paint.Picture">
                  <p:embed/>
                </p:oleObj>
              </mc:Choice>
              <mc:Fallback>
                <p:oleObj name="Точечный рисунок" r:id="rId4" imgW="3185436" imgH="201185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3330575"/>
                        <a:ext cx="3925887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797425" y="2327275"/>
            <a:ext cx="4254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Distribution of heat flux density along the </a:t>
            </a:r>
          </a:p>
          <a:p>
            <a:pPr algn="ctr" eaLnBrk="0" hangingPunct="0"/>
            <a:r>
              <a:rPr lang="en-US" sz="1600" b="1"/>
              <a:t>external surface of the section</a:t>
            </a:r>
            <a:endParaRPr lang="ru-RU" sz="1600" b="1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1198563" y="1241425"/>
            <a:ext cx="233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Shape of corium crust</a:t>
            </a:r>
            <a:endParaRPr lang="ru-RU" sz="1600" b="1"/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1397000" y="3770313"/>
            <a:ext cx="189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Temperature field</a:t>
            </a:r>
            <a:endParaRPr lang="ru-RU" sz="1600" b="1"/>
          </a:p>
        </p:txBody>
      </p:sp>
      <p:pic>
        <p:nvPicPr>
          <p:cNvPr id="152585" name="Picture 9" descr="Ris2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36738"/>
            <a:ext cx="40259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D01-8B2D-4ADE-9205-F58F43F28920}" type="slidenum">
              <a:rPr lang="ru-RU"/>
              <a:pPr/>
              <a:t>16</a:t>
            </a:fld>
            <a:endParaRPr lang="ru-RU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165225" y="247650"/>
            <a:ext cx="71326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ru-RU" sz="3200">
                <a:solidFill>
                  <a:schemeClr val="tx2"/>
                </a:solidFill>
              </a:rPr>
              <a:t>P</a:t>
            </a:r>
            <a:r>
              <a:rPr lang="en-US" sz="3200">
                <a:solidFill>
                  <a:schemeClr val="tx2"/>
                </a:solidFill>
              </a:rPr>
              <a:t>RELIMINARY CALCULATIONS</a:t>
            </a:r>
            <a:r>
              <a:rPr lang="ru-RU" sz="32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</a:rPr>
              <a:t>(</a:t>
            </a:r>
            <a:r>
              <a:rPr lang="ru-RU" sz="3200">
                <a:solidFill>
                  <a:schemeClr val="tx2"/>
                </a:solidFill>
              </a:rPr>
              <a:t>6</a:t>
            </a:r>
            <a:r>
              <a:rPr lang="en-US" sz="3200">
                <a:solidFill>
                  <a:schemeClr val="tx2"/>
                </a:solidFill>
              </a:rPr>
              <a:t>)</a:t>
            </a:r>
            <a:endParaRPr lang="ru-RU" sz="3200">
              <a:solidFill>
                <a:schemeClr val="tx2"/>
              </a:solidFill>
            </a:endParaRPr>
          </a:p>
        </p:txBody>
      </p:sp>
      <p:pic>
        <p:nvPicPr>
          <p:cNvPr id="153603" name="Picture 3" descr="T#2_1_Cr_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200525"/>
            <a:ext cx="45878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048250" y="968375"/>
            <a:ext cx="3870325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/>
              <a:t>N = </a:t>
            </a:r>
            <a:r>
              <a:rPr lang="ru-RU" sz="2000"/>
              <a:t>12</a:t>
            </a:r>
            <a:r>
              <a:rPr lang="en-US" sz="2000"/>
              <a:t>0 kW</a:t>
            </a:r>
            <a:endParaRPr lang="ru-RU" sz="20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/>
              <a:t>High screen position</a:t>
            </a:r>
            <a:endParaRPr lang="ru-RU" sz="2000"/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5089525" y="3335338"/>
          <a:ext cx="3813175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0" name="Точечный рисунок" r:id="rId4" imgW="3123810" imgH="2370025" progId="Paint.Picture">
                  <p:embed/>
                </p:oleObj>
              </mc:Choice>
              <mc:Fallback>
                <p:oleObj name="Точечный рисунок" r:id="rId4" imgW="3123810" imgH="237002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3335338"/>
                        <a:ext cx="3813175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4797425" y="2327275"/>
            <a:ext cx="4254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Distribution of heat flux density along the </a:t>
            </a:r>
          </a:p>
          <a:p>
            <a:pPr algn="ctr" eaLnBrk="0" hangingPunct="0"/>
            <a:r>
              <a:rPr lang="en-US" sz="1600" b="1"/>
              <a:t>external surface of the section</a:t>
            </a:r>
            <a:endParaRPr lang="ru-RU" sz="1600" b="1"/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112838" y="1370013"/>
            <a:ext cx="233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Shape of corium crust</a:t>
            </a:r>
            <a:endParaRPr lang="ru-RU" sz="1600" b="1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1497013" y="3813175"/>
            <a:ext cx="1890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1600" b="1"/>
              <a:t>Temperature field</a:t>
            </a:r>
            <a:endParaRPr lang="ru-RU" sz="1600" b="1"/>
          </a:p>
        </p:txBody>
      </p:sp>
      <p:pic>
        <p:nvPicPr>
          <p:cNvPr id="153609" name="Picture 9" descr="ris8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709738"/>
            <a:ext cx="3951287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F729-436B-4DD6-819E-C6C7F5BF60D2}" type="slidenum">
              <a:rPr lang="ru-RU"/>
              <a:pPr/>
              <a:t>17</a:t>
            </a:fld>
            <a:endParaRPr lang="ru-RU"/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165225" y="247650"/>
            <a:ext cx="71326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200">
                <a:solidFill>
                  <a:schemeClr val="tx2"/>
                </a:solidFill>
              </a:rPr>
              <a:t>CONCLUSIONS of calculation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17525" y="7842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sz="1600" b="1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06388" y="962025"/>
            <a:ext cx="8610600" cy="5057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DYMELT code enables to calculate the molten core behavior on the bottom of RPV model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Preliminary calculations have confirmed the possibility of molten pool formation, if the total power of electrodes is close to </a:t>
            </a:r>
            <a:r>
              <a:rPr lang="ru-RU"/>
              <a:t>90 </a:t>
            </a:r>
            <a:r>
              <a:rPr lang="en-US"/>
              <a:t>kW</a:t>
            </a:r>
            <a:r>
              <a:rPr lang="ru-RU"/>
              <a:t>, </a:t>
            </a:r>
            <a:r>
              <a:rPr lang="en-US"/>
              <a:t>but the volume fraction of a liquid phase in the pool is below</a:t>
            </a:r>
            <a:r>
              <a:rPr lang="ru-RU"/>
              <a:t> 50 %</a:t>
            </a:r>
            <a:endParaRPr lang="en-US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/>
              <a:t>Ways to increase the volume of liquid phase and temperature</a:t>
            </a:r>
            <a:r>
              <a:rPr lang="ru-RU"/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/>
              <a:t>    - </a:t>
            </a:r>
            <a:r>
              <a:rPr lang="en-US"/>
              <a:t>to raise electrode power</a:t>
            </a:r>
            <a:endParaRPr lang="ru-RU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/>
              <a:t>    - </a:t>
            </a:r>
            <a:r>
              <a:rPr lang="en-US"/>
              <a:t>to reduce distance between the screen and melt surface</a:t>
            </a:r>
            <a:endParaRPr lang="ru-RU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/>
              <a:t>    - </a:t>
            </a:r>
            <a:r>
              <a:rPr lang="en-US"/>
              <a:t>to increase the vessel wall thickness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FBD-2B4D-4749-B29A-B105170501C1}" type="slidenum">
              <a:rPr lang="ru-RU"/>
              <a:pPr/>
              <a:t>18</a:t>
            </a:fld>
            <a:endParaRPr lang="ru-RU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Melt receiver</a:t>
            </a:r>
            <a:endParaRPr lang="ru-RU" sz="320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03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It is decided to use the pyrometer combined with video camera for corium pool surface temperature monitoring;</a:t>
            </a:r>
          </a:p>
          <a:p>
            <a:pPr>
              <a:lnSpc>
                <a:spcPct val="90000"/>
              </a:lnSpc>
            </a:pPr>
            <a:r>
              <a:rPr lang="en-US" sz="2400"/>
              <a:t>Type of pyrometer is chosen;</a:t>
            </a:r>
          </a:p>
          <a:p>
            <a:pPr>
              <a:lnSpc>
                <a:spcPct val="90000"/>
              </a:lnSpc>
            </a:pPr>
            <a:r>
              <a:rPr lang="en-US" sz="2400"/>
              <a:t>Possibility of five plasmatrons installation for decay heat modeling in corium pool from the point of view of electrical connections and available nipples for cooling water supply;</a:t>
            </a:r>
          </a:p>
          <a:p>
            <a:pPr>
              <a:lnSpc>
                <a:spcPct val="90000"/>
              </a:lnSpc>
            </a:pPr>
            <a:r>
              <a:rPr lang="en-US" sz="2400"/>
              <a:t>License of MR housing usage was renewed until 2008 year</a:t>
            </a:r>
            <a:endParaRPr lang="ru-RU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29AC-917F-4856-9941-5F3C98315D61}" type="slidenum">
              <a:rPr lang="ru-RU"/>
              <a:pPr/>
              <a:t>19</a:t>
            </a:fld>
            <a:endParaRPr lang="ru-RU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Technological systems</a:t>
            </a:r>
            <a:endParaRPr lang="ru-RU" sz="320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Capability of cooling water supply was tested</a:t>
            </a:r>
          </a:p>
          <a:p>
            <a:r>
              <a:rPr lang="en-US" sz="2400"/>
              <a:t>Possibility of additional transformers installation for electric power supply of two additional plasmatrons was estimated</a:t>
            </a:r>
          </a:p>
          <a:p>
            <a:endParaRPr lang="ru-RU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3D89-C198-4A11-993A-E19BEDE1DBD9}" type="slidenum">
              <a:rPr lang="ru-RU"/>
              <a:pPr/>
              <a:t>2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r>
              <a:rPr lang="en-US" sz="3200" b="1"/>
              <a:t>Presentation contents</a:t>
            </a:r>
            <a:endParaRPr lang="ru-RU" sz="3200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1650"/>
            <a:ext cx="8229600" cy="453707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000"/>
              <a:t>Introduction</a:t>
            </a:r>
          </a:p>
          <a:p>
            <a:pPr>
              <a:spcBef>
                <a:spcPct val="40000"/>
              </a:spcBef>
            </a:pPr>
            <a:r>
              <a:rPr lang="en-US" sz="2000"/>
              <a:t>Main directions of work and results</a:t>
            </a:r>
          </a:p>
          <a:p>
            <a:pPr marL="1223963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Electric melting furnace (EMF) improvement</a:t>
            </a:r>
          </a:p>
          <a:p>
            <a:pPr marL="1223963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Test section (TS) design (RPV model)</a:t>
            </a:r>
          </a:p>
          <a:p>
            <a:pPr marL="1223963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Device for decay heat modeling (DDHM) design and testing</a:t>
            </a:r>
          </a:p>
          <a:p>
            <a:pPr marL="1223963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Testing and modernization of technological systems</a:t>
            </a:r>
          </a:p>
          <a:p>
            <a:pPr marL="1223963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Pre-calculation of above items</a:t>
            </a:r>
          </a:p>
          <a:p>
            <a:pPr marL="1223963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Testing and modernization of data measurement system</a:t>
            </a:r>
          </a:p>
          <a:p>
            <a:pPr marL="1223963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Zirconium coating life time tests results</a:t>
            </a:r>
            <a:endParaRPr lang="en-US" sz="1800"/>
          </a:p>
          <a:p>
            <a:pPr>
              <a:spcBef>
                <a:spcPct val="40000"/>
              </a:spcBef>
            </a:pPr>
            <a:r>
              <a:rPr lang="en-US" sz="2000"/>
              <a:t>Conclusions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EF35-2295-46BA-AD6C-619A6325B960}" type="slidenum">
              <a:rPr lang="ru-RU"/>
              <a:pPr/>
              <a:t>20</a:t>
            </a:fld>
            <a:endParaRPr lang="ru-RU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Data measurement and acquisition system</a:t>
            </a:r>
            <a:endParaRPr lang="ru-RU" sz="320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7663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For enhance of noise immunity of measuring system following action are performing:</a:t>
            </a:r>
          </a:p>
          <a:p>
            <a:r>
              <a:rPr lang="en-US" sz="2400"/>
              <a:t>Inspection of existing DAS and found out of electrical noises source  </a:t>
            </a:r>
          </a:p>
          <a:p>
            <a:r>
              <a:rPr lang="en-US" sz="2400"/>
              <a:t>Optimization of communication lines</a:t>
            </a:r>
          </a:p>
          <a:p>
            <a:r>
              <a:rPr lang="en-US" sz="2400"/>
              <a:t>Purchase of new equipment</a:t>
            </a:r>
          </a:p>
          <a:p>
            <a:r>
              <a:rPr lang="en-US" sz="2400"/>
              <a:t>Replacement of out of date gauges and transformers </a:t>
            </a:r>
          </a:p>
          <a:p>
            <a:r>
              <a:rPr lang="en-US" sz="2400"/>
              <a:t>Mounting and check-out of DAS</a:t>
            </a:r>
            <a:endParaRPr lang="ru-RU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953-A39E-4B4F-9E03-8B91F96A149C}" type="slidenum">
              <a:rPr lang="ru-RU"/>
              <a:pPr/>
              <a:t>21</a:t>
            </a:fld>
            <a:endParaRPr lang="ru-RU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Supporting experiments</a:t>
            </a:r>
            <a:endParaRPr lang="ru-RU" sz="320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Zr-coating life time testing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Tests with initial corium components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Test with re-melting of sub-oxidized corium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Test with addition of steel in corium</a:t>
            </a:r>
          </a:p>
          <a:p>
            <a:pPr>
              <a:lnSpc>
                <a:spcPct val="120000"/>
              </a:lnSpc>
            </a:pPr>
            <a:r>
              <a:rPr lang="en-US" sz="2400"/>
              <a:t>Research of molten Zr spreading on the graphite outer surface</a:t>
            </a:r>
          </a:p>
          <a:p>
            <a:r>
              <a:rPr lang="en-US" sz="2400"/>
              <a:t>Research of molten Zr spreading on the graphite crucible inner surface at the temperature gradient along the crucible height</a:t>
            </a:r>
            <a:endParaRPr lang="ru-RU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BAA6-BA33-4B13-B28B-550701AFB2A8}" type="slidenum">
              <a:rPr lang="ru-RU"/>
              <a:pPr/>
              <a:t>22</a:t>
            </a:fld>
            <a:endParaRPr lang="ru-RU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Zr coating life time testing</a:t>
            </a:r>
            <a:endParaRPr lang="ru-RU" sz="320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246688"/>
            <a:ext cx="1593850" cy="5953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/>
              <a:t>2600 deg. 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/>
              <a:t>Time 30 minutes</a:t>
            </a:r>
            <a:endParaRPr lang="ru-RU" sz="1400"/>
          </a:p>
        </p:txBody>
      </p:sp>
      <p:pic>
        <p:nvPicPr>
          <p:cNvPr id="141316" name="Picture 4" descr="crucible after test 09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57450"/>
            <a:ext cx="2005013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7" name="Picture 5" descr="crucible%20after%20test%2007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492375"/>
            <a:ext cx="201136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2509838" y="5246688"/>
            <a:ext cx="15938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2600 deg. 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Time 40 minutes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706938" y="5246688"/>
            <a:ext cx="15938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2800 deg. 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Time 90 minutes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6938963" y="5246688"/>
            <a:ext cx="159385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2500 deg. 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Time 120 minutes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21" name="Picture 9" descr="Cut 007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528888"/>
            <a:ext cx="19859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10" descr="cut 06"/>
          <p:cNvPicPr>
            <a:picLocks noChangeAspect="1" noChangeArrowheads="1"/>
          </p:cNvPicPr>
          <p:nvPr/>
        </p:nvPicPr>
        <p:blipFill>
          <a:blip r:embed="rId5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528888"/>
            <a:ext cx="19224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395288" y="1592263"/>
            <a:ext cx="1593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Corium C-30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Re-melting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2484438" y="1592263"/>
            <a:ext cx="1655762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Corium C-30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Initial components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4679950" y="1628775"/>
            <a:ext cx="1701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Corium C-50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Initial components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6985000" y="1628775"/>
            <a:ext cx="1593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Corium C-30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Re-melting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0409-EE02-460A-B1A7-8C475562D71D}" type="slidenum">
              <a:rPr lang="ru-RU"/>
              <a:pPr/>
              <a:t>23</a:t>
            </a:fld>
            <a:endParaRPr lang="ru-RU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/>
              <a:t>Zr-coating testing</a:t>
            </a:r>
            <a:br>
              <a:rPr lang="en-US" sz="2800"/>
            </a:br>
            <a:r>
              <a:rPr lang="en-US" sz="2800"/>
              <a:t> </a:t>
            </a:r>
            <a:r>
              <a:rPr lang="en-US" sz="2000"/>
              <a:t>Test with addition of stainless steel components in the charge</a:t>
            </a:r>
            <a:endParaRPr lang="ru-RU" sz="200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133600"/>
            <a:ext cx="5302250" cy="3648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Three tests were performed using initial components and re-melting of C-30 corium</a:t>
            </a:r>
          </a:p>
          <a:p>
            <a:pPr marL="0" indent="0">
              <a:buFontTx/>
              <a:buNone/>
            </a:pPr>
            <a:endParaRPr lang="en-US" sz="1000"/>
          </a:p>
          <a:p>
            <a:pPr marL="0" indent="0">
              <a:buFontTx/>
              <a:buNone/>
            </a:pPr>
            <a:r>
              <a:rPr lang="en-US" sz="2000"/>
              <a:t>Strong induction power absorption was observed at 2300 deg. C</a:t>
            </a:r>
          </a:p>
          <a:p>
            <a:pPr marL="0" indent="0">
              <a:buFontTx/>
              <a:buNone/>
            </a:pPr>
            <a:endParaRPr lang="en-US" sz="1000"/>
          </a:p>
          <a:p>
            <a:pPr marL="0" indent="0">
              <a:buFontTx/>
              <a:buNone/>
            </a:pPr>
            <a:r>
              <a:rPr lang="en-US" sz="2000"/>
              <a:t>Strong crucible wall erosion was observed in all tests</a:t>
            </a:r>
          </a:p>
          <a:p>
            <a:pPr marL="0" indent="0">
              <a:buFontTx/>
              <a:buNone/>
            </a:pPr>
            <a:endParaRPr lang="en-US" sz="1000"/>
          </a:p>
          <a:p>
            <a:pPr marL="0" indent="0">
              <a:buFontTx/>
              <a:buNone/>
            </a:pPr>
            <a:r>
              <a:rPr lang="en-US" sz="2000"/>
              <a:t>Test with addition of steel in molten corium C-30 at high temperature is proposed</a:t>
            </a:r>
            <a:endParaRPr lang="ru-RU" sz="2000"/>
          </a:p>
        </p:txBody>
      </p:sp>
      <p:pic>
        <p:nvPicPr>
          <p:cNvPr id="143365" name="Picture 5" descr="cut 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736725"/>
            <a:ext cx="2359025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9AF6-5A3B-42BA-B304-13641C5CCA9C}" type="slidenum">
              <a:rPr lang="ru-RU"/>
              <a:pPr/>
              <a:t>24</a:t>
            </a:fld>
            <a:endParaRPr lang="ru-RU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Molten Zr spreading</a:t>
            </a:r>
            <a:endParaRPr lang="ru-RU" sz="32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5408613"/>
            <a:ext cx="8399462" cy="611187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Spreading of molten zirconium on the outers surface of graphite cylinder</a:t>
            </a:r>
            <a:endParaRPr lang="ru-RU" sz="2000"/>
          </a:p>
        </p:txBody>
      </p:sp>
      <p:pic>
        <p:nvPicPr>
          <p:cNvPr id="144388" name="Picture 4" descr="тигель 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36725"/>
            <a:ext cx="245745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 descr="f 25 4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05150"/>
            <a:ext cx="3995738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после пуска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36725"/>
            <a:ext cx="2000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EAE0-88D0-456E-9EF1-414CB1D66F76}" type="slidenum">
              <a:rPr lang="ru-RU"/>
              <a:pPr/>
              <a:t>25</a:t>
            </a:fld>
            <a:endParaRPr lang="ru-RU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900112"/>
          </a:xfrm>
        </p:spPr>
        <p:txBody>
          <a:bodyPr/>
          <a:lstStyle/>
          <a:p>
            <a:pPr algn="ctr"/>
            <a:r>
              <a:rPr lang="en-US" sz="3200"/>
              <a:t>Molten Zr spreading</a:t>
            </a:r>
            <a:endParaRPr lang="ru-RU" sz="320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3754438" cy="28432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/>
              <a:t>Spreading of molten zirconium on the inner surface of graphite crucible at presence of temperature gradient along the crucible height</a:t>
            </a:r>
          </a:p>
          <a:p>
            <a:pPr marL="0" indent="0">
              <a:buFontTx/>
              <a:buNone/>
            </a:pPr>
            <a:r>
              <a:rPr lang="en-US" sz="2400"/>
              <a:t>(about 150 deg. C)</a:t>
            </a:r>
            <a:endParaRPr lang="ru-RU" sz="2400"/>
          </a:p>
        </p:txBody>
      </p:sp>
      <p:pic>
        <p:nvPicPr>
          <p:cNvPr id="145412" name="Picture 4" descr="cut 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1418" r="9790" b="2126"/>
          <a:stretch>
            <a:fillRect/>
          </a:stretch>
        </p:blipFill>
        <p:spPr bwMode="auto">
          <a:xfrm>
            <a:off x="4308475" y="1408113"/>
            <a:ext cx="1801813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 descr="cut 0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3259" r="9291" b="5173"/>
          <a:stretch>
            <a:fillRect/>
          </a:stretch>
        </p:blipFill>
        <p:spPr bwMode="auto">
          <a:xfrm>
            <a:off x="6762750" y="1412875"/>
            <a:ext cx="19558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F82A-84F4-4DCE-A362-E76143375D2D}" type="slidenum">
              <a:rPr lang="ru-RU"/>
              <a:pPr/>
              <a:t>26</a:t>
            </a:fld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3997325"/>
          </a:xfrm>
        </p:spPr>
        <p:txBody>
          <a:bodyPr/>
          <a:lstStyle/>
          <a:p>
            <a:r>
              <a:rPr lang="en-US" sz="2400"/>
              <a:t>Basic directions of work were assigned</a:t>
            </a:r>
          </a:p>
          <a:p>
            <a:r>
              <a:rPr lang="en-US" sz="2400"/>
              <a:t>Calculation of electric melting furnace for improving of heating mode and increase of loaded mass are under way</a:t>
            </a:r>
          </a:p>
          <a:p>
            <a:r>
              <a:rPr lang="en-US" sz="2400"/>
              <a:t>Testing of heater for molten corium is continued and new electrodes design is developed</a:t>
            </a:r>
          </a:p>
          <a:p>
            <a:r>
              <a:rPr lang="en-US" sz="2400"/>
              <a:t>RPV model and corium pool behavior is calculated</a:t>
            </a:r>
          </a:p>
          <a:p>
            <a:r>
              <a:rPr lang="en-US" sz="2400"/>
              <a:t>Technique of Zr- coating application is under way</a:t>
            </a:r>
          </a:p>
          <a:p>
            <a:r>
              <a:rPr lang="en-US" sz="2400"/>
              <a:t>Reliability of Zr-coating is continued in different condition</a:t>
            </a:r>
          </a:p>
          <a:p>
            <a:r>
              <a:rPr lang="en-US" sz="2400"/>
              <a:t>Data measuring and data acquisition system is improved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6753-EDD1-495D-826E-F79A342CB706}" type="slidenum">
              <a:rPr lang="ru-RU"/>
              <a:pPr/>
              <a:t>3</a:t>
            </a:fld>
            <a:endParaRPr 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algn="ctr"/>
            <a:r>
              <a:rPr lang="en-US" sz="3200" b="1"/>
              <a:t>Introduction</a:t>
            </a:r>
            <a:endParaRPr lang="ru-RU" sz="3200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8163"/>
            <a:ext cx="8229600" cy="33131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/>
              <a:t>Work plan of K-1265 project has been prepared and sent to ISTC office In January 2006 </a:t>
            </a:r>
          </a:p>
          <a:p>
            <a:pPr>
              <a:lnSpc>
                <a:spcPct val="130000"/>
              </a:lnSpc>
            </a:pPr>
            <a:r>
              <a:rPr lang="en-US" sz="2800"/>
              <a:t>List of project participants is specified</a:t>
            </a:r>
          </a:p>
          <a:p>
            <a:pPr>
              <a:lnSpc>
                <a:spcPct val="130000"/>
              </a:lnSpc>
            </a:pPr>
            <a:r>
              <a:rPr lang="en-US" sz="2800"/>
              <a:t>List of materials, equipment and suppliers is itemized.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D398-B0D9-43F8-8103-0C9D7052381E}" type="slidenum">
              <a:rPr lang="ru-RU"/>
              <a:pPr/>
              <a:t>4</a:t>
            </a:fld>
            <a:endParaRPr lang="ru-RU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28675"/>
          </a:xfrm>
        </p:spPr>
        <p:txBody>
          <a:bodyPr/>
          <a:lstStyle/>
          <a:p>
            <a:pPr algn="ctr"/>
            <a:r>
              <a:rPr lang="en-US" sz="3600"/>
              <a:t>Work structure and objectives</a:t>
            </a:r>
            <a:endParaRPr lang="ru-RU" sz="3600"/>
          </a:p>
        </p:txBody>
      </p:sp>
      <p:grpSp>
        <p:nvGrpSpPr>
          <p:cNvPr id="131178" name="Group 106"/>
          <p:cNvGrpSpPr>
            <a:grpSpLocks/>
          </p:cNvGrpSpPr>
          <p:nvPr/>
        </p:nvGrpSpPr>
        <p:grpSpPr bwMode="auto">
          <a:xfrm>
            <a:off x="215900" y="1376363"/>
            <a:ext cx="8677275" cy="4714875"/>
            <a:chOff x="136" y="867"/>
            <a:chExt cx="5466" cy="2970"/>
          </a:xfrm>
        </p:grpSpPr>
        <p:sp>
          <p:nvSpPr>
            <p:cNvPr id="131144" name="AutoShape 72"/>
            <p:cNvSpPr>
              <a:spLocks noChangeAspect="1" noChangeArrowheads="1"/>
            </p:cNvSpPr>
            <p:nvPr/>
          </p:nvSpPr>
          <p:spPr bwMode="auto">
            <a:xfrm>
              <a:off x="136" y="867"/>
              <a:ext cx="5466" cy="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146" name="Rectangle 74"/>
            <p:cNvSpPr>
              <a:spLocks noChangeArrowheads="1"/>
            </p:cNvSpPr>
            <p:nvPr/>
          </p:nvSpPr>
          <p:spPr bwMode="auto">
            <a:xfrm>
              <a:off x="4653" y="867"/>
              <a:ext cx="949" cy="246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147" name="Rectangle 75"/>
            <p:cNvSpPr>
              <a:spLocks noChangeArrowheads="1"/>
            </p:cNvSpPr>
            <p:nvPr/>
          </p:nvSpPr>
          <p:spPr bwMode="auto">
            <a:xfrm>
              <a:off x="3333" y="867"/>
              <a:ext cx="1197" cy="2465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148" name="Rectangle 76"/>
            <p:cNvSpPr>
              <a:spLocks noChangeArrowheads="1"/>
            </p:cNvSpPr>
            <p:nvPr/>
          </p:nvSpPr>
          <p:spPr bwMode="auto">
            <a:xfrm>
              <a:off x="2333" y="867"/>
              <a:ext cx="866" cy="263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149" name="Rectangle 77"/>
            <p:cNvSpPr>
              <a:spLocks noChangeArrowheads="1"/>
            </p:cNvSpPr>
            <p:nvPr/>
          </p:nvSpPr>
          <p:spPr bwMode="auto">
            <a:xfrm>
              <a:off x="1230" y="867"/>
              <a:ext cx="814" cy="233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150" name="Rectangle 78"/>
            <p:cNvSpPr>
              <a:spLocks noChangeArrowheads="1"/>
            </p:cNvSpPr>
            <p:nvPr/>
          </p:nvSpPr>
          <p:spPr bwMode="auto">
            <a:xfrm>
              <a:off x="157" y="867"/>
              <a:ext cx="815" cy="233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151" name="Text Box 79"/>
            <p:cNvSpPr txBox="1">
              <a:spLocks noChangeArrowheads="1"/>
            </p:cNvSpPr>
            <p:nvPr/>
          </p:nvSpPr>
          <p:spPr bwMode="auto">
            <a:xfrm>
              <a:off x="209" y="908"/>
              <a:ext cx="691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EMF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52" name="Text Box 80"/>
            <p:cNvSpPr txBox="1">
              <a:spLocks noChangeArrowheads="1"/>
            </p:cNvSpPr>
            <p:nvPr/>
          </p:nvSpPr>
          <p:spPr bwMode="auto">
            <a:xfrm>
              <a:off x="1246" y="908"/>
              <a:ext cx="774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DDHM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53" name="Text Box 81"/>
            <p:cNvSpPr txBox="1">
              <a:spLocks noChangeArrowheads="1"/>
            </p:cNvSpPr>
            <p:nvPr/>
          </p:nvSpPr>
          <p:spPr bwMode="auto">
            <a:xfrm>
              <a:off x="2390" y="908"/>
              <a:ext cx="763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Test section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54" name="Text Box 82"/>
            <p:cNvSpPr txBox="1">
              <a:spLocks noChangeArrowheads="1"/>
            </p:cNvSpPr>
            <p:nvPr/>
          </p:nvSpPr>
          <p:spPr bwMode="auto">
            <a:xfrm>
              <a:off x="3395" y="908"/>
              <a:ext cx="1111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Technological systems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55" name="Text Box 83"/>
            <p:cNvSpPr txBox="1">
              <a:spLocks noChangeArrowheads="1"/>
            </p:cNvSpPr>
            <p:nvPr/>
          </p:nvSpPr>
          <p:spPr bwMode="auto">
            <a:xfrm>
              <a:off x="4844" y="908"/>
              <a:ext cx="619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DAS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56" name="Text Box 84"/>
            <p:cNvSpPr txBox="1">
              <a:spLocks noChangeArrowheads="1"/>
            </p:cNvSpPr>
            <p:nvPr/>
          </p:nvSpPr>
          <p:spPr bwMode="auto">
            <a:xfrm>
              <a:off x="209" y="1321"/>
              <a:ext cx="691" cy="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Increase of loading mass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57" name="Text Box 85"/>
            <p:cNvSpPr txBox="1">
              <a:spLocks noChangeArrowheads="1"/>
            </p:cNvSpPr>
            <p:nvPr/>
          </p:nvSpPr>
          <p:spPr bwMode="auto">
            <a:xfrm>
              <a:off x="209" y="1785"/>
              <a:ext cx="691" cy="3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Increase of heating efficiency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58" name="Text Box 86"/>
            <p:cNvSpPr txBox="1">
              <a:spLocks noChangeArrowheads="1"/>
            </p:cNvSpPr>
            <p:nvPr/>
          </p:nvSpPr>
          <p:spPr bwMode="auto">
            <a:xfrm>
              <a:off x="209" y="2835"/>
              <a:ext cx="691" cy="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Suppression of carbon activity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59" name="Text Box 87"/>
            <p:cNvSpPr txBox="1">
              <a:spLocks noChangeArrowheads="1"/>
            </p:cNvSpPr>
            <p:nvPr/>
          </p:nvSpPr>
          <p:spPr bwMode="auto">
            <a:xfrm>
              <a:off x="1287" y="1280"/>
              <a:ext cx="691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Increase of plasma power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0" name="Text Box 88"/>
            <p:cNvSpPr txBox="1">
              <a:spLocks noChangeArrowheads="1"/>
            </p:cNvSpPr>
            <p:nvPr/>
          </p:nvSpPr>
          <p:spPr bwMode="auto">
            <a:xfrm>
              <a:off x="1287" y="1764"/>
              <a:ext cx="691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Increase of energy release uniformity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1" name="Text Box 89"/>
            <p:cNvSpPr txBox="1">
              <a:spLocks noChangeArrowheads="1"/>
            </p:cNvSpPr>
            <p:nvPr/>
          </p:nvSpPr>
          <p:spPr bwMode="auto">
            <a:xfrm>
              <a:off x="1287" y="2765"/>
              <a:ext cx="691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Increase of </a:t>
              </a:r>
              <a:br>
                <a:rPr lang="en-US" sz="120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Zr-coating efficiency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2" name="Text Box 90"/>
            <p:cNvSpPr txBox="1">
              <a:spLocks noChangeArrowheads="1"/>
            </p:cNvSpPr>
            <p:nvPr/>
          </p:nvSpPr>
          <p:spPr bwMode="auto">
            <a:xfrm>
              <a:off x="1287" y="2311"/>
              <a:ext cx="691" cy="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Suppression of carbon activity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3" name="Text Box 91"/>
            <p:cNvSpPr txBox="1">
              <a:spLocks noChangeArrowheads="1"/>
            </p:cNvSpPr>
            <p:nvPr/>
          </p:nvSpPr>
          <p:spPr bwMode="auto">
            <a:xfrm>
              <a:off x="2426" y="1280"/>
              <a:ext cx="691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Choice of RPV model material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4" name="Text Box 92"/>
            <p:cNvSpPr txBox="1">
              <a:spLocks noChangeArrowheads="1"/>
            </p:cNvSpPr>
            <p:nvPr/>
          </p:nvSpPr>
          <p:spPr bwMode="auto">
            <a:xfrm>
              <a:off x="2426" y="1775"/>
              <a:ext cx="691" cy="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Choice of RPV model optimal dimensions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5" name="Text Box 93"/>
            <p:cNvSpPr txBox="1">
              <a:spLocks noChangeArrowheads="1"/>
            </p:cNvSpPr>
            <p:nvPr/>
          </p:nvSpPr>
          <p:spPr bwMode="auto">
            <a:xfrm>
              <a:off x="2426" y="3064"/>
              <a:ext cx="691" cy="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Choice of RPV model manufacturer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6" name="Text Box 94"/>
            <p:cNvSpPr txBox="1">
              <a:spLocks noChangeArrowheads="1"/>
            </p:cNvSpPr>
            <p:nvPr/>
          </p:nvSpPr>
          <p:spPr bwMode="auto">
            <a:xfrm>
              <a:off x="3661" y="1249"/>
              <a:ext cx="691" cy="6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Experimental diagnostic of technological systems capacity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7" name="Text Box 95"/>
            <p:cNvSpPr txBox="1">
              <a:spLocks noChangeArrowheads="1"/>
            </p:cNvSpPr>
            <p:nvPr/>
          </p:nvSpPr>
          <p:spPr bwMode="auto">
            <a:xfrm>
              <a:off x="2374" y="2270"/>
              <a:ext cx="753" cy="6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Elaboration of instrumentation and critical points of measurement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8" name="Text Box 96"/>
            <p:cNvSpPr txBox="1">
              <a:spLocks noChangeArrowheads="1"/>
            </p:cNvSpPr>
            <p:nvPr/>
          </p:nvSpPr>
          <p:spPr bwMode="auto">
            <a:xfrm>
              <a:off x="3661" y="1970"/>
              <a:ext cx="691" cy="5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Performance of necessary modernization and additional units purchase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69" name="Text Box 97"/>
            <p:cNvSpPr txBox="1">
              <a:spLocks noChangeArrowheads="1"/>
            </p:cNvSpPr>
            <p:nvPr/>
          </p:nvSpPr>
          <p:spPr bwMode="auto">
            <a:xfrm>
              <a:off x="3661" y="2744"/>
              <a:ext cx="691" cy="4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Mounting and engineering setup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70" name="Text Box 98"/>
            <p:cNvSpPr txBox="1">
              <a:spLocks noChangeArrowheads="1"/>
            </p:cNvSpPr>
            <p:nvPr/>
          </p:nvSpPr>
          <p:spPr bwMode="auto">
            <a:xfrm>
              <a:off x="4808" y="1238"/>
              <a:ext cx="691" cy="4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Diagnostic of measuring system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71" name="Text Box 99"/>
            <p:cNvSpPr txBox="1">
              <a:spLocks noChangeArrowheads="1"/>
            </p:cNvSpPr>
            <p:nvPr/>
          </p:nvSpPr>
          <p:spPr bwMode="auto">
            <a:xfrm>
              <a:off x="4808" y="1847"/>
              <a:ext cx="691" cy="4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Detection of electrical noise sources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72" name="Text Box 100"/>
            <p:cNvSpPr txBox="1">
              <a:spLocks noChangeArrowheads="1"/>
            </p:cNvSpPr>
            <p:nvPr/>
          </p:nvSpPr>
          <p:spPr bwMode="auto">
            <a:xfrm>
              <a:off x="4808" y="2424"/>
              <a:ext cx="691" cy="2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Purchase of additional units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73" name="Text Box 101"/>
            <p:cNvSpPr txBox="1">
              <a:spLocks noChangeArrowheads="1"/>
            </p:cNvSpPr>
            <p:nvPr/>
          </p:nvSpPr>
          <p:spPr bwMode="auto">
            <a:xfrm>
              <a:off x="4808" y="2878"/>
              <a:ext cx="691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Mounting and equipment check-out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74" name="Text Box 102"/>
            <p:cNvSpPr txBox="1">
              <a:spLocks noChangeArrowheads="1"/>
            </p:cNvSpPr>
            <p:nvPr/>
          </p:nvSpPr>
          <p:spPr bwMode="auto">
            <a:xfrm>
              <a:off x="198" y="3249"/>
              <a:ext cx="1774" cy="26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Supporting experiments </a:t>
              </a:r>
              <a:br>
                <a:rPr lang="en-US" sz="120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using small-scale test facility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75" name="Text Box 103"/>
            <p:cNvSpPr txBox="1">
              <a:spLocks noChangeArrowheads="1"/>
            </p:cNvSpPr>
            <p:nvPr/>
          </p:nvSpPr>
          <p:spPr bwMode="auto">
            <a:xfrm>
              <a:off x="219" y="3620"/>
              <a:ext cx="2867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Calculations</a:t>
              </a:r>
              <a:endParaRPr lang="ru-RU" sz="1800">
                <a:solidFill>
                  <a:schemeClr val="bg1"/>
                </a:solidFill>
              </a:endParaRPr>
            </a:p>
          </p:txBody>
        </p:sp>
        <p:sp>
          <p:nvSpPr>
            <p:cNvPr id="131176" name="Text Box 104"/>
            <p:cNvSpPr txBox="1">
              <a:spLocks noChangeArrowheads="1"/>
            </p:cNvSpPr>
            <p:nvPr/>
          </p:nvSpPr>
          <p:spPr bwMode="auto">
            <a:xfrm>
              <a:off x="204" y="2251"/>
              <a:ext cx="691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Bef>
                  <a:spcPts val="3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Diminish of temperature gradient</a:t>
              </a:r>
              <a:endParaRPr lang="ru-RU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C6B-A8A7-4406-8D08-D58172D74D97}" type="slidenum">
              <a:rPr lang="ru-RU"/>
              <a:pPr/>
              <a:t>5</a:t>
            </a:fld>
            <a:endParaRPr lang="ru-R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en-US" sz="3200"/>
              <a:t>Electrical melting furnace</a:t>
            </a:r>
            <a:endParaRPr lang="ru-RU" sz="320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6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b="1"/>
              <a:t>Summary of pre-calculation:</a:t>
            </a:r>
          </a:p>
          <a:p>
            <a:pPr marL="0" indent="0"/>
            <a:r>
              <a:rPr lang="en-US" sz="2000"/>
              <a:t>Temperature of crucible and rate of crucible heating increases at crucible wall thickness decrease;</a:t>
            </a:r>
          </a:p>
          <a:p>
            <a:pPr marL="0" indent="0"/>
            <a:r>
              <a:rPr lang="en-US" sz="2000"/>
              <a:t>Part of induction power in the crucible is diminished with decrease of crucible mass;</a:t>
            </a:r>
          </a:p>
          <a:p>
            <a:pPr marL="0" indent="0"/>
            <a:r>
              <a:rPr lang="en-US" sz="2000"/>
              <a:t>Use of thermal insulation SGL carbon improves considerably the efficiency of heating</a:t>
            </a:r>
          </a:p>
          <a:p>
            <a:pPr marL="0" indent="0"/>
            <a:r>
              <a:rPr lang="en-US" sz="2000"/>
              <a:t>Diminishing of crucible wall thickness allows to increase of melt mass</a:t>
            </a:r>
          </a:p>
          <a:p>
            <a:pPr marL="0" indent="0">
              <a:buFontTx/>
              <a:buNone/>
            </a:pPr>
            <a:endParaRPr lang="en-US" sz="2000"/>
          </a:p>
          <a:p>
            <a:pPr marL="0" indent="0">
              <a:buFontTx/>
              <a:buNone/>
            </a:pPr>
            <a:r>
              <a:rPr lang="en-US" sz="2000"/>
              <a:t>Calculation of loading heating mode for monotone temperature increase considering phases change and UO2 dissolution in molten zirconium are under way</a:t>
            </a:r>
            <a:endParaRPr 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EBF9-BD39-4784-BBD9-665428D514D8}" type="slidenum">
              <a:rPr lang="ru-RU"/>
              <a:pPr/>
              <a:t>6</a:t>
            </a:fld>
            <a:endParaRPr lang="ru-RU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Device for decay heat modeling</a:t>
            </a:r>
            <a:endParaRPr lang="ru-RU" sz="320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/>
              <a:t>Testing of plasma burning up</a:t>
            </a:r>
          </a:p>
          <a:p>
            <a:pPr>
              <a:lnSpc>
                <a:spcPct val="110000"/>
              </a:lnSpc>
            </a:pPr>
            <a:r>
              <a:rPr lang="en-US" sz="2400"/>
              <a:t>Testing of the plasma ignition device reliability</a:t>
            </a:r>
          </a:p>
          <a:p>
            <a:pPr>
              <a:lnSpc>
                <a:spcPct val="110000"/>
              </a:lnSpc>
            </a:pPr>
            <a:r>
              <a:rPr lang="en-US" sz="2400"/>
              <a:t>Life time testing of plasmatrons</a:t>
            </a:r>
          </a:p>
          <a:p>
            <a:pPr>
              <a:lnSpc>
                <a:spcPct val="110000"/>
              </a:lnSpc>
            </a:pPr>
            <a:r>
              <a:rPr lang="en-US" sz="2400"/>
              <a:t>Testing of different working mediums for plasmatrons</a:t>
            </a:r>
          </a:p>
          <a:p>
            <a:pPr>
              <a:lnSpc>
                <a:spcPct val="110000"/>
              </a:lnSpc>
            </a:pPr>
            <a:r>
              <a:rPr lang="en-US" sz="2400"/>
              <a:t>Calculation and testing of the cooling water flow rate</a:t>
            </a:r>
          </a:p>
          <a:p>
            <a:pPr>
              <a:lnSpc>
                <a:spcPct val="110000"/>
              </a:lnSpc>
            </a:pPr>
            <a:r>
              <a:rPr lang="en-US" sz="2400"/>
              <a:t>Designing of plasmatrons for new condition</a:t>
            </a:r>
          </a:p>
          <a:p>
            <a:pPr>
              <a:lnSpc>
                <a:spcPct val="110000"/>
              </a:lnSpc>
            </a:pPr>
            <a:r>
              <a:rPr lang="en-US" sz="2400"/>
              <a:t>Development of zirconium coating on the outer electrode outer surface</a:t>
            </a:r>
            <a:endParaRPr lang="ru-RU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BC83-C878-4747-BB15-3CA64A5A7468}" type="slidenum">
              <a:rPr lang="ru-RU"/>
              <a:pPr/>
              <a:t>7</a:t>
            </a:fld>
            <a:endParaRPr lang="ru-RU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Concepts of DDHM design</a:t>
            </a:r>
            <a:endParaRPr lang="ru-RU" sz="320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257675"/>
            <a:ext cx="2314575" cy="503238"/>
          </a:xfrm>
        </p:spPr>
        <p:txBody>
          <a:bodyPr/>
          <a:lstStyle/>
          <a:p>
            <a:pPr>
              <a:buFontTx/>
              <a:buNone/>
            </a:pPr>
            <a:r>
              <a:rPr lang="en-US" sz="1800"/>
              <a:t>Former configuration</a:t>
            </a:r>
            <a:endParaRPr lang="ru-RU" sz="1800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967288" y="5589588"/>
            <a:ext cx="29638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Configuration for INVECOR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2341" name="Picture 5" descr="DHLD_5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309562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3" name="Picture 7" descr="Слайды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847975"/>
            <a:ext cx="28082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 descr="ловушка1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3203575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559F-4EA6-47BD-A18E-E303CC885A1E}" type="slidenum">
              <a:rPr lang="ru-RU"/>
              <a:pPr/>
              <a:t>8</a:t>
            </a:fld>
            <a:endParaRPr 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Results of DDHM testing</a:t>
            </a:r>
            <a:endParaRPr lang="ru-RU" sz="320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084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Gained power of single plasmatrons</a:t>
            </a:r>
          </a:p>
          <a:p>
            <a:pPr>
              <a:lnSpc>
                <a:spcPct val="90000"/>
              </a:lnSpc>
            </a:pPr>
            <a:r>
              <a:rPr lang="en-US" sz="2400"/>
              <a:t>Up to 20 kW with argon-gas</a:t>
            </a:r>
          </a:p>
          <a:p>
            <a:pPr>
              <a:lnSpc>
                <a:spcPct val="90000"/>
              </a:lnSpc>
            </a:pPr>
            <a:r>
              <a:rPr lang="en-US" sz="2400"/>
              <a:t>Up to 23 kW with nitrogen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Maximum time of plasma burning</a:t>
            </a:r>
          </a:p>
          <a:p>
            <a:pPr>
              <a:lnSpc>
                <a:spcPct val="90000"/>
              </a:lnSpc>
            </a:pPr>
            <a:r>
              <a:rPr lang="en-US" sz="2400"/>
              <a:t>Up to 2 hours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Reliability of oscillator</a:t>
            </a:r>
          </a:p>
          <a:p>
            <a:pPr>
              <a:lnSpc>
                <a:spcPct val="90000"/>
              </a:lnSpc>
            </a:pPr>
            <a:r>
              <a:rPr lang="en-US" sz="2400"/>
              <a:t>100% ignition of plasma in different combinations (ignition of each plasmatrons separately, ignition of single plasmatrons while two other plasmatrons are burning up etc.)</a:t>
            </a:r>
            <a:endParaRPr 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1742-F673-4F5B-8EE3-A42E21D5FAF5}" type="slidenum">
              <a:rPr lang="ru-RU"/>
              <a:pPr/>
              <a:t>9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Test section (RPV model)</a:t>
            </a:r>
            <a:endParaRPr lang="ru-RU" sz="320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900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The shape and diameter of RPV model are finally chosen</a:t>
            </a:r>
          </a:p>
          <a:p>
            <a:pPr>
              <a:lnSpc>
                <a:spcPct val="80000"/>
              </a:lnSpc>
            </a:pPr>
            <a:r>
              <a:rPr lang="en-US" sz="2200"/>
              <a:t>The RPV model wall thickness calculation is under way</a:t>
            </a:r>
          </a:p>
          <a:p>
            <a:pPr>
              <a:lnSpc>
                <a:spcPct val="80000"/>
              </a:lnSpc>
            </a:pPr>
            <a:r>
              <a:rPr lang="en-US" sz="2200"/>
              <a:t>Points of temperature measurement will be determined after calculation finishing</a:t>
            </a:r>
          </a:p>
          <a:p>
            <a:pPr>
              <a:lnSpc>
                <a:spcPct val="80000"/>
              </a:lnSpc>
            </a:pPr>
            <a:r>
              <a:rPr lang="en-US" altLang="ja-JP" sz="2200">
                <a:ea typeface="MS PGothic" pitchFamily="34" charset="-128"/>
              </a:rPr>
              <a:t>Safety of tests is estimated (control points of measurements and limiting values of parameters in these points are defined).</a:t>
            </a:r>
            <a:r>
              <a:rPr lang="ru-RU" altLang="ja-JP" sz="2200"/>
              <a:t> </a:t>
            </a: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Two candidate materials of RPV model: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/>
              <a:t>Steel used for VVER pressure vessel fabrication (Izhora factory)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/>
              <a:t>Steel used for French reactors pressure vessel fabrication (Framatom)</a:t>
            </a:r>
            <a:endParaRPr lang="ru-RU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1808</TotalTime>
  <Words>1355</Words>
  <Application>Microsoft Office PowerPoint</Application>
  <PresentationFormat>Bildschirmpräsentation (4:3)</PresentationFormat>
  <Paragraphs>229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Tahoma</vt:lpstr>
      <vt:lpstr>Wingdings</vt:lpstr>
      <vt:lpstr>MS PGothic</vt:lpstr>
      <vt:lpstr>Times New Roman</vt:lpstr>
      <vt:lpstr>Океан</vt:lpstr>
      <vt:lpstr>Точечный рисунок</vt:lpstr>
      <vt:lpstr>ISTC project K-1265: Experimental study of core melt in-vessel retention  IN-VEssel COrium Retention (INVECOR)  </vt:lpstr>
      <vt:lpstr>Presentation contents</vt:lpstr>
      <vt:lpstr>Introduction</vt:lpstr>
      <vt:lpstr>Work structure and objectives</vt:lpstr>
      <vt:lpstr>Electrical melting furnace</vt:lpstr>
      <vt:lpstr>Device for decay heat modeling</vt:lpstr>
      <vt:lpstr>Concepts of DDHM design</vt:lpstr>
      <vt:lpstr>Results of DDHM testing</vt:lpstr>
      <vt:lpstr>Test section (RPV model)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Melt receiver</vt:lpstr>
      <vt:lpstr>Technological systems</vt:lpstr>
      <vt:lpstr>Data measurement and acquisition system</vt:lpstr>
      <vt:lpstr>Supporting experiments</vt:lpstr>
      <vt:lpstr>Zr coating life time testing</vt:lpstr>
      <vt:lpstr>Zr-coating testing  Test with addition of stainless steel components in the charge</vt:lpstr>
      <vt:lpstr>Molten Zr spreading</vt:lpstr>
      <vt:lpstr>Molten Zr spreading</vt:lpstr>
      <vt:lpstr>Conclusions</vt:lpstr>
    </vt:vector>
  </TitlesOfParts>
  <Company>IAE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ISTC project proposal: Real corium experimental research (RECOREX)</dc:title>
  <dc:creator>ЖДАНОВ В.С.</dc:creator>
  <cp:lastModifiedBy>Peters, Ursula</cp:lastModifiedBy>
  <cp:revision>116</cp:revision>
  <dcterms:created xsi:type="dcterms:W3CDTF">2004-11-09T04:09:17Z</dcterms:created>
  <dcterms:modified xsi:type="dcterms:W3CDTF">2012-10-09T11:10:58Z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report</vt:lpwstr>
  </property>
</Properties>
</file>