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1"/>
  </p:notesMasterIdLst>
  <p:handoutMasterIdLst>
    <p:handoutMasterId r:id="rId42"/>
  </p:handoutMasterIdLst>
  <p:sldIdLst>
    <p:sldId id="535" r:id="rId2"/>
    <p:sldId id="628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60" r:id="rId16"/>
    <p:sldId id="661" r:id="rId17"/>
    <p:sldId id="662" r:id="rId18"/>
    <p:sldId id="643" r:id="rId19"/>
    <p:sldId id="612" r:id="rId20"/>
    <p:sldId id="611" r:id="rId21"/>
    <p:sldId id="613" r:id="rId22"/>
    <p:sldId id="614" r:id="rId23"/>
    <p:sldId id="615" r:id="rId24"/>
    <p:sldId id="616" r:id="rId25"/>
    <p:sldId id="617" r:id="rId26"/>
    <p:sldId id="618" r:id="rId27"/>
    <p:sldId id="597" r:id="rId28"/>
    <p:sldId id="610" r:id="rId29"/>
    <p:sldId id="663" r:id="rId30"/>
    <p:sldId id="619" r:id="rId31"/>
    <p:sldId id="601" r:id="rId32"/>
    <p:sldId id="602" r:id="rId33"/>
    <p:sldId id="620" r:id="rId34"/>
    <p:sldId id="621" r:id="rId35"/>
    <p:sldId id="627" r:id="rId36"/>
    <p:sldId id="622" r:id="rId37"/>
    <p:sldId id="623" r:id="rId38"/>
    <p:sldId id="606" r:id="rId39"/>
    <p:sldId id="552" r:id="rId40"/>
  </p:sldIdLst>
  <p:sldSz cx="9144000" cy="6858000" type="screen4x3"/>
  <p:notesSz cx="9750425" cy="6854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FF00FF"/>
    <a:srgbClr val="FF3300"/>
    <a:srgbClr val="008000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3456" autoAdjust="0"/>
  </p:normalViewPr>
  <p:slideViewPr>
    <p:cSldViewPr>
      <p:cViewPr>
        <p:scale>
          <a:sx n="100" d="100"/>
          <a:sy n="100" d="100"/>
        </p:scale>
        <p:origin x="-105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3774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59"/>
        <p:guide pos="307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4EED6527-74FC-4584-9A96-9712ABA2B9C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6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2300" y="514350"/>
            <a:ext cx="3429000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406D876A-AA97-4E1B-8B8D-B3A3EC4F0F9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D7903-76C3-4F4E-953A-D00A84BCFFDC}" type="slidenum">
              <a:rPr lang="ru-RU"/>
              <a:pPr/>
              <a:t>1</a:t>
            </a:fld>
            <a:endParaRPr lang="ru-RU"/>
          </a:p>
        </p:txBody>
      </p:sp>
      <p:sp>
        <p:nvSpPr>
          <p:cNvPr id="69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947" tIns="45974" rIns="91947" bIns="459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B958D-05BA-46D4-AAE2-90CFB282363A}" type="slidenum">
              <a:rPr lang="ru-RU"/>
              <a:pPr/>
              <a:t>11</a:t>
            </a:fld>
            <a:endParaRPr lang="ru-RU"/>
          </a:p>
        </p:txBody>
      </p:sp>
      <p:sp>
        <p:nvSpPr>
          <p:cNvPr id="909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D248F-D410-4663-97C3-1AB256FA6DE7}" type="slidenum">
              <a:rPr lang="ru-RU"/>
              <a:pPr/>
              <a:t>12</a:t>
            </a:fld>
            <a:endParaRPr lang="ru-RU"/>
          </a:p>
        </p:txBody>
      </p:sp>
      <p:sp>
        <p:nvSpPr>
          <p:cNvPr id="911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39C9F-9AFC-4E79-AEF1-63559F149E2A}" type="slidenum">
              <a:rPr lang="ru-RU"/>
              <a:pPr/>
              <a:t>13</a:t>
            </a:fld>
            <a:endParaRPr lang="ru-RU"/>
          </a:p>
        </p:txBody>
      </p:sp>
      <p:sp>
        <p:nvSpPr>
          <p:cNvPr id="913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241AA-2380-4C07-ACAF-635F687BA4F2}" type="slidenum">
              <a:rPr lang="ru-RU"/>
              <a:pPr/>
              <a:t>14</a:t>
            </a:fld>
            <a:endParaRPr lang="ru-RU"/>
          </a:p>
        </p:txBody>
      </p:sp>
      <p:sp>
        <p:nvSpPr>
          <p:cNvPr id="915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AC6AA-58BA-4CFB-8AFB-C4E449EA3534}" type="slidenum">
              <a:rPr lang="ru-RU"/>
              <a:pPr/>
              <a:t>18</a:t>
            </a:fld>
            <a:endParaRPr lang="ru-RU"/>
          </a:p>
        </p:txBody>
      </p:sp>
      <p:sp>
        <p:nvSpPr>
          <p:cNvPr id="917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50F70-BEEC-49F0-BD97-0F92CEA31574}" type="slidenum">
              <a:rPr lang="ru-RU"/>
              <a:pPr/>
              <a:t>19</a:t>
            </a:fld>
            <a:endParaRPr lang="ru-RU"/>
          </a:p>
        </p:txBody>
      </p:sp>
      <p:sp>
        <p:nvSpPr>
          <p:cNvPr id="85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1B8DB-1626-42E6-A980-9E9CDE953038}" type="slidenum">
              <a:rPr lang="ru-RU"/>
              <a:pPr/>
              <a:t>20</a:t>
            </a:fld>
            <a:endParaRPr lang="ru-RU"/>
          </a:p>
        </p:txBody>
      </p:sp>
      <p:sp>
        <p:nvSpPr>
          <p:cNvPr id="849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2D989-25F6-41FD-85D1-62A98F8EA70C}" type="slidenum">
              <a:rPr lang="ru-RU"/>
              <a:pPr/>
              <a:t>21</a:t>
            </a:fld>
            <a:endParaRPr lang="ru-RU"/>
          </a:p>
        </p:txBody>
      </p:sp>
      <p:sp>
        <p:nvSpPr>
          <p:cNvPr id="854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4AE2B-FD92-4505-83CF-500B4DDDF51E}" type="slidenum">
              <a:rPr lang="ru-RU"/>
              <a:pPr/>
              <a:t>22</a:t>
            </a:fld>
            <a:endParaRPr lang="ru-RU"/>
          </a:p>
        </p:txBody>
      </p:sp>
      <p:sp>
        <p:nvSpPr>
          <p:cNvPr id="857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D7BA8-9DB0-406A-9CBF-5D7CEA384333}" type="slidenum">
              <a:rPr lang="ru-RU"/>
              <a:pPr/>
              <a:t>23</a:t>
            </a:fld>
            <a:endParaRPr lang="ru-RU"/>
          </a:p>
        </p:txBody>
      </p:sp>
      <p:sp>
        <p:nvSpPr>
          <p:cNvPr id="859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ECD63-8D28-420F-B70C-3D68C1461706}" type="slidenum">
              <a:rPr lang="ru-RU"/>
              <a:pPr/>
              <a:t>3</a:t>
            </a:fld>
            <a:endParaRPr lang="ru-RU"/>
          </a:p>
        </p:txBody>
      </p:sp>
      <p:sp>
        <p:nvSpPr>
          <p:cNvPr id="892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41110-DFF4-4906-8C50-01CB50163E5A}" type="slidenum">
              <a:rPr lang="ru-RU"/>
              <a:pPr/>
              <a:t>24</a:t>
            </a:fld>
            <a:endParaRPr lang="ru-RU"/>
          </a:p>
        </p:txBody>
      </p:sp>
      <p:sp>
        <p:nvSpPr>
          <p:cNvPr id="861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0B6F3-9581-4F8C-ABD7-DD60B95FAFEA}" type="slidenum">
              <a:rPr lang="ru-RU"/>
              <a:pPr/>
              <a:t>25</a:t>
            </a:fld>
            <a:endParaRPr lang="ru-RU"/>
          </a:p>
        </p:txBody>
      </p:sp>
      <p:sp>
        <p:nvSpPr>
          <p:cNvPr id="863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B55C1-5B57-4092-80FF-61F603A985AD}" type="slidenum">
              <a:rPr lang="ru-RU"/>
              <a:pPr/>
              <a:t>26</a:t>
            </a:fld>
            <a:endParaRPr lang="ru-RU"/>
          </a:p>
        </p:txBody>
      </p:sp>
      <p:sp>
        <p:nvSpPr>
          <p:cNvPr id="865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ACD1F-79FD-4B35-BB61-837A8A4690ED}" type="slidenum">
              <a:rPr lang="ru-RU"/>
              <a:pPr/>
              <a:t>27</a:t>
            </a:fld>
            <a:endParaRPr lang="ru-RU"/>
          </a:p>
        </p:txBody>
      </p:sp>
      <p:sp>
        <p:nvSpPr>
          <p:cNvPr id="829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20A89-EE36-44A0-98AB-68686E4A95E2}" type="slidenum">
              <a:rPr lang="ru-RU"/>
              <a:pPr/>
              <a:t>28</a:t>
            </a:fld>
            <a:endParaRPr lang="ru-RU"/>
          </a:p>
        </p:txBody>
      </p:sp>
      <p:sp>
        <p:nvSpPr>
          <p:cNvPr id="830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19AE3-F1F4-4C25-AF99-88728E16C8A4}" type="slidenum">
              <a:rPr lang="ru-RU"/>
              <a:pPr/>
              <a:t>30</a:t>
            </a:fld>
            <a:endParaRPr lang="ru-RU"/>
          </a:p>
        </p:txBody>
      </p:sp>
      <p:sp>
        <p:nvSpPr>
          <p:cNvPr id="867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4E105-D99C-4AD2-98F6-014B63BF50A4}" type="slidenum">
              <a:rPr lang="ru-RU"/>
              <a:pPr/>
              <a:t>31</a:t>
            </a:fld>
            <a:endParaRPr lang="ru-RU"/>
          </a:p>
        </p:txBody>
      </p:sp>
      <p:sp>
        <p:nvSpPr>
          <p:cNvPr id="805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4F246-1061-40E0-959E-8C094AD64F88}" type="slidenum">
              <a:rPr lang="ru-RU"/>
              <a:pPr/>
              <a:t>32</a:t>
            </a:fld>
            <a:endParaRPr lang="ru-RU"/>
          </a:p>
        </p:txBody>
      </p:sp>
      <p:sp>
        <p:nvSpPr>
          <p:cNvPr id="807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32675-ED7D-49DD-BEF7-E262AA12F0A1}" type="slidenum">
              <a:rPr lang="ru-RU"/>
              <a:pPr/>
              <a:t>33</a:t>
            </a:fld>
            <a:endParaRPr lang="ru-RU"/>
          </a:p>
        </p:txBody>
      </p:sp>
      <p:sp>
        <p:nvSpPr>
          <p:cNvPr id="870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4B02-AC11-46CC-AE25-1A9667A86D57}" type="slidenum">
              <a:rPr lang="ru-RU"/>
              <a:pPr/>
              <a:t>34</a:t>
            </a:fld>
            <a:endParaRPr lang="ru-RU"/>
          </a:p>
        </p:txBody>
      </p:sp>
      <p:sp>
        <p:nvSpPr>
          <p:cNvPr id="880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56C0B-518D-4DC5-82F1-54D953DD9060}" type="slidenum">
              <a:rPr lang="ru-RU"/>
              <a:pPr/>
              <a:t>4</a:t>
            </a:fld>
            <a:endParaRPr lang="ru-RU"/>
          </a:p>
        </p:txBody>
      </p:sp>
      <p:sp>
        <p:nvSpPr>
          <p:cNvPr id="894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87AF8-1A2B-4D8C-B146-F222E6723DD4}" type="slidenum">
              <a:rPr lang="ru-RU"/>
              <a:pPr/>
              <a:t>35</a:t>
            </a:fld>
            <a:endParaRPr lang="ru-RU"/>
          </a:p>
        </p:txBody>
      </p:sp>
      <p:sp>
        <p:nvSpPr>
          <p:cNvPr id="885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5F853-FB54-4B17-ACEE-D7CB251F6BB2}" type="slidenum">
              <a:rPr lang="ru-RU"/>
              <a:pPr/>
              <a:t>36</a:t>
            </a:fld>
            <a:endParaRPr lang="ru-RU"/>
          </a:p>
        </p:txBody>
      </p:sp>
      <p:sp>
        <p:nvSpPr>
          <p:cNvPr id="881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BB5AA-965A-414E-9918-44361F063A94}" type="slidenum">
              <a:rPr lang="ru-RU"/>
              <a:pPr/>
              <a:t>37</a:t>
            </a:fld>
            <a:endParaRPr lang="ru-RU"/>
          </a:p>
        </p:txBody>
      </p:sp>
      <p:sp>
        <p:nvSpPr>
          <p:cNvPr id="874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8C8C2-0697-4A0B-BD74-4DD434280E5C}" type="slidenum">
              <a:rPr lang="ru-RU"/>
              <a:pPr/>
              <a:t>38</a:t>
            </a:fld>
            <a:endParaRPr lang="ru-RU"/>
          </a:p>
        </p:txBody>
      </p:sp>
      <p:sp>
        <p:nvSpPr>
          <p:cNvPr id="81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33E6-C7BA-4CA8-952A-467D19FB8578}" type="slidenum">
              <a:rPr lang="ru-RU"/>
              <a:pPr/>
              <a:t>39</a:t>
            </a:fld>
            <a:endParaRPr lang="ru-RU"/>
          </a:p>
        </p:txBody>
      </p:sp>
      <p:sp>
        <p:nvSpPr>
          <p:cNvPr id="72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F957E-686E-40EE-B7DE-8ACFA1670E9E}" type="slidenum">
              <a:rPr lang="ru-RU"/>
              <a:pPr/>
              <a:t>5</a:t>
            </a:fld>
            <a:endParaRPr lang="ru-RU"/>
          </a:p>
        </p:txBody>
      </p:sp>
      <p:sp>
        <p:nvSpPr>
          <p:cNvPr id="897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C3CEC-7EE5-43EE-8A8E-FB1411AB2513}" type="slidenum">
              <a:rPr lang="ru-RU"/>
              <a:pPr/>
              <a:t>6</a:t>
            </a:fld>
            <a:endParaRPr lang="ru-RU"/>
          </a:p>
        </p:txBody>
      </p:sp>
      <p:sp>
        <p:nvSpPr>
          <p:cNvPr id="899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99755-306A-4E74-8D72-C2B28D6BFE77}" type="slidenum">
              <a:rPr lang="ru-RU"/>
              <a:pPr/>
              <a:t>7</a:t>
            </a:fld>
            <a:endParaRPr lang="ru-RU"/>
          </a:p>
        </p:txBody>
      </p:sp>
      <p:sp>
        <p:nvSpPr>
          <p:cNvPr id="901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DAE81-259B-4F38-917A-869018606741}" type="slidenum">
              <a:rPr lang="ru-RU"/>
              <a:pPr/>
              <a:t>8</a:t>
            </a:fld>
            <a:endParaRPr lang="ru-RU"/>
          </a:p>
        </p:txBody>
      </p:sp>
      <p:sp>
        <p:nvSpPr>
          <p:cNvPr id="903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0CAFF-4582-4CBC-B4EC-44F63E288A92}" type="slidenum">
              <a:rPr lang="ru-RU"/>
              <a:pPr/>
              <a:t>9</a:t>
            </a:fld>
            <a:endParaRPr lang="ru-RU"/>
          </a:p>
        </p:txBody>
      </p:sp>
      <p:sp>
        <p:nvSpPr>
          <p:cNvPr id="905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A3EA1-DB59-4F08-A2CB-B4CEFF852A7F}" type="slidenum">
              <a:rPr lang="ru-RU"/>
              <a:pPr/>
              <a:t>10</a:t>
            </a:fld>
            <a:endParaRPr lang="ru-RU"/>
          </a:p>
        </p:txBody>
      </p:sp>
      <p:sp>
        <p:nvSpPr>
          <p:cNvPr id="907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97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697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698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698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698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76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76698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69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699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AB0E25-288A-48D8-9798-B7CDD8C4F44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53FC6-6C6D-4D40-81C8-7A0B4BD7FB6E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DC3C27-739F-457B-9CEC-1E72B9A2382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B54CD-4B4D-4633-AA78-6832CCDCD4AE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74AFE9-5BD8-45D7-A8FE-185C735B471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6CE428-6D8C-4095-8EA5-B24463E6739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2EB6A-BB6D-4270-AC4B-59FBED463A1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6E3B03-69B1-416C-8FE1-2FB616EC3F6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92E78-189E-4C32-BF4E-EC64D6818B2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764F86-9809-4708-B6DB-E312287DE57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B7946-F7FE-4F00-8E75-0E57D2EBF32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9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034DE3-A309-48C2-9A99-B78E323723E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C79A8-7862-4FF5-813F-861A1D45958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6820F8-A2EB-4BB3-9665-C95D36D2E56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5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7B799-E889-4482-B757-0CD0D8B6E50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345A1DD-5CE8-4933-BF79-EA12C402B564}" type="slidenum">
              <a:rPr lang="en-US"/>
              <a:pPr/>
              <a:t>‹Nr.›</a:t>
            </a:fld>
            <a:endParaRPr lang="en-US"/>
          </a:p>
        </p:txBody>
      </p:sp>
      <p:grpSp>
        <p:nvGrpSpPr>
          <p:cNvPr id="7659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595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5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5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5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5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65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5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file:///D:\2008\sf2\posttest\graf\wmf\Gar_in.wm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wmf/Qloss.wmf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wmf/Qaz.wmf" TargetMode="Externa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wmf/Qchem.wmf" TargetMode="External"/><Relationship Id="rId5" Type="http://schemas.openxmlformats.org/officeDocument/2006/relationships/image" Target="../media/image39.wmf"/><Relationship Id="rId4" Type="http://schemas.openxmlformats.org/officeDocument/2006/relationships/image" Target="wmf/Qcool.wm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wmf/Tcl_2_1250.wmf" TargetMode="External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wmf/Tcl_2_1100.wmf" TargetMode="External"/><Relationship Id="rId5" Type="http://schemas.openxmlformats.org/officeDocument/2006/relationships/image" Target="../media/image41.wmf"/><Relationship Id="rId10" Type="http://schemas.openxmlformats.org/officeDocument/2006/relationships/image" Target="wmf/Tcl_3_1300.wmf" TargetMode="External"/><Relationship Id="rId4" Type="http://schemas.openxmlformats.org/officeDocument/2006/relationships/image" Target="wmf/Tcl_2_0700.wmf" TargetMode="External"/><Relationship Id="rId9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wmf/Tsh_1100.wmf" TargetMode="External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wmf/Tsh_0900.wmf" TargetMode="External"/><Relationship Id="rId5" Type="http://schemas.openxmlformats.org/officeDocument/2006/relationships/image" Target="../media/image45.wmf"/><Relationship Id="rId10" Type="http://schemas.openxmlformats.org/officeDocument/2006/relationships/image" Target="wmf/Tsh_1300.wmf" TargetMode="External"/><Relationship Id="rId4" Type="http://schemas.openxmlformats.org/officeDocument/2006/relationships/image" Target="wmf/Tsh_0700.wmf" TargetMode="External"/><Relationship Id="rId9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wmf/Mh2.wmf" TargetMode="External"/><Relationship Id="rId5" Type="http://schemas.openxmlformats.org/officeDocument/2006/relationships/image" Target="../media/image49.wmf"/><Relationship Id="rId4" Type="http://schemas.openxmlformats.org/officeDocument/2006/relationships/image" Target="wmf/Gh2_out.wm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Tcl_max.wmf" TargetMode="External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Qchem.wmf" TargetMode="External"/><Relationship Id="rId5" Type="http://schemas.openxmlformats.org/officeDocument/2006/relationships/image" Target="../media/image54.wmf"/><Relationship Id="rId4" Type="http://schemas.openxmlformats.org/officeDocument/2006/relationships/image" Target="Qaz.wm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Qcool.wmf" TargetMode="External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Tth_1300.wmf" TargetMode="External"/><Relationship Id="rId5" Type="http://schemas.openxmlformats.org/officeDocument/2006/relationships/image" Target="../media/image57.wmf"/><Relationship Id="rId4" Type="http://schemas.openxmlformats.org/officeDocument/2006/relationships/image" Target="Qloss.wm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Tcl_2_1300.wmf" TargetMode="External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Tcl_2_1100.wmf" TargetMode="External"/><Relationship Id="rId5" Type="http://schemas.openxmlformats.org/officeDocument/2006/relationships/image" Target="../media/image60.wmf"/><Relationship Id="rId4" Type="http://schemas.openxmlformats.org/officeDocument/2006/relationships/image" Target="Tcl_2_1250.wm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Tcl_2_0800.wmf" TargetMode="External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Tcl_2_1000.wmf" TargetMode="External"/><Relationship Id="rId5" Type="http://schemas.openxmlformats.org/officeDocument/2006/relationships/image" Target="../media/image63.wmf"/><Relationship Id="rId10" Type="http://schemas.openxmlformats.org/officeDocument/2006/relationships/image" Target="Tcl_3_0900.wmf" TargetMode="External"/><Relationship Id="rId4" Type="http://schemas.openxmlformats.org/officeDocument/2006/relationships/image" Target="Tcl_2_0700.wmf" TargetMode="External"/><Relationship Id="rId9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Tsh_0900.wmf" TargetMode="External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Tsh_1100.wmf" TargetMode="External"/><Relationship Id="rId5" Type="http://schemas.openxmlformats.org/officeDocument/2006/relationships/image" Target="../media/image67.wmf"/><Relationship Id="rId10" Type="http://schemas.openxmlformats.org/officeDocument/2006/relationships/image" Target="Tsh_1300.wmf" TargetMode="External"/><Relationship Id="rId4" Type="http://schemas.openxmlformats.org/officeDocument/2006/relationships/image" Target="Tsh_0700.wmf" TargetMode="External"/><Relationship Id="rId9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ZrO2_2_1200.wmf" TargetMode="External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ZrO2_2_1100.wmf" TargetMode="External"/><Relationship Id="rId5" Type="http://schemas.openxmlformats.org/officeDocument/2006/relationships/image" Target="../media/image72.wmf"/><Relationship Id="rId10" Type="http://schemas.openxmlformats.org/officeDocument/2006/relationships/image" Target="ZrO2_2_1300.wmf" TargetMode="External"/><Relationship Id="rId4" Type="http://schemas.openxmlformats.org/officeDocument/2006/relationships/image" Target="ZrO2_2_1000.wmf" TargetMode="External"/><Relationship Id="rId9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MH2.wmf" TargetMode="External"/><Relationship Id="rId5" Type="http://schemas.openxmlformats.org/officeDocument/2006/relationships/image" Target="../media/image76.wmf"/><Relationship Id="rId4" Type="http://schemas.openxmlformats.org/officeDocument/2006/relationships/image" Target="Gh2_out.wm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539750" y="1449388"/>
            <a:ext cx="7920038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>
              <a:latin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Results of post-test examinations of SF2 fuel bundle and numerical simulations of the experiments PARAMETER-SF3 and -SF4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  <a:p>
            <a:pPr algn="ctr"/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Presented by A.Kiselev</a:t>
            </a: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689158" name="Text Box 6"/>
          <p:cNvSpPr txBox="1">
            <a:spLocks noChangeArrowheads="1"/>
          </p:cNvSpPr>
          <p:nvPr/>
        </p:nvSpPr>
        <p:spPr bwMode="auto">
          <a:xfrm>
            <a:off x="719138" y="5337175"/>
            <a:ext cx="7345362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14</a:t>
            </a:r>
            <a:r>
              <a:rPr lang="en-US" b="1" baseline="30000"/>
              <a:t>th</a:t>
            </a:r>
            <a:r>
              <a:rPr lang="en-US" b="1"/>
              <a:t>  CEG-SAM Meeting,</a:t>
            </a:r>
            <a:r>
              <a:rPr lang="ru-RU"/>
              <a:t> </a:t>
            </a:r>
            <a:r>
              <a:rPr lang="en-US" b="1"/>
              <a:t>Kiev, Ukraine, September 9-11, 2008</a:t>
            </a:r>
            <a:r>
              <a:rPr lang="ru-RU"/>
              <a:t> </a:t>
            </a:r>
            <a:r>
              <a:rPr lang="en-US">
                <a:latin typeface="Tahoma" pitchFamily="34" charset="0"/>
              </a:rPr>
              <a:t> </a:t>
            </a:r>
            <a:endParaRPr lang="ru-RU" b="1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Z=1103 mm</a:t>
            </a:r>
          </a:p>
        </p:txBody>
      </p:sp>
      <p:pic>
        <p:nvPicPr>
          <p:cNvPr id="906243" name="Picture 3" descr="110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2735263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4" name="Picture 4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5639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6245" name="Rectangle 5"/>
          <p:cNvSpPr>
            <a:spLocks noChangeArrowheads="1"/>
          </p:cNvSpPr>
          <p:nvPr/>
        </p:nvSpPr>
        <p:spPr bwMode="auto">
          <a:xfrm>
            <a:off x="4319588" y="2024063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1.1</a:t>
            </a:r>
          </a:p>
        </p:txBody>
      </p:sp>
      <p:sp>
        <p:nvSpPr>
          <p:cNvPr id="906246" name="Rectangle 6"/>
          <p:cNvSpPr>
            <a:spLocks noChangeArrowheads="1"/>
          </p:cNvSpPr>
          <p:nvPr/>
        </p:nvSpPr>
        <p:spPr bwMode="auto">
          <a:xfrm>
            <a:off x="6659563" y="1989138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2.5</a:t>
            </a:r>
          </a:p>
        </p:txBody>
      </p:sp>
      <p:sp>
        <p:nvSpPr>
          <p:cNvPr id="906247" name="Rectangle 7"/>
          <p:cNvSpPr>
            <a:spLocks noChangeArrowheads="1"/>
          </p:cNvSpPr>
          <p:nvPr/>
        </p:nvSpPr>
        <p:spPr bwMode="auto">
          <a:xfrm>
            <a:off x="4284663" y="3860800"/>
            <a:ext cx="88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3.9</a:t>
            </a:r>
          </a:p>
        </p:txBody>
      </p:sp>
      <p:sp>
        <p:nvSpPr>
          <p:cNvPr id="906248" name="Rectangle 8"/>
          <p:cNvSpPr>
            <a:spLocks noChangeArrowheads="1"/>
          </p:cNvSpPr>
          <p:nvPr/>
        </p:nvSpPr>
        <p:spPr bwMode="auto">
          <a:xfrm>
            <a:off x="6588125" y="3824288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2.6</a:t>
            </a:r>
          </a:p>
        </p:txBody>
      </p:sp>
      <p:pic>
        <p:nvPicPr>
          <p:cNvPr id="906249" name="Picture 9" descr="11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76700"/>
            <a:ext cx="34210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Z=1103 mm</a:t>
            </a:r>
          </a:p>
        </p:txBody>
      </p:sp>
      <p:pic>
        <p:nvPicPr>
          <p:cNvPr id="908291" name="Picture 3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196975"/>
            <a:ext cx="3492500" cy="261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292" name="Picture 4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196975"/>
            <a:ext cx="34925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939800" y="16510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2.2</a:t>
            </a:r>
          </a:p>
        </p:txBody>
      </p:sp>
      <p:sp>
        <p:nvSpPr>
          <p:cNvPr id="908294" name="Rectangle 6"/>
          <p:cNvSpPr>
            <a:spLocks noChangeArrowheads="1"/>
          </p:cNvSpPr>
          <p:nvPr/>
        </p:nvSpPr>
        <p:spPr bwMode="auto">
          <a:xfrm>
            <a:off x="5207000" y="16764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2.5</a:t>
            </a:r>
          </a:p>
        </p:txBody>
      </p:sp>
      <p:pic>
        <p:nvPicPr>
          <p:cNvPr id="908295" name="Picture 7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13213"/>
            <a:ext cx="31321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296" name="Picture 8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13213"/>
            <a:ext cx="316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8297" name="Rectangle 9"/>
          <p:cNvSpPr>
            <a:spLocks noChangeArrowheads="1"/>
          </p:cNvSpPr>
          <p:nvPr/>
        </p:nvSpPr>
        <p:spPr bwMode="auto">
          <a:xfrm>
            <a:off x="2895600" y="42037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2.4</a:t>
            </a:r>
          </a:p>
        </p:txBody>
      </p:sp>
      <p:sp>
        <p:nvSpPr>
          <p:cNvPr id="908298" name="Text Box 10"/>
          <p:cNvSpPr txBox="1">
            <a:spLocks noChangeArrowheads="1"/>
          </p:cNvSpPr>
          <p:nvPr/>
        </p:nvSpPr>
        <p:spPr bwMode="auto">
          <a:xfrm>
            <a:off x="5056188" y="4252913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3.5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Z=1250 mm</a:t>
            </a:r>
          </a:p>
        </p:txBody>
      </p:sp>
      <p:pic>
        <p:nvPicPr>
          <p:cNvPr id="910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881188"/>
            <a:ext cx="4248150" cy="2522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10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933825"/>
            <a:ext cx="403225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Z=1250 mm</a:t>
            </a:r>
          </a:p>
        </p:txBody>
      </p:sp>
      <p:pic>
        <p:nvPicPr>
          <p:cNvPr id="912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5508625" cy="47069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12388" name="Text Box 4"/>
          <p:cNvSpPr txBox="1">
            <a:spLocks noChangeArrowheads="1"/>
          </p:cNvSpPr>
          <p:nvPr/>
        </p:nvSpPr>
        <p:spPr bwMode="auto">
          <a:xfrm>
            <a:off x="6227763" y="1804988"/>
            <a:ext cx="28114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Tmax ~1500◦C</a:t>
            </a:r>
          </a:p>
          <a:p>
            <a:pPr>
              <a:buFontTx/>
              <a:buChar char="•"/>
            </a:pPr>
            <a:r>
              <a:rPr lang="en-US"/>
              <a:t>Columnar structure of inner </a:t>
            </a:r>
          </a:p>
          <a:p>
            <a:r>
              <a:rPr lang="en-US"/>
              <a:t>oxide and spalling-off </a:t>
            </a:r>
          </a:p>
          <a:p>
            <a:r>
              <a:rPr lang="en-US"/>
              <a:t>multi-layers </a:t>
            </a:r>
          </a:p>
          <a:p>
            <a:r>
              <a:rPr lang="en-US"/>
              <a:t>on the external surface</a:t>
            </a:r>
          </a:p>
          <a:p>
            <a:pPr>
              <a:buFontTx/>
              <a:buChar char="•"/>
            </a:pPr>
            <a:r>
              <a:rPr lang="en-US"/>
              <a:t>No oxidation of cracks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Distribution of the compact dioxide zirconium thickness along heated zone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14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914437" name="Picture 5" descr="2 ряд - окси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/>
          <a:stretch>
            <a:fillRect/>
          </a:stretch>
        </p:blipFill>
        <p:spPr bwMode="auto">
          <a:xfrm>
            <a:off x="863600" y="1617663"/>
            <a:ext cx="7416800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Averaged cladding zirconium dioxide thickness*</a:t>
            </a:r>
            <a:endParaRPr lang="ru-RU" sz="4000"/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539750" y="5768975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exhausted  metal  layer *1.56</a:t>
            </a:r>
            <a:endParaRPr lang="ru-RU"/>
          </a:p>
        </p:txBody>
      </p:sp>
      <p:sp>
        <p:nvSpPr>
          <p:cNvPr id="951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951301" name="Picture 5" descr="Z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08163"/>
            <a:ext cx="61150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</a:t>
            </a:r>
            <a:r>
              <a:rPr lang="ru-RU"/>
              <a:t>ydrogen pickup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Applied method – X-ray analysis</a:t>
            </a:r>
          </a:p>
          <a:p>
            <a:r>
              <a:rPr lang="en-US"/>
              <a:t>No possibility for claddings investigations because of their brittleness </a:t>
            </a:r>
          </a:p>
          <a:p>
            <a:r>
              <a:rPr lang="en-US"/>
              <a:t>The shroud hydrogen pickup was measured for Z=250, 500, 900 and 1200 mm.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 analysis results</a:t>
            </a:r>
            <a:endParaRPr lang="ru-RU"/>
          </a:p>
        </p:txBody>
      </p:sp>
      <p:graphicFrame>
        <p:nvGraphicFramePr>
          <p:cNvPr id="953353" name="Object 9"/>
          <p:cNvGraphicFramePr>
            <a:graphicFrameLocks noChangeAspect="1"/>
          </p:cNvGraphicFramePr>
          <p:nvPr>
            <p:ph idx="1"/>
          </p:nvPr>
        </p:nvGraphicFramePr>
        <p:xfrm>
          <a:off x="1227138" y="1600200"/>
          <a:ext cx="66881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55" name="Диаграмма" r:id="rId3" imgW="10753849" imgH="7277269" progId="Excel.Chart.8">
                  <p:embed/>
                </p:oleObj>
              </mc:Choice>
              <mc:Fallback>
                <p:oleObj name="Диаграмма" r:id="rId3" imgW="10753849" imgH="7277269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600200"/>
                        <a:ext cx="6688137" cy="4525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52400"/>
            <a:ext cx="8229600" cy="904875"/>
          </a:xfrm>
        </p:spPr>
        <p:txBody>
          <a:bodyPr/>
          <a:lstStyle/>
          <a:p>
            <a:r>
              <a:rPr lang="en-US" sz="4000"/>
              <a:t>Some outcomes from SF2 material investigations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3348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Material investigations of the PARAMETER-SF2 bundle are completed.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The fuel assembly was filled with epoxy and cut on the cross-section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12 cross section were chosen for metallographic measurements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5 cross section have been investigated and described in detail (Z=513, 702,  1033, 1103, 1250 mm)</a:t>
            </a:r>
          </a:p>
          <a:p>
            <a:pPr>
              <a:lnSpc>
                <a:spcPct val="80000"/>
              </a:lnSpc>
            </a:pPr>
            <a:r>
              <a:rPr lang="en-US" sz="1800"/>
              <a:t>There is no fuel relocation.</a:t>
            </a:r>
          </a:p>
          <a:p>
            <a:pPr>
              <a:lnSpc>
                <a:spcPct val="80000"/>
              </a:lnSpc>
            </a:pPr>
            <a:r>
              <a:rPr lang="en-US" sz="1800"/>
              <a:t>Pronounced oxidation of the claddings at Z=1000-1300 mm elevations have been revealed. No oxidation of through wall cracks. </a:t>
            </a:r>
          </a:p>
          <a:p>
            <a:pPr>
              <a:lnSpc>
                <a:spcPct val="80000"/>
              </a:lnSpc>
            </a:pPr>
            <a:r>
              <a:rPr lang="en-US" sz="1800"/>
              <a:t>ZrO</a:t>
            </a:r>
            <a:r>
              <a:rPr lang="en-US" sz="1800" baseline="-25000"/>
              <a:t>2</a:t>
            </a:r>
            <a:r>
              <a:rPr lang="en-US" sz="1800"/>
              <a:t> oxide  on the claddings surface includes inner compact one-layer dioxide zirconium with columnar structure on the  metallic layer and external multi-layer  spalling-off films.</a:t>
            </a:r>
          </a:p>
          <a:p>
            <a:pPr>
              <a:lnSpc>
                <a:spcPct val="80000"/>
              </a:lnSpc>
            </a:pPr>
            <a:r>
              <a:rPr lang="en-US" sz="1800"/>
              <a:t>Metallic layer thickness of the fuel rod claddings together with compact dioxide zirconium thickness were measured.</a:t>
            </a:r>
          </a:p>
          <a:p>
            <a:pPr>
              <a:lnSpc>
                <a:spcPct val="80000"/>
              </a:lnSpc>
            </a:pPr>
            <a:r>
              <a:rPr lang="en-US" sz="1800"/>
              <a:t>Shroud hydrogen pickup was investigated by X-ray analysis (Z=250, 500, 900, 1200 mm).</a:t>
            </a:r>
          </a:p>
          <a:p>
            <a:pPr>
              <a:lnSpc>
                <a:spcPct val="80000"/>
              </a:lnSpc>
            </a:pPr>
            <a:r>
              <a:rPr lang="en-US" sz="1800"/>
              <a:t>Maximum hydrogen pickup in the shroud was revealed at Z= 900 mm (23 at%)</a:t>
            </a:r>
          </a:p>
          <a:p>
            <a:pPr>
              <a:lnSpc>
                <a:spcPct val="80000"/>
              </a:lnSpc>
            </a:pPr>
            <a:endParaRPr lang="el-GR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Part 2: SF2 post-test numerical analysis</a:t>
            </a:r>
            <a:br>
              <a:rPr lang="en-US" sz="3600"/>
            </a:br>
            <a:r>
              <a:rPr lang="en-US" sz="3600"/>
              <a:t>Used codes and participants</a:t>
            </a:r>
            <a:endParaRPr lang="ru-RU" sz="360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SOCRAT –IBRAE</a:t>
            </a:r>
          </a:p>
          <a:p>
            <a:r>
              <a:rPr lang="en-US"/>
              <a:t>ICARE/CATHARE - NSI RRC KI</a:t>
            </a:r>
          </a:p>
          <a:p>
            <a:r>
              <a:rPr lang="en-US"/>
              <a:t>ATHLET-CD – GRS</a:t>
            </a:r>
          </a:p>
          <a:p>
            <a:r>
              <a:rPr lang="en-GB" altLang="ja-JP">
                <a:ea typeface="ＭＳ Ｐゴシック" charset="-128"/>
              </a:rPr>
              <a:t>RELAP</a:t>
            </a:r>
            <a:r>
              <a:rPr lang="ru-RU" altLang="ja-JP"/>
              <a:t>/</a:t>
            </a:r>
            <a:r>
              <a:rPr lang="en-GB" altLang="ja-JP">
                <a:ea typeface="ＭＳ Ｐゴシック" charset="-128"/>
              </a:rPr>
              <a:t>SCDAPSIM MOD</a:t>
            </a:r>
            <a:r>
              <a:rPr lang="ru-RU" altLang="ja-JP"/>
              <a:t>3.2 (</a:t>
            </a:r>
            <a:r>
              <a:rPr lang="en-GB" altLang="ja-JP">
                <a:ea typeface="ＭＳ Ｐゴシック" charset="-128"/>
              </a:rPr>
              <a:t>RELAP</a:t>
            </a:r>
            <a:r>
              <a:rPr lang="ru-RU" altLang="ja-JP"/>
              <a:t>)</a:t>
            </a:r>
            <a:r>
              <a:rPr lang="en-US" altLang="ja-JP">
                <a:ea typeface="ＭＳ Ｐゴシック" charset="-128"/>
              </a:rPr>
              <a:t> </a:t>
            </a:r>
            <a:r>
              <a:rPr lang="en-US"/>
              <a:t>- FSUE EDO “GIDROPRESS”</a:t>
            </a:r>
            <a:r>
              <a:rPr lang="ru-RU"/>
              <a:t> </a:t>
            </a:r>
            <a:endParaRPr lang="en-US"/>
          </a:p>
          <a:p>
            <a:r>
              <a:rPr lang="en-US"/>
              <a:t>PARAM-TG - FSUE SRI SIA “LUCH”</a:t>
            </a:r>
            <a:r>
              <a:rPr lang="ru-RU"/>
              <a:t> </a:t>
            </a:r>
            <a:endParaRPr lang="en-US"/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ru-RU"/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PARAMETER-SF2 bundle material investigations results</a:t>
            </a:r>
          </a:p>
          <a:p>
            <a:r>
              <a:rPr lang="en-US"/>
              <a:t>Post-test PARAMATER-SF2 numerical analysis results</a:t>
            </a:r>
          </a:p>
          <a:p>
            <a:r>
              <a:rPr lang="en-US"/>
              <a:t>Pre-test PARAMATER-SF3 calculations</a:t>
            </a:r>
          </a:p>
          <a:p>
            <a:r>
              <a:rPr lang="en-US"/>
              <a:t>Proposed PARAMATER-SF3 scenario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Initial and boundary conditions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48901" name="Picture 5" descr="D:\2008\sf2\posttest\graf\wmf\Gar_in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41438"/>
            <a:ext cx="3779838" cy="2605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09" name="Picture 13" descr="Qt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76700"/>
            <a:ext cx="3781425" cy="2568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10" name="Picture 14" descr="Gv_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744912" cy="2578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912" name="Text Box 16"/>
          <p:cNvSpPr txBox="1">
            <a:spLocks noChangeArrowheads="1"/>
          </p:cNvSpPr>
          <p:nvPr/>
        </p:nvSpPr>
        <p:spPr bwMode="auto">
          <a:xfrm>
            <a:off x="5867400" y="4508500"/>
            <a:ext cx="20891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ICARE/CATARE</a:t>
            </a:r>
          </a:p>
          <a:p>
            <a:pPr>
              <a:spcBef>
                <a:spcPct val="50000"/>
              </a:spcBef>
            </a:pPr>
            <a:r>
              <a:rPr lang="en-US"/>
              <a:t>Experimental thermoinsulation temperature used as boundary conditions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85825"/>
          </a:xfrm>
        </p:spPr>
        <p:txBody>
          <a:bodyPr/>
          <a:lstStyle/>
          <a:p>
            <a:r>
              <a:rPr lang="en-US" sz="3600"/>
              <a:t>Heat balance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52999" name="Picture 7" descr="nodal_socrat_SF2_e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65513"/>
            <a:ext cx="129698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002" name="Picture 10" descr="p-s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3331" b="6847"/>
          <a:stretch>
            <a:fillRect/>
          </a:stretch>
        </p:blipFill>
        <p:spPr bwMode="auto">
          <a:xfrm>
            <a:off x="4572000" y="3465513"/>
            <a:ext cx="3109913" cy="3392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003" name="Picture 11" descr="wmf/Qaz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3203575" cy="2179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005" name="Picture 13" descr="wmf/Qloss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33488"/>
            <a:ext cx="3205162" cy="2203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3007" name="Text Box 15"/>
          <p:cNvSpPr txBox="1">
            <a:spLocks noChangeArrowheads="1"/>
          </p:cNvSpPr>
          <p:nvPr/>
        </p:nvSpPr>
        <p:spPr bwMode="auto">
          <a:xfrm>
            <a:off x="6372225" y="45085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ATHLET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Heat balance 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sp>
        <p:nvSpPr>
          <p:cNvPr id="856070" name="Text Box 6"/>
          <p:cNvSpPr txBox="1">
            <a:spLocks noChangeArrowheads="1"/>
          </p:cNvSpPr>
          <p:nvPr/>
        </p:nvSpPr>
        <p:spPr bwMode="auto">
          <a:xfrm>
            <a:off x="4679950" y="1304925"/>
            <a:ext cx="38989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/>
              <a:t>Pre-oxidation phase</a:t>
            </a:r>
          </a:p>
          <a:p>
            <a:pPr>
              <a:buFontTx/>
              <a:buChar char="•"/>
            </a:pPr>
            <a:r>
              <a:rPr lang="en-US" sz="2400"/>
              <a:t>Joel heating power ~ 7kW </a:t>
            </a:r>
          </a:p>
          <a:p>
            <a:pPr>
              <a:buFontTx/>
              <a:buChar char="•"/>
            </a:pPr>
            <a:r>
              <a:rPr lang="en-US" sz="2400"/>
              <a:t>Coolant heating power ~ 6kW</a:t>
            </a:r>
          </a:p>
          <a:p>
            <a:r>
              <a:rPr lang="en-US" sz="2800" i="1"/>
              <a:t>Before flooding onset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2400"/>
              <a:t>Joel heating power ~ 9.5kW </a:t>
            </a:r>
          </a:p>
          <a:p>
            <a:pPr>
              <a:buFontTx/>
              <a:buChar char="•"/>
            </a:pPr>
            <a:r>
              <a:rPr lang="en-US" sz="2400"/>
              <a:t>Coolant heating power ~ 9kW</a:t>
            </a:r>
          </a:p>
          <a:p>
            <a:endParaRPr lang="ru-RU" sz="2400"/>
          </a:p>
        </p:txBody>
      </p:sp>
      <p:sp>
        <p:nvSpPr>
          <p:cNvPr id="856072" name="Text Box 8"/>
          <p:cNvSpPr txBox="1">
            <a:spLocks noChangeArrowheads="1"/>
          </p:cNvSpPr>
          <p:nvPr/>
        </p:nvSpPr>
        <p:spPr bwMode="auto">
          <a:xfrm>
            <a:off x="215900" y="4508500"/>
            <a:ext cx="4211638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/>
              <a:t>Oxidation reaction power</a:t>
            </a:r>
          </a:p>
          <a:p>
            <a:pPr>
              <a:buFontTx/>
              <a:buChar char="•"/>
            </a:pPr>
            <a:r>
              <a:rPr lang="en-US" sz="2400"/>
              <a:t>Pre-oxidation phase - up to 1kW </a:t>
            </a:r>
          </a:p>
          <a:p>
            <a:pPr>
              <a:buFontTx/>
              <a:buChar char="•"/>
            </a:pPr>
            <a:r>
              <a:rPr lang="en-US" sz="2400"/>
              <a:t>Before flooding  up to 2.3kW </a:t>
            </a:r>
          </a:p>
          <a:p>
            <a:pPr>
              <a:buFontTx/>
              <a:buChar char="•"/>
            </a:pPr>
            <a:r>
              <a:rPr lang="en-US" sz="2400"/>
              <a:t>Flooding phage up to 2.5 kW</a:t>
            </a:r>
          </a:p>
          <a:p>
            <a:pPr>
              <a:buFontTx/>
              <a:buChar char="•"/>
            </a:pPr>
            <a:endParaRPr lang="en-US" sz="2400"/>
          </a:p>
          <a:p>
            <a:endParaRPr lang="ru-RU"/>
          </a:p>
        </p:txBody>
      </p:sp>
      <p:pic>
        <p:nvPicPr>
          <p:cNvPr id="856074" name="Picture 10" descr="wmf/Qcool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4248150" cy="28860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6075" name="Picture 11" descr="wmf/Qchem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789363"/>
            <a:ext cx="4140200" cy="2790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Claddings temperature evolution </a:t>
            </a: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58122" name="Picture 10" descr="wmf/Tcl_2_0700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6363"/>
            <a:ext cx="4103688" cy="272256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3" name="Picture 11" descr="wmf/Tcl_2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01763"/>
            <a:ext cx="3995737" cy="2649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4" name="Picture 12" descr="wmf/Tcl_2_125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025"/>
            <a:ext cx="4103688" cy="2720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5" name="Picture 13" descr="wmf/Tcl_3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137025"/>
            <a:ext cx="4103688" cy="2720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Shroud temperature evolution </a:t>
            </a:r>
            <a:br>
              <a:rPr lang="en-US" sz="40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60169" name="Picture 9" descr="wmf/Tsh_0700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449388"/>
            <a:ext cx="4105275" cy="27241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0" name="Picture 10" descr="wmf/Tsh_09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449388"/>
            <a:ext cx="4033837" cy="2673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71" name="Picture 11" descr="wmf/Tsh_11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184650"/>
            <a:ext cx="4033838" cy="2673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72" name="Picture 12" descr="wmf/Tsh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210050"/>
            <a:ext cx="3995737" cy="2647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Hydrogen release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62217" name="Picture 9" descr="wmf/Gh2_out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12875"/>
            <a:ext cx="4356100" cy="28717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2219" name="Picture 11" descr="wmf/Mh2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500438"/>
            <a:ext cx="4535487" cy="307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4967288" y="1341438"/>
            <a:ext cx="388937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Hydrogen release </a:t>
            </a:r>
          </a:p>
          <a:p>
            <a:pPr>
              <a:spcBef>
                <a:spcPct val="50000"/>
              </a:spcBef>
            </a:pPr>
            <a:r>
              <a:rPr lang="en-US"/>
              <a:t>Experimental  </a:t>
            </a:r>
            <a:r>
              <a:rPr lang="en-US">
                <a:latin typeface="Symbol" pitchFamily="18" charset="2"/>
                <a:sym typeface="Mathematica1" pitchFamily="2" charset="2"/>
              </a:rPr>
              <a:t>~</a:t>
            </a:r>
            <a:r>
              <a:rPr lang="en-US"/>
              <a:t>28 g</a:t>
            </a:r>
          </a:p>
          <a:p>
            <a:pPr>
              <a:spcBef>
                <a:spcPct val="50000"/>
              </a:spcBef>
            </a:pPr>
            <a:r>
              <a:rPr lang="en-US"/>
              <a:t>ICARE </a:t>
            </a:r>
            <a:r>
              <a:rPr lang="en-US">
                <a:sym typeface="Mathematica1" pitchFamily="2" charset="2"/>
              </a:rPr>
              <a:t>~ 25.5 g</a:t>
            </a:r>
          </a:p>
          <a:p>
            <a:pPr>
              <a:spcBef>
                <a:spcPct val="50000"/>
              </a:spcBef>
            </a:pPr>
            <a:r>
              <a:rPr lang="en-US">
                <a:sym typeface="Mathematica1" pitchFamily="2" charset="2"/>
              </a:rPr>
              <a:t>ATHLET ~ 23 g</a:t>
            </a:r>
          </a:p>
          <a:p>
            <a:pPr>
              <a:spcBef>
                <a:spcPct val="50000"/>
              </a:spcBef>
            </a:pPr>
            <a:r>
              <a:rPr lang="en-US">
                <a:sym typeface="Mathematica1" pitchFamily="2" charset="2"/>
              </a:rPr>
              <a:t>SOCRAT ~ 20 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Main outcomes from SF2 post-test calculations</a:t>
            </a:r>
            <a:endParaRPr lang="ru-RU" sz="400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Post-test calculations and experimental data on temperature evolution  are in a good agreement except temperature “hump” at 12000 s</a:t>
            </a:r>
          </a:p>
          <a:p>
            <a:r>
              <a:rPr lang="en-US"/>
              <a:t>The most codes underestimate hydrogen total amount. </a:t>
            </a:r>
          </a:p>
          <a:p>
            <a:r>
              <a:rPr lang="en-US"/>
              <a:t>In the course of post-test SF2 calculations heat loss due to external resistance and heat loss through shroud were specified.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Part 3 and 4: Proposed PARAMETER-SF3 test scenario and pre-test calculations results</a:t>
            </a:r>
          </a:p>
        </p:txBody>
      </p:sp>
      <p:pic>
        <p:nvPicPr>
          <p:cNvPr id="7956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84313"/>
            <a:ext cx="7164388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and Boundary conditions</a:t>
            </a:r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25538"/>
            <a:ext cx="3671888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387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327" name="Text Box 7"/>
          <p:cNvSpPr txBox="1">
            <a:spLocks noChangeArrowheads="1"/>
          </p:cNvSpPr>
          <p:nvPr/>
        </p:nvSpPr>
        <p:spPr bwMode="auto">
          <a:xfrm>
            <a:off x="4248150" y="1376363"/>
            <a:ext cx="44275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Electrical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Pre-oxidation phase ~ 7.7 kW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Transient phase ~ 10.5 kW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Used codes and participants</a:t>
            </a:r>
            <a:endParaRPr lang="ru-RU" sz="4000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SOCRAT –IBRAE</a:t>
            </a:r>
          </a:p>
          <a:p>
            <a:r>
              <a:rPr lang="en-US"/>
              <a:t>ICARE/CATHARE - NSI RRC KI</a:t>
            </a:r>
          </a:p>
          <a:p>
            <a:r>
              <a:rPr lang="en-US"/>
              <a:t>ATHLET-CD – GRS</a:t>
            </a:r>
          </a:p>
          <a:p>
            <a:r>
              <a:rPr lang="en-GB" altLang="ja-JP">
                <a:ea typeface="ＭＳ Ｐゴシック" charset="-128"/>
              </a:rPr>
              <a:t>RELAP</a:t>
            </a:r>
            <a:r>
              <a:rPr lang="ru-RU" altLang="ja-JP"/>
              <a:t>/</a:t>
            </a:r>
            <a:r>
              <a:rPr lang="en-GB" altLang="ja-JP">
                <a:ea typeface="ＭＳ Ｐゴシック" charset="-128"/>
              </a:rPr>
              <a:t>SCDAPSIM MOD</a:t>
            </a:r>
            <a:r>
              <a:rPr lang="ru-RU" altLang="ja-JP"/>
              <a:t>3.2 (</a:t>
            </a:r>
            <a:r>
              <a:rPr lang="en-GB" altLang="ja-JP">
                <a:ea typeface="ＭＳ Ｐゴシック" charset="-128"/>
              </a:rPr>
              <a:t>RELAP</a:t>
            </a:r>
            <a:r>
              <a:rPr lang="ru-RU" altLang="ja-JP"/>
              <a:t>)</a:t>
            </a:r>
            <a:r>
              <a:rPr lang="en-US" altLang="ja-JP">
                <a:ea typeface="ＭＳ Ｐゴシック" charset="-128"/>
              </a:rPr>
              <a:t> </a:t>
            </a:r>
            <a:r>
              <a:rPr lang="en-US"/>
              <a:t>- FSUE EDO “GIDROPRESS”</a:t>
            </a:r>
            <a:r>
              <a:rPr lang="ru-RU"/>
              <a:t> </a:t>
            </a:r>
            <a:endParaRPr lang="en-US"/>
          </a:p>
          <a:p>
            <a:r>
              <a:rPr lang="en-US"/>
              <a:t>PARAM-TG - FSUE </a:t>
            </a:r>
            <a:r>
              <a:rPr lang="en-US">
                <a:ea typeface="ＭＳ Ｐゴシック" charset="-128"/>
              </a:rPr>
              <a:t>SRI SIA</a:t>
            </a:r>
            <a:r>
              <a:rPr lang="en-US"/>
              <a:t> “LUCH”</a:t>
            </a:r>
          </a:p>
          <a:p>
            <a:r>
              <a:rPr lang="en-GB" altLang="ja-JP">
                <a:ea typeface="ＭＳ Ｐゴシック" charset="-128"/>
              </a:rPr>
              <a:t>SCDAP/RELAP</a:t>
            </a:r>
            <a:r>
              <a:rPr lang="ru-RU" altLang="ja-JP"/>
              <a:t>/</a:t>
            </a:r>
            <a:r>
              <a:rPr lang="en-GB" altLang="ja-JP">
                <a:ea typeface="ＭＳ Ｐゴシック" charset="-128"/>
              </a:rPr>
              <a:t>IRS </a:t>
            </a:r>
            <a:r>
              <a:rPr lang="ru-RU" altLang="ja-JP"/>
              <a:t>(</a:t>
            </a:r>
            <a:r>
              <a:rPr lang="en-GB" altLang="ja-JP">
                <a:ea typeface="ＭＳ Ｐゴシック" charset="-128"/>
              </a:rPr>
              <a:t>RELAP/IRS</a:t>
            </a:r>
            <a:r>
              <a:rPr lang="ru-RU" altLang="ja-JP"/>
              <a:t>)</a:t>
            </a:r>
            <a:r>
              <a:rPr lang="en-US" altLang="ja-JP">
                <a:ea typeface="ＭＳ Ｐゴシック" charset="-128"/>
              </a:rPr>
              <a:t> </a:t>
            </a:r>
            <a:r>
              <a:rPr lang="en-US"/>
              <a:t>-PSI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Part 1: SF2 bundle material investigations </a:t>
            </a:r>
            <a:br>
              <a:rPr lang="en-US" sz="3600"/>
            </a:br>
            <a:r>
              <a:rPr lang="en-US" sz="3600"/>
              <a:t>Post-test appearance of the shroud</a:t>
            </a:r>
          </a:p>
        </p:txBody>
      </p:sp>
      <p:pic>
        <p:nvPicPr>
          <p:cNvPr id="8919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881188"/>
            <a:ext cx="3852862" cy="2495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881188"/>
            <a:ext cx="3851275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909" name="Text Box 5"/>
          <p:cNvSpPr txBox="1">
            <a:spLocks noChangeArrowheads="1"/>
          </p:cNvSpPr>
          <p:nvPr/>
        </p:nvSpPr>
        <p:spPr bwMode="auto">
          <a:xfrm>
            <a:off x="2195513" y="4905375"/>
            <a:ext cx="398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Shroud kept its integrity </a:t>
            </a:r>
          </a:p>
          <a:p>
            <a:pPr>
              <a:buFontTx/>
              <a:buChar char="•"/>
            </a:pPr>
            <a:r>
              <a:rPr lang="en-US" sz="2000"/>
              <a:t> Thin oxide scale on the outer surface</a:t>
            </a:r>
          </a:p>
        </p:txBody>
      </p:sp>
      <p:sp>
        <p:nvSpPr>
          <p:cNvPr id="891910" name="Text Box 6"/>
          <p:cNvSpPr txBox="1">
            <a:spLocks noChangeArrowheads="1"/>
          </p:cNvSpPr>
          <p:nvPr/>
        </p:nvSpPr>
        <p:spPr bwMode="auto">
          <a:xfrm>
            <a:off x="1419225" y="4360863"/>
            <a:ext cx="1838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 = 850-1050 mm</a:t>
            </a:r>
          </a:p>
        </p:txBody>
      </p:sp>
      <p:sp>
        <p:nvSpPr>
          <p:cNvPr id="891911" name="Text Box 7"/>
          <p:cNvSpPr txBox="1">
            <a:spLocks noChangeArrowheads="1"/>
          </p:cNvSpPr>
          <p:nvPr/>
        </p:nvSpPr>
        <p:spPr bwMode="auto">
          <a:xfrm>
            <a:off x="5524500" y="4325938"/>
            <a:ext cx="183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Z=1100-1300 mm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Heat balance</a:t>
            </a:r>
            <a:br>
              <a:rPr lang="en-US" sz="4000"/>
            </a:br>
            <a:r>
              <a:rPr lang="en-US" sz="2400"/>
              <a:t>PARAMETER-SF3 pre-test analysis</a:t>
            </a:r>
            <a:endParaRPr lang="ru-RU" sz="2400"/>
          </a:p>
        </p:txBody>
      </p:sp>
      <p:pic>
        <p:nvPicPr>
          <p:cNvPr id="866352" name="Picture 48" descr="Qaz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77950"/>
            <a:ext cx="4032250" cy="27447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353" name="Picture 49" descr="Qchem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95737" cy="2701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354" name="Picture 50" descr="Tcl_max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05288"/>
            <a:ext cx="3997325" cy="2652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Heat balance</a:t>
            </a:r>
            <a:br>
              <a:rPr lang="en-US" sz="4000"/>
            </a:br>
            <a:r>
              <a:rPr lang="en-US" sz="2800"/>
              <a:t>PARAMETER-SF3 pre-test analysis</a:t>
            </a:r>
            <a:endParaRPr lang="ru-RU" sz="2800"/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1592263"/>
            <a:ext cx="4038600" cy="2124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Heat loss through</a:t>
            </a:r>
            <a:r>
              <a:rPr lang="ru-RU" sz="2800" b="1"/>
              <a:t> </a:t>
            </a:r>
            <a:r>
              <a:rPr lang="en-US" sz="2800" b="1"/>
              <a:t>shroud </a:t>
            </a:r>
          </a:p>
          <a:p>
            <a:pPr>
              <a:buFont typeface="Wingdings" pitchFamily="2" charset="2"/>
              <a:buNone/>
            </a:pPr>
            <a:r>
              <a:rPr lang="en-US" sz="2400" b="1" i="1"/>
              <a:t>at pre-oxidation phase</a:t>
            </a:r>
          </a:p>
          <a:p>
            <a:r>
              <a:rPr lang="en-US" sz="2400"/>
              <a:t>~15</a:t>
            </a:r>
            <a:r>
              <a:rPr lang="ru-RU" sz="2400"/>
              <a:t>-20</a:t>
            </a:r>
            <a:r>
              <a:rPr lang="en-US" sz="2400"/>
              <a:t>% of core power over 0-1275 mm</a:t>
            </a:r>
          </a:p>
          <a:p>
            <a:endParaRPr lang="en-US" sz="2400" b="1" i="1"/>
          </a:p>
        </p:txBody>
      </p:sp>
      <p:pic>
        <p:nvPicPr>
          <p:cNvPr id="805384" name="Picture 520" descr="Qloss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76363"/>
            <a:ext cx="3887787" cy="26400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386" name="Picture 522" descr="Tth_13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16375"/>
            <a:ext cx="3887787" cy="2581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387" name="Picture 523" descr="Qcool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500438"/>
            <a:ext cx="4140200" cy="28114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b="0">
                <a:solidFill>
                  <a:schemeClr val="tx1"/>
                </a:solidFill>
                <a:effectLst/>
              </a:rPr>
              <a:t>Claddings temperature evolution - hottest zone </a:t>
            </a:r>
            <a:r>
              <a:rPr lang="en-US" sz="2800"/>
              <a:t>PARAMETER-SF3 pre-test analysis</a:t>
            </a:r>
            <a:endParaRPr lang="ru-RU" sz="2800"/>
          </a:p>
        </p:txBody>
      </p:sp>
      <p:pic>
        <p:nvPicPr>
          <p:cNvPr id="806940" name="Picture 28" descr="Tcl_2_125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063"/>
            <a:ext cx="4535488" cy="3011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41" name="Picture 29" descr="Tcl_2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60463"/>
            <a:ext cx="4248150" cy="2819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42" name="Picture 30" descr="Tcl_2_13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249737" cy="2820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3200" b="0">
                <a:solidFill>
                  <a:schemeClr val="tx1"/>
                </a:solidFill>
                <a:effectLst/>
              </a:rPr>
              <a:t>Claddings temperature evolution: 700-1000 mm</a:t>
            </a:r>
            <a:br>
              <a:rPr lang="en-US" sz="3200" b="0">
                <a:solidFill>
                  <a:schemeClr val="tx1"/>
                </a:solidFill>
                <a:effectLst/>
              </a:rPr>
            </a:br>
            <a:r>
              <a:rPr lang="en-US" sz="2800"/>
              <a:t>PARAMETER-SF3 pre-test analysis</a:t>
            </a:r>
            <a:endParaRPr lang="ru-RU" sz="2800"/>
          </a:p>
        </p:txBody>
      </p:sp>
      <p:pic>
        <p:nvPicPr>
          <p:cNvPr id="869394" name="Picture 18" descr="Tcl_2_07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9025"/>
            <a:ext cx="4211638" cy="279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395" name="Picture 19" descr="Tcl_2_10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37013"/>
            <a:ext cx="4249738" cy="2820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396" name="Picture 20" descr="Tcl_2_08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9025"/>
            <a:ext cx="4249738" cy="2819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397" name="Picture 21" descr="Tcl_3_09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038600"/>
            <a:ext cx="4248150" cy="2819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Shroud temperature evolution </a:t>
            </a:r>
            <a:br>
              <a:rPr lang="en-US" sz="4000"/>
            </a:br>
            <a:r>
              <a:rPr lang="en-US" sz="2800"/>
              <a:t>PARAMETER-SF</a:t>
            </a:r>
            <a:r>
              <a:rPr lang="ru-RU" sz="2800"/>
              <a:t>3</a:t>
            </a:r>
            <a:r>
              <a:rPr lang="en-US" sz="2800"/>
              <a:t> pre-test analysis</a:t>
            </a:r>
            <a:endParaRPr lang="ru-RU" sz="2800"/>
          </a:p>
        </p:txBody>
      </p:sp>
      <p:pic>
        <p:nvPicPr>
          <p:cNvPr id="871442" name="Picture 18" descr="Tsh_07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341438"/>
            <a:ext cx="4103687" cy="2720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43" name="Picture 19" descr="Tsh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08450"/>
            <a:ext cx="4140200" cy="2749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44" name="Picture 20" descr="Tsh_09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103688" cy="2724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45" name="Picture 21" descr="Tsh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0038"/>
            <a:ext cx="4140200" cy="2747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Temperature profile</a:t>
            </a:r>
            <a:br>
              <a:rPr lang="en-US" sz="4000"/>
            </a:br>
            <a:r>
              <a:rPr lang="en-US" sz="4000"/>
              <a:t> </a:t>
            </a:r>
            <a:r>
              <a:rPr lang="en-US" sz="2800"/>
              <a:t>PARAMETER-SF</a:t>
            </a:r>
            <a:r>
              <a:rPr lang="ru-RU" sz="2800"/>
              <a:t>3</a:t>
            </a:r>
            <a:r>
              <a:rPr lang="en-US" sz="2800"/>
              <a:t> pre-test analysis</a:t>
            </a:r>
            <a:endParaRPr lang="ru-RU" sz="2800"/>
          </a:p>
        </p:txBody>
      </p:sp>
      <p:pic>
        <p:nvPicPr>
          <p:cNvPr id="884740" name="Picture 4" descr="tprofile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0" y="1600200"/>
            <a:ext cx="7124700" cy="45259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Oxide scale thickness </a:t>
            </a:r>
            <a:br>
              <a:rPr lang="en-US" sz="4000"/>
            </a:br>
            <a:r>
              <a:rPr lang="en-US" sz="2800"/>
              <a:t>PARAMETER-SF</a:t>
            </a:r>
            <a:r>
              <a:rPr lang="ru-RU" sz="2800"/>
              <a:t>3</a:t>
            </a:r>
            <a:r>
              <a:rPr lang="en-US" sz="2800"/>
              <a:t> pre-test analysis</a:t>
            </a:r>
            <a:endParaRPr lang="ru-RU" sz="2800"/>
          </a:p>
        </p:txBody>
      </p:sp>
      <p:pic>
        <p:nvPicPr>
          <p:cNvPr id="872466" name="Picture 18" descr="ZrO2_2_10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12875"/>
            <a:ext cx="4032250" cy="268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467" name="Picture 19" descr="ZrO2_2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412875"/>
            <a:ext cx="3997325" cy="2665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468" name="Picture 20" descr="ZrO2_2_12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44963"/>
            <a:ext cx="4068763" cy="2713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469" name="Picture 21" descr="ZrO2_2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192588"/>
            <a:ext cx="3997325" cy="2665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Hydrogen release</a:t>
            </a:r>
            <a:br>
              <a:rPr lang="en-US" sz="4000"/>
            </a:br>
            <a:r>
              <a:rPr lang="en-US" sz="2800"/>
              <a:t>PARAMETER-SF3 pre-test analysis</a:t>
            </a:r>
            <a:endParaRPr lang="ru-RU" sz="2800"/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4284663" y="1773238"/>
            <a:ext cx="4859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Hydrogen  release predicted ~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 22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-2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7 g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sym typeface="Mathematica1" pitchFamily="2" charset="2"/>
            </a:endParaRP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No extra hydrogen release at the        flooding stage</a:t>
            </a:r>
          </a:p>
          <a:p>
            <a:endParaRPr lang="ru-RU" sz="2400"/>
          </a:p>
        </p:txBody>
      </p:sp>
      <p:pic>
        <p:nvPicPr>
          <p:cNvPr id="873486" name="Picture 14" descr="Gh2_out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1625"/>
            <a:ext cx="4284663" cy="28241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87" name="Picture 15" descr="MH2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176588"/>
            <a:ext cx="4537075" cy="3081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600"/>
              <a:t>Flooding Phase (SOCRAT calculations)</a:t>
            </a:r>
            <a:endParaRPr lang="ru-RU" sz="3600"/>
          </a:p>
        </p:txBody>
      </p:sp>
      <p:pic>
        <p:nvPicPr>
          <p:cNvPr id="815109" name="Picture 5" descr="topfloo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89025"/>
            <a:ext cx="5695950" cy="5133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SF2 post-test and SF3 pre-test runs have been performed by SOCRAT, ICARE/CATHARE, ATHLET-CD, RELAP, PARAM-TG codes</a:t>
            </a: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(IBRAE, RRC KI, GRS, PSI, GIDROPRESS, LUCH)  </a:t>
            </a:r>
          </a:p>
          <a:p>
            <a:pPr>
              <a:lnSpc>
                <a:spcPct val="90000"/>
              </a:lnSpc>
            </a:pPr>
            <a:r>
              <a:rPr lang="en-US"/>
              <a:t>Scenario for SF3 test was numerically justified. </a:t>
            </a:r>
          </a:p>
          <a:p>
            <a:pPr>
              <a:lnSpc>
                <a:spcPct val="90000"/>
              </a:lnSpc>
            </a:pPr>
            <a:r>
              <a:rPr lang="en-US"/>
              <a:t>Predicted temperatures are similar.</a:t>
            </a:r>
          </a:p>
          <a:p>
            <a:pPr>
              <a:lnSpc>
                <a:spcPct val="90000"/>
              </a:lnSpc>
            </a:pPr>
            <a:r>
              <a:rPr lang="en-US"/>
              <a:t>Predicted hydrogen release is estimated as 22-27g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54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20825"/>
            <a:ext cx="44275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39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Overview of sectioning map for metallographic examination</a:t>
            </a:r>
          </a:p>
        </p:txBody>
      </p:sp>
      <p:pic>
        <p:nvPicPr>
          <p:cNvPr id="8939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628775"/>
            <a:ext cx="2474913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57" name="Picture 5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278313"/>
            <a:ext cx="439261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3958" name="Rectangle 6"/>
          <p:cNvSpPr>
            <a:spLocks noChangeArrowheads="1"/>
          </p:cNvSpPr>
          <p:nvPr/>
        </p:nvSpPr>
        <p:spPr bwMode="auto">
          <a:xfrm>
            <a:off x="6335713" y="4329113"/>
            <a:ext cx="1260475" cy="1258887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3959" name="Rectangle 7"/>
          <p:cNvSpPr>
            <a:spLocks noChangeArrowheads="1"/>
          </p:cNvSpPr>
          <p:nvPr/>
        </p:nvSpPr>
        <p:spPr bwMode="auto">
          <a:xfrm>
            <a:off x="4787900" y="5599113"/>
            <a:ext cx="1260475" cy="1258887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3960" name="Rectangle 8"/>
          <p:cNvSpPr>
            <a:spLocks noChangeArrowheads="1"/>
          </p:cNvSpPr>
          <p:nvPr/>
        </p:nvSpPr>
        <p:spPr bwMode="auto">
          <a:xfrm>
            <a:off x="4103688" y="1520825"/>
            <a:ext cx="1333500" cy="1404938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3961" name="Rectangle 9"/>
          <p:cNvSpPr>
            <a:spLocks noChangeArrowheads="1"/>
          </p:cNvSpPr>
          <p:nvPr/>
        </p:nvSpPr>
        <p:spPr bwMode="auto">
          <a:xfrm>
            <a:off x="4103688" y="2960688"/>
            <a:ext cx="1333500" cy="1331912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5688013" y="1520825"/>
            <a:ext cx="1333500" cy="1404938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6938963" y="1233488"/>
            <a:ext cx="22050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At 400-1300 mm</a:t>
            </a:r>
          </a:p>
          <a:p>
            <a:r>
              <a:rPr lang="en-US"/>
              <a:t>30 crosscuts were </a:t>
            </a:r>
          </a:p>
          <a:p>
            <a:r>
              <a:rPr lang="en-US"/>
              <a:t>made</a:t>
            </a:r>
          </a:p>
          <a:p>
            <a:pPr>
              <a:buFontTx/>
              <a:buChar char="•"/>
            </a:pPr>
            <a:r>
              <a:rPr lang="en-US"/>
              <a:t>12 cross-sections</a:t>
            </a:r>
          </a:p>
          <a:p>
            <a:r>
              <a:rPr lang="en-US"/>
              <a:t>were chosen for</a:t>
            </a:r>
          </a:p>
          <a:p>
            <a:r>
              <a:rPr lang="en-US"/>
              <a:t>studies</a:t>
            </a:r>
          </a:p>
          <a:p>
            <a:pPr>
              <a:buFontTx/>
              <a:buChar char="•"/>
            </a:pPr>
            <a:r>
              <a:rPr lang="en-US"/>
              <a:t>5 selected cross</a:t>
            </a:r>
          </a:p>
          <a:p>
            <a:r>
              <a:rPr lang="en-US"/>
              <a:t>section are considered </a:t>
            </a:r>
          </a:p>
          <a:p>
            <a:r>
              <a:rPr lang="en-US"/>
              <a:t>in detail</a:t>
            </a:r>
          </a:p>
          <a:p>
            <a:r>
              <a:rPr lang="en-US"/>
              <a:t>in the presentation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3200"/>
              <a:t>Metallographic examination of the cross -section at Z=513 mm</a:t>
            </a:r>
          </a:p>
        </p:txBody>
      </p:sp>
      <p:pic>
        <p:nvPicPr>
          <p:cNvPr id="896003" name="Picture 3" descr="51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20825"/>
            <a:ext cx="1830388" cy="180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04" name="Picture 4" descr="2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520825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5992813" y="1085850"/>
            <a:ext cx="88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2.1</a:t>
            </a:r>
          </a:p>
        </p:txBody>
      </p:sp>
      <p:pic>
        <p:nvPicPr>
          <p:cNvPr id="896006" name="Picture 6" descr="2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7" name="Text Box 7"/>
          <p:cNvSpPr txBox="1">
            <a:spLocks noChangeArrowheads="1"/>
          </p:cNvSpPr>
          <p:nvPr/>
        </p:nvSpPr>
        <p:spPr bwMode="auto">
          <a:xfrm>
            <a:off x="5992813" y="3929063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2.3</a:t>
            </a:r>
          </a:p>
        </p:txBody>
      </p:sp>
      <p:pic>
        <p:nvPicPr>
          <p:cNvPr id="896008" name="Picture 8" descr="5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2481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Z=702 mm</a:t>
            </a:r>
          </a:p>
        </p:txBody>
      </p:sp>
      <p:pic>
        <p:nvPicPr>
          <p:cNvPr id="898051" name="Picture 3" descr="70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1592263"/>
            <a:ext cx="2157412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52" name="Picture 4" descr="1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36725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6372225" y="1341438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1.1</a:t>
            </a:r>
          </a:p>
        </p:txBody>
      </p:sp>
      <p:pic>
        <p:nvPicPr>
          <p:cNvPr id="898054" name="Picture 6" descr="2"/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73575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5" name="Text Box 7"/>
          <p:cNvSpPr txBox="1">
            <a:spLocks noChangeArrowheads="1"/>
          </p:cNvSpPr>
          <p:nvPr/>
        </p:nvSpPr>
        <p:spPr bwMode="auto">
          <a:xfrm>
            <a:off x="6172200" y="4037013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2.1</a:t>
            </a:r>
          </a:p>
        </p:txBody>
      </p:sp>
      <p:pic>
        <p:nvPicPr>
          <p:cNvPr id="898056" name="Picture 8" descr="7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819525"/>
            <a:ext cx="40671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Z=702 mm</a:t>
            </a:r>
          </a:p>
        </p:txBody>
      </p:sp>
      <p:pic>
        <p:nvPicPr>
          <p:cNvPr id="900099" name="Picture 3" descr="1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592263"/>
            <a:ext cx="579596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00" name="Rectangle 4"/>
          <p:cNvSpPr>
            <a:spLocks noChangeArrowheads="1"/>
          </p:cNvSpPr>
          <p:nvPr/>
        </p:nvSpPr>
        <p:spPr bwMode="auto">
          <a:xfrm>
            <a:off x="2590800" y="16383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1.1</a:t>
            </a:r>
          </a:p>
        </p:txBody>
      </p:sp>
      <p:sp>
        <p:nvSpPr>
          <p:cNvPr id="900101" name="Rectangle 5"/>
          <p:cNvSpPr>
            <a:spLocks noChangeArrowheads="1"/>
          </p:cNvSpPr>
          <p:nvPr/>
        </p:nvSpPr>
        <p:spPr bwMode="auto">
          <a:xfrm>
            <a:off x="5219700" y="16383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cross- section at Z=1033 mm</a:t>
            </a:r>
          </a:p>
        </p:txBody>
      </p:sp>
      <p:pic>
        <p:nvPicPr>
          <p:cNvPr id="902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8" y="1412875"/>
            <a:ext cx="6546850" cy="39211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02148" name="Text Box 4"/>
          <p:cNvSpPr txBox="1">
            <a:spLocks noChangeArrowheads="1"/>
          </p:cNvSpPr>
          <p:nvPr/>
        </p:nvSpPr>
        <p:spPr bwMode="auto">
          <a:xfrm>
            <a:off x="700088" y="5513388"/>
            <a:ext cx="409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Through wall cracks on the claddings</a:t>
            </a:r>
          </a:p>
          <a:p>
            <a:pPr>
              <a:buFontTx/>
              <a:buChar char="•"/>
            </a:pPr>
            <a:r>
              <a:rPr lang="en-US"/>
              <a:t>A lot of oxide scale remnants between rods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 Z=1033 mm</a:t>
            </a:r>
            <a:r>
              <a:rPr lang="en-US" sz="3600"/>
              <a:t> </a:t>
            </a:r>
          </a:p>
        </p:txBody>
      </p:sp>
      <p:pic>
        <p:nvPicPr>
          <p:cNvPr id="904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736725"/>
            <a:ext cx="4716463" cy="3740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6243638" y="1838325"/>
            <a:ext cx="27003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Tmax ~1350◦C</a:t>
            </a:r>
          </a:p>
          <a:p>
            <a:pPr>
              <a:buFontTx/>
              <a:buChar char="•"/>
            </a:pPr>
            <a:r>
              <a:rPr lang="en-US"/>
              <a:t>Internal oxide of columnar </a:t>
            </a:r>
          </a:p>
          <a:p>
            <a:r>
              <a:rPr lang="en-US"/>
              <a:t>structure with multi-layer </a:t>
            </a:r>
          </a:p>
          <a:p>
            <a:r>
              <a:rPr lang="en-US"/>
              <a:t>spalling-off films</a:t>
            </a:r>
          </a:p>
          <a:p>
            <a:pPr>
              <a:buFontTx/>
              <a:buChar char="•"/>
            </a:pPr>
            <a:r>
              <a:rPr lang="en-US"/>
              <a:t>No oxidation of cracks</a:t>
            </a:r>
          </a:p>
          <a:p>
            <a:pPr>
              <a:buFontTx/>
              <a:buChar char="•"/>
            </a:pPr>
            <a:endParaRPr lang="en-US"/>
          </a:p>
        </p:txBody>
      </p:sp>
      <p:pic>
        <p:nvPicPr>
          <p:cNvPr id="904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716338"/>
            <a:ext cx="36353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907</Words>
  <Application>Microsoft Office PowerPoint</Application>
  <PresentationFormat>Bildschirmpräsentation (4:3)</PresentationFormat>
  <Paragraphs>191</Paragraphs>
  <Slides>39</Slides>
  <Notes>34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Times New Roman</vt:lpstr>
      <vt:lpstr>Garamond</vt:lpstr>
      <vt:lpstr>Arial</vt:lpstr>
      <vt:lpstr>Wingdings</vt:lpstr>
      <vt:lpstr>Tahoma</vt:lpstr>
      <vt:lpstr>Symbol</vt:lpstr>
      <vt:lpstr>Mathematica1</vt:lpstr>
      <vt:lpstr>ＭＳ Ｐゴシック</vt:lpstr>
      <vt:lpstr>Течение</vt:lpstr>
      <vt:lpstr>Диаграмма Microsoft Office Excel</vt:lpstr>
      <vt:lpstr>PowerPoint-Präsentation</vt:lpstr>
      <vt:lpstr>Contents</vt:lpstr>
      <vt:lpstr>Part 1: SF2 bundle material investigations  Post-test appearance of the shroud</vt:lpstr>
      <vt:lpstr>Overview of sectioning map for metallographic examination</vt:lpstr>
      <vt:lpstr>Metallographic examination of the cross -section at Z=513 mm</vt:lpstr>
      <vt:lpstr>Metallographic examination of the cross section at Z=702 mm</vt:lpstr>
      <vt:lpstr>Layers structure at Z=702 mm</vt:lpstr>
      <vt:lpstr>Metallographic examination of the cross- section at Z=1033 mm</vt:lpstr>
      <vt:lpstr>Layers structure at  Z=1033 mm </vt:lpstr>
      <vt:lpstr>Metallographic examination of the cross section at Z=1103 mm</vt:lpstr>
      <vt:lpstr>Layers structure at Z=1103 mm</vt:lpstr>
      <vt:lpstr>Metallographic examination of the cross section at Z=1250 mm</vt:lpstr>
      <vt:lpstr>Layers structure at Z=1250 mm</vt:lpstr>
      <vt:lpstr>Distribution of the compact dioxide zirconium thickness along heated zone</vt:lpstr>
      <vt:lpstr>Averaged cladding zirconium dioxide thickness*</vt:lpstr>
      <vt:lpstr>Hydrogen pickup</vt:lpstr>
      <vt:lpstr>X-ray analysis results</vt:lpstr>
      <vt:lpstr>Some outcomes from SF2 material investigations</vt:lpstr>
      <vt:lpstr>Part 2: SF2 post-test numerical analysis Used codes and participants</vt:lpstr>
      <vt:lpstr>Initial and boundary conditions PARAMETER-SF2 post-test analysis</vt:lpstr>
      <vt:lpstr>Heat balance PARAMETER-SF2 post-test analysis</vt:lpstr>
      <vt:lpstr>Heat balance  PARAMETER-SF2 post-test analysis</vt:lpstr>
      <vt:lpstr>Claddings temperature evolution PARAMETER-SF2 post-test analysis</vt:lpstr>
      <vt:lpstr>Shroud temperature evolution  PARAMETER-SF2 post-test analysis</vt:lpstr>
      <vt:lpstr>Hydrogen release PARAMETER-SF2 post-test analysis</vt:lpstr>
      <vt:lpstr>Main outcomes from SF2 post-test calculations</vt:lpstr>
      <vt:lpstr>Part 3 and 4: Proposed PARAMETER-SF3 test scenario and pre-test calculations results</vt:lpstr>
      <vt:lpstr>Initial and Boundary conditions</vt:lpstr>
      <vt:lpstr>Used codes and participants</vt:lpstr>
      <vt:lpstr>Heat balance PARAMETER-SF3 pre-test analysis</vt:lpstr>
      <vt:lpstr>Heat balance PARAMETER-SF3 pre-test analysis</vt:lpstr>
      <vt:lpstr>Claddings temperature evolution - hottest zone PARAMETER-SF3 pre-test analysis</vt:lpstr>
      <vt:lpstr>Claddings temperature evolution: 700-1000 mm PARAMETER-SF3 pre-test analysis</vt:lpstr>
      <vt:lpstr>Shroud temperature evolution  PARAMETER-SF3 pre-test analysis</vt:lpstr>
      <vt:lpstr>Temperature profile  PARAMETER-SF3 pre-test analysis</vt:lpstr>
      <vt:lpstr>Oxide scale thickness  PARAMETER-SF3 pre-test analysis</vt:lpstr>
      <vt:lpstr>Hydrogen release PARAMETER-SF3 pre-test analysis</vt:lpstr>
      <vt:lpstr>Flooding Phase (SOCRAT calculations)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684</cp:revision>
  <cp:lastPrinted>2004-10-18T07:38:43Z</cp:lastPrinted>
  <dcterms:created xsi:type="dcterms:W3CDTF">2002-08-21T11:50:12Z</dcterms:created>
  <dcterms:modified xsi:type="dcterms:W3CDTF">2012-10-11T15:19:08Z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Results of post-test examinations of SF2 fuel bundle and numerical simulations of the experiments PARAMETER-SF3 and -SF4</vt:lpwstr>
  </property>
</Properties>
</file>