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4"/>
  </p:notesMasterIdLst>
  <p:handoutMasterIdLst>
    <p:handoutMasterId r:id="rId25"/>
  </p:handoutMasterIdLst>
  <p:sldIdLst>
    <p:sldId id="535" r:id="rId2"/>
    <p:sldId id="612" r:id="rId3"/>
    <p:sldId id="630" r:id="rId4"/>
    <p:sldId id="631" r:id="rId5"/>
    <p:sldId id="611" r:id="rId6"/>
    <p:sldId id="634" r:id="rId7"/>
    <p:sldId id="635" r:id="rId8"/>
    <p:sldId id="637" r:id="rId9"/>
    <p:sldId id="636" r:id="rId10"/>
    <p:sldId id="638" r:id="rId11"/>
    <p:sldId id="643" r:id="rId12"/>
    <p:sldId id="639" r:id="rId13"/>
    <p:sldId id="644" r:id="rId14"/>
    <p:sldId id="645" r:id="rId15"/>
    <p:sldId id="646" r:id="rId16"/>
    <p:sldId id="648" r:id="rId17"/>
    <p:sldId id="649" r:id="rId18"/>
    <p:sldId id="650" r:id="rId19"/>
    <p:sldId id="652" r:id="rId20"/>
    <p:sldId id="618" r:id="rId21"/>
    <p:sldId id="641" r:id="rId22"/>
    <p:sldId id="642" r:id="rId23"/>
  </p:sldIdLst>
  <p:sldSz cx="9144000" cy="6858000" type="screen4x3"/>
  <p:notesSz cx="9750425" cy="6854825"/>
  <p:defaultTextStyle>
    <a:defPPr>
      <a:defRPr lang="en-US"/>
    </a:defPPr>
    <a:lvl1pPr algn="l" rtl="0" fontAlgn="base">
      <a:spcBef>
        <a:spcPct val="0"/>
      </a:spcBef>
      <a:spcAft>
        <a:spcPct val="0"/>
      </a:spcAft>
      <a:defRPr b="1" kern="1200">
        <a:solidFill>
          <a:schemeClr val="tx1"/>
        </a:solidFill>
        <a:latin typeface="Garamond" pitchFamily="18" charset="0"/>
        <a:ea typeface="+mn-ea"/>
        <a:cs typeface="Arial" charset="0"/>
      </a:defRPr>
    </a:lvl1pPr>
    <a:lvl2pPr marL="457200" algn="l" rtl="0" fontAlgn="base">
      <a:spcBef>
        <a:spcPct val="0"/>
      </a:spcBef>
      <a:spcAft>
        <a:spcPct val="0"/>
      </a:spcAft>
      <a:defRPr b="1" kern="1200">
        <a:solidFill>
          <a:schemeClr val="tx1"/>
        </a:solidFill>
        <a:latin typeface="Garamond" pitchFamily="18" charset="0"/>
        <a:ea typeface="+mn-ea"/>
        <a:cs typeface="Arial" charset="0"/>
      </a:defRPr>
    </a:lvl2pPr>
    <a:lvl3pPr marL="914400" algn="l" rtl="0" fontAlgn="base">
      <a:spcBef>
        <a:spcPct val="0"/>
      </a:spcBef>
      <a:spcAft>
        <a:spcPct val="0"/>
      </a:spcAft>
      <a:defRPr b="1" kern="1200">
        <a:solidFill>
          <a:schemeClr val="tx1"/>
        </a:solidFill>
        <a:latin typeface="Garamond" pitchFamily="18" charset="0"/>
        <a:ea typeface="+mn-ea"/>
        <a:cs typeface="Arial" charset="0"/>
      </a:defRPr>
    </a:lvl3pPr>
    <a:lvl4pPr marL="1371600" algn="l" rtl="0" fontAlgn="base">
      <a:spcBef>
        <a:spcPct val="0"/>
      </a:spcBef>
      <a:spcAft>
        <a:spcPct val="0"/>
      </a:spcAft>
      <a:defRPr b="1" kern="1200">
        <a:solidFill>
          <a:schemeClr val="tx1"/>
        </a:solidFill>
        <a:latin typeface="Garamond" pitchFamily="18" charset="0"/>
        <a:ea typeface="+mn-ea"/>
        <a:cs typeface="Arial" charset="0"/>
      </a:defRPr>
    </a:lvl4pPr>
    <a:lvl5pPr marL="1828800" algn="l" rtl="0" fontAlgn="base">
      <a:spcBef>
        <a:spcPct val="0"/>
      </a:spcBef>
      <a:spcAft>
        <a:spcPct val="0"/>
      </a:spcAft>
      <a:defRPr b="1" kern="1200">
        <a:solidFill>
          <a:schemeClr val="tx1"/>
        </a:solidFill>
        <a:latin typeface="Garamond" pitchFamily="18" charset="0"/>
        <a:ea typeface="+mn-ea"/>
        <a:cs typeface="Arial" charset="0"/>
      </a:defRPr>
    </a:lvl5pPr>
    <a:lvl6pPr marL="2286000" algn="l" defTabSz="914400" rtl="0" eaLnBrk="1" latinLnBrk="0" hangingPunct="1">
      <a:defRPr b="1" kern="1200">
        <a:solidFill>
          <a:schemeClr val="tx1"/>
        </a:solidFill>
        <a:latin typeface="Garamond" pitchFamily="18" charset="0"/>
        <a:ea typeface="+mn-ea"/>
        <a:cs typeface="Arial" charset="0"/>
      </a:defRPr>
    </a:lvl6pPr>
    <a:lvl7pPr marL="2743200" algn="l" defTabSz="914400" rtl="0" eaLnBrk="1" latinLnBrk="0" hangingPunct="1">
      <a:defRPr b="1" kern="1200">
        <a:solidFill>
          <a:schemeClr val="tx1"/>
        </a:solidFill>
        <a:latin typeface="Garamond" pitchFamily="18" charset="0"/>
        <a:ea typeface="+mn-ea"/>
        <a:cs typeface="Arial" charset="0"/>
      </a:defRPr>
    </a:lvl7pPr>
    <a:lvl8pPr marL="3200400" algn="l" defTabSz="914400" rtl="0" eaLnBrk="1" latinLnBrk="0" hangingPunct="1">
      <a:defRPr b="1" kern="1200">
        <a:solidFill>
          <a:schemeClr val="tx1"/>
        </a:solidFill>
        <a:latin typeface="Garamond" pitchFamily="18" charset="0"/>
        <a:ea typeface="+mn-ea"/>
        <a:cs typeface="Arial" charset="0"/>
      </a:defRPr>
    </a:lvl8pPr>
    <a:lvl9pPr marL="3657600" algn="l" defTabSz="914400" rtl="0" eaLnBrk="1" latinLnBrk="0" hangingPunct="1">
      <a:defRPr b="1"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33"/>
    <a:srgbClr val="6666FF"/>
    <a:srgbClr val="006666"/>
    <a:srgbClr val="FF00FF"/>
    <a:srgbClr val="FF3300"/>
    <a:srgbClr val="008000"/>
    <a:srgbClr val="33CC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5500" autoAdjust="0"/>
  </p:normalViewPr>
  <p:slideViewPr>
    <p:cSldViewPr>
      <p:cViewPr>
        <p:scale>
          <a:sx n="92" d="100"/>
          <a:sy n="92" d="100"/>
        </p:scale>
        <p:origin x="-1166" y="-29"/>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3774"/>
    </p:cViewPr>
  </p:sorterViewPr>
  <p:notesViewPr>
    <p:cSldViewPr>
      <p:cViewPr varScale="1">
        <p:scale>
          <a:sx n="139" d="100"/>
          <a:sy n="139" d="100"/>
        </p:scale>
        <p:origin x="-1506" y="-114"/>
      </p:cViewPr>
      <p:guideLst>
        <p:guide orient="horz" pos="2159"/>
        <p:guide pos="3073"/>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42243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defRPr sz="1200" b="0">
                <a:latin typeface="Times New Roman" pitchFamily="18" charset="0"/>
                <a:cs typeface="Arial" charset="0"/>
              </a:defRPr>
            </a:lvl1pPr>
          </a:lstStyle>
          <a:p>
            <a:pPr>
              <a:defRPr/>
            </a:pPr>
            <a:endParaRPr lang="ru-RU"/>
          </a:p>
        </p:txBody>
      </p:sp>
      <p:sp>
        <p:nvSpPr>
          <p:cNvPr id="78851" name="Rectangle 3"/>
          <p:cNvSpPr>
            <a:spLocks noGrp="1" noChangeArrowheads="1"/>
          </p:cNvSpPr>
          <p:nvPr>
            <p:ph type="dt" sz="quarter" idx="1"/>
          </p:nvPr>
        </p:nvSpPr>
        <p:spPr bwMode="auto">
          <a:xfrm>
            <a:off x="5526088" y="0"/>
            <a:ext cx="4224337"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sz="1200" b="0">
                <a:latin typeface="Times New Roman" pitchFamily="18" charset="0"/>
                <a:cs typeface="Arial" charset="0"/>
              </a:defRPr>
            </a:lvl1pPr>
          </a:lstStyle>
          <a:p>
            <a:pPr>
              <a:defRPr/>
            </a:pPr>
            <a:endParaRPr lang="ru-RU"/>
          </a:p>
        </p:txBody>
      </p:sp>
      <p:sp>
        <p:nvSpPr>
          <p:cNvPr id="78852" name="Rectangle 4"/>
          <p:cNvSpPr>
            <a:spLocks noGrp="1" noChangeArrowheads="1"/>
          </p:cNvSpPr>
          <p:nvPr>
            <p:ph type="ftr" sz="quarter" idx="2"/>
          </p:nvPr>
        </p:nvSpPr>
        <p:spPr bwMode="auto">
          <a:xfrm>
            <a:off x="0" y="6510338"/>
            <a:ext cx="4224338" cy="344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defRPr sz="1200" b="0">
                <a:latin typeface="Times New Roman" pitchFamily="18" charset="0"/>
                <a:cs typeface="Arial" charset="0"/>
              </a:defRPr>
            </a:lvl1pPr>
          </a:lstStyle>
          <a:p>
            <a:pPr>
              <a:defRPr/>
            </a:pPr>
            <a:endParaRPr lang="ru-RU"/>
          </a:p>
        </p:txBody>
      </p:sp>
      <p:sp>
        <p:nvSpPr>
          <p:cNvPr id="78853" name="Rectangle 5"/>
          <p:cNvSpPr>
            <a:spLocks noGrp="1" noChangeArrowheads="1"/>
          </p:cNvSpPr>
          <p:nvPr>
            <p:ph type="sldNum" sz="quarter" idx="3"/>
          </p:nvPr>
        </p:nvSpPr>
        <p:spPr bwMode="auto">
          <a:xfrm>
            <a:off x="5526088" y="6510338"/>
            <a:ext cx="4224337" cy="344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defRPr sz="1200" b="0">
                <a:latin typeface="Times New Roman" pitchFamily="18" charset="0"/>
                <a:cs typeface="Arial" charset="0"/>
              </a:defRPr>
            </a:lvl1pPr>
          </a:lstStyle>
          <a:p>
            <a:pPr>
              <a:defRPr/>
            </a:pPr>
            <a:fld id="{C37EA8B4-6068-443C-AAAE-3C2706010F6A}" type="slidenum">
              <a:rPr lang="ru-RU"/>
              <a:pPr>
                <a:defRPr/>
              </a:pPr>
              <a:t>‹Nr.›</a:t>
            </a:fld>
            <a:endParaRPr lang="ru-RU"/>
          </a:p>
        </p:txBody>
      </p:sp>
    </p:spTree>
    <p:extLst>
      <p:ext uri="{BB962C8B-B14F-4D97-AF65-F5344CB8AC3E}">
        <p14:creationId xmlns:p14="http://schemas.microsoft.com/office/powerpoint/2010/main" val="1614616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2243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defRPr sz="1200" b="0">
                <a:latin typeface="Times New Roman" pitchFamily="18" charset="0"/>
                <a:cs typeface="Arial" charset="0"/>
              </a:defRPr>
            </a:lvl1pPr>
          </a:lstStyle>
          <a:p>
            <a:pPr>
              <a:defRPr/>
            </a:pPr>
            <a:endParaRPr lang="ru-RU"/>
          </a:p>
        </p:txBody>
      </p:sp>
      <p:sp>
        <p:nvSpPr>
          <p:cNvPr id="23555" name="Rectangle 3"/>
          <p:cNvSpPr>
            <a:spLocks noGrp="1" noChangeArrowheads="1"/>
          </p:cNvSpPr>
          <p:nvPr>
            <p:ph type="dt" idx="1"/>
          </p:nvPr>
        </p:nvSpPr>
        <p:spPr bwMode="auto">
          <a:xfrm>
            <a:off x="5526088" y="0"/>
            <a:ext cx="4224337"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sz="1200" b="0">
                <a:latin typeface="Times New Roman" pitchFamily="18" charset="0"/>
                <a:cs typeface="Arial" charset="0"/>
              </a:defRPr>
            </a:lvl1pPr>
          </a:lstStyle>
          <a:p>
            <a:pPr>
              <a:defRPr/>
            </a:pPr>
            <a:endParaRPr lang="ru-RU"/>
          </a:p>
        </p:txBody>
      </p:sp>
      <p:sp>
        <p:nvSpPr>
          <p:cNvPr id="25604" name="Rectangle 4"/>
          <p:cNvSpPr>
            <a:spLocks noGrp="1" noRot="1" noChangeAspect="1" noChangeArrowheads="1" noTextEdit="1"/>
          </p:cNvSpPr>
          <p:nvPr>
            <p:ph type="sldImg" idx="2"/>
          </p:nvPr>
        </p:nvSpPr>
        <p:spPr bwMode="auto">
          <a:xfrm>
            <a:off x="3162300" y="514350"/>
            <a:ext cx="3429000" cy="2570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1300163" y="3255963"/>
            <a:ext cx="7150100" cy="3084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3558" name="Rectangle 6"/>
          <p:cNvSpPr>
            <a:spLocks noGrp="1" noChangeArrowheads="1"/>
          </p:cNvSpPr>
          <p:nvPr>
            <p:ph type="ftr" sz="quarter" idx="4"/>
          </p:nvPr>
        </p:nvSpPr>
        <p:spPr bwMode="auto">
          <a:xfrm>
            <a:off x="0" y="6510338"/>
            <a:ext cx="4224338" cy="344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defRPr sz="1200" b="0">
                <a:latin typeface="Times New Roman" pitchFamily="18" charset="0"/>
                <a:cs typeface="Arial" charset="0"/>
              </a:defRPr>
            </a:lvl1pPr>
          </a:lstStyle>
          <a:p>
            <a:pPr>
              <a:defRPr/>
            </a:pPr>
            <a:endParaRPr lang="ru-RU"/>
          </a:p>
        </p:txBody>
      </p:sp>
      <p:sp>
        <p:nvSpPr>
          <p:cNvPr id="23559" name="Rectangle 7"/>
          <p:cNvSpPr>
            <a:spLocks noGrp="1" noChangeArrowheads="1"/>
          </p:cNvSpPr>
          <p:nvPr>
            <p:ph type="sldNum" sz="quarter" idx="5"/>
          </p:nvPr>
        </p:nvSpPr>
        <p:spPr bwMode="auto">
          <a:xfrm>
            <a:off x="5526088" y="6510338"/>
            <a:ext cx="4224337" cy="344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defRPr sz="1200" b="0">
                <a:latin typeface="Times New Roman" pitchFamily="18" charset="0"/>
                <a:cs typeface="Arial" charset="0"/>
              </a:defRPr>
            </a:lvl1pPr>
          </a:lstStyle>
          <a:p>
            <a:pPr>
              <a:defRPr/>
            </a:pPr>
            <a:fld id="{BA9149B5-EE4D-42BD-B6CC-1B544CF9E4E2}" type="slidenum">
              <a:rPr lang="ru-RU"/>
              <a:pPr>
                <a:defRPr/>
              </a:pPr>
              <a:t>‹Nr.›</a:t>
            </a:fld>
            <a:endParaRPr lang="ru-RU"/>
          </a:p>
        </p:txBody>
      </p:sp>
    </p:spTree>
    <p:extLst>
      <p:ext uri="{BB962C8B-B14F-4D97-AF65-F5344CB8AC3E}">
        <p14:creationId xmlns:p14="http://schemas.microsoft.com/office/powerpoint/2010/main" val="2949038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213147D5-7BBB-4620-9744-7132D89E1EEC}" type="slidenum">
              <a:rPr lang="ru-RU" b="0" smtClean="0">
                <a:latin typeface="Times New Roman" pitchFamily="18" charset="0"/>
              </a:rPr>
              <a:pPr eaLnBrk="1" hangingPunct="1"/>
              <a:t>1</a:t>
            </a:fld>
            <a:endParaRPr lang="ru-RU" b="0" smtClean="0">
              <a:latin typeface="Times New Roman" pitchFamily="18" charset="0"/>
            </a:endParaRPr>
          </a:p>
        </p:txBody>
      </p:sp>
      <p:sp>
        <p:nvSpPr>
          <p:cNvPr id="26627" name="Rectangle 2"/>
          <p:cNvSpPr>
            <a:spLocks noGrp="1" noRot="1" noChangeAspect="1" noChangeArrowheads="1" noTextEdit="1"/>
          </p:cNvSpPr>
          <p:nvPr>
            <p:ph type="sldImg"/>
          </p:nvPr>
        </p:nvSpPr>
        <p:spPr>
          <a:xfrm>
            <a:off x="3165475" y="514350"/>
            <a:ext cx="3427413" cy="2570163"/>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7" tIns="45974" rIns="91947" bIns="45974"/>
          <a:lstStyle/>
          <a:p>
            <a:pPr eaLnBrk="1" hangingPunct="1"/>
            <a:endParaRPr lang="ru-RU" smtClean="0"/>
          </a:p>
          <a:p>
            <a:pPr eaLnBrk="1" hangingPunct="1"/>
            <a:r>
              <a:rPr lang="en-US"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xfrm>
            <a:off x="3163888" y="514350"/>
            <a:ext cx="3425825" cy="2570163"/>
          </a:xfrm>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ru-RU" smtClean="0"/>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65D06056-8152-4D65-A94E-0A8E8CCA3B09}" type="slidenum">
              <a:rPr lang="ru-RU" b="0" smtClean="0">
                <a:latin typeface="Times New Roman" pitchFamily="18" charset="0"/>
              </a:rPr>
              <a:pPr eaLnBrk="1" hangingPunct="1"/>
              <a:t>10</a:t>
            </a:fld>
            <a:endParaRPr lang="ru-RU" b="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163888" y="514350"/>
            <a:ext cx="3425825" cy="2570163"/>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xfrm>
            <a:off x="3163888" y="514350"/>
            <a:ext cx="3425825" cy="2570163"/>
          </a:xfrm>
          <a:ln/>
        </p:spPr>
      </p:sp>
      <p:sp>
        <p:nvSpPr>
          <p:cNvPr id="3789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endParaRPr lang="ru-RU" smtClean="0"/>
          </a:p>
        </p:txBody>
      </p:sp>
      <p:sp>
        <p:nvSpPr>
          <p:cNvPr id="3789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822DC7CD-CBD7-4874-9A4A-854F8CF1B587}" type="slidenum">
              <a:rPr lang="ru-RU" b="0" smtClean="0">
                <a:latin typeface="Times New Roman" pitchFamily="18" charset="0"/>
              </a:rPr>
              <a:pPr eaLnBrk="1" hangingPunct="1"/>
              <a:t>12</a:t>
            </a:fld>
            <a:endParaRPr lang="ru-RU" b="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xfrm>
            <a:off x="3163888" y="514350"/>
            <a:ext cx="3425825" cy="2570163"/>
          </a:xfrm>
          <a:ln/>
        </p:spPr>
      </p:sp>
      <p:sp>
        <p:nvSpPr>
          <p:cNvPr id="3891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3891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A37AEBA7-9FD2-4E64-8D7D-81F39EEA63DD}" type="slidenum">
              <a:rPr lang="ru-RU" b="0" smtClean="0">
                <a:latin typeface="Times New Roman" pitchFamily="18" charset="0"/>
              </a:rPr>
              <a:pPr eaLnBrk="1" hangingPunct="1"/>
              <a:t>13</a:t>
            </a:fld>
            <a:endParaRPr lang="ru-RU" b="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xfrm>
            <a:off x="3163888" y="514350"/>
            <a:ext cx="3425825" cy="2570163"/>
          </a:xfrm>
          <a:ln/>
        </p:spPr>
      </p:sp>
      <p:sp>
        <p:nvSpPr>
          <p:cNvPr id="399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399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4AED9413-A620-4B98-B42E-672721C3C496}" type="slidenum">
              <a:rPr lang="ru-RU" b="0" smtClean="0">
                <a:latin typeface="Times New Roman" pitchFamily="18" charset="0"/>
              </a:rPr>
              <a:pPr eaLnBrk="1" hangingPunct="1"/>
              <a:t>14</a:t>
            </a:fld>
            <a:endParaRPr lang="ru-RU" b="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a:xfrm>
            <a:off x="3163888" y="514350"/>
            <a:ext cx="3425825" cy="2570163"/>
          </a:xfrm>
          <a:ln/>
        </p:spPr>
      </p:sp>
      <p:sp>
        <p:nvSpPr>
          <p:cNvPr id="409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4096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8BFFDC09-FB8A-484B-B06A-5A09EDBFF466}" type="slidenum">
              <a:rPr lang="ru-RU" b="0" smtClean="0">
                <a:latin typeface="Times New Roman" pitchFamily="18" charset="0"/>
              </a:rPr>
              <a:pPr eaLnBrk="1" hangingPunct="1"/>
              <a:t>15</a:t>
            </a:fld>
            <a:endParaRPr lang="ru-RU" b="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xfrm>
            <a:off x="3163888" y="514350"/>
            <a:ext cx="3425825" cy="2570163"/>
          </a:xfrm>
          <a:ln/>
        </p:spPr>
      </p:sp>
      <p:sp>
        <p:nvSpPr>
          <p:cNvPr id="4198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4198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687127AC-10DE-4E44-93A8-456F44996F7B}" type="slidenum">
              <a:rPr lang="ru-RU" b="0" smtClean="0">
                <a:latin typeface="Times New Roman" pitchFamily="18" charset="0"/>
              </a:rPr>
              <a:pPr eaLnBrk="1" hangingPunct="1"/>
              <a:t>16</a:t>
            </a:fld>
            <a:endParaRPr lang="ru-RU" b="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a:xfrm>
            <a:off x="3163888" y="514350"/>
            <a:ext cx="3425825" cy="2570163"/>
          </a:xfrm>
          <a:ln/>
        </p:spPr>
      </p:sp>
      <p:sp>
        <p:nvSpPr>
          <p:cNvPr id="4301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4301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CB950E62-8C00-4DCB-9FF8-BDE8123474A4}" type="slidenum">
              <a:rPr lang="ru-RU" b="0" smtClean="0">
                <a:latin typeface="Times New Roman" pitchFamily="18" charset="0"/>
              </a:rPr>
              <a:pPr eaLnBrk="1" hangingPunct="1"/>
              <a:t>17</a:t>
            </a:fld>
            <a:endParaRPr lang="ru-RU" b="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xfrm>
            <a:off x="3163888" y="514350"/>
            <a:ext cx="3425825" cy="2570163"/>
          </a:xfrm>
          <a:ln/>
        </p:spPr>
      </p:sp>
      <p:sp>
        <p:nvSpPr>
          <p:cNvPr id="440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0C34A6A9-1050-4ADD-9FE6-E6325631E43F}" type="slidenum">
              <a:rPr lang="ru-RU" b="0" smtClean="0">
                <a:latin typeface="Times New Roman" pitchFamily="18" charset="0"/>
              </a:rPr>
              <a:pPr eaLnBrk="1" hangingPunct="1"/>
              <a:t>18</a:t>
            </a:fld>
            <a:endParaRPr lang="ru-RU" b="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a:xfrm>
            <a:off x="3163888" y="514350"/>
            <a:ext cx="3425825" cy="2570163"/>
          </a:xfrm>
          <a:ln/>
        </p:spPr>
      </p:sp>
      <p:sp>
        <p:nvSpPr>
          <p:cNvPr id="4505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4506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04B69DFB-1BEE-483F-9CC4-952CBA954AB0}" type="slidenum">
              <a:rPr lang="ru-RU" b="0" smtClean="0">
                <a:latin typeface="Times New Roman" pitchFamily="18" charset="0"/>
              </a:rPr>
              <a:pPr eaLnBrk="1" hangingPunct="1"/>
              <a:t>19</a:t>
            </a:fld>
            <a:endParaRPr lang="ru-RU" b="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51717561-C006-4F1C-9A1A-DD08C5FE0824}" type="slidenum">
              <a:rPr lang="ru-RU" b="0" smtClean="0">
                <a:latin typeface="Times New Roman" pitchFamily="18" charset="0"/>
              </a:rPr>
              <a:pPr eaLnBrk="1" hangingPunct="1"/>
              <a:t>2</a:t>
            </a:fld>
            <a:endParaRPr lang="ru-RU" b="0" smtClean="0">
              <a:latin typeface="Times New Roman" pitchFamily="18" charset="0"/>
            </a:endParaRPr>
          </a:p>
        </p:txBody>
      </p:sp>
      <p:sp>
        <p:nvSpPr>
          <p:cNvPr id="27651" name="Rectangle 2"/>
          <p:cNvSpPr>
            <a:spLocks noGrp="1" noRot="1" noChangeAspect="1" noChangeArrowheads="1" noTextEdit="1"/>
          </p:cNvSpPr>
          <p:nvPr>
            <p:ph type="sldImg"/>
          </p:nvPr>
        </p:nvSpPr>
        <p:spPr>
          <a:xfrm>
            <a:off x="3163888" y="514350"/>
            <a:ext cx="3425825" cy="2570163"/>
          </a:xfrm>
          <a:ln/>
        </p:spPr>
      </p:sp>
      <p:sp>
        <p:nvSpPr>
          <p:cNvPr id="22532" name="Rectangle 3"/>
          <p:cNvSpPr>
            <a:spLocks noGrp="1" noChangeArrowheads="1"/>
          </p:cNvSpPr>
          <p:nvPr>
            <p:ph type="body" idx="1"/>
          </p:nvPr>
        </p:nvSpPr>
        <p:spPr>
          <a:ln/>
        </p:spPr>
        <p:txBody>
          <a:bodyPr/>
          <a:lstStyle/>
          <a:p>
            <a:pPr eaLnBrk="1" hangingPunct="1">
              <a:defRPr/>
            </a:pPr>
            <a:endParaRPr lang="ru-RU" dirty="0" smtClean="0">
              <a:effectLst>
                <a:outerShdw blurRad="38100" dist="38100" dir="2700000" algn="tl">
                  <a:srgbClr val="C0C0C0"/>
                </a:outerShdw>
              </a:effectLst>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44C052C5-32C2-4D3B-9A57-5438B2E893C5}" type="slidenum">
              <a:rPr lang="ru-RU" b="0" smtClean="0">
                <a:latin typeface="Times New Roman" pitchFamily="18" charset="0"/>
              </a:rPr>
              <a:pPr eaLnBrk="1" hangingPunct="1"/>
              <a:t>20</a:t>
            </a:fld>
            <a:endParaRPr lang="ru-RU" b="0" smtClean="0">
              <a:latin typeface="Times New Roman" pitchFamily="18" charset="0"/>
            </a:endParaRPr>
          </a:p>
        </p:txBody>
      </p:sp>
      <p:sp>
        <p:nvSpPr>
          <p:cNvPr id="46083" name="Rectangle 2"/>
          <p:cNvSpPr>
            <a:spLocks noGrp="1" noRot="1" noChangeAspect="1" noChangeArrowheads="1" noTextEdit="1"/>
          </p:cNvSpPr>
          <p:nvPr>
            <p:ph type="sldImg"/>
          </p:nvPr>
        </p:nvSpPr>
        <p:spPr>
          <a:xfrm>
            <a:off x="3163888" y="514350"/>
            <a:ext cx="3425825" cy="2570163"/>
          </a:xfrm>
          <a:ln/>
        </p:spPr>
      </p:sp>
      <p:sp>
        <p:nvSpPr>
          <p:cNvPr id="33796" name="Rectangle 3"/>
          <p:cNvSpPr>
            <a:spLocks noGrp="1" noChangeArrowheads="1"/>
          </p:cNvSpPr>
          <p:nvPr>
            <p:ph type="body" idx="1"/>
          </p:nvPr>
        </p:nvSpPr>
        <p:spPr>
          <a:ln/>
        </p:spPr>
        <p:txBody>
          <a:bodyPr/>
          <a:lstStyle/>
          <a:p>
            <a:pPr eaLnBrk="1" hangingPunct="1">
              <a:defRPr/>
            </a:pPr>
            <a:endParaRPr lang="ru-RU" dirty="0" smtClean="0">
              <a:effectLst>
                <a:outerShdw blurRad="38100" dist="38100" dir="2700000" algn="tl">
                  <a:srgbClr val="C0C0C0"/>
                </a:outerShdw>
              </a:effectLs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01EDF73C-054B-4761-B33B-4766DA5CFC8E}" type="slidenum">
              <a:rPr lang="ru-RU" b="0" smtClean="0">
                <a:latin typeface="Times New Roman" pitchFamily="18" charset="0"/>
              </a:rPr>
              <a:pPr eaLnBrk="1" hangingPunct="1"/>
              <a:t>21</a:t>
            </a:fld>
            <a:endParaRPr lang="ru-RU" b="0" smtClean="0">
              <a:latin typeface="Times New Roman" pitchFamily="18" charset="0"/>
            </a:endParaRPr>
          </a:p>
        </p:txBody>
      </p:sp>
      <p:sp>
        <p:nvSpPr>
          <p:cNvPr id="47107" name="Rectangle 2"/>
          <p:cNvSpPr>
            <a:spLocks noGrp="1" noRot="1" noChangeAspect="1" noChangeArrowheads="1" noTextEdit="1"/>
          </p:cNvSpPr>
          <p:nvPr>
            <p:ph type="sldImg"/>
          </p:nvPr>
        </p:nvSpPr>
        <p:spPr>
          <a:xfrm>
            <a:off x="3163888" y="514350"/>
            <a:ext cx="3425825" cy="2570163"/>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a:xfrm>
            <a:off x="3163888" y="514350"/>
            <a:ext cx="3425825" cy="2570163"/>
          </a:xfrm>
          <a:ln/>
        </p:spPr>
      </p:sp>
      <p:sp>
        <p:nvSpPr>
          <p:cNvPr id="481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4813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A2DAE3C1-5DBA-46E7-8F2A-C14B0E95B7C2}" type="slidenum">
              <a:rPr lang="ru-RU" b="0" smtClean="0">
                <a:latin typeface="Times New Roman" pitchFamily="18" charset="0"/>
              </a:rPr>
              <a:pPr eaLnBrk="1" hangingPunct="1"/>
              <a:t>22</a:t>
            </a:fld>
            <a:endParaRPr lang="ru-RU" b="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a:xfrm>
            <a:off x="3163888" y="514350"/>
            <a:ext cx="3425825" cy="2570163"/>
          </a:xfrm>
          <a:ln/>
        </p:spPr>
      </p:sp>
      <p:sp>
        <p:nvSpPr>
          <p:cNvPr id="286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a:p>
            <a:pPr eaLnBrk="1" hangingPunct="1"/>
            <a:endParaRPr lang="ru-RU" smtClean="0"/>
          </a:p>
        </p:txBody>
      </p:sp>
      <p:sp>
        <p:nvSpPr>
          <p:cNvPr id="2867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9075BB4E-9330-42FA-BDF3-1976065B6566}" type="slidenum">
              <a:rPr lang="ru-RU" b="0" smtClean="0">
                <a:latin typeface="Times New Roman" pitchFamily="18" charset="0"/>
              </a:rPr>
              <a:pPr eaLnBrk="1" hangingPunct="1"/>
              <a:t>3</a:t>
            </a:fld>
            <a:endParaRPr lang="ru-RU" b="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xfrm>
            <a:off x="3163888" y="514350"/>
            <a:ext cx="3425825" cy="2570163"/>
          </a:xfrm>
          <a:ln/>
        </p:spPr>
      </p:sp>
      <p:sp>
        <p:nvSpPr>
          <p:cNvPr id="296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
        <p:nvSpPr>
          <p:cNvPr id="2970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7D1FB917-D15C-446B-B3EA-A860093D6EB1}" type="slidenum">
              <a:rPr lang="ru-RU" b="0" smtClean="0">
                <a:latin typeface="Times New Roman" pitchFamily="18" charset="0"/>
              </a:rPr>
              <a:pPr eaLnBrk="1" hangingPunct="1"/>
              <a:t>4</a:t>
            </a:fld>
            <a:endParaRPr lang="ru-RU" b="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4ECA5AF8-DC87-4385-A6EE-AA9783341217}" type="slidenum">
              <a:rPr lang="ru-RU" b="0" smtClean="0">
                <a:latin typeface="Times New Roman" pitchFamily="18" charset="0"/>
              </a:rPr>
              <a:pPr eaLnBrk="1" hangingPunct="1"/>
              <a:t>5</a:t>
            </a:fld>
            <a:endParaRPr lang="ru-RU" b="0" smtClean="0">
              <a:latin typeface="Times New Roman" pitchFamily="18" charset="0"/>
            </a:endParaRPr>
          </a:p>
        </p:txBody>
      </p:sp>
      <p:sp>
        <p:nvSpPr>
          <p:cNvPr id="30723" name="Rectangle 2"/>
          <p:cNvSpPr>
            <a:spLocks noGrp="1" noRot="1" noChangeAspect="1" noChangeArrowheads="1" noTextEdit="1"/>
          </p:cNvSpPr>
          <p:nvPr>
            <p:ph type="sldImg"/>
          </p:nvPr>
        </p:nvSpPr>
        <p:spPr>
          <a:xfrm>
            <a:off x="3163888" y="514350"/>
            <a:ext cx="3425825" cy="2570163"/>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xfrm>
            <a:off x="3163888" y="514350"/>
            <a:ext cx="3425825" cy="2570163"/>
          </a:xfrm>
          <a:ln/>
        </p:spPr>
      </p:sp>
      <p:sp>
        <p:nvSpPr>
          <p:cNvPr id="3174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
        <p:nvSpPr>
          <p:cNvPr id="3174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9DCA1076-645F-4DB5-870E-DD91A3FB4CD3}" type="slidenum">
              <a:rPr lang="ru-RU" b="0" smtClean="0">
                <a:latin typeface="Times New Roman" pitchFamily="18" charset="0"/>
              </a:rPr>
              <a:pPr eaLnBrk="1" hangingPunct="1"/>
              <a:t>6</a:t>
            </a:fld>
            <a:endParaRPr lang="ru-RU" b="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a:xfrm>
            <a:off x="3163888" y="514350"/>
            <a:ext cx="3425825" cy="2570163"/>
          </a:xfrm>
          <a:ln/>
        </p:spPr>
      </p:sp>
      <p:sp>
        <p:nvSpPr>
          <p:cNvPr id="327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327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8B66125C-C604-4EE8-A177-2BF83FF55DC4}" type="slidenum">
              <a:rPr lang="ru-RU" b="0" smtClean="0">
                <a:latin typeface="Times New Roman" pitchFamily="18" charset="0"/>
              </a:rPr>
              <a:pPr eaLnBrk="1" hangingPunct="1"/>
              <a:t>7</a:t>
            </a:fld>
            <a:endParaRPr lang="ru-RU" b="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xfrm>
            <a:off x="3163888" y="514350"/>
            <a:ext cx="3425825" cy="2570163"/>
          </a:xfrm>
          <a:ln/>
        </p:spPr>
      </p:sp>
      <p:sp>
        <p:nvSpPr>
          <p:cNvPr id="337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337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8C6A36F9-55B6-48AE-9120-0AB771316083}" type="slidenum">
              <a:rPr lang="ru-RU" b="0" smtClean="0">
                <a:latin typeface="Times New Roman" pitchFamily="18" charset="0"/>
              </a:rPr>
              <a:pPr eaLnBrk="1" hangingPunct="1"/>
              <a:t>8</a:t>
            </a:fld>
            <a:endParaRPr lang="ru-RU" b="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a:xfrm>
            <a:off x="3163888" y="514350"/>
            <a:ext cx="3425825" cy="2570163"/>
          </a:xfrm>
          <a:ln/>
        </p:spPr>
      </p:sp>
      <p:sp>
        <p:nvSpPr>
          <p:cNvPr id="348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solidFill>
                <a:schemeClr val="hlink"/>
              </a:solidFill>
            </a:endParaRPr>
          </a:p>
          <a:p>
            <a:pPr eaLnBrk="1" hangingPunct="1"/>
            <a:endParaRPr lang="ru-RU" smtClean="0">
              <a:solidFill>
                <a:schemeClr val="hlink"/>
              </a:solidFill>
            </a:endParaRPr>
          </a:p>
          <a:p>
            <a:endParaRPr lang="ru-RU" smtClean="0"/>
          </a:p>
        </p:txBody>
      </p:sp>
      <p:sp>
        <p:nvSpPr>
          <p:cNvPr id="3482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fld id="{C3DADBB4-5FDC-4BE8-AFF5-0CF21FC750A2}" type="slidenum">
              <a:rPr lang="ru-RU" b="0" smtClean="0">
                <a:latin typeface="Times New Roman" pitchFamily="18" charset="0"/>
              </a:rPr>
              <a:pPr eaLnBrk="1" hangingPunct="1"/>
              <a:t>9</a:t>
            </a:fld>
            <a:endParaRPr lang="ru-RU" b="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b="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b="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b="0"/>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b="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b="0"/>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76698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Образец заголовка</a:t>
            </a:r>
          </a:p>
        </p:txBody>
      </p:sp>
      <p:sp>
        <p:nvSpPr>
          <p:cNvPr id="76698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Образец подзаголовка</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A364E07F-93C4-4B7A-8B94-564F6CFAFF9E}" type="slidenum">
              <a:rPr lang="en-US"/>
              <a:pPr>
                <a:defRPr/>
              </a:pPr>
              <a:t>‹Nr.›</a:t>
            </a:fld>
            <a:endParaRPr lang="en-US"/>
          </a:p>
        </p:txBody>
      </p:sp>
    </p:spTree>
    <p:extLst>
      <p:ext uri="{BB962C8B-B14F-4D97-AF65-F5344CB8AC3E}">
        <p14:creationId xmlns:p14="http://schemas.microsoft.com/office/powerpoint/2010/main" val="387992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71019EA-279A-44D5-AF55-7B5A31060556}" type="slidenum">
              <a:rPr lang="en-US"/>
              <a:pPr>
                <a:defRPr/>
              </a:pPr>
              <a:t>‹Nr.›</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6128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E7650DD-DF0A-406F-8E3B-F22469BE3414}" type="slidenum">
              <a:rPr lang="en-US"/>
              <a:pPr>
                <a:defRPr/>
              </a:pPr>
              <a:t>‹Nr.›</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34547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18338D11-3D0A-4B43-BA7F-9CB5AA8A0E82}" type="slidenum">
              <a:rPr lang="en-US"/>
              <a:pPr>
                <a:defRPr/>
              </a:pPr>
              <a:t>‹Nr.›</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341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BF2ACD1-F078-48F8-84FB-385F232B768C}" type="slidenum">
              <a:rPr lang="en-US"/>
              <a:pPr>
                <a:defRPr/>
              </a:pPr>
              <a:t>‹Nr.›</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4997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970346D-3261-4588-B8CD-990CB07A4EE3}" type="slidenum">
              <a:rPr lang="en-US"/>
              <a:pPr>
                <a:defRPr/>
              </a:pPr>
              <a:t>‹Nr.›</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58745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A0AD088-ED6D-44A7-9DAB-618B071D5305}" type="slidenum">
              <a:rPr lang="en-US"/>
              <a:pPr>
                <a:defRPr/>
              </a:pPr>
              <a:t>‹Nr.›</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5970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AC1722D-F3AD-4F7A-BD8E-E602ADD68BE0}" type="slidenum">
              <a:rPr lang="en-US"/>
              <a:pPr>
                <a:defRPr/>
              </a:pPr>
              <a:t>‹Nr.›</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4355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7242EEA-7C17-4335-A55B-2E4050B7AD16}" type="slidenum">
              <a:rPr lang="en-US"/>
              <a:pPr>
                <a:defRPr/>
              </a:pPr>
              <a:t>‹Nr.›</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337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0B553B3-83CC-4C34-9D98-8F8398C3E757}" type="slidenum">
              <a:rPr lang="en-US"/>
              <a:pPr>
                <a:defRPr/>
              </a:pPr>
              <a:t>‹Nr.›</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490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862770F7-7588-48F6-AE12-9EFBAB851F5C}" type="slidenum">
              <a:rPr lang="en-US"/>
              <a:pPr>
                <a:defRPr/>
              </a:pPr>
              <a:t>‹Nr.›</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1034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5F126A7-78C9-46C5-BAFE-FEAA06D41DCC}" type="slidenum">
              <a:rPr lang="en-US"/>
              <a:pPr>
                <a:defRPr/>
              </a:pPr>
              <a:t>‹Nr.›</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692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C5170443-DD8B-4C6F-B316-465D94F64476}" type="slidenum">
              <a:rPr lang="en-US"/>
              <a:pPr>
                <a:defRPr/>
              </a:pPr>
              <a:t>‹Nr.›</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6377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4F1B499-5C3E-424D-BDC4-A6EF3FB0E7FD}" type="slidenum">
              <a:rPr lang="en-US"/>
              <a:pPr>
                <a:defRPr/>
              </a:pPr>
              <a:t>‹Nr.›</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3576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7302C5A-CE61-4B1D-B23D-C20A2C7EA529}" type="slidenum">
              <a:rPr lang="en-US"/>
              <a:pPr>
                <a:defRPr/>
              </a:pPr>
              <a:t>‹Nr.›</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8720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595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cs typeface="Arial" charset="0"/>
              </a:defRPr>
            </a:lvl1pPr>
          </a:lstStyle>
          <a:p>
            <a:pPr>
              <a:defRPr/>
            </a:pPr>
            <a:endParaRPr lang="en-US"/>
          </a:p>
        </p:txBody>
      </p:sp>
      <p:sp>
        <p:nvSpPr>
          <p:cNvPr id="76595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Arial" charset="0"/>
              </a:defRPr>
            </a:lvl1pPr>
          </a:lstStyle>
          <a:p>
            <a:pPr>
              <a:defRPr/>
            </a:pPr>
            <a:fld id="{D18770E4-028F-4311-9843-63B73DF441DB}" type="slidenum">
              <a:rPr lang="en-US"/>
              <a:pPr>
                <a:defRPr/>
              </a:pPr>
              <a:t>‹Nr.›</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7659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b="0"/>
              </a:p>
            </p:txBody>
          </p:sp>
          <p:sp>
            <p:nvSpPr>
              <p:cNvPr id="7659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b="0"/>
              </a:p>
            </p:txBody>
          </p:sp>
          <p:sp>
            <p:nvSpPr>
              <p:cNvPr id="7659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b="0"/>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659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b="0"/>
              </a:p>
            </p:txBody>
          </p:sp>
        </p:grpSp>
        <p:sp>
          <p:nvSpPr>
            <p:cNvPr id="7659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b="0"/>
            </a:p>
          </p:txBody>
        </p:sp>
        <p:sp>
          <p:nvSpPr>
            <p:cNvPr id="103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76596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76596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cs typeface="Arial" charset="0"/>
              </a:defRPr>
            </a:lvl1pPr>
          </a:lstStyle>
          <a:p>
            <a:pPr>
              <a:defRPr/>
            </a:pPr>
            <a:endParaRPr lang="en-US"/>
          </a:p>
        </p:txBody>
      </p:sp>
      <p:sp>
        <p:nvSpPr>
          <p:cNvPr id="76596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Tree>
  </p:cSld>
  <p:clrMap bg1="dk2" tx1="lt1" bg2="dk1" tx2="lt2" accent1="accent1" accent2="accent2" accent3="accent3" accent4="accent4" accent5="accent5" accent6="accent6" hlink="hlink" folHlink="folHlink"/>
  <p:sldLayoutIdLst>
    <p:sldLayoutId id="2147484155"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1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Text Box 2"/>
          <p:cNvSpPr txBox="1">
            <a:spLocks noChangeArrowheads="1"/>
          </p:cNvSpPr>
          <p:nvPr/>
        </p:nvSpPr>
        <p:spPr bwMode="auto">
          <a:xfrm>
            <a:off x="539750" y="1449388"/>
            <a:ext cx="7920038" cy="2738437"/>
          </a:xfrm>
          <a:prstGeom prst="rect">
            <a:avLst/>
          </a:prstGeom>
          <a:noFill/>
          <a:ln w="9525">
            <a:noFill/>
            <a:miter lim="800000"/>
            <a:headEnd/>
            <a:tailEnd/>
          </a:ln>
          <a:effectLst/>
        </p:spPr>
        <p:txBody>
          <a:bodyPr>
            <a:spAutoFit/>
          </a:bodyPr>
          <a:lstStyle/>
          <a:p>
            <a:pPr algn="ctr">
              <a:defRPr/>
            </a:pPr>
            <a:endParaRPr lang="ru-RU" sz="2400" b="0" dirty="0">
              <a:latin typeface="Times New Roman" pitchFamily="18" charset="0"/>
            </a:endParaRPr>
          </a:p>
          <a:p>
            <a:pPr algn="ctr">
              <a:defRPr/>
            </a:pPr>
            <a:endParaRPr lang="en-US" sz="2400" dirty="0">
              <a:latin typeface="Times New Roman" pitchFamily="18" charset="0"/>
            </a:endParaRPr>
          </a:p>
          <a:p>
            <a:pPr algn="ctr">
              <a:defRPr/>
            </a:pPr>
            <a:r>
              <a:rPr lang="en-GB" sz="2400" dirty="0"/>
              <a:t>Results of PARAMETER–SF4 numerical modelling</a:t>
            </a:r>
            <a:endParaRPr lang="en-US" sz="2400" dirty="0">
              <a:latin typeface="Times New Roman" pitchFamily="18" charset="0"/>
            </a:endParaRPr>
          </a:p>
          <a:p>
            <a:pPr algn="ctr">
              <a:defRPr/>
            </a:pPr>
            <a:endParaRPr lang="en-US" sz="2400" dirty="0">
              <a:latin typeface="Times New Roman" pitchFamily="18" charset="0"/>
            </a:endParaRPr>
          </a:p>
          <a:p>
            <a:pPr algn="ctr">
              <a:defRPr/>
            </a:pPr>
            <a:r>
              <a:rPr lang="en-US" sz="2000" b="0" dirty="0">
                <a:latin typeface="Times New Roman" pitchFamily="18" charset="0"/>
              </a:rPr>
              <a:t>Presented by </a:t>
            </a:r>
            <a:r>
              <a:rPr lang="en-US" sz="2000" b="0" dirty="0" err="1">
                <a:latin typeface="Times New Roman" pitchFamily="18" charset="0"/>
              </a:rPr>
              <a:t>A.Kiselev</a:t>
            </a:r>
            <a:endParaRPr lang="ru-RU" sz="2000" b="0" dirty="0">
              <a:latin typeface="Times New Roman" pitchFamily="18" charset="0"/>
            </a:endParaRPr>
          </a:p>
          <a:p>
            <a:pPr algn="ctr">
              <a:defRPr/>
            </a:pPr>
            <a:endParaRPr lang="ru-RU" sz="2400" dirty="0">
              <a:effectLst>
                <a:outerShdw blurRad="38100" dist="38100" dir="2700000" algn="tl">
                  <a:srgbClr val="000000"/>
                </a:outerShdw>
              </a:effectLst>
              <a:latin typeface="Times New Roman" pitchFamily="18" charset="0"/>
            </a:endParaRPr>
          </a:p>
          <a:p>
            <a:pPr algn="ctr">
              <a:defRPr/>
            </a:pPr>
            <a:endParaRPr lang="en-US" sz="3200" dirty="0">
              <a:solidFill>
                <a:srgbClr val="FFFF00"/>
              </a:solidFill>
              <a:effectLst>
                <a:outerShdw blurRad="38100" dist="38100" dir="2700000" algn="tl">
                  <a:srgbClr val="000000"/>
                </a:outerShdw>
              </a:effectLst>
              <a:latin typeface="Arial" charset="0"/>
            </a:endParaRPr>
          </a:p>
        </p:txBody>
      </p:sp>
      <p:sp>
        <p:nvSpPr>
          <p:cNvPr id="3075" name="Text Box 3"/>
          <p:cNvSpPr txBox="1">
            <a:spLocks noChangeArrowheads="1"/>
          </p:cNvSpPr>
          <p:nvPr/>
        </p:nvSpPr>
        <p:spPr bwMode="auto">
          <a:xfrm>
            <a:off x="717550" y="196850"/>
            <a:ext cx="5259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spcBef>
                <a:spcPct val="50000"/>
              </a:spcBef>
            </a:pPr>
            <a:endParaRPr lang="ru-RU" b="0">
              <a:latin typeface="Tahoma" pitchFamily="34" charset="0"/>
            </a:endParaRPr>
          </a:p>
        </p:txBody>
      </p:sp>
      <p:sp>
        <p:nvSpPr>
          <p:cNvPr id="3076" name="Text Box 4"/>
          <p:cNvSpPr txBox="1">
            <a:spLocks noChangeArrowheads="1"/>
          </p:cNvSpPr>
          <p:nvPr/>
        </p:nvSpPr>
        <p:spPr bwMode="auto">
          <a:xfrm>
            <a:off x="287338" y="225425"/>
            <a:ext cx="2770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a:latin typeface="Arial" charset="0"/>
              </a:rPr>
              <a:t>FSUE SRI SIA “LUCH”</a:t>
            </a:r>
            <a:r>
              <a:rPr lang="ru-RU" b="0">
                <a:latin typeface="Arial" charset="0"/>
              </a:rPr>
              <a:t> </a:t>
            </a:r>
            <a:endParaRPr lang="en-US">
              <a:latin typeface="Arial" charset="0"/>
            </a:endParaRPr>
          </a:p>
          <a:p>
            <a:pPr eaLnBrk="1" hangingPunct="1"/>
            <a:r>
              <a:rPr lang="en-US">
                <a:latin typeface="Arial" charset="0"/>
              </a:rPr>
              <a:t>IBRAE RAN</a:t>
            </a:r>
          </a:p>
          <a:p>
            <a:pPr eaLnBrk="1" hangingPunct="1"/>
            <a:r>
              <a:rPr lang="en-US">
                <a:latin typeface="Arial" charset="0"/>
              </a:rPr>
              <a:t>OKB “GIDROPRESS”</a:t>
            </a:r>
            <a:r>
              <a:rPr lang="ru-RU" b="0">
                <a:latin typeface="Tahoma" pitchFamily="34" charset="0"/>
              </a:rPr>
              <a:t> </a:t>
            </a:r>
          </a:p>
        </p:txBody>
      </p:sp>
      <p:sp>
        <p:nvSpPr>
          <p:cNvPr id="3077" name="Text Box 6"/>
          <p:cNvSpPr txBox="1">
            <a:spLocks noChangeArrowheads="1"/>
          </p:cNvSpPr>
          <p:nvPr/>
        </p:nvSpPr>
        <p:spPr bwMode="auto">
          <a:xfrm>
            <a:off x="719138" y="5349875"/>
            <a:ext cx="7345362"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algn="ctr" eaLnBrk="1" hangingPunct="1"/>
            <a:r>
              <a:rPr lang="en-US" b="0" i="1"/>
              <a:t>18</a:t>
            </a:r>
            <a:r>
              <a:rPr lang="en-US" b="0" i="1" baseline="30000"/>
              <a:t>th</a:t>
            </a:r>
            <a:r>
              <a:rPr lang="en-US" b="0" i="1"/>
              <a:t> CEG-SAM , St. Petersburg, Russian Federation, September 28-30, 2010</a:t>
            </a:r>
          </a:p>
          <a:p>
            <a:pPr algn="ctr" eaLnBrk="1" hangingPunct="1">
              <a:lnSpc>
                <a:spcPct val="90000"/>
              </a:lnSpc>
              <a:spcBef>
                <a:spcPct val="20000"/>
              </a:spcBef>
            </a:pPr>
            <a:endParaRPr lang="ru-RU">
              <a:latin typeface="Tahoma" pitchFamily="34" charset="0"/>
            </a:endParaRPr>
          </a:p>
          <a:p>
            <a:pPr algn="ctr" eaLnBrk="1" hangingPunct="1">
              <a:lnSpc>
                <a:spcPct val="90000"/>
              </a:lnSpc>
              <a:spcBef>
                <a:spcPct val="20000"/>
              </a:spcBef>
            </a:pPr>
            <a:endParaRPr lang="ru-RU" b="0">
              <a:latin typeface="Tahom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t>Flooding phase</a:t>
            </a:r>
            <a:endParaRPr lang="ru-RU" dirty="0"/>
          </a:p>
        </p:txBody>
      </p:sp>
      <p:sp>
        <p:nvSpPr>
          <p:cNvPr id="12291" name="Rectangle 11"/>
          <p:cNvSpPr>
            <a:spLocks noChangeArrowheads="1"/>
          </p:cNvSpPr>
          <p:nvPr/>
        </p:nvSpPr>
        <p:spPr bwMode="auto">
          <a:xfrm>
            <a:off x="4716463" y="1196975"/>
            <a:ext cx="34925" cy="36513"/>
          </a:xfrm>
          <a:prstGeom prst="rect">
            <a:avLst/>
          </a:prstGeom>
          <a:solidFill>
            <a:schemeClr val="accent1"/>
          </a:solidFill>
          <a:ln w="9525">
            <a:solidFill>
              <a:schemeClr val="tx1"/>
            </a:solidFill>
            <a:miter lim="800000"/>
            <a:headEnd/>
            <a:tailEnd/>
          </a:ln>
        </p:spPr>
        <p:txBody>
          <a:bodyPr wrap="none" anchor="ctr"/>
          <a:lstStyle/>
          <a:p>
            <a:endParaRPr lang="ru-RU"/>
          </a:p>
        </p:txBody>
      </p:sp>
      <p:pic>
        <p:nvPicPr>
          <p:cNvPr id="12292" name="Picture 10" descr="Tcl_0-4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75" y="1160463"/>
            <a:ext cx="40655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4" descr="Gwa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3933825"/>
            <a:ext cx="3995737"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5" descr="Tcl_11000-150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338" y="1160463"/>
            <a:ext cx="40322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6" descr="Tcl_500-9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88" y="3933825"/>
            <a:ext cx="4033837"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a:defRPr/>
            </a:pPr>
            <a:r>
              <a:rPr lang="en-US" smtClean="0"/>
              <a:t>Flooding phase</a:t>
            </a:r>
            <a:endParaRPr lang="ru-RU" smtClean="0"/>
          </a:p>
        </p:txBody>
      </p:sp>
      <p:pic>
        <p:nvPicPr>
          <p:cNvPr id="13315" name="Picture 9" descr="Tcl_3_400_16000-18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1268413"/>
            <a:ext cx="4283075"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descr="Tcl_max_16000-180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268413"/>
            <a:ext cx="4341812"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4257675"/>
            <a:ext cx="2201863"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450" y="4257675"/>
            <a:ext cx="20812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6"/>
          <p:cNvSpPr txBox="1">
            <a:spLocks noChangeArrowheads="1"/>
          </p:cNvSpPr>
          <p:nvPr/>
        </p:nvSpPr>
        <p:spPr bwMode="auto">
          <a:xfrm>
            <a:off x="971550" y="6308725"/>
            <a:ext cx="2195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a:t>SF4 bundle, 260 mm</a:t>
            </a:r>
            <a:endParaRPr lang="ru-RU"/>
          </a:p>
          <a:p>
            <a:pPr eaLnBrk="1" hangingPunct="1"/>
            <a:endParaRPr lang="ru-RU"/>
          </a:p>
        </p:txBody>
      </p:sp>
      <p:sp>
        <p:nvSpPr>
          <p:cNvPr id="13320" name="TextBox 8"/>
          <p:cNvSpPr txBox="1">
            <a:spLocks noChangeArrowheads="1"/>
          </p:cNvSpPr>
          <p:nvPr/>
        </p:nvSpPr>
        <p:spPr bwMode="auto">
          <a:xfrm>
            <a:off x="3600450" y="634523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a:t>SF4 bundle, 300 mm</a:t>
            </a:r>
            <a:endParaRPr lang="ru-RU"/>
          </a:p>
          <a:p>
            <a:pPr eaLnBrk="1" hangingPunct="1"/>
            <a:endParaRPr lang="ru-RU"/>
          </a:p>
        </p:txBody>
      </p:sp>
      <p:pic>
        <p:nvPicPr>
          <p:cNvPr id="133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4257675"/>
            <a:ext cx="20605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Box 10"/>
          <p:cNvSpPr txBox="1">
            <a:spLocks noChangeArrowheads="1"/>
          </p:cNvSpPr>
          <p:nvPr/>
        </p:nvSpPr>
        <p:spPr bwMode="auto">
          <a:xfrm>
            <a:off x="6227763" y="6381750"/>
            <a:ext cx="2376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a:t>SF4 bundle,  1300 mm</a:t>
            </a:r>
            <a:endParaRPr lang="ru-RU"/>
          </a:p>
          <a:p>
            <a:pPr eaLnBrk="1" hangingPunct="1"/>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t>Hydrogen release</a:t>
            </a:r>
            <a:endParaRPr lang="ru-RU" dirty="0"/>
          </a:p>
        </p:txBody>
      </p:sp>
      <p:pic>
        <p:nvPicPr>
          <p:cNvPr id="14339" name="Picture 7" descr="MH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889250"/>
            <a:ext cx="42132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descr="MH2_16000-180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1304925"/>
            <a:ext cx="424815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2800" dirty="0" smtClean="0"/>
              <a:t>SF4 posttest calculations with ICARE/CATHARE (RRC KI team) against experimental data. Initial and boundary conditions </a:t>
            </a:r>
            <a:br>
              <a:rPr lang="en-US" sz="2800" dirty="0" smtClean="0"/>
            </a:br>
            <a:endParaRPr lang="ru-RU" sz="2800" dirty="0"/>
          </a:p>
        </p:txBody>
      </p:sp>
      <p:sp>
        <p:nvSpPr>
          <p:cNvPr id="3" name="Содержимое 2"/>
          <p:cNvSpPr>
            <a:spLocks noGrp="1"/>
          </p:cNvSpPr>
          <p:nvPr>
            <p:ph idx="1"/>
          </p:nvPr>
        </p:nvSpPr>
        <p:spPr/>
        <p:txBody>
          <a:bodyPr/>
          <a:lstStyle/>
          <a:p>
            <a:pPr>
              <a:defRPr/>
            </a:pPr>
            <a:r>
              <a:rPr lang="en-US" sz="2400" dirty="0" smtClean="0"/>
              <a:t>Initial cladding and shroud temperatures correspond to measured data at t=1500 s (</a:t>
            </a:r>
            <a:r>
              <a:rPr lang="en-US" sz="2400" dirty="0" smtClean="0">
                <a:latin typeface="Times New Roman"/>
                <a:cs typeface="Times New Roman"/>
              </a:rPr>
              <a:t>~500K);</a:t>
            </a:r>
          </a:p>
          <a:p>
            <a:pPr>
              <a:defRPr/>
            </a:pPr>
            <a:r>
              <a:rPr lang="en-US" sz="2400" dirty="0" err="1" smtClean="0">
                <a:latin typeface="Times New Roman"/>
                <a:cs typeface="Times New Roman"/>
              </a:rPr>
              <a:t>Thermoinsulation</a:t>
            </a:r>
            <a:r>
              <a:rPr lang="en-US" sz="2400" dirty="0" smtClean="0">
                <a:latin typeface="Times New Roman"/>
                <a:cs typeface="Times New Roman"/>
              </a:rPr>
              <a:t> temperature as measured one during the test;</a:t>
            </a:r>
          </a:p>
          <a:p>
            <a:pPr>
              <a:defRPr/>
            </a:pPr>
            <a:r>
              <a:rPr lang="en-US" sz="2400" dirty="0" err="1" smtClean="0">
                <a:latin typeface="Times New Roman"/>
                <a:cs typeface="Times New Roman"/>
              </a:rPr>
              <a:t>Tar,Tst,Tair</a:t>
            </a:r>
            <a:r>
              <a:rPr lang="en-US" sz="2400" dirty="0" smtClean="0">
                <a:latin typeface="Times New Roman"/>
                <a:cs typeface="Times New Roman"/>
              </a:rPr>
              <a:t> as measured Tin</a:t>
            </a:r>
          </a:p>
          <a:p>
            <a:pPr>
              <a:defRPr/>
            </a:pPr>
            <a:r>
              <a:rPr lang="en-US" sz="2400" dirty="0" smtClean="0">
                <a:latin typeface="Times New Roman"/>
                <a:cs typeface="Times New Roman"/>
              </a:rPr>
              <a:t>Electrical power as in the test</a:t>
            </a:r>
          </a:p>
          <a:p>
            <a:pPr>
              <a:defRPr/>
            </a:pPr>
            <a:r>
              <a:rPr lang="en-US" sz="2400" dirty="0" err="1" smtClean="0">
                <a:latin typeface="Times New Roman"/>
                <a:cs typeface="Times New Roman"/>
              </a:rPr>
              <a:t>Gar,Gst,Gair</a:t>
            </a:r>
            <a:r>
              <a:rPr lang="en-US" sz="2400" dirty="0" smtClean="0">
                <a:latin typeface="Times New Roman"/>
                <a:cs typeface="Times New Roman"/>
              </a:rPr>
              <a:t>, </a:t>
            </a:r>
            <a:r>
              <a:rPr lang="en-US" sz="2400" dirty="0" err="1" smtClean="0">
                <a:latin typeface="Times New Roman"/>
                <a:cs typeface="Times New Roman"/>
              </a:rPr>
              <a:t>Gw</a:t>
            </a:r>
            <a:r>
              <a:rPr lang="en-US" sz="2400" dirty="0" smtClean="0">
                <a:latin typeface="Times New Roman"/>
                <a:cs typeface="Times New Roman"/>
              </a:rPr>
              <a:t> as in the test</a:t>
            </a:r>
          </a:p>
          <a:p>
            <a:pPr>
              <a:defRPr/>
            </a:pPr>
            <a:r>
              <a:rPr lang="en-US" sz="2400" dirty="0" err="1" smtClean="0">
                <a:latin typeface="Times New Roman"/>
                <a:cs typeface="Times New Roman"/>
              </a:rPr>
              <a:t>Rext</a:t>
            </a:r>
            <a:r>
              <a:rPr lang="en-US" sz="2400" dirty="0" smtClean="0">
                <a:latin typeface="Times New Roman"/>
                <a:cs typeface="Times New Roman"/>
              </a:rPr>
              <a:t> is equal to be 3*10</a:t>
            </a:r>
            <a:r>
              <a:rPr lang="en-US" sz="2400" baseline="30000" dirty="0" smtClean="0">
                <a:latin typeface="Times New Roman"/>
                <a:cs typeface="Times New Roman"/>
              </a:rPr>
              <a:t>-4</a:t>
            </a:r>
            <a:r>
              <a:rPr lang="en-US" sz="2400" dirty="0" smtClean="0">
                <a:latin typeface="Times New Roman"/>
                <a:cs typeface="Times New Roman"/>
              </a:rPr>
              <a:t> Om to fit T measured at </a:t>
            </a:r>
            <a:r>
              <a:rPr lang="en-US" sz="2400" dirty="0" err="1" smtClean="0">
                <a:latin typeface="Times New Roman"/>
                <a:cs typeface="Times New Roman"/>
              </a:rPr>
              <a:t>preoxidation</a:t>
            </a:r>
            <a:r>
              <a:rPr lang="en-US" sz="2400" dirty="0" smtClean="0">
                <a:latin typeface="Times New Roman"/>
                <a:cs typeface="Times New Roman"/>
              </a:rPr>
              <a:t> phase (4*10</a:t>
            </a:r>
            <a:r>
              <a:rPr lang="en-US" sz="2400" baseline="30000" dirty="0" smtClean="0">
                <a:latin typeface="Times New Roman"/>
                <a:cs typeface="Times New Roman"/>
              </a:rPr>
              <a:t>-4</a:t>
            </a:r>
            <a:r>
              <a:rPr lang="en-US" sz="2400" dirty="0" smtClean="0">
                <a:latin typeface="Times New Roman"/>
                <a:cs typeface="Times New Roman"/>
              </a:rPr>
              <a:t> Om at SF3 post- and SF4 pretest calculations)</a:t>
            </a:r>
            <a:endParaRPr lang="ru-RU"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2800" dirty="0" smtClean="0"/>
              <a:t>SF4 posttest calculations with ICARE/CATHARE against experimental data. Cladding temperature</a:t>
            </a:r>
            <a:endParaRPr lang="ru-RU" sz="2800" dirty="0"/>
          </a:p>
        </p:txBody>
      </p:sp>
      <p:sp>
        <p:nvSpPr>
          <p:cNvPr id="3" name="Содержимое 2"/>
          <p:cNvSpPr>
            <a:spLocks noGrp="1"/>
          </p:cNvSpPr>
          <p:nvPr>
            <p:ph idx="1"/>
          </p:nvPr>
        </p:nvSpPr>
        <p:spPr>
          <a:xfrm>
            <a:off x="457200" y="1600200"/>
            <a:ext cx="8229600" cy="5068888"/>
          </a:xfrm>
        </p:spPr>
        <p:txBody>
          <a:bodyPr/>
          <a:lstStyle/>
          <a:p>
            <a:pPr>
              <a:defRPr/>
            </a:pPr>
            <a:endParaRPr lang="ru-RU" dirty="0"/>
          </a:p>
        </p:txBody>
      </p:sp>
      <p:sp>
        <p:nvSpPr>
          <p:cNvPr id="4" name="Прямоугольник 3"/>
          <p:cNvSpPr/>
          <p:nvPr/>
        </p:nvSpPr>
        <p:spPr>
          <a:xfrm>
            <a:off x="611188" y="1773238"/>
            <a:ext cx="2665412" cy="1835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6389" name="Picture 2" descr="T_Clad3_0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44675"/>
            <a:ext cx="257016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647700" y="3968750"/>
            <a:ext cx="2628900" cy="19081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6391" name="Picture 3" descr="T_Clad3_07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076700"/>
            <a:ext cx="2579687"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6011863" y="1773238"/>
            <a:ext cx="2627312" cy="1835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6393" name="Picture 4" descr="T_Clad2_8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75" y="1916113"/>
            <a:ext cx="25495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6011863" y="3968750"/>
            <a:ext cx="2628900" cy="1873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6395" name="Picture 5" descr="T_Clad2_1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8375" y="4076700"/>
            <a:ext cx="258603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xtBox 12"/>
          <p:cNvSpPr txBox="1">
            <a:spLocks noChangeArrowheads="1"/>
          </p:cNvSpPr>
          <p:nvPr/>
        </p:nvSpPr>
        <p:spPr bwMode="auto">
          <a:xfrm>
            <a:off x="3455988" y="1628775"/>
            <a:ext cx="23764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buFontTx/>
              <a:buChar char="-"/>
            </a:pPr>
            <a:r>
              <a:rPr lang="en-US"/>
              <a:t>good agreement at</a:t>
            </a:r>
          </a:p>
          <a:p>
            <a:pPr eaLnBrk="1" hangingPunct="1"/>
            <a:r>
              <a:rPr lang="en-US"/>
              <a:t>“steam” phases </a:t>
            </a:r>
          </a:p>
          <a:p>
            <a:pPr eaLnBrk="1" hangingPunct="1"/>
            <a:r>
              <a:rPr lang="en-US"/>
              <a:t>-calculated the hottest zone at air ingress phase before el. power switching off at 500 mm (2250</a:t>
            </a:r>
            <a:r>
              <a:rPr lang="ru-RU"/>
              <a:t>К)</a:t>
            </a:r>
          </a:p>
          <a:p>
            <a:pPr eaLnBrk="1" hangingPunct="1">
              <a:buFontTx/>
              <a:buChar char="-"/>
            </a:pPr>
            <a:r>
              <a:rPr lang="en-US"/>
              <a:t>Heat up of upper (600-800 mm</a:t>
            </a:r>
            <a:r>
              <a:rPr lang="ru-RU"/>
              <a:t>)</a:t>
            </a:r>
            <a:r>
              <a:rPr lang="en-US"/>
              <a:t> and lower  elevations after flood onset</a:t>
            </a:r>
          </a:p>
          <a:p>
            <a:pPr eaLnBrk="1" hangingPunct="1">
              <a:buFontTx/>
              <a:buChar char="-"/>
            </a:pPr>
            <a:r>
              <a:rPr lang="en-US"/>
              <a:t> slight melting of 450-550 mm but intact</a:t>
            </a:r>
          </a:p>
          <a:p>
            <a:pPr eaLnBrk="1" hangingPunct="1"/>
            <a:r>
              <a:rPr lang="en-US"/>
              <a:t>geometry is maintained</a:t>
            </a:r>
          </a:p>
          <a:p>
            <a:pPr eaLnBrk="1" hangingPunct="1"/>
            <a:r>
              <a:rPr lang="en-US" i="1"/>
              <a:t>Model limitation?</a:t>
            </a:r>
            <a:endParaRPr lang="ru-RU" i="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2800" dirty="0" smtClean="0"/>
              <a:t>SF4 posttest calculations with ICARE/CATHARE against experimental data. Hydrogen generation</a:t>
            </a:r>
            <a:endParaRPr lang="ru-RU" sz="2800" dirty="0"/>
          </a:p>
        </p:txBody>
      </p:sp>
      <p:sp>
        <p:nvSpPr>
          <p:cNvPr id="3" name="Содержимое 2"/>
          <p:cNvSpPr>
            <a:spLocks noGrp="1"/>
          </p:cNvSpPr>
          <p:nvPr>
            <p:ph idx="1"/>
          </p:nvPr>
        </p:nvSpPr>
        <p:spPr/>
        <p:txBody>
          <a:bodyPr/>
          <a:lstStyle/>
          <a:p>
            <a:pPr>
              <a:defRPr/>
            </a:pPr>
            <a:endParaRPr lang="ru-RU" dirty="0"/>
          </a:p>
        </p:txBody>
      </p:sp>
      <p:sp>
        <p:nvSpPr>
          <p:cNvPr id="4" name="Прямоугольник 3"/>
          <p:cNvSpPr/>
          <p:nvPr/>
        </p:nvSpPr>
        <p:spPr>
          <a:xfrm>
            <a:off x="827088" y="1773238"/>
            <a:ext cx="4429125" cy="28432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7413" name="Picture 2" descr="HydrogenTo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1989138"/>
            <a:ext cx="37528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p:cNvSpPr txBox="1">
            <a:spLocks noChangeArrowheads="1"/>
          </p:cNvSpPr>
          <p:nvPr/>
        </p:nvSpPr>
        <p:spPr bwMode="auto">
          <a:xfrm>
            <a:off x="5724525" y="1952625"/>
            <a:ext cx="2592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buFontTx/>
              <a:buChar char="-"/>
            </a:pPr>
            <a:r>
              <a:rPr lang="en-US"/>
              <a:t>“steam” phases:</a:t>
            </a:r>
          </a:p>
          <a:p>
            <a:pPr eaLnBrk="1" hangingPunct="1"/>
            <a:r>
              <a:rPr lang="en-US"/>
              <a:t>     18.5 g calculated;</a:t>
            </a:r>
          </a:p>
          <a:p>
            <a:pPr eaLnBrk="1" hangingPunct="1"/>
            <a:r>
              <a:rPr lang="en-US"/>
              <a:t>     21.8 g measured.</a:t>
            </a:r>
          </a:p>
          <a:p>
            <a:pPr eaLnBrk="1" hangingPunct="1">
              <a:buFontTx/>
              <a:buChar char="-"/>
            </a:pPr>
            <a:r>
              <a:rPr lang="en-US"/>
              <a:t>flooding phase:</a:t>
            </a:r>
          </a:p>
          <a:p>
            <a:pPr eaLnBrk="1" hangingPunct="1"/>
            <a:r>
              <a:rPr lang="en-US"/>
              <a:t>     7.5 g calculated;</a:t>
            </a:r>
          </a:p>
          <a:p>
            <a:pPr eaLnBrk="1" hangingPunct="1"/>
            <a:r>
              <a:rPr lang="en-US"/>
              <a:t>     86 g measured.</a:t>
            </a:r>
          </a:p>
          <a:p>
            <a:pPr eaLnBrk="1" hangingPunct="1">
              <a:buFontTx/>
              <a:buChar char="-"/>
            </a:pPr>
            <a:endParaRPr lang="en-US"/>
          </a:p>
          <a:p>
            <a:pPr eaLnBrk="1" hangingPunct="1"/>
            <a:r>
              <a:rPr lang="en-US"/>
              <a:t>     </a:t>
            </a: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2800" dirty="0" smtClean="0"/>
              <a:t>SF4 posttest calculations with SOCRAT (IBRAE RAN team) against experimental data. </a:t>
            </a:r>
            <a:br>
              <a:rPr lang="en-US" sz="2800" dirty="0" smtClean="0"/>
            </a:br>
            <a:endParaRPr lang="ru-RU" sz="2800" dirty="0"/>
          </a:p>
        </p:txBody>
      </p:sp>
      <p:pic>
        <p:nvPicPr>
          <p:cNvPr id="18435" name="Picture 2" descr="nodal_socrat_SF4_postt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163" y="1376363"/>
            <a:ext cx="283527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5"/>
          <p:cNvSpPr txBox="1">
            <a:spLocks noChangeArrowheads="1"/>
          </p:cNvSpPr>
          <p:nvPr/>
        </p:nvSpPr>
        <p:spPr bwMode="auto">
          <a:xfrm>
            <a:off x="3779838" y="1233488"/>
            <a:ext cx="4932362"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i="1"/>
              <a:t>Initial and boundary conditions:</a:t>
            </a:r>
          </a:p>
          <a:p>
            <a:pPr eaLnBrk="1" hangingPunct="1">
              <a:buFont typeface="Arial" charset="0"/>
              <a:buChar char="•"/>
            </a:pPr>
            <a:r>
              <a:rPr lang="en-US"/>
              <a:t>Steam, argon and air flowrate as in the test</a:t>
            </a:r>
          </a:p>
          <a:p>
            <a:pPr eaLnBrk="1" hangingPunct="1">
              <a:buFont typeface="Arial" charset="0"/>
              <a:buChar char="•"/>
            </a:pPr>
            <a:r>
              <a:rPr lang="en-US"/>
              <a:t>Electrical power as in the test</a:t>
            </a:r>
          </a:p>
          <a:p>
            <a:pPr eaLnBrk="1" hangingPunct="1">
              <a:buFont typeface="Arial" charset="0"/>
              <a:buChar char="•"/>
            </a:pPr>
            <a:r>
              <a:rPr lang="en-US"/>
              <a:t>Cooling jacket water flowrate as in the test</a:t>
            </a:r>
          </a:p>
          <a:p>
            <a:pPr eaLnBrk="1" hangingPunct="1"/>
            <a:r>
              <a:rPr lang="en-US" i="1"/>
              <a:t>Modification in nodalization scheme:</a:t>
            </a:r>
          </a:p>
          <a:p>
            <a:pPr eaLnBrk="1" hangingPunct="1">
              <a:buFont typeface="Arial" charset="0"/>
              <a:buChar char="•"/>
            </a:pPr>
            <a:r>
              <a:rPr lang="en-US"/>
              <a:t>Detailed simulation of pipe line from </a:t>
            </a:r>
            <a:r>
              <a:rPr lang="en-GB"/>
              <a:t>outlet to hydrogen measurement device location </a:t>
            </a:r>
            <a:r>
              <a:rPr lang="en-US"/>
              <a:t>with assumption of perfect condense capability to estimate if significant hydrogen release at flood phase could lead to sharp pressure increase. </a:t>
            </a:r>
          </a:p>
          <a:p>
            <a:pPr eaLnBrk="1" hangingPunct="1">
              <a:buFont typeface="Arial" charset="0"/>
              <a:buChar char="•"/>
            </a:pPr>
            <a:endParaRPr lang="en-US"/>
          </a:p>
          <a:p>
            <a:pPr eaLnBrk="1" hangingPunct="1">
              <a:buFont typeface="Arial" charset="0"/>
              <a:buChar char="•"/>
            </a:pPr>
            <a:endParaRPr lang="ru-RU"/>
          </a:p>
        </p:txBody>
      </p:sp>
      <p:pic>
        <p:nvPicPr>
          <p:cNvPr id="18437" name="Picture 7" descr="press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9950" y="4121150"/>
            <a:ext cx="37226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2800" dirty="0" smtClean="0"/>
              <a:t>SF4 posttest calculations with SOCRAT against experimental data. Cladding temperature. “Steam” phases</a:t>
            </a:r>
            <a:endParaRPr lang="ru-RU" sz="2800" dirty="0"/>
          </a:p>
        </p:txBody>
      </p:sp>
      <p:sp>
        <p:nvSpPr>
          <p:cNvPr id="19459" name="TextBox 12"/>
          <p:cNvSpPr txBox="1">
            <a:spLocks noChangeArrowheads="1"/>
          </p:cNvSpPr>
          <p:nvPr/>
        </p:nvSpPr>
        <p:spPr bwMode="auto">
          <a:xfrm>
            <a:off x="3167063" y="3608388"/>
            <a:ext cx="4752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buFontTx/>
              <a:buChar char="-"/>
            </a:pPr>
            <a:r>
              <a:rPr lang="en-US"/>
              <a:t>Good agreement at “steam” phases </a:t>
            </a:r>
          </a:p>
        </p:txBody>
      </p:sp>
      <p:sp>
        <p:nvSpPr>
          <p:cNvPr id="19460" name="TextBox 9"/>
          <p:cNvSpPr txBox="1">
            <a:spLocks noChangeArrowheads="1"/>
          </p:cNvSpPr>
          <p:nvPr/>
        </p:nvSpPr>
        <p:spPr bwMode="auto">
          <a:xfrm>
            <a:off x="468313" y="6381750"/>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sz="1000"/>
              <a:t>Cladding  temperature profile towards the end of preoxidation phase</a:t>
            </a:r>
            <a:endParaRPr lang="ru-RU" sz="1000"/>
          </a:p>
        </p:txBody>
      </p:sp>
      <p:pic>
        <p:nvPicPr>
          <p:cNvPr id="19461" name="Picture 10" descr="Tcl_0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38" y="1292225"/>
            <a:ext cx="28813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1" descr="_Tcl2_139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263" y="3284538"/>
            <a:ext cx="25209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2" descr="Tcl_11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725" y="1268413"/>
            <a:ext cx="341947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3" descr="Tcl_12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725" y="4013200"/>
            <a:ext cx="343693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2800" dirty="0" smtClean="0"/>
              <a:t>SF4 posttest calculations with SOCRAT against experimental data. Hydrogen generation. “Steam” phases </a:t>
            </a:r>
            <a:endParaRPr lang="ru-RU" sz="2800" dirty="0"/>
          </a:p>
        </p:txBody>
      </p:sp>
      <p:sp>
        <p:nvSpPr>
          <p:cNvPr id="3" name="Содержимое 2"/>
          <p:cNvSpPr>
            <a:spLocks noGrp="1"/>
          </p:cNvSpPr>
          <p:nvPr>
            <p:ph idx="1"/>
          </p:nvPr>
        </p:nvSpPr>
        <p:spPr/>
        <p:txBody>
          <a:bodyPr/>
          <a:lstStyle/>
          <a:p>
            <a:pPr>
              <a:defRPr/>
            </a:pPr>
            <a:endParaRPr lang="ru-RU" dirty="0"/>
          </a:p>
        </p:txBody>
      </p:sp>
      <p:sp>
        <p:nvSpPr>
          <p:cNvPr id="20484" name="TextBox 5"/>
          <p:cNvSpPr txBox="1">
            <a:spLocks noChangeArrowheads="1"/>
          </p:cNvSpPr>
          <p:nvPr/>
        </p:nvSpPr>
        <p:spPr bwMode="auto">
          <a:xfrm>
            <a:off x="5724525" y="1952625"/>
            <a:ext cx="25923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buFont typeface="Arial" charset="0"/>
              <a:buChar char="•"/>
            </a:pPr>
            <a:r>
              <a:rPr lang="en-US"/>
              <a:t>21.8 g calculated</a:t>
            </a:r>
          </a:p>
          <a:p>
            <a:pPr eaLnBrk="1" hangingPunct="1">
              <a:buFont typeface="Arial" charset="0"/>
              <a:buChar char="•"/>
            </a:pPr>
            <a:r>
              <a:rPr lang="en-US"/>
              <a:t> 21.8 g measured</a:t>
            </a:r>
          </a:p>
          <a:p>
            <a:pPr eaLnBrk="1" hangingPunct="1">
              <a:buFont typeface="Arial" charset="0"/>
              <a:buChar char="•"/>
            </a:pPr>
            <a:endParaRPr lang="en-US"/>
          </a:p>
          <a:p>
            <a:pPr eaLnBrk="1" hangingPunct="1"/>
            <a:endParaRPr lang="en-US"/>
          </a:p>
          <a:p>
            <a:pPr eaLnBrk="1" hangingPunct="1"/>
            <a:r>
              <a:rPr lang="en-US"/>
              <a:t>     </a:t>
            </a:r>
            <a:endParaRPr lang="ru-RU"/>
          </a:p>
        </p:txBody>
      </p:sp>
      <p:pic>
        <p:nvPicPr>
          <p:cNvPr id="20485" name="Picture 8" descr="Gh2_o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2276475"/>
            <a:ext cx="38496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descr="MH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00" y="3284538"/>
            <a:ext cx="3636963"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2800" dirty="0" smtClean="0"/>
              <a:t>SF4 posttest calculations with SOCRAT against experimental data. Cladding temperature. </a:t>
            </a:r>
            <a:br>
              <a:rPr lang="en-US" sz="2800" dirty="0" smtClean="0"/>
            </a:br>
            <a:r>
              <a:rPr lang="en-US" sz="2800" dirty="0" smtClean="0"/>
              <a:t>Flood phase</a:t>
            </a:r>
            <a:endParaRPr lang="ru-RU" sz="2800" dirty="0"/>
          </a:p>
        </p:txBody>
      </p:sp>
      <p:sp>
        <p:nvSpPr>
          <p:cNvPr id="21507" name="TextBox 11"/>
          <p:cNvSpPr txBox="1">
            <a:spLocks noChangeArrowheads="1"/>
          </p:cNvSpPr>
          <p:nvPr/>
        </p:nvSpPr>
        <p:spPr bwMode="auto">
          <a:xfrm>
            <a:off x="4751388" y="6211888"/>
            <a:ext cx="3851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a:t>Cladding temperature profile before flood onset </a:t>
            </a:r>
            <a:endParaRPr lang="ru-RU"/>
          </a:p>
        </p:txBody>
      </p:sp>
      <p:pic>
        <p:nvPicPr>
          <p:cNvPr id="21508" name="Picture 10" descr="MH2_17000-18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4168775"/>
            <a:ext cx="37084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1" descr="_Tcl2_ai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00" y="2312988"/>
            <a:ext cx="3138488"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 y="1520825"/>
            <a:ext cx="37084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rrowheads="1"/>
          </p:cNvSpPr>
          <p:nvPr>
            <p:ph type="title"/>
          </p:nvPr>
        </p:nvSpPr>
        <p:spPr/>
        <p:txBody>
          <a:bodyPr/>
          <a:lstStyle/>
          <a:p>
            <a:pPr eaLnBrk="1" hangingPunct="1">
              <a:defRPr/>
            </a:pPr>
            <a:r>
              <a:rPr lang="en-US" sz="3600" dirty="0" smtClean="0"/>
              <a:t>Used codes and participants</a:t>
            </a:r>
            <a:br>
              <a:rPr lang="en-US" sz="3600" dirty="0" smtClean="0"/>
            </a:br>
            <a:r>
              <a:rPr lang="en-US" sz="3600" dirty="0" smtClean="0"/>
              <a:t>(pretest calculations)</a:t>
            </a:r>
            <a:endParaRPr lang="ru-RU" sz="3600" dirty="0" smtClean="0"/>
          </a:p>
        </p:txBody>
      </p:sp>
      <p:sp>
        <p:nvSpPr>
          <p:cNvPr id="850947" name="Rectangle 3"/>
          <p:cNvSpPr>
            <a:spLocks noGrp="1" noChangeArrowheads="1"/>
          </p:cNvSpPr>
          <p:nvPr>
            <p:ph type="body" idx="1"/>
          </p:nvPr>
        </p:nvSpPr>
        <p:spPr/>
        <p:txBody>
          <a:bodyPr/>
          <a:lstStyle/>
          <a:p>
            <a:pPr eaLnBrk="1" hangingPunct="1">
              <a:defRPr/>
            </a:pPr>
            <a:r>
              <a:rPr lang="en-US" dirty="0" smtClean="0">
                <a:effectLst>
                  <a:outerShdw blurRad="38100" dist="38100" dir="2700000" algn="tl">
                    <a:srgbClr val="C0C0C0"/>
                  </a:outerShdw>
                </a:effectLst>
              </a:rPr>
              <a:t>SOCRAT – IBRAE</a:t>
            </a:r>
          </a:p>
          <a:p>
            <a:pPr eaLnBrk="1" hangingPunct="1">
              <a:defRPr/>
            </a:pPr>
            <a:r>
              <a:rPr lang="en-US" dirty="0" smtClean="0">
                <a:effectLst>
                  <a:outerShdw blurRad="38100" dist="38100" dir="2700000" algn="tl">
                    <a:srgbClr val="C0C0C0"/>
                  </a:outerShdw>
                </a:effectLst>
              </a:rPr>
              <a:t>ICARE/CATHARE – NSI RRC KI-IRSN</a:t>
            </a:r>
          </a:p>
          <a:p>
            <a:pPr eaLnBrk="1" hangingPunct="1">
              <a:defRPr/>
            </a:pPr>
            <a:r>
              <a:rPr lang="en-US" dirty="0" smtClean="0">
                <a:effectLst>
                  <a:outerShdw blurRad="38100" dist="38100" dir="2700000" algn="tl">
                    <a:srgbClr val="C0C0C0"/>
                  </a:outerShdw>
                </a:effectLst>
              </a:rPr>
              <a:t>ATHLET-CD 	– GRS</a:t>
            </a:r>
          </a:p>
          <a:p>
            <a:pPr eaLnBrk="1" hangingPunct="1">
              <a:defRPr/>
            </a:pPr>
            <a:r>
              <a:rPr lang="en-GB" altLang="ja-JP" dirty="0" smtClean="0">
                <a:effectLst>
                  <a:outerShdw blurRad="38100" dist="38100" dir="2700000" algn="tl">
                    <a:srgbClr val="C0C0C0"/>
                  </a:outerShdw>
                </a:effectLst>
                <a:ea typeface="ＭＳ Ｐゴシック" pitchFamily="34" charset="-128"/>
              </a:rPr>
              <a:t>RELAP</a:t>
            </a:r>
            <a:r>
              <a:rPr lang="ru-RU" altLang="ja-JP" dirty="0" smtClean="0">
                <a:effectLst>
                  <a:outerShdw blurRad="38100" dist="38100" dir="2700000" algn="tl">
                    <a:srgbClr val="C0C0C0"/>
                  </a:outerShdw>
                </a:effectLst>
              </a:rPr>
              <a:t>/</a:t>
            </a:r>
            <a:r>
              <a:rPr lang="en-GB" altLang="ja-JP" dirty="0" smtClean="0">
                <a:effectLst>
                  <a:outerShdw blurRad="38100" dist="38100" dir="2700000" algn="tl">
                    <a:srgbClr val="C0C0C0"/>
                  </a:outerShdw>
                </a:effectLst>
                <a:ea typeface="ＭＳ Ｐゴシック" pitchFamily="34" charset="-128"/>
              </a:rPr>
              <a:t>SCDAPSIM MOD</a:t>
            </a:r>
            <a:r>
              <a:rPr lang="ru-RU" altLang="ja-JP" dirty="0" smtClean="0">
                <a:effectLst>
                  <a:outerShdw blurRad="38100" dist="38100" dir="2700000" algn="tl">
                    <a:srgbClr val="C0C0C0"/>
                  </a:outerShdw>
                </a:effectLst>
              </a:rPr>
              <a:t>3.2 (</a:t>
            </a:r>
            <a:r>
              <a:rPr lang="en-GB" altLang="ja-JP" dirty="0" smtClean="0">
                <a:effectLst>
                  <a:outerShdw blurRad="38100" dist="38100" dir="2700000" algn="tl">
                    <a:srgbClr val="C0C0C0"/>
                  </a:outerShdw>
                </a:effectLst>
                <a:ea typeface="ＭＳ Ｐゴシック" pitchFamily="34" charset="-128"/>
              </a:rPr>
              <a:t>RELAP</a:t>
            </a:r>
            <a:r>
              <a:rPr lang="ru-RU" altLang="ja-JP" dirty="0" smtClean="0">
                <a:effectLst>
                  <a:outerShdw blurRad="38100" dist="38100" dir="2700000" algn="tl">
                    <a:srgbClr val="C0C0C0"/>
                  </a:outerShdw>
                </a:effectLst>
              </a:rPr>
              <a:t>)</a:t>
            </a:r>
            <a:r>
              <a:rPr lang="en-US" altLang="ja-JP" dirty="0" smtClean="0">
                <a:effectLst>
                  <a:outerShdw blurRad="38100" dist="38100" dir="2700000" algn="tl">
                    <a:srgbClr val="C0C0C0"/>
                  </a:outerShdw>
                </a:effectLst>
                <a:ea typeface="ＭＳ Ｐゴシック" pitchFamily="34" charset="-128"/>
              </a:rPr>
              <a:t> </a:t>
            </a:r>
            <a:r>
              <a:rPr lang="en-US" dirty="0" smtClean="0">
                <a:effectLst>
                  <a:outerShdw blurRad="38100" dist="38100" dir="2700000" algn="tl">
                    <a:srgbClr val="C0C0C0"/>
                  </a:outerShdw>
                </a:effectLst>
              </a:rPr>
              <a:t>–  OKB “GIDROPRESS”</a:t>
            </a:r>
            <a:r>
              <a:rPr lang="ru-RU" dirty="0" smtClean="0">
                <a:effectLst>
                  <a:outerShdw blurRad="38100" dist="38100" dir="2700000" algn="tl">
                    <a:srgbClr val="C0C0C0"/>
                  </a:outerShdw>
                </a:effectLst>
              </a:rPr>
              <a:t> </a:t>
            </a:r>
            <a:endParaRPr lang="en-US" dirty="0" smtClean="0">
              <a:effectLst>
                <a:outerShdw blurRad="38100" dist="38100" dir="2700000" algn="tl">
                  <a:srgbClr val="C0C0C0"/>
                </a:outerShdw>
              </a:effectLst>
            </a:endParaRPr>
          </a:p>
          <a:p>
            <a:pPr eaLnBrk="1" hangingPunct="1">
              <a:defRPr/>
            </a:pPr>
            <a:r>
              <a:rPr lang="en-US" dirty="0" smtClean="0">
                <a:effectLst>
                  <a:outerShdw blurRad="38100" dist="38100" dir="2700000" algn="tl">
                    <a:srgbClr val="C0C0C0"/>
                  </a:outerShdw>
                </a:effectLst>
              </a:rPr>
              <a:t>MAAP4 	– </a:t>
            </a:r>
            <a:r>
              <a:rPr lang="en-US" dirty="0" err="1" smtClean="0">
                <a:effectLst>
                  <a:outerShdw blurRad="38100" dist="38100" dir="2700000" algn="tl">
                    <a:srgbClr val="C0C0C0"/>
                  </a:outerShdw>
                </a:effectLst>
              </a:rPr>
              <a:t>EdF</a:t>
            </a:r>
            <a:endParaRPr lang="en-US" dirty="0" smtClean="0">
              <a:effectLst>
                <a:outerShdw blurRad="38100" dist="38100" dir="2700000" algn="tl">
                  <a:srgbClr val="C0C0C0"/>
                </a:outerShdw>
              </a:effectLst>
            </a:endParaRPr>
          </a:p>
          <a:p>
            <a:pPr eaLnBrk="1" hangingPunct="1">
              <a:defRPr/>
            </a:pPr>
            <a:r>
              <a:rPr lang="en-GB" altLang="ja-JP" dirty="0" smtClean="0">
                <a:effectLst>
                  <a:outerShdw blurRad="38100" dist="38100" dir="2700000" algn="tl">
                    <a:srgbClr val="C0C0C0"/>
                  </a:outerShdw>
                </a:effectLst>
                <a:ea typeface="ＭＳ Ｐゴシック" pitchFamily="34" charset="-128"/>
              </a:rPr>
              <a:t>SCDAP/RELAP</a:t>
            </a:r>
            <a:r>
              <a:rPr lang="ru-RU" altLang="ja-JP" dirty="0" smtClean="0">
                <a:effectLst>
                  <a:outerShdw blurRad="38100" dist="38100" dir="2700000" algn="tl">
                    <a:srgbClr val="C0C0C0"/>
                  </a:outerShdw>
                </a:effectLst>
              </a:rPr>
              <a:t>/</a:t>
            </a:r>
            <a:r>
              <a:rPr lang="en-GB" altLang="ja-JP" dirty="0" smtClean="0">
                <a:effectLst>
                  <a:outerShdw blurRad="38100" dist="38100" dir="2700000" algn="tl">
                    <a:srgbClr val="C0C0C0"/>
                  </a:outerShdw>
                </a:effectLst>
                <a:ea typeface="ＭＳ Ｐゴシック" pitchFamily="34" charset="-128"/>
              </a:rPr>
              <a:t>IRS </a:t>
            </a:r>
            <a:r>
              <a:rPr lang="ru-RU" altLang="ja-JP" dirty="0" smtClean="0">
                <a:effectLst>
                  <a:outerShdw blurRad="38100" dist="38100" dir="2700000" algn="tl">
                    <a:srgbClr val="C0C0C0"/>
                  </a:outerShdw>
                </a:effectLst>
              </a:rPr>
              <a:t>(</a:t>
            </a:r>
            <a:r>
              <a:rPr lang="en-GB" altLang="ja-JP" dirty="0" smtClean="0">
                <a:effectLst>
                  <a:outerShdw blurRad="38100" dist="38100" dir="2700000" algn="tl">
                    <a:srgbClr val="C0C0C0"/>
                  </a:outerShdw>
                </a:effectLst>
                <a:ea typeface="ＭＳ Ｐゴシック" pitchFamily="34" charset="-128"/>
              </a:rPr>
              <a:t>RELAP/IRS</a:t>
            </a:r>
            <a:r>
              <a:rPr lang="ru-RU" altLang="ja-JP" dirty="0" smtClean="0">
                <a:effectLst>
                  <a:outerShdw blurRad="38100" dist="38100" dir="2700000" algn="tl">
                    <a:srgbClr val="C0C0C0"/>
                  </a:outerShdw>
                </a:effectLst>
              </a:rPr>
              <a:t>)</a:t>
            </a:r>
            <a:r>
              <a:rPr lang="en-US" altLang="ja-JP" dirty="0" smtClean="0">
                <a:effectLst>
                  <a:outerShdw blurRad="38100" dist="38100" dir="2700000" algn="tl">
                    <a:srgbClr val="C0C0C0"/>
                  </a:outerShdw>
                </a:effectLst>
                <a:ea typeface="ＭＳ Ｐゴシック" pitchFamily="34" charset="-128"/>
              </a:rPr>
              <a:t> </a:t>
            </a:r>
            <a:r>
              <a:rPr lang="en-US" dirty="0" smtClean="0">
                <a:effectLst>
                  <a:outerShdw blurRad="38100" dist="38100" dir="2700000" algn="tl">
                    <a:srgbClr val="C0C0C0"/>
                  </a:outerShdw>
                </a:effectLst>
              </a:rPr>
              <a:t>– PSI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Rot="1" noChangeArrowheads="1"/>
          </p:cNvSpPr>
          <p:nvPr>
            <p:ph type="title"/>
          </p:nvPr>
        </p:nvSpPr>
        <p:spPr/>
        <p:txBody>
          <a:bodyPr/>
          <a:lstStyle/>
          <a:p>
            <a:pPr eaLnBrk="1" hangingPunct="1">
              <a:defRPr/>
            </a:pPr>
            <a:r>
              <a:rPr lang="en-US" sz="3200" dirty="0" smtClean="0"/>
              <a:t>Main outcomes </a:t>
            </a:r>
            <a:endParaRPr lang="ru-RU" sz="3200" dirty="0" smtClean="0"/>
          </a:p>
        </p:txBody>
      </p:sp>
      <p:sp>
        <p:nvSpPr>
          <p:cNvPr id="864259" name="Rectangle 3"/>
          <p:cNvSpPr>
            <a:spLocks noGrp="1" noChangeArrowheads="1"/>
          </p:cNvSpPr>
          <p:nvPr>
            <p:ph type="body" idx="1"/>
          </p:nvPr>
        </p:nvSpPr>
        <p:spPr>
          <a:xfrm>
            <a:off x="457200" y="1160463"/>
            <a:ext cx="8229600" cy="4965700"/>
          </a:xfrm>
        </p:spPr>
        <p:txBody>
          <a:bodyPr/>
          <a:lstStyle/>
          <a:p>
            <a:pPr eaLnBrk="1" hangingPunct="1">
              <a:defRPr/>
            </a:pPr>
            <a:r>
              <a:rPr lang="en-US" sz="2400" dirty="0" smtClean="0"/>
              <a:t>SF4 pretest calculations are in a good coincidence with measured data except flooding phase.</a:t>
            </a:r>
          </a:p>
          <a:p>
            <a:pPr eaLnBrk="1" hangingPunct="1">
              <a:defRPr/>
            </a:pPr>
            <a:r>
              <a:rPr lang="en-US" sz="2400" dirty="0" smtClean="0"/>
              <a:t>Hot spot location before flood onset was predicted over rather extended zone 500-800 mm. Most codes predicted the elevation of 500-550 mm to be the hottest zone before flood onset. It agrees with measured data (500 mm).</a:t>
            </a:r>
          </a:p>
          <a:p>
            <a:pPr eaLnBrk="1" hangingPunct="1">
              <a:defRPr/>
            </a:pPr>
            <a:r>
              <a:rPr lang="en-US" sz="2400" dirty="0" smtClean="0"/>
              <a:t>Slight melting at the elevation of  400 mm but intact geometry at flood phase could be expected from pretest calculations. </a:t>
            </a:r>
          </a:p>
          <a:p>
            <a:pPr eaLnBrk="1" hangingPunct="1">
              <a:defRPr/>
            </a:pPr>
            <a:r>
              <a:rPr lang="en-US" sz="2400" dirty="0" smtClean="0"/>
              <a:t>Calculated (pretest) and measured temperature histories at flood stage are different. Posttest calculations are needed to interpret the obtained experimental results. </a:t>
            </a:r>
          </a:p>
          <a:p>
            <a:pPr eaLnBrk="1" hangingPunct="1">
              <a:defRPr/>
            </a:pPr>
            <a:endParaRPr lang="en-US" sz="2800" dirty="0" smtClean="0"/>
          </a:p>
          <a:p>
            <a:pPr eaLnBrk="1" hangingPunct="1">
              <a:defRPr/>
            </a:pPr>
            <a:endParaRPr lang="en-US" sz="2800" dirty="0" smtClean="0"/>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Rot="1" noChangeArrowheads="1"/>
          </p:cNvSpPr>
          <p:nvPr>
            <p:ph type="title"/>
          </p:nvPr>
        </p:nvSpPr>
        <p:spPr/>
        <p:txBody>
          <a:bodyPr/>
          <a:lstStyle/>
          <a:p>
            <a:pPr eaLnBrk="1" hangingPunct="1">
              <a:defRPr/>
            </a:pPr>
            <a:r>
              <a:rPr lang="en-US" sz="3200" smtClean="0"/>
              <a:t>Main outcomes</a:t>
            </a:r>
            <a:endParaRPr lang="ru-RU" sz="3200" smtClean="0"/>
          </a:p>
        </p:txBody>
      </p:sp>
      <p:sp>
        <p:nvSpPr>
          <p:cNvPr id="864259" name="Rectangle 3"/>
          <p:cNvSpPr>
            <a:spLocks noGrp="1" noChangeArrowheads="1"/>
          </p:cNvSpPr>
          <p:nvPr>
            <p:ph type="body" idx="1"/>
          </p:nvPr>
        </p:nvSpPr>
        <p:spPr>
          <a:xfrm>
            <a:off x="457200" y="1341438"/>
            <a:ext cx="8229600" cy="4784725"/>
          </a:xfrm>
        </p:spPr>
        <p:txBody>
          <a:bodyPr/>
          <a:lstStyle/>
          <a:p>
            <a:pPr eaLnBrk="1" hangingPunct="1">
              <a:defRPr/>
            </a:pPr>
            <a:endParaRPr lang="en-US" sz="2400" dirty="0" smtClean="0"/>
          </a:p>
          <a:p>
            <a:pPr>
              <a:defRPr/>
            </a:pPr>
            <a:r>
              <a:rPr lang="en-US" sz="2400" dirty="0" smtClean="0"/>
              <a:t>SF4 posttest analysis with ICARE/CATHARE code indicates  slight melting of 450-550 mm elevations but intact geometry is maintained.</a:t>
            </a:r>
          </a:p>
          <a:p>
            <a:pPr>
              <a:defRPr/>
            </a:pPr>
            <a:r>
              <a:rPr lang="en-US" sz="2400" dirty="0" smtClean="0"/>
              <a:t>Posttest analysis with SOCRAT code (no air oxidation model) indicates that high system pressure and reduction of water injection in the bundle at flood phase might be caused by design features of PARAMETER facility rather than processes occurring  in the test section.</a:t>
            </a:r>
          </a:p>
          <a:p>
            <a:pPr>
              <a:buFontTx/>
              <a:buChar char="-"/>
              <a:defRPr/>
            </a:pPr>
            <a:endParaRPr lang="en-US" sz="2400" dirty="0" smtClean="0"/>
          </a:p>
          <a:p>
            <a:pPr eaLnBrk="1" hangingPunct="1">
              <a:buFont typeface="Wingdings" pitchFamily="2" charset="2"/>
              <a:buNone/>
              <a:defRPr/>
            </a:pPr>
            <a:endParaRPr lang="en-US" sz="2400"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effectLst>
                  <a:outerShdw blurRad="38100" dist="38100" dir="2700000" algn="tl">
                    <a:srgbClr val="C0C0C0"/>
                  </a:outerShdw>
                </a:effectLst>
              </a:rPr>
              <a:t>Acknowledgement</a:t>
            </a:r>
            <a:endParaRPr lang="ru-RU" dirty="0"/>
          </a:p>
        </p:txBody>
      </p:sp>
      <p:sp>
        <p:nvSpPr>
          <p:cNvPr id="3" name="Содержимое 2"/>
          <p:cNvSpPr>
            <a:spLocks noGrp="1"/>
          </p:cNvSpPr>
          <p:nvPr>
            <p:ph idx="1"/>
          </p:nvPr>
        </p:nvSpPr>
        <p:spPr/>
        <p:txBody>
          <a:bodyPr/>
          <a:lstStyle/>
          <a:p>
            <a:pPr eaLnBrk="1" hangingPunct="1">
              <a:lnSpc>
                <a:spcPct val="90000"/>
              </a:lnSpc>
              <a:defRPr/>
            </a:pPr>
            <a:r>
              <a:rPr lang="en-GB" altLang="ja-JP" dirty="0" smtClean="0">
                <a:ea typeface="ＭＳ Ｐゴシック" pitchFamily="34" charset="-128"/>
              </a:rPr>
              <a:t>J. </a:t>
            </a:r>
            <a:r>
              <a:rPr lang="en-GB" altLang="ja-JP" dirty="0" err="1" smtClean="0">
                <a:ea typeface="ＭＳ Ｐゴシック" pitchFamily="34" charset="-128"/>
              </a:rPr>
              <a:t>Burchley</a:t>
            </a:r>
            <a:r>
              <a:rPr lang="en-US" altLang="ja-JP" dirty="0" smtClean="0">
                <a:ea typeface="ＭＳ Ｐゴシック" pitchFamily="34" charset="-128"/>
              </a:rPr>
              <a:t> (</a:t>
            </a:r>
            <a:r>
              <a:rPr lang="en-US" dirty="0" smtClean="0"/>
              <a:t>PSI</a:t>
            </a:r>
            <a:r>
              <a:rPr lang="en-GB" dirty="0" smtClean="0"/>
              <a:t>)</a:t>
            </a:r>
          </a:p>
          <a:p>
            <a:pPr eaLnBrk="1" hangingPunct="1">
              <a:lnSpc>
                <a:spcPct val="90000"/>
              </a:lnSpc>
              <a:defRPr/>
            </a:pPr>
            <a:r>
              <a:rPr lang="en-GB" dirty="0" smtClean="0"/>
              <a:t>Ch. </a:t>
            </a:r>
            <a:r>
              <a:rPr lang="en-GB" dirty="0" err="1" smtClean="0"/>
              <a:t>Bals</a:t>
            </a:r>
            <a:r>
              <a:rPr lang="en-GB" dirty="0" smtClean="0"/>
              <a:t> </a:t>
            </a:r>
            <a:r>
              <a:rPr lang="en-US" dirty="0" smtClean="0"/>
              <a:t>(GRS) </a:t>
            </a:r>
          </a:p>
          <a:p>
            <a:pPr eaLnBrk="1" hangingPunct="1">
              <a:lnSpc>
                <a:spcPct val="90000"/>
              </a:lnSpc>
              <a:defRPr/>
            </a:pPr>
            <a:r>
              <a:rPr lang="en-US" dirty="0" smtClean="0"/>
              <a:t>E. </a:t>
            </a:r>
            <a:r>
              <a:rPr lang="en-US" dirty="0" err="1" smtClean="0"/>
              <a:t>Beuzet</a:t>
            </a:r>
            <a:r>
              <a:rPr lang="en-US" dirty="0" smtClean="0"/>
              <a:t>, J.-S. </a:t>
            </a:r>
            <a:r>
              <a:rPr lang="en-US" dirty="0" err="1" smtClean="0"/>
              <a:t>Lamy</a:t>
            </a:r>
            <a:r>
              <a:rPr lang="en-US" dirty="0" smtClean="0"/>
              <a:t> (</a:t>
            </a:r>
            <a:r>
              <a:rPr lang="en-US" dirty="0" err="1" smtClean="0"/>
              <a:t>EdF</a:t>
            </a:r>
            <a:r>
              <a:rPr lang="en-US" dirty="0" smtClean="0"/>
              <a:t>) </a:t>
            </a:r>
          </a:p>
          <a:p>
            <a:pPr>
              <a:defRPr/>
            </a:pPr>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5163" y="361950"/>
            <a:ext cx="8229600" cy="1143000"/>
          </a:xfrm>
        </p:spPr>
        <p:txBody>
          <a:bodyPr/>
          <a:lstStyle/>
          <a:p>
            <a:pPr eaLnBrk="1" hangingPunct="1">
              <a:defRPr/>
            </a:pPr>
            <a:r>
              <a:rPr lang="en-US" dirty="0" smtClean="0"/>
              <a:t>SF4 test scenario</a:t>
            </a:r>
            <a:endParaRPr lang="ru-RU" sz="2400" dirty="0" smtClean="0"/>
          </a:p>
        </p:txBody>
      </p:sp>
      <p:pic>
        <p:nvPicPr>
          <p:cNvPr id="5123" name="Picture 11" descr="scen_sf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82600" y="1274763"/>
            <a:ext cx="3563938" cy="4525962"/>
          </a:xfrm>
          <a:solidFill>
            <a:schemeClr val="tx1"/>
          </a:solidFill>
        </p:spPr>
      </p:pic>
      <p:pic>
        <p:nvPicPr>
          <p:cNvPr id="5124" name="Picture 12" descr="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3388" y="1316038"/>
            <a:ext cx="3959225" cy="26971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5" name="TextBox 7"/>
          <p:cNvSpPr txBox="1">
            <a:spLocks noChangeArrowheads="1"/>
          </p:cNvSpPr>
          <p:nvPr/>
        </p:nvSpPr>
        <p:spPr bwMode="auto">
          <a:xfrm>
            <a:off x="4206875" y="3995738"/>
            <a:ext cx="47466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b="0"/>
              <a:t>Agreed parameters and conditions:</a:t>
            </a:r>
          </a:p>
          <a:p>
            <a:pPr eaLnBrk="1" hangingPunct="1">
              <a:buFont typeface="Arial" charset="0"/>
              <a:buChar char="•"/>
            </a:pPr>
            <a:r>
              <a:rPr lang="en-US" b="0"/>
              <a:t>Oxide scale thickness – </a:t>
            </a:r>
            <a:r>
              <a:rPr lang="ru-RU" b="0"/>
              <a:t>3</a:t>
            </a:r>
            <a:r>
              <a:rPr lang="en-US" b="0"/>
              <a:t>00 µm (</a:t>
            </a:r>
            <a:r>
              <a:rPr lang="en-US" b="0">
                <a:latin typeface="Times New Roman" pitchFamily="18" charset="0"/>
                <a:cs typeface="Times New Roman" pitchFamily="18" charset="0"/>
              </a:rPr>
              <a:t>~</a:t>
            </a:r>
            <a:r>
              <a:rPr lang="en-US" b="0"/>
              <a:t>514 µm in QUENCH-10)</a:t>
            </a:r>
          </a:p>
          <a:p>
            <a:pPr eaLnBrk="1" hangingPunct="1">
              <a:buFont typeface="Arial" charset="0"/>
              <a:buChar char="•"/>
            </a:pPr>
            <a:r>
              <a:rPr lang="en-US" b="0"/>
              <a:t>Cladding temperature before air ingress start – 900</a:t>
            </a:r>
            <a:r>
              <a:rPr lang="en-US" b="0">
                <a:latin typeface="Times New Roman" pitchFamily="18" charset="0"/>
                <a:cs typeface="Times New Roman" pitchFamily="18" charset="0"/>
              </a:rPr>
              <a:t>º</a:t>
            </a:r>
            <a:r>
              <a:rPr lang="en-US" b="0"/>
              <a:t>C (as in QUENCH-10)</a:t>
            </a:r>
          </a:p>
          <a:p>
            <a:pPr eaLnBrk="1" hangingPunct="1">
              <a:buFont typeface="Arial" charset="0"/>
              <a:buChar char="•"/>
            </a:pPr>
            <a:r>
              <a:rPr lang="en-US" b="0"/>
              <a:t>Significant period of oxygen starvation at air ingress phase (about 2 min  in QUENCH-10)</a:t>
            </a:r>
          </a:p>
          <a:p>
            <a:pPr eaLnBrk="1" hangingPunct="1">
              <a:buFont typeface="Arial" charset="0"/>
              <a:buChar char="•"/>
            </a:pPr>
            <a:r>
              <a:rPr lang="en-US" b="0"/>
              <a:t>Target temperature – 1750</a:t>
            </a:r>
            <a:r>
              <a:rPr lang="en-US" b="0">
                <a:latin typeface="Times New Roman" pitchFamily="18" charset="0"/>
                <a:cs typeface="Times New Roman" pitchFamily="18" charset="0"/>
              </a:rPr>
              <a:t>º</a:t>
            </a:r>
            <a:r>
              <a:rPr lang="en-US" b="0"/>
              <a:t>C to avoid significant excursion/degradation during reflood (</a:t>
            </a:r>
            <a:r>
              <a:rPr lang="en-US" b="0">
                <a:latin typeface="Times New Roman" pitchFamily="18" charset="0"/>
                <a:cs typeface="Times New Roman" pitchFamily="18" charset="0"/>
              </a:rPr>
              <a:t>~</a:t>
            </a:r>
            <a:r>
              <a:rPr lang="en-US" b="0"/>
              <a:t>1950</a:t>
            </a:r>
            <a:r>
              <a:rPr lang="en-US" b="0">
                <a:latin typeface="Times New Roman" pitchFamily="18" charset="0"/>
                <a:cs typeface="Times New Roman" pitchFamily="18" charset="0"/>
              </a:rPr>
              <a:t>º</a:t>
            </a:r>
            <a:r>
              <a:rPr lang="en-US" b="0"/>
              <a:t>C in QUENCH-10)</a:t>
            </a:r>
            <a:endParaRPr lang="ru-RU" b="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t>Air oxidation model availability</a:t>
            </a:r>
            <a:endParaRPr lang="ru-RU" dirty="0"/>
          </a:p>
        </p:txBody>
      </p:sp>
      <p:graphicFrame>
        <p:nvGraphicFramePr>
          <p:cNvPr id="4" name="Содержимое 3"/>
          <p:cNvGraphicFramePr>
            <a:graphicFrameLocks noGrp="1"/>
          </p:cNvGraphicFramePr>
          <p:nvPr>
            <p:ph idx="1"/>
          </p:nvPr>
        </p:nvGraphicFramePr>
        <p:xfrm>
          <a:off x="457200" y="1600200"/>
          <a:ext cx="8229600" cy="2865437"/>
        </p:xfrm>
        <a:graphic>
          <a:graphicData uri="http://schemas.openxmlformats.org/drawingml/2006/table">
            <a:tbl>
              <a:tblPr firstRow="1" bandRow="1">
                <a:tableStyleId>{5C22544A-7EE6-4342-B048-85BDC9FD1C3A}</a:tableStyleId>
              </a:tblPr>
              <a:tblGrid>
                <a:gridCol w="2743200"/>
                <a:gridCol w="2743200"/>
                <a:gridCol w="2743200"/>
              </a:tblGrid>
              <a:tr h="640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Arial" charset="0"/>
                        </a:rPr>
                        <a:t>Code</a:t>
                      </a:r>
                      <a:endParaRPr kumimoji="0" lang="ru-RU" sz="1800" b="1" i="0" u="none" strike="noStrike" cap="none" normalizeH="0" baseline="0" dirty="0" smtClean="0">
                        <a:ln>
                          <a:noFill/>
                        </a:ln>
                        <a:solidFill>
                          <a:schemeClr val="tx1"/>
                        </a:solidFill>
                        <a:effectLst/>
                        <a:latin typeface="Arial" charset="0"/>
                      </a:endParaRPr>
                    </a:p>
                    <a:p>
                      <a:endParaRPr lang="ru-RU" sz="1800" dirty="0"/>
                    </a:p>
                  </a:txBody>
                  <a:tcPr marT="45725" marB="45725"/>
                </a:tc>
                <a:tc>
                  <a:txBody>
                    <a:bodyPr/>
                    <a:lstStyle/>
                    <a:p>
                      <a:pPr algn="l"/>
                      <a:r>
                        <a:rPr lang="en-US" sz="1800" b="1" kern="1200" dirty="0" smtClean="0">
                          <a:solidFill>
                            <a:schemeClr val="tx1"/>
                          </a:solidFill>
                          <a:latin typeface="+mn-lt"/>
                          <a:ea typeface="+mn-ea"/>
                          <a:cs typeface="+mn-cs"/>
                        </a:rPr>
                        <a:t>Heat of reaction </a:t>
                      </a:r>
                      <a:endParaRPr lang="ru-RU" sz="1800" dirty="0">
                        <a:solidFill>
                          <a:schemeClr val="tx1"/>
                        </a:solidFill>
                      </a:endParaRPr>
                    </a:p>
                  </a:txBody>
                  <a:tcPr marT="45725" marB="45725"/>
                </a:tc>
                <a:tc>
                  <a:txBody>
                    <a:bodyPr/>
                    <a:lstStyle/>
                    <a:p>
                      <a:r>
                        <a:rPr lang="en-US" sz="1800" b="1" kern="1200" dirty="0" smtClean="0">
                          <a:solidFill>
                            <a:schemeClr val="tx1"/>
                          </a:solidFill>
                          <a:latin typeface="+mn-lt"/>
                          <a:ea typeface="+mn-ea"/>
                          <a:cs typeface="+mn-cs"/>
                        </a:rPr>
                        <a:t>Kinetic </a:t>
                      </a:r>
                      <a:endParaRPr lang="ru-RU" sz="1800" dirty="0">
                        <a:solidFill>
                          <a:schemeClr val="tx1"/>
                        </a:solidFill>
                      </a:endParaRPr>
                    </a:p>
                  </a:txBody>
                  <a:tcPr marT="45725" marB="45725"/>
                </a:tc>
              </a:tr>
              <a:tr h="370881">
                <a:tc>
                  <a:txBody>
                    <a:bodyPr/>
                    <a:lstStyle/>
                    <a:p>
                      <a:r>
                        <a:rPr lang="en-US" sz="1800" kern="1200" dirty="0" smtClean="0">
                          <a:solidFill>
                            <a:schemeClr val="dk1"/>
                          </a:solidFill>
                          <a:latin typeface="+mn-lt"/>
                          <a:ea typeface="+mn-ea"/>
                          <a:cs typeface="+mn-cs"/>
                        </a:rPr>
                        <a:t>SOCRAT </a:t>
                      </a:r>
                      <a:endParaRPr lang="ru-RU" sz="1800" dirty="0"/>
                    </a:p>
                  </a:txBody>
                  <a:tcPr marT="45725" marB="45725"/>
                </a:tc>
                <a:tc>
                  <a:txBody>
                    <a:bodyPr/>
                    <a:lstStyle/>
                    <a:p>
                      <a:r>
                        <a:rPr lang="ru-RU" sz="1800" kern="1200" dirty="0" err="1" smtClean="0">
                          <a:solidFill>
                            <a:schemeClr val="dk1"/>
                          </a:solidFill>
                          <a:latin typeface="+mn-lt"/>
                          <a:ea typeface="+mn-ea"/>
                          <a:cs typeface="+mn-cs"/>
                        </a:rPr>
                        <a:t>√</a:t>
                      </a:r>
                      <a:r>
                        <a:rPr lang="ru-RU" sz="1800" kern="1200" dirty="0" smtClean="0">
                          <a:solidFill>
                            <a:schemeClr val="dk1"/>
                          </a:solidFill>
                          <a:latin typeface="+mn-lt"/>
                          <a:ea typeface="+mn-ea"/>
                          <a:cs typeface="+mn-cs"/>
                        </a:rPr>
                        <a:t> </a:t>
                      </a:r>
                      <a:endParaRPr lang="ru-RU" sz="1800" dirty="0"/>
                    </a:p>
                  </a:txBody>
                  <a:tcPr marT="45725" marB="45725"/>
                </a:tc>
                <a:tc>
                  <a:txBody>
                    <a:bodyPr/>
                    <a:lstStyle/>
                    <a:p>
                      <a:r>
                        <a:rPr lang="en-US" sz="1800" kern="1200" dirty="0" smtClean="0">
                          <a:solidFill>
                            <a:schemeClr val="dk1"/>
                          </a:solidFill>
                          <a:latin typeface="+mn-lt"/>
                          <a:ea typeface="+mn-ea"/>
                          <a:cs typeface="+mn-cs"/>
                        </a:rPr>
                        <a:t>as in steam </a:t>
                      </a:r>
                      <a:endParaRPr lang="ru-RU" sz="1800" dirty="0"/>
                    </a:p>
                  </a:txBody>
                  <a:tcPr marT="45725" marB="45725"/>
                </a:tc>
              </a:tr>
              <a:tr h="370881">
                <a:tc>
                  <a:txBody>
                    <a:bodyPr/>
                    <a:lstStyle/>
                    <a:p>
                      <a:r>
                        <a:rPr lang="en-US" sz="1800" kern="1200" dirty="0" smtClean="0">
                          <a:solidFill>
                            <a:schemeClr val="dk1"/>
                          </a:solidFill>
                          <a:effectLst>
                            <a:outerShdw blurRad="50800" dist="38100" algn="tr" rotWithShape="0">
                              <a:prstClr val="black">
                                <a:alpha val="40000"/>
                              </a:prstClr>
                            </a:outerShdw>
                          </a:effectLst>
                          <a:latin typeface="+mn-lt"/>
                          <a:ea typeface="+mn-ea"/>
                          <a:cs typeface="+mn-cs"/>
                        </a:rPr>
                        <a:t>ICARE/CATHARE </a:t>
                      </a:r>
                      <a:endParaRPr lang="ru-RU" sz="1800" dirty="0"/>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err="1" smtClean="0">
                          <a:solidFill>
                            <a:schemeClr val="dk1"/>
                          </a:solidFill>
                          <a:latin typeface="+mn-lt"/>
                          <a:ea typeface="+mn-ea"/>
                          <a:cs typeface="+mn-cs"/>
                        </a:rPr>
                        <a:t>√</a:t>
                      </a:r>
                      <a:r>
                        <a:rPr lang="ru-RU" sz="1800" kern="1200" dirty="0" smtClean="0">
                          <a:solidFill>
                            <a:schemeClr val="dk1"/>
                          </a:solidFill>
                          <a:latin typeface="+mn-lt"/>
                          <a:ea typeface="+mn-ea"/>
                          <a:cs typeface="+mn-cs"/>
                        </a:rPr>
                        <a:t> </a:t>
                      </a:r>
                      <a:endParaRPr lang="ru-RU" sz="1800" dirty="0" smtClean="0"/>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err="1" smtClean="0">
                          <a:solidFill>
                            <a:schemeClr val="dk1"/>
                          </a:solidFill>
                          <a:latin typeface="+mn-lt"/>
                          <a:ea typeface="+mn-ea"/>
                          <a:cs typeface="+mn-cs"/>
                        </a:rPr>
                        <a:t>√</a:t>
                      </a:r>
                      <a:r>
                        <a:rPr lang="ru-RU" sz="1800" kern="1200" dirty="0" smtClean="0">
                          <a:solidFill>
                            <a:schemeClr val="dk1"/>
                          </a:solidFill>
                          <a:latin typeface="+mn-lt"/>
                          <a:ea typeface="+mn-ea"/>
                          <a:cs typeface="+mn-cs"/>
                        </a:rPr>
                        <a:t> </a:t>
                      </a:r>
                      <a:endParaRPr lang="ru-RU" sz="1800" dirty="0" smtClean="0"/>
                    </a:p>
                  </a:txBody>
                  <a:tcPr marT="45725" marB="45725"/>
                </a:tc>
              </a:tr>
              <a:tr h="370881">
                <a:tc>
                  <a:txBody>
                    <a:bodyPr/>
                    <a:lstStyle/>
                    <a:p>
                      <a:r>
                        <a:rPr lang="en-US" sz="1800" kern="1200" dirty="0" smtClean="0">
                          <a:solidFill>
                            <a:schemeClr val="dk1"/>
                          </a:solidFill>
                          <a:effectLst>
                            <a:outerShdw blurRad="50800" dist="38100" algn="tr" rotWithShape="0">
                              <a:prstClr val="black">
                                <a:alpha val="40000"/>
                              </a:prstClr>
                            </a:outerShdw>
                          </a:effectLst>
                          <a:latin typeface="+mn-lt"/>
                          <a:ea typeface="+mn-ea"/>
                          <a:cs typeface="+mn-cs"/>
                        </a:rPr>
                        <a:t>ATHLET-CD </a:t>
                      </a:r>
                      <a:endParaRPr lang="ru-RU" sz="1800" dirty="0"/>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err="1" smtClean="0">
                          <a:solidFill>
                            <a:schemeClr val="dk1"/>
                          </a:solidFill>
                          <a:latin typeface="+mn-lt"/>
                          <a:ea typeface="+mn-ea"/>
                          <a:cs typeface="+mn-cs"/>
                        </a:rPr>
                        <a:t>√</a:t>
                      </a:r>
                      <a:r>
                        <a:rPr lang="ru-RU" sz="1800" kern="1200" dirty="0" smtClean="0">
                          <a:solidFill>
                            <a:schemeClr val="dk1"/>
                          </a:solidFill>
                          <a:latin typeface="+mn-lt"/>
                          <a:ea typeface="+mn-ea"/>
                          <a:cs typeface="+mn-cs"/>
                        </a:rPr>
                        <a:t> </a:t>
                      </a:r>
                      <a:endParaRPr lang="ru-RU" sz="1800" dirty="0" smtClean="0"/>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err="1" smtClean="0">
                          <a:solidFill>
                            <a:schemeClr val="dk1"/>
                          </a:solidFill>
                          <a:latin typeface="+mn-lt"/>
                          <a:ea typeface="+mn-ea"/>
                          <a:cs typeface="+mn-cs"/>
                        </a:rPr>
                        <a:t>√</a:t>
                      </a:r>
                      <a:r>
                        <a:rPr lang="ru-RU" sz="1800" kern="1200" dirty="0" smtClean="0">
                          <a:solidFill>
                            <a:schemeClr val="dk1"/>
                          </a:solidFill>
                          <a:latin typeface="+mn-lt"/>
                          <a:ea typeface="+mn-ea"/>
                          <a:cs typeface="+mn-cs"/>
                        </a:rPr>
                        <a:t> </a:t>
                      </a:r>
                      <a:endParaRPr lang="ru-RU" sz="1800" dirty="0" smtClean="0"/>
                    </a:p>
                  </a:txBody>
                  <a:tcPr marT="45725" marB="45725"/>
                </a:tc>
              </a:tr>
              <a:tr h="370881">
                <a:tc>
                  <a:txBody>
                    <a:bodyPr/>
                    <a:lstStyle/>
                    <a:p>
                      <a:r>
                        <a:rPr lang="en-US" sz="1800" kern="1200" dirty="0" smtClean="0">
                          <a:solidFill>
                            <a:schemeClr val="dk1"/>
                          </a:solidFill>
                          <a:effectLst>
                            <a:outerShdw blurRad="50800" dist="38100" algn="tr" rotWithShape="0">
                              <a:prstClr val="black">
                                <a:alpha val="40000"/>
                              </a:prstClr>
                            </a:outerShdw>
                          </a:effectLst>
                          <a:latin typeface="+mn-lt"/>
                          <a:ea typeface="+mn-ea"/>
                          <a:cs typeface="+mn-cs"/>
                        </a:rPr>
                        <a:t>MAAP4 </a:t>
                      </a:r>
                      <a:endParaRPr lang="ru-RU" sz="1800" dirty="0"/>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err="1" smtClean="0">
                          <a:solidFill>
                            <a:schemeClr val="dk1"/>
                          </a:solidFill>
                          <a:latin typeface="+mn-lt"/>
                          <a:ea typeface="+mn-ea"/>
                          <a:cs typeface="+mn-cs"/>
                        </a:rPr>
                        <a:t>√</a:t>
                      </a:r>
                      <a:r>
                        <a:rPr lang="ru-RU" sz="1800" kern="1200" dirty="0" smtClean="0">
                          <a:solidFill>
                            <a:schemeClr val="dk1"/>
                          </a:solidFill>
                          <a:latin typeface="+mn-lt"/>
                          <a:ea typeface="+mn-ea"/>
                          <a:cs typeface="+mn-cs"/>
                        </a:rPr>
                        <a:t> </a:t>
                      </a:r>
                      <a:endParaRPr lang="ru-RU" sz="1800" dirty="0" smtClean="0"/>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err="1" smtClean="0">
                          <a:solidFill>
                            <a:schemeClr val="dk1"/>
                          </a:solidFill>
                          <a:latin typeface="+mn-lt"/>
                          <a:ea typeface="+mn-ea"/>
                          <a:cs typeface="+mn-cs"/>
                        </a:rPr>
                        <a:t>√</a:t>
                      </a:r>
                      <a:r>
                        <a:rPr lang="ru-RU" sz="1800" kern="1200" dirty="0" smtClean="0">
                          <a:solidFill>
                            <a:schemeClr val="dk1"/>
                          </a:solidFill>
                          <a:latin typeface="+mn-lt"/>
                          <a:ea typeface="+mn-ea"/>
                          <a:cs typeface="+mn-cs"/>
                        </a:rPr>
                        <a:t> </a:t>
                      </a:r>
                      <a:endParaRPr lang="ru-RU" sz="1800" dirty="0" smtClean="0"/>
                    </a:p>
                  </a:txBody>
                  <a:tcPr marT="45725" marB="45725"/>
                </a:tc>
              </a:tr>
              <a:tr h="370881">
                <a:tc>
                  <a:txBody>
                    <a:bodyPr/>
                    <a:lstStyle/>
                    <a:p>
                      <a:r>
                        <a:rPr lang="en-GB" sz="1800" kern="1200" dirty="0" smtClean="0">
                          <a:solidFill>
                            <a:schemeClr val="dk1"/>
                          </a:solidFill>
                          <a:effectLst>
                            <a:outerShdw blurRad="50800" dist="38100" algn="tr" rotWithShape="0">
                              <a:prstClr val="black">
                                <a:alpha val="40000"/>
                              </a:prstClr>
                            </a:outerShdw>
                          </a:effectLst>
                          <a:latin typeface="+mn-lt"/>
                          <a:ea typeface="+mn-ea"/>
                          <a:cs typeface="+mn-cs"/>
                        </a:rPr>
                        <a:t>RELAP</a:t>
                      </a:r>
                      <a:r>
                        <a:rPr lang="ru-RU" sz="1800" kern="1200" dirty="0" smtClean="0">
                          <a:solidFill>
                            <a:schemeClr val="dk1"/>
                          </a:solidFill>
                          <a:effectLst>
                            <a:outerShdw blurRad="50800" dist="38100" algn="tr" rotWithShape="0">
                              <a:prstClr val="black">
                                <a:alpha val="40000"/>
                              </a:prstClr>
                            </a:outerShdw>
                          </a:effectLst>
                          <a:latin typeface="+mn-lt"/>
                          <a:ea typeface="+mn-ea"/>
                          <a:cs typeface="+mn-cs"/>
                        </a:rPr>
                        <a:t>/</a:t>
                      </a:r>
                      <a:r>
                        <a:rPr lang="en-GB" sz="1800" kern="1200" dirty="0" smtClean="0">
                          <a:solidFill>
                            <a:schemeClr val="dk1"/>
                          </a:solidFill>
                          <a:effectLst>
                            <a:outerShdw blurRad="50800" dist="38100" algn="tr" rotWithShape="0">
                              <a:prstClr val="black">
                                <a:alpha val="40000"/>
                              </a:prstClr>
                            </a:outerShdw>
                          </a:effectLst>
                          <a:latin typeface="+mn-lt"/>
                          <a:ea typeface="+mn-ea"/>
                          <a:cs typeface="+mn-cs"/>
                        </a:rPr>
                        <a:t>SCDAPSIM </a:t>
                      </a:r>
                      <a:endParaRPr lang="ru-RU" sz="1800" dirty="0"/>
                    </a:p>
                  </a:txBody>
                  <a:tcPr marT="45725" marB="45725"/>
                </a:tc>
                <a:tc>
                  <a:txBody>
                    <a:bodyPr/>
                    <a:lstStyle/>
                    <a:p>
                      <a:r>
                        <a:rPr lang="ru-RU" sz="1800" dirty="0" smtClean="0"/>
                        <a:t>-</a:t>
                      </a:r>
                      <a:endParaRPr lang="ru-RU" sz="1800" dirty="0"/>
                    </a:p>
                  </a:txBody>
                  <a:tcPr marT="45725" marB="45725"/>
                </a:tc>
                <a:tc>
                  <a:txBody>
                    <a:bodyPr/>
                    <a:lstStyle/>
                    <a:p>
                      <a:r>
                        <a:rPr lang="ru-RU" sz="1800" dirty="0" smtClean="0"/>
                        <a:t>-</a:t>
                      </a:r>
                      <a:endParaRPr lang="ru-RU" sz="1800" dirty="0"/>
                    </a:p>
                  </a:txBody>
                  <a:tcPr marT="45725" marB="45725"/>
                </a:tc>
              </a:tr>
              <a:tr h="370881">
                <a:tc>
                  <a:txBody>
                    <a:bodyPr/>
                    <a:lstStyle/>
                    <a:p>
                      <a:r>
                        <a:rPr lang="en-GB" sz="1800" kern="1200" dirty="0" smtClean="0">
                          <a:solidFill>
                            <a:schemeClr val="dk1"/>
                          </a:solidFill>
                          <a:effectLst>
                            <a:outerShdw blurRad="50800" dist="38100" algn="tr" rotWithShape="0">
                              <a:prstClr val="black">
                                <a:alpha val="40000"/>
                              </a:prstClr>
                            </a:outerShdw>
                          </a:effectLst>
                          <a:latin typeface="+mn-lt"/>
                          <a:ea typeface="+mn-ea"/>
                          <a:cs typeface="+mn-cs"/>
                        </a:rPr>
                        <a:t>SCDAP/RELAP</a:t>
                      </a:r>
                      <a:r>
                        <a:rPr lang="ru-RU" sz="1800" kern="1200" dirty="0" smtClean="0">
                          <a:solidFill>
                            <a:schemeClr val="dk1"/>
                          </a:solidFill>
                          <a:effectLst>
                            <a:outerShdw blurRad="50800" dist="38100" algn="tr" rotWithShape="0">
                              <a:prstClr val="black">
                                <a:alpha val="40000"/>
                              </a:prstClr>
                            </a:outerShdw>
                          </a:effectLst>
                          <a:latin typeface="+mn-lt"/>
                          <a:ea typeface="+mn-ea"/>
                          <a:cs typeface="+mn-cs"/>
                        </a:rPr>
                        <a:t>/</a:t>
                      </a:r>
                      <a:r>
                        <a:rPr lang="en-GB" sz="1800" kern="1200" dirty="0" smtClean="0">
                          <a:solidFill>
                            <a:schemeClr val="dk1"/>
                          </a:solidFill>
                          <a:effectLst>
                            <a:outerShdw blurRad="50800" dist="38100" algn="tr" rotWithShape="0">
                              <a:prstClr val="black">
                                <a:alpha val="40000"/>
                              </a:prstClr>
                            </a:outerShdw>
                          </a:effectLst>
                          <a:latin typeface="+mn-lt"/>
                          <a:ea typeface="+mn-ea"/>
                          <a:cs typeface="+mn-cs"/>
                        </a:rPr>
                        <a:t>IRS </a:t>
                      </a:r>
                      <a:endParaRPr lang="ru-RU" sz="1800" dirty="0"/>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err="1" smtClean="0">
                          <a:solidFill>
                            <a:schemeClr val="dk1"/>
                          </a:solidFill>
                          <a:latin typeface="+mn-lt"/>
                          <a:ea typeface="+mn-ea"/>
                          <a:cs typeface="+mn-cs"/>
                        </a:rPr>
                        <a:t>√</a:t>
                      </a:r>
                      <a:r>
                        <a:rPr lang="ru-RU" sz="1800" kern="1200" dirty="0" smtClean="0">
                          <a:solidFill>
                            <a:schemeClr val="dk1"/>
                          </a:solidFill>
                          <a:latin typeface="+mn-lt"/>
                          <a:ea typeface="+mn-ea"/>
                          <a:cs typeface="+mn-cs"/>
                        </a:rPr>
                        <a:t> </a:t>
                      </a:r>
                      <a:endParaRPr lang="ru-RU" sz="1800" dirty="0" smtClean="0"/>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err="1" smtClean="0">
                          <a:solidFill>
                            <a:schemeClr val="dk1"/>
                          </a:solidFill>
                          <a:latin typeface="+mn-lt"/>
                          <a:ea typeface="+mn-ea"/>
                          <a:cs typeface="+mn-cs"/>
                        </a:rPr>
                        <a:t>√</a:t>
                      </a:r>
                      <a:r>
                        <a:rPr lang="ru-RU" sz="1800" kern="1200" dirty="0" smtClean="0">
                          <a:solidFill>
                            <a:schemeClr val="dk1"/>
                          </a:solidFill>
                          <a:latin typeface="+mn-lt"/>
                          <a:ea typeface="+mn-ea"/>
                          <a:cs typeface="+mn-cs"/>
                        </a:rPr>
                        <a:t> </a:t>
                      </a:r>
                      <a:endParaRPr lang="ru-RU" sz="1800" dirty="0" smtClean="0"/>
                    </a:p>
                  </a:txBody>
                  <a:tcPr marT="45725" marB="45725"/>
                </a:tc>
              </a:tr>
            </a:tbl>
          </a:graphicData>
        </a:graphic>
      </p:graphicFrame>
      <p:sp>
        <p:nvSpPr>
          <p:cNvPr id="6181" name="TextBox 4"/>
          <p:cNvSpPr txBox="1">
            <a:spLocks noChangeArrowheads="1"/>
          </p:cNvSpPr>
          <p:nvPr/>
        </p:nvSpPr>
        <p:spPr bwMode="auto">
          <a:xfrm>
            <a:off x="811213" y="4633913"/>
            <a:ext cx="6243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b="0"/>
              <a:t>                 Air oxidation models are available but need verifying</a:t>
            </a:r>
          </a:p>
          <a:p>
            <a:pPr eaLnBrk="1" hangingPunct="1"/>
            <a:r>
              <a:rPr lang="en-US" b="0">
                <a:latin typeface="Times New Roman" pitchFamily="18" charset="0"/>
                <a:cs typeface="Times New Roman" pitchFamily="18" charset="0"/>
              </a:rPr>
              <a:t>                                                  ↓</a:t>
            </a:r>
            <a:r>
              <a:rPr lang="en-US" b="0"/>
              <a:t> </a:t>
            </a:r>
          </a:p>
          <a:p>
            <a:pPr eaLnBrk="1" hangingPunct="1"/>
            <a:r>
              <a:rPr lang="en-US" b="0">
                <a:latin typeface="Times New Roman" pitchFamily="18" charset="0"/>
                <a:cs typeface="Times New Roman" pitchFamily="18" charset="0"/>
              </a:rPr>
              <a:t>                           unreliability of  predicted  data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Rot="1" noChangeArrowheads="1"/>
          </p:cNvSpPr>
          <p:nvPr>
            <p:ph type="title"/>
          </p:nvPr>
        </p:nvSpPr>
        <p:spPr/>
        <p:txBody>
          <a:bodyPr/>
          <a:lstStyle/>
          <a:p>
            <a:pPr eaLnBrk="1" hangingPunct="1">
              <a:defRPr/>
            </a:pPr>
            <a:r>
              <a:rPr lang="en-US" sz="2400" dirty="0" smtClean="0"/>
              <a:t>Boundary conditions (proposed by Jon Birchley) </a:t>
            </a:r>
            <a:br>
              <a:rPr lang="en-US" sz="2400" dirty="0" smtClean="0"/>
            </a:br>
            <a:r>
              <a:rPr lang="en-US" sz="2400" dirty="0" smtClean="0"/>
              <a:t>PARAMETER-SF4 </a:t>
            </a:r>
            <a:r>
              <a:rPr lang="en-US" sz="2800" dirty="0" smtClean="0"/>
              <a:t>pretest analysis</a:t>
            </a:r>
            <a:endParaRPr lang="ru-RU" sz="2800" dirty="0" smtClean="0"/>
          </a:p>
        </p:txBody>
      </p:sp>
      <p:pic>
        <p:nvPicPr>
          <p:cNvPr id="7171" name="Picture 9" descr="G_a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100" y="4108450"/>
            <a:ext cx="406876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0" descr="Gar_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4146550"/>
            <a:ext cx="403225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1" descr="Gst_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900" y="1268413"/>
            <a:ext cx="3997325"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2" descr="Qt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6100" y="1268413"/>
            <a:ext cx="4067175"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T_139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2613" y="1376363"/>
            <a:ext cx="433228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46088" y="215900"/>
            <a:ext cx="8229600" cy="1143000"/>
          </a:xfrm>
        </p:spPr>
        <p:txBody>
          <a:bodyPr/>
          <a:lstStyle/>
          <a:p>
            <a:pPr>
              <a:defRPr/>
            </a:pPr>
            <a:r>
              <a:rPr lang="en-US" sz="2800" dirty="0" smtClean="0"/>
              <a:t>SF4 pretest calculations against experimental data. Pre-oxidation phase.</a:t>
            </a:r>
            <a:r>
              <a:rPr lang="ru-RU" sz="2800" dirty="0" smtClean="0"/>
              <a:t> </a:t>
            </a:r>
            <a:r>
              <a:rPr lang="en-US" sz="2800" dirty="0" smtClean="0"/>
              <a:t>Cladding temperature</a:t>
            </a:r>
            <a:endParaRPr lang="ru-RU" sz="2800" dirty="0"/>
          </a:p>
        </p:txBody>
      </p:sp>
      <p:sp>
        <p:nvSpPr>
          <p:cNvPr id="8196" name="TextBox 8"/>
          <p:cNvSpPr txBox="1">
            <a:spLocks noChangeArrowheads="1"/>
          </p:cNvSpPr>
          <p:nvPr/>
        </p:nvSpPr>
        <p:spPr bwMode="auto">
          <a:xfrm>
            <a:off x="7524750" y="1592263"/>
            <a:ext cx="803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sz="1200">
                <a:solidFill>
                  <a:schemeClr val="bg2"/>
                </a:solidFill>
              </a:rPr>
              <a:t>t=13950 s</a:t>
            </a:r>
            <a:endParaRPr lang="ru-RU" sz="1200">
              <a:solidFill>
                <a:schemeClr val="bg2"/>
              </a:solidFill>
            </a:endParaRPr>
          </a:p>
        </p:txBody>
      </p:sp>
      <p:pic>
        <p:nvPicPr>
          <p:cNvPr id="8197" name="Picture 10" descr="zro2_140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3644900"/>
            <a:ext cx="309562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3" descr="Tcl_2_1250_140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900" y="1268413"/>
            <a:ext cx="377983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2800" dirty="0" smtClean="0"/>
              <a:t>SF4 pretest calculations against experimental data. Cool-down phase</a:t>
            </a:r>
            <a:endParaRPr lang="ru-RU" sz="2800" dirty="0"/>
          </a:p>
        </p:txBody>
      </p:sp>
      <p:pic>
        <p:nvPicPr>
          <p:cNvPr id="9219" name="Picture 7" descr="Qtot_13500-16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1773238"/>
            <a:ext cx="3889375"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8" descr="Tcl_2_1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1773238"/>
            <a:ext cx="4032250"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3200" dirty="0" smtClean="0"/>
              <a:t>SF4 pretest calculations against experimental data. Air ingress phase (1). </a:t>
            </a:r>
            <a:endParaRPr lang="ru-RU" sz="3200" dirty="0"/>
          </a:p>
        </p:txBody>
      </p:sp>
      <p:sp>
        <p:nvSpPr>
          <p:cNvPr id="10243" name="TextBox 8"/>
          <p:cNvSpPr txBox="1">
            <a:spLocks noChangeArrowheads="1"/>
          </p:cNvSpPr>
          <p:nvPr/>
        </p:nvSpPr>
        <p:spPr bwMode="auto">
          <a:xfrm>
            <a:off x="4716463" y="6057900"/>
            <a:ext cx="2843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b="0"/>
              <a:t>Cladding temperature profile before flood onset</a:t>
            </a:r>
            <a:endParaRPr lang="ru-RU" b="0"/>
          </a:p>
        </p:txBody>
      </p:sp>
      <p:sp>
        <p:nvSpPr>
          <p:cNvPr id="10244" name="TextBox 7"/>
          <p:cNvSpPr txBox="1">
            <a:spLocks noChangeArrowheads="1"/>
          </p:cNvSpPr>
          <p:nvPr/>
        </p:nvSpPr>
        <p:spPr bwMode="auto">
          <a:xfrm>
            <a:off x="142875" y="6057900"/>
            <a:ext cx="3349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aramond" pitchFamily="18" charset="0"/>
                <a:cs typeface="Arial" charset="0"/>
              </a:defRPr>
            </a:lvl1pPr>
            <a:lvl2pPr marL="742950" indent="-285750" eaLnBrk="0" hangingPunct="0">
              <a:defRPr b="1">
                <a:solidFill>
                  <a:schemeClr val="tx1"/>
                </a:solidFill>
                <a:latin typeface="Garamond" pitchFamily="18" charset="0"/>
                <a:cs typeface="Arial" charset="0"/>
              </a:defRPr>
            </a:lvl2pPr>
            <a:lvl3pPr marL="1143000" indent="-228600" eaLnBrk="0" hangingPunct="0">
              <a:defRPr b="1">
                <a:solidFill>
                  <a:schemeClr val="tx1"/>
                </a:solidFill>
                <a:latin typeface="Garamond" pitchFamily="18" charset="0"/>
                <a:cs typeface="Arial" charset="0"/>
              </a:defRPr>
            </a:lvl3pPr>
            <a:lvl4pPr marL="1600200" indent="-228600" eaLnBrk="0" hangingPunct="0">
              <a:defRPr b="1">
                <a:solidFill>
                  <a:schemeClr val="tx1"/>
                </a:solidFill>
                <a:latin typeface="Garamond" pitchFamily="18" charset="0"/>
                <a:cs typeface="Arial" charset="0"/>
              </a:defRPr>
            </a:lvl4pPr>
            <a:lvl5pPr marL="2057400" indent="-228600" eaLnBrk="0" hangingPunct="0">
              <a:defRPr b="1">
                <a:solidFill>
                  <a:schemeClr val="tx1"/>
                </a:solidFill>
                <a:latin typeface="Garamond" pitchFamily="18" charset="0"/>
                <a:cs typeface="Arial" charset="0"/>
              </a:defRPr>
            </a:lvl5pPr>
            <a:lvl6pPr marL="2514600" indent="-228600" eaLnBrk="0" fontAlgn="base" hangingPunct="0">
              <a:spcBef>
                <a:spcPct val="0"/>
              </a:spcBef>
              <a:spcAft>
                <a:spcPct val="0"/>
              </a:spcAft>
              <a:defRPr b="1">
                <a:solidFill>
                  <a:schemeClr val="tx1"/>
                </a:solidFill>
                <a:latin typeface="Garamond" pitchFamily="18" charset="0"/>
                <a:cs typeface="Arial" charset="0"/>
              </a:defRPr>
            </a:lvl6pPr>
            <a:lvl7pPr marL="2971800" indent="-228600" eaLnBrk="0" fontAlgn="base" hangingPunct="0">
              <a:spcBef>
                <a:spcPct val="0"/>
              </a:spcBef>
              <a:spcAft>
                <a:spcPct val="0"/>
              </a:spcAft>
              <a:defRPr b="1">
                <a:solidFill>
                  <a:schemeClr val="tx1"/>
                </a:solidFill>
                <a:latin typeface="Garamond" pitchFamily="18" charset="0"/>
                <a:cs typeface="Arial" charset="0"/>
              </a:defRPr>
            </a:lvl7pPr>
            <a:lvl8pPr marL="3429000" indent="-228600" eaLnBrk="0" fontAlgn="base" hangingPunct="0">
              <a:spcBef>
                <a:spcPct val="0"/>
              </a:spcBef>
              <a:spcAft>
                <a:spcPct val="0"/>
              </a:spcAft>
              <a:defRPr b="1">
                <a:solidFill>
                  <a:schemeClr val="tx1"/>
                </a:solidFill>
                <a:latin typeface="Garamond" pitchFamily="18" charset="0"/>
                <a:cs typeface="Arial" charset="0"/>
              </a:defRPr>
            </a:lvl8pPr>
            <a:lvl9pPr marL="3886200" indent="-228600" eaLnBrk="0" fontAlgn="base" hangingPunct="0">
              <a:spcBef>
                <a:spcPct val="0"/>
              </a:spcBef>
              <a:spcAft>
                <a:spcPct val="0"/>
              </a:spcAft>
              <a:defRPr b="1">
                <a:solidFill>
                  <a:schemeClr val="tx1"/>
                </a:solidFill>
                <a:latin typeface="Garamond" pitchFamily="18" charset="0"/>
                <a:cs typeface="Arial" charset="0"/>
              </a:defRPr>
            </a:lvl9pPr>
          </a:lstStyle>
          <a:p>
            <a:pPr eaLnBrk="1" hangingPunct="1"/>
            <a:r>
              <a:rPr lang="en-US" b="0"/>
              <a:t>Cladding temperature profile  at  air ingress phase</a:t>
            </a:r>
          </a:p>
        </p:txBody>
      </p:sp>
      <p:pic>
        <p:nvPicPr>
          <p:cNvPr id="10245" name="Picture 13" descr="Tcl2_ex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 y="1412875"/>
            <a:ext cx="37211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descr="Tcl2_ai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5488" y="1412875"/>
            <a:ext cx="38163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2800" dirty="0" smtClean="0"/>
              <a:t>SF4 pretest calculations against experimental data.     Air ingress phase (2). </a:t>
            </a:r>
            <a:endParaRPr lang="ru-RU" sz="2800" dirty="0"/>
          </a:p>
        </p:txBody>
      </p:sp>
      <p:pic>
        <p:nvPicPr>
          <p:cNvPr id="11267" name="Picture 40" descr="Qtot_16000-175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2457450"/>
            <a:ext cx="29495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3" descr="Tcl_max_16000-180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2420938"/>
            <a:ext cx="4248150"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Arial"/>
      </a:majorFont>
      <a:minorFont>
        <a:latin typeface="Garamond"/>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0</TotalTime>
  <Words>816</Words>
  <Application>Microsoft Office PowerPoint</Application>
  <PresentationFormat>Bildschirmpräsentation (4:3)</PresentationFormat>
  <Paragraphs>148</Paragraphs>
  <Slides>22</Slides>
  <Notes>22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22</vt:i4>
      </vt:variant>
    </vt:vector>
  </HeadingPairs>
  <TitlesOfParts>
    <vt:vector size="29" baseType="lpstr">
      <vt:lpstr>Garamond</vt:lpstr>
      <vt:lpstr>Arial</vt:lpstr>
      <vt:lpstr>Wingdings</vt:lpstr>
      <vt:lpstr>Times New Roman</vt:lpstr>
      <vt:lpstr>Tahoma</vt:lpstr>
      <vt:lpstr>ＭＳ Ｐゴシック</vt:lpstr>
      <vt:lpstr>Течение</vt:lpstr>
      <vt:lpstr>PowerPoint-Präsentation</vt:lpstr>
      <vt:lpstr>Used codes and participants (pretest calculations)</vt:lpstr>
      <vt:lpstr>SF4 test scenario</vt:lpstr>
      <vt:lpstr>Air oxidation model availability</vt:lpstr>
      <vt:lpstr>Boundary conditions (proposed by Jon Birchley)  PARAMETER-SF4 pretest analysis</vt:lpstr>
      <vt:lpstr>SF4 pretest calculations against experimental data. Pre-oxidation phase. Cladding temperature</vt:lpstr>
      <vt:lpstr>SF4 pretest calculations against experimental data. Cool-down phase</vt:lpstr>
      <vt:lpstr>SF4 pretest calculations against experimental data. Air ingress phase (1). </vt:lpstr>
      <vt:lpstr>SF4 pretest calculations against experimental data.     Air ingress phase (2). </vt:lpstr>
      <vt:lpstr>Flooding phase</vt:lpstr>
      <vt:lpstr>Flooding phase</vt:lpstr>
      <vt:lpstr>Hydrogen release</vt:lpstr>
      <vt:lpstr>SF4 posttest calculations with ICARE/CATHARE (RRC KI team) against experimental data. Initial and boundary conditions  </vt:lpstr>
      <vt:lpstr>SF4 posttest calculations with ICARE/CATHARE against experimental data. Cladding temperature</vt:lpstr>
      <vt:lpstr>SF4 posttest calculations with ICARE/CATHARE against experimental data. Hydrogen generation</vt:lpstr>
      <vt:lpstr>SF4 posttest calculations with SOCRAT (IBRAE RAN team) against experimental data.  </vt:lpstr>
      <vt:lpstr>SF4 posttest calculations with SOCRAT against experimental data. Cladding temperature. “Steam” phases</vt:lpstr>
      <vt:lpstr>SF4 posttest calculations with SOCRAT against experimental data. Hydrogen generation. “Steam” phases </vt:lpstr>
      <vt:lpstr>SF4 posttest calculations with SOCRAT against experimental data. Cladding temperature.  Flood phase</vt:lpstr>
      <vt:lpstr>Main outcomes </vt:lpstr>
      <vt:lpstr>Main outcomes</vt:lpstr>
      <vt:lpstr>Acknowledgement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Marina</dc:creator>
  <cp:lastModifiedBy>Peters, Ursula</cp:lastModifiedBy>
  <cp:revision>1132</cp:revision>
  <cp:lastPrinted>2004-10-18T07:38:43Z</cp:lastPrinted>
  <dcterms:created xsi:type="dcterms:W3CDTF">2002-08-21T11:50:12Z</dcterms:created>
  <dcterms:modified xsi:type="dcterms:W3CDTF">2012-10-12T16:48:29Z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Results of PARAMETER–SF4 numerical modelling.</vt:lpwstr>
  </property>
</Properties>
</file>