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5" r:id="rId20"/>
    <p:sldId id="274" r:id="rId21"/>
    <p:sldId id="276"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4319D123-D31F-45BA-AAD5-BF13AC09909C}" type="slidenum">
              <a:rPr lang="ru-RU"/>
              <a:pPr/>
              <a:t>‹Nr.›</a:t>
            </a:fld>
            <a:endParaRPr lang="ru-RU"/>
          </a:p>
        </p:txBody>
      </p:sp>
    </p:spTree>
    <p:extLst>
      <p:ext uri="{BB962C8B-B14F-4D97-AF65-F5344CB8AC3E}">
        <p14:creationId xmlns:p14="http://schemas.microsoft.com/office/powerpoint/2010/main" val="289341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B6822F96-E817-49A8-BF0E-879E16949C12}" type="slidenum">
              <a:rPr lang="ru-RU"/>
              <a:pPr/>
              <a:t>‹Nr.›</a:t>
            </a:fld>
            <a:endParaRPr lang="ru-RU"/>
          </a:p>
        </p:txBody>
      </p:sp>
    </p:spTree>
    <p:extLst>
      <p:ext uri="{BB962C8B-B14F-4D97-AF65-F5344CB8AC3E}">
        <p14:creationId xmlns:p14="http://schemas.microsoft.com/office/powerpoint/2010/main" val="351070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36CC6280-DCCC-40BF-A576-4A82C24560DC}" type="slidenum">
              <a:rPr lang="ru-RU"/>
              <a:pPr/>
              <a:t>‹Nr.›</a:t>
            </a:fld>
            <a:endParaRPr lang="ru-RU"/>
          </a:p>
        </p:txBody>
      </p:sp>
    </p:spTree>
    <p:extLst>
      <p:ext uri="{BB962C8B-B14F-4D97-AF65-F5344CB8AC3E}">
        <p14:creationId xmlns:p14="http://schemas.microsoft.com/office/powerpoint/2010/main" val="347852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B7C1A8B2-856F-48C5-AA57-D8540A2F03A7}" type="slidenum">
              <a:rPr lang="ru-RU"/>
              <a:pPr/>
              <a:t>‹Nr.›</a:t>
            </a:fld>
            <a:endParaRPr lang="ru-RU"/>
          </a:p>
        </p:txBody>
      </p:sp>
    </p:spTree>
    <p:extLst>
      <p:ext uri="{BB962C8B-B14F-4D97-AF65-F5344CB8AC3E}">
        <p14:creationId xmlns:p14="http://schemas.microsoft.com/office/powerpoint/2010/main" val="410437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9E9B4BA2-A5CC-40C8-9A77-63FFD949DC38}" type="slidenum">
              <a:rPr lang="ru-RU"/>
              <a:pPr/>
              <a:t>‹Nr.›</a:t>
            </a:fld>
            <a:endParaRPr lang="ru-RU"/>
          </a:p>
        </p:txBody>
      </p:sp>
    </p:spTree>
    <p:extLst>
      <p:ext uri="{BB962C8B-B14F-4D97-AF65-F5344CB8AC3E}">
        <p14:creationId xmlns:p14="http://schemas.microsoft.com/office/powerpoint/2010/main" val="150950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D5A71AC8-F79A-4B16-A6B5-38AEAC5C96F0}" type="slidenum">
              <a:rPr lang="ru-RU"/>
              <a:pPr/>
              <a:t>‹Nr.›</a:t>
            </a:fld>
            <a:endParaRPr lang="ru-RU"/>
          </a:p>
        </p:txBody>
      </p:sp>
    </p:spTree>
    <p:extLst>
      <p:ext uri="{BB962C8B-B14F-4D97-AF65-F5344CB8AC3E}">
        <p14:creationId xmlns:p14="http://schemas.microsoft.com/office/powerpoint/2010/main" val="286843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B367F883-2AC9-4C89-87A5-F27BC696667C}" type="slidenum">
              <a:rPr lang="ru-RU"/>
              <a:pPr/>
              <a:t>‹Nr.›</a:t>
            </a:fld>
            <a:endParaRPr lang="ru-RU"/>
          </a:p>
        </p:txBody>
      </p:sp>
    </p:spTree>
    <p:extLst>
      <p:ext uri="{BB962C8B-B14F-4D97-AF65-F5344CB8AC3E}">
        <p14:creationId xmlns:p14="http://schemas.microsoft.com/office/powerpoint/2010/main" val="201492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22C6B021-1E44-4EB6-AF8D-22504C2D7CF4}" type="slidenum">
              <a:rPr lang="ru-RU"/>
              <a:pPr/>
              <a:t>‹Nr.›</a:t>
            </a:fld>
            <a:endParaRPr lang="ru-RU"/>
          </a:p>
        </p:txBody>
      </p:sp>
    </p:spTree>
    <p:extLst>
      <p:ext uri="{BB962C8B-B14F-4D97-AF65-F5344CB8AC3E}">
        <p14:creationId xmlns:p14="http://schemas.microsoft.com/office/powerpoint/2010/main" val="132164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78D036E4-1ECC-4942-A7BE-4CD7D47D49BD}" type="slidenum">
              <a:rPr lang="ru-RU"/>
              <a:pPr/>
              <a:t>‹Nr.›</a:t>
            </a:fld>
            <a:endParaRPr lang="ru-RU"/>
          </a:p>
        </p:txBody>
      </p:sp>
    </p:spTree>
    <p:extLst>
      <p:ext uri="{BB962C8B-B14F-4D97-AF65-F5344CB8AC3E}">
        <p14:creationId xmlns:p14="http://schemas.microsoft.com/office/powerpoint/2010/main" val="107120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390F6CD9-BDC2-4D92-9173-561DBDCA8B31}" type="slidenum">
              <a:rPr lang="ru-RU"/>
              <a:pPr/>
              <a:t>‹Nr.›</a:t>
            </a:fld>
            <a:endParaRPr lang="ru-RU"/>
          </a:p>
        </p:txBody>
      </p:sp>
    </p:spTree>
    <p:extLst>
      <p:ext uri="{BB962C8B-B14F-4D97-AF65-F5344CB8AC3E}">
        <p14:creationId xmlns:p14="http://schemas.microsoft.com/office/powerpoint/2010/main" val="47465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06629FE0-FA9F-4675-8939-8A04E532E8F6}" type="slidenum">
              <a:rPr lang="ru-RU"/>
              <a:pPr/>
              <a:t>‹Nr.›</a:t>
            </a:fld>
            <a:endParaRPr lang="ru-RU"/>
          </a:p>
        </p:txBody>
      </p:sp>
    </p:spTree>
    <p:extLst>
      <p:ext uri="{BB962C8B-B14F-4D97-AF65-F5344CB8AC3E}">
        <p14:creationId xmlns:p14="http://schemas.microsoft.com/office/powerpoint/2010/main" val="171399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FFAB05-A28A-4E94-9EAC-9224E2B48CDF}"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2627313" y="620713"/>
            <a:ext cx="39512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a:t>ISTC Project #3831</a:t>
            </a:r>
            <a:r>
              <a:rPr lang="ru-RU" sz="3200"/>
              <a:t> </a:t>
            </a:r>
          </a:p>
        </p:txBody>
      </p:sp>
      <p:sp>
        <p:nvSpPr>
          <p:cNvPr id="2054" name="Rectangle 6"/>
          <p:cNvSpPr>
            <a:spLocks noChangeArrowheads="1"/>
          </p:cNvSpPr>
          <p:nvPr/>
        </p:nvSpPr>
        <p:spPr bwMode="auto">
          <a:xfrm>
            <a:off x="395288" y="2349500"/>
            <a:ext cx="85693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600"/>
              <a:t>Development and experiments at large-scale installation</a:t>
            </a:r>
          </a:p>
          <a:p>
            <a:pPr algn="ctr"/>
            <a:r>
              <a:rPr lang="en-US" sz="2600"/>
              <a:t>for heating and retention of corium</a:t>
            </a:r>
          </a:p>
        </p:txBody>
      </p:sp>
      <p:sp>
        <p:nvSpPr>
          <p:cNvPr id="2055" name="Rectangle 7"/>
          <p:cNvSpPr>
            <a:spLocks noChangeArrowheads="1"/>
          </p:cNvSpPr>
          <p:nvPr/>
        </p:nvSpPr>
        <p:spPr bwMode="auto">
          <a:xfrm>
            <a:off x="755650" y="4005263"/>
            <a:ext cx="773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b="1"/>
              <a:t>Project Manager			Kondrashenko A. V.</a:t>
            </a:r>
            <a:r>
              <a:rPr lang="ru-RU" sz="2400"/>
              <a:t> </a:t>
            </a:r>
          </a:p>
        </p:txBody>
      </p:sp>
      <p:sp>
        <p:nvSpPr>
          <p:cNvPr id="2056" name="Text Box 8"/>
          <p:cNvSpPr txBox="1">
            <a:spLocks noChangeArrowheads="1"/>
          </p:cNvSpPr>
          <p:nvPr/>
        </p:nvSpPr>
        <p:spPr bwMode="auto">
          <a:xfrm>
            <a:off x="4284663" y="544512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Times New Roman" pitchFamily="18" charset="0"/>
              </a:rPr>
              <a:t>2009</a:t>
            </a:r>
            <a:endParaRPr lang="ru-RU" sz="2400" b="1">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DSC00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04813"/>
            <a:ext cx="6480175"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2960688" y="-14288"/>
            <a:ext cx="3084512" cy="3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a:latin typeface="Times New Roman" pitchFamily="18" charset="0"/>
              </a:rPr>
              <a:t>Pyrometric system overview</a:t>
            </a:r>
          </a:p>
        </p:txBody>
      </p:sp>
      <p:sp>
        <p:nvSpPr>
          <p:cNvPr id="10246" name="Rectangle 6"/>
          <p:cNvSpPr>
            <a:spLocks noChangeArrowheads="1"/>
          </p:cNvSpPr>
          <p:nvPr/>
        </p:nvSpPr>
        <p:spPr bwMode="auto">
          <a:xfrm>
            <a:off x="2700338" y="5446713"/>
            <a:ext cx="4319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latin typeface="Times New Roman" pitchFamily="18" charset="0"/>
              </a:rPr>
              <a:t>Results by the end of the I</a:t>
            </a:r>
            <a:r>
              <a:rPr lang="ru-RU" sz="2400" u="sng">
                <a:latin typeface="Times New Roman" pitchFamily="18" charset="0"/>
              </a:rPr>
              <a:t> </a:t>
            </a:r>
            <a:r>
              <a:rPr lang="en-US" sz="2400" u="sng">
                <a:latin typeface="Times New Roman" pitchFamily="18" charset="0"/>
              </a:rPr>
              <a:t>quarter</a:t>
            </a:r>
            <a:endParaRPr lang="ru-RU" sz="2400" u="sng">
              <a:latin typeface="Times New Roman" pitchFamily="18" charset="0"/>
            </a:endParaRPr>
          </a:p>
        </p:txBody>
      </p:sp>
      <p:sp>
        <p:nvSpPr>
          <p:cNvPr id="10247" name="Rectangle 7"/>
          <p:cNvSpPr>
            <a:spLocks noChangeArrowheads="1"/>
          </p:cNvSpPr>
          <p:nvPr/>
        </p:nvSpPr>
        <p:spPr bwMode="auto">
          <a:xfrm>
            <a:off x="0" y="586581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A four-channel pyrometer was developed for measuring the corium surface thermal radiation.</a:t>
            </a:r>
            <a:r>
              <a:rPr lang="ru-RU" sz="2400">
                <a:latin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0"/>
            <a:ext cx="9144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600">
                <a:latin typeface="Times New Roman" pitchFamily="18" charset="0"/>
              </a:rPr>
              <a:t>Subtask 2.2: To develop and make the measuring system of the melt temperature and heat flows in concrete by means of thermocouples.</a:t>
            </a:r>
            <a:r>
              <a:rPr lang="ru-RU" sz="2600">
                <a:latin typeface="Times New Roman" pitchFamily="18" charset="0"/>
              </a:rPr>
              <a:t> </a:t>
            </a:r>
          </a:p>
        </p:txBody>
      </p:sp>
      <p:sp>
        <p:nvSpPr>
          <p:cNvPr id="11269" name="Text Box 5"/>
          <p:cNvSpPr txBox="1">
            <a:spLocks noChangeArrowheads="1"/>
          </p:cNvSpPr>
          <p:nvPr/>
        </p:nvSpPr>
        <p:spPr bwMode="auto">
          <a:xfrm>
            <a:off x="3419475" y="14128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Fulfilled work</a:t>
            </a:r>
            <a:endParaRPr lang="ru-RU" sz="2400" u="sng">
              <a:latin typeface="Times New Roman" pitchFamily="18" charset="0"/>
            </a:endParaRPr>
          </a:p>
        </p:txBody>
      </p:sp>
      <p:sp>
        <p:nvSpPr>
          <p:cNvPr id="11270" name="Rectangle 6"/>
          <p:cNvSpPr>
            <a:spLocks noChangeArrowheads="1"/>
          </p:cNvSpPr>
          <p:nvPr/>
        </p:nvSpPr>
        <p:spPr bwMode="auto">
          <a:xfrm>
            <a:off x="0" y="2205038"/>
            <a:ext cx="9144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1. 8 temperature detectors CENTER-309 were purchased.</a:t>
            </a:r>
            <a:endParaRPr lang="ru-RU" sz="2400">
              <a:latin typeface="Times New Roman" pitchFamily="18" charset="0"/>
            </a:endParaRPr>
          </a:p>
          <a:p>
            <a:pPr algn="just"/>
            <a:r>
              <a:rPr lang="en-US" sz="2400">
                <a:latin typeface="Times New Roman" pitchFamily="18" charset="0"/>
              </a:rPr>
              <a:t>2. A personal computer was purchased to operate the system for the diagnosis of temperature and thermal flows.</a:t>
            </a:r>
            <a:endParaRPr lang="ru-RU" sz="2400">
              <a:latin typeface="Times New Roman" pitchFamily="18" charset="0"/>
            </a:endParaRPr>
          </a:p>
          <a:p>
            <a:pPr algn="just"/>
            <a:r>
              <a:rPr lang="en-US" sz="2400">
                <a:latin typeface="Times New Roman" pitchFamily="18" charset="0"/>
              </a:rPr>
              <a:t>3. The system for the diagnosis of temperature was developed and made. The system contained of 8 thermocouples built into the concrete tank bottom for the preliminary small-scale experiment (with ≈ 3 kilos of PTC).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1010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300038"/>
            <a:ext cx="540067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1714500" y="-88900"/>
            <a:ext cx="5337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a:latin typeface="Times New Roman" pitchFamily="18" charset="0"/>
              </a:rPr>
              <a:t>Disposition of thermocouples in the experiment #1</a:t>
            </a:r>
          </a:p>
        </p:txBody>
      </p:sp>
      <p:sp>
        <p:nvSpPr>
          <p:cNvPr id="12294" name="Rectangle 6"/>
          <p:cNvSpPr>
            <a:spLocks noChangeArrowheads="1"/>
          </p:cNvSpPr>
          <p:nvPr/>
        </p:nvSpPr>
        <p:spPr bwMode="auto">
          <a:xfrm>
            <a:off x="0" y="432593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000">
                <a:latin typeface="Times New Roman" pitchFamily="18" charset="0"/>
              </a:rPr>
              <a:t>Base diameter: 90 mm; Depth of thermocouple disposition inside the concrete: 0 mm </a:t>
            </a:r>
          </a:p>
          <a:p>
            <a:pPr algn="just"/>
            <a:r>
              <a:rPr lang="en-US" sz="2000">
                <a:latin typeface="Times New Roman" pitchFamily="18" charset="0"/>
              </a:rPr>
              <a:t>(1 item), 2 mm (1 item), 5 mm (3 items), 10 mm (3 items).</a:t>
            </a:r>
            <a:r>
              <a:rPr lang="ru-RU" sz="2000">
                <a:latin typeface="Times New Roman" pitchFamily="18" charset="0"/>
              </a:rPr>
              <a:t> </a:t>
            </a:r>
          </a:p>
        </p:txBody>
      </p:sp>
      <p:sp>
        <p:nvSpPr>
          <p:cNvPr id="12295" name="Text Box 7"/>
          <p:cNvSpPr txBox="1">
            <a:spLocks noChangeArrowheads="1"/>
          </p:cNvSpPr>
          <p:nvPr/>
        </p:nvSpPr>
        <p:spPr bwMode="auto">
          <a:xfrm>
            <a:off x="2268538" y="5056188"/>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Results by the end of the I</a:t>
            </a:r>
            <a:r>
              <a:rPr lang="ru-RU" sz="2400" u="sng">
                <a:latin typeface="Times New Roman" pitchFamily="18" charset="0"/>
              </a:rPr>
              <a:t> </a:t>
            </a:r>
            <a:r>
              <a:rPr lang="en-US" sz="2400" u="sng">
                <a:latin typeface="Times New Roman" pitchFamily="18" charset="0"/>
              </a:rPr>
              <a:t>quarter</a:t>
            </a:r>
            <a:endParaRPr lang="ru-RU" sz="2400" u="sng">
              <a:latin typeface="Times New Roman" pitchFamily="18" charset="0"/>
            </a:endParaRPr>
          </a:p>
        </p:txBody>
      </p:sp>
      <p:sp>
        <p:nvSpPr>
          <p:cNvPr id="12296" name="Rectangle 8"/>
          <p:cNvSpPr>
            <a:spLocks noChangeArrowheads="1"/>
          </p:cNvSpPr>
          <p:nvPr/>
        </p:nvSpPr>
        <p:spPr bwMode="auto">
          <a:xfrm>
            <a:off x="0" y="5503863"/>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The system for the diagnosis of temperature in the concrete tank was developed and mounted for the preliminary small-scale experiment with ~3 kilos of PTC.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0" y="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600">
                <a:latin typeface="Times New Roman" pitchFamily="18" charset="0"/>
              </a:rPr>
              <a:t>Subtask 2.3: To conduct the calibration tests. Test result analysis.</a:t>
            </a:r>
            <a:r>
              <a:rPr lang="ru-RU">
                <a:latin typeface="Times New Roman" pitchFamily="18" charset="0"/>
              </a:rPr>
              <a:t> </a:t>
            </a:r>
          </a:p>
        </p:txBody>
      </p:sp>
      <p:sp>
        <p:nvSpPr>
          <p:cNvPr id="13317" name="Text Box 5"/>
          <p:cNvSpPr txBox="1">
            <a:spLocks noChangeArrowheads="1"/>
          </p:cNvSpPr>
          <p:nvPr/>
        </p:nvSpPr>
        <p:spPr bwMode="auto">
          <a:xfrm>
            <a:off x="3492500" y="8366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Fulfilled work</a:t>
            </a:r>
            <a:endParaRPr lang="ru-RU" sz="2400" u="sng">
              <a:latin typeface="Times New Roman" pitchFamily="18" charset="0"/>
            </a:endParaRPr>
          </a:p>
        </p:txBody>
      </p:sp>
      <p:sp>
        <p:nvSpPr>
          <p:cNvPr id="13318" name="Rectangle 6"/>
          <p:cNvSpPr>
            <a:spLocks noChangeArrowheads="1"/>
          </p:cNvSpPr>
          <p:nvPr/>
        </p:nvSpPr>
        <p:spPr bwMode="auto">
          <a:xfrm>
            <a:off x="0" y="1268413"/>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Thermocouples were calibrated by the well known temperatures of liquid nitrogen (-196°</a:t>
            </a:r>
            <a:r>
              <a:rPr lang="ru-RU" sz="2400">
                <a:latin typeface="Times New Roman" pitchFamily="18" charset="0"/>
              </a:rPr>
              <a:t>С</a:t>
            </a:r>
            <a:r>
              <a:rPr lang="en-US" sz="2400">
                <a:latin typeface="Times New Roman" pitchFamily="18" charset="0"/>
              </a:rPr>
              <a:t>) and boiling water (100°</a:t>
            </a:r>
            <a:r>
              <a:rPr lang="ru-RU" sz="2400">
                <a:latin typeface="Times New Roman" pitchFamily="18" charset="0"/>
              </a:rPr>
              <a:t>С</a:t>
            </a:r>
            <a:r>
              <a:rPr lang="en-US" sz="2400">
                <a:latin typeface="Times New Roman" pitchFamily="18" charset="0"/>
              </a:rPr>
              <a:t>). Using obtained data we graphed calibration curves that would be used for processing the experimental results.</a:t>
            </a:r>
          </a:p>
        </p:txBody>
      </p:sp>
      <p:sp>
        <p:nvSpPr>
          <p:cNvPr id="13319" name="Text Box 7"/>
          <p:cNvSpPr txBox="1">
            <a:spLocks noChangeArrowheads="1"/>
          </p:cNvSpPr>
          <p:nvPr/>
        </p:nvSpPr>
        <p:spPr bwMode="auto">
          <a:xfrm>
            <a:off x="2268538" y="3141663"/>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Results by the end of the I</a:t>
            </a:r>
            <a:r>
              <a:rPr lang="ru-RU" sz="2400" u="sng">
                <a:latin typeface="Times New Roman" pitchFamily="18" charset="0"/>
              </a:rPr>
              <a:t> </a:t>
            </a:r>
            <a:r>
              <a:rPr lang="en-US" sz="2400" u="sng">
                <a:latin typeface="Times New Roman" pitchFamily="18" charset="0"/>
              </a:rPr>
              <a:t>quarter</a:t>
            </a:r>
            <a:endParaRPr lang="ru-RU" sz="2400" u="sng">
              <a:latin typeface="Times New Roman" pitchFamily="18" charset="0"/>
            </a:endParaRPr>
          </a:p>
        </p:txBody>
      </p:sp>
      <p:sp>
        <p:nvSpPr>
          <p:cNvPr id="13320" name="Rectangle 8"/>
          <p:cNvSpPr>
            <a:spLocks noChangeArrowheads="1"/>
          </p:cNvSpPr>
          <p:nvPr/>
        </p:nvSpPr>
        <p:spPr bwMode="auto">
          <a:xfrm>
            <a:off x="0" y="36449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The system for the diagnosis of temperature by means of thermocouples was calibrated.</a:t>
            </a:r>
            <a:r>
              <a:rPr lang="ru-RU" sz="2400">
                <a:latin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0" y="0"/>
            <a:ext cx="9144000"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38088" anchor="ctr">
            <a:spAutoFit/>
          </a:bodyPr>
          <a:lstStyle/>
          <a:p>
            <a:r>
              <a:rPr lang="en-US" sz="2800" b="1">
                <a:latin typeface="Times New Roman" pitchFamily="18" charset="0"/>
              </a:rPr>
              <a:t>Task 3: Development of the medium scale installation for corium heating with characteristics: corium volume ~15-18 L corium mass ~100-120 kg, corium temperature ~2500-3000C, heat fluxes towards walls and a bottom of a tank ~100 kw/m2, melt retention time 10-12 min.</a:t>
            </a:r>
          </a:p>
          <a:p>
            <a:pPr eaLnBrk="0" hangingPunct="0"/>
            <a:endParaRPr lang="en-US" sz="2800">
              <a:latin typeface="Times New Roman" pitchFamily="18" charset="0"/>
            </a:endParaRPr>
          </a:p>
        </p:txBody>
      </p:sp>
      <p:sp>
        <p:nvSpPr>
          <p:cNvPr id="14341" name="Rectangle 5"/>
          <p:cNvSpPr>
            <a:spLocks noChangeArrowheads="1"/>
          </p:cNvSpPr>
          <p:nvPr/>
        </p:nvSpPr>
        <p:spPr bwMode="auto">
          <a:xfrm>
            <a:off x="0" y="3141663"/>
            <a:ext cx="9144000"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16" bIns="38088" anchor="ctr">
            <a:spAutoFit/>
          </a:bodyPr>
          <a:lstStyle/>
          <a:p>
            <a:pPr algn="just"/>
            <a:r>
              <a:rPr lang="en-US" sz="2400" b="1">
                <a:latin typeface="Times New Roman" pitchFamily="18" charset="0"/>
              </a:rPr>
              <a:t>1.</a:t>
            </a:r>
            <a:r>
              <a:rPr lang="en-US" sz="2400">
                <a:latin typeface="Times New Roman" pitchFamily="18" charset="0"/>
              </a:rPr>
              <a:t> A concrete tank with built-in thermocouples (8 items) for the small-scale experiment with ~3 kg of PTC was prepared. Tank dimensions: inner diameter=150 mm, full height=260 mm, bottom thickness=100 mm, side walls thickness=100 mm.</a:t>
            </a:r>
          </a:p>
        </p:txBody>
      </p:sp>
      <p:sp>
        <p:nvSpPr>
          <p:cNvPr id="14342" name="Rectangle 6"/>
          <p:cNvSpPr>
            <a:spLocks noChangeArrowheads="1"/>
          </p:cNvSpPr>
          <p:nvPr/>
        </p:nvSpPr>
        <p:spPr bwMode="auto">
          <a:xfrm>
            <a:off x="971550" y="2420938"/>
            <a:ext cx="7215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latin typeface="Times New Roman" pitchFamily="18" charset="0"/>
              </a:rPr>
              <a:t>Preliminary small</a:t>
            </a:r>
            <a:r>
              <a:rPr lang="ru-RU" sz="2400" u="sng">
                <a:latin typeface="Times New Roman" pitchFamily="18" charset="0"/>
              </a:rPr>
              <a:t>-</a:t>
            </a:r>
            <a:r>
              <a:rPr lang="en-US" sz="2400" u="sng">
                <a:latin typeface="Times New Roman" pitchFamily="18" charset="0"/>
              </a:rPr>
              <a:t>scale experiment</a:t>
            </a:r>
            <a:r>
              <a:rPr lang="ru-RU" sz="2400" u="sng">
                <a:latin typeface="Times New Roman" pitchFamily="18" charset="0"/>
              </a:rPr>
              <a:t> #1</a:t>
            </a:r>
            <a:r>
              <a:rPr lang="en-US" sz="2400" u="sng">
                <a:latin typeface="Times New Roman" pitchFamily="18" charset="0"/>
              </a:rPr>
              <a:t>.</a:t>
            </a:r>
            <a:r>
              <a:rPr lang="ru-RU" sz="2400" u="sng">
                <a:latin typeface="Times New Roman" pitchFamily="18" charset="0"/>
              </a:rPr>
              <a:t> </a:t>
            </a:r>
            <a:r>
              <a:rPr lang="en-US" sz="2400" u="sng">
                <a:latin typeface="Times New Roman" pitchFamily="18" charset="0"/>
              </a:rPr>
              <a:t>PTC mass</a:t>
            </a:r>
            <a:r>
              <a:rPr lang="ru-RU" sz="2400" u="sng">
                <a:latin typeface="Times New Roman" pitchFamily="18" charset="0"/>
              </a:rPr>
              <a:t> ~ 3</a:t>
            </a:r>
            <a:r>
              <a:rPr lang="en-US" sz="2400" u="sng">
                <a:latin typeface="Times New Roman" pitchFamily="18" charset="0"/>
              </a:rPr>
              <a:t> kg.</a:t>
            </a:r>
            <a:endParaRPr lang="ru-RU" sz="2400" u="sng">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DSC00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773238"/>
            <a:ext cx="44196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DSC001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1762125"/>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179388" y="908050"/>
            <a:ext cx="3995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a:latin typeface="Times New Roman" pitchFamily="18" charset="0"/>
              </a:rPr>
              <a:t>Steel container with concrete tank overview in the experiment #1.</a:t>
            </a:r>
            <a:r>
              <a:rPr lang="ru-RU" sz="2000">
                <a:latin typeface="Times New Roman" pitchFamily="18" charset="0"/>
              </a:rPr>
              <a:t> </a:t>
            </a:r>
          </a:p>
        </p:txBody>
      </p:sp>
      <p:sp>
        <p:nvSpPr>
          <p:cNvPr id="15367" name="Rectangle 7"/>
          <p:cNvSpPr>
            <a:spLocks noChangeArrowheads="1"/>
          </p:cNvSpPr>
          <p:nvPr/>
        </p:nvSpPr>
        <p:spPr bwMode="auto">
          <a:xfrm>
            <a:off x="4932363" y="908050"/>
            <a:ext cx="3816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a:latin typeface="Times New Roman" pitchFamily="18" charset="0"/>
              </a:rPr>
              <a:t>Overview of the concrete tank with disposed gas burners.</a:t>
            </a:r>
            <a:r>
              <a:rPr lang="ru-RU" sz="2000">
                <a:latin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2195513" y="188913"/>
            <a:ext cx="4349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a:latin typeface="Times New Roman" pitchFamily="18" charset="0"/>
              </a:rPr>
              <a:t>Post-experimental installation overview.</a:t>
            </a:r>
            <a:r>
              <a:rPr lang="ru-RU" sz="2000">
                <a:latin typeface="Times New Roman" pitchFamily="18" charset="0"/>
              </a:rPr>
              <a:t> </a:t>
            </a:r>
          </a:p>
        </p:txBody>
      </p:sp>
      <p:pic>
        <p:nvPicPr>
          <p:cNvPr id="17413" name="Picture 5" descr="DSC00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36613"/>
            <a:ext cx="58293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6"/>
          <p:cNvSpPr>
            <a:spLocks noChangeShapeType="1"/>
          </p:cNvSpPr>
          <p:nvPr/>
        </p:nvSpPr>
        <p:spPr bwMode="auto">
          <a:xfrm>
            <a:off x="2124075" y="1268413"/>
            <a:ext cx="863600" cy="43180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15" name="Text Box 7"/>
          <p:cNvSpPr txBox="1">
            <a:spLocks noChangeArrowheads="1"/>
          </p:cNvSpPr>
          <p:nvPr/>
        </p:nvSpPr>
        <p:spPr bwMode="auto">
          <a:xfrm>
            <a:off x="1403350" y="981075"/>
            <a:ext cx="1728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video camera</a:t>
            </a:r>
            <a:endParaRPr lang="ru-RU">
              <a:solidFill>
                <a:schemeClr val="bg1"/>
              </a:solidFill>
            </a:endParaRPr>
          </a:p>
        </p:txBody>
      </p:sp>
      <p:sp>
        <p:nvSpPr>
          <p:cNvPr id="17416" name="Line 8"/>
          <p:cNvSpPr>
            <a:spLocks noChangeShapeType="1"/>
          </p:cNvSpPr>
          <p:nvPr/>
        </p:nvSpPr>
        <p:spPr bwMode="auto">
          <a:xfrm flipH="1" flipV="1">
            <a:off x="5003800" y="1844675"/>
            <a:ext cx="936625" cy="71438"/>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17" name="Text Box 9"/>
          <p:cNvSpPr txBox="1">
            <a:spLocks noChangeArrowheads="1"/>
          </p:cNvSpPr>
          <p:nvPr/>
        </p:nvSpPr>
        <p:spPr bwMode="auto">
          <a:xfrm>
            <a:off x="6084888" y="1700213"/>
            <a:ext cx="1366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mirror</a:t>
            </a:r>
            <a:endParaRPr lang="ru-RU">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2771775" y="188913"/>
            <a:ext cx="324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b="1" u="sng"/>
              <a:t>OVERALL RESULTS</a:t>
            </a:r>
            <a:r>
              <a:rPr lang="ru-RU" sz="2400" b="1" u="sng"/>
              <a:t>:</a:t>
            </a:r>
          </a:p>
        </p:txBody>
      </p:sp>
      <p:sp>
        <p:nvSpPr>
          <p:cNvPr id="18438" name="Rectangle 6"/>
          <p:cNvSpPr>
            <a:spLocks noChangeArrowheads="1"/>
          </p:cNvSpPr>
          <p:nvPr/>
        </p:nvSpPr>
        <p:spPr bwMode="auto">
          <a:xfrm>
            <a:off x="0" y="1960563"/>
            <a:ext cx="9144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1.The technology of concrete tank producing inside a steel container. 2.The technology of pyrotechnic briquettes producing of Zr and FeO mixture.</a:t>
            </a:r>
          </a:p>
          <a:p>
            <a:pPr algn="just"/>
            <a:r>
              <a:rPr lang="en-US" sz="2400">
                <a:latin typeface="Times New Roman" pitchFamily="18" charset="0"/>
              </a:rPr>
              <a:t>3.The diagnosis complex for measuring concrete temperature by means of thermocouples.</a:t>
            </a:r>
          </a:p>
          <a:p>
            <a:pPr algn="just"/>
            <a:r>
              <a:rPr lang="en-US" sz="2400">
                <a:latin typeface="Times New Roman" pitchFamily="18" charset="0"/>
              </a:rPr>
              <a:t>4.The technology of PTC initiation by means of electric igniter and a system of 3 gas burners (they also serve to additionally heat corium) that use propane-oxygen mixture.</a:t>
            </a:r>
          </a:p>
          <a:p>
            <a:pPr algn="just"/>
            <a:r>
              <a:rPr lang="en-US" sz="2400">
                <a:latin typeface="Times New Roman" pitchFamily="18" charset="0"/>
              </a:rPr>
              <a:t>5.The technology of carrying out the experiment.</a:t>
            </a:r>
            <a:endParaRPr lang="ru-RU" sz="2400">
              <a:latin typeface="Times New Roman" pitchFamily="18" charset="0"/>
            </a:endParaRPr>
          </a:p>
        </p:txBody>
      </p:sp>
      <p:sp>
        <p:nvSpPr>
          <p:cNvPr id="18441" name="Text Box 9"/>
          <p:cNvSpPr txBox="1">
            <a:spLocks noChangeArrowheads="1"/>
          </p:cNvSpPr>
          <p:nvPr/>
        </p:nvSpPr>
        <p:spPr bwMode="auto">
          <a:xfrm>
            <a:off x="0" y="765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The following experimental technologies were developed and approved:</a:t>
            </a:r>
            <a:endParaRPr lang="ru-RU" sz="240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836613"/>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b="1">
                <a:latin typeface="Times New Roman" pitchFamily="18" charset="0"/>
              </a:rPr>
              <a:t>1.</a:t>
            </a:r>
            <a:r>
              <a:rPr lang="en-US" sz="2400">
                <a:latin typeface="Times New Roman" pitchFamily="18" charset="0"/>
              </a:rPr>
              <a:t> A concrete tank with built-in thermocouples (16 items) for the small-scale experiment with ~30 kg of PTC was prepared. Tank dimensions: inner diameter=250 mm, full height=300 mm, bottom thickness=100 mm, side walls thickness=220 mm.</a:t>
            </a:r>
          </a:p>
        </p:txBody>
      </p:sp>
      <p:sp>
        <p:nvSpPr>
          <p:cNvPr id="19461" name="Rectangle 5"/>
          <p:cNvSpPr>
            <a:spLocks noChangeArrowheads="1"/>
          </p:cNvSpPr>
          <p:nvPr/>
        </p:nvSpPr>
        <p:spPr bwMode="auto">
          <a:xfrm>
            <a:off x="755650" y="188913"/>
            <a:ext cx="743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latin typeface="Times New Roman" pitchFamily="18" charset="0"/>
              </a:rPr>
              <a:t>Preliminary small-scale experiment #2. PTC mass ~ 30 kg.</a:t>
            </a:r>
            <a:r>
              <a:rPr lang="en-US"/>
              <a:t> </a:t>
            </a:r>
            <a:endParaRPr lang="ru-RU"/>
          </a:p>
        </p:txBody>
      </p:sp>
      <p:pic>
        <p:nvPicPr>
          <p:cNvPr id="19462" name="Picture 6" descr="19082009(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2852738"/>
            <a:ext cx="39052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1692275" y="2420938"/>
            <a:ext cx="540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Times New Roman" pitchFamily="18" charset="0"/>
              </a:rPr>
              <a:t>Disposition of thermocouples in the experiment #2</a:t>
            </a:r>
            <a:endParaRPr lang="ru-RU" sz="2000">
              <a:latin typeface="Times New Roman" pitchFamily="18" charset="0"/>
            </a:endParaRPr>
          </a:p>
        </p:txBody>
      </p:sp>
      <p:sp>
        <p:nvSpPr>
          <p:cNvPr id="19464" name="Rectangle 8"/>
          <p:cNvSpPr>
            <a:spLocks noChangeArrowheads="1"/>
          </p:cNvSpPr>
          <p:nvPr/>
        </p:nvSpPr>
        <p:spPr bwMode="auto">
          <a:xfrm>
            <a:off x="4643438" y="2989263"/>
            <a:ext cx="4392612"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atin typeface="Times New Roman" pitchFamily="18" charset="0"/>
              </a:rPr>
              <a:t>Base diameter: 90 mm,</a:t>
            </a:r>
            <a:endParaRPr lang="ru-RU">
              <a:latin typeface="Times New Roman" pitchFamily="18" charset="0"/>
            </a:endParaRPr>
          </a:p>
          <a:p>
            <a:pPr algn="just"/>
            <a:r>
              <a:rPr lang="en-US">
                <a:latin typeface="Times New Roman" pitchFamily="18" charset="0"/>
              </a:rPr>
              <a:t>Depth of thermocouple disposition inside the bottom of the concrete tank: 0 mm (1 item), 5 mm (3 items), 10 mm (3 items).</a:t>
            </a:r>
            <a:endParaRPr lang="ru-RU">
              <a:latin typeface="Times New Roman" pitchFamily="18" charset="0"/>
            </a:endParaRPr>
          </a:p>
          <a:p>
            <a:pPr algn="just"/>
            <a:endParaRPr lang="en-US">
              <a:latin typeface="Times New Roman" pitchFamily="18" charset="0"/>
            </a:endParaRPr>
          </a:p>
          <a:p>
            <a:pPr algn="just"/>
            <a:r>
              <a:rPr lang="en-US">
                <a:latin typeface="Times New Roman" pitchFamily="18" charset="0"/>
              </a:rPr>
              <a:t>Thermocouple disposition inside the concrete tank side-walls:</a:t>
            </a:r>
            <a:endParaRPr lang="ru-RU">
              <a:latin typeface="Times New Roman" pitchFamily="18" charset="0"/>
            </a:endParaRPr>
          </a:p>
          <a:p>
            <a:pPr algn="just"/>
            <a:r>
              <a:rPr lang="en-US">
                <a:latin typeface="Times New Roman" pitchFamily="18" charset="0"/>
              </a:rPr>
              <a:t>height</a:t>
            </a:r>
            <a:r>
              <a:rPr lang="ru-RU">
                <a:latin typeface="Times New Roman" pitchFamily="18" charset="0"/>
              </a:rPr>
              <a:t> – 20</a:t>
            </a:r>
            <a:r>
              <a:rPr lang="en-US">
                <a:latin typeface="Times New Roman" pitchFamily="18" charset="0"/>
              </a:rPr>
              <a:t> mm above the bottom</a:t>
            </a:r>
          </a:p>
          <a:p>
            <a:pPr algn="just"/>
            <a:r>
              <a:rPr lang="en-US">
                <a:latin typeface="Times New Roman" pitchFamily="18" charset="0"/>
              </a:rPr>
              <a:t>depth – 5 mm (4 items), 15 mm (4 items).</a:t>
            </a:r>
            <a:r>
              <a:rPr lang="ru-RU">
                <a:latin typeface="Times New Roman"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9082009(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76250"/>
            <a:ext cx="5400675"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971550" y="0"/>
            <a:ext cx="750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a:latin typeface="Times New Roman" pitchFamily="18" charset="0"/>
              </a:rPr>
              <a:t>Overview of the steel container and concrete tank in the experiment #2.</a:t>
            </a:r>
            <a:r>
              <a:rPr lang="ru-RU" sz="2000"/>
              <a:t> </a:t>
            </a:r>
          </a:p>
        </p:txBody>
      </p:sp>
      <p:sp>
        <p:nvSpPr>
          <p:cNvPr id="21510" name="Rectangle 6"/>
          <p:cNvSpPr>
            <a:spLocks noChangeArrowheads="1"/>
          </p:cNvSpPr>
          <p:nvPr/>
        </p:nvSpPr>
        <p:spPr bwMode="auto">
          <a:xfrm>
            <a:off x="0" y="4970463"/>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b="1">
                <a:latin typeface="Times New Roman" pitchFamily="18" charset="0"/>
              </a:rPr>
              <a:t>2.</a:t>
            </a:r>
            <a:r>
              <a:rPr lang="en-US" sz="2400">
                <a:latin typeface="Times New Roman" pitchFamily="18" charset="0"/>
              </a:rPr>
              <a:t> A diagnosis system of measuring the temperature and thermal fluxes in the concrete was developed and prepared. The system consists of 15 thermocouples built-in the bottom and side walls of the concrete tank for the small-scale experiment with ~30 kg of PTC.</a:t>
            </a:r>
            <a:endParaRPr lang="ru-RU" sz="240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2771775" y="0"/>
            <a:ext cx="4252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u="sng">
                <a:latin typeface="Times New Roman" pitchFamily="18" charset="0"/>
              </a:rPr>
              <a:t>Specific information</a:t>
            </a:r>
            <a:r>
              <a:rPr lang="ru-RU" sz="2400" b="1" u="sng">
                <a:latin typeface="Times New Roman" pitchFamily="18" charset="0"/>
              </a:rPr>
              <a:t> </a:t>
            </a:r>
            <a:r>
              <a:rPr lang="en-US" sz="2400" b="1" u="sng">
                <a:latin typeface="Times New Roman" pitchFamily="18" charset="0"/>
              </a:rPr>
              <a:t>on Project</a:t>
            </a:r>
            <a:endParaRPr lang="ru-RU" sz="2400" b="1" u="sng">
              <a:latin typeface="Times New Roman" pitchFamily="18" charset="0"/>
            </a:endParaRPr>
          </a:p>
        </p:txBody>
      </p:sp>
      <p:sp>
        <p:nvSpPr>
          <p:cNvPr id="23558" name="Rectangle 6"/>
          <p:cNvSpPr>
            <a:spLocks noChangeArrowheads="1"/>
          </p:cNvSpPr>
          <p:nvPr/>
        </p:nvSpPr>
        <p:spPr bwMode="auto">
          <a:xfrm>
            <a:off x="0" y="1341438"/>
            <a:ext cx="9144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a:latin typeface="Times New Roman" pitchFamily="18" charset="0"/>
              </a:rPr>
              <a:t>	The main goal of the Stage I of the project #3831 is to experimentally test corium behavior and corium interaction with concrete. It is planned to develop a medium scale installation that is to heat corium along with the complex of diagnostic and measuring equipment. The installation should have the following characteristics: corium volume ~15-18 L, corium mass ~100-120 kg, corium temperature ~2500-3000</a:t>
            </a:r>
            <a:r>
              <a:rPr lang="ru-RU" sz="2400">
                <a:latin typeface="Times New Roman" pitchFamily="18" charset="0"/>
              </a:rPr>
              <a:t>С</a:t>
            </a:r>
            <a:r>
              <a:rPr lang="en-US" sz="2400">
                <a:latin typeface="Times New Roman" pitchFamily="18" charset="0"/>
              </a:rPr>
              <a:t> , heat fluxes into concrete ~100 kw/m2  , corium retention time ~ 10-12 min.</a:t>
            </a:r>
            <a:r>
              <a:rPr lang="ru-RU" sz="2400">
                <a:latin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339975" y="144463"/>
            <a:ext cx="474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sz="2400" b="1">
                <a:latin typeface="Times New Roman" pitchFamily="18" charset="0"/>
              </a:rPr>
              <a:t>3.</a:t>
            </a:r>
            <a:r>
              <a:rPr lang="en-US" sz="2400">
                <a:latin typeface="Times New Roman" pitchFamily="18" charset="0"/>
              </a:rPr>
              <a:t> General scheme of the experiment </a:t>
            </a:r>
          </a:p>
        </p:txBody>
      </p:sp>
      <p:grpSp>
        <p:nvGrpSpPr>
          <p:cNvPr id="20483" name="Group 3"/>
          <p:cNvGrpSpPr>
            <a:grpSpLocks/>
          </p:cNvGrpSpPr>
          <p:nvPr/>
        </p:nvGrpSpPr>
        <p:grpSpPr bwMode="auto">
          <a:xfrm>
            <a:off x="1187450" y="1268413"/>
            <a:ext cx="6515100" cy="3448050"/>
            <a:chOff x="748" y="799"/>
            <a:chExt cx="4104" cy="2172"/>
          </a:xfrm>
        </p:grpSpPr>
        <p:grpSp>
          <p:nvGrpSpPr>
            <p:cNvPr id="20484" name="Group 4"/>
            <p:cNvGrpSpPr>
              <a:grpSpLocks/>
            </p:cNvGrpSpPr>
            <p:nvPr/>
          </p:nvGrpSpPr>
          <p:grpSpPr bwMode="auto">
            <a:xfrm>
              <a:off x="748" y="799"/>
              <a:ext cx="4104" cy="2172"/>
              <a:chOff x="540" y="4704"/>
              <a:chExt cx="10260" cy="5430"/>
            </a:xfrm>
          </p:grpSpPr>
          <p:sp>
            <p:nvSpPr>
              <p:cNvPr id="20485" name="Rectangle 5"/>
              <p:cNvSpPr>
                <a:spLocks noChangeArrowheads="1"/>
              </p:cNvSpPr>
              <p:nvPr/>
            </p:nvSpPr>
            <p:spPr bwMode="auto">
              <a:xfrm>
                <a:off x="8460" y="5094"/>
                <a:ext cx="180" cy="4140"/>
              </a:xfrm>
              <a:prstGeom prst="rect">
                <a:avLst/>
              </a:prstGeom>
              <a:solidFill>
                <a:srgbClr val="000000"/>
              </a:solidFill>
              <a:ln w="9525">
                <a:solidFill>
                  <a:srgbClr val="000000"/>
                </a:solidFill>
                <a:miter lim="800000"/>
                <a:headEnd/>
                <a:tailEnd/>
              </a:ln>
            </p:spPr>
            <p:txBody>
              <a:bodyPr/>
              <a:lstStyle/>
              <a:p>
                <a:endParaRPr lang="de-DE"/>
              </a:p>
            </p:txBody>
          </p:sp>
          <p:sp>
            <p:nvSpPr>
              <p:cNvPr id="20486" name="Freeform 6"/>
              <p:cNvSpPr>
                <a:spLocks/>
              </p:cNvSpPr>
              <p:nvPr/>
            </p:nvSpPr>
            <p:spPr bwMode="auto">
              <a:xfrm>
                <a:off x="1440" y="7434"/>
                <a:ext cx="2520" cy="1620"/>
              </a:xfrm>
              <a:custGeom>
                <a:avLst/>
                <a:gdLst>
                  <a:gd name="T0" fmla="*/ 0 w 2520"/>
                  <a:gd name="T1" fmla="*/ 0 h 1620"/>
                  <a:gd name="T2" fmla="*/ 540 w 2520"/>
                  <a:gd name="T3" fmla="*/ 0 h 1620"/>
                  <a:gd name="T4" fmla="*/ 540 w 2520"/>
                  <a:gd name="T5" fmla="*/ 1440 h 1620"/>
                  <a:gd name="T6" fmla="*/ 1980 w 2520"/>
                  <a:gd name="T7" fmla="*/ 1440 h 1620"/>
                  <a:gd name="T8" fmla="*/ 1980 w 2520"/>
                  <a:gd name="T9" fmla="*/ 0 h 1620"/>
                  <a:gd name="T10" fmla="*/ 2520 w 2520"/>
                  <a:gd name="T11" fmla="*/ 0 h 1620"/>
                  <a:gd name="T12" fmla="*/ 2520 w 2520"/>
                  <a:gd name="T13" fmla="*/ 180 h 1620"/>
                  <a:gd name="T14" fmla="*/ 2160 w 2520"/>
                  <a:gd name="T15" fmla="*/ 180 h 1620"/>
                  <a:gd name="T16" fmla="*/ 2160 w 2520"/>
                  <a:gd name="T17" fmla="*/ 1620 h 1620"/>
                  <a:gd name="T18" fmla="*/ 360 w 2520"/>
                  <a:gd name="T19" fmla="*/ 1620 h 1620"/>
                  <a:gd name="T20" fmla="*/ 360 w 2520"/>
                  <a:gd name="T21" fmla="*/ 180 h 1620"/>
                  <a:gd name="T22" fmla="*/ 0 w 2520"/>
                  <a:gd name="T23" fmla="*/ 180 h 1620"/>
                  <a:gd name="T24" fmla="*/ 0 w 2520"/>
                  <a:gd name="T25" fmla="*/ 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0" h="1620">
                    <a:moveTo>
                      <a:pt x="0" y="0"/>
                    </a:moveTo>
                    <a:lnTo>
                      <a:pt x="540" y="0"/>
                    </a:lnTo>
                    <a:lnTo>
                      <a:pt x="540" y="1440"/>
                    </a:lnTo>
                    <a:lnTo>
                      <a:pt x="1980" y="1440"/>
                    </a:lnTo>
                    <a:lnTo>
                      <a:pt x="1980" y="0"/>
                    </a:lnTo>
                    <a:lnTo>
                      <a:pt x="2520" y="0"/>
                    </a:lnTo>
                    <a:lnTo>
                      <a:pt x="2520" y="180"/>
                    </a:lnTo>
                    <a:lnTo>
                      <a:pt x="2160" y="180"/>
                    </a:lnTo>
                    <a:lnTo>
                      <a:pt x="2160" y="1620"/>
                    </a:lnTo>
                    <a:lnTo>
                      <a:pt x="360" y="1620"/>
                    </a:lnTo>
                    <a:lnTo>
                      <a:pt x="360" y="180"/>
                    </a:lnTo>
                    <a:lnTo>
                      <a:pt x="0" y="180"/>
                    </a:lnTo>
                    <a:lnTo>
                      <a:pt x="0" y="0"/>
                    </a:lnTo>
                    <a:close/>
                  </a:path>
                </a:pathLst>
              </a:custGeom>
              <a:solidFill>
                <a:srgbClr val="C0C0C0"/>
              </a:solidFill>
              <a:ln w="9525">
                <a:solidFill>
                  <a:srgbClr val="000000"/>
                </a:solidFill>
                <a:round/>
                <a:headEnd/>
                <a:tailEnd/>
              </a:ln>
            </p:spPr>
            <p:txBody>
              <a:bodyPr/>
              <a:lstStyle/>
              <a:p>
                <a:endParaRPr lang="de-DE"/>
              </a:p>
            </p:txBody>
          </p:sp>
          <p:sp>
            <p:nvSpPr>
              <p:cNvPr id="20487" name="Line 7"/>
              <p:cNvSpPr>
                <a:spLocks noChangeShapeType="1"/>
              </p:cNvSpPr>
              <p:nvPr/>
            </p:nvSpPr>
            <p:spPr bwMode="auto">
              <a:xfrm>
                <a:off x="540" y="9234"/>
                <a:ext cx="95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88" name="Rectangle 8"/>
              <p:cNvSpPr>
                <a:spLocks noChangeArrowheads="1"/>
              </p:cNvSpPr>
              <p:nvPr/>
            </p:nvSpPr>
            <p:spPr bwMode="auto">
              <a:xfrm>
                <a:off x="1440" y="7614"/>
                <a:ext cx="180" cy="1620"/>
              </a:xfrm>
              <a:prstGeom prst="rect">
                <a:avLst/>
              </a:prstGeom>
              <a:solidFill>
                <a:srgbClr val="333333"/>
              </a:solidFill>
              <a:ln w="9525">
                <a:solidFill>
                  <a:srgbClr val="000000"/>
                </a:solidFill>
                <a:miter lim="800000"/>
                <a:headEnd/>
                <a:tailEnd/>
              </a:ln>
            </p:spPr>
            <p:txBody>
              <a:bodyPr/>
              <a:lstStyle/>
              <a:p>
                <a:endParaRPr lang="de-DE"/>
              </a:p>
            </p:txBody>
          </p:sp>
          <p:sp>
            <p:nvSpPr>
              <p:cNvPr id="20489" name="Rectangle 9"/>
              <p:cNvSpPr>
                <a:spLocks noChangeArrowheads="1"/>
              </p:cNvSpPr>
              <p:nvPr/>
            </p:nvSpPr>
            <p:spPr bwMode="auto">
              <a:xfrm>
                <a:off x="3780" y="7614"/>
                <a:ext cx="180" cy="1620"/>
              </a:xfrm>
              <a:prstGeom prst="rect">
                <a:avLst/>
              </a:prstGeom>
              <a:solidFill>
                <a:srgbClr val="333333"/>
              </a:solidFill>
              <a:ln w="9525">
                <a:solidFill>
                  <a:srgbClr val="000000"/>
                </a:solidFill>
                <a:miter lim="800000"/>
                <a:headEnd/>
                <a:tailEnd/>
              </a:ln>
            </p:spPr>
            <p:txBody>
              <a:bodyPr/>
              <a:lstStyle/>
              <a:p>
                <a:endParaRPr lang="de-DE"/>
              </a:p>
            </p:txBody>
          </p:sp>
          <p:sp>
            <p:nvSpPr>
              <p:cNvPr id="20490" name="Freeform 10" descr="5%"/>
              <p:cNvSpPr>
                <a:spLocks/>
              </p:cNvSpPr>
              <p:nvPr/>
            </p:nvSpPr>
            <p:spPr bwMode="auto">
              <a:xfrm>
                <a:off x="1980" y="7434"/>
                <a:ext cx="1440" cy="1440"/>
              </a:xfrm>
              <a:custGeom>
                <a:avLst/>
                <a:gdLst>
                  <a:gd name="T0" fmla="*/ 0 w 1440"/>
                  <a:gd name="T1" fmla="*/ 0 h 1440"/>
                  <a:gd name="T2" fmla="*/ 0 w 1440"/>
                  <a:gd name="T3" fmla="*/ 1440 h 1440"/>
                  <a:gd name="T4" fmla="*/ 1440 w 1440"/>
                  <a:gd name="T5" fmla="*/ 1440 h 1440"/>
                  <a:gd name="T6" fmla="*/ 1440 w 1440"/>
                  <a:gd name="T7" fmla="*/ 0 h 1440"/>
                  <a:gd name="T8" fmla="*/ 1080 w 1440"/>
                  <a:gd name="T9" fmla="*/ 0 h 1440"/>
                  <a:gd name="T10" fmla="*/ 1080 w 1440"/>
                  <a:gd name="T11" fmla="*/ 1080 h 1440"/>
                  <a:gd name="T12" fmla="*/ 360 w 1440"/>
                  <a:gd name="T13" fmla="*/ 1080 h 1440"/>
                  <a:gd name="T14" fmla="*/ 360 w 1440"/>
                  <a:gd name="T15" fmla="*/ 0 h 1440"/>
                  <a:gd name="T16" fmla="*/ 0 w 1440"/>
                  <a:gd name="T17"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0" h="1440">
                    <a:moveTo>
                      <a:pt x="0" y="0"/>
                    </a:moveTo>
                    <a:lnTo>
                      <a:pt x="0" y="1440"/>
                    </a:lnTo>
                    <a:lnTo>
                      <a:pt x="1440" y="1440"/>
                    </a:lnTo>
                    <a:lnTo>
                      <a:pt x="1440" y="0"/>
                    </a:lnTo>
                    <a:lnTo>
                      <a:pt x="1080" y="0"/>
                    </a:lnTo>
                    <a:lnTo>
                      <a:pt x="1080" y="1080"/>
                    </a:lnTo>
                    <a:lnTo>
                      <a:pt x="360" y="1080"/>
                    </a:lnTo>
                    <a:lnTo>
                      <a:pt x="360" y="0"/>
                    </a:lnTo>
                    <a:lnTo>
                      <a:pt x="0" y="0"/>
                    </a:lnTo>
                    <a:close/>
                  </a:path>
                </a:pathLst>
              </a:custGeom>
              <a:pattFill prst="pct5">
                <a:fgClr>
                  <a:srgbClr val="000000"/>
                </a:fgClr>
                <a:bgClr>
                  <a:srgbClr val="FFFFFF"/>
                </a:bgClr>
              </a:pattFill>
              <a:ln w="9525">
                <a:solidFill>
                  <a:srgbClr val="000000"/>
                </a:solidFill>
                <a:round/>
                <a:headEnd/>
                <a:tailEnd/>
              </a:ln>
            </p:spPr>
            <p:txBody>
              <a:bodyPr/>
              <a:lstStyle/>
              <a:p>
                <a:endParaRPr lang="de-DE"/>
              </a:p>
            </p:txBody>
          </p:sp>
          <p:sp>
            <p:nvSpPr>
              <p:cNvPr id="20491" name="Rectangle 11"/>
              <p:cNvSpPr>
                <a:spLocks noChangeArrowheads="1"/>
              </p:cNvSpPr>
              <p:nvPr/>
            </p:nvSpPr>
            <p:spPr bwMode="auto">
              <a:xfrm flipV="1">
                <a:off x="2340" y="8154"/>
                <a:ext cx="720" cy="360"/>
              </a:xfrm>
              <a:prstGeom prst="rect">
                <a:avLst/>
              </a:prstGeom>
              <a:solidFill>
                <a:srgbClr val="FF0000"/>
              </a:solidFill>
              <a:ln w="9525">
                <a:solidFill>
                  <a:srgbClr val="000000"/>
                </a:solidFill>
                <a:miter lim="800000"/>
                <a:headEnd/>
                <a:tailEnd/>
              </a:ln>
            </p:spPr>
            <p:txBody>
              <a:bodyPr/>
              <a:lstStyle/>
              <a:p>
                <a:endParaRPr lang="de-DE"/>
              </a:p>
            </p:txBody>
          </p:sp>
          <p:sp>
            <p:nvSpPr>
              <p:cNvPr id="20492" name="Rectangle 12"/>
              <p:cNvSpPr>
                <a:spLocks noChangeArrowheads="1"/>
              </p:cNvSpPr>
              <p:nvPr/>
            </p:nvSpPr>
            <p:spPr bwMode="auto">
              <a:xfrm rot="-1412575">
                <a:off x="2544" y="5814"/>
                <a:ext cx="6696" cy="360"/>
              </a:xfrm>
              <a:prstGeom prst="rect">
                <a:avLst/>
              </a:prstGeom>
              <a:solidFill>
                <a:srgbClr val="FFFFFF"/>
              </a:solidFill>
              <a:ln w="9525">
                <a:solidFill>
                  <a:srgbClr val="000000"/>
                </a:solidFill>
                <a:miter lim="800000"/>
                <a:headEnd/>
                <a:tailEnd/>
              </a:ln>
            </p:spPr>
            <p:txBody>
              <a:bodyPr/>
              <a:lstStyle/>
              <a:p>
                <a:endParaRPr lang="de-DE"/>
              </a:p>
            </p:txBody>
          </p:sp>
          <p:sp>
            <p:nvSpPr>
              <p:cNvPr id="20493" name="Line 13"/>
              <p:cNvSpPr>
                <a:spLocks noChangeShapeType="1"/>
              </p:cNvSpPr>
              <p:nvPr/>
            </p:nvSpPr>
            <p:spPr bwMode="auto">
              <a:xfrm flipH="1">
                <a:off x="2631" y="7162"/>
                <a:ext cx="125" cy="4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4" name="Line 14"/>
              <p:cNvSpPr>
                <a:spLocks noChangeShapeType="1"/>
              </p:cNvSpPr>
              <p:nvPr/>
            </p:nvSpPr>
            <p:spPr bwMode="auto">
              <a:xfrm flipH="1">
                <a:off x="2880" y="7482"/>
                <a:ext cx="13" cy="1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5" name="Line 15"/>
              <p:cNvSpPr>
                <a:spLocks noChangeShapeType="1"/>
              </p:cNvSpPr>
              <p:nvPr/>
            </p:nvSpPr>
            <p:spPr bwMode="auto">
              <a:xfrm>
                <a:off x="2636" y="7614"/>
                <a:ext cx="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96" name="Freeform 16"/>
              <p:cNvSpPr>
                <a:spLocks/>
              </p:cNvSpPr>
              <p:nvPr/>
            </p:nvSpPr>
            <p:spPr bwMode="auto">
              <a:xfrm>
                <a:off x="8640" y="4704"/>
                <a:ext cx="2160" cy="390"/>
              </a:xfrm>
              <a:custGeom>
                <a:avLst/>
                <a:gdLst>
                  <a:gd name="T0" fmla="*/ 0 w 2160"/>
                  <a:gd name="T1" fmla="*/ 390 h 390"/>
                  <a:gd name="T2" fmla="*/ 900 w 2160"/>
                  <a:gd name="T3" fmla="*/ 30 h 390"/>
                  <a:gd name="T4" fmla="*/ 2160 w 2160"/>
                  <a:gd name="T5" fmla="*/ 210 h 390"/>
                </a:gdLst>
                <a:ahLst/>
                <a:cxnLst>
                  <a:cxn ang="0">
                    <a:pos x="T0" y="T1"/>
                  </a:cxn>
                  <a:cxn ang="0">
                    <a:pos x="T2" y="T3"/>
                  </a:cxn>
                  <a:cxn ang="0">
                    <a:pos x="T4" y="T5"/>
                  </a:cxn>
                </a:cxnLst>
                <a:rect l="0" t="0" r="r" b="b"/>
                <a:pathLst>
                  <a:path w="2160" h="390">
                    <a:moveTo>
                      <a:pt x="0" y="390"/>
                    </a:moveTo>
                    <a:cubicBezTo>
                      <a:pt x="270" y="225"/>
                      <a:pt x="540" y="60"/>
                      <a:pt x="900" y="30"/>
                    </a:cubicBezTo>
                    <a:cubicBezTo>
                      <a:pt x="1260" y="0"/>
                      <a:pt x="1950" y="90"/>
                      <a:pt x="2160" y="210"/>
                    </a:cubicBezTo>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497" name="Oval 17"/>
              <p:cNvSpPr>
                <a:spLocks noChangeArrowheads="1"/>
              </p:cNvSpPr>
              <p:nvPr/>
            </p:nvSpPr>
            <p:spPr bwMode="auto">
              <a:xfrm>
                <a:off x="3420" y="6909"/>
                <a:ext cx="283" cy="283"/>
              </a:xfrm>
              <a:prstGeom prst="ellipse">
                <a:avLst/>
              </a:prstGeom>
              <a:solidFill>
                <a:srgbClr val="FF0000"/>
              </a:solidFill>
              <a:ln w="9525">
                <a:solidFill>
                  <a:srgbClr val="000000"/>
                </a:solidFill>
                <a:prstDash val="dash"/>
                <a:round/>
                <a:headEnd/>
                <a:tailEnd/>
              </a:ln>
            </p:spPr>
            <p:txBody>
              <a:bodyPr/>
              <a:lstStyle/>
              <a:p>
                <a:endParaRPr lang="de-DE"/>
              </a:p>
            </p:txBody>
          </p:sp>
          <p:sp>
            <p:nvSpPr>
              <p:cNvPr id="20498" name="Oval 18"/>
              <p:cNvSpPr>
                <a:spLocks noChangeArrowheads="1"/>
              </p:cNvSpPr>
              <p:nvPr/>
            </p:nvSpPr>
            <p:spPr bwMode="auto">
              <a:xfrm>
                <a:off x="5040" y="6204"/>
                <a:ext cx="283" cy="283"/>
              </a:xfrm>
              <a:prstGeom prst="ellipse">
                <a:avLst/>
              </a:prstGeom>
              <a:solidFill>
                <a:srgbClr val="FF0000"/>
              </a:solidFill>
              <a:ln w="9525">
                <a:solidFill>
                  <a:srgbClr val="000000"/>
                </a:solidFill>
                <a:prstDash val="dash"/>
                <a:round/>
                <a:headEnd/>
                <a:tailEnd/>
              </a:ln>
            </p:spPr>
            <p:txBody>
              <a:bodyPr/>
              <a:lstStyle/>
              <a:p>
                <a:endParaRPr lang="de-DE"/>
              </a:p>
            </p:txBody>
          </p:sp>
          <p:sp>
            <p:nvSpPr>
              <p:cNvPr id="20499" name="Oval 19"/>
              <p:cNvSpPr>
                <a:spLocks noChangeArrowheads="1"/>
              </p:cNvSpPr>
              <p:nvPr/>
            </p:nvSpPr>
            <p:spPr bwMode="auto">
              <a:xfrm>
                <a:off x="6660" y="5499"/>
                <a:ext cx="283" cy="283"/>
              </a:xfrm>
              <a:prstGeom prst="ellipse">
                <a:avLst/>
              </a:prstGeom>
              <a:solidFill>
                <a:srgbClr val="FF0000"/>
              </a:solidFill>
              <a:ln w="9525">
                <a:solidFill>
                  <a:srgbClr val="000000"/>
                </a:solidFill>
                <a:prstDash val="dash"/>
                <a:round/>
                <a:headEnd/>
                <a:tailEnd/>
              </a:ln>
            </p:spPr>
            <p:txBody>
              <a:bodyPr/>
              <a:lstStyle/>
              <a:p>
                <a:endParaRPr lang="de-DE"/>
              </a:p>
            </p:txBody>
          </p:sp>
          <p:sp>
            <p:nvSpPr>
              <p:cNvPr id="20500" name="Oval 20"/>
              <p:cNvSpPr>
                <a:spLocks noChangeArrowheads="1"/>
              </p:cNvSpPr>
              <p:nvPr/>
            </p:nvSpPr>
            <p:spPr bwMode="auto">
              <a:xfrm>
                <a:off x="8460" y="4704"/>
                <a:ext cx="283" cy="283"/>
              </a:xfrm>
              <a:prstGeom prst="ellipse">
                <a:avLst/>
              </a:prstGeom>
              <a:solidFill>
                <a:srgbClr val="FF0000"/>
              </a:solidFill>
              <a:ln w="9525">
                <a:solidFill>
                  <a:srgbClr val="000000"/>
                </a:solidFill>
                <a:round/>
                <a:headEnd/>
                <a:tailEnd/>
              </a:ln>
            </p:spPr>
            <p:txBody>
              <a:bodyPr/>
              <a:lstStyle/>
              <a:p>
                <a:endParaRPr lang="de-DE"/>
              </a:p>
            </p:txBody>
          </p:sp>
          <p:sp>
            <p:nvSpPr>
              <p:cNvPr id="20501" name="Line 21"/>
              <p:cNvSpPr>
                <a:spLocks noChangeShapeType="1"/>
              </p:cNvSpPr>
              <p:nvPr/>
            </p:nvSpPr>
            <p:spPr bwMode="auto">
              <a:xfrm flipH="1">
                <a:off x="3060" y="4758"/>
                <a:ext cx="5760" cy="2496"/>
              </a:xfrm>
              <a:prstGeom prst="line">
                <a:avLst/>
              </a:prstGeom>
              <a:noFill/>
              <a:ln w="9525">
                <a:solidFill>
                  <a:srgbClr val="000000"/>
                </a:solidFill>
                <a:prstDash val="dash"/>
                <a:round/>
                <a:headEnd/>
                <a:tailEnd type="arrow" w="lg" len="lg"/>
              </a:ln>
              <a:extLst>
                <a:ext uri="{909E8E84-426E-40DD-AFC4-6F175D3DCCD1}">
                  <a14:hiddenFill xmlns:a14="http://schemas.microsoft.com/office/drawing/2010/main">
                    <a:noFill/>
                  </a14:hiddenFill>
                </a:ext>
              </a:extLst>
            </p:spPr>
            <p:txBody>
              <a:bodyPr/>
              <a:lstStyle/>
              <a:p>
                <a:endParaRPr lang="de-DE"/>
              </a:p>
            </p:txBody>
          </p:sp>
          <p:sp>
            <p:nvSpPr>
              <p:cNvPr id="20502" name="Line 22"/>
              <p:cNvSpPr>
                <a:spLocks noChangeShapeType="1"/>
              </p:cNvSpPr>
              <p:nvPr/>
            </p:nvSpPr>
            <p:spPr bwMode="auto">
              <a:xfrm>
                <a:off x="3960" y="7434"/>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03" name="Line 23"/>
              <p:cNvSpPr>
                <a:spLocks noChangeShapeType="1"/>
              </p:cNvSpPr>
              <p:nvPr/>
            </p:nvSpPr>
            <p:spPr bwMode="auto">
              <a:xfrm>
                <a:off x="9180" y="5094"/>
                <a:ext cx="0" cy="414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0504" name="Rectangle 24"/>
              <p:cNvSpPr>
                <a:spLocks noChangeArrowheads="1"/>
              </p:cNvSpPr>
              <p:nvPr/>
            </p:nvSpPr>
            <p:spPr bwMode="auto">
              <a:xfrm rot="5400000">
                <a:off x="4455" y="8154"/>
                <a:ext cx="540"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ru-RU" sz="1000" i="1"/>
                  <a:t>1</a:t>
                </a:r>
                <a:r>
                  <a:rPr lang="en-US" sz="1000" i="1"/>
                  <a:t>m</a:t>
                </a:r>
                <a:endParaRPr lang="ru-RU"/>
              </a:p>
            </p:txBody>
          </p:sp>
          <p:sp>
            <p:nvSpPr>
              <p:cNvPr id="20505" name="Line 25"/>
              <p:cNvSpPr>
                <a:spLocks noChangeShapeType="1"/>
              </p:cNvSpPr>
              <p:nvPr/>
            </p:nvSpPr>
            <p:spPr bwMode="auto">
              <a:xfrm>
                <a:off x="8640" y="5094"/>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06" name="Line 26"/>
              <p:cNvSpPr>
                <a:spLocks noChangeShapeType="1"/>
              </p:cNvSpPr>
              <p:nvPr/>
            </p:nvSpPr>
            <p:spPr bwMode="auto">
              <a:xfrm>
                <a:off x="4500" y="7434"/>
                <a:ext cx="0" cy="180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0507" name="Rectangle 27"/>
              <p:cNvSpPr>
                <a:spLocks noChangeArrowheads="1"/>
              </p:cNvSpPr>
              <p:nvPr/>
            </p:nvSpPr>
            <p:spPr bwMode="auto">
              <a:xfrm rot="5400000">
                <a:off x="9090" y="7164"/>
                <a:ext cx="720"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ru-RU" sz="1000" i="1"/>
                  <a:t>15 </a:t>
                </a:r>
                <a:r>
                  <a:rPr lang="en-US" sz="1000" i="1"/>
                  <a:t>m</a:t>
                </a:r>
                <a:endParaRPr lang="ru-RU"/>
              </a:p>
            </p:txBody>
          </p:sp>
          <p:sp>
            <p:nvSpPr>
              <p:cNvPr id="20508" name="Line 28"/>
              <p:cNvSpPr>
                <a:spLocks noChangeShapeType="1"/>
              </p:cNvSpPr>
              <p:nvPr/>
            </p:nvSpPr>
            <p:spPr bwMode="auto">
              <a:xfrm>
                <a:off x="3960" y="9234"/>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09" name="Line 29"/>
              <p:cNvSpPr>
                <a:spLocks noChangeShapeType="1"/>
              </p:cNvSpPr>
              <p:nvPr/>
            </p:nvSpPr>
            <p:spPr bwMode="auto">
              <a:xfrm>
                <a:off x="8460" y="9234"/>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510" name="Line 30"/>
              <p:cNvSpPr>
                <a:spLocks noChangeShapeType="1"/>
              </p:cNvSpPr>
              <p:nvPr/>
            </p:nvSpPr>
            <p:spPr bwMode="auto">
              <a:xfrm>
                <a:off x="3960" y="9954"/>
                <a:ext cx="450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DE"/>
              </a:p>
            </p:txBody>
          </p:sp>
        </p:grpSp>
        <p:sp>
          <p:nvSpPr>
            <p:cNvPr id="20511" name="Rectangle 31"/>
            <p:cNvSpPr>
              <a:spLocks noChangeArrowheads="1"/>
            </p:cNvSpPr>
            <p:nvPr/>
          </p:nvSpPr>
          <p:spPr bwMode="auto">
            <a:xfrm>
              <a:off x="2835" y="2795"/>
              <a:ext cx="257"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ru-RU" sz="1000" i="1"/>
                <a:t>10 </a:t>
              </a:r>
              <a:r>
                <a:rPr lang="en-US" sz="1000" i="1"/>
                <a:t>m</a:t>
              </a:r>
              <a:endParaRPr lang="ru-RU"/>
            </a:p>
          </p:txBody>
        </p:sp>
      </p:grpSp>
      <p:sp>
        <p:nvSpPr>
          <p:cNvPr id="20512" name="Line 32"/>
          <p:cNvSpPr>
            <a:spLocks noChangeShapeType="1"/>
          </p:cNvSpPr>
          <p:nvPr/>
        </p:nvSpPr>
        <p:spPr bwMode="auto">
          <a:xfrm>
            <a:off x="1403350" y="2852738"/>
            <a:ext cx="6477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3" name="Text Box 33"/>
          <p:cNvSpPr txBox="1">
            <a:spLocks noChangeArrowheads="1"/>
          </p:cNvSpPr>
          <p:nvPr/>
        </p:nvSpPr>
        <p:spPr bwMode="auto">
          <a:xfrm>
            <a:off x="323850" y="2492375"/>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steel container</a:t>
            </a:r>
            <a:endParaRPr lang="ru-RU">
              <a:latin typeface="Times New Roman" pitchFamily="18" charset="0"/>
            </a:endParaRPr>
          </a:p>
        </p:txBody>
      </p:sp>
      <p:sp>
        <p:nvSpPr>
          <p:cNvPr id="20514" name="Line 34"/>
          <p:cNvSpPr>
            <a:spLocks noChangeShapeType="1"/>
          </p:cNvSpPr>
          <p:nvPr/>
        </p:nvSpPr>
        <p:spPr bwMode="auto">
          <a:xfrm>
            <a:off x="1763713" y="1989138"/>
            <a:ext cx="5048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5" name="Text Box 35"/>
          <p:cNvSpPr txBox="1">
            <a:spLocks noChangeArrowheads="1"/>
          </p:cNvSpPr>
          <p:nvPr/>
        </p:nvSpPr>
        <p:spPr bwMode="auto">
          <a:xfrm>
            <a:off x="1033463" y="1603375"/>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concrete tank</a:t>
            </a:r>
            <a:endParaRPr lang="ru-RU">
              <a:latin typeface="Times New Roman" pitchFamily="18" charset="0"/>
            </a:endParaRPr>
          </a:p>
        </p:txBody>
      </p:sp>
      <p:sp>
        <p:nvSpPr>
          <p:cNvPr id="20516" name="Line 36"/>
          <p:cNvSpPr>
            <a:spLocks noChangeShapeType="1"/>
          </p:cNvSpPr>
          <p:nvPr/>
        </p:nvSpPr>
        <p:spPr bwMode="auto">
          <a:xfrm flipV="1">
            <a:off x="1979613" y="3573463"/>
            <a:ext cx="576262" cy="1150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7" name="Text Box 37"/>
          <p:cNvSpPr txBox="1">
            <a:spLocks noChangeArrowheads="1"/>
          </p:cNvSpPr>
          <p:nvPr/>
        </p:nvSpPr>
        <p:spPr bwMode="auto">
          <a:xfrm>
            <a:off x="1476375" y="47244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corium</a:t>
            </a:r>
            <a:endParaRPr lang="ru-RU">
              <a:latin typeface="Times New Roman" pitchFamily="18" charset="0"/>
            </a:endParaRPr>
          </a:p>
        </p:txBody>
      </p:sp>
      <p:sp>
        <p:nvSpPr>
          <p:cNvPr id="20518" name="Line 38"/>
          <p:cNvSpPr>
            <a:spLocks noChangeShapeType="1"/>
          </p:cNvSpPr>
          <p:nvPr/>
        </p:nvSpPr>
        <p:spPr bwMode="auto">
          <a:xfrm>
            <a:off x="3779838" y="1628775"/>
            <a:ext cx="3603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9" name="Text Box 39"/>
          <p:cNvSpPr txBox="1">
            <a:spLocks noChangeArrowheads="1"/>
          </p:cNvSpPr>
          <p:nvPr/>
        </p:nvSpPr>
        <p:spPr bwMode="auto">
          <a:xfrm>
            <a:off x="3276600" y="1341438"/>
            <a:ext cx="101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briquette</a:t>
            </a:r>
            <a:endParaRPr lang="ru-RU">
              <a:latin typeface="Times New Roman" pitchFamily="18" charset="0"/>
            </a:endParaRPr>
          </a:p>
        </p:txBody>
      </p:sp>
      <p:sp>
        <p:nvSpPr>
          <p:cNvPr id="20520" name="Line 40"/>
          <p:cNvSpPr>
            <a:spLocks noChangeShapeType="1"/>
          </p:cNvSpPr>
          <p:nvPr/>
        </p:nvSpPr>
        <p:spPr bwMode="auto">
          <a:xfrm flipH="1" flipV="1">
            <a:off x="4716463" y="2133600"/>
            <a:ext cx="360362"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21" name="Text Box 41"/>
          <p:cNvSpPr txBox="1">
            <a:spLocks noChangeArrowheads="1"/>
          </p:cNvSpPr>
          <p:nvPr/>
        </p:nvSpPr>
        <p:spPr bwMode="auto">
          <a:xfrm>
            <a:off x="4643438" y="29241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chute</a:t>
            </a:r>
            <a:endParaRPr lang="ru-RU">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1989138"/>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1. The system of melt temperature measuring by means of pyrometry.</a:t>
            </a:r>
            <a:endParaRPr lang="ru-RU" sz="2400">
              <a:latin typeface="Times New Roman" pitchFamily="18" charset="0"/>
            </a:endParaRPr>
          </a:p>
          <a:p>
            <a:pPr algn="just"/>
            <a:r>
              <a:rPr lang="en-US" sz="2400">
                <a:latin typeface="Times New Roman" pitchFamily="18" charset="0"/>
              </a:rPr>
              <a:t>2. The system of measuring the concrete temperature and thermal fluxes by means of thermocouples.</a:t>
            </a:r>
            <a:endParaRPr lang="ru-RU" sz="2400">
              <a:latin typeface="Times New Roman" pitchFamily="18" charset="0"/>
            </a:endParaRPr>
          </a:p>
          <a:p>
            <a:pPr algn="just"/>
            <a:r>
              <a:rPr lang="en-US" sz="2400">
                <a:latin typeface="Times New Roman" pitchFamily="18" charset="0"/>
              </a:rPr>
              <a:t>3. The system of PTC briquettes dumping by means of chute.</a:t>
            </a:r>
            <a:endParaRPr lang="ru-RU" sz="2400">
              <a:latin typeface="Times New Roman" pitchFamily="18" charset="0"/>
            </a:endParaRPr>
          </a:p>
          <a:p>
            <a:pPr algn="just"/>
            <a:r>
              <a:rPr lang="en-US" sz="2400">
                <a:latin typeface="Times New Roman" pitchFamily="18" charset="0"/>
              </a:rPr>
              <a:t>4. Experimental results analysis. </a:t>
            </a:r>
          </a:p>
        </p:txBody>
      </p:sp>
      <p:sp>
        <p:nvSpPr>
          <p:cNvPr id="22533" name="Rectangle 5"/>
          <p:cNvSpPr>
            <a:spLocks noChangeArrowheads="1"/>
          </p:cNvSpPr>
          <p:nvPr/>
        </p:nvSpPr>
        <p:spPr bwMode="auto">
          <a:xfrm>
            <a:off x="3132138" y="261938"/>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latin typeface="Times New Roman" pitchFamily="18" charset="0"/>
              </a:rPr>
              <a:t>SCHEDULED TASKS</a:t>
            </a:r>
            <a:r>
              <a:rPr lang="ru-RU" sz="2400" u="sng">
                <a:latin typeface="Times New Roman" pitchFamily="18" charset="0"/>
              </a:rPr>
              <a:t>:</a:t>
            </a:r>
          </a:p>
        </p:txBody>
      </p:sp>
      <p:sp>
        <p:nvSpPr>
          <p:cNvPr id="22534" name="Text Box 6"/>
          <p:cNvSpPr txBox="1">
            <a:spLocks noChangeArrowheads="1"/>
          </p:cNvSpPr>
          <p:nvPr/>
        </p:nvSpPr>
        <p:spPr bwMode="auto">
          <a:xfrm>
            <a:off x="0" y="908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These experimental technologies are scheduled to develop and approve:</a:t>
            </a:r>
            <a:endParaRPr lang="ru-RU" sz="240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2597150"/>
            <a:ext cx="9144000" cy="0"/>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094" name="Group 22"/>
          <p:cNvGraphicFramePr>
            <a:graphicFrameLocks noGrp="1"/>
          </p:cNvGraphicFramePr>
          <p:nvPr/>
        </p:nvGraphicFramePr>
        <p:xfrm>
          <a:off x="0" y="0"/>
          <a:ext cx="9144000" cy="1737360"/>
        </p:xfrm>
        <a:graphic>
          <a:graphicData uri="http://schemas.openxmlformats.org/drawingml/2006/table">
            <a:tbl>
              <a:tblPr/>
              <a:tblGrid>
                <a:gridCol w="9144000"/>
              </a:tblGrid>
              <a:tr h="5095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Task 1: Development of the technologies of pyrotechnic briquettes producing, initiating and dumping into corium.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Subtask 1.1: To develop the technology of pyrotechnic briquettes producing.</a:t>
                      </a: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095" name="Text Box 23"/>
          <p:cNvSpPr txBox="1">
            <a:spLocks noChangeArrowheads="1"/>
          </p:cNvSpPr>
          <p:nvPr/>
        </p:nvSpPr>
        <p:spPr bwMode="auto">
          <a:xfrm>
            <a:off x="3348038" y="220503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Fulfilled work</a:t>
            </a:r>
            <a:endParaRPr lang="ru-RU" sz="2400" u="sng">
              <a:latin typeface="Times New Roman" pitchFamily="18" charset="0"/>
            </a:endParaRPr>
          </a:p>
        </p:txBody>
      </p:sp>
      <p:sp>
        <p:nvSpPr>
          <p:cNvPr id="3096" name="Text Box 24"/>
          <p:cNvSpPr txBox="1">
            <a:spLocks noChangeArrowheads="1"/>
          </p:cNvSpPr>
          <p:nvPr/>
        </p:nvSpPr>
        <p:spPr bwMode="auto">
          <a:xfrm>
            <a:off x="0" y="3068638"/>
            <a:ext cx="9144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a:latin typeface="Times New Roman" pitchFamily="18" charset="0"/>
              </a:rPr>
              <a:t>1. Zr powder was ordered at Open JSC “Chepetsk mechanical plant” to produce PTC briquettes.</a:t>
            </a:r>
            <a:endParaRPr lang="ru-RU" sz="2400">
              <a:latin typeface="Times New Roman" pitchFamily="18" charset="0"/>
            </a:endParaRPr>
          </a:p>
          <a:p>
            <a:pPr algn="just"/>
            <a:r>
              <a:rPr lang="en-US" sz="2400">
                <a:latin typeface="Times New Roman" pitchFamily="18" charset="0"/>
              </a:rPr>
              <a:t>2. Testing and perfection of PTC briquettes producing technology by means of pressing was started.</a:t>
            </a:r>
            <a:endParaRPr lang="ru-RU" sz="2400">
              <a:latin typeface="Times New Roman" pitchFamily="18" charset="0"/>
            </a:endParaRPr>
          </a:p>
          <a:p>
            <a:pPr algn="just"/>
            <a:r>
              <a:rPr lang="en-US" sz="2400">
                <a:latin typeface="Times New Roman" pitchFamily="18" charset="0"/>
              </a:rPr>
              <a:t>3. One cylindrical PTC briquette was produced: d=50mm, h=20mm, m=135g, ρ=3,44g/cm3.</a:t>
            </a:r>
            <a:endParaRPr lang="ru-RU" sz="240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TS_02_1[(013117)08-25-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8" y="446088"/>
            <a:ext cx="5329237"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1908175" y="0"/>
            <a:ext cx="4867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latin typeface="Times New Roman" pitchFamily="18" charset="0"/>
              </a:rPr>
              <a:t>Prepared cylindrical briquette and PTC</a:t>
            </a:r>
            <a:r>
              <a:rPr lang="ru-RU" sz="2000"/>
              <a:t> </a:t>
            </a:r>
          </a:p>
        </p:txBody>
      </p:sp>
      <p:sp>
        <p:nvSpPr>
          <p:cNvPr id="4104" name="Text Box 8"/>
          <p:cNvSpPr txBox="1">
            <a:spLocks noChangeArrowheads="1"/>
          </p:cNvSpPr>
          <p:nvPr/>
        </p:nvSpPr>
        <p:spPr bwMode="auto">
          <a:xfrm>
            <a:off x="2339975" y="4652963"/>
            <a:ext cx="439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Results by the end of the I</a:t>
            </a:r>
            <a:r>
              <a:rPr lang="ru-RU" sz="2400" u="sng">
                <a:latin typeface="Times New Roman" pitchFamily="18" charset="0"/>
              </a:rPr>
              <a:t> </a:t>
            </a:r>
            <a:r>
              <a:rPr lang="en-US" sz="2400" u="sng">
                <a:latin typeface="Times New Roman" pitchFamily="18" charset="0"/>
              </a:rPr>
              <a:t>quarter</a:t>
            </a:r>
            <a:endParaRPr lang="ru-RU" sz="2400" u="sng">
              <a:latin typeface="Times New Roman" pitchFamily="18" charset="0"/>
            </a:endParaRPr>
          </a:p>
        </p:txBody>
      </p:sp>
      <p:sp>
        <p:nvSpPr>
          <p:cNvPr id="4105" name="Text Box 9"/>
          <p:cNvSpPr txBox="1">
            <a:spLocks noChangeArrowheads="1"/>
          </p:cNvSpPr>
          <p:nvPr/>
        </p:nvSpPr>
        <p:spPr bwMode="auto">
          <a:xfrm>
            <a:off x="0" y="53006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a:latin typeface="Times New Roman" pitchFamily="18" charset="0"/>
              </a:rPr>
              <a:t>PTC and one briquette were produced of available Zr and FeO powders (total mass ≈3 kg) to carry out a preliminary small-scale experiment.</a:t>
            </a:r>
            <a:r>
              <a:rPr lang="ru-RU" sz="2400">
                <a:latin typeface="Times New Roman" pitchFamily="18" charset="0"/>
              </a:rPr>
              <a:t> </a:t>
            </a:r>
          </a:p>
        </p:txBody>
      </p:sp>
      <p:sp>
        <p:nvSpPr>
          <p:cNvPr id="4106" name="Line 10"/>
          <p:cNvSpPr>
            <a:spLocks noChangeShapeType="1"/>
          </p:cNvSpPr>
          <p:nvPr/>
        </p:nvSpPr>
        <p:spPr bwMode="auto">
          <a:xfrm flipV="1">
            <a:off x="1763713" y="2420938"/>
            <a:ext cx="12239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7" name="Text Box 11"/>
          <p:cNvSpPr txBox="1">
            <a:spLocks noChangeArrowheads="1"/>
          </p:cNvSpPr>
          <p:nvPr/>
        </p:nvSpPr>
        <p:spPr bwMode="auto">
          <a:xfrm>
            <a:off x="684213" y="2492375"/>
            <a:ext cx="110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Times New Roman" pitchFamily="18" charset="0"/>
              </a:rPr>
              <a:t>briquette</a:t>
            </a:r>
            <a:endParaRPr lang="ru-RU" sz="2000">
              <a:latin typeface="Times New Roman" pitchFamily="18" charset="0"/>
            </a:endParaRPr>
          </a:p>
        </p:txBody>
      </p:sp>
      <p:sp>
        <p:nvSpPr>
          <p:cNvPr id="4108" name="Line 12"/>
          <p:cNvSpPr>
            <a:spLocks noChangeShapeType="1"/>
          </p:cNvSpPr>
          <p:nvPr/>
        </p:nvSpPr>
        <p:spPr bwMode="auto">
          <a:xfrm flipH="1">
            <a:off x="4932363" y="1125538"/>
            <a:ext cx="8636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9" name="Text Box 13"/>
          <p:cNvSpPr txBox="1">
            <a:spLocks noChangeArrowheads="1"/>
          </p:cNvSpPr>
          <p:nvPr/>
        </p:nvSpPr>
        <p:spPr bwMode="auto">
          <a:xfrm>
            <a:off x="5795963" y="83661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PTC</a:t>
            </a:r>
            <a:endParaRPr lang="ru-RU"/>
          </a:p>
        </p:txBody>
      </p:sp>
      <p:sp>
        <p:nvSpPr>
          <p:cNvPr id="4111" name="Line 15"/>
          <p:cNvSpPr>
            <a:spLocks noChangeShapeType="1"/>
          </p:cNvSpPr>
          <p:nvPr/>
        </p:nvSpPr>
        <p:spPr bwMode="auto">
          <a:xfrm flipH="1">
            <a:off x="4284663" y="1844675"/>
            <a:ext cx="1655762"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12" name="Text Box 16"/>
          <p:cNvSpPr txBox="1">
            <a:spLocks noChangeArrowheads="1"/>
          </p:cNvSpPr>
          <p:nvPr/>
        </p:nvSpPr>
        <p:spPr bwMode="auto">
          <a:xfrm>
            <a:off x="6156325" y="1700213"/>
            <a:ext cx="1728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Electric igniter</a:t>
            </a: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Rectangle 16"/>
          <p:cNvSpPr>
            <a:spLocks noChangeArrowheads="1"/>
          </p:cNvSpPr>
          <p:nvPr/>
        </p:nvSpPr>
        <p:spPr bwMode="auto">
          <a:xfrm>
            <a:off x="0" y="0"/>
            <a:ext cx="9144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600">
                <a:latin typeface="Times New Roman" pitchFamily="18" charset="0"/>
              </a:rPr>
              <a:t>Subtask 1.2: To develop the technology of pyrotechnic briquettes initiating.</a:t>
            </a:r>
            <a:r>
              <a:rPr lang="ru-RU" sz="2600">
                <a:latin typeface="Times New Roman" pitchFamily="18" charset="0"/>
              </a:rPr>
              <a:t> </a:t>
            </a:r>
          </a:p>
        </p:txBody>
      </p:sp>
      <p:sp>
        <p:nvSpPr>
          <p:cNvPr id="5137" name="Text Box 17"/>
          <p:cNvSpPr txBox="1">
            <a:spLocks noChangeArrowheads="1"/>
          </p:cNvSpPr>
          <p:nvPr/>
        </p:nvSpPr>
        <p:spPr bwMode="auto">
          <a:xfrm>
            <a:off x="3276600" y="112553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Fulfilled work</a:t>
            </a:r>
            <a:endParaRPr lang="ru-RU" sz="2400" u="sng">
              <a:latin typeface="Times New Roman" pitchFamily="18" charset="0"/>
            </a:endParaRPr>
          </a:p>
        </p:txBody>
      </p:sp>
      <p:sp>
        <p:nvSpPr>
          <p:cNvPr id="5138" name="Rectangle 18"/>
          <p:cNvSpPr>
            <a:spLocks noChangeArrowheads="1"/>
          </p:cNvSpPr>
          <p:nvPr/>
        </p:nvSpPr>
        <p:spPr bwMode="auto">
          <a:xfrm>
            <a:off x="0" y="2098675"/>
            <a:ext cx="9144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1. On the basis of preliminary experiments it was decided to initiate PTC with the help of electric igniter and to subsequently sustain the process by means of three gas burners (that are also used for additional heating of corium) operating on the propane-oxygen mixture.</a:t>
            </a:r>
            <a:endParaRPr lang="ru-RU" sz="2400">
              <a:latin typeface="Times New Roman" pitchFamily="18" charset="0"/>
            </a:endParaRPr>
          </a:p>
          <a:p>
            <a:pPr algn="just"/>
            <a:r>
              <a:rPr lang="en-US" sz="2400">
                <a:latin typeface="Times New Roman" pitchFamily="18" charset="0"/>
              </a:rPr>
              <a:t>2. Gas equipment was purchased (gas cylinders, gas burner-cutting torches, hoses, reducers, etc).</a:t>
            </a:r>
            <a:endParaRPr lang="ru-RU" sz="2400">
              <a:latin typeface="Times New Roman" pitchFamily="18" charset="0"/>
            </a:endParaRPr>
          </a:p>
          <a:p>
            <a:pPr algn="just"/>
            <a:r>
              <a:rPr lang="en-US" sz="2400">
                <a:latin typeface="Times New Roman" pitchFamily="18" charset="0"/>
              </a:rPr>
              <a:t>3. The system of remote operating with the complex of gas burners was finalized.</a:t>
            </a:r>
            <a:r>
              <a:rPr lang="ru-RU" sz="2400">
                <a:latin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IMG_00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25" y="1109663"/>
            <a:ext cx="4410075"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descr="IMG_00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116013"/>
            <a:ext cx="44196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 Box 13"/>
          <p:cNvSpPr txBox="1">
            <a:spLocks noChangeArrowheads="1"/>
          </p:cNvSpPr>
          <p:nvPr/>
        </p:nvSpPr>
        <p:spPr bwMode="auto">
          <a:xfrm>
            <a:off x="179388" y="0"/>
            <a:ext cx="8640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latin typeface="Times New Roman" pitchFamily="18" charset="0"/>
              </a:rPr>
              <a:t>Experimental installation overview with mounted system of gas burners.</a:t>
            </a:r>
            <a:endParaRPr lang="ru-RU" sz="200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117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172" name="Object 4"/>
          <p:cNvGraphicFramePr>
            <a:graphicFrameLocks noChangeAspect="1"/>
          </p:cNvGraphicFramePr>
          <p:nvPr/>
        </p:nvGraphicFramePr>
        <p:xfrm>
          <a:off x="900113" y="0"/>
          <a:ext cx="7272337" cy="5208588"/>
        </p:xfrm>
        <a:graphic>
          <a:graphicData uri="http://schemas.openxmlformats.org/presentationml/2006/ole">
            <mc:AlternateContent xmlns:mc="http://schemas.openxmlformats.org/markup-compatibility/2006">
              <mc:Choice xmlns:v="urn:schemas-microsoft-com:vml" Requires="v">
                <p:oleObj spid="_x0000_s7177" name="Graph" r:id="rId3" imgW="4294022" imgH="3407664" progId="Origin50.Graph">
                  <p:embed/>
                </p:oleObj>
              </mc:Choice>
              <mc:Fallback>
                <p:oleObj name="Graph" r:id="rId3" imgW="4294022" imgH="3407664"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163" t="5267" r="4163" b="5267"/>
                      <a:stretch>
                        <a:fillRect/>
                      </a:stretch>
                    </p:blipFill>
                    <p:spPr bwMode="auto">
                      <a:xfrm>
                        <a:off x="900113" y="0"/>
                        <a:ext cx="7272337" cy="520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Text Box 6"/>
          <p:cNvSpPr txBox="1">
            <a:spLocks noChangeArrowheads="1"/>
          </p:cNvSpPr>
          <p:nvPr/>
        </p:nvSpPr>
        <p:spPr bwMode="auto">
          <a:xfrm>
            <a:off x="107950" y="0"/>
            <a:ext cx="8829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Temperature versus time diagram, obtained by means of two thermocouples</a:t>
            </a:r>
            <a:endParaRPr lang="ru-RU" sz="2000"/>
          </a:p>
        </p:txBody>
      </p:sp>
      <p:sp>
        <p:nvSpPr>
          <p:cNvPr id="7175" name="Text Box 7"/>
          <p:cNvSpPr txBox="1">
            <a:spLocks noChangeArrowheads="1"/>
          </p:cNvSpPr>
          <p:nvPr/>
        </p:nvSpPr>
        <p:spPr bwMode="auto">
          <a:xfrm>
            <a:off x="2195513" y="5229225"/>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Results by the end of the I</a:t>
            </a:r>
            <a:r>
              <a:rPr lang="ru-RU" sz="2400" u="sng">
                <a:latin typeface="Times New Roman" pitchFamily="18" charset="0"/>
              </a:rPr>
              <a:t> </a:t>
            </a:r>
            <a:r>
              <a:rPr lang="en-US" sz="2400" u="sng">
                <a:latin typeface="Times New Roman" pitchFamily="18" charset="0"/>
              </a:rPr>
              <a:t>quarter</a:t>
            </a:r>
            <a:endParaRPr lang="ru-RU" sz="2400" u="sng">
              <a:latin typeface="Times New Roman" pitchFamily="18" charset="0"/>
            </a:endParaRPr>
          </a:p>
        </p:txBody>
      </p:sp>
      <p:sp>
        <p:nvSpPr>
          <p:cNvPr id="7176" name="Rectangle 8"/>
          <p:cNvSpPr>
            <a:spLocks noChangeArrowheads="1"/>
          </p:cNvSpPr>
          <p:nvPr/>
        </p:nvSpPr>
        <p:spPr bwMode="auto">
          <a:xfrm>
            <a:off x="0" y="567055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The complex of three gas burners for the small-scale experiment was prepared to test and perfect the system of PTC initiating and for additional corium heating.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ChangeArrowheads="1"/>
          </p:cNvSpPr>
          <p:nvPr/>
        </p:nvSpPr>
        <p:spPr bwMode="auto">
          <a:xfrm>
            <a:off x="0" y="0"/>
            <a:ext cx="9144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600">
                <a:latin typeface="Times New Roman" pitchFamily="18" charset="0"/>
              </a:rPr>
              <a:t>Subtask 1.3: To develop the technology of pyrotechnic briquettes dumping into corium.</a:t>
            </a:r>
            <a:r>
              <a:rPr lang="ru-RU" sz="2600">
                <a:latin typeface="Times New Roman" pitchFamily="18" charset="0"/>
              </a:rPr>
              <a:t> </a:t>
            </a:r>
          </a:p>
        </p:txBody>
      </p:sp>
      <p:sp>
        <p:nvSpPr>
          <p:cNvPr id="8200" name="Text Box 8"/>
          <p:cNvSpPr txBox="1">
            <a:spLocks noChangeArrowheads="1"/>
          </p:cNvSpPr>
          <p:nvPr/>
        </p:nvSpPr>
        <p:spPr bwMode="auto">
          <a:xfrm>
            <a:off x="3492500" y="11969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Fulfilled work</a:t>
            </a:r>
            <a:endParaRPr lang="ru-RU" sz="2400" u="sng">
              <a:latin typeface="Times New Roman" pitchFamily="18" charset="0"/>
            </a:endParaRPr>
          </a:p>
        </p:txBody>
      </p:sp>
      <p:sp>
        <p:nvSpPr>
          <p:cNvPr id="8201" name="Rectangle 9"/>
          <p:cNvSpPr>
            <a:spLocks noChangeArrowheads="1"/>
          </p:cNvSpPr>
          <p:nvPr/>
        </p:nvSpPr>
        <p:spPr bwMode="auto">
          <a:xfrm>
            <a:off x="0" y="1773238"/>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a:latin typeface="Times New Roman" pitchFamily="18" charset="0"/>
              </a:rPr>
              <a:t>1. Some estimates were made to optimize the shape and mass of PTC briquettes.</a:t>
            </a:r>
            <a:endParaRPr lang="ru-RU" sz="2400">
              <a:latin typeface="Times New Roman" pitchFamily="18" charset="0"/>
            </a:endParaRPr>
          </a:p>
          <a:p>
            <a:pPr algn="just"/>
            <a:r>
              <a:rPr lang="en-US" sz="2400">
                <a:latin typeface="Times New Roman" pitchFamily="18" charset="0"/>
              </a:rPr>
              <a:t>2. The testing of the system of remote-controlled dumping of PTC briquettes into corium was started.</a:t>
            </a:r>
            <a:endParaRPr lang="ru-RU" sz="2400">
              <a:latin typeface="Times New Roman" pitchFamily="18" charset="0"/>
            </a:endParaRPr>
          </a:p>
        </p:txBody>
      </p:sp>
      <p:sp>
        <p:nvSpPr>
          <p:cNvPr id="8202" name="Text Box 10"/>
          <p:cNvSpPr txBox="1">
            <a:spLocks noChangeArrowheads="1"/>
          </p:cNvSpPr>
          <p:nvPr/>
        </p:nvSpPr>
        <p:spPr bwMode="auto">
          <a:xfrm>
            <a:off x="2339975" y="3789363"/>
            <a:ext cx="439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Results by the end of the I</a:t>
            </a:r>
            <a:r>
              <a:rPr lang="ru-RU" sz="2400" u="sng">
                <a:latin typeface="Times New Roman" pitchFamily="18" charset="0"/>
              </a:rPr>
              <a:t> </a:t>
            </a:r>
            <a:r>
              <a:rPr lang="en-US" sz="2400" u="sng">
                <a:latin typeface="Times New Roman" pitchFamily="18" charset="0"/>
              </a:rPr>
              <a:t>quarter</a:t>
            </a:r>
            <a:endParaRPr lang="ru-RU" sz="2400" u="sng">
              <a:latin typeface="Times New Roman" pitchFamily="18" charset="0"/>
            </a:endParaRPr>
          </a:p>
        </p:txBody>
      </p:sp>
      <p:sp>
        <p:nvSpPr>
          <p:cNvPr id="8203" name="Rectangle 11"/>
          <p:cNvSpPr>
            <a:spLocks noChangeArrowheads="1"/>
          </p:cNvSpPr>
          <p:nvPr/>
        </p:nvSpPr>
        <p:spPr bwMode="auto">
          <a:xfrm>
            <a:off x="0" y="42926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a:latin typeface="Times New Roman" pitchFamily="18" charset="0"/>
              </a:rPr>
              <a:t>One PTC briquette was produced for dumping into corium during the preliminary small-scale experiment (total mass of corium ≈3 kg) to test the system of PTC initiating and for additional corium heating.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0" y="-122238"/>
            <a:ext cx="9144000" cy="215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38088" anchor="ctr">
            <a:spAutoFit/>
          </a:bodyPr>
          <a:lstStyle/>
          <a:p>
            <a:r>
              <a:rPr lang="en-US" sz="2800" b="1">
                <a:latin typeface="Times New Roman" pitchFamily="18" charset="0"/>
              </a:rPr>
              <a:t>Task 2: Development of the measuring equipment complex for the diagnosis of corium temperatures, thermal fields in concrete.</a:t>
            </a:r>
          </a:p>
          <a:p>
            <a:r>
              <a:rPr lang="en-US" sz="2600">
                <a:latin typeface="Times New Roman" pitchFamily="18" charset="0"/>
              </a:rPr>
              <a:t>Subtask 2.1: To develop and make the measuring system of the melt temperature by means of pyrometry.</a:t>
            </a:r>
            <a:r>
              <a:rPr lang="ru-RU" sz="2600">
                <a:latin typeface="Times New Roman" pitchFamily="18" charset="0"/>
              </a:rPr>
              <a:t> </a:t>
            </a:r>
          </a:p>
        </p:txBody>
      </p:sp>
      <p:sp>
        <p:nvSpPr>
          <p:cNvPr id="9221" name="Text Box 5"/>
          <p:cNvSpPr txBox="1">
            <a:spLocks noChangeArrowheads="1"/>
          </p:cNvSpPr>
          <p:nvPr/>
        </p:nvSpPr>
        <p:spPr bwMode="auto">
          <a:xfrm>
            <a:off x="3492500" y="256540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latin typeface="Times New Roman" pitchFamily="18" charset="0"/>
              </a:rPr>
              <a:t>Fulfilled work</a:t>
            </a:r>
            <a:endParaRPr lang="ru-RU" sz="2400" u="sng">
              <a:latin typeface="Times New Roman" pitchFamily="18" charset="0"/>
            </a:endParaRPr>
          </a:p>
        </p:txBody>
      </p:sp>
      <p:sp>
        <p:nvSpPr>
          <p:cNvPr id="9222" name="Rectangle 6"/>
          <p:cNvSpPr>
            <a:spLocks noChangeArrowheads="1"/>
          </p:cNvSpPr>
          <p:nvPr/>
        </p:nvSpPr>
        <p:spPr bwMode="auto">
          <a:xfrm>
            <a:off x="0" y="3429000"/>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latin typeface="Times New Roman" pitchFamily="18" charset="0"/>
              </a:rPr>
              <a:t>To measure the corium surface thermal radiation a four-channel pyrometer was developed. As a basis for photo detectors in the pyrometer we used photo electronic multipliers (PEMs) Hamamatsu R1925A. PEM output current from the load resistor flows to the input of a registrator (oscilloscope, analog-digital converter).</a:t>
            </a:r>
            <a:r>
              <a:rPr lang="ru-RU" sz="2400">
                <a:latin typeface="Times New Roman" pitchFamily="18" charset="0"/>
              </a:rPr>
              <a:t> </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599</TotalTime>
  <Words>1114</Words>
  <Application>Microsoft Office PowerPoint</Application>
  <PresentationFormat>Bildschirmpräsentation (4:3)</PresentationFormat>
  <Paragraphs>96</Paragraphs>
  <Slides>21</Slides>
  <Notes>0</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5" baseType="lpstr">
      <vt:lpstr>Arial</vt:lpstr>
      <vt:lpstr>Times New Roman</vt:lpstr>
      <vt:lpstr>Оформление по умолчанию</vt:lpstr>
      <vt:lpstr>Origin Graph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VNIIEF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McLEODJr</dc:creator>
  <cp:lastModifiedBy>Peters, Ursula</cp:lastModifiedBy>
  <cp:revision>34</cp:revision>
  <dcterms:created xsi:type="dcterms:W3CDTF">2009-09-07T08:18:09Z</dcterms:created>
  <dcterms:modified xsi:type="dcterms:W3CDTF">2012-10-11T17:40:19Z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Experiments on heating and retention of corium</vt:lpwstr>
  </property>
</Properties>
</file>