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21"/>
  </p:notesMasterIdLst>
  <p:handoutMasterIdLst>
    <p:handoutMasterId r:id="rId22"/>
  </p:handoutMasterIdLst>
  <p:sldIdLst>
    <p:sldId id="274" r:id="rId2"/>
    <p:sldId id="269" r:id="rId3"/>
    <p:sldId id="315" r:id="rId4"/>
    <p:sldId id="303" r:id="rId5"/>
    <p:sldId id="314" r:id="rId6"/>
    <p:sldId id="320" r:id="rId7"/>
    <p:sldId id="285" r:id="rId8"/>
    <p:sldId id="313" r:id="rId9"/>
    <p:sldId id="304" r:id="rId10"/>
    <p:sldId id="319" r:id="rId11"/>
    <p:sldId id="316" r:id="rId12"/>
    <p:sldId id="317" r:id="rId13"/>
    <p:sldId id="318" r:id="rId14"/>
    <p:sldId id="288" r:id="rId15"/>
    <p:sldId id="300" r:id="rId16"/>
    <p:sldId id="302" r:id="rId17"/>
    <p:sldId id="268" r:id="rId18"/>
    <p:sldId id="298" r:id="rId19"/>
    <p:sldId id="293" r:id="rId20"/>
  </p:sldIdLst>
  <p:sldSz cx="9144000" cy="6858000" type="screen4x3"/>
  <p:notesSz cx="6858000" cy="9144000"/>
  <p:defaultTextStyle>
    <a:defPPr>
      <a:defRPr lang="ru-RU"/>
    </a:defPPr>
    <a:lvl1pPr algn="l" rtl="0" fontAlgn="base">
      <a:spcBef>
        <a:spcPct val="0"/>
      </a:spcBef>
      <a:spcAft>
        <a:spcPct val="0"/>
      </a:spcAft>
      <a:defRPr sz="1300" b="1" kern="1200">
        <a:solidFill>
          <a:schemeClr val="hlink"/>
        </a:solidFill>
        <a:latin typeface="Arial" charset="0"/>
        <a:ea typeface="+mn-ea"/>
        <a:cs typeface="+mn-cs"/>
      </a:defRPr>
    </a:lvl1pPr>
    <a:lvl2pPr marL="457200" algn="l" rtl="0" fontAlgn="base">
      <a:spcBef>
        <a:spcPct val="0"/>
      </a:spcBef>
      <a:spcAft>
        <a:spcPct val="0"/>
      </a:spcAft>
      <a:defRPr sz="1300" b="1" kern="1200">
        <a:solidFill>
          <a:schemeClr val="hlink"/>
        </a:solidFill>
        <a:latin typeface="Arial" charset="0"/>
        <a:ea typeface="+mn-ea"/>
        <a:cs typeface="+mn-cs"/>
      </a:defRPr>
    </a:lvl2pPr>
    <a:lvl3pPr marL="914400" algn="l" rtl="0" fontAlgn="base">
      <a:spcBef>
        <a:spcPct val="0"/>
      </a:spcBef>
      <a:spcAft>
        <a:spcPct val="0"/>
      </a:spcAft>
      <a:defRPr sz="1300" b="1" kern="1200">
        <a:solidFill>
          <a:schemeClr val="hlink"/>
        </a:solidFill>
        <a:latin typeface="Arial" charset="0"/>
        <a:ea typeface="+mn-ea"/>
        <a:cs typeface="+mn-cs"/>
      </a:defRPr>
    </a:lvl3pPr>
    <a:lvl4pPr marL="1371600" algn="l" rtl="0" fontAlgn="base">
      <a:spcBef>
        <a:spcPct val="0"/>
      </a:spcBef>
      <a:spcAft>
        <a:spcPct val="0"/>
      </a:spcAft>
      <a:defRPr sz="1300" b="1" kern="1200">
        <a:solidFill>
          <a:schemeClr val="hlink"/>
        </a:solidFill>
        <a:latin typeface="Arial" charset="0"/>
        <a:ea typeface="+mn-ea"/>
        <a:cs typeface="+mn-cs"/>
      </a:defRPr>
    </a:lvl4pPr>
    <a:lvl5pPr marL="1828800" algn="l" rtl="0" fontAlgn="base">
      <a:spcBef>
        <a:spcPct val="0"/>
      </a:spcBef>
      <a:spcAft>
        <a:spcPct val="0"/>
      </a:spcAft>
      <a:defRPr sz="1300" b="1" kern="1200">
        <a:solidFill>
          <a:schemeClr val="hlink"/>
        </a:solidFill>
        <a:latin typeface="Arial" charset="0"/>
        <a:ea typeface="+mn-ea"/>
        <a:cs typeface="+mn-cs"/>
      </a:defRPr>
    </a:lvl5pPr>
    <a:lvl6pPr marL="2286000" algn="l" defTabSz="914400" rtl="0" eaLnBrk="1" latinLnBrk="0" hangingPunct="1">
      <a:defRPr sz="1300" b="1" kern="1200">
        <a:solidFill>
          <a:schemeClr val="hlink"/>
        </a:solidFill>
        <a:latin typeface="Arial" charset="0"/>
        <a:ea typeface="+mn-ea"/>
        <a:cs typeface="+mn-cs"/>
      </a:defRPr>
    </a:lvl6pPr>
    <a:lvl7pPr marL="2743200" algn="l" defTabSz="914400" rtl="0" eaLnBrk="1" latinLnBrk="0" hangingPunct="1">
      <a:defRPr sz="1300" b="1" kern="1200">
        <a:solidFill>
          <a:schemeClr val="hlink"/>
        </a:solidFill>
        <a:latin typeface="Arial" charset="0"/>
        <a:ea typeface="+mn-ea"/>
        <a:cs typeface="+mn-cs"/>
      </a:defRPr>
    </a:lvl7pPr>
    <a:lvl8pPr marL="3200400" algn="l" defTabSz="914400" rtl="0" eaLnBrk="1" latinLnBrk="0" hangingPunct="1">
      <a:defRPr sz="1300" b="1" kern="1200">
        <a:solidFill>
          <a:schemeClr val="hlink"/>
        </a:solidFill>
        <a:latin typeface="Arial" charset="0"/>
        <a:ea typeface="+mn-ea"/>
        <a:cs typeface="+mn-cs"/>
      </a:defRPr>
    </a:lvl8pPr>
    <a:lvl9pPr marL="3657600" algn="l" defTabSz="914400" rtl="0" eaLnBrk="1" latinLnBrk="0" hangingPunct="1">
      <a:defRPr sz="1300" b="1" kern="1200">
        <a:solidFill>
          <a:schemeClr val="hlink"/>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iyenk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a:srgbClr val="0000CC"/>
    <a:srgbClr val="99FF99"/>
    <a:srgbClr val="FF3399"/>
    <a:srgbClr val="66FF33"/>
    <a:srgbClr val="6600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1" autoAdjust="0"/>
    <p:restoredTop sz="98664" autoAdjust="0"/>
  </p:normalViewPr>
  <p:slideViewPr>
    <p:cSldViewPr snapToObjects="1">
      <p:cViewPr>
        <p:scale>
          <a:sx n="95" d="100"/>
          <a:sy n="95" d="100"/>
        </p:scale>
        <p:origin x="-1406" y="-14"/>
      </p:cViewPr>
      <p:guideLst>
        <p:guide orient="horz" pos="2415"/>
        <p:guide orient="horz" pos="2614"/>
        <p:guide orient="horz" pos="1706"/>
        <p:guide orient="horz" pos="3492"/>
        <p:guide orient="horz" pos="3577"/>
        <p:guide orient="horz" pos="3691"/>
        <p:guide orient="horz" pos="2897"/>
        <p:guide orient="horz" pos="2982"/>
        <p:guide pos="3532"/>
        <p:guide pos="4723"/>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66" d="100"/>
        <a:sy n="66" d="100"/>
      </p:scale>
      <p:origin x="0" y="1296"/>
    </p:cViewPr>
  </p:sorterViewPr>
  <p:notesViewPr>
    <p:cSldViewPr snapToObjects="1">
      <p:cViewPr varScale="1">
        <p:scale>
          <a:sx n="55" d="100"/>
          <a:sy n="55" d="100"/>
        </p:scale>
        <p:origin x="-1770"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ru-RU"/>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ru-RU"/>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ru-RU"/>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A4CE70DE-66A4-4626-8158-A247CA61C156}" type="slidenum">
              <a:rPr lang="ru-RU"/>
              <a:pPr/>
              <a:t>‹Nr.›</a:t>
            </a:fld>
            <a:endParaRPr lang="ru-RU"/>
          </a:p>
        </p:txBody>
      </p:sp>
    </p:spTree>
    <p:extLst>
      <p:ext uri="{BB962C8B-B14F-4D97-AF65-F5344CB8AC3E}">
        <p14:creationId xmlns:p14="http://schemas.microsoft.com/office/powerpoint/2010/main" val="291425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ru-RU"/>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ru-RU"/>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ru-RU"/>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D31D38A-344F-4846-BFE9-17CDD16B03D2}" type="slidenum">
              <a:rPr lang="ru-RU"/>
              <a:pPr/>
              <a:t>‹Nr.›</a:t>
            </a:fld>
            <a:endParaRPr lang="ru-RU"/>
          </a:p>
        </p:txBody>
      </p:sp>
    </p:spTree>
    <p:extLst>
      <p:ext uri="{BB962C8B-B14F-4D97-AF65-F5344CB8AC3E}">
        <p14:creationId xmlns:p14="http://schemas.microsoft.com/office/powerpoint/2010/main" val="37347521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de-DE" sz="400" b="1">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de-DE" sz="400" b="1">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de-DE" sz="400" b="1">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de-DE" sz="400" b="1">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de-DE" sz="400" b="1">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85863" y="708025"/>
            <a:ext cx="4538662" cy="3403600"/>
          </a:xfrm>
          <a:ln/>
        </p:spPr>
      </p:sp>
      <p:sp>
        <p:nvSpPr>
          <p:cNvPr id="147459" name="Rectangle 3"/>
          <p:cNvSpPr>
            <a:spLocks noGrp="1" noChangeArrowheads="1"/>
          </p:cNvSpPr>
          <p:nvPr>
            <p:ph type="body" idx="1"/>
          </p:nvPr>
        </p:nvSpPr>
        <p:spPr>
          <a:xfrm>
            <a:off x="942975" y="4322763"/>
            <a:ext cx="5016500" cy="4110037"/>
          </a:xfrm>
        </p:spPr>
        <p:txBody>
          <a:bodyPr lIns="99971" tIns="49986" rIns="99971" bIns="49986"/>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xfrm>
            <a:off x="1185863" y="708025"/>
            <a:ext cx="4538662" cy="3403600"/>
          </a:xfrm>
          <a:ln/>
        </p:spPr>
      </p:sp>
      <p:sp>
        <p:nvSpPr>
          <p:cNvPr id="114691" name="Rectangle 3"/>
          <p:cNvSpPr>
            <a:spLocks noGrp="1" noChangeArrowheads="1"/>
          </p:cNvSpPr>
          <p:nvPr>
            <p:ph type="body" idx="1"/>
          </p:nvPr>
        </p:nvSpPr>
        <p:spPr>
          <a:xfrm>
            <a:off x="942975" y="4322763"/>
            <a:ext cx="5016500" cy="4110037"/>
          </a:xfrm>
        </p:spPr>
        <p:txBody>
          <a:bodyPr lIns="99971" tIns="49986" rIns="99971" bIns="49986"/>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6" name="Foliennummernplatzhalter 5"/>
          <p:cNvSpPr>
            <a:spLocks noGrp="1"/>
          </p:cNvSpPr>
          <p:nvPr>
            <p:ph type="sldNum" sz="quarter" idx="12"/>
          </p:nvPr>
        </p:nvSpPr>
        <p:spPr/>
        <p:txBody>
          <a:bodyPr/>
          <a:lstStyle>
            <a:lvl1pPr>
              <a:defRPr/>
            </a:lvl1pPr>
          </a:lstStyle>
          <a:p>
            <a:fld id="{5E9DB935-8BB0-4560-AFE8-8D5F6D954765}" type="slidenum">
              <a:rPr lang="ru-RU"/>
              <a:pPr/>
              <a:t>‹Nr.›</a:t>
            </a:fld>
            <a:endParaRPr lang="ru-RU"/>
          </a:p>
        </p:txBody>
      </p:sp>
    </p:spTree>
    <p:extLst>
      <p:ext uri="{BB962C8B-B14F-4D97-AF65-F5344CB8AC3E}">
        <p14:creationId xmlns:p14="http://schemas.microsoft.com/office/powerpoint/2010/main" val="335229011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6" name="Foliennummernplatzhalter 5"/>
          <p:cNvSpPr>
            <a:spLocks noGrp="1"/>
          </p:cNvSpPr>
          <p:nvPr>
            <p:ph type="sldNum" sz="quarter" idx="12"/>
          </p:nvPr>
        </p:nvSpPr>
        <p:spPr/>
        <p:txBody>
          <a:bodyPr/>
          <a:lstStyle>
            <a:lvl1pPr>
              <a:defRPr/>
            </a:lvl1pPr>
          </a:lstStyle>
          <a:p>
            <a:fld id="{14CD4653-56C1-4891-9023-1AE7216D364C}" type="slidenum">
              <a:rPr lang="ru-RU"/>
              <a:pPr/>
              <a:t>‹Nr.›</a:t>
            </a:fld>
            <a:endParaRPr lang="ru-RU"/>
          </a:p>
        </p:txBody>
      </p:sp>
    </p:spTree>
    <p:extLst>
      <p:ext uri="{BB962C8B-B14F-4D97-AF65-F5344CB8AC3E}">
        <p14:creationId xmlns:p14="http://schemas.microsoft.com/office/powerpoint/2010/main" val="152829606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6" name="Foliennummernplatzhalter 5"/>
          <p:cNvSpPr>
            <a:spLocks noGrp="1"/>
          </p:cNvSpPr>
          <p:nvPr>
            <p:ph type="sldNum" sz="quarter" idx="12"/>
          </p:nvPr>
        </p:nvSpPr>
        <p:spPr/>
        <p:txBody>
          <a:bodyPr/>
          <a:lstStyle>
            <a:lvl1pPr>
              <a:defRPr/>
            </a:lvl1pPr>
          </a:lstStyle>
          <a:p>
            <a:fld id="{BD66A53B-6D6A-402E-98E6-B4BDF4366324}" type="slidenum">
              <a:rPr lang="ru-RU"/>
              <a:pPr/>
              <a:t>‹Nr.›</a:t>
            </a:fld>
            <a:endParaRPr lang="ru-RU"/>
          </a:p>
        </p:txBody>
      </p:sp>
    </p:spTree>
    <p:extLst>
      <p:ext uri="{BB962C8B-B14F-4D97-AF65-F5344CB8AC3E}">
        <p14:creationId xmlns:p14="http://schemas.microsoft.com/office/powerpoint/2010/main" val="2602007337"/>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endParaRPr lang="de-DE"/>
          </a:p>
        </p:txBody>
      </p:sp>
      <p:sp>
        <p:nvSpPr>
          <p:cNvPr id="4" name="Datumsplatzhalter 3"/>
          <p:cNvSpPr>
            <a:spLocks noGrp="1"/>
          </p:cNvSpPr>
          <p:nvPr>
            <p:ph type="dt" sz="half" idx="10"/>
          </p:nvPr>
        </p:nvSpPr>
        <p:spPr>
          <a:xfrm>
            <a:off x="457200" y="6251575"/>
            <a:ext cx="2133600" cy="476250"/>
          </a:xfrm>
        </p:spPr>
        <p:txBody>
          <a:bodyPr/>
          <a:lstStyle>
            <a:lvl1pPr>
              <a:defRPr/>
            </a:lvl1pPr>
          </a:lstStyle>
          <a:p>
            <a:endParaRPr lang="ru-RU"/>
          </a:p>
        </p:txBody>
      </p:sp>
      <p:sp>
        <p:nvSpPr>
          <p:cNvPr id="5" name="Fußzeilenplatzhalter 4"/>
          <p:cNvSpPr>
            <a:spLocks noGrp="1"/>
          </p:cNvSpPr>
          <p:nvPr>
            <p:ph type="ftr" sz="quarter" idx="11"/>
          </p:nvPr>
        </p:nvSpPr>
        <p:spPr>
          <a:xfrm>
            <a:off x="0" y="0"/>
            <a:ext cx="9126538" cy="274638"/>
          </a:xfrm>
        </p:spPr>
        <p:txBody>
          <a:bodyPr/>
          <a:lstStyle>
            <a:lvl1pPr>
              <a:defRPr/>
            </a:lvl1pPr>
          </a:lstStyle>
          <a:p>
            <a:r>
              <a:rPr lang="en-GB"/>
              <a:t>Safety-critical software independent verification and latent faults assessment based on diverse measurement of invariants</a:t>
            </a:r>
            <a:endParaRPr lang="ru-RU"/>
          </a:p>
        </p:txBody>
      </p:sp>
      <p:sp>
        <p:nvSpPr>
          <p:cNvPr id="6" name="Foliennummernplatzhalter 5"/>
          <p:cNvSpPr>
            <a:spLocks noGrp="1"/>
          </p:cNvSpPr>
          <p:nvPr>
            <p:ph type="sldNum" sz="quarter" idx="12"/>
          </p:nvPr>
        </p:nvSpPr>
        <p:spPr>
          <a:xfrm>
            <a:off x="6619875" y="6388100"/>
            <a:ext cx="2133600" cy="476250"/>
          </a:xfrm>
        </p:spPr>
        <p:txBody>
          <a:bodyPr/>
          <a:lstStyle>
            <a:lvl1pPr>
              <a:defRPr/>
            </a:lvl1pPr>
          </a:lstStyle>
          <a:p>
            <a:fld id="{27DAF0F0-1C96-42D8-97EE-672898127B1B}" type="slidenum">
              <a:rPr lang="ru-RU"/>
              <a:pPr/>
              <a:t>‹Nr.›</a:t>
            </a:fld>
            <a:endParaRPr lang="ru-RU"/>
          </a:p>
        </p:txBody>
      </p:sp>
    </p:spTree>
    <p:extLst>
      <p:ext uri="{BB962C8B-B14F-4D97-AF65-F5344CB8AC3E}">
        <p14:creationId xmlns:p14="http://schemas.microsoft.com/office/powerpoint/2010/main" val="363933518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51575"/>
            <a:ext cx="2133600" cy="476250"/>
          </a:xfrm>
        </p:spPr>
        <p:txBody>
          <a:bodyPr/>
          <a:lstStyle>
            <a:lvl1pPr>
              <a:defRPr/>
            </a:lvl1pPr>
          </a:lstStyle>
          <a:p>
            <a:endParaRPr lang="ru-RU"/>
          </a:p>
        </p:txBody>
      </p:sp>
      <p:sp>
        <p:nvSpPr>
          <p:cNvPr id="4" name="Fußzeilenplatzhalter 3"/>
          <p:cNvSpPr>
            <a:spLocks noGrp="1"/>
          </p:cNvSpPr>
          <p:nvPr>
            <p:ph type="ftr" sz="quarter" idx="11"/>
          </p:nvPr>
        </p:nvSpPr>
        <p:spPr>
          <a:xfrm>
            <a:off x="0" y="0"/>
            <a:ext cx="9126538" cy="274638"/>
          </a:xfrm>
        </p:spPr>
        <p:txBody>
          <a:bodyPr/>
          <a:lstStyle>
            <a:lvl1pPr>
              <a:defRPr/>
            </a:lvl1pPr>
          </a:lstStyle>
          <a:p>
            <a:r>
              <a:rPr lang="en-GB"/>
              <a:t>Safety-critical software independent verification and latent faults assessment based on diverse measurement of invariants</a:t>
            </a:r>
            <a:endParaRPr lang="ru-RU"/>
          </a:p>
        </p:txBody>
      </p:sp>
      <p:sp>
        <p:nvSpPr>
          <p:cNvPr id="5" name="Foliennummernplatzhalter 4"/>
          <p:cNvSpPr>
            <a:spLocks noGrp="1"/>
          </p:cNvSpPr>
          <p:nvPr>
            <p:ph type="sldNum" sz="quarter" idx="12"/>
          </p:nvPr>
        </p:nvSpPr>
        <p:spPr>
          <a:xfrm>
            <a:off x="6619875" y="6388100"/>
            <a:ext cx="2133600" cy="476250"/>
          </a:xfrm>
        </p:spPr>
        <p:txBody>
          <a:bodyPr/>
          <a:lstStyle>
            <a:lvl1pPr>
              <a:defRPr/>
            </a:lvl1pPr>
          </a:lstStyle>
          <a:p>
            <a:fld id="{F66E6518-E749-4519-9ACE-2E23F79E9659}" type="slidenum">
              <a:rPr lang="ru-RU"/>
              <a:pPr/>
              <a:t>‹Nr.›</a:t>
            </a:fld>
            <a:endParaRPr lang="ru-RU"/>
          </a:p>
        </p:txBody>
      </p:sp>
    </p:spTree>
    <p:extLst>
      <p:ext uri="{BB962C8B-B14F-4D97-AF65-F5344CB8AC3E}">
        <p14:creationId xmlns:p14="http://schemas.microsoft.com/office/powerpoint/2010/main" val="346098377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6" name="Foliennummernplatzhalter 5"/>
          <p:cNvSpPr>
            <a:spLocks noGrp="1"/>
          </p:cNvSpPr>
          <p:nvPr>
            <p:ph type="sldNum" sz="quarter" idx="12"/>
          </p:nvPr>
        </p:nvSpPr>
        <p:spPr/>
        <p:txBody>
          <a:bodyPr/>
          <a:lstStyle>
            <a:lvl1pPr>
              <a:defRPr/>
            </a:lvl1pPr>
          </a:lstStyle>
          <a:p>
            <a:fld id="{FE42F85C-ABBD-4D58-BDF4-5B1B88032727}" type="slidenum">
              <a:rPr lang="ru-RU"/>
              <a:pPr/>
              <a:t>‹Nr.›</a:t>
            </a:fld>
            <a:endParaRPr lang="ru-RU"/>
          </a:p>
        </p:txBody>
      </p:sp>
    </p:spTree>
    <p:extLst>
      <p:ext uri="{BB962C8B-B14F-4D97-AF65-F5344CB8AC3E}">
        <p14:creationId xmlns:p14="http://schemas.microsoft.com/office/powerpoint/2010/main" val="282170766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6" name="Foliennummernplatzhalter 5"/>
          <p:cNvSpPr>
            <a:spLocks noGrp="1"/>
          </p:cNvSpPr>
          <p:nvPr>
            <p:ph type="sldNum" sz="quarter" idx="12"/>
          </p:nvPr>
        </p:nvSpPr>
        <p:spPr/>
        <p:txBody>
          <a:bodyPr/>
          <a:lstStyle>
            <a:lvl1pPr>
              <a:defRPr/>
            </a:lvl1pPr>
          </a:lstStyle>
          <a:p>
            <a:fld id="{308D2FC6-6571-4790-998D-B7CBDBC47082}" type="slidenum">
              <a:rPr lang="ru-RU"/>
              <a:pPr/>
              <a:t>‹Nr.›</a:t>
            </a:fld>
            <a:endParaRPr lang="ru-RU"/>
          </a:p>
        </p:txBody>
      </p:sp>
    </p:spTree>
    <p:extLst>
      <p:ext uri="{BB962C8B-B14F-4D97-AF65-F5344CB8AC3E}">
        <p14:creationId xmlns:p14="http://schemas.microsoft.com/office/powerpoint/2010/main" val="367748235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7" name="Foliennummernplatzhalter 6"/>
          <p:cNvSpPr>
            <a:spLocks noGrp="1"/>
          </p:cNvSpPr>
          <p:nvPr>
            <p:ph type="sldNum" sz="quarter" idx="12"/>
          </p:nvPr>
        </p:nvSpPr>
        <p:spPr/>
        <p:txBody>
          <a:bodyPr/>
          <a:lstStyle>
            <a:lvl1pPr>
              <a:defRPr/>
            </a:lvl1pPr>
          </a:lstStyle>
          <a:p>
            <a:fld id="{033736D2-2E69-43E0-AB64-13B83875EF76}" type="slidenum">
              <a:rPr lang="ru-RU"/>
              <a:pPr/>
              <a:t>‹Nr.›</a:t>
            </a:fld>
            <a:endParaRPr lang="ru-RU"/>
          </a:p>
        </p:txBody>
      </p:sp>
    </p:spTree>
    <p:extLst>
      <p:ext uri="{BB962C8B-B14F-4D97-AF65-F5344CB8AC3E}">
        <p14:creationId xmlns:p14="http://schemas.microsoft.com/office/powerpoint/2010/main" val="2030487015"/>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9" name="Foliennummernplatzhalter 8"/>
          <p:cNvSpPr>
            <a:spLocks noGrp="1"/>
          </p:cNvSpPr>
          <p:nvPr>
            <p:ph type="sldNum" sz="quarter" idx="12"/>
          </p:nvPr>
        </p:nvSpPr>
        <p:spPr/>
        <p:txBody>
          <a:bodyPr/>
          <a:lstStyle>
            <a:lvl1pPr>
              <a:defRPr/>
            </a:lvl1pPr>
          </a:lstStyle>
          <a:p>
            <a:fld id="{B10C2BA6-4438-4DB3-B984-D41A29D36A2C}" type="slidenum">
              <a:rPr lang="ru-RU"/>
              <a:pPr/>
              <a:t>‹Nr.›</a:t>
            </a:fld>
            <a:endParaRPr lang="ru-RU"/>
          </a:p>
        </p:txBody>
      </p:sp>
    </p:spTree>
    <p:extLst>
      <p:ext uri="{BB962C8B-B14F-4D97-AF65-F5344CB8AC3E}">
        <p14:creationId xmlns:p14="http://schemas.microsoft.com/office/powerpoint/2010/main" val="231457989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5" name="Foliennummernplatzhalter 4"/>
          <p:cNvSpPr>
            <a:spLocks noGrp="1"/>
          </p:cNvSpPr>
          <p:nvPr>
            <p:ph type="sldNum" sz="quarter" idx="12"/>
          </p:nvPr>
        </p:nvSpPr>
        <p:spPr/>
        <p:txBody>
          <a:bodyPr/>
          <a:lstStyle>
            <a:lvl1pPr>
              <a:defRPr/>
            </a:lvl1pPr>
          </a:lstStyle>
          <a:p>
            <a:fld id="{DA39F27C-DDA3-400A-A348-A9E90DEEA26E}" type="slidenum">
              <a:rPr lang="ru-RU"/>
              <a:pPr/>
              <a:t>‹Nr.›</a:t>
            </a:fld>
            <a:endParaRPr lang="ru-RU"/>
          </a:p>
        </p:txBody>
      </p:sp>
    </p:spTree>
    <p:extLst>
      <p:ext uri="{BB962C8B-B14F-4D97-AF65-F5344CB8AC3E}">
        <p14:creationId xmlns:p14="http://schemas.microsoft.com/office/powerpoint/2010/main" val="144879781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4" name="Foliennummernplatzhalter 3"/>
          <p:cNvSpPr>
            <a:spLocks noGrp="1"/>
          </p:cNvSpPr>
          <p:nvPr>
            <p:ph type="sldNum" sz="quarter" idx="12"/>
          </p:nvPr>
        </p:nvSpPr>
        <p:spPr/>
        <p:txBody>
          <a:bodyPr/>
          <a:lstStyle>
            <a:lvl1pPr>
              <a:defRPr/>
            </a:lvl1pPr>
          </a:lstStyle>
          <a:p>
            <a:fld id="{C60D69CF-CEF9-456C-A56F-802B29B7120F}" type="slidenum">
              <a:rPr lang="ru-RU"/>
              <a:pPr/>
              <a:t>‹Nr.›</a:t>
            </a:fld>
            <a:endParaRPr lang="ru-RU"/>
          </a:p>
        </p:txBody>
      </p:sp>
    </p:spTree>
    <p:extLst>
      <p:ext uri="{BB962C8B-B14F-4D97-AF65-F5344CB8AC3E}">
        <p14:creationId xmlns:p14="http://schemas.microsoft.com/office/powerpoint/2010/main" val="2267689812"/>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7" name="Foliennummernplatzhalter 6"/>
          <p:cNvSpPr>
            <a:spLocks noGrp="1"/>
          </p:cNvSpPr>
          <p:nvPr>
            <p:ph type="sldNum" sz="quarter" idx="12"/>
          </p:nvPr>
        </p:nvSpPr>
        <p:spPr/>
        <p:txBody>
          <a:bodyPr/>
          <a:lstStyle>
            <a:lvl1pPr>
              <a:defRPr/>
            </a:lvl1pPr>
          </a:lstStyle>
          <a:p>
            <a:fld id="{559B7264-A29D-45D0-98FB-AF706E6516E2}" type="slidenum">
              <a:rPr lang="ru-RU"/>
              <a:pPr/>
              <a:t>‹Nr.›</a:t>
            </a:fld>
            <a:endParaRPr lang="ru-RU"/>
          </a:p>
        </p:txBody>
      </p:sp>
    </p:spTree>
    <p:extLst>
      <p:ext uri="{BB962C8B-B14F-4D97-AF65-F5344CB8AC3E}">
        <p14:creationId xmlns:p14="http://schemas.microsoft.com/office/powerpoint/2010/main" val="2187382412"/>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r>
              <a:rPr lang="en-GB"/>
              <a:t>Safety-critical software independent verification and latent faults assessment based on diverse measurement of invariants</a:t>
            </a:r>
            <a:endParaRPr lang="ru-RU"/>
          </a:p>
        </p:txBody>
      </p:sp>
      <p:sp>
        <p:nvSpPr>
          <p:cNvPr id="7" name="Foliennummernplatzhalter 6"/>
          <p:cNvSpPr>
            <a:spLocks noGrp="1"/>
          </p:cNvSpPr>
          <p:nvPr>
            <p:ph type="sldNum" sz="quarter" idx="12"/>
          </p:nvPr>
        </p:nvSpPr>
        <p:spPr/>
        <p:txBody>
          <a:bodyPr/>
          <a:lstStyle>
            <a:lvl1pPr>
              <a:defRPr/>
            </a:lvl1pPr>
          </a:lstStyle>
          <a:p>
            <a:fld id="{A008ADD6-D766-43E8-A5F0-9A6588A9599A}" type="slidenum">
              <a:rPr lang="ru-RU"/>
              <a:pPr/>
              <a:t>‹Nr.›</a:t>
            </a:fld>
            <a:endParaRPr lang="ru-RU"/>
          </a:p>
        </p:txBody>
      </p:sp>
    </p:spTree>
    <p:extLst>
      <p:ext uri="{BB962C8B-B14F-4D97-AF65-F5344CB8AC3E}">
        <p14:creationId xmlns:p14="http://schemas.microsoft.com/office/powerpoint/2010/main" val="524093661"/>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27451"/>
                <a:invGamma/>
              </a:schemeClr>
            </a:gs>
          </a:gsLst>
          <a:lin ang="5400000" scaled="1"/>
        </a:gra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ru-RU"/>
          </a:p>
        </p:txBody>
      </p:sp>
      <p:grpSp>
        <p:nvGrpSpPr>
          <p:cNvPr id="65540" name="Group 4"/>
          <p:cNvGrpSpPr>
            <a:grpSpLocks/>
          </p:cNvGrpSpPr>
          <p:nvPr/>
        </p:nvGrpSpPr>
        <p:grpSpPr bwMode="auto">
          <a:xfrm>
            <a:off x="0" y="0"/>
            <a:ext cx="9140825" cy="6850063"/>
            <a:chOff x="0" y="0"/>
            <a:chExt cx="5758" cy="4315"/>
          </a:xfrm>
        </p:grpSpPr>
        <p:grpSp>
          <p:nvGrpSpPr>
            <p:cNvPr id="65541" name="Group 5"/>
            <p:cNvGrpSpPr>
              <a:grpSpLocks/>
            </p:cNvGrpSpPr>
            <p:nvPr userDrawn="1"/>
          </p:nvGrpSpPr>
          <p:grpSpPr bwMode="auto">
            <a:xfrm>
              <a:off x="1728" y="2230"/>
              <a:ext cx="4027" cy="2085"/>
              <a:chOff x="1728" y="2230"/>
              <a:chExt cx="4027" cy="2085"/>
            </a:xfrm>
          </p:grpSpPr>
          <p:sp>
            <p:nvSpPr>
              <p:cNvPr id="6554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4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4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4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4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6554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4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6554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5550" name="Rectangle 14"/>
          <p:cNvSpPr>
            <a:spLocks noGrp="1" noChangeArrowheads="1"/>
          </p:cNvSpPr>
          <p:nvPr>
            <p:ph type="ftr" sz="quarter" idx="3"/>
          </p:nvPr>
        </p:nvSpPr>
        <p:spPr bwMode="auto">
          <a:xfrm>
            <a:off x="0" y="0"/>
            <a:ext cx="9126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r>
              <a:rPr lang="en-GB"/>
              <a:t>Safety-critical software independent verification and latent faults assessment based on diverse measurement of invariants</a:t>
            </a:r>
            <a:endParaRPr lang="ru-RU"/>
          </a:p>
        </p:txBody>
      </p:sp>
      <p:sp>
        <p:nvSpPr>
          <p:cNvPr id="6555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2"/>
            <a:endParaRPr lang="ru-RU" smtClean="0"/>
          </a:p>
        </p:txBody>
      </p:sp>
      <p:sp>
        <p:nvSpPr>
          <p:cNvPr id="65552" name="Line 16"/>
          <p:cNvSpPr>
            <a:spLocks noChangeShapeType="1"/>
          </p:cNvSpPr>
          <p:nvPr userDrawn="1"/>
        </p:nvSpPr>
        <p:spPr bwMode="auto">
          <a:xfrm flipV="1">
            <a:off x="-104775" y="263525"/>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65553" name="Picture 17" descr="blauerstreife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26225"/>
            <a:ext cx="9144000" cy="231775"/>
          </a:xfrm>
          <a:prstGeom prst="rect">
            <a:avLst/>
          </a:prstGeom>
          <a:gradFill rotWithShape="0">
            <a:gsLst>
              <a:gs pos="0">
                <a:srgbClr val="6699FF"/>
              </a:gs>
              <a:gs pos="100000">
                <a:srgbClr val="6699FF">
                  <a:gamma/>
                  <a:shade val="46275"/>
                  <a:invGamma/>
                </a:srgbClr>
              </a:gs>
            </a:gsLst>
            <a:lin ang="5400000" scaled="1"/>
          </a:gradFill>
          <a:ln>
            <a:noFill/>
          </a:ln>
          <a:effectLst>
            <a:outerShdw dist="35921" dir="2700000" algn="ctr" rotWithShape="0">
              <a:srgbClr val="969696"/>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65554" name="Text Box 18"/>
          <p:cNvSpPr txBox="1">
            <a:spLocks noChangeArrowheads="1"/>
          </p:cNvSpPr>
          <p:nvPr userDrawn="1"/>
        </p:nvSpPr>
        <p:spPr bwMode="auto">
          <a:xfrm>
            <a:off x="415925" y="6589713"/>
            <a:ext cx="7891463"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chemeClr val="bg1"/>
                </a:solidFill>
              </a:rPr>
              <a:t>STCU PP#4726	I&amp;C SYSTEMS CERTIFICATION CENTER</a:t>
            </a:r>
            <a:r>
              <a:rPr lang="en-GB">
                <a:solidFill>
                  <a:schemeClr val="bg1"/>
                </a:solidFill>
              </a:rPr>
              <a:t> </a:t>
            </a:r>
            <a:r>
              <a:rPr lang="en-GB" i="1">
                <a:solidFill>
                  <a:schemeClr val="bg1"/>
                </a:solidFill>
              </a:rPr>
              <a:t>h</a:t>
            </a:r>
            <a:r>
              <a:rPr lang="en-US" i="1">
                <a:solidFill>
                  <a:schemeClr val="bg1"/>
                </a:solidFill>
              </a:rPr>
              <a:t>ttp://www.scasu.com</a:t>
            </a:r>
            <a:endParaRPr lang="en-GB" i="1">
              <a:solidFill>
                <a:schemeClr val="bg1"/>
              </a:solidFill>
            </a:endParaRPr>
          </a:p>
        </p:txBody>
      </p:sp>
      <p:sp>
        <p:nvSpPr>
          <p:cNvPr id="65539" name="Rectangle 3"/>
          <p:cNvSpPr>
            <a:spLocks noGrp="1" noChangeArrowheads="1"/>
          </p:cNvSpPr>
          <p:nvPr>
            <p:ph type="sldNum" sz="quarter" idx="4"/>
          </p:nvPr>
        </p:nvSpPr>
        <p:spPr bwMode="auto">
          <a:xfrm>
            <a:off x="6619875" y="63881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bg1"/>
                </a:solidFill>
              </a:defRPr>
            </a:lvl1pPr>
          </a:lstStyle>
          <a:p>
            <a:fld id="{FFC83F40-BA48-4F0A-A17D-5DD65209422A}"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advClick="0"/>
  <p:timing>
    <p:tnLst>
      <p:par>
        <p:cTn id="1" dur="indefinite" restart="never" nodeType="tmRoot"/>
      </p:par>
    </p:tnLst>
  </p:timing>
  <p:hf hdr="0" dt="0"/>
  <p:txStyles>
    <p:titleStyle>
      <a:lvl1pPr algn="ctr" rtl="0" fontAlgn="base">
        <a:spcBef>
          <a:spcPct val="0"/>
        </a:spcBef>
        <a:spcAft>
          <a:spcPct val="0"/>
        </a:spcAft>
        <a:defRPr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1400" b="1">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1400" b="1">
          <a:solidFill>
            <a:schemeClr val="tx1"/>
          </a:solidFill>
          <a:latin typeface="Times New Roman" pitchFamily="18" charset="0"/>
        </a:defRPr>
      </a:lvl2pPr>
      <a:lvl3pPr marL="1143000" indent="-228600" algn="l" rtl="0" fontAlgn="base">
        <a:spcBef>
          <a:spcPct val="20000"/>
        </a:spcBef>
        <a:spcAft>
          <a:spcPct val="0"/>
        </a:spcAft>
        <a:buClr>
          <a:schemeClr val="tx2"/>
        </a:buClr>
        <a:buSzPct val="70000"/>
        <a:buFont typeface="Wingdings" pitchFamily="2" charset="2"/>
        <a:defRPr sz="1400" b="1">
          <a:solidFill>
            <a:schemeClr val="tx1"/>
          </a:solidFill>
          <a:latin typeface="Times New Roman" pitchFamily="18" charset="0"/>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FFFFFF"/>
            </a:outerShdw>
          </a:effectLst>
          <a:latin typeface="Garamond" pitchFamily="18" charset="0"/>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Garamond" pitchFamily="18"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Garamond" pitchFamily="18" charset="0"/>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Garamond" pitchFamily="18" charset="0"/>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Garamond" pitchFamily="18" charset="0"/>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Garamond"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2"/>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6" name="Foliennummernplatzhalter 3"/>
          <p:cNvSpPr>
            <a:spLocks noGrp="1"/>
          </p:cNvSpPr>
          <p:nvPr>
            <p:ph type="sldNum" sz="quarter" idx="12"/>
          </p:nvPr>
        </p:nvSpPr>
        <p:spPr/>
        <p:txBody>
          <a:bodyPr/>
          <a:lstStyle/>
          <a:p>
            <a:fld id="{5625E542-3430-4741-BC97-A94A860BC2BB}" type="slidenum">
              <a:rPr lang="ru-RU"/>
              <a:pPr/>
              <a:t>1</a:t>
            </a:fld>
            <a:endParaRPr lang="ru-RU"/>
          </a:p>
        </p:txBody>
      </p:sp>
      <p:sp>
        <p:nvSpPr>
          <p:cNvPr id="34842" name="Text Box 26"/>
          <p:cNvSpPr txBox="1">
            <a:spLocks noChangeArrowheads="1"/>
          </p:cNvSpPr>
          <p:nvPr/>
        </p:nvSpPr>
        <p:spPr bwMode="auto">
          <a:xfrm>
            <a:off x="341313" y="2349500"/>
            <a:ext cx="8416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90500" indent="-190500">
              <a:defRPr>
                <a:solidFill>
                  <a:schemeClr val="tx1"/>
                </a:solidFill>
                <a:latin typeface="Arial" charset="0"/>
              </a:defRPr>
            </a:lvl1pPr>
            <a:lvl2pPr marL="863600">
              <a:defRPr>
                <a:solidFill>
                  <a:schemeClr val="tx1"/>
                </a:solidFill>
                <a:latin typeface="Arial" charset="0"/>
              </a:defRPr>
            </a:lvl2pPr>
            <a:lvl3pPr marL="10541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GB" sz="2000">
                <a:solidFill>
                  <a:srgbClr val="000000"/>
                </a:solidFill>
                <a:effectLst>
                  <a:outerShdw blurRad="38100" dist="38100" dir="2700000" algn="tl">
                    <a:srgbClr val="FFFFFF"/>
                  </a:outerShdw>
                </a:effectLst>
                <a:cs typeface="Times New Roman" pitchFamily="18" charset="0"/>
              </a:rPr>
              <a:t>STCU </a:t>
            </a:r>
            <a:r>
              <a:rPr lang="en-GB" sz="1800">
                <a:solidFill>
                  <a:srgbClr val="000000"/>
                </a:solidFill>
                <a:effectLst>
                  <a:outerShdw blurRad="38100" dist="38100" dir="2700000" algn="tl">
                    <a:srgbClr val="FFFFFF"/>
                  </a:outerShdw>
                </a:effectLst>
                <a:cs typeface="Times New Roman" pitchFamily="18" charset="0"/>
              </a:rPr>
              <a:t>project proposal</a:t>
            </a:r>
            <a:r>
              <a:rPr lang="en-GB" sz="2000">
                <a:solidFill>
                  <a:srgbClr val="000000"/>
                </a:solidFill>
                <a:effectLst>
                  <a:outerShdw blurRad="38100" dist="38100" dir="2700000" algn="tl">
                    <a:srgbClr val="FFFFFF"/>
                  </a:outerShdw>
                </a:effectLst>
                <a:cs typeface="Times New Roman" pitchFamily="18" charset="0"/>
              </a:rPr>
              <a:t> #4726 </a:t>
            </a:r>
          </a:p>
          <a:p>
            <a:pPr algn="ctr">
              <a:spcBef>
                <a:spcPct val="50000"/>
              </a:spcBef>
            </a:pPr>
            <a:r>
              <a:rPr lang="en-GB" sz="2000">
                <a:solidFill>
                  <a:srgbClr val="000000"/>
                </a:solidFill>
                <a:effectLst>
                  <a:outerShdw blurRad="38100" dist="38100" dir="2700000" algn="tl">
                    <a:srgbClr val="FFFFFF"/>
                  </a:outerShdw>
                </a:effectLst>
                <a:cs typeface="Times New Roman" pitchFamily="18" charset="0"/>
              </a:rPr>
              <a:t>Safety-critical software independent verification and latent faults assessment based on diverse measurement of invariants</a:t>
            </a:r>
            <a:r>
              <a:rPr lang="ru-RU" sz="2000">
                <a:effectLst>
                  <a:outerShdw blurRad="38100" dist="38100" dir="2700000" algn="tl">
                    <a:srgbClr val="FFFFFF"/>
                  </a:outerShdw>
                </a:effectLst>
              </a:rPr>
              <a:t> </a:t>
            </a:r>
          </a:p>
        </p:txBody>
      </p:sp>
      <p:sp>
        <p:nvSpPr>
          <p:cNvPr id="34843" name="Rectangle 27"/>
          <p:cNvSpPr>
            <a:spLocks noChangeArrowheads="1"/>
          </p:cNvSpPr>
          <p:nvPr/>
        </p:nvSpPr>
        <p:spPr bwMode="auto">
          <a:xfrm>
            <a:off x="566738" y="4373563"/>
            <a:ext cx="81915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US" sz="1400">
                <a:solidFill>
                  <a:schemeClr val="tx1"/>
                </a:solidFill>
              </a:rPr>
              <a:t>Project manager </a:t>
            </a:r>
            <a:r>
              <a:rPr lang="ru-RU" sz="1400">
                <a:solidFill>
                  <a:schemeClr val="tx1"/>
                </a:solidFill>
              </a:rPr>
              <a:t>:</a:t>
            </a:r>
            <a:br>
              <a:rPr lang="ru-RU" sz="1400">
                <a:solidFill>
                  <a:schemeClr val="tx1"/>
                </a:solidFill>
              </a:rPr>
            </a:br>
            <a:r>
              <a:rPr lang="en-US" sz="1400">
                <a:solidFill>
                  <a:schemeClr val="tx1"/>
                </a:solidFill>
              </a:rPr>
              <a:t>Professor, Doctor of Science, Head scientific researcher</a:t>
            </a:r>
            <a:r>
              <a:rPr lang="en-US" sz="1400">
                <a:solidFill>
                  <a:schemeClr val="tx1"/>
                </a:solidFill>
                <a:effectLst>
                  <a:outerShdw blurRad="38100" dist="38100" dir="2700000" algn="tl">
                    <a:srgbClr val="FFFFFF"/>
                  </a:outerShdw>
                </a:effectLst>
              </a:rPr>
              <a:t> </a:t>
            </a:r>
            <a:r>
              <a:rPr lang="ru-RU" sz="1400">
                <a:solidFill>
                  <a:schemeClr val="tx1"/>
                </a:solidFill>
              </a:rPr>
              <a:t/>
            </a:r>
            <a:br>
              <a:rPr lang="ru-RU" sz="1400">
                <a:solidFill>
                  <a:schemeClr val="tx1"/>
                </a:solidFill>
              </a:rPr>
            </a:br>
            <a:r>
              <a:rPr lang="en-US" sz="1400">
                <a:solidFill>
                  <a:schemeClr val="tx1"/>
                </a:solidFill>
              </a:rPr>
              <a:t>Borys Konorev</a:t>
            </a:r>
            <a:br>
              <a:rPr lang="en-US" sz="1400">
                <a:solidFill>
                  <a:schemeClr val="tx1"/>
                </a:solidFill>
              </a:rPr>
            </a:br>
            <a:r>
              <a:rPr lang="en-US" sz="1600">
                <a:solidFill>
                  <a:schemeClr val="tx1"/>
                </a:solidFill>
              </a:rPr>
              <a:t/>
            </a:r>
            <a:br>
              <a:rPr lang="en-US" sz="1600">
                <a:solidFill>
                  <a:schemeClr val="tx1"/>
                </a:solidFill>
              </a:rPr>
            </a:br>
            <a:r>
              <a:rPr lang="en-US" sz="1400">
                <a:solidFill>
                  <a:srgbClr val="000000"/>
                </a:solidFill>
                <a:cs typeface="Times New Roman" pitchFamily="18" charset="0"/>
              </a:rPr>
              <a:t>Contact Expert Group on Severe Accident Management (CEG-SAM) </a:t>
            </a:r>
            <a:br>
              <a:rPr lang="en-US" sz="1400">
                <a:solidFill>
                  <a:srgbClr val="000000"/>
                </a:solidFill>
                <a:cs typeface="Times New Roman" pitchFamily="18" charset="0"/>
              </a:rPr>
            </a:br>
            <a:r>
              <a:rPr lang="en-US" sz="1400">
                <a:solidFill>
                  <a:srgbClr val="000000"/>
                </a:solidFill>
                <a:cs typeface="Times New Roman" pitchFamily="18" charset="0"/>
              </a:rPr>
              <a:t>Kiev, Ukraine</a:t>
            </a:r>
            <a:br>
              <a:rPr lang="en-US" sz="1400">
                <a:solidFill>
                  <a:srgbClr val="000000"/>
                </a:solidFill>
                <a:cs typeface="Times New Roman" pitchFamily="18" charset="0"/>
              </a:rPr>
            </a:br>
            <a:r>
              <a:rPr lang="en-US" sz="1400">
                <a:solidFill>
                  <a:srgbClr val="000000"/>
                </a:solidFill>
                <a:cs typeface="Times New Roman" pitchFamily="18" charset="0"/>
              </a:rPr>
              <a:t>Science &amp; Technology Center in Ukraine (STCU)</a:t>
            </a:r>
            <a:r>
              <a:rPr lang="en-US" sz="1600">
                <a:solidFill>
                  <a:srgbClr val="000000"/>
                </a:solidFill>
                <a:cs typeface="Times New Roman" pitchFamily="18" charset="0"/>
              </a:rPr>
              <a:t/>
            </a:r>
            <a:br>
              <a:rPr lang="en-US" sz="1600">
                <a:solidFill>
                  <a:srgbClr val="000000"/>
                </a:solidFill>
                <a:cs typeface="Times New Roman" pitchFamily="18" charset="0"/>
              </a:rPr>
            </a:br>
            <a:r>
              <a:rPr lang="en-US" sz="1600">
                <a:solidFill>
                  <a:srgbClr val="000000"/>
                </a:solidFill>
                <a:cs typeface="Times New Roman" pitchFamily="18" charset="0"/>
              </a:rPr>
              <a:t>September 9-11, 2008</a:t>
            </a:r>
            <a:r>
              <a:rPr lang="ru-RU" sz="1400">
                <a:solidFill>
                  <a:schemeClr val="tx1"/>
                </a:solidFill>
              </a:rPr>
              <a:t> </a:t>
            </a:r>
          </a:p>
        </p:txBody>
      </p:sp>
      <p:sp>
        <p:nvSpPr>
          <p:cNvPr id="34848" name="Rectangle 32"/>
          <p:cNvSpPr>
            <a:spLocks noChangeArrowheads="1"/>
          </p:cNvSpPr>
          <p:nvPr/>
        </p:nvSpPr>
        <p:spPr bwMode="auto">
          <a:xfrm>
            <a:off x="341313" y="369888"/>
            <a:ext cx="81915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de-DE" sz="1200" b="0">
                <a:solidFill>
                  <a:schemeClr val="tx1"/>
                </a:solidFill>
              </a:rPr>
              <a:t>The </a:t>
            </a:r>
            <a:r>
              <a:rPr lang="en-US" sz="1200" b="0">
                <a:solidFill>
                  <a:schemeClr val="tx1"/>
                </a:solidFill>
              </a:rPr>
              <a:t>report is presented by</a:t>
            </a:r>
            <a:r>
              <a:rPr lang="ru-RU" sz="1400" b="0">
                <a:solidFill>
                  <a:schemeClr val="tx1"/>
                </a:solidFill>
              </a:rPr>
              <a:t/>
            </a:r>
            <a:br>
              <a:rPr lang="ru-RU" sz="1400" b="0">
                <a:solidFill>
                  <a:schemeClr val="tx1"/>
                </a:solidFill>
              </a:rPr>
            </a:br>
            <a:r>
              <a:rPr lang="en-US" sz="1400" b="0">
                <a:solidFill>
                  <a:schemeClr val="tx1"/>
                </a:solidFill>
              </a:rPr>
              <a:t/>
            </a:r>
            <a:br>
              <a:rPr lang="en-US" sz="1400" b="0">
                <a:solidFill>
                  <a:schemeClr val="tx1"/>
                </a:solidFill>
              </a:rPr>
            </a:br>
            <a:r>
              <a:rPr lang="en-US" sz="1400" b="0">
                <a:solidFill>
                  <a:schemeClr val="tx1"/>
                </a:solidFill>
              </a:rPr>
              <a:t>Ukrainian State Nuclear Regulatory Committee </a:t>
            </a:r>
            <a:br>
              <a:rPr lang="en-US" sz="1400" b="0">
                <a:solidFill>
                  <a:schemeClr val="tx1"/>
                </a:solidFill>
              </a:rPr>
            </a:br>
            <a:r>
              <a:rPr lang="en-US" sz="1400" b="0">
                <a:solidFill>
                  <a:schemeClr val="tx1"/>
                </a:solidFill>
              </a:rPr>
              <a:t> I&amp;C System Certification Center </a:t>
            </a:r>
            <a:br>
              <a:rPr lang="en-US" sz="1400" b="0">
                <a:solidFill>
                  <a:schemeClr val="tx1"/>
                </a:solidFill>
              </a:rPr>
            </a:br>
            <a:r>
              <a:rPr lang="ru-RU" sz="1400" b="0">
                <a:solidFill>
                  <a:srgbClr val="000000"/>
                </a:solidFill>
              </a:rPr>
              <a:t/>
            </a:r>
            <a:br>
              <a:rPr lang="ru-RU" sz="1400" b="0">
                <a:solidFill>
                  <a:srgbClr val="000000"/>
                </a:solidFill>
              </a:rPr>
            </a:br>
            <a:r>
              <a:rPr lang="en-US" sz="1400" b="0">
                <a:solidFill>
                  <a:schemeClr val="tx1"/>
                </a:solidFill>
              </a:rPr>
              <a:t> p</a:t>
            </a:r>
            <a:r>
              <a:rPr lang="ru-RU" sz="1400" b="0">
                <a:solidFill>
                  <a:schemeClr val="tx1"/>
                </a:solidFill>
              </a:rPr>
              <a:t>/</a:t>
            </a:r>
            <a:r>
              <a:rPr lang="en-US" sz="1400" b="0">
                <a:solidFill>
                  <a:schemeClr val="tx1"/>
                </a:solidFill>
              </a:rPr>
              <a:t>o</a:t>
            </a:r>
            <a:r>
              <a:rPr lang="ru-RU" sz="1400" b="0">
                <a:solidFill>
                  <a:schemeClr val="tx1"/>
                </a:solidFill>
              </a:rPr>
              <a:t> 9871, </a:t>
            </a:r>
            <a:r>
              <a:rPr lang="en-US" sz="1400" b="0">
                <a:solidFill>
                  <a:schemeClr val="tx1"/>
                </a:solidFill>
              </a:rPr>
              <a:t>Academic Proskury str.</a:t>
            </a:r>
            <a:r>
              <a:rPr lang="ru-RU" sz="1400" b="0">
                <a:solidFill>
                  <a:schemeClr val="tx1"/>
                </a:solidFill>
              </a:rPr>
              <a:t>, 1</a:t>
            </a:r>
            <a:r>
              <a:rPr lang="en-US" sz="1400" b="0">
                <a:solidFill>
                  <a:schemeClr val="tx1"/>
                </a:solidFill>
              </a:rPr>
              <a:t>, Kharkiv, </a:t>
            </a:r>
            <a:r>
              <a:rPr lang="ru-RU" sz="1400" b="0">
                <a:solidFill>
                  <a:schemeClr val="tx1"/>
                </a:solidFill>
              </a:rPr>
              <a:t>61070</a:t>
            </a:r>
            <a:r>
              <a:rPr lang="en-US" sz="1400" b="0">
                <a:solidFill>
                  <a:schemeClr val="tx1"/>
                </a:solidFill>
              </a:rPr>
              <a:t>, Ukraine</a:t>
            </a:r>
            <a:r>
              <a:rPr lang="ru-RU" sz="1400" b="0">
                <a:solidFill>
                  <a:schemeClr val="tx1"/>
                </a:solidFill>
              </a:rPr>
              <a:t> </a:t>
            </a:r>
            <a:r>
              <a:rPr lang="en-US" sz="1400" b="0">
                <a:solidFill>
                  <a:schemeClr val="tx1"/>
                </a:solidFill>
              </a:rPr>
              <a:t/>
            </a:r>
            <a:br>
              <a:rPr lang="en-US" sz="1400" b="0">
                <a:solidFill>
                  <a:schemeClr val="tx1"/>
                </a:solidFill>
              </a:rPr>
            </a:br>
            <a:r>
              <a:rPr lang="en-US" sz="1400" b="0">
                <a:solidFill>
                  <a:schemeClr val="tx1"/>
                </a:solidFill>
              </a:rPr>
              <a:t> Tel/fax</a:t>
            </a:r>
            <a:r>
              <a:rPr lang="ru-RU" sz="1400" b="0">
                <a:solidFill>
                  <a:schemeClr val="tx1"/>
                </a:solidFill>
              </a:rPr>
              <a:t>: </a:t>
            </a:r>
            <a:r>
              <a:rPr lang="en-US" sz="1400" b="0">
                <a:solidFill>
                  <a:schemeClr val="tx1"/>
                </a:solidFill>
              </a:rPr>
              <a:t>+380 </a:t>
            </a:r>
            <a:r>
              <a:rPr lang="ru-RU" sz="1400" b="0">
                <a:solidFill>
                  <a:schemeClr val="tx1"/>
                </a:solidFill>
              </a:rPr>
              <a:t>057  760-3</a:t>
            </a:r>
            <a:r>
              <a:rPr lang="en-US" sz="1400" b="0">
                <a:solidFill>
                  <a:schemeClr val="tx1"/>
                </a:solidFill>
              </a:rPr>
              <a:t>5</a:t>
            </a:r>
            <a:r>
              <a:rPr lang="ru-RU" sz="1400" b="0">
                <a:solidFill>
                  <a:schemeClr val="tx1"/>
                </a:solidFill>
              </a:rPr>
              <a:t>-</a:t>
            </a:r>
            <a:r>
              <a:rPr lang="en-US" sz="1400" b="0">
                <a:solidFill>
                  <a:schemeClr val="tx1"/>
                </a:solidFill>
              </a:rPr>
              <a:t>98</a:t>
            </a:r>
            <a:r>
              <a:rPr lang="ru-RU" sz="1400" b="0">
                <a:solidFill>
                  <a:schemeClr val="tx1"/>
                </a:solidFill>
              </a:rPr>
              <a:t>, 760-38-61</a:t>
            </a:r>
            <a:r>
              <a:rPr lang="en-US" sz="1400" b="0">
                <a:solidFill>
                  <a:schemeClr val="tx1"/>
                </a:solidFill>
              </a:rPr>
              <a:t> </a:t>
            </a:r>
            <a:br>
              <a:rPr lang="en-US" sz="1400" b="0">
                <a:solidFill>
                  <a:schemeClr val="tx1"/>
                </a:solidFill>
              </a:rPr>
            </a:br>
            <a:r>
              <a:rPr lang="en-US" sz="1400" b="0">
                <a:solidFill>
                  <a:schemeClr val="tx1"/>
                </a:solidFill>
              </a:rPr>
              <a:t> Director: Georgiy Chertkov </a:t>
            </a:r>
            <a:br>
              <a:rPr lang="en-US" sz="1400" b="0">
                <a:solidFill>
                  <a:schemeClr val="tx1"/>
                </a:solidFill>
              </a:rPr>
            </a:br>
            <a:r>
              <a:rPr lang="en-US" sz="1400" b="0">
                <a:solidFill>
                  <a:schemeClr val="tx1"/>
                </a:solidFill>
              </a:rPr>
              <a:t>web-site: http://scasu.com, e-mail:admin@scasu.com</a:t>
            </a:r>
            <a:endParaRPr lang="ru-RU" sz="1400" b="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 nodeType="withEffect">
                                  <p:stCondLst>
                                    <p:cond delay="1500"/>
                                  </p:stCondLst>
                                  <p:childTnLst>
                                    <p:set>
                                      <p:cBhvr override="childStyle">
                                        <p:cTn id="6" dur="indefinite"/>
                                        <p:tgtEl>
                                          <p:spTgt spid="34842"/>
                                        </p:tgtEl>
                                        <p:attrNameLst>
                                          <p:attrName>style.color</p:attrName>
                                        </p:attrNameLst>
                                      </p:cBhvr>
                                      <p:to>
                                        <p:clrVal>
                                          <a:srgbClr val="0000FF"/>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5"/>
          <p:cNvSpPr>
            <a:spLocks noGrp="1"/>
          </p:cNvSpPr>
          <p:nvPr>
            <p:ph type="sldNum" sz="quarter" idx="12"/>
          </p:nvPr>
        </p:nvSpPr>
        <p:spPr/>
        <p:txBody>
          <a:bodyPr/>
          <a:lstStyle/>
          <a:p>
            <a:fld id="{4A5AC4BD-F32A-4566-B1F7-20C28ED764AB}" type="slidenum">
              <a:rPr lang="ru-RU"/>
              <a:pPr/>
              <a:t>10</a:t>
            </a:fld>
            <a:endParaRPr lang="ru-RU"/>
          </a:p>
        </p:txBody>
      </p:sp>
      <p:sp>
        <p:nvSpPr>
          <p:cNvPr id="176131" name="Rectangle 3"/>
          <p:cNvSpPr>
            <a:spLocks noGrp="1" noChangeArrowheads="1"/>
          </p:cNvSpPr>
          <p:nvPr>
            <p:ph type="body" idx="1"/>
          </p:nvPr>
        </p:nvSpPr>
        <p:spPr>
          <a:xfrm>
            <a:off x="457200" y="998538"/>
            <a:ext cx="8229600" cy="5127625"/>
          </a:xfrm>
        </p:spPr>
        <p:txBody>
          <a:bodyPr/>
          <a:lstStyle/>
          <a:p>
            <a:pPr marL="95250" indent="265113" algn="just">
              <a:buFont typeface="Wingdings" pitchFamily="2" charset="2"/>
              <a:buNone/>
            </a:pPr>
            <a:r>
              <a:rPr lang="en-US" sz="1600">
                <a:solidFill>
                  <a:srgbClr val="0000CC"/>
                </a:solidFill>
              </a:rPr>
              <a:t>Static analysis utility  is intended for the analysis and estimation of software quality on the base of software invariant measurement.</a:t>
            </a:r>
          </a:p>
          <a:p>
            <a:pPr marL="95250" indent="265113" algn="just">
              <a:buFont typeface="Wingdings" pitchFamily="2" charset="2"/>
              <a:buNone/>
            </a:pPr>
            <a:r>
              <a:rPr lang="en-US" b="0"/>
              <a:t>Invariant is the constant software property during software life-cycle. Samples of invariants: physical dimensions, interval and precision of software variables, logic of execution, normality. </a:t>
            </a:r>
          </a:p>
          <a:p>
            <a:pPr marL="95250" indent="265113">
              <a:buFont typeface="Wingdings" pitchFamily="2" charset="2"/>
              <a:buNone/>
            </a:pPr>
            <a:endParaRPr lang="en-US" sz="800" b="0"/>
          </a:p>
          <a:p>
            <a:pPr marL="95250" indent="265113" algn="just">
              <a:buFont typeface="Wingdings" pitchFamily="2" charset="2"/>
              <a:buNone/>
            </a:pPr>
            <a:r>
              <a:rPr lang="en-US" sz="1600">
                <a:solidFill>
                  <a:srgbClr val="0000CC"/>
                </a:solidFill>
              </a:rPr>
              <a:t>The quality control implies software invariant measurement and their comparison with invariants values specified in technical documents.</a:t>
            </a:r>
            <a:r>
              <a:rPr lang="en-US"/>
              <a:t> </a:t>
            </a:r>
          </a:p>
          <a:p>
            <a:pPr marL="95250" indent="265113" algn="just">
              <a:buFont typeface="Wingdings" pitchFamily="2" charset="2"/>
              <a:buNone/>
            </a:pPr>
            <a:r>
              <a:rPr lang="en-US"/>
              <a:t>The inputs for static analysis are the list of the files containing the analyzed source code and the characteristics of  measured software invariants. Characteristics of measured software invariants are specified on the basis of the software specifications.</a:t>
            </a:r>
          </a:p>
          <a:p>
            <a:pPr marL="95250" indent="265113" algn="just">
              <a:buFont typeface="Wingdings" pitchFamily="2" charset="2"/>
              <a:buNone/>
            </a:pPr>
            <a:endParaRPr lang="en-US" sz="800"/>
          </a:p>
          <a:p>
            <a:pPr marL="95250" indent="265113" algn="just">
              <a:buFont typeface="Wingdings" pitchFamily="2" charset="2"/>
              <a:buNone/>
            </a:pPr>
            <a:r>
              <a:rPr lang="en-US"/>
              <a:t>Currently, the static analysis utility  is intended for the analysis of source code files in </a:t>
            </a:r>
            <a:br>
              <a:rPr lang="en-US"/>
            </a:br>
            <a:r>
              <a:rPr lang="en-US"/>
              <a:t>С/С ++ language. </a:t>
            </a:r>
          </a:p>
          <a:p>
            <a:pPr marL="95250" indent="265113" algn="just">
              <a:buFont typeface="Wingdings" pitchFamily="2" charset="2"/>
              <a:buNone/>
            </a:pPr>
            <a:r>
              <a:rPr lang="en-US" sz="1600">
                <a:solidFill>
                  <a:srgbClr val="0000CC"/>
                </a:solidFill>
              </a:rPr>
              <a:t>The structure of utility allows to extend both types of measured invariants and analyzable programming languages.</a:t>
            </a:r>
          </a:p>
          <a:p>
            <a:pPr marL="95250" indent="265113">
              <a:buFont typeface="Wingdings" pitchFamily="2" charset="2"/>
              <a:buNone/>
            </a:pPr>
            <a:endParaRPr lang="en-US" sz="800">
              <a:solidFill>
                <a:srgbClr val="0000CC"/>
              </a:solidFill>
            </a:endParaRPr>
          </a:p>
          <a:p>
            <a:pPr marL="95250" indent="265113">
              <a:buFont typeface="Wingdings" pitchFamily="2" charset="2"/>
              <a:buNone/>
            </a:pPr>
            <a:r>
              <a:rPr lang="en-US" sz="1600">
                <a:solidFill>
                  <a:srgbClr val="0000CC"/>
                </a:solidFill>
              </a:rPr>
              <a:t>The invariants which are checked by the utility now:</a:t>
            </a:r>
          </a:p>
          <a:p>
            <a:pPr marL="95250" indent="265113"/>
            <a:r>
              <a:rPr lang="en-US" sz="1600">
                <a:solidFill>
                  <a:srgbClr val="0000CC"/>
                </a:solidFill>
              </a:rPr>
              <a:t>semantics (dimension)</a:t>
            </a:r>
            <a:r>
              <a:rPr lang="en-US"/>
              <a:t> - physical dimension of a variable;</a:t>
            </a:r>
          </a:p>
          <a:p>
            <a:pPr marL="95250" indent="265113"/>
            <a:r>
              <a:rPr lang="en-US" sz="1600">
                <a:solidFill>
                  <a:srgbClr val="0000CC"/>
                </a:solidFill>
              </a:rPr>
              <a:t>interval -</a:t>
            </a:r>
            <a:r>
              <a:rPr lang="en-US"/>
              <a:t> allowed range of values for a variable;</a:t>
            </a:r>
          </a:p>
          <a:p>
            <a:pPr marL="95250" indent="265113"/>
            <a:r>
              <a:rPr lang="en-US" sz="1600">
                <a:solidFill>
                  <a:srgbClr val="0000CC"/>
                </a:solidFill>
              </a:rPr>
              <a:t>precision</a:t>
            </a:r>
            <a:r>
              <a:rPr lang="en-US"/>
              <a:t> - allowed accuracy of variable representation;</a:t>
            </a:r>
          </a:p>
          <a:p>
            <a:pPr marL="95250" indent="265113"/>
            <a:r>
              <a:rPr lang="en-US" sz="1600">
                <a:solidFill>
                  <a:srgbClr val="0000CC"/>
                </a:solidFill>
              </a:rPr>
              <a:t>memory usage</a:t>
            </a:r>
            <a:r>
              <a:rPr lang="en-US"/>
              <a:t> - bound of arrays, initialization and release of memory blocks, etc. </a:t>
            </a:r>
            <a:endParaRPr lang="ru-RU"/>
          </a:p>
        </p:txBody>
      </p:sp>
      <p:sp>
        <p:nvSpPr>
          <p:cNvPr id="176132" name="Text Box 4"/>
          <p:cNvSpPr txBox="1">
            <a:spLocks noChangeArrowheads="1"/>
          </p:cNvSpPr>
          <p:nvPr/>
        </p:nvSpPr>
        <p:spPr bwMode="auto">
          <a:xfrm>
            <a:off x="457200" y="385763"/>
            <a:ext cx="75819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tabLst>
                <a:tab pos="82550" algn="l"/>
              </a:tabLst>
              <a:defRPr>
                <a:solidFill>
                  <a:schemeClr val="tx1"/>
                </a:solidFill>
                <a:latin typeface="Arial" charset="0"/>
              </a:defRPr>
            </a:lvl1pPr>
            <a:lvl2pPr>
              <a:tabLst>
                <a:tab pos="82550" algn="l"/>
              </a:tabLst>
              <a:defRPr>
                <a:solidFill>
                  <a:schemeClr val="tx1"/>
                </a:solidFill>
                <a:latin typeface="Arial" charset="0"/>
              </a:defRPr>
            </a:lvl2pPr>
            <a:lvl3pPr>
              <a:tabLst>
                <a:tab pos="82550" algn="l"/>
              </a:tabLst>
              <a:defRPr>
                <a:solidFill>
                  <a:schemeClr val="tx1"/>
                </a:solidFill>
                <a:latin typeface="Arial" charset="0"/>
              </a:defRPr>
            </a:lvl3pPr>
            <a:lvl4pPr>
              <a:tabLst>
                <a:tab pos="82550" algn="l"/>
              </a:tabLst>
              <a:defRPr>
                <a:solidFill>
                  <a:schemeClr val="tx1"/>
                </a:solidFill>
                <a:latin typeface="Arial" charset="0"/>
              </a:defRPr>
            </a:lvl4pPr>
            <a:lvl5pPr>
              <a:tabLst>
                <a:tab pos="82550" algn="l"/>
              </a:tabLst>
              <a:defRPr>
                <a:solidFill>
                  <a:schemeClr val="tx1"/>
                </a:solidFill>
                <a:latin typeface="Arial" charset="0"/>
              </a:defRPr>
            </a:lvl5pPr>
            <a:lvl6pPr fontAlgn="base">
              <a:spcBef>
                <a:spcPct val="0"/>
              </a:spcBef>
              <a:spcAft>
                <a:spcPct val="0"/>
              </a:spcAft>
              <a:tabLst>
                <a:tab pos="82550" algn="l"/>
              </a:tabLst>
              <a:defRPr>
                <a:solidFill>
                  <a:schemeClr val="tx1"/>
                </a:solidFill>
                <a:latin typeface="Arial" charset="0"/>
              </a:defRPr>
            </a:lvl6pPr>
            <a:lvl7pPr fontAlgn="base">
              <a:spcBef>
                <a:spcPct val="0"/>
              </a:spcBef>
              <a:spcAft>
                <a:spcPct val="0"/>
              </a:spcAft>
              <a:tabLst>
                <a:tab pos="82550" algn="l"/>
              </a:tabLst>
              <a:defRPr>
                <a:solidFill>
                  <a:schemeClr val="tx1"/>
                </a:solidFill>
                <a:latin typeface="Arial" charset="0"/>
              </a:defRPr>
            </a:lvl7pPr>
            <a:lvl8pPr fontAlgn="base">
              <a:spcBef>
                <a:spcPct val="0"/>
              </a:spcBef>
              <a:spcAft>
                <a:spcPct val="0"/>
              </a:spcAft>
              <a:tabLst>
                <a:tab pos="82550" algn="l"/>
              </a:tabLst>
              <a:defRPr>
                <a:solidFill>
                  <a:schemeClr val="tx1"/>
                </a:solidFill>
                <a:latin typeface="Arial" charset="0"/>
              </a:defRPr>
            </a:lvl8pPr>
            <a:lvl9pPr fontAlgn="base">
              <a:spcBef>
                <a:spcPct val="0"/>
              </a:spcBef>
              <a:spcAft>
                <a:spcPct val="0"/>
              </a:spcAft>
              <a:tabLst>
                <a:tab pos="82550" algn="l"/>
              </a:tabLst>
              <a:defRPr>
                <a:solidFill>
                  <a:schemeClr val="tx1"/>
                </a:solidFill>
                <a:latin typeface="Arial" charset="0"/>
              </a:defRPr>
            </a:lvl9pPr>
          </a:lstStyle>
          <a:p>
            <a:r>
              <a:rPr lang="en-US">
                <a:solidFill>
                  <a:schemeClr val="hlink"/>
                </a:solidFill>
              </a:rPr>
              <a:t>The practical project  part is presented by the results of development of utility for static analysis</a:t>
            </a:r>
            <a:endParaRPr lang="ru-RU">
              <a:solidFill>
                <a:schemeClr val="hlink"/>
              </a:solidFill>
            </a:endParaRP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6" name="Foliennummernplatzhalter 5"/>
          <p:cNvSpPr>
            <a:spLocks noGrp="1"/>
          </p:cNvSpPr>
          <p:nvPr>
            <p:ph type="sldNum" sz="quarter" idx="12"/>
          </p:nvPr>
        </p:nvSpPr>
        <p:spPr/>
        <p:txBody>
          <a:bodyPr/>
          <a:lstStyle/>
          <a:p>
            <a:fld id="{82477B11-095D-4E6E-A8F6-57B05EA1024A}" type="slidenum">
              <a:rPr lang="ru-RU"/>
              <a:pPr/>
              <a:t>11</a:t>
            </a:fld>
            <a:endParaRPr lang="ru-RU"/>
          </a:p>
        </p:txBody>
      </p:sp>
      <p:sp>
        <p:nvSpPr>
          <p:cNvPr id="173058" name="Rectangle 2"/>
          <p:cNvSpPr>
            <a:spLocks noGrp="1" noRot="1" noChangeArrowheads="1"/>
          </p:cNvSpPr>
          <p:nvPr>
            <p:ph type="title"/>
          </p:nvPr>
        </p:nvSpPr>
        <p:spPr>
          <a:xfrm>
            <a:off x="457200" y="355600"/>
            <a:ext cx="7715250" cy="463550"/>
          </a:xfrm>
        </p:spPr>
        <p:txBody>
          <a:bodyPr/>
          <a:lstStyle/>
          <a:p>
            <a:r>
              <a:rPr lang="en-US"/>
              <a:t>Screenshot of developed utility of static analysis: normalization </a:t>
            </a:r>
            <a:endParaRPr lang="ru-RU"/>
          </a:p>
        </p:txBody>
      </p:sp>
      <p:pic>
        <p:nvPicPr>
          <p:cNvPr id="173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819150"/>
            <a:ext cx="824547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Text Box 4"/>
          <p:cNvSpPr txBox="1">
            <a:spLocks noChangeArrowheads="1"/>
          </p:cNvSpPr>
          <p:nvPr/>
        </p:nvSpPr>
        <p:spPr bwMode="auto">
          <a:xfrm>
            <a:off x="341313" y="2897188"/>
            <a:ext cx="30146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82550" algn="l"/>
              </a:tabLst>
              <a:defRPr>
                <a:solidFill>
                  <a:schemeClr val="tx1"/>
                </a:solidFill>
                <a:latin typeface="Arial" charset="0"/>
              </a:defRPr>
            </a:lvl1pPr>
            <a:lvl2pPr>
              <a:tabLst>
                <a:tab pos="82550" algn="l"/>
              </a:tabLst>
              <a:defRPr>
                <a:solidFill>
                  <a:schemeClr val="tx1"/>
                </a:solidFill>
                <a:latin typeface="Arial" charset="0"/>
              </a:defRPr>
            </a:lvl2pPr>
            <a:lvl3pPr>
              <a:tabLst>
                <a:tab pos="82550" algn="l"/>
              </a:tabLst>
              <a:defRPr>
                <a:solidFill>
                  <a:schemeClr val="tx1"/>
                </a:solidFill>
                <a:latin typeface="Arial" charset="0"/>
              </a:defRPr>
            </a:lvl3pPr>
            <a:lvl4pPr>
              <a:tabLst>
                <a:tab pos="82550" algn="l"/>
              </a:tabLst>
              <a:defRPr>
                <a:solidFill>
                  <a:schemeClr val="tx1"/>
                </a:solidFill>
                <a:latin typeface="Arial" charset="0"/>
              </a:defRPr>
            </a:lvl4pPr>
            <a:lvl5pPr>
              <a:tabLst>
                <a:tab pos="82550" algn="l"/>
              </a:tabLst>
              <a:defRPr>
                <a:solidFill>
                  <a:schemeClr val="tx1"/>
                </a:solidFill>
                <a:latin typeface="Arial" charset="0"/>
              </a:defRPr>
            </a:lvl5pPr>
            <a:lvl6pPr fontAlgn="base">
              <a:spcBef>
                <a:spcPct val="0"/>
              </a:spcBef>
              <a:spcAft>
                <a:spcPct val="0"/>
              </a:spcAft>
              <a:tabLst>
                <a:tab pos="82550" algn="l"/>
              </a:tabLst>
              <a:defRPr>
                <a:solidFill>
                  <a:schemeClr val="tx1"/>
                </a:solidFill>
                <a:latin typeface="Arial" charset="0"/>
              </a:defRPr>
            </a:lvl6pPr>
            <a:lvl7pPr fontAlgn="base">
              <a:spcBef>
                <a:spcPct val="0"/>
              </a:spcBef>
              <a:spcAft>
                <a:spcPct val="0"/>
              </a:spcAft>
              <a:tabLst>
                <a:tab pos="82550" algn="l"/>
              </a:tabLst>
              <a:defRPr>
                <a:solidFill>
                  <a:schemeClr val="tx1"/>
                </a:solidFill>
                <a:latin typeface="Arial" charset="0"/>
              </a:defRPr>
            </a:lvl7pPr>
            <a:lvl8pPr fontAlgn="base">
              <a:spcBef>
                <a:spcPct val="0"/>
              </a:spcBef>
              <a:spcAft>
                <a:spcPct val="0"/>
              </a:spcAft>
              <a:tabLst>
                <a:tab pos="82550" algn="l"/>
              </a:tabLst>
              <a:defRPr>
                <a:solidFill>
                  <a:schemeClr val="tx1"/>
                </a:solidFill>
                <a:latin typeface="Arial" charset="0"/>
              </a:defRPr>
            </a:lvl8pPr>
            <a:lvl9pPr fontAlgn="base">
              <a:spcBef>
                <a:spcPct val="0"/>
              </a:spcBef>
              <a:spcAft>
                <a:spcPct val="0"/>
              </a:spcAft>
              <a:tabLst>
                <a:tab pos="82550" algn="l"/>
              </a:tabLst>
              <a:defRPr>
                <a:solidFill>
                  <a:schemeClr val="tx1"/>
                </a:solidFill>
                <a:latin typeface="Arial" charset="0"/>
              </a:defRPr>
            </a:lvl9pPr>
          </a:lstStyle>
          <a:p>
            <a:pPr>
              <a:spcBef>
                <a:spcPct val="50000"/>
              </a:spcBef>
            </a:pPr>
            <a:r>
              <a:rPr lang="ru-RU" sz="1000">
                <a:solidFill>
                  <a:srgbClr val="9999FF"/>
                </a:solidFill>
                <a:latin typeface="Times New Roman" pitchFamily="18" charset="0"/>
              </a:rPr>
              <a:t>Выполненный объем верификации</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5"/>
          <p:cNvSpPr>
            <a:spLocks noGrp="1"/>
          </p:cNvSpPr>
          <p:nvPr>
            <p:ph type="sldNum" sz="quarter" idx="12"/>
          </p:nvPr>
        </p:nvSpPr>
        <p:spPr/>
        <p:txBody>
          <a:bodyPr/>
          <a:lstStyle/>
          <a:p>
            <a:fld id="{F068EDB7-B1AF-4510-9A27-628B652507FA}" type="slidenum">
              <a:rPr lang="ru-RU"/>
              <a:pPr/>
              <a:t>12</a:t>
            </a:fld>
            <a:endParaRPr lang="ru-RU"/>
          </a:p>
        </p:txBody>
      </p:sp>
      <p:sp>
        <p:nvSpPr>
          <p:cNvPr id="174082" name="Rectangle 2"/>
          <p:cNvSpPr>
            <a:spLocks noGrp="1" noRot="1" noChangeArrowheads="1"/>
          </p:cNvSpPr>
          <p:nvPr>
            <p:ph type="title"/>
          </p:nvPr>
        </p:nvSpPr>
        <p:spPr>
          <a:xfrm>
            <a:off x="457200" y="355600"/>
            <a:ext cx="7310438" cy="463550"/>
          </a:xfrm>
        </p:spPr>
        <p:txBody>
          <a:bodyPr/>
          <a:lstStyle/>
          <a:p>
            <a:r>
              <a:rPr lang="en-US"/>
              <a:t>Screenshot of utility of static analysis: code walkthrough  </a:t>
            </a:r>
            <a:endParaRPr lang="ru-RU"/>
          </a:p>
        </p:txBody>
      </p:sp>
      <p:pic>
        <p:nvPicPr>
          <p:cNvPr id="174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41388"/>
            <a:ext cx="7062787"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5"/>
          <p:cNvSpPr>
            <a:spLocks noGrp="1"/>
          </p:cNvSpPr>
          <p:nvPr>
            <p:ph type="sldNum" sz="quarter" idx="12"/>
          </p:nvPr>
        </p:nvSpPr>
        <p:spPr/>
        <p:txBody>
          <a:bodyPr/>
          <a:lstStyle/>
          <a:p>
            <a:fld id="{73145E30-691C-410A-B677-7EF056D725E3}" type="slidenum">
              <a:rPr lang="ru-RU"/>
              <a:pPr/>
              <a:t>13</a:t>
            </a:fld>
            <a:endParaRPr lang="ru-RU"/>
          </a:p>
        </p:txBody>
      </p:sp>
      <p:sp>
        <p:nvSpPr>
          <p:cNvPr id="175106" name="Rectangle 2"/>
          <p:cNvSpPr>
            <a:spLocks noGrp="1" noRot="1" noChangeArrowheads="1"/>
          </p:cNvSpPr>
          <p:nvPr>
            <p:ph type="title"/>
          </p:nvPr>
        </p:nvSpPr>
        <p:spPr>
          <a:xfrm>
            <a:off x="457200" y="274638"/>
            <a:ext cx="8012113" cy="588962"/>
          </a:xfrm>
        </p:spPr>
        <p:txBody>
          <a:bodyPr/>
          <a:lstStyle/>
          <a:p>
            <a:r>
              <a:rPr lang="en-US"/>
              <a:t>Screenshot of utility of static analysis: results of invariant checking</a:t>
            </a:r>
            <a:endParaRPr lang="ru-RU"/>
          </a:p>
        </p:txBody>
      </p:sp>
      <p:pic>
        <p:nvPicPr>
          <p:cNvPr id="175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863600"/>
            <a:ext cx="7902575"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5"/>
          <p:cNvSpPr>
            <a:spLocks noGrp="1"/>
          </p:cNvSpPr>
          <p:nvPr>
            <p:ph type="sldNum" sz="quarter" idx="12"/>
          </p:nvPr>
        </p:nvSpPr>
        <p:spPr/>
        <p:txBody>
          <a:bodyPr/>
          <a:lstStyle/>
          <a:p>
            <a:fld id="{8BBCC601-3CB0-43E2-9F82-A5CFEA2ED26B}" type="slidenum">
              <a:rPr lang="ru-RU"/>
              <a:pPr/>
              <a:t>14</a:t>
            </a:fld>
            <a:endParaRPr lang="ru-RU"/>
          </a:p>
        </p:txBody>
      </p:sp>
      <p:sp>
        <p:nvSpPr>
          <p:cNvPr id="102405" name="Text Box 5"/>
          <p:cNvSpPr txBox="1">
            <a:spLocks noChangeArrowheads="1"/>
          </p:cNvSpPr>
          <p:nvPr/>
        </p:nvSpPr>
        <p:spPr bwMode="auto">
          <a:xfrm>
            <a:off x="206375" y="771525"/>
            <a:ext cx="8766175" cy="562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a:solidFill>
                  <a:schemeClr val="tx1"/>
                </a:solidFill>
                <a:latin typeface="Arial" charset="0"/>
              </a:defRPr>
            </a:lvl1pPr>
            <a:lvl2pPr marL="538163" indent="-255588">
              <a:defRPr>
                <a:solidFill>
                  <a:schemeClr val="tx1"/>
                </a:solidFill>
                <a:latin typeface="Arial" charset="0"/>
              </a:defRPr>
            </a:lvl2pPr>
            <a:lvl3pPr marL="1423988" indent="-342900">
              <a:defRPr>
                <a:solidFill>
                  <a:schemeClr val="tx1"/>
                </a:solidFill>
                <a:latin typeface="Arial" charset="0"/>
              </a:defRPr>
            </a:lvl3pPr>
            <a:lvl4pPr marL="1946275" indent="-342900">
              <a:defRPr>
                <a:solidFill>
                  <a:schemeClr val="tx1"/>
                </a:solidFill>
                <a:latin typeface="Arial" charset="0"/>
              </a:defRPr>
            </a:lvl4pPr>
            <a:lvl5pPr marL="2468563" indent="-342900">
              <a:defRPr>
                <a:solidFill>
                  <a:schemeClr val="tx1"/>
                </a:solidFill>
                <a:latin typeface="Arial" charset="0"/>
              </a:defRPr>
            </a:lvl5pPr>
            <a:lvl6pPr marL="2925763" indent="-342900" fontAlgn="base">
              <a:spcBef>
                <a:spcPct val="0"/>
              </a:spcBef>
              <a:spcAft>
                <a:spcPct val="0"/>
              </a:spcAft>
              <a:defRPr>
                <a:solidFill>
                  <a:schemeClr val="tx1"/>
                </a:solidFill>
                <a:latin typeface="Arial" charset="0"/>
              </a:defRPr>
            </a:lvl6pPr>
            <a:lvl7pPr marL="3382963" indent="-342900" fontAlgn="base">
              <a:spcBef>
                <a:spcPct val="0"/>
              </a:spcBef>
              <a:spcAft>
                <a:spcPct val="0"/>
              </a:spcAft>
              <a:defRPr>
                <a:solidFill>
                  <a:schemeClr val="tx1"/>
                </a:solidFill>
                <a:latin typeface="Arial" charset="0"/>
              </a:defRPr>
            </a:lvl7pPr>
            <a:lvl8pPr marL="3840163" indent="-342900" fontAlgn="base">
              <a:spcBef>
                <a:spcPct val="0"/>
              </a:spcBef>
              <a:spcAft>
                <a:spcPct val="0"/>
              </a:spcAft>
              <a:defRPr>
                <a:solidFill>
                  <a:schemeClr val="tx1"/>
                </a:solidFill>
                <a:latin typeface="Arial" charset="0"/>
              </a:defRPr>
            </a:lvl8pPr>
            <a:lvl9pPr marL="4297363" indent="-342900" fontAlgn="base">
              <a:spcBef>
                <a:spcPct val="0"/>
              </a:spcBef>
              <a:spcAft>
                <a:spcPct val="0"/>
              </a:spcAft>
              <a:defRPr>
                <a:solidFill>
                  <a:schemeClr val="tx1"/>
                </a:solidFill>
                <a:latin typeface="Arial" charset="0"/>
              </a:defRPr>
            </a:lvl9pPr>
          </a:lstStyle>
          <a:p>
            <a:pPr lvl="1">
              <a:lnSpc>
                <a:spcPct val="110000"/>
              </a:lnSpc>
              <a:spcAft>
                <a:spcPct val="30000"/>
              </a:spcAft>
              <a:buFontTx/>
              <a:buAutoNum type="arabicPeriod"/>
            </a:pPr>
            <a:r>
              <a:rPr lang="en-US" sz="1600">
                <a:solidFill>
                  <a:srgbClr val="0000CC"/>
                </a:solidFill>
              </a:rPr>
              <a:t>Proven independent verification </a:t>
            </a:r>
            <a:r>
              <a:rPr lang="en-US" sz="1400" b="0">
                <a:solidFill>
                  <a:schemeClr val="hlink"/>
                </a:solidFill>
              </a:rPr>
              <a:t>of the critical software</a:t>
            </a:r>
            <a:r>
              <a:rPr lang="en-US" sz="1400">
                <a:solidFill>
                  <a:schemeClr val="hlink"/>
                </a:solidFill>
              </a:rPr>
              <a:t> </a:t>
            </a:r>
            <a:r>
              <a:rPr lang="en-US" sz="1400">
                <a:solidFill>
                  <a:srgbClr val="0000CC"/>
                </a:solidFill>
              </a:rPr>
              <a:t>on the basis of  model-checking approach</a:t>
            </a:r>
            <a:r>
              <a:rPr lang="en-US" sz="1400">
                <a:solidFill>
                  <a:schemeClr val="hlink"/>
                </a:solidFill>
              </a:rPr>
              <a:t> </a:t>
            </a:r>
            <a:r>
              <a:rPr lang="en-US" sz="1400" b="0">
                <a:solidFill>
                  <a:schemeClr val="hlink"/>
                </a:solidFill>
              </a:rPr>
              <a:t>for the sourcecode static analysis. </a:t>
            </a:r>
          </a:p>
          <a:p>
            <a:pPr lvl="1">
              <a:lnSpc>
                <a:spcPct val="110000"/>
              </a:lnSpc>
              <a:spcAft>
                <a:spcPct val="30000"/>
              </a:spcAft>
              <a:buFontTx/>
              <a:buAutoNum type="arabicPeriod"/>
            </a:pPr>
            <a:r>
              <a:rPr lang="en-US" sz="1600">
                <a:solidFill>
                  <a:srgbClr val="0000CC"/>
                </a:solidFill>
              </a:rPr>
              <a:t>Increasing of the assessment confidence</a:t>
            </a:r>
            <a:r>
              <a:rPr lang="en-US" sz="1400">
                <a:solidFill>
                  <a:schemeClr val="hlink"/>
                </a:solidFill>
              </a:rPr>
              <a:t> </a:t>
            </a:r>
            <a:r>
              <a:rPr lang="en-US" sz="1400" b="0">
                <a:solidFill>
                  <a:schemeClr val="hlink"/>
                </a:solidFill>
              </a:rPr>
              <a:t>for the software characteristics on the base of technological diversity.</a:t>
            </a:r>
            <a:r>
              <a:rPr lang="en-US" sz="1400">
                <a:solidFill>
                  <a:schemeClr val="hlink"/>
                </a:solidFill>
              </a:rPr>
              <a:t> </a:t>
            </a:r>
          </a:p>
          <a:p>
            <a:pPr lvl="1">
              <a:lnSpc>
                <a:spcPct val="110000"/>
              </a:lnSpc>
              <a:spcAft>
                <a:spcPct val="30000"/>
              </a:spcAft>
              <a:buFontTx/>
              <a:buAutoNum type="arabicPeriod"/>
            </a:pPr>
            <a:r>
              <a:rPr lang="en-US" sz="1600">
                <a:solidFill>
                  <a:srgbClr val="0000CC"/>
                </a:solidFill>
              </a:rPr>
              <a:t>Experimental calibration of sensitivity and degree diversity of invariant measurement methods</a:t>
            </a:r>
            <a:r>
              <a:rPr lang="en-US" sz="1400">
                <a:solidFill>
                  <a:schemeClr val="hlink"/>
                </a:solidFill>
              </a:rPr>
              <a:t> </a:t>
            </a:r>
            <a:r>
              <a:rPr lang="en-US" sz="1400" b="0">
                <a:solidFill>
                  <a:schemeClr val="hlink"/>
                </a:solidFill>
              </a:rPr>
              <a:t>in a particular software project.</a:t>
            </a:r>
            <a:r>
              <a:rPr lang="en-US" sz="1400">
                <a:solidFill>
                  <a:schemeClr val="hlink"/>
                </a:solidFill>
              </a:rPr>
              <a:t> </a:t>
            </a:r>
          </a:p>
          <a:p>
            <a:pPr lvl="1">
              <a:lnSpc>
                <a:spcPct val="110000"/>
              </a:lnSpc>
              <a:spcAft>
                <a:spcPct val="30000"/>
              </a:spcAft>
              <a:buFontTx/>
              <a:buAutoNum type="arabicPeriod"/>
            </a:pPr>
            <a:r>
              <a:rPr lang="en-US" sz="1400">
                <a:solidFill>
                  <a:schemeClr val="hlink"/>
                </a:solidFill>
              </a:rPr>
              <a:t>Usage of the </a:t>
            </a:r>
            <a:r>
              <a:rPr lang="en-US" sz="1600">
                <a:solidFill>
                  <a:srgbClr val="0000CC"/>
                </a:solidFill>
              </a:rPr>
              <a:t>improved “injection” method - drop injection of faults</a:t>
            </a:r>
            <a:r>
              <a:rPr lang="en-US" sz="1400">
                <a:solidFill>
                  <a:schemeClr val="hlink"/>
                </a:solidFill>
              </a:rPr>
              <a:t>. </a:t>
            </a:r>
            <a:r>
              <a:rPr lang="en-US" sz="1400" b="0">
                <a:solidFill>
                  <a:schemeClr val="hlink"/>
                </a:solidFill>
              </a:rPr>
              <a:t>This method eliminates “interference” and "mutation" effects of injected faults in software address field.</a:t>
            </a:r>
          </a:p>
          <a:p>
            <a:pPr lvl="1">
              <a:lnSpc>
                <a:spcPct val="110000"/>
              </a:lnSpc>
              <a:spcAft>
                <a:spcPct val="30000"/>
              </a:spcAft>
              <a:buFontTx/>
              <a:buAutoNum type="arabicPeriod"/>
            </a:pPr>
            <a:r>
              <a:rPr lang="en-US" sz="1600">
                <a:solidFill>
                  <a:srgbClr val="0000CC"/>
                </a:solidFill>
              </a:rPr>
              <a:t>Exhaustive </a:t>
            </a:r>
            <a:r>
              <a:rPr lang="en-US" sz="1400" b="0">
                <a:solidFill>
                  <a:schemeClr val="hlink"/>
                </a:solidFill>
              </a:rPr>
              <a:t>(direct  and inverse)</a:t>
            </a:r>
            <a:r>
              <a:rPr lang="en-US" sz="1600">
                <a:solidFill>
                  <a:srgbClr val="0000CC"/>
                </a:solidFill>
              </a:rPr>
              <a:t> tracing the invariant measurement scheme</a:t>
            </a:r>
            <a:r>
              <a:rPr lang="en-US" sz="1400">
                <a:solidFill>
                  <a:schemeClr val="hlink"/>
                </a:solidFill>
              </a:rPr>
              <a:t> </a:t>
            </a:r>
            <a:r>
              <a:rPr lang="en-US" sz="1400" b="0">
                <a:solidFill>
                  <a:schemeClr val="hlink"/>
                </a:solidFill>
              </a:rPr>
              <a:t>for clauses  «Specifications of the software requirements»,  «Invariant specification»,  «Normative profile of the project», «Specifications of project definitions and justifications» and </a:t>
            </a:r>
            <a:r>
              <a:rPr lang="en-US" sz="1600">
                <a:solidFill>
                  <a:srgbClr val="0000CC"/>
                </a:solidFill>
              </a:rPr>
              <a:t>estimation of software test coverage on this basis</a:t>
            </a:r>
            <a:r>
              <a:rPr lang="en-US" sz="1400" b="0">
                <a:solidFill>
                  <a:schemeClr val="hlink"/>
                </a:solidFill>
              </a:rPr>
              <a:t>.</a:t>
            </a:r>
          </a:p>
          <a:p>
            <a:pPr lvl="1">
              <a:lnSpc>
                <a:spcPct val="110000"/>
              </a:lnSpc>
              <a:spcAft>
                <a:spcPct val="30000"/>
              </a:spcAft>
              <a:buFontTx/>
              <a:buAutoNum type="arabicPeriod"/>
            </a:pPr>
            <a:r>
              <a:rPr lang="en-US" sz="1600">
                <a:solidFill>
                  <a:srgbClr val="0000CC"/>
                </a:solidFill>
              </a:rPr>
              <a:t>The achievement of the cost-effectiveness</a:t>
            </a:r>
            <a:r>
              <a:rPr lang="en-US" sz="1400">
                <a:solidFill>
                  <a:schemeClr val="hlink"/>
                </a:solidFill>
              </a:rPr>
              <a:t>  of the critical software assessment on the base of iterative procedure controlled by parameters &lt; software invariant type &gt; - &lt; software fault profile&gt;.</a:t>
            </a:r>
          </a:p>
          <a:p>
            <a:pPr lvl="1">
              <a:lnSpc>
                <a:spcPct val="110000"/>
              </a:lnSpc>
              <a:spcAft>
                <a:spcPct val="30000"/>
              </a:spcAft>
              <a:buFontTx/>
              <a:buAutoNum type="arabicPeriod"/>
            </a:pPr>
            <a:r>
              <a:rPr lang="en-US" sz="1600">
                <a:solidFill>
                  <a:srgbClr val="0000CC"/>
                </a:solidFill>
              </a:rPr>
              <a:t>The presented proven technology determines actual capabilities of organizations - developers and regulative  bodies in prediction of</a:t>
            </a:r>
            <a:r>
              <a:rPr lang="en-US" sz="1400">
                <a:solidFill>
                  <a:schemeClr val="hlink"/>
                </a:solidFill>
              </a:rPr>
              <a:t> </a:t>
            </a:r>
            <a:r>
              <a:rPr lang="en-US" sz="1600">
                <a:solidFill>
                  <a:srgbClr val="0000CC"/>
                </a:solidFill>
              </a:rPr>
              <a:t>abnormal I&amp;C system operation risks caused by the software faults</a:t>
            </a:r>
            <a:r>
              <a:rPr lang="en-US" sz="1400">
                <a:solidFill>
                  <a:schemeClr val="hlink"/>
                </a:solidFill>
              </a:rPr>
              <a:t>. </a:t>
            </a:r>
          </a:p>
          <a:p>
            <a:pPr lvl="1">
              <a:lnSpc>
                <a:spcPct val="110000"/>
              </a:lnSpc>
              <a:spcAft>
                <a:spcPct val="30000"/>
              </a:spcAft>
              <a:buFontTx/>
              <a:buAutoNum type="arabicPeriod"/>
            </a:pPr>
            <a:r>
              <a:rPr lang="en-US" sz="1600">
                <a:solidFill>
                  <a:srgbClr val="0000CC"/>
                </a:solidFill>
              </a:rPr>
              <a:t>The </a:t>
            </a:r>
            <a:r>
              <a:rPr lang="en-US" sz="1400" b="0">
                <a:solidFill>
                  <a:schemeClr val="hlink"/>
                </a:solidFill>
              </a:rPr>
              <a:t>presented</a:t>
            </a:r>
            <a:r>
              <a:rPr lang="en-US" sz="1600">
                <a:solidFill>
                  <a:srgbClr val="0000CC"/>
                </a:solidFill>
              </a:rPr>
              <a:t> proven technology</a:t>
            </a:r>
            <a:r>
              <a:rPr lang="en-US" sz="1400">
                <a:solidFill>
                  <a:schemeClr val="hlink"/>
                </a:solidFill>
              </a:rPr>
              <a:t> </a:t>
            </a:r>
            <a:r>
              <a:rPr lang="en-US" sz="1600">
                <a:solidFill>
                  <a:srgbClr val="0000CC"/>
                </a:solidFill>
              </a:rPr>
              <a:t>meets the requirements of IAEA and ECSS</a:t>
            </a:r>
            <a:r>
              <a:rPr lang="en-US" sz="1400">
                <a:solidFill>
                  <a:schemeClr val="hlink"/>
                </a:solidFill>
              </a:rPr>
              <a:t> </a:t>
            </a:r>
            <a:r>
              <a:rPr lang="en-US" sz="1600">
                <a:solidFill>
                  <a:srgbClr val="0000CC"/>
                </a:solidFill>
              </a:rPr>
              <a:t>and the state of the art</a:t>
            </a:r>
            <a:r>
              <a:rPr lang="en-US" sz="1400">
                <a:solidFill>
                  <a:schemeClr val="hlink"/>
                </a:solidFill>
              </a:rPr>
              <a:t> </a:t>
            </a:r>
            <a:r>
              <a:rPr lang="en-US" sz="1400" b="0">
                <a:solidFill>
                  <a:schemeClr val="hlink"/>
                </a:solidFill>
              </a:rPr>
              <a:t>in the area of cost-effective quality assessment during  critical software qualification. </a:t>
            </a:r>
          </a:p>
        </p:txBody>
      </p:sp>
      <p:sp>
        <p:nvSpPr>
          <p:cNvPr id="102406" name="Text Box 6"/>
          <p:cNvSpPr txBox="1">
            <a:spLocks noChangeArrowheads="1"/>
          </p:cNvSpPr>
          <p:nvPr/>
        </p:nvSpPr>
        <p:spPr bwMode="auto">
          <a:xfrm>
            <a:off x="0" y="190500"/>
            <a:ext cx="9107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tx1"/>
                </a:solidFill>
                <a:effectLst>
                  <a:outerShdw blurRad="38100" dist="38100" dir="2700000" algn="tl">
                    <a:srgbClr val="FFFFFF"/>
                  </a:outerShdw>
                </a:effectLst>
              </a:rPr>
              <a:t>Proven technology of critical software independent verification </a:t>
            </a:r>
            <a:r>
              <a:rPr lang="ru-RU" sz="1600">
                <a:solidFill>
                  <a:schemeClr val="tx1"/>
                </a:solidFill>
                <a:effectLst>
                  <a:outerShdw blurRad="38100" dist="38100" dir="2700000" algn="tl">
                    <a:srgbClr val="FFFFFF"/>
                  </a:outerShdw>
                </a:effectLst>
              </a:rPr>
              <a:t>: innovation</a:t>
            </a:r>
            <a:r>
              <a:rPr lang="en-US" sz="1600">
                <a:solidFill>
                  <a:schemeClr val="tx1"/>
                </a:solidFill>
                <a:effectLst>
                  <a:outerShdw blurRad="38100" dist="38100" dir="2700000" algn="tl">
                    <a:srgbClr val="FFFFFF"/>
                  </a:outerShdw>
                </a:effectLst>
              </a:rPr>
              <a:t> and </a:t>
            </a:r>
            <a:r>
              <a:rPr lang="ru-RU" sz="1600">
                <a:solidFill>
                  <a:schemeClr val="tx1"/>
                </a:solidFill>
                <a:effectLst>
                  <a:outerShdw blurRad="38100" dist="38100" dir="2700000" algn="tl">
                    <a:srgbClr val="FFFFFF"/>
                  </a:outerShdw>
                </a:effectLst>
              </a:rPr>
              <a:t>advantage</a:t>
            </a:r>
            <a:r>
              <a:rPr lang="en-US" sz="1600">
                <a:solidFill>
                  <a:schemeClr val="tx1"/>
                </a:solidFill>
                <a:effectLst>
                  <a:outerShdw blurRad="38100" dist="38100" dir="2700000" algn="tl">
                    <a:srgbClr val="FFFFFF"/>
                  </a:outerShdw>
                </a:effectLst>
              </a:rPr>
              <a:t>s</a:t>
            </a:r>
            <a:r>
              <a:rPr lang="ru-RU" sz="1600">
                <a:solidFill>
                  <a:schemeClr val="tx1"/>
                </a:solidFill>
                <a:effectLst>
                  <a:outerShdw blurRad="38100" dist="38100" dir="2700000" algn="tl">
                    <a:srgbClr val="FFFFFF"/>
                  </a:outerShdw>
                </a:effectLst>
              </a:rPr>
              <a: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 grpId="0" nodeType="withEffect">
                                  <p:stCondLst>
                                    <p:cond delay="1000"/>
                                  </p:stCondLst>
                                  <p:childTnLst>
                                    <p:set>
                                      <p:cBhvr override="childStyle">
                                        <p:cTn id="6" dur="indefinite"/>
                                        <p:tgtEl>
                                          <p:spTgt spid="102406"/>
                                        </p:tgtEl>
                                        <p:attrNameLst>
                                          <p:attrName>style.color</p:attrName>
                                        </p:attrNameLst>
                                      </p:cBhvr>
                                      <p:to>
                                        <p:clrVal>
                                          <a:srgbClr val="0000CC"/>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7" name="Foliennummernplatzhalter 5"/>
          <p:cNvSpPr>
            <a:spLocks noGrp="1"/>
          </p:cNvSpPr>
          <p:nvPr>
            <p:ph type="sldNum" sz="quarter" idx="12"/>
          </p:nvPr>
        </p:nvSpPr>
        <p:spPr/>
        <p:txBody>
          <a:bodyPr/>
          <a:lstStyle/>
          <a:p>
            <a:fld id="{1F5747EE-2413-4260-8080-989CDBB4E1CB}" type="slidenum">
              <a:rPr lang="ru-RU"/>
              <a:pPr/>
              <a:t>15</a:t>
            </a:fld>
            <a:endParaRPr lang="ru-RU"/>
          </a:p>
        </p:txBody>
      </p:sp>
      <p:sp>
        <p:nvSpPr>
          <p:cNvPr id="149506" name="Rectangle 2"/>
          <p:cNvSpPr>
            <a:spLocks noGrp="1" noRot="1" noChangeArrowheads="1"/>
          </p:cNvSpPr>
          <p:nvPr>
            <p:ph type="title"/>
          </p:nvPr>
        </p:nvSpPr>
        <p:spPr>
          <a:xfrm>
            <a:off x="457200" y="274638"/>
            <a:ext cx="3800475" cy="679450"/>
          </a:xfrm>
        </p:spPr>
        <p:txBody>
          <a:bodyPr/>
          <a:lstStyle/>
          <a:p>
            <a:r>
              <a:rPr lang="en-US">
                <a:solidFill>
                  <a:srgbClr val="0000CC"/>
                </a:solidFill>
                <a:effectLst/>
              </a:rPr>
              <a:t>Areas of Application:</a:t>
            </a:r>
            <a:endParaRPr lang="ru-RU">
              <a:solidFill>
                <a:srgbClr val="0000CC"/>
              </a:solidFill>
              <a:effectLst/>
            </a:endParaRPr>
          </a:p>
        </p:txBody>
      </p:sp>
      <p:sp>
        <p:nvSpPr>
          <p:cNvPr id="149507" name="Rectangle 3"/>
          <p:cNvSpPr>
            <a:spLocks noGrp="1" noChangeArrowheads="1"/>
          </p:cNvSpPr>
          <p:nvPr>
            <p:ph type="body" idx="1"/>
          </p:nvPr>
        </p:nvSpPr>
        <p:spPr>
          <a:xfrm>
            <a:off x="287338" y="954088"/>
            <a:ext cx="7940675" cy="2324100"/>
          </a:xfrm>
        </p:spPr>
        <p:txBody>
          <a:bodyPr/>
          <a:lstStyle/>
          <a:p>
            <a:pPr>
              <a:buFont typeface="Wingdings" pitchFamily="2" charset="2"/>
              <a:buNone/>
            </a:pPr>
            <a:r>
              <a:rPr lang="en-US" sz="1600" b="0"/>
              <a:t>Advanced technology of proven independent verification on the base of invariant measurement</a:t>
            </a:r>
            <a:r>
              <a:rPr lang="en-US" sz="1600"/>
              <a:t> can be  applied </a:t>
            </a:r>
            <a:r>
              <a:rPr lang="en-US" sz="1600" b="0"/>
              <a:t>in the following areas</a:t>
            </a:r>
            <a:r>
              <a:rPr lang="en-US" sz="1600"/>
              <a:t>:</a:t>
            </a:r>
          </a:p>
          <a:p>
            <a:pPr>
              <a:lnSpc>
                <a:spcPct val="110000"/>
              </a:lnSpc>
              <a:buSzTx/>
              <a:buFont typeface="Wingdings" pitchFamily="2" charset="2"/>
              <a:buAutoNum type="alphaLcParenR"/>
            </a:pPr>
            <a:r>
              <a:rPr lang="en-US" sz="1600">
                <a:solidFill>
                  <a:srgbClr val="0000CC"/>
                </a:solidFill>
              </a:rPr>
              <a:t>atomic engineering – I&amp;C systems, important for safety of the NPP; </a:t>
            </a:r>
          </a:p>
          <a:p>
            <a:pPr>
              <a:lnSpc>
                <a:spcPct val="110000"/>
              </a:lnSpc>
              <a:buSzTx/>
              <a:buFont typeface="Wingdings" pitchFamily="2" charset="2"/>
              <a:buAutoNum type="alphaLcParenR"/>
            </a:pPr>
            <a:r>
              <a:rPr lang="en-US" sz="1600"/>
              <a:t>space branch </a:t>
            </a:r>
            <a:r>
              <a:rPr lang="en-US" sz="1600" b="0"/>
              <a:t>- software for onboard and ground I&amp;C systems of space complexes (guide and control systems, carrier rocket, actual load, launching complex, mission control);</a:t>
            </a:r>
          </a:p>
          <a:p>
            <a:pPr>
              <a:lnSpc>
                <a:spcPct val="110000"/>
              </a:lnSpc>
              <a:buSzTx/>
              <a:buFont typeface="Wingdings" pitchFamily="2" charset="2"/>
              <a:buAutoNum type="alphaLcParenR"/>
            </a:pPr>
            <a:r>
              <a:rPr lang="en-US" sz="1600">
                <a:cs typeface="Times New Roman" pitchFamily="18" charset="0"/>
              </a:rPr>
              <a:t>other safety</a:t>
            </a:r>
            <a:r>
              <a:rPr lang="uk-UA" sz="1600">
                <a:cs typeface="Times New Roman" pitchFamily="18" charset="0"/>
              </a:rPr>
              <a:t>-</a:t>
            </a:r>
            <a:r>
              <a:rPr lang="en-US" sz="1600">
                <a:cs typeface="Times New Roman" pitchFamily="18" charset="0"/>
              </a:rPr>
              <a:t>critical and mission</a:t>
            </a:r>
            <a:r>
              <a:rPr lang="uk-UA" sz="1600">
                <a:cs typeface="Times New Roman" pitchFamily="18" charset="0"/>
              </a:rPr>
              <a:t>-</a:t>
            </a:r>
            <a:r>
              <a:rPr lang="en-US" sz="1600">
                <a:cs typeface="Times New Roman" pitchFamily="18" charset="0"/>
              </a:rPr>
              <a:t>critical IT</a:t>
            </a:r>
            <a:r>
              <a:rPr lang="uk-UA" sz="1600">
                <a:cs typeface="Times New Roman" pitchFamily="18" charset="0"/>
              </a:rPr>
              <a:t>-</a:t>
            </a:r>
            <a:r>
              <a:rPr lang="en-US" sz="1600">
                <a:cs typeface="Times New Roman" pitchFamily="18" charset="0"/>
              </a:rPr>
              <a:t>based applications</a:t>
            </a:r>
            <a:r>
              <a:rPr lang="ru-RU" sz="1600"/>
              <a:t> </a:t>
            </a:r>
            <a:r>
              <a:rPr lang="en-US" sz="1600" b="0"/>
              <a:t>(transport, finance and so on).</a:t>
            </a:r>
            <a:endParaRPr lang="ru-RU" sz="1600" b="0"/>
          </a:p>
        </p:txBody>
      </p:sp>
      <p:sp>
        <p:nvSpPr>
          <p:cNvPr id="149509" name="Rectangle 5"/>
          <p:cNvSpPr>
            <a:spLocks noRot="1" noChangeArrowheads="1"/>
          </p:cNvSpPr>
          <p:nvPr/>
        </p:nvSpPr>
        <p:spPr bwMode="auto">
          <a:xfrm>
            <a:off x="1106488" y="3608388"/>
            <a:ext cx="59055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a:solidFill>
                  <a:srgbClr val="0000CC"/>
                </a:solidFill>
                <a:cs typeface="Times New Roman" pitchFamily="18" charset="0"/>
              </a:rPr>
              <a:t>The normative base </a:t>
            </a:r>
            <a:br>
              <a:rPr lang="en-US" sz="1800">
                <a:solidFill>
                  <a:srgbClr val="0000CC"/>
                </a:solidFill>
                <a:cs typeface="Times New Roman" pitchFamily="18" charset="0"/>
              </a:rPr>
            </a:br>
            <a:r>
              <a:rPr lang="en-US" sz="1400">
                <a:solidFill>
                  <a:srgbClr val="000000"/>
                </a:solidFill>
                <a:cs typeface="Times New Roman" pitchFamily="18" charset="0"/>
              </a:rPr>
              <a:t>is harmonized according to the international industrial standards:</a:t>
            </a:r>
            <a:endParaRPr lang="ru-RU" sz="1400">
              <a:solidFill>
                <a:srgbClr val="000000"/>
              </a:solidFill>
              <a:cs typeface="Times New Roman" pitchFamily="18" charset="0"/>
            </a:endParaRPr>
          </a:p>
        </p:txBody>
      </p:sp>
      <p:sp>
        <p:nvSpPr>
          <p:cNvPr id="149510" name="Rectangle 6"/>
          <p:cNvSpPr>
            <a:spLocks noChangeArrowheads="1"/>
          </p:cNvSpPr>
          <p:nvPr/>
        </p:nvSpPr>
        <p:spPr bwMode="auto">
          <a:xfrm>
            <a:off x="219075" y="4598988"/>
            <a:ext cx="8075613" cy="20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70000"/>
              <a:buFont typeface="Wingdings" pitchFamily="2" charset="2"/>
              <a:buChar char="n"/>
            </a:pPr>
            <a:r>
              <a:rPr lang="en-US" sz="1600">
                <a:solidFill>
                  <a:schemeClr val="tx1"/>
                </a:solidFill>
                <a:cs typeface="Times New Roman" pitchFamily="18" charset="0"/>
              </a:rPr>
              <a:t>IEC 61508, IEC 60815, IEC 61025, ISO/IEC 12207, ISO/IEC 9126, ISO/IEC 14598, ISO/IEC 15504, ISO/IEC 25 000TR </a:t>
            </a:r>
          </a:p>
          <a:p>
            <a:pPr marL="342900" indent="-342900">
              <a:lnSpc>
                <a:spcPct val="90000"/>
              </a:lnSpc>
              <a:spcBef>
                <a:spcPct val="20000"/>
              </a:spcBef>
              <a:buClr>
                <a:schemeClr val="hlink"/>
              </a:buClr>
              <a:buSzPct val="70000"/>
              <a:buFont typeface="Wingdings" pitchFamily="2" charset="2"/>
              <a:buNone/>
            </a:pPr>
            <a:endParaRPr lang="en-US" sz="800">
              <a:solidFill>
                <a:schemeClr val="tx1"/>
              </a:solidFill>
              <a:cs typeface="Times New Roman" pitchFamily="18" charset="0"/>
            </a:endParaRPr>
          </a:p>
          <a:p>
            <a:pPr marL="342900" indent="-342900">
              <a:lnSpc>
                <a:spcPct val="90000"/>
              </a:lnSpc>
              <a:spcBef>
                <a:spcPct val="20000"/>
              </a:spcBef>
              <a:buClr>
                <a:schemeClr val="hlink"/>
              </a:buClr>
              <a:buSzPct val="70000"/>
              <a:buFont typeface="Wingdings" pitchFamily="2" charset="2"/>
              <a:buChar char="n"/>
            </a:pPr>
            <a:r>
              <a:rPr lang="en-US" sz="1600">
                <a:solidFill>
                  <a:srgbClr val="000000"/>
                </a:solidFill>
                <a:cs typeface="Times New Roman" pitchFamily="18" charset="0"/>
              </a:rPr>
              <a:t>the international branch standards:</a:t>
            </a:r>
          </a:p>
          <a:p>
            <a:pPr marL="342900" indent="-342900">
              <a:lnSpc>
                <a:spcPct val="90000"/>
              </a:lnSpc>
              <a:spcBef>
                <a:spcPct val="20000"/>
              </a:spcBef>
              <a:buClr>
                <a:schemeClr val="hlink"/>
              </a:buClr>
              <a:buSzPct val="70000"/>
              <a:buFont typeface="Wingdings" pitchFamily="2" charset="2"/>
              <a:buNone/>
            </a:pPr>
            <a:r>
              <a:rPr lang="en-US" sz="1600">
                <a:solidFill>
                  <a:srgbClr val="000000"/>
                </a:solidFill>
                <a:cs typeface="Times New Roman" pitchFamily="18" charset="0"/>
              </a:rPr>
              <a:t>	а) For atomic engineering: IEC 1226, IEC 608801,2; IAEA NS-G 1.1, IAEA TR No 384</a:t>
            </a:r>
          </a:p>
          <a:p>
            <a:pPr marL="342900" indent="-342900">
              <a:lnSpc>
                <a:spcPct val="90000"/>
              </a:lnSpc>
              <a:spcBef>
                <a:spcPct val="20000"/>
              </a:spcBef>
              <a:buClr>
                <a:schemeClr val="hlink"/>
              </a:buClr>
              <a:buSzPct val="70000"/>
              <a:buFont typeface="Wingdings" pitchFamily="2" charset="2"/>
              <a:buNone/>
            </a:pPr>
            <a:r>
              <a:rPr lang="en-US" sz="1600">
                <a:solidFill>
                  <a:srgbClr val="000000"/>
                </a:solidFill>
                <a:cs typeface="Times New Roman" pitchFamily="18" charset="0"/>
              </a:rPr>
              <a:t>	b) For space branch: ECSS - Е40, ECSS-Q-30, 40, 80-xx; ESA PSS 05-xx</a:t>
            </a:r>
            <a:endParaRPr lang="ru-RU" sz="1600">
              <a:solidFill>
                <a:srgbClr val="000000"/>
              </a:solidFill>
              <a:cs typeface="Times New Roman" pitchFamily="18" charset="0"/>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5"/>
          <p:cNvSpPr>
            <a:spLocks noGrp="1"/>
          </p:cNvSpPr>
          <p:nvPr>
            <p:ph type="sldNum" sz="quarter" idx="12"/>
          </p:nvPr>
        </p:nvSpPr>
        <p:spPr/>
        <p:txBody>
          <a:bodyPr/>
          <a:lstStyle/>
          <a:p>
            <a:fld id="{17A3629A-C26C-4337-9212-5BE231099487}" type="slidenum">
              <a:rPr lang="ru-RU"/>
              <a:pPr/>
              <a:t>16</a:t>
            </a:fld>
            <a:endParaRPr lang="ru-RU"/>
          </a:p>
        </p:txBody>
      </p:sp>
      <p:sp>
        <p:nvSpPr>
          <p:cNvPr id="151554" name="Rectangle 2"/>
          <p:cNvSpPr>
            <a:spLocks noGrp="1" noRot="1" noChangeArrowheads="1"/>
          </p:cNvSpPr>
          <p:nvPr>
            <p:ph type="title"/>
          </p:nvPr>
        </p:nvSpPr>
        <p:spPr/>
        <p:txBody>
          <a:bodyPr/>
          <a:lstStyle/>
          <a:p>
            <a:r>
              <a:rPr lang="en-GB">
                <a:solidFill>
                  <a:srgbClr val="0000CC"/>
                </a:solidFill>
                <a:effectLst/>
                <a:cs typeface="Times New Roman" pitchFamily="18" charset="0"/>
              </a:rPr>
              <a:t>Stage of </a:t>
            </a:r>
            <a:r>
              <a:rPr lang="en-US" altLang="ja-JP">
                <a:solidFill>
                  <a:srgbClr val="0000CC"/>
                </a:solidFill>
                <a:effectLst/>
                <a:ea typeface="ＭＳ Ｐゴシック" charset="-128"/>
                <a:cs typeface="Times New Roman" pitchFamily="18" charset="0"/>
              </a:rPr>
              <a:t>Development:</a:t>
            </a:r>
            <a:endParaRPr lang="ru-RU">
              <a:solidFill>
                <a:srgbClr val="0000CC"/>
              </a:solidFill>
              <a:effectLst/>
              <a:cs typeface="Times New Roman" pitchFamily="18" charset="0"/>
            </a:endParaRPr>
          </a:p>
        </p:txBody>
      </p:sp>
      <p:sp>
        <p:nvSpPr>
          <p:cNvPr id="151555" name="Rectangle 3"/>
          <p:cNvSpPr>
            <a:spLocks noGrp="1" noChangeArrowheads="1"/>
          </p:cNvSpPr>
          <p:nvPr>
            <p:ph type="body" idx="1"/>
          </p:nvPr>
        </p:nvSpPr>
        <p:spPr/>
        <p:txBody>
          <a:bodyPr/>
          <a:lstStyle/>
          <a:p>
            <a:pPr indent="19050">
              <a:lnSpc>
                <a:spcPct val="140000"/>
              </a:lnSpc>
              <a:buFont typeface="Wingdings" pitchFamily="2" charset="2"/>
              <a:buNone/>
            </a:pPr>
            <a:r>
              <a:rPr lang="en-US" sz="1600">
                <a:solidFill>
                  <a:srgbClr val="000000"/>
                </a:solidFill>
                <a:cs typeface="Times New Roman" pitchFamily="18" charset="0"/>
              </a:rPr>
              <a:t>Already developed: </a:t>
            </a:r>
          </a:p>
          <a:p>
            <a:pPr indent="19050">
              <a:lnSpc>
                <a:spcPct val="140000"/>
              </a:lnSpc>
            </a:pPr>
            <a:r>
              <a:rPr lang="en-US" sz="1600">
                <a:solidFill>
                  <a:srgbClr val="000000"/>
                </a:solidFill>
                <a:cs typeface="Times New Roman" pitchFamily="18" charset="0"/>
              </a:rPr>
              <a:t>the theoretical justification and models for invariant-oriented software quality assessment and latent faults prediction;</a:t>
            </a:r>
          </a:p>
          <a:p>
            <a:pPr indent="19050">
              <a:lnSpc>
                <a:spcPct val="140000"/>
              </a:lnSpc>
            </a:pPr>
            <a:r>
              <a:rPr lang="en-US" sz="1600">
                <a:solidFill>
                  <a:srgbClr val="000000"/>
                </a:solidFill>
                <a:cs typeface="Times New Roman" pitchFamily="18" charset="0"/>
              </a:rPr>
              <a:t>prototypes of utilities of the integrated tool environment for proven technology support.</a:t>
            </a:r>
          </a:p>
          <a:p>
            <a:pPr indent="19050">
              <a:lnSpc>
                <a:spcPct val="140000"/>
              </a:lnSpc>
              <a:buFont typeface="Wingdings" pitchFamily="2" charset="2"/>
              <a:buNone/>
            </a:pPr>
            <a:endParaRPr lang="en-US" sz="1600">
              <a:solidFill>
                <a:srgbClr val="000000"/>
              </a:solidFill>
              <a:cs typeface="Times New Roman" pitchFamily="18" charset="0"/>
            </a:endParaRPr>
          </a:p>
          <a:p>
            <a:pPr indent="19050">
              <a:lnSpc>
                <a:spcPct val="140000"/>
              </a:lnSpc>
              <a:buFont typeface="Wingdings" pitchFamily="2" charset="2"/>
              <a:buNone/>
            </a:pPr>
            <a:r>
              <a:rPr lang="en-US" sz="1600">
                <a:solidFill>
                  <a:srgbClr val="000000"/>
                </a:solidFill>
                <a:cs typeface="Times New Roman" pitchFamily="18" charset="0"/>
              </a:rPr>
              <a:t>The engineering feasibility of utilities and readiness for full-scale development are confirmed laboratory tests using of real assessed objects – critical software for I&amp;С systems of Rovno NPP.</a:t>
            </a:r>
          </a:p>
          <a:p>
            <a:pPr indent="19050">
              <a:lnSpc>
                <a:spcPct val="140000"/>
              </a:lnSpc>
              <a:buFont typeface="Wingdings" pitchFamily="2" charset="2"/>
              <a:buNone/>
            </a:pPr>
            <a:endParaRPr lang="en-US" sz="1600">
              <a:solidFill>
                <a:srgbClr val="000000"/>
              </a:solidFill>
              <a:cs typeface="Times New Roman" pitchFamily="18" charset="0"/>
            </a:endParaRPr>
          </a:p>
          <a:p>
            <a:pPr indent="19050">
              <a:lnSpc>
                <a:spcPct val="140000"/>
              </a:lnSpc>
              <a:buFont typeface="Wingdings" pitchFamily="2" charset="2"/>
              <a:buNone/>
            </a:pPr>
            <a:r>
              <a:rPr lang="en-US" sz="1600">
                <a:solidFill>
                  <a:srgbClr val="000000"/>
                </a:solidFill>
                <a:cs typeface="Times New Roman" pitchFamily="18" charset="0"/>
              </a:rPr>
              <a:t>The main decisions of technology were protected by 2 patents.</a:t>
            </a:r>
            <a:endParaRPr lang="ru-RU" sz="1600">
              <a:solidFill>
                <a:srgbClr val="000000"/>
              </a:solidFill>
              <a:cs typeface="Times New Roman" pitchFamily="18"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6" name="Foliennummernplatzhalter 5"/>
          <p:cNvSpPr>
            <a:spLocks noGrp="1"/>
          </p:cNvSpPr>
          <p:nvPr>
            <p:ph type="sldNum" sz="quarter" idx="12"/>
          </p:nvPr>
        </p:nvSpPr>
        <p:spPr/>
        <p:txBody>
          <a:bodyPr/>
          <a:lstStyle/>
          <a:p>
            <a:fld id="{84C0E14A-00E6-43DE-94BE-85E65676F1D3}" type="slidenum">
              <a:rPr lang="ru-RU"/>
              <a:pPr/>
              <a:t>17</a:t>
            </a:fld>
            <a:endParaRPr lang="ru-RU"/>
          </a:p>
        </p:txBody>
      </p:sp>
      <p:sp>
        <p:nvSpPr>
          <p:cNvPr id="15362" name="Text Box 2"/>
          <p:cNvSpPr txBox="1">
            <a:spLocks noChangeArrowheads="1"/>
          </p:cNvSpPr>
          <p:nvPr/>
        </p:nvSpPr>
        <p:spPr bwMode="auto">
          <a:xfrm>
            <a:off x="1381125" y="260350"/>
            <a:ext cx="6313488"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90000"/>
              </a:lnSpc>
              <a:spcBef>
                <a:spcPct val="20000"/>
              </a:spcBef>
            </a:pPr>
            <a:r>
              <a:rPr lang="en-US" sz="1600">
                <a:solidFill>
                  <a:srgbClr val="0000CC"/>
                </a:solidFill>
                <a:effectLst>
                  <a:outerShdw blurRad="38100" dist="38100" dir="2700000" algn="tl">
                    <a:srgbClr val="000000"/>
                  </a:outerShdw>
                </a:effectLst>
              </a:rPr>
              <a:t>Summary</a:t>
            </a:r>
            <a:endParaRPr lang="ru-RU" sz="1600">
              <a:solidFill>
                <a:srgbClr val="0000CC"/>
              </a:solidFill>
              <a:effectLst>
                <a:outerShdw blurRad="38100" dist="38100" dir="2700000" algn="tl">
                  <a:srgbClr val="000000"/>
                </a:outerShdw>
              </a:effectLst>
            </a:endParaRPr>
          </a:p>
        </p:txBody>
      </p:sp>
      <p:sp>
        <p:nvSpPr>
          <p:cNvPr id="15364" name="Text Box 4"/>
          <p:cNvSpPr txBox="1">
            <a:spLocks noChangeArrowheads="1"/>
          </p:cNvSpPr>
          <p:nvPr/>
        </p:nvSpPr>
        <p:spPr bwMode="auto">
          <a:xfrm>
            <a:off x="250825" y="728663"/>
            <a:ext cx="86582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defRPr>
            </a:lvl1pPr>
            <a:lvl2pPr marL="884238" indent="-342900">
              <a:defRPr>
                <a:solidFill>
                  <a:schemeClr val="tx1"/>
                </a:solidFill>
                <a:latin typeface="Arial" charset="0"/>
              </a:defRPr>
            </a:lvl2pPr>
            <a:lvl3pPr marL="1406525" indent="-342900">
              <a:defRPr>
                <a:solidFill>
                  <a:schemeClr val="tx1"/>
                </a:solidFill>
                <a:latin typeface="Arial" charset="0"/>
              </a:defRPr>
            </a:lvl3pPr>
            <a:lvl4pPr marL="1928813" indent="-342900">
              <a:defRPr>
                <a:solidFill>
                  <a:schemeClr val="tx1"/>
                </a:solidFill>
                <a:latin typeface="Arial" charset="0"/>
              </a:defRPr>
            </a:lvl4pPr>
            <a:lvl5pPr marL="2451100" indent="-342900">
              <a:defRPr>
                <a:solidFill>
                  <a:schemeClr val="tx1"/>
                </a:solidFill>
                <a:latin typeface="Arial" charset="0"/>
              </a:defRPr>
            </a:lvl5pPr>
            <a:lvl6pPr marL="2908300" indent="-342900" fontAlgn="base">
              <a:spcBef>
                <a:spcPct val="0"/>
              </a:spcBef>
              <a:spcAft>
                <a:spcPct val="0"/>
              </a:spcAft>
              <a:defRPr>
                <a:solidFill>
                  <a:schemeClr val="tx1"/>
                </a:solidFill>
                <a:latin typeface="Arial" charset="0"/>
              </a:defRPr>
            </a:lvl6pPr>
            <a:lvl7pPr marL="3365500" indent="-342900" fontAlgn="base">
              <a:spcBef>
                <a:spcPct val="0"/>
              </a:spcBef>
              <a:spcAft>
                <a:spcPct val="0"/>
              </a:spcAft>
              <a:defRPr>
                <a:solidFill>
                  <a:schemeClr val="tx1"/>
                </a:solidFill>
                <a:latin typeface="Arial" charset="0"/>
              </a:defRPr>
            </a:lvl7pPr>
            <a:lvl8pPr marL="3822700" indent="-342900" fontAlgn="base">
              <a:spcBef>
                <a:spcPct val="0"/>
              </a:spcBef>
              <a:spcAft>
                <a:spcPct val="0"/>
              </a:spcAft>
              <a:defRPr>
                <a:solidFill>
                  <a:schemeClr val="tx1"/>
                </a:solidFill>
                <a:latin typeface="Arial" charset="0"/>
              </a:defRPr>
            </a:lvl8pPr>
            <a:lvl9pPr marL="4279900" indent="-342900" fontAlgn="base">
              <a:spcBef>
                <a:spcPct val="0"/>
              </a:spcBef>
              <a:spcAft>
                <a:spcPct val="0"/>
              </a:spcAft>
              <a:defRPr>
                <a:solidFill>
                  <a:schemeClr val="tx1"/>
                </a:solidFill>
                <a:latin typeface="Arial" charset="0"/>
              </a:defRPr>
            </a:lvl9pPr>
          </a:lstStyle>
          <a:p>
            <a:pPr algn="just"/>
            <a:r>
              <a:rPr lang="en-US" sz="1400"/>
              <a:t>The cost-efficiency of critical software dependability and functional safety assessment is considered as achievement of reasonable level of predicted risks of I&amp;C systems abnormal functioning due to latent software faults, at reasonable resources inputs. The general context of assessment is implementation of fundamental practices of the analysis and qualification of  I&amp;C systems criticality</a:t>
            </a:r>
            <a:r>
              <a:rPr lang="ru-RU" sz="1400"/>
              <a:t> </a:t>
            </a:r>
            <a:r>
              <a:rPr lang="en-US" sz="1400"/>
              <a:t> - FMECA, FTA, PHA, HSIA, etc.</a:t>
            </a:r>
            <a:endParaRPr lang="ru-RU" sz="1400"/>
          </a:p>
        </p:txBody>
      </p:sp>
      <p:sp>
        <p:nvSpPr>
          <p:cNvPr id="15373" name="Text Box 13"/>
          <p:cNvSpPr txBox="1">
            <a:spLocks noChangeArrowheads="1"/>
          </p:cNvSpPr>
          <p:nvPr/>
        </p:nvSpPr>
        <p:spPr bwMode="auto">
          <a:xfrm>
            <a:off x="250825" y="2062163"/>
            <a:ext cx="8658225" cy="299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defRPr>
            </a:lvl1pPr>
            <a:lvl2pPr marL="889000" indent="-342900">
              <a:defRPr>
                <a:solidFill>
                  <a:schemeClr val="tx1"/>
                </a:solidFill>
                <a:latin typeface="Arial" charset="0"/>
              </a:defRPr>
            </a:lvl2pPr>
            <a:lvl3pPr marL="1411288" indent="-342900">
              <a:defRPr>
                <a:solidFill>
                  <a:schemeClr val="tx1"/>
                </a:solidFill>
                <a:latin typeface="Arial" charset="0"/>
              </a:defRPr>
            </a:lvl3pPr>
            <a:lvl4pPr marL="1933575" indent="-342900">
              <a:defRPr>
                <a:solidFill>
                  <a:schemeClr val="tx1"/>
                </a:solidFill>
                <a:latin typeface="Arial" charset="0"/>
              </a:defRPr>
            </a:lvl4pPr>
            <a:lvl5pPr marL="2455863" indent="-342900">
              <a:defRPr>
                <a:solidFill>
                  <a:schemeClr val="tx1"/>
                </a:solidFill>
                <a:latin typeface="Arial" charset="0"/>
              </a:defRPr>
            </a:lvl5pPr>
            <a:lvl6pPr marL="2913063" indent="-342900" fontAlgn="base">
              <a:spcBef>
                <a:spcPct val="0"/>
              </a:spcBef>
              <a:spcAft>
                <a:spcPct val="0"/>
              </a:spcAft>
              <a:defRPr>
                <a:solidFill>
                  <a:schemeClr val="tx1"/>
                </a:solidFill>
                <a:latin typeface="Arial" charset="0"/>
              </a:defRPr>
            </a:lvl6pPr>
            <a:lvl7pPr marL="3370263" indent="-342900" fontAlgn="base">
              <a:spcBef>
                <a:spcPct val="0"/>
              </a:spcBef>
              <a:spcAft>
                <a:spcPct val="0"/>
              </a:spcAft>
              <a:defRPr>
                <a:solidFill>
                  <a:schemeClr val="tx1"/>
                </a:solidFill>
                <a:latin typeface="Arial" charset="0"/>
              </a:defRPr>
            </a:lvl7pPr>
            <a:lvl8pPr marL="3827463" indent="-342900" fontAlgn="base">
              <a:spcBef>
                <a:spcPct val="0"/>
              </a:spcBef>
              <a:spcAft>
                <a:spcPct val="0"/>
              </a:spcAft>
              <a:defRPr>
                <a:solidFill>
                  <a:schemeClr val="tx1"/>
                </a:solidFill>
                <a:latin typeface="Arial" charset="0"/>
              </a:defRPr>
            </a:lvl8pPr>
            <a:lvl9pPr marL="4284663" indent="-342900" fontAlgn="base">
              <a:spcBef>
                <a:spcPct val="0"/>
              </a:spcBef>
              <a:spcAft>
                <a:spcPct val="0"/>
              </a:spcAft>
              <a:defRPr>
                <a:solidFill>
                  <a:schemeClr val="tx1"/>
                </a:solidFill>
                <a:latin typeface="Arial" charset="0"/>
              </a:defRPr>
            </a:lvl9pPr>
          </a:lstStyle>
          <a:p>
            <a:r>
              <a:rPr lang="en-US" sz="1600"/>
              <a:t>Presented technology</a:t>
            </a:r>
            <a:r>
              <a:rPr lang="en-US" sz="1400"/>
              <a:t> of critical software cost-effective assessment:</a:t>
            </a:r>
          </a:p>
          <a:p>
            <a:r>
              <a:rPr lang="ru-RU" sz="1600"/>
              <a:t>а)</a:t>
            </a:r>
            <a:r>
              <a:rPr lang="ru-RU" sz="1400"/>
              <a:t> </a:t>
            </a:r>
            <a:r>
              <a:rPr lang="en-US" sz="1600"/>
              <a:t>extend</a:t>
            </a:r>
            <a:r>
              <a:rPr lang="de-DE" sz="1600"/>
              <a:t>s</a:t>
            </a:r>
            <a:r>
              <a:rPr lang="en-US" sz="1600"/>
              <a:t> real opportunities of the developers and regulative bodies in </a:t>
            </a:r>
            <a:r>
              <a:rPr lang="en-US" sz="1600">
                <a:solidFill>
                  <a:srgbClr val="0000CC"/>
                </a:solidFill>
              </a:rPr>
              <a:t>forecasting the risks of I&amp;C systems abnormal functioning  due to software faults</a:t>
            </a:r>
            <a:r>
              <a:rPr lang="en-US" sz="1400"/>
              <a:t> in frameworks of risk-informed approaches to safety regulation in critical spheres of technical activity (atomic engineering, space technic, etc.).</a:t>
            </a:r>
          </a:p>
          <a:p>
            <a:pPr algn="just">
              <a:spcBef>
                <a:spcPct val="50000"/>
              </a:spcBef>
            </a:pPr>
            <a:r>
              <a:rPr lang="en-US" sz="1400"/>
              <a:t>b</a:t>
            </a:r>
            <a:r>
              <a:rPr lang="ru-RU" sz="1400"/>
              <a:t>) </a:t>
            </a:r>
            <a:r>
              <a:rPr lang="en-US" sz="1400"/>
              <a:t>is </a:t>
            </a:r>
            <a:r>
              <a:rPr lang="en-US" sz="1600"/>
              <a:t>the important element of</a:t>
            </a:r>
            <a:r>
              <a:rPr lang="en-US" sz="1400"/>
              <a:t> long-term programs of </a:t>
            </a:r>
            <a:r>
              <a:rPr lang="en-US" sz="1600"/>
              <a:t>refurbishment, modernization and  life time extension of I&amp;C systems important for NPP safety</a:t>
            </a:r>
            <a:r>
              <a:rPr lang="en-US" sz="1400"/>
              <a:t> .</a:t>
            </a:r>
          </a:p>
          <a:p>
            <a:pPr algn="just">
              <a:spcBef>
                <a:spcPct val="50000"/>
              </a:spcBef>
            </a:pPr>
            <a:r>
              <a:rPr lang="en-US" sz="1400"/>
              <a:t>c</a:t>
            </a:r>
            <a:r>
              <a:rPr lang="ru-RU" sz="1400"/>
              <a:t>) </a:t>
            </a:r>
            <a:r>
              <a:rPr lang="en-US" sz="1400"/>
              <a:t>provides an opportunity of </a:t>
            </a:r>
            <a:r>
              <a:rPr lang="en-US" sz="1600"/>
              <a:t>quantitative assessment of limit values and decrease of probability of critical software latent faults.</a:t>
            </a:r>
            <a:endParaRPr lang="en-US" sz="1400"/>
          </a:p>
          <a:p>
            <a:pPr algn="just">
              <a:spcBef>
                <a:spcPct val="50000"/>
              </a:spcBef>
            </a:pPr>
            <a:r>
              <a:rPr lang="en-US" sz="1400"/>
              <a:t>d</a:t>
            </a:r>
            <a:r>
              <a:rPr lang="ru-RU" sz="1400"/>
              <a:t>) </a:t>
            </a:r>
            <a:r>
              <a:rPr lang="en-US" sz="1400"/>
              <a:t>Corresponds to </a:t>
            </a:r>
            <a:r>
              <a:rPr lang="en-US" sz="1600">
                <a:solidFill>
                  <a:srgbClr val="0000CC"/>
                </a:solidFill>
              </a:rPr>
              <a:t>the state of the art and general IAEA policy in sphere of critical I&amp;C system software qualification.</a:t>
            </a:r>
            <a:r>
              <a:rPr lang="en-US" sz="1600" b="0">
                <a:solidFill>
                  <a:srgbClr val="0000CC"/>
                </a:solidFill>
              </a:rPr>
              <a:t> </a:t>
            </a:r>
            <a:endParaRPr lang="ru-RU" sz="1600" b="0">
              <a:solidFill>
                <a:srgbClr val="0000CC"/>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 grpId="0" nodeType="withEffect">
                                  <p:stCondLst>
                                    <p:cond delay="1000"/>
                                  </p:stCondLst>
                                  <p:childTnLst>
                                    <p:set>
                                      <p:cBhvr override="childStyle">
                                        <p:cTn id="6" dur="indefinite"/>
                                        <p:tgtEl>
                                          <p:spTgt spid="15362"/>
                                        </p:tgtEl>
                                        <p:attrNameLst>
                                          <p:attrName>style.color</p:attrName>
                                        </p:attrNameLst>
                                      </p:cBhvr>
                                      <p:to>
                                        <p:clrVal>
                                          <a:srgbClr val="0000CC"/>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2"/>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12" name="Foliennummernplatzhalter 3"/>
          <p:cNvSpPr>
            <a:spLocks noGrp="1"/>
          </p:cNvSpPr>
          <p:nvPr>
            <p:ph type="sldNum" sz="quarter" idx="12"/>
          </p:nvPr>
        </p:nvSpPr>
        <p:spPr/>
        <p:txBody>
          <a:bodyPr/>
          <a:lstStyle/>
          <a:p>
            <a:fld id="{3E77B4E4-0A57-482A-8709-3DD9939C9C44}" type="slidenum">
              <a:rPr lang="ru-RU"/>
              <a:pPr/>
              <a:t>18</a:t>
            </a:fld>
            <a:endParaRPr lang="ru-RU"/>
          </a:p>
        </p:txBody>
      </p:sp>
      <p:pic>
        <p:nvPicPr>
          <p:cNvPr id="102402" name="Picture 2" descr="tg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4843463"/>
            <a:ext cx="197485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descr="sd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5567363"/>
            <a:ext cx="13414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4" descr="sd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5" y="3338513"/>
            <a:ext cx="19716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9" name="Text Box 9"/>
          <p:cNvSpPr txBox="1">
            <a:spLocks noChangeArrowheads="1"/>
          </p:cNvSpPr>
          <p:nvPr/>
        </p:nvSpPr>
        <p:spPr bwMode="auto">
          <a:xfrm>
            <a:off x="1930400" y="414338"/>
            <a:ext cx="4940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88925">
              <a:defRPr>
                <a:solidFill>
                  <a:schemeClr val="tx1"/>
                </a:solidFill>
                <a:latin typeface="Arial" charset="0"/>
              </a:defRPr>
            </a:lvl1pPr>
            <a:lvl2pPr marL="742950" indent="-285750" defTabSz="288925">
              <a:defRPr>
                <a:solidFill>
                  <a:schemeClr val="tx1"/>
                </a:solidFill>
                <a:latin typeface="Arial" charset="0"/>
              </a:defRPr>
            </a:lvl2pPr>
            <a:lvl3pPr marL="1014413" indent="-187325" defTabSz="288925">
              <a:defRPr>
                <a:solidFill>
                  <a:schemeClr val="tx1"/>
                </a:solidFill>
                <a:latin typeface="Arial" charset="0"/>
              </a:defRPr>
            </a:lvl3pPr>
            <a:lvl4pPr marL="1600200" indent="-228600" defTabSz="288925">
              <a:defRPr>
                <a:solidFill>
                  <a:schemeClr val="tx1"/>
                </a:solidFill>
                <a:latin typeface="Arial" charset="0"/>
              </a:defRPr>
            </a:lvl4pPr>
            <a:lvl5pPr marL="2057400" indent="-228600" defTabSz="288925">
              <a:defRPr>
                <a:solidFill>
                  <a:schemeClr val="tx1"/>
                </a:solidFill>
                <a:latin typeface="Arial" charset="0"/>
              </a:defRPr>
            </a:lvl5pPr>
            <a:lvl6pPr marL="2514600" indent="-228600" defTabSz="288925" fontAlgn="base">
              <a:spcBef>
                <a:spcPct val="0"/>
              </a:spcBef>
              <a:spcAft>
                <a:spcPct val="0"/>
              </a:spcAft>
              <a:defRPr>
                <a:solidFill>
                  <a:schemeClr val="tx1"/>
                </a:solidFill>
                <a:latin typeface="Arial" charset="0"/>
              </a:defRPr>
            </a:lvl6pPr>
            <a:lvl7pPr marL="2971800" indent="-228600" defTabSz="288925" fontAlgn="base">
              <a:spcBef>
                <a:spcPct val="0"/>
              </a:spcBef>
              <a:spcAft>
                <a:spcPct val="0"/>
              </a:spcAft>
              <a:defRPr>
                <a:solidFill>
                  <a:schemeClr val="tx1"/>
                </a:solidFill>
                <a:latin typeface="Arial" charset="0"/>
              </a:defRPr>
            </a:lvl7pPr>
            <a:lvl8pPr marL="3429000" indent="-228600" defTabSz="288925" fontAlgn="base">
              <a:spcBef>
                <a:spcPct val="0"/>
              </a:spcBef>
              <a:spcAft>
                <a:spcPct val="0"/>
              </a:spcAft>
              <a:defRPr>
                <a:solidFill>
                  <a:schemeClr val="tx1"/>
                </a:solidFill>
                <a:latin typeface="Arial" charset="0"/>
              </a:defRPr>
            </a:lvl8pPr>
            <a:lvl9pPr marL="3886200" indent="-228600" defTabSz="288925" fontAlgn="base">
              <a:spcBef>
                <a:spcPct val="0"/>
              </a:spcBef>
              <a:spcAft>
                <a:spcPct val="0"/>
              </a:spcAft>
              <a:defRPr>
                <a:solidFill>
                  <a:schemeClr val="tx1"/>
                </a:solidFill>
                <a:latin typeface="Arial" charset="0"/>
              </a:defRPr>
            </a:lvl9pPr>
          </a:lstStyle>
          <a:p>
            <a:pPr algn="ctr" eaLnBrk="0" hangingPunct="0">
              <a:spcBef>
                <a:spcPct val="40000"/>
              </a:spcBef>
              <a:buClr>
                <a:srgbClr val="FF0000"/>
              </a:buClr>
              <a:buFont typeface="Wingdings" pitchFamily="2" charset="2"/>
              <a:buNone/>
            </a:pPr>
            <a:r>
              <a:rPr lang="en-US" sz="1400" b="0">
                <a:solidFill>
                  <a:srgbClr val="0000CC"/>
                </a:solidFill>
              </a:rPr>
              <a:t>The coordinator of the project is </a:t>
            </a:r>
            <a:br>
              <a:rPr lang="en-US" sz="1400" b="0">
                <a:solidFill>
                  <a:srgbClr val="0000CC"/>
                </a:solidFill>
              </a:rPr>
            </a:br>
            <a:r>
              <a:rPr lang="en-US" sz="1400">
                <a:solidFill>
                  <a:srgbClr val="0000CC"/>
                </a:solidFill>
              </a:rPr>
              <a:t>the Certification center </a:t>
            </a:r>
            <a:br>
              <a:rPr lang="en-US" sz="1400">
                <a:solidFill>
                  <a:srgbClr val="0000CC"/>
                </a:solidFill>
              </a:rPr>
            </a:br>
            <a:r>
              <a:rPr lang="en-US" sz="1400">
                <a:solidFill>
                  <a:srgbClr val="0000CC"/>
                </a:solidFill>
              </a:rPr>
              <a:t>of Instrumentation &amp; Control Systems </a:t>
            </a:r>
            <a:br>
              <a:rPr lang="en-US" sz="1400">
                <a:solidFill>
                  <a:srgbClr val="0000CC"/>
                </a:solidFill>
              </a:rPr>
            </a:br>
            <a:r>
              <a:rPr lang="en-US" sz="1400">
                <a:solidFill>
                  <a:srgbClr val="0000CC"/>
                </a:solidFill>
              </a:rPr>
              <a:t>the Ukrainian State Agency </a:t>
            </a:r>
            <a:br>
              <a:rPr lang="en-US" sz="1400">
                <a:solidFill>
                  <a:srgbClr val="0000CC"/>
                </a:solidFill>
              </a:rPr>
            </a:br>
            <a:r>
              <a:rPr lang="en-US" sz="1400">
                <a:solidFill>
                  <a:srgbClr val="0000CC"/>
                </a:solidFill>
              </a:rPr>
              <a:t>for Supply and Service Quality Control </a:t>
            </a:r>
            <a:br>
              <a:rPr lang="en-US" sz="1400">
                <a:solidFill>
                  <a:srgbClr val="0000CC"/>
                </a:solidFill>
              </a:rPr>
            </a:br>
            <a:r>
              <a:rPr lang="en-US" sz="1400">
                <a:solidFill>
                  <a:srgbClr val="0000CC"/>
                </a:solidFill>
              </a:rPr>
              <a:t>of Ukrainian Nuclear Regulation Committee</a:t>
            </a:r>
          </a:p>
        </p:txBody>
      </p:sp>
      <p:pic>
        <p:nvPicPr>
          <p:cNvPr id="14644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741363"/>
            <a:ext cx="1824038"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4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675" y="642938"/>
            <a:ext cx="1893888"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9"/>
          <p:cNvSpPr txBox="1">
            <a:spLocks noChangeArrowheads="1"/>
          </p:cNvSpPr>
          <p:nvPr/>
        </p:nvSpPr>
        <p:spPr bwMode="auto">
          <a:xfrm>
            <a:off x="1933575" y="5080000"/>
            <a:ext cx="494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88925">
              <a:defRPr>
                <a:solidFill>
                  <a:schemeClr val="tx1"/>
                </a:solidFill>
                <a:latin typeface="Arial" charset="0"/>
              </a:defRPr>
            </a:lvl1pPr>
            <a:lvl2pPr marL="742950" indent="-285750" defTabSz="288925">
              <a:defRPr>
                <a:solidFill>
                  <a:schemeClr val="tx1"/>
                </a:solidFill>
                <a:latin typeface="Arial" charset="0"/>
              </a:defRPr>
            </a:lvl2pPr>
            <a:lvl3pPr marL="568325" indent="-187325" defTabSz="288925">
              <a:defRPr>
                <a:solidFill>
                  <a:schemeClr val="tx1"/>
                </a:solidFill>
                <a:latin typeface="Arial" charset="0"/>
              </a:defRPr>
            </a:lvl3pPr>
            <a:lvl4pPr marL="1600200" indent="-228600" defTabSz="288925">
              <a:defRPr>
                <a:solidFill>
                  <a:schemeClr val="tx1"/>
                </a:solidFill>
                <a:latin typeface="Arial" charset="0"/>
              </a:defRPr>
            </a:lvl4pPr>
            <a:lvl5pPr marL="2057400" indent="-228600" defTabSz="288925">
              <a:defRPr>
                <a:solidFill>
                  <a:schemeClr val="tx1"/>
                </a:solidFill>
                <a:latin typeface="Arial" charset="0"/>
              </a:defRPr>
            </a:lvl5pPr>
            <a:lvl6pPr marL="2514600" indent="-228600" defTabSz="288925" fontAlgn="base">
              <a:spcBef>
                <a:spcPct val="0"/>
              </a:spcBef>
              <a:spcAft>
                <a:spcPct val="0"/>
              </a:spcAft>
              <a:defRPr>
                <a:solidFill>
                  <a:schemeClr val="tx1"/>
                </a:solidFill>
                <a:latin typeface="Arial" charset="0"/>
              </a:defRPr>
            </a:lvl6pPr>
            <a:lvl7pPr marL="2971800" indent="-228600" defTabSz="288925" fontAlgn="base">
              <a:spcBef>
                <a:spcPct val="0"/>
              </a:spcBef>
              <a:spcAft>
                <a:spcPct val="0"/>
              </a:spcAft>
              <a:defRPr>
                <a:solidFill>
                  <a:schemeClr val="tx1"/>
                </a:solidFill>
                <a:latin typeface="Arial" charset="0"/>
              </a:defRPr>
            </a:lvl7pPr>
            <a:lvl8pPr marL="3429000" indent="-228600" defTabSz="288925" fontAlgn="base">
              <a:spcBef>
                <a:spcPct val="0"/>
              </a:spcBef>
              <a:spcAft>
                <a:spcPct val="0"/>
              </a:spcAft>
              <a:defRPr>
                <a:solidFill>
                  <a:schemeClr val="tx1"/>
                </a:solidFill>
                <a:latin typeface="Arial" charset="0"/>
              </a:defRPr>
            </a:lvl8pPr>
            <a:lvl9pPr marL="3886200" indent="-228600" defTabSz="288925" fontAlgn="base">
              <a:spcBef>
                <a:spcPct val="0"/>
              </a:spcBef>
              <a:spcAft>
                <a:spcPct val="0"/>
              </a:spcAft>
              <a:defRPr>
                <a:solidFill>
                  <a:schemeClr val="tx1"/>
                </a:solidFill>
                <a:latin typeface="Arial" charset="0"/>
              </a:defRPr>
            </a:lvl9pPr>
          </a:lstStyle>
          <a:p>
            <a:pPr eaLnBrk="0" hangingPunct="0">
              <a:lnSpc>
                <a:spcPct val="110000"/>
              </a:lnSpc>
              <a:spcBef>
                <a:spcPct val="40000"/>
              </a:spcBef>
              <a:buClr>
                <a:srgbClr val="FF0000"/>
              </a:buClr>
              <a:buFont typeface="Wingdings" pitchFamily="2" charset="2"/>
              <a:buNone/>
            </a:pPr>
            <a:r>
              <a:rPr lang="en-US">
                <a:solidFill>
                  <a:srgbClr val="0000CC"/>
                </a:solidFill>
              </a:rPr>
              <a:t>Also project participants have experience of development, certification, normative regulation of quality and safety of I&amp;C systems for Ukrainian, Russian, Bulgarian  NPPs. </a:t>
            </a:r>
          </a:p>
          <a:p>
            <a:pPr eaLnBrk="0" hangingPunct="0">
              <a:lnSpc>
                <a:spcPct val="110000"/>
              </a:lnSpc>
              <a:spcBef>
                <a:spcPct val="40000"/>
              </a:spcBef>
              <a:buClr>
                <a:srgbClr val="FF0000"/>
              </a:buClr>
              <a:buFont typeface="Wingdings" pitchFamily="2" charset="2"/>
              <a:buNone/>
            </a:pPr>
            <a:r>
              <a:rPr lang="en-US">
                <a:solidFill>
                  <a:srgbClr val="0000CC"/>
                </a:solidFill>
              </a:rPr>
              <a:t>The work is planned with cooperation with National University of  Kharkiv, National aerospace university (KhAI)</a:t>
            </a:r>
          </a:p>
        </p:txBody>
      </p:sp>
      <p:pic>
        <p:nvPicPr>
          <p:cNvPr id="14644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00" y="3338513"/>
            <a:ext cx="14859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9"/>
          <p:cNvSpPr txBox="1">
            <a:spLocks noChangeArrowheads="1"/>
          </p:cNvSpPr>
          <p:nvPr/>
        </p:nvSpPr>
        <p:spPr bwMode="auto">
          <a:xfrm>
            <a:off x="1933575" y="1866900"/>
            <a:ext cx="520382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defTabSz="288925">
              <a:defRPr>
                <a:solidFill>
                  <a:schemeClr val="tx1"/>
                </a:solidFill>
                <a:latin typeface="Arial" charset="0"/>
              </a:defRPr>
            </a:lvl1pPr>
            <a:lvl2pPr marL="742950" indent="-285750" defTabSz="288925">
              <a:defRPr>
                <a:solidFill>
                  <a:schemeClr val="tx1"/>
                </a:solidFill>
                <a:latin typeface="Arial" charset="0"/>
              </a:defRPr>
            </a:lvl2pPr>
            <a:lvl3pPr marL="1014413" indent="-187325" defTabSz="288925">
              <a:defRPr>
                <a:solidFill>
                  <a:schemeClr val="tx1"/>
                </a:solidFill>
                <a:latin typeface="Arial" charset="0"/>
              </a:defRPr>
            </a:lvl3pPr>
            <a:lvl4pPr marL="1600200" indent="-228600" defTabSz="288925">
              <a:defRPr>
                <a:solidFill>
                  <a:schemeClr val="tx1"/>
                </a:solidFill>
                <a:latin typeface="Arial" charset="0"/>
              </a:defRPr>
            </a:lvl4pPr>
            <a:lvl5pPr marL="2057400" indent="-228600" defTabSz="288925">
              <a:defRPr>
                <a:solidFill>
                  <a:schemeClr val="tx1"/>
                </a:solidFill>
                <a:latin typeface="Arial" charset="0"/>
              </a:defRPr>
            </a:lvl5pPr>
            <a:lvl6pPr marL="2514600" indent="-228600" defTabSz="288925" fontAlgn="base">
              <a:spcBef>
                <a:spcPct val="0"/>
              </a:spcBef>
              <a:spcAft>
                <a:spcPct val="0"/>
              </a:spcAft>
              <a:defRPr>
                <a:solidFill>
                  <a:schemeClr val="tx1"/>
                </a:solidFill>
                <a:latin typeface="Arial" charset="0"/>
              </a:defRPr>
            </a:lvl6pPr>
            <a:lvl7pPr marL="2971800" indent="-228600" defTabSz="288925" fontAlgn="base">
              <a:spcBef>
                <a:spcPct val="0"/>
              </a:spcBef>
              <a:spcAft>
                <a:spcPct val="0"/>
              </a:spcAft>
              <a:defRPr>
                <a:solidFill>
                  <a:schemeClr val="tx1"/>
                </a:solidFill>
                <a:latin typeface="Arial" charset="0"/>
              </a:defRPr>
            </a:lvl7pPr>
            <a:lvl8pPr marL="3429000" indent="-228600" defTabSz="288925" fontAlgn="base">
              <a:spcBef>
                <a:spcPct val="0"/>
              </a:spcBef>
              <a:spcAft>
                <a:spcPct val="0"/>
              </a:spcAft>
              <a:defRPr>
                <a:solidFill>
                  <a:schemeClr val="tx1"/>
                </a:solidFill>
                <a:latin typeface="Arial" charset="0"/>
              </a:defRPr>
            </a:lvl8pPr>
            <a:lvl9pPr marL="3886200" indent="-228600" defTabSz="288925" fontAlgn="base">
              <a:spcBef>
                <a:spcPct val="0"/>
              </a:spcBef>
              <a:spcAft>
                <a:spcPct val="0"/>
              </a:spcAft>
              <a:defRPr>
                <a:solidFill>
                  <a:schemeClr val="tx1"/>
                </a:solidFill>
                <a:latin typeface="Arial" charset="0"/>
              </a:defRPr>
            </a:lvl9pPr>
          </a:lstStyle>
          <a:p>
            <a:pPr algn="just" eaLnBrk="0" hangingPunct="0">
              <a:spcBef>
                <a:spcPct val="20000"/>
              </a:spcBef>
              <a:buClr>
                <a:srgbClr val="FF0000"/>
              </a:buClr>
              <a:buFont typeface="Wingdings" pitchFamily="2" charset="2"/>
              <a:buNone/>
            </a:pPr>
            <a:r>
              <a:rPr lang="en-GB">
                <a:solidFill>
                  <a:srgbClr val="0000CC"/>
                </a:solidFill>
              </a:rPr>
              <a:t>Leading scientists and specialists of organization  are involved into the project, among them  4 </a:t>
            </a:r>
            <a:r>
              <a:rPr lang="en-US">
                <a:solidFill>
                  <a:srgbClr val="0000CC"/>
                </a:solidFill>
              </a:rPr>
              <a:t>professors (Dr.Sci.Tech.),  2 PhD.</a:t>
            </a:r>
            <a:r>
              <a:rPr lang="en-US">
                <a:solidFill>
                  <a:schemeClr val="hlink"/>
                </a:solidFill>
              </a:rPr>
              <a:t> </a:t>
            </a:r>
            <a:r>
              <a:rPr lang="en-US" sz="1400">
                <a:solidFill>
                  <a:srgbClr val="0000CC"/>
                </a:solidFill>
              </a:rPr>
              <a:t>The participants have the experience in the field of software engineering, information technologies, reliability and safety of space-rocket technique of the former USSR. Our personal participated in the development of safety-critical software for  missiles and space vehicles:</a:t>
            </a:r>
          </a:p>
          <a:p>
            <a:pPr eaLnBrk="0" hangingPunct="0">
              <a:lnSpc>
                <a:spcPct val="80000"/>
              </a:lnSpc>
              <a:spcBef>
                <a:spcPct val="20000"/>
              </a:spcBef>
              <a:buClr>
                <a:srgbClr val="FF0000"/>
              </a:buClr>
              <a:buFont typeface="Wingdings" pitchFamily="2" charset="2"/>
              <a:buChar char="l"/>
            </a:pPr>
            <a:r>
              <a:rPr lang="en-US" sz="1200" b="0">
                <a:solidFill>
                  <a:srgbClr val="0000CC"/>
                </a:solidFill>
              </a:rPr>
              <a:t>	intercontinental ballistic missiles SS18 (“Satan”), SS19, SS20, etc., </a:t>
            </a:r>
          </a:p>
          <a:p>
            <a:pPr eaLnBrk="0" hangingPunct="0">
              <a:lnSpc>
                <a:spcPct val="80000"/>
              </a:lnSpc>
              <a:spcBef>
                <a:spcPct val="20000"/>
              </a:spcBef>
              <a:buClr>
                <a:srgbClr val="FF0000"/>
              </a:buClr>
              <a:buFont typeface="Wingdings" pitchFamily="2" charset="2"/>
              <a:buChar char="l"/>
            </a:pPr>
            <a:r>
              <a:rPr lang="en-US" sz="1200" b="0">
                <a:solidFill>
                  <a:srgbClr val="0000CC"/>
                </a:solidFill>
              </a:rPr>
              <a:t>	heavy lift launch vehicle "Energiya“ for the space shuttle “Buran”, </a:t>
            </a:r>
          </a:p>
          <a:p>
            <a:pPr eaLnBrk="0" hangingPunct="0">
              <a:lnSpc>
                <a:spcPct val="80000"/>
              </a:lnSpc>
              <a:spcBef>
                <a:spcPct val="20000"/>
              </a:spcBef>
              <a:buClr>
                <a:srgbClr val="FF0000"/>
              </a:buClr>
              <a:buFont typeface="Wingdings" pitchFamily="2" charset="2"/>
              <a:buChar char="l"/>
            </a:pPr>
            <a:r>
              <a:rPr lang="en-US" sz="1200" b="0">
                <a:solidFill>
                  <a:srgbClr val="0000CC"/>
                </a:solidFill>
              </a:rPr>
              <a:t>	series of heavy orbital modules " Quant", "Priroda", "Technologiya“for	manned orbital space stations " Salut", "Mir", MKS.</a:t>
            </a:r>
          </a:p>
          <a:p>
            <a:pPr eaLnBrk="0" hangingPunct="0">
              <a:lnSpc>
                <a:spcPct val="80000"/>
              </a:lnSpc>
              <a:spcBef>
                <a:spcPct val="20000"/>
              </a:spcBef>
              <a:buClr>
                <a:srgbClr val="FF0000"/>
              </a:buClr>
              <a:buFont typeface="Wingdings" pitchFamily="2" charset="2"/>
              <a:buNone/>
            </a:pPr>
            <a:r>
              <a:rPr lang="en-US" sz="1400">
                <a:solidFill>
                  <a:srgbClr val="0000CC"/>
                </a:solidFill>
              </a:rPr>
              <a:t>Some of this missiles and vehicles are still operating.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wipe(up)">
                                      <p:cBhvr>
                                        <p:cTn id="7" dur="1000"/>
                                        <p:tgtEl>
                                          <p:spTgt spid="102409"/>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146448"/>
                                        </p:tgtEl>
                                        <p:attrNameLst>
                                          <p:attrName>style.visibility</p:attrName>
                                        </p:attrNameLst>
                                      </p:cBhvr>
                                      <p:to>
                                        <p:strVal val="visible"/>
                                      </p:to>
                                    </p:set>
                                    <p:anim calcmode="lin" valueType="num">
                                      <p:cBhvr additive="base">
                                        <p:cTn id="11" dur="500" fill="hold"/>
                                        <p:tgtEl>
                                          <p:spTgt spid="146448"/>
                                        </p:tgtEl>
                                        <p:attrNameLst>
                                          <p:attrName>ppt_x</p:attrName>
                                        </p:attrNameLst>
                                      </p:cBhvr>
                                      <p:tavLst>
                                        <p:tav tm="0">
                                          <p:val>
                                            <p:strVal val="0-#ppt_w/2"/>
                                          </p:val>
                                        </p:tav>
                                        <p:tav tm="100000">
                                          <p:val>
                                            <p:strVal val="#ppt_x"/>
                                          </p:val>
                                        </p:tav>
                                      </p:tavLst>
                                    </p:anim>
                                    <p:anim calcmode="lin" valueType="num">
                                      <p:cBhvr additive="base">
                                        <p:cTn id="12" dur="500" fill="hold"/>
                                        <p:tgtEl>
                                          <p:spTgt spid="14644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8" fill="hold" nodeType="afterEffect">
                                  <p:stCondLst>
                                    <p:cond delay="0"/>
                                  </p:stCondLst>
                                  <p:childTnLst>
                                    <p:set>
                                      <p:cBhvr>
                                        <p:cTn id="15" dur="1" fill="hold">
                                          <p:stCondLst>
                                            <p:cond delay="0"/>
                                          </p:stCondLst>
                                        </p:cTn>
                                        <p:tgtEl>
                                          <p:spTgt spid="102403"/>
                                        </p:tgtEl>
                                        <p:attrNameLst>
                                          <p:attrName>style.visibility</p:attrName>
                                        </p:attrNameLst>
                                      </p:cBhvr>
                                      <p:to>
                                        <p:strVal val="visible"/>
                                      </p:to>
                                    </p:set>
                                    <p:anim calcmode="lin" valueType="num">
                                      <p:cBhvr additive="base">
                                        <p:cTn id="16" dur="500" fill="hold"/>
                                        <p:tgtEl>
                                          <p:spTgt spid="102403"/>
                                        </p:tgtEl>
                                        <p:attrNameLst>
                                          <p:attrName>ppt_x</p:attrName>
                                        </p:attrNameLst>
                                      </p:cBhvr>
                                      <p:tavLst>
                                        <p:tav tm="0">
                                          <p:val>
                                            <p:strVal val="0-#ppt_w/2"/>
                                          </p:val>
                                        </p:tav>
                                        <p:tav tm="100000">
                                          <p:val>
                                            <p:strVal val="#ppt_x"/>
                                          </p:val>
                                        </p:tav>
                                      </p:tavLst>
                                    </p:anim>
                                    <p:anim calcmode="lin" valueType="num">
                                      <p:cBhvr additive="base">
                                        <p:cTn id="17" dur="500" fill="hold"/>
                                        <p:tgtEl>
                                          <p:spTgt spid="10240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7" presetClass="entr" presetSubtype="4" fill="hold" nodeType="afterEffect">
                                  <p:stCondLst>
                                    <p:cond delay="0"/>
                                  </p:stCondLst>
                                  <p:childTnLst>
                                    <p:set>
                                      <p:cBhvr>
                                        <p:cTn id="20" dur="1" fill="hold">
                                          <p:stCondLst>
                                            <p:cond delay="0"/>
                                          </p:stCondLst>
                                        </p:cTn>
                                        <p:tgtEl>
                                          <p:spTgt spid="102404"/>
                                        </p:tgtEl>
                                        <p:attrNameLst>
                                          <p:attrName>style.visibility</p:attrName>
                                        </p:attrNameLst>
                                      </p:cBhvr>
                                      <p:to>
                                        <p:strVal val="visible"/>
                                      </p:to>
                                    </p:set>
                                    <p:anim calcmode="lin" valueType="num">
                                      <p:cBhvr additive="base">
                                        <p:cTn id="21" dur="500" fill="hold"/>
                                        <p:tgtEl>
                                          <p:spTgt spid="102404"/>
                                        </p:tgtEl>
                                        <p:attrNameLst>
                                          <p:attrName>ppt_x</p:attrName>
                                        </p:attrNameLst>
                                      </p:cBhvr>
                                      <p:tavLst>
                                        <p:tav tm="0">
                                          <p:val>
                                            <p:strVal val="#ppt_x"/>
                                          </p:val>
                                        </p:tav>
                                        <p:tav tm="100000">
                                          <p:val>
                                            <p:strVal val="#ppt_x"/>
                                          </p:val>
                                        </p:tav>
                                      </p:tavLst>
                                    </p:anim>
                                    <p:anim calcmode="lin" valueType="num">
                                      <p:cBhvr additive="base">
                                        <p:cTn id="22" dur="500" fill="hold"/>
                                        <p:tgtEl>
                                          <p:spTgt spid="10240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2402"/>
                                        </p:tgtEl>
                                        <p:attrNameLst>
                                          <p:attrName>style.visibility</p:attrName>
                                        </p:attrNameLst>
                                      </p:cBhvr>
                                      <p:to>
                                        <p:strVal val="visible"/>
                                      </p:to>
                                    </p:set>
                                    <p:animEffect transition="in" filter="wipe(left)">
                                      <p:cBhvr>
                                        <p:cTn id="26" dur="500"/>
                                        <p:tgtEl>
                                          <p:spTgt spid="102402"/>
                                        </p:tgtEl>
                                      </p:cBhvr>
                                    </p:animEffect>
                                  </p:childTnLst>
                                </p:cTn>
                              </p:par>
                            </p:childTnLst>
                          </p:cTn>
                        </p:par>
                        <p:par>
                          <p:cTn id="27" fill="hold" nodeType="afterGroup">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childTnLst>
                          </p:cTn>
                        </p:par>
                        <p:par>
                          <p:cTn id="31" fill="hold" nodeType="afterGroup">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5"/>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6"/>
          <p:cNvSpPr>
            <a:spLocks noGrp="1"/>
          </p:cNvSpPr>
          <p:nvPr>
            <p:ph type="sldNum" sz="quarter" idx="12"/>
          </p:nvPr>
        </p:nvSpPr>
        <p:spPr/>
        <p:txBody>
          <a:bodyPr/>
          <a:lstStyle/>
          <a:p>
            <a:fld id="{46C9240C-A8B2-47B4-AABD-EC80976E96E6}" type="slidenum">
              <a:rPr lang="ru-RU"/>
              <a:pPr/>
              <a:t>19</a:t>
            </a:fld>
            <a:endParaRPr lang="ru-RU"/>
          </a:p>
        </p:txBody>
      </p:sp>
      <p:sp>
        <p:nvSpPr>
          <p:cNvPr id="113667" name="Text Box 3"/>
          <p:cNvSpPr txBox="1">
            <a:spLocks noChangeArrowheads="1"/>
          </p:cNvSpPr>
          <p:nvPr/>
        </p:nvSpPr>
        <p:spPr bwMode="auto">
          <a:xfrm>
            <a:off x="1962150" y="1179513"/>
            <a:ext cx="494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88925">
              <a:defRPr>
                <a:solidFill>
                  <a:schemeClr val="tx1"/>
                </a:solidFill>
                <a:latin typeface="Arial" charset="0"/>
              </a:defRPr>
            </a:lvl1pPr>
            <a:lvl2pPr marL="190500" defTabSz="288925">
              <a:defRPr>
                <a:solidFill>
                  <a:schemeClr val="tx1"/>
                </a:solidFill>
                <a:latin typeface="Arial" charset="0"/>
              </a:defRPr>
            </a:lvl2pPr>
            <a:lvl3pPr marL="568325" indent="-187325"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lgn="ctr" eaLnBrk="0" hangingPunct="0">
              <a:spcBef>
                <a:spcPct val="40000"/>
              </a:spcBef>
              <a:buClr>
                <a:srgbClr val="FF0000"/>
              </a:buClr>
              <a:buFont typeface="Wingdings" pitchFamily="2" charset="2"/>
              <a:buNone/>
            </a:pPr>
            <a:r>
              <a:rPr lang="en-US" sz="2000">
                <a:solidFill>
                  <a:srgbClr val="0000FF"/>
                </a:solidFill>
              </a:rPr>
              <a:t>THANK YOU FOR YOUR ATTENTION</a:t>
            </a:r>
            <a:endParaRPr lang="ru-RU" sz="2000">
              <a:solidFill>
                <a:srgbClr val="0000FF"/>
              </a:solidFill>
            </a:endParaRPr>
          </a:p>
        </p:txBody>
      </p:sp>
      <p:sp>
        <p:nvSpPr>
          <p:cNvPr id="113669" name="Rectangle 5"/>
          <p:cNvSpPr>
            <a:spLocks noChangeArrowheads="1"/>
          </p:cNvSpPr>
          <p:nvPr/>
        </p:nvSpPr>
        <p:spPr bwMode="auto">
          <a:xfrm>
            <a:off x="522288" y="2257425"/>
            <a:ext cx="819150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US" sz="1400" b="0">
                <a:solidFill>
                  <a:schemeClr val="tx1"/>
                </a:solidFill>
              </a:rPr>
              <a:t>The</a:t>
            </a:r>
            <a:r>
              <a:rPr lang="de-DE" sz="1400" b="0">
                <a:solidFill>
                  <a:schemeClr val="tx1"/>
                </a:solidFill>
              </a:rPr>
              <a:t> </a:t>
            </a:r>
            <a:r>
              <a:rPr lang="en-US" sz="1400" b="0">
                <a:solidFill>
                  <a:schemeClr val="tx1"/>
                </a:solidFill>
              </a:rPr>
              <a:t>report about project proposal </a:t>
            </a:r>
            <a:r>
              <a:rPr lang="en-US" sz="1400">
                <a:solidFill>
                  <a:schemeClr val="tx1"/>
                </a:solidFill>
              </a:rPr>
              <a:t>#4726</a:t>
            </a:r>
            <a:r>
              <a:rPr lang="en-US" sz="1400" b="0">
                <a:solidFill>
                  <a:schemeClr val="tx1"/>
                </a:solidFill>
              </a:rPr>
              <a:t> was presented by</a:t>
            </a:r>
            <a:r>
              <a:rPr lang="ru-RU" sz="1400" b="0">
                <a:solidFill>
                  <a:schemeClr val="tx1"/>
                </a:solidFill>
              </a:rPr>
              <a:t/>
            </a:r>
            <a:br>
              <a:rPr lang="ru-RU" sz="1400" b="0">
                <a:solidFill>
                  <a:schemeClr val="tx1"/>
                </a:solidFill>
              </a:rPr>
            </a:br>
            <a:r>
              <a:rPr lang="en-US" sz="1400" b="0">
                <a:solidFill>
                  <a:schemeClr val="tx1"/>
                </a:solidFill>
              </a:rPr>
              <a:t/>
            </a:r>
            <a:br>
              <a:rPr lang="en-US" sz="1400" b="0">
                <a:solidFill>
                  <a:schemeClr val="tx1"/>
                </a:solidFill>
              </a:rPr>
            </a:br>
            <a:r>
              <a:rPr lang="en-US" sz="1400" b="0">
                <a:solidFill>
                  <a:schemeClr val="tx1"/>
                </a:solidFill>
              </a:rPr>
              <a:t>Professor, Doctor of Science, Head scientific researcher </a:t>
            </a:r>
            <a:br>
              <a:rPr lang="en-US" sz="1400" b="0">
                <a:solidFill>
                  <a:schemeClr val="tx1"/>
                </a:solidFill>
              </a:rPr>
            </a:br>
            <a:r>
              <a:rPr lang="en-US" sz="1400" b="0">
                <a:solidFill>
                  <a:schemeClr val="tx1"/>
                </a:solidFill>
              </a:rPr>
              <a:t>Borys Konorev</a:t>
            </a:r>
            <a:br>
              <a:rPr lang="en-US" sz="1400" b="0">
                <a:solidFill>
                  <a:schemeClr val="tx1"/>
                </a:solidFill>
              </a:rPr>
            </a:br>
            <a:r>
              <a:rPr lang="en-US" sz="1400" b="0">
                <a:solidFill>
                  <a:schemeClr val="tx1"/>
                </a:solidFill>
              </a:rPr>
              <a:t/>
            </a:r>
            <a:br>
              <a:rPr lang="en-US" sz="1400" b="0">
                <a:solidFill>
                  <a:schemeClr val="tx1"/>
                </a:solidFill>
              </a:rPr>
            </a:br>
            <a:r>
              <a:rPr lang="en-US" sz="1400" b="0">
                <a:solidFill>
                  <a:schemeClr val="tx1"/>
                </a:solidFill>
              </a:rPr>
              <a:t>Ukrainian State Nuclear Regulatory Committee </a:t>
            </a:r>
            <a:br>
              <a:rPr lang="en-US" sz="1400" b="0">
                <a:solidFill>
                  <a:schemeClr val="tx1"/>
                </a:solidFill>
              </a:rPr>
            </a:br>
            <a:r>
              <a:rPr lang="en-US" sz="1400" b="0">
                <a:solidFill>
                  <a:schemeClr val="tx1"/>
                </a:solidFill>
              </a:rPr>
              <a:t> I&amp;C System Certification Center </a:t>
            </a:r>
            <a:br>
              <a:rPr lang="en-US" sz="1400" b="0">
                <a:solidFill>
                  <a:schemeClr val="tx1"/>
                </a:solidFill>
              </a:rPr>
            </a:br>
            <a:r>
              <a:rPr lang="ru-RU" sz="1400" b="0">
                <a:solidFill>
                  <a:srgbClr val="000000"/>
                </a:solidFill>
              </a:rPr>
              <a:t/>
            </a:r>
            <a:br>
              <a:rPr lang="ru-RU" sz="1400" b="0">
                <a:solidFill>
                  <a:srgbClr val="000000"/>
                </a:solidFill>
              </a:rPr>
            </a:br>
            <a:r>
              <a:rPr lang="en-US" sz="1400" b="0">
                <a:solidFill>
                  <a:schemeClr val="tx1"/>
                </a:solidFill>
              </a:rPr>
              <a:t> p</a:t>
            </a:r>
            <a:r>
              <a:rPr lang="ru-RU" sz="1400" b="0">
                <a:solidFill>
                  <a:schemeClr val="tx1"/>
                </a:solidFill>
              </a:rPr>
              <a:t>/</a:t>
            </a:r>
            <a:r>
              <a:rPr lang="en-US" sz="1400" b="0">
                <a:solidFill>
                  <a:schemeClr val="tx1"/>
                </a:solidFill>
              </a:rPr>
              <a:t>o</a:t>
            </a:r>
            <a:r>
              <a:rPr lang="ru-RU" sz="1400" b="0">
                <a:solidFill>
                  <a:schemeClr val="tx1"/>
                </a:solidFill>
              </a:rPr>
              <a:t> 9871, </a:t>
            </a:r>
            <a:r>
              <a:rPr lang="en-US" sz="1400" b="0">
                <a:solidFill>
                  <a:schemeClr val="tx1"/>
                </a:solidFill>
              </a:rPr>
              <a:t>Academic Proskury str.</a:t>
            </a:r>
            <a:r>
              <a:rPr lang="ru-RU" sz="1400" b="0">
                <a:solidFill>
                  <a:schemeClr val="tx1"/>
                </a:solidFill>
              </a:rPr>
              <a:t>, 1</a:t>
            </a:r>
            <a:r>
              <a:rPr lang="en-US" sz="1400" b="0">
                <a:solidFill>
                  <a:schemeClr val="tx1"/>
                </a:solidFill>
              </a:rPr>
              <a:t>, Kharkiv, </a:t>
            </a:r>
            <a:r>
              <a:rPr lang="ru-RU" sz="1400" b="0">
                <a:solidFill>
                  <a:schemeClr val="tx1"/>
                </a:solidFill>
              </a:rPr>
              <a:t>61070</a:t>
            </a:r>
            <a:r>
              <a:rPr lang="en-US" sz="1400" b="0">
                <a:solidFill>
                  <a:schemeClr val="tx1"/>
                </a:solidFill>
              </a:rPr>
              <a:t>, Ukraine</a:t>
            </a:r>
            <a:r>
              <a:rPr lang="ru-RU" sz="1400" b="0">
                <a:solidFill>
                  <a:schemeClr val="tx1"/>
                </a:solidFill>
              </a:rPr>
              <a:t> </a:t>
            </a:r>
            <a:r>
              <a:rPr lang="en-US" sz="1400" b="0">
                <a:solidFill>
                  <a:schemeClr val="tx1"/>
                </a:solidFill>
              </a:rPr>
              <a:t/>
            </a:r>
            <a:br>
              <a:rPr lang="en-US" sz="1400" b="0">
                <a:solidFill>
                  <a:schemeClr val="tx1"/>
                </a:solidFill>
              </a:rPr>
            </a:br>
            <a:r>
              <a:rPr lang="en-US" sz="1400" b="0">
                <a:solidFill>
                  <a:schemeClr val="tx1"/>
                </a:solidFill>
              </a:rPr>
              <a:t> Tel/fax</a:t>
            </a:r>
            <a:r>
              <a:rPr lang="ru-RU" sz="1400" b="0">
                <a:solidFill>
                  <a:schemeClr val="tx1"/>
                </a:solidFill>
              </a:rPr>
              <a:t>: </a:t>
            </a:r>
            <a:r>
              <a:rPr lang="en-US" sz="1400" b="0">
                <a:solidFill>
                  <a:schemeClr val="tx1"/>
                </a:solidFill>
              </a:rPr>
              <a:t>+380 </a:t>
            </a:r>
            <a:r>
              <a:rPr lang="ru-RU" sz="1400" b="0">
                <a:solidFill>
                  <a:schemeClr val="tx1"/>
                </a:solidFill>
              </a:rPr>
              <a:t>057  760-3</a:t>
            </a:r>
            <a:r>
              <a:rPr lang="en-US" sz="1400" b="0">
                <a:solidFill>
                  <a:schemeClr val="tx1"/>
                </a:solidFill>
              </a:rPr>
              <a:t>5</a:t>
            </a:r>
            <a:r>
              <a:rPr lang="ru-RU" sz="1400" b="0">
                <a:solidFill>
                  <a:schemeClr val="tx1"/>
                </a:solidFill>
              </a:rPr>
              <a:t>-</a:t>
            </a:r>
            <a:r>
              <a:rPr lang="en-US" sz="1400" b="0">
                <a:solidFill>
                  <a:schemeClr val="tx1"/>
                </a:solidFill>
              </a:rPr>
              <a:t>98</a:t>
            </a:r>
            <a:r>
              <a:rPr lang="ru-RU" sz="1400" b="0">
                <a:solidFill>
                  <a:schemeClr val="tx1"/>
                </a:solidFill>
              </a:rPr>
              <a:t>, 760-38-61</a:t>
            </a:r>
            <a:r>
              <a:rPr lang="en-US" sz="1400" b="0">
                <a:solidFill>
                  <a:schemeClr val="tx1"/>
                </a:solidFill>
              </a:rPr>
              <a:t> </a:t>
            </a:r>
            <a:br>
              <a:rPr lang="en-US" sz="1400" b="0">
                <a:solidFill>
                  <a:schemeClr val="tx1"/>
                </a:solidFill>
              </a:rPr>
            </a:br>
            <a:r>
              <a:rPr lang="en-US" sz="1400" b="0">
                <a:solidFill>
                  <a:schemeClr val="tx1"/>
                </a:solidFill>
              </a:rPr>
              <a:t> Director: Georgiy Chertkov </a:t>
            </a:r>
            <a:br>
              <a:rPr lang="en-US" sz="1400" b="0">
                <a:solidFill>
                  <a:schemeClr val="tx1"/>
                </a:solidFill>
              </a:rPr>
            </a:br>
            <a:r>
              <a:rPr lang="en-US" sz="1400" b="0">
                <a:solidFill>
                  <a:schemeClr val="tx1"/>
                </a:solidFill>
              </a:rPr>
              <a:t>web-site: http://scasu.com, e-mail:admin@scasu.com</a:t>
            </a:r>
            <a:endParaRPr lang="ru-RU" sz="1400" b="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wipe(up)">
                                      <p:cBhvr>
                                        <p:cTn id="7" dur="2000"/>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7" name="Foliennummernplatzhalter 5"/>
          <p:cNvSpPr>
            <a:spLocks noGrp="1"/>
          </p:cNvSpPr>
          <p:nvPr>
            <p:ph type="sldNum" sz="quarter" idx="12"/>
          </p:nvPr>
        </p:nvSpPr>
        <p:spPr/>
        <p:txBody>
          <a:bodyPr/>
          <a:lstStyle/>
          <a:p>
            <a:fld id="{9855F406-6A1E-439A-A34D-97AE7E35911C}" type="slidenum">
              <a:rPr lang="ru-RU"/>
              <a:pPr/>
              <a:t>2</a:t>
            </a:fld>
            <a:endParaRPr lang="ru-RU"/>
          </a:p>
        </p:txBody>
      </p:sp>
      <p:sp>
        <p:nvSpPr>
          <p:cNvPr id="16389" name="Text Box 5"/>
          <p:cNvSpPr txBox="1">
            <a:spLocks noChangeArrowheads="1"/>
          </p:cNvSpPr>
          <p:nvPr/>
        </p:nvSpPr>
        <p:spPr bwMode="auto">
          <a:xfrm>
            <a:off x="220663" y="684213"/>
            <a:ext cx="8658225" cy="197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lnSpc>
                <a:spcPct val="120000"/>
              </a:lnSpc>
            </a:pPr>
            <a:r>
              <a:rPr lang="en-US" sz="1600">
                <a:solidFill>
                  <a:srgbClr val="0000CC"/>
                </a:solidFill>
              </a:rPr>
              <a:t>I&amp;C </a:t>
            </a:r>
            <a:r>
              <a:rPr lang="en-US" sz="1400">
                <a:solidFill>
                  <a:schemeClr val="tx1"/>
                </a:solidFill>
              </a:rPr>
              <a:t>(Instrumentation and Control) </a:t>
            </a:r>
            <a:r>
              <a:rPr lang="en-US" sz="1600">
                <a:solidFill>
                  <a:srgbClr val="0000CC"/>
                </a:solidFill>
              </a:rPr>
              <a:t>systems are the key factor</a:t>
            </a:r>
            <a:r>
              <a:rPr lang="en-US" sz="1400">
                <a:solidFill>
                  <a:schemeClr val="tx1"/>
                </a:solidFill>
              </a:rPr>
              <a:t> </a:t>
            </a:r>
            <a:r>
              <a:rPr lang="en-US" sz="1600">
                <a:solidFill>
                  <a:srgbClr val="0000CC"/>
                </a:solidFill>
              </a:rPr>
              <a:t>providing the dependability and the safety</a:t>
            </a:r>
            <a:r>
              <a:rPr lang="en-US" sz="1400">
                <a:solidFill>
                  <a:schemeClr val="tx1"/>
                </a:solidFill>
              </a:rPr>
              <a:t> </a:t>
            </a:r>
            <a:r>
              <a:rPr lang="en-US" sz="1600">
                <a:solidFill>
                  <a:srgbClr val="0000CC"/>
                </a:solidFill>
              </a:rPr>
              <a:t>characteristics</a:t>
            </a:r>
            <a:r>
              <a:rPr lang="en-US" sz="1400">
                <a:solidFill>
                  <a:schemeClr val="tx1"/>
                </a:solidFill>
              </a:rPr>
              <a:t> of the projects for the critical areas such, as </a:t>
            </a:r>
            <a:r>
              <a:rPr lang="en-US" sz="1600">
                <a:solidFill>
                  <a:srgbClr val="0000CC"/>
                </a:solidFill>
              </a:rPr>
              <a:t>nuclear industry</a:t>
            </a:r>
            <a:r>
              <a:rPr lang="en-US" sz="1400">
                <a:solidFill>
                  <a:schemeClr val="tx1"/>
                </a:solidFill>
              </a:rPr>
              <a:t>, space, etc. </a:t>
            </a:r>
          </a:p>
          <a:p>
            <a:pPr algn="just">
              <a:lnSpc>
                <a:spcPct val="120000"/>
              </a:lnSpc>
            </a:pPr>
            <a:endParaRPr lang="en-US" sz="1400">
              <a:solidFill>
                <a:schemeClr val="tx1"/>
              </a:solidFill>
            </a:endParaRPr>
          </a:p>
          <a:p>
            <a:pPr algn="just">
              <a:lnSpc>
                <a:spcPct val="120000"/>
              </a:lnSpc>
            </a:pPr>
            <a:r>
              <a:rPr lang="en-US" sz="1600">
                <a:solidFill>
                  <a:srgbClr val="0000CC"/>
                </a:solidFill>
              </a:rPr>
              <a:t>The trend</a:t>
            </a:r>
            <a:r>
              <a:rPr lang="en-US" sz="1400"/>
              <a:t> in the sphere of I&amp;C system development is the</a:t>
            </a:r>
            <a:r>
              <a:rPr lang="en-US"/>
              <a:t> </a:t>
            </a:r>
            <a:r>
              <a:rPr lang="en-US" sz="1600">
                <a:solidFill>
                  <a:srgbClr val="0000CC"/>
                </a:solidFill>
              </a:rPr>
              <a:t>enlarging of the software-based I&amp;C system critical functions important to the safety of NPP</a:t>
            </a:r>
            <a:r>
              <a:rPr lang="en-US"/>
              <a:t>. </a:t>
            </a:r>
            <a:r>
              <a:rPr lang="en-US" sz="1600">
                <a:solidFill>
                  <a:srgbClr val="0000CC"/>
                </a:solidFill>
              </a:rPr>
              <a:t>Faults of critical I&amp;C software could cause the failure</a:t>
            </a:r>
            <a:r>
              <a:rPr lang="en-US" sz="1400">
                <a:solidFill>
                  <a:srgbClr val="000000"/>
                </a:solidFill>
              </a:rPr>
              <a:t> of such systems.</a:t>
            </a:r>
            <a:endParaRPr lang="ru-RU" sz="1400">
              <a:solidFill>
                <a:srgbClr val="000000"/>
              </a:solidFill>
            </a:endParaRPr>
          </a:p>
        </p:txBody>
      </p:sp>
      <p:sp>
        <p:nvSpPr>
          <p:cNvPr id="16390" name="Text Box 6"/>
          <p:cNvSpPr txBox="1">
            <a:spLocks noChangeArrowheads="1"/>
          </p:cNvSpPr>
          <p:nvPr/>
        </p:nvSpPr>
        <p:spPr bwMode="auto">
          <a:xfrm>
            <a:off x="220663" y="4284663"/>
            <a:ext cx="8658225"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3288">
              <a:defRPr>
                <a:solidFill>
                  <a:schemeClr val="tx1"/>
                </a:solidFill>
                <a:latin typeface="Arial" charset="0"/>
              </a:defRPr>
            </a:lvl1pPr>
            <a:lvl2pPr defTabSz="903288">
              <a:defRPr>
                <a:solidFill>
                  <a:schemeClr val="tx1"/>
                </a:solidFill>
                <a:latin typeface="Arial" charset="0"/>
              </a:defRPr>
            </a:lvl2pPr>
            <a:lvl3pPr defTabSz="903288">
              <a:defRPr>
                <a:solidFill>
                  <a:schemeClr val="tx1"/>
                </a:solidFill>
                <a:latin typeface="Arial" charset="0"/>
              </a:defRPr>
            </a:lvl3pPr>
            <a:lvl4pPr defTabSz="903288">
              <a:defRPr>
                <a:solidFill>
                  <a:schemeClr val="tx1"/>
                </a:solidFill>
                <a:latin typeface="Arial" charset="0"/>
              </a:defRPr>
            </a:lvl4pPr>
            <a:lvl5pPr defTabSz="903288">
              <a:defRPr>
                <a:solidFill>
                  <a:schemeClr val="tx1"/>
                </a:solidFill>
                <a:latin typeface="Arial" charset="0"/>
              </a:defRPr>
            </a:lvl5pPr>
            <a:lvl6pPr defTabSz="903288" fontAlgn="base">
              <a:spcBef>
                <a:spcPct val="0"/>
              </a:spcBef>
              <a:spcAft>
                <a:spcPct val="0"/>
              </a:spcAft>
              <a:defRPr>
                <a:solidFill>
                  <a:schemeClr val="tx1"/>
                </a:solidFill>
                <a:latin typeface="Arial" charset="0"/>
              </a:defRPr>
            </a:lvl6pPr>
            <a:lvl7pPr defTabSz="903288" fontAlgn="base">
              <a:spcBef>
                <a:spcPct val="0"/>
              </a:spcBef>
              <a:spcAft>
                <a:spcPct val="0"/>
              </a:spcAft>
              <a:defRPr>
                <a:solidFill>
                  <a:schemeClr val="tx1"/>
                </a:solidFill>
                <a:latin typeface="Arial" charset="0"/>
              </a:defRPr>
            </a:lvl7pPr>
            <a:lvl8pPr defTabSz="903288" fontAlgn="base">
              <a:spcBef>
                <a:spcPct val="0"/>
              </a:spcBef>
              <a:spcAft>
                <a:spcPct val="0"/>
              </a:spcAft>
              <a:defRPr>
                <a:solidFill>
                  <a:schemeClr val="tx1"/>
                </a:solidFill>
                <a:latin typeface="Arial" charset="0"/>
              </a:defRPr>
            </a:lvl8pPr>
            <a:lvl9pPr defTabSz="903288" fontAlgn="base">
              <a:spcBef>
                <a:spcPct val="0"/>
              </a:spcBef>
              <a:spcAft>
                <a:spcPct val="0"/>
              </a:spcAft>
              <a:defRPr>
                <a:solidFill>
                  <a:schemeClr val="tx1"/>
                </a:solidFill>
                <a:latin typeface="Arial" charset="0"/>
              </a:defRPr>
            </a:lvl9pPr>
          </a:lstStyle>
          <a:p>
            <a:pPr algn="just">
              <a:lnSpc>
                <a:spcPct val="120000"/>
              </a:lnSpc>
            </a:pPr>
            <a:r>
              <a:rPr lang="en-US" sz="1600">
                <a:solidFill>
                  <a:srgbClr val="0000CC"/>
                </a:solidFill>
              </a:rPr>
              <a:t>The main procedures of I&amp;C system normative regulation</a:t>
            </a:r>
            <a:r>
              <a:rPr lang="en-US" sz="1400"/>
              <a:t> </a:t>
            </a:r>
            <a:r>
              <a:rPr lang="en-US" sz="1600">
                <a:solidFill>
                  <a:srgbClr val="0000CC"/>
                </a:solidFill>
              </a:rPr>
              <a:t>are the independent verification and qualification of critical software</a:t>
            </a:r>
            <a:r>
              <a:rPr lang="en-US" sz="1400"/>
              <a:t>. One of </a:t>
            </a:r>
            <a:r>
              <a:rPr lang="en-US" sz="1600">
                <a:solidFill>
                  <a:srgbClr val="0000CC"/>
                </a:solidFill>
              </a:rPr>
              <a:t>the basic objectives of qualification</a:t>
            </a:r>
            <a:r>
              <a:rPr lang="en-US" sz="1400"/>
              <a:t> consists in </a:t>
            </a:r>
            <a:r>
              <a:rPr lang="en-US" sz="1600">
                <a:solidFill>
                  <a:srgbClr val="0000CC"/>
                </a:solidFill>
              </a:rPr>
              <a:t>the cost effective assessment of the risks</a:t>
            </a:r>
            <a:r>
              <a:rPr lang="en-US" sz="1400"/>
              <a:t> of system failure </a:t>
            </a:r>
            <a:r>
              <a:rPr lang="en-US" sz="1600">
                <a:solidFill>
                  <a:srgbClr val="0000CC"/>
                </a:solidFill>
              </a:rPr>
              <a:t>due to latent faults of critical software</a:t>
            </a:r>
            <a:r>
              <a:rPr lang="en-US" sz="1600"/>
              <a:t>.</a:t>
            </a:r>
            <a:r>
              <a:rPr lang="ru-RU" sz="1400"/>
              <a:t>  </a:t>
            </a:r>
          </a:p>
        </p:txBody>
      </p:sp>
      <p:sp>
        <p:nvSpPr>
          <p:cNvPr id="16408" name="Text Box 24"/>
          <p:cNvSpPr txBox="1">
            <a:spLocks noChangeArrowheads="1"/>
          </p:cNvSpPr>
          <p:nvPr/>
        </p:nvSpPr>
        <p:spPr bwMode="auto">
          <a:xfrm>
            <a:off x="220663" y="2843213"/>
            <a:ext cx="871220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lnSpc>
                <a:spcPct val="120000"/>
              </a:lnSpc>
            </a:pPr>
            <a:r>
              <a:rPr lang="en-US" sz="1600">
                <a:solidFill>
                  <a:srgbClr val="0000CC"/>
                </a:solidFill>
              </a:rPr>
              <a:t>Latent software faults</a:t>
            </a:r>
            <a:r>
              <a:rPr lang="en-US" sz="1400">
                <a:solidFill>
                  <a:schemeClr val="tx1"/>
                </a:solidFill>
              </a:rPr>
              <a:t> (not revealed on test stages) </a:t>
            </a:r>
            <a:r>
              <a:rPr lang="en-US" sz="1600">
                <a:solidFill>
                  <a:srgbClr val="0000CC"/>
                </a:solidFill>
              </a:rPr>
              <a:t>are the risk factors of system abnormal operation and emergency hazard. </a:t>
            </a:r>
            <a:r>
              <a:rPr lang="en-US" sz="1400">
                <a:solidFill>
                  <a:schemeClr val="tx1"/>
                </a:solidFill>
              </a:rPr>
              <a:t>That is why</a:t>
            </a:r>
            <a:r>
              <a:rPr lang="en-US" sz="1600">
                <a:solidFill>
                  <a:srgbClr val="0000CC"/>
                </a:solidFill>
              </a:rPr>
              <a:t> the quality of critical software is the important element of the normative regulation </a:t>
            </a:r>
            <a:r>
              <a:rPr lang="en-US" sz="1400">
                <a:solidFill>
                  <a:schemeClr val="tx1"/>
                </a:solidFill>
              </a:rPr>
              <a:t>determining dependability and safety of NPP I&amp;C systems.</a:t>
            </a:r>
            <a:endParaRPr lang="ru-RU" sz="1400">
              <a:solidFill>
                <a:schemeClr val="tx1"/>
              </a:solidFill>
            </a:endParaRPr>
          </a:p>
        </p:txBody>
      </p:sp>
      <p:sp>
        <p:nvSpPr>
          <p:cNvPr id="16409" name="Text Box 25"/>
          <p:cNvSpPr txBox="1">
            <a:spLocks noChangeArrowheads="1"/>
          </p:cNvSpPr>
          <p:nvPr/>
        </p:nvSpPr>
        <p:spPr bwMode="auto">
          <a:xfrm>
            <a:off x="0" y="190500"/>
            <a:ext cx="9107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rgbClr val="0000CC"/>
                </a:solidFill>
                <a:effectLst>
                  <a:outerShdw blurRad="38100" dist="38100" dir="2700000" algn="tl">
                    <a:srgbClr val="000000"/>
                  </a:outerShdw>
                </a:effectLst>
              </a:rPr>
              <a:t>Introduction </a:t>
            </a:r>
            <a:endParaRPr lang="ru-RU" sz="1600" b="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 grpId="0" nodeType="withEffect">
                                  <p:stCondLst>
                                    <p:cond delay="1000"/>
                                  </p:stCondLst>
                                  <p:childTnLst>
                                    <p:set>
                                      <p:cBhvr override="childStyle">
                                        <p:cTn id="6" dur="indefinite"/>
                                        <p:tgtEl>
                                          <p:spTgt spid="16409"/>
                                        </p:tgtEl>
                                        <p:attrNameLst>
                                          <p:attrName>style.color</p:attrName>
                                        </p:attrNameLst>
                                      </p:cBhvr>
                                      <p:to>
                                        <p:clrVal>
                                          <a:srgbClr val="0000CC"/>
                                        </p:clrVal>
                                      </p:to>
                                    </p:set>
                                  </p:childTnLst>
                                </p:cTn>
                              </p:par>
                              <p:par>
                                <p:cTn id="7" presetID="3" presetClass="emph" presetSubtype="1" grpId="0" nodeType="withEffect">
                                  <p:stCondLst>
                                    <p:cond delay="1000"/>
                                  </p:stCondLst>
                                  <p:childTnLst>
                                    <p:set>
                                      <p:cBhvr override="childStyle">
                                        <p:cTn id="8" dur="indefinite"/>
                                        <p:tgtEl>
                                          <p:spTgt spid="16408">
                                            <p:txEl>
                                              <p:pRg st="0" end="0"/>
                                            </p:txEl>
                                          </p:spTgt>
                                        </p:tgtEl>
                                        <p:attrNameLst>
                                          <p:attrName>style.color</p:attrName>
                                        </p:attrNameLst>
                                      </p:cBhvr>
                                      <p:to>
                                        <p:clrVal>
                                          <a:srgbClr val="0000CC"/>
                                        </p:clrVal>
                                      </p:to>
                                    </p:set>
                                  </p:childTnLst>
                                </p:cTn>
                              </p:par>
                              <p:par>
                                <p:cTn id="9" presetID="5" presetClass="emph" presetSubtype="1" grpId="1" nodeType="withEffect">
                                  <p:stCondLst>
                                    <p:cond delay="1000"/>
                                  </p:stCondLst>
                                  <p:childTnLst>
                                    <p:set>
                                      <p:cBhvr override="childStyle">
                                        <p:cTn id="10" dur="indefinite"/>
                                        <p:tgtEl>
                                          <p:spTgt spid="16408">
                                            <p:txEl>
                                              <p:pRg st="0" end="0"/>
                                            </p:txEl>
                                          </p:spTgt>
                                        </p:tgtEl>
                                        <p:attrNameLst>
                                          <p:attrName>style.fontStyle</p:attrName>
                                        </p:attrNameLst>
                                      </p:cBhvr>
                                      <p:to>
                                        <p:strVal val="normal"/>
                                      </p:to>
                                    </p:set>
                                    <p:set>
                                      <p:cBhvr override="childStyle">
                                        <p:cTn id="11" dur="indefinite"/>
                                        <p:tgtEl>
                                          <p:spTgt spid="16408">
                                            <p:txEl>
                                              <p:pRg st="0" end="0"/>
                                            </p:txEl>
                                          </p:spTgt>
                                        </p:tgtEl>
                                        <p:attrNameLst>
                                          <p:attrName>style.fontWeight</p:attrName>
                                        </p:attrNameLst>
                                      </p:cBhvr>
                                      <p:to>
                                        <p:strVal val="bold"/>
                                      </p:to>
                                    </p:set>
                                    <p:set>
                                      <p:cBhvr override="childStyle">
                                        <p:cTn id="12" dur="indefinite"/>
                                        <p:tgtEl>
                                          <p:spTgt spid="16408">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8" grpId="0" build="allAtOnce"/>
      <p:bldP spid="16408" grpId="1" build="allAtOnce"/>
      <p:bldP spid="164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5"/>
          <p:cNvSpPr>
            <a:spLocks noGrp="1"/>
          </p:cNvSpPr>
          <p:nvPr>
            <p:ph type="sldNum" sz="quarter" idx="12"/>
          </p:nvPr>
        </p:nvSpPr>
        <p:spPr/>
        <p:txBody>
          <a:bodyPr/>
          <a:lstStyle/>
          <a:p>
            <a:fld id="{979F438F-797C-44DD-81B4-200539636FC7}" type="slidenum">
              <a:rPr lang="ru-RU"/>
              <a:pPr/>
              <a:t>3</a:t>
            </a:fld>
            <a:endParaRPr lang="ru-RU"/>
          </a:p>
        </p:txBody>
      </p:sp>
      <p:sp>
        <p:nvSpPr>
          <p:cNvPr id="171010" name="Text Box 2"/>
          <p:cNvSpPr txBox="1">
            <a:spLocks noChangeArrowheads="1"/>
          </p:cNvSpPr>
          <p:nvPr/>
        </p:nvSpPr>
        <p:spPr bwMode="auto">
          <a:xfrm>
            <a:off x="1241425" y="1133475"/>
            <a:ext cx="6691313" cy="305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lnSpc>
                <a:spcPct val="110000"/>
              </a:lnSpc>
            </a:pPr>
            <a:r>
              <a:rPr lang="en-US" sz="1600">
                <a:solidFill>
                  <a:srgbClr val="0000CC"/>
                </a:solidFill>
              </a:rPr>
              <a:t>Development of methodology and tools for proven independent verification and validation of critical software is relative to the investigation program “Theoretical basis and engineering solution for cost-effective assessment of software-based I&amp;C systems” suggested IAEA.</a:t>
            </a:r>
          </a:p>
          <a:p>
            <a:pPr algn="just">
              <a:lnSpc>
                <a:spcPct val="120000"/>
              </a:lnSpc>
            </a:pPr>
            <a:endParaRPr lang="en-US" sz="1600">
              <a:solidFill>
                <a:srgbClr val="0000CC"/>
              </a:solidFill>
            </a:endParaRPr>
          </a:p>
          <a:p>
            <a:pPr algn="just">
              <a:lnSpc>
                <a:spcPct val="120000"/>
              </a:lnSpc>
            </a:pPr>
            <a:endParaRPr lang="en-US" sz="1600">
              <a:solidFill>
                <a:srgbClr val="0000CC"/>
              </a:solidFill>
            </a:endParaRPr>
          </a:p>
          <a:p>
            <a:endParaRPr lang="en-US" sz="1600">
              <a:solidFill>
                <a:srgbClr val="0000CC"/>
              </a:solidFill>
            </a:endParaRPr>
          </a:p>
          <a:p>
            <a:endParaRPr lang="en-US" sz="1600">
              <a:solidFill>
                <a:srgbClr val="0000CC"/>
              </a:solidFill>
            </a:endParaRPr>
          </a:p>
          <a:p>
            <a:pPr algn="just">
              <a:lnSpc>
                <a:spcPct val="130000"/>
              </a:lnSpc>
            </a:pPr>
            <a:r>
              <a:rPr lang="en-US" sz="1600">
                <a:solidFill>
                  <a:srgbClr val="0000CC"/>
                </a:solidFill>
              </a:rPr>
              <a:t>Intensive usage of the software in I&amp;C systems, important for NPP safety stipulate the urgency of the presented project.</a:t>
            </a:r>
            <a:endParaRPr lang="ru-RU" sz="1600">
              <a:solidFill>
                <a:srgbClr val="0000CC"/>
              </a:solidFill>
            </a:endParaRPr>
          </a:p>
        </p:txBody>
      </p:sp>
      <p:sp>
        <p:nvSpPr>
          <p:cNvPr id="171014" name="Text Box 6"/>
          <p:cNvSpPr txBox="1">
            <a:spLocks noChangeArrowheads="1"/>
          </p:cNvSpPr>
          <p:nvPr/>
        </p:nvSpPr>
        <p:spPr bwMode="auto">
          <a:xfrm>
            <a:off x="0" y="190500"/>
            <a:ext cx="9107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rgbClr val="0000CC"/>
                </a:solidFill>
                <a:effectLst>
                  <a:outerShdw blurRad="38100" dist="38100" dir="2700000" algn="tl">
                    <a:srgbClr val="000000"/>
                  </a:outerShdw>
                </a:effectLst>
              </a:rPr>
              <a:t>Introduction</a:t>
            </a:r>
            <a:r>
              <a:rPr lang="en-US" sz="1600">
                <a:solidFill>
                  <a:schemeClr val="tx1"/>
                </a:solidFill>
                <a:effectLst>
                  <a:outerShdw blurRad="38100" dist="38100" dir="2700000" algn="tl">
                    <a:srgbClr val="FFFFFF"/>
                  </a:outerShdw>
                </a:effectLst>
              </a:rPr>
              <a:t> (cont.)</a:t>
            </a:r>
            <a:endParaRPr lang="ru-RU" sz="1600" b="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 grpId="0" nodeType="withEffect">
                                  <p:stCondLst>
                                    <p:cond delay="1000"/>
                                  </p:stCondLst>
                                  <p:childTnLst>
                                    <p:set>
                                      <p:cBhvr override="childStyle">
                                        <p:cTn id="6" dur="indefinite"/>
                                        <p:tgtEl>
                                          <p:spTgt spid="171014"/>
                                        </p:tgtEl>
                                        <p:attrNameLst>
                                          <p:attrName>style.color</p:attrName>
                                        </p:attrNameLst>
                                      </p:cBhvr>
                                      <p:to>
                                        <p:clrVal>
                                          <a:srgbClr val="0000CC"/>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5"/>
          <p:cNvSpPr>
            <a:spLocks noGrp="1"/>
          </p:cNvSpPr>
          <p:nvPr>
            <p:ph type="sldNum" sz="quarter" idx="12"/>
          </p:nvPr>
        </p:nvSpPr>
        <p:spPr/>
        <p:txBody>
          <a:bodyPr/>
          <a:lstStyle/>
          <a:p>
            <a:fld id="{3168DB5B-9DDB-401C-BFFF-10AD3AAEC192}" type="slidenum">
              <a:rPr lang="ru-RU"/>
              <a:pPr/>
              <a:t>4</a:t>
            </a:fld>
            <a:endParaRPr lang="ru-RU"/>
          </a:p>
        </p:txBody>
      </p:sp>
      <p:sp>
        <p:nvSpPr>
          <p:cNvPr id="152578" name="Text Box 2"/>
          <p:cNvSpPr txBox="1">
            <a:spLocks noChangeArrowheads="1"/>
          </p:cNvSpPr>
          <p:nvPr/>
        </p:nvSpPr>
        <p:spPr bwMode="auto">
          <a:xfrm>
            <a:off x="296863" y="771525"/>
            <a:ext cx="8505825" cy="445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182563">
              <a:defRPr>
                <a:solidFill>
                  <a:schemeClr val="tx1"/>
                </a:solidFill>
                <a:latin typeface="Arial" charset="0"/>
              </a:defRPr>
            </a:lvl1pPr>
            <a:lvl2pPr marL="361950" indent="1588">
              <a:defRPr>
                <a:solidFill>
                  <a:schemeClr val="tx1"/>
                </a:solidFill>
                <a:latin typeface="Arial" charset="0"/>
              </a:defRPr>
            </a:lvl2pPr>
            <a:lvl3pPr marL="2049463" indent="-342900">
              <a:defRPr>
                <a:solidFill>
                  <a:schemeClr val="tx1"/>
                </a:solidFill>
                <a:latin typeface="Arial" charset="0"/>
              </a:defRPr>
            </a:lvl3pPr>
            <a:lvl4pPr marL="2571750" indent="-342900">
              <a:defRPr>
                <a:solidFill>
                  <a:schemeClr val="tx1"/>
                </a:solidFill>
                <a:latin typeface="Arial" charset="0"/>
              </a:defRPr>
            </a:lvl4pPr>
            <a:lvl5pPr marL="3094038" indent="-342900">
              <a:defRPr>
                <a:solidFill>
                  <a:schemeClr val="tx1"/>
                </a:solidFill>
                <a:latin typeface="Arial" charset="0"/>
              </a:defRPr>
            </a:lvl5pPr>
            <a:lvl6pPr marL="3551238" indent="-342900" fontAlgn="base">
              <a:spcBef>
                <a:spcPct val="0"/>
              </a:spcBef>
              <a:spcAft>
                <a:spcPct val="0"/>
              </a:spcAft>
              <a:defRPr>
                <a:solidFill>
                  <a:schemeClr val="tx1"/>
                </a:solidFill>
                <a:latin typeface="Arial" charset="0"/>
              </a:defRPr>
            </a:lvl6pPr>
            <a:lvl7pPr marL="4008438" indent="-342900" fontAlgn="base">
              <a:spcBef>
                <a:spcPct val="0"/>
              </a:spcBef>
              <a:spcAft>
                <a:spcPct val="0"/>
              </a:spcAft>
              <a:defRPr>
                <a:solidFill>
                  <a:schemeClr val="tx1"/>
                </a:solidFill>
                <a:latin typeface="Arial" charset="0"/>
              </a:defRPr>
            </a:lvl7pPr>
            <a:lvl8pPr marL="4465638" indent="-342900" fontAlgn="base">
              <a:spcBef>
                <a:spcPct val="0"/>
              </a:spcBef>
              <a:spcAft>
                <a:spcPct val="0"/>
              </a:spcAft>
              <a:defRPr>
                <a:solidFill>
                  <a:schemeClr val="tx1"/>
                </a:solidFill>
                <a:latin typeface="Arial" charset="0"/>
              </a:defRPr>
            </a:lvl8pPr>
            <a:lvl9pPr marL="4922838" indent="-342900" fontAlgn="base">
              <a:spcBef>
                <a:spcPct val="0"/>
              </a:spcBef>
              <a:spcAft>
                <a:spcPct val="0"/>
              </a:spcAft>
              <a:defRPr>
                <a:solidFill>
                  <a:schemeClr val="tx1"/>
                </a:solidFill>
                <a:latin typeface="Arial" charset="0"/>
              </a:defRPr>
            </a:lvl9pPr>
          </a:lstStyle>
          <a:p>
            <a:pPr lvl="1" algn="just">
              <a:lnSpc>
                <a:spcPct val="110000"/>
              </a:lnSpc>
              <a:buFont typeface="Times New Roman" pitchFamily="18" charset="0"/>
              <a:buNone/>
            </a:pPr>
            <a:r>
              <a:rPr lang="en-US" sz="1600">
                <a:solidFill>
                  <a:schemeClr val="hlink"/>
                </a:solidFill>
              </a:rPr>
              <a:t>The project purpose is the development of methodology and the tool environment,  </a:t>
            </a:r>
            <a:r>
              <a:rPr lang="en-US" sz="1600" b="0">
                <a:solidFill>
                  <a:schemeClr val="hlink"/>
                </a:solidFill>
              </a:rPr>
              <a:t>providing</a:t>
            </a:r>
            <a:r>
              <a:rPr lang="en-US" sz="1600">
                <a:solidFill>
                  <a:schemeClr val="hlink"/>
                </a:solidFill>
              </a:rPr>
              <a:t> trustworthiness of critical software qualification. </a:t>
            </a:r>
            <a:r>
              <a:rPr lang="en-US" sz="1600" b="0">
                <a:solidFill>
                  <a:schemeClr val="hlink"/>
                </a:solidFill>
              </a:rPr>
              <a:t>The aim of the project is the </a:t>
            </a:r>
            <a:r>
              <a:rPr lang="en-US" sz="1600">
                <a:solidFill>
                  <a:srgbClr val="0000CC"/>
                </a:solidFill>
              </a:rPr>
              <a:t>development of the advanced information technology of proven (demonstrative) independent verification and forecasting of software latent faults for critical I&amp;C systems related to NPP safety.</a:t>
            </a:r>
          </a:p>
          <a:p>
            <a:pPr lvl="1" algn="just">
              <a:lnSpc>
                <a:spcPct val="110000"/>
              </a:lnSpc>
              <a:buFont typeface="Times New Roman" pitchFamily="18" charset="0"/>
              <a:buNone/>
            </a:pPr>
            <a:endParaRPr lang="en-US" sz="1600" b="0">
              <a:solidFill>
                <a:schemeClr val="hlink"/>
              </a:solidFill>
            </a:endParaRPr>
          </a:p>
          <a:p>
            <a:pPr lvl="1" algn="just">
              <a:lnSpc>
                <a:spcPct val="110000"/>
              </a:lnSpc>
              <a:buFont typeface="Times New Roman" pitchFamily="18" charset="0"/>
              <a:buNone/>
            </a:pPr>
            <a:endParaRPr lang="en-US" sz="1600" b="0">
              <a:solidFill>
                <a:schemeClr val="hlink"/>
              </a:solidFill>
              <a:cs typeface="Times New Roman" pitchFamily="18" charset="0"/>
            </a:endParaRPr>
          </a:p>
          <a:p>
            <a:pPr lvl="1" algn="just">
              <a:lnSpc>
                <a:spcPct val="110000"/>
              </a:lnSpc>
              <a:buFont typeface="Times New Roman" pitchFamily="18" charset="0"/>
              <a:buNone/>
            </a:pPr>
            <a:r>
              <a:rPr lang="en-US" sz="1600" b="0">
                <a:solidFill>
                  <a:schemeClr val="hlink"/>
                </a:solidFill>
                <a:cs typeface="Times New Roman" pitchFamily="18" charset="0"/>
              </a:rPr>
              <a:t>The </a:t>
            </a:r>
            <a:r>
              <a:rPr lang="en-US" sz="1600">
                <a:solidFill>
                  <a:srgbClr val="0000CC"/>
                </a:solidFill>
                <a:cs typeface="Times New Roman" pitchFamily="18" charset="0"/>
              </a:rPr>
              <a:t>main tasks</a:t>
            </a:r>
            <a:r>
              <a:rPr lang="en-US" sz="1600" b="0">
                <a:solidFill>
                  <a:schemeClr val="hlink"/>
                </a:solidFill>
                <a:cs typeface="Times New Roman" pitchFamily="18" charset="0"/>
              </a:rPr>
              <a:t> are:</a:t>
            </a:r>
          </a:p>
          <a:p>
            <a:pPr lvl="1" algn="just">
              <a:lnSpc>
                <a:spcPct val="110000"/>
              </a:lnSpc>
              <a:buFont typeface="Times New Roman" pitchFamily="18" charset="0"/>
              <a:buBlip>
                <a:blip r:embed="rId3"/>
              </a:buBlip>
            </a:pPr>
            <a:r>
              <a:rPr lang="en-US" sz="1600" b="0">
                <a:solidFill>
                  <a:schemeClr val="hlink"/>
                </a:solidFill>
                <a:cs typeface="Times New Roman" pitchFamily="18" charset="0"/>
              </a:rPr>
              <a:t> </a:t>
            </a:r>
            <a:r>
              <a:rPr lang="en-US" sz="1600">
                <a:solidFill>
                  <a:srgbClr val="0000CC"/>
                </a:solidFill>
                <a:cs typeface="Times New Roman" pitchFamily="18" charset="0"/>
              </a:rPr>
              <a:t>forecasting of the software latent faults;</a:t>
            </a:r>
          </a:p>
          <a:p>
            <a:pPr lvl="1" algn="just">
              <a:lnSpc>
                <a:spcPct val="110000"/>
              </a:lnSpc>
              <a:buFont typeface="Times New Roman" pitchFamily="18" charset="0"/>
              <a:buBlip>
                <a:blip r:embed="rId3"/>
              </a:buBlip>
            </a:pPr>
            <a:r>
              <a:rPr lang="en-US" sz="1600">
                <a:solidFill>
                  <a:srgbClr val="0000CC"/>
                </a:solidFill>
                <a:cs typeface="Times New Roman" pitchFamily="18" charset="0"/>
              </a:rPr>
              <a:t> estimation of the test coverage completeness;</a:t>
            </a:r>
          </a:p>
          <a:p>
            <a:pPr lvl="1" algn="just">
              <a:lnSpc>
                <a:spcPct val="110000"/>
              </a:lnSpc>
              <a:buFont typeface="Times New Roman" pitchFamily="18" charset="0"/>
              <a:buBlip>
                <a:blip r:embed="rId3"/>
              </a:buBlip>
            </a:pPr>
            <a:r>
              <a:rPr lang="en-US" sz="1600">
                <a:solidFill>
                  <a:srgbClr val="0000CC"/>
                </a:solidFill>
                <a:cs typeface="Times New Roman" pitchFamily="18" charset="0"/>
              </a:rPr>
              <a:t> cost-effective management</a:t>
            </a:r>
            <a:r>
              <a:rPr lang="en-US" sz="1600" b="0">
                <a:solidFill>
                  <a:schemeClr val="hlink"/>
                </a:solidFill>
                <a:cs typeface="Times New Roman" pitchFamily="18" charset="0"/>
              </a:rPr>
              <a:t> (achievement of the required level of uncertainty of the estimation at the minimal resource inputs)</a:t>
            </a:r>
            <a:r>
              <a:rPr lang="en-US" sz="1600" b="0">
                <a:solidFill>
                  <a:schemeClr val="hlink"/>
                </a:solidFill>
              </a:rPr>
              <a:t> </a:t>
            </a:r>
          </a:p>
          <a:p>
            <a:pPr lvl="1" algn="just">
              <a:lnSpc>
                <a:spcPct val="110000"/>
              </a:lnSpc>
              <a:buFont typeface="Times New Roman" pitchFamily="18" charset="0"/>
              <a:buBlip>
                <a:blip r:embed="rId3"/>
              </a:buBlip>
            </a:pPr>
            <a:endParaRPr lang="en-US" sz="1600" b="0">
              <a:solidFill>
                <a:schemeClr val="hlink"/>
              </a:solidFill>
            </a:endParaRPr>
          </a:p>
          <a:p>
            <a:pPr lvl="1" algn="just">
              <a:lnSpc>
                <a:spcPct val="110000"/>
              </a:lnSpc>
              <a:buFont typeface="Times New Roman" pitchFamily="18" charset="0"/>
              <a:buNone/>
            </a:pPr>
            <a:r>
              <a:rPr lang="en-US" sz="1400" b="0">
                <a:solidFill>
                  <a:schemeClr val="hlink"/>
                </a:solidFill>
              </a:rPr>
              <a:t>The results of project are intended for the application by relevant organizations at the development, certification, qualification and normative regulation (licensing activity) of the software for critical I&amp;C systems related to the safety of NPP</a:t>
            </a:r>
            <a:r>
              <a:rPr lang="ru-RU" sz="1400">
                <a:solidFill>
                  <a:schemeClr val="hlink"/>
                </a:solidFill>
              </a:rPr>
              <a:t> </a:t>
            </a:r>
            <a:endParaRPr lang="ru-RU" sz="1400" b="0">
              <a:solidFill>
                <a:schemeClr val="hlink"/>
              </a:solidFill>
            </a:endParaRPr>
          </a:p>
          <a:p>
            <a:pPr lvl="1" algn="just">
              <a:lnSpc>
                <a:spcPct val="110000"/>
              </a:lnSpc>
              <a:buFont typeface="Times New Roman" pitchFamily="18" charset="0"/>
              <a:buNone/>
            </a:pPr>
            <a:r>
              <a:rPr lang="ru-RU" sz="1600">
                <a:solidFill>
                  <a:schemeClr val="hlink"/>
                </a:solidFill>
              </a:rPr>
              <a:t> </a:t>
            </a:r>
            <a:endParaRPr lang="en-US" sz="1600">
              <a:solidFill>
                <a:schemeClr val="hlink"/>
              </a:solidFill>
            </a:endParaRPr>
          </a:p>
        </p:txBody>
      </p:sp>
      <p:sp>
        <p:nvSpPr>
          <p:cNvPr id="152579" name="Text Box 3"/>
          <p:cNvSpPr txBox="1">
            <a:spLocks noChangeArrowheads="1"/>
          </p:cNvSpPr>
          <p:nvPr/>
        </p:nvSpPr>
        <p:spPr bwMode="auto">
          <a:xfrm>
            <a:off x="0" y="190500"/>
            <a:ext cx="9107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rgbClr val="0000CC"/>
                </a:solidFill>
                <a:effectLst>
                  <a:outerShdw blurRad="38100" dist="38100" dir="2700000" algn="tl">
                    <a:srgbClr val="000000"/>
                  </a:outerShdw>
                </a:effectLst>
                <a:cs typeface="Times New Roman" pitchFamily="18" charset="0"/>
              </a:rPr>
              <a:t>The project purpose</a:t>
            </a:r>
            <a:endParaRPr lang="ru-RU" sz="1600">
              <a:solidFill>
                <a:srgbClr val="0000CC"/>
              </a:solidFill>
              <a:effectLst>
                <a:outerShdw blurRad="38100" dist="38100" dir="2700000" algn="tl">
                  <a:srgbClr val="000000"/>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 grpId="0" nodeType="withEffect">
                                  <p:stCondLst>
                                    <p:cond delay="1000"/>
                                  </p:stCondLst>
                                  <p:childTnLst>
                                    <p:set>
                                      <p:cBhvr override="childStyle">
                                        <p:cTn id="6" dur="indefinite"/>
                                        <p:tgtEl>
                                          <p:spTgt spid="152579"/>
                                        </p:tgtEl>
                                        <p:attrNameLst>
                                          <p:attrName>style.color</p:attrName>
                                        </p:attrNameLst>
                                      </p:cBhvr>
                                      <p:to>
                                        <p:clrVal>
                                          <a:srgbClr val="0000CC"/>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5" name="Foliennummernplatzhalter 5"/>
          <p:cNvSpPr>
            <a:spLocks noGrp="1"/>
          </p:cNvSpPr>
          <p:nvPr>
            <p:ph type="sldNum" sz="quarter" idx="12"/>
          </p:nvPr>
        </p:nvSpPr>
        <p:spPr/>
        <p:txBody>
          <a:bodyPr/>
          <a:lstStyle/>
          <a:p>
            <a:fld id="{79A3449D-4426-46C7-9617-121BE1A7A187}" type="slidenum">
              <a:rPr lang="ru-RU"/>
              <a:pPr/>
              <a:t>5</a:t>
            </a:fld>
            <a:endParaRPr lang="ru-RU"/>
          </a:p>
        </p:txBody>
      </p:sp>
      <p:sp>
        <p:nvSpPr>
          <p:cNvPr id="169986" name="Rectangle 2"/>
          <p:cNvSpPr>
            <a:spLocks noGrp="1" noRot="1" noChangeArrowheads="1"/>
          </p:cNvSpPr>
          <p:nvPr>
            <p:ph type="title"/>
          </p:nvPr>
        </p:nvSpPr>
        <p:spPr>
          <a:xfrm>
            <a:off x="457200" y="274638"/>
            <a:ext cx="8229600" cy="409575"/>
          </a:xfrm>
        </p:spPr>
        <p:txBody>
          <a:bodyPr/>
          <a:lstStyle/>
          <a:p>
            <a:r>
              <a:rPr lang="en-US">
                <a:solidFill>
                  <a:srgbClr val="000000"/>
                </a:solidFill>
                <a:effectLst>
                  <a:outerShdw blurRad="38100" dist="38100" dir="2700000" algn="tl">
                    <a:srgbClr val="FFFFFF"/>
                  </a:outerShdw>
                </a:effectLst>
              </a:rPr>
              <a:t>The concept</a:t>
            </a:r>
            <a:endParaRPr lang="ru-RU">
              <a:solidFill>
                <a:srgbClr val="000000"/>
              </a:solidFill>
              <a:effectLst>
                <a:outerShdw blurRad="38100" dist="38100" dir="2700000" algn="tl">
                  <a:srgbClr val="FFFFFF"/>
                </a:outerShdw>
              </a:effectLst>
            </a:endParaRPr>
          </a:p>
        </p:txBody>
      </p:sp>
      <p:sp>
        <p:nvSpPr>
          <p:cNvPr id="169989" name="Text Box 5"/>
          <p:cNvSpPr txBox="1">
            <a:spLocks noChangeArrowheads="1"/>
          </p:cNvSpPr>
          <p:nvPr/>
        </p:nvSpPr>
        <p:spPr bwMode="auto">
          <a:xfrm>
            <a:off x="457200" y="819150"/>
            <a:ext cx="8075613" cy="544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6075" indent="-342900">
              <a:defRPr>
                <a:solidFill>
                  <a:schemeClr val="tx1"/>
                </a:solidFill>
                <a:latin typeface="Arial" charset="0"/>
              </a:defRPr>
            </a:lvl1pPr>
            <a:lvl2pPr marL="355600" indent="274638">
              <a:defRPr>
                <a:solidFill>
                  <a:schemeClr val="tx1"/>
                </a:solidFill>
                <a:latin typeface="Arial" charset="0"/>
              </a:defRPr>
            </a:lvl2pPr>
            <a:lvl3pPr marL="1417638" indent="-342900">
              <a:defRPr>
                <a:solidFill>
                  <a:schemeClr val="tx1"/>
                </a:solidFill>
                <a:latin typeface="Arial" charset="0"/>
              </a:defRPr>
            </a:lvl3pPr>
            <a:lvl4pPr marL="1939925" indent="-342900">
              <a:defRPr>
                <a:solidFill>
                  <a:schemeClr val="tx1"/>
                </a:solidFill>
                <a:latin typeface="Arial" charset="0"/>
              </a:defRPr>
            </a:lvl4pPr>
            <a:lvl5pPr marL="2462213" indent="-342900">
              <a:defRPr>
                <a:solidFill>
                  <a:schemeClr val="tx1"/>
                </a:solidFill>
                <a:latin typeface="Arial" charset="0"/>
              </a:defRPr>
            </a:lvl5pPr>
            <a:lvl6pPr marL="2919413" indent="-342900" fontAlgn="base">
              <a:spcBef>
                <a:spcPct val="0"/>
              </a:spcBef>
              <a:spcAft>
                <a:spcPct val="0"/>
              </a:spcAft>
              <a:defRPr>
                <a:solidFill>
                  <a:schemeClr val="tx1"/>
                </a:solidFill>
                <a:latin typeface="Arial" charset="0"/>
              </a:defRPr>
            </a:lvl6pPr>
            <a:lvl7pPr marL="3376613" indent="-342900" fontAlgn="base">
              <a:spcBef>
                <a:spcPct val="0"/>
              </a:spcBef>
              <a:spcAft>
                <a:spcPct val="0"/>
              </a:spcAft>
              <a:defRPr>
                <a:solidFill>
                  <a:schemeClr val="tx1"/>
                </a:solidFill>
                <a:latin typeface="Arial" charset="0"/>
              </a:defRPr>
            </a:lvl7pPr>
            <a:lvl8pPr marL="3833813" indent="-342900" fontAlgn="base">
              <a:spcBef>
                <a:spcPct val="0"/>
              </a:spcBef>
              <a:spcAft>
                <a:spcPct val="0"/>
              </a:spcAft>
              <a:defRPr>
                <a:solidFill>
                  <a:schemeClr val="tx1"/>
                </a:solidFill>
                <a:latin typeface="Arial" charset="0"/>
              </a:defRPr>
            </a:lvl8pPr>
            <a:lvl9pPr marL="4291013" indent="-342900" fontAlgn="base">
              <a:spcBef>
                <a:spcPct val="0"/>
              </a:spcBef>
              <a:spcAft>
                <a:spcPct val="0"/>
              </a:spcAft>
              <a:defRPr>
                <a:solidFill>
                  <a:schemeClr val="tx1"/>
                </a:solidFill>
                <a:latin typeface="Arial" charset="0"/>
              </a:defRPr>
            </a:lvl9pPr>
          </a:lstStyle>
          <a:p>
            <a:pPr lvl="1"/>
            <a:r>
              <a:rPr lang="en-US" sz="1600">
                <a:solidFill>
                  <a:srgbClr val="0000CC"/>
                </a:solidFill>
              </a:rPr>
              <a:t>The concept of the project</a:t>
            </a:r>
            <a:r>
              <a:rPr lang="en-US" sz="1600">
                <a:solidFill>
                  <a:schemeClr val="hlink"/>
                </a:solidFill>
              </a:rPr>
              <a:t> </a:t>
            </a:r>
            <a:r>
              <a:rPr lang="en-US" sz="1400">
                <a:solidFill>
                  <a:schemeClr val="hlink"/>
                </a:solidFill>
              </a:rPr>
              <a:t>consists in realization of the following key statements:</a:t>
            </a:r>
          </a:p>
          <a:p>
            <a:pPr lvl="1">
              <a:spcBef>
                <a:spcPct val="45000"/>
              </a:spcBef>
              <a:buFontTx/>
              <a:buAutoNum type="arabicPeriod"/>
            </a:pPr>
            <a:r>
              <a:rPr lang="en-US" sz="1600">
                <a:solidFill>
                  <a:srgbClr val="0000CC"/>
                </a:solidFill>
              </a:rPr>
              <a:t>Use of methodology of source software static analysis</a:t>
            </a:r>
            <a:r>
              <a:rPr lang="en-US" sz="1600">
                <a:solidFill>
                  <a:schemeClr val="hlink"/>
                </a:solidFill>
              </a:rPr>
              <a:t> as platforms of proven independent verification and forecasting of latent faults.</a:t>
            </a:r>
          </a:p>
          <a:p>
            <a:pPr lvl="1">
              <a:spcBef>
                <a:spcPct val="45000"/>
              </a:spcBef>
              <a:buFontTx/>
              <a:buAutoNum type="arabicPeriod"/>
            </a:pPr>
            <a:endParaRPr lang="en-US" sz="1600">
              <a:solidFill>
                <a:schemeClr val="hlink"/>
              </a:solidFill>
            </a:endParaRPr>
          </a:p>
          <a:p>
            <a:pPr lvl="1">
              <a:spcBef>
                <a:spcPct val="45000"/>
              </a:spcBef>
              <a:buFontTx/>
              <a:buAutoNum type="arabicPeriod"/>
            </a:pPr>
            <a:r>
              <a:rPr lang="en-US" sz="1600">
                <a:solidFill>
                  <a:schemeClr val="hlink"/>
                </a:solidFill>
              </a:rPr>
              <a:t>Use of the </a:t>
            </a:r>
            <a:r>
              <a:rPr lang="en-US" sz="1600">
                <a:solidFill>
                  <a:srgbClr val="0000CC"/>
                </a:solidFill>
              </a:rPr>
              <a:t>model-checking approach</a:t>
            </a:r>
            <a:r>
              <a:rPr lang="en-US" sz="1600">
                <a:solidFill>
                  <a:schemeClr val="hlink"/>
                </a:solidFill>
              </a:rPr>
              <a:t> for diverse invariant-based measurement and an estimation of critical software quality.</a:t>
            </a:r>
          </a:p>
          <a:p>
            <a:pPr lvl="1">
              <a:spcBef>
                <a:spcPct val="45000"/>
              </a:spcBef>
              <a:buFontTx/>
              <a:buAutoNum type="arabicPeriod"/>
            </a:pPr>
            <a:endParaRPr lang="en-US" sz="1600">
              <a:solidFill>
                <a:schemeClr val="hlink"/>
              </a:solidFill>
            </a:endParaRPr>
          </a:p>
          <a:p>
            <a:pPr lvl="1">
              <a:spcBef>
                <a:spcPct val="45000"/>
              </a:spcBef>
              <a:buFontTx/>
              <a:buAutoNum type="arabicPeriod"/>
            </a:pPr>
            <a:r>
              <a:rPr lang="en-US" sz="1600">
                <a:solidFill>
                  <a:srgbClr val="0000CC"/>
                </a:solidFill>
              </a:rPr>
              <a:t>Formal verification</a:t>
            </a:r>
            <a:r>
              <a:rPr lang="en-US" sz="1600">
                <a:solidFill>
                  <a:schemeClr val="hlink"/>
                </a:solidFill>
              </a:rPr>
              <a:t> of critical software with use of constancy (persistence) criterion </a:t>
            </a:r>
            <a:r>
              <a:rPr lang="en-US" sz="1600">
                <a:solidFill>
                  <a:srgbClr val="0000CC"/>
                </a:solidFill>
              </a:rPr>
              <a:t>of invariants for all possible cases of use</a:t>
            </a:r>
            <a:r>
              <a:rPr lang="en-US" sz="1400">
                <a:solidFill>
                  <a:schemeClr val="hlink"/>
                </a:solidFill>
              </a:rPr>
              <a:t>, defined by the specification.</a:t>
            </a:r>
          </a:p>
          <a:p>
            <a:pPr lvl="1">
              <a:spcBef>
                <a:spcPct val="45000"/>
              </a:spcBef>
              <a:buFontTx/>
              <a:buAutoNum type="arabicPeriod"/>
            </a:pPr>
            <a:endParaRPr lang="en-US" sz="1400">
              <a:solidFill>
                <a:schemeClr val="hlink"/>
              </a:solidFill>
            </a:endParaRPr>
          </a:p>
          <a:p>
            <a:pPr lvl="1">
              <a:spcBef>
                <a:spcPct val="45000"/>
              </a:spcBef>
              <a:buFontTx/>
              <a:buAutoNum type="arabicPeriod"/>
            </a:pPr>
            <a:r>
              <a:rPr lang="en-US" sz="1600">
                <a:solidFill>
                  <a:srgbClr val="0000CC"/>
                </a:solidFill>
              </a:rPr>
              <a:t>Experimental calibration</a:t>
            </a:r>
            <a:r>
              <a:rPr lang="en-US" sz="1600">
                <a:solidFill>
                  <a:schemeClr val="hlink"/>
                </a:solidFill>
              </a:rPr>
              <a:t> using the method of test faults injection for the assessment </a:t>
            </a:r>
            <a:r>
              <a:rPr lang="en-US" sz="1600">
                <a:solidFill>
                  <a:srgbClr val="0000CC"/>
                </a:solidFill>
              </a:rPr>
              <a:t>of the sensitivity and the variety degree</a:t>
            </a:r>
            <a:r>
              <a:rPr lang="en-US" sz="1600">
                <a:solidFill>
                  <a:schemeClr val="hlink"/>
                </a:solidFill>
              </a:rPr>
              <a:t> of invariant-based models of source software </a:t>
            </a:r>
            <a:r>
              <a:rPr lang="en-US" sz="1600">
                <a:solidFill>
                  <a:srgbClr val="0000CC"/>
                </a:solidFill>
              </a:rPr>
              <a:t>for a quantitative estimation of latent faults probability.</a:t>
            </a:r>
          </a:p>
          <a:p>
            <a:pPr lvl="1">
              <a:spcBef>
                <a:spcPct val="45000"/>
              </a:spcBef>
              <a:buFontTx/>
              <a:buAutoNum type="arabicPeriod"/>
            </a:pPr>
            <a:endParaRPr lang="en-US" sz="1600">
              <a:solidFill>
                <a:srgbClr val="0000CC"/>
              </a:solidFill>
            </a:endParaRPr>
          </a:p>
          <a:p>
            <a:pPr lvl="1">
              <a:spcBef>
                <a:spcPct val="45000"/>
              </a:spcBef>
              <a:buFontTx/>
              <a:buAutoNum type="arabicPeriod"/>
            </a:pPr>
            <a:r>
              <a:rPr lang="en-US" sz="1600">
                <a:solidFill>
                  <a:schemeClr val="hlink"/>
                </a:solidFill>
              </a:rPr>
              <a:t>Use of the method of a </a:t>
            </a:r>
            <a:r>
              <a:rPr lang="en-US" sz="1600">
                <a:solidFill>
                  <a:srgbClr val="0000CC"/>
                </a:solidFill>
              </a:rPr>
              <a:t>"drop" injection</a:t>
            </a:r>
            <a:r>
              <a:rPr lang="en-US" sz="1600">
                <a:solidFill>
                  <a:schemeClr val="hlink"/>
                </a:solidFill>
              </a:rPr>
              <a:t> of test faults at calibration </a:t>
            </a:r>
            <a:r>
              <a:rPr lang="en-US" sz="1600">
                <a:solidFill>
                  <a:srgbClr val="0000CC"/>
                </a:solidFill>
              </a:rPr>
              <a:t>for exception of errors due to "interference - mutation"</a:t>
            </a:r>
            <a:r>
              <a:rPr lang="en-US" sz="1600">
                <a:solidFill>
                  <a:schemeClr val="hlink"/>
                </a:solidFill>
              </a:rPr>
              <a:t> effect on the address field of source software.</a:t>
            </a:r>
            <a:r>
              <a:rPr lang="ru-RU" sz="1600">
                <a:solidFill>
                  <a:schemeClr val="hlink"/>
                </a:solidFill>
              </a:rPr>
              <a:t> </a:t>
            </a:r>
            <a:endParaRPr lang="en-US" sz="1600">
              <a:solidFill>
                <a:schemeClr val="hlink"/>
              </a:solidFill>
            </a:endParaRPr>
          </a:p>
          <a:p>
            <a:pPr lvl="1">
              <a:spcBef>
                <a:spcPct val="45000"/>
              </a:spcBef>
              <a:buFontTx/>
              <a:buAutoNum type="arabicPeriod"/>
            </a:pPr>
            <a:endParaRPr lang="en-US" sz="1600">
              <a:solidFill>
                <a:schemeClr val="hlink"/>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4"/>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4" name="Foliennummernplatzhalter 5"/>
          <p:cNvSpPr>
            <a:spLocks noGrp="1"/>
          </p:cNvSpPr>
          <p:nvPr>
            <p:ph type="sldNum" sz="quarter" idx="12"/>
          </p:nvPr>
        </p:nvSpPr>
        <p:spPr/>
        <p:txBody>
          <a:bodyPr/>
          <a:lstStyle/>
          <a:p>
            <a:fld id="{41D50633-4FDF-4A74-B305-8296D39D3ED3}" type="slidenum">
              <a:rPr lang="ru-RU"/>
              <a:pPr/>
              <a:t>6</a:t>
            </a:fld>
            <a:endParaRPr lang="ru-RU"/>
          </a:p>
        </p:txBody>
      </p:sp>
      <p:sp>
        <p:nvSpPr>
          <p:cNvPr id="177155" name="Rectangle 3"/>
          <p:cNvSpPr>
            <a:spLocks noGrp="1" noChangeArrowheads="1"/>
          </p:cNvSpPr>
          <p:nvPr>
            <p:ph type="body" idx="1"/>
          </p:nvPr>
        </p:nvSpPr>
        <p:spPr>
          <a:xfrm>
            <a:off x="457200" y="1042988"/>
            <a:ext cx="8229600" cy="5083175"/>
          </a:xfrm>
        </p:spPr>
        <p:txBody>
          <a:bodyPr/>
          <a:lstStyle/>
          <a:p>
            <a:pPr>
              <a:buFont typeface="Wingdings" pitchFamily="2" charset="2"/>
              <a:buNone/>
            </a:pPr>
            <a:r>
              <a:rPr lang="en-US" sz="1800">
                <a:solidFill>
                  <a:schemeClr val="hlink"/>
                </a:solidFill>
              </a:rPr>
              <a:t>The theoretical basis of proposed technology</a:t>
            </a:r>
            <a:r>
              <a:rPr lang="en-US" sz="1600">
                <a:solidFill>
                  <a:schemeClr val="hlink"/>
                </a:solidFill>
              </a:rPr>
              <a:t> is presented by set of mathematical models, including:</a:t>
            </a:r>
          </a:p>
          <a:p>
            <a:pPr>
              <a:buFont typeface="Wingdings" pitchFamily="2" charset="2"/>
              <a:buNone/>
            </a:pPr>
            <a:endParaRPr lang="en-US" sz="1600">
              <a:solidFill>
                <a:schemeClr val="hlink"/>
              </a:solidFill>
            </a:endParaRPr>
          </a:p>
          <a:p>
            <a:pPr>
              <a:spcAft>
                <a:spcPct val="45000"/>
              </a:spcAft>
            </a:pPr>
            <a:r>
              <a:rPr lang="en-US" sz="1600">
                <a:solidFill>
                  <a:srgbClr val="0000CC"/>
                </a:solidFill>
              </a:rPr>
              <a:t>Functional model of scenario</a:t>
            </a:r>
          </a:p>
          <a:p>
            <a:pPr>
              <a:spcAft>
                <a:spcPct val="45000"/>
              </a:spcAft>
            </a:pPr>
            <a:r>
              <a:rPr lang="en-US" sz="1600">
                <a:solidFill>
                  <a:srgbClr val="0000CC"/>
                </a:solidFill>
              </a:rPr>
              <a:t>Assessment model of software residual faults for the composition of diverse invariants measurement methods</a:t>
            </a:r>
            <a:endParaRPr lang="en-US">
              <a:solidFill>
                <a:srgbClr val="0000CC"/>
              </a:solidFill>
            </a:endParaRPr>
          </a:p>
          <a:p>
            <a:pPr>
              <a:spcAft>
                <a:spcPct val="45000"/>
              </a:spcAft>
            </a:pPr>
            <a:r>
              <a:rPr lang="en-US" sz="1600">
                <a:solidFill>
                  <a:srgbClr val="0000CC"/>
                </a:solidFill>
              </a:rPr>
              <a:t>Model of experimental calibration of sensitivity and degree diversity of invariant measurement methods</a:t>
            </a:r>
            <a:r>
              <a:rPr lang="en-US">
                <a:solidFill>
                  <a:srgbClr val="0000CC"/>
                </a:solidFill>
              </a:rPr>
              <a:t> </a:t>
            </a:r>
            <a:r>
              <a:rPr lang="en-US">
                <a:effectLst>
                  <a:outerShdw blurRad="38100" dist="38100" dir="2700000" algn="tl">
                    <a:srgbClr val="FFFFFF"/>
                  </a:outerShdw>
                </a:effectLst>
              </a:rPr>
              <a:t>on the basis of the  test  faults drop injection.</a:t>
            </a:r>
            <a:endParaRPr lang="en-US"/>
          </a:p>
          <a:p>
            <a:endParaRPr lang="ru-RU"/>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ußzeilenplatzhalter 3"/>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33" name="Foliennummernplatzhalter 4"/>
          <p:cNvSpPr>
            <a:spLocks noGrp="1"/>
          </p:cNvSpPr>
          <p:nvPr>
            <p:ph type="sldNum" sz="quarter" idx="12"/>
          </p:nvPr>
        </p:nvSpPr>
        <p:spPr/>
        <p:txBody>
          <a:bodyPr/>
          <a:lstStyle/>
          <a:p>
            <a:fld id="{78797996-6757-4B76-B7ED-8149D39FC1AA}" type="slidenum">
              <a:rPr lang="ru-RU"/>
              <a:pPr/>
              <a:t>7</a:t>
            </a:fld>
            <a:endParaRPr lang="ru-RU"/>
          </a:p>
        </p:txBody>
      </p:sp>
      <p:sp>
        <p:nvSpPr>
          <p:cNvPr id="98306" name="Rectangle 2"/>
          <p:cNvSpPr>
            <a:spLocks noChangeArrowheads="1"/>
          </p:cNvSpPr>
          <p:nvPr/>
        </p:nvSpPr>
        <p:spPr bwMode="auto">
          <a:xfrm>
            <a:off x="0" y="3105150"/>
            <a:ext cx="88931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600" b="0">
              <a:solidFill>
                <a:schemeClr val="tx2"/>
              </a:solidFill>
              <a:effectLst>
                <a:outerShdw blurRad="38100" dist="38100" dir="2700000" algn="tl">
                  <a:srgbClr val="000000"/>
                </a:outerShdw>
              </a:effectLst>
              <a:latin typeface="Times New Roman" pitchFamily="18" charset="0"/>
            </a:endParaRPr>
          </a:p>
        </p:txBody>
      </p:sp>
      <p:sp>
        <p:nvSpPr>
          <p:cNvPr id="98334" name="Rectangle 30"/>
          <p:cNvSpPr>
            <a:spLocks noGrp="1" noRot="1" noChangeArrowheads="1"/>
          </p:cNvSpPr>
          <p:nvPr>
            <p:ph type="title"/>
          </p:nvPr>
        </p:nvSpPr>
        <p:spPr>
          <a:xfrm>
            <a:off x="23813" y="233363"/>
            <a:ext cx="9072562" cy="468312"/>
          </a:xfrm>
          <a:noFill/>
          <a:ln/>
        </p:spPr>
        <p:txBody>
          <a:bodyPr/>
          <a:lstStyle/>
          <a:p>
            <a:r>
              <a:rPr lang="en-US">
                <a:solidFill>
                  <a:schemeClr val="tx1"/>
                </a:solidFill>
                <a:effectLst>
                  <a:outerShdw blurRad="38100" dist="38100" dir="2700000" algn="tl">
                    <a:srgbClr val="FFFFFF"/>
                  </a:outerShdw>
                </a:effectLst>
              </a:rPr>
              <a:t>Proven technology of independent verification:</a:t>
            </a:r>
            <a:r>
              <a:rPr lang="ru-RU">
                <a:solidFill>
                  <a:schemeClr val="tx1"/>
                </a:solidFill>
                <a:effectLst>
                  <a:outerShdw blurRad="38100" dist="38100" dir="2700000" algn="tl">
                    <a:srgbClr val="FFFFFF"/>
                  </a:outerShdw>
                </a:effectLst>
              </a:rPr>
              <a:t> </a:t>
            </a:r>
            <a:r>
              <a:rPr lang="en-US">
                <a:solidFill>
                  <a:schemeClr val="tx1"/>
                </a:solidFill>
                <a:effectLst>
                  <a:outerShdw blurRad="38100" dist="38100" dir="2700000" algn="tl">
                    <a:srgbClr val="FFFFFF"/>
                  </a:outerShdw>
                </a:effectLst>
              </a:rPr>
              <a:t>Functional IDEF0 model</a:t>
            </a:r>
            <a:r>
              <a:rPr lang="ru-RU">
                <a:solidFill>
                  <a:schemeClr val="tx1"/>
                </a:solidFill>
                <a:effectLst>
                  <a:outerShdw blurRad="38100" dist="38100" dir="2700000" algn="tl">
                    <a:srgbClr val="FFFFFF"/>
                  </a:outerShdw>
                </a:effectLst>
              </a:rPr>
              <a:t> .</a:t>
            </a:r>
          </a:p>
        </p:txBody>
      </p:sp>
      <p:sp>
        <p:nvSpPr>
          <p:cNvPr id="98337" name="Rectangle 33"/>
          <p:cNvSpPr>
            <a:spLocks noChangeArrowheads="1"/>
          </p:cNvSpPr>
          <p:nvPr/>
        </p:nvSpPr>
        <p:spPr bwMode="auto">
          <a:xfrm>
            <a:off x="206375" y="769938"/>
            <a:ext cx="1749425" cy="8651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alpha val="99001"/>
                  </a:srgbClr>
                </a:solidFill>
              </a14:hiddenFill>
            </a:ext>
          </a:extLst>
        </p:spPr>
        <p:txBody>
          <a:bodyPr lIns="0" tIns="0" bIns="0">
            <a:spAutoFit/>
          </a:bodyPr>
          <a:lstStyle/>
          <a:p>
            <a:pPr algn="ctr"/>
            <a:r>
              <a:rPr lang="ru-RU" sz="1200">
                <a:solidFill>
                  <a:schemeClr val="tx1"/>
                </a:solidFill>
              </a:rPr>
              <a:t>Control means</a:t>
            </a:r>
            <a:r>
              <a:rPr lang="uk-UA" sz="1200">
                <a:solidFill>
                  <a:schemeClr val="tx1"/>
                </a:solidFill>
              </a:rPr>
              <a:t>:</a:t>
            </a:r>
          </a:p>
          <a:p>
            <a:pPr marL="179388" lvl="1">
              <a:buFontTx/>
              <a:buChar char="•"/>
            </a:pPr>
            <a:r>
              <a:rPr lang="en-US" sz="1100" b="0">
                <a:solidFill>
                  <a:schemeClr val="tx1"/>
                </a:solidFill>
              </a:rPr>
              <a:t>Scenario</a:t>
            </a:r>
          </a:p>
          <a:p>
            <a:pPr marL="179388" lvl="1">
              <a:buFontTx/>
              <a:buChar char="•"/>
            </a:pPr>
            <a:r>
              <a:rPr lang="en-US" sz="1100" b="0">
                <a:solidFill>
                  <a:schemeClr val="tx1"/>
                </a:solidFill>
              </a:rPr>
              <a:t>SW project normative profile </a:t>
            </a:r>
          </a:p>
          <a:p>
            <a:pPr marL="179388" lvl="1">
              <a:buFontTx/>
              <a:buChar char="•"/>
            </a:pPr>
            <a:r>
              <a:rPr lang="en-US" sz="1100" b="0">
                <a:solidFill>
                  <a:schemeClr val="tx1"/>
                </a:solidFill>
              </a:rPr>
              <a:t>restrictions</a:t>
            </a:r>
            <a:endParaRPr lang="ru-RU" sz="1100" b="0">
              <a:solidFill>
                <a:schemeClr val="tx1"/>
              </a:solidFill>
            </a:endParaRPr>
          </a:p>
        </p:txBody>
      </p:sp>
      <p:sp>
        <p:nvSpPr>
          <p:cNvPr id="98338" name="Rectangle 34"/>
          <p:cNvSpPr>
            <a:spLocks noChangeArrowheads="1"/>
          </p:cNvSpPr>
          <p:nvPr/>
        </p:nvSpPr>
        <p:spPr bwMode="auto">
          <a:xfrm>
            <a:off x="206375" y="4057650"/>
            <a:ext cx="1552575" cy="11049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alpha val="99001"/>
                  </a:srgbClr>
                </a:solidFill>
              </a14:hiddenFill>
            </a:ext>
          </a:extLst>
        </p:spPr>
        <p:txBody>
          <a:bodyPr lIns="0" tIns="0" bIns="0">
            <a:spAutoFit/>
          </a:bodyPr>
          <a:lstStyle/>
          <a:p>
            <a:pPr algn="ctr"/>
            <a:r>
              <a:rPr lang="en-US" sz="1200">
                <a:solidFill>
                  <a:schemeClr val="tx1"/>
                </a:solidFill>
              </a:rPr>
              <a:t>Implementation </a:t>
            </a:r>
            <a:r>
              <a:rPr lang="ru-RU" sz="1200">
                <a:solidFill>
                  <a:schemeClr val="tx1"/>
                </a:solidFill>
              </a:rPr>
              <a:t>means</a:t>
            </a:r>
            <a:r>
              <a:rPr lang="uk-UA" sz="1200" b="0">
                <a:solidFill>
                  <a:schemeClr val="tx1"/>
                </a:solidFill>
              </a:rPr>
              <a:t>:</a:t>
            </a:r>
          </a:p>
          <a:p>
            <a:pPr marL="179388" lvl="1">
              <a:buFont typeface="Symbol" pitchFamily="18" charset="2"/>
              <a:buChar char="·"/>
            </a:pPr>
            <a:r>
              <a:rPr lang="uk-UA" sz="1200" b="0">
                <a:solidFill>
                  <a:schemeClr val="tx1"/>
                </a:solidFill>
              </a:rPr>
              <a:t> </a:t>
            </a:r>
            <a:r>
              <a:rPr lang="en-US" sz="1200" b="0">
                <a:solidFill>
                  <a:schemeClr val="tx1"/>
                </a:solidFill>
              </a:rPr>
              <a:t>techniques</a:t>
            </a:r>
            <a:endParaRPr lang="uk-UA" sz="1200" b="0">
              <a:solidFill>
                <a:schemeClr val="tx1"/>
              </a:solidFill>
            </a:endParaRPr>
          </a:p>
          <a:p>
            <a:pPr marL="179388" lvl="1">
              <a:buFont typeface="Symbol" pitchFamily="18" charset="2"/>
              <a:buChar char="·"/>
            </a:pPr>
            <a:r>
              <a:rPr lang="uk-UA" sz="1200" b="0">
                <a:solidFill>
                  <a:schemeClr val="tx1"/>
                </a:solidFill>
              </a:rPr>
              <a:t> </a:t>
            </a:r>
            <a:r>
              <a:rPr lang="en-US" sz="1200" b="0">
                <a:solidFill>
                  <a:schemeClr val="tx1"/>
                </a:solidFill>
              </a:rPr>
              <a:t>tools</a:t>
            </a:r>
            <a:endParaRPr lang="uk-UA" sz="1200" b="0">
              <a:solidFill>
                <a:schemeClr val="tx1"/>
              </a:solidFill>
            </a:endParaRPr>
          </a:p>
          <a:p>
            <a:pPr marL="179388" lvl="1">
              <a:buFont typeface="Symbol" pitchFamily="18" charset="2"/>
              <a:buChar char="·"/>
            </a:pPr>
            <a:r>
              <a:rPr lang="en-US" sz="1200" b="0">
                <a:solidFill>
                  <a:schemeClr val="tx1"/>
                </a:solidFill>
              </a:rPr>
              <a:t> </a:t>
            </a:r>
            <a:r>
              <a:rPr lang="uk-UA" sz="1200" b="0">
                <a:solidFill>
                  <a:schemeClr val="tx1"/>
                </a:solidFill>
              </a:rPr>
              <a:t>instructions</a:t>
            </a:r>
            <a:endParaRPr lang="en-US" sz="1200" b="0">
              <a:solidFill>
                <a:schemeClr val="tx1"/>
              </a:solidFill>
            </a:endParaRPr>
          </a:p>
          <a:p>
            <a:pPr marL="179388" lvl="1">
              <a:buFont typeface="Symbol" pitchFamily="18" charset="2"/>
              <a:buChar char="·"/>
            </a:pPr>
            <a:r>
              <a:rPr lang="en-US" sz="1200" b="0">
                <a:solidFill>
                  <a:schemeClr val="tx1"/>
                </a:solidFill>
              </a:rPr>
              <a:t> </a:t>
            </a:r>
            <a:r>
              <a:rPr lang="uk-UA" sz="1200" b="0">
                <a:solidFill>
                  <a:schemeClr val="tx1"/>
                </a:solidFill>
              </a:rPr>
              <a:t>stuff</a:t>
            </a:r>
            <a:endParaRPr lang="ru-RU" sz="1200" b="0">
              <a:solidFill>
                <a:schemeClr val="tx1"/>
              </a:solidFill>
            </a:endParaRPr>
          </a:p>
        </p:txBody>
      </p:sp>
      <p:sp>
        <p:nvSpPr>
          <p:cNvPr id="98339" name="Rectangle 35"/>
          <p:cNvSpPr>
            <a:spLocks noChangeArrowheads="1"/>
          </p:cNvSpPr>
          <p:nvPr/>
        </p:nvSpPr>
        <p:spPr bwMode="auto">
          <a:xfrm>
            <a:off x="206375" y="2197100"/>
            <a:ext cx="1552575" cy="5572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alpha val="99001"/>
                  </a:srgbClr>
                </a:solidFill>
              </a14:hiddenFill>
            </a:ext>
          </a:extLst>
        </p:spPr>
        <p:txBody>
          <a:bodyPr lIns="0" tIns="0" bIns="0">
            <a:spAutoFit/>
          </a:bodyPr>
          <a:lstStyle/>
          <a:p>
            <a:pPr algn="ctr"/>
            <a:r>
              <a:rPr lang="en-US" sz="1200">
                <a:solidFill>
                  <a:schemeClr val="tx1"/>
                </a:solidFill>
              </a:rPr>
              <a:t>Technical documents</a:t>
            </a:r>
          </a:p>
          <a:p>
            <a:pPr algn="ctr"/>
            <a:r>
              <a:rPr lang="en-US" sz="1200">
                <a:solidFill>
                  <a:schemeClr val="tx1"/>
                </a:solidFill>
              </a:rPr>
              <a:t>of SW project</a:t>
            </a:r>
            <a:endParaRPr lang="ru-RU" sz="1800" b="0">
              <a:solidFill>
                <a:schemeClr val="tx1"/>
              </a:solidFill>
            </a:endParaRPr>
          </a:p>
        </p:txBody>
      </p:sp>
      <p:sp>
        <p:nvSpPr>
          <p:cNvPr id="98340" name="Rectangle 36"/>
          <p:cNvSpPr>
            <a:spLocks noChangeArrowheads="1"/>
          </p:cNvSpPr>
          <p:nvPr/>
        </p:nvSpPr>
        <p:spPr bwMode="auto">
          <a:xfrm>
            <a:off x="1965325" y="2092325"/>
            <a:ext cx="1395413" cy="725488"/>
          </a:xfrm>
          <a:prstGeom prst="rect">
            <a:avLst/>
          </a:prstGeom>
          <a:solidFill>
            <a:schemeClr val="accent1"/>
          </a:solidFill>
          <a:ln w="19050">
            <a:solidFill>
              <a:srgbClr val="000000"/>
            </a:solidFill>
            <a:miter lim="800000"/>
            <a:headEnd/>
            <a:tailEnd/>
          </a:ln>
        </p:spPr>
        <p:txBody>
          <a:bodyPr lIns="0" tIns="0" bIns="0"/>
          <a:lstStyle/>
          <a:p>
            <a:pPr algn="ctr"/>
            <a:r>
              <a:rPr lang="en-US">
                <a:solidFill>
                  <a:srgbClr val="000000"/>
                </a:solidFill>
                <a:cs typeface="Times New Roman" pitchFamily="18" charset="0"/>
              </a:rPr>
              <a:t>Normalization of software project</a:t>
            </a:r>
            <a:endParaRPr lang="ru-RU">
              <a:solidFill>
                <a:srgbClr val="000000"/>
              </a:solidFill>
              <a:cs typeface="Times New Roman" pitchFamily="18" charset="0"/>
            </a:endParaRPr>
          </a:p>
        </p:txBody>
      </p:sp>
      <p:sp>
        <p:nvSpPr>
          <p:cNvPr id="98341" name="Rectangle 37"/>
          <p:cNvSpPr>
            <a:spLocks noChangeArrowheads="1"/>
          </p:cNvSpPr>
          <p:nvPr/>
        </p:nvSpPr>
        <p:spPr bwMode="auto">
          <a:xfrm>
            <a:off x="3825875" y="2609850"/>
            <a:ext cx="1343025" cy="7239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p>
            <a:pPr algn="ctr"/>
            <a:r>
              <a:rPr lang="en-US" sz="1400">
                <a:solidFill>
                  <a:schemeClr val="tx1"/>
                </a:solidFill>
              </a:rPr>
              <a:t>Invariants measurement </a:t>
            </a:r>
            <a:endParaRPr lang="ru-RU" sz="1400">
              <a:solidFill>
                <a:schemeClr val="tx1"/>
              </a:solidFill>
            </a:endParaRPr>
          </a:p>
        </p:txBody>
      </p:sp>
      <p:sp>
        <p:nvSpPr>
          <p:cNvPr id="98342" name="Rectangle 38"/>
          <p:cNvSpPr>
            <a:spLocks noChangeArrowheads="1"/>
          </p:cNvSpPr>
          <p:nvPr/>
        </p:nvSpPr>
        <p:spPr bwMode="auto">
          <a:xfrm>
            <a:off x="5894388" y="3436938"/>
            <a:ext cx="1249362" cy="1114425"/>
          </a:xfrm>
          <a:prstGeom prst="rect">
            <a:avLst/>
          </a:prstGeom>
          <a:solidFill>
            <a:schemeClr val="accent1"/>
          </a:solidFill>
          <a:ln w="19050">
            <a:solidFill>
              <a:srgbClr val="000000"/>
            </a:solidFill>
            <a:miter lim="800000"/>
            <a:headEnd/>
            <a:tailEnd/>
          </a:ln>
        </p:spPr>
        <p:txBody>
          <a:bodyPr lIns="0" tIns="0" bIns="0"/>
          <a:lstStyle/>
          <a:p>
            <a:pPr algn="ctr"/>
            <a:r>
              <a:rPr lang="en-US">
                <a:solidFill>
                  <a:schemeClr val="tx1"/>
                </a:solidFill>
              </a:rPr>
              <a:t>Calibration. </a:t>
            </a:r>
          </a:p>
          <a:p>
            <a:pPr algn="ctr"/>
            <a:r>
              <a:rPr lang="en-US">
                <a:solidFill>
                  <a:schemeClr val="tx1"/>
                </a:solidFill>
              </a:rPr>
              <a:t>Integral </a:t>
            </a:r>
          </a:p>
          <a:p>
            <a:pPr algn="ctr"/>
            <a:r>
              <a:rPr lang="en-US">
                <a:solidFill>
                  <a:schemeClr val="tx1"/>
                </a:solidFill>
              </a:rPr>
              <a:t>assessment.</a:t>
            </a:r>
          </a:p>
          <a:p>
            <a:pPr algn="ctr"/>
            <a:r>
              <a:rPr lang="en-US">
                <a:solidFill>
                  <a:schemeClr val="tx1"/>
                </a:solidFill>
              </a:rPr>
              <a:t>Cost-</a:t>
            </a:r>
          </a:p>
          <a:p>
            <a:pPr algn="ctr"/>
            <a:r>
              <a:rPr lang="en-US">
                <a:solidFill>
                  <a:schemeClr val="tx1"/>
                </a:solidFill>
              </a:rPr>
              <a:t>efficiency</a:t>
            </a:r>
          </a:p>
        </p:txBody>
      </p:sp>
      <p:cxnSp>
        <p:nvCxnSpPr>
          <p:cNvPr id="98343" name="AutoShape 39"/>
          <p:cNvCxnSpPr>
            <a:cxnSpLocks noChangeShapeType="1"/>
            <a:stCxn id="98340" idx="3"/>
            <a:endCxn id="98341" idx="1"/>
          </p:cNvCxnSpPr>
          <p:nvPr/>
        </p:nvCxnSpPr>
        <p:spPr bwMode="auto">
          <a:xfrm>
            <a:off x="3370263" y="2454275"/>
            <a:ext cx="447675" cy="517525"/>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44" name="AutoShape 40"/>
          <p:cNvCxnSpPr>
            <a:cxnSpLocks noChangeShapeType="1"/>
          </p:cNvCxnSpPr>
          <p:nvPr/>
        </p:nvCxnSpPr>
        <p:spPr bwMode="auto">
          <a:xfrm>
            <a:off x="5168900" y="2971800"/>
            <a:ext cx="708025" cy="827088"/>
          </a:xfrm>
          <a:prstGeom prst="bentConnector3">
            <a:avLst>
              <a:gd name="adj1" fmla="val 49958"/>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45" name="AutoShape 41"/>
          <p:cNvCxnSpPr>
            <a:cxnSpLocks noChangeShapeType="1"/>
            <a:stCxn id="98337" idx="3"/>
            <a:endCxn id="98340" idx="0"/>
          </p:cNvCxnSpPr>
          <p:nvPr/>
        </p:nvCxnSpPr>
        <p:spPr bwMode="auto">
          <a:xfrm>
            <a:off x="1955800" y="1203325"/>
            <a:ext cx="708025" cy="87947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46" name="AutoShape 42"/>
          <p:cNvCxnSpPr>
            <a:cxnSpLocks noChangeShapeType="1"/>
            <a:stCxn id="98337" idx="3"/>
            <a:endCxn id="98341" idx="0"/>
          </p:cNvCxnSpPr>
          <p:nvPr/>
        </p:nvCxnSpPr>
        <p:spPr bwMode="auto">
          <a:xfrm>
            <a:off x="1955800" y="1203325"/>
            <a:ext cx="2541588" cy="1397000"/>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47" name="AutoShape 43"/>
          <p:cNvCxnSpPr>
            <a:cxnSpLocks noChangeShapeType="1"/>
            <a:stCxn id="98337" idx="3"/>
            <a:endCxn id="98342" idx="0"/>
          </p:cNvCxnSpPr>
          <p:nvPr/>
        </p:nvCxnSpPr>
        <p:spPr bwMode="auto">
          <a:xfrm>
            <a:off x="1955800" y="1203325"/>
            <a:ext cx="4564063" cy="2224088"/>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48" name="AutoShape 44"/>
          <p:cNvCxnSpPr>
            <a:cxnSpLocks noChangeShapeType="1"/>
            <a:stCxn id="98338" idx="3"/>
            <a:endCxn id="98340" idx="2"/>
          </p:cNvCxnSpPr>
          <p:nvPr/>
        </p:nvCxnSpPr>
        <p:spPr bwMode="auto">
          <a:xfrm flipV="1">
            <a:off x="1758950" y="2827338"/>
            <a:ext cx="904875" cy="1782762"/>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49" name="AutoShape 45"/>
          <p:cNvCxnSpPr>
            <a:cxnSpLocks noChangeShapeType="1"/>
            <a:stCxn id="98338" idx="3"/>
            <a:endCxn id="98341" idx="2"/>
          </p:cNvCxnSpPr>
          <p:nvPr/>
        </p:nvCxnSpPr>
        <p:spPr bwMode="auto">
          <a:xfrm flipV="1">
            <a:off x="1758950" y="3343275"/>
            <a:ext cx="2738438" cy="126682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50" name="AutoShape 46"/>
          <p:cNvCxnSpPr>
            <a:cxnSpLocks noChangeShapeType="1"/>
            <a:stCxn id="98338" idx="3"/>
            <a:endCxn id="98342" idx="2"/>
          </p:cNvCxnSpPr>
          <p:nvPr/>
        </p:nvCxnSpPr>
        <p:spPr bwMode="auto">
          <a:xfrm flipV="1">
            <a:off x="1758950" y="4560888"/>
            <a:ext cx="4760913" cy="49212"/>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51" name="AutoShape 47"/>
          <p:cNvCxnSpPr>
            <a:cxnSpLocks noChangeShapeType="1"/>
            <a:stCxn id="98339" idx="3"/>
            <a:endCxn id="98340" idx="1"/>
          </p:cNvCxnSpPr>
          <p:nvPr/>
        </p:nvCxnSpPr>
        <p:spPr bwMode="auto">
          <a:xfrm flipV="1">
            <a:off x="1758950" y="2455863"/>
            <a:ext cx="196850" cy="20637"/>
          </a:xfrm>
          <a:prstGeom prst="bentConnector3">
            <a:avLst>
              <a:gd name="adj1" fmla="val 52421"/>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8353" name="AutoShape 49"/>
          <p:cNvCxnSpPr>
            <a:cxnSpLocks noChangeShapeType="1"/>
            <a:stCxn id="98342" idx="3"/>
          </p:cNvCxnSpPr>
          <p:nvPr/>
        </p:nvCxnSpPr>
        <p:spPr bwMode="auto">
          <a:xfrm>
            <a:off x="7153275" y="3994150"/>
            <a:ext cx="4048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8354" name="Text Box 50"/>
          <p:cNvSpPr txBox="1">
            <a:spLocks noChangeArrowheads="1"/>
          </p:cNvSpPr>
          <p:nvPr/>
        </p:nvSpPr>
        <p:spPr bwMode="auto">
          <a:xfrm>
            <a:off x="665163" y="1930400"/>
            <a:ext cx="6191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solidFill>
                  <a:schemeClr val="tx1"/>
                </a:solidFill>
              </a:rPr>
              <a:t>Input</a:t>
            </a:r>
            <a:endParaRPr lang="ru-RU" sz="1800" b="0">
              <a:solidFill>
                <a:schemeClr val="tx1"/>
              </a:solidFill>
            </a:endParaRPr>
          </a:p>
        </p:txBody>
      </p:sp>
      <p:sp>
        <p:nvSpPr>
          <p:cNvPr id="98355" name="Rectangle 51"/>
          <p:cNvSpPr>
            <a:spLocks noChangeArrowheads="1"/>
          </p:cNvSpPr>
          <p:nvPr/>
        </p:nvSpPr>
        <p:spPr bwMode="auto">
          <a:xfrm>
            <a:off x="3370263" y="1524000"/>
            <a:ext cx="1090612" cy="8128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alpha val="99001"/>
                  </a:srgbClr>
                </a:solidFill>
              </a14:hiddenFill>
            </a:ext>
          </a:extLst>
        </p:spPr>
        <p:txBody>
          <a:bodyPr lIns="0" tIns="0" bIns="0"/>
          <a:lstStyle/>
          <a:p>
            <a:pPr algn="ctr"/>
            <a:r>
              <a:rPr lang="en-US" sz="1200" b="0">
                <a:solidFill>
                  <a:schemeClr val="tx1"/>
                </a:solidFill>
              </a:rPr>
              <a:t>The scheme of software invariants measurement</a:t>
            </a:r>
            <a:endParaRPr lang="ru-RU" sz="1800" b="0">
              <a:solidFill>
                <a:schemeClr val="tx1"/>
              </a:solidFill>
            </a:endParaRPr>
          </a:p>
        </p:txBody>
      </p:sp>
      <p:sp>
        <p:nvSpPr>
          <p:cNvPr id="98356" name="Rectangle 52"/>
          <p:cNvSpPr>
            <a:spLocks noChangeArrowheads="1"/>
          </p:cNvSpPr>
          <p:nvPr/>
        </p:nvSpPr>
        <p:spPr bwMode="auto">
          <a:xfrm>
            <a:off x="5168900" y="1930400"/>
            <a:ext cx="1322388" cy="92233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alpha val="99001"/>
                  </a:srgbClr>
                </a:solidFill>
              </a14:hiddenFill>
            </a:ext>
          </a:extLst>
        </p:spPr>
        <p:txBody>
          <a:bodyPr lIns="0" tIns="0" bIns="0">
            <a:spAutoFit/>
          </a:bodyPr>
          <a:lstStyle/>
          <a:p>
            <a:pPr algn="ctr"/>
            <a:r>
              <a:rPr lang="en-US" sz="1200" b="0">
                <a:solidFill>
                  <a:schemeClr val="tx1"/>
                </a:solidFill>
              </a:rPr>
              <a:t>Results of invariants checking at all software hierarchy levels</a:t>
            </a:r>
            <a:endParaRPr lang="ru-RU" sz="1200" b="0">
              <a:solidFill>
                <a:schemeClr val="tx1"/>
              </a:solidFill>
            </a:endParaRPr>
          </a:p>
        </p:txBody>
      </p:sp>
      <p:sp>
        <p:nvSpPr>
          <p:cNvPr id="98357" name="Text Box 53"/>
          <p:cNvSpPr txBox="1">
            <a:spLocks noChangeArrowheads="1"/>
          </p:cNvSpPr>
          <p:nvPr/>
        </p:nvSpPr>
        <p:spPr bwMode="auto">
          <a:xfrm>
            <a:off x="7912100" y="2678113"/>
            <a:ext cx="8778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solidFill>
                  <a:schemeClr val="tx1"/>
                </a:solidFill>
              </a:rPr>
              <a:t>Output</a:t>
            </a:r>
            <a:endParaRPr lang="ru-RU" sz="1800" b="0">
              <a:solidFill>
                <a:schemeClr val="tx1"/>
              </a:solidFill>
            </a:endParaRPr>
          </a:p>
        </p:txBody>
      </p:sp>
      <p:grpSp>
        <p:nvGrpSpPr>
          <p:cNvPr id="98368" name="Group 64"/>
          <p:cNvGrpSpPr>
            <a:grpSpLocks/>
          </p:cNvGrpSpPr>
          <p:nvPr/>
        </p:nvGrpSpPr>
        <p:grpSpPr bwMode="auto">
          <a:xfrm>
            <a:off x="4706938" y="1833563"/>
            <a:ext cx="2736850" cy="1909762"/>
            <a:chOff x="2965" y="1332"/>
            <a:chExt cx="1724" cy="1050"/>
          </a:xfrm>
        </p:grpSpPr>
        <p:sp>
          <p:nvSpPr>
            <p:cNvPr id="98363" name="Line 59"/>
            <p:cNvSpPr>
              <a:spLocks noChangeShapeType="1"/>
            </p:cNvSpPr>
            <p:nvPr/>
          </p:nvSpPr>
          <p:spPr bwMode="auto">
            <a:xfrm>
              <a:off x="4493" y="2382"/>
              <a:ext cx="1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de-DE"/>
            </a:p>
          </p:txBody>
        </p:sp>
        <p:sp>
          <p:nvSpPr>
            <p:cNvPr id="98365" name="Line 61"/>
            <p:cNvSpPr>
              <a:spLocks noChangeShapeType="1"/>
            </p:cNvSpPr>
            <p:nvPr/>
          </p:nvSpPr>
          <p:spPr bwMode="auto">
            <a:xfrm flipV="1">
              <a:off x="4689" y="1332"/>
              <a:ext cx="0" cy="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de-DE"/>
            </a:p>
          </p:txBody>
        </p:sp>
        <p:sp>
          <p:nvSpPr>
            <p:cNvPr id="98366" name="Line 62"/>
            <p:cNvSpPr>
              <a:spLocks noChangeShapeType="1"/>
            </p:cNvSpPr>
            <p:nvPr/>
          </p:nvSpPr>
          <p:spPr bwMode="auto">
            <a:xfrm flipH="1">
              <a:off x="2965" y="1332"/>
              <a:ext cx="17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de-DE"/>
            </a:p>
          </p:txBody>
        </p:sp>
        <p:sp>
          <p:nvSpPr>
            <p:cNvPr id="98367" name="Line 63"/>
            <p:cNvSpPr>
              <a:spLocks noChangeShapeType="1"/>
            </p:cNvSpPr>
            <p:nvPr/>
          </p:nvSpPr>
          <p:spPr bwMode="auto">
            <a:xfrm>
              <a:off x="2965" y="1332"/>
              <a:ext cx="0" cy="4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de-DE"/>
            </a:p>
          </p:txBody>
        </p:sp>
      </p:grpSp>
      <p:sp>
        <p:nvSpPr>
          <p:cNvPr id="98369" name="Rectangle 65"/>
          <p:cNvSpPr>
            <a:spLocks noChangeArrowheads="1"/>
          </p:cNvSpPr>
          <p:nvPr/>
        </p:nvSpPr>
        <p:spPr bwMode="auto">
          <a:xfrm>
            <a:off x="355600" y="5273675"/>
            <a:ext cx="8434388" cy="1395413"/>
          </a:xfrm>
          <a:prstGeom prst="rect">
            <a:avLst/>
          </a:prstGeom>
          <a:noFill/>
          <a:ln>
            <a:noFill/>
          </a:ln>
          <a:extLst>
            <a:ext uri="{909E8E84-426E-40DD-AFC4-6F175D3DCCD1}">
              <a14:hiddenFill xmlns:a14="http://schemas.microsoft.com/office/drawing/2010/main">
                <a:solidFill>
                  <a:srgbClr val="FFFFFF">
                    <a:alpha val="99001"/>
                  </a:srgbClr>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bIns="0"/>
          <a:lstStyle/>
          <a:p>
            <a:pPr algn="just"/>
            <a:r>
              <a:rPr lang="en-US" sz="1400" b="0">
                <a:solidFill>
                  <a:schemeClr val="tx1"/>
                </a:solidFill>
              </a:rPr>
              <a:t>The scenario of proven technology presented by three stages ‘Normalization of software project’, ‘Invariants measurement’, ‘Calibration. Cost-efficiency’. Realization mechanism of these stages includes the techniques and utilities. Utilities support the work according to scenario on the analytical, information and organization levels.</a:t>
            </a:r>
          </a:p>
          <a:p>
            <a:pPr algn="just"/>
            <a:r>
              <a:rPr lang="en-US" sz="1400" b="0">
                <a:solidFill>
                  <a:schemeClr val="tx1"/>
                </a:solidFill>
              </a:rPr>
              <a:t>The feature of</a:t>
            </a:r>
            <a:r>
              <a:rPr lang="ru-RU" sz="1400" b="0">
                <a:solidFill>
                  <a:schemeClr val="tx1"/>
                </a:solidFill>
              </a:rPr>
              <a:t> </a:t>
            </a:r>
            <a:r>
              <a:rPr lang="en-US" sz="1400" b="0">
                <a:solidFill>
                  <a:schemeClr val="tx1"/>
                </a:solidFill>
              </a:rPr>
              <a:t>scenario is experimental calibration of the sensitivity and  the diversity degree and parametric control of calibration of invariant measurement methods. </a:t>
            </a:r>
            <a:endParaRPr lang="ru-RU" sz="1400" b="0">
              <a:solidFill>
                <a:schemeClr val="tx1"/>
              </a:solidFill>
            </a:endParaRPr>
          </a:p>
        </p:txBody>
      </p:sp>
      <p:sp>
        <p:nvSpPr>
          <p:cNvPr id="98370" name="Rectangle 66"/>
          <p:cNvSpPr>
            <a:spLocks noChangeArrowheads="1"/>
          </p:cNvSpPr>
          <p:nvPr/>
        </p:nvSpPr>
        <p:spPr bwMode="auto">
          <a:xfrm>
            <a:off x="7599363" y="3105150"/>
            <a:ext cx="1433512" cy="165258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alpha val="99001"/>
                  </a:srgbClr>
                </a:solidFill>
              </a14:hiddenFill>
            </a:ext>
          </a:extLst>
        </p:spPr>
        <p:txBody>
          <a:bodyPr lIns="0" tIns="0" bIns="0">
            <a:spAutoFit/>
          </a:bodyPr>
          <a:lstStyle/>
          <a:p>
            <a:pPr>
              <a:tabLst>
                <a:tab pos="85725" algn="l"/>
              </a:tabLst>
            </a:pPr>
            <a:r>
              <a:rPr lang="en-US" sz="1200">
                <a:solidFill>
                  <a:schemeClr val="tx1"/>
                </a:solidFill>
              </a:rPr>
              <a:t>Assessment of: </a:t>
            </a:r>
          </a:p>
          <a:p>
            <a:pPr>
              <a:tabLst>
                <a:tab pos="85725" algn="l"/>
              </a:tabLst>
            </a:pPr>
            <a:r>
              <a:rPr lang="en-US" sz="1200">
                <a:solidFill>
                  <a:schemeClr val="tx1"/>
                </a:solidFill>
              </a:rPr>
              <a:t>•</a:t>
            </a:r>
            <a:r>
              <a:rPr lang="en-US" sz="1200" b="0">
                <a:solidFill>
                  <a:schemeClr val="tx1"/>
                </a:solidFill>
              </a:rPr>
              <a:t>	software quality characteristics; </a:t>
            </a:r>
          </a:p>
          <a:p>
            <a:pPr>
              <a:tabLst>
                <a:tab pos="85725" algn="l"/>
              </a:tabLst>
            </a:pPr>
            <a:r>
              <a:rPr lang="en-US" sz="1200" b="0">
                <a:solidFill>
                  <a:schemeClr val="tx1"/>
                </a:solidFill>
              </a:rPr>
              <a:t>•	latent faults probability prediction;</a:t>
            </a:r>
          </a:p>
          <a:p>
            <a:pPr>
              <a:tabLst>
                <a:tab pos="85725" algn="l"/>
              </a:tabLst>
            </a:pPr>
            <a:r>
              <a:rPr lang="en-US" sz="1200" b="0">
                <a:solidFill>
                  <a:schemeClr val="tx1"/>
                </a:solidFill>
              </a:rPr>
              <a:t>•	completeness of test coverage;</a:t>
            </a:r>
          </a:p>
          <a:p>
            <a:pPr>
              <a:tabLst>
                <a:tab pos="85725" algn="l"/>
              </a:tabLst>
            </a:pPr>
            <a:r>
              <a:rPr lang="en-US" sz="1200" b="0">
                <a:solidFill>
                  <a:schemeClr val="tx1"/>
                </a:solidFill>
              </a:rPr>
              <a:t>•	cost-efficiency</a:t>
            </a:r>
          </a:p>
        </p:txBody>
      </p:sp>
      <p:sp>
        <p:nvSpPr>
          <p:cNvPr id="98372" name="Rectangle 68"/>
          <p:cNvSpPr>
            <a:spLocks noChangeArrowheads="1"/>
          </p:cNvSpPr>
          <p:nvPr/>
        </p:nvSpPr>
        <p:spPr bwMode="auto">
          <a:xfrm>
            <a:off x="6683375" y="701675"/>
            <a:ext cx="1749425" cy="8032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alpha val="99001"/>
                  </a:srgbClr>
                </a:solidFill>
              </a14:hiddenFill>
            </a:ext>
          </a:extLst>
        </p:spPr>
        <p:txBody>
          <a:bodyPr lIns="0" tIns="0" bIns="0">
            <a:spAutoFit/>
          </a:bodyPr>
          <a:lstStyle/>
          <a:p>
            <a:pPr algn="ctr"/>
            <a:r>
              <a:rPr lang="en-US">
                <a:solidFill>
                  <a:schemeClr val="tx1"/>
                </a:solidFill>
              </a:rPr>
              <a:t>Parametric control of calibration of the methods for invariants checking</a:t>
            </a:r>
            <a:endParaRPr lang="ru-RU">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 grpId="0" nodeType="afterEffect">
                                  <p:stCondLst>
                                    <p:cond delay="1000"/>
                                  </p:stCondLst>
                                  <p:childTnLst>
                                    <p:set>
                                      <p:cBhvr override="childStyle">
                                        <p:cTn id="6" dur="indefinite"/>
                                        <p:tgtEl>
                                          <p:spTgt spid="98334"/>
                                        </p:tgtEl>
                                        <p:attrNameLst>
                                          <p:attrName>style.color</p:attrName>
                                        </p:attrNameLst>
                                      </p:cBhvr>
                                      <p:to>
                                        <p:clrVal>
                                          <a:srgbClr val="0000FF"/>
                                        </p:clrVal>
                                      </p:to>
                                    </p:set>
                                  </p:childTnLst>
                                </p:cTn>
                              </p:par>
                            </p:childTnLst>
                          </p:cTn>
                        </p:par>
                        <p:par>
                          <p:cTn id="7" fill="hold" nodeType="afterGroup">
                            <p:stCondLst>
                              <p:cond delay="1000"/>
                            </p:stCondLst>
                            <p:childTnLst>
                              <p:par>
                                <p:cTn id="8" presetID="1" presetClass="emph" presetSubtype="1" nodeType="afterEffect">
                                  <p:stCondLst>
                                    <p:cond delay="0"/>
                                  </p:stCondLst>
                                  <p:childTnLst>
                                    <p:set>
                                      <p:cBhvr>
                                        <p:cTn id="9" dur="indefinite"/>
                                        <p:tgtEl>
                                          <p:spTgt spid="98340"/>
                                        </p:tgtEl>
                                        <p:attrNameLst>
                                          <p:attrName>fillcolor</p:attrName>
                                        </p:attrNameLst>
                                      </p:cBhvr>
                                      <p:to>
                                        <p:clrVal>
                                          <a:srgbClr val="66FFFF"/>
                                        </p:clrVal>
                                      </p:to>
                                    </p:set>
                                    <p:set>
                                      <p:cBhvr>
                                        <p:cTn id="10" dur="indefinite"/>
                                        <p:tgtEl>
                                          <p:spTgt spid="98340"/>
                                        </p:tgtEl>
                                        <p:attrNameLst>
                                          <p:attrName>fill.type</p:attrName>
                                        </p:attrNameLst>
                                      </p:cBhvr>
                                      <p:to>
                                        <p:strVal val="solid"/>
                                      </p:to>
                                    </p:set>
                                    <p:set>
                                      <p:cBhvr>
                                        <p:cTn id="11" dur="indefinite"/>
                                        <p:tgtEl>
                                          <p:spTgt spid="98340"/>
                                        </p:tgtEl>
                                        <p:attrNameLst>
                                          <p:attrName>fill.on</p:attrName>
                                        </p:attrNameLst>
                                      </p:cBhvr>
                                      <p:to>
                                        <p:strVal val="true"/>
                                      </p:to>
                                    </p:set>
                                  </p:childTnLst>
                                </p:cTn>
                              </p:par>
                            </p:childTnLst>
                          </p:cTn>
                        </p:par>
                        <p:par>
                          <p:cTn id="12" fill="hold" nodeType="afterGroup">
                            <p:stCondLst>
                              <p:cond delay="1000"/>
                            </p:stCondLst>
                            <p:childTnLst>
                              <p:par>
                                <p:cTn id="13" presetID="1" presetClass="emph" presetSubtype="1" nodeType="afterEffect">
                                  <p:stCondLst>
                                    <p:cond delay="0"/>
                                  </p:stCondLst>
                                  <p:childTnLst>
                                    <p:set>
                                      <p:cBhvr>
                                        <p:cTn id="14" dur="indefinite"/>
                                        <p:tgtEl>
                                          <p:spTgt spid="98341"/>
                                        </p:tgtEl>
                                        <p:attrNameLst>
                                          <p:attrName>fillcolor</p:attrName>
                                        </p:attrNameLst>
                                      </p:cBhvr>
                                      <p:to>
                                        <p:clrVal>
                                          <a:srgbClr val="66FFFF"/>
                                        </p:clrVal>
                                      </p:to>
                                    </p:set>
                                    <p:set>
                                      <p:cBhvr>
                                        <p:cTn id="15" dur="indefinite"/>
                                        <p:tgtEl>
                                          <p:spTgt spid="98341"/>
                                        </p:tgtEl>
                                        <p:attrNameLst>
                                          <p:attrName>fill.type</p:attrName>
                                        </p:attrNameLst>
                                      </p:cBhvr>
                                      <p:to>
                                        <p:strVal val="solid"/>
                                      </p:to>
                                    </p:set>
                                    <p:set>
                                      <p:cBhvr>
                                        <p:cTn id="16" dur="indefinite"/>
                                        <p:tgtEl>
                                          <p:spTgt spid="98341"/>
                                        </p:tgtEl>
                                        <p:attrNameLst>
                                          <p:attrName>fill.on</p:attrName>
                                        </p:attrNameLst>
                                      </p:cBhvr>
                                      <p:to>
                                        <p:strVal val="true"/>
                                      </p:to>
                                    </p:set>
                                  </p:childTnLst>
                                </p:cTn>
                              </p:par>
                            </p:childTnLst>
                          </p:cTn>
                        </p:par>
                        <p:par>
                          <p:cTn id="17" fill="hold" nodeType="afterGroup">
                            <p:stCondLst>
                              <p:cond delay="1000"/>
                            </p:stCondLst>
                            <p:childTnLst>
                              <p:par>
                                <p:cTn id="18" presetID="1" presetClass="emph" presetSubtype="1" nodeType="afterEffect">
                                  <p:stCondLst>
                                    <p:cond delay="0"/>
                                  </p:stCondLst>
                                  <p:childTnLst>
                                    <p:set>
                                      <p:cBhvr>
                                        <p:cTn id="19" dur="indefinite"/>
                                        <p:tgtEl>
                                          <p:spTgt spid="98342"/>
                                        </p:tgtEl>
                                        <p:attrNameLst>
                                          <p:attrName>fillcolor</p:attrName>
                                        </p:attrNameLst>
                                      </p:cBhvr>
                                      <p:to>
                                        <p:clrVal>
                                          <a:srgbClr val="66FFFF"/>
                                        </p:clrVal>
                                      </p:to>
                                    </p:set>
                                    <p:set>
                                      <p:cBhvr>
                                        <p:cTn id="20" dur="indefinite"/>
                                        <p:tgtEl>
                                          <p:spTgt spid="98342"/>
                                        </p:tgtEl>
                                        <p:attrNameLst>
                                          <p:attrName>fill.type</p:attrName>
                                        </p:attrNameLst>
                                      </p:cBhvr>
                                      <p:to>
                                        <p:strVal val="solid"/>
                                      </p:to>
                                    </p:set>
                                    <p:set>
                                      <p:cBhvr>
                                        <p:cTn id="21" dur="indefinite"/>
                                        <p:tgtEl>
                                          <p:spTgt spid="98342"/>
                                        </p:tgtEl>
                                        <p:attrNameLst>
                                          <p:attrName>fill.on</p:attrName>
                                        </p:attrNameLst>
                                      </p:cBhvr>
                                      <p:to>
                                        <p:strVal val="true"/>
                                      </p:to>
                                    </p:set>
                                  </p:childTnLst>
                                </p:cTn>
                              </p:par>
                              <p:par>
                                <p:cTn id="22" presetID="35" presetClass="emph" presetSubtype="0" repeatCount="indefinite" fill="hold" nodeType="withEffect">
                                  <p:stCondLst>
                                    <p:cond delay="0"/>
                                  </p:stCondLst>
                                  <p:childTnLst>
                                    <p:anim calcmode="discrete" valueType="str">
                                      <p:cBhvr>
                                        <p:cTn id="23" dur="500" fill="hold"/>
                                        <p:tgtEl>
                                          <p:spTgt spid="9836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ußzeilenplatzhalter 2"/>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46" name="Foliennummernplatzhalter 3"/>
          <p:cNvSpPr>
            <a:spLocks noGrp="1"/>
          </p:cNvSpPr>
          <p:nvPr>
            <p:ph type="sldNum" sz="quarter" idx="12"/>
          </p:nvPr>
        </p:nvSpPr>
        <p:spPr/>
        <p:txBody>
          <a:bodyPr/>
          <a:lstStyle/>
          <a:p>
            <a:fld id="{D984B7B2-BC09-4B86-BABC-FDF9FCABD241}" type="slidenum">
              <a:rPr lang="ru-RU"/>
              <a:pPr/>
              <a:t>8</a:t>
            </a:fld>
            <a:endParaRPr lang="ru-RU"/>
          </a:p>
        </p:txBody>
      </p:sp>
      <p:sp>
        <p:nvSpPr>
          <p:cNvPr id="168962" name="Footer Placeholder 2"/>
          <p:cNvSpPr txBox="1">
            <a:spLocks noGrp="1"/>
          </p:cNvSpPr>
          <p:nvPr/>
        </p:nvSpPr>
        <p:spPr bwMode="auto">
          <a:xfrm>
            <a:off x="0" y="0"/>
            <a:ext cx="9126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1200"/>
              <a:t>Safety-critical software independent verification and latent faults assessment based on diverse measurement of invariants</a:t>
            </a:r>
            <a:endParaRPr lang="ru-RU" sz="1200"/>
          </a:p>
        </p:txBody>
      </p:sp>
      <p:sp>
        <p:nvSpPr>
          <p:cNvPr id="168963" name="Slide Number Placeholder 3"/>
          <p:cNvSpPr txBox="1">
            <a:spLocks noGrp="1"/>
          </p:cNvSpPr>
          <p:nvPr/>
        </p:nvSpPr>
        <p:spPr bwMode="auto">
          <a:xfrm>
            <a:off x="6619875" y="63881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F1A393CD-9018-4D55-BC6D-679F01A69E0A}" type="slidenum">
              <a:rPr lang="ru-RU" sz="1200">
                <a:solidFill>
                  <a:schemeClr val="bg1"/>
                </a:solidFill>
              </a:rPr>
              <a:pPr algn="r"/>
              <a:t>8</a:t>
            </a:fld>
            <a:endParaRPr lang="ru-RU" sz="1200">
              <a:solidFill>
                <a:schemeClr val="bg1"/>
              </a:solidFill>
            </a:endParaRPr>
          </a:p>
        </p:txBody>
      </p:sp>
      <p:sp>
        <p:nvSpPr>
          <p:cNvPr id="168964" name="Text Box 159"/>
          <p:cNvSpPr txBox="1">
            <a:spLocks noChangeArrowheads="1"/>
          </p:cNvSpPr>
          <p:nvPr/>
        </p:nvSpPr>
        <p:spPr bwMode="auto">
          <a:xfrm>
            <a:off x="4319588" y="965200"/>
            <a:ext cx="46005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indent="273050"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algn="just"/>
            <a:r>
              <a:rPr lang="en-US" sz="1200" b="0"/>
              <a:t>For the assessment of attained effect the indicator I is used. Indicator I defines the value </a:t>
            </a:r>
            <a:r>
              <a:rPr lang="ru-RU" sz="1200" b="0"/>
              <a:t>(%), </a:t>
            </a:r>
            <a:r>
              <a:rPr lang="en-US" sz="1200" b="0"/>
              <a:t>of probability of latent faults</a:t>
            </a:r>
            <a:br>
              <a:rPr lang="en-US" sz="1200" b="0"/>
            </a:br>
            <a:r>
              <a:rPr lang="ru-RU" sz="1200" b="0"/>
              <a:t>Р</a:t>
            </a:r>
            <a:r>
              <a:rPr lang="en-US" sz="1200" b="0"/>
              <a:t> </a:t>
            </a:r>
            <a:r>
              <a:rPr lang="ru-RU" sz="1200" b="0"/>
              <a:t>(D</a:t>
            </a:r>
            <a:r>
              <a:rPr lang="en-US" sz="1200" b="0" baseline="-25000"/>
              <a:t>lat</a:t>
            </a:r>
            <a:r>
              <a:rPr lang="ru-RU" sz="1200" b="0"/>
              <a:t>) </a:t>
            </a:r>
            <a:r>
              <a:rPr lang="en-US" sz="1200" b="0"/>
              <a:t>decrease after using the invariant measurement methods</a:t>
            </a:r>
            <a:endParaRPr lang="ru-RU" sz="1200" b="0"/>
          </a:p>
          <a:p>
            <a:pPr algn="just"/>
            <a:endParaRPr lang="ru-RU" sz="1200" b="0"/>
          </a:p>
          <a:p>
            <a:pPr algn="just"/>
            <a:endParaRPr lang="ru-RU" sz="1200" b="0"/>
          </a:p>
          <a:p>
            <a:pPr algn="just"/>
            <a:endParaRPr lang="ru-RU" sz="1200" b="0"/>
          </a:p>
          <a:p>
            <a:pPr algn="just"/>
            <a:endParaRPr lang="ru-RU" sz="1200" b="0"/>
          </a:p>
          <a:p>
            <a:pPr algn="just"/>
            <a:endParaRPr lang="ru-RU" sz="1200" b="0"/>
          </a:p>
          <a:p>
            <a:pPr algn="just"/>
            <a:r>
              <a:rPr lang="en-US" sz="1200" b="0"/>
              <a:t>If </a:t>
            </a:r>
            <a:r>
              <a:rPr lang="ru-RU" sz="1200" b="0"/>
              <a:t> D</a:t>
            </a:r>
            <a:r>
              <a:rPr lang="en-US" sz="1400" b="0" baseline="-18000"/>
              <a:t>lat</a:t>
            </a:r>
            <a:r>
              <a:rPr lang="en-US" sz="1200" b="0"/>
              <a:t> will not be detected  then the</a:t>
            </a:r>
            <a:r>
              <a:rPr lang="ru-RU" sz="1200" b="0"/>
              <a:t> </a:t>
            </a:r>
            <a:r>
              <a:rPr lang="en-US" sz="1200" b="0"/>
              <a:t>I</a:t>
            </a:r>
            <a:r>
              <a:rPr lang="ru-RU" sz="1200" b="0"/>
              <a:t>=0 </a:t>
            </a:r>
            <a:r>
              <a:rPr lang="en-US" sz="1200" b="0"/>
              <a:t> value and the value of the ratio</a:t>
            </a:r>
            <a:endParaRPr lang="ru-RU" sz="1200" b="0"/>
          </a:p>
          <a:p>
            <a:pPr algn="just"/>
            <a:endParaRPr lang="ru-RU" sz="1200" b="0"/>
          </a:p>
          <a:p>
            <a:pPr algn="just"/>
            <a:endParaRPr lang="ru-RU" sz="1200" b="0"/>
          </a:p>
          <a:p>
            <a:pPr algn="just"/>
            <a:endParaRPr lang="ru-RU" sz="1200" b="0"/>
          </a:p>
          <a:p>
            <a:pPr algn="just"/>
            <a:endParaRPr lang="ru-RU" sz="1200" b="0"/>
          </a:p>
          <a:p>
            <a:pPr algn="just"/>
            <a:endParaRPr lang="ru-RU" sz="1200" b="0"/>
          </a:p>
          <a:p>
            <a:pPr algn="just"/>
            <a:r>
              <a:rPr lang="en-US" sz="1200" b="0"/>
              <a:t>could be the assessment of the latent faults probability</a:t>
            </a:r>
            <a:r>
              <a:rPr lang="ru-RU" sz="1200" b="0"/>
              <a:t>.</a:t>
            </a:r>
          </a:p>
        </p:txBody>
      </p:sp>
      <p:sp>
        <p:nvSpPr>
          <p:cNvPr id="168965" name="Slide Number Placeholder 6"/>
          <p:cNvSpPr txBox="1">
            <a:spLocks noGrp="1"/>
          </p:cNvSpPr>
          <p:nvPr/>
        </p:nvSpPr>
        <p:spPr bwMode="auto">
          <a:xfrm>
            <a:off x="6619875" y="63881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292A07B-5544-4B7C-B47B-B8B9B8EB5FBD}" type="slidenum">
              <a:rPr lang="ru-RU" sz="1200">
                <a:solidFill>
                  <a:schemeClr val="bg1"/>
                </a:solidFill>
              </a:rPr>
              <a:pPr algn="r"/>
              <a:t>8</a:t>
            </a:fld>
            <a:endParaRPr lang="ru-RU" sz="1200">
              <a:solidFill>
                <a:schemeClr val="bg1"/>
              </a:solidFill>
            </a:endParaRPr>
          </a:p>
        </p:txBody>
      </p:sp>
      <p:sp>
        <p:nvSpPr>
          <p:cNvPr id="168966" name="Rectangle 112"/>
          <p:cNvSpPr>
            <a:spLocks noChangeArrowheads="1"/>
          </p:cNvSpPr>
          <p:nvPr/>
        </p:nvSpPr>
        <p:spPr bwMode="auto">
          <a:xfrm>
            <a:off x="355600" y="822325"/>
            <a:ext cx="3600450" cy="3097213"/>
          </a:xfrm>
          <a:prstGeom prst="rect">
            <a:avLst/>
          </a:prstGeom>
          <a:solidFill>
            <a:srgbClr val="C0C0C0"/>
          </a:solidFill>
          <a:ln w="9525">
            <a:solidFill>
              <a:schemeClr val="tx1"/>
            </a:solidFill>
            <a:miter lim="800000"/>
            <a:headEnd/>
            <a:tailEnd/>
          </a:ln>
        </p:spPr>
        <p:txBody>
          <a:bodyPr wrap="none" anchor="ctr"/>
          <a:lstStyle/>
          <a:p>
            <a:endParaRPr lang="de-DE" b="0">
              <a:solidFill>
                <a:schemeClr val="tx1"/>
              </a:solidFill>
            </a:endParaRPr>
          </a:p>
        </p:txBody>
      </p:sp>
      <p:sp>
        <p:nvSpPr>
          <p:cNvPr id="168967" name="Oval 113"/>
          <p:cNvSpPr>
            <a:spLocks noChangeArrowheads="1"/>
          </p:cNvSpPr>
          <p:nvPr/>
        </p:nvSpPr>
        <p:spPr bwMode="auto">
          <a:xfrm>
            <a:off x="633413" y="1038225"/>
            <a:ext cx="3100387" cy="2708275"/>
          </a:xfrm>
          <a:prstGeom prst="ellipse">
            <a:avLst/>
          </a:prstGeom>
          <a:solidFill>
            <a:schemeClr val="bg1"/>
          </a:solidFill>
          <a:ln w="9525">
            <a:solidFill>
              <a:schemeClr val="tx1"/>
            </a:solidFill>
            <a:round/>
            <a:headEnd/>
            <a:tailEnd/>
          </a:ln>
        </p:spPr>
        <p:txBody>
          <a:bodyPr wrap="none" anchor="ctr"/>
          <a:lstStyle/>
          <a:p>
            <a:endParaRPr lang="de-DE" b="0">
              <a:solidFill>
                <a:schemeClr val="tx1"/>
              </a:solidFill>
            </a:endParaRPr>
          </a:p>
        </p:txBody>
      </p:sp>
      <p:sp>
        <p:nvSpPr>
          <p:cNvPr id="168968" name="Oval 114"/>
          <p:cNvSpPr>
            <a:spLocks noChangeArrowheads="1"/>
          </p:cNvSpPr>
          <p:nvPr/>
        </p:nvSpPr>
        <p:spPr bwMode="auto">
          <a:xfrm>
            <a:off x="1735138" y="1470025"/>
            <a:ext cx="1728787" cy="1392238"/>
          </a:xfrm>
          <a:prstGeom prst="ellipse">
            <a:avLst/>
          </a:prstGeom>
          <a:solidFill>
            <a:srgbClr val="CFCFCF">
              <a:alpha val="98822"/>
            </a:srgbClr>
          </a:solidFill>
          <a:ln w="9525" algn="ctr">
            <a:solidFill>
              <a:srgbClr val="000000"/>
            </a:solidFill>
            <a:round/>
            <a:headEnd/>
            <a:tailEnd/>
          </a:ln>
        </p:spPr>
        <p:txBody>
          <a:bodyPr wrap="none" lIns="0" tIns="0" rIns="0" bIns="0" anchor="ctr"/>
          <a:lstStyle/>
          <a:p>
            <a:endParaRPr lang="de-DE" b="0">
              <a:solidFill>
                <a:schemeClr val="tx1"/>
              </a:solidFill>
            </a:endParaRPr>
          </a:p>
        </p:txBody>
      </p:sp>
      <p:sp>
        <p:nvSpPr>
          <p:cNvPr id="168969" name="Oval 115"/>
          <p:cNvSpPr>
            <a:spLocks noChangeArrowheads="1"/>
          </p:cNvSpPr>
          <p:nvPr/>
        </p:nvSpPr>
        <p:spPr bwMode="auto">
          <a:xfrm>
            <a:off x="849313" y="1470025"/>
            <a:ext cx="1735137" cy="1392238"/>
          </a:xfrm>
          <a:prstGeom prst="ellipse">
            <a:avLst/>
          </a:prstGeom>
          <a:solidFill>
            <a:srgbClr val="CFCFCF"/>
          </a:solidFill>
          <a:ln w="9525" algn="ctr">
            <a:solidFill>
              <a:srgbClr val="000000"/>
            </a:solidFill>
            <a:round/>
            <a:headEnd/>
            <a:tailEnd/>
          </a:ln>
        </p:spPr>
        <p:txBody>
          <a:bodyPr wrap="none" lIns="0" tIns="0" rIns="0" bIns="0" anchor="ctr"/>
          <a:lstStyle/>
          <a:p>
            <a:endParaRPr lang="de-DE" b="0">
              <a:solidFill>
                <a:schemeClr val="tx1"/>
              </a:solidFill>
            </a:endParaRPr>
          </a:p>
        </p:txBody>
      </p:sp>
      <p:sp>
        <p:nvSpPr>
          <p:cNvPr id="168970" name="Oval 116"/>
          <p:cNvSpPr>
            <a:spLocks noChangeArrowheads="1"/>
          </p:cNvSpPr>
          <p:nvPr/>
        </p:nvSpPr>
        <p:spPr bwMode="auto">
          <a:xfrm>
            <a:off x="1277938" y="2011363"/>
            <a:ext cx="1689100" cy="1347787"/>
          </a:xfrm>
          <a:prstGeom prst="ellipse">
            <a:avLst/>
          </a:prstGeom>
          <a:solidFill>
            <a:srgbClr val="CFCFCF">
              <a:alpha val="98822"/>
            </a:srgbClr>
          </a:solidFill>
          <a:ln w="9525" algn="ctr">
            <a:solidFill>
              <a:srgbClr val="000000"/>
            </a:solidFill>
            <a:round/>
            <a:headEnd/>
            <a:tailEnd/>
          </a:ln>
        </p:spPr>
        <p:txBody>
          <a:bodyPr wrap="none" lIns="0" tIns="0" rIns="0" bIns="0" anchor="ctr"/>
          <a:lstStyle/>
          <a:p>
            <a:endParaRPr lang="de-DE" b="0">
              <a:solidFill>
                <a:schemeClr val="tx1"/>
              </a:solidFill>
            </a:endParaRPr>
          </a:p>
        </p:txBody>
      </p:sp>
      <p:sp>
        <p:nvSpPr>
          <p:cNvPr id="168971" name="Freeform 117"/>
          <p:cNvSpPr>
            <a:spLocks/>
          </p:cNvSpPr>
          <p:nvPr/>
        </p:nvSpPr>
        <p:spPr bwMode="auto">
          <a:xfrm>
            <a:off x="1719263" y="2006600"/>
            <a:ext cx="869950" cy="754063"/>
          </a:xfrm>
          <a:custGeom>
            <a:avLst/>
            <a:gdLst>
              <a:gd name="T0" fmla="*/ 0 w 395"/>
              <a:gd name="T1" fmla="*/ 181497004 h 354"/>
              <a:gd name="T2" fmla="*/ 523864044 w 395"/>
              <a:gd name="T3" fmla="*/ 27225081 h 354"/>
              <a:gd name="T4" fmla="*/ 950714378 w 395"/>
              <a:gd name="T5" fmla="*/ 4537159 h 354"/>
              <a:gd name="T6" fmla="*/ 1290257134 w 395"/>
              <a:gd name="T7" fmla="*/ 36299404 h 354"/>
              <a:gd name="T8" fmla="*/ 1600694841 w 395"/>
              <a:gd name="T9" fmla="*/ 117972510 h 354"/>
              <a:gd name="T10" fmla="*/ 1823820430 w 395"/>
              <a:gd name="T11" fmla="*/ 204182790 h 354"/>
              <a:gd name="T12" fmla="*/ 1915982243 w 395"/>
              <a:gd name="T13" fmla="*/ 344843249 h 354"/>
              <a:gd name="T14" fmla="*/ 1857774898 w 395"/>
              <a:gd name="T15" fmla="*/ 716911571 h 354"/>
              <a:gd name="T16" fmla="*/ 1683155064 w 395"/>
              <a:gd name="T17" fmla="*/ 1043606057 h 354"/>
              <a:gd name="T18" fmla="*/ 1358163868 w 395"/>
              <a:gd name="T19" fmla="*/ 1379375125 h 354"/>
              <a:gd name="T20" fmla="*/ 921611806 w 395"/>
              <a:gd name="T21" fmla="*/ 1606245764 h 354"/>
              <a:gd name="T22" fmla="*/ 708185607 w 395"/>
              <a:gd name="T23" fmla="*/ 1515498360 h 354"/>
              <a:gd name="T24" fmla="*/ 446253516 w 395"/>
              <a:gd name="T25" fmla="*/ 1315850664 h 354"/>
              <a:gd name="T26" fmla="*/ 194023085 w 395"/>
              <a:gd name="T27" fmla="*/ 980081597 h 354"/>
              <a:gd name="T28" fmla="*/ 0 w 395"/>
              <a:gd name="T29" fmla="*/ 181497004 h 3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5"/>
              <a:gd name="T46" fmla="*/ 0 h 354"/>
              <a:gd name="T47" fmla="*/ 395 w 395"/>
              <a:gd name="T48" fmla="*/ 354 h 3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5" h="354">
                <a:moveTo>
                  <a:pt x="0" y="40"/>
                </a:moveTo>
                <a:cubicBezTo>
                  <a:pt x="43" y="25"/>
                  <a:pt x="56" y="15"/>
                  <a:pt x="108" y="6"/>
                </a:cubicBezTo>
                <a:cubicBezTo>
                  <a:pt x="155" y="1"/>
                  <a:pt x="165" y="0"/>
                  <a:pt x="196" y="1"/>
                </a:cubicBezTo>
                <a:cubicBezTo>
                  <a:pt x="222" y="1"/>
                  <a:pt x="244" y="4"/>
                  <a:pt x="266" y="8"/>
                </a:cubicBezTo>
                <a:cubicBezTo>
                  <a:pt x="304" y="12"/>
                  <a:pt x="316" y="22"/>
                  <a:pt x="330" y="26"/>
                </a:cubicBezTo>
                <a:cubicBezTo>
                  <a:pt x="348" y="32"/>
                  <a:pt x="365" y="37"/>
                  <a:pt x="376" y="45"/>
                </a:cubicBezTo>
                <a:cubicBezTo>
                  <a:pt x="387" y="53"/>
                  <a:pt x="394" y="57"/>
                  <a:pt x="395" y="76"/>
                </a:cubicBezTo>
                <a:cubicBezTo>
                  <a:pt x="395" y="95"/>
                  <a:pt x="391" y="132"/>
                  <a:pt x="383" y="158"/>
                </a:cubicBezTo>
                <a:cubicBezTo>
                  <a:pt x="375" y="184"/>
                  <a:pt x="364" y="206"/>
                  <a:pt x="347" y="230"/>
                </a:cubicBezTo>
                <a:cubicBezTo>
                  <a:pt x="330" y="254"/>
                  <a:pt x="306" y="283"/>
                  <a:pt x="280" y="304"/>
                </a:cubicBezTo>
                <a:cubicBezTo>
                  <a:pt x="254" y="325"/>
                  <a:pt x="212" y="349"/>
                  <a:pt x="190" y="354"/>
                </a:cubicBezTo>
                <a:cubicBezTo>
                  <a:pt x="162" y="350"/>
                  <a:pt x="169" y="349"/>
                  <a:pt x="146" y="334"/>
                </a:cubicBezTo>
                <a:cubicBezTo>
                  <a:pt x="93" y="288"/>
                  <a:pt x="114" y="312"/>
                  <a:pt x="92" y="290"/>
                </a:cubicBezTo>
                <a:cubicBezTo>
                  <a:pt x="61" y="254"/>
                  <a:pt x="59" y="247"/>
                  <a:pt x="40" y="216"/>
                </a:cubicBezTo>
                <a:cubicBezTo>
                  <a:pt x="4" y="128"/>
                  <a:pt x="0" y="134"/>
                  <a:pt x="0" y="40"/>
                </a:cubicBezTo>
                <a:close/>
              </a:path>
            </a:pathLst>
          </a:custGeom>
          <a:solidFill>
            <a:srgbClr val="FFFFFF"/>
          </a:solidFill>
          <a:ln w="19050">
            <a:solidFill>
              <a:srgbClr val="000000"/>
            </a:solidFill>
            <a:round/>
            <a:headEnd/>
            <a:tailEnd/>
          </a:ln>
        </p:spPr>
        <p:txBody>
          <a:bodyPr lIns="0" tIns="0" rIns="0" bIns="0"/>
          <a:lstStyle/>
          <a:p>
            <a:endParaRPr lang="de-DE" b="0">
              <a:solidFill>
                <a:schemeClr val="tx1"/>
              </a:solidFill>
            </a:endParaRPr>
          </a:p>
        </p:txBody>
      </p:sp>
      <p:sp>
        <p:nvSpPr>
          <p:cNvPr id="168972" name="Oval 118"/>
          <p:cNvSpPr>
            <a:spLocks noChangeArrowheads="1"/>
          </p:cNvSpPr>
          <p:nvPr/>
        </p:nvSpPr>
        <p:spPr bwMode="auto">
          <a:xfrm>
            <a:off x="1858963" y="2165350"/>
            <a:ext cx="500062" cy="365125"/>
          </a:xfrm>
          <a:prstGeom prst="ellipse">
            <a:avLst/>
          </a:prstGeom>
          <a:solidFill>
            <a:schemeClr val="bg2">
              <a:alpha val="98822"/>
            </a:schemeClr>
          </a:solidFill>
          <a:ln w="9525" algn="ctr">
            <a:solidFill>
              <a:schemeClr val="tx1"/>
            </a:solidFill>
            <a:round/>
            <a:headEnd/>
            <a:tailEnd/>
          </a:ln>
        </p:spPr>
        <p:txBody>
          <a:bodyPr wrap="none" lIns="0" tIns="0" rIns="0" bIns="0" anchor="ctr"/>
          <a:lstStyle/>
          <a:p>
            <a:endParaRPr lang="de-DE" b="0">
              <a:solidFill>
                <a:schemeClr val="tx1"/>
              </a:solidFill>
            </a:endParaRPr>
          </a:p>
        </p:txBody>
      </p:sp>
      <p:sp>
        <p:nvSpPr>
          <p:cNvPr id="168973" name="Text Box 119"/>
          <p:cNvSpPr txBox="1">
            <a:spLocks noChangeArrowheads="1"/>
          </p:cNvSpPr>
          <p:nvPr/>
        </p:nvSpPr>
        <p:spPr bwMode="auto">
          <a:xfrm>
            <a:off x="346075" y="822325"/>
            <a:ext cx="50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600"/>
              <a:t>A</a:t>
            </a:r>
            <a:endParaRPr lang="ru-RU" sz="1600"/>
          </a:p>
        </p:txBody>
      </p:sp>
      <p:sp>
        <p:nvSpPr>
          <p:cNvPr id="25720" name="Text Box 120"/>
          <p:cNvSpPr txBox="1">
            <a:spLocks noChangeArrowheads="1"/>
          </p:cNvSpPr>
          <p:nvPr/>
        </p:nvSpPr>
        <p:spPr bwMode="auto">
          <a:xfrm>
            <a:off x="862013" y="1830388"/>
            <a:ext cx="500062" cy="336550"/>
          </a:xfrm>
          <a:prstGeom prst="rect">
            <a:avLst/>
          </a:prstGeom>
          <a:noFill/>
          <a:ln w="9525">
            <a:noFill/>
            <a:miter lim="800000"/>
            <a:headEnd/>
            <a:tailEnd/>
          </a:ln>
          <a:effectLst/>
        </p:spPr>
        <p:txBody>
          <a:bodyPr>
            <a:spAutoFit/>
          </a:bodyPr>
          <a:lstStyle/>
          <a:p>
            <a:pPr>
              <a:spcBef>
                <a:spcPct val="50000"/>
              </a:spcBef>
              <a:defRPr/>
            </a:pPr>
            <a:r>
              <a:rPr lang="en-US" sz="1600">
                <a:solidFill>
                  <a:schemeClr val="tx1"/>
                </a:solidFill>
                <a:effectLst>
                  <a:outerShdw blurRad="38100" dist="38100" dir="2700000" algn="tl">
                    <a:srgbClr val="FFFFFF"/>
                  </a:outerShdw>
                </a:effectLst>
              </a:rPr>
              <a:t>Di</a:t>
            </a:r>
            <a:endParaRPr lang="ru-RU" sz="1600">
              <a:solidFill>
                <a:schemeClr val="tx1"/>
              </a:solidFill>
              <a:effectLst>
                <a:outerShdw blurRad="38100" dist="38100" dir="2700000" algn="tl">
                  <a:srgbClr val="FFFFFF"/>
                </a:outerShdw>
              </a:effectLst>
            </a:endParaRPr>
          </a:p>
        </p:txBody>
      </p:sp>
      <p:sp>
        <p:nvSpPr>
          <p:cNvPr id="168975" name="Text Box 121"/>
          <p:cNvSpPr txBox="1">
            <a:spLocks noChangeArrowheads="1"/>
          </p:cNvSpPr>
          <p:nvPr/>
        </p:nvSpPr>
        <p:spPr bwMode="auto">
          <a:xfrm>
            <a:off x="2943225" y="1662113"/>
            <a:ext cx="50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600"/>
              <a:t>D</a:t>
            </a:r>
            <a:r>
              <a:rPr lang="en-US" sz="1000"/>
              <a:t>1</a:t>
            </a:r>
            <a:endParaRPr lang="ru-RU" sz="1000"/>
          </a:p>
        </p:txBody>
      </p:sp>
      <p:sp>
        <p:nvSpPr>
          <p:cNvPr id="168976" name="Text Box 122"/>
          <p:cNvSpPr txBox="1">
            <a:spLocks noChangeArrowheads="1"/>
          </p:cNvSpPr>
          <p:nvPr/>
        </p:nvSpPr>
        <p:spPr bwMode="auto">
          <a:xfrm>
            <a:off x="1785938" y="2909888"/>
            <a:ext cx="500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600"/>
              <a:t>Dn</a:t>
            </a:r>
            <a:endParaRPr lang="ru-RU" sz="1600"/>
          </a:p>
        </p:txBody>
      </p:sp>
      <p:sp>
        <p:nvSpPr>
          <p:cNvPr id="168977" name="Text Box 123"/>
          <p:cNvSpPr txBox="1">
            <a:spLocks noChangeArrowheads="1"/>
          </p:cNvSpPr>
          <p:nvPr/>
        </p:nvSpPr>
        <p:spPr bwMode="auto">
          <a:xfrm>
            <a:off x="1930400" y="1038225"/>
            <a:ext cx="647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ru-RU" sz="1200"/>
              <a:t>D</a:t>
            </a:r>
            <a:r>
              <a:rPr lang="en-US" sz="1200" baseline="-25000"/>
              <a:t>all</a:t>
            </a:r>
            <a:endParaRPr lang="ru-RU" sz="1200" baseline="-25000"/>
          </a:p>
        </p:txBody>
      </p:sp>
      <p:sp>
        <p:nvSpPr>
          <p:cNvPr id="168978" name="Text Box 124"/>
          <p:cNvSpPr txBox="1">
            <a:spLocks noChangeArrowheads="1"/>
          </p:cNvSpPr>
          <p:nvPr/>
        </p:nvSpPr>
        <p:spPr bwMode="auto">
          <a:xfrm>
            <a:off x="2798763" y="1974850"/>
            <a:ext cx="500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600"/>
              <a:t>1</a:t>
            </a:r>
            <a:endParaRPr lang="ru-RU" sz="1000"/>
          </a:p>
        </p:txBody>
      </p:sp>
      <p:sp>
        <p:nvSpPr>
          <p:cNvPr id="168979" name="Text Box 125"/>
          <p:cNvSpPr txBox="1">
            <a:spLocks noChangeArrowheads="1"/>
          </p:cNvSpPr>
          <p:nvPr/>
        </p:nvSpPr>
        <p:spPr bwMode="auto">
          <a:xfrm>
            <a:off x="2001838" y="2478088"/>
            <a:ext cx="500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600"/>
              <a:t>2</a:t>
            </a:r>
            <a:endParaRPr lang="ru-RU" sz="1000"/>
          </a:p>
        </p:txBody>
      </p:sp>
      <p:sp>
        <p:nvSpPr>
          <p:cNvPr id="168980" name="Text Box 126"/>
          <p:cNvSpPr txBox="1">
            <a:spLocks noChangeArrowheads="1"/>
          </p:cNvSpPr>
          <p:nvPr/>
        </p:nvSpPr>
        <p:spPr bwMode="auto">
          <a:xfrm>
            <a:off x="2433638" y="2909888"/>
            <a:ext cx="500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600"/>
              <a:t>3</a:t>
            </a:r>
            <a:endParaRPr lang="ru-RU" sz="1000"/>
          </a:p>
        </p:txBody>
      </p:sp>
      <p:sp>
        <p:nvSpPr>
          <p:cNvPr id="168981" name="Oval 127"/>
          <p:cNvSpPr>
            <a:spLocks noChangeArrowheads="1"/>
          </p:cNvSpPr>
          <p:nvPr/>
        </p:nvSpPr>
        <p:spPr bwMode="auto">
          <a:xfrm>
            <a:off x="2362200" y="2622550"/>
            <a:ext cx="500063" cy="365125"/>
          </a:xfrm>
          <a:prstGeom prst="ellipse">
            <a:avLst/>
          </a:prstGeom>
          <a:solidFill>
            <a:srgbClr val="808080">
              <a:alpha val="98822"/>
            </a:srgbClr>
          </a:solidFill>
          <a:ln w="9525" algn="ctr">
            <a:solidFill>
              <a:srgbClr val="000000"/>
            </a:solidFill>
            <a:round/>
            <a:headEnd/>
            <a:tailEnd/>
          </a:ln>
        </p:spPr>
        <p:txBody>
          <a:bodyPr wrap="none" lIns="0" tIns="0" rIns="0" bIns="0" anchor="ctr"/>
          <a:lstStyle/>
          <a:p>
            <a:endParaRPr lang="de-DE" b="0">
              <a:solidFill>
                <a:schemeClr val="tx1"/>
              </a:solidFill>
            </a:endParaRPr>
          </a:p>
        </p:txBody>
      </p:sp>
      <p:sp>
        <p:nvSpPr>
          <p:cNvPr id="168982" name="Oval 128"/>
          <p:cNvSpPr>
            <a:spLocks noChangeArrowheads="1"/>
          </p:cNvSpPr>
          <p:nvPr/>
        </p:nvSpPr>
        <p:spPr bwMode="auto">
          <a:xfrm>
            <a:off x="2338388" y="1974850"/>
            <a:ext cx="500062" cy="365125"/>
          </a:xfrm>
          <a:prstGeom prst="ellipse">
            <a:avLst/>
          </a:prstGeom>
          <a:solidFill>
            <a:srgbClr val="808080">
              <a:alpha val="98822"/>
            </a:srgbClr>
          </a:solidFill>
          <a:ln w="12700" algn="ctr">
            <a:solidFill>
              <a:schemeClr val="tx1"/>
            </a:solidFill>
            <a:round/>
            <a:headEnd/>
            <a:tailEnd/>
          </a:ln>
        </p:spPr>
        <p:txBody>
          <a:bodyPr wrap="none" lIns="0" tIns="0" rIns="0" bIns="0" anchor="ctr"/>
          <a:lstStyle/>
          <a:p>
            <a:endParaRPr lang="de-DE" b="0">
              <a:solidFill>
                <a:schemeClr val="tx1"/>
              </a:solidFill>
            </a:endParaRPr>
          </a:p>
        </p:txBody>
      </p:sp>
      <p:sp>
        <p:nvSpPr>
          <p:cNvPr id="168983" name="Oval 129"/>
          <p:cNvSpPr>
            <a:spLocks noChangeArrowheads="1"/>
          </p:cNvSpPr>
          <p:nvPr/>
        </p:nvSpPr>
        <p:spPr bwMode="auto">
          <a:xfrm>
            <a:off x="1281113" y="2017713"/>
            <a:ext cx="1689100" cy="1347787"/>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de-DE" b="0">
              <a:solidFill>
                <a:schemeClr val="tx1"/>
              </a:solidFill>
            </a:endParaRPr>
          </a:p>
        </p:txBody>
      </p:sp>
      <p:sp>
        <p:nvSpPr>
          <p:cNvPr id="168984" name="Text Box 130"/>
          <p:cNvSpPr txBox="1">
            <a:spLocks noChangeArrowheads="1"/>
          </p:cNvSpPr>
          <p:nvPr/>
        </p:nvSpPr>
        <p:spPr bwMode="auto">
          <a:xfrm>
            <a:off x="1838325" y="2233613"/>
            <a:ext cx="500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000"/>
              <a:t>D</a:t>
            </a:r>
            <a:r>
              <a:rPr lang="en-US" sz="800"/>
              <a:t>lat</a:t>
            </a:r>
            <a:endParaRPr lang="ru-RU" sz="800"/>
          </a:p>
        </p:txBody>
      </p:sp>
      <p:sp>
        <p:nvSpPr>
          <p:cNvPr id="168985" name="Oval 131"/>
          <p:cNvSpPr>
            <a:spLocks noChangeArrowheads="1"/>
          </p:cNvSpPr>
          <p:nvPr/>
        </p:nvSpPr>
        <p:spPr bwMode="auto">
          <a:xfrm>
            <a:off x="849313" y="1471613"/>
            <a:ext cx="1735137" cy="1392237"/>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de-DE" b="0">
              <a:solidFill>
                <a:schemeClr val="tx1"/>
              </a:solidFill>
            </a:endParaRPr>
          </a:p>
        </p:txBody>
      </p:sp>
      <p:sp>
        <p:nvSpPr>
          <p:cNvPr id="168986" name="Oval 132"/>
          <p:cNvSpPr>
            <a:spLocks noChangeArrowheads="1"/>
          </p:cNvSpPr>
          <p:nvPr/>
        </p:nvSpPr>
        <p:spPr bwMode="auto">
          <a:xfrm>
            <a:off x="1725613" y="1470025"/>
            <a:ext cx="1728787" cy="1392238"/>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de-DE" b="0">
              <a:solidFill>
                <a:schemeClr val="tx1"/>
              </a:solidFill>
            </a:endParaRPr>
          </a:p>
        </p:txBody>
      </p:sp>
      <p:sp>
        <p:nvSpPr>
          <p:cNvPr id="168987" name="Rectangle 161"/>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endParaRPr lang="de-DE" b="0">
              <a:solidFill>
                <a:schemeClr val="tx1"/>
              </a:solidFill>
            </a:endParaRPr>
          </a:p>
        </p:txBody>
      </p:sp>
      <p:sp>
        <p:nvSpPr>
          <p:cNvPr id="168988" name="Rectangle 16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endParaRPr lang="de-DE" b="0">
              <a:solidFill>
                <a:schemeClr val="tx1"/>
              </a:solidFill>
            </a:endParaRPr>
          </a:p>
        </p:txBody>
      </p:sp>
      <p:graphicFrame>
        <p:nvGraphicFramePr>
          <p:cNvPr id="168989" name="Object 162"/>
          <p:cNvGraphicFramePr>
            <a:graphicFrameLocks noChangeAspect="1"/>
          </p:cNvGraphicFramePr>
          <p:nvPr/>
        </p:nvGraphicFramePr>
        <p:xfrm>
          <a:off x="5995988" y="1470025"/>
          <a:ext cx="2543175" cy="995363"/>
        </p:xfrm>
        <a:graphic>
          <a:graphicData uri="http://schemas.openxmlformats.org/presentationml/2006/ole">
            <mc:AlternateContent xmlns:mc="http://schemas.openxmlformats.org/markup-compatibility/2006">
              <mc:Choice xmlns:v="urn:schemas-microsoft-com:vml" Requires="v">
                <p:oleObj spid="_x0000_s169005" name="Формула" r:id="rId3" imgW="1993680" imgH="901440" progId="Equation.3">
                  <p:embed/>
                </p:oleObj>
              </mc:Choice>
              <mc:Fallback>
                <p:oleObj name="Формула" r:id="rId3" imgW="1993680" imgH="901440" progId="Equation.3">
                  <p:embed/>
                  <p:pic>
                    <p:nvPicPr>
                      <p:cNvPr id="0" name="Object 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988" y="1470025"/>
                        <a:ext cx="2543175"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990" name="Rectangle 165"/>
          <p:cNvSpPr>
            <a:spLocks noChangeArrowheads="1"/>
          </p:cNvSpPr>
          <p:nvPr/>
        </p:nvSpPr>
        <p:spPr bwMode="auto">
          <a:xfrm>
            <a:off x="0"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endParaRPr lang="de-DE" b="0">
              <a:solidFill>
                <a:schemeClr val="tx1"/>
              </a:solidFill>
            </a:endParaRPr>
          </a:p>
        </p:txBody>
      </p:sp>
      <p:sp>
        <p:nvSpPr>
          <p:cNvPr id="168991" name="Rectangle 16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endParaRPr lang="de-DE" b="0">
              <a:solidFill>
                <a:schemeClr val="tx1"/>
              </a:solidFill>
            </a:endParaRPr>
          </a:p>
        </p:txBody>
      </p:sp>
      <p:graphicFrame>
        <p:nvGraphicFramePr>
          <p:cNvPr id="168992" name="Object 166"/>
          <p:cNvGraphicFramePr>
            <a:graphicFrameLocks noChangeAspect="1"/>
          </p:cNvGraphicFramePr>
          <p:nvPr/>
        </p:nvGraphicFramePr>
        <p:xfrm>
          <a:off x="6781800" y="2736850"/>
          <a:ext cx="485775" cy="1042988"/>
        </p:xfrm>
        <a:graphic>
          <a:graphicData uri="http://schemas.openxmlformats.org/presentationml/2006/ole">
            <mc:AlternateContent xmlns:mc="http://schemas.openxmlformats.org/markup-compatibility/2006">
              <mc:Choice xmlns:v="urn:schemas-microsoft-com:vml" Requires="v">
                <p:oleObj spid="_x0000_s169006" name="Формула" r:id="rId5" imgW="393529" imgH="837836" progId="Equation.3">
                  <p:embed/>
                </p:oleObj>
              </mc:Choice>
              <mc:Fallback>
                <p:oleObj name="Формула" r:id="rId5" imgW="393529" imgH="837836" progId="Equation.3">
                  <p:embed/>
                  <p:pic>
                    <p:nvPicPr>
                      <p:cNvPr id="0" name="Object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736850"/>
                        <a:ext cx="485775"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993" name="Rectangle 168"/>
          <p:cNvSpPr>
            <a:spLocks noChangeArrowheads="1"/>
          </p:cNvSpPr>
          <p:nvPr/>
        </p:nvSpPr>
        <p:spPr bwMode="auto">
          <a:xfrm>
            <a:off x="463550" y="4233863"/>
            <a:ext cx="542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pPr algn="ctr"/>
            <a:r>
              <a:rPr lang="en-US" b="0">
                <a:solidFill>
                  <a:schemeClr val="tx1"/>
                </a:solidFill>
              </a:rPr>
              <a:t>Possible variants</a:t>
            </a:r>
            <a:r>
              <a:rPr lang="ru-RU" b="0">
                <a:solidFill>
                  <a:schemeClr val="tx1"/>
                </a:solidFill>
              </a:rPr>
              <a:t>:</a:t>
            </a:r>
          </a:p>
          <a:p>
            <a:pPr algn="ctr"/>
            <a:r>
              <a:rPr lang="ru-RU" b="0">
                <a:solidFill>
                  <a:schemeClr val="tx1"/>
                </a:solidFill>
              </a:rPr>
              <a:t>а) </a:t>
            </a:r>
            <a:r>
              <a:rPr lang="en-US" b="0">
                <a:solidFill>
                  <a:schemeClr val="tx1"/>
                </a:solidFill>
              </a:rPr>
              <a:t>theoretically  possible case of latent faults probability decrease to</a:t>
            </a:r>
            <a:r>
              <a:rPr lang="ru-RU" b="0">
                <a:solidFill>
                  <a:schemeClr val="tx1"/>
                </a:solidFill>
              </a:rPr>
              <a:t> 100%</a:t>
            </a:r>
          </a:p>
        </p:txBody>
      </p:sp>
      <p:sp>
        <p:nvSpPr>
          <p:cNvPr id="168994" name="Rectangle 170"/>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endParaRPr lang="de-DE" b="0">
              <a:solidFill>
                <a:schemeClr val="tx1"/>
              </a:solidFill>
            </a:endParaRPr>
          </a:p>
        </p:txBody>
      </p:sp>
      <p:graphicFrame>
        <p:nvGraphicFramePr>
          <p:cNvPr id="168995" name="Object 169"/>
          <p:cNvGraphicFramePr>
            <a:graphicFrameLocks noChangeAspect="1"/>
          </p:cNvGraphicFramePr>
          <p:nvPr/>
        </p:nvGraphicFramePr>
        <p:xfrm>
          <a:off x="565150" y="4629150"/>
          <a:ext cx="2405063" cy="612775"/>
        </p:xfrm>
        <a:graphic>
          <a:graphicData uri="http://schemas.openxmlformats.org/presentationml/2006/ole">
            <mc:AlternateContent xmlns:mc="http://schemas.openxmlformats.org/markup-compatibility/2006">
              <mc:Choice xmlns:v="urn:schemas-microsoft-com:vml" Requires="v">
                <p:oleObj spid="_x0000_s169007" name="Формула" r:id="rId7" imgW="1904760" imgH="609480" progId="Equation.3">
                  <p:embed/>
                </p:oleObj>
              </mc:Choice>
              <mc:Fallback>
                <p:oleObj name="Формула" r:id="rId7" imgW="1904760" imgH="609480" progId="Equation.3">
                  <p:embed/>
                  <p:pic>
                    <p:nvPicPr>
                      <p:cNvPr id="0" name="Object 1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 y="4629150"/>
                        <a:ext cx="240506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996" name="Rectangle 172"/>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endParaRPr lang="de-DE" b="0">
              <a:solidFill>
                <a:schemeClr val="tx1"/>
              </a:solidFill>
            </a:endParaRPr>
          </a:p>
        </p:txBody>
      </p:sp>
      <p:sp>
        <p:nvSpPr>
          <p:cNvPr id="168997" name="Rectangle 173"/>
          <p:cNvSpPr>
            <a:spLocks noChangeArrowheads="1"/>
          </p:cNvSpPr>
          <p:nvPr/>
        </p:nvSpPr>
        <p:spPr bwMode="auto">
          <a:xfrm>
            <a:off x="3055938" y="4792663"/>
            <a:ext cx="655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pPr algn="just"/>
            <a:r>
              <a:rPr lang="ru-RU" sz="1400" b="0">
                <a:solidFill>
                  <a:schemeClr val="tx1"/>
                </a:solidFill>
                <a:cs typeface="Times New Roman" pitchFamily="18" charset="0"/>
              </a:rPr>
              <a:t> (</a:t>
            </a:r>
            <a:r>
              <a:rPr lang="en-US" sz="1400" b="0">
                <a:solidFill>
                  <a:schemeClr val="tx1"/>
                </a:solidFill>
                <a:cs typeface="Times New Roman" pitchFamily="18" charset="0"/>
              </a:rPr>
              <a:t>item </a:t>
            </a:r>
            <a:r>
              <a:rPr lang="ru-RU" sz="1400" b="0">
                <a:solidFill>
                  <a:schemeClr val="tx1"/>
                </a:solidFill>
                <a:cs typeface="Times New Roman" pitchFamily="18" charset="0"/>
              </a:rPr>
              <a:t>3)</a:t>
            </a:r>
            <a:endParaRPr lang="ru-RU" sz="1400" b="0">
              <a:solidFill>
                <a:schemeClr val="tx1"/>
              </a:solidFill>
            </a:endParaRPr>
          </a:p>
        </p:txBody>
      </p:sp>
      <p:sp>
        <p:nvSpPr>
          <p:cNvPr id="168998" name="Rectangle 174"/>
          <p:cNvSpPr>
            <a:spLocks noChangeArrowheads="1"/>
          </p:cNvSpPr>
          <p:nvPr/>
        </p:nvSpPr>
        <p:spPr bwMode="auto">
          <a:xfrm>
            <a:off x="433388" y="5260975"/>
            <a:ext cx="22272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pPr algn="just"/>
            <a:r>
              <a:rPr lang="en-US" b="0">
                <a:solidFill>
                  <a:schemeClr val="tx1"/>
                </a:solidFill>
              </a:rPr>
              <a:t>b</a:t>
            </a:r>
            <a:r>
              <a:rPr lang="ru-RU" b="0">
                <a:solidFill>
                  <a:schemeClr val="tx1"/>
                </a:solidFill>
              </a:rPr>
              <a:t>) </a:t>
            </a:r>
            <a:r>
              <a:rPr lang="en-US" b="0">
                <a:solidFill>
                  <a:schemeClr val="tx1"/>
                </a:solidFill>
              </a:rPr>
              <a:t>ultimate unfavorable variant</a:t>
            </a:r>
            <a:endParaRPr lang="ru-RU" b="0">
              <a:solidFill>
                <a:schemeClr val="tx1"/>
              </a:solidFill>
            </a:endParaRPr>
          </a:p>
        </p:txBody>
      </p:sp>
      <p:graphicFrame>
        <p:nvGraphicFramePr>
          <p:cNvPr id="168999" name="Object 175"/>
          <p:cNvGraphicFramePr>
            <a:graphicFrameLocks noChangeAspect="1"/>
          </p:cNvGraphicFramePr>
          <p:nvPr/>
        </p:nvGraphicFramePr>
        <p:xfrm>
          <a:off x="3176588" y="4953000"/>
          <a:ext cx="2941637" cy="644525"/>
        </p:xfrm>
        <a:graphic>
          <a:graphicData uri="http://schemas.openxmlformats.org/presentationml/2006/ole">
            <mc:AlternateContent xmlns:mc="http://schemas.openxmlformats.org/markup-compatibility/2006">
              <mc:Choice xmlns:v="urn:schemas-microsoft-com:vml" Requires="v">
                <p:oleObj spid="_x0000_s169008" name="Формула" r:id="rId9" imgW="1422360" imgH="431640" progId="Equation.3">
                  <p:embed/>
                </p:oleObj>
              </mc:Choice>
              <mc:Fallback>
                <p:oleObj name="Формула" r:id="rId9" imgW="1422360" imgH="431640" progId="Equation.3">
                  <p:embed/>
                  <p:pic>
                    <p:nvPicPr>
                      <p:cNvPr id="0" name="Object 1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6588" y="4953000"/>
                        <a:ext cx="2941637"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9000" name="Rectangle 177"/>
          <p:cNvSpPr>
            <a:spLocks noChangeArrowheads="1"/>
          </p:cNvSpPr>
          <p:nvPr/>
        </p:nvSpPr>
        <p:spPr bwMode="auto">
          <a:xfrm>
            <a:off x="6619875" y="5241925"/>
            <a:ext cx="5619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pPr algn="just"/>
            <a:r>
              <a:rPr lang="ru-RU" b="0">
                <a:solidFill>
                  <a:schemeClr val="tx1"/>
                </a:solidFill>
              </a:rPr>
              <a:t>(</a:t>
            </a:r>
            <a:r>
              <a:rPr lang="en-US" b="0">
                <a:solidFill>
                  <a:schemeClr val="tx1"/>
                </a:solidFill>
              </a:rPr>
              <a:t>item </a:t>
            </a:r>
            <a:r>
              <a:rPr lang="ru-RU" b="0">
                <a:solidFill>
                  <a:schemeClr val="tx1"/>
                </a:solidFill>
              </a:rPr>
              <a:t>2)</a:t>
            </a:r>
          </a:p>
        </p:txBody>
      </p:sp>
      <p:sp>
        <p:nvSpPr>
          <p:cNvPr id="169001" name="Rectangle 178"/>
          <p:cNvSpPr>
            <a:spLocks noChangeArrowheads="1"/>
          </p:cNvSpPr>
          <p:nvPr/>
        </p:nvSpPr>
        <p:spPr bwMode="auto">
          <a:xfrm>
            <a:off x="433388" y="6056313"/>
            <a:ext cx="12144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pPr algn="just"/>
            <a:r>
              <a:rPr lang="en-US" b="0">
                <a:solidFill>
                  <a:schemeClr val="tx1"/>
                </a:solidFill>
              </a:rPr>
              <a:t>c</a:t>
            </a:r>
            <a:r>
              <a:rPr lang="ru-RU" b="0">
                <a:solidFill>
                  <a:schemeClr val="tx1"/>
                </a:solidFill>
              </a:rPr>
              <a:t>) </a:t>
            </a:r>
            <a:r>
              <a:rPr lang="en-US" b="0">
                <a:solidFill>
                  <a:schemeClr val="tx1"/>
                </a:solidFill>
              </a:rPr>
              <a:t>common case</a:t>
            </a:r>
            <a:endParaRPr lang="ru-RU" b="0">
              <a:solidFill>
                <a:schemeClr val="tx1"/>
              </a:solidFill>
            </a:endParaRPr>
          </a:p>
        </p:txBody>
      </p:sp>
      <p:graphicFrame>
        <p:nvGraphicFramePr>
          <p:cNvPr id="169002" name="Object 179"/>
          <p:cNvGraphicFramePr>
            <a:graphicFrameLocks noChangeAspect="1"/>
          </p:cNvGraphicFramePr>
          <p:nvPr/>
        </p:nvGraphicFramePr>
        <p:xfrm>
          <a:off x="2006600" y="5740400"/>
          <a:ext cx="2773363" cy="815975"/>
        </p:xfrm>
        <a:graphic>
          <a:graphicData uri="http://schemas.openxmlformats.org/presentationml/2006/ole">
            <mc:AlternateContent xmlns:mc="http://schemas.openxmlformats.org/markup-compatibility/2006">
              <mc:Choice xmlns:v="urn:schemas-microsoft-com:vml" Requires="v">
                <p:oleObj spid="_x0000_s169009" name="Формула" r:id="rId11" imgW="2057400" imgH="609480" progId="Equation.3">
                  <p:embed/>
                </p:oleObj>
              </mc:Choice>
              <mc:Fallback>
                <p:oleObj name="Формула" r:id="rId11" imgW="2057400" imgH="609480" progId="Equation.3">
                  <p:embed/>
                  <p:pic>
                    <p:nvPicPr>
                      <p:cNvPr id="0" name="Object 1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6600" y="5740400"/>
                        <a:ext cx="2773363"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9003" name="Rectangle 181"/>
          <p:cNvSpPr>
            <a:spLocks noChangeArrowheads="1"/>
          </p:cNvSpPr>
          <p:nvPr/>
        </p:nvSpPr>
        <p:spPr bwMode="auto">
          <a:xfrm>
            <a:off x="4951413" y="6056313"/>
            <a:ext cx="520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pPr algn="just"/>
            <a:r>
              <a:rPr lang="ru-RU" b="0">
                <a:solidFill>
                  <a:schemeClr val="tx1"/>
                </a:solidFill>
              </a:rPr>
              <a:t>(</a:t>
            </a:r>
            <a:r>
              <a:rPr lang="en-US" b="0">
                <a:solidFill>
                  <a:schemeClr val="tx1"/>
                </a:solidFill>
              </a:rPr>
              <a:t>item</a:t>
            </a:r>
            <a:r>
              <a:rPr lang="ru-RU" b="0">
                <a:solidFill>
                  <a:schemeClr val="tx1"/>
                </a:solidFill>
              </a:rPr>
              <a:t>1)</a:t>
            </a:r>
          </a:p>
        </p:txBody>
      </p:sp>
      <p:sp>
        <p:nvSpPr>
          <p:cNvPr id="169004" name="Rectangle 184"/>
          <p:cNvSpPr>
            <a:spLocks noChangeArrowheads="1"/>
          </p:cNvSpPr>
          <p:nvPr/>
        </p:nvSpPr>
        <p:spPr bwMode="auto">
          <a:xfrm>
            <a:off x="250825" y="274638"/>
            <a:ext cx="85677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a:tabLst>
                <a:tab pos="82550" algn="l"/>
              </a:tabLst>
            </a:pPr>
            <a:r>
              <a:rPr lang="en-US" sz="1600">
                <a:solidFill>
                  <a:schemeClr val="tx1"/>
                </a:solidFill>
              </a:rPr>
              <a:t>Assessment model of software residual faults</a:t>
            </a:r>
            <a:br>
              <a:rPr lang="en-US" sz="1600">
                <a:solidFill>
                  <a:schemeClr val="tx1"/>
                </a:solidFill>
              </a:rPr>
            </a:br>
            <a:r>
              <a:rPr lang="en-US" sz="1600">
                <a:solidFill>
                  <a:schemeClr val="tx1"/>
                </a:solidFill>
              </a:rPr>
              <a:t> for the composition of diverse invariants measurement methods</a:t>
            </a:r>
            <a:endParaRPr lang="ru-RU" sz="1600">
              <a:solidFill>
                <a:schemeClr val="tx1"/>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ußzeilenplatzhalter 3"/>
          <p:cNvSpPr>
            <a:spLocks noGrp="1"/>
          </p:cNvSpPr>
          <p:nvPr>
            <p:ph type="ftr" sz="quarter" idx="11"/>
          </p:nvPr>
        </p:nvSpPr>
        <p:spPr/>
        <p:txBody>
          <a:bodyPr/>
          <a:lstStyle/>
          <a:p>
            <a:r>
              <a:rPr lang="en-GB"/>
              <a:t>Safety-critical software independent verification and latent faults assessment based on diverse measurement of invariants</a:t>
            </a:r>
            <a:endParaRPr lang="ru-RU"/>
          </a:p>
        </p:txBody>
      </p:sp>
      <p:sp>
        <p:nvSpPr>
          <p:cNvPr id="130" name="Foliennummernplatzhalter 4"/>
          <p:cNvSpPr>
            <a:spLocks noGrp="1"/>
          </p:cNvSpPr>
          <p:nvPr>
            <p:ph type="sldNum" sz="quarter" idx="12"/>
          </p:nvPr>
        </p:nvSpPr>
        <p:spPr/>
        <p:txBody>
          <a:bodyPr/>
          <a:lstStyle/>
          <a:p>
            <a:fld id="{1EFDD0F1-273F-469A-BF27-8ECE4F8C90B4}" type="slidenum">
              <a:rPr lang="ru-RU"/>
              <a:pPr/>
              <a:t>9</a:t>
            </a:fld>
            <a:endParaRPr lang="ru-RU"/>
          </a:p>
        </p:txBody>
      </p:sp>
      <p:sp>
        <p:nvSpPr>
          <p:cNvPr id="154626" name="Freeform 2"/>
          <p:cNvSpPr>
            <a:spLocks/>
          </p:cNvSpPr>
          <p:nvPr/>
        </p:nvSpPr>
        <p:spPr bwMode="auto">
          <a:xfrm>
            <a:off x="6308725" y="1662113"/>
            <a:ext cx="1076325" cy="4086225"/>
          </a:xfrm>
          <a:custGeom>
            <a:avLst/>
            <a:gdLst>
              <a:gd name="T0" fmla="*/ 0 w 678"/>
              <a:gd name="T1" fmla="*/ 426 h 2574"/>
              <a:gd name="T2" fmla="*/ 174 w 678"/>
              <a:gd name="T3" fmla="*/ 714 h 2574"/>
              <a:gd name="T4" fmla="*/ 360 w 678"/>
              <a:gd name="T5" fmla="*/ 480 h 2574"/>
              <a:gd name="T6" fmla="*/ 552 w 678"/>
              <a:gd name="T7" fmla="*/ 1416 h 2574"/>
              <a:gd name="T8" fmla="*/ 678 w 678"/>
              <a:gd name="T9" fmla="*/ 0 h 2574"/>
              <a:gd name="T10" fmla="*/ 678 w 678"/>
              <a:gd name="T11" fmla="*/ 1902 h 2574"/>
              <a:gd name="T12" fmla="*/ 0 w 678"/>
              <a:gd name="T13" fmla="*/ 2574 h 2574"/>
              <a:gd name="T14" fmla="*/ 0 w 678"/>
              <a:gd name="T15" fmla="*/ 426 h 2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574">
                <a:moveTo>
                  <a:pt x="0" y="426"/>
                </a:moveTo>
                <a:lnTo>
                  <a:pt x="174" y="714"/>
                </a:lnTo>
                <a:lnTo>
                  <a:pt x="360" y="480"/>
                </a:lnTo>
                <a:lnTo>
                  <a:pt x="552" y="1416"/>
                </a:lnTo>
                <a:lnTo>
                  <a:pt x="678" y="0"/>
                </a:lnTo>
                <a:lnTo>
                  <a:pt x="678" y="1902"/>
                </a:lnTo>
                <a:lnTo>
                  <a:pt x="0" y="2574"/>
                </a:lnTo>
                <a:lnTo>
                  <a:pt x="0" y="426"/>
                </a:lnTo>
                <a:close/>
              </a:path>
            </a:pathLst>
          </a:custGeom>
          <a:solidFill>
            <a:schemeClr val="accent1">
              <a:alpha val="46001"/>
            </a:scheme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27" name="Freeform 3"/>
          <p:cNvSpPr>
            <a:spLocks/>
          </p:cNvSpPr>
          <p:nvPr/>
        </p:nvSpPr>
        <p:spPr bwMode="auto">
          <a:xfrm>
            <a:off x="4127500" y="2605088"/>
            <a:ext cx="1057275" cy="3143250"/>
          </a:xfrm>
          <a:custGeom>
            <a:avLst/>
            <a:gdLst>
              <a:gd name="T0" fmla="*/ 0 w 666"/>
              <a:gd name="T1" fmla="*/ 486 h 1980"/>
              <a:gd name="T2" fmla="*/ 156 w 666"/>
              <a:gd name="T3" fmla="*/ 762 h 1980"/>
              <a:gd name="T4" fmla="*/ 360 w 666"/>
              <a:gd name="T5" fmla="*/ 696 h 1980"/>
              <a:gd name="T6" fmla="*/ 552 w 666"/>
              <a:gd name="T7" fmla="*/ 0 h 1980"/>
              <a:gd name="T8" fmla="*/ 660 w 666"/>
              <a:gd name="T9" fmla="*/ 252 h 1980"/>
              <a:gd name="T10" fmla="*/ 666 w 666"/>
              <a:gd name="T11" fmla="*/ 1308 h 1980"/>
              <a:gd name="T12" fmla="*/ 0 w 666"/>
              <a:gd name="T13" fmla="*/ 1980 h 1980"/>
              <a:gd name="T14" fmla="*/ 0 w 666"/>
              <a:gd name="T15" fmla="*/ 486 h 19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1980">
                <a:moveTo>
                  <a:pt x="0" y="486"/>
                </a:moveTo>
                <a:lnTo>
                  <a:pt x="156" y="762"/>
                </a:lnTo>
                <a:lnTo>
                  <a:pt x="360" y="696"/>
                </a:lnTo>
                <a:lnTo>
                  <a:pt x="552" y="0"/>
                </a:lnTo>
                <a:lnTo>
                  <a:pt x="660" y="252"/>
                </a:lnTo>
                <a:lnTo>
                  <a:pt x="666" y="1308"/>
                </a:lnTo>
                <a:lnTo>
                  <a:pt x="0" y="1980"/>
                </a:lnTo>
                <a:lnTo>
                  <a:pt x="0" y="486"/>
                </a:lnTo>
                <a:close/>
              </a:path>
            </a:pathLst>
          </a:custGeom>
          <a:solidFill>
            <a:schemeClr val="accent1">
              <a:alpha val="46001"/>
            </a:scheme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28" name="Freeform 4"/>
          <p:cNvSpPr>
            <a:spLocks/>
          </p:cNvSpPr>
          <p:nvPr/>
        </p:nvSpPr>
        <p:spPr bwMode="auto">
          <a:xfrm>
            <a:off x="1765300" y="2614613"/>
            <a:ext cx="1095375" cy="3133725"/>
          </a:xfrm>
          <a:custGeom>
            <a:avLst/>
            <a:gdLst>
              <a:gd name="T0" fmla="*/ 0 w 690"/>
              <a:gd name="T1" fmla="*/ 1284 h 1980"/>
              <a:gd name="T2" fmla="*/ 156 w 690"/>
              <a:gd name="T3" fmla="*/ 0 h 1980"/>
              <a:gd name="T4" fmla="*/ 360 w 690"/>
              <a:gd name="T5" fmla="*/ 864 h 1980"/>
              <a:gd name="T6" fmla="*/ 546 w 690"/>
              <a:gd name="T7" fmla="*/ 972 h 1980"/>
              <a:gd name="T8" fmla="*/ 690 w 690"/>
              <a:gd name="T9" fmla="*/ 672 h 1980"/>
              <a:gd name="T10" fmla="*/ 690 w 690"/>
              <a:gd name="T11" fmla="*/ 1302 h 1980"/>
              <a:gd name="T12" fmla="*/ 6 w 690"/>
              <a:gd name="T13" fmla="*/ 1980 h 1980"/>
              <a:gd name="T14" fmla="*/ 0 w 690"/>
              <a:gd name="T15" fmla="*/ 1284 h 19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0" h="1980">
                <a:moveTo>
                  <a:pt x="0" y="1284"/>
                </a:moveTo>
                <a:lnTo>
                  <a:pt x="156" y="0"/>
                </a:lnTo>
                <a:lnTo>
                  <a:pt x="360" y="864"/>
                </a:lnTo>
                <a:lnTo>
                  <a:pt x="546" y="972"/>
                </a:lnTo>
                <a:lnTo>
                  <a:pt x="690" y="672"/>
                </a:lnTo>
                <a:lnTo>
                  <a:pt x="690" y="1302"/>
                </a:lnTo>
                <a:lnTo>
                  <a:pt x="6" y="1980"/>
                </a:lnTo>
                <a:lnTo>
                  <a:pt x="0" y="1284"/>
                </a:lnTo>
                <a:close/>
              </a:path>
            </a:pathLst>
          </a:custGeom>
          <a:solidFill>
            <a:schemeClr val="accent1">
              <a:alpha val="46001"/>
            </a:scheme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4629" name="Group 5"/>
          <p:cNvGrpSpPr>
            <a:grpSpLocks/>
          </p:cNvGrpSpPr>
          <p:nvPr/>
        </p:nvGrpSpPr>
        <p:grpSpPr bwMode="auto">
          <a:xfrm>
            <a:off x="6588125" y="1098550"/>
            <a:ext cx="614363" cy="4419600"/>
            <a:chOff x="1262" y="657"/>
            <a:chExt cx="387" cy="2784"/>
          </a:xfrm>
        </p:grpSpPr>
        <p:sp>
          <p:nvSpPr>
            <p:cNvPr id="154630" name="Freeform 6"/>
            <p:cNvSpPr>
              <a:spLocks/>
            </p:cNvSpPr>
            <p:nvPr/>
          </p:nvSpPr>
          <p:spPr bwMode="auto">
            <a:xfrm>
              <a:off x="1262" y="1052"/>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31" name="Freeform 7"/>
            <p:cNvSpPr>
              <a:spLocks/>
            </p:cNvSpPr>
            <p:nvPr/>
          </p:nvSpPr>
          <p:spPr bwMode="auto">
            <a:xfrm>
              <a:off x="1448" y="857"/>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32" name="Freeform 8"/>
            <p:cNvSpPr>
              <a:spLocks/>
            </p:cNvSpPr>
            <p:nvPr/>
          </p:nvSpPr>
          <p:spPr bwMode="auto">
            <a:xfrm>
              <a:off x="1648" y="657"/>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54633" name="Group 9"/>
          <p:cNvGrpSpPr>
            <a:grpSpLocks/>
          </p:cNvGrpSpPr>
          <p:nvPr/>
        </p:nvGrpSpPr>
        <p:grpSpPr bwMode="auto">
          <a:xfrm>
            <a:off x="1782763" y="1114425"/>
            <a:ext cx="4535487" cy="4648200"/>
            <a:chOff x="1109" y="657"/>
            <a:chExt cx="2857" cy="2928"/>
          </a:xfrm>
        </p:grpSpPr>
        <p:grpSp>
          <p:nvGrpSpPr>
            <p:cNvPr id="154634" name="Group 10"/>
            <p:cNvGrpSpPr>
              <a:grpSpLocks/>
            </p:cNvGrpSpPr>
            <p:nvPr/>
          </p:nvGrpSpPr>
          <p:grpSpPr bwMode="auto">
            <a:xfrm>
              <a:off x="1109" y="1194"/>
              <a:ext cx="2857" cy="2391"/>
              <a:chOff x="1145" y="1114"/>
              <a:chExt cx="2857" cy="2391"/>
            </a:xfrm>
          </p:grpSpPr>
          <p:sp>
            <p:nvSpPr>
              <p:cNvPr id="154635" name="Rectangle 11"/>
              <p:cNvSpPr>
                <a:spLocks noChangeArrowheads="1"/>
              </p:cNvSpPr>
              <p:nvPr/>
            </p:nvSpPr>
            <p:spPr bwMode="auto">
              <a:xfrm>
                <a:off x="1147" y="1114"/>
                <a:ext cx="2852" cy="2391"/>
              </a:xfrm>
              <a:prstGeom prst="rect">
                <a:avLst/>
              </a:prstGeom>
              <a:solidFill>
                <a:schemeClr val="accent1">
                  <a:alpha val="28000"/>
                </a:schemeClr>
              </a:solidFill>
              <a:ln w="9525" algn="ctr">
                <a:miter lim="800000"/>
                <a:headEnd/>
                <a:tailEnd/>
              </a:ln>
              <a:effectLst/>
              <a:scene3d>
                <a:camera prst="legacyObliqueTopRight"/>
                <a:lightRig rig="legacyFlat3" dir="b"/>
              </a:scene3d>
              <a:sp3d extrusionH="3021000" prstMaterial="legacyWirefram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54636" name="Rectangle 12"/>
              <p:cNvSpPr>
                <a:spLocks noChangeArrowheads="1"/>
              </p:cNvSpPr>
              <p:nvPr/>
            </p:nvSpPr>
            <p:spPr bwMode="auto">
              <a:xfrm>
                <a:off x="1145" y="1115"/>
                <a:ext cx="2857" cy="2386"/>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54637" name="Group 13"/>
            <p:cNvGrpSpPr>
              <a:grpSpLocks/>
            </p:cNvGrpSpPr>
            <p:nvPr/>
          </p:nvGrpSpPr>
          <p:grpSpPr bwMode="auto">
            <a:xfrm>
              <a:off x="1262" y="657"/>
              <a:ext cx="387" cy="2784"/>
              <a:chOff x="1262" y="657"/>
              <a:chExt cx="387" cy="2784"/>
            </a:xfrm>
          </p:grpSpPr>
          <p:sp>
            <p:nvSpPr>
              <p:cNvPr id="154638" name="Freeform 14"/>
              <p:cNvSpPr>
                <a:spLocks/>
              </p:cNvSpPr>
              <p:nvPr/>
            </p:nvSpPr>
            <p:spPr bwMode="auto">
              <a:xfrm>
                <a:off x="1262" y="1052"/>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39" name="Freeform 15"/>
              <p:cNvSpPr>
                <a:spLocks/>
              </p:cNvSpPr>
              <p:nvPr/>
            </p:nvSpPr>
            <p:spPr bwMode="auto">
              <a:xfrm>
                <a:off x="1448" y="857"/>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40" name="Freeform 16"/>
              <p:cNvSpPr>
                <a:spLocks/>
              </p:cNvSpPr>
              <p:nvPr/>
            </p:nvSpPr>
            <p:spPr bwMode="auto">
              <a:xfrm>
                <a:off x="1648" y="657"/>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54641" name="Line 17"/>
          <p:cNvSpPr>
            <a:spLocks noChangeShapeType="1"/>
          </p:cNvSpPr>
          <p:nvPr/>
        </p:nvSpPr>
        <p:spPr bwMode="auto">
          <a:xfrm>
            <a:off x="2025650" y="172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42" name="AutoShape 18"/>
          <p:cNvSpPr>
            <a:spLocks noChangeArrowheads="1"/>
          </p:cNvSpPr>
          <p:nvPr/>
        </p:nvSpPr>
        <p:spPr bwMode="auto">
          <a:xfrm>
            <a:off x="1784350" y="4694238"/>
            <a:ext cx="5591175" cy="1066800"/>
          </a:xfrm>
          <a:prstGeom prst="parallelogram">
            <a:avLst>
              <a:gd name="adj" fmla="val 99847"/>
            </a:avLst>
          </a:prstGeom>
          <a:solidFill>
            <a:srgbClr val="FF0000">
              <a:alpha val="460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3" name="Freeform 19"/>
          <p:cNvSpPr>
            <a:spLocks/>
          </p:cNvSpPr>
          <p:nvPr/>
        </p:nvSpPr>
        <p:spPr bwMode="auto">
          <a:xfrm>
            <a:off x="1568450" y="5745163"/>
            <a:ext cx="214313" cy="238125"/>
          </a:xfrm>
          <a:custGeom>
            <a:avLst/>
            <a:gdLst>
              <a:gd name="T0" fmla="*/ 135 w 135"/>
              <a:gd name="T1" fmla="*/ 0 h 150"/>
              <a:gd name="T2" fmla="*/ 0 w 135"/>
              <a:gd name="T3" fmla="*/ 150 h 150"/>
            </a:gdLst>
            <a:ahLst/>
            <a:cxnLst>
              <a:cxn ang="0">
                <a:pos x="T0" y="T1"/>
              </a:cxn>
              <a:cxn ang="0">
                <a:pos x="T2" y="T3"/>
              </a:cxn>
            </a:cxnLst>
            <a:rect l="0" t="0" r="r" b="b"/>
            <a:pathLst>
              <a:path w="135" h="150">
                <a:moveTo>
                  <a:pt x="135" y="0"/>
                </a:moveTo>
                <a:lnTo>
                  <a:pt x="0" y="150"/>
                </a:ln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44" name="Freeform 20"/>
          <p:cNvSpPr>
            <a:spLocks/>
          </p:cNvSpPr>
          <p:nvPr/>
        </p:nvSpPr>
        <p:spPr bwMode="auto">
          <a:xfrm>
            <a:off x="7378700" y="4687888"/>
            <a:ext cx="341313" cy="3175"/>
          </a:xfrm>
          <a:custGeom>
            <a:avLst/>
            <a:gdLst>
              <a:gd name="T0" fmla="*/ 0 w 215"/>
              <a:gd name="T1" fmla="*/ 2 h 2"/>
              <a:gd name="T2" fmla="*/ 215 w 215"/>
              <a:gd name="T3" fmla="*/ 0 h 2"/>
            </a:gdLst>
            <a:ahLst/>
            <a:cxnLst>
              <a:cxn ang="0">
                <a:pos x="T0" y="T1"/>
              </a:cxn>
              <a:cxn ang="0">
                <a:pos x="T2" y="T3"/>
              </a:cxn>
            </a:cxnLst>
            <a:rect l="0" t="0" r="r" b="b"/>
            <a:pathLst>
              <a:path w="215" h="2">
                <a:moveTo>
                  <a:pt x="0" y="2"/>
                </a:moveTo>
                <a:lnTo>
                  <a:pt x="215" y="0"/>
                </a:ln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45" name="Freeform 21"/>
          <p:cNvSpPr>
            <a:spLocks/>
          </p:cNvSpPr>
          <p:nvPr/>
        </p:nvSpPr>
        <p:spPr bwMode="auto">
          <a:xfrm>
            <a:off x="2867025" y="603250"/>
            <a:ext cx="1588" cy="287338"/>
          </a:xfrm>
          <a:custGeom>
            <a:avLst/>
            <a:gdLst>
              <a:gd name="T0" fmla="*/ 0 w 1"/>
              <a:gd name="T1" fmla="*/ 181 h 181"/>
              <a:gd name="T2" fmla="*/ 0 w 1"/>
              <a:gd name="T3" fmla="*/ 0 h 181"/>
            </a:gdLst>
            <a:ahLst/>
            <a:cxnLst>
              <a:cxn ang="0">
                <a:pos x="T0" y="T1"/>
              </a:cxn>
              <a:cxn ang="0">
                <a:pos x="T2" y="T3"/>
              </a:cxn>
            </a:cxnLst>
            <a:rect l="0" t="0" r="r" b="b"/>
            <a:pathLst>
              <a:path w="1" h="181">
                <a:moveTo>
                  <a:pt x="0" y="181"/>
                </a:moveTo>
                <a:lnTo>
                  <a:pt x="0" y="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46" name="Oval 22"/>
          <p:cNvSpPr>
            <a:spLocks noChangeArrowheads="1"/>
          </p:cNvSpPr>
          <p:nvPr/>
        </p:nvSpPr>
        <p:spPr bwMode="auto">
          <a:xfrm>
            <a:off x="1746250" y="4603750"/>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7" name="Oval 23"/>
          <p:cNvSpPr>
            <a:spLocks noChangeArrowheads="1"/>
          </p:cNvSpPr>
          <p:nvPr/>
        </p:nvSpPr>
        <p:spPr bwMode="auto">
          <a:xfrm>
            <a:off x="2600325" y="4095750"/>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8" name="Oval 24"/>
          <p:cNvSpPr>
            <a:spLocks noChangeArrowheads="1"/>
          </p:cNvSpPr>
          <p:nvPr/>
        </p:nvSpPr>
        <p:spPr bwMode="auto">
          <a:xfrm>
            <a:off x="4662488" y="3640138"/>
            <a:ext cx="66675" cy="153987"/>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49" name="Oval 25"/>
          <p:cNvSpPr>
            <a:spLocks noChangeArrowheads="1"/>
          </p:cNvSpPr>
          <p:nvPr/>
        </p:nvSpPr>
        <p:spPr bwMode="auto">
          <a:xfrm>
            <a:off x="4349750" y="3740150"/>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0" name="Oval 26"/>
          <p:cNvSpPr>
            <a:spLocks noChangeArrowheads="1"/>
          </p:cNvSpPr>
          <p:nvPr/>
        </p:nvSpPr>
        <p:spPr bwMode="auto">
          <a:xfrm>
            <a:off x="6850063" y="2363788"/>
            <a:ext cx="66675" cy="153987"/>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1" name="Oval 27"/>
          <p:cNvSpPr>
            <a:spLocks noChangeArrowheads="1"/>
          </p:cNvSpPr>
          <p:nvPr/>
        </p:nvSpPr>
        <p:spPr bwMode="auto">
          <a:xfrm>
            <a:off x="1989138" y="2540000"/>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2" name="Oval 28"/>
          <p:cNvSpPr>
            <a:spLocks noChangeArrowheads="1"/>
          </p:cNvSpPr>
          <p:nvPr/>
        </p:nvSpPr>
        <p:spPr bwMode="auto">
          <a:xfrm>
            <a:off x="2303463" y="3919538"/>
            <a:ext cx="66675" cy="153987"/>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3" name="Oval 29"/>
          <p:cNvSpPr>
            <a:spLocks noChangeArrowheads="1"/>
          </p:cNvSpPr>
          <p:nvPr/>
        </p:nvSpPr>
        <p:spPr bwMode="auto">
          <a:xfrm>
            <a:off x="2832100" y="3613150"/>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4" name="Oval 30"/>
          <p:cNvSpPr>
            <a:spLocks noChangeArrowheads="1"/>
          </p:cNvSpPr>
          <p:nvPr/>
        </p:nvSpPr>
        <p:spPr bwMode="auto">
          <a:xfrm>
            <a:off x="4095750" y="3308350"/>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5" name="Oval 31"/>
          <p:cNvSpPr>
            <a:spLocks noChangeArrowheads="1"/>
          </p:cNvSpPr>
          <p:nvPr/>
        </p:nvSpPr>
        <p:spPr bwMode="auto">
          <a:xfrm>
            <a:off x="5141913" y="2927350"/>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6" name="Oval 32"/>
          <p:cNvSpPr>
            <a:spLocks noChangeArrowheads="1"/>
          </p:cNvSpPr>
          <p:nvPr/>
        </p:nvSpPr>
        <p:spPr bwMode="auto">
          <a:xfrm>
            <a:off x="6548438" y="2722563"/>
            <a:ext cx="66675" cy="153987"/>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7" name="Oval 33"/>
          <p:cNvSpPr>
            <a:spLocks noChangeArrowheads="1"/>
          </p:cNvSpPr>
          <p:nvPr/>
        </p:nvSpPr>
        <p:spPr bwMode="auto">
          <a:xfrm>
            <a:off x="7159625" y="3840163"/>
            <a:ext cx="66675" cy="153987"/>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8" name="Oval 34"/>
          <p:cNvSpPr>
            <a:spLocks noChangeArrowheads="1"/>
          </p:cNvSpPr>
          <p:nvPr/>
        </p:nvSpPr>
        <p:spPr bwMode="auto">
          <a:xfrm>
            <a:off x="4976813" y="2543175"/>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59" name="Oval 35"/>
          <p:cNvSpPr>
            <a:spLocks noChangeArrowheads="1"/>
          </p:cNvSpPr>
          <p:nvPr/>
        </p:nvSpPr>
        <p:spPr bwMode="auto">
          <a:xfrm>
            <a:off x="6284913" y="2274888"/>
            <a:ext cx="66675" cy="153987"/>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4660" name="Oval 36"/>
          <p:cNvSpPr>
            <a:spLocks noChangeArrowheads="1"/>
          </p:cNvSpPr>
          <p:nvPr/>
        </p:nvSpPr>
        <p:spPr bwMode="auto">
          <a:xfrm>
            <a:off x="7356475" y="1597025"/>
            <a:ext cx="66675" cy="153988"/>
          </a:xfrm>
          <a:prstGeom prst="ellipse">
            <a:avLst/>
          </a:prstGeom>
          <a:solidFill>
            <a:srgbClr val="00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54661" name="Group 37"/>
          <p:cNvGrpSpPr>
            <a:grpSpLocks/>
          </p:cNvGrpSpPr>
          <p:nvPr/>
        </p:nvGrpSpPr>
        <p:grpSpPr bwMode="auto">
          <a:xfrm>
            <a:off x="4394200" y="1106488"/>
            <a:ext cx="614363" cy="4419600"/>
            <a:chOff x="1262" y="657"/>
            <a:chExt cx="387" cy="2784"/>
          </a:xfrm>
        </p:grpSpPr>
        <p:sp>
          <p:nvSpPr>
            <p:cNvPr id="154662" name="Freeform 38"/>
            <p:cNvSpPr>
              <a:spLocks/>
            </p:cNvSpPr>
            <p:nvPr/>
          </p:nvSpPr>
          <p:spPr bwMode="auto">
            <a:xfrm>
              <a:off x="1262" y="1052"/>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63" name="Freeform 39"/>
            <p:cNvSpPr>
              <a:spLocks/>
            </p:cNvSpPr>
            <p:nvPr/>
          </p:nvSpPr>
          <p:spPr bwMode="auto">
            <a:xfrm>
              <a:off x="1448" y="857"/>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64" name="Freeform 40"/>
            <p:cNvSpPr>
              <a:spLocks/>
            </p:cNvSpPr>
            <p:nvPr/>
          </p:nvSpPr>
          <p:spPr bwMode="auto">
            <a:xfrm>
              <a:off x="1648" y="657"/>
              <a:ext cx="1" cy="2389"/>
            </a:xfrm>
            <a:custGeom>
              <a:avLst/>
              <a:gdLst>
                <a:gd name="T0" fmla="*/ 0 w 1"/>
                <a:gd name="T1" fmla="*/ 0 h 2389"/>
                <a:gd name="T2" fmla="*/ 0 w 1"/>
                <a:gd name="T3" fmla="*/ 2389 h 2389"/>
              </a:gdLst>
              <a:ahLst/>
              <a:cxnLst>
                <a:cxn ang="0">
                  <a:pos x="T0" y="T1"/>
                </a:cxn>
                <a:cxn ang="0">
                  <a:pos x="T2" y="T3"/>
                </a:cxn>
              </a:cxnLst>
              <a:rect l="0" t="0" r="r" b="b"/>
              <a:pathLst>
                <a:path w="1" h="2389">
                  <a:moveTo>
                    <a:pt x="0" y="0"/>
                  </a:moveTo>
                  <a:lnTo>
                    <a:pt x="0" y="2389"/>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4665" name="Line 41"/>
          <p:cNvSpPr>
            <a:spLocks noChangeShapeType="1"/>
          </p:cNvSpPr>
          <p:nvPr/>
        </p:nvSpPr>
        <p:spPr bwMode="auto">
          <a:xfrm>
            <a:off x="2017713" y="1733550"/>
            <a:ext cx="45243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66" name="Line 42"/>
          <p:cNvSpPr>
            <a:spLocks noChangeShapeType="1"/>
          </p:cNvSpPr>
          <p:nvPr/>
        </p:nvSpPr>
        <p:spPr bwMode="auto">
          <a:xfrm>
            <a:off x="2328863" y="1414463"/>
            <a:ext cx="45307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67" name="Line 43"/>
          <p:cNvSpPr>
            <a:spLocks noChangeShapeType="1"/>
          </p:cNvSpPr>
          <p:nvPr/>
        </p:nvSpPr>
        <p:spPr bwMode="auto">
          <a:xfrm>
            <a:off x="2646363" y="1104900"/>
            <a:ext cx="45307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4668" name="Group 44"/>
          <p:cNvGrpSpPr>
            <a:grpSpLocks/>
          </p:cNvGrpSpPr>
          <p:nvPr/>
        </p:nvGrpSpPr>
        <p:grpSpPr bwMode="auto">
          <a:xfrm>
            <a:off x="4127500" y="884238"/>
            <a:ext cx="1058863" cy="4876800"/>
            <a:chOff x="2622" y="432"/>
            <a:chExt cx="667" cy="3072"/>
          </a:xfrm>
        </p:grpSpPr>
        <p:sp>
          <p:nvSpPr>
            <p:cNvPr id="154669" name="Freeform 45"/>
            <p:cNvSpPr>
              <a:spLocks/>
            </p:cNvSpPr>
            <p:nvPr/>
          </p:nvSpPr>
          <p:spPr bwMode="auto">
            <a:xfrm>
              <a:off x="2622" y="2832"/>
              <a:ext cx="666" cy="666"/>
            </a:xfrm>
            <a:custGeom>
              <a:avLst/>
              <a:gdLst>
                <a:gd name="T0" fmla="*/ 666 w 666"/>
                <a:gd name="T1" fmla="*/ 0 h 666"/>
                <a:gd name="T2" fmla="*/ 0 w 666"/>
                <a:gd name="T3" fmla="*/ 666 h 666"/>
              </a:gdLst>
              <a:ahLst/>
              <a:cxnLst>
                <a:cxn ang="0">
                  <a:pos x="T0" y="T1"/>
                </a:cxn>
                <a:cxn ang="0">
                  <a:pos x="T2" y="T3"/>
                </a:cxn>
              </a:cxnLst>
              <a:rect l="0" t="0" r="r" b="b"/>
              <a:pathLst>
                <a:path w="666" h="666">
                  <a:moveTo>
                    <a:pt x="666" y="0"/>
                  </a:moveTo>
                  <a:lnTo>
                    <a:pt x="0" y="666"/>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0" name="Freeform 46"/>
            <p:cNvSpPr>
              <a:spLocks/>
            </p:cNvSpPr>
            <p:nvPr/>
          </p:nvSpPr>
          <p:spPr bwMode="auto">
            <a:xfrm>
              <a:off x="2622" y="1118"/>
              <a:ext cx="1" cy="2386"/>
            </a:xfrm>
            <a:custGeom>
              <a:avLst/>
              <a:gdLst>
                <a:gd name="T0" fmla="*/ 1 w 1"/>
                <a:gd name="T1" fmla="*/ 0 h 2386"/>
                <a:gd name="T2" fmla="*/ 0 w 1"/>
                <a:gd name="T3" fmla="*/ 2386 h 2386"/>
              </a:gdLst>
              <a:ahLst/>
              <a:cxnLst>
                <a:cxn ang="0">
                  <a:pos x="T0" y="T1"/>
                </a:cxn>
                <a:cxn ang="0">
                  <a:pos x="T2" y="T3"/>
                </a:cxn>
              </a:cxnLst>
              <a:rect l="0" t="0" r="r" b="b"/>
              <a:pathLst>
                <a:path w="1" h="2386">
                  <a:moveTo>
                    <a:pt x="1" y="0"/>
                  </a:moveTo>
                  <a:lnTo>
                    <a:pt x="0" y="2386"/>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1" name="Freeform 47"/>
            <p:cNvSpPr>
              <a:spLocks/>
            </p:cNvSpPr>
            <p:nvPr/>
          </p:nvSpPr>
          <p:spPr bwMode="auto">
            <a:xfrm>
              <a:off x="3288" y="432"/>
              <a:ext cx="1" cy="2394"/>
            </a:xfrm>
            <a:custGeom>
              <a:avLst/>
              <a:gdLst>
                <a:gd name="T0" fmla="*/ 0 w 1"/>
                <a:gd name="T1" fmla="*/ 0 h 2394"/>
                <a:gd name="T2" fmla="*/ 0 w 1"/>
                <a:gd name="T3" fmla="*/ 2394 h 2394"/>
              </a:gdLst>
              <a:ahLst/>
              <a:cxnLst>
                <a:cxn ang="0">
                  <a:pos x="T0" y="T1"/>
                </a:cxn>
                <a:cxn ang="0">
                  <a:pos x="T2" y="T3"/>
                </a:cxn>
              </a:cxnLst>
              <a:rect l="0" t="0" r="r" b="b"/>
              <a:pathLst>
                <a:path w="1" h="2394">
                  <a:moveTo>
                    <a:pt x="0" y="0"/>
                  </a:moveTo>
                  <a:lnTo>
                    <a:pt x="0" y="2394"/>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2" name="Freeform 48"/>
            <p:cNvSpPr>
              <a:spLocks/>
            </p:cNvSpPr>
            <p:nvPr/>
          </p:nvSpPr>
          <p:spPr bwMode="auto">
            <a:xfrm>
              <a:off x="2622" y="448"/>
              <a:ext cx="662" cy="662"/>
            </a:xfrm>
            <a:custGeom>
              <a:avLst/>
              <a:gdLst>
                <a:gd name="T0" fmla="*/ 662 w 662"/>
                <a:gd name="T1" fmla="*/ 0 h 662"/>
                <a:gd name="T2" fmla="*/ 0 w 662"/>
                <a:gd name="T3" fmla="*/ 662 h 662"/>
              </a:gdLst>
              <a:ahLst/>
              <a:cxnLst>
                <a:cxn ang="0">
                  <a:pos x="T0" y="T1"/>
                </a:cxn>
                <a:cxn ang="0">
                  <a:pos x="T2" y="T3"/>
                </a:cxn>
              </a:cxnLst>
              <a:rect l="0" t="0" r="r" b="b"/>
              <a:pathLst>
                <a:path w="662" h="662">
                  <a:moveTo>
                    <a:pt x="662" y="0"/>
                  </a:moveTo>
                  <a:lnTo>
                    <a:pt x="0" y="662"/>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4673" name="Line 49"/>
          <p:cNvSpPr>
            <a:spLocks noChangeShapeType="1"/>
          </p:cNvSpPr>
          <p:nvPr/>
        </p:nvSpPr>
        <p:spPr bwMode="auto">
          <a:xfrm flipV="1">
            <a:off x="1784350" y="2605088"/>
            <a:ext cx="22860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4" name="Line 50"/>
          <p:cNvSpPr>
            <a:spLocks noChangeShapeType="1"/>
          </p:cNvSpPr>
          <p:nvPr/>
        </p:nvSpPr>
        <p:spPr bwMode="auto">
          <a:xfrm>
            <a:off x="4117975" y="3367088"/>
            <a:ext cx="2667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5" name="Line 51"/>
          <p:cNvSpPr>
            <a:spLocks noChangeShapeType="1"/>
          </p:cNvSpPr>
          <p:nvPr/>
        </p:nvSpPr>
        <p:spPr bwMode="auto">
          <a:xfrm flipV="1">
            <a:off x="4375150" y="3729038"/>
            <a:ext cx="314325"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6" name="Line 52"/>
          <p:cNvSpPr>
            <a:spLocks noChangeShapeType="1"/>
          </p:cNvSpPr>
          <p:nvPr/>
        </p:nvSpPr>
        <p:spPr bwMode="auto">
          <a:xfrm flipV="1">
            <a:off x="4699000" y="2605088"/>
            <a:ext cx="304800" cy="1123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7" name="Line 53"/>
          <p:cNvSpPr>
            <a:spLocks noChangeShapeType="1"/>
          </p:cNvSpPr>
          <p:nvPr/>
        </p:nvSpPr>
        <p:spPr bwMode="auto">
          <a:xfrm>
            <a:off x="5003800" y="2595563"/>
            <a:ext cx="17145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8" name="Line 54"/>
          <p:cNvSpPr>
            <a:spLocks noChangeShapeType="1"/>
          </p:cNvSpPr>
          <p:nvPr/>
        </p:nvSpPr>
        <p:spPr bwMode="auto">
          <a:xfrm>
            <a:off x="2012950" y="2595563"/>
            <a:ext cx="323850" cy="1390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79" name="Line 55"/>
          <p:cNvSpPr>
            <a:spLocks noChangeShapeType="1"/>
          </p:cNvSpPr>
          <p:nvPr/>
        </p:nvSpPr>
        <p:spPr bwMode="auto">
          <a:xfrm>
            <a:off x="2336800" y="3976688"/>
            <a:ext cx="30480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80" name="Line 56"/>
          <p:cNvSpPr>
            <a:spLocks noChangeShapeType="1"/>
          </p:cNvSpPr>
          <p:nvPr/>
        </p:nvSpPr>
        <p:spPr bwMode="auto">
          <a:xfrm flipV="1">
            <a:off x="2641600" y="3671888"/>
            <a:ext cx="228600" cy="495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81" name="Line 57"/>
          <p:cNvSpPr>
            <a:spLocks noChangeShapeType="1"/>
          </p:cNvSpPr>
          <p:nvPr/>
        </p:nvSpPr>
        <p:spPr bwMode="auto">
          <a:xfrm>
            <a:off x="6318250" y="2328863"/>
            <a:ext cx="266700" cy="476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82" name="Line 58"/>
          <p:cNvSpPr>
            <a:spLocks noChangeShapeType="1"/>
          </p:cNvSpPr>
          <p:nvPr/>
        </p:nvSpPr>
        <p:spPr bwMode="auto">
          <a:xfrm flipV="1">
            <a:off x="6584950" y="2433638"/>
            <a:ext cx="295275" cy="35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83" name="Line 59"/>
          <p:cNvSpPr>
            <a:spLocks noChangeShapeType="1"/>
          </p:cNvSpPr>
          <p:nvPr/>
        </p:nvSpPr>
        <p:spPr bwMode="auto">
          <a:xfrm>
            <a:off x="6889750" y="2424113"/>
            <a:ext cx="304800" cy="1504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84" name="Line 60"/>
          <p:cNvSpPr>
            <a:spLocks noChangeShapeType="1"/>
          </p:cNvSpPr>
          <p:nvPr/>
        </p:nvSpPr>
        <p:spPr bwMode="auto">
          <a:xfrm flipV="1">
            <a:off x="7204075" y="1662113"/>
            <a:ext cx="171450" cy="2257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4685" name="Text Box 61"/>
          <p:cNvSpPr txBox="1">
            <a:spLocks noChangeArrowheads="1"/>
          </p:cNvSpPr>
          <p:nvPr/>
        </p:nvSpPr>
        <p:spPr bwMode="auto">
          <a:xfrm>
            <a:off x="0" y="182563"/>
            <a:ext cx="91440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0000CC"/>
                </a:solidFill>
              </a:rPr>
              <a:t>Model of experimental calibration of sensitivity and degree diversity of invariant measurement methods</a:t>
            </a:r>
            <a:r>
              <a:rPr lang="en-US"/>
              <a:t> </a:t>
            </a:r>
            <a:br>
              <a:rPr lang="en-US"/>
            </a:br>
            <a:r>
              <a:rPr lang="en-US" sz="1200">
                <a:solidFill>
                  <a:schemeClr val="tx1"/>
                </a:solidFill>
                <a:effectLst>
                  <a:outerShdw blurRad="38100" dist="38100" dir="2700000" algn="tl">
                    <a:srgbClr val="FFFFFF"/>
                  </a:outerShdw>
                </a:effectLst>
              </a:rPr>
              <a:t>on the basis of the  test  faults drop injection.</a:t>
            </a:r>
          </a:p>
        </p:txBody>
      </p:sp>
      <p:sp>
        <p:nvSpPr>
          <p:cNvPr id="154686" name="Text Box 62"/>
          <p:cNvSpPr txBox="1">
            <a:spLocks noChangeArrowheads="1"/>
          </p:cNvSpPr>
          <p:nvPr/>
        </p:nvSpPr>
        <p:spPr bwMode="auto">
          <a:xfrm>
            <a:off x="2933700" y="4359275"/>
            <a:ext cx="287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ru-RU" sz="1800" b="0">
                <a:solidFill>
                  <a:schemeClr val="tx1"/>
                </a:solidFill>
              </a:rPr>
              <a:t>М</a:t>
            </a:r>
            <a:r>
              <a:rPr lang="ru-RU" sz="1000" b="0">
                <a:solidFill>
                  <a:schemeClr val="tx1"/>
                </a:solidFill>
              </a:rPr>
              <a:t>1</a:t>
            </a:r>
          </a:p>
        </p:txBody>
      </p:sp>
      <p:sp>
        <p:nvSpPr>
          <p:cNvPr id="154687" name="Rectangle 63"/>
          <p:cNvSpPr>
            <a:spLocks noChangeArrowheads="1"/>
          </p:cNvSpPr>
          <p:nvPr/>
        </p:nvSpPr>
        <p:spPr bwMode="auto">
          <a:xfrm>
            <a:off x="5213350" y="4291013"/>
            <a:ext cx="407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800" b="0">
                <a:solidFill>
                  <a:schemeClr val="tx1"/>
                </a:solidFill>
              </a:rPr>
              <a:t>М</a:t>
            </a:r>
            <a:r>
              <a:rPr lang="en-US" sz="1200" b="0">
                <a:solidFill>
                  <a:schemeClr val="tx1"/>
                </a:solidFill>
              </a:rPr>
              <a:t>i</a:t>
            </a:r>
            <a:endParaRPr lang="ru-RU" sz="1200" b="0">
              <a:solidFill>
                <a:schemeClr val="tx1"/>
              </a:solidFill>
            </a:endParaRPr>
          </a:p>
        </p:txBody>
      </p:sp>
      <p:sp>
        <p:nvSpPr>
          <p:cNvPr id="154688" name="Rectangle 64"/>
          <p:cNvSpPr>
            <a:spLocks noChangeArrowheads="1"/>
          </p:cNvSpPr>
          <p:nvPr/>
        </p:nvSpPr>
        <p:spPr bwMode="auto">
          <a:xfrm>
            <a:off x="7456488" y="4279900"/>
            <a:ext cx="458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800" b="0">
                <a:solidFill>
                  <a:schemeClr val="tx1"/>
                </a:solidFill>
              </a:rPr>
              <a:t>М</a:t>
            </a:r>
            <a:r>
              <a:rPr lang="en-US" sz="1200" b="0">
                <a:solidFill>
                  <a:schemeClr val="tx1"/>
                </a:solidFill>
              </a:rPr>
              <a:t>n</a:t>
            </a:r>
            <a:endParaRPr lang="ru-RU" sz="1200" b="0">
              <a:solidFill>
                <a:schemeClr val="tx1"/>
              </a:solidFill>
            </a:endParaRPr>
          </a:p>
        </p:txBody>
      </p:sp>
      <p:sp>
        <p:nvSpPr>
          <p:cNvPr id="154689" name="Rectangle 65"/>
          <p:cNvSpPr>
            <a:spLocks noChangeArrowheads="1"/>
          </p:cNvSpPr>
          <p:nvPr/>
        </p:nvSpPr>
        <p:spPr bwMode="auto">
          <a:xfrm>
            <a:off x="7397750" y="4660900"/>
            <a:ext cx="8112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tx1"/>
                </a:solidFill>
              </a:rPr>
              <a:t>Methods</a:t>
            </a:r>
            <a:endParaRPr lang="ru-RU" sz="1200">
              <a:solidFill>
                <a:schemeClr val="tx1"/>
              </a:solidFill>
            </a:endParaRPr>
          </a:p>
        </p:txBody>
      </p:sp>
      <p:sp>
        <p:nvSpPr>
          <p:cNvPr id="154690" name="Rectangle 66"/>
          <p:cNvSpPr>
            <a:spLocks noChangeArrowheads="1"/>
          </p:cNvSpPr>
          <p:nvPr/>
        </p:nvSpPr>
        <p:spPr bwMode="auto">
          <a:xfrm>
            <a:off x="1628775" y="5741988"/>
            <a:ext cx="280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tx1"/>
                </a:solidFill>
              </a:rPr>
              <a:t>Faults profile</a:t>
            </a:r>
            <a:endParaRPr lang="ru-RU" sz="1200">
              <a:solidFill>
                <a:schemeClr val="tx1"/>
              </a:solidFill>
            </a:endParaRPr>
          </a:p>
          <a:p>
            <a:r>
              <a:rPr lang="ru-RU" sz="1200">
                <a:solidFill>
                  <a:schemeClr val="tx1"/>
                </a:solidFill>
              </a:rPr>
              <a:t>(</a:t>
            </a:r>
            <a:r>
              <a:rPr lang="en-US" sz="1200">
                <a:solidFill>
                  <a:schemeClr val="tx1"/>
                </a:solidFill>
              </a:rPr>
              <a:t>types and</a:t>
            </a:r>
            <a:r>
              <a:rPr lang="ru-RU" sz="1200">
                <a:solidFill>
                  <a:schemeClr val="tx1"/>
                </a:solidFill>
              </a:rPr>
              <a:t> percentage composition)</a:t>
            </a:r>
          </a:p>
        </p:txBody>
      </p:sp>
      <p:sp>
        <p:nvSpPr>
          <p:cNvPr id="154691" name="Rectangle 67"/>
          <p:cNvSpPr>
            <a:spLocks noChangeArrowheads="1"/>
          </p:cNvSpPr>
          <p:nvPr/>
        </p:nvSpPr>
        <p:spPr bwMode="auto">
          <a:xfrm>
            <a:off x="2825750" y="593725"/>
            <a:ext cx="4557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tx1"/>
                </a:solidFill>
              </a:rPr>
              <a:t>Steps</a:t>
            </a:r>
            <a:r>
              <a:rPr lang="ru-RU" sz="1200">
                <a:solidFill>
                  <a:schemeClr val="tx1"/>
                </a:solidFill>
              </a:rPr>
              <a:t> (layer</a:t>
            </a:r>
            <a:r>
              <a:rPr lang="en-US" sz="1200">
                <a:solidFill>
                  <a:schemeClr val="tx1"/>
                </a:solidFill>
              </a:rPr>
              <a:t>s</a:t>
            </a:r>
            <a:r>
              <a:rPr lang="ru-RU" sz="1200">
                <a:solidFill>
                  <a:schemeClr val="tx1"/>
                </a:solidFill>
              </a:rPr>
              <a:t>)</a:t>
            </a:r>
            <a:r>
              <a:rPr lang="en-US" sz="1200">
                <a:solidFill>
                  <a:schemeClr val="tx1"/>
                </a:solidFill>
              </a:rPr>
              <a:t> of calibration (number of “dropped” test fault)</a:t>
            </a:r>
            <a:endParaRPr lang="ru-RU" sz="1200">
              <a:solidFill>
                <a:schemeClr val="tx1"/>
              </a:solidFill>
            </a:endParaRPr>
          </a:p>
        </p:txBody>
      </p:sp>
      <p:sp>
        <p:nvSpPr>
          <p:cNvPr id="154692" name="Rectangle 68"/>
          <p:cNvSpPr>
            <a:spLocks noChangeArrowheads="1"/>
          </p:cNvSpPr>
          <p:nvPr/>
        </p:nvSpPr>
        <p:spPr bwMode="auto">
          <a:xfrm>
            <a:off x="44450" y="2328863"/>
            <a:ext cx="1982788"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200">
                <a:solidFill>
                  <a:schemeClr val="tx1"/>
                </a:solidFill>
              </a:rPr>
              <a:t>At every step </a:t>
            </a:r>
            <a:r>
              <a:rPr lang="ru-RU" sz="1200">
                <a:solidFill>
                  <a:schemeClr val="tx1"/>
                </a:solidFill>
              </a:rPr>
              <a:t> </a:t>
            </a:r>
          </a:p>
          <a:p>
            <a:r>
              <a:rPr lang="en-US" sz="1200">
                <a:solidFill>
                  <a:schemeClr val="tx1"/>
                </a:solidFill>
              </a:rPr>
              <a:t>defines</a:t>
            </a:r>
            <a:r>
              <a:rPr lang="ru-RU" sz="1200">
                <a:solidFill>
                  <a:schemeClr val="tx1"/>
                </a:solidFill>
              </a:rPr>
              <a:t>:</a:t>
            </a:r>
          </a:p>
          <a:p>
            <a:r>
              <a:rPr lang="ru-RU" sz="1100" b="0">
                <a:solidFill>
                  <a:schemeClr val="tx1"/>
                </a:solidFill>
              </a:rPr>
              <a:t>1. </a:t>
            </a:r>
            <a:r>
              <a:rPr lang="ru-RU" sz="1200" b="0">
                <a:solidFill>
                  <a:schemeClr val="tx1"/>
                </a:solidFill>
                <a:latin typeface="Times New Roman" pitchFamily="18" charset="0"/>
              </a:rPr>
              <a:t>Disjunction</a:t>
            </a:r>
            <a:r>
              <a:rPr lang="en-US" sz="1200" b="0">
                <a:solidFill>
                  <a:schemeClr val="tx1"/>
                </a:solidFill>
                <a:latin typeface="Times New Roman" pitchFamily="18" charset="0"/>
              </a:rPr>
              <a:t> of undetected test faults of the for </a:t>
            </a:r>
            <a:r>
              <a:rPr lang="ru-RU" sz="1200" b="0">
                <a:solidFill>
                  <a:schemeClr val="tx1"/>
                </a:solidFill>
                <a:latin typeface="Times New Roman" pitchFamily="18" charset="0"/>
              </a:rPr>
              <a:t> </a:t>
            </a:r>
            <a:endParaRPr lang="en-US" sz="1200" b="0">
              <a:solidFill>
                <a:schemeClr val="tx1"/>
              </a:solidFill>
              <a:latin typeface="Times New Roman" pitchFamily="18" charset="0"/>
            </a:endParaRPr>
          </a:p>
          <a:p>
            <a:r>
              <a:rPr lang="en-US" sz="1200" b="0">
                <a:solidFill>
                  <a:schemeClr val="tx1"/>
                </a:solidFill>
                <a:latin typeface="Times New Roman" pitchFamily="18" charset="0"/>
              </a:rPr>
              <a:t> each </a:t>
            </a:r>
            <a:r>
              <a:rPr lang="ru-RU" sz="1200" b="0">
                <a:solidFill>
                  <a:schemeClr val="tx1"/>
                </a:solidFill>
                <a:latin typeface="Times New Roman" pitchFamily="18" charset="0"/>
              </a:rPr>
              <a:t> М</a:t>
            </a:r>
            <a:r>
              <a:rPr lang="en-US" sz="1200" b="0">
                <a:solidFill>
                  <a:schemeClr val="tx1"/>
                </a:solidFill>
                <a:latin typeface="Times New Roman" pitchFamily="18" charset="0"/>
              </a:rPr>
              <a:t>i</a:t>
            </a:r>
            <a:r>
              <a:rPr lang="ru-RU" sz="1100" b="0">
                <a:solidFill>
                  <a:schemeClr val="tx1"/>
                </a:solidFill>
              </a:rPr>
              <a:t>.</a:t>
            </a:r>
          </a:p>
        </p:txBody>
      </p:sp>
      <p:sp>
        <p:nvSpPr>
          <p:cNvPr id="154693" name="Rectangle 69"/>
          <p:cNvSpPr>
            <a:spLocks noChangeArrowheads="1"/>
          </p:cNvSpPr>
          <p:nvPr/>
        </p:nvSpPr>
        <p:spPr bwMode="auto">
          <a:xfrm>
            <a:off x="7504113" y="1597025"/>
            <a:ext cx="1473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000">
                <a:solidFill>
                  <a:schemeClr val="tx1"/>
                </a:solidFill>
              </a:rPr>
              <a:t>For the </a:t>
            </a:r>
            <a:r>
              <a:rPr lang="ru-RU" sz="1000">
                <a:solidFill>
                  <a:schemeClr val="tx1"/>
                </a:solidFill>
              </a:rPr>
              <a:t>specified</a:t>
            </a:r>
            <a:r>
              <a:rPr lang="en-US" sz="1000">
                <a:solidFill>
                  <a:schemeClr val="tx1"/>
                </a:solidFill>
              </a:rPr>
              <a:t> calibration volume is defined:</a:t>
            </a:r>
            <a:endParaRPr lang="ru-RU" sz="1000">
              <a:solidFill>
                <a:schemeClr val="tx1"/>
              </a:solidFill>
            </a:endParaRPr>
          </a:p>
          <a:p>
            <a:r>
              <a:rPr lang="ru-RU" sz="1100" b="0">
                <a:solidFill>
                  <a:schemeClr val="tx1"/>
                </a:solidFill>
              </a:rPr>
              <a:t>1) </a:t>
            </a:r>
            <a:r>
              <a:rPr lang="ru-RU" sz="1000" b="0">
                <a:solidFill>
                  <a:schemeClr val="tx1"/>
                </a:solidFill>
              </a:rPr>
              <a:t>total sensitivity</a:t>
            </a:r>
            <a:r>
              <a:rPr lang="en-US" sz="1000" b="0">
                <a:solidFill>
                  <a:schemeClr val="tx1"/>
                </a:solidFill>
              </a:rPr>
              <a:t> of each method</a:t>
            </a:r>
            <a:endParaRPr lang="ru-RU" sz="1000" b="0">
              <a:solidFill>
                <a:schemeClr val="tx1"/>
              </a:solidFill>
            </a:endParaRPr>
          </a:p>
          <a:p>
            <a:pPr>
              <a:lnSpc>
                <a:spcPct val="80000"/>
              </a:lnSpc>
            </a:pPr>
            <a:r>
              <a:rPr lang="ru-RU" sz="1100">
                <a:solidFill>
                  <a:schemeClr val="tx1"/>
                </a:solidFill>
              </a:rPr>
              <a:t> </a:t>
            </a:r>
            <a:r>
              <a:rPr lang="en-US" sz="1100">
                <a:solidFill>
                  <a:schemeClr val="tx1"/>
                </a:solidFill>
              </a:rPr>
              <a:t>i</a:t>
            </a:r>
            <a:endParaRPr lang="ru-RU" sz="1100">
              <a:solidFill>
                <a:schemeClr val="tx1"/>
              </a:solidFill>
            </a:endParaRPr>
          </a:p>
          <a:p>
            <a:pPr>
              <a:lnSpc>
                <a:spcPct val="80000"/>
              </a:lnSpc>
            </a:pPr>
            <a:r>
              <a:rPr lang="en-US" sz="1400">
                <a:solidFill>
                  <a:schemeClr val="tx1"/>
                </a:solidFill>
                <a:cs typeface="Arial" charset="0"/>
              </a:rPr>
              <a:t>U</a:t>
            </a:r>
            <a:r>
              <a:rPr lang="ru-RU" sz="1400">
                <a:solidFill>
                  <a:schemeClr val="tx1"/>
                </a:solidFill>
                <a:cs typeface="Arial" charset="0"/>
              </a:rPr>
              <a:t> М</a:t>
            </a:r>
            <a:r>
              <a:rPr lang="en-US" sz="1200">
                <a:solidFill>
                  <a:schemeClr val="tx1"/>
                </a:solidFill>
                <a:cs typeface="Arial" charset="0"/>
              </a:rPr>
              <a:t>part</a:t>
            </a:r>
            <a:r>
              <a:rPr lang="ru-RU" sz="1000">
                <a:solidFill>
                  <a:schemeClr val="tx1"/>
                </a:solidFill>
                <a:cs typeface="Arial" charset="0"/>
              </a:rPr>
              <a:t> </a:t>
            </a:r>
            <a:r>
              <a:rPr lang="en-US" sz="1000">
                <a:solidFill>
                  <a:schemeClr val="tx1"/>
                </a:solidFill>
                <a:cs typeface="Arial" charset="0"/>
              </a:rPr>
              <a:t>i</a:t>
            </a:r>
            <a:r>
              <a:rPr lang="ru-RU" sz="1100">
                <a:solidFill>
                  <a:schemeClr val="tx1"/>
                </a:solidFill>
              </a:rPr>
              <a:t>.</a:t>
            </a:r>
          </a:p>
          <a:p>
            <a:endParaRPr lang="ru-RU" sz="1100" b="0">
              <a:solidFill>
                <a:schemeClr val="tx1"/>
              </a:solidFill>
            </a:endParaRPr>
          </a:p>
        </p:txBody>
      </p:sp>
      <p:sp>
        <p:nvSpPr>
          <p:cNvPr id="154694" name="Rectangle 7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54695" name="Group 71"/>
          <p:cNvGraphicFramePr>
            <a:graphicFrameLocks noGrp="1"/>
          </p:cNvGraphicFramePr>
          <p:nvPr>
            <p:ph/>
          </p:nvPr>
        </p:nvGraphicFramePr>
        <p:xfrm>
          <a:off x="7007225" y="5089525"/>
          <a:ext cx="1855788" cy="1387793"/>
        </p:xfrm>
        <a:graphic>
          <a:graphicData uri="http://schemas.openxmlformats.org/drawingml/2006/table">
            <a:tbl>
              <a:tblPr/>
              <a:tblGrid>
                <a:gridCol w="377825"/>
                <a:gridCol w="369888"/>
                <a:gridCol w="366712"/>
                <a:gridCol w="371475"/>
                <a:gridCol w="369888"/>
              </a:tblGrid>
              <a:tr h="220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000" b="1" i="0" u="none" strike="noStrike" cap="none" normalizeH="0" baseline="0" smtClean="0">
                          <a:ln>
                            <a:noFill/>
                          </a:ln>
                          <a:solidFill>
                            <a:schemeClr val="tx1"/>
                          </a:solidFill>
                          <a:effectLst/>
                          <a:latin typeface="Arial" charset="0"/>
                        </a:rPr>
                        <a:t>М</a:t>
                      </a:r>
                      <a:r>
                        <a:rPr kumimoji="0" lang="ru-RU" sz="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000" b="1" i="0" u="none" strike="noStrike" cap="none" normalizeH="0" baseline="0" smtClean="0">
                          <a:ln>
                            <a:noFill/>
                          </a:ln>
                          <a:solidFill>
                            <a:schemeClr val="tx1"/>
                          </a:solidFill>
                          <a:effectLst/>
                          <a:latin typeface="Arial" charset="0"/>
                        </a:rPr>
                        <a:t>М</a:t>
                      </a:r>
                      <a:r>
                        <a:rPr kumimoji="0" lang="ru-RU" sz="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
                      </a:r>
                      <a:endParaRPr kumimoji="0" lang="ru-RU"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000" b="1" i="0" u="none" strike="noStrike" cap="none" normalizeH="0" baseline="0" smtClean="0">
                          <a:ln>
                            <a:noFill/>
                          </a:ln>
                          <a:solidFill>
                            <a:schemeClr val="tx1"/>
                          </a:solidFill>
                          <a:effectLst/>
                          <a:latin typeface="Arial" charset="0"/>
                        </a:rPr>
                        <a:t>М</a:t>
                      </a:r>
                      <a:r>
                        <a:rPr kumimoji="0" lang="en-US" sz="1000" b="1" i="0" u="none" strike="noStrike" cap="none" normalizeH="0" baseline="0" smtClean="0">
                          <a:ln>
                            <a:noFill/>
                          </a:ln>
                          <a:solidFill>
                            <a:schemeClr val="tx1"/>
                          </a:solidFill>
                          <a:effectLst/>
                          <a:latin typeface="Arial" charset="0"/>
                        </a:rPr>
                        <a:t>n</a:t>
                      </a:r>
                      <a:endParaRPr kumimoji="0" lang="ru-RU"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000" b="1" i="0" u="none" strike="noStrike" cap="none" normalizeH="0" baseline="0" smtClean="0">
                          <a:ln>
                            <a:noFill/>
                          </a:ln>
                          <a:solidFill>
                            <a:schemeClr val="tx1"/>
                          </a:solidFill>
                          <a:effectLst/>
                          <a:latin typeface="Arial" charset="0"/>
                        </a:rPr>
                        <a:t>М</a:t>
                      </a:r>
                      <a:r>
                        <a:rPr kumimoji="0" lang="ru-RU" sz="800" b="1" i="0" u="none" strike="noStrike" cap="none" normalizeH="0" baseline="0" smtClean="0">
                          <a:ln>
                            <a:noFill/>
                          </a:ln>
                          <a:solidFill>
                            <a:schemeClr val="tx1"/>
                          </a:solidFill>
                          <a:effectLst/>
                          <a:latin typeface="Arial" charset="0"/>
                        </a:rPr>
                        <a:t>1</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charset="0"/>
                        </a:rPr>
                        <a:t>0</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charset="0"/>
                        </a:rPr>
                        <a:t>m</a:t>
                      </a:r>
                      <a:r>
                        <a:rPr kumimoji="0" lang="en-US" sz="800" b="0" i="0" u="none" strike="noStrike" cap="none" normalizeH="0" baseline="0" smtClean="0">
                          <a:ln>
                            <a:noFill/>
                          </a:ln>
                          <a:solidFill>
                            <a:schemeClr val="tx1"/>
                          </a:solidFill>
                          <a:effectLst/>
                          <a:latin typeface="Arial" charset="0"/>
                        </a:rPr>
                        <a:t>ij</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000" b="1" i="0" u="none" strike="noStrike" cap="none" normalizeH="0" baseline="0" smtClean="0">
                          <a:ln>
                            <a:noFill/>
                          </a:ln>
                          <a:solidFill>
                            <a:schemeClr val="tx1"/>
                          </a:solidFill>
                          <a:effectLst/>
                          <a:latin typeface="Arial" charset="0"/>
                        </a:rPr>
                        <a:t>М</a:t>
                      </a:r>
                      <a:r>
                        <a:rPr kumimoji="0" lang="ru-RU" sz="800" b="1" i="0" u="none" strike="noStrike" cap="none" normalizeH="0" baseline="0" smtClean="0">
                          <a:ln>
                            <a:noFill/>
                          </a:ln>
                          <a:solidFill>
                            <a:schemeClr val="tx1"/>
                          </a:solidFill>
                          <a:effectLst/>
                          <a:latin typeface="Arial" charset="0"/>
                        </a:rPr>
                        <a:t>2</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charset="0"/>
                        </a:rPr>
                        <a:t>0</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charset="0"/>
                        </a:rPr>
                        <a:t>…</a:t>
                      </a:r>
                      <a:endParaRPr kumimoji="0" lang="ru-RU" sz="1200" b="1" i="0" u="none" strike="noStrike" cap="none" normalizeH="0" baseline="0" smtClean="0">
                        <a:ln>
                          <a:noFill/>
                        </a:ln>
                        <a:solidFill>
                          <a:schemeClr val="tx1"/>
                        </a:solidFill>
                        <a:effectLst/>
                        <a:latin typeface="Arial" charset="0"/>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charset="0"/>
                        </a:rPr>
                        <a:t>m</a:t>
                      </a:r>
                      <a:r>
                        <a:rPr kumimoji="0" lang="en-US" sz="800" b="0" i="0" u="none" strike="noStrike" cap="none" normalizeH="0" baseline="0" smtClean="0">
                          <a:ln>
                            <a:noFill/>
                          </a:ln>
                          <a:solidFill>
                            <a:schemeClr val="tx1"/>
                          </a:solidFill>
                          <a:effectLst/>
                          <a:latin typeface="Arial" charset="0"/>
                        </a:rPr>
                        <a:t>ji</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charset="0"/>
                        </a:rPr>
                        <a:t>0</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000" b="1" i="0" u="none" strike="noStrike" cap="none" normalizeH="0" baseline="0" smtClean="0">
                          <a:ln>
                            <a:noFill/>
                          </a:ln>
                          <a:solidFill>
                            <a:schemeClr val="tx1"/>
                          </a:solidFill>
                          <a:effectLst/>
                          <a:latin typeface="Arial" charset="0"/>
                        </a:rPr>
                        <a:t>М</a:t>
                      </a:r>
                      <a:r>
                        <a:rPr kumimoji="0" lang="en-US" sz="1000" b="1" i="0" u="none" strike="noStrike" cap="none" normalizeH="0" baseline="0" smtClean="0">
                          <a:ln>
                            <a:noFill/>
                          </a:ln>
                          <a:solidFill>
                            <a:schemeClr val="tx1"/>
                          </a:solidFill>
                          <a:effectLst/>
                          <a:latin typeface="Arial" charset="0"/>
                        </a:rPr>
                        <a:t>n</a:t>
                      </a:r>
                      <a:endParaRPr kumimoji="0" lang="ru-RU" sz="1000" b="1" i="0" u="none" strike="noStrike" cap="none" normalizeH="0" baseline="0" smtClean="0">
                        <a:ln>
                          <a:noFill/>
                        </a:ln>
                        <a:solidFill>
                          <a:schemeClr val="tx1"/>
                        </a:solidFill>
                        <a:effectLst/>
                        <a:latin typeface="Arial" charset="0"/>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charset="0"/>
                        </a:rPr>
                        <a:t>0</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733" name="Rectangle 109"/>
          <p:cNvSpPr>
            <a:spLocks noChangeArrowheads="1"/>
          </p:cNvSpPr>
          <p:nvPr/>
        </p:nvSpPr>
        <p:spPr bwMode="auto">
          <a:xfrm>
            <a:off x="5984875" y="5675313"/>
            <a:ext cx="979488"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0000"/>
              </a:lnSpc>
            </a:pPr>
            <a:r>
              <a:rPr lang="en-US" sz="1800" b="0">
                <a:solidFill>
                  <a:schemeClr val="tx1"/>
                </a:solidFill>
              </a:rPr>
              <a:t>       </a:t>
            </a:r>
            <a:r>
              <a:rPr lang="en-US" sz="1200" b="0">
                <a:solidFill>
                  <a:schemeClr val="tx1"/>
                </a:solidFill>
              </a:rPr>
              <a:t>___</a:t>
            </a:r>
          </a:p>
          <a:p>
            <a:pPr>
              <a:lnSpc>
                <a:spcPct val="70000"/>
              </a:lnSpc>
            </a:pPr>
            <a:r>
              <a:rPr lang="en-US" sz="1800">
                <a:solidFill>
                  <a:schemeClr val="tx1"/>
                </a:solidFill>
              </a:rPr>
              <a:t>m</a:t>
            </a:r>
            <a:r>
              <a:rPr lang="en-US" sz="1200">
                <a:solidFill>
                  <a:schemeClr val="tx1"/>
                </a:solidFill>
              </a:rPr>
              <a:t>ij = 1,0</a:t>
            </a:r>
          </a:p>
          <a:p>
            <a:pPr>
              <a:lnSpc>
                <a:spcPct val="70000"/>
              </a:lnSpc>
            </a:pPr>
            <a:endParaRPr lang="en-US" sz="1200">
              <a:solidFill>
                <a:schemeClr val="tx1"/>
              </a:solidFill>
            </a:endParaRPr>
          </a:p>
          <a:p>
            <a:pPr>
              <a:lnSpc>
                <a:spcPct val="70000"/>
              </a:lnSpc>
            </a:pPr>
            <a:r>
              <a:rPr lang="en-US" sz="1800">
                <a:solidFill>
                  <a:schemeClr val="tx1"/>
                </a:solidFill>
              </a:rPr>
              <a:t>m</a:t>
            </a:r>
            <a:r>
              <a:rPr lang="en-US" sz="1200">
                <a:solidFill>
                  <a:schemeClr val="tx1"/>
                </a:solidFill>
              </a:rPr>
              <a:t>ij</a:t>
            </a:r>
            <a:r>
              <a:rPr lang="en-US" sz="800">
                <a:solidFill>
                  <a:schemeClr val="tx1"/>
                </a:solidFill>
              </a:rPr>
              <a:t> </a:t>
            </a:r>
            <a:r>
              <a:rPr lang="en-US" sz="1800">
                <a:solidFill>
                  <a:schemeClr val="tx1"/>
                </a:solidFill>
                <a:cs typeface="Arial" charset="0"/>
              </a:rPr>
              <a:t>≠ </a:t>
            </a:r>
            <a:r>
              <a:rPr lang="en-US" sz="1800">
                <a:solidFill>
                  <a:schemeClr val="tx1"/>
                </a:solidFill>
              </a:rPr>
              <a:t>m</a:t>
            </a:r>
            <a:r>
              <a:rPr lang="en-US" sz="1200">
                <a:solidFill>
                  <a:schemeClr val="tx1"/>
                </a:solidFill>
              </a:rPr>
              <a:t>ji</a:t>
            </a:r>
          </a:p>
        </p:txBody>
      </p:sp>
      <p:sp>
        <p:nvSpPr>
          <p:cNvPr id="154734" name="Rectangle 110"/>
          <p:cNvSpPr>
            <a:spLocks noChangeArrowheads="1"/>
          </p:cNvSpPr>
          <p:nvPr/>
        </p:nvSpPr>
        <p:spPr bwMode="auto">
          <a:xfrm>
            <a:off x="44450" y="3446463"/>
            <a:ext cx="1516063"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bIns="0">
            <a:spAutoFit/>
          </a:bodyPr>
          <a:lstStyle/>
          <a:p>
            <a:r>
              <a:rPr lang="ru-RU" sz="1200" b="0">
                <a:solidFill>
                  <a:schemeClr val="tx1"/>
                </a:solidFill>
                <a:latin typeface="Times New Roman" pitchFamily="18" charset="0"/>
              </a:rPr>
              <a:t>2. Conjunction </a:t>
            </a:r>
            <a:r>
              <a:rPr lang="en-US" sz="1200" b="0">
                <a:solidFill>
                  <a:schemeClr val="tx1"/>
                </a:solidFill>
                <a:latin typeface="Times New Roman" pitchFamily="18" charset="0"/>
              </a:rPr>
              <a:t>of undetected test faults on each fault type of the profile for </a:t>
            </a:r>
            <a:r>
              <a:rPr lang="ru-RU" sz="1200" b="0">
                <a:solidFill>
                  <a:schemeClr val="tx1"/>
                </a:solidFill>
                <a:latin typeface="Times New Roman" pitchFamily="18" charset="0"/>
              </a:rPr>
              <a:t> </a:t>
            </a:r>
            <a:endParaRPr lang="en-US" sz="1200" b="0">
              <a:solidFill>
                <a:schemeClr val="tx1"/>
              </a:solidFill>
              <a:latin typeface="Times New Roman" pitchFamily="18" charset="0"/>
            </a:endParaRPr>
          </a:p>
          <a:p>
            <a:r>
              <a:rPr lang="en-US" sz="1200" b="0">
                <a:solidFill>
                  <a:schemeClr val="tx1"/>
                </a:solidFill>
                <a:latin typeface="Times New Roman" pitchFamily="18" charset="0"/>
              </a:rPr>
              <a:t> each </a:t>
            </a:r>
            <a:r>
              <a:rPr lang="ru-RU" sz="1200" b="0">
                <a:solidFill>
                  <a:schemeClr val="tx1"/>
                </a:solidFill>
                <a:latin typeface="Times New Roman" pitchFamily="18" charset="0"/>
              </a:rPr>
              <a:t> М</a:t>
            </a:r>
            <a:r>
              <a:rPr lang="en-US" sz="1200" b="0">
                <a:solidFill>
                  <a:schemeClr val="tx1"/>
                </a:solidFill>
                <a:latin typeface="Times New Roman" pitchFamily="18" charset="0"/>
              </a:rPr>
              <a:t>i</a:t>
            </a:r>
            <a:r>
              <a:rPr lang="ru-RU" sz="1200" b="0">
                <a:solidFill>
                  <a:schemeClr val="tx1"/>
                </a:solidFill>
                <a:latin typeface="Times New Roman" pitchFamily="18" charset="0"/>
              </a:rPr>
              <a:t>..</a:t>
            </a:r>
          </a:p>
        </p:txBody>
      </p:sp>
      <p:sp>
        <p:nvSpPr>
          <p:cNvPr id="154735" name="Rectangle 111"/>
          <p:cNvSpPr>
            <a:spLocks noChangeArrowheads="1"/>
          </p:cNvSpPr>
          <p:nvPr/>
        </p:nvSpPr>
        <p:spPr bwMode="auto">
          <a:xfrm>
            <a:off x="73025" y="4535488"/>
            <a:ext cx="1555750"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bIns="0">
            <a:spAutoFit/>
          </a:bodyPr>
          <a:lstStyle/>
          <a:p>
            <a:r>
              <a:rPr lang="ru-RU" sz="1200" b="0">
                <a:solidFill>
                  <a:schemeClr val="tx1"/>
                </a:solidFill>
                <a:latin typeface="Times New Roman" pitchFamily="18" charset="0"/>
              </a:rPr>
              <a:t>3. </a:t>
            </a:r>
            <a:r>
              <a:rPr lang="en-US" sz="1200" b="0">
                <a:solidFill>
                  <a:schemeClr val="tx1"/>
                </a:solidFill>
                <a:latin typeface="Times New Roman" pitchFamily="18" charset="0"/>
              </a:rPr>
              <a:t>Partial sensitivity</a:t>
            </a:r>
            <a:r>
              <a:rPr lang="ru-RU" sz="1200" b="0">
                <a:solidFill>
                  <a:schemeClr val="tx1"/>
                </a:solidFill>
                <a:latin typeface="Times New Roman" pitchFamily="18" charset="0"/>
              </a:rPr>
              <a:t> </a:t>
            </a:r>
          </a:p>
          <a:p>
            <a:r>
              <a:rPr lang="ru-RU" sz="1200">
                <a:solidFill>
                  <a:schemeClr val="tx1"/>
                </a:solidFill>
                <a:latin typeface="Times New Roman" pitchFamily="18" charset="0"/>
              </a:rPr>
              <a:t>М</a:t>
            </a:r>
            <a:r>
              <a:rPr lang="en-US" sz="1200">
                <a:solidFill>
                  <a:schemeClr val="tx1"/>
                </a:solidFill>
                <a:latin typeface="Times New Roman" pitchFamily="18" charset="0"/>
              </a:rPr>
              <a:t>part i</a:t>
            </a:r>
            <a:r>
              <a:rPr lang="en-US" sz="1200" b="0">
                <a:solidFill>
                  <a:schemeClr val="tx1"/>
                </a:solidFill>
                <a:latin typeface="Times New Roman" pitchFamily="18" charset="0"/>
              </a:rPr>
              <a:t> on each fault type </a:t>
            </a:r>
            <a:r>
              <a:rPr lang="ru-RU" sz="1200" b="0">
                <a:solidFill>
                  <a:schemeClr val="tx1"/>
                </a:solidFill>
                <a:latin typeface="Times New Roman" pitchFamily="18" charset="0"/>
              </a:rPr>
              <a:t>.</a:t>
            </a:r>
          </a:p>
        </p:txBody>
      </p:sp>
      <p:sp>
        <p:nvSpPr>
          <p:cNvPr id="154736" name="Rectangle 112"/>
          <p:cNvSpPr>
            <a:spLocks noChangeArrowheads="1"/>
          </p:cNvSpPr>
          <p:nvPr/>
        </p:nvSpPr>
        <p:spPr bwMode="auto">
          <a:xfrm>
            <a:off x="7456488" y="2927350"/>
            <a:ext cx="1616075" cy="119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bIns="0">
            <a:spAutoFit/>
          </a:bodyPr>
          <a:lstStyle/>
          <a:p>
            <a:r>
              <a:rPr lang="ru-RU" sz="1100" b="0">
                <a:solidFill>
                  <a:schemeClr val="tx1"/>
                </a:solidFill>
              </a:rPr>
              <a:t>2</a:t>
            </a:r>
            <a:r>
              <a:rPr lang="en-US" sz="1100" b="0">
                <a:solidFill>
                  <a:schemeClr val="tx1"/>
                </a:solidFill>
              </a:rPr>
              <a:t>)</a:t>
            </a:r>
            <a:r>
              <a:rPr lang="ru-RU" sz="1100" b="0">
                <a:solidFill>
                  <a:schemeClr val="tx1"/>
                </a:solidFill>
              </a:rPr>
              <a:t> </a:t>
            </a:r>
            <a:r>
              <a:rPr lang="ru-RU" sz="1000" b="0">
                <a:solidFill>
                  <a:schemeClr val="tx1"/>
                </a:solidFill>
              </a:rPr>
              <a:t>in pairs</a:t>
            </a:r>
            <a:r>
              <a:rPr lang="en-US" sz="1000" b="0">
                <a:solidFill>
                  <a:schemeClr val="tx1"/>
                </a:solidFill>
              </a:rPr>
              <a:t> for all</a:t>
            </a:r>
            <a:r>
              <a:rPr lang="en-US" b="0">
                <a:solidFill>
                  <a:schemeClr val="tx1"/>
                </a:solidFill>
              </a:rPr>
              <a:t> </a:t>
            </a:r>
            <a:r>
              <a:rPr lang="ru-RU" sz="1100" b="0">
                <a:solidFill>
                  <a:schemeClr val="tx1"/>
                </a:solidFill>
              </a:rPr>
              <a:t>М</a:t>
            </a:r>
            <a:r>
              <a:rPr lang="en-US" sz="1100" b="0">
                <a:solidFill>
                  <a:schemeClr val="tx1"/>
                </a:solidFill>
              </a:rPr>
              <a:t>i</a:t>
            </a:r>
            <a:endParaRPr lang="ru-RU" sz="1100" b="0">
              <a:solidFill>
                <a:schemeClr val="tx1"/>
              </a:solidFill>
            </a:endParaRPr>
          </a:p>
          <a:p>
            <a:r>
              <a:rPr lang="ru-RU" sz="1000" b="0">
                <a:solidFill>
                  <a:schemeClr val="tx1"/>
                </a:solidFill>
              </a:rPr>
              <a:t>(each taken together)</a:t>
            </a:r>
          </a:p>
          <a:p>
            <a:r>
              <a:rPr lang="en-US" sz="1100" b="0">
                <a:solidFill>
                  <a:schemeClr val="tx1"/>
                </a:solidFill>
              </a:rPr>
              <a:t>the diversity degree</a:t>
            </a:r>
            <a:endParaRPr lang="ru-RU" sz="1100" b="0">
              <a:solidFill>
                <a:schemeClr val="tx1"/>
              </a:solidFill>
            </a:endParaRPr>
          </a:p>
          <a:p>
            <a:r>
              <a:rPr lang="en-US" sz="1100">
                <a:solidFill>
                  <a:schemeClr val="tx1"/>
                </a:solidFill>
              </a:rPr>
              <a:t> </a:t>
            </a:r>
            <a:r>
              <a:rPr lang="en-US" sz="900">
                <a:solidFill>
                  <a:schemeClr val="tx1"/>
                </a:solidFill>
              </a:rPr>
              <a:t>i </a:t>
            </a:r>
            <a:r>
              <a:rPr lang="ru-RU" sz="900">
                <a:solidFill>
                  <a:schemeClr val="tx1"/>
                </a:solidFill>
              </a:rPr>
              <a:t>   </a:t>
            </a:r>
            <a:r>
              <a:rPr lang="en-US" sz="900">
                <a:solidFill>
                  <a:schemeClr val="tx1"/>
                </a:solidFill>
              </a:rPr>
              <a:t> j</a:t>
            </a:r>
            <a:endParaRPr lang="ru-RU" sz="900">
              <a:solidFill>
                <a:schemeClr val="tx1"/>
              </a:solidFill>
            </a:endParaRPr>
          </a:p>
          <a:p>
            <a:r>
              <a:rPr lang="ru-RU" sz="1100">
                <a:solidFill>
                  <a:schemeClr val="tx1"/>
                </a:solidFill>
              </a:rPr>
              <a:t>∩</a:t>
            </a:r>
            <a:r>
              <a:rPr lang="en-US" sz="1100">
                <a:solidFill>
                  <a:schemeClr val="tx1"/>
                </a:solidFill>
              </a:rPr>
              <a:t> </a:t>
            </a:r>
            <a:r>
              <a:rPr lang="ru-RU" sz="1100">
                <a:solidFill>
                  <a:schemeClr val="tx1"/>
                </a:solidFill>
              </a:rPr>
              <a:t>(</a:t>
            </a:r>
            <a:r>
              <a:rPr lang="en-US" sz="1100">
                <a:solidFill>
                  <a:schemeClr val="tx1"/>
                </a:solidFill>
              </a:rPr>
              <a:t>U</a:t>
            </a:r>
            <a:r>
              <a:rPr lang="ru-RU" sz="1100" b="0">
                <a:solidFill>
                  <a:schemeClr val="tx1"/>
                </a:solidFill>
              </a:rPr>
              <a:t> </a:t>
            </a:r>
            <a:r>
              <a:rPr lang="ru-RU" sz="1100">
                <a:solidFill>
                  <a:schemeClr val="tx1"/>
                </a:solidFill>
              </a:rPr>
              <a:t>М</a:t>
            </a:r>
            <a:r>
              <a:rPr lang="en-US" sz="1100">
                <a:solidFill>
                  <a:schemeClr val="tx1"/>
                </a:solidFill>
              </a:rPr>
              <a:t>part</a:t>
            </a:r>
            <a:r>
              <a:rPr lang="ru-RU" sz="1100">
                <a:solidFill>
                  <a:schemeClr val="tx1"/>
                </a:solidFill>
              </a:rPr>
              <a:t> </a:t>
            </a:r>
            <a:r>
              <a:rPr lang="en-US" sz="1100">
                <a:solidFill>
                  <a:schemeClr val="tx1"/>
                </a:solidFill>
              </a:rPr>
              <a:t>i</a:t>
            </a:r>
            <a:r>
              <a:rPr lang="ru-RU" sz="1100" b="0">
                <a:solidFill>
                  <a:schemeClr val="tx1"/>
                </a:solidFill>
              </a:rPr>
              <a:t>) </a:t>
            </a:r>
            <a:r>
              <a:rPr lang="en-US" sz="1100" b="0">
                <a:solidFill>
                  <a:schemeClr val="tx1"/>
                </a:solidFill>
              </a:rPr>
              <a:t>and</a:t>
            </a:r>
            <a:r>
              <a:rPr lang="ru-RU" sz="1100" b="0">
                <a:solidFill>
                  <a:schemeClr val="tx1"/>
                </a:solidFill>
              </a:rPr>
              <a:t> </a:t>
            </a:r>
            <a:r>
              <a:rPr lang="en-US" sz="1100" b="0">
                <a:solidFill>
                  <a:schemeClr val="tx1"/>
                </a:solidFill>
              </a:rPr>
              <a:t>the development of diversification matrix</a:t>
            </a:r>
            <a:endParaRPr lang="ru-RU" sz="1100" b="0">
              <a:solidFill>
                <a:schemeClr val="tx1"/>
              </a:solidFill>
            </a:endParaRPr>
          </a:p>
        </p:txBody>
      </p:sp>
      <p:sp>
        <p:nvSpPr>
          <p:cNvPr id="154737" name="Rectangle 113"/>
          <p:cNvSpPr>
            <a:spLocks noChangeArrowheads="1"/>
          </p:cNvSpPr>
          <p:nvPr/>
        </p:nvSpPr>
        <p:spPr bwMode="auto">
          <a:xfrm>
            <a:off x="30163" y="420688"/>
            <a:ext cx="1982787"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200" b="0">
                <a:solidFill>
                  <a:schemeClr val="tx1"/>
                </a:solidFill>
                <a:latin typeface="Times New Roman" pitchFamily="18" charset="0"/>
              </a:rPr>
              <a:t>Defines the parametrically controlled procedure of accessible required cost-effectiveness of an critical software assessment. </a:t>
            </a:r>
          </a:p>
          <a:p>
            <a:r>
              <a:rPr lang="en-US" sz="1200" b="0">
                <a:solidFill>
                  <a:schemeClr val="tx1"/>
                </a:solidFill>
                <a:latin typeface="Times New Roman" pitchFamily="18" charset="0"/>
              </a:rPr>
              <a:t>Controll parameters:</a:t>
            </a:r>
          </a:p>
          <a:p>
            <a:r>
              <a:rPr lang="en-US" sz="1200" b="0">
                <a:solidFill>
                  <a:schemeClr val="tx1"/>
                </a:solidFill>
                <a:latin typeface="Times New Roman" pitchFamily="18" charset="0"/>
              </a:rPr>
              <a:t>&lt;profile of faults&gt;</a:t>
            </a:r>
          </a:p>
          <a:p>
            <a:r>
              <a:rPr lang="ru-RU" sz="1200" b="0">
                <a:solidFill>
                  <a:schemeClr val="tx1"/>
                </a:solidFill>
                <a:latin typeface="Times New Roman" pitchFamily="18" charset="0"/>
              </a:rPr>
              <a:t>&lt;</a:t>
            </a:r>
            <a:r>
              <a:rPr lang="en-US" sz="1200" b="0">
                <a:solidFill>
                  <a:schemeClr val="tx1"/>
                </a:solidFill>
                <a:latin typeface="Times New Roman" pitchFamily="18" charset="0"/>
              </a:rPr>
              <a:t>invariant</a:t>
            </a:r>
            <a:r>
              <a:rPr lang="ru-RU" sz="1200" b="0">
                <a:solidFill>
                  <a:schemeClr val="tx1"/>
                </a:solidFill>
                <a:latin typeface="Times New Roman" pitchFamily="18" charset="0"/>
              </a:rPr>
              <a:t>&gt;</a:t>
            </a:r>
            <a:endParaRPr lang="en-US" sz="1200" b="0">
              <a:solidFill>
                <a:schemeClr val="tx1"/>
              </a:solidFill>
              <a:latin typeface="Times New Roman" pitchFamily="18" charset="0"/>
            </a:endParaRPr>
          </a:p>
          <a:p>
            <a:r>
              <a:rPr lang="en-US" sz="1200" b="0">
                <a:solidFill>
                  <a:schemeClr val="tx1"/>
                </a:solidFill>
                <a:latin typeface="Times New Roman" pitchFamily="18" charset="0"/>
              </a:rPr>
              <a:t>&lt;number of test faults&gt;</a:t>
            </a:r>
          </a:p>
        </p:txBody>
      </p:sp>
      <p:sp>
        <p:nvSpPr>
          <p:cNvPr id="154738" name="Text Box 114"/>
          <p:cNvSpPr txBox="1">
            <a:spLocks noChangeArrowheads="1"/>
          </p:cNvSpPr>
          <p:nvPr/>
        </p:nvSpPr>
        <p:spPr bwMode="auto">
          <a:xfrm>
            <a:off x="2497138" y="639763"/>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800" b="0">
                <a:solidFill>
                  <a:schemeClr val="tx1"/>
                </a:solidFill>
              </a:rPr>
              <a:t>N</a:t>
            </a:r>
            <a:endParaRPr lang="ru-RU" sz="1000" b="0">
              <a:solidFill>
                <a:schemeClr val="tx1"/>
              </a:solidFill>
            </a:endParaRPr>
          </a:p>
        </p:txBody>
      </p:sp>
      <p:sp>
        <p:nvSpPr>
          <p:cNvPr id="154739" name="Oval 115"/>
          <p:cNvSpPr>
            <a:spLocks noChangeArrowheads="1"/>
          </p:cNvSpPr>
          <p:nvPr/>
        </p:nvSpPr>
        <p:spPr bwMode="auto">
          <a:xfrm>
            <a:off x="2825750" y="4186238"/>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0" name="Oval 116"/>
          <p:cNvSpPr>
            <a:spLocks noChangeArrowheads="1"/>
          </p:cNvSpPr>
          <p:nvPr/>
        </p:nvSpPr>
        <p:spPr bwMode="auto">
          <a:xfrm>
            <a:off x="2825750" y="3133725"/>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1" name="Oval 117"/>
          <p:cNvSpPr>
            <a:spLocks noChangeArrowheads="1"/>
          </p:cNvSpPr>
          <p:nvPr/>
        </p:nvSpPr>
        <p:spPr bwMode="auto">
          <a:xfrm>
            <a:off x="2825750" y="2605088"/>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2" name="Oval 118"/>
          <p:cNvSpPr>
            <a:spLocks noChangeArrowheads="1"/>
          </p:cNvSpPr>
          <p:nvPr/>
        </p:nvSpPr>
        <p:spPr bwMode="auto">
          <a:xfrm>
            <a:off x="2825750" y="2063750"/>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3" name="Oval 119"/>
          <p:cNvSpPr>
            <a:spLocks noChangeArrowheads="1"/>
          </p:cNvSpPr>
          <p:nvPr/>
        </p:nvSpPr>
        <p:spPr bwMode="auto">
          <a:xfrm>
            <a:off x="2825750" y="1431925"/>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4" name="Oval 120"/>
          <p:cNvSpPr>
            <a:spLocks noChangeArrowheads="1"/>
          </p:cNvSpPr>
          <p:nvPr/>
        </p:nvSpPr>
        <p:spPr bwMode="auto">
          <a:xfrm>
            <a:off x="2613025" y="1073150"/>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5" name="Oval 121"/>
          <p:cNvSpPr>
            <a:spLocks noChangeArrowheads="1"/>
          </p:cNvSpPr>
          <p:nvPr/>
        </p:nvSpPr>
        <p:spPr bwMode="auto">
          <a:xfrm>
            <a:off x="2287588" y="1392238"/>
            <a:ext cx="65087"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6" name="Oval 122"/>
          <p:cNvSpPr>
            <a:spLocks noChangeArrowheads="1"/>
          </p:cNvSpPr>
          <p:nvPr/>
        </p:nvSpPr>
        <p:spPr bwMode="auto">
          <a:xfrm>
            <a:off x="1979613" y="1687513"/>
            <a:ext cx="65087"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7" name="Oval 123"/>
          <p:cNvSpPr>
            <a:spLocks noChangeArrowheads="1"/>
          </p:cNvSpPr>
          <p:nvPr/>
        </p:nvSpPr>
        <p:spPr bwMode="auto">
          <a:xfrm>
            <a:off x="4352925" y="1701800"/>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8" name="Oval 124"/>
          <p:cNvSpPr>
            <a:spLocks noChangeArrowheads="1"/>
          </p:cNvSpPr>
          <p:nvPr/>
        </p:nvSpPr>
        <p:spPr bwMode="auto">
          <a:xfrm>
            <a:off x="4667250" y="1381125"/>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49" name="Oval 125"/>
          <p:cNvSpPr>
            <a:spLocks noChangeArrowheads="1"/>
          </p:cNvSpPr>
          <p:nvPr/>
        </p:nvSpPr>
        <p:spPr bwMode="auto">
          <a:xfrm>
            <a:off x="4975225" y="1063625"/>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50" name="Oval 126"/>
          <p:cNvSpPr>
            <a:spLocks noChangeArrowheads="1"/>
          </p:cNvSpPr>
          <p:nvPr/>
        </p:nvSpPr>
        <p:spPr bwMode="auto">
          <a:xfrm>
            <a:off x="6546850" y="1698625"/>
            <a:ext cx="65088"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51" name="Oval 127"/>
          <p:cNvSpPr>
            <a:spLocks noChangeArrowheads="1"/>
          </p:cNvSpPr>
          <p:nvPr/>
        </p:nvSpPr>
        <p:spPr bwMode="auto">
          <a:xfrm>
            <a:off x="6859588" y="1368425"/>
            <a:ext cx="65087"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
        <p:nvSpPr>
          <p:cNvPr id="154752" name="Oval 128"/>
          <p:cNvSpPr>
            <a:spLocks noChangeArrowheads="1"/>
          </p:cNvSpPr>
          <p:nvPr/>
        </p:nvSpPr>
        <p:spPr bwMode="auto">
          <a:xfrm>
            <a:off x="7135813" y="1063625"/>
            <a:ext cx="65087" cy="63500"/>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de-DE"/>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 grpId="0" nodeType="afterEffect">
                                  <p:stCondLst>
                                    <p:cond delay="0"/>
                                  </p:stCondLst>
                                  <p:childTnLst>
                                    <p:set>
                                      <p:cBhvr override="childStyle">
                                        <p:cTn id="6" dur="indefinite"/>
                                        <p:tgtEl>
                                          <p:spTgt spid="154685"/>
                                        </p:tgtEl>
                                        <p:attrNameLst>
                                          <p:attrName>style.color</p:attrName>
                                        </p:attrNameLst>
                                      </p:cBhvr>
                                      <p:to>
                                        <p:clrVal>
                                          <a:srgbClr val="0000CC"/>
                                        </p:clrVal>
                                      </p:to>
                                    </p:set>
                                  </p:childTnLst>
                                </p:cTn>
                              </p:par>
                            </p:childTnLst>
                          </p:cTn>
                        </p:par>
                        <p:par>
                          <p:cTn id="7" fill="hold" nodeType="afterGroup">
                            <p:stCondLst>
                              <p:cond delay="0"/>
                            </p:stCondLst>
                            <p:childTnLst>
                              <p:par>
                                <p:cTn id="8" presetID="64" presetClass="path" presetSubtype="0" accel="50000" decel="50000" fill="hold" grpId="0" nodeType="afterEffect">
                                  <p:stCondLst>
                                    <p:cond delay="500"/>
                                  </p:stCondLst>
                                  <p:childTnLst>
                                    <p:animMotion origin="layout" path="M 0.00139 -0.00555 L 0.00017 -0.5537 " pathEditMode="relative" rAng="0" ptsTypes="AA">
                                      <p:cBhvr>
                                        <p:cTn id="9" dur="2000" fill="hold"/>
                                        <p:tgtEl>
                                          <p:spTgt spid="154642"/>
                                        </p:tgtEl>
                                        <p:attrNameLst>
                                          <p:attrName>ppt_x</p:attrName>
                                          <p:attrName>ppt_y</p:attrName>
                                        </p:attrNameLst>
                                      </p:cBhvr>
                                      <p:rCtr x="-69" y="-27407"/>
                                    </p:animMotion>
                                  </p:childTnLst>
                                </p:cTn>
                              </p:par>
                            </p:childTnLst>
                          </p:cTn>
                        </p:par>
                        <p:par>
                          <p:cTn id="10" fill="hold" nodeType="afterGroup">
                            <p:stCondLst>
                              <p:cond delay="2500"/>
                            </p:stCondLst>
                            <p:childTnLst>
                              <p:par>
                                <p:cTn id="11" presetID="1" presetClass="entr" presetSubtype="0" fill="hold" grpId="0" nodeType="afterEffect">
                                  <p:stCondLst>
                                    <p:cond delay="0"/>
                                  </p:stCondLst>
                                  <p:childTnLst>
                                    <p:set>
                                      <p:cBhvr>
                                        <p:cTn id="12" dur="1" fill="hold">
                                          <p:stCondLst>
                                            <p:cond delay="0"/>
                                          </p:stCondLst>
                                        </p:cTn>
                                        <p:tgtEl>
                                          <p:spTgt spid="154646"/>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0"/>
                                  </p:stCondLst>
                                  <p:childTnLst>
                                    <p:set>
                                      <p:cBhvr>
                                        <p:cTn id="15" dur="1" fill="hold">
                                          <p:stCondLst>
                                            <p:cond delay="0"/>
                                          </p:stCondLst>
                                        </p:cTn>
                                        <p:tgtEl>
                                          <p:spTgt spid="154647"/>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5464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154648"/>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154651"/>
                                        </p:tgtEl>
                                        <p:attrNameLst>
                                          <p:attrName>style.visibility</p:attrName>
                                        </p:attrNameLst>
                                      </p:cBhvr>
                                      <p:to>
                                        <p:strVal val="visible"/>
                                      </p:to>
                                    </p:se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154652"/>
                                        </p:tgtEl>
                                        <p:attrNameLst>
                                          <p:attrName>style.visibility</p:attrName>
                                        </p:attrNameLst>
                                      </p:cBhvr>
                                      <p:to>
                                        <p:strVal val="visible"/>
                                      </p:to>
                                    </p:set>
                                  </p:childTnLst>
                                </p:cTn>
                              </p:par>
                            </p:childTnLst>
                          </p:cTn>
                        </p:par>
                        <p:par>
                          <p:cTn id="28" fill="hold" nodeType="afterGroup">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154653"/>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54654"/>
                                        </p:tgtEl>
                                        <p:attrNameLst>
                                          <p:attrName>style.visibility</p:attrName>
                                        </p:attrNameLst>
                                      </p:cBhvr>
                                      <p:to>
                                        <p:strVal val="visible"/>
                                      </p:to>
                                    </p:set>
                                  </p:childTnLst>
                                </p:cTn>
                              </p:par>
                            </p:childTnLst>
                          </p:cTn>
                        </p:par>
                        <p:par>
                          <p:cTn id="34" fill="hold" nodeType="afterGroup">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154655"/>
                                        </p:tgtEl>
                                        <p:attrNameLst>
                                          <p:attrName>style.visibility</p:attrName>
                                        </p:attrNameLst>
                                      </p:cBhvr>
                                      <p:to>
                                        <p:strVal val="visible"/>
                                      </p:to>
                                    </p:set>
                                  </p:childTnLst>
                                </p:cTn>
                              </p:par>
                            </p:childTnLst>
                          </p:cTn>
                        </p:par>
                        <p:par>
                          <p:cTn id="37" fill="hold" nodeType="afterGroup">
                            <p:stCondLst>
                              <p:cond delay="2500"/>
                            </p:stCondLst>
                            <p:childTnLst>
                              <p:par>
                                <p:cTn id="38" presetID="1" presetClass="entr" presetSubtype="0" fill="hold" grpId="0" nodeType="afterEffect">
                                  <p:stCondLst>
                                    <p:cond delay="0"/>
                                  </p:stCondLst>
                                  <p:childTnLst>
                                    <p:set>
                                      <p:cBhvr>
                                        <p:cTn id="39" dur="1" fill="hold">
                                          <p:stCondLst>
                                            <p:cond delay="0"/>
                                          </p:stCondLst>
                                        </p:cTn>
                                        <p:tgtEl>
                                          <p:spTgt spid="154656"/>
                                        </p:tgtEl>
                                        <p:attrNameLst>
                                          <p:attrName>style.visibility</p:attrName>
                                        </p:attrNameLst>
                                      </p:cBhvr>
                                      <p:to>
                                        <p:strVal val="visible"/>
                                      </p:to>
                                    </p:set>
                                  </p:childTnLst>
                                </p:cTn>
                              </p:par>
                            </p:childTnLst>
                          </p:cTn>
                        </p:par>
                        <p:par>
                          <p:cTn id="40" fill="hold" nodeType="afterGroup">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154650"/>
                                        </p:tgtEl>
                                        <p:attrNameLst>
                                          <p:attrName>style.visibility</p:attrName>
                                        </p:attrNameLst>
                                      </p:cBhvr>
                                      <p:to>
                                        <p:strVal val="visible"/>
                                      </p:to>
                                    </p:set>
                                  </p:childTnLst>
                                </p:cTn>
                              </p:par>
                            </p:childTnLst>
                          </p:cTn>
                        </p:par>
                        <p:par>
                          <p:cTn id="43" fill="hold" nodeType="afterGroup">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154657"/>
                                        </p:tgtEl>
                                        <p:attrNameLst>
                                          <p:attrName>style.visibility</p:attrName>
                                        </p:attrNameLst>
                                      </p:cBhvr>
                                      <p:to>
                                        <p:strVal val="visible"/>
                                      </p:to>
                                    </p:set>
                                  </p:childTnLst>
                                </p:cTn>
                              </p:par>
                            </p:childTnLst>
                          </p:cTn>
                        </p:par>
                        <p:par>
                          <p:cTn id="46" fill="hold" nodeType="afterGroup">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154658"/>
                                        </p:tgtEl>
                                        <p:attrNameLst>
                                          <p:attrName>style.visibility</p:attrName>
                                        </p:attrNameLst>
                                      </p:cBhvr>
                                      <p:to>
                                        <p:strVal val="visible"/>
                                      </p:to>
                                    </p:set>
                                  </p:childTnLst>
                                </p:cTn>
                              </p:par>
                            </p:childTnLst>
                          </p:cTn>
                        </p:par>
                        <p:par>
                          <p:cTn id="49" fill="hold" nodeType="afterGroup">
                            <p:stCondLst>
                              <p:cond delay="2500"/>
                            </p:stCondLst>
                            <p:childTnLst>
                              <p:par>
                                <p:cTn id="50" presetID="1" presetClass="entr" presetSubtype="0" fill="hold" grpId="0" nodeType="afterEffect">
                                  <p:stCondLst>
                                    <p:cond delay="0"/>
                                  </p:stCondLst>
                                  <p:childTnLst>
                                    <p:set>
                                      <p:cBhvr>
                                        <p:cTn id="51" dur="1" fill="hold">
                                          <p:stCondLst>
                                            <p:cond delay="0"/>
                                          </p:stCondLst>
                                        </p:cTn>
                                        <p:tgtEl>
                                          <p:spTgt spid="154659"/>
                                        </p:tgtEl>
                                        <p:attrNameLst>
                                          <p:attrName>style.visibility</p:attrName>
                                        </p:attrNameLst>
                                      </p:cBhvr>
                                      <p:to>
                                        <p:strVal val="visible"/>
                                      </p:to>
                                    </p:set>
                                  </p:childTnLst>
                                </p:cTn>
                              </p:par>
                            </p:childTnLst>
                          </p:cTn>
                        </p:par>
                        <p:par>
                          <p:cTn id="52" fill="hold" nodeType="afterGroup">
                            <p:stCondLst>
                              <p:cond delay="2500"/>
                            </p:stCondLst>
                            <p:childTnLst>
                              <p:par>
                                <p:cTn id="53" presetID="1" presetClass="entr" presetSubtype="0" fill="hold" grpId="0" nodeType="afterEffect">
                                  <p:stCondLst>
                                    <p:cond delay="0"/>
                                  </p:stCondLst>
                                  <p:childTnLst>
                                    <p:set>
                                      <p:cBhvr>
                                        <p:cTn id="54" dur="1" fill="hold">
                                          <p:stCondLst>
                                            <p:cond delay="0"/>
                                          </p:stCondLst>
                                        </p:cTn>
                                        <p:tgtEl>
                                          <p:spTgt spid="154660"/>
                                        </p:tgtEl>
                                        <p:attrNameLst>
                                          <p:attrName>style.visibility</p:attrName>
                                        </p:attrNameLst>
                                      </p:cBhvr>
                                      <p:to>
                                        <p:strVal val="visible"/>
                                      </p:to>
                                    </p:set>
                                  </p:childTnLst>
                                </p:cTn>
                              </p:par>
                            </p:childTnLst>
                          </p:cTn>
                        </p:par>
                        <p:par>
                          <p:cTn id="55" fill="hold" nodeType="afterGroup">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154673"/>
                                        </p:tgtEl>
                                        <p:attrNameLst>
                                          <p:attrName>style.visibility</p:attrName>
                                        </p:attrNameLst>
                                      </p:cBhvr>
                                      <p:to>
                                        <p:strVal val="visible"/>
                                      </p:to>
                                    </p:set>
                                    <p:animEffect transition="in" filter="wipe(down)">
                                      <p:cBhvr>
                                        <p:cTn id="58" dur="500"/>
                                        <p:tgtEl>
                                          <p:spTgt spid="154673"/>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54674"/>
                                        </p:tgtEl>
                                        <p:attrNameLst>
                                          <p:attrName>style.visibility</p:attrName>
                                        </p:attrNameLst>
                                      </p:cBhvr>
                                      <p:to>
                                        <p:strVal val="visible"/>
                                      </p:to>
                                    </p:set>
                                    <p:animEffect transition="in" filter="wipe(up)">
                                      <p:cBhvr>
                                        <p:cTn id="61" dur="500"/>
                                        <p:tgtEl>
                                          <p:spTgt spid="1546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4681"/>
                                        </p:tgtEl>
                                        <p:attrNameLst>
                                          <p:attrName>style.visibility</p:attrName>
                                        </p:attrNameLst>
                                      </p:cBhvr>
                                      <p:to>
                                        <p:strVal val="visible"/>
                                      </p:to>
                                    </p:set>
                                    <p:animEffect transition="in" filter="wipe(up)">
                                      <p:cBhvr>
                                        <p:cTn id="64" dur="500"/>
                                        <p:tgtEl>
                                          <p:spTgt spid="154681"/>
                                        </p:tgtEl>
                                      </p:cBhvr>
                                    </p:animEffect>
                                  </p:childTnLst>
                                </p:cTn>
                              </p:par>
                            </p:childTnLst>
                          </p:cTn>
                        </p:par>
                        <p:par>
                          <p:cTn id="65" fill="hold" nodeType="afterGroup">
                            <p:stCondLst>
                              <p:cond delay="3000"/>
                            </p:stCondLst>
                            <p:childTnLst>
                              <p:par>
                                <p:cTn id="66" presetID="22" presetClass="entr" presetSubtype="1" fill="hold" grpId="0" nodeType="afterEffect">
                                  <p:stCondLst>
                                    <p:cond delay="0"/>
                                  </p:stCondLst>
                                  <p:childTnLst>
                                    <p:set>
                                      <p:cBhvr>
                                        <p:cTn id="67" dur="1" fill="hold">
                                          <p:stCondLst>
                                            <p:cond delay="0"/>
                                          </p:stCondLst>
                                        </p:cTn>
                                        <p:tgtEl>
                                          <p:spTgt spid="154678"/>
                                        </p:tgtEl>
                                        <p:attrNameLst>
                                          <p:attrName>style.visibility</p:attrName>
                                        </p:attrNameLst>
                                      </p:cBhvr>
                                      <p:to>
                                        <p:strVal val="visible"/>
                                      </p:to>
                                    </p:set>
                                    <p:animEffect transition="in" filter="wipe(up)">
                                      <p:cBhvr>
                                        <p:cTn id="68" dur="500"/>
                                        <p:tgtEl>
                                          <p:spTgt spid="15467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54675"/>
                                        </p:tgtEl>
                                        <p:attrNameLst>
                                          <p:attrName>style.visibility</p:attrName>
                                        </p:attrNameLst>
                                      </p:cBhvr>
                                      <p:to>
                                        <p:strVal val="visible"/>
                                      </p:to>
                                    </p:set>
                                    <p:animEffect transition="in" filter="wipe(down)">
                                      <p:cBhvr>
                                        <p:cTn id="71" dur="500"/>
                                        <p:tgtEl>
                                          <p:spTgt spid="15467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54682"/>
                                        </p:tgtEl>
                                        <p:attrNameLst>
                                          <p:attrName>style.visibility</p:attrName>
                                        </p:attrNameLst>
                                      </p:cBhvr>
                                      <p:to>
                                        <p:strVal val="visible"/>
                                      </p:to>
                                    </p:set>
                                    <p:animEffect transition="in" filter="wipe(down)">
                                      <p:cBhvr>
                                        <p:cTn id="74" dur="500"/>
                                        <p:tgtEl>
                                          <p:spTgt spid="154682"/>
                                        </p:tgtEl>
                                      </p:cBhvr>
                                    </p:animEffect>
                                  </p:childTnLst>
                                </p:cTn>
                              </p:par>
                            </p:childTnLst>
                          </p:cTn>
                        </p:par>
                        <p:par>
                          <p:cTn id="75" fill="hold" nodeType="afterGroup">
                            <p:stCondLst>
                              <p:cond delay="3500"/>
                            </p:stCondLst>
                            <p:childTnLst>
                              <p:par>
                                <p:cTn id="76" presetID="22" presetClass="entr" presetSubtype="1" fill="hold" grpId="0" nodeType="afterEffect">
                                  <p:stCondLst>
                                    <p:cond delay="0"/>
                                  </p:stCondLst>
                                  <p:childTnLst>
                                    <p:set>
                                      <p:cBhvr>
                                        <p:cTn id="77" dur="1" fill="hold">
                                          <p:stCondLst>
                                            <p:cond delay="0"/>
                                          </p:stCondLst>
                                        </p:cTn>
                                        <p:tgtEl>
                                          <p:spTgt spid="154679"/>
                                        </p:tgtEl>
                                        <p:attrNameLst>
                                          <p:attrName>style.visibility</p:attrName>
                                        </p:attrNameLst>
                                      </p:cBhvr>
                                      <p:to>
                                        <p:strVal val="visible"/>
                                      </p:to>
                                    </p:set>
                                    <p:animEffect transition="in" filter="wipe(up)">
                                      <p:cBhvr>
                                        <p:cTn id="78" dur="500"/>
                                        <p:tgtEl>
                                          <p:spTgt spid="154679"/>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54676"/>
                                        </p:tgtEl>
                                        <p:attrNameLst>
                                          <p:attrName>style.visibility</p:attrName>
                                        </p:attrNameLst>
                                      </p:cBhvr>
                                      <p:to>
                                        <p:strVal val="visible"/>
                                      </p:to>
                                    </p:set>
                                    <p:animEffect transition="in" filter="wipe(down)">
                                      <p:cBhvr>
                                        <p:cTn id="81" dur="500"/>
                                        <p:tgtEl>
                                          <p:spTgt spid="154676"/>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54683"/>
                                        </p:tgtEl>
                                        <p:attrNameLst>
                                          <p:attrName>style.visibility</p:attrName>
                                        </p:attrNameLst>
                                      </p:cBhvr>
                                      <p:to>
                                        <p:strVal val="visible"/>
                                      </p:to>
                                    </p:set>
                                    <p:animEffect transition="in" filter="wipe(up)">
                                      <p:cBhvr>
                                        <p:cTn id="84" dur="500"/>
                                        <p:tgtEl>
                                          <p:spTgt spid="154683"/>
                                        </p:tgtEl>
                                      </p:cBhvr>
                                    </p:animEffect>
                                  </p:childTnLst>
                                </p:cTn>
                              </p:par>
                            </p:childTnLst>
                          </p:cTn>
                        </p:par>
                        <p:par>
                          <p:cTn id="85" fill="hold" nodeType="afterGroup">
                            <p:stCondLst>
                              <p:cond delay="4000"/>
                            </p:stCondLst>
                            <p:childTnLst>
                              <p:par>
                                <p:cTn id="86" presetID="22" presetClass="entr" presetSubtype="4" fill="hold" grpId="0" nodeType="afterEffect">
                                  <p:stCondLst>
                                    <p:cond delay="0"/>
                                  </p:stCondLst>
                                  <p:childTnLst>
                                    <p:set>
                                      <p:cBhvr>
                                        <p:cTn id="87" dur="1" fill="hold">
                                          <p:stCondLst>
                                            <p:cond delay="0"/>
                                          </p:stCondLst>
                                        </p:cTn>
                                        <p:tgtEl>
                                          <p:spTgt spid="154680"/>
                                        </p:tgtEl>
                                        <p:attrNameLst>
                                          <p:attrName>style.visibility</p:attrName>
                                        </p:attrNameLst>
                                      </p:cBhvr>
                                      <p:to>
                                        <p:strVal val="visible"/>
                                      </p:to>
                                    </p:set>
                                    <p:animEffect transition="in" filter="wipe(down)">
                                      <p:cBhvr>
                                        <p:cTn id="88" dur="500"/>
                                        <p:tgtEl>
                                          <p:spTgt spid="154680"/>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54677"/>
                                        </p:tgtEl>
                                        <p:attrNameLst>
                                          <p:attrName>style.visibility</p:attrName>
                                        </p:attrNameLst>
                                      </p:cBhvr>
                                      <p:to>
                                        <p:strVal val="visible"/>
                                      </p:to>
                                    </p:set>
                                    <p:animEffect transition="in" filter="wipe(up)">
                                      <p:cBhvr>
                                        <p:cTn id="91" dur="500"/>
                                        <p:tgtEl>
                                          <p:spTgt spid="15467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54684"/>
                                        </p:tgtEl>
                                        <p:attrNameLst>
                                          <p:attrName>style.visibility</p:attrName>
                                        </p:attrNameLst>
                                      </p:cBhvr>
                                      <p:to>
                                        <p:strVal val="visible"/>
                                      </p:to>
                                    </p:set>
                                    <p:animEffect transition="in" filter="wipe(down)">
                                      <p:cBhvr>
                                        <p:cTn id="94" dur="500"/>
                                        <p:tgtEl>
                                          <p:spTgt spid="154684"/>
                                        </p:tgtEl>
                                      </p:cBhvr>
                                    </p:animEffect>
                                  </p:childTnLst>
                                </p:cTn>
                              </p:par>
                            </p:childTnLst>
                          </p:cTn>
                        </p:par>
                        <p:par>
                          <p:cTn id="95" fill="hold" nodeType="afterGroup">
                            <p:stCondLst>
                              <p:cond delay="4500"/>
                            </p:stCondLst>
                            <p:childTnLst>
                              <p:par>
                                <p:cTn id="96" presetID="22" presetClass="entr" presetSubtype="4" fill="hold" grpId="0" nodeType="afterEffect">
                                  <p:stCondLst>
                                    <p:cond delay="0"/>
                                  </p:stCondLst>
                                  <p:childTnLst>
                                    <p:set>
                                      <p:cBhvr>
                                        <p:cTn id="97" dur="1" fill="hold">
                                          <p:stCondLst>
                                            <p:cond delay="0"/>
                                          </p:stCondLst>
                                        </p:cTn>
                                        <p:tgtEl>
                                          <p:spTgt spid="154628"/>
                                        </p:tgtEl>
                                        <p:attrNameLst>
                                          <p:attrName>style.visibility</p:attrName>
                                        </p:attrNameLst>
                                      </p:cBhvr>
                                      <p:to>
                                        <p:strVal val="visible"/>
                                      </p:to>
                                    </p:set>
                                    <p:animEffect transition="in" filter="wipe(down)">
                                      <p:cBhvr>
                                        <p:cTn id="98" dur="500"/>
                                        <p:tgtEl>
                                          <p:spTgt spid="15462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54627"/>
                                        </p:tgtEl>
                                        <p:attrNameLst>
                                          <p:attrName>style.visibility</p:attrName>
                                        </p:attrNameLst>
                                      </p:cBhvr>
                                      <p:to>
                                        <p:strVal val="visible"/>
                                      </p:to>
                                    </p:set>
                                    <p:animEffect transition="in" filter="wipe(down)">
                                      <p:cBhvr>
                                        <p:cTn id="101" dur="500"/>
                                        <p:tgtEl>
                                          <p:spTgt spid="15462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54626"/>
                                        </p:tgtEl>
                                        <p:attrNameLst>
                                          <p:attrName>style.visibility</p:attrName>
                                        </p:attrNameLst>
                                      </p:cBhvr>
                                      <p:to>
                                        <p:strVal val="visible"/>
                                      </p:to>
                                    </p:set>
                                    <p:animEffect transition="in" filter="wipe(down)">
                                      <p:cBhvr>
                                        <p:cTn id="104" dur="500"/>
                                        <p:tgtEl>
                                          <p:spTgt spid="154626"/>
                                        </p:tgtEl>
                                      </p:cBhvr>
                                    </p:animEffect>
                                  </p:childTnLst>
                                </p:cTn>
                              </p:par>
                            </p:childTnLst>
                          </p:cTn>
                        </p:par>
                        <p:par>
                          <p:cTn id="105" fill="hold" nodeType="afterGroup">
                            <p:stCondLst>
                              <p:cond delay="5000"/>
                            </p:stCondLst>
                            <p:childTnLst>
                              <p:par>
                                <p:cTn id="106" presetID="1" presetClass="emph" presetSubtype="2" fill="hold" nodeType="afterEffect">
                                  <p:stCondLst>
                                    <p:cond delay="500"/>
                                  </p:stCondLst>
                                  <p:childTnLst>
                                    <p:animClr clrSpc="rgb" dir="cw">
                                      <p:cBhvr>
                                        <p:cTn id="107" dur="500" fill="hold"/>
                                        <p:tgtEl>
                                          <p:spTgt spid="154628"/>
                                        </p:tgtEl>
                                        <p:attrNameLst>
                                          <p:attrName>fillcolor</p:attrName>
                                        </p:attrNameLst>
                                      </p:cBhvr>
                                      <p:to>
                                        <a:srgbClr val="DC0000"/>
                                      </p:to>
                                    </p:animClr>
                                    <p:set>
                                      <p:cBhvr>
                                        <p:cTn id="108" dur="500" fill="hold"/>
                                        <p:tgtEl>
                                          <p:spTgt spid="154628"/>
                                        </p:tgtEl>
                                        <p:attrNameLst>
                                          <p:attrName>fill.type</p:attrName>
                                        </p:attrNameLst>
                                      </p:cBhvr>
                                      <p:to>
                                        <p:strVal val="solid"/>
                                      </p:to>
                                    </p:set>
                                    <p:set>
                                      <p:cBhvr>
                                        <p:cTn id="109" dur="500" fill="hold"/>
                                        <p:tgtEl>
                                          <p:spTgt spid="154628"/>
                                        </p:tgtEl>
                                        <p:attrNameLst>
                                          <p:attrName>fill.on</p:attrName>
                                        </p:attrNameLst>
                                      </p:cBhvr>
                                      <p:to>
                                        <p:strVal val="true"/>
                                      </p:to>
                                    </p:set>
                                  </p:childTnLst>
                                </p:cTn>
                              </p:par>
                            </p:childTnLst>
                          </p:cTn>
                        </p:par>
                        <p:par>
                          <p:cTn id="110" fill="hold" nodeType="afterGroup">
                            <p:stCondLst>
                              <p:cond delay="6000"/>
                            </p:stCondLst>
                            <p:childTnLst>
                              <p:par>
                                <p:cTn id="111" presetID="1" presetClass="emph" presetSubtype="2" fill="hold" nodeType="afterEffect">
                                  <p:stCondLst>
                                    <p:cond delay="0"/>
                                  </p:stCondLst>
                                  <p:childTnLst>
                                    <p:animClr clrSpc="rgb" dir="cw">
                                      <p:cBhvr>
                                        <p:cTn id="112" dur="500" fill="hold"/>
                                        <p:tgtEl>
                                          <p:spTgt spid="154627"/>
                                        </p:tgtEl>
                                        <p:attrNameLst>
                                          <p:attrName>fillcolor</p:attrName>
                                        </p:attrNameLst>
                                      </p:cBhvr>
                                      <p:to>
                                        <a:srgbClr val="DC0000"/>
                                      </p:to>
                                    </p:animClr>
                                    <p:set>
                                      <p:cBhvr>
                                        <p:cTn id="113" dur="500" fill="hold"/>
                                        <p:tgtEl>
                                          <p:spTgt spid="154627"/>
                                        </p:tgtEl>
                                        <p:attrNameLst>
                                          <p:attrName>fill.type</p:attrName>
                                        </p:attrNameLst>
                                      </p:cBhvr>
                                      <p:to>
                                        <p:strVal val="solid"/>
                                      </p:to>
                                    </p:set>
                                    <p:set>
                                      <p:cBhvr>
                                        <p:cTn id="114" dur="500" fill="hold"/>
                                        <p:tgtEl>
                                          <p:spTgt spid="154627"/>
                                        </p:tgtEl>
                                        <p:attrNameLst>
                                          <p:attrName>fill.on</p:attrName>
                                        </p:attrNameLst>
                                      </p:cBhvr>
                                      <p:to>
                                        <p:strVal val="true"/>
                                      </p:to>
                                    </p:set>
                                  </p:childTnLst>
                                </p:cTn>
                              </p:par>
                            </p:childTnLst>
                          </p:cTn>
                        </p:par>
                        <p:par>
                          <p:cTn id="115" fill="hold" nodeType="afterGroup">
                            <p:stCondLst>
                              <p:cond delay="6500"/>
                            </p:stCondLst>
                            <p:childTnLst>
                              <p:par>
                                <p:cTn id="116" presetID="1" presetClass="emph" presetSubtype="2" fill="hold" nodeType="afterEffect">
                                  <p:stCondLst>
                                    <p:cond delay="0"/>
                                  </p:stCondLst>
                                  <p:childTnLst>
                                    <p:animClr clrSpc="rgb" dir="cw">
                                      <p:cBhvr>
                                        <p:cTn id="117" dur="500" fill="hold"/>
                                        <p:tgtEl>
                                          <p:spTgt spid="154626"/>
                                        </p:tgtEl>
                                        <p:attrNameLst>
                                          <p:attrName>fillcolor</p:attrName>
                                        </p:attrNameLst>
                                      </p:cBhvr>
                                      <p:to>
                                        <a:srgbClr val="DC0000"/>
                                      </p:to>
                                    </p:animClr>
                                    <p:set>
                                      <p:cBhvr>
                                        <p:cTn id="118" dur="500" fill="hold"/>
                                        <p:tgtEl>
                                          <p:spTgt spid="154626"/>
                                        </p:tgtEl>
                                        <p:attrNameLst>
                                          <p:attrName>fill.type</p:attrName>
                                        </p:attrNameLst>
                                      </p:cBhvr>
                                      <p:to>
                                        <p:strVal val="solid"/>
                                      </p:to>
                                    </p:set>
                                    <p:set>
                                      <p:cBhvr>
                                        <p:cTn id="119" dur="500" fill="hold"/>
                                        <p:tgtEl>
                                          <p:spTgt spid="154626"/>
                                        </p:tgtEl>
                                        <p:attrNameLst>
                                          <p:attrName>fill.on</p:attrName>
                                        </p:attrNameLst>
                                      </p:cBhvr>
                                      <p:to>
                                        <p:strVal val="true"/>
                                      </p:to>
                                    </p:set>
                                  </p:childTnLst>
                                </p:cTn>
                              </p:par>
                              <p:par>
                                <p:cTn id="120" presetID="27" presetClass="emph" presetSubtype="0" repeatCount="indefinite" fill="hold" grpId="1" nodeType="withEffect">
                                  <p:stCondLst>
                                    <p:cond delay="500"/>
                                  </p:stCondLst>
                                  <p:childTnLst>
                                    <p:animClr clrSpc="rgb" dir="cw">
                                      <p:cBhvr override="childStyle">
                                        <p:cTn id="121" dur="250" autoRev="1" fill="hold"/>
                                        <p:tgtEl>
                                          <p:spTgt spid="154628"/>
                                        </p:tgtEl>
                                        <p:attrNameLst>
                                          <p:attrName>style.color</p:attrName>
                                        </p:attrNameLst>
                                      </p:cBhvr>
                                      <p:to>
                                        <a:srgbClr val="CC3300"/>
                                      </p:to>
                                    </p:animClr>
                                    <p:animClr clrSpc="rgb" dir="cw">
                                      <p:cBhvr>
                                        <p:cTn id="122" dur="250" autoRev="1" fill="hold"/>
                                        <p:tgtEl>
                                          <p:spTgt spid="154628"/>
                                        </p:tgtEl>
                                        <p:attrNameLst>
                                          <p:attrName>fillcolor</p:attrName>
                                        </p:attrNameLst>
                                      </p:cBhvr>
                                      <p:to>
                                        <a:srgbClr val="CC3300"/>
                                      </p:to>
                                    </p:animClr>
                                    <p:set>
                                      <p:cBhvr>
                                        <p:cTn id="123" dur="250" autoRev="1" fill="hold"/>
                                        <p:tgtEl>
                                          <p:spTgt spid="154628"/>
                                        </p:tgtEl>
                                        <p:attrNameLst>
                                          <p:attrName>fill.type</p:attrName>
                                        </p:attrNameLst>
                                      </p:cBhvr>
                                      <p:to>
                                        <p:strVal val="solid"/>
                                      </p:to>
                                    </p:set>
                                    <p:set>
                                      <p:cBhvr>
                                        <p:cTn id="124" dur="250" autoRev="1" fill="hold"/>
                                        <p:tgtEl>
                                          <p:spTgt spid="154628"/>
                                        </p:tgtEl>
                                        <p:attrNameLst>
                                          <p:attrName>fill.on</p:attrName>
                                        </p:attrNameLst>
                                      </p:cBhvr>
                                      <p:to>
                                        <p:strVal val="true"/>
                                      </p:to>
                                    </p:set>
                                  </p:childTnLst>
                                </p:cTn>
                              </p:par>
                              <p:par>
                                <p:cTn id="125" presetID="27" presetClass="emph" presetSubtype="0" repeatCount="indefinite" fill="hold" grpId="1" nodeType="withEffect">
                                  <p:stCondLst>
                                    <p:cond delay="500"/>
                                  </p:stCondLst>
                                  <p:childTnLst>
                                    <p:animClr clrSpc="rgb" dir="cw">
                                      <p:cBhvr override="childStyle">
                                        <p:cTn id="126" dur="250" autoRev="1" fill="hold"/>
                                        <p:tgtEl>
                                          <p:spTgt spid="154627"/>
                                        </p:tgtEl>
                                        <p:attrNameLst>
                                          <p:attrName>style.color</p:attrName>
                                        </p:attrNameLst>
                                      </p:cBhvr>
                                      <p:to>
                                        <a:srgbClr val="CC3300"/>
                                      </p:to>
                                    </p:animClr>
                                    <p:animClr clrSpc="rgb" dir="cw">
                                      <p:cBhvr>
                                        <p:cTn id="127" dur="250" autoRev="1" fill="hold"/>
                                        <p:tgtEl>
                                          <p:spTgt spid="154627"/>
                                        </p:tgtEl>
                                        <p:attrNameLst>
                                          <p:attrName>fillcolor</p:attrName>
                                        </p:attrNameLst>
                                      </p:cBhvr>
                                      <p:to>
                                        <a:srgbClr val="CC3300"/>
                                      </p:to>
                                    </p:animClr>
                                    <p:set>
                                      <p:cBhvr>
                                        <p:cTn id="128" dur="250" autoRev="1" fill="hold"/>
                                        <p:tgtEl>
                                          <p:spTgt spid="154627"/>
                                        </p:tgtEl>
                                        <p:attrNameLst>
                                          <p:attrName>fill.type</p:attrName>
                                        </p:attrNameLst>
                                      </p:cBhvr>
                                      <p:to>
                                        <p:strVal val="solid"/>
                                      </p:to>
                                    </p:set>
                                    <p:set>
                                      <p:cBhvr>
                                        <p:cTn id="129" dur="250" autoRev="1" fill="hold"/>
                                        <p:tgtEl>
                                          <p:spTgt spid="154627"/>
                                        </p:tgtEl>
                                        <p:attrNameLst>
                                          <p:attrName>fill.on</p:attrName>
                                        </p:attrNameLst>
                                      </p:cBhvr>
                                      <p:to>
                                        <p:strVal val="true"/>
                                      </p:to>
                                    </p:set>
                                  </p:childTnLst>
                                </p:cTn>
                              </p:par>
                              <p:par>
                                <p:cTn id="130" presetID="27" presetClass="emph" presetSubtype="0" repeatCount="indefinite" fill="hold" grpId="1" nodeType="withEffect">
                                  <p:stCondLst>
                                    <p:cond delay="500"/>
                                  </p:stCondLst>
                                  <p:childTnLst>
                                    <p:animClr clrSpc="rgb" dir="cw">
                                      <p:cBhvr override="childStyle">
                                        <p:cTn id="131" dur="250" autoRev="1" fill="hold"/>
                                        <p:tgtEl>
                                          <p:spTgt spid="154626"/>
                                        </p:tgtEl>
                                        <p:attrNameLst>
                                          <p:attrName>style.color</p:attrName>
                                        </p:attrNameLst>
                                      </p:cBhvr>
                                      <p:to>
                                        <a:srgbClr val="CC3300"/>
                                      </p:to>
                                    </p:animClr>
                                    <p:animClr clrSpc="rgb" dir="cw">
                                      <p:cBhvr>
                                        <p:cTn id="132" dur="250" autoRev="1" fill="hold"/>
                                        <p:tgtEl>
                                          <p:spTgt spid="154626"/>
                                        </p:tgtEl>
                                        <p:attrNameLst>
                                          <p:attrName>fillcolor</p:attrName>
                                        </p:attrNameLst>
                                      </p:cBhvr>
                                      <p:to>
                                        <a:srgbClr val="CC3300"/>
                                      </p:to>
                                    </p:animClr>
                                    <p:set>
                                      <p:cBhvr>
                                        <p:cTn id="133" dur="250" autoRev="1" fill="hold"/>
                                        <p:tgtEl>
                                          <p:spTgt spid="154626"/>
                                        </p:tgtEl>
                                        <p:attrNameLst>
                                          <p:attrName>fill.type</p:attrName>
                                        </p:attrNameLst>
                                      </p:cBhvr>
                                      <p:to>
                                        <p:strVal val="solid"/>
                                      </p:to>
                                    </p:set>
                                    <p:set>
                                      <p:cBhvr>
                                        <p:cTn id="134" dur="250" autoRev="1" fill="hold"/>
                                        <p:tgtEl>
                                          <p:spTgt spid="1546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p:bldP spid="154626" grpId="1" animBg="1"/>
      <p:bldP spid="154627" grpId="0" animBg="1"/>
      <p:bldP spid="154627" grpId="1" animBg="1"/>
      <p:bldP spid="154628" grpId="0" animBg="1"/>
      <p:bldP spid="154628" grpId="1" animBg="1"/>
      <p:bldP spid="154642" grpId="0" animBg="1"/>
      <p:bldP spid="154646" grpId="0" animBg="1"/>
      <p:bldP spid="154647" grpId="0" animBg="1"/>
      <p:bldP spid="154648" grpId="0" animBg="1"/>
      <p:bldP spid="154649" grpId="0" animBg="1"/>
      <p:bldP spid="154650" grpId="0" animBg="1"/>
      <p:bldP spid="154651" grpId="0" animBg="1"/>
      <p:bldP spid="154652" grpId="0" animBg="1"/>
      <p:bldP spid="154653" grpId="0" animBg="1"/>
      <p:bldP spid="154654" grpId="0" animBg="1"/>
      <p:bldP spid="154655" grpId="0" animBg="1"/>
      <p:bldP spid="154656" grpId="0" animBg="1"/>
      <p:bldP spid="154657" grpId="0" animBg="1"/>
      <p:bldP spid="154658" grpId="0" animBg="1"/>
      <p:bldP spid="154659" grpId="0" animBg="1"/>
      <p:bldP spid="154660" grpId="0" animBg="1"/>
      <p:bldP spid="154673" grpId="0" animBg="1"/>
      <p:bldP spid="154674" grpId="0" animBg="1"/>
      <p:bldP spid="154675" grpId="0" animBg="1"/>
      <p:bldP spid="154676" grpId="0" animBg="1"/>
      <p:bldP spid="154677" grpId="0" animBg="1"/>
      <p:bldP spid="154678" grpId="0" animBg="1"/>
      <p:bldP spid="154679" grpId="0" animBg="1"/>
      <p:bldP spid="154680" grpId="0" animBg="1"/>
      <p:bldP spid="154681" grpId="0" animBg="1"/>
      <p:bldP spid="154682" grpId="0" animBg="1"/>
      <p:bldP spid="154683" grpId="0" animBg="1"/>
      <p:bldP spid="154684" grpId="0" animBg="1"/>
      <p:bldP spid="154685" grpId="0"/>
    </p:bldLst>
  </p:timing>
</p:sld>
</file>

<file path=ppt/theme/theme1.xml><?xml version="1.0" encoding="utf-8"?>
<a:theme xmlns:a="http://schemas.openxmlformats.org/drawingml/2006/main" name="Течение">
  <a:themeElements>
    <a:clrScheme name="Течение 13">
      <a:dk1>
        <a:srgbClr val="000000"/>
      </a:dk1>
      <a:lt1>
        <a:srgbClr val="FFFFAD"/>
      </a:lt1>
      <a:dk2>
        <a:srgbClr val="4B2500"/>
      </a:dk2>
      <a:lt2>
        <a:srgbClr val="FDE7A9"/>
      </a:lt2>
      <a:accent1>
        <a:srgbClr val="FFFFE3"/>
      </a:accent1>
      <a:accent2>
        <a:srgbClr val="BFBFA7"/>
      </a:accent2>
      <a:accent3>
        <a:srgbClr val="FFFFD3"/>
      </a:accent3>
      <a:accent4>
        <a:srgbClr val="000000"/>
      </a:accent4>
      <a:accent5>
        <a:srgbClr val="FFFFEF"/>
      </a:accent5>
      <a:accent6>
        <a:srgbClr val="ADAD97"/>
      </a:accent6>
      <a:hlink>
        <a:srgbClr val="000000"/>
      </a:hlink>
      <a:folHlink>
        <a:srgbClr val="A99D2F"/>
      </a:folHlink>
    </a:clrScheme>
    <a:fontScheme name="Течение">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tab pos="82550" algn="l"/>
          </a:tabLst>
          <a:defRPr kumimoji="0" lang="ru-RU" sz="1300" b="1"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tab pos="82550" algn="l"/>
          </a:tabLst>
          <a:defRPr kumimoji="0" lang="ru-RU" sz="1300" b="1" i="0" u="none" strike="noStrike" cap="none" normalizeH="0" baseline="0" smtClean="0">
            <a:ln>
              <a:noFill/>
            </a:ln>
            <a:solidFill>
              <a:schemeClr val="hlink"/>
            </a:solidFill>
            <a:effectLst/>
            <a:latin typeface="Arial" charset="0"/>
          </a:defRPr>
        </a:defPPr>
      </a:lstStyle>
    </a:ln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Течение 10">
        <a:dk1>
          <a:srgbClr val="000000"/>
        </a:dk1>
        <a:lt1>
          <a:srgbClr val="BFA673"/>
        </a:lt1>
        <a:dk2>
          <a:srgbClr val="E6E3AA"/>
        </a:dk2>
        <a:lt2>
          <a:srgbClr val="7F6737"/>
        </a:lt2>
        <a:accent1>
          <a:srgbClr val="FFFFCC"/>
        </a:accent1>
        <a:accent2>
          <a:srgbClr val="808000"/>
        </a:accent2>
        <a:accent3>
          <a:srgbClr val="DCD0BC"/>
        </a:accent3>
        <a:accent4>
          <a:srgbClr val="000000"/>
        </a:accent4>
        <a:accent5>
          <a:srgbClr val="FFFFE2"/>
        </a:accent5>
        <a:accent6>
          <a:srgbClr val="737300"/>
        </a:accent6>
        <a:hlink>
          <a:srgbClr val="784700"/>
        </a:hlink>
        <a:folHlink>
          <a:srgbClr val="9A7200"/>
        </a:folHlink>
      </a:clrScheme>
      <a:clrMap bg1="lt1" tx1="dk1" bg2="lt2" tx2="dk2" accent1="accent1" accent2="accent2" accent3="accent3" accent4="accent4" accent5="accent5" accent6="accent6" hlink="hlink" folHlink="folHlink"/>
    </a:extraClrScheme>
    <a:extraClrScheme>
      <a:clrScheme name="Течение 11">
        <a:dk1>
          <a:srgbClr val="000000"/>
        </a:dk1>
        <a:lt1>
          <a:srgbClr val="F9F0D3"/>
        </a:lt1>
        <a:dk2>
          <a:srgbClr val="4B2500"/>
        </a:dk2>
        <a:lt2>
          <a:srgbClr val="EFDEAF"/>
        </a:lt2>
        <a:accent1>
          <a:srgbClr val="FFFFE3"/>
        </a:accent1>
        <a:accent2>
          <a:srgbClr val="8A8963"/>
        </a:accent2>
        <a:accent3>
          <a:srgbClr val="FBF6E6"/>
        </a:accent3>
        <a:accent4>
          <a:srgbClr val="000000"/>
        </a:accent4>
        <a:accent5>
          <a:srgbClr val="FFFFEF"/>
        </a:accent5>
        <a:accent6>
          <a:srgbClr val="7D7C59"/>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12">
        <a:dk1>
          <a:srgbClr val="000000"/>
        </a:dk1>
        <a:lt1>
          <a:srgbClr val="FFFFAD"/>
        </a:lt1>
        <a:dk2>
          <a:srgbClr val="4B2500"/>
        </a:dk2>
        <a:lt2>
          <a:srgbClr val="EFDEAF"/>
        </a:lt2>
        <a:accent1>
          <a:srgbClr val="FFFFE3"/>
        </a:accent1>
        <a:accent2>
          <a:srgbClr val="BFBFA7"/>
        </a:accent2>
        <a:accent3>
          <a:srgbClr val="FFFFD3"/>
        </a:accent3>
        <a:accent4>
          <a:srgbClr val="000000"/>
        </a:accent4>
        <a:accent5>
          <a:srgbClr val="FFFFEF"/>
        </a:accent5>
        <a:accent6>
          <a:srgbClr val="ADAD97"/>
        </a:accent6>
        <a:hlink>
          <a:srgbClr val="000000"/>
        </a:hlink>
        <a:folHlink>
          <a:srgbClr val="A99D2F"/>
        </a:folHlink>
      </a:clrScheme>
      <a:clrMap bg1="lt1" tx1="dk1" bg2="lt2" tx2="dk2" accent1="accent1" accent2="accent2" accent3="accent3" accent4="accent4" accent5="accent5" accent6="accent6" hlink="hlink" folHlink="folHlink"/>
    </a:extraClrScheme>
    <a:extraClrScheme>
      <a:clrScheme name="Течение 13">
        <a:dk1>
          <a:srgbClr val="000000"/>
        </a:dk1>
        <a:lt1>
          <a:srgbClr val="FFFFAD"/>
        </a:lt1>
        <a:dk2>
          <a:srgbClr val="4B2500"/>
        </a:dk2>
        <a:lt2>
          <a:srgbClr val="FDE7A9"/>
        </a:lt2>
        <a:accent1>
          <a:srgbClr val="FFFFE3"/>
        </a:accent1>
        <a:accent2>
          <a:srgbClr val="BFBFA7"/>
        </a:accent2>
        <a:accent3>
          <a:srgbClr val="FFFFD3"/>
        </a:accent3>
        <a:accent4>
          <a:srgbClr val="000000"/>
        </a:accent4>
        <a:accent5>
          <a:srgbClr val="FFFFEF"/>
        </a:accent5>
        <a:accent6>
          <a:srgbClr val="ADAD97"/>
        </a:accent6>
        <a:hlink>
          <a:srgbClr val="000000"/>
        </a:hlink>
        <a:folHlink>
          <a:srgbClr val="A99D2F"/>
        </a:folHlink>
      </a:clrScheme>
      <a:clrMap bg1="lt1" tx1="dk1" bg2="lt2" tx2="dk2" accent1="accent1" accent2="accent2" accent3="accent3" accent4="accent4" accent5="accent5" accent6="accent6" hlink="hlink" folHlink="folHlink"/>
    </a:extraClrScheme>
    <a:extraClrScheme>
      <a:clrScheme name="Течение 14">
        <a:dk1>
          <a:srgbClr val="000000"/>
        </a:dk1>
        <a:lt1>
          <a:srgbClr val="C7B185"/>
        </a:lt1>
        <a:dk2>
          <a:srgbClr val="E6E3AA"/>
        </a:dk2>
        <a:lt2>
          <a:srgbClr val="9F8145"/>
        </a:lt2>
        <a:accent1>
          <a:srgbClr val="FFFFCC"/>
        </a:accent1>
        <a:accent2>
          <a:srgbClr val="808000"/>
        </a:accent2>
        <a:accent3>
          <a:srgbClr val="E0D5C2"/>
        </a:accent3>
        <a:accent4>
          <a:srgbClr val="000000"/>
        </a:accent4>
        <a:accent5>
          <a:srgbClr val="FFFFE2"/>
        </a:accent5>
        <a:accent6>
          <a:srgbClr val="7373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Течение 15">
        <a:dk1>
          <a:srgbClr val="000000"/>
        </a:dk1>
        <a:lt1>
          <a:srgbClr val="FFFFAD"/>
        </a:lt1>
        <a:dk2>
          <a:srgbClr val="4B2500"/>
        </a:dk2>
        <a:lt2>
          <a:srgbClr val="EFDEAF"/>
        </a:lt2>
        <a:accent1>
          <a:srgbClr val="FFFFC9"/>
        </a:accent1>
        <a:accent2>
          <a:srgbClr val="BFBFA7"/>
        </a:accent2>
        <a:accent3>
          <a:srgbClr val="FFFFD3"/>
        </a:accent3>
        <a:accent4>
          <a:srgbClr val="000000"/>
        </a:accent4>
        <a:accent5>
          <a:srgbClr val="FFFFE1"/>
        </a:accent5>
        <a:accent6>
          <a:srgbClr val="ADAD97"/>
        </a:accent6>
        <a:hlink>
          <a:srgbClr val="000000"/>
        </a:hlink>
        <a:folHlink>
          <a:srgbClr val="A99D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10167</TotalTime>
  <Words>2260</Words>
  <Application>Microsoft Office PowerPoint</Application>
  <PresentationFormat>Bildschirmpräsentation (4:3)</PresentationFormat>
  <Paragraphs>259</Paragraphs>
  <Slides>19</Slides>
  <Notes>8</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7" baseType="lpstr">
      <vt:lpstr>Arial</vt:lpstr>
      <vt:lpstr>Times New Roman</vt:lpstr>
      <vt:lpstr>Wingdings</vt:lpstr>
      <vt:lpstr>Garamond</vt:lpstr>
      <vt:lpstr>Symbol</vt:lpstr>
      <vt:lpstr>ＭＳ Ｐゴシック</vt:lpstr>
      <vt:lpstr>Течение</vt:lpstr>
      <vt:lpstr>Microsoft Equation 3.0</vt:lpstr>
      <vt:lpstr>PowerPoint-Präsentation</vt:lpstr>
      <vt:lpstr>PowerPoint-Präsentation</vt:lpstr>
      <vt:lpstr>PowerPoint-Präsentation</vt:lpstr>
      <vt:lpstr>PowerPoint-Präsentation</vt:lpstr>
      <vt:lpstr>The concept</vt:lpstr>
      <vt:lpstr>PowerPoint-Präsentation</vt:lpstr>
      <vt:lpstr>Proven technology of independent verification: Functional IDEF0 model .</vt:lpstr>
      <vt:lpstr>PowerPoint-Präsentation</vt:lpstr>
      <vt:lpstr>PowerPoint-Präsentation</vt:lpstr>
      <vt:lpstr>PowerPoint-Präsentation</vt:lpstr>
      <vt:lpstr>Screenshot of developed utility of static analysis: normalization </vt:lpstr>
      <vt:lpstr>Screenshot of utility of static analysis: code walkthrough  </vt:lpstr>
      <vt:lpstr>Screenshot of utility of static analysis: results of invariant checking</vt:lpstr>
      <vt:lpstr>PowerPoint-Präsentation</vt:lpstr>
      <vt:lpstr>Areas of Application:</vt:lpstr>
      <vt:lpstr>Stage of Development:</vt:lpstr>
      <vt:lpstr>PowerPoint-Präsentation</vt:lpstr>
      <vt:lpstr>PowerPoint-Präsentation</vt:lpstr>
      <vt:lpstr>PowerPoint-Präsentation</vt:lpstr>
    </vt:vector>
  </TitlesOfParts>
  <Company>SertCentr 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Peters, Ursula</cp:lastModifiedBy>
  <cp:revision>209</cp:revision>
  <dcterms:created xsi:type="dcterms:W3CDTF">2005-07-04T06:51:01Z</dcterms:created>
  <dcterms:modified xsi:type="dcterms:W3CDTF">2012-10-11T15:29:10Z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Safety-critical software independent verification and latent faults assessment based on diverse measurement of invariants</vt:lpwstr>
  </property>
</Properties>
</file>