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66" r:id="rId2"/>
    <p:sldId id="274" r:id="rId3"/>
    <p:sldId id="275" r:id="rId4"/>
    <p:sldId id="276" r:id="rId5"/>
    <p:sldId id="277" r:id="rId6"/>
    <p:sldId id="264" r:id="rId7"/>
    <p:sldId id="267" r:id="rId8"/>
    <p:sldId id="268" r:id="rId9"/>
    <p:sldId id="307" r:id="rId10"/>
    <p:sldId id="308" r:id="rId11"/>
    <p:sldId id="270" r:id="rId12"/>
    <p:sldId id="310" r:id="rId13"/>
    <p:sldId id="271" r:id="rId14"/>
    <p:sldId id="272" r:id="rId15"/>
    <p:sldId id="280" r:id="rId16"/>
    <p:sldId id="294" r:id="rId17"/>
    <p:sldId id="295" r:id="rId18"/>
    <p:sldId id="296" r:id="rId19"/>
    <p:sldId id="298" r:id="rId20"/>
    <p:sldId id="265" r:id="rId21"/>
    <p:sldId id="299" r:id="rId22"/>
    <p:sldId id="283" r:id="rId23"/>
    <p:sldId id="301" r:id="rId24"/>
    <p:sldId id="306" r:id="rId25"/>
    <p:sldId id="311"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704" autoAdjust="0"/>
  </p:normalViewPr>
  <p:slideViewPr>
    <p:cSldViewPr>
      <p:cViewPr>
        <p:scale>
          <a:sx n="91" d="100"/>
          <a:sy n="91" d="100"/>
        </p:scale>
        <p:origin x="-121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5058" name="Rectangle 2"/>
          <p:cNvSpPr>
            <a:spLocks noGrp="1" noRot="1" noChangeArrowheads="1"/>
          </p:cNvSpPr>
          <p:nvPr>
            <p:ph type="ctrTitle"/>
          </p:nvPr>
        </p:nvSpPr>
        <p:spPr>
          <a:xfrm>
            <a:off x="685800" y="1981200"/>
            <a:ext cx="7772400" cy="1600200"/>
          </a:xfrm>
        </p:spPr>
        <p:txBody>
          <a:bodyPr/>
          <a:lstStyle>
            <a:lvl1pPr>
              <a:defRPr/>
            </a:lvl1pPr>
          </a:lstStyle>
          <a:p>
            <a:pPr lvl="0"/>
            <a:r>
              <a:rPr lang="ru-RU" noProof="0" smtClean="0"/>
              <a:t>Образец заголовка</a:t>
            </a:r>
          </a:p>
        </p:txBody>
      </p:sp>
      <p:sp>
        <p:nvSpPr>
          <p:cNvPr id="45059"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45060" name="Rectangle 4"/>
          <p:cNvSpPr>
            <a:spLocks noGrp="1" noChangeArrowheads="1"/>
          </p:cNvSpPr>
          <p:nvPr>
            <p:ph type="dt" sz="quarter" idx="2"/>
          </p:nvPr>
        </p:nvSpPr>
        <p:spPr/>
        <p:txBody>
          <a:bodyPr/>
          <a:lstStyle>
            <a:lvl1pPr>
              <a:defRPr/>
            </a:lvl1pPr>
          </a:lstStyle>
          <a:p>
            <a:endParaRPr lang="ru-RU"/>
          </a:p>
        </p:txBody>
      </p:sp>
      <p:sp>
        <p:nvSpPr>
          <p:cNvPr id="45061" name="Rectangle 5"/>
          <p:cNvSpPr>
            <a:spLocks noGrp="1" noChangeArrowheads="1"/>
          </p:cNvSpPr>
          <p:nvPr>
            <p:ph type="ftr" sz="quarter" idx="3"/>
          </p:nvPr>
        </p:nvSpPr>
        <p:spPr/>
        <p:txBody>
          <a:bodyPr/>
          <a:lstStyle>
            <a:lvl1pPr>
              <a:defRPr/>
            </a:lvl1pPr>
          </a:lstStyle>
          <a:p>
            <a:endParaRPr lang="ru-RU"/>
          </a:p>
        </p:txBody>
      </p:sp>
      <p:sp>
        <p:nvSpPr>
          <p:cNvPr id="45062" name="Rectangle 6"/>
          <p:cNvSpPr>
            <a:spLocks noGrp="1" noChangeArrowheads="1"/>
          </p:cNvSpPr>
          <p:nvPr>
            <p:ph type="sldNum" sz="quarter" idx="4"/>
          </p:nvPr>
        </p:nvSpPr>
        <p:spPr/>
        <p:txBody>
          <a:bodyPr/>
          <a:lstStyle>
            <a:lvl1pPr>
              <a:defRPr/>
            </a:lvl1pPr>
          </a:lstStyle>
          <a:p>
            <a:fld id="{7F375307-2195-40CA-9BBD-D10C64B74021}" type="slidenum">
              <a:rPr lang="ru-RU"/>
              <a:pPr/>
              <a:t>‹Nr.›</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5D10D60D-C70D-4A8C-BB94-DB556E08C3BD}" type="slidenum">
              <a:rPr lang="ru-RU"/>
              <a:pPr/>
              <a:t>‹Nr.›</a:t>
            </a:fld>
            <a:endParaRPr lang="ru-RU"/>
          </a:p>
        </p:txBody>
      </p:sp>
    </p:spTree>
    <p:extLst>
      <p:ext uri="{BB962C8B-B14F-4D97-AF65-F5344CB8AC3E}">
        <p14:creationId xmlns:p14="http://schemas.microsoft.com/office/powerpoint/2010/main" val="763810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7188" y="228600"/>
            <a:ext cx="2135187" cy="58705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01625" y="228600"/>
            <a:ext cx="6253163" cy="58705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55CE8D2A-8F93-43A6-BE9A-4774146A61C0}" type="slidenum">
              <a:rPr lang="ru-RU"/>
              <a:pPr/>
              <a:t>‹Nr.›</a:t>
            </a:fld>
            <a:endParaRPr lang="ru-RU"/>
          </a:p>
        </p:txBody>
      </p:sp>
    </p:spTree>
    <p:extLst>
      <p:ext uri="{BB962C8B-B14F-4D97-AF65-F5344CB8AC3E}">
        <p14:creationId xmlns:p14="http://schemas.microsoft.com/office/powerpoint/2010/main" val="809788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01625" y="228600"/>
            <a:ext cx="8510588" cy="1325563"/>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01625" y="1676400"/>
            <a:ext cx="4194175" cy="44227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76400"/>
            <a:ext cx="4194175" cy="44227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304800" y="6245225"/>
            <a:ext cx="2286000" cy="476250"/>
          </a:xfrm>
        </p:spPr>
        <p:txBody>
          <a:bodyPr/>
          <a:lstStyle>
            <a:lvl1pPr>
              <a:defRPr/>
            </a:lvl1pPr>
          </a:lstStyle>
          <a:p>
            <a:endParaRPr lang="ru-RU"/>
          </a:p>
        </p:txBody>
      </p:sp>
      <p:sp>
        <p:nvSpPr>
          <p:cNvPr id="6" name="Fußzeilenplatzhalter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Foliennummernplatzhalter 6"/>
          <p:cNvSpPr>
            <a:spLocks noGrp="1"/>
          </p:cNvSpPr>
          <p:nvPr>
            <p:ph type="sldNum" sz="quarter" idx="12"/>
          </p:nvPr>
        </p:nvSpPr>
        <p:spPr>
          <a:xfrm>
            <a:off x="6553200" y="6245225"/>
            <a:ext cx="2286000" cy="476250"/>
          </a:xfrm>
        </p:spPr>
        <p:txBody>
          <a:bodyPr/>
          <a:lstStyle>
            <a:lvl1pPr>
              <a:defRPr/>
            </a:lvl1pPr>
          </a:lstStyle>
          <a:p>
            <a:fld id="{77C561A5-3D18-4FEB-91B1-C11E798FE650}" type="slidenum">
              <a:rPr lang="ru-RU"/>
              <a:pPr/>
              <a:t>‹Nr.›</a:t>
            </a:fld>
            <a:endParaRPr lang="ru-RU"/>
          </a:p>
        </p:txBody>
      </p:sp>
    </p:spTree>
    <p:extLst>
      <p:ext uri="{BB962C8B-B14F-4D97-AF65-F5344CB8AC3E}">
        <p14:creationId xmlns:p14="http://schemas.microsoft.com/office/powerpoint/2010/main" val="3272446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F9DDD401-DF90-47F1-85DF-C91951E9E5EE}" type="slidenum">
              <a:rPr lang="ru-RU"/>
              <a:pPr/>
              <a:t>‹Nr.›</a:t>
            </a:fld>
            <a:endParaRPr lang="ru-RU"/>
          </a:p>
        </p:txBody>
      </p:sp>
    </p:spTree>
    <p:extLst>
      <p:ext uri="{BB962C8B-B14F-4D97-AF65-F5344CB8AC3E}">
        <p14:creationId xmlns:p14="http://schemas.microsoft.com/office/powerpoint/2010/main" val="294656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C706B694-04AF-4BA5-A56C-FFDC84D9DBC3}" type="slidenum">
              <a:rPr lang="ru-RU"/>
              <a:pPr/>
              <a:t>‹Nr.›</a:t>
            </a:fld>
            <a:endParaRPr lang="ru-RU"/>
          </a:p>
        </p:txBody>
      </p:sp>
    </p:spTree>
    <p:extLst>
      <p:ext uri="{BB962C8B-B14F-4D97-AF65-F5344CB8AC3E}">
        <p14:creationId xmlns:p14="http://schemas.microsoft.com/office/powerpoint/2010/main" val="761951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7759CDDD-8ABF-4F69-B968-21D26A583784}" type="slidenum">
              <a:rPr lang="ru-RU"/>
              <a:pPr/>
              <a:t>‹Nr.›</a:t>
            </a:fld>
            <a:endParaRPr lang="ru-RU"/>
          </a:p>
        </p:txBody>
      </p:sp>
    </p:spTree>
    <p:extLst>
      <p:ext uri="{BB962C8B-B14F-4D97-AF65-F5344CB8AC3E}">
        <p14:creationId xmlns:p14="http://schemas.microsoft.com/office/powerpoint/2010/main" val="123762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fld id="{824798F6-D727-4E1D-BD8F-2A431226FBFA}" type="slidenum">
              <a:rPr lang="ru-RU"/>
              <a:pPr/>
              <a:t>‹Nr.›</a:t>
            </a:fld>
            <a:endParaRPr lang="ru-RU"/>
          </a:p>
        </p:txBody>
      </p:sp>
    </p:spTree>
    <p:extLst>
      <p:ext uri="{BB962C8B-B14F-4D97-AF65-F5344CB8AC3E}">
        <p14:creationId xmlns:p14="http://schemas.microsoft.com/office/powerpoint/2010/main" val="1708859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fld id="{C13B4228-04FD-4C60-B684-430C3F17B518}" type="slidenum">
              <a:rPr lang="ru-RU"/>
              <a:pPr/>
              <a:t>‹Nr.›</a:t>
            </a:fld>
            <a:endParaRPr lang="ru-RU"/>
          </a:p>
        </p:txBody>
      </p:sp>
    </p:spTree>
    <p:extLst>
      <p:ext uri="{BB962C8B-B14F-4D97-AF65-F5344CB8AC3E}">
        <p14:creationId xmlns:p14="http://schemas.microsoft.com/office/powerpoint/2010/main" val="255933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fld id="{AFB31AE0-02A0-4D2E-A44A-66AC4812B608}" type="slidenum">
              <a:rPr lang="ru-RU"/>
              <a:pPr/>
              <a:t>‹Nr.›</a:t>
            </a:fld>
            <a:endParaRPr lang="ru-RU"/>
          </a:p>
        </p:txBody>
      </p:sp>
    </p:spTree>
    <p:extLst>
      <p:ext uri="{BB962C8B-B14F-4D97-AF65-F5344CB8AC3E}">
        <p14:creationId xmlns:p14="http://schemas.microsoft.com/office/powerpoint/2010/main" val="246140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0AE286C1-8839-4F3F-84F9-85F4F95170D2}" type="slidenum">
              <a:rPr lang="ru-RU"/>
              <a:pPr/>
              <a:t>‹Nr.›</a:t>
            </a:fld>
            <a:endParaRPr lang="ru-RU"/>
          </a:p>
        </p:txBody>
      </p:sp>
    </p:spTree>
    <p:extLst>
      <p:ext uri="{BB962C8B-B14F-4D97-AF65-F5344CB8AC3E}">
        <p14:creationId xmlns:p14="http://schemas.microsoft.com/office/powerpoint/2010/main" val="86860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B5ED9289-2DCC-4948-B86F-CA395DF540EA}" type="slidenum">
              <a:rPr lang="ru-RU"/>
              <a:pPr/>
              <a:t>‹Nr.›</a:t>
            </a:fld>
            <a:endParaRPr lang="ru-RU"/>
          </a:p>
        </p:txBody>
      </p:sp>
    </p:spTree>
    <p:extLst>
      <p:ext uri="{BB962C8B-B14F-4D97-AF65-F5344CB8AC3E}">
        <p14:creationId xmlns:p14="http://schemas.microsoft.com/office/powerpoint/2010/main" val="364087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4035"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4036"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ru-RU"/>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ru-RU"/>
          </a:p>
        </p:txBody>
      </p:sp>
      <p:sp>
        <p:nvSpPr>
          <p:cNvPr id="44038"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2B64CFB9-8449-4834-880F-B534FBA054DC}" type="slidenum">
              <a:rPr lang="ru-RU"/>
              <a:pPr/>
              <a:t>‹Nr.›</a:t>
            </a:fld>
            <a:endParaRPr lang="ru-RU"/>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ctrTitle"/>
          </p:nvPr>
        </p:nvSpPr>
        <p:spPr>
          <a:xfrm>
            <a:off x="685800" y="2151063"/>
            <a:ext cx="7772400" cy="1243012"/>
          </a:xfrm>
        </p:spPr>
        <p:txBody>
          <a:bodyPr/>
          <a:lstStyle/>
          <a:p>
            <a:r>
              <a:rPr lang="en-US" sz="2400" b="1"/>
              <a:t>Proposed Project</a:t>
            </a:r>
            <a:br>
              <a:rPr lang="en-US" sz="2400" b="1"/>
            </a:br>
            <a:r>
              <a:rPr lang="en-US" sz="2400" b="1">
                <a:solidFill>
                  <a:schemeClr val="hlink"/>
                </a:solidFill>
              </a:rPr>
              <a:t>Interaction Studies of WWER Materials Used in Improved Structural Core Components during Severe Accidents Followed by High-Temperature Melt Formation</a:t>
            </a:r>
            <a:r>
              <a:rPr lang="en-US" sz="2400" b="1">
                <a:solidFill>
                  <a:schemeClr val="hlink"/>
                </a:solidFill>
                <a:cs typeface="Times New Roman" pitchFamily="18" charset="0"/>
              </a:rPr>
              <a:t/>
            </a:r>
            <a:br>
              <a:rPr lang="en-US" sz="2400" b="1">
                <a:solidFill>
                  <a:schemeClr val="hlink"/>
                </a:solidFill>
                <a:cs typeface="Times New Roman" pitchFamily="18" charset="0"/>
              </a:rPr>
            </a:br>
            <a:endParaRPr lang="en-US" sz="2400" b="1">
              <a:solidFill>
                <a:schemeClr val="hlink"/>
              </a:solidFill>
              <a:cs typeface="Times New Roman" pitchFamily="18" charset="0"/>
            </a:endParaRPr>
          </a:p>
        </p:txBody>
      </p:sp>
      <p:sp>
        <p:nvSpPr>
          <p:cNvPr id="16387" name="Rectangle 3"/>
          <p:cNvSpPr>
            <a:spLocks noGrp="1" noRot="1" noChangeArrowheads="1"/>
          </p:cNvSpPr>
          <p:nvPr>
            <p:ph type="subTitle" idx="1"/>
          </p:nvPr>
        </p:nvSpPr>
        <p:spPr>
          <a:xfrm>
            <a:off x="1143000" y="3733800"/>
            <a:ext cx="6553200" cy="2057400"/>
          </a:xfrm>
        </p:spPr>
        <p:txBody>
          <a:bodyPr/>
          <a:lstStyle/>
          <a:p>
            <a:pPr>
              <a:lnSpc>
                <a:spcPct val="80000"/>
              </a:lnSpc>
            </a:pPr>
            <a:r>
              <a:rPr lang="en-US" sz="2000" b="1" i="1"/>
              <a:t>V. Kornyeyeva</a:t>
            </a:r>
          </a:p>
          <a:p>
            <a:pPr>
              <a:lnSpc>
                <a:spcPct val="80000"/>
              </a:lnSpc>
            </a:pPr>
            <a:endParaRPr lang="en-GB" sz="2000" b="1" i="1"/>
          </a:p>
          <a:p>
            <a:pPr>
              <a:lnSpc>
                <a:spcPct val="80000"/>
              </a:lnSpc>
            </a:pPr>
            <a:r>
              <a:rPr lang="en-GB" sz="2000" b="1" i="1"/>
              <a:t>“Nuclear Fuel Cycle” Science and Technology Establishment</a:t>
            </a:r>
          </a:p>
          <a:p>
            <a:pPr>
              <a:lnSpc>
                <a:spcPct val="80000"/>
              </a:lnSpc>
            </a:pPr>
            <a:r>
              <a:rPr lang="en-GB" sz="2000" b="1" i="1"/>
              <a:t>National Science Center “Kharkov Institute of Physics and Technology”</a:t>
            </a:r>
            <a:endParaRPr lang="en-US" sz="2000" b="1" i="1"/>
          </a:p>
          <a:p>
            <a:pPr>
              <a:lnSpc>
                <a:spcPct val="80000"/>
              </a:lnSpc>
            </a:pPr>
            <a:r>
              <a:rPr lang="en-US" sz="2000" b="1" i="1"/>
              <a:t>1 Akademicheskaya str.,</a:t>
            </a:r>
            <a:r>
              <a:rPr lang="ru-RU" sz="1200" b="1" i="1">
                <a:solidFill>
                  <a:schemeClr val="tx2"/>
                </a:solidFill>
                <a:cs typeface="Times New Roman" pitchFamily="18" charset="0"/>
              </a:rPr>
              <a:t> </a:t>
            </a:r>
            <a:r>
              <a:rPr lang="en-US" sz="2000" b="1" i="1"/>
              <a:t>Kharkov, 61108, Ukraine </a:t>
            </a:r>
            <a:endParaRPr lang="ru-RU" sz="2000" b="1" i="1"/>
          </a:p>
        </p:txBody>
      </p:sp>
      <p:pic>
        <p:nvPicPr>
          <p:cNvPr id="16388" name="Picture 4" descr="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6389" name="Rectangle 5"/>
          <p:cNvSpPr>
            <a:spLocks noChangeArrowheads="1"/>
          </p:cNvSpPr>
          <p:nvPr/>
        </p:nvSpPr>
        <p:spPr bwMode="auto">
          <a:xfrm>
            <a:off x="5029200" y="304800"/>
            <a:ext cx="3190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1" u="sng">
                <a:effectLst>
                  <a:outerShdw blurRad="38100" dist="38100" dir="2700000" algn="tl">
                    <a:srgbClr val="000000"/>
                  </a:outerShdw>
                </a:effectLst>
                <a:latin typeface="Times New Roman" pitchFamily="18" charset="0"/>
                <a:cs typeface="Times New Roman" pitchFamily="18" charset="0"/>
              </a:rPr>
              <a:t>www.kipt.kharkov.ua</a:t>
            </a:r>
            <a:endParaRPr lang="ru-RU" sz="2800" i="1" u="sng">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301625" y="228600"/>
            <a:ext cx="8510588" cy="565150"/>
          </a:xfrm>
        </p:spPr>
        <p:txBody>
          <a:bodyPr/>
          <a:lstStyle/>
          <a:p>
            <a:r>
              <a:rPr lang="en-US" sz="2800">
                <a:solidFill>
                  <a:schemeClr val="hlink"/>
                </a:solidFill>
              </a:rPr>
              <a:t>Proposed project</a:t>
            </a:r>
            <a:endParaRPr lang="ru-RU" sz="2800">
              <a:solidFill>
                <a:schemeClr val="hlink"/>
              </a:solidFill>
            </a:endParaRPr>
          </a:p>
        </p:txBody>
      </p:sp>
      <p:sp>
        <p:nvSpPr>
          <p:cNvPr id="98307" name="Rectangle 3"/>
          <p:cNvSpPr>
            <a:spLocks noGrp="1" noRot="1" noChangeArrowheads="1"/>
          </p:cNvSpPr>
          <p:nvPr>
            <p:ph type="body" idx="1"/>
          </p:nvPr>
        </p:nvSpPr>
        <p:spPr>
          <a:xfrm>
            <a:off x="457200" y="1219200"/>
            <a:ext cx="8382000" cy="5334000"/>
          </a:xfrm>
        </p:spPr>
        <p:txBody>
          <a:bodyPr/>
          <a:lstStyle/>
          <a:p>
            <a:pPr>
              <a:lnSpc>
                <a:spcPct val="80000"/>
              </a:lnSpc>
              <a:buFont typeface="Wingdings" pitchFamily="2" charset="2"/>
              <a:buNone/>
            </a:pPr>
            <a:r>
              <a:rPr lang="en-US" sz="1600"/>
              <a:t>	</a:t>
            </a:r>
            <a:r>
              <a:rPr lang="en-US" sz="1800"/>
              <a:t>To identify solutions for the above listed issues NFC STE</a:t>
            </a:r>
            <a:r>
              <a:rPr lang="en-US" sz="1800">
                <a:solidFill>
                  <a:schemeClr val="hlink"/>
                </a:solidFill>
              </a:rPr>
              <a:t> </a:t>
            </a:r>
            <a:r>
              <a:rPr lang="en-US" sz="1800"/>
              <a:t>propose to carry out scientific and material testing research within the frame of the project :</a:t>
            </a:r>
          </a:p>
          <a:p>
            <a:pPr>
              <a:lnSpc>
                <a:spcPct val="80000"/>
              </a:lnSpc>
              <a:buFont typeface="Wingdings" pitchFamily="2" charset="2"/>
              <a:buNone/>
            </a:pPr>
            <a:r>
              <a:rPr lang="en-US" sz="1800">
                <a:solidFill>
                  <a:schemeClr val="hlink"/>
                </a:solidFill>
              </a:rPr>
              <a:t>	Interaction Studies of WWER Materials Used in Improved Structural Core Components during Severe Accidents Followed by High-Temperature Melt Formation</a:t>
            </a:r>
          </a:p>
          <a:p>
            <a:pPr algn="just">
              <a:lnSpc>
                <a:spcPct val="80000"/>
              </a:lnSpc>
              <a:buFont typeface="Wingdings" pitchFamily="2" charset="2"/>
              <a:buNone/>
            </a:pPr>
            <a:endParaRPr lang="en-US" sz="1800">
              <a:solidFill>
                <a:schemeClr val="hlink"/>
              </a:solidFill>
            </a:endParaRPr>
          </a:p>
          <a:p>
            <a:pPr>
              <a:lnSpc>
                <a:spcPct val="80000"/>
              </a:lnSpc>
              <a:buFont typeface="Wingdings" pitchFamily="2" charset="2"/>
              <a:buNone/>
            </a:pPr>
            <a:r>
              <a:rPr lang="en-US" sz="1800"/>
              <a:t>	The project is designed to:</a:t>
            </a:r>
          </a:p>
          <a:p>
            <a:pPr>
              <a:lnSpc>
                <a:spcPct val="80000"/>
              </a:lnSpc>
              <a:buFont typeface="Wingdings" pitchFamily="2" charset="2"/>
              <a:buNone/>
            </a:pPr>
            <a:endParaRPr lang="ru-RU" sz="1800"/>
          </a:p>
          <a:p>
            <a:pPr>
              <a:lnSpc>
                <a:spcPct val="80000"/>
              </a:lnSpc>
            </a:pPr>
            <a:r>
              <a:rPr lang="en-US" sz="1800"/>
              <a:t>obtain data on interaction parameters of materials in WWER improved core structural components;</a:t>
            </a:r>
          </a:p>
          <a:p>
            <a:pPr>
              <a:lnSpc>
                <a:spcPct val="80000"/>
              </a:lnSpc>
            </a:pPr>
            <a:endParaRPr lang="ru-RU" sz="1800"/>
          </a:p>
          <a:p>
            <a:pPr>
              <a:lnSpc>
                <a:spcPct val="80000"/>
              </a:lnSpc>
            </a:pPr>
            <a:r>
              <a:rPr lang="en-US" sz="1800"/>
              <a:t>obtain data on melt formation, first and foremost of fuel and neutron absorbers with the structural materials;</a:t>
            </a:r>
          </a:p>
          <a:p>
            <a:pPr>
              <a:lnSpc>
                <a:spcPct val="80000"/>
              </a:lnSpc>
            </a:pPr>
            <a:endParaRPr lang="ru-RU" sz="1800"/>
          </a:p>
          <a:p>
            <a:pPr>
              <a:lnSpc>
                <a:spcPct val="80000"/>
              </a:lnSpc>
            </a:pPr>
            <a:r>
              <a:rPr lang="en-US" sz="1800"/>
              <a:t>identify phase composition of the resulting melts in the solid state;</a:t>
            </a:r>
          </a:p>
          <a:p>
            <a:pPr>
              <a:lnSpc>
                <a:spcPct val="80000"/>
              </a:lnSpc>
            </a:pPr>
            <a:endParaRPr lang="ru-RU" sz="1800"/>
          </a:p>
          <a:p>
            <a:pPr>
              <a:lnSpc>
                <a:spcPct val="80000"/>
              </a:lnSpc>
            </a:pPr>
            <a:r>
              <a:rPr lang="en-US" sz="1800"/>
              <a:t>determine physical parameters of viscosity and fluidity of melts from materials of WWER resident and improved structural core components.</a:t>
            </a:r>
          </a:p>
          <a:p>
            <a:pPr>
              <a:lnSpc>
                <a:spcPct val="80000"/>
              </a:lnSpc>
            </a:pPr>
            <a:endParaRPr lang="en-US" sz="1800"/>
          </a:p>
          <a:p>
            <a:pPr>
              <a:lnSpc>
                <a:spcPct val="80000"/>
              </a:lnSpc>
            </a:pPr>
            <a:endParaRPr lang="ru-RU"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301625" y="228600"/>
            <a:ext cx="8510588" cy="565150"/>
          </a:xfrm>
        </p:spPr>
        <p:txBody>
          <a:bodyPr/>
          <a:lstStyle/>
          <a:p>
            <a:r>
              <a:rPr lang="en-US" sz="2800">
                <a:solidFill>
                  <a:schemeClr val="hlink"/>
                </a:solidFill>
              </a:rPr>
              <a:t>The main objectives of the project</a:t>
            </a:r>
            <a:endParaRPr lang="ru-RU" sz="2800">
              <a:solidFill>
                <a:schemeClr val="hlink"/>
              </a:solidFill>
            </a:endParaRPr>
          </a:p>
        </p:txBody>
      </p:sp>
      <p:sp>
        <p:nvSpPr>
          <p:cNvPr id="20483" name="Rectangle 3"/>
          <p:cNvSpPr>
            <a:spLocks noGrp="1" noRot="1" noChangeArrowheads="1"/>
          </p:cNvSpPr>
          <p:nvPr>
            <p:ph type="body" idx="1"/>
          </p:nvPr>
        </p:nvSpPr>
        <p:spPr>
          <a:xfrm>
            <a:off x="457200" y="838200"/>
            <a:ext cx="8229600" cy="5867400"/>
          </a:xfrm>
        </p:spPr>
        <p:txBody>
          <a:bodyPr/>
          <a:lstStyle/>
          <a:p>
            <a:pPr>
              <a:lnSpc>
                <a:spcPct val="80000"/>
              </a:lnSpc>
              <a:buFont typeface="Wingdings" pitchFamily="2" charset="2"/>
              <a:buNone/>
            </a:pPr>
            <a:r>
              <a:rPr lang="en-US" sz="2000"/>
              <a:t>	The first stage of the project</a:t>
            </a:r>
            <a:r>
              <a:rPr lang="ru-RU" sz="2000"/>
              <a:t>: </a:t>
            </a:r>
            <a:endParaRPr lang="en-US" sz="2000"/>
          </a:p>
          <a:p>
            <a:pPr>
              <a:lnSpc>
                <a:spcPct val="80000"/>
              </a:lnSpc>
              <a:buFont typeface="Wingdings" pitchFamily="2" charset="2"/>
              <a:buNone/>
            </a:pPr>
            <a:endParaRPr lang="ru-RU" sz="2000"/>
          </a:p>
          <a:p>
            <a:r>
              <a:rPr lang="en-US" sz="2000"/>
              <a:t>develop designs and technological procedures to manufacture fuel element and absorber samples for research;</a:t>
            </a:r>
          </a:p>
          <a:p>
            <a:endParaRPr lang="en-US" sz="2000"/>
          </a:p>
          <a:p>
            <a:r>
              <a:rPr lang="en-US" sz="2000"/>
              <a:t>develop procedures for experiments and investigations of the core material structures and compositions before and after their interaction (in the solid state and after melting);</a:t>
            </a:r>
          </a:p>
          <a:p>
            <a:endParaRPr lang="en-US" sz="2000"/>
          </a:p>
          <a:p>
            <a:r>
              <a:rPr lang="en-US" sz="2000"/>
              <a:t>obtain melts of standard WWER fuel and absorber elements' materials, namely, a combination of UO</a:t>
            </a:r>
            <a:r>
              <a:rPr lang="en-US" sz="1400"/>
              <a:t>2</a:t>
            </a:r>
            <a:r>
              <a:rPr lang="en-US" sz="2000"/>
              <a:t>, zirconium 1% niobium alloy (E110), stainless steels (EI 847, 630), and boron carbide;</a:t>
            </a:r>
          </a:p>
          <a:p>
            <a:endParaRPr lang="en-US" sz="2000"/>
          </a:p>
          <a:p>
            <a:r>
              <a:rPr lang="en-US" sz="2000"/>
              <a:t>evaluate melt viscosity and fluidity depending on phase composition.</a:t>
            </a:r>
          </a:p>
          <a:p>
            <a:endParaRPr lang="ru-RU"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a:xfrm>
            <a:off x="301625" y="228600"/>
            <a:ext cx="8510588" cy="565150"/>
          </a:xfrm>
        </p:spPr>
        <p:txBody>
          <a:bodyPr/>
          <a:lstStyle/>
          <a:p>
            <a:r>
              <a:rPr lang="en-US" sz="2800">
                <a:solidFill>
                  <a:schemeClr val="hlink"/>
                </a:solidFill>
              </a:rPr>
              <a:t>The main objectives of the project</a:t>
            </a:r>
            <a:endParaRPr lang="ru-RU" sz="2800">
              <a:solidFill>
                <a:schemeClr val="hlink"/>
              </a:solidFill>
            </a:endParaRPr>
          </a:p>
        </p:txBody>
      </p:sp>
      <p:sp>
        <p:nvSpPr>
          <p:cNvPr id="100355" name="Rectangle 3"/>
          <p:cNvSpPr>
            <a:spLocks noGrp="1" noRot="1" noChangeArrowheads="1"/>
          </p:cNvSpPr>
          <p:nvPr>
            <p:ph type="body" idx="1"/>
          </p:nvPr>
        </p:nvSpPr>
        <p:spPr>
          <a:xfrm>
            <a:off x="457200" y="838200"/>
            <a:ext cx="8229600" cy="5181600"/>
          </a:xfrm>
        </p:spPr>
        <p:txBody>
          <a:bodyPr/>
          <a:lstStyle/>
          <a:p>
            <a:pPr>
              <a:lnSpc>
                <a:spcPct val="90000"/>
              </a:lnSpc>
              <a:buFont typeface="Wingdings" pitchFamily="2" charset="2"/>
              <a:buNone/>
            </a:pPr>
            <a:r>
              <a:rPr lang="en-US"/>
              <a:t>	</a:t>
            </a:r>
            <a:r>
              <a:rPr lang="en-US" sz="2400"/>
              <a:t>The second stage of the project</a:t>
            </a:r>
            <a:r>
              <a:rPr lang="ru-RU" sz="2400"/>
              <a:t>: </a:t>
            </a:r>
            <a:endParaRPr lang="en-US" sz="2400"/>
          </a:p>
          <a:p>
            <a:pPr>
              <a:lnSpc>
                <a:spcPct val="90000"/>
              </a:lnSpc>
              <a:buFont typeface="Wingdings" pitchFamily="2" charset="2"/>
              <a:buNone/>
            </a:pPr>
            <a:r>
              <a:rPr lang="en-US" sz="2400"/>
              <a:t>	</a:t>
            </a:r>
          </a:p>
          <a:p>
            <a:pPr>
              <a:lnSpc>
                <a:spcPct val="90000"/>
              </a:lnSpc>
            </a:pPr>
            <a:r>
              <a:rPr lang="en-US" sz="2000"/>
              <a:t>study the effects of fuel and absorber elements' design (hard contacts, oxides on the surface) on the nature of initial interaction of such combinations as UO</a:t>
            </a:r>
            <a:r>
              <a:rPr lang="en-US" sz="1400"/>
              <a:t>2</a:t>
            </a:r>
            <a:r>
              <a:rPr lang="en-US" sz="2000"/>
              <a:t>–Zr and stainless steel–B</a:t>
            </a:r>
            <a:r>
              <a:rPr lang="en-US" sz="1400"/>
              <a:t>4</a:t>
            </a:r>
            <a:r>
              <a:rPr lang="en-US" sz="2000"/>
              <a:t>C leading to melt formation, followed by research into the interaction of the first and second type melts;</a:t>
            </a:r>
          </a:p>
          <a:p>
            <a:pPr>
              <a:lnSpc>
                <a:spcPct val="90000"/>
              </a:lnSpc>
            </a:pPr>
            <a:endParaRPr lang="en-US" sz="2000"/>
          </a:p>
          <a:p>
            <a:pPr>
              <a:lnSpc>
                <a:spcPct val="90000"/>
              </a:lnSpc>
            </a:pPr>
            <a:r>
              <a:rPr lang="en-US" sz="2000"/>
              <a:t>research melt formation processes in the new combinations of materials such as Zr+B</a:t>
            </a:r>
            <a:r>
              <a:rPr lang="en-US" sz="1400"/>
              <a:t>4</a:t>
            </a:r>
            <a:r>
              <a:rPr lang="en-US" sz="2000"/>
              <a:t>C, Zr+dysprosium titanate, and Zr+B</a:t>
            </a:r>
            <a:r>
              <a:rPr lang="en-US" sz="1400"/>
              <a:t>4</a:t>
            </a:r>
            <a:r>
              <a:rPr lang="en-US" sz="2000"/>
              <a:t>C+Hf and interaction of these components with the melt of UO</a:t>
            </a:r>
            <a:r>
              <a:rPr lang="en-US" sz="1400"/>
              <a:t>2</a:t>
            </a:r>
            <a:r>
              <a:rPr lang="en-US" sz="2000"/>
              <a:t>+Zr fuel materials </a:t>
            </a:r>
          </a:p>
          <a:p>
            <a:pPr>
              <a:lnSpc>
                <a:spcPct val="90000"/>
              </a:lnSpc>
              <a:buFont typeface="Wingdings" pitchFamily="2" charset="2"/>
              <a:buNone/>
            </a:pPr>
            <a:r>
              <a:rPr lang="en-US" sz="2000"/>
              <a:t>	</a:t>
            </a:r>
            <a:endParaRPr lang="ru-RU" sz="2000"/>
          </a:p>
          <a:p>
            <a:pPr>
              <a:lnSpc>
                <a:spcPct val="90000"/>
              </a:lnSpc>
            </a:pPr>
            <a:r>
              <a:rPr lang="en-US" sz="2000"/>
              <a:t>study phase composition of the resulting melts and the effects of changes in phase composition of melts on their viscosity</a:t>
            </a:r>
            <a:endParaRPr lang="ru-RU"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301625" y="228600"/>
            <a:ext cx="8510588" cy="565150"/>
          </a:xfrm>
        </p:spPr>
        <p:txBody>
          <a:bodyPr/>
          <a:lstStyle/>
          <a:p>
            <a:r>
              <a:rPr lang="en-US" sz="2800">
                <a:solidFill>
                  <a:schemeClr val="hlink"/>
                </a:solidFill>
              </a:rPr>
              <a:t>Expected results</a:t>
            </a:r>
            <a:r>
              <a:rPr lang="ru-RU" sz="4000"/>
              <a:t> </a:t>
            </a:r>
          </a:p>
        </p:txBody>
      </p:sp>
      <p:sp>
        <p:nvSpPr>
          <p:cNvPr id="21507" name="Rectangle 3"/>
          <p:cNvSpPr>
            <a:spLocks noGrp="1" noRot="1" noChangeArrowheads="1"/>
          </p:cNvSpPr>
          <p:nvPr>
            <p:ph type="body" idx="1"/>
          </p:nvPr>
        </p:nvSpPr>
        <p:spPr>
          <a:xfrm>
            <a:off x="457200" y="1143000"/>
            <a:ext cx="8229600" cy="4724400"/>
          </a:xfrm>
        </p:spPr>
        <p:txBody>
          <a:bodyPr/>
          <a:lstStyle/>
          <a:p>
            <a:pPr algn="just">
              <a:lnSpc>
                <a:spcPct val="80000"/>
              </a:lnSpc>
            </a:pPr>
            <a:r>
              <a:rPr lang="en-US" sz="2000"/>
              <a:t>This project is expected to obtain data on the interaction of new materials’ combinations. Mainly, these materials are</a:t>
            </a:r>
            <a:r>
              <a:rPr lang="ru-RU" sz="2000"/>
              <a:t>:</a:t>
            </a:r>
          </a:p>
          <a:p>
            <a:pPr algn="just">
              <a:lnSpc>
                <a:spcPct val="80000"/>
              </a:lnSpc>
              <a:buFont typeface="Wingdings" pitchFamily="2" charset="2"/>
              <a:buNone/>
            </a:pPr>
            <a:r>
              <a:rPr lang="en-US" sz="2000"/>
              <a:t>	</a:t>
            </a:r>
            <a:r>
              <a:rPr lang="ru-RU" sz="2000"/>
              <a:t>Zr + B</a:t>
            </a:r>
            <a:r>
              <a:rPr lang="ru-RU" sz="1400"/>
              <a:t>4</a:t>
            </a:r>
            <a:r>
              <a:rPr lang="ru-RU" sz="2000"/>
              <a:t>C </a:t>
            </a:r>
          </a:p>
          <a:p>
            <a:pPr algn="just">
              <a:lnSpc>
                <a:spcPct val="80000"/>
              </a:lnSpc>
              <a:buFont typeface="Wingdings" pitchFamily="2" charset="2"/>
              <a:buNone/>
            </a:pPr>
            <a:r>
              <a:rPr lang="en-US" sz="2000"/>
              <a:t>	</a:t>
            </a:r>
            <a:r>
              <a:rPr lang="ru-RU" sz="2000"/>
              <a:t>Zr + </a:t>
            </a:r>
            <a:r>
              <a:rPr lang="en-US" sz="2000"/>
              <a:t>dysprosium titanate</a:t>
            </a:r>
            <a:r>
              <a:rPr lang="ru-RU" sz="2000"/>
              <a:t> </a:t>
            </a:r>
          </a:p>
          <a:p>
            <a:pPr algn="just">
              <a:lnSpc>
                <a:spcPct val="80000"/>
              </a:lnSpc>
              <a:buFont typeface="Wingdings" pitchFamily="2" charset="2"/>
              <a:buNone/>
            </a:pPr>
            <a:r>
              <a:rPr lang="ru-RU" sz="2000"/>
              <a:t>	Zr + B</a:t>
            </a:r>
            <a:r>
              <a:rPr lang="ru-RU" sz="1400"/>
              <a:t>4</a:t>
            </a:r>
            <a:r>
              <a:rPr lang="ru-RU" sz="2000"/>
              <a:t>C +Hf </a:t>
            </a:r>
          </a:p>
          <a:p>
            <a:pPr algn="just">
              <a:lnSpc>
                <a:spcPct val="80000"/>
              </a:lnSpc>
            </a:pPr>
            <a:endParaRPr lang="ru-RU" sz="2000"/>
          </a:p>
          <a:p>
            <a:pPr algn="just">
              <a:lnSpc>
                <a:spcPct val="80000"/>
              </a:lnSpc>
            </a:pPr>
            <a:r>
              <a:rPr lang="en-US" sz="2000"/>
              <a:t>The results of the interaction between these materials and the fuel material (</a:t>
            </a:r>
            <a:r>
              <a:rPr lang="ru-RU" sz="2000"/>
              <a:t>UO</a:t>
            </a:r>
            <a:r>
              <a:rPr lang="ru-RU" sz="1400"/>
              <a:t>2</a:t>
            </a:r>
            <a:r>
              <a:rPr lang="ru-RU" sz="2000"/>
              <a:t> + Zr</a:t>
            </a:r>
            <a:r>
              <a:rPr lang="en-US" sz="2000"/>
              <a:t>)</a:t>
            </a:r>
            <a:r>
              <a:rPr lang="ru-RU" sz="2000"/>
              <a:t> </a:t>
            </a:r>
            <a:r>
              <a:rPr lang="en-US" sz="2000"/>
              <a:t>melt will be obtained</a:t>
            </a:r>
            <a:endParaRPr lang="ru-RU" sz="2000"/>
          </a:p>
          <a:p>
            <a:pPr algn="just">
              <a:lnSpc>
                <a:spcPct val="80000"/>
              </a:lnSpc>
            </a:pPr>
            <a:endParaRPr lang="ru-RU" sz="2000"/>
          </a:p>
          <a:p>
            <a:pPr algn="just">
              <a:lnSpc>
                <a:spcPct val="80000"/>
              </a:lnSpc>
            </a:pPr>
            <a:r>
              <a:rPr lang="en-US" sz="2000"/>
              <a:t>Phase composition of the resulting melt will be investigated, their fluidity and viscosity characteristics will be defined</a:t>
            </a:r>
            <a:endParaRPr lang="ru-RU" sz="2000"/>
          </a:p>
          <a:p>
            <a:pPr algn="just">
              <a:lnSpc>
                <a:spcPct val="80000"/>
              </a:lnSpc>
            </a:pPr>
            <a:endParaRPr lang="ru-RU" sz="2000"/>
          </a:p>
          <a:p>
            <a:pPr algn="just">
              <a:lnSpc>
                <a:spcPct val="80000"/>
              </a:lnSpc>
            </a:pPr>
            <a:r>
              <a:rPr lang="en-US" sz="2000"/>
              <a:t>The impact of melt phase composition changes on melt fluidity will be studied. This will allow for a more accurate description of melt formation and spread kinetics of WWER core materials during beyond design-basis accidents</a:t>
            </a:r>
            <a:endParaRPr lang="ru-RU"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301625" y="228600"/>
            <a:ext cx="8510588" cy="565150"/>
          </a:xfrm>
        </p:spPr>
        <p:txBody>
          <a:bodyPr/>
          <a:lstStyle/>
          <a:p>
            <a:r>
              <a:rPr lang="en-US" sz="2800">
                <a:solidFill>
                  <a:schemeClr val="hlink"/>
                </a:solidFill>
              </a:rPr>
              <a:t>Equipment and methodology</a:t>
            </a:r>
            <a:r>
              <a:rPr lang="en-US" sz="2800"/>
              <a:t> </a:t>
            </a:r>
            <a:endParaRPr lang="ru-RU" sz="2800">
              <a:solidFill>
                <a:schemeClr val="hlink"/>
              </a:solidFill>
            </a:endParaRPr>
          </a:p>
        </p:txBody>
      </p:sp>
      <p:sp>
        <p:nvSpPr>
          <p:cNvPr id="22531" name="Rectangle 3"/>
          <p:cNvSpPr>
            <a:spLocks noGrp="1" noRot="1" noChangeArrowheads="1"/>
          </p:cNvSpPr>
          <p:nvPr>
            <p:ph type="body" idx="1"/>
          </p:nvPr>
        </p:nvSpPr>
        <p:spPr>
          <a:xfrm>
            <a:off x="457200" y="1143000"/>
            <a:ext cx="8229600" cy="3429000"/>
          </a:xfrm>
        </p:spPr>
        <p:txBody>
          <a:bodyPr/>
          <a:lstStyle/>
          <a:p>
            <a:r>
              <a:rPr lang="en-GB" sz="2000"/>
              <a:t>National Science Center “Kharkov Institute of Physics and Technology” has a licence to work with sources of ionizing radiation </a:t>
            </a:r>
            <a:r>
              <a:rPr lang="uk-UA" sz="2000"/>
              <a:t>(</a:t>
            </a:r>
            <a:r>
              <a:rPr lang="en-US" sz="2000"/>
              <a:t>licence series AB</a:t>
            </a:r>
            <a:r>
              <a:rPr lang="uk-UA" sz="2000"/>
              <a:t> </a:t>
            </a:r>
            <a:r>
              <a:rPr lang="en-US" sz="2000"/>
              <a:t>No.</a:t>
            </a:r>
            <a:r>
              <a:rPr lang="uk-UA" sz="2000"/>
              <a:t>112916). </a:t>
            </a:r>
          </a:p>
          <a:p>
            <a:pPr algn="just"/>
            <a:endParaRPr lang="en-US" sz="2000"/>
          </a:p>
          <a:p>
            <a:pPr algn="just"/>
            <a:endParaRPr lang="uk-UA" sz="2000"/>
          </a:p>
          <a:p>
            <a:r>
              <a:rPr lang="en-US" sz="2000"/>
              <a:t>Work station readiness for operations with open sources of radioactive materials was confirmed in a Certificate by  the S</a:t>
            </a:r>
            <a:r>
              <a:rPr lang="uk-UA" sz="2000"/>
              <a:t>anitary-and-</a:t>
            </a:r>
            <a:r>
              <a:rPr lang="en-US" sz="2000"/>
              <a:t>Epidemiologic</a:t>
            </a:r>
            <a:r>
              <a:rPr lang="uk-UA" sz="2000"/>
              <a:t> </a:t>
            </a:r>
            <a:r>
              <a:rPr lang="en-US" sz="2000"/>
              <a:t>Service of the Ministry of Health of Ukraine of 29</a:t>
            </a:r>
            <a:r>
              <a:rPr lang="en-US" sz="2000" baseline="30000"/>
              <a:t>th</a:t>
            </a:r>
            <a:r>
              <a:rPr lang="en-US" sz="2000"/>
              <a:t> August 2007 </a:t>
            </a:r>
            <a:r>
              <a:rPr lang="ru-RU"/>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xfrm>
            <a:off x="301625" y="228600"/>
            <a:ext cx="8510588" cy="565150"/>
          </a:xfrm>
        </p:spPr>
        <p:txBody>
          <a:bodyPr/>
          <a:lstStyle/>
          <a:p>
            <a:r>
              <a:rPr lang="en-US" sz="2800">
                <a:solidFill>
                  <a:schemeClr val="hlink"/>
                </a:solidFill>
              </a:rPr>
              <a:t>Equipment and methodology</a:t>
            </a:r>
            <a:endParaRPr lang="ru-RU" sz="2800">
              <a:solidFill>
                <a:schemeClr val="hlink"/>
              </a:solidFill>
            </a:endParaRPr>
          </a:p>
        </p:txBody>
      </p:sp>
      <p:sp>
        <p:nvSpPr>
          <p:cNvPr id="50179" name="Rectangle 3"/>
          <p:cNvSpPr>
            <a:spLocks noGrp="1" noRot="1" noChangeArrowheads="1"/>
          </p:cNvSpPr>
          <p:nvPr>
            <p:ph type="body" idx="1"/>
          </p:nvPr>
        </p:nvSpPr>
        <p:spPr>
          <a:xfrm>
            <a:off x="457200" y="1143000"/>
            <a:ext cx="8229600" cy="4876800"/>
          </a:xfrm>
        </p:spPr>
        <p:txBody>
          <a:bodyPr/>
          <a:lstStyle/>
          <a:p>
            <a:pPr>
              <a:lnSpc>
                <a:spcPct val="80000"/>
              </a:lnSpc>
            </a:pPr>
            <a:r>
              <a:rPr lang="en-US" sz="2000"/>
              <a:t>The project will use experimental and research equipment for obtaining melts of fuel and structural materials, phase composition investigation, viscosity and fluidity analysis.</a:t>
            </a:r>
          </a:p>
          <a:p>
            <a:pPr>
              <a:lnSpc>
                <a:spcPct val="80000"/>
              </a:lnSpc>
            </a:pPr>
            <a:endParaRPr lang="en-US" sz="2000"/>
          </a:p>
          <a:p>
            <a:pPr>
              <a:lnSpc>
                <a:spcPct val="80000"/>
              </a:lnSpc>
            </a:pPr>
            <a:r>
              <a:rPr lang="en-US" sz="2000"/>
              <a:t>The methods of viscosity materials study by parallel-slide plate and the methods of fluidity analysis by melt punching shear through calibration hole will be improved; the methods LFCM fluidity by rod rotation in melt will be developed.</a:t>
            </a:r>
          </a:p>
          <a:p>
            <a:pPr>
              <a:lnSpc>
                <a:spcPct val="80000"/>
              </a:lnSpc>
            </a:pPr>
            <a:endParaRPr lang="en-US" sz="2000"/>
          </a:p>
          <a:p>
            <a:pPr>
              <a:lnSpc>
                <a:spcPct val="80000"/>
              </a:lnSpc>
            </a:pPr>
            <a:r>
              <a:rPr lang="en-US" sz="2000"/>
              <a:t>The methods of material science research and materials’ chemical state analysis will be complemented.</a:t>
            </a:r>
            <a:endParaRPr lang="ru-RU"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301625" y="228600"/>
            <a:ext cx="8510588" cy="565150"/>
          </a:xfrm>
        </p:spPr>
        <p:txBody>
          <a:bodyPr/>
          <a:lstStyle/>
          <a:p>
            <a:r>
              <a:rPr lang="en-US" sz="2800">
                <a:solidFill>
                  <a:schemeClr val="hlink"/>
                </a:solidFill>
              </a:rPr>
              <a:t>Equipment</a:t>
            </a:r>
            <a:endParaRPr lang="ru-RU" sz="2800">
              <a:solidFill>
                <a:schemeClr val="hlink"/>
              </a:solidFill>
            </a:endParaRPr>
          </a:p>
        </p:txBody>
      </p:sp>
      <p:sp>
        <p:nvSpPr>
          <p:cNvPr id="81923" name="Rectangle 3"/>
          <p:cNvSpPr>
            <a:spLocks noGrp="1" noRot="1" noChangeArrowheads="1"/>
          </p:cNvSpPr>
          <p:nvPr>
            <p:ph type="body" idx="1"/>
          </p:nvPr>
        </p:nvSpPr>
        <p:spPr>
          <a:xfrm>
            <a:off x="457200" y="1143000"/>
            <a:ext cx="8229600" cy="5562600"/>
          </a:xfrm>
        </p:spPr>
        <p:txBody>
          <a:bodyPr/>
          <a:lstStyle/>
          <a:p>
            <a:pPr algn="just">
              <a:buFont typeface="Wingdings" pitchFamily="2" charset="2"/>
              <a:buNone/>
            </a:pPr>
            <a:endParaRPr lang="ru-RU"/>
          </a:p>
          <a:p>
            <a:pPr algn="just">
              <a:buFont typeface="Wingdings" pitchFamily="2" charset="2"/>
              <a:buNone/>
            </a:pPr>
            <a:endParaRPr lang="ru-RU"/>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057400"/>
            <a:ext cx="34067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5" name="Rectangle 5"/>
          <p:cNvSpPr>
            <a:spLocks noChangeArrowheads="1"/>
          </p:cNvSpPr>
          <p:nvPr/>
        </p:nvSpPr>
        <p:spPr bwMode="auto">
          <a:xfrm>
            <a:off x="457200" y="76200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sz="2000"/>
              <a:t>Experimental research equipment for obtaining melts of fuel and structural materials</a:t>
            </a:r>
            <a:endParaRPr lang="ru-RU" sz="2000"/>
          </a:p>
        </p:txBody>
      </p:sp>
      <p:sp>
        <p:nvSpPr>
          <p:cNvPr id="81926" name="Rectangle 6"/>
          <p:cNvSpPr>
            <a:spLocks noChangeArrowheads="1"/>
          </p:cNvSpPr>
          <p:nvPr/>
        </p:nvSpPr>
        <p:spPr bwMode="auto">
          <a:xfrm>
            <a:off x="762000" y="2057400"/>
            <a:ext cx="41910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a:p>
            <a:r>
              <a:rPr lang="en-US"/>
              <a:t>1 – graphite crucible</a:t>
            </a:r>
          </a:p>
          <a:p>
            <a:r>
              <a:rPr lang="en-US"/>
              <a:t>2 – support</a:t>
            </a:r>
          </a:p>
          <a:p>
            <a:r>
              <a:rPr lang="en-US"/>
              <a:t>3 – graphite heater</a:t>
            </a:r>
          </a:p>
          <a:p>
            <a:r>
              <a:rPr lang="en-US"/>
              <a:t>4 – shield from CCCM</a:t>
            </a:r>
          </a:p>
          <a:p>
            <a:r>
              <a:rPr lang="en-US"/>
              <a:t>5 – lower current feedthrough</a:t>
            </a:r>
          </a:p>
          <a:p>
            <a:r>
              <a:rPr lang="en-US"/>
              <a:t>6 – graphite shoe</a:t>
            </a:r>
            <a:endParaRPr lang="ru-RU"/>
          </a:p>
          <a:p>
            <a:endParaRPr lang="ru-RU"/>
          </a:p>
          <a:p>
            <a:endParaRPr lang="ru-RU"/>
          </a:p>
          <a:p>
            <a:endParaRPr lang="ru-RU"/>
          </a:p>
          <a:p>
            <a:endParaRPr lang="ru-RU"/>
          </a:p>
          <a:p>
            <a:endParaRPr lang="ru-RU"/>
          </a:p>
          <a:p>
            <a:r>
              <a:rPr lang="en-US"/>
              <a:t>Fig</a:t>
            </a:r>
            <a:r>
              <a:rPr lang="ru-RU"/>
              <a:t>.</a:t>
            </a:r>
            <a:r>
              <a:rPr lang="en-US"/>
              <a:t>6</a:t>
            </a:r>
            <a:r>
              <a:rPr lang="ru-RU"/>
              <a:t> </a:t>
            </a:r>
            <a:r>
              <a:rPr lang="en-US"/>
              <a:t>High-temperature oven scheme for experiments at the air atmosphere</a:t>
            </a:r>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301625" y="228600"/>
            <a:ext cx="8510588" cy="565150"/>
          </a:xfrm>
        </p:spPr>
        <p:txBody>
          <a:bodyPr/>
          <a:lstStyle/>
          <a:p>
            <a:r>
              <a:rPr lang="en-US" sz="2800">
                <a:solidFill>
                  <a:schemeClr val="hlink"/>
                </a:solidFill>
              </a:rPr>
              <a:t>Equipment</a:t>
            </a:r>
            <a:endParaRPr lang="ru-RU" sz="2800">
              <a:solidFill>
                <a:schemeClr val="hlink"/>
              </a:solidFill>
            </a:endParaRPr>
          </a:p>
        </p:txBody>
      </p:sp>
      <p:sp>
        <p:nvSpPr>
          <p:cNvPr id="82947" name="Rectangle 3"/>
          <p:cNvSpPr>
            <a:spLocks noGrp="1" noRot="1" noChangeArrowheads="1"/>
          </p:cNvSpPr>
          <p:nvPr>
            <p:ph type="body" idx="1"/>
          </p:nvPr>
        </p:nvSpPr>
        <p:spPr>
          <a:xfrm>
            <a:off x="457200" y="1066800"/>
            <a:ext cx="8229600" cy="5562600"/>
          </a:xfrm>
        </p:spPr>
        <p:txBody>
          <a:bodyPr/>
          <a:lstStyle/>
          <a:p>
            <a:pPr algn="just">
              <a:buFont typeface="Wingdings" pitchFamily="2" charset="2"/>
              <a:buNone/>
            </a:pPr>
            <a:endParaRPr lang="ru-RU"/>
          </a:p>
          <a:p>
            <a:pPr algn="just">
              <a:buFont typeface="Wingdings" pitchFamily="2" charset="2"/>
              <a:buNone/>
            </a:pPr>
            <a:endParaRPr lang="ru-RU"/>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057400"/>
            <a:ext cx="3429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49" name="Rectangle 5"/>
          <p:cNvSpPr>
            <a:spLocks noChangeArrowheads="1"/>
          </p:cNvSpPr>
          <p:nvPr/>
        </p:nvSpPr>
        <p:spPr bwMode="auto">
          <a:xfrm>
            <a:off x="533400" y="2057400"/>
            <a:ext cx="40386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73050" indent="-273050"/>
            <a:endParaRPr lang="ru-RU"/>
          </a:p>
          <a:p>
            <a:pPr marL="273050" indent="-273050"/>
            <a:r>
              <a:rPr lang="en-US"/>
              <a:t>1 – split graphite heater</a:t>
            </a:r>
          </a:p>
          <a:p>
            <a:pPr marL="273050" indent="-273050"/>
            <a:r>
              <a:rPr lang="en-US"/>
              <a:t>2 – crucible</a:t>
            </a:r>
          </a:p>
          <a:p>
            <a:pPr marL="273050" indent="-273050"/>
            <a:r>
              <a:rPr lang="en-US"/>
              <a:t>3 – copper current feedthrough</a:t>
            </a:r>
          </a:p>
          <a:p>
            <a:pPr marL="273050" indent="-273050"/>
            <a:r>
              <a:rPr lang="en-US"/>
              <a:t>4 – graphite shoe</a:t>
            </a:r>
          </a:p>
          <a:p>
            <a:pPr marL="273050" indent="-273050"/>
            <a:r>
              <a:rPr lang="en-US"/>
              <a:t>5 – multisectional graphite shield</a:t>
            </a:r>
            <a:endParaRPr lang="ru-RU"/>
          </a:p>
          <a:p>
            <a:pPr marL="273050" indent="-273050"/>
            <a:endParaRPr lang="ru-RU"/>
          </a:p>
          <a:p>
            <a:pPr marL="273050" indent="-273050"/>
            <a:endParaRPr lang="ru-RU"/>
          </a:p>
          <a:p>
            <a:pPr marL="273050" indent="-273050"/>
            <a:endParaRPr lang="ru-RU"/>
          </a:p>
          <a:p>
            <a:pPr marL="273050" indent="-273050"/>
            <a:endParaRPr lang="ru-RU"/>
          </a:p>
          <a:p>
            <a:pPr marL="273050" indent="-273050"/>
            <a:r>
              <a:rPr lang="en-US"/>
              <a:t>Fig</a:t>
            </a:r>
            <a:r>
              <a:rPr lang="ru-RU"/>
              <a:t>.</a:t>
            </a:r>
            <a:r>
              <a:rPr lang="en-US"/>
              <a:t>7</a:t>
            </a:r>
            <a:r>
              <a:rPr lang="ru-RU"/>
              <a:t> </a:t>
            </a:r>
            <a:r>
              <a:rPr lang="en-US"/>
              <a:t>Vacuum high-temperature graphite oven scheme</a:t>
            </a:r>
            <a:endParaRPr lang="ru-RU"/>
          </a:p>
          <a:p>
            <a:pPr marL="273050" indent="-273050"/>
            <a:endParaRPr lang="ru-RU"/>
          </a:p>
        </p:txBody>
      </p:sp>
      <p:sp>
        <p:nvSpPr>
          <p:cNvPr id="82950" name="Rectangle 6"/>
          <p:cNvSpPr>
            <a:spLocks noChangeArrowheads="1"/>
          </p:cNvSpPr>
          <p:nvPr/>
        </p:nvSpPr>
        <p:spPr bwMode="auto">
          <a:xfrm>
            <a:off x="457200" y="912813"/>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sz="2000"/>
              <a:t>Experimental research equipment for obtaining melts of fuel and structural materials</a:t>
            </a:r>
            <a:endParaRPr lang="ru-RU" sz="2000">
              <a:effectLst>
                <a:outerShdw blurRad="38100" dist="38100" dir="2700000" algn="tl">
                  <a:srgbClr val="000000"/>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a:xfrm>
            <a:off x="301625" y="228600"/>
            <a:ext cx="8510588" cy="565150"/>
          </a:xfrm>
        </p:spPr>
        <p:txBody>
          <a:bodyPr/>
          <a:lstStyle/>
          <a:p>
            <a:r>
              <a:rPr lang="en-US" sz="2800">
                <a:solidFill>
                  <a:schemeClr val="hlink"/>
                </a:solidFill>
              </a:rPr>
              <a:t>Equipment</a:t>
            </a:r>
            <a:endParaRPr lang="ru-RU" sz="2800">
              <a:solidFill>
                <a:schemeClr val="hlink"/>
              </a:solidFill>
            </a:endParaRPr>
          </a:p>
        </p:txBody>
      </p:sp>
      <p:sp>
        <p:nvSpPr>
          <p:cNvPr id="83971" name="Rectangle 3"/>
          <p:cNvSpPr>
            <a:spLocks noGrp="1" noRot="1" noChangeArrowheads="1"/>
          </p:cNvSpPr>
          <p:nvPr>
            <p:ph type="body" idx="1"/>
          </p:nvPr>
        </p:nvSpPr>
        <p:spPr>
          <a:xfrm>
            <a:off x="457200" y="1143000"/>
            <a:ext cx="8229600" cy="5562600"/>
          </a:xfrm>
        </p:spPr>
        <p:txBody>
          <a:bodyPr/>
          <a:lstStyle/>
          <a:p>
            <a:pPr algn="just">
              <a:buFont typeface="Wingdings" pitchFamily="2" charset="2"/>
              <a:buNone/>
            </a:pPr>
            <a:endParaRPr lang="ru-RU"/>
          </a:p>
          <a:p>
            <a:pPr algn="just">
              <a:buFont typeface="Wingdings" pitchFamily="2" charset="2"/>
              <a:buNone/>
            </a:pPr>
            <a:endParaRPr lang="ru-RU"/>
          </a:p>
        </p:txBody>
      </p:sp>
      <p:sp>
        <p:nvSpPr>
          <p:cNvPr id="83972" name="Rectangle 4"/>
          <p:cNvSpPr>
            <a:spLocks noChangeArrowheads="1"/>
          </p:cNvSpPr>
          <p:nvPr/>
        </p:nvSpPr>
        <p:spPr bwMode="auto">
          <a:xfrm>
            <a:off x="304800" y="3532188"/>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3973" name="Rectangle 5"/>
          <p:cNvSpPr>
            <a:spLocks noChangeArrowheads="1"/>
          </p:cNvSpPr>
          <p:nvPr/>
        </p:nvSpPr>
        <p:spPr bwMode="auto">
          <a:xfrm>
            <a:off x="457200" y="882650"/>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t>Viscosity determination by the parallel-slide method</a:t>
            </a:r>
            <a:endParaRPr lang="ru-RU" sz="2000"/>
          </a:p>
        </p:txBody>
      </p:sp>
      <p:pic>
        <p:nvPicPr>
          <p:cNvPr id="83974" name="Picture 6" descr="Victo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371600"/>
            <a:ext cx="3810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83975" name="Rectangle 7"/>
          <p:cNvSpPr>
            <a:spLocks noChangeArrowheads="1"/>
          </p:cNvSpPr>
          <p:nvPr/>
        </p:nvSpPr>
        <p:spPr bwMode="auto">
          <a:xfrm>
            <a:off x="685800" y="1371600"/>
            <a:ext cx="396240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0363" indent="-360363"/>
            <a:r>
              <a:rPr lang="ru-RU"/>
              <a:t>  </a:t>
            </a:r>
          </a:p>
          <a:p>
            <a:pPr marL="360363" indent="-360363"/>
            <a:r>
              <a:rPr lang="en-US"/>
              <a:t>1 – heating high-temperature oven</a:t>
            </a:r>
          </a:p>
          <a:p>
            <a:pPr marL="360363" indent="-360363"/>
            <a:r>
              <a:rPr lang="en-US"/>
              <a:t>2 – temperature regulation high-  accuracy block</a:t>
            </a:r>
          </a:p>
          <a:p>
            <a:pPr marL="360363" indent="-360363"/>
            <a:r>
              <a:rPr lang="en-US"/>
              <a:t>3 - control thermocouple</a:t>
            </a:r>
          </a:p>
          <a:p>
            <a:pPr marL="360363" indent="-360363"/>
            <a:r>
              <a:rPr lang="en-US"/>
              <a:t>4 – measuring thermocouple</a:t>
            </a:r>
          </a:p>
          <a:p>
            <a:pPr marL="360363" indent="-360363"/>
            <a:r>
              <a:rPr lang="en-US"/>
              <a:t>5 – alundum pipe</a:t>
            </a:r>
          </a:p>
          <a:p>
            <a:pPr marL="360363" indent="-360363"/>
            <a:r>
              <a:rPr lang="en-US"/>
              <a:t>6 – pyrophyllite support</a:t>
            </a:r>
          </a:p>
          <a:p>
            <a:pPr marL="360363" indent="-360363"/>
            <a:r>
              <a:rPr lang="en-US"/>
              <a:t>7 – tantalum washer</a:t>
            </a:r>
          </a:p>
          <a:p>
            <a:pPr marL="360363" indent="-360363"/>
            <a:r>
              <a:rPr lang="en-US"/>
              <a:t>8 – LFCM pillet</a:t>
            </a:r>
          </a:p>
          <a:p>
            <a:pPr marL="360363" indent="-360363"/>
            <a:r>
              <a:rPr lang="en-US"/>
              <a:t>9 – graphite cylinder</a:t>
            </a:r>
          </a:p>
          <a:p>
            <a:pPr marL="360363" indent="-360363"/>
            <a:r>
              <a:rPr lang="en-US"/>
              <a:t>10 - measuring inductive sensor</a:t>
            </a:r>
          </a:p>
          <a:p>
            <a:pPr marL="360363" indent="-360363"/>
            <a:r>
              <a:rPr lang="en-US"/>
              <a:t>11 – load</a:t>
            </a:r>
            <a:endParaRPr lang="ru-RU"/>
          </a:p>
          <a:p>
            <a:pPr marL="360363" indent="-360363"/>
            <a:endParaRPr lang="ru-RU"/>
          </a:p>
          <a:p>
            <a:pPr marL="360363" indent="-360363"/>
            <a:endParaRPr lang="ru-RU"/>
          </a:p>
          <a:p>
            <a:pPr marL="360363" indent="-360363"/>
            <a:endParaRPr lang="ru-RU"/>
          </a:p>
          <a:p>
            <a:pPr marL="360363" indent="-360363"/>
            <a:r>
              <a:rPr lang="en-US"/>
              <a:t>Fig.</a:t>
            </a:r>
            <a:r>
              <a:rPr lang="ru-RU"/>
              <a:t> </a:t>
            </a:r>
            <a:r>
              <a:rPr lang="en-US"/>
              <a:t>8 </a:t>
            </a:r>
            <a:r>
              <a:rPr lang="ru-RU"/>
              <a:t> </a:t>
            </a:r>
            <a:r>
              <a:rPr lang="en-US"/>
              <a:t>Installation for viscosity determination by the parallel-slide method</a:t>
            </a: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a:xfrm>
            <a:off x="301625" y="228600"/>
            <a:ext cx="8510588" cy="762000"/>
          </a:xfrm>
        </p:spPr>
        <p:txBody>
          <a:bodyPr/>
          <a:lstStyle/>
          <a:p>
            <a:r>
              <a:rPr lang="en-US" sz="2800">
                <a:solidFill>
                  <a:schemeClr val="hlink"/>
                </a:solidFill>
              </a:rPr>
              <a:t>Equipment</a:t>
            </a:r>
            <a:endParaRPr lang="ru-RU" sz="2800">
              <a:solidFill>
                <a:schemeClr val="hlink"/>
              </a:solidFill>
            </a:endParaRPr>
          </a:p>
        </p:txBody>
      </p:sp>
      <p:sp>
        <p:nvSpPr>
          <p:cNvPr id="87043" name="Rectangle 3"/>
          <p:cNvSpPr>
            <a:spLocks noGrp="1" noRot="1" noChangeArrowheads="1"/>
          </p:cNvSpPr>
          <p:nvPr>
            <p:ph type="body" sz="half" idx="1"/>
          </p:nvPr>
        </p:nvSpPr>
        <p:spPr/>
        <p:txBody>
          <a:bodyPr/>
          <a:lstStyle/>
          <a:p>
            <a:pPr algn="just">
              <a:buFont typeface="Wingdings" pitchFamily="2" charset="2"/>
              <a:buNone/>
            </a:pPr>
            <a:endParaRPr lang="ru-RU" sz="2800"/>
          </a:p>
          <a:p>
            <a:pPr algn="just">
              <a:buFont typeface="Wingdings" pitchFamily="2" charset="2"/>
              <a:buNone/>
            </a:pPr>
            <a:endParaRPr lang="ru-RU" sz="2800"/>
          </a:p>
        </p:txBody>
      </p:sp>
      <p:sp>
        <p:nvSpPr>
          <p:cNvPr id="87044" name="Rectangle 4"/>
          <p:cNvSpPr>
            <a:spLocks noChangeArrowheads="1"/>
          </p:cNvSpPr>
          <p:nvPr/>
        </p:nvSpPr>
        <p:spPr bwMode="auto">
          <a:xfrm>
            <a:off x="304800" y="3532188"/>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7045" name="Rectangle 5"/>
          <p:cNvSpPr>
            <a:spLocks noChangeArrowheads="1"/>
          </p:cNvSpPr>
          <p:nvPr/>
        </p:nvSpPr>
        <p:spPr bwMode="auto">
          <a:xfrm>
            <a:off x="457200" y="990600"/>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t>Fluidity analysis by melt punching shear through calibration hole</a:t>
            </a:r>
            <a:endParaRPr lang="ru-RU" sz="2000"/>
          </a:p>
        </p:txBody>
      </p:sp>
      <p:pic>
        <p:nvPicPr>
          <p:cNvPr id="87048" name="Picture 8" descr="Tig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00200"/>
            <a:ext cx="2754313" cy="4114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7049" name="Object 9"/>
          <p:cNvGraphicFramePr>
            <a:graphicFrameLocks noChangeAspect="1"/>
          </p:cNvGraphicFramePr>
          <p:nvPr>
            <p:ph sz="half" idx="2"/>
          </p:nvPr>
        </p:nvGraphicFramePr>
        <p:xfrm>
          <a:off x="5562600" y="1600200"/>
          <a:ext cx="2743200" cy="4038600"/>
        </p:xfrm>
        <a:graphic>
          <a:graphicData uri="http://schemas.openxmlformats.org/presentationml/2006/ole">
            <mc:AlternateContent xmlns:mc="http://schemas.openxmlformats.org/markup-compatibility/2006">
              <mc:Choice xmlns:v="urn:schemas-microsoft-com:vml" Requires="v">
                <p:oleObj spid="_x0000_s87054" r:id="rId4" imgW="7104762" imgH="9580952" progId="MSPhotoEd.3">
                  <p:embed/>
                </p:oleObj>
              </mc:Choice>
              <mc:Fallback>
                <p:oleObj r:id="rId4" imgW="7104762" imgH="9580952" progId="MSPhotoEd.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600200"/>
                        <a:ext cx="27432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7051" name="Rectangle 11"/>
          <p:cNvSpPr>
            <a:spLocks noChangeArrowheads="1"/>
          </p:cNvSpPr>
          <p:nvPr/>
        </p:nvSpPr>
        <p:spPr bwMode="auto">
          <a:xfrm>
            <a:off x="381000" y="5867400"/>
            <a:ext cx="3733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Fig</a:t>
            </a:r>
            <a:r>
              <a:rPr lang="ru-RU"/>
              <a:t>. </a:t>
            </a:r>
            <a:r>
              <a:rPr lang="en-US"/>
              <a:t>9</a:t>
            </a:r>
            <a:r>
              <a:rPr lang="ru-RU"/>
              <a:t>  </a:t>
            </a:r>
            <a:r>
              <a:rPr lang="en-US"/>
              <a:t>Working area of the installation for fluidity determination</a:t>
            </a:r>
          </a:p>
        </p:txBody>
      </p:sp>
      <p:sp>
        <p:nvSpPr>
          <p:cNvPr id="87053" name="Rectangle 13"/>
          <p:cNvSpPr>
            <a:spLocks noChangeArrowheads="1"/>
          </p:cNvSpPr>
          <p:nvPr/>
        </p:nvSpPr>
        <p:spPr bwMode="auto">
          <a:xfrm>
            <a:off x="5029200" y="5867400"/>
            <a:ext cx="373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Fig</a:t>
            </a:r>
            <a:r>
              <a:rPr lang="ru-RU"/>
              <a:t>. 1</a:t>
            </a:r>
            <a:r>
              <a:rPr lang="en-US"/>
              <a:t>0</a:t>
            </a:r>
            <a:r>
              <a:rPr lang="ru-RU"/>
              <a:t> </a:t>
            </a:r>
            <a:r>
              <a:rPr lang="en-US"/>
              <a:t>Molybdenum crucible in graphite heater</a:t>
            </a:r>
            <a:r>
              <a:rPr lang="ru-RU"/>
              <a:t> </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381000" y="381000"/>
            <a:ext cx="8229600" cy="1600200"/>
          </a:xfrm>
        </p:spPr>
        <p:txBody>
          <a:bodyPr/>
          <a:lstStyle/>
          <a:p>
            <a:r>
              <a:rPr lang="en-US" sz="2800">
                <a:solidFill>
                  <a:schemeClr val="hlink"/>
                </a:solidFill>
              </a:rPr>
              <a:t>In 1993 by President’s decree the Institute was awarded a status of the first National Scientific Centre in Ukraine (NSC KIPT)</a:t>
            </a:r>
            <a:endParaRPr lang="ru-RU" sz="2800">
              <a:solidFill>
                <a:schemeClr val="hlink"/>
              </a:solidFill>
            </a:endParaRPr>
          </a:p>
        </p:txBody>
      </p:sp>
      <p:sp>
        <p:nvSpPr>
          <p:cNvPr id="24579" name="Rectangle 3"/>
          <p:cNvSpPr>
            <a:spLocks noGrp="1" noRot="1" noChangeArrowheads="1"/>
          </p:cNvSpPr>
          <p:nvPr>
            <p:ph type="body" idx="1"/>
          </p:nvPr>
        </p:nvSpPr>
        <p:spPr>
          <a:xfrm>
            <a:off x="3962400" y="1981200"/>
            <a:ext cx="4953000" cy="3962400"/>
          </a:xfrm>
          <a:noFill/>
        </p:spPr>
        <p:txBody>
          <a:bodyPr/>
          <a:lstStyle/>
          <a:p>
            <a:pPr marL="90488" indent="17463">
              <a:lnSpc>
                <a:spcPct val="80000"/>
              </a:lnSpc>
              <a:buFont typeface="Wingdings" pitchFamily="2" charset="2"/>
              <a:buNone/>
            </a:pPr>
            <a:endParaRPr lang="ru-RU" sz="1600"/>
          </a:p>
          <a:p>
            <a:pPr marL="90488" indent="17463">
              <a:lnSpc>
                <a:spcPct val="80000"/>
              </a:lnSpc>
              <a:buFont typeface="Wingdings" pitchFamily="2" charset="2"/>
              <a:buNone/>
            </a:pPr>
            <a:r>
              <a:rPr lang="en-US" sz="2000"/>
              <a:t>NSC KIPT</a:t>
            </a:r>
            <a:r>
              <a:rPr lang="ru-RU" sz="2000"/>
              <a:t> </a:t>
            </a:r>
            <a:r>
              <a:rPr lang="en-US" sz="2000"/>
              <a:t>has a great experience in carrying out scientific research of nuclear fuel and structural materials.</a:t>
            </a:r>
            <a:r>
              <a:rPr lang="ru-RU" sz="2000"/>
              <a:t> </a:t>
            </a:r>
          </a:p>
          <a:p>
            <a:pPr marL="90488" indent="17463">
              <a:lnSpc>
                <a:spcPct val="80000"/>
              </a:lnSpc>
              <a:buFont typeface="Wingdings" pitchFamily="2" charset="2"/>
              <a:buNone/>
            </a:pPr>
            <a:endParaRPr lang="ru-RU" sz="2000"/>
          </a:p>
          <a:p>
            <a:pPr marL="90488" indent="17463">
              <a:lnSpc>
                <a:spcPct val="80000"/>
              </a:lnSpc>
              <a:buFont typeface="Wingdings" pitchFamily="2" charset="2"/>
              <a:buNone/>
            </a:pPr>
            <a:r>
              <a:rPr lang="en-GB" sz="2000"/>
              <a:t>“Nuclear Fuel Cycle” Science and Technology Establishment</a:t>
            </a:r>
            <a:r>
              <a:rPr lang="en-GB" sz="2000" b="1" i="1"/>
              <a:t> </a:t>
            </a:r>
            <a:r>
              <a:rPr lang="en-US" sz="2000"/>
              <a:t>was established at NSC KIPT</a:t>
            </a:r>
            <a:r>
              <a:rPr lang="ru-RU" sz="2000"/>
              <a:t> </a:t>
            </a:r>
            <a:r>
              <a:rPr lang="en-US" sz="2000"/>
              <a:t>in order to organize, coordinate and carry out scientific research and engineering development into nuclear fuel cycle in Ukraine</a:t>
            </a:r>
            <a:endParaRPr lang="ru-RU" sz="2000"/>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3352800"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US" sz="2800">
                <a:solidFill>
                  <a:schemeClr val="hlink"/>
                </a:solidFill>
              </a:rPr>
              <a:t>Experience in research into melts of fuel and structural materials</a:t>
            </a:r>
            <a:br>
              <a:rPr lang="en-US" sz="2800">
                <a:solidFill>
                  <a:schemeClr val="hlink"/>
                </a:solidFill>
              </a:rPr>
            </a:br>
            <a:endParaRPr lang="ru-RU" sz="2800">
              <a:solidFill>
                <a:schemeClr val="hlink"/>
              </a:solidFill>
            </a:endParaRPr>
          </a:p>
        </p:txBody>
      </p:sp>
      <p:sp>
        <p:nvSpPr>
          <p:cNvPr id="15363" name="Rectangle 3"/>
          <p:cNvSpPr>
            <a:spLocks noGrp="1" noRot="1" noChangeArrowheads="1"/>
          </p:cNvSpPr>
          <p:nvPr>
            <p:ph type="body" idx="1"/>
          </p:nvPr>
        </p:nvSpPr>
        <p:spPr/>
        <p:txBody>
          <a:bodyPr/>
          <a:lstStyle/>
          <a:p>
            <a:r>
              <a:rPr lang="en-US" sz="2400"/>
              <a:t>At NSC KIPT, in the framework of the International Chernobyl Centre co-operation programme, experiments on LFCM simulator synthesis in laboratory environment have been carried out and simulator characteristics have been investigated in order to specify the scenario of Chernobyl LFCM formation.</a:t>
            </a:r>
            <a:endParaRPr lang="ru-RU" sz="2400"/>
          </a:p>
          <a:p>
            <a:pPr algn="just">
              <a:lnSpc>
                <a:spcPct val="90000"/>
              </a:lnSpc>
            </a:pPr>
            <a:endParaRPr lang="ru-RU" sz="2400" baseline="-30000"/>
          </a:p>
          <a:p>
            <a:pPr>
              <a:lnSpc>
                <a:spcPct val="90000"/>
              </a:lnSpc>
              <a:buFont typeface="Wingdings" pitchFamily="2" charset="2"/>
              <a:buNone/>
            </a:pPr>
            <a:endParaRPr lang="ru-RU" sz="2000"/>
          </a:p>
          <a:p>
            <a:pPr algn="just">
              <a:lnSpc>
                <a:spcPct val="90000"/>
              </a:lnSpc>
              <a:buFont typeface="Wingdings" pitchFamily="2" charset="2"/>
              <a:buNone/>
            </a:pPr>
            <a:r>
              <a:rPr lang="ru-RU" sz="200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r>
              <a:rPr lang="en-US" sz="2800">
                <a:solidFill>
                  <a:schemeClr val="hlink"/>
                </a:solidFill>
              </a:rPr>
              <a:t>Experience in research into melts of fuel and structural materials</a:t>
            </a:r>
            <a:br>
              <a:rPr lang="en-US" sz="2800">
                <a:solidFill>
                  <a:schemeClr val="hlink"/>
                </a:solidFill>
              </a:rPr>
            </a:br>
            <a:endParaRPr lang="ru-RU" sz="2800">
              <a:solidFill>
                <a:schemeClr val="hlink"/>
              </a:solidFill>
            </a:endParaRPr>
          </a:p>
        </p:txBody>
      </p:sp>
      <p:sp>
        <p:nvSpPr>
          <p:cNvPr id="89091" name="Rectangle 3"/>
          <p:cNvSpPr>
            <a:spLocks noGrp="1" noRot="1" noChangeArrowheads="1"/>
          </p:cNvSpPr>
          <p:nvPr>
            <p:ph type="body" idx="1"/>
          </p:nvPr>
        </p:nvSpPr>
        <p:spPr>
          <a:xfrm>
            <a:off x="304800" y="1371600"/>
            <a:ext cx="8461375" cy="609600"/>
          </a:xfrm>
        </p:spPr>
        <p:txBody>
          <a:bodyPr/>
          <a:lstStyle/>
          <a:p>
            <a:pPr algn="ctr">
              <a:buFont typeface="Wingdings" pitchFamily="2" charset="2"/>
              <a:buNone/>
            </a:pPr>
            <a:r>
              <a:rPr lang="en-US" sz="2000"/>
              <a:t>Areas of previous investigations:</a:t>
            </a:r>
            <a:endParaRPr lang="ru-RU" sz="2000"/>
          </a:p>
        </p:txBody>
      </p:sp>
      <p:sp>
        <p:nvSpPr>
          <p:cNvPr id="89092" name="Rectangle 4"/>
          <p:cNvSpPr>
            <a:spLocks noChangeArrowheads="1"/>
          </p:cNvSpPr>
          <p:nvPr/>
        </p:nvSpPr>
        <p:spPr bwMode="auto">
          <a:xfrm>
            <a:off x="2438400" y="41910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9093" name="Rectangle 5"/>
          <p:cNvSpPr>
            <a:spLocks noRot="1" noChangeArrowheads="1"/>
          </p:cNvSpPr>
          <p:nvPr/>
        </p:nvSpPr>
        <p:spPr bwMode="auto">
          <a:xfrm>
            <a:off x="304800" y="2590800"/>
            <a:ext cx="838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Font typeface="Wingdings" pitchFamily="2" charset="2"/>
              <a:buChar char="§"/>
            </a:pPr>
            <a:r>
              <a:rPr lang="en-US" sz="2000">
                <a:effectLst>
                  <a:outerShdw blurRad="38100" dist="38100" dir="2700000" algn="tl">
                    <a:srgbClr val="000000"/>
                  </a:outerShdw>
                </a:effectLst>
              </a:rPr>
              <a:t>accurate temperature definition of fuel composition melting </a:t>
            </a:r>
          </a:p>
          <a:p>
            <a:pPr marL="342900" indent="-342900">
              <a:spcBef>
                <a:spcPct val="20000"/>
              </a:spcBef>
              <a:buClr>
                <a:schemeClr val="hlink"/>
              </a:buClr>
              <a:buFont typeface="Wingdings" pitchFamily="2" charset="2"/>
              <a:buNone/>
            </a:pPr>
            <a:r>
              <a:rPr lang="en-US" sz="2000">
                <a:effectLst>
                  <a:outerShdw blurRad="38100" dist="38100" dir="2700000" algn="tl">
                    <a:srgbClr val="000000"/>
                  </a:outerShdw>
                </a:effectLst>
              </a:rPr>
              <a:t>	62,5%U0</a:t>
            </a:r>
            <a:r>
              <a:rPr lang="en-US" sz="1400">
                <a:effectLst>
                  <a:outerShdw blurRad="38100" dist="38100" dir="2700000" algn="tl">
                    <a:srgbClr val="000000"/>
                  </a:outerShdw>
                </a:effectLst>
              </a:rPr>
              <a:t>2</a:t>
            </a:r>
            <a:r>
              <a:rPr lang="en-US" sz="2000">
                <a:effectLst>
                  <a:outerShdw blurRad="38100" dist="38100" dir="2700000" algn="tl">
                    <a:srgbClr val="000000"/>
                  </a:outerShdw>
                </a:effectLst>
              </a:rPr>
              <a:t> + 37,5%ZrO</a:t>
            </a:r>
            <a:r>
              <a:rPr lang="en-US" sz="1400">
                <a:effectLst>
                  <a:outerShdw blurRad="38100" dist="38100" dir="2700000" algn="tl">
                    <a:srgbClr val="000000"/>
                  </a:outerShdw>
                </a:effectLst>
              </a:rPr>
              <a:t>2</a:t>
            </a:r>
          </a:p>
          <a:p>
            <a:pPr marL="342900" indent="-342900">
              <a:spcBef>
                <a:spcPct val="20000"/>
              </a:spcBef>
              <a:buClr>
                <a:schemeClr val="hlink"/>
              </a:buClr>
              <a:buFont typeface="Wingdings" pitchFamily="2" charset="2"/>
              <a:buNone/>
            </a:pPr>
            <a:endParaRPr lang="ru-RU">
              <a:effectLst>
                <a:outerShdw blurRad="38100" dist="38100" dir="2700000" algn="tl">
                  <a:srgbClr val="000000"/>
                </a:outerShdw>
              </a:effectLst>
            </a:endParaRPr>
          </a:p>
          <a:p>
            <a:pPr marL="342900" indent="-342900">
              <a:spcBef>
                <a:spcPct val="20000"/>
              </a:spcBef>
              <a:buClr>
                <a:schemeClr val="hlink"/>
              </a:buClr>
              <a:buFont typeface="Wingdings" pitchFamily="2" charset="2"/>
              <a:buChar char="§"/>
            </a:pPr>
            <a:r>
              <a:rPr lang="en-US" sz="2000">
                <a:effectLst>
                  <a:outerShdw blurRad="38100" dist="38100" dir="2700000" algn="tl">
                    <a:srgbClr val="000000"/>
                  </a:outerShdw>
                </a:effectLst>
              </a:rPr>
              <a:t>research of the interaction between melted fuel composition and materials of building structures – sand, serpentinite, concrete</a:t>
            </a:r>
          </a:p>
          <a:p>
            <a:pPr marL="342900" indent="-342900">
              <a:spcBef>
                <a:spcPct val="20000"/>
              </a:spcBef>
              <a:buClr>
                <a:schemeClr val="hlink"/>
              </a:buClr>
              <a:buFont typeface="Wingdings" pitchFamily="2" charset="2"/>
              <a:buChar char="§"/>
            </a:pPr>
            <a:endParaRPr lang="ru-RU" sz="1200" baseline="-30000">
              <a:effectLst>
                <a:outerShdw blurRad="38100" dist="38100" dir="2700000" algn="tl">
                  <a:srgbClr val="000000"/>
                </a:outerShdw>
              </a:effectLst>
              <a:cs typeface="Times New Roman" pitchFamily="18" charset="0"/>
            </a:endParaRPr>
          </a:p>
          <a:p>
            <a:pPr marL="342900" indent="-342900">
              <a:lnSpc>
                <a:spcPct val="80000"/>
              </a:lnSpc>
              <a:spcBef>
                <a:spcPct val="20000"/>
              </a:spcBef>
              <a:buClr>
                <a:schemeClr val="hlink"/>
              </a:buClr>
              <a:buFont typeface="Wingdings" pitchFamily="2" charset="2"/>
              <a:buChar char="§"/>
            </a:pPr>
            <a:r>
              <a:rPr lang="en-US" sz="2000">
                <a:effectLst>
                  <a:outerShdw blurRad="38100" dist="38100" dir="2700000" algn="tl">
                    <a:srgbClr val="000000"/>
                  </a:outerShdw>
                </a:effectLst>
              </a:rPr>
              <a:t>experiment on the long-term holding of melts at different temperatures</a:t>
            </a:r>
          </a:p>
          <a:p>
            <a:pPr marL="342900" indent="-342900">
              <a:lnSpc>
                <a:spcPct val="80000"/>
              </a:lnSpc>
              <a:spcBef>
                <a:spcPct val="20000"/>
              </a:spcBef>
              <a:buClr>
                <a:schemeClr val="hlink"/>
              </a:buClr>
              <a:buFont typeface="Wingdings" pitchFamily="2" charset="2"/>
              <a:buNone/>
            </a:pPr>
            <a:endParaRPr lang="ru-RU">
              <a:effectLst>
                <a:outerShdw blurRad="38100" dist="38100" dir="2700000" algn="tl">
                  <a:srgbClr val="000000"/>
                </a:outerShdw>
              </a:effectLst>
            </a:endParaRPr>
          </a:p>
          <a:p>
            <a:pPr marL="342900" indent="-342900">
              <a:lnSpc>
                <a:spcPct val="80000"/>
              </a:lnSpc>
              <a:spcBef>
                <a:spcPct val="20000"/>
              </a:spcBef>
              <a:buClr>
                <a:schemeClr val="hlink"/>
              </a:buClr>
              <a:buFont typeface="Wingdings" pitchFamily="2" charset="2"/>
              <a:buChar char="§"/>
            </a:pPr>
            <a:r>
              <a:rPr lang="en-US" sz="2000">
                <a:effectLst>
                  <a:outerShdw blurRad="38100" dist="38100" dir="2700000" algn="tl">
                    <a:srgbClr val="000000"/>
                  </a:outerShdw>
                </a:effectLst>
              </a:rPr>
              <a:t>LFCM</a:t>
            </a:r>
            <a:r>
              <a:rPr lang="ru-RU" sz="2000">
                <a:effectLst>
                  <a:outerShdw blurRad="38100" dist="38100" dir="2700000" algn="tl">
                    <a:srgbClr val="000000"/>
                  </a:outerShdw>
                </a:effectLst>
              </a:rPr>
              <a:t> </a:t>
            </a:r>
            <a:r>
              <a:rPr lang="en-US" sz="2000">
                <a:effectLst>
                  <a:outerShdw blurRad="38100" dist="38100" dir="2700000" algn="tl">
                    <a:srgbClr val="000000"/>
                  </a:outerShdw>
                </a:effectLst>
              </a:rPr>
              <a:t>simulator fluidity determination</a:t>
            </a:r>
            <a:r>
              <a:rPr lang="ru-RU">
                <a:effectLst>
                  <a:outerShdw blurRad="38100" dist="38100" dir="2700000" algn="tl">
                    <a:srgbClr val="000000"/>
                  </a:outerShdw>
                </a:effectLst>
              </a:rPr>
              <a:t> </a:t>
            </a:r>
            <a:endParaRPr lang="ru-RU" sz="2000">
              <a:effectLst>
                <a:outerShdw blurRad="38100" dist="38100" dir="2700000" algn="tl">
                  <a:srgbClr val="000000"/>
                </a:outerShdw>
              </a:effectLst>
            </a:endParaRPr>
          </a:p>
          <a:p>
            <a:pPr marL="342900" indent="-342900">
              <a:lnSpc>
                <a:spcPct val="80000"/>
              </a:lnSpc>
              <a:spcBef>
                <a:spcPct val="20000"/>
              </a:spcBef>
              <a:buClr>
                <a:schemeClr val="hlink"/>
              </a:buClr>
              <a:buFont typeface="Wingdings" pitchFamily="2" charset="2"/>
              <a:buNone/>
            </a:pPr>
            <a:endParaRPr lang="ru-RU" sz="2000">
              <a:effectLst>
                <a:outerShdw blurRad="38100" dist="38100" dir="2700000" algn="tl">
                  <a:srgbClr val="000000"/>
                </a:outerShdw>
              </a:effectLst>
            </a:endParaRPr>
          </a:p>
          <a:p>
            <a:pPr marL="342900" indent="-342900" algn="just">
              <a:lnSpc>
                <a:spcPct val="80000"/>
              </a:lnSpc>
              <a:spcBef>
                <a:spcPct val="20000"/>
              </a:spcBef>
              <a:buClr>
                <a:schemeClr val="hlink"/>
              </a:buClr>
              <a:buFont typeface="Wingdings" pitchFamily="2" charset="2"/>
              <a:buChar char="§"/>
            </a:pPr>
            <a:endParaRPr lang="ru-RU">
              <a:effectLst>
                <a:outerShdw blurRad="38100" dist="38100" dir="2700000" algn="tl">
                  <a:srgbClr val="000000"/>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r>
              <a:rPr lang="en-US" sz="2800">
                <a:solidFill>
                  <a:schemeClr val="hlink"/>
                </a:solidFill>
              </a:rPr>
              <a:t>Experience in research into melts of fuel and structural materials</a:t>
            </a:r>
            <a:br>
              <a:rPr lang="en-US" sz="2800">
                <a:solidFill>
                  <a:schemeClr val="hlink"/>
                </a:solidFill>
              </a:rPr>
            </a:br>
            <a:endParaRPr lang="ru-RU" sz="2800">
              <a:solidFill>
                <a:schemeClr val="hlink"/>
              </a:solidFill>
            </a:endParaRPr>
          </a:p>
        </p:txBody>
      </p:sp>
      <p:sp>
        <p:nvSpPr>
          <p:cNvPr id="57347" name="Rectangle 3"/>
          <p:cNvSpPr>
            <a:spLocks noGrp="1" noRot="1" noChangeArrowheads="1"/>
          </p:cNvSpPr>
          <p:nvPr>
            <p:ph type="body" idx="1"/>
          </p:nvPr>
        </p:nvSpPr>
        <p:spPr>
          <a:xfrm>
            <a:off x="301625" y="1676400"/>
            <a:ext cx="8461375" cy="381000"/>
          </a:xfrm>
        </p:spPr>
        <p:txBody>
          <a:bodyPr/>
          <a:lstStyle/>
          <a:p>
            <a:pPr algn="ctr">
              <a:lnSpc>
                <a:spcPct val="80000"/>
              </a:lnSpc>
              <a:buFont typeface="Wingdings" pitchFamily="2" charset="2"/>
              <a:buNone/>
            </a:pPr>
            <a:r>
              <a:rPr lang="en-US" sz="2400"/>
              <a:t>Previous results:</a:t>
            </a:r>
            <a:endParaRPr lang="ru-RU" sz="2400"/>
          </a:p>
        </p:txBody>
      </p:sp>
      <p:sp>
        <p:nvSpPr>
          <p:cNvPr id="57348" name="Rectangle 4"/>
          <p:cNvSpPr>
            <a:spLocks noChangeArrowheads="1"/>
          </p:cNvSpPr>
          <p:nvPr/>
        </p:nvSpPr>
        <p:spPr bwMode="auto">
          <a:xfrm>
            <a:off x="2438400" y="41910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7350" name="Rectangle 6"/>
          <p:cNvSpPr>
            <a:spLocks noChangeArrowheads="1"/>
          </p:cNvSpPr>
          <p:nvPr/>
        </p:nvSpPr>
        <p:spPr bwMode="auto">
          <a:xfrm>
            <a:off x="609600" y="241935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There were defined technological parameters of LFCM simulator generation that could form during NPP severe accidents in case of nuclear fuel melting and its subsequent interaction with the core structural materials and materials of building structures under the reactor.</a:t>
            </a:r>
            <a:endParaRPr lang="ru-RU"/>
          </a:p>
        </p:txBody>
      </p:sp>
      <p:sp>
        <p:nvSpPr>
          <p:cNvPr id="57351" name="Rectangle 7"/>
          <p:cNvSpPr>
            <a:spLocks noChangeArrowheads="1"/>
          </p:cNvSpPr>
          <p:nvPr/>
        </p:nvSpPr>
        <p:spPr bwMode="auto">
          <a:xfrm>
            <a:off x="609600" y="4114800"/>
            <a:ext cx="8229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The experiments of fuel mixture melting parameters were carried out, the influence of the melting parameters (temperature, medium, time) on the resulting materials’ characteristics were identified, the structure and the element composition of synthesized LFCM were investigated, and the dynamic viscosity research into LFCM simulators in the range of 1350-1840 ˚C was carried out.</a:t>
            </a:r>
            <a:r>
              <a:rPr lang="ru-RU"/>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r>
              <a:rPr lang="en-US" sz="2800">
                <a:solidFill>
                  <a:schemeClr val="hlink"/>
                </a:solidFill>
              </a:rPr>
              <a:t>Conclusions</a:t>
            </a:r>
            <a:endParaRPr lang="ru-RU" sz="2800">
              <a:solidFill>
                <a:schemeClr val="hlink"/>
              </a:solidFill>
            </a:endParaRPr>
          </a:p>
        </p:txBody>
      </p:sp>
      <p:sp>
        <p:nvSpPr>
          <p:cNvPr id="91140" name="Rectangle 4"/>
          <p:cNvSpPr>
            <a:spLocks noChangeArrowheads="1"/>
          </p:cNvSpPr>
          <p:nvPr/>
        </p:nvSpPr>
        <p:spPr bwMode="auto">
          <a:xfrm>
            <a:off x="2438400" y="41910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1144" name="Rectangle 8"/>
          <p:cNvSpPr>
            <a:spLocks noChangeArrowheads="1"/>
          </p:cNvSpPr>
          <p:nvPr/>
        </p:nvSpPr>
        <p:spPr bwMode="auto">
          <a:xfrm>
            <a:off x="762000" y="1752600"/>
            <a:ext cx="79248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The physical infrastructure, methodology and experimental experience accumulated by NFC STE allow</a:t>
            </a:r>
          </a:p>
          <a:p>
            <a:endParaRPr lang="en-US" sz="2000"/>
          </a:p>
          <a:p>
            <a:r>
              <a:rPr lang="en-US" sz="2000"/>
              <a:t>to plan and carry out research into interaction of all structural elements in conditions coincident with melt formation, </a:t>
            </a:r>
          </a:p>
          <a:p>
            <a:endParaRPr lang="en-US" sz="2000"/>
          </a:p>
          <a:p>
            <a:r>
              <a:rPr lang="en-US" sz="2000"/>
              <a:t>to set new objectives of the in-depth study for obtaining melts of different materials in all component ratios,</a:t>
            </a:r>
          </a:p>
          <a:p>
            <a:endParaRPr lang="en-US" sz="2000"/>
          </a:p>
          <a:p>
            <a:r>
              <a:rPr lang="en-US" sz="2000"/>
              <a:t>to further study LFCM storage conditions and their effects on LFCM parameters, and</a:t>
            </a:r>
          </a:p>
          <a:p>
            <a:endParaRPr lang="en-US" sz="2000"/>
          </a:p>
          <a:p>
            <a:r>
              <a:rPr lang="en-US" sz="2000"/>
              <a:t>to solve the issues of LFCM reprocessing.	 </a:t>
            </a:r>
            <a:endParaRPr lang="ru-RU"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ChangeArrowheads="1"/>
          </p:cNvSpPr>
          <p:nvPr/>
        </p:nvSpPr>
        <p:spPr bwMode="auto">
          <a:xfrm>
            <a:off x="2438400" y="41910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6260" name="Rectangle 4"/>
          <p:cNvSpPr>
            <a:spLocks noChangeArrowheads="1"/>
          </p:cNvSpPr>
          <p:nvPr/>
        </p:nvSpPr>
        <p:spPr bwMode="auto">
          <a:xfrm>
            <a:off x="762000" y="1752600"/>
            <a:ext cx="7924800" cy="344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2800">
                <a:solidFill>
                  <a:schemeClr val="hlink"/>
                </a:solidFill>
                <a:effectLst>
                  <a:outerShdw blurRad="38100" dist="38100" dir="2700000" algn="tl">
                    <a:srgbClr val="000000"/>
                  </a:outerShdw>
                </a:effectLst>
              </a:rPr>
              <a:t>Please send your comments and suggestions to </a:t>
            </a:r>
            <a:r>
              <a:rPr lang="en-US" sz="4000" b="1">
                <a:solidFill>
                  <a:schemeClr val="hlink"/>
                </a:solidFill>
                <a:effectLst>
                  <a:outerShdw blurRad="38100" dist="38100" dir="2700000" algn="tl">
                    <a:srgbClr val="000000"/>
                  </a:outerShdw>
                </a:effectLst>
              </a:rPr>
              <a:t>crcd</a:t>
            </a:r>
            <a:r>
              <a:rPr lang="ru-RU" sz="4000" b="1">
                <a:solidFill>
                  <a:schemeClr val="hlink"/>
                </a:solidFill>
                <a:effectLst>
                  <a:outerShdw blurRad="38100" dist="38100" dir="2700000" algn="tl">
                    <a:srgbClr val="000000"/>
                  </a:outerShdw>
                </a:effectLst>
              </a:rPr>
              <a:t>@kipt.kharkov.ua</a:t>
            </a:r>
            <a:r>
              <a:rPr lang="ru-RU" sz="2800">
                <a:solidFill>
                  <a:schemeClr val="hlink"/>
                </a:solidFill>
                <a:effectLst>
                  <a:outerShdw blurRad="38100" dist="38100" dir="2700000" algn="tl">
                    <a:srgbClr val="000000"/>
                  </a:outerShdw>
                </a:effectLst>
              </a:rPr>
              <a:t> </a:t>
            </a:r>
            <a:br>
              <a:rPr lang="ru-RU" sz="2800">
                <a:solidFill>
                  <a:schemeClr val="hlink"/>
                </a:solidFill>
                <a:effectLst>
                  <a:outerShdw blurRad="38100" dist="38100" dir="2700000" algn="tl">
                    <a:srgbClr val="000000"/>
                  </a:outerShdw>
                </a:effectLst>
              </a:rPr>
            </a:br>
            <a:endParaRPr lang="en-US" sz="2800">
              <a:solidFill>
                <a:schemeClr val="hlink"/>
              </a:solidFill>
              <a:effectLst>
                <a:outerShdw blurRad="38100" dist="38100" dir="2700000" algn="tl">
                  <a:srgbClr val="000000"/>
                </a:outerShdw>
              </a:effectLst>
            </a:endParaRPr>
          </a:p>
          <a:p>
            <a:pPr algn="ctr"/>
            <a:endParaRPr lang="en-US" sz="2800">
              <a:solidFill>
                <a:schemeClr val="hlink"/>
              </a:solidFill>
              <a:effectLst>
                <a:outerShdw blurRad="38100" dist="38100" dir="2700000" algn="tl">
                  <a:srgbClr val="000000"/>
                </a:outerShdw>
              </a:effectLst>
            </a:endParaRPr>
          </a:p>
          <a:p>
            <a:pPr algn="ctr"/>
            <a:endParaRPr lang="en-US" sz="2800">
              <a:solidFill>
                <a:schemeClr val="hlink"/>
              </a:solidFill>
              <a:effectLst>
                <a:outerShdw blurRad="38100" dist="38100" dir="2700000" algn="tl">
                  <a:srgbClr val="000000"/>
                </a:outerShdw>
              </a:effectLst>
            </a:endParaRPr>
          </a:p>
          <a:p>
            <a:pPr algn="ctr"/>
            <a:endParaRPr lang="ru-RU" sz="2800">
              <a:solidFill>
                <a:schemeClr val="hlink"/>
              </a:solidFill>
              <a:effectLst>
                <a:outerShdw blurRad="38100" dist="38100" dir="2700000" algn="tl">
                  <a:srgbClr val="000000"/>
                </a:outerShdw>
              </a:effectLst>
            </a:endParaRPr>
          </a:p>
          <a:p>
            <a:pPr algn="ctr"/>
            <a:r>
              <a:rPr lang="ru-RU" sz="4000" b="1">
                <a:solidFill>
                  <a:schemeClr val="hlink"/>
                </a:solidFill>
                <a:effectLst>
                  <a:outerShdw blurRad="38100" dist="38100" dir="2700000" algn="tl">
                    <a:srgbClr val="000000"/>
                  </a:outerShdw>
                </a:effectLst>
              </a:rPr>
              <a:t>http://www.kipt.kharkov.ua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4" name="Text Box 8"/>
          <p:cNvSpPr txBox="1">
            <a:spLocks noChangeArrowheads="1"/>
          </p:cNvSpPr>
          <p:nvPr/>
        </p:nvSpPr>
        <p:spPr bwMode="auto">
          <a:xfrm>
            <a:off x="1905000" y="1295400"/>
            <a:ext cx="533400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b="1">
                <a:solidFill>
                  <a:schemeClr val="hlink"/>
                </a:solidFill>
              </a:rPr>
              <a:t>Thank you for  attention!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US" sz="2400">
                <a:solidFill>
                  <a:schemeClr val="hlink"/>
                </a:solidFill>
              </a:rPr>
              <a:t>The main areas of NFC STE activity</a:t>
            </a:r>
            <a:r>
              <a:rPr lang="ru-RU"/>
              <a:t> </a:t>
            </a:r>
          </a:p>
        </p:txBody>
      </p:sp>
      <p:sp>
        <p:nvSpPr>
          <p:cNvPr id="25603" name="Rectangle 3"/>
          <p:cNvSpPr>
            <a:spLocks noGrp="1" noRot="1" noChangeArrowheads="1"/>
          </p:cNvSpPr>
          <p:nvPr>
            <p:ph type="body" idx="1"/>
          </p:nvPr>
        </p:nvSpPr>
        <p:spPr>
          <a:xfrm>
            <a:off x="457200" y="1371600"/>
            <a:ext cx="8229600" cy="4419600"/>
          </a:xfrm>
          <a:noFill/>
        </p:spPr>
        <p:txBody>
          <a:bodyPr/>
          <a:lstStyle/>
          <a:p>
            <a:pPr marL="363538" indent="17463" algn="just">
              <a:lnSpc>
                <a:spcPct val="80000"/>
              </a:lnSpc>
              <a:buFont typeface="Wingdings" pitchFamily="2" charset="2"/>
              <a:buNone/>
            </a:pPr>
            <a:r>
              <a:rPr lang="ru-RU" sz="900"/>
              <a:t>	</a:t>
            </a:r>
            <a:endParaRPr lang="ru-RU" sz="1600"/>
          </a:p>
          <a:p>
            <a:pPr marL="363538" indent="17463">
              <a:lnSpc>
                <a:spcPct val="80000"/>
              </a:lnSpc>
            </a:pPr>
            <a:r>
              <a:rPr lang="en-US" sz="2000"/>
              <a:t>Development and study of nuclear fuel and absorber materials</a:t>
            </a:r>
          </a:p>
          <a:p>
            <a:pPr marL="363538" indent="17463">
              <a:lnSpc>
                <a:spcPct val="80000"/>
              </a:lnSpc>
            </a:pPr>
            <a:endParaRPr lang="en-US" sz="2000"/>
          </a:p>
          <a:p>
            <a:pPr marL="363538" indent="17463">
              <a:lnSpc>
                <a:spcPct val="80000"/>
              </a:lnSpc>
            </a:pPr>
            <a:r>
              <a:rPr lang="en-US" sz="2000"/>
              <a:t>Development and treatment of structural materials for different types of nuclear reactors (high-speed, high-frequency thermal treatment of products manufactured from zirconium alloys)</a:t>
            </a:r>
          </a:p>
          <a:p>
            <a:pPr marL="363538" indent="17463">
              <a:lnSpc>
                <a:spcPct val="80000"/>
              </a:lnSpc>
            </a:pPr>
            <a:endParaRPr lang="en-US" sz="2000"/>
          </a:p>
          <a:p>
            <a:pPr marL="363538" indent="17463">
              <a:lnSpc>
                <a:spcPct val="80000"/>
              </a:lnSpc>
            </a:pPr>
            <a:r>
              <a:rPr lang="en-US" sz="2000"/>
              <a:t>Development of nuclear fuel for nuclear reactors of various types and purposes</a:t>
            </a:r>
          </a:p>
          <a:p>
            <a:pPr marL="363538" indent="17463">
              <a:lnSpc>
                <a:spcPct val="80000"/>
              </a:lnSpc>
            </a:pPr>
            <a:endParaRPr lang="en-US" sz="2000"/>
          </a:p>
          <a:p>
            <a:pPr marL="363538" indent="17463">
              <a:lnSpc>
                <a:spcPct val="80000"/>
              </a:lnSpc>
            </a:pPr>
            <a:r>
              <a:rPr lang="en-US" sz="2000"/>
              <a:t>Design and manufacturing technology of fuel and absorber elements and the fuel assembly </a:t>
            </a:r>
          </a:p>
          <a:p>
            <a:pPr marL="363538" indent="17463">
              <a:lnSpc>
                <a:spcPct val="80000"/>
              </a:lnSpc>
            </a:pPr>
            <a:endParaRPr lang="en-US" sz="2000"/>
          </a:p>
          <a:p>
            <a:pPr marL="363538" indent="17463">
              <a:lnSpc>
                <a:spcPct val="80000"/>
              </a:lnSpc>
            </a:pPr>
            <a:r>
              <a:rPr lang="en-US" sz="2000"/>
              <a:t>Scientific and technical support for the </a:t>
            </a:r>
            <a:r>
              <a:rPr lang="en-GB" sz="2000"/>
              <a:t>nuclear fuel cycle in Ukraine</a:t>
            </a:r>
            <a:r>
              <a:rPr lang="ru-RU" sz="2000" b="1">
                <a:cs typeface="Times New Roman" pitchFamily="18" charset="0"/>
              </a:rPr>
              <a:t>		</a:t>
            </a:r>
            <a:r>
              <a:rPr lang="ru-RU" sz="2000" b="1">
                <a:solidFill>
                  <a:srgbClr val="0000FF"/>
                </a:solidFill>
                <a:cs typeface="Times New Roman" pitchFamily="18" charset="0"/>
              </a:rPr>
              <a:t>	</a:t>
            </a:r>
            <a:r>
              <a:rPr lang="ru-RU" sz="2000">
                <a:solidFill>
                  <a:srgbClr val="0000FF"/>
                </a:solidFill>
                <a:cs typeface="Times New Roman" pitchFamily="18" charset="0"/>
              </a:rPr>
              <a:t/>
            </a:r>
            <a:br>
              <a:rPr lang="ru-RU" sz="2000">
                <a:solidFill>
                  <a:srgbClr val="0000FF"/>
                </a:solidFill>
                <a:cs typeface="Times New Roman" pitchFamily="18" charset="0"/>
              </a:rPr>
            </a:br>
            <a:endParaRPr lang="ru-RU" sz="2000">
              <a:solidFill>
                <a:srgbClr val="0000FF"/>
              </a:solidFill>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en-US" sz="2400">
                <a:solidFill>
                  <a:schemeClr val="hlink"/>
                </a:solidFill>
              </a:rPr>
              <a:t>The main areas of NFC STE activity</a:t>
            </a:r>
            <a:endParaRPr lang="ru-RU" sz="2400">
              <a:solidFill>
                <a:schemeClr val="hlink"/>
              </a:solidFill>
            </a:endParaRPr>
          </a:p>
        </p:txBody>
      </p:sp>
      <p:sp>
        <p:nvSpPr>
          <p:cNvPr id="27651" name="Rectangle 3"/>
          <p:cNvSpPr>
            <a:spLocks noGrp="1" noRot="1" noChangeArrowheads="1"/>
          </p:cNvSpPr>
          <p:nvPr>
            <p:ph type="body" idx="1"/>
          </p:nvPr>
        </p:nvSpPr>
        <p:spPr>
          <a:xfrm>
            <a:off x="457200" y="1524000"/>
            <a:ext cx="8229600" cy="457200"/>
          </a:xfrm>
          <a:noFill/>
        </p:spPr>
        <p:txBody>
          <a:bodyPr/>
          <a:lstStyle/>
          <a:p>
            <a:pPr algn="ctr">
              <a:lnSpc>
                <a:spcPct val="80000"/>
              </a:lnSpc>
              <a:buFont typeface="Wingdings" pitchFamily="2" charset="2"/>
              <a:buNone/>
            </a:pPr>
            <a:r>
              <a:rPr lang="ru-RU" sz="900"/>
              <a:t>	</a:t>
            </a:r>
            <a:r>
              <a:rPr lang="en-US" sz="2000"/>
              <a:t>Design of nuclear fuel for various types of nuclear reactors </a:t>
            </a:r>
            <a:r>
              <a:rPr lang="ru-RU" sz="2000" b="1">
                <a:cs typeface="Times New Roman" pitchFamily="18" charset="0"/>
              </a:rPr>
              <a:t>	</a:t>
            </a:r>
            <a:r>
              <a:rPr lang="ru-RU" sz="1800" b="1">
                <a:cs typeface="Times New Roman" pitchFamily="18" charset="0"/>
              </a:rPr>
              <a:t>	</a:t>
            </a:r>
            <a:r>
              <a:rPr lang="ru-RU" sz="1800" b="1">
                <a:solidFill>
                  <a:srgbClr val="0000FF"/>
                </a:solidFill>
                <a:cs typeface="Times New Roman" pitchFamily="18" charset="0"/>
              </a:rPr>
              <a:t>	</a:t>
            </a:r>
            <a:r>
              <a:rPr lang="ru-RU" sz="1800">
                <a:solidFill>
                  <a:srgbClr val="0000FF"/>
                </a:solidFill>
                <a:cs typeface="Times New Roman" pitchFamily="18" charset="0"/>
              </a:rPr>
              <a:t/>
            </a:r>
            <a:br>
              <a:rPr lang="ru-RU" sz="1800">
                <a:solidFill>
                  <a:srgbClr val="0000FF"/>
                </a:solidFill>
                <a:cs typeface="Times New Roman" pitchFamily="18" charset="0"/>
              </a:rPr>
            </a:br>
            <a:endParaRPr lang="ru-RU" sz="1800">
              <a:solidFill>
                <a:srgbClr val="0000FF"/>
              </a:solidFill>
              <a:cs typeface="Times New Roman" pitchFamily="18" charset="0"/>
            </a:endParaRPr>
          </a:p>
        </p:txBody>
      </p:sp>
      <p:pic>
        <p:nvPicPr>
          <p:cNvPr id="27652" name="Picture 4" descr="cassette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11413"/>
            <a:ext cx="4352925"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P226001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390775"/>
            <a:ext cx="2971800" cy="2867025"/>
          </a:xfrm>
          <a:prstGeom prst="rect">
            <a:avLst/>
          </a:prstGeom>
          <a:noFill/>
          <a:extLst>
            <a:ext uri="{909E8E84-426E-40DD-AFC4-6F175D3DCCD1}">
              <a14:hiddenFill xmlns:a14="http://schemas.microsoft.com/office/drawing/2010/main">
                <a:solidFill>
                  <a:srgbClr val="FFFFFF"/>
                </a:solidFill>
              </a14:hiddenFill>
            </a:ext>
          </a:extLst>
        </p:spPr>
      </p:pic>
      <p:sp>
        <p:nvSpPr>
          <p:cNvPr id="27654" name="Rectangle 6"/>
          <p:cNvSpPr>
            <a:spLocks noChangeArrowheads="1"/>
          </p:cNvSpPr>
          <p:nvPr/>
        </p:nvSpPr>
        <p:spPr bwMode="auto">
          <a:xfrm>
            <a:off x="304800" y="5470525"/>
            <a:ext cx="419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Fig. 1 Fuel assembly for heavy-water reactor </a:t>
            </a:r>
            <a:r>
              <a:rPr lang="ru-RU"/>
              <a:t>КС</a:t>
            </a:r>
            <a:r>
              <a:rPr lang="en-US"/>
              <a:t>-150</a:t>
            </a:r>
            <a:endParaRPr lang="ru-RU"/>
          </a:p>
        </p:txBody>
      </p:sp>
      <p:sp>
        <p:nvSpPr>
          <p:cNvPr id="27655" name="Rectangle 7"/>
          <p:cNvSpPr>
            <a:spLocks noChangeArrowheads="1"/>
          </p:cNvSpPr>
          <p:nvPr/>
        </p:nvSpPr>
        <p:spPr bwMode="auto">
          <a:xfrm>
            <a:off x="5181600" y="5486400"/>
            <a:ext cx="3430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Fig. 2 Spherical fuel elements for high-temperature reactors</a:t>
            </a: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en-US" sz="2400">
                <a:solidFill>
                  <a:schemeClr val="hlink"/>
                </a:solidFill>
              </a:rPr>
              <a:t>The main areas of NFC STE activity</a:t>
            </a:r>
            <a:endParaRPr lang="ru-RU" sz="2400">
              <a:solidFill>
                <a:schemeClr val="hlink"/>
              </a:solidFill>
            </a:endParaRPr>
          </a:p>
        </p:txBody>
      </p:sp>
      <p:sp>
        <p:nvSpPr>
          <p:cNvPr id="28675" name="Rectangle 3"/>
          <p:cNvSpPr>
            <a:spLocks noGrp="1" noRot="1" noChangeArrowheads="1"/>
          </p:cNvSpPr>
          <p:nvPr>
            <p:ph type="body" idx="1"/>
          </p:nvPr>
        </p:nvSpPr>
        <p:spPr>
          <a:xfrm>
            <a:off x="457200" y="1371600"/>
            <a:ext cx="8229600" cy="457200"/>
          </a:xfrm>
          <a:noFill/>
        </p:spPr>
        <p:txBody>
          <a:bodyPr/>
          <a:lstStyle/>
          <a:p>
            <a:pPr algn="ctr">
              <a:lnSpc>
                <a:spcPct val="80000"/>
              </a:lnSpc>
              <a:buFont typeface="Wingdings" pitchFamily="2" charset="2"/>
              <a:buNone/>
            </a:pPr>
            <a:r>
              <a:rPr lang="ru-RU" sz="800"/>
              <a:t>	 </a:t>
            </a:r>
            <a:r>
              <a:rPr lang="en-US" sz="2000"/>
              <a:t>Design of nuclear fuel for various types of nuclear reactors </a:t>
            </a:r>
            <a:r>
              <a:rPr lang="ru-RU" sz="2000" b="1">
                <a:cs typeface="Times New Roman" pitchFamily="18" charset="0"/>
              </a:rPr>
              <a:t>	</a:t>
            </a:r>
            <a:r>
              <a:rPr lang="ru-RU" sz="500" b="1">
                <a:cs typeface="Times New Roman" pitchFamily="18" charset="0"/>
              </a:rPr>
              <a:t>	</a:t>
            </a:r>
            <a:r>
              <a:rPr lang="ru-RU" sz="500" b="1">
                <a:solidFill>
                  <a:srgbClr val="0000FF"/>
                </a:solidFill>
                <a:cs typeface="Times New Roman" pitchFamily="18" charset="0"/>
              </a:rPr>
              <a:t>	</a:t>
            </a:r>
            <a:r>
              <a:rPr lang="ru-RU" sz="500">
                <a:solidFill>
                  <a:srgbClr val="0000FF"/>
                </a:solidFill>
                <a:cs typeface="Times New Roman" pitchFamily="18" charset="0"/>
              </a:rPr>
              <a:t/>
            </a:r>
            <a:br>
              <a:rPr lang="ru-RU" sz="500">
                <a:solidFill>
                  <a:srgbClr val="0000FF"/>
                </a:solidFill>
                <a:cs typeface="Times New Roman" pitchFamily="18" charset="0"/>
              </a:rPr>
            </a:br>
            <a:endParaRPr lang="ru-RU" sz="500">
              <a:solidFill>
                <a:srgbClr val="0000FF"/>
              </a:solidFill>
              <a:cs typeface="Times New Roman" pitchFamily="18" charset="0"/>
            </a:endParaRPr>
          </a:p>
        </p:txBody>
      </p:sp>
      <p:sp>
        <p:nvSpPr>
          <p:cNvPr id="28678" name="Rectangle 6"/>
          <p:cNvSpPr>
            <a:spLocks noChangeArrowheads="1"/>
          </p:cNvSpPr>
          <p:nvPr/>
        </p:nvSpPr>
        <p:spPr bwMode="auto">
          <a:xfrm>
            <a:off x="304800" y="6003925"/>
            <a:ext cx="830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effectLst>
                  <a:outerShdw blurRad="38100" dist="38100" dir="2700000" algn="tl">
                    <a:srgbClr val="000000"/>
                  </a:outerShdw>
                </a:effectLst>
              </a:rPr>
              <a:t>Fig. 3 Dispersion fuel elements for reactor with gas coolant</a:t>
            </a:r>
            <a:endParaRPr lang="ru-RU">
              <a:effectLst>
                <a:outerShdw blurRad="38100" dist="38100" dir="2700000" algn="tl">
                  <a:srgbClr val="000000"/>
                </a:outerShdw>
              </a:effectLst>
            </a:endParaRPr>
          </a:p>
        </p:txBody>
      </p:sp>
      <p:pic>
        <p:nvPicPr>
          <p:cNvPr id="28680" name="Picture 8" descr="Matrichno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178050"/>
            <a:ext cx="7924800" cy="1250950"/>
          </a:xfrm>
          <a:prstGeom prst="rect">
            <a:avLst/>
          </a:prstGeom>
          <a:noFill/>
          <a:extLst>
            <a:ext uri="{909E8E84-426E-40DD-AFC4-6F175D3DCCD1}">
              <a14:hiddenFill xmlns:a14="http://schemas.microsoft.com/office/drawing/2010/main">
                <a:solidFill>
                  <a:srgbClr val="FFFFFF"/>
                </a:solidFill>
              </a14:hiddenFill>
            </a:ext>
          </a:extLst>
        </p:spPr>
      </p:pic>
      <p:pic>
        <p:nvPicPr>
          <p:cNvPr id="28681" name="Picture 9" descr="kern1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8" y="3692525"/>
            <a:ext cx="2392362" cy="2251075"/>
          </a:xfrm>
          <a:prstGeom prst="rect">
            <a:avLst/>
          </a:prstGeom>
          <a:noFill/>
          <a:extLst>
            <a:ext uri="{909E8E84-426E-40DD-AFC4-6F175D3DCCD1}">
              <a14:hiddenFill xmlns:a14="http://schemas.microsoft.com/office/drawing/2010/main">
                <a:solidFill>
                  <a:srgbClr val="FFFFFF"/>
                </a:solidFill>
              </a14:hiddenFill>
            </a:ext>
          </a:extLst>
        </p:spPr>
      </p:pic>
      <p:pic>
        <p:nvPicPr>
          <p:cNvPr id="28682" name="Picture 10" descr="kern3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3592513"/>
            <a:ext cx="2362200" cy="2274887"/>
          </a:xfrm>
          <a:prstGeom prst="rect">
            <a:avLst/>
          </a:prstGeom>
          <a:noFill/>
          <a:extLst>
            <a:ext uri="{909E8E84-426E-40DD-AFC4-6F175D3DCCD1}">
              <a14:hiddenFill xmlns:a14="http://schemas.microsoft.com/office/drawing/2010/main">
                <a:solidFill>
                  <a:srgbClr val="FFFFFF"/>
                </a:solidFill>
              </a14:hiddenFill>
            </a:ext>
          </a:extLst>
        </p:spPr>
      </p:pic>
      <p:pic>
        <p:nvPicPr>
          <p:cNvPr id="28683" name="Picture 11" descr="kern2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3584575"/>
            <a:ext cx="2568575" cy="2282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301625" y="228600"/>
            <a:ext cx="8510588" cy="565150"/>
          </a:xfrm>
        </p:spPr>
        <p:txBody>
          <a:bodyPr/>
          <a:lstStyle/>
          <a:p>
            <a:r>
              <a:rPr lang="en-US" sz="2800">
                <a:solidFill>
                  <a:schemeClr val="hlink"/>
                </a:solidFill>
              </a:rPr>
              <a:t>The essence of problem</a:t>
            </a:r>
            <a:endParaRPr lang="ru-RU" sz="2800">
              <a:solidFill>
                <a:schemeClr val="hlink"/>
              </a:solidFill>
            </a:endParaRPr>
          </a:p>
        </p:txBody>
      </p:sp>
      <p:sp>
        <p:nvSpPr>
          <p:cNvPr id="14339" name="Rectangle 3"/>
          <p:cNvSpPr>
            <a:spLocks noGrp="1" noRot="1" noChangeArrowheads="1"/>
          </p:cNvSpPr>
          <p:nvPr>
            <p:ph type="body" idx="1"/>
          </p:nvPr>
        </p:nvSpPr>
        <p:spPr>
          <a:xfrm>
            <a:off x="457200" y="1219200"/>
            <a:ext cx="8229600" cy="4906963"/>
          </a:xfrm>
        </p:spPr>
        <p:txBody>
          <a:bodyPr/>
          <a:lstStyle/>
          <a:p>
            <a:pPr algn="just">
              <a:lnSpc>
                <a:spcPct val="80000"/>
              </a:lnSpc>
            </a:pPr>
            <a:r>
              <a:rPr lang="en-US" sz="2000"/>
              <a:t>The operation of water-moderated reactors (WWER) does not exclude a possibility of beyond design-basis accidents with a core materials meltdown.</a:t>
            </a:r>
            <a:r>
              <a:rPr lang="en-US"/>
              <a:t> </a:t>
            </a:r>
          </a:p>
          <a:p>
            <a:pPr algn="just">
              <a:lnSpc>
                <a:spcPct val="80000"/>
              </a:lnSpc>
              <a:buFont typeface="Wingdings" pitchFamily="2" charset="2"/>
              <a:buNone/>
            </a:pPr>
            <a:endParaRPr lang="en-US" sz="2000"/>
          </a:p>
          <a:p>
            <a:pPr algn="just">
              <a:lnSpc>
                <a:spcPct val="80000"/>
              </a:lnSpc>
              <a:buFont typeface="Wingdings" pitchFamily="2" charset="2"/>
              <a:buChar char=""/>
            </a:pPr>
            <a:r>
              <a:rPr lang="en-US" sz="2000"/>
              <a:t>To avoid environmental consequences of accidents the modern reactor designs are completed with a trap for melt materials.</a:t>
            </a:r>
            <a:endParaRPr lang="ru-RU" sz="2000"/>
          </a:p>
          <a:p>
            <a:pPr algn="just">
              <a:lnSpc>
                <a:spcPct val="80000"/>
              </a:lnSpc>
            </a:pPr>
            <a:endParaRPr lang="ru-RU" sz="2000"/>
          </a:p>
          <a:p>
            <a:pPr algn="just">
              <a:lnSpc>
                <a:spcPct val="80000"/>
              </a:lnSpc>
            </a:pPr>
            <a:r>
              <a:rPr lang="en-US" sz="2000"/>
              <a:t>To prove reliability of melt keeping in the traps, some experiments on melting of standard core reactor materials and their interaction with consumable materials of the traps were performed. </a:t>
            </a:r>
          </a:p>
          <a:p>
            <a:pPr algn="just">
              <a:lnSpc>
                <a:spcPct val="80000"/>
              </a:lnSpc>
            </a:pPr>
            <a:endParaRPr lang="ru-RU" sz="2000"/>
          </a:p>
          <a:p>
            <a:pPr algn="just">
              <a:lnSpc>
                <a:spcPct val="80000"/>
              </a:lnSpc>
            </a:pPr>
            <a:r>
              <a:rPr lang="en-US" sz="2000"/>
              <a:t>Nevertheless, a number of issues have to be resolved in this respect.</a:t>
            </a:r>
            <a:endParaRPr lang="ru-RU"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301625" y="228600"/>
            <a:ext cx="8510588" cy="565150"/>
          </a:xfrm>
        </p:spPr>
        <p:txBody>
          <a:bodyPr/>
          <a:lstStyle/>
          <a:p>
            <a:r>
              <a:rPr lang="en-US" sz="2800">
                <a:solidFill>
                  <a:schemeClr val="hlink"/>
                </a:solidFill>
              </a:rPr>
              <a:t>The essence of problem</a:t>
            </a:r>
            <a:endParaRPr lang="ru-RU" sz="2800">
              <a:solidFill>
                <a:schemeClr val="hlink"/>
              </a:solidFill>
            </a:endParaRPr>
          </a:p>
        </p:txBody>
      </p:sp>
      <p:sp>
        <p:nvSpPr>
          <p:cNvPr id="17411" name="Rectangle 3"/>
          <p:cNvSpPr>
            <a:spLocks noGrp="1" noRot="1" noChangeArrowheads="1"/>
          </p:cNvSpPr>
          <p:nvPr>
            <p:ph type="body" idx="1"/>
          </p:nvPr>
        </p:nvSpPr>
        <p:spPr>
          <a:xfrm>
            <a:off x="457200" y="1219200"/>
            <a:ext cx="8229600" cy="4906963"/>
          </a:xfrm>
        </p:spPr>
        <p:txBody>
          <a:bodyPr/>
          <a:lstStyle/>
          <a:p>
            <a:pPr>
              <a:lnSpc>
                <a:spcPct val="80000"/>
              </a:lnSpc>
              <a:buFont typeface="Wingdings" pitchFamily="2" charset="2"/>
              <a:buNone/>
            </a:pPr>
            <a:r>
              <a:rPr lang="en-US" sz="2000"/>
              <a:t>	Firstly, measures must be developed to manage beyond design-basis accidents. To create an accident scenario, including such stages as core components' damage, melt formation and its variation with time, it is necessary to know:</a:t>
            </a:r>
          </a:p>
          <a:p>
            <a:pPr>
              <a:lnSpc>
                <a:spcPct val="80000"/>
              </a:lnSpc>
              <a:buFont typeface="Wingdings" pitchFamily="2" charset="2"/>
              <a:buNone/>
            </a:pPr>
            <a:endParaRPr lang="ru-RU" sz="2000"/>
          </a:p>
          <a:p>
            <a:pPr>
              <a:lnSpc>
                <a:spcPct val="80000"/>
              </a:lnSpc>
            </a:pPr>
            <a:r>
              <a:rPr lang="en-US" sz="2000"/>
              <a:t>behavior of the fuel and absorber elements and the fuel assembly during an accident;</a:t>
            </a:r>
          </a:p>
          <a:p>
            <a:pPr>
              <a:lnSpc>
                <a:spcPct val="80000"/>
              </a:lnSpc>
              <a:buFont typeface="Wingdings" pitchFamily="2" charset="2"/>
              <a:buNone/>
            </a:pPr>
            <a:endParaRPr lang="ru-RU" sz="2000"/>
          </a:p>
          <a:p>
            <a:pPr>
              <a:lnSpc>
                <a:spcPct val="80000"/>
              </a:lnSpc>
            </a:pPr>
            <a:r>
              <a:rPr lang="en-US" sz="2000"/>
              <a:t>processes, kinetics and parameters of interaction of the materials used in all core structural components with the environment and with each other at melt formation conditions;</a:t>
            </a:r>
          </a:p>
          <a:p>
            <a:pPr>
              <a:lnSpc>
                <a:spcPct val="80000"/>
              </a:lnSpc>
            </a:pPr>
            <a:endParaRPr lang="ru-RU" sz="2000"/>
          </a:p>
          <a:p>
            <a:pPr>
              <a:lnSpc>
                <a:spcPct val="80000"/>
              </a:lnSpc>
            </a:pPr>
            <a:r>
              <a:rPr lang="en-US" sz="2000"/>
              <a:t>melt parameters, namely viscosity, fluidity and chemical activity during interaction with other solid state materials.</a:t>
            </a:r>
            <a:endParaRPr lang="ru-RU"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301625" y="228600"/>
            <a:ext cx="8510588" cy="565150"/>
          </a:xfrm>
        </p:spPr>
        <p:txBody>
          <a:bodyPr/>
          <a:lstStyle/>
          <a:p>
            <a:r>
              <a:rPr lang="en-US" sz="2800">
                <a:solidFill>
                  <a:schemeClr val="hlink"/>
                </a:solidFill>
              </a:rPr>
              <a:t>The essence of problem</a:t>
            </a:r>
            <a:endParaRPr lang="ru-RU" sz="2800">
              <a:solidFill>
                <a:schemeClr val="hlink"/>
              </a:solidFill>
            </a:endParaRPr>
          </a:p>
        </p:txBody>
      </p:sp>
      <p:sp>
        <p:nvSpPr>
          <p:cNvPr id="18435" name="Rectangle 3"/>
          <p:cNvSpPr>
            <a:spLocks noGrp="1" noRot="1" noChangeArrowheads="1"/>
          </p:cNvSpPr>
          <p:nvPr>
            <p:ph type="body" idx="1"/>
          </p:nvPr>
        </p:nvSpPr>
        <p:spPr>
          <a:xfrm>
            <a:off x="1828800" y="838200"/>
            <a:ext cx="7010400" cy="1447800"/>
          </a:xfrm>
        </p:spPr>
        <p:txBody>
          <a:bodyPr/>
          <a:lstStyle/>
          <a:p>
            <a:pPr algn="just">
              <a:lnSpc>
                <a:spcPct val="80000"/>
              </a:lnSpc>
            </a:pPr>
            <a:r>
              <a:rPr lang="en-US" sz="2000"/>
              <a:t>Secondly, to design the most reliable and efficient melt traps it is necessary to have data on melt parameters versus qualitative and quantitative composition of materials in the actual core structures that are subjected to continuous enhancement.</a:t>
            </a:r>
            <a:endParaRPr lang="ru-RU" sz="2000"/>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3" y="381000"/>
            <a:ext cx="1017587"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Text Box 5"/>
          <p:cNvSpPr txBox="1">
            <a:spLocks noChangeArrowheads="1"/>
          </p:cNvSpPr>
          <p:nvPr/>
        </p:nvSpPr>
        <p:spPr bwMode="auto">
          <a:xfrm>
            <a:off x="381000" y="60198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Fig</a:t>
            </a:r>
            <a:r>
              <a:rPr lang="ru-RU"/>
              <a:t>. 4 </a:t>
            </a:r>
            <a:r>
              <a:rPr lang="en-US"/>
              <a:t>General view of the TVSA fuel assembly</a:t>
            </a:r>
            <a:endParaRPr lang="ru-RU"/>
          </a:p>
        </p:txBody>
      </p:sp>
      <p:pic>
        <p:nvPicPr>
          <p:cNvPr id="18438" name="Picture 6" descr="image002"/>
          <p:cNvPicPr>
            <a:picLocks noChangeAspect="1" noChangeArrowheads="1"/>
          </p:cNvPicPr>
          <p:nvPr/>
        </p:nvPicPr>
        <p:blipFill>
          <a:blip r:embed="rId3">
            <a:extLst>
              <a:ext uri="{28A0092B-C50C-407E-A947-70E740481C1C}">
                <a14:useLocalDpi xmlns:a14="http://schemas.microsoft.com/office/drawing/2010/main" val="0"/>
              </a:ext>
            </a:extLst>
          </a:blip>
          <a:srcRect t="3557" b="4446"/>
          <a:stretch>
            <a:fillRect/>
          </a:stretch>
        </p:blipFill>
        <p:spPr bwMode="auto">
          <a:xfrm>
            <a:off x="5878513" y="2590800"/>
            <a:ext cx="27320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7"/>
          <p:cNvSpPr>
            <a:spLocks noChangeArrowheads="1"/>
          </p:cNvSpPr>
          <p:nvPr/>
        </p:nvSpPr>
        <p:spPr bwMode="auto">
          <a:xfrm>
            <a:off x="3868738" y="2743200"/>
            <a:ext cx="1770062"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Configuration of the absorber elements framing for spent fuel dry storage at ZapNPP</a:t>
            </a:r>
            <a:r>
              <a:rPr lang="ru-RU"/>
              <a:t> </a:t>
            </a:r>
          </a:p>
        </p:txBody>
      </p:sp>
      <p:sp>
        <p:nvSpPr>
          <p:cNvPr id="18440" name="Text Box 8"/>
          <p:cNvSpPr txBox="1">
            <a:spLocks noChangeArrowheads="1"/>
          </p:cNvSpPr>
          <p:nvPr/>
        </p:nvSpPr>
        <p:spPr bwMode="auto">
          <a:xfrm>
            <a:off x="6248400" y="5867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Fig</a:t>
            </a:r>
            <a:r>
              <a:rPr lang="ru-RU"/>
              <a:t>. 5 </a:t>
            </a:r>
            <a:r>
              <a:rPr lang="en-US"/>
              <a:t>RCCA</a:t>
            </a:r>
            <a:r>
              <a:rPr lang="ru-RU" sz="240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a:xfrm>
            <a:off x="301625" y="228600"/>
            <a:ext cx="8510588" cy="565150"/>
          </a:xfrm>
        </p:spPr>
        <p:txBody>
          <a:bodyPr/>
          <a:lstStyle/>
          <a:p>
            <a:r>
              <a:rPr lang="en-US" sz="2800">
                <a:solidFill>
                  <a:schemeClr val="hlink"/>
                </a:solidFill>
              </a:rPr>
              <a:t>The essence of problem</a:t>
            </a:r>
            <a:endParaRPr lang="ru-RU" sz="2800">
              <a:solidFill>
                <a:schemeClr val="hlink"/>
              </a:solidFill>
            </a:endParaRPr>
          </a:p>
        </p:txBody>
      </p:sp>
      <p:sp>
        <p:nvSpPr>
          <p:cNvPr id="97283" name="Rectangle 3"/>
          <p:cNvSpPr>
            <a:spLocks noGrp="1" noRot="1" noChangeArrowheads="1"/>
          </p:cNvSpPr>
          <p:nvPr>
            <p:ph type="body" idx="1"/>
          </p:nvPr>
        </p:nvSpPr>
        <p:spPr>
          <a:xfrm>
            <a:off x="457200" y="1219200"/>
            <a:ext cx="8229600" cy="4038600"/>
          </a:xfrm>
        </p:spPr>
        <p:txBody>
          <a:bodyPr/>
          <a:lstStyle/>
          <a:p>
            <a:pPr algn="just">
              <a:lnSpc>
                <a:spcPct val="80000"/>
              </a:lnSpc>
            </a:pPr>
            <a:endParaRPr lang="ru-RU" sz="900"/>
          </a:p>
          <a:p>
            <a:pPr algn="just">
              <a:lnSpc>
                <a:spcPct val="80000"/>
              </a:lnSpc>
              <a:buFont typeface="Wingdings" pitchFamily="2" charset="2"/>
              <a:buNone/>
            </a:pPr>
            <a:r>
              <a:rPr lang="en-US" sz="1800"/>
              <a:t>	Thirdly:</a:t>
            </a:r>
          </a:p>
          <a:p>
            <a:pPr algn="just">
              <a:lnSpc>
                <a:spcPct val="80000"/>
              </a:lnSpc>
              <a:buFont typeface="Wingdings" pitchFamily="2" charset="2"/>
              <a:buNone/>
            </a:pPr>
            <a:endParaRPr lang="en-US" sz="1800"/>
          </a:p>
          <a:p>
            <a:pPr algn="just">
              <a:lnSpc>
                <a:spcPct val="80000"/>
              </a:lnSpc>
            </a:pPr>
            <a:r>
              <a:rPr lang="en-US" sz="1800"/>
              <a:t>After a severe accident and conversion of materials into the solid state, it is necessary to develop management measures for such materials. </a:t>
            </a:r>
          </a:p>
          <a:p>
            <a:pPr algn="just">
              <a:lnSpc>
                <a:spcPct val="80000"/>
              </a:lnSpc>
            </a:pPr>
            <a:endParaRPr lang="en-US" sz="1800"/>
          </a:p>
          <a:p>
            <a:pPr algn="just">
              <a:lnSpc>
                <a:spcPct val="80000"/>
              </a:lnSpc>
            </a:pPr>
            <a:r>
              <a:rPr lang="en-US" sz="1800"/>
              <a:t>Since all materials during the post-damage period will be situated in the reactor building under water it is necessary to carry out experiments on interaction between these materials and water. </a:t>
            </a:r>
          </a:p>
          <a:p>
            <a:pPr algn="just">
              <a:lnSpc>
                <a:spcPct val="80000"/>
              </a:lnSpc>
            </a:pPr>
            <a:endParaRPr lang="en-US" sz="1800"/>
          </a:p>
          <a:p>
            <a:pPr algn="just">
              <a:lnSpc>
                <a:spcPct val="80000"/>
              </a:lnSpc>
            </a:pPr>
            <a:r>
              <a:rPr lang="en-US" sz="1800"/>
              <a:t>For this purpose it is essential to know solid state melt characteristics as a function of their transformation from the liquid to the solid state. </a:t>
            </a:r>
          </a:p>
          <a:p>
            <a:pPr algn="just">
              <a:lnSpc>
                <a:spcPct val="80000"/>
              </a:lnSpc>
            </a:pPr>
            <a:endParaRPr lang="en-US" sz="1800"/>
          </a:p>
          <a:p>
            <a:pPr algn="just">
              <a:lnSpc>
                <a:spcPct val="80000"/>
              </a:lnSpc>
            </a:pPr>
            <a:r>
              <a:rPr lang="en-US" sz="1800"/>
              <a:t>First and foremost, such characteristics include elemental and phase compositions of the melt which affect corrosion-resistance and others properties.</a:t>
            </a:r>
            <a:endParaRPr lang="ru-RU" sz="1800"/>
          </a:p>
        </p:txBody>
      </p:sp>
    </p:spTree>
  </p:cSld>
  <p:clrMapOvr>
    <a:masterClrMapping/>
  </p:clrMapOvr>
</p:sld>
</file>

<file path=ppt/theme/theme1.xml><?xml version="1.0" encoding="utf-8"?>
<a:theme xmlns:a="http://schemas.openxmlformats.org/drawingml/2006/main" name="Облака">
  <a:themeElements>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Облака">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Clouds</Template>
  <TotalTime>0</TotalTime>
  <Words>986</Words>
  <Application>Microsoft Office PowerPoint</Application>
  <PresentationFormat>Bildschirmpräsentation (4:3)</PresentationFormat>
  <Paragraphs>200</Paragraphs>
  <Slides>25</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25</vt:i4>
      </vt:variant>
    </vt:vector>
  </HeadingPairs>
  <TitlesOfParts>
    <vt:vector size="30" baseType="lpstr">
      <vt:lpstr>Arial</vt:lpstr>
      <vt:lpstr>Wingdings</vt:lpstr>
      <vt:lpstr>Times New Roman</vt:lpstr>
      <vt:lpstr>Облака</vt:lpstr>
      <vt:lpstr>Фотография Microsoft Photo Editor 3.0</vt:lpstr>
      <vt:lpstr>Proposed Project Interaction Studies of WWER Materials Used in Improved Structural Core Components during Severe Accidents Followed by High-Temperature Melt Formation </vt:lpstr>
      <vt:lpstr>In 1993 by President’s decree the Institute was awarded a status of the first National Scientific Centre in Ukraine (NSC KIPT)</vt:lpstr>
      <vt:lpstr>The main areas of NFC STE activity </vt:lpstr>
      <vt:lpstr>The main areas of NFC STE activity</vt:lpstr>
      <vt:lpstr>The main areas of NFC STE activity</vt:lpstr>
      <vt:lpstr>The essence of problem</vt:lpstr>
      <vt:lpstr>The essence of problem</vt:lpstr>
      <vt:lpstr>The essence of problem</vt:lpstr>
      <vt:lpstr>The essence of problem</vt:lpstr>
      <vt:lpstr>Proposed project</vt:lpstr>
      <vt:lpstr>The main objectives of the project</vt:lpstr>
      <vt:lpstr>The main objectives of the project</vt:lpstr>
      <vt:lpstr>Expected results </vt:lpstr>
      <vt:lpstr>Equipment and methodology </vt:lpstr>
      <vt:lpstr>Equipment and methodology</vt:lpstr>
      <vt:lpstr>Equipment</vt:lpstr>
      <vt:lpstr>Equipment</vt:lpstr>
      <vt:lpstr>Equipment</vt:lpstr>
      <vt:lpstr>Equipment</vt:lpstr>
      <vt:lpstr>Experience in research into melts of fuel and structural materials </vt:lpstr>
      <vt:lpstr>Experience in research into melts of fuel and structural materials </vt:lpstr>
      <vt:lpstr>Experience in research into melts of fuel and structural materials </vt:lpstr>
      <vt:lpstr>Conclusions</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 Ursula (IAM)</dc:creator>
  <cp:lastModifiedBy>Peters, Ursula</cp:lastModifiedBy>
  <cp:revision>80</cp:revision>
  <cp:lastPrinted>1601-01-01T00:00:00Z</cp:lastPrinted>
  <dcterms:created xsi:type="dcterms:W3CDTF">1601-01-01T00:00:00Z</dcterms:created>
  <dcterms:modified xsi:type="dcterms:W3CDTF">2012-10-11T17:50:25Z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Description0">
    <vt:lpwstr>Description of institute activities</vt:lpwstr>
  </property>
</Properties>
</file>