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0" r:id="rId1"/>
  </p:sldMasterIdLst>
  <p:notesMasterIdLst>
    <p:notesMasterId r:id="rId11"/>
  </p:notesMasterIdLst>
  <p:handoutMasterIdLst>
    <p:handoutMasterId r:id="rId12"/>
  </p:handoutMasterIdLst>
  <p:sldIdLst>
    <p:sldId id="283" r:id="rId2"/>
    <p:sldId id="261" r:id="rId3"/>
    <p:sldId id="273" r:id="rId4"/>
    <p:sldId id="288" r:id="rId5"/>
    <p:sldId id="289" r:id="rId6"/>
    <p:sldId id="290" r:id="rId7"/>
    <p:sldId id="282" r:id="rId8"/>
    <p:sldId id="287" r:id="rId9"/>
    <p:sldId id="291" r:id="rId1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3E27E5"/>
    <a:srgbClr val="FF3300"/>
    <a:srgbClr val="FFFF00"/>
    <a:srgbClr val="CC6600"/>
    <a:srgbClr val="000000"/>
    <a:srgbClr val="FFCC00"/>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77" autoAdjust="0"/>
  </p:normalViewPr>
  <p:slideViewPr>
    <p:cSldViewPr>
      <p:cViewPr>
        <p:scale>
          <a:sx n="91" d="100"/>
          <a:sy n="91" d="100"/>
        </p:scale>
        <p:origin x="-1210" y="-2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defRPr>
            </a:lvl1pPr>
          </a:lstStyle>
          <a:p>
            <a:pPr>
              <a:defRPr/>
            </a:pPr>
            <a:endParaRPr lang="ru-RU"/>
          </a:p>
        </p:txBody>
      </p:sp>
      <p:sp>
        <p:nvSpPr>
          <p:cNvPr id="573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defRPr>
            </a:lvl1pPr>
          </a:lstStyle>
          <a:p>
            <a:pPr>
              <a:defRPr/>
            </a:pPr>
            <a:fld id="{4C439423-ECA0-4A09-86A1-4A3B2EEABA38}" type="datetime1">
              <a:rPr lang="ru-RU"/>
              <a:pPr>
                <a:defRPr/>
              </a:pPr>
              <a:t>11.10.2012</a:t>
            </a:fld>
            <a:endParaRPr lang="ru-RU"/>
          </a:p>
        </p:txBody>
      </p:sp>
      <p:sp>
        <p:nvSpPr>
          <p:cNvPr id="573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defRPr>
            </a:lvl1pPr>
          </a:lstStyle>
          <a:p>
            <a:pPr>
              <a:defRPr/>
            </a:pPr>
            <a:endParaRPr lang="ru-RU"/>
          </a:p>
        </p:txBody>
      </p:sp>
      <p:sp>
        <p:nvSpPr>
          <p:cNvPr id="573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charset="0"/>
              </a:defRPr>
            </a:lvl1pPr>
          </a:lstStyle>
          <a:p>
            <a:pPr>
              <a:defRPr/>
            </a:pPr>
            <a:fld id="{00C7CAF5-1F92-4E69-B766-430E8239DC10}" type="slidenum">
              <a:rPr lang="ru-RU"/>
              <a:pPr>
                <a:defRPr/>
              </a:pPr>
              <a:t>‹Nr.›</a:t>
            </a:fld>
            <a:endParaRPr lang="ru-RU"/>
          </a:p>
        </p:txBody>
      </p:sp>
    </p:spTree>
    <p:extLst>
      <p:ext uri="{BB962C8B-B14F-4D97-AF65-F5344CB8AC3E}">
        <p14:creationId xmlns:p14="http://schemas.microsoft.com/office/powerpoint/2010/main" val="13013224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ru-RU"/>
          </a:p>
        </p:txBody>
      </p:sp>
      <p:sp>
        <p:nvSpPr>
          <p:cNvPr id="4096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fld id="{2D3D3AFD-12A2-4616-B90D-E78002E5E8DB}" type="datetime1">
              <a:rPr lang="ru-RU"/>
              <a:pPr>
                <a:defRPr/>
              </a:pPr>
              <a:t>11.10.2012</a:t>
            </a:fld>
            <a:endParaRPr lang="ru-RU"/>
          </a:p>
        </p:txBody>
      </p:sp>
      <p:sp>
        <p:nvSpPr>
          <p:cNvPr id="276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4096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ru-RU"/>
          </a:p>
        </p:txBody>
      </p:sp>
      <p:sp>
        <p:nvSpPr>
          <p:cNvPr id="4096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17BCCE25-936A-4F77-896F-23A71D9B1A29}" type="slidenum">
              <a:rPr lang="ru-RU"/>
              <a:pPr>
                <a:defRPr/>
              </a:pPr>
              <a:t>‹Nr.›</a:t>
            </a:fld>
            <a:endParaRPr lang="ru-RU"/>
          </a:p>
        </p:txBody>
      </p:sp>
    </p:spTree>
    <p:extLst>
      <p:ext uri="{BB962C8B-B14F-4D97-AF65-F5344CB8AC3E}">
        <p14:creationId xmlns:p14="http://schemas.microsoft.com/office/powerpoint/2010/main" val="12328775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6C3E7384-68D4-487C-9D5C-8B013E2EC730}" type="slidenum">
              <a:rPr lang="ru-RU" smtClean="0">
                <a:latin typeface="Arial" charset="0"/>
              </a:rPr>
              <a:pPr eaLnBrk="1" hangingPunct="1"/>
              <a:t>2</a:t>
            </a:fld>
            <a:endParaRPr lang="ru-RU" smtClean="0">
              <a:latin typeface="Arial" charset="0"/>
            </a:endParaRPr>
          </a:p>
        </p:txBody>
      </p:sp>
      <p:sp>
        <p:nvSpPr>
          <p:cNvPr id="28675" name="Rectangle 2"/>
          <p:cNvSpPr>
            <a:spLocks noRo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Rot="1" noChangeArrowheads="1" noTextEdit="1"/>
          </p:cNvSpPr>
          <p:nvPr>
            <p:ph type="sldImg"/>
          </p:nvPr>
        </p:nvSpPr>
        <p:spPr>
          <a:ln/>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52226" name="Rectangle 2"/>
          <p:cNvSpPr>
            <a:spLocks noGrp="1" noChangeArrowheads="1"/>
          </p:cNvSpPr>
          <p:nvPr>
            <p:ph type="ctrTitle" sz="quarter"/>
          </p:nvPr>
        </p:nvSpPr>
        <p:spPr>
          <a:xfrm>
            <a:off x="685800" y="1676400"/>
            <a:ext cx="7772400" cy="1828800"/>
          </a:xfrm>
        </p:spPr>
        <p:txBody>
          <a:bodyPr/>
          <a:lstStyle>
            <a:lvl1pPr>
              <a:defRPr/>
            </a:lvl1pPr>
          </a:lstStyle>
          <a:p>
            <a:r>
              <a:rPr lang="ru-RU"/>
              <a:t>Образец заголовка</a:t>
            </a:r>
          </a:p>
        </p:txBody>
      </p:sp>
      <p:sp>
        <p:nvSpPr>
          <p:cNvPr id="52227"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ru-RU"/>
              <a:t>Образец подзаголовка</a:t>
            </a:r>
          </a:p>
        </p:txBody>
      </p:sp>
      <p:sp>
        <p:nvSpPr>
          <p:cNvPr id="4" name="Rectangle 4"/>
          <p:cNvSpPr>
            <a:spLocks noGrp="1" noChangeArrowheads="1"/>
          </p:cNvSpPr>
          <p:nvPr>
            <p:ph type="dt" sz="half" idx="10"/>
          </p:nvPr>
        </p:nvSpPr>
        <p:spPr>
          <a:ln/>
        </p:spPr>
        <p:txBody>
          <a:bodyPr/>
          <a:lstStyle>
            <a:lvl1pPr>
              <a:defRPr/>
            </a:lvl1pPr>
          </a:lstStyle>
          <a:p>
            <a:pPr>
              <a:defRPr/>
            </a:pPr>
            <a:fld id="{90AA8812-4853-4A26-8D31-59E8E695822C}" type="datetime1">
              <a:rPr lang="ru-RU"/>
              <a:pPr>
                <a:defRPr/>
              </a:pPr>
              <a:t>11.10.2012</a:t>
            </a:fld>
            <a:endParaRPr lang="ru-RU"/>
          </a:p>
        </p:txBody>
      </p:sp>
      <p:sp>
        <p:nvSpPr>
          <p:cNvPr id="5" name="Rectangle 5"/>
          <p:cNvSpPr>
            <a:spLocks noGrp="1" noChangeArrowheads="1"/>
          </p:cNvSpPr>
          <p:nvPr>
            <p:ph type="ftr" sz="quarter" idx="11"/>
          </p:nvPr>
        </p:nvSpPr>
        <p:spPr>
          <a:ln/>
        </p:spPr>
        <p:txBody>
          <a:bodyPr/>
          <a:lstStyle>
            <a:lvl1pPr>
              <a:defRPr/>
            </a:lvl1pPr>
          </a:lstStyle>
          <a:p>
            <a:r>
              <a:rPr lang="ru-RU"/>
              <a:t>15th CEG-SAM meeting by PSI, Villigen, March 10-12, 2009</a:t>
            </a:r>
          </a:p>
        </p:txBody>
      </p:sp>
      <p:sp>
        <p:nvSpPr>
          <p:cNvPr id="6" name="Rectangle 6"/>
          <p:cNvSpPr>
            <a:spLocks noGrp="1" noChangeArrowheads="1"/>
          </p:cNvSpPr>
          <p:nvPr>
            <p:ph type="sldNum" sz="quarter" idx="12"/>
          </p:nvPr>
        </p:nvSpPr>
        <p:spPr>
          <a:ln/>
        </p:spPr>
        <p:txBody>
          <a:bodyPr/>
          <a:lstStyle>
            <a:lvl1pPr>
              <a:defRPr/>
            </a:lvl1pPr>
          </a:lstStyle>
          <a:p>
            <a:pPr>
              <a:defRPr/>
            </a:pPr>
            <a:fld id="{99FD59D9-6448-4555-8E61-404C1E22F6F8}" type="slidenum">
              <a:rPr lang="ru-RU"/>
              <a:pPr>
                <a:defRPr/>
              </a:pPr>
              <a:t>‹Nr.›</a:t>
            </a:fld>
            <a:endParaRPr lang="ru-RU"/>
          </a:p>
        </p:txBody>
      </p:sp>
    </p:spTree>
    <p:extLst>
      <p:ext uri="{BB962C8B-B14F-4D97-AF65-F5344CB8AC3E}">
        <p14:creationId xmlns:p14="http://schemas.microsoft.com/office/powerpoint/2010/main" val="7414872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2A299075-98A2-4039-9540-015A75EB12F4}" type="datetime1">
              <a:rPr lang="ru-RU"/>
              <a:pPr>
                <a:defRPr/>
              </a:pPr>
              <a:t>11.10.2012</a:t>
            </a:fld>
            <a:endParaRPr lang="ru-RU"/>
          </a:p>
        </p:txBody>
      </p:sp>
      <p:sp>
        <p:nvSpPr>
          <p:cNvPr id="5" name="Rectangle 5"/>
          <p:cNvSpPr>
            <a:spLocks noGrp="1" noChangeArrowheads="1"/>
          </p:cNvSpPr>
          <p:nvPr>
            <p:ph type="ftr" sz="quarter" idx="11"/>
          </p:nvPr>
        </p:nvSpPr>
        <p:spPr>
          <a:ln/>
        </p:spPr>
        <p:txBody>
          <a:bodyPr/>
          <a:lstStyle>
            <a:lvl1pPr>
              <a:defRPr/>
            </a:lvl1pPr>
          </a:lstStyle>
          <a:p>
            <a:r>
              <a:rPr lang="ru-RU"/>
              <a:t>15th CEG-SAM meeting by PSI, Villigen, March 10-12, 2009</a:t>
            </a:r>
          </a:p>
        </p:txBody>
      </p:sp>
      <p:sp>
        <p:nvSpPr>
          <p:cNvPr id="6" name="Rectangle 6"/>
          <p:cNvSpPr>
            <a:spLocks noGrp="1" noChangeArrowheads="1"/>
          </p:cNvSpPr>
          <p:nvPr>
            <p:ph type="sldNum" sz="quarter" idx="12"/>
          </p:nvPr>
        </p:nvSpPr>
        <p:spPr>
          <a:ln/>
        </p:spPr>
        <p:txBody>
          <a:bodyPr/>
          <a:lstStyle>
            <a:lvl1pPr>
              <a:defRPr/>
            </a:lvl1pPr>
          </a:lstStyle>
          <a:p>
            <a:pPr>
              <a:defRPr/>
            </a:pPr>
            <a:fld id="{4F2B4014-0C0F-4E13-8D20-33F9CFC92D53}" type="slidenum">
              <a:rPr lang="ru-RU"/>
              <a:pPr>
                <a:defRPr/>
              </a:pPr>
              <a:t>‹Nr.›</a:t>
            </a:fld>
            <a:endParaRPr lang="ru-RU"/>
          </a:p>
        </p:txBody>
      </p:sp>
    </p:spTree>
    <p:extLst>
      <p:ext uri="{BB962C8B-B14F-4D97-AF65-F5344CB8AC3E}">
        <p14:creationId xmlns:p14="http://schemas.microsoft.com/office/powerpoint/2010/main" val="41734575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381000"/>
            <a:ext cx="2057400" cy="57150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381000"/>
            <a:ext cx="6019800" cy="57150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95BF1275-EBBE-4B09-AA76-4E3A9B4194FA}" type="datetime1">
              <a:rPr lang="ru-RU"/>
              <a:pPr>
                <a:defRPr/>
              </a:pPr>
              <a:t>11.10.2012</a:t>
            </a:fld>
            <a:endParaRPr lang="ru-RU"/>
          </a:p>
        </p:txBody>
      </p:sp>
      <p:sp>
        <p:nvSpPr>
          <p:cNvPr id="5" name="Rectangle 5"/>
          <p:cNvSpPr>
            <a:spLocks noGrp="1" noChangeArrowheads="1"/>
          </p:cNvSpPr>
          <p:nvPr>
            <p:ph type="ftr" sz="quarter" idx="11"/>
          </p:nvPr>
        </p:nvSpPr>
        <p:spPr>
          <a:ln/>
        </p:spPr>
        <p:txBody>
          <a:bodyPr/>
          <a:lstStyle>
            <a:lvl1pPr>
              <a:defRPr/>
            </a:lvl1pPr>
          </a:lstStyle>
          <a:p>
            <a:r>
              <a:rPr lang="ru-RU"/>
              <a:t>15th CEG-SAM meeting by PSI, Villigen, March 10-12, 2009</a:t>
            </a:r>
          </a:p>
        </p:txBody>
      </p:sp>
      <p:sp>
        <p:nvSpPr>
          <p:cNvPr id="6" name="Rectangle 6"/>
          <p:cNvSpPr>
            <a:spLocks noGrp="1" noChangeArrowheads="1"/>
          </p:cNvSpPr>
          <p:nvPr>
            <p:ph type="sldNum" sz="quarter" idx="12"/>
          </p:nvPr>
        </p:nvSpPr>
        <p:spPr>
          <a:ln/>
        </p:spPr>
        <p:txBody>
          <a:bodyPr/>
          <a:lstStyle>
            <a:lvl1pPr>
              <a:defRPr/>
            </a:lvl1pPr>
          </a:lstStyle>
          <a:p>
            <a:pPr>
              <a:defRPr/>
            </a:pPr>
            <a:fld id="{B5B6B1B7-AD09-4156-BD62-F4F5603928B8}" type="slidenum">
              <a:rPr lang="ru-RU"/>
              <a:pPr>
                <a:defRPr/>
              </a:pPr>
              <a:t>‹Nr.›</a:t>
            </a:fld>
            <a:endParaRPr lang="ru-RU"/>
          </a:p>
        </p:txBody>
      </p:sp>
    </p:spTree>
    <p:extLst>
      <p:ext uri="{BB962C8B-B14F-4D97-AF65-F5344CB8AC3E}">
        <p14:creationId xmlns:p14="http://schemas.microsoft.com/office/powerpoint/2010/main" val="19258859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57200" y="381000"/>
            <a:ext cx="8229600" cy="5715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Rectangle 4"/>
          <p:cNvSpPr>
            <a:spLocks noGrp="1" noChangeArrowheads="1"/>
          </p:cNvSpPr>
          <p:nvPr>
            <p:ph type="dt" sz="half" idx="10"/>
          </p:nvPr>
        </p:nvSpPr>
        <p:spPr>
          <a:ln/>
        </p:spPr>
        <p:txBody>
          <a:bodyPr/>
          <a:lstStyle>
            <a:lvl1pPr>
              <a:defRPr/>
            </a:lvl1pPr>
          </a:lstStyle>
          <a:p>
            <a:pPr>
              <a:defRPr/>
            </a:pPr>
            <a:fld id="{48EFD071-B026-487B-94C4-1B5DA4B8404A}" type="datetime1">
              <a:rPr lang="ru-RU"/>
              <a:pPr>
                <a:defRPr/>
              </a:pPr>
              <a:t>11.10.2012</a:t>
            </a:fld>
            <a:endParaRPr lang="ru-RU"/>
          </a:p>
        </p:txBody>
      </p:sp>
      <p:sp>
        <p:nvSpPr>
          <p:cNvPr id="4" name="Rectangle 5"/>
          <p:cNvSpPr>
            <a:spLocks noGrp="1" noChangeArrowheads="1"/>
          </p:cNvSpPr>
          <p:nvPr>
            <p:ph type="ftr" sz="quarter" idx="11"/>
          </p:nvPr>
        </p:nvSpPr>
        <p:spPr>
          <a:ln/>
        </p:spPr>
        <p:txBody>
          <a:bodyPr/>
          <a:lstStyle>
            <a:lvl1pPr>
              <a:defRPr/>
            </a:lvl1pPr>
          </a:lstStyle>
          <a:p>
            <a:r>
              <a:rPr lang="ru-RU"/>
              <a:t>15th CEG-SAM meeting by PSI, Villigen, March 10-12, 2009</a:t>
            </a:r>
          </a:p>
        </p:txBody>
      </p:sp>
      <p:sp>
        <p:nvSpPr>
          <p:cNvPr id="5" name="Rectangle 6"/>
          <p:cNvSpPr>
            <a:spLocks noGrp="1" noChangeArrowheads="1"/>
          </p:cNvSpPr>
          <p:nvPr>
            <p:ph type="sldNum" sz="quarter" idx="12"/>
          </p:nvPr>
        </p:nvSpPr>
        <p:spPr>
          <a:ln/>
        </p:spPr>
        <p:txBody>
          <a:bodyPr/>
          <a:lstStyle>
            <a:lvl1pPr>
              <a:defRPr/>
            </a:lvl1pPr>
          </a:lstStyle>
          <a:p>
            <a:pPr>
              <a:defRPr/>
            </a:pPr>
            <a:fld id="{6B6F29AF-9626-4CD6-8E7E-80A0AF140386}" type="slidenum">
              <a:rPr lang="ru-RU"/>
              <a:pPr>
                <a:defRPr/>
              </a:pPr>
              <a:t>‹Nr.›</a:t>
            </a:fld>
            <a:endParaRPr lang="ru-RU"/>
          </a:p>
        </p:txBody>
      </p:sp>
    </p:spTree>
    <p:extLst>
      <p:ext uri="{BB962C8B-B14F-4D97-AF65-F5344CB8AC3E}">
        <p14:creationId xmlns:p14="http://schemas.microsoft.com/office/powerpoint/2010/main" val="40002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
          <p:cNvSpPr>
            <a:spLocks noGrp="1" noChangeArrowheads="1"/>
          </p:cNvSpPr>
          <p:nvPr>
            <p:ph type="dt" sz="half" idx="10"/>
          </p:nvPr>
        </p:nvSpPr>
        <p:spPr>
          <a:ln/>
        </p:spPr>
        <p:txBody>
          <a:bodyPr/>
          <a:lstStyle>
            <a:lvl1pPr>
              <a:defRPr/>
            </a:lvl1pPr>
          </a:lstStyle>
          <a:p>
            <a:pPr>
              <a:defRPr/>
            </a:pPr>
            <a:fld id="{729E4017-8A29-47B4-A3C1-1C51FE509AD0}" type="datetime1">
              <a:rPr lang="ru-RU"/>
              <a:pPr>
                <a:defRPr/>
              </a:pPr>
              <a:t>11.10.2012</a:t>
            </a:fld>
            <a:endParaRPr lang="ru-RU"/>
          </a:p>
        </p:txBody>
      </p:sp>
      <p:sp>
        <p:nvSpPr>
          <p:cNvPr id="5" name="Rectangle 5"/>
          <p:cNvSpPr>
            <a:spLocks noGrp="1" noChangeArrowheads="1"/>
          </p:cNvSpPr>
          <p:nvPr>
            <p:ph type="ftr" sz="quarter" idx="11"/>
          </p:nvPr>
        </p:nvSpPr>
        <p:spPr>
          <a:ln/>
        </p:spPr>
        <p:txBody>
          <a:bodyPr/>
          <a:lstStyle>
            <a:lvl1pPr>
              <a:defRPr/>
            </a:lvl1pPr>
          </a:lstStyle>
          <a:p>
            <a:r>
              <a:rPr lang="ru-RU"/>
              <a:t>15th CEG-SAM meeting by PSI, Villigen, March 10-12, 2009</a:t>
            </a:r>
          </a:p>
        </p:txBody>
      </p:sp>
      <p:sp>
        <p:nvSpPr>
          <p:cNvPr id="6" name="Rectangle 6"/>
          <p:cNvSpPr>
            <a:spLocks noGrp="1" noChangeArrowheads="1"/>
          </p:cNvSpPr>
          <p:nvPr>
            <p:ph type="sldNum" sz="quarter" idx="12"/>
          </p:nvPr>
        </p:nvSpPr>
        <p:spPr>
          <a:ln/>
        </p:spPr>
        <p:txBody>
          <a:bodyPr/>
          <a:lstStyle>
            <a:lvl1pPr>
              <a:defRPr/>
            </a:lvl1pPr>
          </a:lstStyle>
          <a:p>
            <a:pPr>
              <a:defRPr/>
            </a:pPr>
            <a:fld id="{6C922B34-C92C-41D5-8593-C11FDC320248}" type="slidenum">
              <a:rPr lang="ru-RU"/>
              <a:pPr>
                <a:defRPr/>
              </a:pPr>
              <a:t>‹Nr.›</a:t>
            </a:fld>
            <a:endParaRPr lang="ru-RU"/>
          </a:p>
        </p:txBody>
      </p:sp>
    </p:spTree>
    <p:extLst>
      <p:ext uri="{BB962C8B-B14F-4D97-AF65-F5344CB8AC3E}">
        <p14:creationId xmlns:p14="http://schemas.microsoft.com/office/powerpoint/2010/main" val="2657763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pPr>
              <a:defRPr/>
            </a:pPr>
            <a:fld id="{EF23EE82-11F8-4A71-85E9-F5BDDBF3EE76}" type="datetime1">
              <a:rPr lang="ru-RU"/>
              <a:pPr>
                <a:defRPr/>
              </a:pPr>
              <a:t>11.10.2012</a:t>
            </a:fld>
            <a:endParaRPr lang="ru-RU"/>
          </a:p>
        </p:txBody>
      </p:sp>
      <p:sp>
        <p:nvSpPr>
          <p:cNvPr id="5" name="Rectangle 5"/>
          <p:cNvSpPr>
            <a:spLocks noGrp="1" noChangeArrowheads="1"/>
          </p:cNvSpPr>
          <p:nvPr>
            <p:ph type="ftr" sz="quarter" idx="11"/>
          </p:nvPr>
        </p:nvSpPr>
        <p:spPr>
          <a:ln/>
        </p:spPr>
        <p:txBody>
          <a:bodyPr/>
          <a:lstStyle>
            <a:lvl1pPr>
              <a:defRPr/>
            </a:lvl1pPr>
          </a:lstStyle>
          <a:p>
            <a:r>
              <a:rPr lang="ru-RU"/>
              <a:t>15th CEG-SAM meeting by PSI, Villigen, March 10-12, 2009</a:t>
            </a:r>
          </a:p>
        </p:txBody>
      </p:sp>
      <p:sp>
        <p:nvSpPr>
          <p:cNvPr id="6" name="Rectangle 6"/>
          <p:cNvSpPr>
            <a:spLocks noGrp="1" noChangeArrowheads="1"/>
          </p:cNvSpPr>
          <p:nvPr>
            <p:ph type="sldNum" sz="quarter" idx="12"/>
          </p:nvPr>
        </p:nvSpPr>
        <p:spPr>
          <a:ln/>
        </p:spPr>
        <p:txBody>
          <a:bodyPr/>
          <a:lstStyle>
            <a:lvl1pPr>
              <a:defRPr/>
            </a:lvl1pPr>
          </a:lstStyle>
          <a:p>
            <a:pPr>
              <a:defRPr/>
            </a:pPr>
            <a:fld id="{AB045312-6463-407C-A591-514B335E6BD7}" type="slidenum">
              <a:rPr lang="ru-RU"/>
              <a:pPr>
                <a:defRPr/>
              </a:pPr>
              <a:t>‹Nr.›</a:t>
            </a:fld>
            <a:endParaRPr lang="ru-RU"/>
          </a:p>
        </p:txBody>
      </p:sp>
    </p:spTree>
    <p:extLst>
      <p:ext uri="{BB962C8B-B14F-4D97-AF65-F5344CB8AC3E}">
        <p14:creationId xmlns:p14="http://schemas.microsoft.com/office/powerpoint/2010/main" val="1110054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
          <p:cNvSpPr>
            <a:spLocks noGrp="1" noChangeArrowheads="1"/>
          </p:cNvSpPr>
          <p:nvPr>
            <p:ph type="dt" sz="half" idx="10"/>
          </p:nvPr>
        </p:nvSpPr>
        <p:spPr>
          <a:ln/>
        </p:spPr>
        <p:txBody>
          <a:bodyPr/>
          <a:lstStyle>
            <a:lvl1pPr>
              <a:defRPr/>
            </a:lvl1pPr>
          </a:lstStyle>
          <a:p>
            <a:pPr>
              <a:defRPr/>
            </a:pPr>
            <a:fld id="{3B2314A9-E543-43D0-A67B-D714686EB9B1}" type="datetime1">
              <a:rPr lang="ru-RU"/>
              <a:pPr>
                <a:defRPr/>
              </a:pPr>
              <a:t>11.10.2012</a:t>
            </a:fld>
            <a:endParaRPr lang="ru-RU"/>
          </a:p>
        </p:txBody>
      </p:sp>
      <p:sp>
        <p:nvSpPr>
          <p:cNvPr id="6" name="Rectangle 5"/>
          <p:cNvSpPr>
            <a:spLocks noGrp="1" noChangeArrowheads="1"/>
          </p:cNvSpPr>
          <p:nvPr>
            <p:ph type="ftr" sz="quarter" idx="11"/>
          </p:nvPr>
        </p:nvSpPr>
        <p:spPr>
          <a:ln/>
        </p:spPr>
        <p:txBody>
          <a:bodyPr/>
          <a:lstStyle>
            <a:lvl1pPr>
              <a:defRPr/>
            </a:lvl1pPr>
          </a:lstStyle>
          <a:p>
            <a:r>
              <a:rPr lang="ru-RU"/>
              <a:t>15th CEG-SAM meeting by PSI, Villigen, March 10-12, 2009</a:t>
            </a:r>
          </a:p>
        </p:txBody>
      </p:sp>
      <p:sp>
        <p:nvSpPr>
          <p:cNvPr id="7" name="Rectangle 6"/>
          <p:cNvSpPr>
            <a:spLocks noGrp="1" noChangeArrowheads="1"/>
          </p:cNvSpPr>
          <p:nvPr>
            <p:ph type="sldNum" sz="quarter" idx="12"/>
          </p:nvPr>
        </p:nvSpPr>
        <p:spPr>
          <a:ln/>
        </p:spPr>
        <p:txBody>
          <a:bodyPr/>
          <a:lstStyle>
            <a:lvl1pPr>
              <a:defRPr/>
            </a:lvl1pPr>
          </a:lstStyle>
          <a:p>
            <a:pPr>
              <a:defRPr/>
            </a:pPr>
            <a:fld id="{8A909E8D-8CD7-4838-A0E4-9A84E21750E7}" type="slidenum">
              <a:rPr lang="ru-RU"/>
              <a:pPr>
                <a:defRPr/>
              </a:pPr>
              <a:t>‹Nr.›</a:t>
            </a:fld>
            <a:endParaRPr lang="ru-RU"/>
          </a:p>
        </p:txBody>
      </p:sp>
    </p:spTree>
    <p:extLst>
      <p:ext uri="{BB962C8B-B14F-4D97-AF65-F5344CB8AC3E}">
        <p14:creationId xmlns:p14="http://schemas.microsoft.com/office/powerpoint/2010/main" val="1643616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ln/>
        </p:spPr>
        <p:txBody>
          <a:bodyPr/>
          <a:lstStyle>
            <a:lvl1pPr>
              <a:defRPr/>
            </a:lvl1pPr>
          </a:lstStyle>
          <a:p>
            <a:pPr>
              <a:defRPr/>
            </a:pPr>
            <a:fld id="{38104CCF-B2E3-4650-8BAC-8994C2112049}" type="datetime1">
              <a:rPr lang="ru-RU"/>
              <a:pPr>
                <a:defRPr/>
              </a:pPr>
              <a:t>11.10.2012</a:t>
            </a:fld>
            <a:endParaRPr lang="ru-RU"/>
          </a:p>
        </p:txBody>
      </p:sp>
      <p:sp>
        <p:nvSpPr>
          <p:cNvPr id="8" name="Rectangle 5"/>
          <p:cNvSpPr>
            <a:spLocks noGrp="1" noChangeArrowheads="1"/>
          </p:cNvSpPr>
          <p:nvPr>
            <p:ph type="ftr" sz="quarter" idx="11"/>
          </p:nvPr>
        </p:nvSpPr>
        <p:spPr>
          <a:ln/>
        </p:spPr>
        <p:txBody>
          <a:bodyPr/>
          <a:lstStyle>
            <a:lvl1pPr>
              <a:defRPr/>
            </a:lvl1pPr>
          </a:lstStyle>
          <a:p>
            <a:r>
              <a:rPr lang="ru-RU"/>
              <a:t>15th CEG-SAM meeting by PSI, Villigen, March 10-12, 2009</a:t>
            </a:r>
          </a:p>
        </p:txBody>
      </p:sp>
      <p:sp>
        <p:nvSpPr>
          <p:cNvPr id="9" name="Rectangle 6"/>
          <p:cNvSpPr>
            <a:spLocks noGrp="1" noChangeArrowheads="1"/>
          </p:cNvSpPr>
          <p:nvPr>
            <p:ph type="sldNum" sz="quarter" idx="12"/>
          </p:nvPr>
        </p:nvSpPr>
        <p:spPr>
          <a:ln/>
        </p:spPr>
        <p:txBody>
          <a:bodyPr/>
          <a:lstStyle>
            <a:lvl1pPr>
              <a:defRPr/>
            </a:lvl1pPr>
          </a:lstStyle>
          <a:p>
            <a:pPr>
              <a:defRPr/>
            </a:pPr>
            <a:fld id="{2A429271-4572-4079-92D7-2E1EDFA75292}" type="slidenum">
              <a:rPr lang="ru-RU"/>
              <a:pPr>
                <a:defRPr/>
              </a:pPr>
              <a:t>‹Nr.›</a:t>
            </a:fld>
            <a:endParaRPr lang="ru-RU"/>
          </a:p>
        </p:txBody>
      </p:sp>
    </p:spTree>
    <p:extLst>
      <p:ext uri="{BB962C8B-B14F-4D97-AF65-F5344CB8AC3E}">
        <p14:creationId xmlns:p14="http://schemas.microsoft.com/office/powerpoint/2010/main" val="9034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
          <p:cNvSpPr>
            <a:spLocks noGrp="1" noChangeArrowheads="1"/>
          </p:cNvSpPr>
          <p:nvPr>
            <p:ph type="dt" sz="half" idx="10"/>
          </p:nvPr>
        </p:nvSpPr>
        <p:spPr>
          <a:ln/>
        </p:spPr>
        <p:txBody>
          <a:bodyPr/>
          <a:lstStyle>
            <a:lvl1pPr>
              <a:defRPr/>
            </a:lvl1pPr>
          </a:lstStyle>
          <a:p>
            <a:pPr>
              <a:defRPr/>
            </a:pPr>
            <a:fld id="{A22EF54C-3133-44B9-8E1C-EB64A741F8F8}" type="datetime1">
              <a:rPr lang="ru-RU"/>
              <a:pPr>
                <a:defRPr/>
              </a:pPr>
              <a:t>11.10.2012</a:t>
            </a:fld>
            <a:endParaRPr lang="ru-RU"/>
          </a:p>
        </p:txBody>
      </p:sp>
      <p:sp>
        <p:nvSpPr>
          <p:cNvPr id="4" name="Rectangle 5"/>
          <p:cNvSpPr>
            <a:spLocks noGrp="1" noChangeArrowheads="1"/>
          </p:cNvSpPr>
          <p:nvPr>
            <p:ph type="ftr" sz="quarter" idx="11"/>
          </p:nvPr>
        </p:nvSpPr>
        <p:spPr>
          <a:ln/>
        </p:spPr>
        <p:txBody>
          <a:bodyPr/>
          <a:lstStyle>
            <a:lvl1pPr>
              <a:defRPr/>
            </a:lvl1pPr>
          </a:lstStyle>
          <a:p>
            <a:r>
              <a:rPr lang="ru-RU"/>
              <a:t>15th CEG-SAM meeting by PSI, Villigen, March 10-12, 2009</a:t>
            </a:r>
          </a:p>
        </p:txBody>
      </p:sp>
      <p:sp>
        <p:nvSpPr>
          <p:cNvPr id="5" name="Rectangle 6"/>
          <p:cNvSpPr>
            <a:spLocks noGrp="1" noChangeArrowheads="1"/>
          </p:cNvSpPr>
          <p:nvPr>
            <p:ph type="sldNum" sz="quarter" idx="12"/>
          </p:nvPr>
        </p:nvSpPr>
        <p:spPr>
          <a:ln/>
        </p:spPr>
        <p:txBody>
          <a:bodyPr/>
          <a:lstStyle>
            <a:lvl1pPr>
              <a:defRPr/>
            </a:lvl1pPr>
          </a:lstStyle>
          <a:p>
            <a:pPr>
              <a:defRPr/>
            </a:pPr>
            <a:fld id="{2B78EDB7-A0A8-42B0-AC26-8150DA733CD8}" type="slidenum">
              <a:rPr lang="ru-RU"/>
              <a:pPr>
                <a:defRPr/>
              </a:pPr>
              <a:t>‹Nr.›</a:t>
            </a:fld>
            <a:endParaRPr lang="ru-RU"/>
          </a:p>
        </p:txBody>
      </p:sp>
    </p:spTree>
    <p:extLst>
      <p:ext uri="{BB962C8B-B14F-4D97-AF65-F5344CB8AC3E}">
        <p14:creationId xmlns:p14="http://schemas.microsoft.com/office/powerpoint/2010/main" val="3206660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4E7448BB-CCC4-4AF9-A658-3A4B4E5A9F8D}" type="datetime1">
              <a:rPr lang="ru-RU"/>
              <a:pPr>
                <a:defRPr/>
              </a:pPr>
              <a:t>11.10.2012</a:t>
            </a:fld>
            <a:endParaRPr lang="ru-RU"/>
          </a:p>
        </p:txBody>
      </p:sp>
      <p:sp>
        <p:nvSpPr>
          <p:cNvPr id="3" name="Rectangle 5"/>
          <p:cNvSpPr>
            <a:spLocks noGrp="1" noChangeArrowheads="1"/>
          </p:cNvSpPr>
          <p:nvPr>
            <p:ph type="ftr" sz="quarter" idx="11"/>
          </p:nvPr>
        </p:nvSpPr>
        <p:spPr>
          <a:ln/>
        </p:spPr>
        <p:txBody>
          <a:bodyPr/>
          <a:lstStyle>
            <a:lvl1pPr>
              <a:defRPr/>
            </a:lvl1pPr>
          </a:lstStyle>
          <a:p>
            <a:r>
              <a:rPr lang="ru-RU"/>
              <a:t>15th CEG-SAM meeting by PSI, Villigen, March 10-12, 2009</a:t>
            </a:r>
          </a:p>
        </p:txBody>
      </p:sp>
      <p:sp>
        <p:nvSpPr>
          <p:cNvPr id="4" name="Rectangle 6"/>
          <p:cNvSpPr>
            <a:spLocks noGrp="1" noChangeArrowheads="1"/>
          </p:cNvSpPr>
          <p:nvPr>
            <p:ph type="sldNum" sz="quarter" idx="12"/>
          </p:nvPr>
        </p:nvSpPr>
        <p:spPr>
          <a:ln/>
        </p:spPr>
        <p:txBody>
          <a:bodyPr/>
          <a:lstStyle>
            <a:lvl1pPr>
              <a:defRPr/>
            </a:lvl1pPr>
          </a:lstStyle>
          <a:p>
            <a:pPr>
              <a:defRPr/>
            </a:pPr>
            <a:fld id="{F8E62B3B-9927-44F0-97CB-1CFDE78F4872}" type="slidenum">
              <a:rPr lang="ru-RU"/>
              <a:pPr>
                <a:defRPr/>
              </a:pPr>
              <a:t>‹Nr.›</a:t>
            </a:fld>
            <a:endParaRPr lang="ru-RU"/>
          </a:p>
        </p:txBody>
      </p:sp>
    </p:spTree>
    <p:extLst>
      <p:ext uri="{BB962C8B-B14F-4D97-AF65-F5344CB8AC3E}">
        <p14:creationId xmlns:p14="http://schemas.microsoft.com/office/powerpoint/2010/main" val="1539930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91D27A03-30BA-4C83-AD8F-12FB413C3A1E}" type="datetime1">
              <a:rPr lang="ru-RU"/>
              <a:pPr>
                <a:defRPr/>
              </a:pPr>
              <a:t>11.10.2012</a:t>
            </a:fld>
            <a:endParaRPr lang="ru-RU"/>
          </a:p>
        </p:txBody>
      </p:sp>
      <p:sp>
        <p:nvSpPr>
          <p:cNvPr id="6" name="Rectangle 5"/>
          <p:cNvSpPr>
            <a:spLocks noGrp="1" noChangeArrowheads="1"/>
          </p:cNvSpPr>
          <p:nvPr>
            <p:ph type="ftr" sz="quarter" idx="11"/>
          </p:nvPr>
        </p:nvSpPr>
        <p:spPr>
          <a:ln/>
        </p:spPr>
        <p:txBody>
          <a:bodyPr/>
          <a:lstStyle>
            <a:lvl1pPr>
              <a:defRPr/>
            </a:lvl1pPr>
          </a:lstStyle>
          <a:p>
            <a:r>
              <a:rPr lang="ru-RU"/>
              <a:t>15th CEG-SAM meeting by PSI, Villigen, March 10-12, 2009</a:t>
            </a:r>
          </a:p>
        </p:txBody>
      </p:sp>
      <p:sp>
        <p:nvSpPr>
          <p:cNvPr id="7" name="Rectangle 6"/>
          <p:cNvSpPr>
            <a:spLocks noGrp="1" noChangeArrowheads="1"/>
          </p:cNvSpPr>
          <p:nvPr>
            <p:ph type="sldNum" sz="quarter" idx="12"/>
          </p:nvPr>
        </p:nvSpPr>
        <p:spPr>
          <a:ln/>
        </p:spPr>
        <p:txBody>
          <a:bodyPr/>
          <a:lstStyle>
            <a:lvl1pPr>
              <a:defRPr/>
            </a:lvl1pPr>
          </a:lstStyle>
          <a:p>
            <a:pPr>
              <a:defRPr/>
            </a:pPr>
            <a:fld id="{75B16FD9-EBC4-42FE-9939-27EE6758BDF3}" type="slidenum">
              <a:rPr lang="ru-RU"/>
              <a:pPr>
                <a:defRPr/>
              </a:pPr>
              <a:t>‹Nr.›</a:t>
            </a:fld>
            <a:endParaRPr lang="ru-RU"/>
          </a:p>
        </p:txBody>
      </p:sp>
    </p:spTree>
    <p:extLst>
      <p:ext uri="{BB962C8B-B14F-4D97-AF65-F5344CB8AC3E}">
        <p14:creationId xmlns:p14="http://schemas.microsoft.com/office/powerpoint/2010/main" val="454839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pPr>
              <a:defRPr/>
            </a:pPr>
            <a:fld id="{1EAFB296-E37E-4664-B8EE-197C97FB3A74}" type="datetime1">
              <a:rPr lang="ru-RU"/>
              <a:pPr>
                <a:defRPr/>
              </a:pPr>
              <a:t>11.10.2012</a:t>
            </a:fld>
            <a:endParaRPr lang="ru-RU"/>
          </a:p>
        </p:txBody>
      </p:sp>
      <p:sp>
        <p:nvSpPr>
          <p:cNvPr id="6" name="Rectangle 5"/>
          <p:cNvSpPr>
            <a:spLocks noGrp="1" noChangeArrowheads="1"/>
          </p:cNvSpPr>
          <p:nvPr>
            <p:ph type="ftr" sz="quarter" idx="11"/>
          </p:nvPr>
        </p:nvSpPr>
        <p:spPr>
          <a:ln/>
        </p:spPr>
        <p:txBody>
          <a:bodyPr/>
          <a:lstStyle>
            <a:lvl1pPr>
              <a:defRPr/>
            </a:lvl1pPr>
          </a:lstStyle>
          <a:p>
            <a:r>
              <a:rPr lang="ru-RU"/>
              <a:t>15th CEG-SAM meeting by PSI, Villigen, March 10-12, 2009</a:t>
            </a:r>
          </a:p>
        </p:txBody>
      </p:sp>
      <p:sp>
        <p:nvSpPr>
          <p:cNvPr id="7" name="Rectangle 6"/>
          <p:cNvSpPr>
            <a:spLocks noGrp="1" noChangeArrowheads="1"/>
          </p:cNvSpPr>
          <p:nvPr>
            <p:ph type="sldNum" sz="quarter" idx="12"/>
          </p:nvPr>
        </p:nvSpPr>
        <p:spPr>
          <a:ln/>
        </p:spPr>
        <p:txBody>
          <a:bodyPr/>
          <a:lstStyle>
            <a:lvl1pPr>
              <a:defRPr/>
            </a:lvl1pPr>
          </a:lstStyle>
          <a:p>
            <a:pPr>
              <a:defRPr/>
            </a:pPr>
            <a:fld id="{AFD3270F-8E03-4105-883B-7D58DA41288D}" type="slidenum">
              <a:rPr lang="ru-RU"/>
              <a:pPr>
                <a:defRPr/>
              </a:pPr>
              <a:t>‹Nr.›</a:t>
            </a:fld>
            <a:endParaRPr lang="ru-RU"/>
          </a:p>
        </p:txBody>
      </p:sp>
    </p:spTree>
    <p:extLst>
      <p:ext uri="{BB962C8B-B14F-4D97-AF65-F5344CB8AC3E}">
        <p14:creationId xmlns:p14="http://schemas.microsoft.com/office/powerpoint/2010/main" val="2252237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51203"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5120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latin typeface="Arial" charset="0"/>
              </a:defRPr>
            </a:lvl1pPr>
          </a:lstStyle>
          <a:p>
            <a:pPr>
              <a:defRPr/>
            </a:pPr>
            <a:fld id="{11337497-2E1B-4148-89B6-653F8CFDC42A}" type="datetime1">
              <a:rPr lang="ru-RU"/>
              <a:pPr>
                <a:defRPr/>
              </a:pPr>
              <a:t>11.10.2012</a:t>
            </a:fld>
            <a:endParaRPr lang="ru-RU"/>
          </a:p>
        </p:txBody>
      </p:sp>
      <p:sp>
        <p:nvSpPr>
          <p:cNvPr id="512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latin typeface="Arial" charset="0"/>
              </a:defRPr>
            </a:lvl1pPr>
          </a:lstStyle>
          <a:p>
            <a:r>
              <a:rPr lang="ru-RU"/>
              <a:t>15th CEG-SAM meeting by PSI, Villigen, March 10-12, 2009</a:t>
            </a:r>
          </a:p>
        </p:txBody>
      </p:sp>
      <p:sp>
        <p:nvSpPr>
          <p:cNvPr id="512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latin typeface="Arial" charset="0"/>
              </a:defRPr>
            </a:lvl1pPr>
          </a:lstStyle>
          <a:p>
            <a:pPr>
              <a:defRPr/>
            </a:pPr>
            <a:fld id="{74A38A86-370F-4151-84B7-4B7200A6F217}" type="slidenum">
              <a:rPr lang="ru-RU"/>
              <a:pPr>
                <a:defRPr/>
              </a:pPr>
              <a:t>‹Nr.›</a:t>
            </a:fld>
            <a:endParaRPr lang="ru-RU"/>
          </a:p>
        </p:txBody>
      </p:sp>
    </p:spTree>
  </p:cSld>
  <p:clrMap bg1="dk2" tx1="lt1" bg2="dk1" tx2="lt2" accent1="accent1" accent2="accent2" accent3="accent3" accent4="accent4" accent5="accent5" accent6="accent6" hlink="hlink" folHlink="folHlink"/>
  <p:sldLayoutIdLst>
    <p:sldLayoutId id="2147483692" r:id="rId1"/>
    <p:sldLayoutId id="2147483691" r:id="rId2"/>
    <p:sldLayoutId id="2147483690" r:id="rId3"/>
    <p:sldLayoutId id="2147483689" r:id="rId4"/>
    <p:sldLayoutId id="2147483688" r:id="rId5"/>
    <p:sldLayoutId id="2147483687" r:id="rId6"/>
    <p:sldLayoutId id="2147483686" r:id="rId7"/>
    <p:sldLayoutId id="2147483685" r:id="rId8"/>
    <p:sldLayoutId id="2147483684" r:id="rId9"/>
    <p:sldLayoutId id="2147483683" r:id="rId10"/>
    <p:sldLayoutId id="2147483682" r:id="rId11"/>
    <p:sldLayoutId id="2147483681" r:id="rId12"/>
  </p:sldLayoutIdLst>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ln/>
        </p:spPr>
        <p:txBody>
          <a:bodyPr/>
          <a:lstStyle/>
          <a:p>
            <a:pPr>
              <a:defRPr/>
            </a:pPr>
            <a:fld id="{B03863B0-9261-4798-9690-89037A4AE8D9}" type="slidenum">
              <a:rPr lang="ru-RU"/>
              <a:pPr>
                <a:defRPr/>
              </a:pPr>
              <a:t>1</a:t>
            </a:fld>
            <a:endParaRPr lang="ru-RU"/>
          </a:p>
        </p:txBody>
      </p:sp>
      <p:pic>
        <p:nvPicPr>
          <p:cNvPr id="4104" name="Picture 8" descr="P1000217-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49400"/>
            <a:ext cx="7235825" cy="530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5" name="Text Box 5"/>
          <p:cNvSpPr txBox="1">
            <a:spLocks noChangeArrowheads="1"/>
          </p:cNvSpPr>
          <p:nvPr/>
        </p:nvSpPr>
        <p:spPr bwMode="auto">
          <a:xfrm>
            <a:off x="0" y="0"/>
            <a:ext cx="8964613"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eaLnBrk="1" hangingPunct="1"/>
            <a:r>
              <a:rPr lang="en-US" sz="2800" b="1">
                <a:solidFill>
                  <a:srgbClr val="FFFF00"/>
                </a:solidFill>
              </a:rPr>
              <a:t>Status of  STCU Project # 4207  </a:t>
            </a:r>
          </a:p>
          <a:p>
            <a:pPr algn="ctr" eaLnBrk="1" hangingPunct="1"/>
            <a:r>
              <a:rPr lang="ru-RU" sz="2800" b="1">
                <a:solidFill>
                  <a:srgbClr val="FFFF00"/>
                </a:solidFill>
              </a:rPr>
              <a:t>«</a:t>
            </a:r>
            <a:r>
              <a:rPr lang="en-US" sz="2800" b="1">
                <a:solidFill>
                  <a:srgbClr val="FFFF00"/>
                </a:solidFill>
              </a:rPr>
              <a:t>Long-term prognosis of behavior of the fuel dust in Chernobyl Shelter</a:t>
            </a:r>
            <a:r>
              <a:rPr lang="ru-RU" sz="2800" b="1">
                <a:solidFill>
                  <a:srgbClr val="FFFF00"/>
                </a:solidFill>
              </a:rPr>
              <a:t>»</a:t>
            </a:r>
          </a:p>
        </p:txBody>
      </p:sp>
      <p:sp>
        <p:nvSpPr>
          <p:cNvPr id="4106" name="Text Box 6"/>
          <p:cNvSpPr txBox="1">
            <a:spLocks noChangeArrowheads="1"/>
          </p:cNvSpPr>
          <p:nvPr/>
        </p:nvSpPr>
        <p:spPr bwMode="auto">
          <a:xfrm>
            <a:off x="7451725" y="4868863"/>
            <a:ext cx="1908175"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en-GB" sz="1200" b="1">
                <a:solidFill>
                  <a:srgbClr val="993300"/>
                </a:solidFill>
                <a:latin typeface="Arial" charset="0"/>
              </a:rPr>
              <a:t>Presented by </a:t>
            </a:r>
          </a:p>
          <a:p>
            <a:pPr eaLnBrk="1" hangingPunct="1"/>
            <a:r>
              <a:rPr lang="en-GB" sz="1200" b="1">
                <a:solidFill>
                  <a:srgbClr val="993300"/>
                </a:solidFill>
                <a:latin typeface="Arial" charset="0"/>
              </a:rPr>
              <a:t>Viktor Krasnov</a:t>
            </a:r>
          </a:p>
          <a:p>
            <a:pPr eaLnBrk="1" hangingPunct="1"/>
            <a:endParaRPr lang="ru-RU" sz="1200" b="1">
              <a:solidFill>
                <a:srgbClr val="993300"/>
              </a:solidFill>
              <a:latin typeface="Arial" charset="0"/>
            </a:endParaRPr>
          </a:p>
        </p:txBody>
      </p:sp>
      <p:sp>
        <p:nvSpPr>
          <p:cNvPr id="4107" name="Rectangle 7"/>
          <p:cNvSpPr>
            <a:spLocks noChangeArrowheads="1"/>
          </p:cNvSpPr>
          <p:nvPr/>
        </p:nvSpPr>
        <p:spPr bwMode="auto">
          <a:xfrm>
            <a:off x="3276600" y="6430963"/>
            <a:ext cx="4427538"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endParaRPr lang="en-GB" sz="1200">
              <a:solidFill>
                <a:srgbClr val="993300"/>
              </a:solidFill>
            </a:endParaRPr>
          </a:p>
          <a:p>
            <a:r>
              <a:rPr lang="en-GB" sz="1000" b="1">
                <a:solidFill>
                  <a:srgbClr val="993300"/>
                </a:solidFill>
              </a:rPr>
              <a:t>16</a:t>
            </a:r>
            <a:r>
              <a:rPr lang="en-GB" sz="1000" b="1" baseline="30000">
                <a:solidFill>
                  <a:srgbClr val="993300"/>
                </a:solidFill>
              </a:rPr>
              <a:t>th</a:t>
            </a:r>
            <a:r>
              <a:rPr lang="en-GB" sz="1000" b="1">
                <a:solidFill>
                  <a:srgbClr val="993300"/>
                </a:solidFill>
              </a:rPr>
              <a:t> CEG-SAM meeting, Moscow, September 08-09, 2009</a:t>
            </a:r>
            <a:endParaRPr lang="ru-RU" sz="1000" b="1">
              <a:solidFill>
                <a:srgbClr val="9933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p>
            <a:pPr>
              <a:defRPr/>
            </a:pPr>
            <a:fld id="{32447E51-384C-484B-8242-35FEB709717E}" type="slidenum">
              <a:rPr lang="ru-RU"/>
              <a:pPr>
                <a:defRPr/>
              </a:pPr>
              <a:t>2</a:t>
            </a:fld>
            <a:endParaRPr lang="ru-RU"/>
          </a:p>
        </p:txBody>
      </p:sp>
      <p:sp>
        <p:nvSpPr>
          <p:cNvPr id="10242" name="Text Box 2"/>
          <p:cNvSpPr txBox="1">
            <a:spLocks noChangeArrowheads="1"/>
          </p:cNvSpPr>
          <p:nvPr/>
        </p:nvSpPr>
        <p:spPr bwMode="auto">
          <a:xfrm>
            <a:off x="395288" y="188913"/>
            <a:ext cx="8505825" cy="1987550"/>
          </a:xfrm>
          <a:prstGeom prst="rect">
            <a:avLst/>
          </a:prstGeom>
          <a:noFill/>
          <a:ln w="9525">
            <a:noFill/>
            <a:miter lim="800000"/>
            <a:headEnd/>
            <a:tailEnd/>
          </a:ln>
          <a:effectLst/>
        </p:spPr>
        <p:txBody>
          <a:bodyPr>
            <a:spAutoFit/>
          </a:bodyPr>
          <a:lstStyle>
            <a:lvl1pPr marL="342900" indent="-342900"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lnSpc>
                <a:spcPct val="80000"/>
              </a:lnSpc>
            </a:pPr>
            <a:r>
              <a:rPr lang="ru-RU" sz="2800" b="1">
                <a:solidFill>
                  <a:srgbClr val="0000FF"/>
                </a:solidFill>
                <a:effectLst>
                  <a:outerShdw blurRad="38100" dist="38100" dir="2700000" algn="tl">
                    <a:srgbClr val="000000"/>
                  </a:outerShdw>
                </a:effectLst>
                <a:latin typeface="Comic Sans MS" pitchFamily="66" charset="0"/>
              </a:rPr>
              <a:t>          </a:t>
            </a:r>
            <a:r>
              <a:rPr lang="hr-HR" sz="2400" b="1" u="sng">
                <a:latin typeface="Arial" charset="0"/>
              </a:rPr>
              <a:t>Participating Institutions</a:t>
            </a:r>
            <a:r>
              <a:rPr lang="ru-RU" sz="2400" b="1">
                <a:latin typeface="Arial" charset="0"/>
              </a:rPr>
              <a:t> </a:t>
            </a:r>
            <a:endParaRPr lang="en-US" sz="2400" b="1">
              <a:latin typeface="Arial" charset="0"/>
            </a:endParaRPr>
          </a:p>
          <a:p>
            <a:pPr eaLnBrk="1" hangingPunct="1">
              <a:lnSpc>
                <a:spcPct val="80000"/>
              </a:lnSpc>
            </a:pPr>
            <a:endParaRPr lang="ru-RU" sz="2400" b="1">
              <a:latin typeface="Arial" charset="0"/>
            </a:endParaRPr>
          </a:p>
          <a:p>
            <a:pPr eaLnBrk="1" hangingPunct="1">
              <a:lnSpc>
                <a:spcPct val="80000"/>
              </a:lnSpc>
              <a:buFont typeface="Wingdings" pitchFamily="2" charset="2"/>
              <a:buChar char="Ш"/>
            </a:pPr>
            <a:r>
              <a:rPr lang="hr-HR" b="1">
                <a:solidFill>
                  <a:srgbClr val="000000"/>
                </a:solidFill>
                <a:latin typeface="Arial" charset="0"/>
              </a:rPr>
              <a:t>Ukrainian Institute of Agricultural Radiology of National University </a:t>
            </a:r>
            <a:r>
              <a:rPr lang="en-US" b="1">
                <a:solidFill>
                  <a:srgbClr val="000000"/>
                </a:solidFill>
                <a:latin typeface="Arial" charset="0"/>
              </a:rPr>
              <a:t>of Life and Environmental Sciences of</a:t>
            </a:r>
            <a:r>
              <a:rPr lang="hr-HR" b="1">
                <a:solidFill>
                  <a:srgbClr val="000000"/>
                </a:solidFill>
                <a:latin typeface="Arial" charset="0"/>
              </a:rPr>
              <a:t> Ukraine</a:t>
            </a:r>
            <a:r>
              <a:rPr lang="en-US" b="1">
                <a:solidFill>
                  <a:srgbClr val="000000"/>
                </a:solidFill>
                <a:latin typeface="Arial" charset="0"/>
              </a:rPr>
              <a:t>.</a:t>
            </a:r>
          </a:p>
          <a:p>
            <a:pPr eaLnBrk="1" hangingPunct="1">
              <a:buFont typeface="Wingdings" pitchFamily="2" charset="2"/>
              <a:buNone/>
            </a:pPr>
            <a:endParaRPr lang="ru-RU" b="1">
              <a:latin typeface="Comic Sans MS" pitchFamily="66" charset="0"/>
            </a:endParaRPr>
          </a:p>
          <a:p>
            <a:pPr eaLnBrk="1" hangingPunct="1">
              <a:buFont typeface="Wingdings" pitchFamily="2" charset="2"/>
              <a:buChar char="Ш"/>
            </a:pPr>
            <a:r>
              <a:rPr lang="hr-HR" b="1">
                <a:solidFill>
                  <a:srgbClr val="000000"/>
                </a:solidFill>
                <a:latin typeface="Arial" charset="0"/>
              </a:rPr>
              <a:t>Institute of Safety Problems of Nuclear Power Plants </a:t>
            </a:r>
            <a:endParaRPr lang="ru-RU" b="1">
              <a:solidFill>
                <a:srgbClr val="000000"/>
              </a:solidFill>
              <a:latin typeface="Arial" charset="0"/>
            </a:endParaRPr>
          </a:p>
          <a:p>
            <a:pPr eaLnBrk="1" hangingPunct="1">
              <a:buFont typeface="Wingdings" pitchFamily="2" charset="2"/>
              <a:buNone/>
            </a:pPr>
            <a:r>
              <a:rPr lang="en-US" b="1">
                <a:solidFill>
                  <a:srgbClr val="000000"/>
                </a:solidFill>
                <a:latin typeface="Arial" charset="0"/>
              </a:rPr>
              <a:t>   </a:t>
            </a:r>
            <a:r>
              <a:rPr lang="hr-HR" b="1">
                <a:solidFill>
                  <a:srgbClr val="000000"/>
                </a:solidFill>
                <a:latin typeface="Arial" charset="0"/>
              </a:rPr>
              <a:t> of National Academy of Sciences of Ukraine</a:t>
            </a:r>
            <a:endParaRPr lang="ru-RU" b="1">
              <a:solidFill>
                <a:srgbClr val="000000"/>
              </a:solidFill>
              <a:latin typeface="Arial" charset="0"/>
            </a:endParaRPr>
          </a:p>
        </p:txBody>
      </p:sp>
      <p:graphicFrame>
        <p:nvGraphicFramePr>
          <p:cNvPr id="6213" name="Group 69"/>
          <p:cNvGraphicFramePr>
            <a:graphicFrameLocks noGrp="1"/>
          </p:cNvGraphicFramePr>
          <p:nvPr/>
        </p:nvGraphicFramePr>
        <p:xfrm>
          <a:off x="900113" y="2492375"/>
          <a:ext cx="7056437" cy="1439864"/>
        </p:xfrm>
        <a:graphic>
          <a:graphicData uri="http://schemas.openxmlformats.org/drawingml/2006/table">
            <a:tbl>
              <a:tblPr/>
              <a:tblGrid>
                <a:gridCol w="3529012"/>
                <a:gridCol w="3527425"/>
              </a:tblGrid>
              <a:tr h="287338">
                <a:tc>
                  <a:txBody>
                    <a:bodyPr/>
                    <a:lstStyle/>
                    <a:p>
                      <a:pPr marL="0" marR="0" lvl="0" indent="0" algn="l"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000099"/>
                          </a:solidFill>
                          <a:effectLst/>
                          <a:latin typeface="Arial" charset="0"/>
                        </a:rPr>
                        <a:t>Project duration</a:t>
                      </a:r>
                      <a:endParaRPr kumimoji="0" lang="ru-RU" sz="1600" b="1" i="0" u="none" strike="noStrike" cap="none" normalizeH="0" baseline="0" smtClean="0">
                        <a:ln>
                          <a:noFill/>
                        </a:ln>
                        <a:solidFill>
                          <a:srgbClr val="000099"/>
                        </a:solidFill>
                        <a:effectLst/>
                        <a:latin typeface="Arial"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000000"/>
                          </a:solidFill>
                          <a:effectLst/>
                          <a:latin typeface="Arial" charset="0"/>
                        </a:rPr>
                        <a:t>30 months</a:t>
                      </a:r>
                      <a:endParaRPr kumimoji="0" lang="ru-RU" sz="1600" b="1" i="0" u="none" strike="noStrike" cap="none" normalizeH="0" baseline="0" smtClean="0">
                        <a:ln>
                          <a:noFill/>
                        </a:ln>
                        <a:solidFill>
                          <a:srgbClr val="000000"/>
                        </a:solidFill>
                        <a:effectLst/>
                        <a:latin typeface="Arial"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r>
              <a:tr h="288925">
                <a:tc>
                  <a:txBody>
                    <a:bodyPr/>
                    <a:lstStyle/>
                    <a:p>
                      <a:pPr marL="0" marR="0" lvl="0" indent="0" algn="l"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000099"/>
                          </a:solidFill>
                          <a:effectLst/>
                          <a:latin typeface="Arial" charset="0"/>
                        </a:rPr>
                        <a:t>Participating personnel</a:t>
                      </a:r>
                      <a:endParaRPr kumimoji="0" lang="ru-RU" sz="1600" b="1" i="0" u="none" strike="noStrike" cap="none" normalizeH="0" baseline="0" smtClean="0">
                        <a:ln>
                          <a:noFill/>
                        </a:ln>
                        <a:solidFill>
                          <a:srgbClr val="000099"/>
                        </a:solidFill>
                        <a:effectLst/>
                        <a:latin typeface="Arial"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1</a:t>
                      </a:r>
                      <a:r>
                        <a:rPr kumimoji="0" lang="ru-RU" sz="1600" b="1" i="0" u="none" strike="noStrike" cap="none" normalizeH="0" baseline="0" smtClean="0">
                          <a:ln>
                            <a:noFill/>
                          </a:ln>
                          <a:solidFill>
                            <a:srgbClr val="000000"/>
                          </a:solidFill>
                          <a:effectLst/>
                          <a:latin typeface="Arial" charset="0"/>
                        </a:rPr>
                        <a:t>9</a:t>
                      </a:r>
                      <a:r>
                        <a:rPr kumimoji="0" lang="en-US" sz="1600" b="1" i="0" u="none" strike="noStrike" cap="none" normalizeH="0" baseline="0" smtClean="0">
                          <a:ln>
                            <a:noFill/>
                          </a:ln>
                          <a:solidFill>
                            <a:srgbClr val="000000"/>
                          </a:solidFill>
                          <a:effectLst/>
                          <a:latin typeface="Arial" charset="0"/>
                        </a:rPr>
                        <a:t>  (1</a:t>
                      </a:r>
                      <a:r>
                        <a:rPr kumimoji="0" lang="ru-RU" sz="1600" b="1" i="0" u="none" strike="noStrike" cap="none" normalizeH="0" baseline="0" smtClean="0">
                          <a:ln>
                            <a:noFill/>
                          </a:ln>
                          <a:solidFill>
                            <a:srgbClr val="000000"/>
                          </a:solidFill>
                          <a:effectLst/>
                          <a:latin typeface="Arial" charset="0"/>
                        </a:rPr>
                        <a:t>3</a:t>
                      </a:r>
                      <a:r>
                        <a:rPr kumimoji="0" lang="en-US" sz="1600" b="1" i="0" u="none" strike="noStrike" cap="none" normalizeH="0" baseline="0" smtClean="0">
                          <a:ln>
                            <a:noFill/>
                          </a:ln>
                          <a:solidFill>
                            <a:srgbClr val="000000"/>
                          </a:solidFill>
                          <a:effectLst/>
                          <a:latin typeface="Arial" charset="0"/>
                        </a:rPr>
                        <a:t> “weapon” scientists)</a:t>
                      </a:r>
                      <a:endParaRPr kumimoji="0" lang="ru-RU" sz="1600" b="1" i="0" u="none" strike="noStrike" cap="none" normalizeH="0" baseline="0" smtClean="0">
                        <a:ln>
                          <a:noFill/>
                        </a:ln>
                        <a:solidFill>
                          <a:srgbClr val="000000"/>
                        </a:solidFill>
                        <a:effectLst/>
                        <a:latin typeface="Arial"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r>
              <a:tr h="287338">
                <a:tc>
                  <a:txBody>
                    <a:bodyPr/>
                    <a:lstStyle/>
                    <a:p>
                      <a:pPr marL="0" marR="0" lvl="0" indent="0" algn="l"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000099"/>
                          </a:solidFill>
                          <a:effectLst/>
                          <a:latin typeface="Arial" charset="0"/>
                        </a:rPr>
                        <a:t>Funding</a:t>
                      </a:r>
                      <a:r>
                        <a:rPr kumimoji="0" lang="ru-RU" sz="1600" b="1" i="0" u="none" strike="noStrike" cap="none" normalizeH="0" baseline="0" smtClean="0">
                          <a:ln>
                            <a:noFill/>
                          </a:ln>
                          <a:solidFill>
                            <a:srgbClr val="000099"/>
                          </a:solidFill>
                          <a:effectLst/>
                          <a:latin typeface="Arial" charset="0"/>
                        </a:rPr>
                        <a:t> </a:t>
                      </a: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000000"/>
                          </a:solidFill>
                          <a:effectLst/>
                          <a:latin typeface="Arial" charset="0"/>
                        </a:rPr>
                        <a:t>3</a:t>
                      </a:r>
                      <a:r>
                        <a:rPr kumimoji="0" lang="ru-RU" sz="1600" b="1" i="0" u="none" strike="noStrike" cap="none" normalizeH="0" baseline="0" smtClean="0">
                          <a:ln>
                            <a:noFill/>
                          </a:ln>
                          <a:solidFill>
                            <a:srgbClr val="000000"/>
                          </a:solidFill>
                          <a:effectLst/>
                          <a:latin typeface="Arial" charset="0"/>
                        </a:rPr>
                        <a:t>00</a:t>
                      </a:r>
                      <a:r>
                        <a:rPr kumimoji="0" lang="en-US" sz="1600" b="1" i="0" u="none" strike="noStrike" cap="none" normalizeH="0" baseline="0" smtClean="0">
                          <a:ln>
                            <a:noFill/>
                          </a:ln>
                          <a:solidFill>
                            <a:srgbClr val="000000"/>
                          </a:solidFill>
                          <a:effectLst/>
                          <a:latin typeface="Arial" charset="0"/>
                        </a:rPr>
                        <a:t>,000 USD</a:t>
                      </a:r>
                      <a:endParaRPr kumimoji="0" lang="ru-RU" sz="1600" b="1" i="0" u="none" strike="noStrike" cap="none" normalizeH="0" baseline="0" smtClean="0">
                        <a:ln>
                          <a:noFill/>
                        </a:ln>
                        <a:solidFill>
                          <a:srgbClr val="000000"/>
                        </a:solidFill>
                        <a:effectLst/>
                        <a:latin typeface="Arial"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r>
              <a:tr h="288925">
                <a:tc>
                  <a:txBody>
                    <a:bodyPr/>
                    <a:lstStyle/>
                    <a:p>
                      <a:pPr marL="0" marR="0" lvl="0" indent="0" algn="l"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r>
                        <a:rPr kumimoji="0" lang="en-GB" sz="1600" b="1" i="0" u="none" strike="noStrike" cap="none" normalizeH="0" baseline="0" smtClean="0">
                          <a:ln>
                            <a:noFill/>
                          </a:ln>
                          <a:solidFill>
                            <a:srgbClr val="000099"/>
                          </a:solidFill>
                          <a:effectLst/>
                          <a:latin typeface="Arial" charset="0"/>
                        </a:rPr>
                        <a:t>Funding party</a:t>
                      </a:r>
                      <a:endParaRPr kumimoji="0" lang="ru-RU" sz="1600" b="1" i="0" u="none" strike="noStrike" cap="none" normalizeH="0" baseline="0" smtClean="0">
                        <a:ln>
                          <a:noFill/>
                        </a:ln>
                        <a:solidFill>
                          <a:srgbClr val="000099"/>
                        </a:solidFill>
                        <a:effectLst/>
                        <a:latin typeface="Arial"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0"/>
                        </a:spcBef>
                        <a:spcAft>
                          <a:spcPct val="0"/>
                        </a:spcAft>
                        <a:buClrTx/>
                        <a:buSzTx/>
                        <a:buFontTx/>
                        <a:buNone/>
                        <a:tabLst/>
                      </a:pPr>
                      <a:r>
                        <a:rPr kumimoji="0" lang="en-US" sz="1600" b="1" i="0" u="none" strike="noStrike" cap="none" normalizeH="0" baseline="0" smtClean="0">
                          <a:ln>
                            <a:noFill/>
                          </a:ln>
                          <a:solidFill>
                            <a:srgbClr val="000000"/>
                          </a:solidFill>
                          <a:effectLst/>
                          <a:latin typeface="Arial" charset="0"/>
                        </a:rPr>
                        <a:t>Canada</a:t>
                      </a:r>
                      <a:endParaRPr kumimoji="0" lang="ru-RU" sz="1600" b="1" i="0" u="none" strike="noStrike" cap="none" normalizeH="0" baseline="0" smtClean="0">
                        <a:ln>
                          <a:noFill/>
                        </a:ln>
                        <a:solidFill>
                          <a:srgbClr val="000000"/>
                        </a:solidFill>
                        <a:effectLst/>
                        <a:latin typeface="Arial"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r>
              <a:tr h="287338">
                <a:tc>
                  <a:txBody>
                    <a:bodyPr/>
                    <a:lstStyle/>
                    <a:p>
                      <a:pPr marL="0" marR="0" lvl="0" indent="0" algn="l"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r>
                        <a:rPr kumimoji="0" lang="en-GB" sz="1600" b="1" i="0" u="none" strike="noStrike" cap="none" normalizeH="0" baseline="0" smtClean="0">
                          <a:ln>
                            <a:noFill/>
                          </a:ln>
                          <a:solidFill>
                            <a:srgbClr val="000099"/>
                          </a:solidFill>
                          <a:effectLst/>
                          <a:latin typeface="Arial" charset="0"/>
                        </a:rPr>
                        <a:t>Project status</a:t>
                      </a:r>
                      <a:r>
                        <a:rPr kumimoji="0" lang="ru-RU" sz="1600" b="1" i="0" u="none" strike="noStrike" cap="none" normalizeH="0" baseline="0" smtClean="0">
                          <a:ln>
                            <a:noFill/>
                          </a:ln>
                          <a:solidFill>
                            <a:srgbClr val="000099"/>
                          </a:solidFill>
                          <a:effectLst/>
                          <a:latin typeface="Arial" charset="0"/>
                        </a:rPr>
                        <a:t> </a:t>
                      </a: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0"/>
                        </a:spcBef>
                        <a:spcAft>
                          <a:spcPct val="0"/>
                        </a:spcAft>
                        <a:buClrTx/>
                        <a:buSzTx/>
                        <a:buFontTx/>
                        <a:buNone/>
                        <a:tabLst/>
                      </a:pPr>
                      <a:r>
                        <a:rPr kumimoji="0" lang="en-US" sz="1600" b="1" i="0" u="none" strike="noStrike" cap="none" normalizeH="0" baseline="0" smtClean="0">
                          <a:ln>
                            <a:noFill/>
                          </a:ln>
                          <a:solidFill>
                            <a:srgbClr val="FF3300"/>
                          </a:solidFill>
                          <a:effectLst/>
                          <a:latin typeface="Arial" charset="0"/>
                        </a:rPr>
                        <a:t>Started (initial stage)</a:t>
                      </a:r>
                      <a:endParaRPr kumimoji="0" lang="ru-RU" sz="1600" b="1" i="0" u="none" strike="noStrike" cap="none" normalizeH="0" baseline="0" smtClean="0">
                        <a:ln>
                          <a:noFill/>
                        </a:ln>
                        <a:solidFill>
                          <a:srgbClr val="FF3300"/>
                        </a:solidFill>
                        <a:effectLst/>
                        <a:latin typeface="Arial"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r>
            </a:tbl>
          </a:graphicData>
        </a:graphic>
      </p:graphicFrame>
      <p:graphicFrame>
        <p:nvGraphicFramePr>
          <p:cNvPr id="6217" name="Group 73"/>
          <p:cNvGraphicFramePr>
            <a:graphicFrameLocks noGrp="1"/>
          </p:cNvGraphicFramePr>
          <p:nvPr/>
        </p:nvGraphicFramePr>
        <p:xfrm>
          <a:off x="900113" y="4724400"/>
          <a:ext cx="7056437" cy="1543114"/>
        </p:xfrm>
        <a:graphic>
          <a:graphicData uri="http://schemas.openxmlformats.org/drawingml/2006/table">
            <a:tbl>
              <a:tblPr/>
              <a:tblGrid>
                <a:gridCol w="2481262"/>
                <a:gridCol w="4575175"/>
              </a:tblGrid>
              <a:tr h="287338">
                <a:tc>
                  <a:txBody>
                    <a:bodyPr/>
                    <a:lstStyle/>
                    <a:p>
                      <a:pPr marL="0" marR="0" lvl="0" indent="0" algn="l"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000099"/>
                          </a:solidFill>
                          <a:effectLst/>
                          <a:latin typeface="Arial" charset="0"/>
                        </a:rPr>
                        <a:t>Krause   Matt</a:t>
                      </a:r>
                      <a:endParaRPr kumimoji="0" lang="ru-RU" sz="1600" b="1" i="0" u="none" strike="noStrike" cap="none" normalizeH="0" baseline="0" smtClean="0">
                        <a:ln>
                          <a:noFill/>
                        </a:ln>
                        <a:solidFill>
                          <a:srgbClr val="000099"/>
                        </a:solidFill>
                        <a:effectLst/>
                        <a:latin typeface="Arial"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000000"/>
                          </a:solidFill>
                          <a:effectLst/>
                          <a:latin typeface="Arial" charset="0"/>
                        </a:rPr>
                        <a:t>Canada</a:t>
                      </a:r>
                      <a:r>
                        <a:rPr kumimoji="0" lang="ru-RU" sz="1600" b="1" i="0" u="none" strike="noStrike" cap="none" normalizeH="0" baseline="0" smtClean="0">
                          <a:ln>
                            <a:noFill/>
                          </a:ln>
                          <a:solidFill>
                            <a:srgbClr val="000000"/>
                          </a:solidFill>
                          <a:effectLst/>
                          <a:latin typeface="Arial" charset="0"/>
                        </a:rPr>
                        <a:t>, </a:t>
                      </a:r>
                      <a:r>
                        <a:rPr kumimoji="0" lang="en-US" sz="1600" b="1" i="0" u="none" strike="noStrike" cap="none" normalizeH="0" baseline="0" smtClean="0">
                          <a:ln>
                            <a:noFill/>
                          </a:ln>
                          <a:solidFill>
                            <a:srgbClr val="000000"/>
                          </a:solidFill>
                          <a:effectLst/>
                          <a:latin typeface="Arial" charset="0"/>
                        </a:rPr>
                        <a:t>  Thermalhydraulics   Branch,      AECL Chalk River Laboratories</a:t>
                      </a:r>
                      <a:endParaRPr kumimoji="0" lang="ru-RU" sz="1600" b="1" i="0" u="none" strike="noStrike" cap="none" normalizeH="0" baseline="0" smtClean="0">
                        <a:ln>
                          <a:noFill/>
                        </a:ln>
                        <a:solidFill>
                          <a:srgbClr val="000000"/>
                        </a:solidFill>
                        <a:effectLst/>
                        <a:latin typeface="Arial"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r>
              <a:tr h="288925">
                <a:tc>
                  <a:txBody>
                    <a:bodyPr/>
                    <a:lstStyle/>
                    <a:p>
                      <a:pPr marL="0" marR="0" lvl="0" indent="0" algn="l"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000099"/>
                          </a:solidFill>
                          <a:effectLst/>
                          <a:latin typeface="Arial" charset="0"/>
                        </a:rPr>
                        <a:t>Bottomley  Paul</a:t>
                      </a:r>
                      <a:endParaRPr kumimoji="0" lang="ru-RU" sz="1600" b="1" i="0" u="none" strike="noStrike" cap="none" normalizeH="0" baseline="0" smtClean="0">
                        <a:ln>
                          <a:noFill/>
                        </a:ln>
                        <a:solidFill>
                          <a:srgbClr val="000099"/>
                        </a:solidFill>
                        <a:effectLst/>
                        <a:latin typeface="Arial"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just" defTabSz="914400" rtl="0" eaLnBrk="0" fontAlgn="base" latinLnBrk="0" hangingPunct="0">
                        <a:lnSpc>
                          <a:spcPct val="80000"/>
                        </a:lnSpc>
                        <a:spcBef>
                          <a:spcPct val="20000"/>
                        </a:spcBef>
                        <a:spcAft>
                          <a:spcPct val="0"/>
                        </a:spcAft>
                        <a:buClr>
                          <a:schemeClr val="hlink"/>
                        </a:buClr>
                        <a:buSzPct val="65000"/>
                        <a:buFont typeface="Wingdings" pitchFamily="2" charset="2"/>
                        <a:buNone/>
                        <a:tabLst/>
                      </a:pPr>
                      <a:r>
                        <a:rPr kumimoji="0" lang="en-US" sz="1600" b="1" i="0" u="none" strike="noStrike" cap="none" normalizeH="0" baseline="0" smtClean="0">
                          <a:ln>
                            <a:noFill/>
                          </a:ln>
                          <a:solidFill>
                            <a:srgbClr val="000000"/>
                          </a:solidFill>
                          <a:effectLst/>
                          <a:latin typeface="Arial" charset="0"/>
                        </a:rPr>
                        <a:t>Germany,  </a:t>
                      </a:r>
                      <a:r>
                        <a:rPr kumimoji="0" lang="hr-HR" sz="1600" b="1" i="0" u="none" strike="noStrike" cap="none" normalizeH="0" baseline="0" smtClean="0">
                          <a:ln>
                            <a:noFill/>
                          </a:ln>
                          <a:solidFill>
                            <a:srgbClr val="000000"/>
                          </a:solidFill>
                          <a:effectLst/>
                          <a:latin typeface="Arial" charset="0"/>
                        </a:rPr>
                        <a:t>European Commission,</a:t>
                      </a:r>
                      <a:r>
                        <a:rPr kumimoji="0" lang="en-US" sz="1600" b="1" i="0" u="none" strike="noStrike" cap="none" normalizeH="0" baseline="0" smtClean="0">
                          <a:ln>
                            <a:noFill/>
                          </a:ln>
                          <a:solidFill>
                            <a:srgbClr val="000000"/>
                          </a:solidFill>
                          <a:effectLst/>
                          <a:latin typeface="Arial" charset="0"/>
                        </a:rPr>
                        <a:t> </a:t>
                      </a:r>
                      <a:r>
                        <a:rPr kumimoji="0" lang="hr-HR" sz="1600" b="1" i="0" u="none" strike="noStrike" cap="none" normalizeH="0" baseline="0" smtClean="0">
                          <a:ln>
                            <a:noFill/>
                          </a:ln>
                          <a:solidFill>
                            <a:srgbClr val="000000"/>
                          </a:solidFill>
                          <a:effectLst/>
                          <a:latin typeface="Arial" charset="0"/>
                        </a:rPr>
                        <a:t>DG </a:t>
                      </a:r>
                      <a:r>
                        <a:rPr kumimoji="0" lang="en-US" sz="1600" b="1" i="0" u="none" strike="noStrike" cap="none" normalizeH="0" baseline="0" smtClean="0">
                          <a:ln>
                            <a:noFill/>
                          </a:ln>
                          <a:solidFill>
                            <a:srgbClr val="000000"/>
                          </a:solidFill>
                          <a:effectLst/>
                          <a:latin typeface="Arial" charset="0"/>
                        </a:rPr>
                        <a:t>  </a:t>
                      </a:r>
                      <a:r>
                        <a:rPr kumimoji="0" lang="hr-HR" sz="1600" b="1" i="0" u="none" strike="noStrike" cap="none" normalizeH="0" baseline="0" smtClean="0">
                          <a:ln>
                            <a:noFill/>
                          </a:ln>
                          <a:solidFill>
                            <a:srgbClr val="000000"/>
                          </a:solidFill>
                          <a:effectLst/>
                          <a:latin typeface="Arial" charset="0"/>
                        </a:rPr>
                        <a:t>Joint </a:t>
                      </a:r>
                      <a:endParaRPr kumimoji="0" lang="en-US" sz="1600" b="1" i="0" u="none" strike="noStrike" cap="none" normalizeH="0" baseline="0" smtClean="0">
                        <a:ln>
                          <a:noFill/>
                        </a:ln>
                        <a:solidFill>
                          <a:srgbClr val="000000"/>
                        </a:solidFill>
                        <a:effectLst/>
                        <a:latin typeface="Arial" charset="0"/>
                      </a:endParaRPr>
                    </a:p>
                    <a:p>
                      <a:pPr marL="0" marR="0" lvl="0" indent="0" algn="just" defTabSz="914400" rtl="0" eaLnBrk="0" fontAlgn="base" latinLnBrk="0" hangingPunct="0">
                        <a:lnSpc>
                          <a:spcPct val="80000"/>
                        </a:lnSpc>
                        <a:spcBef>
                          <a:spcPct val="20000"/>
                        </a:spcBef>
                        <a:spcAft>
                          <a:spcPct val="0"/>
                        </a:spcAft>
                        <a:buClr>
                          <a:schemeClr val="hlink"/>
                        </a:buClr>
                        <a:buSzPct val="65000"/>
                        <a:buFont typeface="Wingdings" pitchFamily="2" charset="2"/>
                        <a:buNone/>
                        <a:tabLst/>
                      </a:pPr>
                      <a:r>
                        <a:rPr kumimoji="0" lang="hr-HR" sz="1600" b="1" i="0" u="none" strike="noStrike" cap="none" normalizeH="0" baseline="0" smtClean="0">
                          <a:ln>
                            <a:noFill/>
                          </a:ln>
                          <a:solidFill>
                            <a:srgbClr val="000000"/>
                          </a:solidFill>
                          <a:effectLst/>
                          <a:latin typeface="Arial" charset="0"/>
                        </a:rPr>
                        <a:t>Research</a:t>
                      </a:r>
                      <a:r>
                        <a:rPr kumimoji="0" lang="en-US" sz="1600" b="1" i="0" u="none" strike="noStrike" cap="none" normalizeH="0" baseline="0" smtClean="0">
                          <a:ln>
                            <a:noFill/>
                          </a:ln>
                          <a:solidFill>
                            <a:srgbClr val="000000"/>
                          </a:solidFill>
                          <a:effectLst/>
                          <a:latin typeface="Arial" charset="0"/>
                        </a:rPr>
                        <a:t> </a:t>
                      </a:r>
                      <a:r>
                        <a:rPr kumimoji="0" lang="hr-HR" sz="1600" b="1" i="0" u="none" strike="noStrike" cap="none" normalizeH="0" baseline="0" smtClean="0">
                          <a:ln>
                            <a:noFill/>
                          </a:ln>
                          <a:solidFill>
                            <a:srgbClr val="000000"/>
                          </a:solidFill>
                          <a:effectLst/>
                          <a:latin typeface="Arial" charset="0"/>
                        </a:rPr>
                        <a:t>Centre,</a:t>
                      </a:r>
                      <a:r>
                        <a:rPr kumimoji="0" lang="en-US" sz="1600" b="1" i="0" u="none" strike="noStrike" cap="none" normalizeH="0" baseline="0" smtClean="0">
                          <a:ln>
                            <a:noFill/>
                          </a:ln>
                          <a:solidFill>
                            <a:srgbClr val="000000"/>
                          </a:solidFill>
                          <a:effectLst/>
                          <a:latin typeface="Arial" charset="0"/>
                        </a:rPr>
                        <a:t> </a:t>
                      </a:r>
                      <a:r>
                        <a:rPr kumimoji="0" lang="hr-HR" sz="1600" b="1" i="0" u="none" strike="noStrike" cap="none" normalizeH="0" baseline="0" smtClean="0">
                          <a:ln>
                            <a:noFill/>
                          </a:ln>
                          <a:solidFill>
                            <a:srgbClr val="000000"/>
                          </a:solidFill>
                          <a:effectLst/>
                          <a:latin typeface="Arial" charset="0"/>
                        </a:rPr>
                        <a:t>Institute</a:t>
                      </a:r>
                      <a:r>
                        <a:rPr kumimoji="0" lang="en-US" sz="1600" b="1" i="0" u="none" strike="noStrike" cap="none" normalizeH="0" baseline="0" smtClean="0">
                          <a:ln>
                            <a:noFill/>
                          </a:ln>
                          <a:solidFill>
                            <a:srgbClr val="000000"/>
                          </a:solidFill>
                          <a:effectLst/>
                          <a:latin typeface="Arial" charset="0"/>
                        </a:rPr>
                        <a:t> </a:t>
                      </a:r>
                      <a:r>
                        <a:rPr kumimoji="0" lang="hr-HR" sz="1600" b="1" i="0" u="none" strike="noStrike" cap="none" normalizeH="0" baseline="0" smtClean="0">
                          <a:ln>
                            <a:noFill/>
                          </a:ln>
                          <a:solidFill>
                            <a:srgbClr val="000000"/>
                          </a:solidFill>
                          <a:effectLst/>
                          <a:latin typeface="Arial" charset="0"/>
                        </a:rPr>
                        <a:t> for</a:t>
                      </a:r>
                      <a:r>
                        <a:rPr kumimoji="0" lang="en-US" sz="1600" b="1" i="0" u="none" strike="noStrike" cap="none" normalizeH="0" baseline="0" smtClean="0">
                          <a:ln>
                            <a:noFill/>
                          </a:ln>
                          <a:solidFill>
                            <a:srgbClr val="000000"/>
                          </a:solidFill>
                          <a:effectLst/>
                          <a:latin typeface="Arial" charset="0"/>
                        </a:rPr>
                        <a:t> </a:t>
                      </a:r>
                      <a:r>
                        <a:rPr kumimoji="0" lang="hr-HR" sz="1600" b="1" i="0" u="none" strike="noStrike" cap="none" normalizeH="0" baseline="0" smtClean="0">
                          <a:ln>
                            <a:noFill/>
                          </a:ln>
                          <a:solidFill>
                            <a:srgbClr val="000000"/>
                          </a:solidFill>
                          <a:effectLst/>
                          <a:latin typeface="Arial" charset="0"/>
                        </a:rPr>
                        <a:t> Transuranium </a:t>
                      </a:r>
                      <a:endParaRPr kumimoji="0" lang="en-US" sz="1600" b="1" i="0" u="none" strike="noStrike" cap="none" normalizeH="0" baseline="0" smtClean="0">
                        <a:ln>
                          <a:noFill/>
                        </a:ln>
                        <a:solidFill>
                          <a:srgbClr val="000000"/>
                        </a:solidFill>
                        <a:effectLst/>
                        <a:latin typeface="Arial" charset="0"/>
                      </a:endParaRPr>
                    </a:p>
                    <a:p>
                      <a:pPr marL="0" marR="0" lvl="0" indent="0" algn="just" defTabSz="914400" rtl="0" eaLnBrk="0" fontAlgn="base" latinLnBrk="0" hangingPunct="0">
                        <a:lnSpc>
                          <a:spcPct val="80000"/>
                        </a:lnSpc>
                        <a:spcBef>
                          <a:spcPct val="20000"/>
                        </a:spcBef>
                        <a:spcAft>
                          <a:spcPct val="0"/>
                        </a:spcAft>
                        <a:buClr>
                          <a:schemeClr val="hlink"/>
                        </a:buClr>
                        <a:buSzPct val="65000"/>
                        <a:buFont typeface="Wingdings" pitchFamily="2" charset="2"/>
                        <a:buNone/>
                        <a:tabLst/>
                      </a:pPr>
                      <a:r>
                        <a:rPr kumimoji="0" lang="hr-HR" sz="1600" b="1" i="0" u="none" strike="noStrike" cap="none" normalizeH="0" baseline="0" smtClean="0">
                          <a:ln>
                            <a:noFill/>
                          </a:ln>
                          <a:solidFill>
                            <a:srgbClr val="000000"/>
                          </a:solidFill>
                          <a:effectLst/>
                          <a:latin typeface="Arial" charset="0"/>
                        </a:rPr>
                        <a:t>Elements (ITU</a:t>
                      </a:r>
                      <a:r>
                        <a:rPr kumimoji="0" lang="en-US" sz="1600" b="1" i="0" u="none" strike="noStrike" cap="none" normalizeH="0" baseline="0" smtClean="0">
                          <a:ln>
                            <a:noFill/>
                          </a:ln>
                          <a:solidFill>
                            <a:srgbClr val="000000"/>
                          </a:solidFill>
                          <a:effectLst/>
                          <a:latin typeface="Arial" charset="0"/>
                        </a:rPr>
                        <a:t>)</a:t>
                      </a:r>
                      <a:endParaRPr kumimoji="0" lang="ru-RU" sz="1600" b="1" i="0" u="none" strike="noStrike" cap="none" normalizeH="0" baseline="0" smtClean="0">
                        <a:ln>
                          <a:noFill/>
                        </a:ln>
                        <a:solidFill>
                          <a:srgbClr val="000000"/>
                        </a:solidFill>
                        <a:effectLst/>
                        <a:latin typeface="Arial"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r>
              <a:tr h="287338">
                <a:tc>
                  <a:txBody>
                    <a:bodyPr/>
                    <a:lstStyle/>
                    <a:p>
                      <a:pPr marL="0" marR="0" lvl="0" indent="0" algn="l"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r>
                        <a:rPr kumimoji="0" lang="hr-HR" sz="1600" b="1" i="0" u="none" strike="noStrike" cap="none" normalizeH="0" baseline="0" smtClean="0">
                          <a:ln>
                            <a:noFill/>
                          </a:ln>
                          <a:solidFill>
                            <a:srgbClr val="000099"/>
                          </a:solidFill>
                          <a:effectLst/>
                          <a:latin typeface="Arial" charset="0"/>
                        </a:rPr>
                        <a:t>Journeau </a:t>
                      </a:r>
                      <a:r>
                        <a:rPr kumimoji="0" lang="en-US" sz="1600" b="1" i="0" u="none" strike="noStrike" cap="none" normalizeH="0" baseline="0" smtClean="0">
                          <a:ln>
                            <a:noFill/>
                          </a:ln>
                          <a:solidFill>
                            <a:srgbClr val="000099"/>
                          </a:solidFill>
                          <a:effectLst/>
                          <a:latin typeface="Arial" charset="0"/>
                        </a:rPr>
                        <a:t> </a:t>
                      </a:r>
                      <a:r>
                        <a:rPr kumimoji="0" lang="hr-HR" sz="1600" b="1" i="0" u="none" strike="noStrike" cap="none" normalizeH="0" baseline="0" smtClean="0">
                          <a:ln>
                            <a:noFill/>
                          </a:ln>
                          <a:solidFill>
                            <a:srgbClr val="000099"/>
                          </a:solidFill>
                          <a:effectLst/>
                          <a:latin typeface="Arial" charset="0"/>
                        </a:rPr>
                        <a:t>Christophe</a:t>
                      </a:r>
                      <a:endParaRPr kumimoji="0" lang="ru-RU" sz="1600" b="1" i="0" u="none" strike="noStrike" cap="none" normalizeH="0" baseline="0" smtClean="0">
                        <a:ln>
                          <a:noFill/>
                        </a:ln>
                        <a:solidFill>
                          <a:srgbClr val="000099"/>
                        </a:solidFill>
                        <a:effectLst/>
                        <a:latin typeface="Arial"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r>
                        <a:rPr kumimoji="0" lang="hr-HR" sz="1600" b="1" i="0" u="none" strike="noStrike" cap="none" normalizeH="0" baseline="0" smtClean="0">
                          <a:ln>
                            <a:noFill/>
                          </a:ln>
                          <a:solidFill>
                            <a:srgbClr val="000000"/>
                          </a:solidFill>
                          <a:effectLst/>
                          <a:latin typeface="Arial" charset="0"/>
                        </a:rPr>
                        <a:t>France</a:t>
                      </a:r>
                      <a:r>
                        <a:rPr kumimoji="0" lang="en-US" sz="1600" b="1" i="0" u="none" strike="noStrike" cap="none" normalizeH="0" baseline="0" smtClean="0">
                          <a:ln>
                            <a:noFill/>
                          </a:ln>
                          <a:solidFill>
                            <a:srgbClr val="000000"/>
                          </a:solidFill>
                          <a:effectLst/>
                          <a:latin typeface="Arial" charset="0"/>
                        </a:rPr>
                        <a:t>,   </a:t>
                      </a:r>
                      <a:r>
                        <a:rPr kumimoji="0" lang="hr-HR" sz="1600" b="1" i="0" u="none" strike="noStrike" cap="none" normalizeH="0" baseline="0" smtClean="0">
                          <a:ln>
                            <a:noFill/>
                          </a:ln>
                          <a:solidFill>
                            <a:srgbClr val="000000"/>
                          </a:solidFill>
                          <a:effectLst/>
                          <a:latin typeface="Arial" charset="0"/>
                        </a:rPr>
                        <a:t>CEA</a:t>
                      </a:r>
                      <a:endParaRPr kumimoji="0" lang="ru-RU" sz="1600" b="1" i="0" u="none" strike="noStrike" cap="none" normalizeH="0" baseline="0" smtClean="0">
                        <a:ln>
                          <a:noFill/>
                        </a:ln>
                        <a:solidFill>
                          <a:srgbClr val="000000"/>
                        </a:solidFill>
                        <a:effectLst/>
                        <a:latin typeface="Arial"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r>
            </a:tbl>
          </a:graphicData>
        </a:graphic>
      </p:graphicFrame>
      <p:sp>
        <p:nvSpPr>
          <p:cNvPr id="6205" name="Text Box 61"/>
          <p:cNvSpPr txBox="1">
            <a:spLocks noChangeArrowheads="1"/>
          </p:cNvSpPr>
          <p:nvPr/>
        </p:nvSpPr>
        <p:spPr bwMode="auto">
          <a:xfrm>
            <a:off x="2411413" y="4221163"/>
            <a:ext cx="2012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u="sng">
                <a:solidFill>
                  <a:srgbClr val="000099"/>
                </a:solidFill>
                <a:latin typeface="Arial" charset="0"/>
              </a:rPr>
              <a:t>Foreign Partners</a:t>
            </a:r>
            <a:endParaRPr lang="ru-RU" b="1" u="sng">
              <a:solidFill>
                <a:srgbClr val="000099"/>
              </a:solidFill>
              <a:latin typeface="Arial" charset="0"/>
            </a:endParaRPr>
          </a:p>
        </p:txBody>
      </p:sp>
      <p:sp>
        <p:nvSpPr>
          <p:cNvPr id="6214" name="Rectangle 7"/>
          <p:cNvSpPr>
            <a:spLocks noChangeArrowheads="1"/>
          </p:cNvSpPr>
          <p:nvPr/>
        </p:nvSpPr>
        <p:spPr bwMode="auto">
          <a:xfrm>
            <a:off x="0" y="6446838"/>
            <a:ext cx="3635375"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endParaRPr lang="en-GB" sz="1200">
              <a:solidFill>
                <a:srgbClr val="993300"/>
              </a:solidFill>
            </a:endParaRPr>
          </a:p>
          <a:p>
            <a:r>
              <a:rPr lang="en-GB" sz="900" b="1"/>
              <a:t>16</a:t>
            </a:r>
            <a:r>
              <a:rPr lang="en-GB" sz="900" b="1" baseline="30000"/>
              <a:t>th</a:t>
            </a:r>
            <a:r>
              <a:rPr lang="en-GB" sz="900" b="1"/>
              <a:t> CEG-SAM meeting, Moscow, September 08-09, 2009</a:t>
            </a:r>
            <a:endParaRPr lang="ru-RU" sz="900" b="1"/>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ln/>
        </p:spPr>
        <p:txBody>
          <a:bodyPr/>
          <a:lstStyle/>
          <a:p>
            <a:pPr>
              <a:defRPr/>
            </a:pPr>
            <a:fld id="{D77A20CB-C16F-4720-ADDA-C12278DAE323}" type="slidenum">
              <a:rPr lang="ru-RU"/>
              <a:pPr>
                <a:defRPr/>
              </a:pPr>
              <a:t>3</a:t>
            </a:fld>
            <a:endParaRPr lang="ru-RU"/>
          </a:p>
        </p:txBody>
      </p:sp>
      <p:sp>
        <p:nvSpPr>
          <p:cNvPr id="8194" name="Text Box 6"/>
          <p:cNvSpPr txBox="1">
            <a:spLocks noChangeArrowheads="1"/>
          </p:cNvSpPr>
          <p:nvPr/>
        </p:nvSpPr>
        <p:spPr bwMode="auto">
          <a:xfrm>
            <a:off x="2916238" y="333375"/>
            <a:ext cx="24352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en-US" sz="2400" b="1">
                <a:latin typeface="Arial" charset="0"/>
              </a:rPr>
              <a:t>The project aim</a:t>
            </a:r>
            <a:endParaRPr lang="ru-RU" sz="2400" b="1">
              <a:latin typeface="Arial" charset="0"/>
            </a:endParaRPr>
          </a:p>
        </p:txBody>
      </p:sp>
      <p:sp>
        <p:nvSpPr>
          <p:cNvPr id="8195" name="Text Box 7"/>
          <p:cNvSpPr txBox="1">
            <a:spLocks noChangeArrowheads="1"/>
          </p:cNvSpPr>
          <p:nvPr/>
        </p:nvSpPr>
        <p:spPr bwMode="auto">
          <a:xfrm>
            <a:off x="179388" y="1076325"/>
            <a:ext cx="8713787" cy="262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just" eaLnBrk="1" hangingPunct="1">
              <a:lnSpc>
                <a:spcPct val="120000"/>
              </a:lnSpc>
            </a:pPr>
            <a:r>
              <a:rPr lang="en-GB" b="1">
                <a:solidFill>
                  <a:srgbClr val="000000"/>
                </a:solidFill>
                <a:latin typeface="Arial" charset="0"/>
              </a:rPr>
              <a:t>The main aim of the project is to create a </a:t>
            </a:r>
            <a:r>
              <a:rPr lang="en-US" b="1">
                <a:solidFill>
                  <a:srgbClr val="000000"/>
                </a:solidFill>
                <a:latin typeface="Arial" charset="0"/>
              </a:rPr>
              <a:t>prognosis</a:t>
            </a:r>
            <a:r>
              <a:rPr lang="en-GB" b="1">
                <a:solidFill>
                  <a:srgbClr val="000000"/>
                </a:solidFill>
                <a:latin typeface="Arial" charset="0"/>
              </a:rPr>
              <a:t> of the long-term (50-100 years) behaviour of the radioactive dust in Shelter. It will describe both transformation of the existing fuel dust and the processes of the dust formation from the main types of FCM under the current &amp; future Shelter conditions.</a:t>
            </a:r>
            <a:endParaRPr lang="en-US" b="1">
              <a:solidFill>
                <a:srgbClr val="000000"/>
              </a:solidFill>
              <a:latin typeface="Arial" charset="0"/>
            </a:endParaRPr>
          </a:p>
          <a:p>
            <a:pPr eaLnBrk="1" hangingPunct="1">
              <a:lnSpc>
                <a:spcPct val="120000"/>
              </a:lnSpc>
            </a:pPr>
            <a:endParaRPr lang="en-US" b="1">
              <a:solidFill>
                <a:srgbClr val="000000"/>
              </a:solidFill>
              <a:latin typeface="Arial" charset="0"/>
            </a:endParaRPr>
          </a:p>
          <a:p>
            <a:pPr eaLnBrk="1" hangingPunct="1"/>
            <a:endParaRPr lang="en-US" b="1"/>
          </a:p>
          <a:p>
            <a:pPr eaLnBrk="1" hangingPunct="1"/>
            <a:endParaRPr lang="ru-RU" b="1"/>
          </a:p>
        </p:txBody>
      </p:sp>
      <p:graphicFrame>
        <p:nvGraphicFramePr>
          <p:cNvPr id="8264" name="Group 72"/>
          <p:cNvGraphicFramePr>
            <a:graphicFrameLocks noGrp="1"/>
          </p:cNvGraphicFramePr>
          <p:nvPr/>
        </p:nvGraphicFramePr>
        <p:xfrm>
          <a:off x="179388" y="2852738"/>
          <a:ext cx="8713787" cy="3612833"/>
        </p:xfrm>
        <a:graphic>
          <a:graphicData uri="http://schemas.openxmlformats.org/drawingml/2006/table">
            <a:tbl>
              <a:tblPr/>
              <a:tblGrid>
                <a:gridCol w="871537"/>
                <a:gridCol w="869950"/>
                <a:gridCol w="871538"/>
                <a:gridCol w="869950"/>
                <a:gridCol w="876300"/>
                <a:gridCol w="871537"/>
                <a:gridCol w="869950"/>
                <a:gridCol w="871538"/>
                <a:gridCol w="869950"/>
                <a:gridCol w="871537"/>
              </a:tblGrid>
              <a:tr h="303213">
                <a:tc gridSpan="4">
                  <a:txBody>
                    <a:bodyPr/>
                    <a:lstStyle/>
                    <a:p>
                      <a:pPr marL="0" marR="0" lvl="0" indent="0" algn="ctr"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000000"/>
                          </a:solidFill>
                          <a:effectLst/>
                          <a:latin typeface="Arial" charset="0"/>
                        </a:rPr>
                        <a:t>Year 1</a:t>
                      </a:r>
                      <a:endParaRPr kumimoji="0" lang="ru-RU" sz="1600" b="1" i="0" u="none" strike="noStrike" cap="none" normalizeH="0" baseline="0" smtClean="0">
                        <a:ln>
                          <a:noFill/>
                        </a:ln>
                        <a:solidFill>
                          <a:srgbClr val="000000"/>
                        </a:solidFill>
                        <a:effectLst/>
                        <a:latin typeface="Arial"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hMerge="1">
                  <a:txBody>
                    <a:bodyPr/>
                    <a:lstStyle/>
                    <a:p>
                      <a:endParaRPr lang="de-DE"/>
                    </a:p>
                  </a:txBody>
                  <a:tcPr/>
                </a:tc>
                <a:tc hMerge="1">
                  <a:txBody>
                    <a:bodyPr/>
                    <a:lstStyle/>
                    <a:p>
                      <a:endParaRPr lang="de-DE"/>
                    </a:p>
                  </a:txBody>
                  <a:tcPr/>
                </a:tc>
                <a:tc hMerge="1">
                  <a:txBody>
                    <a:bodyPr/>
                    <a:lstStyle/>
                    <a:p>
                      <a:endParaRPr lang="de-DE"/>
                    </a:p>
                  </a:txBody>
                  <a:tcPr/>
                </a:tc>
                <a:tc gridSpan="4">
                  <a:txBody>
                    <a:bodyPr/>
                    <a:lstStyle/>
                    <a:p>
                      <a:pPr marL="0" marR="0" lvl="0" indent="0" algn="ctr"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000000"/>
                          </a:solidFill>
                          <a:effectLst/>
                          <a:latin typeface="Arial" charset="0"/>
                        </a:rPr>
                        <a:t>Year 2</a:t>
                      </a:r>
                      <a:endParaRPr kumimoji="0" lang="ru-RU" sz="1600" b="1" i="0" u="none" strike="noStrike" cap="none" normalizeH="0" baseline="0" smtClean="0">
                        <a:ln>
                          <a:noFill/>
                        </a:ln>
                        <a:solidFill>
                          <a:srgbClr val="000000"/>
                        </a:solidFill>
                        <a:effectLst/>
                        <a:latin typeface="Arial"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hMerge="1">
                  <a:txBody>
                    <a:bodyPr/>
                    <a:lstStyle/>
                    <a:p>
                      <a:endParaRPr lang="de-DE"/>
                    </a:p>
                  </a:txBody>
                  <a:tcPr/>
                </a:tc>
                <a:tc hMerge="1">
                  <a:txBody>
                    <a:bodyPr/>
                    <a:lstStyle/>
                    <a:p>
                      <a:endParaRPr lang="de-DE"/>
                    </a:p>
                  </a:txBody>
                  <a:tcPr/>
                </a:tc>
                <a:tc hMerge="1">
                  <a:txBody>
                    <a:bodyPr/>
                    <a:lstStyle/>
                    <a:p>
                      <a:endParaRPr lang="de-DE"/>
                    </a:p>
                  </a:txBody>
                  <a:tcPr/>
                </a:tc>
                <a:tc gridSpan="2">
                  <a:txBody>
                    <a:bodyPr/>
                    <a:lstStyle/>
                    <a:p>
                      <a:pPr marL="0" marR="0" lvl="0" indent="0" algn="ctr"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r>
                        <a:rPr kumimoji="0" lang="en-US" sz="1600" b="1" i="0" u="none" strike="noStrike" cap="none" normalizeH="0" baseline="0" smtClean="0">
                          <a:ln>
                            <a:noFill/>
                          </a:ln>
                          <a:solidFill>
                            <a:srgbClr val="000000"/>
                          </a:solidFill>
                          <a:effectLst/>
                          <a:latin typeface="Arial" charset="0"/>
                        </a:rPr>
                        <a:t>Year 3</a:t>
                      </a:r>
                      <a:endParaRPr kumimoji="0" lang="ru-RU" sz="1600" b="1" i="0" u="none" strike="noStrike" cap="none" normalizeH="0" baseline="0" smtClean="0">
                        <a:ln>
                          <a:noFill/>
                        </a:ln>
                        <a:solidFill>
                          <a:srgbClr val="000000"/>
                        </a:solidFill>
                        <a:effectLst/>
                        <a:latin typeface="Arial"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hMerge="1">
                  <a:txBody>
                    <a:bodyPr/>
                    <a:lstStyle/>
                    <a:p>
                      <a:endParaRPr lang="de-DE"/>
                    </a:p>
                  </a:txBody>
                  <a:tcPr/>
                </a:tc>
              </a:tr>
              <a:tr h="587375">
                <a:tc gridSpan="6">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smtClean="0">
                          <a:ln>
                            <a:noFill/>
                          </a:ln>
                          <a:solidFill>
                            <a:srgbClr val="000099"/>
                          </a:solidFill>
                          <a:effectLst/>
                          <a:latin typeface="Arial" charset="0"/>
                        </a:rPr>
                        <a:t>Task</a:t>
                      </a:r>
                      <a:r>
                        <a:rPr kumimoji="0" lang="uk-UA" sz="1800" b="1" i="0" u="none" strike="noStrike" cap="none" normalizeH="0" baseline="0" smtClean="0">
                          <a:ln>
                            <a:noFill/>
                          </a:ln>
                          <a:solidFill>
                            <a:srgbClr val="000099"/>
                          </a:solidFill>
                          <a:effectLst/>
                          <a:latin typeface="Arial" charset="0"/>
                        </a:rPr>
                        <a:t> 1.</a:t>
                      </a:r>
                      <a:r>
                        <a:rPr kumimoji="0" lang="uk-UA" sz="1800" b="1" i="0" u="none" strike="noStrike" cap="none" normalizeH="0" baseline="0" smtClean="0">
                          <a:ln>
                            <a:noFill/>
                          </a:ln>
                          <a:solidFill>
                            <a:srgbClr val="F9F96D"/>
                          </a:solidFill>
                          <a:effectLst>
                            <a:outerShdw blurRad="38100" dist="38100" dir="2700000" algn="tl">
                              <a:srgbClr val="000000"/>
                            </a:outerShdw>
                          </a:effectLst>
                          <a:latin typeface="Comic Sans MS" pitchFamily="66" charset="0"/>
                        </a:rPr>
                        <a:t> </a:t>
                      </a:r>
                      <a:r>
                        <a:rPr kumimoji="0" lang="en-US" sz="1600" b="1" i="0" u="none" strike="noStrike" cap="none" normalizeH="0" baseline="0" smtClean="0">
                          <a:ln>
                            <a:noFill/>
                          </a:ln>
                          <a:solidFill>
                            <a:srgbClr val="294E5B"/>
                          </a:solidFill>
                          <a:effectLst/>
                          <a:latin typeface="Arial" charset="0"/>
                        </a:rPr>
                        <a:t>Mechanisms of formation and classification    of the Chernobyl FP</a:t>
                      </a:r>
                      <a:r>
                        <a:rPr kumimoji="0" lang="uk-UA" sz="1600" b="1" i="0" u="none" strike="noStrike" cap="none" normalizeH="0" baseline="0" smtClean="0">
                          <a:ln>
                            <a:noFill/>
                          </a:ln>
                          <a:solidFill>
                            <a:srgbClr val="294E5B"/>
                          </a:solidFill>
                          <a:effectLst/>
                          <a:latin typeface="Arial" charset="0"/>
                        </a:rPr>
                        <a:t>, </a:t>
                      </a:r>
                      <a:r>
                        <a:rPr kumimoji="0" lang="en-US" sz="1600" b="1" i="0" u="none" strike="noStrike" cap="none" normalizeH="0" baseline="0" smtClean="0">
                          <a:ln>
                            <a:noFill/>
                          </a:ln>
                          <a:solidFill>
                            <a:srgbClr val="294E5B"/>
                          </a:solidFill>
                          <a:effectLst/>
                          <a:latin typeface="Arial" charset="0"/>
                        </a:rPr>
                        <a:t>updating the DB</a:t>
                      </a:r>
                      <a:r>
                        <a:rPr kumimoji="0" lang="ru-RU" sz="1600" b="1" i="0" u="none" strike="noStrike" cap="none" normalizeH="0" baseline="0" smtClean="0">
                          <a:ln>
                            <a:noFill/>
                          </a:ln>
                          <a:solidFill>
                            <a:srgbClr val="294E5B"/>
                          </a:solidFill>
                          <a:effectLst>
                            <a:outerShdw blurRad="38100" dist="38100" dir="2700000" algn="tl">
                              <a:srgbClr val="000000"/>
                            </a:outerShdw>
                          </a:effectLst>
                          <a:latin typeface="Comic Sans MS" pitchFamily="66" charset="0"/>
                        </a:rPr>
                        <a:t> </a:t>
                      </a: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de-DE"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de-DE"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de-DE"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de-DE"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r>
              <a:tr h="327025">
                <a:tc gridSpan="8">
                  <a:txBody>
                    <a:bodyPr/>
                    <a:lstStyle/>
                    <a:p>
                      <a:pPr marL="0" marR="0" lvl="0" indent="0" algn="l"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smtClean="0">
                          <a:ln>
                            <a:noFill/>
                          </a:ln>
                          <a:solidFill>
                            <a:srgbClr val="000099"/>
                          </a:solidFill>
                          <a:effectLst/>
                          <a:latin typeface="Arial" charset="0"/>
                        </a:rPr>
                        <a:t>Task </a:t>
                      </a:r>
                      <a:r>
                        <a:rPr kumimoji="0" lang="uk-UA" sz="1800" b="1" i="0" u="none" strike="noStrike" cap="none" normalizeH="0" baseline="0" smtClean="0">
                          <a:ln>
                            <a:noFill/>
                          </a:ln>
                          <a:solidFill>
                            <a:srgbClr val="000099"/>
                          </a:solidFill>
                          <a:effectLst/>
                          <a:latin typeface="Arial" charset="0"/>
                        </a:rPr>
                        <a:t>2. </a:t>
                      </a:r>
                      <a:r>
                        <a:rPr kumimoji="0" lang="en-US" sz="1600" b="1" i="0" u="none" strike="noStrike" cap="none" normalizeH="0" baseline="0" smtClean="0">
                          <a:ln>
                            <a:noFill/>
                          </a:ln>
                          <a:solidFill>
                            <a:srgbClr val="800080"/>
                          </a:solidFill>
                          <a:effectLst/>
                          <a:latin typeface="Arial" charset="0"/>
                        </a:rPr>
                        <a:t>Characteristics and behavior of RA and water in Shelter</a:t>
                      </a:r>
                      <a:r>
                        <a:rPr kumimoji="0" lang="ru-RU" sz="1600" b="1" i="0" u="none" strike="noStrike" cap="none" normalizeH="0" baseline="0" smtClean="0">
                          <a:ln>
                            <a:noFill/>
                          </a:ln>
                          <a:solidFill>
                            <a:srgbClr val="000099"/>
                          </a:solidFill>
                          <a:effectLst/>
                          <a:latin typeface="Arial" charset="0"/>
                        </a:rPr>
                        <a:t> </a:t>
                      </a:r>
                    </a:p>
                  </a:txBody>
                  <a:tcPr marL="90000" marR="90000" marT="46800" marB="46800" anchor="ct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endParaRPr kumimoji="0" lang="de-DE"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80000"/>
                        </a:lnSpc>
                        <a:spcBef>
                          <a:spcPct val="20000"/>
                        </a:spcBef>
                        <a:spcAft>
                          <a:spcPct val="0"/>
                        </a:spcAft>
                        <a:buClr>
                          <a:schemeClr val="hlink"/>
                        </a:buClr>
                        <a:buSzPct val="70000"/>
                        <a:buFont typeface="Wingdings" pitchFamily="2" charset="2"/>
                        <a:buNone/>
                        <a:tabLst/>
                      </a:pPr>
                      <a:endParaRPr kumimoji="0" lang="de-DE"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r>
              <a:tr h="4222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de-DE"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gridSpan="7">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smtClean="0">
                          <a:ln>
                            <a:noFill/>
                          </a:ln>
                          <a:solidFill>
                            <a:srgbClr val="000099"/>
                          </a:solidFill>
                          <a:effectLst/>
                          <a:latin typeface="Arial" charset="0"/>
                        </a:rPr>
                        <a:t>Task</a:t>
                      </a:r>
                      <a:r>
                        <a:rPr kumimoji="0" lang="uk-UA" sz="1800" b="1" i="0" u="none" strike="noStrike" cap="none" normalizeH="0" baseline="0" smtClean="0">
                          <a:ln>
                            <a:noFill/>
                          </a:ln>
                          <a:solidFill>
                            <a:srgbClr val="000099"/>
                          </a:solidFill>
                          <a:effectLst/>
                          <a:latin typeface="Arial" charset="0"/>
                        </a:rPr>
                        <a:t> 3.</a:t>
                      </a:r>
                      <a:r>
                        <a:rPr kumimoji="0" lang="uk-UA" sz="1800" b="1" i="0" u="none" strike="noStrike" cap="none" normalizeH="0" baseline="0" smtClean="0">
                          <a:ln>
                            <a:noFill/>
                          </a:ln>
                          <a:solidFill>
                            <a:srgbClr val="F9F96D"/>
                          </a:solidFill>
                          <a:effectLst>
                            <a:outerShdw blurRad="38100" dist="38100" dir="2700000" algn="tl">
                              <a:srgbClr val="000000"/>
                            </a:outerShdw>
                          </a:effectLst>
                          <a:latin typeface="Comic Sans MS" pitchFamily="66" charset="0"/>
                        </a:rPr>
                        <a:t> </a:t>
                      </a:r>
                      <a:r>
                        <a:rPr kumimoji="0" lang="en-US" sz="1600" b="1" i="0" u="none" strike="noStrike" cap="none" normalizeH="0" baseline="0" smtClean="0">
                          <a:ln>
                            <a:noFill/>
                          </a:ln>
                          <a:solidFill>
                            <a:srgbClr val="FFFF00"/>
                          </a:solidFill>
                          <a:effectLst/>
                          <a:latin typeface="Arial" charset="0"/>
                        </a:rPr>
                        <a:t>Experimental study of the FP destruction</a:t>
                      </a:r>
                      <a:endParaRPr kumimoji="0" lang="ru-RU" sz="1000" b="1" i="0" u="none" strike="noStrike" cap="none" normalizeH="0" baseline="0" smtClean="0">
                        <a:ln>
                          <a:noFill/>
                        </a:ln>
                        <a:solidFill>
                          <a:srgbClr val="FFFF00"/>
                        </a:solidFill>
                        <a:effectLst/>
                        <a:latin typeface="Arial" charset="0"/>
                      </a:endParaRPr>
                    </a:p>
                  </a:txBody>
                  <a:tcPr marL="90000" marR="90000" marT="46800" marB="46800" anchor="ct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de-DE"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de-DE"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de-DE" sz="1400" b="1" i="0" u="none" strike="noStrike" cap="none" normalizeH="0" baseline="0" smtClean="0">
                        <a:ln>
                          <a:noFill/>
                        </a:ln>
                        <a:solidFill>
                          <a:srgbClr val="FF3300"/>
                        </a:solidFill>
                        <a:effectLst>
                          <a:outerShdw blurRad="38100" dist="38100" dir="2700000" algn="tl">
                            <a:srgbClr val="000000"/>
                          </a:outerShdw>
                        </a:effectLst>
                        <a:latin typeface="Garamond" pitchFamily="18"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de-DE" sz="1400" b="1" i="0" u="none" strike="noStrike" cap="none" normalizeH="0" baseline="0" smtClean="0">
                        <a:ln>
                          <a:noFill/>
                        </a:ln>
                        <a:solidFill>
                          <a:srgbClr val="FF3300"/>
                        </a:solidFill>
                        <a:effectLst>
                          <a:outerShdw blurRad="38100" dist="38100" dir="2700000" algn="tl">
                            <a:srgbClr val="000000"/>
                          </a:outerShdw>
                        </a:effectLst>
                        <a:latin typeface="Garamond" pitchFamily="18"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de-DE"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de-DE"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smtClean="0">
                          <a:ln>
                            <a:noFill/>
                          </a:ln>
                          <a:solidFill>
                            <a:srgbClr val="000099"/>
                          </a:solidFill>
                          <a:effectLst/>
                          <a:latin typeface="Arial" charset="0"/>
                        </a:rPr>
                        <a:t>Task </a:t>
                      </a:r>
                      <a:r>
                        <a:rPr kumimoji="0" lang="uk-UA" sz="1800" b="1" i="0" u="none" strike="noStrike" cap="none" normalizeH="0" baseline="0" smtClean="0">
                          <a:ln>
                            <a:noFill/>
                          </a:ln>
                          <a:solidFill>
                            <a:srgbClr val="000099"/>
                          </a:solidFill>
                          <a:effectLst/>
                          <a:latin typeface="Arial" charset="0"/>
                        </a:rPr>
                        <a:t>4.</a:t>
                      </a:r>
                      <a:r>
                        <a:rPr kumimoji="0" lang="uk-UA" sz="1600" b="1" i="0" u="none" strike="noStrike" cap="none" normalizeH="0" baseline="0" smtClean="0">
                          <a:ln>
                            <a:noFill/>
                          </a:ln>
                          <a:solidFill>
                            <a:srgbClr val="D90528"/>
                          </a:solidFill>
                          <a:effectLst/>
                          <a:latin typeface="Arial" charset="0"/>
                        </a:rPr>
                        <a:t> </a:t>
                      </a:r>
                      <a:r>
                        <a:rPr kumimoji="0" lang="en-US" sz="1600" b="1" i="0" u="none" strike="noStrike" cap="none" normalizeH="0" baseline="0" smtClean="0">
                          <a:ln>
                            <a:noFill/>
                          </a:ln>
                          <a:solidFill>
                            <a:srgbClr val="D90528"/>
                          </a:solidFill>
                          <a:effectLst/>
                          <a:latin typeface="Arial" charset="0"/>
                        </a:rPr>
                        <a:t>Creation of the model of the FP     transformation  </a:t>
                      </a:r>
                      <a:endParaRPr kumimoji="0" lang="ru-RU" sz="1600" b="1" i="0" u="none" strike="noStrike" cap="none" normalizeH="0" baseline="0" smtClean="0">
                        <a:ln>
                          <a:noFill/>
                        </a:ln>
                        <a:solidFill>
                          <a:srgbClr val="D90528"/>
                        </a:solidFill>
                        <a:effectLst/>
                        <a:latin typeface="Arial"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de-DE" sz="1400" b="1"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r>
              <a:tr h="5794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de-DE" sz="3200" b="1" i="0" u="none" strike="noStrike" cap="none" normalizeH="0" baseline="0" smtClean="0">
                        <a:ln>
                          <a:noFill/>
                        </a:ln>
                        <a:solidFill>
                          <a:srgbClr val="FF3300"/>
                        </a:solidFill>
                        <a:effectLst>
                          <a:outerShdw blurRad="38100" dist="38100" dir="2700000" algn="tl">
                            <a:srgbClr val="000000"/>
                          </a:outerShdw>
                        </a:effectLst>
                        <a:latin typeface="Garamond" pitchFamily="18"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de-DE" sz="3200" b="1" i="0" u="none" strike="noStrike" cap="none" normalizeH="0" baseline="0" smtClean="0">
                        <a:ln>
                          <a:noFill/>
                        </a:ln>
                        <a:solidFill>
                          <a:srgbClr val="FF3300"/>
                        </a:solidFill>
                        <a:effectLst>
                          <a:outerShdw blurRad="38100" dist="38100" dir="2700000" algn="tl">
                            <a:srgbClr val="000000"/>
                          </a:outerShdw>
                        </a:effectLst>
                        <a:latin typeface="Garamond" pitchFamily="18"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de-DE" sz="3200" b="1"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de-DE" sz="3200" b="1"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de-DE" sz="3200" b="1"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800" b="1" i="0" u="none" strike="noStrike" cap="none" normalizeH="0" baseline="0" smtClean="0">
                          <a:ln>
                            <a:noFill/>
                          </a:ln>
                          <a:solidFill>
                            <a:srgbClr val="000099"/>
                          </a:solidFill>
                          <a:effectLst/>
                          <a:latin typeface="Arial" charset="0"/>
                        </a:rPr>
                        <a:t>Task</a:t>
                      </a:r>
                      <a:r>
                        <a:rPr kumimoji="0" lang="uk-UA" sz="1800" b="1" i="0" u="none" strike="noStrike" cap="none" normalizeH="0" baseline="0" smtClean="0">
                          <a:ln>
                            <a:noFill/>
                          </a:ln>
                          <a:solidFill>
                            <a:srgbClr val="000099"/>
                          </a:solidFill>
                          <a:effectLst/>
                          <a:latin typeface="Arial" charset="0"/>
                        </a:rPr>
                        <a:t> 5.</a:t>
                      </a:r>
                      <a:r>
                        <a:rPr kumimoji="0" lang="uk-UA" sz="1800" b="1" i="0" u="none" strike="noStrike" cap="none" normalizeH="0" baseline="0" smtClean="0">
                          <a:ln>
                            <a:noFill/>
                          </a:ln>
                          <a:solidFill>
                            <a:srgbClr val="F9F96D"/>
                          </a:solidFill>
                          <a:effectLst>
                            <a:outerShdw blurRad="38100" dist="38100" dir="2700000" algn="tl">
                              <a:srgbClr val="000000"/>
                            </a:outerShdw>
                          </a:effectLst>
                          <a:latin typeface="Comic Sans MS" pitchFamily="66" charset="0"/>
                        </a:rPr>
                        <a:t> </a:t>
                      </a:r>
                      <a:r>
                        <a:rPr kumimoji="0" lang="en-US" sz="1600" b="1" i="0" u="none" strike="noStrike" cap="none" normalizeH="0" baseline="0" smtClean="0">
                          <a:ln>
                            <a:noFill/>
                          </a:ln>
                          <a:solidFill>
                            <a:srgbClr val="CC6600"/>
                          </a:solidFill>
                          <a:effectLst/>
                          <a:latin typeface="Arial" charset="0"/>
                        </a:rPr>
                        <a:t>Long</a:t>
                      </a:r>
                      <a:r>
                        <a:rPr kumimoji="0" lang="uk-UA" sz="1600" b="1" i="0" u="none" strike="noStrike" cap="none" normalizeH="0" baseline="0" smtClean="0">
                          <a:ln>
                            <a:noFill/>
                          </a:ln>
                          <a:solidFill>
                            <a:srgbClr val="CC6600"/>
                          </a:solidFill>
                          <a:effectLst/>
                          <a:latin typeface="Arial" charset="0"/>
                        </a:rPr>
                        <a:t>-</a:t>
                      </a:r>
                      <a:r>
                        <a:rPr kumimoji="0" lang="en-US" sz="1600" b="1" i="0" u="none" strike="noStrike" cap="none" normalizeH="0" baseline="0" smtClean="0">
                          <a:ln>
                            <a:noFill/>
                          </a:ln>
                          <a:solidFill>
                            <a:srgbClr val="CC6600"/>
                          </a:solidFill>
                          <a:effectLst/>
                          <a:latin typeface="Arial" charset="0"/>
                        </a:rPr>
                        <a:t>term prognosis of the fuel dust behavior in Shelter</a:t>
                      </a:r>
                      <a:r>
                        <a:rPr kumimoji="0" lang="ru-RU" sz="1800" b="1" i="1" u="none" strike="noStrike" cap="none" normalizeH="0" baseline="0" smtClean="0">
                          <a:ln>
                            <a:noFill/>
                          </a:ln>
                          <a:solidFill>
                            <a:srgbClr val="CC6600"/>
                          </a:solidFill>
                          <a:effectLst>
                            <a:outerShdw blurRad="38100" dist="38100" dir="2700000" algn="tl">
                              <a:srgbClr val="000000"/>
                            </a:outerShdw>
                          </a:effectLst>
                          <a:latin typeface="Comic Sans MS" pitchFamily="66" charset="0"/>
                        </a:rPr>
                        <a:t> </a:t>
                      </a: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2571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1" i="0" u="none" strike="noStrike" cap="none" normalizeH="0" baseline="0" smtClean="0">
                          <a:ln>
                            <a:noFill/>
                          </a:ln>
                          <a:solidFill>
                            <a:srgbClr val="FF3300"/>
                          </a:solidFill>
                          <a:effectLst/>
                          <a:latin typeface="Arial" charset="0"/>
                        </a:rPr>
                        <a:t>Quarter 1</a:t>
                      </a:r>
                      <a:r>
                        <a:rPr kumimoji="0" lang="ru-RU" sz="1200" b="1" i="0" u="none" strike="noStrike" cap="none" normalizeH="0" baseline="0" smtClean="0">
                          <a:ln>
                            <a:noFill/>
                          </a:ln>
                          <a:solidFill>
                            <a:srgbClr val="FF3300"/>
                          </a:solidFill>
                          <a:effectLst/>
                          <a:latin typeface="Arial" charset="0"/>
                        </a:rPr>
                        <a:t> </a:t>
                      </a: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1" i="0" u="none" strike="noStrike" cap="none" normalizeH="0" baseline="0" smtClean="0">
                          <a:ln>
                            <a:noFill/>
                          </a:ln>
                          <a:solidFill>
                            <a:srgbClr val="FF3300"/>
                          </a:solidFill>
                          <a:effectLst/>
                          <a:latin typeface="Arial" charset="0"/>
                        </a:rPr>
                        <a:t>Quarter 2</a:t>
                      </a:r>
                      <a:endParaRPr kumimoji="0" lang="ru-RU" sz="1200" b="1" i="0" u="none" strike="noStrike" cap="none" normalizeH="0" baseline="0" smtClean="0">
                        <a:ln>
                          <a:noFill/>
                        </a:ln>
                        <a:solidFill>
                          <a:srgbClr val="FF3300"/>
                        </a:solidFill>
                        <a:effectLst/>
                        <a:latin typeface="Arial"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1" i="0" u="none" strike="noStrike" cap="none" normalizeH="0" baseline="0" smtClean="0">
                          <a:ln>
                            <a:noFill/>
                          </a:ln>
                          <a:solidFill>
                            <a:srgbClr val="000000"/>
                          </a:solidFill>
                          <a:effectLst/>
                          <a:latin typeface="Arial" charset="0"/>
                        </a:rPr>
                        <a:t>Quarter 3</a:t>
                      </a:r>
                      <a:r>
                        <a:rPr kumimoji="0" lang="ru-RU" sz="1200" b="1" i="0" u="none" strike="noStrike" cap="none" normalizeH="0" baseline="0" smtClean="0">
                          <a:ln>
                            <a:noFill/>
                          </a:ln>
                          <a:solidFill>
                            <a:srgbClr val="000000"/>
                          </a:solidFill>
                          <a:effectLst/>
                          <a:latin typeface="Arial" charset="0"/>
                        </a:rPr>
                        <a:t> </a:t>
                      </a: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1" i="0" u="none" strike="noStrike" cap="none" normalizeH="0" baseline="0" smtClean="0">
                          <a:ln>
                            <a:noFill/>
                          </a:ln>
                          <a:solidFill>
                            <a:srgbClr val="000000"/>
                          </a:solidFill>
                          <a:effectLst/>
                          <a:latin typeface="Arial" charset="0"/>
                        </a:rPr>
                        <a:t>Quarter 4</a:t>
                      </a:r>
                      <a:r>
                        <a:rPr kumimoji="0" lang="ru-RU" sz="1200" b="1" i="0" u="none" strike="noStrike" cap="none" normalizeH="0" baseline="0" smtClean="0">
                          <a:ln>
                            <a:noFill/>
                          </a:ln>
                          <a:solidFill>
                            <a:srgbClr val="000000"/>
                          </a:solidFill>
                          <a:effectLst/>
                          <a:latin typeface="Arial" charset="0"/>
                        </a:rPr>
                        <a:t> </a:t>
                      </a: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1" i="0" u="none" strike="noStrike" cap="none" normalizeH="0" baseline="0" smtClean="0">
                          <a:ln>
                            <a:noFill/>
                          </a:ln>
                          <a:solidFill>
                            <a:srgbClr val="000000"/>
                          </a:solidFill>
                          <a:effectLst/>
                          <a:latin typeface="Arial" charset="0"/>
                        </a:rPr>
                        <a:t>Quarter 5</a:t>
                      </a:r>
                      <a:r>
                        <a:rPr kumimoji="0" lang="ru-RU" sz="1200" b="1" i="0" u="none" strike="noStrike" cap="none" normalizeH="0" baseline="0" smtClean="0">
                          <a:ln>
                            <a:noFill/>
                          </a:ln>
                          <a:solidFill>
                            <a:srgbClr val="000000"/>
                          </a:solidFill>
                          <a:effectLst/>
                          <a:latin typeface="Arial" charset="0"/>
                        </a:rPr>
                        <a:t> </a:t>
                      </a: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1" i="0" u="none" strike="noStrike" cap="none" normalizeH="0" baseline="0" smtClean="0">
                          <a:ln>
                            <a:noFill/>
                          </a:ln>
                          <a:solidFill>
                            <a:srgbClr val="000000"/>
                          </a:solidFill>
                          <a:effectLst/>
                          <a:latin typeface="Arial" charset="0"/>
                        </a:rPr>
                        <a:t>Quarter 6</a:t>
                      </a:r>
                      <a:r>
                        <a:rPr kumimoji="0" lang="ru-RU" sz="1200" b="1" i="0" u="none" strike="noStrike" cap="none" normalizeH="0" baseline="0" smtClean="0">
                          <a:ln>
                            <a:noFill/>
                          </a:ln>
                          <a:solidFill>
                            <a:srgbClr val="000000"/>
                          </a:solidFill>
                          <a:effectLst/>
                          <a:latin typeface="Arial" charset="0"/>
                        </a:rPr>
                        <a:t> </a:t>
                      </a: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1" i="0" u="none" strike="noStrike" cap="none" normalizeH="0" baseline="0" smtClean="0">
                          <a:ln>
                            <a:noFill/>
                          </a:ln>
                          <a:solidFill>
                            <a:srgbClr val="000000"/>
                          </a:solidFill>
                          <a:effectLst/>
                          <a:latin typeface="Arial" charset="0"/>
                        </a:rPr>
                        <a:t>Quarter 7</a:t>
                      </a:r>
                      <a:r>
                        <a:rPr kumimoji="0" lang="ru-RU" sz="1200" b="1" i="0" u="none" strike="noStrike" cap="none" normalizeH="0" baseline="0" smtClean="0">
                          <a:ln>
                            <a:noFill/>
                          </a:ln>
                          <a:solidFill>
                            <a:srgbClr val="000000"/>
                          </a:solidFill>
                          <a:effectLst/>
                          <a:latin typeface="Arial" charset="0"/>
                        </a:rPr>
                        <a:t> </a:t>
                      </a: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1" i="0" u="none" strike="noStrike" cap="none" normalizeH="0" baseline="0" smtClean="0">
                          <a:ln>
                            <a:noFill/>
                          </a:ln>
                          <a:solidFill>
                            <a:srgbClr val="000000"/>
                          </a:solidFill>
                          <a:effectLst/>
                          <a:latin typeface="Arial" charset="0"/>
                        </a:rPr>
                        <a:t>Quarter 8</a:t>
                      </a:r>
                      <a:endParaRPr kumimoji="0" lang="ru-RU" sz="1200" b="1" i="0" u="none" strike="noStrike" cap="none" normalizeH="0" baseline="0" smtClean="0">
                        <a:ln>
                          <a:noFill/>
                        </a:ln>
                        <a:solidFill>
                          <a:srgbClr val="000000"/>
                        </a:solidFill>
                        <a:effectLst/>
                        <a:latin typeface="Arial" charset="0"/>
                      </a:endParaRP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1" i="0" u="none" strike="noStrike" cap="none" normalizeH="0" baseline="0" smtClean="0">
                          <a:ln>
                            <a:noFill/>
                          </a:ln>
                          <a:solidFill>
                            <a:srgbClr val="000000"/>
                          </a:solidFill>
                          <a:effectLst/>
                          <a:latin typeface="Arial" charset="0"/>
                        </a:rPr>
                        <a:t>Quarter 9</a:t>
                      </a:r>
                      <a:r>
                        <a:rPr kumimoji="0" lang="ru-RU" sz="1200" b="1" i="0" u="none" strike="noStrike" cap="none" normalizeH="0" baseline="0" smtClean="0">
                          <a:ln>
                            <a:noFill/>
                          </a:ln>
                          <a:solidFill>
                            <a:srgbClr val="000000"/>
                          </a:solidFill>
                          <a:effectLst/>
                          <a:latin typeface="Arial" charset="0"/>
                        </a:rPr>
                        <a:t> </a:t>
                      </a: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1200" b="1" i="0" u="none" strike="noStrike" cap="none" normalizeH="0" baseline="0" smtClean="0">
                          <a:ln>
                            <a:noFill/>
                          </a:ln>
                          <a:solidFill>
                            <a:srgbClr val="000000"/>
                          </a:solidFill>
                          <a:effectLst/>
                          <a:latin typeface="Arial" charset="0"/>
                        </a:rPr>
                        <a:t>Quarter10</a:t>
                      </a:r>
                      <a:r>
                        <a:rPr kumimoji="0" lang="ru-RU" sz="1200" b="1" i="0" u="none" strike="noStrike" cap="none" normalizeH="0" baseline="0" smtClean="0">
                          <a:ln>
                            <a:noFill/>
                          </a:ln>
                          <a:solidFill>
                            <a:srgbClr val="000000"/>
                          </a:solidFill>
                          <a:effectLst/>
                          <a:latin typeface="Arial" charset="0"/>
                        </a:rPr>
                        <a:t> </a:t>
                      </a:r>
                    </a:p>
                  </a:txBody>
                  <a:tcPr horzOverflow="overflow">
                    <a:lnL w="12700" cap="flat" cmpd="sng" algn="ctr">
                      <a:solidFill>
                        <a:srgbClr val="A50021"/>
                      </a:solidFill>
                      <a:prstDash val="solid"/>
                      <a:round/>
                      <a:headEnd type="none" w="med" len="med"/>
                      <a:tailEnd type="none" w="med" len="med"/>
                    </a:lnL>
                    <a:lnR w="12700" cap="flat" cmpd="sng" algn="ctr">
                      <a:solidFill>
                        <a:srgbClr val="A50021"/>
                      </a:solidFill>
                      <a:prstDash val="solid"/>
                      <a:round/>
                      <a:headEnd type="none" w="med" len="med"/>
                      <a:tailEnd type="none" w="med" len="med"/>
                    </a:lnR>
                    <a:lnT w="12700" cap="flat" cmpd="sng" algn="ctr">
                      <a:solidFill>
                        <a:srgbClr val="A50021"/>
                      </a:solidFill>
                      <a:prstDash val="solid"/>
                      <a:round/>
                      <a:headEnd type="none" w="med" len="med"/>
                      <a:tailEnd type="none" w="med" len="med"/>
                    </a:lnT>
                    <a:lnB w="12700" cap="flat" cmpd="sng" algn="ctr">
                      <a:solidFill>
                        <a:srgbClr val="A50021"/>
                      </a:solidFill>
                      <a:prstDash val="solid"/>
                      <a:round/>
                      <a:headEnd type="none" w="med" len="med"/>
                      <a:tailEnd type="none" w="med" len="med"/>
                    </a:lnB>
                    <a:lnTlToBr>
                      <a:noFill/>
                    </a:lnTlToBr>
                    <a:lnBlToTr>
                      <a:noFill/>
                    </a:lnBlToTr>
                    <a:noFill/>
                  </a:tcPr>
                </a:tc>
              </a:tr>
            </a:tbl>
          </a:graphicData>
        </a:graphic>
      </p:graphicFrame>
      <p:sp>
        <p:nvSpPr>
          <p:cNvPr id="8263" name="Rectangle 7"/>
          <p:cNvSpPr>
            <a:spLocks noChangeArrowheads="1"/>
          </p:cNvSpPr>
          <p:nvPr/>
        </p:nvSpPr>
        <p:spPr bwMode="auto">
          <a:xfrm>
            <a:off x="0" y="6446838"/>
            <a:ext cx="3635375"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endParaRPr lang="en-GB" sz="1200">
              <a:solidFill>
                <a:srgbClr val="993300"/>
              </a:solidFill>
            </a:endParaRPr>
          </a:p>
          <a:p>
            <a:r>
              <a:rPr lang="en-GB" sz="900" b="1"/>
              <a:t>16</a:t>
            </a:r>
            <a:r>
              <a:rPr lang="en-GB" sz="900" b="1" baseline="30000"/>
              <a:t>th</a:t>
            </a:r>
            <a:r>
              <a:rPr lang="en-GB" sz="900" b="1"/>
              <a:t> CEG-SAM meeting, Moscow, September 08-09, 2009</a:t>
            </a:r>
            <a:endParaRPr lang="ru-RU" sz="900" b="1"/>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6DA1191F-D567-4DE6-A2EC-9C30878533E1}" type="slidenum">
              <a:rPr lang="ru-RU"/>
              <a:pPr>
                <a:defRPr/>
              </a:pPr>
              <a:t>4</a:t>
            </a:fld>
            <a:endParaRPr lang="ru-RU"/>
          </a:p>
        </p:txBody>
      </p:sp>
      <p:sp>
        <p:nvSpPr>
          <p:cNvPr id="44036" name="Rectangle 4"/>
          <p:cNvSpPr>
            <a:spLocks noChangeArrowheads="1"/>
          </p:cNvSpPr>
          <p:nvPr/>
        </p:nvSpPr>
        <p:spPr bwMode="auto">
          <a:xfrm>
            <a:off x="179388" y="-6350"/>
            <a:ext cx="8785225" cy="6529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endParaRPr lang="en-US" i="1"/>
          </a:p>
          <a:p>
            <a:pPr eaLnBrk="0" hangingPunct="0"/>
            <a:r>
              <a:rPr lang="en-US" i="1"/>
              <a:t>                               </a:t>
            </a:r>
            <a:r>
              <a:rPr lang="en-US" sz="2400" b="1">
                <a:latin typeface="Arial" charset="0"/>
              </a:rPr>
              <a:t>Current status of the project</a:t>
            </a:r>
            <a:r>
              <a:rPr lang="ru-RU" sz="2400" b="1">
                <a:latin typeface="Arial" charset="0"/>
              </a:rPr>
              <a:t> </a:t>
            </a:r>
            <a:endParaRPr lang="en-US" sz="2400" b="1">
              <a:latin typeface="Arial" charset="0"/>
            </a:endParaRPr>
          </a:p>
          <a:p>
            <a:pPr eaLnBrk="0" hangingPunct="0"/>
            <a:r>
              <a:rPr lang="en-US">
                <a:solidFill>
                  <a:srgbClr val="FFFF00"/>
                </a:solidFill>
                <a:effectLst>
                  <a:outerShdw blurRad="38100" dist="38100" dir="2700000" algn="tl">
                    <a:srgbClr val="000000"/>
                  </a:outerShdw>
                </a:effectLst>
              </a:rPr>
              <a:t>                                                </a:t>
            </a:r>
            <a:r>
              <a:rPr lang="en-US" sz="2000" b="1" u="sng">
                <a:solidFill>
                  <a:srgbClr val="FFFF00"/>
                </a:solidFill>
                <a:effectLst>
                  <a:outerShdw blurRad="38100" dist="38100" dir="2700000" algn="tl">
                    <a:srgbClr val="000000"/>
                  </a:outerShdw>
                </a:effectLst>
              </a:rPr>
              <a:t>1</a:t>
            </a:r>
            <a:r>
              <a:rPr lang="en-US" sz="2000" b="1" u="sng" baseline="30000">
                <a:solidFill>
                  <a:srgbClr val="FFFF00"/>
                </a:solidFill>
                <a:effectLst>
                  <a:outerShdw blurRad="38100" dist="38100" dir="2700000" algn="tl">
                    <a:srgbClr val="000000"/>
                  </a:outerShdw>
                </a:effectLst>
              </a:rPr>
              <a:t>st</a:t>
            </a:r>
            <a:r>
              <a:rPr lang="en-US" sz="2000" b="1" u="sng">
                <a:solidFill>
                  <a:srgbClr val="FFFF00"/>
                </a:solidFill>
                <a:effectLst>
                  <a:outerShdw blurRad="38100" dist="38100" dir="2700000" algn="tl">
                    <a:srgbClr val="000000"/>
                  </a:outerShdw>
                </a:effectLst>
              </a:rPr>
              <a:t> task</a:t>
            </a:r>
            <a:r>
              <a:rPr lang="en-US">
                <a:solidFill>
                  <a:srgbClr val="FFFF00"/>
                </a:solidFill>
                <a:effectLst>
                  <a:outerShdw blurRad="38100" dist="38100" dir="2700000" algn="tl">
                    <a:srgbClr val="000000"/>
                  </a:outerShdw>
                </a:effectLst>
              </a:rPr>
              <a:t> </a:t>
            </a:r>
          </a:p>
          <a:p>
            <a:pPr eaLnBrk="0" hangingPunct="0"/>
            <a:endParaRPr lang="en-US">
              <a:solidFill>
                <a:srgbClr val="FFFF00"/>
              </a:solidFill>
              <a:effectLst>
                <a:outerShdw blurRad="38100" dist="38100" dir="2700000" algn="tl">
                  <a:srgbClr val="000000"/>
                </a:outerShdw>
              </a:effectLst>
            </a:endParaRPr>
          </a:p>
          <a:p>
            <a:pPr eaLnBrk="0" hangingPunct="0"/>
            <a:r>
              <a:rPr lang="en-US">
                <a:solidFill>
                  <a:srgbClr val="FFFF00"/>
                </a:solidFill>
                <a:effectLst>
                  <a:outerShdw blurRad="38100" dist="38100" dir="2700000" algn="tl">
                    <a:srgbClr val="000000"/>
                  </a:outerShdw>
                </a:effectLst>
              </a:rPr>
              <a:t>  (Mechanisms of formation and classification of the Chernobyl FP</a:t>
            </a:r>
            <a:r>
              <a:rPr lang="uk-UA">
                <a:solidFill>
                  <a:srgbClr val="FFFF00"/>
                </a:solidFill>
                <a:effectLst>
                  <a:outerShdw blurRad="38100" dist="38100" dir="2700000" algn="tl">
                    <a:srgbClr val="000000"/>
                  </a:outerShdw>
                </a:effectLst>
              </a:rPr>
              <a:t>, </a:t>
            </a:r>
            <a:r>
              <a:rPr lang="en-US">
                <a:solidFill>
                  <a:srgbClr val="FFFF00"/>
                </a:solidFill>
                <a:effectLst>
                  <a:outerShdw blurRad="38100" dist="38100" dir="2700000" algn="tl">
                    <a:srgbClr val="000000"/>
                  </a:outerShdw>
                </a:effectLst>
              </a:rPr>
              <a:t>updating the DB)</a:t>
            </a:r>
            <a:r>
              <a:rPr lang="ru-RU">
                <a:solidFill>
                  <a:srgbClr val="FFFF00"/>
                </a:solidFill>
                <a:effectLst>
                  <a:outerShdw blurRad="38100" dist="38100" dir="2700000" algn="tl">
                    <a:srgbClr val="000000"/>
                  </a:outerShdw>
                </a:effectLst>
              </a:rPr>
              <a:t> </a:t>
            </a:r>
            <a:endParaRPr lang="en-US">
              <a:solidFill>
                <a:srgbClr val="FFFF00"/>
              </a:solidFill>
              <a:effectLst>
                <a:outerShdw blurRad="38100" dist="38100" dir="2700000" algn="tl">
                  <a:srgbClr val="000000"/>
                </a:outerShdw>
              </a:effectLst>
            </a:endParaRPr>
          </a:p>
          <a:p>
            <a:pPr eaLnBrk="0" hangingPunct="0"/>
            <a:endParaRPr lang="en-US">
              <a:solidFill>
                <a:srgbClr val="FFFF00"/>
              </a:solidFill>
              <a:effectLst>
                <a:outerShdw blurRad="38100" dist="38100" dir="2700000" algn="tl">
                  <a:srgbClr val="000000"/>
                </a:outerShdw>
              </a:effectLst>
            </a:endParaRPr>
          </a:p>
          <a:p>
            <a:pPr algn="just" eaLnBrk="0" hangingPunct="0">
              <a:buClr>
                <a:srgbClr val="FF3300"/>
              </a:buClr>
              <a:buFont typeface="Wingdings" pitchFamily="2" charset="2"/>
              <a:buChar char="Ш"/>
            </a:pPr>
            <a:r>
              <a:rPr lang="en-US">
                <a:solidFill>
                  <a:srgbClr val="000000"/>
                </a:solidFill>
                <a:latin typeface="Arial" charset="0"/>
              </a:rPr>
              <a:t> According to the technical plan of the project, during the first quarter we have </a:t>
            </a:r>
          </a:p>
          <a:p>
            <a:pPr algn="just" eaLnBrk="0" hangingPunct="0"/>
            <a:r>
              <a:rPr lang="en-US">
                <a:solidFill>
                  <a:srgbClr val="000000"/>
                </a:solidFill>
                <a:latin typeface="Arial" charset="0"/>
              </a:rPr>
              <a:t>    searched and analyzed the literature data describing the principal mechanisms </a:t>
            </a:r>
          </a:p>
          <a:p>
            <a:pPr algn="just" eaLnBrk="0" hangingPunct="0"/>
            <a:r>
              <a:rPr lang="en-US">
                <a:solidFill>
                  <a:srgbClr val="000000"/>
                </a:solidFill>
                <a:latin typeface="Arial" charset="0"/>
              </a:rPr>
              <a:t>    of formation of Chernobyl hot particles (HP) and the factors determining their </a:t>
            </a:r>
          </a:p>
          <a:p>
            <a:pPr algn="just" eaLnBrk="0" hangingPunct="0"/>
            <a:r>
              <a:rPr lang="en-US">
                <a:solidFill>
                  <a:srgbClr val="000000"/>
                </a:solidFill>
                <a:latin typeface="Arial" charset="0"/>
              </a:rPr>
              <a:t>    variety, as well as the HP classification by the physical-chemical properties.</a:t>
            </a:r>
            <a:r>
              <a:rPr lang="ru-RU">
                <a:solidFill>
                  <a:srgbClr val="000000"/>
                </a:solidFill>
                <a:latin typeface="Arial" charset="0"/>
              </a:rPr>
              <a:t> </a:t>
            </a:r>
            <a:endParaRPr lang="en-US">
              <a:solidFill>
                <a:srgbClr val="000000"/>
              </a:solidFill>
              <a:latin typeface="Arial" charset="0"/>
            </a:endParaRPr>
          </a:p>
          <a:p>
            <a:pPr eaLnBrk="0" hangingPunct="0"/>
            <a:endParaRPr lang="en-US">
              <a:solidFill>
                <a:srgbClr val="000000"/>
              </a:solidFill>
              <a:latin typeface="Arial" charset="0"/>
            </a:endParaRPr>
          </a:p>
          <a:p>
            <a:pPr eaLnBrk="0" hangingPunct="0"/>
            <a:endParaRPr lang="en-US">
              <a:solidFill>
                <a:srgbClr val="000000"/>
              </a:solidFill>
              <a:latin typeface="Arial" charset="0"/>
            </a:endParaRPr>
          </a:p>
          <a:p>
            <a:pPr algn="just" eaLnBrk="0" hangingPunct="0">
              <a:buClr>
                <a:srgbClr val="FF3300"/>
              </a:buClr>
              <a:buFont typeface="Wingdings" pitchFamily="2" charset="2"/>
              <a:buChar char="Ш"/>
            </a:pPr>
            <a:r>
              <a:rPr lang="en-US">
                <a:solidFill>
                  <a:srgbClr val="000000"/>
                </a:solidFill>
                <a:latin typeface="Arial" charset="0"/>
              </a:rPr>
              <a:t> During the reported period we have determined the criteria of modernization of the  </a:t>
            </a:r>
          </a:p>
          <a:p>
            <a:pPr algn="just" eaLnBrk="0" hangingPunct="0">
              <a:buClr>
                <a:srgbClr val="FF3300"/>
              </a:buClr>
              <a:buFont typeface="Wingdings" pitchFamily="2" charset="2"/>
              <a:buNone/>
            </a:pPr>
            <a:r>
              <a:rPr lang="en-US">
                <a:solidFill>
                  <a:srgbClr val="000000"/>
                </a:solidFill>
                <a:latin typeface="Arial" charset="0"/>
              </a:rPr>
              <a:t>    existing database “Hot particles” aimed in its extension (updating with the new  </a:t>
            </a:r>
          </a:p>
          <a:p>
            <a:pPr algn="just" eaLnBrk="0" hangingPunct="0">
              <a:buClr>
                <a:srgbClr val="FF3300"/>
              </a:buClr>
              <a:buFont typeface="Wingdings" pitchFamily="2" charset="2"/>
              <a:buNone/>
            </a:pPr>
            <a:r>
              <a:rPr lang="en-US">
                <a:solidFill>
                  <a:srgbClr val="000000"/>
                </a:solidFill>
                <a:latin typeface="Arial" charset="0"/>
              </a:rPr>
              <a:t>    information) and improving the interface for formulation of various correlations  </a:t>
            </a:r>
          </a:p>
          <a:p>
            <a:pPr algn="just" eaLnBrk="0" hangingPunct="0">
              <a:buClr>
                <a:srgbClr val="FF3300"/>
              </a:buClr>
              <a:buFont typeface="Wingdings" pitchFamily="2" charset="2"/>
              <a:buNone/>
            </a:pPr>
            <a:r>
              <a:rPr lang="en-US">
                <a:solidFill>
                  <a:srgbClr val="000000"/>
                </a:solidFill>
                <a:latin typeface="Arial" charset="0"/>
              </a:rPr>
              <a:t>    between the HP parameters which will be used for modeling the HP behavior in </a:t>
            </a:r>
          </a:p>
          <a:p>
            <a:pPr algn="just" eaLnBrk="0" hangingPunct="0">
              <a:buClr>
                <a:srgbClr val="FF3300"/>
              </a:buClr>
              <a:buFont typeface="Wingdings" pitchFamily="2" charset="2"/>
              <a:buNone/>
            </a:pPr>
            <a:r>
              <a:rPr lang="en-US">
                <a:solidFill>
                  <a:srgbClr val="000000"/>
                </a:solidFill>
                <a:latin typeface="Arial" charset="0"/>
              </a:rPr>
              <a:t>    Shelter conditions</a:t>
            </a:r>
            <a:r>
              <a:rPr lang="uk-UA">
                <a:solidFill>
                  <a:srgbClr val="000000"/>
                </a:solidFill>
                <a:latin typeface="Arial" charset="0"/>
              </a:rPr>
              <a:t>.</a:t>
            </a:r>
            <a:endParaRPr lang="en-US">
              <a:solidFill>
                <a:srgbClr val="000000"/>
              </a:solidFill>
              <a:latin typeface="Arial" charset="0"/>
            </a:endParaRPr>
          </a:p>
          <a:p>
            <a:pPr eaLnBrk="0" hangingPunct="0"/>
            <a:endParaRPr lang="en-US">
              <a:solidFill>
                <a:srgbClr val="000000"/>
              </a:solidFill>
              <a:latin typeface="Arial" charset="0"/>
            </a:endParaRPr>
          </a:p>
          <a:p>
            <a:pPr eaLnBrk="0" hangingPunct="0">
              <a:buClr>
                <a:srgbClr val="FF3300"/>
              </a:buClr>
              <a:buFont typeface="Wingdings" pitchFamily="2" charset="2"/>
              <a:buChar char="Ш"/>
            </a:pPr>
            <a:r>
              <a:rPr lang="en-US" i="1">
                <a:solidFill>
                  <a:srgbClr val="000000"/>
                </a:solidFill>
                <a:latin typeface="Arial" charset="0"/>
              </a:rPr>
              <a:t> According to the most  optimistic prognoses, the  radiation destruction of LFCM  </a:t>
            </a:r>
          </a:p>
          <a:p>
            <a:pPr eaLnBrk="0" hangingPunct="0">
              <a:buClr>
                <a:srgbClr val="FF3300"/>
              </a:buClr>
              <a:buFont typeface="Wingdings" pitchFamily="2" charset="2"/>
              <a:buNone/>
            </a:pPr>
            <a:r>
              <a:rPr lang="en-US" i="1">
                <a:solidFill>
                  <a:srgbClr val="000000"/>
                </a:solidFill>
                <a:latin typeface="Arial" charset="0"/>
              </a:rPr>
              <a:t>    will be possible only in millions years, while the  pessimistic assessments predict </a:t>
            </a:r>
          </a:p>
          <a:p>
            <a:pPr eaLnBrk="0" hangingPunct="0">
              <a:buClr>
                <a:srgbClr val="FF3300"/>
              </a:buClr>
              <a:buFont typeface="Wingdings" pitchFamily="2" charset="2"/>
              <a:buNone/>
            </a:pPr>
            <a:r>
              <a:rPr lang="en-US" i="1">
                <a:solidFill>
                  <a:srgbClr val="000000"/>
                </a:solidFill>
                <a:latin typeface="Arial" charset="0"/>
              </a:rPr>
              <a:t>    such a dangerous scenario for the nearest future.  Analysis of the literature data  </a:t>
            </a:r>
          </a:p>
          <a:p>
            <a:pPr eaLnBrk="0" hangingPunct="0">
              <a:buClr>
                <a:srgbClr val="FF3300"/>
              </a:buClr>
              <a:buFont typeface="Wingdings" pitchFamily="2" charset="2"/>
              <a:buNone/>
            </a:pPr>
            <a:r>
              <a:rPr lang="en-US" i="1">
                <a:solidFill>
                  <a:srgbClr val="000000"/>
                </a:solidFill>
                <a:latin typeface="Arial" charset="0"/>
              </a:rPr>
              <a:t>    shows the urgency and complicity of the researches  planned within the </a:t>
            </a:r>
          </a:p>
          <a:p>
            <a:pPr eaLnBrk="0" hangingPunct="0">
              <a:buClr>
                <a:srgbClr val="FF3300"/>
              </a:buClr>
              <a:buFont typeface="Wingdings" pitchFamily="2" charset="2"/>
              <a:buNone/>
            </a:pPr>
            <a:r>
              <a:rPr lang="en-US" i="1">
                <a:solidFill>
                  <a:srgbClr val="000000"/>
                </a:solidFill>
                <a:latin typeface="Arial" charset="0"/>
              </a:rPr>
              <a:t>    frameworks of out project</a:t>
            </a:r>
            <a:r>
              <a:rPr lang="uk-UA" i="1">
                <a:solidFill>
                  <a:srgbClr val="000000"/>
                </a:solidFill>
                <a:latin typeface="Arial" charset="0"/>
              </a:rPr>
              <a:t>.</a:t>
            </a:r>
            <a:r>
              <a:rPr lang="ru-RU">
                <a:solidFill>
                  <a:srgbClr val="000000"/>
                </a:solidFill>
                <a:latin typeface="Arial" charset="0"/>
              </a:rPr>
              <a:t> </a:t>
            </a:r>
          </a:p>
        </p:txBody>
      </p:sp>
      <p:sp>
        <p:nvSpPr>
          <p:cNvPr id="44037" name="Rectangle 7"/>
          <p:cNvSpPr>
            <a:spLocks noChangeArrowheads="1"/>
          </p:cNvSpPr>
          <p:nvPr/>
        </p:nvSpPr>
        <p:spPr bwMode="auto">
          <a:xfrm>
            <a:off x="0" y="6446838"/>
            <a:ext cx="3635375"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endParaRPr lang="en-GB" sz="1200">
              <a:solidFill>
                <a:srgbClr val="993300"/>
              </a:solidFill>
            </a:endParaRPr>
          </a:p>
          <a:p>
            <a:r>
              <a:rPr lang="en-GB" sz="900" b="1"/>
              <a:t>16</a:t>
            </a:r>
            <a:r>
              <a:rPr lang="en-GB" sz="900" b="1" baseline="30000"/>
              <a:t>th</a:t>
            </a:r>
            <a:r>
              <a:rPr lang="en-GB" sz="900" b="1"/>
              <a:t> CEG-SAM meeting, Moscow, September 08-09, 2009</a:t>
            </a:r>
            <a:endParaRPr lang="ru-RU" sz="900" b="1"/>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C3816F58-C6BA-457B-AD9B-B696CB53253A}" type="slidenum">
              <a:rPr lang="ru-RU"/>
              <a:pPr>
                <a:defRPr/>
              </a:pPr>
              <a:t>5</a:t>
            </a:fld>
            <a:endParaRPr lang="ru-RU"/>
          </a:p>
        </p:txBody>
      </p:sp>
      <p:sp>
        <p:nvSpPr>
          <p:cNvPr id="45059" name="Rectangle 3"/>
          <p:cNvSpPr>
            <a:spLocks noGrp="1" noChangeArrowheads="1"/>
          </p:cNvSpPr>
          <p:nvPr>
            <p:ph type="body" idx="1"/>
          </p:nvPr>
        </p:nvSpPr>
        <p:spPr>
          <a:xfrm>
            <a:off x="107950" y="404813"/>
            <a:ext cx="8712200" cy="52562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80000"/>
              </a:lnSpc>
              <a:buClr>
                <a:srgbClr val="FF3300"/>
              </a:buClr>
              <a:buSzTx/>
              <a:buFont typeface="Wingdings" pitchFamily="2" charset="2"/>
              <a:buNone/>
            </a:pPr>
            <a:r>
              <a:rPr lang="en-US" sz="2000" smtClean="0">
                <a:solidFill>
                  <a:srgbClr val="FFFF00"/>
                </a:solidFill>
              </a:rPr>
              <a:t>                                             </a:t>
            </a:r>
            <a:r>
              <a:rPr lang="ru-RU" sz="2000" b="1" u="sng" smtClean="0">
                <a:solidFill>
                  <a:srgbClr val="FFFF00"/>
                </a:solidFill>
              </a:rPr>
              <a:t>2</a:t>
            </a:r>
            <a:r>
              <a:rPr lang="en-US" sz="2000" b="1" u="sng" baseline="30000" smtClean="0">
                <a:solidFill>
                  <a:srgbClr val="FFFF00"/>
                </a:solidFill>
              </a:rPr>
              <a:t>nd</a:t>
            </a:r>
            <a:r>
              <a:rPr lang="en-US" sz="2000" b="1" u="sng" smtClean="0">
                <a:solidFill>
                  <a:srgbClr val="FFFF00"/>
                </a:solidFill>
              </a:rPr>
              <a:t> task</a:t>
            </a:r>
            <a:r>
              <a:rPr lang="en-US" sz="2000" smtClean="0">
                <a:solidFill>
                  <a:srgbClr val="FFFF00"/>
                </a:solidFill>
              </a:rPr>
              <a:t> </a:t>
            </a:r>
          </a:p>
          <a:p>
            <a:pPr>
              <a:lnSpc>
                <a:spcPct val="80000"/>
              </a:lnSpc>
              <a:buClr>
                <a:srgbClr val="FF3300"/>
              </a:buClr>
              <a:buSzTx/>
              <a:buFont typeface="Wingdings" pitchFamily="2" charset="2"/>
              <a:buNone/>
            </a:pPr>
            <a:endParaRPr lang="en-US" sz="2000" smtClean="0">
              <a:solidFill>
                <a:srgbClr val="FFFF00"/>
              </a:solidFill>
            </a:endParaRPr>
          </a:p>
          <a:p>
            <a:pPr>
              <a:lnSpc>
                <a:spcPct val="80000"/>
              </a:lnSpc>
              <a:buClr>
                <a:srgbClr val="FF3300"/>
              </a:buClr>
              <a:buSzTx/>
              <a:buFont typeface="Wingdings" pitchFamily="2" charset="2"/>
              <a:buNone/>
            </a:pPr>
            <a:r>
              <a:rPr lang="en-US" sz="2400" smtClean="0"/>
              <a:t>             </a:t>
            </a:r>
            <a:r>
              <a:rPr lang="en-US" sz="1800" smtClean="0">
                <a:solidFill>
                  <a:srgbClr val="FFFF00"/>
                </a:solidFill>
              </a:rPr>
              <a:t>(Characteristics and behavior of RA and water in Shelter)</a:t>
            </a:r>
            <a:r>
              <a:rPr lang="ru-RU" sz="1800" smtClean="0">
                <a:effectLst/>
                <a:latin typeface="Arial" charset="0"/>
              </a:rPr>
              <a:t> </a:t>
            </a:r>
            <a:endParaRPr lang="en-US" sz="1800" smtClean="0"/>
          </a:p>
          <a:p>
            <a:pPr>
              <a:lnSpc>
                <a:spcPct val="80000"/>
              </a:lnSpc>
              <a:buClr>
                <a:srgbClr val="FF3300"/>
              </a:buClr>
              <a:buSzTx/>
              <a:buFont typeface="Wingdings" pitchFamily="2" charset="2"/>
              <a:buNone/>
            </a:pPr>
            <a:endParaRPr lang="en-US" sz="1800" smtClean="0"/>
          </a:p>
          <a:p>
            <a:pPr algn="just">
              <a:lnSpc>
                <a:spcPct val="90000"/>
              </a:lnSpc>
              <a:buClr>
                <a:srgbClr val="FF3300"/>
              </a:buClr>
              <a:buSzTx/>
              <a:buFont typeface="Wingdings" pitchFamily="2" charset="2"/>
              <a:buChar char="Ш"/>
            </a:pPr>
            <a:r>
              <a:rPr lang="en-US" sz="1800" smtClean="0">
                <a:solidFill>
                  <a:srgbClr val="000000"/>
                </a:solidFill>
                <a:effectLst/>
                <a:latin typeface="Arial" charset="0"/>
              </a:rPr>
              <a:t>During the first quarter the various sources have been reviewed for acquiring the data relevant to the whole period of Shelter exploitation, which describe the dynamics of the radioactive aerosols release through the leakages in the light roof, and the data characterizing the moisture collections in the premises at the low levels in the B block and in the rooms of the auxiliary system of the reactor. The acquired information have been analyzed and systematized. </a:t>
            </a:r>
          </a:p>
          <a:p>
            <a:pPr>
              <a:lnSpc>
                <a:spcPct val="90000"/>
              </a:lnSpc>
              <a:buFont typeface="Wingdings" pitchFamily="2" charset="2"/>
              <a:buNone/>
            </a:pPr>
            <a:endParaRPr lang="en-US" sz="1800" smtClean="0">
              <a:solidFill>
                <a:srgbClr val="000000"/>
              </a:solidFill>
              <a:effectLst/>
              <a:latin typeface="Arial" charset="0"/>
            </a:endParaRPr>
          </a:p>
          <a:p>
            <a:pPr algn="just">
              <a:lnSpc>
                <a:spcPct val="90000"/>
              </a:lnSpc>
              <a:buClr>
                <a:srgbClr val="FF3300"/>
              </a:buClr>
              <a:buSzTx/>
              <a:buFont typeface="Wingdings" pitchFamily="2" charset="2"/>
              <a:buChar char="Ш"/>
            </a:pPr>
            <a:r>
              <a:rPr lang="en-US" sz="1800" smtClean="0">
                <a:solidFill>
                  <a:srgbClr val="000000"/>
                </a:solidFill>
                <a:effectLst/>
                <a:latin typeface="Arial" charset="0"/>
              </a:rPr>
              <a:t>Also during the reported period we have collected the data for upgrading the information concerning the physical</a:t>
            </a:r>
            <a:r>
              <a:rPr lang="uk-UA" sz="1800" smtClean="0">
                <a:solidFill>
                  <a:srgbClr val="000000"/>
                </a:solidFill>
                <a:effectLst/>
                <a:latin typeface="Arial" charset="0"/>
              </a:rPr>
              <a:t>-</a:t>
            </a:r>
            <a:r>
              <a:rPr lang="en-US" sz="1800" smtClean="0">
                <a:solidFill>
                  <a:srgbClr val="000000"/>
                </a:solidFill>
                <a:effectLst/>
                <a:latin typeface="Arial" charset="0"/>
              </a:rPr>
              <a:t>chemical characteristics of the fuel</a:t>
            </a:r>
            <a:r>
              <a:rPr lang="uk-UA" sz="1800" smtClean="0">
                <a:solidFill>
                  <a:srgbClr val="000000"/>
                </a:solidFill>
                <a:effectLst/>
                <a:latin typeface="Arial" charset="0"/>
              </a:rPr>
              <a:t>-</a:t>
            </a:r>
            <a:r>
              <a:rPr lang="en-US" sz="1800" smtClean="0">
                <a:solidFill>
                  <a:srgbClr val="000000"/>
                </a:solidFill>
                <a:effectLst/>
                <a:latin typeface="Arial" charset="0"/>
              </a:rPr>
              <a:t>containing materials </a:t>
            </a:r>
            <a:r>
              <a:rPr lang="uk-UA" sz="1800" smtClean="0">
                <a:solidFill>
                  <a:srgbClr val="000000"/>
                </a:solidFill>
                <a:effectLst/>
                <a:latin typeface="Arial" charset="0"/>
              </a:rPr>
              <a:t>(</a:t>
            </a:r>
            <a:r>
              <a:rPr lang="en-US" sz="1800" smtClean="0">
                <a:solidFill>
                  <a:srgbClr val="000000"/>
                </a:solidFill>
                <a:effectLst/>
                <a:latin typeface="Arial" charset="0"/>
              </a:rPr>
              <a:t>FCM</a:t>
            </a:r>
            <a:r>
              <a:rPr lang="uk-UA" sz="1800" smtClean="0">
                <a:solidFill>
                  <a:srgbClr val="000000"/>
                </a:solidFill>
                <a:effectLst/>
                <a:latin typeface="Arial" charset="0"/>
              </a:rPr>
              <a:t>), </a:t>
            </a:r>
            <a:r>
              <a:rPr lang="en-US" sz="1800" smtClean="0">
                <a:solidFill>
                  <a:srgbClr val="000000"/>
                </a:solidFill>
                <a:effectLst/>
                <a:latin typeface="Arial" charset="0"/>
              </a:rPr>
              <a:t>in particular</a:t>
            </a:r>
            <a:r>
              <a:rPr lang="uk-UA" sz="1800" smtClean="0">
                <a:solidFill>
                  <a:srgbClr val="000000"/>
                </a:solidFill>
                <a:effectLst/>
                <a:latin typeface="Arial" charset="0"/>
              </a:rPr>
              <a:t>, </a:t>
            </a:r>
            <a:r>
              <a:rPr lang="en-US" sz="1800" smtClean="0">
                <a:solidFill>
                  <a:srgbClr val="000000"/>
                </a:solidFill>
                <a:effectLst/>
                <a:latin typeface="Arial" charset="0"/>
              </a:rPr>
              <a:t>we have processed the data relevant to the premises of the bubbler reservoir at the ground floor</a:t>
            </a:r>
            <a:r>
              <a:rPr lang="uk-UA" sz="1800" smtClean="0">
                <a:solidFill>
                  <a:srgbClr val="000000"/>
                </a:solidFill>
                <a:effectLst/>
                <a:latin typeface="Arial" charset="0"/>
              </a:rPr>
              <a:t>. </a:t>
            </a:r>
            <a:r>
              <a:rPr lang="en-US" sz="1800" smtClean="0">
                <a:solidFill>
                  <a:srgbClr val="000000"/>
                </a:solidFill>
                <a:effectLst/>
                <a:latin typeface="Arial" charset="0"/>
              </a:rPr>
              <a:t>In this concern</a:t>
            </a:r>
            <a:r>
              <a:rPr lang="uk-UA" sz="1800" smtClean="0">
                <a:solidFill>
                  <a:srgbClr val="000000"/>
                </a:solidFill>
                <a:effectLst/>
                <a:latin typeface="Arial" charset="0"/>
              </a:rPr>
              <a:t>, </a:t>
            </a:r>
            <a:r>
              <a:rPr lang="en-US" sz="1800" smtClean="0">
                <a:solidFill>
                  <a:srgbClr val="000000"/>
                </a:solidFill>
                <a:effectLst/>
                <a:latin typeface="Arial" charset="0"/>
              </a:rPr>
              <a:t>we have performed the visual observations enabling to precise the geometrical parameters and physical state of FCM in these premises. </a:t>
            </a:r>
          </a:p>
          <a:p>
            <a:pPr>
              <a:lnSpc>
                <a:spcPct val="80000"/>
              </a:lnSpc>
              <a:buFont typeface="Wingdings" pitchFamily="2" charset="2"/>
              <a:buNone/>
            </a:pPr>
            <a:endParaRPr lang="en-US" sz="1800" smtClean="0">
              <a:solidFill>
                <a:srgbClr val="000000"/>
              </a:solidFill>
              <a:effectLst/>
              <a:latin typeface="Arial" charset="0"/>
            </a:endParaRPr>
          </a:p>
        </p:txBody>
      </p:sp>
      <p:sp>
        <p:nvSpPr>
          <p:cNvPr id="45060" name="Rectangle 7"/>
          <p:cNvSpPr>
            <a:spLocks noChangeArrowheads="1"/>
          </p:cNvSpPr>
          <p:nvPr/>
        </p:nvSpPr>
        <p:spPr bwMode="auto">
          <a:xfrm>
            <a:off x="0" y="6446838"/>
            <a:ext cx="3635375"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endParaRPr lang="en-GB" sz="1200">
              <a:solidFill>
                <a:srgbClr val="993300"/>
              </a:solidFill>
            </a:endParaRPr>
          </a:p>
          <a:p>
            <a:r>
              <a:rPr lang="en-GB" sz="900" b="1"/>
              <a:t>16</a:t>
            </a:r>
            <a:r>
              <a:rPr lang="en-GB" sz="900" b="1" baseline="30000"/>
              <a:t>th</a:t>
            </a:r>
            <a:r>
              <a:rPr lang="en-GB" sz="900" b="1"/>
              <a:t> CEG-SAM meeting, Moscow, September 08-09, 2009</a:t>
            </a:r>
            <a:endParaRPr lang="ru-RU" sz="900" b="1"/>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45143EED-FA44-4F55-8C87-0000B61DC4CA}" type="slidenum">
              <a:rPr lang="ru-RU"/>
              <a:pPr>
                <a:defRPr/>
              </a:pPr>
              <a:t>6</a:t>
            </a:fld>
            <a:endParaRPr lang="ru-RU"/>
          </a:p>
        </p:txBody>
      </p:sp>
      <p:sp>
        <p:nvSpPr>
          <p:cNvPr id="46083" name="Rectangle 3"/>
          <p:cNvSpPr>
            <a:spLocks noGrp="1" noChangeArrowheads="1"/>
          </p:cNvSpPr>
          <p:nvPr>
            <p:ph type="body" idx="1"/>
          </p:nvPr>
        </p:nvSpPr>
        <p:spPr>
          <a:xfrm>
            <a:off x="468313" y="908050"/>
            <a:ext cx="8291512" cy="44656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buClr>
                <a:srgbClr val="FF3300"/>
              </a:buClr>
              <a:buSzTx/>
              <a:buFont typeface="Wingdings" pitchFamily="2" charset="2"/>
              <a:buChar char="Ш"/>
            </a:pPr>
            <a:r>
              <a:rPr lang="en-US" sz="1800" smtClean="0">
                <a:solidFill>
                  <a:srgbClr val="000000"/>
                </a:solidFill>
                <a:effectLst/>
                <a:latin typeface="Arial" charset="0"/>
              </a:rPr>
              <a:t>For identification of the main sources of radioactive aerosol (RA) in Shelter the experimental works have begun aiming in sampling aerosols and water</a:t>
            </a:r>
            <a:r>
              <a:rPr lang="uk-UA" sz="1800" smtClean="0">
                <a:solidFill>
                  <a:srgbClr val="000000"/>
                </a:solidFill>
                <a:effectLst/>
                <a:latin typeface="Arial" charset="0"/>
              </a:rPr>
              <a:t>. </a:t>
            </a:r>
            <a:r>
              <a:rPr lang="en-US" sz="1800" smtClean="0">
                <a:solidFill>
                  <a:srgbClr val="000000"/>
                </a:solidFill>
                <a:effectLst/>
                <a:latin typeface="Arial" charset="0"/>
              </a:rPr>
              <a:t>During the reported period we studied the airborne concentrations and dispersal composition of RA which passed through the ventilation pipe VT</a:t>
            </a:r>
            <a:r>
              <a:rPr lang="uk-UA" sz="1800" smtClean="0">
                <a:solidFill>
                  <a:srgbClr val="000000"/>
                </a:solidFill>
                <a:effectLst/>
                <a:latin typeface="Arial" charset="0"/>
              </a:rPr>
              <a:t>-2 </a:t>
            </a:r>
            <a:r>
              <a:rPr lang="en-US" sz="1800" smtClean="0">
                <a:solidFill>
                  <a:srgbClr val="000000"/>
                </a:solidFill>
                <a:effectLst/>
                <a:latin typeface="Arial" charset="0"/>
              </a:rPr>
              <a:t>from the central hall of Shelter to the atmosphere. The samples were taken in the room </a:t>
            </a:r>
            <a:r>
              <a:rPr lang="uk-UA" sz="1800" smtClean="0">
                <a:solidFill>
                  <a:srgbClr val="000000"/>
                </a:solidFill>
                <a:effectLst/>
                <a:latin typeface="Arial" charset="0"/>
              </a:rPr>
              <a:t>2016/2 </a:t>
            </a:r>
            <a:r>
              <a:rPr lang="en-US" sz="1800" smtClean="0">
                <a:solidFill>
                  <a:srgbClr val="000000"/>
                </a:solidFill>
                <a:effectLst/>
                <a:latin typeface="Arial" charset="0"/>
              </a:rPr>
              <a:t>through the hatch in the “Bypass” pipe. For this purpose the packages consisting of the three-layer filters of Petryanov tissue were utilized. In all, 23 samples were collected</a:t>
            </a:r>
            <a:r>
              <a:rPr lang="uk-UA" sz="1800" smtClean="0">
                <a:solidFill>
                  <a:srgbClr val="000000"/>
                </a:solidFill>
                <a:effectLst/>
                <a:latin typeface="Arial" charset="0"/>
              </a:rPr>
              <a:t>. </a:t>
            </a:r>
            <a:r>
              <a:rPr lang="en-US" sz="1800" smtClean="0">
                <a:solidFill>
                  <a:srgbClr val="000000"/>
                </a:solidFill>
                <a:effectLst/>
                <a:latin typeface="Arial" charset="0"/>
              </a:rPr>
              <a:t>For determination of the inventory and forms of the radionuclides in the moisture collections in Shelter, during the 1st quarter 18 samples were taken from the main water agglomerations at the low levels of Shelter. Gamma- and alpha-spectrometric analyzes of the collected samples are in process now</a:t>
            </a:r>
            <a:r>
              <a:rPr lang="uk-UA" sz="1800" smtClean="0">
                <a:solidFill>
                  <a:srgbClr val="000000"/>
                </a:solidFill>
                <a:effectLst/>
                <a:latin typeface="Arial" charset="0"/>
              </a:rPr>
              <a:t>. </a:t>
            </a:r>
            <a:r>
              <a:rPr lang="en-US" sz="1800" smtClean="0">
                <a:solidFill>
                  <a:srgbClr val="000000"/>
                </a:solidFill>
                <a:effectLst/>
                <a:latin typeface="Arial" charset="0"/>
              </a:rPr>
              <a:t>These works are aimed on confirming of the assumption that the radionuclides in the aerosols and water fluxes are originated from the LFCM which now are considered as the main potential sources of the additional fuel dust</a:t>
            </a:r>
            <a:r>
              <a:rPr lang="uk-UA" sz="1800" smtClean="0">
                <a:solidFill>
                  <a:srgbClr val="000000"/>
                </a:solidFill>
                <a:effectLst/>
                <a:latin typeface="Arial" charset="0"/>
              </a:rPr>
              <a:t>. </a:t>
            </a:r>
            <a:endParaRPr lang="ru-RU" sz="1800" smtClean="0">
              <a:solidFill>
                <a:srgbClr val="000000"/>
              </a:solidFill>
              <a:effectLst/>
              <a:latin typeface="Arial" charset="0"/>
            </a:endParaRPr>
          </a:p>
          <a:p>
            <a:endParaRPr lang="ru-RU" sz="1800" smtClean="0">
              <a:effectLst/>
              <a:latin typeface="Arial" charset="0"/>
            </a:endParaRPr>
          </a:p>
        </p:txBody>
      </p:sp>
      <p:sp>
        <p:nvSpPr>
          <p:cNvPr id="46084" name="Rectangle 7"/>
          <p:cNvSpPr>
            <a:spLocks noChangeArrowheads="1"/>
          </p:cNvSpPr>
          <p:nvPr/>
        </p:nvSpPr>
        <p:spPr bwMode="auto">
          <a:xfrm>
            <a:off x="0" y="6446838"/>
            <a:ext cx="3635375"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endParaRPr lang="en-GB" sz="1200">
              <a:solidFill>
                <a:srgbClr val="993300"/>
              </a:solidFill>
            </a:endParaRPr>
          </a:p>
          <a:p>
            <a:r>
              <a:rPr lang="en-GB" sz="900" b="1"/>
              <a:t>16</a:t>
            </a:r>
            <a:r>
              <a:rPr lang="en-GB" sz="900" b="1" baseline="30000"/>
              <a:t>th</a:t>
            </a:r>
            <a:r>
              <a:rPr lang="en-GB" sz="900" b="1"/>
              <a:t> CEG-SAM meeting, Moscow, September 08-09, 2009</a:t>
            </a:r>
            <a:endParaRPr lang="ru-RU" sz="900" b="1"/>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6"/>
          <p:cNvSpPr>
            <a:spLocks noGrp="1" noChangeArrowheads="1"/>
          </p:cNvSpPr>
          <p:nvPr>
            <p:ph type="sldNum" sz="quarter" idx="12"/>
          </p:nvPr>
        </p:nvSpPr>
        <p:spPr>
          <a:ln/>
        </p:spPr>
        <p:txBody>
          <a:bodyPr/>
          <a:lstStyle/>
          <a:p>
            <a:pPr>
              <a:defRPr/>
            </a:pPr>
            <a:fld id="{EB0B88F0-60CF-49EF-BBCE-40BDBD37CBE1}" type="slidenum">
              <a:rPr lang="ru-RU"/>
              <a:pPr>
                <a:defRPr/>
              </a:pPr>
              <a:t>7</a:t>
            </a:fld>
            <a:endParaRPr lang="ru-RU"/>
          </a:p>
        </p:txBody>
      </p:sp>
      <p:sp>
        <p:nvSpPr>
          <p:cNvPr id="22532" name="Rectangle 4"/>
          <p:cNvSpPr>
            <a:spLocks noChangeArrowheads="1"/>
          </p:cNvSpPr>
          <p:nvPr/>
        </p:nvSpPr>
        <p:spPr bwMode="auto">
          <a:xfrm>
            <a:off x="5076825" y="1341438"/>
            <a:ext cx="1296988" cy="739775"/>
          </a:xfrm>
          <a:prstGeom prst="rect">
            <a:avLst/>
          </a:prstGeom>
          <a:gradFill rotWithShape="1">
            <a:gsLst>
              <a:gs pos="0">
                <a:schemeClr val="bg2"/>
              </a:gs>
              <a:gs pos="100000">
                <a:schemeClr val="bg2">
                  <a:gamma/>
                  <a:shade val="66667"/>
                  <a:invGamma/>
                </a:schemeClr>
              </a:gs>
            </a:gsLst>
            <a:path path="shape">
              <a:fillToRect l="50000" t="50000" r="50000" b="50000"/>
            </a:path>
          </a:gradFill>
          <a:ln w="9525" algn="ctr">
            <a:solidFill>
              <a:srgbClr val="000000"/>
            </a:solidFill>
            <a:miter lim="800000"/>
            <a:headEnd/>
            <a:tailEnd/>
          </a:ln>
          <a:effectLst>
            <a:outerShdw dist="35921" dir="2700000" algn="ctr" rotWithShape="0">
              <a:schemeClr val="bg2"/>
            </a:outerShdw>
          </a:effectLst>
        </p:spPr>
        <p:txBody>
          <a:bodyPr anchor="ctr">
            <a:spAutoFit/>
          </a:bodyPr>
          <a:lstStyle/>
          <a:p>
            <a:pPr algn="ctr"/>
            <a:r>
              <a:rPr lang="en-US" sz="1400">
                <a:solidFill>
                  <a:srgbClr val="000000"/>
                </a:solidFill>
              </a:rPr>
              <a:t>Fragments of the active zone</a:t>
            </a:r>
            <a:endParaRPr lang="ru-RU" sz="1400">
              <a:solidFill>
                <a:srgbClr val="000000"/>
              </a:solidFill>
            </a:endParaRPr>
          </a:p>
        </p:txBody>
      </p:sp>
      <p:sp>
        <p:nvSpPr>
          <p:cNvPr id="22539" name="Rectangle 11"/>
          <p:cNvSpPr>
            <a:spLocks noChangeArrowheads="1"/>
          </p:cNvSpPr>
          <p:nvPr/>
        </p:nvSpPr>
        <p:spPr bwMode="auto">
          <a:xfrm>
            <a:off x="7094538" y="1557338"/>
            <a:ext cx="863600" cy="314325"/>
          </a:xfrm>
          <a:prstGeom prst="rect">
            <a:avLst/>
          </a:prstGeom>
          <a:gradFill rotWithShape="1">
            <a:gsLst>
              <a:gs pos="0">
                <a:schemeClr val="bg2"/>
              </a:gs>
              <a:gs pos="100000">
                <a:schemeClr val="bg2">
                  <a:gamma/>
                  <a:shade val="66667"/>
                  <a:invGamma/>
                </a:schemeClr>
              </a:gs>
            </a:gsLst>
            <a:path path="shape">
              <a:fillToRect l="50000" t="50000" r="50000" b="50000"/>
            </a:path>
          </a:gradFill>
          <a:ln w="9525" algn="ctr">
            <a:solidFill>
              <a:srgbClr val="000000"/>
            </a:solidFill>
            <a:miter lim="800000"/>
            <a:headEnd/>
            <a:tailEnd/>
          </a:ln>
          <a:effectLst>
            <a:outerShdw dist="35921" dir="2700000" algn="ctr" rotWithShape="0">
              <a:schemeClr val="bg2"/>
            </a:outerShdw>
          </a:effectLst>
        </p:spPr>
        <p:txBody>
          <a:bodyPr anchor="ctr">
            <a:spAutoFit/>
          </a:bodyPr>
          <a:lstStyle/>
          <a:p>
            <a:pPr algn="ctr">
              <a:defRPr/>
            </a:pPr>
            <a:r>
              <a:rPr lang="en-US" sz="1400">
                <a:solidFill>
                  <a:srgbClr val="000000"/>
                </a:solidFill>
              </a:rPr>
              <a:t>LFCM</a:t>
            </a:r>
            <a:endParaRPr lang="ru-RU" sz="1400">
              <a:solidFill>
                <a:srgbClr val="000000"/>
              </a:solidFill>
            </a:endParaRPr>
          </a:p>
        </p:txBody>
      </p:sp>
      <p:grpSp>
        <p:nvGrpSpPr>
          <p:cNvPr id="20484" name="Group 55"/>
          <p:cNvGrpSpPr>
            <a:grpSpLocks/>
          </p:cNvGrpSpPr>
          <p:nvPr/>
        </p:nvGrpSpPr>
        <p:grpSpPr bwMode="auto">
          <a:xfrm>
            <a:off x="541338" y="1341438"/>
            <a:ext cx="4032250" cy="719137"/>
            <a:chOff x="204" y="346"/>
            <a:chExt cx="2540" cy="453"/>
          </a:xfrm>
        </p:grpSpPr>
        <p:sp>
          <p:nvSpPr>
            <p:cNvPr id="22530" name="Rectangle 2"/>
            <p:cNvSpPr>
              <a:spLocks noChangeArrowheads="1"/>
            </p:cNvSpPr>
            <p:nvPr/>
          </p:nvSpPr>
          <p:spPr bwMode="auto">
            <a:xfrm>
              <a:off x="249" y="491"/>
              <a:ext cx="635" cy="179"/>
            </a:xfrm>
            <a:prstGeom prst="rect">
              <a:avLst/>
            </a:prstGeom>
            <a:gradFill rotWithShape="1">
              <a:gsLst>
                <a:gs pos="0">
                  <a:schemeClr val="bg2"/>
                </a:gs>
                <a:gs pos="100000">
                  <a:schemeClr val="bg2">
                    <a:gamma/>
                    <a:shade val="66667"/>
                    <a:invGamma/>
                  </a:schemeClr>
                </a:gs>
              </a:gsLst>
              <a:path path="shape">
                <a:fillToRect l="50000" t="50000" r="50000" b="50000"/>
              </a:path>
            </a:gradFill>
            <a:ln w="9525" algn="ctr">
              <a:solidFill>
                <a:srgbClr val="000000"/>
              </a:solidFill>
              <a:miter lim="800000"/>
              <a:headEnd/>
              <a:tailEnd/>
            </a:ln>
            <a:effectLst>
              <a:outerShdw dist="35921" dir="2700000" algn="ctr" rotWithShape="0">
                <a:schemeClr val="bg2"/>
              </a:outerShdw>
            </a:effectLst>
          </p:spPr>
          <p:txBody>
            <a:bodyPr anchor="ctr">
              <a:spAutoFit/>
            </a:bodyPr>
            <a:lstStyle/>
            <a:p>
              <a:pPr algn="ctr"/>
              <a:r>
                <a:rPr lang="en-US" sz="1200">
                  <a:solidFill>
                    <a:srgbClr val="000000"/>
                  </a:solidFill>
                </a:rPr>
                <a:t>Condensed</a:t>
              </a:r>
              <a:endParaRPr lang="ru-RU" sz="1200">
                <a:solidFill>
                  <a:srgbClr val="000000"/>
                </a:solidFill>
              </a:endParaRPr>
            </a:p>
          </p:txBody>
        </p:sp>
        <p:sp>
          <p:nvSpPr>
            <p:cNvPr id="22536" name="Rectangle 8"/>
            <p:cNvSpPr>
              <a:spLocks noChangeArrowheads="1"/>
            </p:cNvSpPr>
            <p:nvPr/>
          </p:nvSpPr>
          <p:spPr bwMode="auto">
            <a:xfrm>
              <a:off x="929" y="482"/>
              <a:ext cx="499" cy="198"/>
            </a:xfrm>
            <a:prstGeom prst="rect">
              <a:avLst/>
            </a:prstGeom>
            <a:gradFill rotWithShape="1">
              <a:gsLst>
                <a:gs pos="0">
                  <a:schemeClr val="bg2"/>
                </a:gs>
                <a:gs pos="100000">
                  <a:schemeClr val="bg2">
                    <a:gamma/>
                    <a:shade val="66667"/>
                    <a:invGamma/>
                  </a:schemeClr>
                </a:gs>
              </a:gsLst>
              <a:path path="shape">
                <a:fillToRect l="50000" t="50000" r="50000" b="50000"/>
              </a:path>
            </a:gradFill>
            <a:ln w="9525" algn="ctr">
              <a:solidFill>
                <a:srgbClr val="000000"/>
              </a:solidFill>
              <a:miter lim="800000"/>
              <a:headEnd/>
              <a:tailEnd/>
            </a:ln>
            <a:effectLst>
              <a:outerShdw dist="35921" dir="2700000" algn="ctr" rotWithShape="0">
                <a:schemeClr val="bg2"/>
              </a:outerShdw>
            </a:effectLst>
          </p:spPr>
          <p:txBody>
            <a:bodyPr anchor="ctr">
              <a:spAutoFit/>
            </a:bodyPr>
            <a:lstStyle/>
            <a:p>
              <a:pPr algn="ctr">
                <a:defRPr/>
              </a:pPr>
              <a:r>
                <a:rPr lang="en-US" sz="1400">
                  <a:solidFill>
                    <a:srgbClr val="000000"/>
                  </a:solidFill>
                </a:rPr>
                <a:t>UO2</a:t>
              </a:r>
              <a:endParaRPr lang="ru-RU" sz="1400">
                <a:solidFill>
                  <a:srgbClr val="000000"/>
                </a:solidFill>
              </a:endParaRPr>
            </a:p>
          </p:txBody>
        </p:sp>
        <p:sp>
          <p:nvSpPr>
            <p:cNvPr id="22537" name="Rectangle 9"/>
            <p:cNvSpPr>
              <a:spLocks noChangeArrowheads="1"/>
            </p:cNvSpPr>
            <p:nvPr/>
          </p:nvSpPr>
          <p:spPr bwMode="auto">
            <a:xfrm>
              <a:off x="1474" y="482"/>
              <a:ext cx="544" cy="198"/>
            </a:xfrm>
            <a:prstGeom prst="rect">
              <a:avLst/>
            </a:prstGeom>
            <a:gradFill rotWithShape="1">
              <a:gsLst>
                <a:gs pos="0">
                  <a:schemeClr val="bg2"/>
                </a:gs>
                <a:gs pos="100000">
                  <a:schemeClr val="bg2">
                    <a:gamma/>
                    <a:shade val="66667"/>
                    <a:invGamma/>
                  </a:schemeClr>
                </a:gs>
              </a:gsLst>
              <a:path path="shape">
                <a:fillToRect l="50000" t="50000" r="50000" b="50000"/>
              </a:path>
            </a:gradFill>
            <a:ln w="9525" algn="ctr">
              <a:solidFill>
                <a:srgbClr val="000000"/>
              </a:solidFill>
              <a:miter lim="800000"/>
              <a:headEnd/>
              <a:tailEnd/>
            </a:ln>
            <a:effectLst>
              <a:outerShdw dist="35921" dir="2700000" algn="ctr" rotWithShape="0">
                <a:schemeClr val="bg2"/>
              </a:outerShdw>
            </a:effectLst>
          </p:spPr>
          <p:txBody>
            <a:bodyPr anchor="ctr">
              <a:spAutoFit/>
            </a:bodyPr>
            <a:lstStyle/>
            <a:p>
              <a:pPr algn="ctr">
                <a:defRPr/>
              </a:pPr>
              <a:r>
                <a:rPr lang="en-US" sz="1400">
                  <a:solidFill>
                    <a:srgbClr val="000000"/>
                  </a:solidFill>
                </a:rPr>
                <a:t>UO2+X</a:t>
              </a:r>
              <a:endParaRPr lang="ru-RU" sz="1400">
                <a:solidFill>
                  <a:srgbClr val="000000"/>
                </a:solidFill>
              </a:endParaRPr>
            </a:p>
          </p:txBody>
        </p:sp>
        <p:sp>
          <p:nvSpPr>
            <p:cNvPr id="22538" name="Rectangle 10"/>
            <p:cNvSpPr>
              <a:spLocks noChangeArrowheads="1"/>
            </p:cNvSpPr>
            <p:nvPr/>
          </p:nvSpPr>
          <p:spPr bwMode="auto">
            <a:xfrm>
              <a:off x="2063" y="482"/>
              <a:ext cx="635" cy="198"/>
            </a:xfrm>
            <a:prstGeom prst="rect">
              <a:avLst/>
            </a:prstGeom>
            <a:gradFill rotWithShape="1">
              <a:gsLst>
                <a:gs pos="0">
                  <a:schemeClr val="bg2"/>
                </a:gs>
                <a:gs pos="100000">
                  <a:schemeClr val="bg2">
                    <a:gamma/>
                    <a:shade val="66667"/>
                    <a:invGamma/>
                  </a:schemeClr>
                </a:gs>
              </a:gsLst>
              <a:path path="shape">
                <a:fillToRect l="50000" t="50000" r="50000" b="50000"/>
              </a:path>
            </a:gradFill>
            <a:ln w="9525" algn="ctr">
              <a:solidFill>
                <a:srgbClr val="000000"/>
              </a:solidFill>
              <a:miter lim="800000"/>
              <a:headEnd/>
              <a:tailEnd/>
            </a:ln>
            <a:effectLst>
              <a:outerShdw dist="35921" dir="2700000" algn="ctr" rotWithShape="0">
                <a:schemeClr val="bg2"/>
              </a:outerShdw>
            </a:effectLst>
          </p:spPr>
          <p:txBody>
            <a:bodyPr anchor="ctr">
              <a:spAutoFit/>
            </a:bodyPr>
            <a:lstStyle/>
            <a:p>
              <a:pPr algn="ctr">
                <a:defRPr/>
              </a:pPr>
              <a:r>
                <a:rPr lang="en-US" sz="1400">
                  <a:solidFill>
                    <a:srgbClr val="000000"/>
                  </a:solidFill>
                </a:rPr>
                <a:t>U-Zr-O</a:t>
              </a:r>
              <a:endParaRPr lang="ru-RU" sz="1400">
                <a:solidFill>
                  <a:srgbClr val="000000"/>
                </a:solidFill>
              </a:endParaRPr>
            </a:p>
          </p:txBody>
        </p:sp>
        <p:sp>
          <p:nvSpPr>
            <p:cNvPr id="20520" name="Rectangle 12"/>
            <p:cNvSpPr>
              <a:spLocks noChangeArrowheads="1"/>
            </p:cNvSpPr>
            <p:nvPr/>
          </p:nvSpPr>
          <p:spPr bwMode="auto">
            <a:xfrm>
              <a:off x="204" y="346"/>
              <a:ext cx="2540" cy="453"/>
            </a:xfrm>
            <a:prstGeom prst="rect">
              <a:avLst/>
            </a:prstGeom>
            <a:noFill/>
            <a:ln w="9525" algn="ctr">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de-DE"/>
            </a:p>
          </p:txBody>
        </p:sp>
      </p:grpSp>
      <p:sp>
        <p:nvSpPr>
          <p:cNvPr id="22541" name="Rectangle 13"/>
          <p:cNvSpPr>
            <a:spLocks noChangeArrowheads="1"/>
          </p:cNvSpPr>
          <p:nvPr/>
        </p:nvSpPr>
        <p:spPr bwMode="auto">
          <a:xfrm>
            <a:off x="901700" y="2708275"/>
            <a:ext cx="7488238" cy="314325"/>
          </a:xfrm>
          <a:prstGeom prst="rect">
            <a:avLst/>
          </a:prstGeom>
          <a:gradFill rotWithShape="1">
            <a:gsLst>
              <a:gs pos="0">
                <a:schemeClr val="bg2"/>
              </a:gs>
              <a:gs pos="100000">
                <a:schemeClr val="bg2">
                  <a:gamma/>
                  <a:shade val="66667"/>
                  <a:invGamma/>
                </a:schemeClr>
              </a:gs>
            </a:gsLst>
            <a:path path="shape">
              <a:fillToRect l="50000" t="50000" r="50000" b="50000"/>
            </a:path>
          </a:gradFill>
          <a:ln w="9525" algn="ctr">
            <a:solidFill>
              <a:srgbClr val="000000"/>
            </a:solidFill>
            <a:miter lim="800000"/>
            <a:headEnd/>
            <a:tailEnd/>
          </a:ln>
          <a:effectLst>
            <a:outerShdw dist="35921" dir="2700000" algn="ctr" rotWithShape="0">
              <a:schemeClr val="bg2"/>
            </a:outerShdw>
          </a:effectLst>
        </p:spPr>
        <p:txBody>
          <a:bodyPr anchor="ctr">
            <a:spAutoFit/>
          </a:bodyPr>
          <a:lstStyle/>
          <a:p>
            <a:pPr algn="ctr"/>
            <a:r>
              <a:rPr lang="en-US" sz="1400">
                <a:solidFill>
                  <a:srgbClr val="000000"/>
                </a:solidFill>
              </a:rPr>
              <a:t>Shelter conditions</a:t>
            </a:r>
            <a:endParaRPr lang="ru-RU" sz="1400">
              <a:solidFill>
                <a:srgbClr val="000000"/>
              </a:solidFill>
            </a:endParaRPr>
          </a:p>
        </p:txBody>
      </p:sp>
      <p:sp>
        <p:nvSpPr>
          <p:cNvPr id="22542" name="Rectangle 14"/>
          <p:cNvSpPr>
            <a:spLocks noChangeArrowheads="1"/>
          </p:cNvSpPr>
          <p:nvPr/>
        </p:nvSpPr>
        <p:spPr bwMode="auto">
          <a:xfrm>
            <a:off x="1693863" y="3644900"/>
            <a:ext cx="2446337" cy="314325"/>
          </a:xfrm>
          <a:prstGeom prst="rect">
            <a:avLst/>
          </a:prstGeom>
          <a:gradFill rotWithShape="1">
            <a:gsLst>
              <a:gs pos="0">
                <a:schemeClr val="bg2"/>
              </a:gs>
              <a:gs pos="100000">
                <a:schemeClr val="bg2">
                  <a:gamma/>
                  <a:shade val="66667"/>
                  <a:invGamma/>
                </a:schemeClr>
              </a:gs>
            </a:gsLst>
            <a:path path="shape">
              <a:fillToRect l="50000" t="50000" r="50000" b="50000"/>
            </a:path>
          </a:gradFill>
          <a:ln w="9525" algn="ctr">
            <a:solidFill>
              <a:srgbClr val="000000"/>
            </a:solidFill>
            <a:miter lim="800000"/>
            <a:headEnd/>
            <a:tailEnd/>
          </a:ln>
          <a:effectLst>
            <a:outerShdw dist="35921" dir="2700000" algn="ctr" rotWithShape="0">
              <a:schemeClr val="bg2"/>
            </a:outerShdw>
          </a:effectLst>
        </p:spPr>
        <p:txBody>
          <a:bodyPr anchor="ctr">
            <a:spAutoFit/>
          </a:bodyPr>
          <a:lstStyle/>
          <a:p>
            <a:pPr algn="ctr"/>
            <a:r>
              <a:rPr lang="en-US" sz="1400">
                <a:solidFill>
                  <a:srgbClr val="000000"/>
                </a:solidFill>
              </a:rPr>
              <a:t>destruction</a:t>
            </a:r>
            <a:endParaRPr lang="ru-RU" sz="1400">
              <a:solidFill>
                <a:srgbClr val="000000"/>
              </a:solidFill>
            </a:endParaRPr>
          </a:p>
        </p:txBody>
      </p:sp>
      <p:sp>
        <p:nvSpPr>
          <p:cNvPr id="22543" name="Rectangle 15"/>
          <p:cNvSpPr>
            <a:spLocks noChangeArrowheads="1"/>
          </p:cNvSpPr>
          <p:nvPr/>
        </p:nvSpPr>
        <p:spPr bwMode="auto">
          <a:xfrm>
            <a:off x="4718050" y="3644900"/>
            <a:ext cx="1727200" cy="314325"/>
          </a:xfrm>
          <a:prstGeom prst="rect">
            <a:avLst/>
          </a:prstGeom>
          <a:gradFill rotWithShape="1">
            <a:gsLst>
              <a:gs pos="0">
                <a:schemeClr val="bg2"/>
              </a:gs>
              <a:gs pos="100000">
                <a:schemeClr val="bg2">
                  <a:gamma/>
                  <a:shade val="66667"/>
                  <a:invGamma/>
                </a:schemeClr>
              </a:gs>
            </a:gsLst>
            <a:path path="shape">
              <a:fillToRect l="50000" t="50000" r="50000" b="50000"/>
            </a:path>
          </a:gradFill>
          <a:ln w="9525" algn="ctr">
            <a:solidFill>
              <a:srgbClr val="000000"/>
            </a:solidFill>
            <a:miter lim="800000"/>
            <a:headEnd/>
            <a:tailEnd/>
          </a:ln>
          <a:effectLst>
            <a:outerShdw dist="35921" dir="2700000" algn="ctr" rotWithShape="0">
              <a:schemeClr val="bg2"/>
            </a:outerShdw>
          </a:effectLst>
        </p:spPr>
        <p:txBody>
          <a:bodyPr anchor="ctr">
            <a:spAutoFit/>
          </a:bodyPr>
          <a:lstStyle/>
          <a:p>
            <a:pPr algn="ctr"/>
            <a:r>
              <a:rPr lang="en-US" sz="1400">
                <a:solidFill>
                  <a:srgbClr val="000000"/>
                </a:solidFill>
              </a:rPr>
              <a:t>dispersion </a:t>
            </a:r>
            <a:endParaRPr lang="ru-RU" sz="1400">
              <a:solidFill>
                <a:srgbClr val="000000"/>
              </a:solidFill>
            </a:endParaRPr>
          </a:p>
        </p:txBody>
      </p:sp>
      <p:sp>
        <p:nvSpPr>
          <p:cNvPr id="22544" name="Rectangle 16"/>
          <p:cNvSpPr>
            <a:spLocks noChangeArrowheads="1"/>
          </p:cNvSpPr>
          <p:nvPr/>
        </p:nvSpPr>
        <p:spPr bwMode="auto">
          <a:xfrm>
            <a:off x="6661150" y="3644900"/>
            <a:ext cx="1728788" cy="314325"/>
          </a:xfrm>
          <a:prstGeom prst="rect">
            <a:avLst/>
          </a:prstGeom>
          <a:gradFill rotWithShape="1">
            <a:gsLst>
              <a:gs pos="0">
                <a:schemeClr val="bg2"/>
              </a:gs>
              <a:gs pos="100000">
                <a:schemeClr val="bg2">
                  <a:gamma/>
                  <a:shade val="66667"/>
                  <a:invGamma/>
                </a:schemeClr>
              </a:gs>
            </a:gsLst>
            <a:path path="shape">
              <a:fillToRect l="50000" t="50000" r="50000" b="50000"/>
            </a:path>
          </a:gradFill>
          <a:ln w="9525" algn="ctr">
            <a:solidFill>
              <a:srgbClr val="000000"/>
            </a:solidFill>
            <a:miter lim="800000"/>
            <a:headEnd/>
            <a:tailEnd/>
          </a:ln>
          <a:effectLst>
            <a:outerShdw dist="35921" dir="2700000" algn="ctr" rotWithShape="0">
              <a:schemeClr val="bg2"/>
            </a:outerShdw>
          </a:effectLst>
        </p:spPr>
        <p:txBody>
          <a:bodyPr anchor="ctr">
            <a:spAutoFit/>
          </a:bodyPr>
          <a:lstStyle/>
          <a:p>
            <a:pPr algn="ctr"/>
            <a:r>
              <a:rPr lang="en-US" sz="1400">
                <a:solidFill>
                  <a:srgbClr val="000000"/>
                </a:solidFill>
              </a:rPr>
              <a:t>transformation</a:t>
            </a:r>
            <a:endParaRPr lang="ru-RU" sz="1400">
              <a:solidFill>
                <a:srgbClr val="000000"/>
              </a:solidFill>
            </a:endParaRPr>
          </a:p>
        </p:txBody>
      </p:sp>
      <p:sp>
        <p:nvSpPr>
          <p:cNvPr id="22546" name="Rectangle 18"/>
          <p:cNvSpPr>
            <a:spLocks noChangeArrowheads="1"/>
          </p:cNvSpPr>
          <p:nvPr/>
        </p:nvSpPr>
        <p:spPr bwMode="auto">
          <a:xfrm>
            <a:off x="901700" y="4581525"/>
            <a:ext cx="7559675" cy="314325"/>
          </a:xfrm>
          <a:prstGeom prst="rect">
            <a:avLst/>
          </a:prstGeom>
          <a:gradFill rotWithShape="1">
            <a:gsLst>
              <a:gs pos="0">
                <a:schemeClr val="bg2"/>
              </a:gs>
              <a:gs pos="100000">
                <a:schemeClr val="bg2">
                  <a:gamma/>
                  <a:shade val="66667"/>
                  <a:invGamma/>
                </a:schemeClr>
              </a:gs>
            </a:gsLst>
            <a:path path="shape">
              <a:fillToRect l="50000" t="50000" r="50000" b="50000"/>
            </a:path>
          </a:gradFill>
          <a:ln w="9525" algn="ctr">
            <a:solidFill>
              <a:srgbClr val="000000"/>
            </a:solidFill>
            <a:miter lim="800000"/>
            <a:headEnd/>
            <a:tailEnd/>
          </a:ln>
          <a:effectLst>
            <a:outerShdw dist="35921" dir="2700000" algn="ctr" rotWithShape="0">
              <a:schemeClr val="bg2"/>
            </a:outerShdw>
          </a:effectLst>
        </p:spPr>
        <p:txBody>
          <a:bodyPr anchor="ctr">
            <a:spAutoFit/>
          </a:bodyPr>
          <a:lstStyle/>
          <a:p>
            <a:pPr algn="ctr"/>
            <a:r>
              <a:rPr lang="en-US" sz="1400">
                <a:solidFill>
                  <a:srgbClr val="000000"/>
                </a:solidFill>
              </a:rPr>
              <a:t>Radionuclides transfer into the mobile forms</a:t>
            </a:r>
            <a:endParaRPr lang="ru-RU" sz="1400">
              <a:solidFill>
                <a:srgbClr val="000000"/>
              </a:solidFill>
            </a:endParaRPr>
          </a:p>
        </p:txBody>
      </p:sp>
      <p:sp>
        <p:nvSpPr>
          <p:cNvPr id="20490" name="Line 20"/>
          <p:cNvSpPr>
            <a:spLocks noChangeShapeType="1"/>
          </p:cNvSpPr>
          <p:nvPr/>
        </p:nvSpPr>
        <p:spPr bwMode="auto">
          <a:xfrm>
            <a:off x="1117600" y="1917700"/>
            <a:ext cx="0" cy="71913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0491" name="Line 21"/>
          <p:cNvSpPr>
            <a:spLocks noChangeShapeType="1"/>
          </p:cNvSpPr>
          <p:nvPr/>
        </p:nvSpPr>
        <p:spPr bwMode="auto">
          <a:xfrm>
            <a:off x="1117600" y="3068638"/>
            <a:ext cx="0" cy="151288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2550" name="Rectangle 22"/>
          <p:cNvSpPr>
            <a:spLocks noChangeArrowheads="1"/>
          </p:cNvSpPr>
          <p:nvPr/>
        </p:nvSpPr>
        <p:spPr bwMode="auto">
          <a:xfrm>
            <a:off x="3709988" y="5554663"/>
            <a:ext cx="1727200" cy="527050"/>
          </a:xfrm>
          <a:prstGeom prst="rect">
            <a:avLst/>
          </a:prstGeom>
          <a:gradFill rotWithShape="1">
            <a:gsLst>
              <a:gs pos="0">
                <a:schemeClr val="bg2"/>
              </a:gs>
              <a:gs pos="100000">
                <a:schemeClr val="bg2">
                  <a:gamma/>
                  <a:shade val="66667"/>
                  <a:invGamma/>
                </a:schemeClr>
              </a:gs>
            </a:gsLst>
            <a:path path="shape">
              <a:fillToRect l="50000" t="50000" r="50000" b="50000"/>
            </a:path>
          </a:gradFill>
          <a:ln w="9525" algn="ctr">
            <a:solidFill>
              <a:srgbClr val="000000"/>
            </a:solidFill>
            <a:miter lim="800000"/>
            <a:headEnd/>
            <a:tailEnd/>
          </a:ln>
          <a:effectLst>
            <a:outerShdw dist="35921" dir="2700000" algn="ctr" rotWithShape="0">
              <a:schemeClr val="bg2"/>
            </a:outerShdw>
          </a:effectLst>
        </p:spPr>
        <p:txBody>
          <a:bodyPr anchor="ctr">
            <a:spAutoFit/>
          </a:bodyPr>
          <a:lstStyle/>
          <a:p>
            <a:pPr algn="ctr"/>
            <a:r>
              <a:rPr lang="en-US" sz="1400">
                <a:solidFill>
                  <a:srgbClr val="000000"/>
                </a:solidFill>
              </a:rPr>
              <a:t>Formation of the secondary HP</a:t>
            </a:r>
            <a:endParaRPr lang="ru-RU" sz="1400">
              <a:solidFill>
                <a:srgbClr val="000000"/>
              </a:solidFill>
            </a:endParaRPr>
          </a:p>
        </p:txBody>
      </p:sp>
      <p:sp>
        <p:nvSpPr>
          <p:cNvPr id="20493" name="Line 23"/>
          <p:cNvSpPr>
            <a:spLocks noChangeShapeType="1"/>
          </p:cNvSpPr>
          <p:nvPr/>
        </p:nvSpPr>
        <p:spPr bwMode="auto">
          <a:xfrm>
            <a:off x="2052638" y="1917700"/>
            <a:ext cx="0" cy="71913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0494" name="Line 24"/>
          <p:cNvSpPr>
            <a:spLocks noChangeShapeType="1"/>
          </p:cNvSpPr>
          <p:nvPr/>
        </p:nvSpPr>
        <p:spPr bwMode="auto">
          <a:xfrm>
            <a:off x="2989263" y="1917700"/>
            <a:ext cx="0" cy="71913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0495" name="Line 25"/>
          <p:cNvSpPr>
            <a:spLocks noChangeShapeType="1"/>
          </p:cNvSpPr>
          <p:nvPr/>
        </p:nvSpPr>
        <p:spPr bwMode="auto">
          <a:xfrm>
            <a:off x="3781425" y="1917700"/>
            <a:ext cx="0" cy="71913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0496" name="Line 26"/>
          <p:cNvSpPr>
            <a:spLocks noChangeShapeType="1"/>
          </p:cNvSpPr>
          <p:nvPr/>
        </p:nvSpPr>
        <p:spPr bwMode="auto">
          <a:xfrm>
            <a:off x="2052638" y="3068638"/>
            <a:ext cx="0" cy="504825"/>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0497" name="Line 27"/>
          <p:cNvSpPr>
            <a:spLocks noChangeShapeType="1"/>
          </p:cNvSpPr>
          <p:nvPr/>
        </p:nvSpPr>
        <p:spPr bwMode="auto">
          <a:xfrm>
            <a:off x="2989263" y="3068638"/>
            <a:ext cx="0" cy="504825"/>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0498" name="Line 28"/>
          <p:cNvSpPr>
            <a:spLocks noChangeShapeType="1"/>
          </p:cNvSpPr>
          <p:nvPr/>
        </p:nvSpPr>
        <p:spPr bwMode="auto">
          <a:xfrm>
            <a:off x="3781425" y="3068638"/>
            <a:ext cx="0" cy="504825"/>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0499" name="Line 30"/>
          <p:cNvSpPr>
            <a:spLocks noChangeShapeType="1"/>
          </p:cNvSpPr>
          <p:nvPr/>
        </p:nvSpPr>
        <p:spPr bwMode="auto">
          <a:xfrm>
            <a:off x="5726113" y="3068638"/>
            <a:ext cx="0" cy="50482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0500" name="Line 32"/>
          <p:cNvSpPr>
            <a:spLocks noChangeShapeType="1"/>
          </p:cNvSpPr>
          <p:nvPr/>
        </p:nvSpPr>
        <p:spPr bwMode="auto">
          <a:xfrm>
            <a:off x="7526338" y="3068638"/>
            <a:ext cx="0" cy="504825"/>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0501" name="Line 33"/>
          <p:cNvSpPr>
            <a:spLocks noChangeShapeType="1"/>
          </p:cNvSpPr>
          <p:nvPr/>
        </p:nvSpPr>
        <p:spPr bwMode="auto">
          <a:xfrm>
            <a:off x="2052638" y="4005263"/>
            <a:ext cx="0" cy="576262"/>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0502" name="Line 34"/>
          <p:cNvSpPr>
            <a:spLocks noChangeShapeType="1"/>
          </p:cNvSpPr>
          <p:nvPr/>
        </p:nvSpPr>
        <p:spPr bwMode="auto">
          <a:xfrm>
            <a:off x="2989263" y="4005263"/>
            <a:ext cx="0" cy="503237"/>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0503" name="Line 35"/>
          <p:cNvSpPr>
            <a:spLocks noChangeShapeType="1"/>
          </p:cNvSpPr>
          <p:nvPr/>
        </p:nvSpPr>
        <p:spPr bwMode="auto">
          <a:xfrm>
            <a:off x="3781425" y="4005263"/>
            <a:ext cx="0" cy="503237"/>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0504" name="Line 36"/>
          <p:cNvSpPr>
            <a:spLocks noChangeShapeType="1"/>
          </p:cNvSpPr>
          <p:nvPr/>
        </p:nvSpPr>
        <p:spPr bwMode="auto">
          <a:xfrm>
            <a:off x="5726113" y="4005263"/>
            <a:ext cx="0" cy="503237"/>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0505" name="Line 38"/>
          <p:cNvSpPr>
            <a:spLocks noChangeShapeType="1"/>
          </p:cNvSpPr>
          <p:nvPr/>
        </p:nvSpPr>
        <p:spPr bwMode="auto">
          <a:xfrm>
            <a:off x="4502150" y="4941888"/>
            <a:ext cx="0" cy="5746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0506" name="Line 45"/>
          <p:cNvSpPr>
            <a:spLocks noChangeShapeType="1"/>
          </p:cNvSpPr>
          <p:nvPr/>
        </p:nvSpPr>
        <p:spPr bwMode="auto">
          <a:xfrm flipH="1">
            <a:off x="468313" y="5805488"/>
            <a:ext cx="3241675"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spAutoFit/>
          </a:bodyPr>
          <a:lstStyle/>
          <a:p>
            <a:endParaRPr lang="de-DE"/>
          </a:p>
        </p:txBody>
      </p:sp>
      <p:sp>
        <p:nvSpPr>
          <p:cNvPr id="20507" name="Line 46"/>
          <p:cNvSpPr>
            <a:spLocks noChangeShapeType="1"/>
          </p:cNvSpPr>
          <p:nvPr/>
        </p:nvSpPr>
        <p:spPr bwMode="auto">
          <a:xfrm flipV="1">
            <a:off x="468313" y="2852738"/>
            <a:ext cx="0" cy="295275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a:spAutoFit/>
          </a:bodyPr>
          <a:lstStyle/>
          <a:p>
            <a:endParaRPr lang="de-DE"/>
          </a:p>
        </p:txBody>
      </p:sp>
      <p:sp>
        <p:nvSpPr>
          <p:cNvPr id="20508" name="Line 47"/>
          <p:cNvSpPr>
            <a:spLocks noChangeShapeType="1"/>
          </p:cNvSpPr>
          <p:nvPr/>
        </p:nvSpPr>
        <p:spPr bwMode="auto">
          <a:xfrm>
            <a:off x="468313" y="2852738"/>
            <a:ext cx="433387"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0509" name="Line 51"/>
          <p:cNvSpPr>
            <a:spLocks noChangeShapeType="1"/>
          </p:cNvSpPr>
          <p:nvPr/>
        </p:nvSpPr>
        <p:spPr bwMode="auto">
          <a:xfrm>
            <a:off x="5724525" y="2133600"/>
            <a:ext cx="1588" cy="503238"/>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0510" name="Line 52"/>
          <p:cNvSpPr>
            <a:spLocks noChangeShapeType="1"/>
          </p:cNvSpPr>
          <p:nvPr/>
        </p:nvSpPr>
        <p:spPr bwMode="auto">
          <a:xfrm>
            <a:off x="7526338" y="1917700"/>
            <a:ext cx="0" cy="719138"/>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0511" name="Line 53"/>
          <p:cNvSpPr>
            <a:spLocks noChangeShapeType="1"/>
          </p:cNvSpPr>
          <p:nvPr/>
        </p:nvSpPr>
        <p:spPr bwMode="auto">
          <a:xfrm>
            <a:off x="7526338" y="4005263"/>
            <a:ext cx="0" cy="503237"/>
          </a:xfrm>
          <a:prstGeom prst="line">
            <a:avLst/>
          </a:prstGeom>
          <a:noFill/>
          <a:ln w="9525">
            <a:solidFill>
              <a:srgbClr val="FF33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0512" name="Text Box 57"/>
          <p:cNvSpPr txBox="1">
            <a:spLocks noChangeArrowheads="1"/>
          </p:cNvSpPr>
          <p:nvPr/>
        </p:nvSpPr>
        <p:spPr bwMode="auto">
          <a:xfrm>
            <a:off x="3040063" y="20320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endParaRPr lang="de-DE"/>
          </a:p>
        </p:txBody>
      </p:sp>
      <p:sp>
        <p:nvSpPr>
          <p:cNvPr id="20514" name="Text Box 59"/>
          <p:cNvSpPr txBox="1">
            <a:spLocks noChangeArrowheads="1"/>
          </p:cNvSpPr>
          <p:nvPr/>
        </p:nvSpPr>
        <p:spPr bwMode="auto">
          <a:xfrm>
            <a:off x="1692275" y="260350"/>
            <a:ext cx="640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spcBef>
                <a:spcPct val="20000"/>
              </a:spcBef>
              <a:buClr>
                <a:schemeClr val="hlink"/>
              </a:buClr>
              <a:buSzPct val="70000"/>
              <a:buFont typeface="Wingdings" pitchFamily="2" charset="2"/>
              <a:buNone/>
            </a:pPr>
            <a:r>
              <a:rPr lang="en-US" sz="2400" b="1" u="sng">
                <a:latin typeface="Arial" charset="0"/>
              </a:rPr>
              <a:t>Experimental study of the FCM destruction</a:t>
            </a:r>
            <a:endParaRPr lang="ru-RU" sz="2400" b="1" u="sng">
              <a:latin typeface="Arial" charset="0"/>
            </a:endParaRPr>
          </a:p>
        </p:txBody>
      </p:sp>
      <p:sp>
        <p:nvSpPr>
          <p:cNvPr id="20523" name="Rectangle 7"/>
          <p:cNvSpPr>
            <a:spLocks noChangeArrowheads="1"/>
          </p:cNvSpPr>
          <p:nvPr/>
        </p:nvSpPr>
        <p:spPr bwMode="auto">
          <a:xfrm>
            <a:off x="0" y="6446838"/>
            <a:ext cx="3635375"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endParaRPr lang="en-GB" sz="1200">
              <a:solidFill>
                <a:srgbClr val="993300"/>
              </a:solidFill>
            </a:endParaRPr>
          </a:p>
          <a:p>
            <a:r>
              <a:rPr lang="en-GB" sz="900" b="1"/>
              <a:t>16</a:t>
            </a:r>
            <a:r>
              <a:rPr lang="en-GB" sz="900" b="1" baseline="30000"/>
              <a:t>th</a:t>
            </a:r>
            <a:r>
              <a:rPr lang="en-GB" sz="900" b="1"/>
              <a:t> CEG-SAM meeting, Moscow, September 08-09, 2009</a:t>
            </a:r>
            <a:endParaRPr lang="ru-RU" sz="900" b="1"/>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6"/>
          <p:cNvSpPr>
            <a:spLocks noGrp="1" noChangeArrowheads="1"/>
          </p:cNvSpPr>
          <p:nvPr>
            <p:ph type="sldNum" sz="quarter" idx="12"/>
          </p:nvPr>
        </p:nvSpPr>
        <p:spPr>
          <a:ln/>
        </p:spPr>
        <p:txBody>
          <a:bodyPr/>
          <a:lstStyle/>
          <a:p>
            <a:pPr>
              <a:defRPr/>
            </a:pPr>
            <a:fld id="{B55A8BE9-84A4-43F2-8165-627BAAF49841}" type="slidenum">
              <a:rPr lang="ru-RU"/>
              <a:pPr>
                <a:defRPr/>
              </a:pPr>
              <a:t>8</a:t>
            </a:fld>
            <a:endParaRPr lang="ru-RU"/>
          </a:p>
        </p:txBody>
      </p:sp>
      <p:grpSp>
        <p:nvGrpSpPr>
          <p:cNvPr id="22531" name="Group 26"/>
          <p:cNvGrpSpPr>
            <a:grpSpLocks/>
          </p:cNvGrpSpPr>
          <p:nvPr/>
        </p:nvGrpSpPr>
        <p:grpSpPr bwMode="auto">
          <a:xfrm>
            <a:off x="323850" y="1944688"/>
            <a:ext cx="3455988" cy="3524250"/>
            <a:chOff x="748" y="1678"/>
            <a:chExt cx="2177" cy="2220"/>
          </a:xfrm>
        </p:grpSpPr>
        <p:sp>
          <p:nvSpPr>
            <p:cNvPr id="21515" name="Rectangle 11"/>
            <p:cNvSpPr>
              <a:spLocks noChangeArrowheads="1"/>
            </p:cNvSpPr>
            <p:nvPr/>
          </p:nvSpPr>
          <p:spPr bwMode="auto">
            <a:xfrm>
              <a:off x="1111" y="2976"/>
              <a:ext cx="1541" cy="198"/>
            </a:xfrm>
            <a:prstGeom prst="rect">
              <a:avLst/>
            </a:prstGeom>
            <a:gradFill rotWithShape="1">
              <a:gsLst>
                <a:gs pos="0">
                  <a:schemeClr val="bg2"/>
                </a:gs>
                <a:gs pos="100000">
                  <a:schemeClr val="bg2">
                    <a:gamma/>
                    <a:shade val="66667"/>
                    <a:invGamma/>
                  </a:schemeClr>
                </a:gs>
              </a:gsLst>
              <a:path path="shape">
                <a:fillToRect l="50000" t="50000" r="50000" b="50000"/>
              </a:path>
            </a:gradFill>
            <a:ln w="9525" algn="ctr">
              <a:solidFill>
                <a:srgbClr val="000000"/>
              </a:solidFill>
              <a:miter lim="800000"/>
              <a:headEnd/>
              <a:tailEnd/>
            </a:ln>
            <a:effectLst>
              <a:outerShdw dist="35921" dir="2700000" algn="ctr" rotWithShape="0">
                <a:schemeClr val="bg2"/>
              </a:outerShdw>
            </a:effectLst>
          </p:spPr>
          <p:txBody>
            <a:bodyPr anchor="ctr">
              <a:spAutoFit/>
            </a:bodyPr>
            <a:lstStyle/>
            <a:p>
              <a:pPr algn="ctr"/>
              <a:r>
                <a:rPr lang="en-US" sz="1400">
                  <a:solidFill>
                    <a:srgbClr val="000000"/>
                  </a:solidFill>
                </a:rPr>
                <a:t>destruction</a:t>
              </a:r>
              <a:endParaRPr lang="ru-RU" sz="1400">
                <a:solidFill>
                  <a:srgbClr val="000000"/>
                </a:solidFill>
              </a:endParaRPr>
            </a:p>
          </p:txBody>
        </p:sp>
        <p:sp>
          <p:nvSpPr>
            <p:cNvPr id="21510" name="Rectangle 6"/>
            <p:cNvSpPr>
              <a:spLocks noChangeArrowheads="1"/>
            </p:cNvSpPr>
            <p:nvPr/>
          </p:nvSpPr>
          <p:spPr bwMode="auto">
            <a:xfrm>
              <a:off x="1020" y="1706"/>
              <a:ext cx="499" cy="198"/>
            </a:xfrm>
            <a:prstGeom prst="rect">
              <a:avLst/>
            </a:prstGeom>
            <a:gradFill rotWithShape="1">
              <a:gsLst>
                <a:gs pos="0">
                  <a:schemeClr val="bg2"/>
                </a:gs>
                <a:gs pos="100000">
                  <a:schemeClr val="bg2">
                    <a:gamma/>
                    <a:shade val="66667"/>
                    <a:invGamma/>
                  </a:schemeClr>
                </a:gs>
              </a:gsLst>
              <a:path path="shape">
                <a:fillToRect l="50000" t="50000" r="50000" b="50000"/>
              </a:path>
            </a:gradFill>
            <a:ln w="9525" algn="ctr">
              <a:solidFill>
                <a:srgbClr val="000000"/>
              </a:solidFill>
              <a:miter lim="800000"/>
              <a:headEnd/>
              <a:tailEnd/>
            </a:ln>
            <a:effectLst>
              <a:outerShdw dist="35921" dir="2700000" algn="ctr" rotWithShape="0">
                <a:schemeClr val="bg2"/>
              </a:outerShdw>
            </a:effectLst>
          </p:spPr>
          <p:txBody>
            <a:bodyPr anchor="ctr">
              <a:spAutoFit/>
            </a:bodyPr>
            <a:lstStyle/>
            <a:p>
              <a:pPr algn="ctr">
                <a:defRPr/>
              </a:pPr>
              <a:r>
                <a:rPr lang="en-US" sz="1400">
                  <a:solidFill>
                    <a:srgbClr val="000000"/>
                  </a:solidFill>
                </a:rPr>
                <a:t>UO2</a:t>
              </a:r>
              <a:endParaRPr lang="ru-RU" sz="1400">
                <a:solidFill>
                  <a:srgbClr val="000000"/>
                </a:solidFill>
              </a:endParaRPr>
            </a:p>
          </p:txBody>
        </p:sp>
        <p:sp>
          <p:nvSpPr>
            <p:cNvPr id="21511" name="Rectangle 7"/>
            <p:cNvSpPr>
              <a:spLocks noChangeArrowheads="1"/>
            </p:cNvSpPr>
            <p:nvPr/>
          </p:nvSpPr>
          <p:spPr bwMode="auto">
            <a:xfrm>
              <a:off x="1565" y="1706"/>
              <a:ext cx="544" cy="198"/>
            </a:xfrm>
            <a:prstGeom prst="rect">
              <a:avLst/>
            </a:prstGeom>
            <a:gradFill rotWithShape="1">
              <a:gsLst>
                <a:gs pos="0">
                  <a:schemeClr val="bg2"/>
                </a:gs>
                <a:gs pos="100000">
                  <a:schemeClr val="bg2">
                    <a:gamma/>
                    <a:shade val="66667"/>
                    <a:invGamma/>
                  </a:schemeClr>
                </a:gs>
              </a:gsLst>
              <a:path path="shape">
                <a:fillToRect l="50000" t="50000" r="50000" b="50000"/>
              </a:path>
            </a:gradFill>
            <a:ln w="9525" algn="ctr">
              <a:solidFill>
                <a:srgbClr val="000000"/>
              </a:solidFill>
              <a:miter lim="800000"/>
              <a:headEnd/>
              <a:tailEnd/>
            </a:ln>
            <a:effectLst>
              <a:outerShdw dist="35921" dir="2700000" algn="ctr" rotWithShape="0">
                <a:schemeClr val="bg2"/>
              </a:outerShdw>
            </a:effectLst>
          </p:spPr>
          <p:txBody>
            <a:bodyPr anchor="ctr">
              <a:spAutoFit/>
            </a:bodyPr>
            <a:lstStyle/>
            <a:p>
              <a:pPr algn="ctr">
                <a:defRPr/>
              </a:pPr>
              <a:r>
                <a:rPr lang="en-US" sz="1400">
                  <a:solidFill>
                    <a:srgbClr val="000000"/>
                  </a:solidFill>
                </a:rPr>
                <a:t>UO2+X</a:t>
              </a:r>
              <a:endParaRPr lang="ru-RU" sz="1400">
                <a:solidFill>
                  <a:srgbClr val="000000"/>
                </a:solidFill>
              </a:endParaRPr>
            </a:p>
          </p:txBody>
        </p:sp>
        <p:sp>
          <p:nvSpPr>
            <p:cNvPr id="21512" name="Rectangle 8"/>
            <p:cNvSpPr>
              <a:spLocks noChangeArrowheads="1"/>
            </p:cNvSpPr>
            <p:nvPr/>
          </p:nvSpPr>
          <p:spPr bwMode="auto">
            <a:xfrm>
              <a:off x="2154" y="1706"/>
              <a:ext cx="635" cy="198"/>
            </a:xfrm>
            <a:prstGeom prst="rect">
              <a:avLst/>
            </a:prstGeom>
            <a:gradFill rotWithShape="1">
              <a:gsLst>
                <a:gs pos="0">
                  <a:schemeClr val="bg2"/>
                </a:gs>
                <a:gs pos="100000">
                  <a:schemeClr val="bg2">
                    <a:gamma/>
                    <a:shade val="66667"/>
                    <a:invGamma/>
                  </a:schemeClr>
                </a:gs>
              </a:gsLst>
              <a:path path="shape">
                <a:fillToRect l="50000" t="50000" r="50000" b="50000"/>
              </a:path>
            </a:gradFill>
            <a:ln w="9525" algn="ctr">
              <a:solidFill>
                <a:srgbClr val="000000"/>
              </a:solidFill>
              <a:miter lim="800000"/>
              <a:headEnd/>
              <a:tailEnd/>
            </a:ln>
            <a:effectLst>
              <a:outerShdw dist="35921" dir="2700000" algn="ctr" rotWithShape="0">
                <a:schemeClr val="bg2"/>
              </a:outerShdw>
            </a:effectLst>
          </p:spPr>
          <p:txBody>
            <a:bodyPr anchor="ctr">
              <a:spAutoFit/>
            </a:bodyPr>
            <a:lstStyle/>
            <a:p>
              <a:pPr algn="ctr">
                <a:defRPr/>
              </a:pPr>
              <a:r>
                <a:rPr lang="en-US" sz="1400">
                  <a:solidFill>
                    <a:srgbClr val="000000"/>
                  </a:solidFill>
                </a:rPr>
                <a:t>U-Zr-O</a:t>
              </a:r>
              <a:endParaRPr lang="ru-RU" sz="1400">
                <a:solidFill>
                  <a:srgbClr val="000000"/>
                </a:solidFill>
              </a:endParaRPr>
            </a:p>
          </p:txBody>
        </p:sp>
        <p:sp>
          <p:nvSpPr>
            <p:cNvPr id="22539" name="Rectangle 9"/>
            <p:cNvSpPr>
              <a:spLocks noChangeArrowheads="1"/>
            </p:cNvSpPr>
            <p:nvPr/>
          </p:nvSpPr>
          <p:spPr bwMode="auto">
            <a:xfrm>
              <a:off x="930" y="1678"/>
              <a:ext cx="1905" cy="237"/>
            </a:xfrm>
            <a:prstGeom prst="rect">
              <a:avLst/>
            </a:prstGeom>
            <a:noFill/>
            <a:ln w="9525" algn="ctr">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endParaRPr lang="de-DE"/>
            </a:p>
          </p:txBody>
        </p:sp>
        <p:sp>
          <p:nvSpPr>
            <p:cNvPr id="21514" name="Rectangle 10"/>
            <p:cNvSpPr>
              <a:spLocks noChangeArrowheads="1"/>
            </p:cNvSpPr>
            <p:nvPr/>
          </p:nvSpPr>
          <p:spPr bwMode="auto">
            <a:xfrm>
              <a:off x="930" y="2387"/>
              <a:ext cx="1860" cy="198"/>
            </a:xfrm>
            <a:prstGeom prst="rect">
              <a:avLst/>
            </a:prstGeom>
            <a:gradFill rotWithShape="1">
              <a:gsLst>
                <a:gs pos="0">
                  <a:schemeClr val="bg2"/>
                </a:gs>
                <a:gs pos="100000">
                  <a:schemeClr val="bg2">
                    <a:gamma/>
                    <a:shade val="66667"/>
                    <a:invGamma/>
                  </a:schemeClr>
                </a:gs>
              </a:gsLst>
              <a:path path="shape">
                <a:fillToRect l="50000" t="50000" r="50000" b="50000"/>
              </a:path>
            </a:gradFill>
            <a:ln w="9525" algn="ctr">
              <a:solidFill>
                <a:srgbClr val="000000"/>
              </a:solidFill>
              <a:miter lim="800000"/>
              <a:headEnd/>
              <a:tailEnd/>
            </a:ln>
            <a:effectLst>
              <a:outerShdw dist="35921" dir="2700000" algn="ctr" rotWithShape="0">
                <a:schemeClr val="bg2"/>
              </a:outerShdw>
            </a:effectLst>
          </p:spPr>
          <p:txBody>
            <a:bodyPr anchor="ctr">
              <a:spAutoFit/>
            </a:bodyPr>
            <a:lstStyle/>
            <a:p>
              <a:pPr algn="ctr"/>
              <a:r>
                <a:rPr lang="en-US" sz="1400">
                  <a:solidFill>
                    <a:srgbClr val="000000"/>
                  </a:solidFill>
                </a:rPr>
                <a:t>Shelter conditions</a:t>
              </a:r>
              <a:endParaRPr lang="ru-RU" sz="1400">
                <a:solidFill>
                  <a:srgbClr val="000000"/>
                </a:solidFill>
              </a:endParaRPr>
            </a:p>
          </p:txBody>
        </p:sp>
        <p:sp>
          <p:nvSpPr>
            <p:cNvPr id="21516" name="Rectangle 12"/>
            <p:cNvSpPr>
              <a:spLocks noChangeArrowheads="1"/>
            </p:cNvSpPr>
            <p:nvPr/>
          </p:nvSpPr>
          <p:spPr bwMode="auto">
            <a:xfrm>
              <a:off x="748" y="3566"/>
              <a:ext cx="2177" cy="332"/>
            </a:xfrm>
            <a:prstGeom prst="rect">
              <a:avLst/>
            </a:prstGeom>
            <a:gradFill rotWithShape="1">
              <a:gsLst>
                <a:gs pos="0">
                  <a:schemeClr val="bg2"/>
                </a:gs>
                <a:gs pos="100000">
                  <a:schemeClr val="bg2">
                    <a:gamma/>
                    <a:shade val="66667"/>
                    <a:invGamma/>
                  </a:schemeClr>
                </a:gs>
              </a:gsLst>
              <a:path path="shape">
                <a:fillToRect l="50000" t="50000" r="50000" b="50000"/>
              </a:path>
            </a:gradFill>
            <a:ln w="9525" algn="ctr">
              <a:solidFill>
                <a:srgbClr val="000000"/>
              </a:solidFill>
              <a:miter lim="800000"/>
              <a:headEnd/>
              <a:tailEnd/>
            </a:ln>
            <a:effectLst>
              <a:outerShdw dist="35921" dir="2700000" algn="ctr" rotWithShape="0">
                <a:schemeClr val="bg2"/>
              </a:outerShdw>
            </a:effectLst>
          </p:spPr>
          <p:txBody>
            <a:bodyPr anchor="ctr">
              <a:spAutoFit/>
            </a:bodyPr>
            <a:lstStyle/>
            <a:p>
              <a:pPr algn="ctr"/>
              <a:r>
                <a:rPr lang="en-US" sz="1400">
                  <a:solidFill>
                    <a:srgbClr val="000000"/>
                  </a:solidFill>
                </a:rPr>
                <a:t>Radionuclides transfer into the mobile forms</a:t>
              </a:r>
              <a:endParaRPr lang="ru-RU" sz="1400">
                <a:solidFill>
                  <a:srgbClr val="000000"/>
                </a:solidFill>
              </a:endParaRPr>
            </a:p>
          </p:txBody>
        </p:sp>
        <p:sp>
          <p:nvSpPr>
            <p:cNvPr id="22542" name="Line 14"/>
            <p:cNvSpPr>
              <a:spLocks noChangeShapeType="1"/>
            </p:cNvSpPr>
            <p:nvPr/>
          </p:nvSpPr>
          <p:spPr bwMode="auto">
            <a:xfrm>
              <a:off x="1292" y="1933"/>
              <a:ext cx="0" cy="45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2543" name="Line 15"/>
            <p:cNvSpPr>
              <a:spLocks noChangeShapeType="1"/>
            </p:cNvSpPr>
            <p:nvPr/>
          </p:nvSpPr>
          <p:spPr bwMode="auto">
            <a:xfrm>
              <a:off x="1837" y="1933"/>
              <a:ext cx="0" cy="45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2544" name="Line 16"/>
            <p:cNvSpPr>
              <a:spLocks noChangeShapeType="1"/>
            </p:cNvSpPr>
            <p:nvPr/>
          </p:nvSpPr>
          <p:spPr bwMode="auto">
            <a:xfrm>
              <a:off x="2426" y="1933"/>
              <a:ext cx="0" cy="453"/>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2545" name="Line 17"/>
            <p:cNvSpPr>
              <a:spLocks noChangeShapeType="1"/>
            </p:cNvSpPr>
            <p:nvPr/>
          </p:nvSpPr>
          <p:spPr bwMode="auto">
            <a:xfrm>
              <a:off x="1292" y="2659"/>
              <a:ext cx="0" cy="27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2546" name="Line 18"/>
            <p:cNvSpPr>
              <a:spLocks noChangeShapeType="1"/>
            </p:cNvSpPr>
            <p:nvPr/>
          </p:nvSpPr>
          <p:spPr bwMode="auto">
            <a:xfrm>
              <a:off x="1837" y="2659"/>
              <a:ext cx="0" cy="27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2547" name="Line 19"/>
            <p:cNvSpPr>
              <a:spLocks noChangeShapeType="1"/>
            </p:cNvSpPr>
            <p:nvPr/>
          </p:nvSpPr>
          <p:spPr bwMode="auto">
            <a:xfrm>
              <a:off x="2426" y="2659"/>
              <a:ext cx="0" cy="27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2548" name="Line 21"/>
            <p:cNvSpPr>
              <a:spLocks noChangeShapeType="1"/>
            </p:cNvSpPr>
            <p:nvPr/>
          </p:nvSpPr>
          <p:spPr bwMode="auto">
            <a:xfrm>
              <a:off x="1292" y="3249"/>
              <a:ext cx="0" cy="27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2549" name="Line 22"/>
            <p:cNvSpPr>
              <a:spLocks noChangeShapeType="1"/>
            </p:cNvSpPr>
            <p:nvPr/>
          </p:nvSpPr>
          <p:spPr bwMode="auto">
            <a:xfrm>
              <a:off x="1837" y="3249"/>
              <a:ext cx="0" cy="27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sp>
          <p:nvSpPr>
            <p:cNvPr id="22550" name="Line 23"/>
            <p:cNvSpPr>
              <a:spLocks noChangeShapeType="1"/>
            </p:cNvSpPr>
            <p:nvPr/>
          </p:nvSpPr>
          <p:spPr bwMode="auto">
            <a:xfrm>
              <a:off x="2426" y="3249"/>
              <a:ext cx="0" cy="27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de-DE"/>
            </a:p>
          </p:txBody>
        </p:sp>
      </p:grpSp>
      <p:sp>
        <p:nvSpPr>
          <p:cNvPr id="22533" name="Text Box 27"/>
          <p:cNvSpPr txBox="1">
            <a:spLocks noChangeArrowheads="1"/>
          </p:cNvSpPr>
          <p:nvPr/>
        </p:nvSpPr>
        <p:spPr bwMode="auto">
          <a:xfrm>
            <a:off x="2124075" y="333375"/>
            <a:ext cx="4935538"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en-US">
                <a:solidFill>
                  <a:srgbClr val="FFFF00"/>
                </a:solidFill>
                <a:effectLst>
                  <a:outerShdw blurRad="38100" dist="38100" dir="2700000" algn="tl">
                    <a:srgbClr val="000000"/>
                  </a:outerShdw>
                </a:effectLst>
              </a:rPr>
              <a:t>                      </a:t>
            </a:r>
            <a:r>
              <a:rPr lang="ru-RU" sz="2000" b="1" u="sng">
                <a:solidFill>
                  <a:srgbClr val="FFFF00"/>
                </a:solidFill>
                <a:effectLst>
                  <a:outerShdw blurRad="38100" dist="38100" dir="2700000" algn="tl">
                    <a:srgbClr val="000000"/>
                  </a:outerShdw>
                </a:effectLst>
              </a:rPr>
              <a:t>3</a:t>
            </a:r>
            <a:r>
              <a:rPr lang="en-US" sz="2000" b="1" u="sng" baseline="30000">
                <a:solidFill>
                  <a:srgbClr val="FFFF00"/>
                </a:solidFill>
                <a:effectLst>
                  <a:outerShdw blurRad="38100" dist="38100" dir="2700000" algn="tl">
                    <a:srgbClr val="000000"/>
                  </a:outerShdw>
                </a:effectLst>
              </a:rPr>
              <a:t>rd</a:t>
            </a:r>
            <a:r>
              <a:rPr lang="en-US" sz="2000" b="1" u="sng">
                <a:solidFill>
                  <a:srgbClr val="FFFF00"/>
                </a:solidFill>
                <a:effectLst>
                  <a:outerShdw blurRad="38100" dist="38100" dir="2700000" algn="tl">
                    <a:srgbClr val="000000"/>
                  </a:outerShdw>
                </a:effectLst>
              </a:rPr>
              <a:t> task</a:t>
            </a:r>
            <a:r>
              <a:rPr lang="en-US" sz="2000">
                <a:solidFill>
                  <a:srgbClr val="FFFF00"/>
                </a:solidFill>
                <a:effectLst>
                  <a:outerShdw blurRad="38100" dist="38100" dir="2700000" algn="tl">
                    <a:srgbClr val="000000"/>
                  </a:outerShdw>
                </a:effectLst>
              </a:rPr>
              <a:t> </a:t>
            </a:r>
          </a:p>
          <a:p>
            <a:pPr eaLnBrk="1" hangingPunct="1"/>
            <a:endParaRPr lang="en-US" sz="2000">
              <a:solidFill>
                <a:srgbClr val="FFFF00"/>
              </a:solidFill>
              <a:effectLst>
                <a:outerShdw blurRad="38100" dist="38100" dir="2700000" algn="tl">
                  <a:srgbClr val="000000"/>
                </a:outerShdw>
              </a:effectLst>
            </a:endParaRPr>
          </a:p>
          <a:p>
            <a:pPr eaLnBrk="1" hangingPunct="1"/>
            <a:r>
              <a:rPr lang="en-US" sz="2000">
                <a:solidFill>
                  <a:srgbClr val="FFFF00"/>
                </a:solidFill>
                <a:effectLst>
                  <a:outerShdw blurRad="38100" dist="38100" dir="2700000" algn="tl">
                    <a:srgbClr val="000000"/>
                  </a:outerShdw>
                </a:effectLst>
              </a:rPr>
              <a:t>(Experimental study of the FP destruction)</a:t>
            </a:r>
            <a:endParaRPr lang="ru-RU" sz="2000">
              <a:solidFill>
                <a:srgbClr val="FFFF00"/>
              </a:solidFill>
              <a:effectLst>
                <a:outerShdw blurRad="38100" dist="38100" dir="2700000" algn="tl">
                  <a:srgbClr val="000000"/>
                </a:outerShdw>
              </a:effectLst>
            </a:endParaRPr>
          </a:p>
        </p:txBody>
      </p:sp>
      <p:sp>
        <p:nvSpPr>
          <p:cNvPr id="22553" name="Text Box 25"/>
          <p:cNvSpPr txBox="1">
            <a:spLocks noChangeArrowheads="1"/>
          </p:cNvSpPr>
          <p:nvPr/>
        </p:nvSpPr>
        <p:spPr bwMode="auto">
          <a:xfrm>
            <a:off x="3887788" y="2420938"/>
            <a:ext cx="5256212"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Clr>
                <a:srgbClr val="FF3300"/>
              </a:buClr>
              <a:buFont typeface="Wingdings" pitchFamily="2" charset="2"/>
              <a:buChar char="Ш"/>
            </a:pPr>
            <a:r>
              <a:rPr lang="en-US">
                <a:solidFill>
                  <a:srgbClr val="000000"/>
                </a:solidFill>
                <a:latin typeface="Arial" charset="0"/>
              </a:rPr>
              <a:t>  </a:t>
            </a:r>
            <a:r>
              <a:rPr lang="en-US" b="1">
                <a:solidFill>
                  <a:srgbClr val="000000"/>
                </a:solidFill>
                <a:latin typeface="Arial" charset="0"/>
              </a:rPr>
              <a:t>We have placed the samples collected in Shelter in the model fluids with pH 3-10 for    determination of the FP destruction rate. </a:t>
            </a:r>
          </a:p>
          <a:p>
            <a:pPr>
              <a:spcBef>
                <a:spcPct val="50000"/>
              </a:spcBef>
              <a:buClr>
                <a:srgbClr val="FF3300"/>
              </a:buClr>
              <a:buFont typeface="Wingdings" pitchFamily="2" charset="2"/>
              <a:buNone/>
            </a:pPr>
            <a:endParaRPr lang="en-US" b="1">
              <a:solidFill>
                <a:srgbClr val="000000"/>
              </a:solidFill>
              <a:latin typeface="Arial" charset="0"/>
            </a:endParaRPr>
          </a:p>
          <a:p>
            <a:pPr>
              <a:spcBef>
                <a:spcPct val="50000"/>
              </a:spcBef>
              <a:buClr>
                <a:srgbClr val="FF3300"/>
              </a:buClr>
              <a:buFont typeface="Wingdings" pitchFamily="2" charset="2"/>
              <a:buChar char="Ш"/>
            </a:pPr>
            <a:r>
              <a:rPr lang="en-US" b="1">
                <a:solidFill>
                  <a:srgbClr val="000000"/>
                </a:solidFill>
                <a:latin typeface="Arial" charset="0"/>
              </a:rPr>
              <a:t> Our samples represent the main forms of the fuel in Shelter</a:t>
            </a:r>
            <a:r>
              <a:rPr lang="en-US">
                <a:solidFill>
                  <a:srgbClr val="000000"/>
                </a:solidFill>
                <a:latin typeface="Arial" charset="0"/>
              </a:rPr>
              <a:t> </a:t>
            </a:r>
            <a:endParaRPr lang="ru-RU">
              <a:solidFill>
                <a:srgbClr val="000000"/>
              </a:solidFill>
              <a:latin typeface="Arial" charset="0"/>
            </a:endParaRPr>
          </a:p>
        </p:txBody>
      </p:sp>
      <p:sp>
        <p:nvSpPr>
          <p:cNvPr id="22554" name="Rectangle 7"/>
          <p:cNvSpPr>
            <a:spLocks noChangeArrowheads="1"/>
          </p:cNvSpPr>
          <p:nvPr/>
        </p:nvSpPr>
        <p:spPr bwMode="auto">
          <a:xfrm>
            <a:off x="0" y="6446838"/>
            <a:ext cx="3635375"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endParaRPr lang="en-GB" sz="1200">
              <a:solidFill>
                <a:srgbClr val="993300"/>
              </a:solidFill>
            </a:endParaRPr>
          </a:p>
          <a:p>
            <a:r>
              <a:rPr lang="en-GB" sz="900" b="1"/>
              <a:t>16</a:t>
            </a:r>
            <a:r>
              <a:rPr lang="en-GB" sz="900" b="1" baseline="30000"/>
              <a:t>th</a:t>
            </a:r>
            <a:r>
              <a:rPr lang="en-GB" sz="900" b="1"/>
              <a:t> CEG-SAM meeting, Moscow, September 08-09, 2009</a:t>
            </a:r>
            <a:endParaRPr lang="ru-RU" sz="900" b="1"/>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p>
            <a:pPr>
              <a:defRPr/>
            </a:pPr>
            <a:fld id="{6B290461-7FB1-4821-9661-65A44C2E9601}" type="slidenum">
              <a:rPr lang="ru-RU"/>
              <a:pPr>
                <a:defRPr/>
              </a:pPr>
              <a:t>9</a:t>
            </a:fld>
            <a:endParaRPr lang="ru-RU"/>
          </a:p>
        </p:txBody>
      </p:sp>
      <p:sp>
        <p:nvSpPr>
          <p:cNvPr id="47106" name="Rectangle 2"/>
          <p:cNvSpPr>
            <a:spLocks noGrp="1" noChangeArrowheads="1"/>
          </p:cNvSpPr>
          <p:nvPr>
            <p:ph type="title"/>
          </p:nvPr>
        </p:nvSpPr>
        <p:spPr>
          <a:xfrm>
            <a:off x="468313" y="1916113"/>
            <a:ext cx="8229600" cy="13716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3200" smtClean="0">
                <a:solidFill>
                  <a:srgbClr val="FFFF00"/>
                </a:solidFill>
                <a:effectLst/>
                <a:latin typeface="Arial" charset="0"/>
              </a:rPr>
              <a:t>Thank you  for your attention</a:t>
            </a:r>
            <a:endParaRPr lang="ru-RU" sz="3200" smtClean="0">
              <a:solidFill>
                <a:srgbClr val="FFFF00"/>
              </a:solidFill>
              <a:effectLst/>
              <a:latin typeface="Arial" charset="0"/>
            </a:endParaRPr>
          </a:p>
        </p:txBody>
      </p:sp>
      <p:sp>
        <p:nvSpPr>
          <p:cNvPr id="47108" name="Rectangle 7"/>
          <p:cNvSpPr>
            <a:spLocks noChangeArrowheads="1"/>
          </p:cNvSpPr>
          <p:nvPr/>
        </p:nvSpPr>
        <p:spPr bwMode="auto">
          <a:xfrm>
            <a:off x="0" y="6446838"/>
            <a:ext cx="3635375" cy="41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p>
            <a:endParaRPr lang="en-GB" sz="1200">
              <a:solidFill>
                <a:srgbClr val="993300"/>
              </a:solidFill>
            </a:endParaRPr>
          </a:p>
          <a:p>
            <a:r>
              <a:rPr lang="en-GB" sz="900" b="1"/>
              <a:t>16</a:t>
            </a:r>
            <a:r>
              <a:rPr lang="en-GB" sz="900" b="1" baseline="30000"/>
              <a:t>th</a:t>
            </a:r>
            <a:r>
              <a:rPr lang="en-GB" sz="900" b="1"/>
              <a:t> CEG-SAM meeting, Moscow, September 08-09, 2009</a:t>
            </a:r>
            <a:endParaRPr lang="ru-RU" sz="900" b="1"/>
          </a:p>
        </p:txBody>
      </p:sp>
    </p:spTree>
  </p:cSld>
  <p:clrMapOvr>
    <a:masterClrMapping/>
  </p:clrMapOvr>
</p:sld>
</file>

<file path=ppt/theme/theme1.xml><?xml version="1.0" encoding="utf-8"?>
<a:theme xmlns:a="http://schemas.openxmlformats.org/drawingml/2006/main" name="Текстура">
  <a:themeElements>
    <a:clrScheme name="Текстура 16">
      <a:dk1>
        <a:srgbClr val="FFFFFF"/>
      </a:dk1>
      <a:lt1>
        <a:srgbClr val="FFFFFF"/>
      </a:lt1>
      <a:dk2>
        <a:srgbClr val="559AB3"/>
      </a:dk2>
      <a:lt2>
        <a:srgbClr val="CCFF99"/>
      </a:lt2>
      <a:accent1>
        <a:srgbClr val="33CC33"/>
      </a:accent1>
      <a:accent2>
        <a:srgbClr val="46562A"/>
      </a:accent2>
      <a:accent3>
        <a:srgbClr val="B4CAD6"/>
      </a:accent3>
      <a:accent4>
        <a:srgbClr val="DADADA"/>
      </a:accent4>
      <a:accent5>
        <a:srgbClr val="ADE2AD"/>
      </a:accent5>
      <a:accent6>
        <a:srgbClr val="3F4D25"/>
      </a:accent6>
      <a:hlink>
        <a:srgbClr val="00CC99"/>
      </a:hlink>
      <a:folHlink>
        <a:srgbClr val="CCCC00"/>
      </a:folHlink>
    </a:clrScheme>
    <a:fontScheme name="Текстура">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Текстура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Текстура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Текстура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Текстура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Текстура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Текстура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Текстура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Текстура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
      <a:clrScheme name="Текстура 9">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CC99"/>
        </a:hlink>
        <a:folHlink>
          <a:srgbClr val="CCCC00"/>
        </a:folHlink>
      </a:clrScheme>
      <a:clrMap bg1="dk2" tx1="lt1" bg2="dk1" tx2="lt2" accent1="accent1" accent2="accent2" accent3="accent3" accent4="accent4" accent5="accent5" accent6="accent6" hlink="hlink" folHlink="folHlink"/>
    </a:extraClrScheme>
    <a:extraClrScheme>
      <a:clrScheme name="Текстура 10">
        <a:dk1>
          <a:srgbClr val="003300"/>
        </a:dk1>
        <a:lt1>
          <a:srgbClr val="FFFFFF"/>
        </a:lt1>
        <a:dk2>
          <a:srgbClr val="89B94F"/>
        </a:dk2>
        <a:lt2>
          <a:srgbClr val="CCFF99"/>
        </a:lt2>
        <a:accent1>
          <a:srgbClr val="33CC33"/>
        </a:accent1>
        <a:accent2>
          <a:srgbClr val="46562A"/>
        </a:accent2>
        <a:accent3>
          <a:srgbClr val="C4D9B2"/>
        </a:accent3>
        <a:accent4>
          <a:srgbClr val="DADADA"/>
        </a:accent4>
        <a:accent5>
          <a:srgbClr val="ADE2AD"/>
        </a:accent5>
        <a:accent6>
          <a:srgbClr val="3F4D25"/>
        </a:accent6>
        <a:hlink>
          <a:srgbClr val="00CC99"/>
        </a:hlink>
        <a:folHlink>
          <a:srgbClr val="CCCC00"/>
        </a:folHlink>
      </a:clrScheme>
      <a:clrMap bg1="dk2" tx1="lt1" bg2="dk1" tx2="lt2" accent1="accent1" accent2="accent2" accent3="accent3" accent4="accent4" accent5="accent5" accent6="accent6" hlink="hlink" folHlink="folHlink"/>
    </a:extraClrScheme>
    <a:extraClrScheme>
      <a:clrScheme name="Текстура 11">
        <a:dk1>
          <a:srgbClr val="003300"/>
        </a:dk1>
        <a:lt1>
          <a:srgbClr val="FFFFFF"/>
        </a:lt1>
        <a:dk2>
          <a:srgbClr val="6692A2"/>
        </a:dk2>
        <a:lt2>
          <a:srgbClr val="CCFF99"/>
        </a:lt2>
        <a:accent1>
          <a:srgbClr val="33CC33"/>
        </a:accent1>
        <a:accent2>
          <a:srgbClr val="46562A"/>
        </a:accent2>
        <a:accent3>
          <a:srgbClr val="B8C7CE"/>
        </a:accent3>
        <a:accent4>
          <a:srgbClr val="DADADA"/>
        </a:accent4>
        <a:accent5>
          <a:srgbClr val="ADE2AD"/>
        </a:accent5>
        <a:accent6>
          <a:srgbClr val="3F4D25"/>
        </a:accent6>
        <a:hlink>
          <a:srgbClr val="00CC99"/>
        </a:hlink>
        <a:folHlink>
          <a:srgbClr val="CCCC00"/>
        </a:folHlink>
      </a:clrScheme>
      <a:clrMap bg1="dk2" tx1="lt1" bg2="dk1" tx2="lt2" accent1="accent1" accent2="accent2" accent3="accent3" accent4="accent4" accent5="accent5" accent6="accent6" hlink="hlink" folHlink="folHlink"/>
    </a:extraClrScheme>
    <a:extraClrScheme>
      <a:clrScheme name="Текстура 12">
        <a:dk1>
          <a:srgbClr val="003300"/>
        </a:dk1>
        <a:lt1>
          <a:srgbClr val="FFFFFF"/>
        </a:lt1>
        <a:dk2>
          <a:srgbClr val="7A898E"/>
        </a:dk2>
        <a:lt2>
          <a:srgbClr val="CCFF99"/>
        </a:lt2>
        <a:accent1>
          <a:srgbClr val="33CC33"/>
        </a:accent1>
        <a:accent2>
          <a:srgbClr val="46562A"/>
        </a:accent2>
        <a:accent3>
          <a:srgbClr val="BEC4C6"/>
        </a:accent3>
        <a:accent4>
          <a:srgbClr val="DADADA"/>
        </a:accent4>
        <a:accent5>
          <a:srgbClr val="ADE2AD"/>
        </a:accent5>
        <a:accent6>
          <a:srgbClr val="3F4D25"/>
        </a:accent6>
        <a:hlink>
          <a:srgbClr val="00CC99"/>
        </a:hlink>
        <a:folHlink>
          <a:srgbClr val="CCCC00"/>
        </a:folHlink>
      </a:clrScheme>
      <a:clrMap bg1="dk2" tx1="lt1" bg2="dk1" tx2="lt2" accent1="accent1" accent2="accent2" accent3="accent3" accent4="accent4" accent5="accent5" accent6="accent6" hlink="hlink" folHlink="folHlink"/>
    </a:extraClrScheme>
    <a:extraClrScheme>
      <a:clrScheme name="Текстура 13">
        <a:dk1>
          <a:srgbClr val="003300"/>
        </a:dk1>
        <a:lt1>
          <a:srgbClr val="FFFFFF"/>
        </a:lt1>
        <a:dk2>
          <a:srgbClr val="A2A167"/>
        </a:dk2>
        <a:lt2>
          <a:srgbClr val="CCFF99"/>
        </a:lt2>
        <a:accent1>
          <a:srgbClr val="33CC33"/>
        </a:accent1>
        <a:accent2>
          <a:srgbClr val="46562A"/>
        </a:accent2>
        <a:accent3>
          <a:srgbClr val="CECDB8"/>
        </a:accent3>
        <a:accent4>
          <a:srgbClr val="DADADA"/>
        </a:accent4>
        <a:accent5>
          <a:srgbClr val="ADE2AD"/>
        </a:accent5>
        <a:accent6>
          <a:srgbClr val="3F4D25"/>
        </a:accent6>
        <a:hlink>
          <a:srgbClr val="00CC99"/>
        </a:hlink>
        <a:folHlink>
          <a:srgbClr val="CCCC00"/>
        </a:folHlink>
      </a:clrScheme>
      <a:clrMap bg1="dk2" tx1="lt1" bg2="dk1" tx2="lt2" accent1="accent1" accent2="accent2" accent3="accent3" accent4="accent4" accent5="accent5" accent6="accent6" hlink="hlink" folHlink="folHlink"/>
    </a:extraClrScheme>
    <a:extraClrScheme>
      <a:clrScheme name="Текстура 14">
        <a:dk1>
          <a:srgbClr val="003300"/>
        </a:dk1>
        <a:lt1>
          <a:srgbClr val="FFFFFF"/>
        </a:lt1>
        <a:dk2>
          <a:srgbClr val="A2A167"/>
        </a:dk2>
        <a:lt2>
          <a:srgbClr val="CCFF99"/>
        </a:lt2>
        <a:accent1>
          <a:srgbClr val="FFFF00"/>
        </a:accent1>
        <a:accent2>
          <a:srgbClr val="46562A"/>
        </a:accent2>
        <a:accent3>
          <a:srgbClr val="CECDB8"/>
        </a:accent3>
        <a:accent4>
          <a:srgbClr val="DADADA"/>
        </a:accent4>
        <a:accent5>
          <a:srgbClr val="FFFFAA"/>
        </a:accent5>
        <a:accent6>
          <a:srgbClr val="3F4D25"/>
        </a:accent6>
        <a:hlink>
          <a:srgbClr val="00CC99"/>
        </a:hlink>
        <a:folHlink>
          <a:srgbClr val="CCCC00"/>
        </a:folHlink>
      </a:clrScheme>
      <a:clrMap bg1="dk2" tx1="lt1" bg2="dk1" tx2="lt2" accent1="accent1" accent2="accent2" accent3="accent3" accent4="accent4" accent5="accent5" accent6="accent6" hlink="hlink" folHlink="folHlink"/>
    </a:extraClrScheme>
    <a:extraClrScheme>
      <a:clrScheme name="Текстура 15">
        <a:dk1>
          <a:srgbClr val="003300"/>
        </a:dk1>
        <a:lt1>
          <a:srgbClr val="FFFFFF"/>
        </a:lt1>
        <a:dk2>
          <a:srgbClr val="559AB3"/>
        </a:dk2>
        <a:lt2>
          <a:srgbClr val="CCFF99"/>
        </a:lt2>
        <a:accent1>
          <a:srgbClr val="33CC33"/>
        </a:accent1>
        <a:accent2>
          <a:srgbClr val="46562A"/>
        </a:accent2>
        <a:accent3>
          <a:srgbClr val="B4CAD6"/>
        </a:accent3>
        <a:accent4>
          <a:srgbClr val="DADADA"/>
        </a:accent4>
        <a:accent5>
          <a:srgbClr val="ADE2AD"/>
        </a:accent5>
        <a:accent6>
          <a:srgbClr val="3F4D25"/>
        </a:accent6>
        <a:hlink>
          <a:srgbClr val="00CC99"/>
        </a:hlink>
        <a:folHlink>
          <a:srgbClr val="CCCC00"/>
        </a:folHlink>
      </a:clrScheme>
      <a:clrMap bg1="dk2" tx1="lt1" bg2="dk1" tx2="lt2" accent1="accent1" accent2="accent2" accent3="accent3" accent4="accent4" accent5="accent5" accent6="accent6" hlink="hlink" folHlink="folHlink"/>
    </a:extraClrScheme>
    <a:extraClrScheme>
      <a:clrScheme name="Текстура 16">
        <a:dk1>
          <a:srgbClr val="FFFFFF"/>
        </a:dk1>
        <a:lt1>
          <a:srgbClr val="FFFFFF"/>
        </a:lt1>
        <a:dk2>
          <a:srgbClr val="559AB3"/>
        </a:dk2>
        <a:lt2>
          <a:srgbClr val="CCFF99"/>
        </a:lt2>
        <a:accent1>
          <a:srgbClr val="33CC33"/>
        </a:accent1>
        <a:accent2>
          <a:srgbClr val="46562A"/>
        </a:accent2>
        <a:accent3>
          <a:srgbClr val="B4CAD6"/>
        </a:accent3>
        <a:accent4>
          <a:srgbClr val="DADADA"/>
        </a:accent4>
        <a:accent5>
          <a:srgbClr val="ADE2AD"/>
        </a:accent5>
        <a:accent6>
          <a:srgbClr val="3F4D25"/>
        </a:accent6>
        <a:hlink>
          <a:srgbClr val="00CC99"/>
        </a:hlink>
        <a:folHlink>
          <a:srgbClr val="CC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4312</TotalTime>
  <Words>1030</Words>
  <Application>Microsoft Office PowerPoint</Application>
  <PresentationFormat>Bildschirmpräsentation (4:3)</PresentationFormat>
  <Paragraphs>135</Paragraphs>
  <Slides>9</Slides>
  <Notes>2</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9</vt:i4>
      </vt:variant>
    </vt:vector>
  </HeadingPairs>
  <TitlesOfParts>
    <vt:vector size="15" baseType="lpstr">
      <vt:lpstr>Tahoma</vt:lpstr>
      <vt:lpstr>Arial</vt:lpstr>
      <vt:lpstr>Wingdings</vt:lpstr>
      <vt:lpstr>Comic Sans MS</vt:lpstr>
      <vt:lpstr>Garamond</vt:lpstr>
      <vt:lpstr>Текстура</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Thank you  for your attention</vt:lpstr>
    </vt:vector>
  </TitlesOfParts>
  <Company>УкрНИИСХР НАУ</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Роща</dc:creator>
  <cp:lastModifiedBy>Peters, Ursula</cp:lastModifiedBy>
  <cp:revision>153</cp:revision>
  <dcterms:created xsi:type="dcterms:W3CDTF">2009-02-07T10:35:51Z</dcterms:created>
  <dcterms:modified xsi:type="dcterms:W3CDTF">2012-10-11T17:51:31Z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escription0">
    <vt:lpwstr>Long-term prognosis of behavior of the fuel dust in Chernobyl Shelter</vt:lpwstr>
  </property>
</Properties>
</file>