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notesMasterIdLst>
    <p:notesMasterId r:id="rId18"/>
  </p:notesMasterIdLst>
  <p:sldIdLst>
    <p:sldId id="292" r:id="rId2"/>
    <p:sldId id="389" r:id="rId3"/>
    <p:sldId id="395" r:id="rId4"/>
    <p:sldId id="390" r:id="rId5"/>
    <p:sldId id="394" r:id="rId6"/>
    <p:sldId id="391" r:id="rId7"/>
    <p:sldId id="392" r:id="rId8"/>
    <p:sldId id="365" r:id="rId9"/>
    <p:sldId id="383" r:id="rId10"/>
    <p:sldId id="382" r:id="rId11"/>
    <p:sldId id="385" r:id="rId12"/>
    <p:sldId id="388" r:id="rId13"/>
    <p:sldId id="387" r:id="rId14"/>
    <p:sldId id="351" r:id="rId15"/>
    <p:sldId id="375" r:id="rId16"/>
    <p:sldId id="386" r:id="rId17"/>
  </p:sldIdLst>
  <p:sldSz cx="9144000" cy="6858000" type="screen4x3"/>
  <p:notesSz cx="6761163" cy="9942513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9900"/>
    <a:srgbClr val="FFFF00"/>
    <a:srgbClr val="000099"/>
    <a:srgbClr val="FF0000"/>
    <a:srgbClr val="800000"/>
    <a:srgbClr val="F5DBEA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41" autoAdjust="0"/>
    <p:restoredTop sz="94598" autoAdjust="0"/>
  </p:normalViewPr>
  <p:slideViewPr>
    <p:cSldViewPr>
      <p:cViewPr>
        <p:scale>
          <a:sx n="96" d="100"/>
          <a:sy n="96" d="100"/>
        </p:scale>
        <p:origin x="-135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dirty="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050" y="0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895350" y="746125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275" y="4722813"/>
            <a:ext cx="5408613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dirty="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fld id="{D00BD438-4402-446F-9B80-5352146D46AD}" type="slidenum">
              <a:rPr lang="ru-RU"/>
              <a:pPr>
                <a:defRPr/>
              </a:pPr>
              <a:t>‹Nr.›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85970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>
              <a:latin typeface="Arial" charset="0"/>
            </a:endParaRPr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1B49581-11E5-4CC3-A1B6-9705AAA1924D}" type="slidenum">
              <a:rPr lang="ru-RU" smtClean="0"/>
              <a:pPr algn="r" eaLnBrk="1" hangingPunct="1"/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1FAD14-EBBB-4EE2-BC52-5DF3A108B0B3}" type="datetime1">
              <a:rPr lang="ru-RU"/>
              <a:pPr/>
              <a:t>11.10.2012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B63CE-7C24-4542-8686-EF6F99046375}" type="slidenum">
              <a:rPr lang="ru-RU"/>
              <a:pPr>
                <a:defRPr/>
              </a:pPr>
              <a:t>‹Nr.›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8870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02778E-A6C4-42F0-98E9-5F99736F08A1}" type="datetime1">
              <a:rPr lang="ru-RU"/>
              <a:pPr/>
              <a:t>11.10.2012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7EF80-E11C-4F5C-9A83-7C8701E44B3D}" type="slidenum">
              <a:rPr lang="ru-RU"/>
              <a:pPr>
                <a:defRPr/>
              </a:pPr>
              <a:t>‹Nr.›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9203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BD375A-884B-4DA2-8D1C-28831FF1E4FC}" type="datetime1">
              <a:rPr lang="ru-RU"/>
              <a:pPr/>
              <a:t>11.10.2012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24C9E-824C-4E7E-A8CB-A9F6D66E6967}" type="slidenum">
              <a:rPr lang="ru-RU"/>
              <a:pPr>
                <a:defRPr/>
              </a:pPr>
              <a:t>‹Nr.›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6852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A28201-2162-4F68-AD2A-FDDE8FB6FE5C}" type="datetime1">
              <a:rPr lang="ru-RU"/>
              <a:pPr/>
              <a:t>11.10.2012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B0921-0F3F-4098-BA1A-04639B592EA1}" type="slidenum">
              <a:rPr lang="ru-RU"/>
              <a:pPr>
                <a:defRPr/>
              </a:pPr>
              <a:t>‹Nr.›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9926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71BCB0CD-7E3E-4010-A3A7-BA6541C51446}" type="datetime1">
              <a:rPr lang="ru-RU"/>
              <a:pPr/>
              <a:t>11.10.2012</a:t>
            </a:fld>
            <a:endParaRPr lang="ru-R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363161F-65E2-42CE-B5A6-58D133F5C00C}" type="slidenum">
              <a:rPr lang="ru-RU"/>
              <a:pPr>
                <a:defRPr/>
              </a:pPr>
              <a:t>‹Nr.›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2792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B28845-B55C-4A7B-995B-2F6AF5E0D292}" type="datetime1">
              <a:rPr lang="ru-RU"/>
              <a:pPr/>
              <a:t>11.10.2012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8CD00-8A6A-41A2-9D95-F8142A82B902}" type="slidenum">
              <a:rPr lang="ru-RU"/>
              <a:pPr>
                <a:defRPr/>
              </a:pPr>
              <a:t>‹Nr.›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8915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296251-585D-4D69-B9E9-9C327C97D3C2}" type="datetime1">
              <a:rPr lang="ru-RU"/>
              <a:pPr/>
              <a:t>11.10.2012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5E786-9124-4626-A5A5-BE2593EC9944}" type="slidenum">
              <a:rPr lang="ru-RU"/>
              <a:pPr>
                <a:defRPr/>
              </a:pPr>
              <a:t>‹Nr.›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3387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74E763-239E-4E1A-915E-1BCE3BD315CB}" type="datetime1">
              <a:rPr lang="ru-RU"/>
              <a:pPr/>
              <a:t>11.10.2012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AE224-E9FF-48D9-9400-6149F2C68AD0}" type="slidenum">
              <a:rPr lang="ru-RU"/>
              <a:pPr>
                <a:defRPr/>
              </a:pPr>
              <a:t>‹Nr.›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2032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E49531-1E2E-4994-9ECC-760EA2A19DB9}" type="datetime1">
              <a:rPr lang="ru-RU"/>
              <a:pPr/>
              <a:t>11.10.2012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775DC-7F51-4AAB-AFC8-4BDA35424ED1}" type="slidenum">
              <a:rPr lang="ru-RU"/>
              <a:pPr>
                <a:defRPr/>
              </a:pPr>
              <a:t>‹Nr.›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2848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439C61-2F91-419B-9A69-405CDA4D7F9E}" type="datetime1">
              <a:rPr lang="ru-RU"/>
              <a:pPr/>
              <a:t>11.10.2012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41620-6106-46DD-8E32-89708BA4D1B1}" type="slidenum">
              <a:rPr lang="ru-RU"/>
              <a:pPr>
                <a:defRPr/>
              </a:pPr>
              <a:t>‹Nr.›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5293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BE2E16-4A9F-41EF-B8F9-BEADD94D9F26}" type="datetime1">
              <a:rPr lang="ru-RU"/>
              <a:pPr/>
              <a:t>11.10.2012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A2B19-127D-4B22-B234-5CC4FE4E736E}" type="slidenum">
              <a:rPr lang="ru-RU"/>
              <a:pPr>
                <a:defRPr/>
              </a:pPr>
              <a:t>‹Nr.›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1156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FD0875-835A-45E5-B6F0-D4415C98A825}" type="datetime1">
              <a:rPr lang="ru-RU"/>
              <a:pPr/>
              <a:t>11.10.2012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F26FB-C056-49C2-A2C0-4E204360E938}" type="slidenum">
              <a:rPr lang="ru-RU"/>
              <a:pPr>
                <a:defRPr/>
              </a:pPr>
              <a:t>‹Nr.›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2473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ED5E8E-5B3E-4D1C-8595-80A78B941061}" type="datetime1">
              <a:rPr lang="ru-RU"/>
              <a:pPr/>
              <a:t>11.10.2012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09635-A87E-4E30-B5E2-A976C5216EA1}" type="slidenum">
              <a:rPr lang="ru-RU"/>
              <a:pPr>
                <a:defRPr/>
              </a:pPr>
              <a:t>‹Nr.›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1171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98989"/>
                </a:solidFill>
              </a:defRPr>
            </a:lvl1pPr>
          </a:lstStyle>
          <a:p>
            <a:fld id="{E0DC5D25-F262-4DE3-AB52-E0BB36EB9124}" type="datetime1">
              <a:rPr lang="ru-RU"/>
              <a:pPr/>
              <a:t>11.10.2012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  <a:latin typeface="Arial" pitchFamily="34" charset="0"/>
              </a:defRPr>
            </a:lvl1pPr>
          </a:lstStyle>
          <a:p>
            <a:pPr>
              <a:defRPr/>
            </a:pPr>
            <a:fld id="{5BADC45F-66C7-435E-9C47-DD3374D35B94}" type="slidenum">
              <a:rPr lang="ru-RU"/>
              <a:pPr>
                <a:defRPr/>
              </a:pPr>
              <a:t>‹Nr.›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5E802E-254A-49CD-92DB-9E1EF613B236}" type="slidenum">
              <a:rPr lang="ru-RU"/>
              <a:pPr>
                <a:defRPr/>
              </a:pPr>
              <a:t>1</a:t>
            </a:fld>
            <a:endParaRPr lang="ru-RU" dirty="0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25"/>
            <a:ext cx="5675313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287338" y="1196975"/>
            <a:ext cx="8461375" cy="511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endParaRPr lang="de-DE" sz="2800" b="1">
              <a:solidFill>
                <a:srgbClr val="99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5688013" y="1916113"/>
            <a:ext cx="3455987" cy="421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Presented at </a:t>
            </a:r>
            <a:r>
              <a:rPr lang="ru-RU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r>
              <a:rPr lang="en-US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5th </a:t>
            </a:r>
          </a:p>
          <a:p>
            <a:r>
              <a:rPr lang="en-US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CEG-SAM </a:t>
            </a:r>
            <a:r>
              <a:rPr lang="en-GB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Meeting</a:t>
            </a:r>
          </a:p>
          <a:p>
            <a:endParaRPr lang="en-US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r>
              <a:rPr lang="en-US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Viktor Krasnov</a:t>
            </a:r>
          </a:p>
          <a:p>
            <a:r>
              <a:rPr lang="en-US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Director of Division for Nuclear and Radiation Safety</a:t>
            </a:r>
            <a:endParaRPr lang="ru-RU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endParaRPr lang="en-US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r>
              <a:rPr lang="en-US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Institute for Safety </a:t>
            </a:r>
          </a:p>
          <a:p>
            <a:r>
              <a:rPr lang="en-US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Problems of NPP,</a:t>
            </a:r>
            <a:br>
              <a:rPr lang="en-US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en-US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National Academy of </a:t>
            </a:r>
          </a:p>
          <a:p>
            <a:r>
              <a:rPr lang="en-US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Sciences of Ukraine</a:t>
            </a:r>
          </a:p>
          <a:p>
            <a:endParaRPr lang="ru-RU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r>
              <a:rPr lang="en-US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March 10-13</a:t>
            </a:r>
          </a:p>
          <a:p>
            <a:r>
              <a:rPr lang="en-US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2009</a:t>
            </a:r>
          </a:p>
          <a:p>
            <a:r>
              <a:rPr lang="en-US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Villigen, Switzerland</a:t>
            </a: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3681413"/>
            <a:ext cx="5616575" cy="222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Status of STCU Project #</a:t>
            </a:r>
            <a:r>
              <a:rPr lang="ru-RU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4758</a:t>
            </a: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:</a:t>
            </a:r>
          </a:p>
          <a:p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«Estimate - experimental research of hidden nuclearly</a:t>
            </a:r>
            <a:r>
              <a:rPr lang="ru-RU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-hazardous clusters of fuel-containing materials in ruined ChNPP Unit 4</a:t>
            </a:r>
            <a:r>
              <a:rPr lang="ru-RU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»</a:t>
            </a:r>
            <a:endParaRPr lang="en-US" sz="28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045" name="Text Box 21"/>
          <p:cNvSpPr txBox="1">
            <a:spLocks noChangeArrowheads="1"/>
          </p:cNvSpPr>
          <p:nvPr/>
        </p:nvSpPr>
        <p:spPr bwMode="auto">
          <a:xfrm>
            <a:off x="8388350" y="6381750"/>
            <a:ext cx="468313" cy="366713"/>
          </a:xfrm>
          <a:prstGeom prst="rect">
            <a:avLst/>
          </a:prstGeom>
          <a:solidFill>
            <a:srgbClr val="99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17DA94-9810-4DB9-BB51-E6A52485023A}" type="slidenum">
              <a:rPr lang="ru-RU"/>
              <a:pPr>
                <a:defRPr/>
              </a:pPr>
              <a:t>10</a:t>
            </a:fld>
            <a:endParaRPr lang="ru-RU" dirty="0"/>
          </a:p>
        </p:txBody>
      </p:sp>
      <p:pic>
        <p:nvPicPr>
          <p:cNvPr id="77828" name="Picture 4" descr="ris3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08163"/>
            <a:ext cx="5940425" cy="3471862"/>
          </a:xfrm>
          <a:prstGeom prst="rect">
            <a:avLst/>
          </a:prstGeom>
          <a:noFill/>
          <a:ln w="19050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909" name="Прямоугольник 9"/>
          <p:cNvSpPr>
            <a:spLocks noChangeArrowheads="1"/>
          </p:cNvSpPr>
          <p:nvPr/>
        </p:nvSpPr>
        <p:spPr bwMode="auto">
          <a:xfrm>
            <a:off x="215900" y="277813"/>
            <a:ext cx="8928100" cy="1339850"/>
          </a:xfrm>
          <a:prstGeom prst="rect">
            <a:avLst/>
          </a:prstGeom>
          <a:solidFill>
            <a:srgbClr val="F5DBEA"/>
          </a:solidFill>
          <a:ln w="28575">
            <a:solidFill>
              <a:srgbClr val="99FF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GB" sz="2000" b="1">
                <a:solidFill>
                  <a:srgbClr val="0033CC"/>
                </a:solidFill>
                <a:latin typeface="Times New Roman" pitchFamily="18" charset="0"/>
              </a:rPr>
              <a:t>Cluster</a:t>
            </a:r>
            <a:r>
              <a:rPr lang="en-US" sz="2000" b="1">
                <a:solidFill>
                  <a:srgbClr val="0033CC"/>
                </a:solidFill>
                <a:latin typeface="Times New Roman" pitchFamily="18" charset="0"/>
              </a:rPr>
              <a:t>s </a:t>
            </a:r>
            <a:r>
              <a:rPr lang="en-GB" sz="2000" b="1">
                <a:solidFill>
                  <a:srgbClr val="0033CC"/>
                </a:solidFill>
                <a:latin typeface="Times New Roman" pitchFamily="18" charset="0"/>
              </a:rPr>
              <a:t>have produce</a:t>
            </a:r>
            <a:r>
              <a:rPr lang="en-US" sz="2000" b="1">
                <a:solidFill>
                  <a:srgbClr val="0033CC"/>
                </a:solidFill>
                <a:latin typeface="Times New Roman" pitchFamily="18" charset="0"/>
              </a:rPr>
              <a:t>d as </a:t>
            </a:r>
            <a:r>
              <a:rPr lang="en-GB" sz="2000" b="1">
                <a:solidFill>
                  <a:srgbClr val="0033CC"/>
                </a:solidFill>
                <a:latin typeface="Times New Roman" pitchFamily="18" charset="0"/>
              </a:rPr>
              <a:t>result </a:t>
            </a:r>
            <a:r>
              <a:rPr lang="en-US" sz="2000" b="1">
                <a:solidFill>
                  <a:srgbClr val="0033CC"/>
                </a:solidFill>
                <a:latin typeface="Times New Roman" pitchFamily="18" charset="0"/>
              </a:rPr>
              <a:t>of interaction of </a:t>
            </a:r>
            <a:r>
              <a:rPr lang="en-GB" sz="2000" b="1">
                <a:solidFill>
                  <a:srgbClr val="0033CC"/>
                </a:solidFill>
                <a:latin typeface="Times New Roman" pitchFamily="18" charset="0"/>
              </a:rPr>
              <a:t>fuel </a:t>
            </a:r>
            <a:r>
              <a:rPr lang="en-US" sz="2000" b="1">
                <a:solidFill>
                  <a:srgbClr val="0033CC"/>
                </a:solidFill>
                <a:latin typeface="Times New Roman" pitchFamily="18" charset="0"/>
              </a:rPr>
              <a:t>melt with </a:t>
            </a:r>
            <a:r>
              <a:rPr lang="en-GB" sz="2000" b="1">
                <a:solidFill>
                  <a:srgbClr val="0033CC"/>
                </a:solidFill>
                <a:latin typeface="Times New Roman" pitchFamily="18" charset="0"/>
              </a:rPr>
              <a:t>foundation plate concrete, </a:t>
            </a:r>
            <a:r>
              <a:rPr lang="en-US" sz="2000" b="1">
                <a:solidFill>
                  <a:srgbClr val="0033CC"/>
                </a:solidFill>
                <a:latin typeface="Times New Roman" pitchFamily="18" charset="0"/>
              </a:rPr>
              <a:t>graphite</a:t>
            </a:r>
            <a:r>
              <a:rPr lang="en-GB" sz="2000" b="1">
                <a:solidFill>
                  <a:srgbClr val="0033CC"/>
                </a:solidFill>
                <a:latin typeface="Times New Roman" pitchFamily="18" charset="0"/>
              </a:rPr>
              <a:t>, </a:t>
            </a:r>
            <a:r>
              <a:rPr lang="en-US" sz="2000" b="1">
                <a:solidFill>
                  <a:srgbClr val="0033CC"/>
                </a:solidFill>
                <a:latin typeface="Times New Roman" pitchFamily="18" charset="0"/>
              </a:rPr>
              <a:t>metal structures</a:t>
            </a:r>
            <a:r>
              <a:rPr lang="en-GB" sz="2000" b="1">
                <a:solidFill>
                  <a:srgbClr val="0033CC"/>
                </a:solidFill>
                <a:latin typeface="Times New Roman" pitchFamily="18" charset="0"/>
              </a:rPr>
              <a:t>, filling materials </a:t>
            </a:r>
            <a:r>
              <a:rPr lang="en-GB" sz="2000" b="1">
                <a:solidFill>
                  <a:schemeClr val="accent2"/>
                </a:solidFill>
                <a:latin typeface="Times New Roman" pitchFamily="18" charset="0"/>
              </a:rPr>
              <a:t>(batch)</a:t>
            </a:r>
            <a:r>
              <a:rPr lang="en-GB" sz="2000" b="1">
                <a:solidFill>
                  <a:srgbClr val="0033CC"/>
                </a:solidFill>
                <a:latin typeface="Times New Roman" pitchFamily="18" charset="0"/>
              </a:rPr>
              <a:t>. </a:t>
            </a:r>
            <a:endParaRPr lang="en-US" sz="2000" b="1">
              <a:solidFill>
                <a:srgbClr val="0033CC"/>
              </a:solidFill>
              <a:latin typeface="Times New Roman" pitchFamily="18" charset="0"/>
            </a:endParaRPr>
          </a:p>
          <a:p>
            <a:pPr algn="l"/>
            <a:r>
              <a:rPr lang="en-US" sz="2000" b="1">
                <a:solidFill>
                  <a:srgbClr val="0033CC"/>
                </a:solidFill>
                <a:latin typeface="Times New Roman" pitchFamily="18" charset="0"/>
              </a:rPr>
              <a:t>The melt consists of upper layer of black </a:t>
            </a:r>
            <a:r>
              <a:rPr lang="en-GB" sz="2000" b="1">
                <a:solidFill>
                  <a:srgbClr val="0033CC"/>
                </a:solidFill>
                <a:latin typeface="Times New Roman" pitchFamily="18" charset="0"/>
              </a:rPr>
              <a:t>FCM </a:t>
            </a:r>
            <a:r>
              <a:rPr lang="en-GB" sz="2000" b="1">
                <a:solidFill>
                  <a:schemeClr val="accent2"/>
                </a:solidFill>
                <a:latin typeface="Times New Roman" pitchFamily="18" charset="0"/>
              </a:rPr>
              <a:t>(</a:t>
            </a:r>
            <a:r>
              <a:rPr lang="en-US" sz="2000" b="1" u="sng">
                <a:solidFill>
                  <a:schemeClr val="accent2"/>
                </a:solidFill>
                <a:latin typeface="Times New Roman" pitchFamily="18" charset="0"/>
              </a:rPr>
              <a:t>light</a:t>
            </a:r>
            <a:r>
              <a:rPr lang="en-GB" sz="2000" b="1">
                <a:solidFill>
                  <a:schemeClr val="accent2"/>
                </a:solidFill>
                <a:latin typeface="Times New Roman" pitchFamily="18" charset="0"/>
              </a:rPr>
              <a:t>)</a:t>
            </a:r>
            <a:r>
              <a:rPr lang="en-GB" sz="2000" b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000" b="1">
                <a:solidFill>
                  <a:srgbClr val="0033CC"/>
                </a:solidFill>
                <a:latin typeface="Times New Roman" pitchFamily="18" charset="0"/>
              </a:rPr>
              <a:t>with </a:t>
            </a:r>
            <a:r>
              <a:rPr lang="en-GB" sz="2000" b="1">
                <a:solidFill>
                  <a:srgbClr val="0033CC"/>
                </a:solidFill>
                <a:latin typeface="Times New Roman" pitchFamily="18" charset="0"/>
              </a:rPr>
              <a:t>uranium content 5-7% (</a:t>
            </a:r>
            <a:r>
              <a:rPr lang="en-US" sz="2000" b="1">
                <a:solidFill>
                  <a:srgbClr val="0033CC"/>
                </a:solidFill>
                <a:latin typeface="Times New Roman" pitchFamily="18" charset="0"/>
              </a:rPr>
              <a:t>mass</a:t>
            </a:r>
            <a:r>
              <a:rPr lang="en-GB" sz="2000" b="1">
                <a:solidFill>
                  <a:srgbClr val="0033CC"/>
                </a:solidFill>
                <a:latin typeface="Times New Roman" pitchFamily="18" charset="0"/>
              </a:rPr>
              <a:t>) </a:t>
            </a:r>
            <a:r>
              <a:rPr lang="en-US" sz="2000" b="1">
                <a:solidFill>
                  <a:srgbClr val="0033CC"/>
                </a:solidFill>
                <a:latin typeface="Times New Roman" pitchFamily="18" charset="0"/>
              </a:rPr>
              <a:t>and bottom</a:t>
            </a:r>
            <a:r>
              <a:rPr lang="en-GB" sz="2000" b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GB" sz="2000" b="1">
                <a:solidFill>
                  <a:schemeClr val="accent2"/>
                </a:solidFill>
                <a:latin typeface="Times New Roman" pitchFamily="18" charset="0"/>
              </a:rPr>
              <a:t>(</a:t>
            </a:r>
            <a:r>
              <a:rPr lang="en-US" sz="2000" b="1" u="sng">
                <a:solidFill>
                  <a:schemeClr val="accent2"/>
                </a:solidFill>
                <a:latin typeface="Times New Roman" pitchFamily="18" charset="0"/>
              </a:rPr>
              <a:t>heavy</a:t>
            </a:r>
            <a:r>
              <a:rPr lang="en-GB" sz="2000" b="1">
                <a:solidFill>
                  <a:schemeClr val="accent2"/>
                </a:solidFill>
                <a:latin typeface="Times New Roman" pitchFamily="18" charset="0"/>
              </a:rPr>
              <a:t>)</a:t>
            </a:r>
            <a:r>
              <a:rPr lang="en-GB" sz="2000" b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000" b="1">
                <a:solidFill>
                  <a:srgbClr val="0033CC"/>
                </a:solidFill>
                <a:latin typeface="Times New Roman" pitchFamily="18" charset="0"/>
              </a:rPr>
              <a:t>with uranium content</a:t>
            </a:r>
            <a:r>
              <a:rPr lang="en-GB" sz="2000" b="1">
                <a:solidFill>
                  <a:srgbClr val="0033CC"/>
                </a:solidFill>
                <a:latin typeface="Times New Roman" pitchFamily="18" charset="0"/>
              </a:rPr>
              <a:t> 40% (</a:t>
            </a:r>
            <a:r>
              <a:rPr lang="en-US" sz="2000" b="1">
                <a:solidFill>
                  <a:srgbClr val="0033CC"/>
                </a:solidFill>
                <a:latin typeface="Times New Roman" pitchFamily="18" charset="0"/>
              </a:rPr>
              <a:t>mass</a:t>
            </a:r>
            <a:r>
              <a:rPr lang="en-GB" sz="2000" b="1">
                <a:solidFill>
                  <a:srgbClr val="0033CC"/>
                </a:solidFill>
                <a:latin typeface="Times New Roman" pitchFamily="18" charset="0"/>
              </a:rPr>
              <a:t>) </a:t>
            </a:r>
            <a:r>
              <a:rPr lang="en-US" sz="2000" b="1">
                <a:solidFill>
                  <a:srgbClr val="0033CC"/>
                </a:solidFill>
                <a:latin typeface="Times New Roman" pitchFamily="18" charset="0"/>
              </a:rPr>
              <a:t>and more</a:t>
            </a:r>
            <a:r>
              <a:rPr lang="en-GB" sz="2000" b="1">
                <a:solidFill>
                  <a:srgbClr val="0033CC"/>
                </a:solidFill>
                <a:latin typeface="Times New Roman" pitchFamily="18" charset="0"/>
              </a:rPr>
              <a:t>.</a:t>
            </a:r>
            <a:endParaRPr lang="ru-RU" sz="2000" b="1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77912" name="Rectangle 88"/>
          <p:cNvSpPr>
            <a:spLocks noChangeArrowheads="1"/>
          </p:cNvSpPr>
          <p:nvPr/>
        </p:nvSpPr>
        <p:spPr bwMode="auto">
          <a:xfrm>
            <a:off x="250825" y="5481638"/>
            <a:ext cx="7848600" cy="1035050"/>
          </a:xfrm>
          <a:prstGeom prst="rect">
            <a:avLst/>
          </a:prstGeom>
          <a:solidFill>
            <a:srgbClr val="F5DBEA"/>
          </a:solidFill>
          <a:ln w="28575">
            <a:solidFill>
              <a:srgbClr val="99FF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>
                <a:solidFill>
                  <a:srgbClr val="0033CC"/>
                </a:solidFill>
                <a:latin typeface="Times New Roman" pitchFamily="18" charset="0"/>
              </a:rPr>
              <a:t>Upper</a:t>
            </a:r>
            <a:r>
              <a:rPr lang="en-GB" sz="2000" b="1">
                <a:solidFill>
                  <a:srgbClr val="0033CC"/>
                </a:solidFill>
                <a:latin typeface="Times New Roman" pitchFamily="18" charset="0"/>
              </a:rPr>
              <a:t> (</a:t>
            </a:r>
            <a:r>
              <a:rPr lang="en-US" sz="2000" b="1">
                <a:solidFill>
                  <a:srgbClr val="0033CC"/>
                </a:solidFill>
                <a:latin typeface="Times New Roman" pitchFamily="18" charset="0"/>
              </a:rPr>
              <a:t>light</a:t>
            </a:r>
            <a:r>
              <a:rPr lang="en-GB" sz="2000" b="1">
                <a:solidFill>
                  <a:srgbClr val="0033CC"/>
                </a:solidFill>
                <a:latin typeface="Times New Roman" pitchFamily="18" charset="0"/>
              </a:rPr>
              <a:t>) FCM </a:t>
            </a:r>
            <a:r>
              <a:rPr lang="en-US" sz="2000" b="1">
                <a:solidFill>
                  <a:srgbClr val="0033CC"/>
                </a:solidFill>
                <a:latin typeface="Times New Roman" pitchFamily="18" charset="0"/>
              </a:rPr>
              <a:t>layer</a:t>
            </a:r>
            <a:r>
              <a:rPr lang="en-GB" sz="2000" b="1">
                <a:solidFill>
                  <a:srgbClr val="0033CC"/>
                </a:solidFill>
                <a:latin typeface="Times New Roman" pitchFamily="18" charset="0"/>
              </a:rPr>
              <a:t>, </a:t>
            </a:r>
            <a:r>
              <a:rPr lang="en-US" sz="2000" b="1">
                <a:solidFill>
                  <a:srgbClr val="0033CC"/>
                </a:solidFill>
                <a:latin typeface="Times New Roman" pitchFamily="18" charset="0"/>
              </a:rPr>
              <a:t>during its production process, was </a:t>
            </a:r>
            <a:r>
              <a:rPr lang="en-GB" sz="2000" b="1">
                <a:solidFill>
                  <a:srgbClr val="0033CC"/>
                </a:solidFill>
                <a:latin typeface="Times New Roman" pitchFamily="18" charset="0"/>
              </a:rPr>
              <a:t>flowing down via a breach in room 304/3 </a:t>
            </a:r>
            <a:r>
              <a:rPr lang="en-US" sz="2000" b="1">
                <a:solidFill>
                  <a:srgbClr val="0033CC"/>
                </a:solidFill>
                <a:latin typeface="Times New Roman" pitchFamily="18" charset="0"/>
              </a:rPr>
              <a:t>object </a:t>
            </a:r>
            <a:r>
              <a:rPr lang="ru-RU" sz="2000" b="1">
                <a:solidFill>
                  <a:srgbClr val="0033CC"/>
                </a:solidFill>
                <a:latin typeface="Times New Roman" pitchFamily="18" charset="0"/>
              </a:rPr>
              <a:t>«</a:t>
            </a:r>
            <a:r>
              <a:rPr lang="en-US" sz="2000" b="1">
                <a:solidFill>
                  <a:srgbClr val="0033CC"/>
                </a:solidFill>
                <a:latin typeface="Times New Roman" pitchFamily="18" charset="0"/>
              </a:rPr>
              <a:t>Shelter</a:t>
            </a:r>
            <a:r>
              <a:rPr lang="ru-RU" sz="2000" b="1">
                <a:solidFill>
                  <a:srgbClr val="0033CC"/>
                </a:solidFill>
                <a:latin typeface="Times New Roman" pitchFamily="18" charset="0"/>
              </a:rPr>
              <a:t>»</a:t>
            </a:r>
            <a:r>
              <a:rPr lang="en-GB" sz="2000" b="1">
                <a:solidFill>
                  <a:srgbClr val="0033CC"/>
                </a:solidFill>
                <a:latin typeface="Times New Roman" pitchFamily="18" charset="0"/>
              </a:rPr>
              <a:t> wall </a:t>
            </a:r>
            <a:r>
              <a:rPr lang="en-US" sz="2000" b="1">
                <a:solidFill>
                  <a:srgbClr val="0033CC"/>
                </a:solidFill>
                <a:latin typeface="Times New Roman" pitchFamily="18" charset="0"/>
              </a:rPr>
              <a:t>with forming horizontal </a:t>
            </a:r>
            <a:r>
              <a:rPr lang="en-GB" sz="2000" b="1">
                <a:solidFill>
                  <a:srgbClr val="0033CC"/>
                </a:solidFill>
                <a:latin typeface="Times New Roman" pitchFamily="18" charset="0"/>
              </a:rPr>
              <a:t>flow of more 50-m length. </a:t>
            </a:r>
            <a:endParaRPr lang="ru-RU" sz="2000" b="1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77924" name="Rectangle 100"/>
          <p:cNvSpPr>
            <a:spLocks noChangeArrowheads="1"/>
          </p:cNvSpPr>
          <p:nvPr/>
        </p:nvSpPr>
        <p:spPr bwMode="auto">
          <a:xfrm>
            <a:off x="1727200" y="2060575"/>
            <a:ext cx="2052638" cy="9429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accent2"/>
                </a:solidFill>
                <a:latin typeface="Times New Roman" pitchFamily="18" charset="0"/>
              </a:rPr>
              <a:t>Graphite, c</a:t>
            </a:r>
            <a:r>
              <a:rPr lang="en-US" altLang="ja-JP" sz="1400" b="1">
                <a:solidFill>
                  <a:schemeClr val="accent2"/>
                </a:solidFill>
                <a:latin typeface="Times New Roman" pitchFamily="18" charset="0"/>
              </a:rPr>
              <a:t>ore fragment</a:t>
            </a:r>
            <a:r>
              <a:rPr lang="en-US" sz="1400" b="1">
                <a:solidFill>
                  <a:schemeClr val="accent2"/>
                </a:solidFill>
                <a:latin typeface="Times New Roman" pitchFamily="18" charset="0"/>
              </a:rPr>
              <a:t>, metal,         filling materials            (batch)</a:t>
            </a:r>
            <a:endParaRPr lang="ru-RU" sz="14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77925" name="Text Box 101"/>
          <p:cNvSpPr txBox="1">
            <a:spLocks noChangeArrowheads="1"/>
          </p:cNvSpPr>
          <p:nvPr/>
        </p:nvSpPr>
        <p:spPr bwMode="auto">
          <a:xfrm>
            <a:off x="2555875" y="37528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  <p:sp>
        <p:nvSpPr>
          <p:cNvPr id="77928" name="Text Box 104"/>
          <p:cNvSpPr txBox="1">
            <a:spLocks noChangeArrowheads="1"/>
          </p:cNvSpPr>
          <p:nvPr/>
        </p:nvSpPr>
        <p:spPr bwMode="auto">
          <a:xfrm>
            <a:off x="2124075" y="4257675"/>
            <a:ext cx="1225550" cy="434975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chemeClr val="accent2"/>
                </a:solidFill>
                <a:latin typeface="Times New Roman" pitchFamily="18" charset="0"/>
              </a:rPr>
              <a:t>FCM, UO</a:t>
            </a:r>
            <a:r>
              <a:rPr lang="en-US" sz="1000" b="1" baseline="-25000">
                <a:solidFill>
                  <a:schemeClr val="accent2"/>
                </a:solidFill>
                <a:latin typeface="Times New Roman" pitchFamily="18" charset="0"/>
              </a:rPr>
              <a:t>2 </a:t>
            </a:r>
            <a:r>
              <a:rPr lang="en-US" sz="1000" b="1">
                <a:solidFill>
                  <a:schemeClr val="accent2"/>
                </a:solidFill>
                <a:latin typeface="Times New Roman" pitchFamily="18" charset="0"/>
              </a:rPr>
              <a:t>– 40% and more</a:t>
            </a:r>
            <a:endParaRPr lang="ru-RU" sz="10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77929" name="Line 105"/>
          <p:cNvSpPr>
            <a:spLocks noChangeShapeType="1"/>
          </p:cNvSpPr>
          <p:nvPr/>
        </p:nvSpPr>
        <p:spPr bwMode="auto">
          <a:xfrm flipH="1">
            <a:off x="1763713" y="2997200"/>
            <a:ext cx="144462" cy="719138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7931" name="Line 107"/>
          <p:cNvSpPr>
            <a:spLocks noChangeShapeType="1"/>
          </p:cNvSpPr>
          <p:nvPr/>
        </p:nvSpPr>
        <p:spPr bwMode="auto">
          <a:xfrm flipH="1">
            <a:off x="2735263" y="2997200"/>
            <a:ext cx="0" cy="53975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7932" name="Line 108"/>
          <p:cNvSpPr>
            <a:spLocks noChangeShapeType="1"/>
          </p:cNvSpPr>
          <p:nvPr/>
        </p:nvSpPr>
        <p:spPr bwMode="auto">
          <a:xfrm>
            <a:off x="3455988" y="2997200"/>
            <a:ext cx="144462" cy="53975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7926" name="Text Box 102"/>
          <p:cNvSpPr txBox="1">
            <a:spLocks noChangeArrowheads="1"/>
          </p:cNvSpPr>
          <p:nvPr/>
        </p:nvSpPr>
        <p:spPr bwMode="auto">
          <a:xfrm>
            <a:off x="1943100" y="3652838"/>
            <a:ext cx="1512888" cy="282575"/>
          </a:xfrm>
          <a:prstGeom prst="rect">
            <a:avLst/>
          </a:prstGeom>
          <a:solidFill>
            <a:srgbClr val="FFFF00"/>
          </a:solidFill>
          <a:ln w="38100">
            <a:solidFill>
              <a:srgbClr val="99FF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chemeClr val="accent2"/>
                </a:solidFill>
                <a:latin typeface="Times New Roman" pitchFamily="18" charset="0"/>
              </a:rPr>
              <a:t>FCM, UO</a:t>
            </a:r>
            <a:r>
              <a:rPr lang="en-US" sz="1000" b="1" baseline="-25000">
                <a:solidFill>
                  <a:schemeClr val="accent2"/>
                </a:solidFill>
                <a:latin typeface="Times New Roman" pitchFamily="18" charset="0"/>
              </a:rPr>
              <a:t>2 </a:t>
            </a:r>
            <a:r>
              <a:rPr lang="en-US" sz="1000" b="1">
                <a:solidFill>
                  <a:schemeClr val="accent2"/>
                </a:solidFill>
                <a:latin typeface="Times New Roman" pitchFamily="18" charset="0"/>
              </a:rPr>
              <a:t>- 5-7 %</a:t>
            </a:r>
            <a:endParaRPr lang="ru-RU" sz="10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77933" name="Text Box 109"/>
          <p:cNvSpPr txBox="1">
            <a:spLocks noChangeArrowheads="1"/>
          </p:cNvSpPr>
          <p:nvPr/>
        </p:nvSpPr>
        <p:spPr bwMode="auto">
          <a:xfrm>
            <a:off x="395288" y="4365625"/>
            <a:ext cx="1296987" cy="495300"/>
          </a:xfrm>
          <a:prstGeom prst="rect">
            <a:avLst/>
          </a:prstGeom>
          <a:solidFill>
            <a:srgbClr val="FFFF00"/>
          </a:solidFill>
          <a:ln w="38100">
            <a:solidFill>
              <a:srgbClr val="99FF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>
                <a:solidFill>
                  <a:schemeClr val="accent2"/>
                </a:solidFill>
                <a:latin typeface="Times New Roman" pitchFamily="18" charset="0"/>
              </a:rPr>
              <a:t>Reactor vault’s foundation plate</a:t>
            </a:r>
            <a:endParaRPr lang="ru-RU" sz="12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77934" name="Text Box 110"/>
          <p:cNvSpPr txBox="1">
            <a:spLocks noChangeArrowheads="1"/>
          </p:cNvSpPr>
          <p:nvPr/>
        </p:nvSpPr>
        <p:spPr bwMode="auto">
          <a:xfrm>
            <a:off x="5867400" y="3681413"/>
            <a:ext cx="360363" cy="304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m</a:t>
            </a:r>
            <a:endParaRPr lang="ru-RU" sz="1400" b="1"/>
          </a:p>
        </p:txBody>
      </p:sp>
      <p:sp>
        <p:nvSpPr>
          <p:cNvPr id="77935" name="Text Box 111"/>
          <p:cNvSpPr txBox="1">
            <a:spLocks noChangeArrowheads="1"/>
          </p:cNvSpPr>
          <p:nvPr/>
        </p:nvSpPr>
        <p:spPr bwMode="auto">
          <a:xfrm>
            <a:off x="5940425" y="4292600"/>
            <a:ext cx="323850" cy="304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m</a:t>
            </a:r>
            <a:endParaRPr lang="ru-RU" sz="1400" b="1"/>
          </a:p>
        </p:txBody>
      </p:sp>
      <p:sp>
        <p:nvSpPr>
          <p:cNvPr id="77936" name="Text Box 112"/>
          <p:cNvSpPr txBox="1">
            <a:spLocks noChangeArrowheads="1"/>
          </p:cNvSpPr>
          <p:nvPr/>
        </p:nvSpPr>
        <p:spPr bwMode="auto">
          <a:xfrm>
            <a:off x="5976938" y="4797425"/>
            <a:ext cx="323850" cy="304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m</a:t>
            </a:r>
            <a:endParaRPr lang="ru-RU" sz="1400" b="1"/>
          </a:p>
        </p:txBody>
      </p:sp>
      <p:sp>
        <p:nvSpPr>
          <p:cNvPr id="77937" name="Text Box 113"/>
          <p:cNvSpPr txBox="1">
            <a:spLocks noChangeArrowheads="1"/>
          </p:cNvSpPr>
          <p:nvPr/>
        </p:nvSpPr>
        <p:spPr bwMode="auto">
          <a:xfrm>
            <a:off x="5832475" y="5121275"/>
            <a:ext cx="323850" cy="304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m</a:t>
            </a:r>
            <a:endParaRPr lang="ru-RU" sz="1400" b="1"/>
          </a:p>
        </p:txBody>
      </p:sp>
      <p:sp>
        <p:nvSpPr>
          <p:cNvPr id="77938" name="Text Box 114"/>
          <p:cNvSpPr txBox="1">
            <a:spLocks noChangeArrowheads="1"/>
          </p:cNvSpPr>
          <p:nvPr/>
        </p:nvSpPr>
        <p:spPr bwMode="auto">
          <a:xfrm>
            <a:off x="8388350" y="6381750"/>
            <a:ext cx="468313" cy="366713"/>
          </a:xfrm>
          <a:prstGeom prst="rect">
            <a:avLst/>
          </a:prstGeom>
          <a:solidFill>
            <a:srgbClr val="99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10</a:t>
            </a:r>
            <a:endParaRPr lang="ru-RU"/>
          </a:p>
        </p:txBody>
      </p:sp>
      <p:sp>
        <p:nvSpPr>
          <p:cNvPr id="77917" name="Line 93"/>
          <p:cNvSpPr>
            <a:spLocks noChangeShapeType="1"/>
          </p:cNvSpPr>
          <p:nvPr/>
        </p:nvSpPr>
        <p:spPr bwMode="auto">
          <a:xfrm flipH="1">
            <a:off x="3240088" y="2744788"/>
            <a:ext cx="3708400" cy="10445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7915" name="Line 91"/>
          <p:cNvSpPr>
            <a:spLocks noChangeShapeType="1"/>
          </p:cNvSpPr>
          <p:nvPr/>
        </p:nvSpPr>
        <p:spPr bwMode="auto">
          <a:xfrm flipH="1">
            <a:off x="3095625" y="4076700"/>
            <a:ext cx="392430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7939" name="Text Box 115"/>
          <p:cNvSpPr txBox="1">
            <a:spLocks noChangeArrowheads="1"/>
          </p:cNvSpPr>
          <p:nvPr/>
        </p:nvSpPr>
        <p:spPr bwMode="auto">
          <a:xfrm>
            <a:off x="6948488" y="2457450"/>
            <a:ext cx="1511300" cy="374650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Times New Roman" pitchFamily="18" charset="0"/>
              </a:rPr>
              <a:t>Light FCM</a:t>
            </a:r>
            <a:endParaRPr lang="ru-RU" sz="16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77940" name="Text Box 116"/>
          <p:cNvSpPr txBox="1">
            <a:spLocks noChangeArrowheads="1"/>
          </p:cNvSpPr>
          <p:nvPr/>
        </p:nvSpPr>
        <p:spPr bwMode="auto">
          <a:xfrm>
            <a:off x="6985000" y="3897313"/>
            <a:ext cx="1547813" cy="374650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Times New Roman" pitchFamily="18" charset="0"/>
              </a:rPr>
              <a:t>Heavy FCM</a:t>
            </a:r>
            <a:endParaRPr lang="ru-RU" sz="16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77914" name="Line 90"/>
          <p:cNvSpPr>
            <a:spLocks noChangeShapeType="1"/>
          </p:cNvSpPr>
          <p:nvPr/>
        </p:nvSpPr>
        <p:spPr bwMode="auto">
          <a:xfrm flipH="1" flipV="1">
            <a:off x="3959225" y="3824288"/>
            <a:ext cx="1800225" cy="1657350"/>
          </a:xfrm>
          <a:prstGeom prst="line">
            <a:avLst/>
          </a:prstGeom>
          <a:noFill/>
          <a:ln w="38100">
            <a:solidFill>
              <a:srgbClr val="99FF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E47A64-A2B0-40AA-8C34-C9F1884AC2E9}" type="slidenum">
              <a:rPr lang="ru-RU"/>
              <a:pPr>
                <a:defRPr/>
              </a:pPr>
              <a:t>11</a:t>
            </a:fld>
            <a:endParaRPr lang="ru-RU" dirty="0"/>
          </a:p>
        </p:txBody>
      </p:sp>
      <p:pic>
        <p:nvPicPr>
          <p:cNvPr id="86021" name="Picture 5" descr="ris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304925"/>
            <a:ext cx="6769100" cy="4010025"/>
          </a:xfrm>
          <a:prstGeom prst="rect">
            <a:avLst/>
          </a:prstGeom>
          <a:solidFill>
            <a:srgbClr val="FFFF00"/>
          </a:solidFill>
          <a:ln w="38100" algn="ctr">
            <a:solidFill>
              <a:srgbClr val="99FF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058" name="Line 42"/>
          <p:cNvSpPr>
            <a:spLocks noChangeShapeType="1"/>
          </p:cNvSpPr>
          <p:nvPr/>
        </p:nvSpPr>
        <p:spPr bwMode="auto">
          <a:xfrm>
            <a:off x="5003800" y="15922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6060" name="Rectangle 44"/>
          <p:cNvSpPr>
            <a:spLocks noChangeArrowheads="1"/>
          </p:cNvSpPr>
          <p:nvPr/>
        </p:nvSpPr>
        <p:spPr bwMode="auto">
          <a:xfrm>
            <a:off x="539750" y="152400"/>
            <a:ext cx="8424863" cy="1035050"/>
          </a:xfrm>
          <a:prstGeom prst="rect">
            <a:avLst/>
          </a:prstGeom>
          <a:solidFill>
            <a:srgbClr val="F5DBEA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33CC"/>
                </a:solidFill>
                <a:latin typeface="Times New Roman" pitchFamily="18" charset="0"/>
              </a:rPr>
              <a:t>In</a:t>
            </a:r>
            <a:r>
              <a:rPr lang="en-GB" sz="2000" b="1">
                <a:solidFill>
                  <a:srgbClr val="0033CC"/>
                </a:solidFill>
                <a:latin typeface="Times New Roman" pitchFamily="18" charset="0"/>
              </a:rPr>
              <a:t> 2008, </a:t>
            </a:r>
            <a:r>
              <a:rPr lang="en-US" sz="2000" b="1">
                <a:solidFill>
                  <a:srgbClr val="0033CC"/>
                </a:solidFill>
                <a:latin typeface="Times New Roman" pitchFamily="18" charset="0"/>
              </a:rPr>
              <a:t>researches of structure and chemical composition of light layer </a:t>
            </a:r>
            <a:r>
              <a:rPr lang="en-GB" sz="2000" b="1">
                <a:solidFill>
                  <a:srgbClr val="0033CC"/>
                </a:solidFill>
                <a:latin typeface="Times New Roman" pitchFamily="18" charset="0"/>
              </a:rPr>
              <a:t>FCM were initiated in produce</a:t>
            </a:r>
            <a:r>
              <a:rPr lang="en-US" sz="2000" b="1">
                <a:solidFill>
                  <a:srgbClr val="0033CC"/>
                </a:solidFill>
                <a:latin typeface="Times New Roman" pitchFamily="18" charset="0"/>
              </a:rPr>
              <a:t>d horizontal </a:t>
            </a:r>
            <a:r>
              <a:rPr lang="en-GB" sz="2000" b="1">
                <a:solidFill>
                  <a:srgbClr val="0033CC"/>
                </a:solidFill>
                <a:latin typeface="Times New Roman" pitchFamily="18" charset="0"/>
              </a:rPr>
              <a:t>FCM flow. </a:t>
            </a:r>
            <a:endParaRPr lang="en-US" sz="2000" b="1">
              <a:solidFill>
                <a:srgbClr val="0033CC"/>
              </a:solidFill>
              <a:latin typeface="Times New Roman" pitchFamily="18" charset="0"/>
            </a:endParaRPr>
          </a:p>
          <a:p>
            <a:r>
              <a:rPr lang="en-US" sz="2000" b="1">
                <a:solidFill>
                  <a:srgbClr val="0033CC"/>
                </a:solidFill>
                <a:latin typeface="Times New Roman" pitchFamily="18" charset="0"/>
              </a:rPr>
              <a:t>In</a:t>
            </a:r>
            <a:r>
              <a:rPr lang="en-GB" sz="2000" b="1">
                <a:solidFill>
                  <a:srgbClr val="0033CC"/>
                </a:solidFill>
                <a:latin typeface="Times New Roman" pitchFamily="18" charset="0"/>
              </a:rPr>
              <a:t> 2009, </a:t>
            </a:r>
            <a:r>
              <a:rPr lang="en-US" sz="2000" b="1">
                <a:solidFill>
                  <a:srgbClr val="0033CC"/>
                </a:solidFill>
                <a:latin typeface="Times New Roman" pitchFamily="18" charset="0"/>
              </a:rPr>
              <a:t>we plan to continue these works</a:t>
            </a:r>
            <a:r>
              <a:rPr lang="en-GB" sz="2000" b="1">
                <a:solidFill>
                  <a:srgbClr val="0033CC"/>
                </a:solidFill>
                <a:latin typeface="Times New Roman" pitchFamily="18" charset="0"/>
              </a:rPr>
              <a:t>.</a:t>
            </a:r>
            <a:endParaRPr lang="ru-RU" sz="2000" b="1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86064" name="Rectangle 48"/>
          <p:cNvSpPr>
            <a:spLocks noChangeArrowheads="1"/>
          </p:cNvSpPr>
          <p:nvPr/>
        </p:nvSpPr>
        <p:spPr bwMode="auto">
          <a:xfrm>
            <a:off x="1619250" y="5661025"/>
            <a:ext cx="6697663" cy="1035050"/>
          </a:xfrm>
          <a:prstGeom prst="rect">
            <a:avLst/>
          </a:prstGeom>
          <a:solidFill>
            <a:srgbClr val="F5DBEA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33CC"/>
                </a:solidFill>
                <a:latin typeface="Times New Roman" pitchFamily="18" charset="0"/>
              </a:rPr>
              <a:t>The works are in progress for estimated simulation of mass- and geometry parameters of heavy layer in </a:t>
            </a:r>
            <a:r>
              <a:rPr lang="en-GB" sz="2000" b="1">
                <a:solidFill>
                  <a:srgbClr val="0033CC"/>
                </a:solidFill>
                <a:latin typeface="Times New Roman" pitchFamily="18" charset="0"/>
              </a:rPr>
              <a:t>fusion penetration areas.</a:t>
            </a:r>
            <a:endParaRPr lang="ru-RU" sz="2000" b="1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86066" name="Text Box 50"/>
          <p:cNvSpPr txBox="1">
            <a:spLocks noChangeArrowheads="1"/>
          </p:cNvSpPr>
          <p:nvPr/>
        </p:nvSpPr>
        <p:spPr bwMode="auto">
          <a:xfrm>
            <a:off x="2447925" y="3968750"/>
            <a:ext cx="1836738" cy="282575"/>
          </a:xfrm>
          <a:prstGeom prst="rect">
            <a:avLst/>
          </a:prstGeom>
          <a:solidFill>
            <a:srgbClr val="FFFF00"/>
          </a:solidFill>
          <a:ln w="38100">
            <a:solidFill>
              <a:srgbClr val="99FF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chemeClr val="accent2"/>
                </a:solidFill>
                <a:latin typeface="Times New Roman" pitchFamily="18" charset="0"/>
              </a:rPr>
              <a:t>FCM, UO</a:t>
            </a:r>
            <a:r>
              <a:rPr lang="en-US" sz="1000" b="1" baseline="-25000">
                <a:solidFill>
                  <a:schemeClr val="accent2"/>
                </a:solidFill>
                <a:latin typeface="Times New Roman" pitchFamily="18" charset="0"/>
              </a:rPr>
              <a:t>2 </a:t>
            </a:r>
            <a:r>
              <a:rPr lang="en-US" sz="1000" b="1">
                <a:solidFill>
                  <a:schemeClr val="accent2"/>
                </a:solidFill>
                <a:latin typeface="Times New Roman" pitchFamily="18" charset="0"/>
              </a:rPr>
              <a:t>- 5-7 %</a:t>
            </a:r>
            <a:endParaRPr lang="ru-RU" sz="10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86067" name="Text Box 51"/>
          <p:cNvSpPr txBox="1">
            <a:spLocks noChangeArrowheads="1"/>
          </p:cNvSpPr>
          <p:nvPr/>
        </p:nvSpPr>
        <p:spPr bwMode="auto">
          <a:xfrm>
            <a:off x="2376488" y="4545013"/>
            <a:ext cx="1871662" cy="282575"/>
          </a:xfrm>
          <a:prstGeom prst="rect">
            <a:avLst/>
          </a:prstGeom>
          <a:solidFill>
            <a:srgbClr val="FFFF00"/>
          </a:solidFill>
          <a:ln w="38100">
            <a:solidFill>
              <a:srgbClr val="99FF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1">
                <a:solidFill>
                  <a:schemeClr val="accent2"/>
                </a:solidFill>
                <a:latin typeface="Times New Roman" pitchFamily="18" charset="0"/>
              </a:rPr>
              <a:t>FCM, UO</a:t>
            </a:r>
            <a:r>
              <a:rPr lang="en-US" sz="1000" b="1" baseline="-25000">
                <a:solidFill>
                  <a:schemeClr val="accent2"/>
                </a:solidFill>
                <a:latin typeface="Times New Roman" pitchFamily="18" charset="0"/>
              </a:rPr>
              <a:t>2</a:t>
            </a:r>
            <a:r>
              <a:rPr lang="en-US" sz="1000" b="1">
                <a:solidFill>
                  <a:schemeClr val="accent2"/>
                </a:solidFill>
                <a:latin typeface="Times New Roman" pitchFamily="18" charset="0"/>
              </a:rPr>
              <a:t> – 40% and more</a:t>
            </a:r>
            <a:endParaRPr lang="ru-RU" sz="10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86068" name="Text Box 52"/>
          <p:cNvSpPr txBox="1">
            <a:spLocks noChangeArrowheads="1"/>
          </p:cNvSpPr>
          <p:nvPr/>
        </p:nvSpPr>
        <p:spPr bwMode="auto">
          <a:xfrm>
            <a:off x="107950" y="5913438"/>
            <a:ext cx="1331913" cy="404812"/>
          </a:xfrm>
          <a:prstGeom prst="rect">
            <a:avLst/>
          </a:prstGeom>
          <a:solidFill>
            <a:srgbClr val="F5DBEA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Metal</a:t>
            </a:r>
            <a:endParaRPr lang="ru-RU" b="1">
              <a:latin typeface="Times New Roman" pitchFamily="18" charset="0"/>
            </a:endParaRPr>
          </a:p>
        </p:txBody>
      </p:sp>
      <p:sp>
        <p:nvSpPr>
          <p:cNvPr id="86070" name="Rectangle 54"/>
          <p:cNvSpPr>
            <a:spLocks noChangeArrowheads="1"/>
          </p:cNvSpPr>
          <p:nvPr/>
        </p:nvSpPr>
        <p:spPr bwMode="auto">
          <a:xfrm>
            <a:off x="503238" y="3465513"/>
            <a:ext cx="792162" cy="304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  <a:latin typeface="Times New Roman" pitchFamily="18" charset="0"/>
              </a:rPr>
              <a:t>batch</a:t>
            </a:r>
            <a:endParaRPr lang="ru-RU" sz="14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86072" name="Text Box 56"/>
          <p:cNvSpPr txBox="1">
            <a:spLocks noChangeArrowheads="1"/>
          </p:cNvSpPr>
          <p:nvPr/>
        </p:nvSpPr>
        <p:spPr bwMode="auto">
          <a:xfrm>
            <a:off x="2266950" y="3392488"/>
            <a:ext cx="1873250" cy="312737"/>
          </a:xfrm>
          <a:prstGeom prst="rect">
            <a:avLst/>
          </a:prstGeom>
          <a:solidFill>
            <a:srgbClr val="FFFF00"/>
          </a:solidFill>
          <a:ln w="38100">
            <a:solidFill>
              <a:srgbClr val="99FF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>
                <a:solidFill>
                  <a:schemeClr val="accent2"/>
                </a:solidFill>
                <a:latin typeface="Times New Roman" pitchFamily="18" charset="0"/>
              </a:rPr>
              <a:t>«</a:t>
            </a:r>
            <a:r>
              <a:rPr lang="en-US" sz="1200" b="1">
                <a:solidFill>
                  <a:schemeClr val="accent2"/>
                </a:solidFill>
                <a:latin typeface="Times New Roman" pitchFamily="18" charset="0"/>
              </a:rPr>
              <a:t>new</a:t>
            </a:r>
            <a:r>
              <a:rPr lang="ru-RU" sz="1200" b="1">
                <a:solidFill>
                  <a:schemeClr val="accent2"/>
                </a:solidFill>
                <a:latin typeface="Times New Roman" pitchFamily="18" charset="0"/>
              </a:rPr>
              <a:t>»</a:t>
            </a:r>
            <a:r>
              <a:rPr lang="en-US" sz="1200" b="1">
                <a:solidFill>
                  <a:schemeClr val="accent2"/>
                </a:solidFill>
                <a:latin typeface="Times New Roman" pitchFamily="18" charset="0"/>
              </a:rPr>
              <a:t> concrete -0.5 m</a:t>
            </a:r>
            <a:endParaRPr lang="ru-RU" sz="12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86074" name="Rectangle 58"/>
          <p:cNvSpPr>
            <a:spLocks noChangeArrowheads="1"/>
          </p:cNvSpPr>
          <p:nvPr/>
        </p:nvSpPr>
        <p:spPr bwMode="auto">
          <a:xfrm>
            <a:off x="2808288" y="4941888"/>
            <a:ext cx="792162" cy="1428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6075" name="Rectangle 59"/>
          <p:cNvSpPr>
            <a:spLocks noChangeArrowheads="1"/>
          </p:cNvSpPr>
          <p:nvPr/>
        </p:nvSpPr>
        <p:spPr bwMode="auto">
          <a:xfrm>
            <a:off x="5076825" y="3465513"/>
            <a:ext cx="792163" cy="304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  <a:latin typeface="Times New Roman" pitchFamily="18" charset="0"/>
              </a:rPr>
              <a:t>batch</a:t>
            </a:r>
            <a:endParaRPr lang="ru-RU" sz="14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86076" name="Line 60"/>
          <p:cNvSpPr>
            <a:spLocks noChangeShapeType="1"/>
          </p:cNvSpPr>
          <p:nvPr/>
        </p:nvSpPr>
        <p:spPr bwMode="auto">
          <a:xfrm flipV="1">
            <a:off x="539750" y="5049838"/>
            <a:ext cx="2195513" cy="863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6077" name="Text Box 61"/>
          <p:cNvSpPr txBox="1">
            <a:spLocks noChangeArrowheads="1"/>
          </p:cNvSpPr>
          <p:nvPr/>
        </p:nvSpPr>
        <p:spPr bwMode="auto">
          <a:xfrm>
            <a:off x="6769100" y="3644900"/>
            <a:ext cx="323850" cy="304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m</a:t>
            </a:r>
            <a:endParaRPr lang="ru-RU" sz="1400" b="1"/>
          </a:p>
        </p:txBody>
      </p:sp>
      <p:sp>
        <p:nvSpPr>
          <p:cNvPr id="86079" name="Text Box 63"/>
          <p:cNvSpPr txBox="1">
            <a:spLocks noChangeArrowheads="1"/>
          </p:cNvSpPr>
          <p:nvPr/>
        </p:nvSpPr>
        <p:spPr bwMode="auto">
          <a:xfrm>
            <a:off x="6877050" y="4760913"/>
            <a:ext cx="323850" cy="304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m</a:t>
            </a:r>
            <a:endParaRPr lang="ru-RU" sz="1400" b="1"/>
          </a:p>
        </p:txBody>
      </p:sp>
      <p:sp>
        <p:nvSpPr>
          <p:cNvPr id="86080" name="Text Box 64"/>
          <p:cNvSpPr txBox="1">
            <a:spLocks noChangeArrowheads="1"/>
          </p:cNvSpPr>
          <p:nvPr/>
        </p:nvSpPr>
        <p:spPr bwMode="auto">
          <a:xfrm>
            <a:off x="6659563" y="5084763"/>
            <a:ext cx="323850" cy="304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m</a:t>
            </a:r>
            <a:endParaRPr lang="ru-RU" sz="1400" b="1"/>
          </a:p>
        </p:txBody>
      </p:sp>
      <p:sp>
        <p:nvSpPr>
          <p:cNvPr id="86081" name="Text Box 65"/>
          <p:cNvSpPr txBox="1">
            <a:spLocks noChangeArrowheads="1"/>
          </p:cNvSpPr>
          <p:nvPr/>
        </p:nvSpPr>
        <p:spPr bwMode="auto">
          <a:xfrm>
            <a:off x="6911975" y="4292600"/>
            <a:ext cx="323850" cy="304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m</a:t>
            </a:r>
            <a:endParaRPr lang="ru-RU" sz="1400" b="1"/>
          </a:p>
        </p:txBody>
      </p:sp>
      <p:sp>
        <p:nvSpPr>
          <p:cNvPr id="86083" name="Text Box 67"/>
          <p:cNvSpPr txBox="1">
            <a:spLocks noChangeArrowheads="1"/>
          </p:cNvSpPr>
          <p:nvPr/>
        </p:nvSpPr>
        <p:spPr bwMode="auto">
          <a:xfrm>
            <a:off x="8388350" y="6381750"/>
            <a:ext cx="468313" cy="366713"/>
          </a:xfrm>
          <a:prstGeom prst="rect">
            <a:avLst/>
          </a:prstGeom>
          <a:solidFill>
            <a:srgbClr val="99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11</a:t>
            </a:r>
            <a:endParaRPr lang="ru-RU"/>
          </a:p>
        </p:txBody>
      </p:sp>
      <p:sp>
        <p:nvSpPr>
          <p:cNvPr id="86084" name="Text Box 68"/>
          <p:cNvSpPr txBox="1">
            <a:spLocks noChangeArrowheads="1"/>
          </p:cNvSpPr>
          <p:nvPr/>
        </p:nvSpPr>
        <p:spPr bwMode="auto">
          <a:xfrm>
            <a:off x="503238" y="4481513"/>
            <a:ext cx="1296987" cy="495300"/>
          </a:xfrm>
          <a:prstGeom prst="rect">
            <a:avLst/>
          </a:prstGeom>
          <a:solidFill>
            <a:srgbClr val="FFFF00"/>
          </a:solidFill>
          <a:ln w="38100">
            <a:solidFill>
              <a:srgbClr val="99FF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>
                <a:solidFill>
                  <a:schemeClr val="accent2"/>
                </a:solidFill>
                <a:latin typeface="Times New Roman" pitchFamily="18" charset="0"/>
              </a:rPr>
              <a:t>Reactor vault’s foundation plate</a:t>
            </a:r>
            <a:endParaRPr lang="ru-RU" sz="12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86085" name="Text Box 69"/>
          <p:cNvSpPr txBox="1">
            <a:spLocks noChangeArrowheads="1"/>
          </p:cNvSpPr>
          <p:nvPr/>
        </p:nvSpPr>
        <p:spPr bwMode="auto">
          <a:xfrm>
            <a:off x="4751388" y="4437063"/>
            <a:ext cx="1296987" cy="495300"/>
          </a:xfrm>
          <a:prstGeom prst="rect">
            <a:avLst/>
          </a:prstGeom>
          <a:solidFill>
            <a:srgbClr val="FFFF00"/>
          </a:solidFill>
          <a:ln w="38100">
            <a:solidFill>
              <a:srgbClr val="99FF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>
                <a:solidFill>
                  <a:schemeClr val="accent2"/>
                </a:solidFill>
                <a:latin typeface="Times New Roman" pitchFamily="18" charset="0"/>
              </a:rPr>
              <a:t>Reactor vault’s foundation plate</a:t>
            </a:r>
            <a:endParaRPr lang="ru-RU" sz="12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86086" name="Text Box 70"/>
          <p:cNvSpPr txBox="1">
            <a:spLocks noChangeArrowheads="1"/>
          </p:cNvSpPr>
          <p:nvPr/>
        </p:nvSpPr>
        <p:spPr bwMode="auto">
          <a:xfrm>
            <a:off x="2268538" y="3392488"/>
            <a:ext cx="1873250" cy="312737"/>
          </a:xfrm>
          <a:prstGeom prst="rect">
            <a:avLst/>
          </a:prstGeom>
          <a:solidFill>
            <a:srgbClr val="FFFF00"/>
          </a:solidFill>
          <a:ln w="38100">
            <a:solidFill>
              <a:srgbClr val="99FF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>
                <a:solidFill>
                  <a:schemeClr val="accent2"/>
                </a:solidFill>
                <a:latin typeface="Times New Roman" pitchFamily="18" charset="0"/>
              </a:rPr>
              <a:t>«</a:t>
            </a:r>
            <a:r>
              <a:rPr lang="en-US" sz="1200" b="1">
                <a:solidFill>
                  <a:schemeClr val="accent2"/>
                </a:solidFill>
                <a:latin typeface="Times New Roman" pitchFamily="18" charset="0"/>
              </a:rPr>
              <a:t>new</a:t>
            </a:r>
            <a:r>
              <a:rPr lang="ru-RU" sz="1200" b="1">
                <a:solidFill>
                  <a:schemeClr val="accent2"/>
                </a:solidFill>
                <a:latin typeface="Times New Roman" pitchFamily="18" charset="0"/>
              </a:rPr>
              <a:t>»</a:t>
            </a:r>
            <a:r>
              <a:rPr lang="en-US" sz="1200" b="1">
                <a:solidFill>
                  <a:schemeClr val="accent2"/>
                </a:solidFill>
                <a:latin typeface="Times New Roman" pitchFamily="18" charset="0"/>
              </a:rPr>
              <a:t> concrete -0.5 m</a:t>
            </a:r>
            <a:endParaRPr lang="ru-RU" sz="12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86065" name="Line 49"/>
          <p:cNvSpPr>
            <a:spLocks noChangeShapeType="1"/>
          </p:cNvSpPr>
          <p:nvPr/>
        </p:nvSpPr>
        <p:spPr bwMode="auto">
          <a:xfrm flipH="1" flipV="1">
            <a:off x="4105275" y="4652963"/>
            <a:ext cx="538163" cy="10080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6061" name="Line 45"/>
          <p:cNvSpPr>
            <a:spLocks noChangeShapeType="1"/>
          </p:cNvSpPr>
          <p:nvPr/>
        </p:nvSpPr>
        <p:spPr bwMode="auto">
          <a:xfrm flipH="1">
            <a:off x="4103688" y="1196975"/>
            <a:ext cx="1081087" cy="2952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58E1EF-ADB2-43AB-A439-FD55ABD3C24D}" type="slidenum">
              <a:rPr lang="ru-RU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539750" y="1881188"/>
            <a:ext cx="8424863" cy="2559050"/>
          </a:xfrm>
          <a:prstGeom prst="rect">
            <a:avLst/>
          </a:prstGeom>
          <a:solidFill>
            <a:srgbClr val="F5DBEA"/>
          </a:solidFill>
          <a:ln w="28575">
            <a:solidFill>
              <a:srgbClr val="99FF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2000" b="1">
                <a:solidFill>
                  <a:srgbClr val="0033CC"/>
                </a:solidFill>
                <a:latin typeface="Times New Roman" pitchFamily="18" charset="0"/>
              </a:rPr>
              <a:t>In</a:t>
            </a:r>
            <a:r>
              <a:rPr lang="en-GB" sz="2000" b="1">
                <a:solidFill>
                  <a:srgbClr val="0033CC"/>
                </a:solidFill>
                <a:latin typeface="Times New Roman" pitchFamily="18" charset="0"/>
              </a:rPr>
              <a:t> 2008, </a:t>
            </a:r>
            <a:r>
              <a:rPr lang="en-US" sz="2000" b="1">
                <a:solidFill>
                  <a:srgbClr val="0033CC"/>
                </a:solidFill>
                <a:latin typeface="Times New Roman" pitchFamily="18" charset="0"/>
              </a:rPr>
              <a:t>we have carried out a preliminary evaluation of mass</a:t>
            </a:r>
            <a:r>
              <a:rPr lang="en-GB" sz="2000" b="1">
                <a:solidFill>
                  <a:srgbClr val="0033CC"/>
                </a:solidFill>
                <a:latin typeface="Times New Roman" pitchFamily="18" charset="0"/>
              </a:rPr>
              <a:t>- </a:t>
            </a:r>
            <a:r>
              <a:rPr lang="en-US" sz="2000" b="1">
                <a:solidFill>
                  <a:srgbClr val="0033CC"/>
                </a:solidFill>
                <a:latin typeface="Times New Roman" pitchFamily="18" charset="0"/>
              </a:rPr>
              <a:t>and geometry parameters of multiplying systems </a:t>
            </a:r>
            <a:r>
              <a:rPr lang="en-GB" sz="2000" b="1">
                <a:solidFill>
                  <a:srgbClr val="0033CC"/>
                </a:solidFill>
                <a:latin typeface="Times New Roman" pitchFamily="18" charset="0"/>
              </a:rPr>
              <a:t>(</a:t>
            </a:r>
            <a:r>
              <a:rPr lang="en-US" sz="2000" b="1">
                <a:solidFill>
                  <a:srgbClr val="0033CC"/>
                </a:solidFill>
                <a:latin typeface="Times New Roman" pitchFamily="18" charset="0"/>
              </a:rPr>
              <a:t>homogenous and heterogenous with U </a:t>
            </a:r>
            <a:r>
              <a:rPr lang="en-GB" sz="2000" b="1">
                <a:solidFill>
                  <a:srgbClr val="0033CC"/>
                </a:solidFill>
                <a:latin typeface="Times New Roman" pitchFamily="18" charset="0"/>
              </a:rPr>
              <a:t>content </a:t>
            </a:r>
            <a:r>
              <a:rPr lang="en-US" sz="2000" b="1">
                <a:solidFill>
                  <a:srgbClr val="0033CC"/>
                </a:solidFill>
                <a:latin typeface="Times New Roman" pitchFamily="18" charset="0"/>
              </a:rPr>
              <a:t>from</a:t>
            </a:r>
            <a:r>
              <a:rPr lang="en-GB" sz="2000" b="1">
                <a:solidFill>
                  <a:srgbClr val="0033CC"/>
                </a:solidFill>
                <a:latin typeface="Times New Roman" pitchFamily="18" charset="0"/>
              </a:rPr>
              <a:t> 40-65%).</a:t>
            </a:r>
          </a:p>
          <a:p>
            <a:pPr algn="l"/>
            <a:r>
              <a:rPr lang="en-US" sz="2000" b="1">
                <a:solidFill>
                  <a:srgbClr val="0033CC"/>
                </a:solidFill>
                <a:latin typeface="Times New Roman" pitchFamily="18" charset="0"/>
              </a:rPr>
              <a:t>Estimate r</a:t>
            </a:r>
            <a:r>
              <a:rPr lang="en-GB" sz="2000" b="1">
                <a:solidFill>
                  <a:srgbClr val="0033CC"/>
                </a:solidFill>
                <a:latin typeface="Times New Roman" pitchFamily="18" charset="0"/>
              </a:rPr>
              <a:t>esult</a:t>
            </a:r>
            <a:r>
              <a:rPr lang="en-US" sz="2000" b="1">
                <a:solidFill>
                  <a:srgbClr val="0033CC"/>
                </a:solidFill>
                <a:latin typeface="Times New Roman" pitchFamily="18" charset="0"/>
              </a:rPr>
              <a:t>s</a:t>
            </a:r>
            <a:r>
              <a:rPr lang="en-US"/>
              <a:t> </a:t>
            </a:r>
            <a:r>
              <a:rPr lang="en-US" sz="2000" b="1">
                <a:solidFill>
                  <a:srgbClr val="0033CC"/>
                </a:solidFill>
                <a:latin typeface="Times New Roman" pitchFamily="18" charset="0"/>
              </a:rPr>
              <a:t>have demonstrated that the systems</a:t>
            </a:r>
            <a:r>
              <a:rPr lang="en-GB" sz="2000" b="1">
                <a:solidFill>
                  <a:srgbClr val="0033CC"/>
                </a:solidFill>
                <a:latin typeface="Times New Roman" pitchFamily="18" charset="0"/>
              </a:rPr>
              <a:t>, whose  geometry is inscribed in volume of fusion penetration area No1, reach their criticality under a specified </a:t>
            </a:r>
            <a:r>
              <a:rPr lang="en-US" sz="2000" b="1">
                <a:solidFill>
                  <a:srgbClr val="0033CC"/>
                </a:solidFill>
                <a:latin typeface="Times New Roman" pitchFamily="18" charset="0"/>
              </a:rPr>
              <a:t>wetting</a:t>
            </a:r>
            <a:r>
              <a:rPr lang="en-GB" sz="2000" b="1">
                <a:solidFill>
                  <a:srgbClr val="0033CC"/>
                </a:solidFill>
                <a:latin typeface="Times New Roman" pitchFamily="18" charset="0"/>
              </a:rPr>
              <a:t>. Water excess does bring that systems in </a:t>
            </a:r>
            <a:r>
              <a:rPr lang="en-US" sz="2000" b="1">
                <a:solidFill>
                  <a:srgbClr val="0033CC"/>
                </a:solidFill>
                <a:latin typeface="Times New Roman" pitchFamily="18" charset="0"/>
              </a:rPr>
              <a:t>subcritical state.</a:t>
            </a:r>
            <a:endParaRPr lang="ru-RU" sz="2000" b="1">
              <a:solidFill>
                <a:srgbClr val="0033CC"/>
              </a:solidFill>
              <a:latin typeface="Times New Roman" pitchFamily="18" charset="0"/>
            </a:endParaRPr>
          </a:p>
          <a:p>
            <a:pPr algn="l"/>
            <a:endParaRPr lang="en-US" sz="2000" b="1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8388350" y="6381750"/>
            <a:ext cx="468313" cy="366713"/>
          </a:xfrm>
          <a:prstGeom prst="rect">
            <a:avLst/>
          </a:prstGeom>
          <a:solidFill>
            <a:srgbClr val="99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12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58A05E-5EB2-43B3-961C-EDD7581AB87E}" type="slidenum">
              <a:rPr lang="ru-RU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91140" name="Picture 6" descr="Room_305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5" t="6267" r="13597" b="14624"/>
          <a:stretch>
            <a:fillRect/>
          </a:stretch>
        </p:blipFill>
        <p:spPr bwMode="auto">
          <a:xfrm>
            <a:off x="215900" y="800100"/>
            <a:ext cx="5100638" cy="4157663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179388" y="5197475"/>
            <a:ext cx="8101012" cy="1644650"/>
          </a:xfrm>
          <a:prstGeom prst="rect">
            <a:avLst/>
          </a:prstGeom>
          <a:solidFill>
            <a:srgbClr val="F5DBEA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sz="2000" b="1">
                <a:solidFill>
                  <a:srgbClr val="0033CC"/>
                </a:solidFill>
                <a:latin typeface="Times New Roman" pitchFamily="18" charset="0"/>
              </a:rPr>
              <a:t>Clusters </a:t>
            </a:r>
            <a:r>
              <a:rPr lang="en-US" sz="2000" b="1">
                <a:solidFill>
                  <a:srgbClr val="0033CC"/>
                </a:solidFill>
                <a:latin typeface="Times New Roman" pitchFamily="18" charset="0"/>
              </a:rPr>
              <a:t>in </a:t>
            </a:r>
            <a:r>
              <a:rPr lang="en-GB" sz="2000" b="1">
                <a:solidFill>
                  <a:srgbClr val="0033CC"/>
                </a:solidFill>
                <a:latin typeface="Times New Roman" pitchFamily="18" charset="0"/>
              </a:rPr>
              <a:t>fusion penetration </a:t>
            </a:r>
            <a:r>
              <a:rPr lang="en-US" sz="2000" b="1">
                <a:solidFill>
                  <a:srgbClr val="0033CC"/>
                </a:solidFill>
                <a:latin typeface="Times New Roman" pitchFamily="18" charset="0"/>
              </a:rPr>
              <a:t>area </a:t>
            </a:r>
            <a:r>
              <a:rPr lang="en-GB" sz="2000" b="1">
                <a:solidFill>
                  <a:srgbClr val="0033CC"/>
                </a:solidFill>
                <a:latin typeface="Times New Roman" pitchFamily="18" charset="0"/>
              </a:rPr>
              <a:t>No1 are constantly covered with water.</a:t>
            </a:r>
          </a:p>
          <a:p>
            <a:pPr algn="l"/>
            <a:r>
              <a:rPr lang="en-GB" sz="2000" b="1">
                <a:solidFill>
                  <a:srgbClr val="0033CC"/>
                </a:solidFill>
                <a:latin typeface="Times New Roman" pitchFamily="18" charset="0"/>
              </a:rPr>
              <a:t>Temperature in cluster area </a:t>
            </a:r>
            <a:r>
              <a:rPr lang="en-US" sz="2000" b="1">
                <a:solidFill>
                  <a:srgbClr val="0033CC"/>
                </a:solidFill>
                <a:latin typeface="Times New Roman" pitchFamily="18" charset="0"/>
              </a:rPr>
              <a:t>exceeds </a:t>
            </a:r>
            <a:r>
              <a:rPr lang="en-GB" sz="2000" b="1">
                <a:solidFill>
                  <a:srgbClr val="0033CC"/>
                </a:solidFill>
                <a:latin typeface="Times New Roman" pitchFamily="18" charset="0"/>
              </a:rPr>
              <a:t>temperature </a:t>
            </a:r>
            <a:r>
              <a:rPr lang="en-US" sz="2000" b="1">
                <a:solidFill>
                  <a:srgbClr val="0033CC"/>
                </a:solidFill>
                <a:latin typeface="Times New Roman" pitchFamily="18" charset="0"/>
              </a:rPr>
              <a:t>on </a:t>
            </a:r>
            <a:r>
              <a:rPr lang="en-GB" sz="2000" b="1">
                <a:solidFill>
                  <a:srgbClr val="0033CC"/>
                </a:solidFill>
                <a:latin typeface="Times New Roman" pitchFamily="18" charset="0"/>
              </a:rPr>
              <a:t>foundation plate periphery at more than 20 °</a:t>
            </a:r>
            <a:r>
              <a:rPr lang="ru-RU" sz="2000" b="1">
                <a:solidFill>
                  <a:srgbClr val="0033CC"/>
                </a:solidFill>
                <a:latin typeface="Times New Roman" pitchFamily="18" charset="0"/>
              </a:rPr>
              <a:t>С</a:t>
            </a:r>
            <a:r>
              <a:rPr lang="en-GB" sz="2000" b="1">
                <a:solidFill>
                  <a:srgbClr val="0033CC"/>
                </a:solidFill>
                <a:latin typeface="Times New Roman" pitchFamily="18" charset="0"/>
              </a:rPr>
              <a:t>. </a:t>
            </a:r>
            <a:endParaRPr lang="en-US" sz="2000" b="1">
              <a:solidFill>
                <a:srgbClr val="0033CC"/>
              </a:solidFill>
              <a:latin typeface="Times New Roman" pitchFamily="18" charset="0"/>
            </a:endParaRPr>
          </a:p>
          <a:p>
            <a:pPr algn="l"/>
            <a:r>
              <a:rPr lang="en-US" sz="2000" b="1">
                <a:solidFill>
                  <a:srgbClr val="0033CC"/>
                </a:solidFill>
                <a:latin typeface="Times New Roman" pitchFamily="18" charset="0"/>
              </a:rPr>
              <a:t>Leakage of heated water is constantly observed from </a:t>
            </a:r>
            <a:r>
              <a:rPr lang="en-GB" sz="2000" b="1">
                <a:solidFill>
                  <a:srgbClr val="0033CC"/>
                </a:solidFill>
                <a:latin typeface="Times New Roman" pitchFamily="18" charset="0"/>
              </a:rPr>
              <a:t>cluster area.</a:t>
            </a:r>
            <a:endParaRPr lang="ru-RU" sz="2000" b="1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91142" name="Line 6"/>
          <p:cNvSpPr>
            <a:spLocks noChangeShapeType="1"/>
          </p:cNvSpPr>
          <p:nvPr/>
        </p:nvSpPr>
        <p:spPr bwMode="auto">
          <a:xfrm flipH="1" flipV="1">
            <a:off x="4103688" y="4724400"/>
            <a:ext cx="288925" cy="4683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143" name="Line 7"/>
          <p:cNvSpPr>
            <a:spLocks noChangeShapeType="1"/>
          </p:cNvSpPr>
          <p:nvPr/>
        </p:nvSpPr>
        <p:spPr bwMode="auto">
          <a:xfrm flipH="1" flipV="1">
            <a:off x="3563938" y="4689475"/>
            <a:ext cx="828675" cy="5032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144" name="Oval 8"/>
          <p:cNvSpPr>
            <a:spLocks noChangeArrowheads="1"/>
          </p:cNvSpPr>
          <p:nvPr/>
        </p:nvSpPr>
        <p:spPr bwMode="auto">
          <a:xfrm>
            <a:off x="3455988" y="4581525"/>
            <a:ext cx="252412" cy="250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1145" name="Oval 9"/>
          <p:cNvSpPr>
            <a:spLocks noChangeArrowheads="1"/>
          </p:cNvSpPr>
          <p:nvPr/>
        </p:nvSpPr>
        <p:spPr bwMode="auto">
          <a:xfrm>
            <a:off x="3995738" y="4581525"/>
            <a:ext cx="252412" cy="250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1146" name="Text Box 10"/>
          <p:cNvSpPr txBox="1">
            <a:spLocks noChangeArrowheads="1"/>
          </p:cNvSpPr>
          <p:nvPr/>
        </p:nvSpPr>
        <p:spPr bwMode="auto">
          <a:xfrm>
            <a:off x="8388350" y="6381750"/>
            <a:ext cx="468313" cy="366713"/>
          </a:xfrm>
          <a:prstGeom prst="rect">
            <a:avLst/>
          </a:prstGeom>
          <a:solidFill>
            <a:srgbClr val="99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13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469727-DD24-4F77-A009-C0EFD62742A3}" type="slidenum">
              <a:rPr lang="ru-RU"/>
              <a:pPr>
                <a:defRPr/>
              </a:pPr>
              <a:t>14</a:t>
            </a:fld>
            <a:endParaRPr lang="ru-RU" dirty="0"/>
          </a:p>
        </p:txBody>
      </p:sp>
      <p:pic>
        <p:nvPicPr>
          <p:cNvPr id="21516" name="Picture 12" descr="рис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19125"/>
            <a:ext cx="4716462" cy="4478338"/>
          </a:xfrm>
          <a:prstGeom prst="rect">
            <a:avLst/>
          </a:prstGeom>
          <a:noFill/>
          <a:ln w="38100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9" name="Выноска 1 4"/>
          <p:cNvSpPr>
            <a:spLocks/>
          </p:cNvSpPr>
          <p:nvPr/>
        </p:nvSpPr>
        <p:spPr bwMode="auto">
          <a:xfrm>
            <a:off x="2232025" y="549275"/>
            <a:ext cx="2214563" cy="428625"/>
          </a:xfrm>
          <a:prstGeom prst="borderCallout1">
            <a:avLst>
              <a:gd name="adj1" fmla="val 26667"/>
              <a:gd name="adj2" fmla="val -3440"/>
              <a:gd name="adj3" fmla="val 615185"/>
              <a:gd name="adj4" fmla="val -20931"/>
            </a:avLst>
          </a:prstGeom>
          <a:solidFill>
            <a:srgbClr val="F5DBEA"/>
          </a:solidFill>
          <a:ln w="38100" algn="ctr">
            <a:solidFill>
              <a:srgbClr val="99FF33"/>
            </a:solidFill>
            <a:miter lim="800000"/>
            <a:headEnd type="oval" w="med" len="med"/>
            <a:tailEnd type="triangle" w="med" len="med"/>
          </a:ln>
        </p:spPr>
        <p:txBody>
          <a:bodyPr anchor="ctr"/>
          <a:lstStyle/>
          <a:p>
            <a:r>
              <a:rPr lang="en-GB" sz="1400" b="1">
                <a:solidFill>
                  <a:srgbClr val="0033CC"/>
                </a:solidFill>
                <a:latin typeface="Times New Roman" pitchFamily="18" charset="0"/>
              </a:rPr>
              <a:t>Fusion penetration areas of foundation plate</a:t>
            </a:r>
            <a:endParaRPr lang="ru-RU" sz="1400" b="1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22534" name="Прямоугольник 6"/>
          <p:cNvSpPr>
            <a:spLocks noChangeArrowheads="1"/>
          </p:cNvSpPr>
          <p:nvPr/>
        </p:nvSpPr>
        <p:spPr bwMode="auto">
          <a:xfrm>
            <a:off x="5148263" y="800100"/>
            <a:ext cx="3924300" cy="2559050"/>
          </a:xfrm>
          <a:prstGeom prst="rect">
            <a:avLst/>
          </a:prstGeom>
          <a:solidFill>
            <a:srgbClr val="F5DBEA"/>
          </a:solidFill>
          <a:ln w="28575">
            <a:solidFill>
              <a:srgbClr val="99FF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 b="1">
                <a:solidFill>
                  <a:srgbClr val="0033CC"/>
                </a:solidFill>
                <a:latin typeface="Times New Roman" pitchFamily="18" charset="0"/>
              </a:rPr>
              <a:t>To obtain </a:t>
            </a:r>
            <a:r>
              <a:rPr lang="en-GB" sz="2000" b="1">
                <a:solidFill>
                  <a:srgbClr val="0033CC"/>
                </a:solidFill>
                <a:latin typeface="Times New Roman" pitchFamily="18" charset="0"/>
              </a:rPr>
              <a:t>data (</a:t>
            </a:r>
            <a:r>
              <a:rPr lang="en-US" sz="2000" b="1">
                <a:solidFill>
                  <a:srgbClr val="0033CC"/>
                </a:solidFill>
                <a:latin typeface="Times New Roman" pitchFamily="18" charset="0"/>
              </a:rPr>
              <a:t>on </a:t>
            </a:r>
            <a:r>
              <a:rPr lang="en-GB" sz="2000" b="1">
                <a:solidFill>
                  <a:srgbClr val="0033CC"/>
                </a:solidFill>
                <a:latin typeface="Times New Roman" pitchFamily="18" charset="0"/>
              </a:rPr>
              <a:t>temperature, neutron </a:t>
            </a:r>
            <a:r>
              <a:rPr lang="en-US" sz="2000" b="1">
                <a:solidFill>
                  <a:srgbClr val="0033CC"/>
                </a:solidFill>
                <a:latin typeface="Times New Roman" pitchFamily="18" charset="0"/>
              </a:rPr>
              <a:t>activity</a:t>
            </a:r>
            <a:r>
              <a:rPr lang="en-GB" sz="2000" b="1">
                <a:solidFill>
                  <a:srgbClr val="0033CC"/>
                </a:solidFill>
                <a:latin typeface="Times New Roman" pitchFamily="18" charset="0"/>
              </a:rPr>
              <a:t>), </a:t>
            </a:r>
            <a:r>
              <a:rPr lang="en-US" sz="2000" b="1">
                <a:solidFill>
                  <a:srgbClr val="0033CC"/>
                </a:solidFill>
                <a:latin typeface="Times New Roman" pitchFamily="18" charset="0"/>
              </a:rPr>
              <a:t>in</a:t>
            </a:r>
            <a:r>
              <a:rPr lang="en-GB" sz="2000" b="1">
                <a:solidFill>
                  <a:srgbClr val="0033CC"/>
                </a:solidFill>
                <a:latin typeface="Times New Roman" pitchFamily="18" charset="0"/>
              </a:rPr>
              <a:t> 2008 year, we have conducted the works for cleaning and </a:t>
            </a:r>
            <a:r>
              <a:rPr lang="en-US" sz="2000" b="1">
                <a:solidFill>
                  <a:srgbClr val="0033CC"/>
                </a:solidFill>
                <a:latin typeface="Times New Roman" pitchFamily="18" charset="0"/>
              </a:rPr>
              <a:t>equipping new </a:t>
            </a:r>
            <a:r>
              <a:rPr lang="en-GB" sz="2000" b="1">
                <a:solidFill>
                  <a:srgbClr val="0033CC"/>
                </a:solidFill>
                <a:latin typeface="Times New Roman" pitchFamily="18" charset="0"/>
              </a:rPr>
              <a:t>boreholes </a:t>
            </a:r>
            <a:r>
              <a:rPr lang="ru-RU" sz="2000" b="1">
                <a:solidFill>
                  <a:srgbClr val="0033CC"/>
                </a:solidFill>
                <a:latin typeface="Times New Roman" pitchFamily="18" charset="0"/>
              </a:rPr>
              <a:t>Ю</a:t>
            </a:r>
            <a:r>
              <a:rPr lang="en-GB" sz="2000" b="1">
                <a:solidFill>
                  <a:srgbClr val="0033CC"/>
                </a:solidFill>
                <a:latin typeface="Times New Roman" pitchFamily="18" charset="0"/>
              </a:rPr>
              <a:t>.9.</a:t>
            </a:r>
            <a:r>
              <a:rPr lang="ru-RU" sz="2000" b="1">
                <a:solidFill>
                  <a:srgbClr val="0033CC"/>
                </a:solidFill>
                <a:latin typeface="Times New Roman" pitchFamily="18" charset="0"/>
              </a:rPr>
              <a:t>Б</a:t>
            </a:r>
            <a:r>
              <a:rPr lang="en-GB" sz="2000" b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000" b="1">
                <a:solidFill>
                  <a:srgbClr val="0033CC"/>
                </a:solidFill>
                <a:latin typeface="Times New Roman" pitchFamily="18" charset="0"/>
              </a:rPr>
              <a:t>and </a:t>
            </a:r>
            <a:r>
              <a:rPr lang="ru-RU" sz="2000" b="1">
                <a:solidFill>
                  <a:srgbClr val="0033CC"/>
                </a:solidFill>
                <a:latin typeface="Times New Roman" pitchFamily="18" charset="0"/>
              </a:rPr>
              <a:t>Ю</a:t>
            </a:r>
            <a:r>
              <a:rPr lang="en-GB" sz="2000" b="1">
                <a:solidFill>
                  <a:srgbClr val="0033CC"/>
                </a:solidFill>
                <a:latin typeface="Times New Roman" pitchFamily="18" charset="0"/>
              </a:rPr>
              <a:t>.9.</a:t>
            </a:r>
            <a:r>
              <a:rPr lang="ru-RU" sz="2000" b="1">
                <a:solidFill>
                  <a:srgbClr val="0033CC"/>
                </a:solidFill>
                <a:latin typeface="Times New Roman" pitchFamily="18" charset="0"/>
              </a:rPr>
              <a:t>В</a:t>
            </a:r>
            <a:r>
              <a:rPr lang="en-GB" sz="2000" b="1">
                <a:solidFill>
                  <a:srgbClr val="0033CC"/>
                </a:solidFill>
                <a:latin typeface="Times New Roman" pitchFamily="18" charset="0"/>
              </a:rPr>
              <a:t>, which are in close vicinity to these fusion penetration areas of foundation plate.</a:t>
            </a:r>
            <a:endParaRPr lang="ru-RU" sz="2000" b="1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>
            <a:off x="2159000" y="657225"/>
            <a:ext cx="396875" cy="684213"/>
          </a:xfrm>
          <a:prstGeom prst="line">
            <a:avLst/>
          </a:prstGeom>
          <a:noFill/>
          <a:ln w="38100">
            <a:solidFill>
              <a:srgbClr val="99FF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524" name="Line 20"/>
          <p:cNvSpPr>
            <a:spLocks noChangeShapeType="1"/>
          </p:cNvSpPr>
          <p:nvPr/>
        </p:nvSpPr>
        <p:spPr bwMode="auto">
          <a:xfrm flipH="1">
            <a:off x="3419475" y="2168525"/>
            <a:ext cx="1728788" cy="2447925"/>
          </a:xfrm>
          <a:prstGeom prst="line">
            <a:avLst/>
          </a:prstGeom>
          <a:noFill/>
          <a:ln w="38100">
            <a:solidFill>
              <a:srgbClr val="99FF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525" name="Rectangle 21"/>
          <p:cNvSpPr>
            <a:spLocks noChangeArrowheads="1"/>
          </p:cNvSpPr>
          <p:nvPr/>
        </p:nvSpPr>
        <p:spPr bwMode="auto">
          <a:xfrm>
            <a:off x="2700338" y="5481638"/>
            <a:ext cx="6013450" cy="730250"/>
          </a:xfrm>
          <a:prstGeom prst="rect">
            <a:avLst/>
          </a:prstGeom>
          <a:solidFill>
            <a:srgbClr val="F5DBEA"/>
          </a:solidFill>
          <a:ln w="2857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2000" b="1">
                <a:solidFill>
                  <a:srgbClr val="0033CC"/>
                </a:solidFill>
                <a:latin typeface="Times New Roman" pitchFamily="18" charset="0"/>
              </a:rPr>
              <a:t>Within the framework of this Project we plan to develop new </a:t>
            </a:r>
            <a:r>
              <a:rPr lang="en-GB" sz="2000" b="1">
                <a:solidFill>
                  <a:srgbClr val="0033CC"/>
                </a:solidFill>
                <a:latin typeface="Times New Roman" pitchFamily="18" charset="0"/>
              </a:rPr>
              <a:t>boreholes: </a:t>
            </a:r>
            <a:r>
              <a:rPr lang="ru-RU" sz="2000" b="1">
                <a:solidFill>
                  <a:srgbClr val="0033CC"/>
                </a:solidFill>
                <a:latin typeface="Times New Roman" pitchFamily="18" charset="0"/>
              </a:rPr>
              <a:t>З</a:t>
            </a:r>
            <a:r>
              <a:rPr lang="en-GB" sz="2000" b="1">
                <a:solidFill>
                  <a:srgbClr val="0033CC"/>
                </a:solidFill>
                <a:latin typeface="Times New Roman" pitchFamily="18" charset="0"/>
              </a:rPr>
              <a:t>.9.</a:t>
            </a:r>
            <a:r>
              <a:rPr lang="ru-RU" sz="2000" b="1">
                <a:solidFill>
                  <a:srgbClr val="0033CC"/>
                </a:solidFill>
                <a:latin typeface="Times New Roman" pitchFamily="18" charset="0"/>
              </a:rPr>
              <a:t>Ф</a:t>
            </a:r>
            <a:r>
              <a:rPr lang="en-GB" sz="2000" b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000" b="1">
                <a:solidFill>
                  <a:srgbClr val="0033CC"/>
                </a:solidFill>
                <a:latin typeface="Times New Roman" pitchFamily="18" charset="0"/>
              </a:rPr>
              <a:t>and</a:t>
            </a:r>
            <a:r>
              <a:rPr lang="en-GB" sz="2000" b="1">
                <a:solidFill>
                  <a:srgbClr val="0033CC"/>
                </a:solidFill>
                <a:latin typeface="Times New Roman" pitchFamily="18" charset="0"/>
              </a:rPr>
              <a:t>  </a:t>
            </a:r>
            <a:r>
              <a:rPr lang="ru-RU" sz="2000" b="1">
                <a:solidFill>
                  <a:srgbClr val="0033CC"/>
                </a:solidFill>
                <a:latin typeface="Times New Roman" pitchFamily="18" charset="0"/>
              </a:rPr>
              <a:t>З</a:t>
            </a:r>
            <a:r>
              <a:rPr lang="en-GB" sz="2000" b="1">
                <a:solidFill>
                  <a:srgbClr val="0033CC"/>
                </a:solidFill>
                <a:latin typeface="Times New Roman" pitchFamily="18" charset="0"/>
              </a:rPr>
              <a:t>.9.107</a:t>
            </a:r>
            <a:endParaRPr lang="ru-RU" sz="2000" b="1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21526" name="Line 22"/>
          <p:cNvSpPr>
            <a:spLocks noChangeShapeType="1"/>
          </p:cNvSpPr>
          <p:nvPr/>
        </p:nvSpPr>
        <p:spPr bwMode="auto">
          <a:xfrm flipH="1">
            <a:off x="2411413" y="2205038"/>
            <a:ext cx="2736850" cy="2628900"/>
          </a:xfrm>
          <a:prstGeom prst="line">
            <a:avLst/>
          </a:prstGeom>
          <a:noFill/>
          <a:ln w="38100">
            <a:solidFill>
              <a:srgbClr val="99FF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527" name="Line 23"/>
          <p:cNvSpPr>
            <a:spLocks noChangeShapeType="1"/>
          </p:cNvSpPr>
          <p:nvPr/>
        </p:nvSpPr>
        <p:spPr bwMode="auto">
          <a:xfrm flipH="1" flipV="1">
            <a:off x="863600" y="4184650"/>
            <a:ext cx="1836738" cy="129698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528" name="Line 24"/>
          <p:cNvSpPr>
            <a:spLocks noChangeShapeType="1"/>
          </p:cNvSpPr>
          <p:nvPr/>
        </p:nvSpPr>
        <p:spPr bwMode="auto">
          <a:xfrm flipH="1" flipV="1">
            <a:off x="539750" y="4364038"/>
            <a:ext cx="2160588" cy="115252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529" name="Text Box 25"/>
          <p:cNvSpPr txBox="1">
            <a:spLocks noChangeArrowheads="1"/>
          </p:cNvSpPr>
          <p:nvPr/>
        </p:nvSpPr>
        <p:spPr bwMode="auto">
          <a:xfrm>
            <a:off x="1476375" y="3573463"/>
            <a:ext cx="7921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solidFill>
                  <a:schemeClr val="bg1"/>
                </a:solidFill>
                <a:latin typeface="Times New Roman" pitchFamily="18" charset="0"/>
              </a:rPr>
              <a:t>№1</a:t>
            </a:r>
          </a:p>
        </p:txBody>
      </p:sp>
      <p:sp>
        <p:nvSpPr>
          <p:cNvPr id="21530" name="Text Box 26"/>
          <p:cNvSpPr txBox="1">
            <a:spLocks noChangeArrowheads="1"/>
          </p:cNvSpPr>
          <p:nvPr/>
        </p:nvSpPr>
        <p:spPr bwMode="auto">
          <a:xfrm>
            <a:off x="2447925" y="1233488"/>
            <a:ext cx="7921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solidFill>
                  <a:schemeClr val="bg1"/>
                </a:solidFill>
                <a:latin typeface="Times New Roman" pitchFamily="18" charset="0"/>
              </a:rPr>
              <a:t>№2</a:t>
            </a:r>
          </a:p>
        </p:txBody>
      </p:sp>
      <p:sp>
        <p:nvSpPr>
          <p:cNvPr id="21531" name="Text Box 27"/>
          <p:cNvSpPr txBox="1">
            <a:spLocks noChangeArrowheads="1"/>
          </p:cNvSpPr>
          <p:nvPr/>
        </p:nvSpPr>
        <p:spPr bwMode="auto">
          <a:xfrm>
            <a:off x="1187450" y="1125538"/>
            <a:ext cx="900113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33CC"/>
                </a:solidFill>
                <a:latin typeface="Times New Roman" pitchFamily="18" charset="0"/>
              </a:rPr>
              <a:t>Black ceramics</a:t>
            </a:r>
            <a:endParaRPr lang="ru-RU" sz="1200" b="1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21532" name="Text Box 28"/>
          <p:cNvSpPr txBox="1">
            <a:spLocks noChangeArrowheads="1"/>
          </p:cNvSpPr>
          <p:nvPr/>
        </p:nvSpPr>
        <p:spPr bwMode="auto">
          <a:xfrm>
            <a:off x="4535488" y="692150"/>
            <a:ext cx="360362" cy="336550"/>
          </a:xfrm>
          <a:prstGeom prst="rect">
            <a:avLst/>
          </a:prstGeom>
          <a:solidFill>
            <a:srgbClr val="99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L</a:t>
            </a:r>
            <a:endParaRPr lang="ru-RU" sz="1600" b="1"/>
          </a:p>
        </p:txBody>
      </p:sp>
      <p:sp>
        <p:nvSpPr>
          <p:cNvPr id="21534" name="Text Box 30"/>
          <p:cNvSpPr txBox="1">
            <a:spLocks noChangeArrowheads="1"/>
          </p:cNvSpPr>
          <p:nvPr/>
        </p:nvSpPr>
        <p:spPr bwMode="auto">
          <a:xfrm>
            <a:off x="4500563" y="2312988"/>
            <a:ext cx="360362" cy="346075"/>
          </a:xfrm>
          <a:prstGeom prst="rect">
            <a:avLst/>
          </a:prstGeom>
          <a:solidFill>
            <a:srgbClr val="99FF33"/>
          </a:solidFill>
          <a:ln w="9525">
            <a:solidFill>
              <a:srgbClr val="99FF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K</a:t>
            </a:r>
            <a:endParaRPr lang="ru-RU" sz="1600" b="1"/>
          </a:p>
        </p:txBody>
      </p:sp>
      <p:sp>
        <p:nvSpPr>
          <p:cNvPr id="21535" name="Text Box 31"/>
          <p:cNvSpPr txBox="1">
            <a:spLocks noChangeArrowheads="1"/>
          </p:cNvSpPr>
          <p:nvPr/>
        </p:nvSpPr>
        <p:spPr bwMode="auto">
          <a:xfrm>
            <a:off x="4500563" y="3897313"/>
            <a:ext cx="360362" cy="336550"/>
          </a:xfrm>
          <a:prstGeom prst="rect">
            <a:avLst/>
          </a:prstGeom>
          <a:solidFill>
            <a:srgbClr val="99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I</a:t>
            </a:r>
            <a:endParaRPr lang="ru-RU" sz="1600" b="1"/>
          </a:p>
        </p:txBody>
      </p:sp>
      <p:sp>
        <p:nvSpPr>
          <p:cNvPr id="21536" name="Text Box 32"/>
          <p:cNvSpPr txBox="1">
            <a:spLocks noChangeArrowheads="1"/>
          </p:cNvSpPr>
          <p:nvPr/>
        </p:nvSpPr>
        <p:spPr bwMode="auto">
          <a:xfrm>
            <a:off x="8388350" y="6381750"/>
            <a:ext cx="468313" cy="366713"/>
          </a:xfrm>
          <a:prstGeom prst="rect">
            <a:avLst/>
          </a:prstGeom>
          <a:solidFill>
            <a:srgbClr val="99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14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0C4A06-60EE-4FE2-8EE1-02BDFCB8A3D0}" type="slidenum">
              <a:rPr lang="ru-RU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63498" name="Прямоугольник 9"/>
          <p:cNvSpPr>
            <a:spLocks noChangeArrowheads="1"/>
          </p:cNvSpPr>
          <p:nvPr/>
        </p:nvSpPr>
        <p:spPr bwMode="auto">
          <a:xfrm>
            <a:off x="142875" y="3573463"/>
            <a:ext cx="44275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endParaRPr lang="de-DE" sz="1600" b="1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558" name="Rectangle 70"/>
          <p:cNvSpPr>
            <a:spLocks noChangeArrowheads="1"/>
          </p:cNvSpPr>
          <p:nvPr/>
        </p:nvSpPr>
        <p:spPr bwMode="auto">
          <a:xfrm>
            <a:off x="323850" y="225425"/>
            <a:ext cx="8820150" cy="1098550"/>
          </a:xfrm>
          <a:prstGeom prst="rect">
            <a:avLst/>
          </a:prstGeom>
          <a:solidFill>
            <a:srgbClr val="F5DBEA"/>
          </a:solidFill>
          <a:ln w="28575">
            <a:solidFill>
              <a:srgbClr val="99FF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600" b="1">
                <a:solidFill>
                  <a:srgbClr val="0033CC"/>
                </a:solidFill>
                <a:latin typeface="Times New Roman" pitchFamily="18" charset="0"/>
              </a:rPr>
              <a:t>Measurement of </a:t>
            </a:r>
            <a:r>
              <a:rPr lang="en-GB" sz="1600" b="1">
                <a:solidFill>
                  <a:srgbClr val="0033CC"/>
                </a:solidFill>
                <a:latin typeface="Times New Roman" pitchFamily="18" charset="0"/>
              </a:rPr>
              <a:t>temperature </a:t>
            </a:r>
            <a:r>
              <a:rPr lang="en-US" sz="1600" b="1">
                <a:solidFill>
                  <a:srgbClr val="0033CC"/>
                </a:solidFill>
                <a:latin typeface="Times New Roman" pitchFamily="18" charset="0"/>
              </a:rPr>
              <a:t>in </a:t>
            </a:r>
            <a:r>
              <a:rPr lang="en-GB" sz="1600" b="1">
                <a:solidFill>
                  <a:srgbClr val="0033CC"/>
                </a:solidFill>
                <a:latin typeface="Times New Roman" pitchFamily="18" charset="0"/>
              </a:rPr>
              <a:t>borehole</a:t>
            </a:r>
            <a:r>
              <a:rPr lang="en-US" sz="1600" b="1">
                <a:solidFill>
                  <a:srgbClr val="0033CC"/>
                </a:solidFill>
                <a:latin typeface="Times New Roman" pitchFamily="18" charset="0"/>
              </a:rPr>
              <a:t>s have shown </a:t>
            </a:r>
            <a:r>
              <a:rPr lang="en-GB" sz="1600" b="1">
                <a:solidFill>
                  <a:srgbClr val="0033CC"/>
                </a:solidFill>
                <a:latin typeface="Times New Roman" pitchFamily="18" charset="0"/>
              </a:rPr>
              <a:t>that in borehole </a:t>
            </a:r>
            <a:r>
              <a:rPr lang="ru-RU" sz="1600" b="1">
                <a:solidFill>
                  <a:srgbClr val="0033CC"/>
                </a:solidFill>
                <a:latin typeface="Times New Roman" pitchFamily="18" charset="0"/>
              </a:rPr>
              <a:t>Ю</a:t>
            </a:r>
            <a:r>
              <a:rPr lang="en-US" sz="1600" b="1">
                <a:solidFill>
                  <a:srgbClr val="0033CC"/>
                </a:solidFill>
                <a:latin typeface="Times New Roman" pitchFamily="18" charset="0"/>
              </a:rPr>
              <a:t>.</a:t>
            </a:r>
            <a:r>
              <a:rPr lang="en-GB" sz="1600" b="1">
                <a:solidFill>
                  <a:srgbClr val="0033CC"/>
                </a:solidFill>
                <a:latin typeface="Times New Roman" pitchFamily="18" charset="0"/>
              </a:rPr>
              <a:t>9.</a:t>
            </a:r>
            <a:r>
              <a:rPr lang="ru-RU" sz="1600" b="1">
                <a:solidFill>
                  <a:srgbClr val="0033CC"/>
                </a:solidFill>
                <a:latin typeface="Times New Roman" pitchFamily="18" charset="0"/>
              </a:rPr>
              <a:t>Б</a:t>
            </a:r>
            <a:r>
              <a:rPr lang="en-GB" sz="1600" b="1">
                <a:solidFill>
                  <a:srgbClr val="0033CC"/>
                </a:solidFill>
                <a:latin typeface="Times New Roman" pitchFamily="18" charset="0"/>
              </a:rPr>
              <a:t> (fusion penetration area No 1) temperature </a:t>
            </a:r>
            <a:r>
              <a:rPr lang="en-US" sz="1600" b="1">
                <a:solidFill>
                  <a:srgbClr val="0033CC"/>
                </a:solidFill>
                <a:latin typeface="Times New Roman" pitchFamily="18" charset="0"/>
              </a:rPr>
              <a:t>discharges in water effusing from this </a:t>
            </a:r>
            <a:r>
              <a:rPr lang="en-GB" sz="1600" b="1">
                <a:solidFill>
                  <a:srgbClr val="0033CC"/>
                </a:solidFill>
                <a:latin typeface="Times New Roman" pitchFamily="18" charset="0"/>
              </a:rPr>
              <a:t>borehole</a:t>
            </a:r>
            <a:r>
              <a:rPr lang="en-US" sz="1600" b="1">
                <a:solidFill>
                  <a:srgbClr val="0033CC"/>
                </a:solidFill>
                <a:latin typeface="Times New Roman" pitchFamily="18" charset="0"/>
              </a:rPr>
              <a:t> are observed</a:t>
            </a:r>
            <a:r>
              <a:rPr lang="en-GB" sz="1600" b="1">
                <a:solidFill>
                  <a:srgbClr val="0033CC"/>
                </a:solidFill>
                <a:latin typeface="Times New Roman" pitchFamily="18" charset="0"/>
              </a:rPr>
              <a:t>.</a:t>
            </a:r>
            <a:endParaRPr lang="en-US" sz="1600" b="1">
              <a:solidFill>
                <a:srgbClr val="0033CC"/>
              </a:solidFill>
              <a:latin typeface="Times New Roman" pitchFamily="18" charset="0"/>
            </a:endParaRPr>
          </a:p>
          <a:p>
            <a:pPr algn="l"/>
            <a:r>
              <a:rPr lang="en-US" sz="1600" b="1">
                <a:solidFill>
                  <a:srgbClr val="0033CC"/>
                </a:solidFill>
                <a:latin typeface="Times New Roman" pitchFamily="18" charset="0"/>
              </a:rPr>
              <a:t>In </a:t>
            </a:r>
            <a:r>
              <a:rPr lang="en-GB" sz="1600" b="1">
                <a:solidFill>
                  <a:srgbClr val="0033CC"/>
                </a:solidFill>
                <a:latin typeface="Times New Roman" pitchFamily="18" charset="0"/>
              </a:rPr>
              <a:t>fusion penetration </a:t>
            </a:r>
            <a:r>
              <a:rPr lang="en-US" sz="1600" b="1">
                <a:solidFill>
                  <a:srgbClr val="0033CC"/>
                </a:solidFill>
                <a:latin typeface="Times New Roman" pitchFamily="18" charset="0"/>
              </a:rPr>
              <a:t>area </a:t>
            </a:r>
            <a:r>
              <a:rPr lang="en-GB" sz="1600" b="1">
                <a:solidFill>
                  <a:srgbClr val="0033CC"/>
                </a:solidFill>
                <a:latin typeface="Times New Roman" pitchFamily="18" charset="0"/>
              </a:rPr>
              <a:t>No2 (borehole </a:t>
            </a:r>
            <a:r>
              <a:rPr lang="ru-RU" sz="1600" b="1">
                <a:solidFill>
                  <a:srgbClr val="0033CC"/>
                </a:solidFill>
                <a:latin typeface="Times New Roman" pitchFamily="18" charset="0"/>
              </a:rPr>
              <a:t>Ю</a:t>
            </a:r>
            <a:r>
              <a:rPr lang="en-US" sz="1600" b="1">
                <a:solidFill>
                  <a:srgbClr val="0033CC"/>
                </a:solidFill>
                <a:latin typeface="Times New Roman" pitchFamily="18" charset="0"/>
              </a:rPr>
              <a:t>.</a:t>
            </a:r>
            <a:r>
              <a:rPr lang="en-GB" sz="1600" b="1">
                <a:solidFill>
                  <a:srgbClr val="0033CC"/>
                </a:solidFill>
                <a:latin typeface="Times New Roman" pitchFamily="18" charset="0"/>
              </a:rPr>
              <a:t>9.</a:t>
            </a:r>
            <a:r>
              <a:rPr lang="ru-RU" sz="1600" b="1">
                <a:solidFill>
                  <a:srgbClr val="0033CC"/>
                </a:solidFill>
                <a:latin typeface="Times New Roman" pitchFamily="18" charset="0"/>
              </a:rPr>
              <a:t>В</a:t>
            </a:r>
            <a:r>
              <a:rPr lang="en-GB" sz="1600" b="1">
                <a:solidFill>
                  <a:srgbClr val="0033CC"/>
                </a:solidFill>
                <a:latin typeface="Times New Roman" pitchFamily="18" charset="0"/>
              </a:rPr>
              <a:t>), </a:t>
            </a:r>
            <a:r>
              <a:rPr lang="en-US" sz="1600" b="1">
                <a:solidFill>
                  <a:srgbClr val="0033CC"/>
                </a:solidFill>
                <a:latin typeface="Times New Roman" pitchFamily="18" charset="0"/>
              </a:rPr>
              <a:t>water is, assumedly, absent or located below the mark</a:t>
            </a:r>
            <a:r>
              <a:rPr lang="en-GB" sz="1600" b="1">
                <a:solidFill>
                  <a:srgbClr val="0033CC"/>
                </a:solidFill>
                <a:latin typeface="Times New Roman" pitchFamily="18" charset="0"/>
              </a:rPr>
              <a:t> +8.80 </a:t>
            </a:r>
            <a:r>
              <a:rPr lang="en-US" sz="1600" b="1">
                <a:solidFill>
                  <a:srgbClr val="0033CC"/>
                </a:solidFill>
                <a:latin typeface="Times New Roman" pitchFamily="18" charset="0"/>
              </a:rPr>
              <a:t>m</a:t>
            </a:r>
            <a:r>
              <a:rPr lang="en-GB" sz="1600" b="1">
                <a:solidFill>
                  <a:srgbClr val="0033CC"/>
                </a:solidFill>
                <a:latin typeface="Times New Roman" pitchFamily="18" charset="0"/>
              </a:rPr>
              <a:t>.</a:t>
            </a:r>
            <a:endParaRPr lang="ru-RU" sz="1600" b="1">
              <a:solidFill>
                <a:srgbClr val="0033CC"/>
              </a:solidFill>
              <a:latin typeface="Times New Roman" pitchFamily="18" charset="0"/>
            </a:endParaRPr>
          </a:p>
        </p:txBody>
      </p:sp>
      <p:graphicFrame>
        <p:nvGraphicFramePr>
          <p:cNvPr id="63574" name="Object 86"/>
          <p:cNvGraphicFramePr>
            <a:graphicFrameLocks noChangeAspect="1"/>
          </p:cNvGraphicFramePr>
          <p:nvPr>
            <p:ph/>
          </p:nvPr>
        </p:nvGraphicFramePr>
        <p:xfrm>
          <a:off x="230188" y="1341438"/>
          <a:ext cx="8697912" cy="491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77" name="Диаграмма" r:id="rId4" imgW="8877402" imgH="5010099" progId="Excel.Chart.8">
                  <p:embed/>
                </p:oleObj>
              </mc:Choice>
              <mc:Fallback>
                <p:oleObj name="Диаграмма" r:id="rId4" imgW="8877402" imgH="5010099" progId="Excel.Chart.8">
                  <p:embed/>
                  <p:pic>
                    <p:nvPicPr>
                      <p:cNvPr id="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8" y="1341438"/>
                        <a:ext cx="8697912" cy="4910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576" name="Text Box 88"/>
          <p:cNvSpPr txBox="1">
            <a:spLocks noChangeArrowheads="1"/>
          </p:cNvSpPr>
          <p:nvPr/>
        </p:nvSpPr>
        <p:spPr bwMode="auto">
          <a:xfrm>
            <a:off x="8388350" y="6381750"/>
            <a:ext cx="468313" cy="366713"/>
          </a:xfrm>
          <a:prstGeom prst="rect">
            <a:avLst/>
          </a:prstGeom>
          <a:solidFill>
            <a:srgbClr val="99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15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B62D66-4393-4806-956B-F424B5094C8C}" type="slidenum">
              <a:rPr lang="ru-RU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684213" y="2492375"/>
            <a:ext cx="8064500" cy="466725"/>
          </a:xfrm>
          <a:prstGeom prst="rect">
            <a:avLst/>
          </a:prstGeom>
          <a:solidFill>
            <a:srgbClr val="F5DBEA"/>
          </a:solidFill>
          <a:ln w="9525">
            <a:solidFill>
              <a:srgbClr val="99FF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33CC"/>
                </a:solidFill>
                <a:latin typeface="Times New Roman" pitchFamily="18" charset="0"/>
              </a:rPr>
              <a:t>Thank You for attention and support of Project</a:t>
            </a:r>
            <a:r>
              <a:rPr lang="uk-UA" sz="2400" b="1">
                <a:solidFill>
                  <a:srgbClr val="0033CC"/>
                </a:solidFill>
                <a:latin typeface="Times New Roman" pitchFamily="18" charset="0"/>
              </a:rPr>
              <a:t>:</a:t>
            </a:r>
            <a:r>
              <a:rPr lang="en-GB" sz="2400" b="1">
                <a:solidFill>
                  <a:srgbClr val="0033CC"/>
                </a:solidFill>
                <a:latin typeface="Times New Roman" pitchFamily="18" charset="0"/>
              </a:rPr>
              <a:t> #4758</a:t>
            </a:r>
            <a:endParaRPr lang="en-US" sz="2400" b="1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8388350" y="6381750"/>
            <a:ext cx="468313" cy="366713"/>
          </a:xfrm>
          <a:prstGeom prst="rect">
            <a:avLst/>
          </a:prstGeom>
          <a:solidFill>
            <a:srgbClr val="99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16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9EA429-184B-456C-AFCF-6ADE70A46367}" type="slidenum">
              <a:rPr lang="ru-RU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title"/>
          </p:nvPr>
        </p:nvSpPr>
        <p:spPr>
          <a:xfrm>
            <a:off x="503238" y="620713"/>
            <a:ext cx="7772400" cy="76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r>
              <a:rPr lang="en-GB" b="1" smtClean="0">
                <a:solidFill>
                  <a:schemeClr val="accent2"/>
                </a:solidFill>
                <a:latin typeface="Times New Roman" pitchFamily="18" charset="0"/>
              </a:rPr>
              <a:t>Contents:</a:t>
            </a:r>
          </a:p>
        </p:txBody>
      </p:sp>
      <p:sp>
        <p:nvSpPr>
          <p:cNvPr id="94216" name="Rectangle 8"/>
          <p:cNvSpPr>
            <a:spLocks noChangeArrowheads="1"/>
          </p:cNvSpPr>
          <p:nvPr/>
        </p:nvSpPr>
        <p:spPr bwMode="auto">
          <a:xfrm>
            <a:off x="404813" y="1484313"/>
            <a:ext cx="6751637" cy="475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 algn="l">
              <a:buFontTx/>
              <a:buAutoNum type="arabicPeriod"/>
            </a:pPr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Preliminary</a:t>
            </a:r>
            <a:r>
              <a:rPr lang="ru-RU" sz="2400" b="1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remarks</a:t>
            </a:r>
            <a:r>
              <a:rPr lang="ru-RU" sz="2400" b="1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concerning</a:t>
            </a:r>
            <a:r>
              <a:rPr lang="ru-RU" sz="2400" b="1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Project</a:t>
            </a:r>
            <a:r>
              <a:rPr lang="ru-RU" sz="2400" b="1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#</a:t>
            </a:r>
            <a:r>
              <a:rPr lang="ru-RU" sz="2400" b="1">
                <a:solidFill>
                  <a:schemeClr val="accent2"/>
                </a:solidFill>
                <a:latin typeface="Times New Roman" pitchFamily="18" charset="0"/>
              </a:rPr>
              <a:t>4758:</a:t>
            </a:r>
            <a:endParaRPr lang="en-GB" sz="2400" b="1">
              <a:solidFill>
                <a:schemeClr val="accent2"/>
              </a:solidFill>
              <a:latin typeface="Times New Roman" pitchFamily="18" charset="0"/>
            </a:endParaRPr>
          </a:p>
          <a:p>
            <a:pPr marL="342900" indent="-342900" algn="l"/>
            <a:endParaRPr lang="en-GB" sz="2400" b="1">
              <a:solidFill>
                <a:schemeClr val="accent2"/>
              </a:solidFill>
              <a:latin typeface="Times New Roman" pitchFamily="18" charset="0"/>
            </a:endParaRPr>
          </a:p>
          <a:p>
            <a:pPr marL="342900" indent="-342900" algn="l">
              <a:buFontTx/>
              <a:buChar char="•"/>
            </a:pPr>
            <a:r>
              <a:rPr lang="en-GB" b="1">
                <a:solidFill>
                  <a:srgbClr val="0033CC"/>
                </a:solidFill>
              </a:rPr>
              <a:t>  </a:t>
            </a:r>
            <a:r>
              <a:rPr lang="en-GB" b="1">
                <a:solidFill>
                  <a:srgbClr val="0033CC"/>
                </a:solidFill>
                <a:latin typeface="Times New Roman" pitchFamily="18" charset="0"/>
              </a:rPr>
              <a:t>Collaborators</a:t>
            </a:r>
          </a:p>
          <a:p>
            <a:pPr marL="342900" indent="-342900" algn="l">
              <a:buFontTx/>
              <a:buChar char="•"/>
            </a:pPr>
            <a:r>
              <a:rPr lang="en-GB" b="1">
                <a:solidFill>
                  <a:srgbClr val="0033CC"/>
                </a:solidFill>
                <a:latin typeface="Times New Roman" pitchFamily="18" charset="0"/>
              </a:rPr>
              <a:t>  </a:t>
            </a:r>
            <a:r>
              <a:rPr lang="en-US" b="1">
                <a:solidFill>
                  <a:srgbClr val="0033CC"/>
                </a:solidFill>
                <a:latin typeface="Times New Roman" pitchFamily="18" charset="0"/>
              </a:rPr>
              <a:t>Expected </a:t>
            </a:r>
            <a:r>
              <a:rPr lang="uk-UA" b="1">
                <a:solidFill>
                  <a:srgbClr val="0033CC"/>
                </a:solidFill>
                <a:latin typeface="Times New Roman" pitchFamily="18" charset="0"/>
              </a:rPr>
              <a:t>result</a:t>
            </a:r>
            <a:r>
              <a:rPr lang="en-US" b="1">
                <a:solidFill>
                  <a:srgbClr val="0033CC"/>
                </a:solidFill>
                <a:latin typeface="Times New Roman" pitchFamily="18" charset="0"/>
              </a:rPr>
              <a:t>s</a:t>
            </a:r>
          </a:p>
          <a:p>
            <a:pPr marL="342900" indent="-342900" algn="l">
              <a:buFontTx/>
              <a:buChar char="•"/>
            </a:pPr>
            <a:r>
              <a:rPr lang="en-US" b="1">
                <a:solidFill>
                  <a:srgbClr val="0033CC"/>
                </a:solidFill>
                <a:latin typeface="Times New Roman" pitchFamily="18" charset="0"/>
              </a:rPr>
              <a:t>  </a:t>
            </a:r>
            <a:r>
              <a:rPr lang="en-GB" b="1">
                <a:solidFill>
                  <a:srgbClr val="0033CC"/>
                </a:solidFill>
                <a:latin typeface="Times New Roman" pitchFamily="18" charset="0"/>
              </a:rPr>
              <a:t>Status of the project</a:t>
            </a:r>
          </a:p>
          <a:p>
            <a:pPr marL="342900" indent="-342900" algn="l">
              <a:buFontTx/>
              <a:buChar char="•"/>
            </a:pPr>
            <a:endParaRPr lang="en-GB" b="1">
              <a:solidFill>
                <a:srgbClr val="0033CC"/>
              </a:solidFill>
              <a:latin typeface="Times New Roman" pitchFamily="18" charset="0"/>
            </a:endParaRPr>
          </a:p>
          <a:p>
            <a:pPr marL="342900" indent="-342900" algn="l"/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2.  Main</a:t>
            </a:r>
            <a:r>
              <a:rPr lang="ru-RU" sz="2400" b="1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work results for Project</a:t>
            </a:r>
            <a:r>
              <a:rPr lang="ru-RU" sz="2400" b="1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#</a:t>
            </a:r>
            <a:r>
              <a:rPr lang="ru-RU" sz="2400" b="1">
                <a:solidFill>
                  <a:schemeClr val="accent2"/>
                </a:solidFill>
                <a:latin typeface="Times New Roman" pitchFamily="18" charset="0"/>
              </a:rPr>
              <a:t>4758</a:t>
            </a:r>
          </a:p>
          <a:p>
            <a:pPr marL="342900" indent="-342900" algn="l"/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over</a:t>
            </a:r>
            <a:r>
              <a:rPr lang="ru-RU" sz="2400" b="1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September</a:t>
            </a:r>
            <a:r>
              <a:rPr lang="ru-RU" sz="2400" b="1">
                <a:solidFill>
                  <a:schemeClr val="accent2"/>
                </a:solidFill>
                <a:latin typeface="Times New Roman" pitchFamily="18" charset="0"/>
              </a:rPr>
              <a:t> 2008- </a:t>
            </a:r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February</a:t>
            </a:r>
            <a:r>
              <a:rPr lang="ru-RU" sz="2400" b="1">
                <a:solidFill>
                  <a:schemeClr val="accent2"/>
                </a:solidFill>
                <a:latin typeface="Times New Roman" pitchFamily="18" charset="0"/>
              </a:rPr>
              <a:t> 2009.</a:t>
            </a:r>
          </a:p>
          <a:p>
            <a:pPr marL="342900" indent="-342900" algn="l"/>
            <a:endParaRPr lang="en-GB" sz="2400" b="1">
              <a:solidFill>
                <a:schemeClr val="accent2"/>
              </a:solidFill>
              <a:latin typeface="Times New Roman" pitchFamily="18" charset="0"/>
            </a:endParaRPr>
          </a:p>
          <a:p>
            <a:pPr marL="342900" indent="-342900" algn="l">
              <a:buFontTx/>
              <a:buChar char="•"/>
            </a:pPr>
            <a:endParaRPr lang="ru-RU" sz="2400" b="1">
              <a:solidFill>
                <a:schemeClr val="accent2"/>
              </a:solidFill>
              <a:latin typeface="Times New Roman" pitchFamily="18" charset="0"/>
            </a:endParaRPr>
          </a:p>
          <a:p>
            <a:pPr marL="342900" indent="-342900" algn="l">
              <a:buFontTx/>
              <a:buChar char="•"/>
            </a:pPr>
            <a:endParaRPr lang="en-GB" b="1">
              <a:solidFill>
                <a:srgbClr val="0033CC"/>
              </a:solidFill>
            </a:endParaRPr>
          </a:p>
          <a:p>
            <a:pPr marL="342900" indent="-342900" algn="l">
              <a:buFontTx/>
              <a:buChar char="•"/>
            </a:pPr>
            <a:endParaRPr lang="en-GB" sz="2400" b="1">
              <a:solidFill>
                <a:schemeClr val="accent2"/>
              </a:solidFill>
              <a:latin typeface="Times New Roman" pitchFamily="18" charset="0"/>
            </a:endParaRPr>
          </a:p>
          <a:p>
            <a:pPr marL="342900" indent="-342900" algn="l"/>
            <a:endParaRPr lang="en-GB" sz="2400" b="1">
              <a:solidFill>
                <a:schemeClr val="accent2"/>
              </a:solidFill>
              <a:latin typeface="Times New Roman" pitchFamily="18" charset="0"/>
            </a:endParaRPr>
          </a:p>
          <a:p>
            <a:pPr marL="342900" indent="-342900" algn="l"/>
            <a:endParaRPr lang="ru-RU" sz="24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94218" name="Text Box 10"/>
          <p:cNvSpPr txBox="1">
            <a:spLocks noChangeArrowheads="1"/>
          </p:cNvSpPr>
          <p:nvPr/>
        </p:nvSpPr>
        <p:spPr bwMode="auto">
          <a:xfrm>
            <a:off x="8388350" y="6381750"/>
            <a:ext cx="468313" cy="366713"/>
          </a:xfrm>
          <a:prstGeom prst="rect">
            <a:avLst/>
          </a:prstGeom>
          <a:solidFill>
            <a:srgbClr val="99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EB8961-A520-4710-AF83-EC8BE58D5406}" type="slidenum">
              <a:rPr lang="ru-RU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230188" y="3079750"/>
            <a:ext cx="86995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3200" b="1">
                <a:solidFill>
                  <a:schemeClr val="accent2"/>
                </a:solidFill>
                <a:latin typeface="Times New Roman" pitchFamily="18" charset="0"/>
              </a:rPr>
              <a:t>Preliminary</a:t>
            </a:r>
            <a:r>
              <a:rPr lang="ru-RU" sz="3200" b="1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3200" b="1">
                <a:solidFill>
                  <a:schemeClr val="accent2"/>
                </a:solidFill>
                <a:latin typeface="Times New Roman" pitchFamily="18" charset="0"/>
              </a:rPr>
              <a:t>remarks</a:t>
            </a:r>
            <a:r>
              <a:rPr lang="ru-RU" sz="3200" b="1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3200" b="1">
                <a:solidFill>
                  <a:schemeClr val="accent2"/>
                </a:solidFill>
                <a:latin typeface="Times New Roman" pitchFamily="18" charset="0"/>
              </a:rPr>
              <a:t>concerning</a:t>
            </a:r>
            <a:r>
              <a:rPr lang="ru-RU" sz="3200" b="1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3200" b="1">
                <a:solidFill>
                  <a:schemeClr val="accent2"/>
                </a:solidFill>
                <a:latin typeface="Times New Roman" pitchFamily="18" charset="0"/>
              </a:rPr>
              <a:t>Project</a:t>
            </a:r>
            <a:r>
              <a:rPr lang="ru-RU" sz="3200" b="1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3200" b="1">
                <a:solidFill>
                  <a:schemeClr val="accent2"/>
                </a:solidFill>
                <a:latin typeface="Times New Roman" pitchFamily="18" charset="0"/>
              </a:rPr>
              <a:t>#</a:t>
            </a:r>
            <a:r>
              <a:rPr lang="ru-RU" sz="3200" b="1">
                <a:solidFill>
                  <a:schemeClr val="accent2"/>
                </a:solidFill>
                <a:latin typeface="Times New Roman" pitchFamily="18" charset="0"/>
              </a:rPr>
              <a:t>4758</a:t>
            </a:r>
            <a:endParaRPr lang="en-GB" sz="32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48486" name="Text Box 6"/>
          <p:cNvSpPr txBox="1">
            <a:spLocks noChangeArrowheads="1"/>
          </p:cNvSpPr>
          <p:nvPr/>
        </p:nvSpPr>
        <p:spPr bwMode="auto">
          <a:xfrm>
            <a:off x="8388350" y="6381750"/>
            <a:ext cx="468313" cy="366713"/>
          </a:xfrm>
          <a:prstGeom prst="rect">
            <a:avLst/>
          </a:prstGeom>
          <a:solidFill>
            <a:srgbClr val="99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3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E10AE8-3F7F-45AC-BC75-8E15DA963356}" type="slidenum">
              <a:rPr lang="ru-RU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141317" name="Rectangle 5"/>
          <p:cNvSpPr>
            <a:spLocks noChangeArrowheads="1"/>
          </p:cNvSpPr>
          <p:nvPr/>
        </p:nvSpPr>
        <p:spPr bwMode="auto">
          <a:xfrm>
            <a:off x="6480175" y="1268413"/>
            <a:ext cx="2520950" cy="1008062"/>
          </a:xfrm>
          <a:prstGeom prst="rect">
            <a:avLst/>
          </a:prstGeom>
          <a:solidFill>
            <a:srgbClr val="F5DBEA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pPr algn="l"/>
            <a:r>
              <a:rPr lang="en-GB" sz="1200" b="1">
                <a:latin typeface="Times New Roman" pitchFamily="18" charset="0"/>
              </a:rPr>
              <a:t>JRC-ITU </a:t>
            </a:r>
            <a:r>
              <a:rPr lang="en-GB" sz="1200">
                <a:latin typeface="Times New Roman" pitchFamily="18" charset="0"/>
              </a:rPr>
              <a:t> Institute of Trans-uranium Elements </a:t>
            </a:r>
            <a:r>
              <a:rPr lang="en-GB" sz="1200" b="1">
                <a:latin typeface="Times New Roman" pitchFamily="18" charset="0"/>
              </a:rPr>
              <a:t>Karlsruhe, Germany</a:t>
            </a:r>
          </a:p>
          <a:p>
            <a:pPr algn="l"/>
            <a:r>
              <a:rPr lang="en-GB" sz="1200" b="1">
                <a:latin typeface="Times New Roman" pitchFamily="18" charset="0"/>
              </a:rPr>
              <a:t>Dr. P. Bottomley – </a:t>
            </a:r>
            <a:r>
              <a:rPr lang="en-GB" sz="1200">
                <a:latin typeface="Times New Roman" pitchFamily="18" charset="0"/>
              </a:rPr>
              <a:t>Senior Scientific Officer- Hot Cells Unit </a:t>
            </a:r>
          </a:p>
          <a:p>
            <a:endParaRPr lang="en-GB" sz="1200">
              <a:latin typeface="Times New Roman" pitchFamily="18" charset="0"/>
            </a:endParaRPr>
          </a:p>
          <a:p>
            <a:endParaRPr lang="en-GB" sz="1200">
              <a:latin typeface="Times New Roman" pitchFamily="18" charset="0"/>
            </a:endParaRPr>
          </a:p>
        </p:txBody>
      </p:sp>
      <p:sp>
        <p:nvSpPr>
          <p:cNvPr id="141318" name="Rectangle 6"/>
          <p:cNvSpPr>
            <a:spLocks noChangeArrowheads="1"/>
          </p:cNvSpPr>
          <p:nvPr/>
        </p:nvSpPr>
        <p:spPr bwMode="auto">
          <a:xfrm>
            <a:off x="250825" y="3433763"/>
            <a:ext cx="1476375" cy="642937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pPr eaLnBrk="0" hangingPunct="0"/>
            <a:r>
              <a:rPr lang="en-GB" sz="1200" b="1">
                <a:latin typeface="Times New Roman" pitchFamily="18" charset="0"/>
              </a:rPr>
              <a:t>STCU, </a:t>
            </a:r>
          </a:p>
          <a:p>
            <a:pPr eaLnBrk="0" hangingPunct="0"/>
            <a:r>
              <a:rPr lang="en-GB" sz="1200" b="1">
                <a:latin typeface="Times New Roman" pitchFamily="18" charset="0"/>
              </a:rPr>
              <a:t>Kyiv</a:t>
            </a:r>
            <a:r>
              <a:rPr lang="ru-RU" sz="1200" b="1">
                <a:latin typeface="Times New Roman" pitchFamily="18" charset="0"/>
              </a:rPr>
              <a:t>,</a:t>
            </a:r>
            <a:r>
              <a:rPr lang="en-GB" sz="1200" b="1">
                <a:latin typeface="Times New Roman" pitchFamily="18" charset="0"/>
              </a:rPr>
              <a:t> Ukraine </a:t>
            </a:r>
          </a:p>
        </p:txBody>
      </p:sp>
      <p:sp>
        <p:nvSpPr>
          <p:cNvPr id="141319" name="Rectangle 7"/>
          <p:cNvSpPr>
            <a:spLocks noChangeArrowheads="1"/>
          </p:cNvSpPr>
          <p:nvPr/>
        </p:nvSpPr>
        <p:spPr bwMode="auto">
          <a:xfrm>
            <a:off x="179388" y="1233488"/>
            <a:ext cx="3203575" cy="1069975"/>
          </a:xfrm>
          <a:prstGeom prst="rect">
            <a:avLst/>
          </a:prstGeom>
          <a:solidFill>
            <a:srgbClr val="F5DBEA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pPr algn="l" eaLnBrk="0" hangingPunct="0"/>
            <a:r>
              <a:rPr lang="en-GB" sz="1200" b="1">
                <a:latin typeface="Times New Roman" pitchFamily="18" charset="0"/>
              </a:rPr>
              <a:t>GRS</a:t>
            </a:r>
            <a:r>
              <a:rPr lang="en-GB" sz="1200">
                <a:latin typeface="Times New Roman" pitchFamily="18" charset="0"/>
              </a:rPr>
              <a:t>,</a:t>
            </a:r>
            <a:r>
              <a:rPr lang="en-GB" sz="1200" b="1">
                <a:latin typeface="Times New Roman" pitchFamily="18" charset="0"/>
              </a:rPr>
              <a:t> Germany</a:t>
            </a:r>
          </a:p>
          <a:p>
            <a:pPr algn="l"/>
            <a:r>
              <a:rPr lang="en-US" sz="1200" b="1">
                <a:latin typeface="Times New Roman" pitchFamily="18" charset="0"/>
              </a:rPr>
              <a:t>Dr</a:t>
            </a:r>
            <a:r>
              <a:rPr lang="ru-RU" sz="1200" b="1">
                <a:latin typeface="Times New Roman" pitchFamily="18" charset="0"/>
              </a:rPr>
              <a:t>. </a:t>
            </a:r>
            <a:r>
              <a:rPr lang="en-US" sz="1200" b="1">
                <a:latin typeface="Times New Roman" pitchFamily="18" charset="0"/>
              </a:rPr>
              <a:t>H</a:t>
            </a:r>
            <a:r>
              <a:rPr lang="ru-RU" sz="1200" b="1">
                <a:latin typeface="Times New Roman" pitchFamily="18" charset="0"/>
              </a:rPr>
              <a:t>.</a:t>
            </a:r>
            <a:r>
              <a:rPr lang="en-US" sz="1200" b="1">
                <a:latin typeface="Times New Roman" pitchFamily="18" charset="0"/>
              </a:rPr>
              <a:t>Teske</a:t>
            </a:r>
            <a:r>
              <a:rPr lang="en-US" sz="1200">
                <a:latin typeface="Times New Roman" pitchFamily="18" charset="0"/>
              </a:rPr>
              <a:t> - Head of  International Programmers</a:t>
            </a:r>
            <a:endParaRPr lang="en-US" sz="1200" b="1">
              <a:latin typeface="Times New Roman" pitchFamily="18" charset="0"/>
            </a:endParaRPr>
          </a:p>
          <a:p>
            <a:pPr algn="l"/>
            <a:r>
              <a:rPr lang="en-US" sz="1200" b="1">
                <a:latin typeface="Times New Roman" pitchFamily="18" charset="0"/>
              </a:rPr>
              <a:t>Dr. G.Pretzsch</a:t>
            </a:r>
            <a:r>
              <a:rPr lang="en-US" sz="1200">
                <a:latin typeface="Times New Roman" pitchFamily="18" charset="0"/>
              </a:rPr>
              <a:t> - Director of Radiation and Environmental  Protection Division</a:t>
            </a:r>
            <a:r>
              <a:rPr lang="ru-RU" sz="1200">
                <a:latin typeface="Times New Roman" pitchFamily="18" charset="0"/>
              </a:rPr>
              <a:t> </a:t>
            </a:r>
            <a:endParaRPr lang="en-US" sz="1200" b="1">
              <a:latin typeface="Times New Roman" pitchFamily="18" charset="0"/>
            </a:endParaRPr>
          </a:p>
          <a:p>
            <a:pPr algn="l"/>
            <a:endParaRPr lang="en-US" sz="1200">
              <a:latin typeface="Times New Roman" pitchFamily="18" charset="0"/>
            </a:endParaRPr>
          </a:p>
          <a:p>
            <a:pPr algn="l"/>
            <a:endParaRPr lang="en-US" sz="1200"/>
          </a:p>
          <a:p>
            <a:pPr algn="l"/>
            <a:endParaRPr lang="en-US" sz="1000"/>
          </a:p>
          <a:p>
            <a:pPr algn="l"/>
            <a:endParaRPr lang="en-GB" sz="1000"/>
          </a:p>
        </p:txBody>
      </p:sp>
      <p:sp>
        <p:nvSpPr>
          <p:cNvPr id="141322" name="Rectangle 10"/>
          <p:cNvSpPr>
            <a:spLocks noChangeArrowheads="1"/>
          </p:cNvSpPr>
          <p:nvPr/>
        </p:nvSpPr>
        <p:spPr bwMode="auto">
          <a:xfrm>
            <a:off x="3671888" y="1196975"/>
            <a:ext cx="2520950" cy="1082675"/>
          </a:xfrm>
          <a:prstGeom prst="rect">
            <a:avLst/>
          </a:prstGeom>
          <a:solidFill>
            <a:srgbClr val="F5DBEA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pPr algn="l" eaLnBrk="0" hangingPunct="0"/>
            <a:r>
              <a:rPr lang="en-GB" sz="1200" b="1">
                <a:latin typeface="Times New Roman" pitchFamily="18" charset="0"/>
              </a:rPr>
              <a:t>CEA Cederech, </a:t>
            </a:r>
          </a:p>
          <a:p>
            <a:pPr algn="l" eaLnBrk="0" hangingPunct="0"/>
            <a:r>
              <a:rPr lang="en-GB" sz="1200" b="1">
                <a:latin typeface="Times New Roman" pitchFamily="18" charset="0"/>
              </a:rPr>
              <a:t>DEN/ DTN/STRI,</a:t>
            </a:r>
            <a:r>
              <a:rPr lang="en-GB" sz="1200">
                <a:latin typeface="Times New Roman" pitchFamily="18" charset="0"/>
              </a:rPr>
              <a:t> </a:t>
            </a:r>
            <a:r>
              <a:rPr lang="en-GB" sz="1200" b="1">
                <a:latin typeface="Times New Roman" pitchFamily="18" charset="0"/>
              </a:rPr>
              <a:t>France</a:t>
            </a:r>
          </a:p>
          <a:p>
            <a:pPr algn="l"/>
            <a:r>
              <a:rPr lang="en-GB" sz="1200" b="1">
                <a:latin typeface="Times New Roman" pitchFamily="18" charset="0"/>
              </a:rPr>
              <a:t>Dr. M. Labatut -</a:t>
            </a:r>
            <a:r>
              <a:rPr lang="en-GB" sz="1200">
                <a:latin typeface="Times New Roman" pitchFamily="18" charset="0"/>
              </a:rPr>
              <a:t> Safety Program Manager</a:t>
            </a:r>
          </a:p>
          <a:p>
            <a:pPr algn="l"/>
            <a:endParaRPr lang="en-GB" sz="1200">
              <a:latin typeface="Times New Roman" pitchFamily="18" charset="0"/>
            </a:endParaRPr>
          </a:p>
        </p:txBody>
      </p:sp>
      <p:sp>
        <p:nvSpPr>
          <p:cNvPr id="141323" name="Rectangle 11" descr="Розовая тисненая бумага"/>
          <p:cNvSpPr>
            <a:spLocks noChangeArrowheads="1"/>
          </p:cNvSpPr>
          <p:nvPr/>
        </p:nvSpPr>
        <p:spPr bwMode="auto">
          <a:xfrm>
            <a:off x="2368550" y="260350"/>
            <a:ext cx="4795838" cy="6635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pPr eaLnBrk="0" hangingPunct="0">
              <a:buFontTx/>
              <a:buChar char="•"/>
            </a:pPr>
            <a:r>
              <a:rPr lang="en-GB" sz="2400" b="1">
                <a:solidFill>
                  <a:srgbClr val="0033CC"/>
                </a:solidFill>
                <a:latin typeface="Times New Roman" pitchFamily="18" charset="0"/>
              </a:rPr>
              <a:t>Collaborators</a:t>
            </a:r>
          </a:p>
        </p:txBody>
      </p:sp>
      <p:sp>
        <p:nvSpPr>
          <p:cNvPr id="141325" name="Rectangle 13"/>
          <p:cNvSpPr>
            <a:spLocks noChangeArrowheads="1"/>
          </p:cNvSpPr>
          <p:nvPr/>
        </p:nvSpPr>
        <p:spPr bwMode="auto">
          <a:xfrm>
            <a:off x="2411413" y="3341688"/>
            <a:ext cx="3708400" cy="482600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r>
              <a:rPr lang="en-GB" sz="1200" b="1">
                <a:latin typeface="Times New Roman" pitchFamily="18" charset="0"/>
              </a:rPr>
              <a:t>Operation Agent: </a:t>
            </a:r>
            <a:r>
              <a:rPr lang="en-US" sz="1200" b="1">
                <a:latin typeface="Times New Roman" pitchFamily="18" charset="0"/>
              </a:rPr>
              <a:t>Institute for NPP safety problems of UNAS, </a:t>
            </a:r>
            <a:r>
              <a:rPr lang="en-GB" sz="1200" b="1">
                <a:latin typeface="Times New Roman" pitchFamily="18" charset="0"/>
              </a:rPr>
              <a:t>Ukraine, Chornobyl</a:t>
            </a:r>
          </a:p>
          <a:p>
            <a:pPr eaLnBrk="0" hangingPunct="0"/>
            <a:endParaRPr lang="en-GB" sz="1200" b="1">
              <a:latin typeface="Times New Roman" pitchFamily="18" charset="0"/>
            </a:endParaRPr>
          </a:p>
        </p:txBody>
      </p:sp>
      <p:sp>
        <p:nvSpPr>
          <p:cNvPr id="141326" name="Rectangle 14"/>
          <p:cNvSpPr>
            <a:spLocks noChangeArrowheads="1"/>
          </p:cNvSpPr>
          <p:nvPr/>
        </p:nvSpPr>
        <p:spPr bwMode="auto">
          <a:xfrm>
            <a:off x="250825" y="2636838"/>
            <a:ext cx="1512888" cy="323850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pPr eaLnBrk="0" hangingPunct="0"/>
            <a:r>
              <a:rPr lang="en-GB" sz="1200" b="1">
                <a:latin typeface="Times New Roman" pitchFamily="18" charset="0"/>
              </a:rPr>
              <a:t>Coordinator </a:t>
            </a:r>
          </a:p>
        </p:txBody>
      </p:sp>
      <p:sp>
        <p:nvSpPr>
          <p:cNvPr id="141338" name="Rectangle 26"/>
          <p:cNvSpPr>
            <a:spLocks noChangeArrowheads="1"/>
          </p:cNvSpPr>
          <p:nvPr/>
        </p:nvSpPr>
        <p:spPr bwMode="auto">
          <a:xfrm>
            <a:off x="5040313" y="4221163"/>
            <a:ext cx="3168650" cy="5048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pPr eaLnBrk="0" hangingPunct="0"/>
            <a:r>
              <a:rPr lang="en-US" sz="1200" b="1">
                <a:latin typeface="Times New Roman" pitchFamily="18" charset="0"/>
              </a:rPr>
              <a:t>ChNPP</a:t>
            </a:r>
          </a:p>
          <a:p>
            <a:pPr eaLnBrk="0" hangingPunct="0"/>
            <a:r>
              <a:rPr lang="en-GB" sz="1200" b="1">
                <a:latin typeface="Times New Roman" pitchFamily="18" charset="0"/>
              </a:rPr>
              <a:t>Ukraine, Chornobyl</a:t>
            </a:r>
          </a:p>
          <a:p>
            <a:pPr algn="l" eaLnBrk="0" hangingPunct="0"/>
            <a:endParaRPr lang="en-GB" sz="1200" b="1">
              <a:latin typeface="Times New Roman" pitchFamily="18" charset="0"/>
            </a:endParaRPr>
          </a:p>
        </p:txBody>
      </p:sp>
      <p:sp>
        <p:nvSpPr>
          <p:cNvPr id="141342" name="Rectangle 30"/>
          <p:cNvSpPr>
            <a:spLocks noChangeArrowheads="1"/>
          </p:cNvSpPr>
          <p:nvPr/>
        </p:nvSpPr>
        <p:spPr bwMode="auto">
          <a:xfrm>
            <a:off x="3227388" y="2819400"/>
            <a:ext cx="2517775" cy="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41393" name="Line 81"/>
          <p:cNvSpPr>
            <a:spLocks noChangeShapeType="1"/>
          </p:cNvSpPr>
          <p:nvPr/>
        </p:nvSpPr>
        <p:spPr bwMode="auto">
          <a:xfrm>
            <a:off x="4679950" y="908050"/>
            <a:ext cx="0" cy="2524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1394" name="Line 82"/>
          <p:cNvSpPr>
            <a:spLocks noChangeShapeType="1"/>
          </p:cNvSpPr>
          <p:nvPr/>
        </p:nvSpPr>
        <p:spPr bwMode="auto">
          <a:xfrm flipH="1">
            <a:off x="2016125" y="908050"/>
            <a:ext cx="2663825" cy="2524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1395" name="Line 83"/>
          <p:cNvSpPr>
            <a:spLocks noChangeShapeType="1"/>
          </p:cNvSpPr>
          <p:nvPr/>
        </p:nvSpPr>
        <p:spPr bwMode="auto">
          <a:xfrm>
            <a:off x="4679950" y="908050"/>
            <a:ext cx="2592388" cy="3238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1396" name="Line 84"/>
          <p:cNvSpPr>
            <a:spLocks noChangeShapeType="1"/>
          </p:cNvSpPr>
          <p:nvPr/>
        </p:nvSpPr>
        <p:spPr bwMode="auto">
          <a:xfrm>
            <a:off x="5940425" y="3824288"/>
            <a:ext cx="0" cy="3603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1398" name="Line 86"/>
          <p:cNvSpPr>
            <a:spLocks noChangeShapeType="1"/>
          </p:cNvSpPr>
          <p:nvPr/>
        </p:nvSpPr>
        <p:spPr bwMode="auto">
          <a:xfrm>
            <a:off x="1908175" y="2708275"/>
            <a:ext cx="431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1401" name="Line 89"/>
          <p:cNvSpPr>
            <a:spLocks noChangeShapeType="1"/>
          </p:cNvSpPr>
          <p:nvPr/>
        </p:nvSpPr>
        <p:spPr bwMode="auto">
          <a:xfrm flipV="1">
            <a:off x="5364163" y="3824288"/>
            <a:ext cx="0" cy="3603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1402" name="Rectangle 90"/>
          <p:cNvSpPr>
            <a:spLocks noChangeArrowheads="1"/>
          </p:cNvSpPr>
          <p:nvPr/>
        </p:nvSpPr>
        <p:spPr bwMode="auto">
          <a:xfrm>
            <a:off x="2411413" y="2586038"/>
            <a:ext cx="3097212" cy="482600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pPr algn="l"/>
            <a:r>
              <a:rPr lang="en-US" sz="1200" b="1">
                <a:latin typeface="Times New Roman" pitchFamily="18" charset="0"/>
              </a:rPr>
              <a:t>Project is coordinated by</a:t>
            </a:r>
            <a:r>
              <a:rPr lang="ru-RU" sz="1200" b="1">
                <a:latin typeface="Times New Roman" pitchFamily="18" charset="0"/>
              </a:rPr>
              <a:t>:</a:t>
            </a:r>
          </a:p>
          <a:p>
            <a:pPr algn="l"/>
            <a:r>
              <a:rPr lang="en-US" sz="1200" b="1">
                <a:latin typeface="Times New Roman" pitchFamily="18" charset="0"/>
              </a:rPr>
              <a:t>Viktor Stepanenko (</a:t>
            </a:r>
            <a:r>
              <a:rPr lang="en-GB" sz="1200" b="1">
                <a:latin typeface="Times New Roman" pitchFamily="18" charset="0"/>
              </a:rPr>
              <a:t>STCU</a:t>
            </a:r>
            <a:r>
              <a:rPr lang="en-US" sz="1200" b="1">
                <a:latin typeface="Times New Roman" pitchFamily="18" charset="0"/>
              </a:rPr>
              <a:t>)</a:t>
            </a:r>
          </a:p>
          <a:p>
            <a:pPr algn="l" eaLnBrk="0" hangingPunct="0"/>
            <a:endParaRPr lang="en-GB" sz="1200" b="1">
              <a:latin typeface="Times New Roman" pitchFamily="18" charset="0"/>
            </a:endParaRPr>
          </a:p>
        </p:txBody>
      </p:sp>
      <p:sp>
        <p:nvSpPr>
          <p:cNvPr id="141404" name="Line 92"/>
          <p:cNvSpPr>
            <a:spLocks noChangeShapeType="1"/>
          </p:cNvSpPr>
          <p:nvPr/>
        </p:nvSpPr>
        <p:spPr bwMode="auto">
          <a:xfrm>
            <a:off x="1908175" y="3681413"/>
            <a:ext cx="431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1406" name="Rectangle 94"/>
          <p:cNvSpPr>
            <a:spLocks noChangeArrowheads="1"/>
          </p:cNvSpPr>
          <p:nvPr/>
        </p:nvSpPr>
        <p:spPr bwMode="auto">
          <a:xfrm>
            <a:off x="287338" y="4473575"/>
            <a:ext cx="3168650" cy="5048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pPr eaLnBrk="0" hangingPunct="0"/>
            <a:r>
              <a:rPr lang="en-US" sz="1400" b="1">
                <a:solidFill>
                  <a:schemeClr val="accent2"/>
                </a:solidFill>
                <a:latin typeface="Times New Roman" pitchFamily="18" charset="0"/>
              </a:rPr>
              <a:t>Project Duration</a:t>
            </a:r>
            <a:r>
              <a:rPr lang="uk-UA" sz="1400" b="1">
                <a:solidFill>
                  <a:schemeClr val="accent2"/>
                </a:solidFill>
                <a:latin typeface="Times New Roman" pitchFamily="18" charset="0"/>
              </a:rPr>
              <a:t>:  30 </a:t>
            </a:r>
            <a:r>
              <a:rPr lang="en-US" sz="1400" b="1">
                <a:solidFill>
                  <a:schemeClr val="accent2"/>
                </a:solidFill>
                <a:latin typeface="Times New Roman" pitchFamily="18" charset="0"/>
              </a:rPr>
              <a:t>months</a:t>
            </a:r>
            <a:endParaRPr lang="en-GB" sz="14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41407" name="Rectangle 95"/>
          <p:cNvSpPr>
            <a:spLocks noChangeArrowheads="1"/>
          </p:cNvSpPr>
          <p:nvPr/>
        </p:nvSpPr>
        <p:spPr bwMode="auto">
          <a:xfrm>
            <a:off x="358775" y="5373688"/>
            <a:ext cx="3168650" cy="5048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pPr eaLnBrk="0" hangingPunct="0"/>
            <a:r>
              <a:rPr lang="en-US" sz="1600" b="1">
                <a:solidFill>
                  <a:schemeClr val="accent2"/>
                </a:solidFill>
                <a:latin typeface="Times New Roman" pitchFamily="18" charset="0"/>
              </a:rPr>
              <a:t>Total Project Cost</a:t>
            </a:r>
            <a:r>
              <a:rPr lang="en-US" sz="1600">
                <a:latin typeface="Times New Roman" pitchFamily="18" charset="0"/>
              </a:rPr>
              <a:t> </a:t>
            </a:r>
            <a:r>
              <a:rPr lang="uk-UA" sz="1600" b="1">
                <a:solidFill>
                  <a:schemeClr val="accent2"/>
                </a:solidFill>
                <a:latin typeface="Times New Roman" pitchFamily="18" charset="0"/>
              </a:rPr>
              <a:t>: </a:t>
            </a:r>
            <a:r>
              <a:rPr lang="en-US" sz="1600" b="1">
                <a:solidFill>
                  <a:schemeClr val="accent2"/>
                </a:solidFill>
                <a:latin typeface="Times New Roman" pitchFamily="18" charset="0"/>
              </a:rPr>
              <a:t>199080</a:t>
            </a:r>
            <a:r>
              <a:rPr lang="ru-RU" sz="1600" b="1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1600" b="1">
                <a:solidFill>
                  <a:schemeClr val="accent2"/>
                </a:solidFill>
                <a:latin typeface="Times New Roman" pitchFamily="18" charset="0"/>
              </a:rPr>
              <a:t>USD</a:t>
            </a:r>
            <a:endParaRPr lang="en-GB" sz="16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41408" name="Line 96"/>
          <p:cNvSpPr>
            <a:spLocks noChangeShapeType="1"/>
          </p:cNvSpPr>
          <p:nvPr/>
        </p:nvSpPr>
        <p:spPr bwMode="auto">
          <a:xfrm>
            <a:off x="2232025" y="4976813"/>
            <a:ext cx="0" cy="3603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1409" name="Line 97"/>
          <p:cNvSpPr>
            <a:spLocks noChangeShapeType="1"/>
          </p:cNvSpPr>
          <p:nvPr/>
        </p:nvSpPr>
        <p:spPr bwMode="auto">
          <a:xfrm>
            <a:off x="1042988" y="4076700"/>
            <a:ext cx="0" cy="3603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1410" name="Line 98"/>
          <p:cNvSpPr>
            <a:spLocks noChangeShapeType="1"/>
          </p:cNvSpPr>
          <p:nvPr/>
        </p:nvSpPr>
        <p:spPr bwMode="auto">
          <a:xfrm flipV="1">
            <a:off x="755650" y="2960688"/>
            <a:ext cx="0" cy="3603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1411" name="Line 99"/>
          <p:cNvSpPr>
            <a:spLocks noChangeShapeType="1"/>
          </p:cNvSpPr>
          <p:nvPr/>
        </p:nvSpPr>
        <p:spPr bwMode="auto">
          <a:xfrm>
            <a:off x="1331913" y="2997200"/>
            <a:ext cx="0" cy="3603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1412" name="Text Box 100"/>
          <p:cNvSpPr txBox="1">
            <a:spLocks noChangeArrowheads="1"/>
          </p:cNvSpPr>
          <p:nvPr/>
        </p:nvSpPr>
        <p:spPr bwMode="auto">
          <a:xfrm>
            <a:off x="8388350" y="6381750"/>
            <a:ext cx="468313" cy="366713"/>
          </a:xfrm>
          <a:prstGeom prst="rect">
            <a:avLst/>
          </a:prstGeom>
          <a:solidFill>
            <a:srgbClr val="99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4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1B129B-332F-40A7-AD43-1625FBFFA60C}" type="slidenum">
              <a:rPr lang="ru-RU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863600" y="676275"/>
            <a:ext cx="7777163" cy="549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450850">
              <a:tabLst>
                <a:tab pos="677863" algn="l"/>
              </a:tabLst>
            </a:pPr>
            <a:r>
              <a:rPr lang="en-US" sz="2400" b="1">
                <a:solidFill>
                  <a:srgbClr val="0033CC"/>
                </a:solidFill>
                <a:latin typeface="Times New Roman" pitchFamily="18" charset="0"/>
              </a:rPr>
              <a:t>Expected </a:t>
            </a:r>
            <a:r>
              <a:rPr lang="uk-UA" sz="2400" b="1">
                <a:solidFill>
                  <a:srgbClr val="0033CC"/>
                </a:solidFill>
                <a:latin typeface="Times New Roman" pitchFamily="18" charset="0"/>
              </a:rPr>
              <a:t>result</a:t>
            </a:r>
            <a:r>
              <a:rPr lang="en-US" sz="2400" b="1">
                <a:solidFill>
                  <a:srgbClr val="0033CC"/>
                </a:solidFill>
                <a:latin typeface="Times New Roman" pitchFamily="18" charset="0"/>
              </a:rPr>
              <a:t>s</a:t>
            </a:r>
            <a:r>
              <a:rPr lang="ru-RU" sz="2400" b="1">
                <a:solidFill>
                  <a:srgbClr val="0033CC"/>
                </a:solidFill>
                <a:latin typeface="Times New Roman" pitchFamily="18" charset="0"/>
              </a:rPr>
              <a:t>:</a:t>
            </a:r>
            <a:endParaRPr lang="ru-RU" sz="2400">
              <a:solidFill>
                <a:srgbClr val="0033CC"/>
              </a:solidFill>
              <a:latin typeface="Times New Roman" pitchFamily="18" charset="0"/>
            </a:endParaRPr>
          </a:p>
          <a:p>
            <a:pPr indent="450850">
              <a:tabLst>
                <a:tab pos="677863" algn="l"/>
              </a:tabLst>
            </a:pPr>
            <a:endParaRPr lang="uk-UA" sz="2400" b="1">
              <a:solidFill>
                <a:srgbClr val="0033CC"/>
              </a:solidFill>
              <a:latin typeface="Times New Roman" pitchFamily="18" charset="0"/>
            </a:endParaRPr>
          </a:p>
          <a:p>
            <a:pPr indent="450850" algn="l">
              <a:tabLst>
                <a:tab pos="677863" algn="l"/>
              </a:tabLst>
            </a:pPr>
            <a:r>
              <a:rPr lang="en-US" b="1">
                <a:solidFill>
                  <a:srgbClr val="0033CC"/>
                </a:solidFill>
                <a:latin typeface="Times New Roman" pitchFamily="18" charset="0"/>
              </a:rPr>
              <a:t>In this </a:t>
            </a:r>
            <a:r>
              <a:rPr lang="uk-UA" b="1">
                <a:solidFill>
                  <a:srgbClr val="0033CC"/>
                </a:solidFill>
                <a:latin typeface="Times New Roman" pitchFamily="18" charset="0"/>
              </a:rPr>
              <a:t>Project </a:t>
            </a:r>
            <a:r>
              <a:rPr lang="en-US" b="1">
                <a:solidFill>
                  <a:srgbClr val="0033CC"/>
                </a:solidFill>
                <a:latin typeface="Times New Roman" pitchFamily="18" charset="0"/>
              </a:rPr>
              <a:t>will be analyzed</a:t>
            </a:r>
            <a:r>
              <a:rPr lang="uk-UA" b="1">
                <a:solidFill>
                  <a:srgbClr val="0033CC"/>
                </a:solidFill>
                <a:latin typeface="Times New Roman" pitchFamily="18" charset="0"/>
              </a:rPr>
              <a:t>:</a:t>
            </a:r>
          </a:p>
          <a:p>
            <a:pPr indent="450850" algn="l">
              <a:tabLst>
                <a:tab pos="677863" algn="l"/>
              </a:tabLst>
            </a:pPr>
            <a:endParaRPr lang="ru-RU" b="1">
              <a:solidFill>
                <a:srgbClr val="0033CC"/>
              </a:solidFill>
              <a:latin typeface="Times New Roman" pitchFamily="18" charset="0"/>
            </a:endParaRPr>
          </a:p>
          <a:p>
            <a:pPr indent="450850" algn="l">
              <a:buFontTx/>
              <a:buChar char="•"/>
              <a:tabLst>
                <a:tab pos="677863" algn="l"/>
              </a:tabLst>
            </a:pPr>
            <a:r>
              <a:rPr lang="uk-UA" b="1">
                <a:solidFill>
                  <a:schemeClr val="accent2"/>
                </a:solidFill>
                <a:latin typeface="Times New Roman" pitchFamily="18" charset="0"/>
              </a:rPr>
              <a:t>  </a:t>
            </a:r>
            <a:r>
              <a:rPr lang="en-US" b="1">
                <a:solidFill>
                  <a:schemeClr val="accent2"/>
                </a:solidFill>
                <a:latin typeface="Times New Roman" pitchFamily="18" charset="0"/>
              </a:rPr>
              <a:t>visual observation data</a:t>
            </a:r>
            <a:r>
              <a:rPr lang="uk-UA" b="1">
                <a:solidFill>
                  <a:schemeClr val="accent2"/>
                </a:solidFill>
                <a:latin typeface="Times New Roman" pitchFamily="18" charset="0"/>
              </a:rPr>
              <a:t>;</a:t>
            </a:r>
            <a:endParaRPr lang="ru-RU" b="1">
              <a:solidFill>
                <a:schemeClr val="accent2"/>
              </a:solidFill>
              <a:latin typeface="Times New Roman" pitchFamily="18" charset="0"/>
            </a:endParaRPr>
          </a:p>
          <a:p>
            <a:pPr indent="450850" algn="l">
              <a:buFontTx/>
              <a:buChar char="•"/>
              <a:tabLst>
                <a:tab pos="677863" algn="l"/>
              </a:tabLst>
            </a:pPr>
            <a:r>
              <a:rPr lang="uk-UA" b="1">
                <a:solidFill>
                  <a:schemeClr val="accent2"/>
                </a:solidFill>
                <a:latin typeface="Times New Roman" pitchFamily="18" charset="0"/>
              </a:rPr>
              <a:t>  </a:t>
            </a:r>
            <a:r>
              <a:rPr lang="en-US" b="1">
                <a:solidFill>
                  <a:schemeClr val="accent2"/>
                </a:solidFill>
                <a:latin typeface="Times New Roman" pitchFamily="18" charset="0"/>
              </a:rPr>
              <a:t>information obtained when drilling research boreholes</a:t>
            </a:r>
            <a:r>
              <a:rPr lang="uk-UA" b="1">
                <a:solidFill>
                  <a:schemeClr val="accent2"/>
                </a:solidFill>
                <a:latin typeface="Times New Roman" pitchFamily="18" charset="0"/>
              </a:rPr>
              <a:t>;</a:t>
            </a:r>
            <a:endParaRPr lang="ru-RU" b="1">
              <a:solidFill>
                <a:schemeClr val="accent2"/>
              </a:solidFill>
              <a:latin typeface="Times New Roman" pitchFamily="18" charset="0"/>
            </a:endParaRPr>
          </a:p>
          <a:p>
            <a:pPr indent="450850" algn="l">
              <a:buFontTx/>
              <a:buChar char="•"/>
              <a:tabLst>
                <a:tab pos="677863" algn="l"/>
              </a:tabLst>
            </a:pPr>
            <a:r>
              <a:rPr lang="uk-UA" b="1">
                <a:solidFill>
                  <a:schemeClr val="accent2"/>
                </a:solidFill>
                <a:latin typeface="Times New Roman" pitchFamily="18" charset="0"/>
              </a:rPr>
              <a:t>  </a:t>
            </a:r>
            <a:r>
              <a:rPr lang="en-US" b="1">
                <a:solidFill>
                  <a:schemeClr val="accent2"/>
                </a:solidFill>
                <a:latin typeface="Times New Roman" pitchFamily="18" charset="0"/>
              </a:rPr>
              <a:t>results of sampled fuel-containing materials</a:t>
            </a:r>
            <a:r>
              <a:rPr lang="en-US">
                <a:latin typeface="Times New Roman" pitchFamily="18" charset="0"/>
              </a:rPr>
              <a:t> </a:t>
            </a:r>
            <a:r>
              <a:rPr lang="en-US">
                <a:solidFill>
                  <a:schemeClr val="accent2"/>
                </a:solidFill>
                <a:latin typeface="Times New Roman" pitchFamily="18" charset="0"/>
              </a:rPr>
              <a:t>(</a:t>
            </a:r>
            <a:r>
              <a:rPr lang="en-US" b="1">
                <a:solidFill>
                  <a:schemeClr val="accent2"/>
                </a:solidFill>
                <a:latin typeface="Times New Roman" pitchFamily="18" charset="0"/>
              </a:rPr>
              <a:t>FCM) analysis </a:t>
            </a:r>
            <a:r>
              <a:rPr lang="uk-UA" b="1">
                <a:solidFill>
                  <a:schemeClr val="accent2"/>
                </a:solidFill>
                <a:latin typeface="Times New Roman" pitchFamily="18" charset="0"/>
              </a:rPr>
              <a:t>;</a:t>
            </a:r>
            <a:endParaRPr lang="ru-RU" b="1">
              <a:solidFill>
                <a:schemeClr val="accent2"/>
              </a:solidFill>
              <a:latin typeface="Times New Roman" pitchFamily="18" charset="0"/>
            </a:endParaRPr>
          </a:p>
          <a:p>
            <a:pPr indent="450850" algn="l">
              <a:buFontTx/>
              <a:buChar char="•"/>
              <a:tabLst>
                <a:tab pos="677863" algn="l"/>
              </a:tabLst>
            </a:pPr>
            <a:r>
              <a:rPr lang="uk-UA" b="1">
                <a:solidFill>
                  <a:schemeClr val="accent2"/>
                </a:solidFill>
                <a:latin typeface="Times New Roman" pitchFamily="18" charset="0"/>
              </a:rPr>
              <a:t>  </a:t>
            </a:r>
            <a:r>
              <a:rPr lang="en-US" b="1">
                <a:solidFill>
                  <a:schemeClr val="accent2"/>
                </a:solidFill>
                <a:latin typeface="Times New Roman" pitchFamily="18" charset="0"/>
              </a:rPr>
              <a:t>instrumental measurement data</a:t>
            </a:r>
            <a:r>
              <a:rPr lang="uk-UA" b="1">
                <a:solidFill>
                  <a:schemeClr val="accent2"/>
                </a:solidFill>
                <a:latin typeface="Times New Roman" pitchFamily="18" charset="0"/>
              </a:rPr>
              <a:t>;</a:t>
            </a:r>
            <a:endParaRPr lang="ru-RU" b="1">
              <a:solidFill>
                <a:schemeClr val="accent2"/>
              </a:solidFill>
              <a:latin typeface="Times New Roman" pitchFamily="18" charset="0"/>
            </a:endParaRPr>
          </a:p>
          <a:p>
            <a:pPr indent="450850" algn="l">
              <a:buFontTx/>
              <a:buChar char="•"/>
              <a:tabLst>
                <a:tab pos="677863" algn="l"/>
              </a:tabLst>
            </a:pPr>
            <a:r>
              <a:rPr lang="uk-UA" b="1">
                <a:solidFill>
                  <a:schemeClr val="accent2"/>
                </a:solidFill>
                <a:latin typeface="Times New Roman" pitchFamily="18" charset="0"/>
              </a:rPr>
              <a:t>  </a:t>
            </a:r>
            <a:r>
              <a:rPr lang="en-US" b="1">
                <a:solidFill>
                  <a:schemeClr val="accent2"/>
                </a:solidFill>
                <a:latin typeface="Times New Roman" pitchFamily="18" charset="0"/>
              </a:rPr>
              <a:t>mechanisms of FCM cluster production with high </a:t>
            </a:r>
            <a:r>
              <a:rPr lang="ru-RU" b="1">
                <a:solidFill>
                  <a:schemeClr val="accent2"/>
                </a:solidFill>
                <a:latin typeface="Times New Roman" pitchFamily="18" charset="0"/>
              </a:rPr>
              <a:t>- </a:t>
            </a:r>
            <a:r>
              <a:rPr lang="en-US" b="1">
                <a:solidFill>
                  <a:schemeClr val="accent2"/>
                </a:solidFill>
                <a:latin typeface="Times New Roman" pitchFamily="18" charset="0"/>
              </a:rPr>
              <a:t>content uranium</a:t>
            </a:r>
            <a:r>
              <a:rPr lang="uk-UA" b="1">
                <a:solidFill>
                  <a:schemeClr val="accent2"/>
                </a:solidFill>
                <a:latin typeface="Times New Roman" pitchFamily="18" charset="0"/>
              </a:rPr>
              <a:t>.</a:t>
            </a:r>
            <a:endParaRPr lang="ru-RU" b="1">
              <a:solidFill>
                <a:schemeClr val="accent2"/>
              </a:solidFill>
              <a:latin typeface="Times New Roman" pitchFamily="18" charset="0"/>
            </a:endParaRPr>
          </a:p>
          <a:p>
            <a:pPr indent="450850" algn="l">
              <a:tabLst>
                <a:tab pos="677863" algn="l"/>
              </a:tabLst>
            </a:pPr>
            <a:endParaRPr lang="ru-RU" b="1">
              <a:solidFill>
                <a:srgbClr val="0033CC"/>
              </a:solidFill>
              <a:latin typeface="Times New Roman" pitchFamily="18" charset="0"/>
            </a:endParaRPr>
          </a:p>
          <a:p>
            <a:pPr indent="450850" algn="l">
              <a:tabLst>
                <a:tab pos="677863" algn="l"/>
              </a:tabLst>
            </a:pPr>
            <a:r>
              <a:rPr lang="en-US" b="1">
                <a:solidFill>
                  <a:srgbClr val="0033CC"/>
                </a:solidFill>
                <a:latin typeface="Times New Roman" pitchFamily="18" charset="0"/>
              </a:rPr>
              <a:t>Considering above data</a:t>
            </a:r>
            <a:r>
              <a:rPr lang="uk-UA" b="1">
                <a:solidFill>
                  <a:srgbClr val="0033CC"/>
                </a:solidFill>
                <a:latin typeface="Times New Roman" pitchFamily="18" charset="0"/>
              </a:rPr>
              <a:t>, </a:t>
            </a:r>
            <a:r>
              <a:rPr lang="en-US" b="1">
                <a:solidFill>
                  <a:srgbClr val="0033CC"/>
                </a:solidFill>
                <a:latin typeface="Times New Roman" pitchFamily="18" charset="0"/>
              </a:rPr>
              <a:t>as well on the basis of neutron and heat estimates</a:t>
            </a:r>
            <a:r>
              <a:rPr lang="uk-UA" b="1">
                <a:solidFill>
                  <a:srgbClr val="0033CC"/>
                </a:solidFill>
                <a:latin typeface="Times New Roman" pitchFamily="18" charset="0"/>
              </a:rPr>
              <a:t>, </a:t>
            </a:r>
            <a:r>
              <a:rPr lang="en-US" b="1">
                <a:solidFill>
                  <a:srgbClr val="0033CC"/>
                </a:solidFill>
                <a:latin typeface="Times New Roman" pitchFamily="18" charset="0"/>
              </a:rPr>
              <a:t>new instrumental measurement data and research results of physicochemical properties of newly taken samples from cluster area, will be</a:t>
            </a:r>
            <a:r>
              <a:rPr lang="uk-UA" b="1">
                <a:solidFill>
                  <a:srgbClr val="0033CC"/>
                </a:solidFill>
                <a:latin typeface="Times New Roman" pitchFamily="18" charset="0"/>
              </a:rPr>
              <a:t>:</a:t>
            </a:r>
          </a:p>
          <a:p>
            <a:pPr indent="450850" algn="l">
              <a:tabLst>
                <a:tab pos="677863" algn="l"/>
              </a:tabLst>
            </a:pPr>
            <a:endParaRPr lang="ru-RU" b="1">
              <a:solidFill>
                <a:srgbClr val="0033CC"/>
              </a:solidFill>
              <a:latin typeface="Times New Roman" pitchFamily="18" charset="0"/>
            </a:endParaRPr>
          </a:p>
          <a:p>
            <a:pPr indent="450850" algn="l">
              <a:buFontTx/>
              <a:buChar char="•"/>
              <a:tabLst>
                <a:tab pos="677863" algn="l"/>
              </a:tabLst>
            </a:pPr>
            <a:r>
              <a:rPr lang="ru-RU" b="1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b="1">
                <a:solidFill>
                  <a:srgbClr val="0033CC"/>
                </a:solidFill>
                <a:latin typeface="Times New Roman" pitchFamily="18" charset="0"/>
              </a:rPr>
              <a:t>defined</a:t>
            </a:r>
            <a:r>
              <a:rPr lang="en-US" b="1">
                <a:solidFill>
                  <a:schemeClr val="accent2"/>
                </a:solidFill>
                <a:latin typeface="Times New Roman" pitchFamily="18" charset="0"/>
              </a:rPr>
              <a:t>, structure</a:t>
            </a:r>
            <a:r>
              <a:rPr lang="uk-UA" b="1">
                <a:solidFill>
                  <a:schemeClr val="accent2"/>
                </a:solidFill>
                <a:latin typeface="Times New Roman" pitchFamily="18" charset="0"/>
              </a:rPr>
              <a:t>, </a:t>
            </a:r>
            <a:r>
              <a:rPr lang="en-US" b="1">
                <a:solidFill>
                  <a:schemeClr val="accent2"/>
                </a:solidFill>
                <a:latin typeface="Times New Roman" pitchFamily="18" charset="0"/>
              </a:rPr>
              <a:t>geometry</a:t>
            </a:r>
            <a:r>
              <a:rPr lang="uk-UA" b="1">
                <a:solidFill>
                  <a:schemeClr val="accent2"/>
                </a:solidFill>
                <a:latin typeface="Times New Roman" pitchFamily="18" charset="0"/>
              </a:rPr>
              <a:t>, </a:t>
            </a:r>
            <a:r>
              <a:rPr lang="en-US" b="1">
                <a:solidFill>
                  <a:schemeClr val="accent2"/>
                </a:solidFill>
                <a:latin typeface="Times New Roman" pitchFamily="18" charset="0"/>
              </a:rPr>
              <a:t>and FCM physicochemical properties in two critmass risk areas</a:t>
            </a:r>
            <a:r>
              <a:rPr lang="uk-UA" b="1">
                <a:solidFill>
                  <a:schemeClr val="accent2"/>
                </a:solidFill>
                <a:latin typeface="Times New Roman" pitchFamily="18" charset="0"/>
              </a:rPr>
              <a:t>, </a:t>
            </a:r>
            <a:r>
              <a:rPr lang="en-US" b="1">
                <a:solidFill>
                  <a:schemeClr val="accent2"/>
                </a:solidFill>
                <a:latin typeface="Times New Roman" pitchFamily="18" charset="0"/>
              </a:rPr>
              <a:t>in south-west quadrant of room </a:t>
            </a:r>
            <a:r>
              <a:rPr lang="uk-UA" b="1">
                <a:solidFill>
                  <a:schemeClr val="accent2"/>
                </a:solidFill>
                <a:latin typeface="Times New Roman" pitchFamily="18" charset="0"/>
              </a:rPr>
              <a:t>305/2 </a:t>
            </a:r>
            <a:r>
              <a:rPr lang="en-US" b="1">
                <a:solidFill>
                  <a:schemeClr val="accent2"/>
                </a:solidFill>
                <a:latin typeface="Times New Roman" pitchFamily="18" charset="0"/>
              </a:rPr>
              <a:t>ChNPP</a:t>
            </a:r>
            <a:r>
              <a:rPr lang="uk-UA" b="1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b="1">
                <a:solidFill>
                  <a:schemeClr val="accent2"/>
                </a:solidFill>
                <a:latin typeface="Times New Roman" pitchFamily="18" charset="0"/>
              </a:rPr>
              <a:t>Unit 4  (object </a:t>
            </a:r>
            <a:r>
              <a:rPr lang="ru-RU" b="1">
                <a:solidFill>
                  <a:schemeClr val="accent2"/>
                </a:solidFill>
                <a:latin typeface="Times New Roman" pitchFamily="18" charset="0"/>
              </a:rPr>
              <a:t>«</a:t>
            </a:r>
            <a:r>
              <a:rPr lang="en-US" b="1">
                <a:solidFill>
                  <a:schemeClr val="accent2"/>
                </a:solidFill>
                <a:latin typeface="Times New Roman" pitchFamily="18" charset="0"/>
              </a:rPr>
              <a:t>Shelter</a:t>
            </a:r>
            <a:r>
              <a:rPr lang="ru-RU" b="1">
                <a:solidFill>
                  <a:schemeClr val="accent2"/>
                </a:solidFill>
                <a:latin typeface="Times New Roman" pitchFamily="18" charset="0"/>
              </a:rPr>
              <a:t>»</a:t>
            </a:r>
            <a:r>
              <a:rPr lang="en-US" b="1">
                <a:solidFill>
                  <a:schemeClr val="accent2"/>
                </a:solidFill>
                <a:latin typeface="Times New Roman" pitchFamily="18" charset="0"/>
              </a:rPr>
              <a:t>)</a:t>
            </a:r>
            <a:r>
              <a:rPr lang="uk-UA" b="1">
                <a:solidFill>
                  <a:schemeClr val="accent2"/>
                </a:solidFill>
                <a:latin typeface="Times New Roman" pitchFamily="18" charset="0"/>
              </a:rPr>
              <a:t>;</a:t>
            </a:r>
            <a:endParaRPr lang="ru-RU" b="1">
              <a:solidFill>
                <a:schemeClr val="accent2"/>
              </a:solidFill>
              <a:latin typeface="Times New Roman" pitchFamily="18" charset="0"/>
            </a:endParaRPr>
          </a:p>
          <a:p>
            <a:pPr indent="450850" algn="l">
              <a:buFontTx/>
              <a:buChar char="•"/>
              <a:tabLst>
                <a:tab pos="677863" algn="l"/>
              </a:tabLst>
            </a:pPr>
            <a:r>
              <a:rPr lang="ru-RU" b="1">
                <a:solidFill>
                  <a:schemeClr val="accent2"/>
                </a:solidFill>
                <a:latin typeface="Times New Roman" pitchFamily="18" charset="0"/>
              </a:rPr>
              <a:t>  </a:t>
            </a:r>
            <a:r>
              <a:rPr lang="en-US" b="1">
                <a:solidFill>
                  <a:srgbClr val="0033CC"/>
                </a:solidFill>
                <a:latin typeface="Times New Roman" pitchFamily="18" charset="0"/>
              </a:rPr>
              <a:t>researched</a:t>
            </a:r>
            <a:r>
              <a:rPr lang="en-US" b="1">
                <a:solidFill>
                  <a:schemeClr val="accent2"/>
                </a:solidFill>
                <a:latin typeface="Times New Roman" pitchFamily="18" charset="0"/>
              </a:rPr>
              <a:t>, neutron physical</a:t>
            </a:r>
            <a:r>
              <a:rPr lang="uk-UA" b="1">
                <a:solidFill>
                  <a:schemeClr val="accent2"/>
                </a:solidFill>
                <a:latin typeface="Times New Roman" pitchFamily="18" charset="0"/>
              </a:rPr>
              <a:t>  </a:t>
            </a:r>
            <a:r>
              <a:rPr lang="en-US" b="1">
                <a:solidFill>
                  <a:schemeClr val="accent2"/>
                </a:solidFill>
                <a:latin typeface="Times New Roman" pitchFamily="18" charset="0"/>
              </a:rPr>
              <a:t>processes occurring in clusters under impact of external factors </a:t>
            </a:r>
            <a:r>
              <a:rPr lang="uk-UA" b="1">
                <a:solidFill>
                  <a:schemeClr val="accent2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47461" name="Text Box 5"/>
          <p:cNvSpPr txBox="1">
            <a:spLocks noChangeArrowheads="1"/>
          </p:cNvSpPr>
          <p:nvPr/>
        </p:nvSpPr>
        <p:spPr bwMode="auto">
          <a:xfrm>
            <a:off x="8388350" y="6381750"/>
            <a:ext cx="468313" cy="366713"/>
          </a:xfrm>
          <a:prstGeom prst="rect">
            <a:avLst/>
          </a:prstGeom>
          <a:solidFill>
            <a:srgbClr val="99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5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67A061-7A04-4FFB-B555-ED00489D57F2}" type="slidenum">
              <a:rPr lang="ru-RU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143364" name="Прямоугольник 7"/>
          <p:cNvSpPr>
            <a:spLocks noChangeArrowheads="1"/>
          </p:cNvSpPr>
          <p:nvPr/>
        </p:nvSpPr>
        <p:spPr bwMode="auto">
          <a:xfrm>
            <a:off x="576263" y="765175"/>
            <a:ext cx="8353425" cy="585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FF33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l"/>
            <a:r>
              <a:rPr lang="en-US" b="1">
                <a:solidFill>
                  <a:srgbClr val="0033CC"/>
                </a:solidFill>
                <a:latin typeface="Times New Roman" pitchFamily="18" charset="0"/>
              </a:rPr>
              <a:t>1.  Permission for Project #4758 work implementation is obtained from Ukraine’s Ministry of Sciences and forwarded to STCU Affiliate.</a:t>
            </a:r>
          </a:p>
          <a:p>
            <a:pPr marL="342900" indent="-342900" algn="l"/>
            <a:endParaRPr lang="en-US" b="1">
              <a:solidFill>
                <a:srgbClr val="0033CC"/>
              </a:solidFill>
              <a:latin typeface="Times New Roman" pitchFamily="18" charset="0"/>
            </a:endParaRPr>
          </a:p>
          <a:p>
            <a:pPr marL="342900" indent="-342900" algn="l"/>
            <a:r>
              <a:rPr lang="en-US" b="1">
                <a:solidFill>
                  <a:srgbClr val="0033CC"/>
                </a:solidFill>
                <a:latin typeface="Times New Roman" pitchFamily="18" charset="0"/>
              </a:rPr>
              <a:t>2.  Project Collaborator Letter from Dr. Pretsch is received and also forwarded to STCU.</a:t>
            </a:r>
          </a:p>
          <a:p>
            <a:pPr marL="342900" indent="-342900" algn="l"/>
            <a:endParaRPr lang="en-US" b="1">
              <a:solidFill>
                <a:srgbClr val="0033CC"/>
              </a:solidFill>
              <a:latin typeface="Times New Roman" pitchFamily="18" charset="0"/>
            </a:endParaRPr>
          </a:p>
          <a:p>
            <a:pPr marL="342900" indent="-342900" algn="l"/>
            <a:r>
              <a:rPr lang="en-US" b="1">
                <a:solidFill>
                  <a:srgbClr val="0033CC"/>
                </a:solidFill>
                <a:latin typeface="Times New Roman" pitchFamily="18" charset="0"/>
              </a:rPr>
              <a:t>3.  From STCU Affiliate the Project is coordinated by Viktor Stepanenko (STCU)</a:t>
            </a:r>
            <a:r>
              <a:rPr lang="ru-RU" b="1">
                <a:solidFill>
                  <a:srgbClr val="0033CC"/>
                </a:solidFill>
                <a:latin typeface="Times New Roman" pitchFamily="18" charset="0"/>
              </a:rPr>
              <a:t>.</a:t>
            </a:r>
            <a:endParaRPr lang="en-US" b="1">
              <a:solidFill>
                <a:srgbClr val="0033CC"/>
              </a:solidFill>
              <a:latin typeface="Times New Roman" pitchFamily="18" charset="0"/>
            </a:endParaRPr>
          </a:p>
          <a:p>
            <a:pPr marL="342900" indent="-342900" algn="l"/>
            <a:endParaRPr lang="en-US" b="1">
              <a:solidFill>
                <a:srgbClr val="0033CC"/>
              </a:solidFill>
              <a:latin typeface="Times New Roman" pitchFamily="18" charset="0"/>
            </a:endParaRPr>
          </a:p>
          <a:p>
            <a:pPr marL="342900" indent="-342900" algn="l"/>
            <a:r>
              <a:rPr lang="en-US" b="1">
                <a:solidFill>
                  <a:srgbClr val="0033CC"/>
                </a:solidFill>
                <a:latin typeface="Times New Roman" pitchFamily="18" charset="0"/>
              </a:rPr>
              <a:t>4. Dr. Bottomley’s Support Letter is received and forwarded to Mr. Andrew Hood, ST</a:t>
            </a:r>
            <a:r>
              <a:rPr lang="ru-RU" b="1">
                <a:solidFill>
                  <a:srgbClr val="0033CC"/>
                </a:solidFill>
                <a:latin typeface="Times New Roman" pitchFamily="18" charset="0"/>
              </a:rPr>
              <a:t>С</a:t>
            </a:r>
            <a:r>
              <a:rPr lang="en-US" b="1">
                <a:solidFill>
                  <a:srgbClr val="0033CC"/>
                </a:solidFill>
                <a:latin typeface="Times New Roman" pitchFamily="18" charset="0"/>
              </a:rPr>
              <a:t>U Executive Director address.</a:t>
            </a:r>
            <a:endParaRPr lang="ru-RU" b="1">
              <a:solidFill>
                <a:srgbClr val="0033CC"/>
              </a:solidFill>
              <a:latin typeface="Times New Roman" pitchFamily="18" charset="0"/>
            </a:endParaRPr>
          </a:p>
          <a:p>
            <a:pPr marL="342900" indent="-342900" algn="l"/>
            <a:endParaRPr lang="ru-RU" b="1">
              <a:solidFill>
                <a:srgbClr val="0033CC"/>
              </a:solidFill>
              <a:latin typeface="Times New Roman" pitchFamily="18" charset="0"/>
            </a:endParaRPr>
          </a:p>
          <a:p>
            <a:pPr marL="342900" indent="-342900" algn="l"/>
            <a:r>
              <a:rPr lang="ru-RU" b="1">
                <a:solidFill>
                  <a:srgbClr val="0033CC"/>
                </a:solidFill>
                <a:latin typeface="Times New Roman" pitchFamily="18" charset="0"/>
              </a:rPr>
              <a:t>5.  </a:t>
            </a:r>
            <a:r>
              <a:rPr lang="en-US" b="1">
                <a:solidFill>
                  <a:srgbClr val="0033CC"/>
                </a:solidFill>
                <a:latin typeface="Times New Roman" pitchFamily="18" charset="0"/>
              </a:rPr>
              <a:t>Support</a:t>
            </a:r>
            <a:r>
              <a:rPr lang="en-US" b="1">
                <a:solidFill>
                  <a:srgbClr val="0033CC"/>
                </a:solidFill>
              </a:rPr>
              <a:t> </a:t>
            </a:r>
            <a:r>
              <a:rPr lang="en-US" b="1">
                <a:solidFill>
                  <a:srgbClr val="0033CC"/>
                </a:solidFill>
                <a:latin typeface="Times New Roman" pitchFamily="18" charset="0"/>
              </a:rPr>
              <a:t>Letter</a:t>
            </a:r>
            <a:r>
              <a:rPr lang="en-US" b="1">
                <a:solidFill>
                  <a:srgbClr val="0033CC"/>
                </a:solidFill>
              </a:rPr>
              <a:t> </a:t>
            </a:r>
            <a:r>
              <a:rPr lang="en-US" b="1">
                <a:solidFill>
                  <a:srgbClr val="0033CC"/>
                </a:solidFill>
                <a:latin typeface="Times New Roman" pitchFamily="18" charset="0"/>
              </a:rPr>
              <a:t>is</a:t>
            </a:r>
            <a:r>
              <a:rPr lang="en-US" b="1">
                <a:solidFill>
                  <a:srgbClr val="0033CC"/>
                </a:solidFill>
              </a:rPr>
              <a:t> </a:t>
            </a:r>
            <a:r>
              <a:rPr lang="en-US" b="1">
                <a:solidFill>
                  <a:srgbClr val="0033CC"/>
                </a:solidFill>
                <a:latin typeface="Times New Roman" pitchFamily="18" charset="0"/>
              </a:rPr>
              <a:t>received</a:t>
            </a:r>
            <a:r>
              <a:rPr lang="ru-RU" b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b="1">
                <a:solidFill>
                  <a:srgbClr val="0033CC"/>
                </a:solidFill>
                <a:latin typeface="Times New Roman" pitchFamily="18" charset="0"/>
              </a:rPr>
              <a:t>from </a:t>
            </a:r>
            <a:r>
              <a:rPr lang="en-GB" b="1">
                <a:solidFill>
                  <a:srgbClr val="0033CC"/>
                </a:solidFill>
                <a:latin typeface="Times New Roman" pitchFamily="18" charset="0"/>
              </a:rPr>
              <a:t>Dr. M. Labatut - Safety Program Manager</a:t>
            </a:r>
            <a:r>
              <a:rPr lang="ru-RU" b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GB" b="1">
                <a:solidFill>
                  <a:srgbClr val="0033CC"/>
                </a:solidFill>
                <a:latin typeface="Times New Roman" pitchFamily="18" charset="0"/>
              </a:rPr>
              <a:t>CEA Cederech, DEN/ DTN/STRI, France</a:t>
            </a:r>
            <a:r>
              <a:rPr lang="ru-RU" b="1">
                <a:solidFill>
                  <a:srgbClr val="0033CC"/>
                </a:solidFill>
                <a:latin typeface="Times New Roman" pitchFamily="18" charset="0"/>
              </a:rPr>
              <a:t>.</a:t>
            </a:r>
          </a:p>
          <a:p>
            <a:pPr marL="342900" indent="-342900" algn="l"/>
            <a:endParaRPr lang="ru-RU" b="1">
              <a:solidFill>
                <a:srgbClr val="0033CC"/>
              </a:solidFill>
              <a:latin typeface="Times New Roman" pitchFamily="18" charset="0"/>
            </a:endParaRPr>
          </a:p>
          <a:p>
            <a:pPr marL="342900" indent="-342900" algn="l"/>
            <a:r>
              <a:rPr lang="ru-RU" b="1">
                <a:solidFill>
                  <a:srgbClr val="0033CC"/>
                </a:solidFill>
                <a:latin typeface="Times New Roman" pitchFamily="18" charset="0"/>
              </a:rPr>
              <a:t>6. </a:t>
            </a:r>
            <a:r>
              <a:rPr lang="en-US" b="1">
                <a:solidFill>
                  <a:srgbClr val="0033CC"/>
                </a:solidFill>
                <a:latin typeface="Times New Roman" pitchFamily="18" charset="0"/>
              </a:rPr>
              <a:t>The proposal is ready to sent to party reviewers by STCU (March 2009).</a:t>
            </a:r>
            <a:endParaRPr lang="ru-RU" b="1">
              <a:solidFill>
                <a:srgbClr val="0033CC"/>
              </a:solidFill>
              <a:latin typeface="Times New Roman" pitchFamily="18" charset="0"/>
            </a:endParaRPr>
          </a:p>
          <a:p>
            <a:pPr marL="342900" indent="-342900" algn="l"/>
            <a:endParaRPr lang="ru-RU" b="1">
              <a:solidFill>
                <a:srgbClr val="0033CC"/>
              </a:solidFill>
              <a:latin typeface="Times New Roman" pitchFamily="18" charset="0"/>
            </a:endParaRPr>
          </a:p>
          <a:p>
            <a:pPr marL="342900" indent="-342900" algn="l"/>
            <a:r>
              <a:rPr lang="ru-RU" b="1">
                <a:solidFill>
                  <a:srgbClr val="0033CC"/>
                </a:solidFill>
                <a:latin typeface="Times New Roman" pitchFamily="18" charset="0"/>
              </a:rPr>
              <a:t>7.  </a:t>
            </a:r>
            <a:r>
              <a:rPr lang="en-US" b="1">
                <a:solidFill>
                  <a:srgbClr val="0033CC"/>
                </a:solidFill>
                <a:latin typeface="Times New Roman" pitchFamily="18" charset="0"/>
              </a:rPr>
              <a:t>For today, Project funding was not yet initiated</a:t>
            </a:r>
            <a:r>
              <a:rPr lang="ru-RU" b="1">
                <a:solidFill>
                  <a:srgbClr val="0033CC"/>
                </a:solidFill>
                <a:latin typeface="Times New Roman" pitchFamily="18" charset="0"/>
              </a:rPr>
              <a:t>. </a:t>
            </a:r>
            <a:r>
              <a:rPr lang="en-US" b="1">
                <a:solidFill>
                  <a:srgbClr val="0033CC"/>
                </a:solidFill>
                <a:latin typeface="Times New Roman" pitchFamily="18" charset="0"/>
              </a:rPr>
              <a:t>But in spite of this fact the works being planned in Project</a:t>
            </a:r>
            <a:r>
              <a:rPr lang="ru-RU" b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b="1">
                <a:solidFill>
                  <a:srgbClr val="0033CC"/>
                </a:solidFill>
                <a:latin typeface="Times New Roman" pitchFamily="18" charset="0"/>
              </a:rPr>
              <a:t>were performed by us in </a:t>
            </a:r>
            <a:r>
              <a:rPr lang="ru-RU" b="1">
                <a:solidFill>
                  <a:srgbClr val="0033CC"/>
                </a:solidFill>
                <a:latin typeface="Times New Roman" pitchFamily="18" charset="0"/>
              </a:rPr>
              <a:t>2008 </a:t>
            </a:r>
            <a:r>
              <a:rPr lang="en-US" b="1">
                <a:solidFill>
                  <a:srgbClr val="0033CC"/>
                </a:solidFill>
                <a:latin typeface="Times New Roman" pitchFamily="18" charset="0"/>
              </a:rPr>
              <a:t>year and they are in progress in</a:t>
            </a:r>
            <a:r>
              <a:rPr lang="ru-RU" b="1">
                <a:solidFill>
                  <a:srgbClr val="0033CC"/>
                </a:solidFill>
                <a:latin typeface="Times New Roman" pitchFamily="18" charset="0"/>
              </a:rPr>
              <a:t> 2009</a:t>
            </a:r>
            <a:r>
              <a:rPr lang="en-US" b="1">
                <a:solidFill>
                  <a:srgbClr val="0033CC"/>
                </a:solidFill>
                <a:latin typeface="Times New Roman" pitchFamily="18" charset="0"/>
              </a:rPr>
              <a:t> year</a:t>
            </a:r>
            <a:r>
              <a:rPr lang="ru-RU" b="1">
                <a:solidFill>
                  <a:srgbClr val="0033CC"/>
                </a:solidFill>
                <a:latin typeface="Times New Roman" pitchFamily="18" charset="0"/>
              </a:rPr>
              <a:t>. </a:t>
            </a:r>
            <a:endParaRPr lang="en-GB" b="1">
              <a:solidFill>
                <a:srgbClr val="0033CC"/>
              </a:solidFill>
              <a:latin typeface="Times New Roman" pitchFamily="18" charset="0"/>
            </a:endParaRPr>
          </a:p>
          <a:p>
            <a:pPr marL="342900" indent="-342900" algn="l"/>
            <a:endParaRPr lang="ru-RU" b="1">
              <a:solidFill>
                <a:srgbClr val="0033CC"/>
              </a:solidFill>
              <a:latin typeface="Times New Roman" pitchFamily="18" charset="0"/>
            </a:endParaRPr>
          </a:p>
          <a:p>
            <a:pPr marL="342900" indent="-342900" algn="l"/>
            <a:endParaRPr lang="ru-RU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143365" name="Rectangle 5"/>
          <p:cNvSpPr>
            <a:spLocks noChangeArrowheads="1"/>
          </p:cNvSpPr>
          <p:nvPr/>
        </p:nvSpPr>
        <p:spPr bwMode="auto">
          <a:xfrm>
            <a:off x="1908175" y="188913"/>
            <a:ext cx="5292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400" b="1">
                <a:solidFill>
                  <a:srgbClr val="0033CC"/>
                </a:solidFill>
                <a:latin typeface="Times New Roman" pitchFamily="18" charset="0"/>
              </a:rPr>
              <a:t>Status of the project</a:t>
            </a:r>
            <a:r>
              <a:rPr lang="ru-RU" sz="2400" b="1">
                <a:solidFill>
                  <a:srgbClr val="0033CC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43366" name="Text Box 6"/>
          <p:cNvSpPr txBox="1">
            <a:spLocks noChangeArrowheads="1"/>
          </p:cNvSpPr>
          <p:nvPr/>
        </p:nvSpPr>
        <p:spPr bwMode="auto">
          <a:xfrm>
            <a:off x="8388350" y="6381750"/>
            <a:ext cx="468313" cy="366713"/>
          </a:xfrm>
          <a:prstGeom prst="rect">
            <a:avLst/>
          </a:prstGeom>
          <a:solidFill>
            <a:srgbClr val="99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6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62C784-B27F-4CA8-8F4B-3EC596B704C3}" type="slidenum">
              <a:rPr lang="ru-RU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144388" name="Rectangle 4"/>
          <p:cNvSpPr>
            <a:spLocks noChangeArrowheads="1"/>
          </p:cNvSpPr>
          <p:nvPr/>
        </p:nvSpPr>
        <p:spPr bwMode="auto">
          <a:xfrm>
            <a:off x="1079500" y="2097088"/>
            <a:ext cx="759618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800" b="1">
                <a:solidFill>
                  <a:schemeClr val="accent2"/>
                </a:solidFill>
                <a:latin typeface="Times New Roman" pitchFamily="18" charset="0"/>
              </a:rPr>
              <a:t>2. </a:t>
            </a:r>
            <a:r>
              <a:rPr lang="en-US" sz="2800" b="1">
                <a:solidFill>
                  <a:schemeClr val="accent2"/>
                </a:solidFill>
                <a:latin typeface="Times New Roman" pitchFamily="18" charset="0"/>
              </a:rPr>
              <a:t>Main work results over September</a:t>
            </a:r>
            <a:r>
              <a:rPr lang="ru-RU" sz="2800" b="1">
                <a:solidFill>
                  <a:schemeClr val="accent2"/>
                </a:solidFill>
                <a:latin typeface="Times New Roman" pitchFamily="18" charset="0"/>
              </a:rPr>
              <a:t> 2008 - </a:t>
            </a:r>
            <a:r>
              <a:rPr lang="en-US" sz="2800" b="1">
                <a:solidFill>
                  <a:schemeClr val="accent2"/>
                </a:solidFill>
                <a:latin typeface="Times New Roman" pitchFamily="18" charset="0"/>
              </a:rPr>
              <a:t>February</a:t>
            </a:r>
            <a:r>
              <a:rPr lang="ru-RU" sz="2800" b="1">
                <a:solidFill>
                  <a:schemeClr val="accent2"/>
                </a:solidFill>
                <a:latin typeface="Times New Roman" pitchFamily="18" charset="0"/>
              </a:rPr>
              <a:t> 2009.</a:t>
            </a:r>
          </a:p>
        </p:txBody>
      </p:sp>
      <p:sp>
        <p:nvSpPr>
          <p:cNvPr id="144389" name="Text Box 5"/>
          <p:cNvSpPr txBox="1">
            <a:spLocks noChangeArrowheads="1"/>
          </p:cNvSpPr>
          <p:nvPr/>
        </p:nvSpPr>
        <p:spPr bwMode="auto">
          <a:xfrm>
            <a:off x="8388350" y="6381750"/>
            <a:ext cx="468313" cy="366713"/>
          </a:xfrm>
          <a:prstGeom prst="rect">
            <a:avLst/>
          </a:prstGeom>
          <a:solidFill>
            <a:srgbClr val="99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7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B8E5FB-AF68-428C-939D-66717265D2C8}" type="slidenum">
              <a:rPr lang="ru-RU"/>
              <a:pPr>
                <a:defRPr/>
              </a:pPr>
              <a:t>8</a:t>
            </a:fld>
            <a:endParaRPr lang="ru-RU" dirty="0"/>
          </a:p>
        </p:txBody>
      </p:sp>
      <p:pic>
        <p:nvPicPr>
          <p:cNvPr id="47137" name="Picture 33" descr="Unit-4_Re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5040313" cy="391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24" name="Прямоугольник 7"/>
          <p:cNvSpPr>
            <a:spLocks noChangeArrowheads="1"/>
          </p:cNvSpPr>
          <p:nvPr/>
        </p:nvSpPr>
        <p:spPr bwMode="auto">
          <a:xfrm>
            <a:off x="611188" y="152400"/>
            <a:ext cx="8532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e-DE" sz="16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29" name="Oval 25"/>
          <p:cNvSpPr>
            <a:spLocks noChangeArrowheads="1"/>
          </p:cNvSpPr>
          <p:nvPr/>
        </p:nvSpPr>
        <p:spPr bwMode="auto">
          <a:xfrm>
            <a:off x="1692275" y="2744788"/>
            <a:ext cx="755650" cy="43180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131" name="Oval 27"/>
          <p:cNvSpPr>
            <a:spLocks noChangeArrowheads="1"/>
          </p:cNvSpPr>
          <p:nvPr/>
        </p:nvSpPr>
        <p:spPr bwMode="auto">
          <a:xfrm>
            <a:off x="2916238" y="2852738"/>
            <a:ext cx="468312" cy="32385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133" name="Line 29"/>
          <p:cNvSpPr>
            <a:spLocks noChangeShapeType="1"/>
          </p:cNvSpPr>
          <p:nvPr/>
        </p:nvSpPr>
        <p:spPr bwMode="auto">
          <a:xfrm flipV="1">
            <a:off x="1403350" y="3105150"/>
            <a:ext cx="647700" cy="18367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135" name="Line 31"/>
          <p:cNvSpPr>
            <a:spLocks noChangeShapeType="1"/>
          </p:cNvSpPr>
          <p:nvPr/>
        </p:nvSpPr>
        <p:spPr bwMode="auto">
          <a:xfrm flipH="1" flipV="1">
            <a:off x="3132138" y="3068638"/>
            <a:ext cx="1044575" cy="18732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136" name="Прямоугольник 7"/>
          <p:cNvSpPr>
            <a:spLocks noChangeArrowheads="1"/>
          </p:cNvSpPr>
          <p:nvPr/>
        </p:nvSpPr>
        <p:spPr bwMode="auto">
          <a:xfrm>
            <a:off x="5146675" y="333375"/>
            <a:ext cx="3781425" cy="2052638"/>
          </a:xfrm>
          <a:prstGeom prst="rect">
            <a:avLst/>
          </a:prstGeom>
          <a:solidFill>
            <a:srgbClr val="F5DBEA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Based on </a:t>
            </a:r>
            <a:r>
              <a:rPr lang="en-GB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last researches </a:t>
            </a:r>
            <a:r>
              <a:rPr lang="en-GB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data on borehole core</a:t>
            </a:r>
            <a:r>
              <a:rPr lang="en-GB" b="1">
                <a:solidFill>
                  <a:srgbClr val="0033CC"/>
                </a:solidFill>
                <a:latin typeface="Arial"/>
                <a:cs typeface="Times New Roman" pitchFamily="18" charset="0"/>
              </a:rPr>
              <a:t>’</a:t>
            </a:r>
            <a:r>
              <a:rPr lang="en-US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 activities</a:t>
            </a:r>
            <a:r>
              <a:rPr lang="en-GB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temperature and neutron fields</a:t>
            </a:r>
            <a:r>
              <a:rPr lang="en-GB" b="1">
                <a:solidFill>
                  <a:srgbClr val="0033CC"/>
                </a:solidFill>
                <a:latin typeface="Arial"/>
                <a:cs typeface="Times New Roman" pitchFamily="18" charset="0"/>
              </a:rPr>
              <a:t>’</a:t>
            </a:r>
            <a:r>
              <a:rPr lang="en-GB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dynamics</a:t>
            </a:r>
            <a:r>
              <a:rPr lang="en-GB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it was stated that ChNPP accident in the year of </a:t>
            </a:r>
            <a:r>
              <a:rPr lang="en-GB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1986 had provoked a melting in foundation plate of reactor vault.</a:t>
            </a:r>
            <a:r>
              <a:rPr lang="ru-RU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7134" name="Text Box 30"/>
          <p:cNvSpPr txBox="1">
            <a:spLocks noChangeArrowheads="1"/>
          </p:cNvSpPr>
          <p:nvPr/>
        </p:nvSpPr>
        <p:spPr bwMode="auto">
          <a:xfrm>
            <a:off x="3167063" y="4941888"/>
            <a:ext cx="2124075" cy="679450"/>
          </a:xfrm>
          <a:prstGeom prst="rect">
            <a:avLst/>
          </a:prstGeom>
          <a:solidFill>
            <a:srgbClr val="F5DBEA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Fusion penetration area No 2</a:t>
            </a:r>
            <a:endParaRPr lang="ru-RU" b="1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32" name="Text Box 28"/>
          <p:cNvSpPr txBox="1">
            <a:spLocks noChangeArrowheads="1"/>
          </p:cNvSpPr>
          <p:nvPr/>
        </p:nvSpPr>
        <p:spPr bwMode="auto">
          <a:xfrm>
            <a:off x="287338" y="4941888"/>
            <a:ext cx="2305050" cy="679450"/>
          </a:xfrm>
          <a:prstGeom prst="rect">
            <a:avLst/>
          </a:prstGeom>
          <a:solidFill>
            <a:srgbClr val="F5DBEA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Fusion penetration area No 1</a:t>
            </a:r>
            <a:endParaRPr lang="ru-RU" b="1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39" name="Line 35"/>
          <p:cNvSpPr>
            <a:spLocks noChangeShapeType="1"/>
          </p:cNvSpPr>
          <p:nvPr/>
        </p:nvSpPr>
        <p:spPr bwMode="auto">
          <a:xfrm flipH="1" flipV="1">
            <a:off x="4356100" y="2997200"/>
            <a:ext cx="1152525" cy="19081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138" name="Text Box 34"/>
          <p:cNvSpPr txBox="1">
            <a:spLocks noChangeArrowheads="1"/>
          </p:cNvSpPr>
          <p:nvPr/>
        </p:nvSpPr>
        <p:spPr bwMode="auto">
          <a:xfrm>
            <a:off x="5508625" y="4905375"/>
            <a:ext cx="3024188" cy="679450"/>
          </a:xfrm>
          <a:prstGeom prst="rect">
            <a:avLst/>
          </a:prstGeom>
          <a:solidFill>
            <a:srgbClr val="F5DBEA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Reactor vault</a:t>
            </a:r>
            <a:r>
              <a:rPr lang="en-GB" b="1">
                <a:solidFill>
                  <a:srgbClr val="0033CC"/>
                </a:solidFill>
                <a:latin typeface="Arial"/>
                <a:cs typeface="Times New Roman" pitchFamily="18" charset="0"/>
              </a:rPr>
              <a:t>’</a:t>
            </a:r>
            <a:r>
              <a:rPr lang="en-GB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 foundation plate </a:t>
            </a:r>
            <a:r>
              <a:rPr lang="en-GB" b="1">
                <a:solidFill>
                  <a:srgbClr val="0033CC"/>
                </a:solidFill>
                <a:latin typeface="Arial"/>
                <a:cs typeface="Times New Roman" pitchFamily="18" charset="0"/>
              </a:rPr>
              <a:t>–</a:t>
            </a:r>
            <a:r>
              <a:rPr lang="en-GB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ru-RU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ru-RU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24 (</a:t>
            </a:r>
            <a:r>
              <a:rPr lang="en-US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GB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b="1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40" name="Rectangle 36"/>
          <p:cNvSpPr>
            <a:spLocks noChangeArrowheads="1"/>
          </p:cNvSpPr>
          <p:nvPr/>
        </p:nvSpPr>
        <p:spPr bwMode="auto">
          <a:xfrm>
            <a:off x="5165725" y="2600325"/>
            <a:ext cx="3762375" cy="1228725"/>
          </a:xfrm>
          <a:prstGeom prst="rect">
            <a:avLst/>
          </a:prstGeom>
          <a:solidFill>
            <a:srgbClr val="F5DBEA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As a result</a:t>
            </a:r>
            <a:r>
              <a:rPr lang="en-GB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two fusion penetration areas </a:t>
            </a:r>
            <a:r>
              <a:rPr lang="en-GB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had </a:t>
            </a:r>
            <a:r>
              <a:rPr lang="en-US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produced, which contain </a:t>
            </a:r>
            <a:r>
              <a:rPr lang="en-GB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FCM with fuel concentration making 40% (</a:t>
            </a:r>
            <a:r>
              <a:rPr lang="en-US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on mass</a:t>
            </a:r>
            <a:r>
              <a:rPr lang="en-GB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and more</a:t>
            </a:r>
            <a:r>
              <a:rPr lang="en-GB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41" name="Text Box 37"/>
          <p:cNvSpPr txBox="1">
            <a:spLocks noChangeArrowheads="1"/>
          </p:cNvSpPr>
          <p:nvPr/>
        </p:nvSpPr>
        <p:spPr bwMode="auto">
          <a:xfrm>
            <a:off x="8388350" y="6381750"/>
            <a:ext cx="468313" cy="366713"/>
          </a:xfrm>
          <a:prstGeom prst="rect">
            <a:avLst/>
          </a:prstGeom>
          <a:solidFill>
            <a:srgbClr val="99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8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4C0721-A699-4A78-8BC5-331D1A2C8866}" type="slidenum">
              <a:rPr lang="ru-RU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5111750" y="4545013"/>
            <a:ext cx="4032250" cy="1654175"/>
          </a:xfrm>
          <a:prstGeom prst="rect">
            <a:avLst/>
          </a:prstGeom>
          <a:solidFill>
            <a:srgbClr val="F5DBEA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sz="2000" b="1">
                <a:solidFill>
                  <a:srgbClr val="0033CC"/>
                </a:solidFill>
                <a:latin typeface="Times New Roman" pitchFamily="18" charset="0"/>
              </a:rPr>
              <a:t>Currently</a:t>
            </a:r>
            <a:r>
              <a:rPr lang="en-GB" altLang="ja-JP" sz="2000" b="1">
                <a:solidFill>
                  <a:srgbClr val="0033CC"/>
                </a:solidFill>
                <a:latin typeface="Times New Roman" pitchFamily="18" charset="0"/>
              </a:rPr>
              <a:t>, fusion penetration </a:t>
            </a:r>
            <a:r>
              <a:rPr lang="en-US" altLang="ja-JP" sz="2000" b="1">
                <a:solidFill>
                  <a:srgbClr val="0033CC"/>
                </a:solidFill>
                <a:latin typeface="Times New Roman" pitchFamily="18" charset="0"/>
              </a:rPr>
              <a:t>areas are covered with post-accident </a:t>
            </a:r>
            <a:r>
              <a:rPr lang="en-GB" altLang="ja-JP" sz="2000" b="1">
                <a:solidFill>
                  <a:srgbClr val="0033CC"/>
                </a:solidFill>
                <a:latin typeface="Times New Roman" pitchFamily="18" charset="0"/>
              </a:rPr>
              <a:t>concrete (</a:t>
            </a:r>
            <a:r>
              <a:rPr lang="ru-RU" sz="2000" b="1">
                <a:solidFill>
                  <a:srgbClr val="0033CC"/>
                </a:solidFill>
                <a:latin typeface="Times New Roman" pitchFamily="18" charset="0"/>
                <a:ea typeface="ＭＳ Ｐゴシック" charset="-128"/>
              </a:rPr>
              <a:t>«</a:t>
            </a:r>
            <a:r>
              <a:rPr lang="en-US" sz="2000" b="1">
                <a:solidFill>
                  <a:srgbClr val="0033CC"/>
                </a:solidFill>
                <a:latin typeface="Times New Roman" pitchFamily="18" charset="0"/>
                <a:ea typeface="ＭＳ Ｐゴシック" charset="-128"/>
              </a:rPr>
              <a:t>new</a:t>
            </a:r>
            <a:r>
              <a:rPr lang="ru-RU" sz="2000" b="1">
                <a:solidFill>
                  <a:srgbClr val="0033CC"/>
                </a:solidFill>
                <a:latin typeface="Times New Roman" pitchFamily="18" charset="0"/>
                <a:ea typeface="ＭＳ Ｐゴシック" charset="-128"/>
              </a:rPr>
              <a:t>»</a:t>
            </a:r>
            <a:r>
              <a:rPr lang="en-US" sz="2000" b="1">
                <a:solidFill>
                  <a:srgbClr val="0033CC"/>
                </a:solidFill>
                <a:latin typeface="Times New Roman" pitchFamily="18" charset="0"/>
                <a:ea typeface="ＭＳ Ｐゴシック" charset="-128"/>
              </a:rPr>
              <a:t> concrete)</a:t>
            </a:r>
            <a:r>
              <a:rPr lang="en-GB" altLang="ja-JP"/>
              <a:t> </a:t>
            </a:r>
            <a:r>
              <a:rPr lang="en-US" altLang="ja-JP" sz="2000" b="1">
                <a:solidFill>
                  <a:srgbClr val="0033CC"/>
                </a:solidFill>
                <a:latin typeface="Times New Roman" pitchFamily="18" charset="0"/>
              </a:rPr>
              <a:t>and produce so called </a:t>
            </a:r>
            <a:r>
              <a:rPr lang="en-GB" altLang="ja-JP" sz="2000" b="1">
                <a:solidFill>
                  <a:srgbClr val="0033CC"/>
                </a:solidFill>
                <a:latin typeface="Times New Roman" pitchFamily="18" charset="0"/>
              </a:rPr>
              <a:t>«</a:t>
            </a:r>
            <a:r>
              <a:rPr lang="en-US" altLang="ja-JP" sz="2000" b="1">
                <a:solidFill>
                  <a:srgbClr val="0033CC"/>
                </a:solidFill>
                <a:latin typeface="Times New Roman" pitchFamily="18" charset="0"/>
              </a:rPr>
              <a:t>hidden</a:t>
            </a:r>
            <a:r>
              <a:rPr lang="en-GB" altLang="ja-JP" sz="2000" b="1">
                <a:solidFill>
                  <a:srgbClr val="0033CC"/>
                </a:solidFill>
                <a:latin typeface="Times New Roman" pitchFamily="18" charset="0"/>
              </a:rPr>
              <a:t>» FCM clusters. </a:t>
            </a:r>
            <a:endParaRPr lang="ru-RU" sz="2000" b="1">
              <a:solidFill>
                <a:srgbClr val="0033CC"/>
              </a:solidFill>
              <a:latin typeface="Times New Roman" pitchFamily="18" charset="0"/>
              <a:ea typeface="ＭＳ Ｐゴシック" charset="-128"/>
            </a:endParaRPr>
          </a:p>
        </p:txBody>
      </p:sp>
      <p:grpSp>
        <p:nvGrpSpPr>
          <p:cNvPr id="83976" name="Group 8"/>
          <p:cNvGrpSpPr>
            <a:grpSpLocks/>
          </p:cNvGrpSpPr>
          <p:nvPr/>
        </p:nvGrpSpPr>
        <p:grpSpPr bwMode="auto">
          <a:xfrm>
            <a:off x="287338" y="188913"/>
            <a:ext cx="5868987" cy="3933825"/>
            <a:chOff x="567" y="935"/>
            <a:chExt cx="4672" cy="3347"/>
          </a:xfrm>
        </p:grpSpPr>
        <p:pic>
          <p:nvPicPr>
            <p:cNvPr id="83977" name="Picture 9" descr="305_concret-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935"/>
              <a:ext cx="4672" cy="3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4" name="Freeform 10"/>
            <p:cNvSpPr>
              <a:spLocks/>
            </p:cNvSpPr>
            <p:nvPr/>
          </p:nvSpPr>
          <p:spPr bwMode="auto">
            <a:xfrm>
              <a:off x="1883" y="3295"/>
              <a:ext cx="3356" cy="952"/>
            </a:xfrm>
            <a:custGeom>
              <a:avLst/>
              <a:gdLst/>
              <a:ahLst/>
              <a:cxnLst>
                <a:cxn ang="0">
                  <a:pos x="45" y="953"/>
                </a:cxn>
                <a:cxn ang="0">
                  <a:pos x="0" y="771"/>
                </a:cxn>
                <a:cxn ang="0">
                  <a:pos x="45" y="544"/>
                </a:cxn>
                <a:cxn ang="0">
                  <a:pos x="227" y="408"/>
                </a:cxn>
                <a:cxn ang="0">
                  <a:pos x="544" y="272"/>
                </a:cxn>
                <a:cxn ang="0">
                  <a:pos x="1043" y="91"/>
                </a:cxn>
                <a:cxn ang="0">
                  <a:pos x="1588" y="0"/>
                </a:cxn>
                <a:cxn ang="0">
                  <a:pos x="2177" y="0"/>
                </a:cxn>
                <a:cxn ang="0">
                  <a:pos x="2722" y="0"/>
                </a:cxn>
                <a:cxn ang="0">
                  <a:pos x="2948" y="45"/>
                </a:cxn>
                <a:cxn ang="0">
                  <a:pos x="3357" y="136"/>
                </a:cxn>
              </a:cxnLst>
              <a:rect l="0" t="0" r="r" b="b"/>
              <a:pathLst>
                <a:path w="3357" h="953">
                  <a:moveTo>
                    <a:pt x="45" y="953"/>
                  </a:moveTo>
                  <a:lnTo>
                    <a:pt x="0" y="771"/>
                  </a:lnTo>
                  <a:lnTo>
                    <a:pt x="45" y="544"/>
                  </a:lnTo>
                  <a:lnTo>
                    <a:pt x="227" y="408"/>
                  </a:lnTo>
                  <a:lnTo>
                    <a:pt x="544" y="272"/>
                  </a:lnTo>
                  <a:lnTo>
                    <a:pt x="1043" y="91"/>
                  </a:lnTo>
                  <a:lnTo>
                    <a:pt x="1588" y="0"/>
                  </a:lnTo>
                  <a:lnTo>
                    <a:pt x="2177" y="0"/>
                  </a:lnTo>
                  <a:lnTo>
                    <a:pt x="2722" y="0"/>
                  </a:lnTo>
                  <a:lnTo>
                    <a:pt x="2948" y="45"/>
                  </a:lnTo>
                  <a:lnTo>
                    <a:pt x="3357" y="136"/>
                  </a:lnTo>
                </a:path>
              </a:pathLst>
            </a:custGeom>
            <a:noFill/>
            <a:ln w="2540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l">
                <a:defRPr/>
              </a:pP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</p:grp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323850" y="4508500"/>
            <a:ext cx="4464050" cy="1654175"/>
          </a:xfrm>
          <a:prstGeom prst="rect">
            <a:avLst/>
          </a:prstGeom>
          <a:solidFill>
            <a:srgbClr val="F5DBEA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2000" b="1">
                <a:solidFill>
                  <a:srgbClr val="0033CC"/>
                </a:solidFill>
                <a:latin typeface="Times New Roman" pitchFamily="18" charset="0"/>
              </a:rPr>
              <a:t>Direct access to </a:t>
            </a:r>
            <a:r>
              <a:rPr lang="en-GB" sz="2000" b="1">
                <a:solidFill>
                  <a:srgbClr val="0033CC"/>
                </a:solidFill>
                <a:latin typeface="Times New Roman" pitchFamily="18" charset="0"/>
              </a:rPr>
              <a:t>clusters is impossible.</a:t>
            </a:r>
          </a:p>
          <a:p>
            <a:pPr algn="l"/>
            <a:r>
              <a:rPr lang="en-GB" sz="2000" b="1">
                <a:solidFill>
                  <a:srgbClr val="0033CC"/>
                </a:solidFill>
                <a:latin typeface="Times New Roman" pitchFamily="18" charset="0"/>
              </a:rPr>
              <a:t>Data </a:t>
            </a:r>
            <a:r>
              <a:rPr lang="en-US" sz="2000" b="1">
                <a:solidFill>
                  <a:srgbClr val="0033CC"/>
                </a:solidFill>
                <a:latin typeface="Times New Roman" pitchFamily="18" charset="0"/>
              </a:rPr>
              <a:t>on </a:t>
            </a:r>
            <a:r>
              <a:rPr lang="en-GB" sz="2000" b="1">
                <a:solidFill>
                  <a:srgbClr val="0033CC"/>
                </a:solidFill>
                <a:latin typeface="Times New Roman" pitchFamily="18" charset="0"/>
              </a:rPr>
              <a:t>temperature, neutron flux</a:t>
            </a:r>
            <a:r>
              <a:rPr lang="en-US" sz="2000" b="1">
                <a:solidFill>
                  <a:srgbClr val="0033CC"/>
                </a:solidFill>
                <a:latin typeface="Times New Roman" pitchFamily="18" charset="0"/>
              </a:rPr>
              <a:t>es</a:t>
            </a:r>
            <a:r>
              <a:rPr lang="en-GB" sz="2000" b="1">
                <a:solidFill>
                  <a:srgbClr val="0033CC"/>
                </a:solidFill>
                <a:latin typeface="Times New Roman" pitchFamily="18" charset="0"/>
              </a:rPr>
              <a:t>, </a:t>
            </a:r>
            <a:r>
              <a:rPr lang="en-US" sz="2000" b="1">
                <a:solidFill>
                  <a:srgbClr val="0033CC"/>
                </a:solidFill>
                <a:latin typeface="Times New Roman" pitchFamily="18" charset="0"/>
              </a:rPr>
              <a:t>as well as samples can be solely obtained from </a:t>
            </a:r>
            <a:r>
              <a:rPr lang="en-GB" sz="2000" b="1">
                <a:solidFill>
                  <a:srgbClr val="0033CC"/>
                </a:solidFill>
                <a:latin typeface="Times New Roman" pitchFamily="18" charset="0"/>
              </a:rPr>
              <a:t>cluster peripheries </a:t>
            </a:r>
            <a:r>
              <a:rPr lang="en-US" sz="2000" b="1">
                <a:solidFill>
                  <a:srgbClr val="0033CC"/>
                </a:solidFill>
                <a:latin typeface="Times New Roman" pitchFamily="18" charset="0"/>
              </a:rPr>
              <a:t>via </a:t>
            </a:r>
            <a:r>
              <a:rPr lang="en-GB" sz="2000" b="1">
                <a:solidFill>
                  <a:srgbClr val="0033CC"/>
                </a:solidFill>
                <a:latin typeface="Times New Roman" pitchFamily="18" charset="0"/>
              </a:rPr>
              <a:t>borehole</a:t>
            </a:r>
            <a:r>
              <a:rPr lang="en-US" sz="2000" b="1">
                <a:solidFill>
                  <a:srgbClr val="0033CC"/>
                </a:solidFill>
                <a:latin typeface="Times New Roman" pitchFamily="18" charset="0"/>
              </a:rPr>
              <a:t>s</a:t>
            </a:r>
            <a:r>
              <a:rPr lang="en-GB" sz="2000" b="1">
                <a:solidFill>
                  <a:srgbClr val="0033CC"/>
                </a:solidFill>
                <a:latin typeface="Times New Roman" pitchFamily="18" charset="0"/>
              </a:rPr>
              <a:t>.</a:t>
            </a:r>
            <a:endParaRPr lang="ru-RU" sz="2000" b="1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83984" name="Line 16"/>
          <p:cNvSpPr>
            <a:spLocks noChangeShapeType="1"/>
          </p:cNvSpPr>
          <p:nvPr/>
        </p:nvSpPr>
        <p:spPr bwMode="auto">
          <a:xfrm flipV="1">
            <a:off x="2268538" y="2276475"/>
            <a:ext cx="1582737" cy="22320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3985" name="Oval 17"/>
          <p:cNvSpPr>
            <a:spLocks noChangeArrowheads="1"/>
          </p:cNvSpPr>
          <p:nvPr/>
        </p:nvSpPr>
        <p:spPr bwMode="auto">
          <a:xfrm>
            <a:off x="3708400" y="2097088"/>
            <a:ext cx="466725" cy="431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3986" name="Line 18"/>
          <p:cNvSpPr>
            <a:spLocks noChangeShapeType="1"/>
          </p:cNvSpPr>
          <p:nvPr/>
        </p:nvSpPr>
        <p:spPr bwMode="auto">
          <a:xfrm flipH="1" flipV="1">
            <a:off x="5400675" y="3392488"/>
            <a:ext cx="935038" cy="11525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3988" name="Text Box 20"/>
          <p:cNvSpPr txBox="1">
            <a:spLocks noChangeArrowheads="1"/>
          </p:cNvSpPr>
          <p:nvPr/>
        </p:nvSpPr>
        <p:spPr bwMode="auto">
          <a:xfrm>
            <a:off x="8388350" y="6381750"/>
            <a:ext cx="468313" cy="366713"/>
          </a:xfrm>
          <a:prstGeom prst="rect">
            <a:avLst/>
          </a:prstGeom>
          <a:solidFill>
            <a:srgbClr val="99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9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Balance</Template>
  <TotalTime>7093</TotalTime>
  <Words>1188</Words>
  <Application>Microsoft Office PowerPoint</Application>
  <PresentationFormat>Bildschirmpräsentation (4:3)</PresentationFormat>
  <Paragraphs>166</Paragraphs>
  <Slides>16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2" baseType="lpstr">
      <vt:lpstr>Arial</vt:lpstr>
      <vt:lpstr>Calibri</vt:lpstr>
      <vt:lpstr>Times New Roman</vt:lpstr>
      <vt:lpstr>ＭＳ Ｐゴシック</vt:lpstr>
      <vt:lpstr>Тема Office</vt:lpstr>
      <vt:lpstr>Диаграмма Microsoft Office Excel</vt:lpstr>
      <vt:lpstr>PowerPoint-Präsentation</vt:lpstr>
      <vt:lpstr>Contents: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IPB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Інститут проблем безпеки АЕС НАН України  2006</dc:title>
  <dc:creator>US</dc:creator>
  <cp:lastModifiedBy>Peters, Ursula</cp:lastModifiedBy>
  <cp:revision>401</cp:revision>
  <dcterms:created xsi:type="dcterms:W3CDTF">2007-03-05T15:45:51Z</dcterms:created>
  <dcterms:modified xsi:type="dcterms:W3CDTF">2012-10-11T16:51:38Z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escription0">
    <vt:lpwstr>Status of STCU Project #4758 (Estimate - experimental research of hidden nuclearly -hazardous clusters of fuel-containing materials in ruined ChNPP Unit 4)</vt:lpwstr>
  </property>
</Properties>
</file>