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256" r:id="rId2"/>
    <p:sldId id="273" r:id="rId3"/>
    <p:sldId id="292" r:id="rId4"/>
    <p:sldId id="293" r:id="rId5"/>
    <p:sldId id="295" r:id="rId6"/>
    <p:sldId id="276" r:id="rId7"/>
    <p:sldId id="294" r:id="rId8"/>
    <p:sldId id="296" r:id="rId9"/>
    <p:sldId id="297" r:id="rId10"/>
    <p:sldId id="298" r:id="rId11"/>
    <p:sldId id="290" r:id="rId12"/>
    <p:sldId id="281" r:id="rId13"/>
    <p:sldId id="291" r:id="rId14"/>
    <p:sldId id="299" r:id="rId15"/>
    <p:sldId id="282" r:id="rId16"/>
    <p:sldId id="300" r:id="rId17"/>
    <p:sldId id="301" r:id="rId18"/>
    <p:sldId id="302" r:id="rId19"/>
    <p:sldId id="289" r:id="rId20"/>
    <p:sldId id="288" r:id="rId21"/>
    <p:sldId id="28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  <a:srgbClr val="FFFF99"/>
    <a:srgbClr val="003399"/>
    <a:srgbClr val="9999FF"/>
    <a:srgbClr val="FF5050"/>
    <a:srgbClr val="00FF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132" autoAdjust="0"/>
  </p:normalViewPr>
  <p:slideViewPr>
    <p:cSldViewPr>
      <p:cViewPr>
        <p:scale>
          <a:sx n="80" d="100"/>
          <a:sy n="80" d="100"/>
        </p:scale>
        <p:origin x="-15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8EF3628-573A-4917-83F4-E1A779AEA17F}" type="datetimeFigureOut">
              <a:rPr lang="ru-RU"/>
              <a:pPr/>
              <a:t>15.10.2012</a:t>
            </a:fld>
            <a:endParaRPr lang="ru-RU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CDCB99E-F0F2-4EFF-8462-478BDB59A72E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766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2B9EF-483A-4007-A008-7B0EC5BDD78F}" type="datetime1">
              <a:rPr lang="ru-RU"/>
              <a:pPr/>
              <a:t>15.10.2012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33FD1-6B2B-464B-910C-88EFAB9861B3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741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AA7D9-4EFD-4BF0-8CFE-1B5184F122AB}" type="datetime1">
              <a:rPr lang="ru-RU"/>
              <a:pPr/>
              <a:t>15.10.2012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34A0D-0078-4005-93C5-CC66C9CFC9B8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52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9F3681-7B42-47AF-BCEC-9462B2FC9068}" type="datetime1">
              <a:rPr lang="ru-RU"/>
              <a:pPr/>
              <a:t>15.10.2012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F45A0-2CB3-403D-AA21-F61E5406A438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259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A9AB665-F9C3-4B48-8CD5-C8386C0FB6AF}" type="datetime1">
              <a:rPr lang="ru-RU"/>
              <a:pPr/>
              <a:t>15.10.2012</a:t>
            </a:fld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60F431-9FC4-4D10-9ED4-C5E7F074D94A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09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91D36-42C0-4A45-AEE5-1107288E6831}" type="datetime1">
              <a:rPr lang="ru-RU"/>
              <a:pPr/>
              <a:t>15.10.2012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7B4ED-AE0F-4C84-9DEF-C6AA59D6B805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7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17C038-F7E0-4E6C-B78F-5B80FFA80DEA}" type="datetime1">
              <a:rPr lang="ru-RU"/>
              <a:pPr/>
              <a:t>15.10.2012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D1D27-5A8D-43FE-BEC6-83CDD7E998EB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37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5CF6B7-750A-46BA-A634-C976C6A729FF}" type="datetime1">
              <a:rPr lang="ru-RU"/>
              <a:pPr/>
              <a:t>15.10.2012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F1311-FE5D-4C14-8BB6-0397C997408C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29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17340-F410-4902-9EE4-34AC190D4BE9}" type="datetime1">
              <a:rPr lang="ru-RU"/>
              <a:pPr/>
              <a:t>15.10.2012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A9D47-41D4-46FF-A952-3CF44D10E791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90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638CB6-DD6F-4DF6-B54C-11F54D814F61}" type="datetime1">
              <a:rPr lang="ru-RU"/>
              <a:pPr/>
              <a:t>15.10.2012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7BF66-0208-4FAE-8D48-7DA960F7871C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44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A6130C-FBB1-41F9-A6E2-B244ED73D83F}" type="datetime1">
              <a:rPr lang="ru-RU"/>
              <a:pPr/>
              <a:t>15.10.2012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8FFD5-083F-4BF8-8CCC-F157EE1F5BC3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839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292D4-468B-4481-B3E0-C1AF49698DD6}" type="datetime1">
              <a:rPr lang="ru-RU"/>
              <a:pPr/>
              <a:t>15.10.2012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E4E6B-FA28-4C39-B675-8B4F4523EC67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816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EA12A1-6076-4566-8F86-1E26805457BB}" type="datetime1">
              <a:rPr lang="ru-RU"/>
              <a:pPr/>
              <a:t>15.10.2012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69FC2-5C40-43D4-A101-D15E4E6A5CEE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819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74C15475-2AC7-4B25-B2D2-ABE534D72B92}" type="datetime1">
              <a:rPr lang="ru-RU"/>
              <a:pPr/>
              <a:t>15.10.2012</a:t>
            </a:fld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BD275E3-A428-49B0-98B5-0CA29895E225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G:\&#1055;&#1048;&#1047;&#1040;\&#1060;&#1080;&#1083;&#1100;&#1084;&#1099;\&#1050;&#1083;&#1080;&#1087;%2002%20&#1040;&#1085;&#1075;&#1083;.m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8.jpeg"/><Relationship Id="rId7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0950F6D-04CF-4E78-BD0C-9A948582849B}" type="slidenum">
              <a:rPr lang="ru-RU"/>
              <a:pPr>
                <a:defRPr/>
              </a:pPr>
              <a:t>1</a:t>
            </a:fld>
            <a:endParaRPr lang="ru-RU"/>
          </a:p>
        </p:txBody>
      </p:sp>
      <p:pic>
        <p:nvPicPr>
          <p:cNvPr id="2065" name="Picture 2" descr="P91439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688498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179388" y="5084763"/>
            <a:ext cx="89646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FFFF99"/>
                </a:solidFill>
              </a:rPr>
              <a:t>Status of  STCU Project # 4207  </a:t>
            </a:r>
          </a:p>
          <a:p>
            <a:pPr algn="ctr" eaLnBrk="1" hangingPunct="1"/>
            <a:r>
              <a:rPr lang="ru-RU" sz="2400" b="1">
                <a:solidFill>
                  <a:srgbClr val="FFFF99"/>
                </a:solidFill>
              </a:rPr>
              <a:t>«</a:t>
            </a:r>
            <a:r>
              <a:rPr lang="en-US" sz="2400" b="1">
                <a:solidFill>
                  <a:srgbClr val="FFFF99"/>
                </a:solidFill>
              </a:rPr>
              <a:t>Long-term prognosis of fuel dust behaviour</a:t>
            </a:r>
            <a:r>
              <a:rPr lang="en-US">
                <a:solidFill>
                  <a:srgbClr val="FFFF99"/>
                </a:solidFill>
              </a:rPr>
              <a:t> </a:t>
            </a:r>
            <a:r>
              <a:rPr lang="en-US" sz="2400" b="1">
                <a:solidFill>
                  <a:srgbClr val="FFFF99"/>
                </a:solidFill>
              </a:rPr>
              <a:t>in the Chernobyl Shelter</a:t>
            </a:r>
            <a:r>
              <a:rPr lang="ru-RU" sz="2400" b="1">
                <a:solidFill>
                  <a:srgbClr val="FFFF99"/>
                </a:solidFill>
              </a:rPr>
              <a:t>»</a:t>
            </a:r>
          </a:p>
        </p:txBody>
      </p:sp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0" y="6430963"/>
            <a:ext cx="44275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 sz="1200">
              <a:solidFill>
                <a:srgbClr val="00FF00"/>
              </a:solidFill>
            </a:endParaRPr>
          </a:p>
          <a:p>
            <a:r>
              <a:rPr lang="en-GB" sz="1000" b="1">
                <a:solidFill>
                  <a:srgbClr val="00FF00"/>
                </a:solidFill>
              </a:rPr>
              <a:t>19</a:t>
            </a:r>
            <a:r>
              <a:rPr lang="en-GB" sz="1000" b="1" baseline="30000">
                <a:solidFill>
                  <a:srgbClr val="00FF00"/>
                </a:solidFill>
              </a:rPr>
              <a:t>th</a:t>
            </a:r>
            <a:r>
              <a:rPr lang="en-GB" sz="1000" b="1">
                <a:solidFill>
                  <a:srgbClr val="00FF00"/>
                </a:solidFill>
              </a:rPr>
              <a:t> CEG-SAM meeting, Pisa,  March , 14-16, 2011</a:t>
            </a:r>
            <a:endParaRPr lang="ru-RU" sz="1000" b="1">
              <a:solidFill>
                <a:srgbClr val="00FF00"/>
              </a:solidFill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5795963" y="333375"/>
            <a:ext cx="313055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ru-RU" sz="1200" b="1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hr-HR" sz="1200" b="1">
                <a:solidFill>
                  <a:srgbClr val="000000"/>
                </a:solidFill>
                <a:latin typeface="Arial" charset="0"/>
              </a:rPr>
              <a:t>Institute f</a:t>
            </a:r>
            <a:r>
              <a:rPr lang="en-US" sz="1200" b="1">
                <a:solidFill>
                  <a:srgbClr val="000000"/>
                </a:solidFill>
                <a:latin typeface="Arial" charset="0"/>
              </a:rPr>
              <a:t>or</a:t>
            </a:r>
            <a:r>
              <a:rPr lang="hr-HR" sz="1200" b="1">
                <a:solidFill>
                  <a:srgbClr val="000000"/>
                </a:solidFill>
                <a:latin typeface="Arial" charset="0"/>
              </a:rPr>
              <a:t> Safety Problems of Nuclear Power Plants </a:t>
            </a:r>
            <a:r>
              <a:rPr lang="en-US" sz="12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hr-HR" sz="1200" b="1">
                <a:solidFill>
                  <a:srgbClr val="000000"/>
                </a:solidFill>
                <a:latin typeface="Arial" charset="0"/>
              </a:rPr>
              <a:t>of National Academy of Sciences of Ukraine</a:t>
            </a:r>
            <a:endParaRPr lang="ru-RU" sz="1200" b="1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ru-RU" sz="1200" b="1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hr-HR" sz="1200" b="1">
                <a:solidFill>
                  <a:srgbClr val="000000"/>
                </a:solidFill>
                <a:latin typeface="Arial" charset="0"/>
              </a:rPr>
              <a:t>Ukrainian Institute of Agricultural Radiology of National University </a:t>
            </a:r>
            <a:r>
              <a:rPr lang="en-US" sz="1200" b="1">
                <a:solidFill>
                  <a:srgbClr val="000000"/>
                </a:solidFill>
                <a:latin typeface="Arial" charset="0"/>
              </a:rPr>
              <a:t>of Life and Environmental Sciences of</a:t>
            </a:r>
            <a:r>
              <a:rPr lang="hr-HR" sz="1200" b="1">
                <a:solidFill>
                  <a:srgbClr val="000000"/>
                </a:solidFill>
                <a:latin typeface="Arial" charset="0"/>
              </a:rPr>
              <a:t> Ukraine</a:t>
            </a:r>
            <a:r>
              <a:rPr lang="en-US" sz="1200" b="1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algn="ctr"/>
            <a:endParaRPr 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64" name="Text Box 6"/>
          <p:cNvSpPr txBox="1">
            <a:spLocks noChangeArrowheads="1"/>
          </p:cNvSpPr>
          <p:nvPr/>
        </p:nvSpPr>
        <p:spPr bwMode="auto">
          <a:xfrm>
            <a:off x="5867400" y="6467475"/>
            <a:ext cx="30591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GB" sz="1200" b="1">
                <a:solidFill>
                  <a:srgbClr val="00FF00"/>
                </a:solidFill>
                <a:latin typeface="Arial" charset="0"/>
              </a:rPr>
              <a:t>Presented by Viktor Krasnov</a:t>
            </a:r>
            <a:endParaRPr lang="ru-RU" sz="1200" b="1">
              <a:solidFill>
                <a:srgbClr val="00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0841A-90B6-4525-B274-2D274AE4BB11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38916" name="Клип 02 Англ.mpg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781050"/>
            <a:ext cx="5832475" cy="47720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89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6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891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E67C53A-7904-4609-A897-CD3A9180B28F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333375"/>
            <a:ext cx="9317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u="sng">
                <a:latin typeface="Arial" charset="0"/>
              </a:rPr>
              <a:t>8  Three types of FP according to their dissolution rates under natural conditions:</a:t>
            </a:r>
            <a:r>
              <a:rPr lang="en-US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br>
              <a:rPr lang="en-US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en-US" b="1" u="sng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1930400" y="2244725"/>
            <a:ext cx="190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6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>
              <a:latin typeface="Arial" charset="0"/>
            </a:endParaRPr>
          </a:p>
        </p:txBody>
      </p:sp>
      <p:sp>
        <p:nvSpPr>
          <p:cNvPr id="5124" name="Rectangle 13"/>
          <p:cNvSpPr>
            <a:spLocks noChangeArrowheads="1"/>
          </p:cNvSpPr>
          <p:nvPr/>
        </p:nvSpPr>
        <p:spPr bwMode="auto">
          <a:xfrm>
            <a:off x="3421063" y="1349375"/>
            <a:ext cx="69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Arial" charset="0"/>
              </a:rPr>
              <a:t> </a:t>
            </a:r>
            <a:endParaRPr lang="ru-RU">
              <a:latin typeface="Arial" charset="0"/>
            </a:endParaRPr>
          </a:p>
        </p:txBody>
      </p:sp>
      <p:sp>
        <p:nvSpPr>
          <p:cNvPr id="5125" name="Rectangle 14"/>
          <p:cNvSpPr>
            <a:spLocks noChangeArrowheads="1"/>
          </p:cNvSpPr>
          <p:nvPr/>
        </p:nvSpPr>
        <p:spPr bwMode="auto">
          <a:xfrm>
            <a:off x="3022600" y="1635125"/>
            <a:ext cx="190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6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>
              <a:latin typeface="Arial" charset="0"/>
            </a:endParaRPr>
          </a:p>
        </p:txBody>
      </p:sp>
      <p:sp>
        <p:nvSpPr>
          <p:cNvPr id="12301" name="Rectangle 15"/>
          <p:cNvSpPr>
            <a:spLocks noChangeArrowheads="1"/>
          </p:cNvSpPr>
          <p:nvPr/>
        </p:nvSpPr>
        <p:spPr bwMode="auto">
          <a:xfrm>
            <a:off x="2916238" y="1700213"/>
            <a:ext cx="8382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Super stable</a:t>
            </a:r>
            <a:endParaRPr lang="ru-RU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127" name="Rectangle 16"/>
          <p:cNvSpPr>
            <a:spLocks noChangeArrowheads="1"/>
          </p:cNvSpPr>
          <p:nvPr/>
        </p:nvSpPr>
        <p:spPr bwMode="auto">
          <a:xfrm>
            <a:off x="3678238" y="1714500"/>
            <a:ext cx="38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100" b="1">
                <a:solidFill>
                  <a:srgbClr val="000000"/>
                </a:solidFill>
                <a:latin typeface="Arial" charset="0"/>
              </a:rPr>
              <a:t> </a:t>
            </a:r>
            <a:endParaRPr lang="ru-RU">
              <a:latin typeface="Arial" charset="0"/>
            </a:endParaRPr>
          </a:p>
        </p:txBody>
      </p:sp>
      <p:sp>
        <p:nvSpPr>
          <p:cNvPr id="5128" name="Rectangle 17"/>
          <p:cNvSpPr>
            <a:spLocks noChangeArrowheads="1"/>
          </p:cNvSpPr>
          <p:nvPr/>
        </p:nvSpPr>
        <p:spPr bwMode="auto">
          <a:xfrm>
            <a:off x="612775" y="1343025"/>
            <a:ext cx="3175" cy="3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uk-UA">
              <a:latin typeface="Arial" charset="0"/>
            </a:endParaRPr>
          </a:p>
        </p:txBody>
      </p:sp>
      <p:sp>
        <p:nvSpPr>
          <p:cNvPr id="5129" name="Rectangle 18"/>
          <p:cNvSpPr>
            <a:spLocks noChangeArrowheads="1"/>
          </p:cNvSpPr>
          <p:nvPr/>
        </p:nvSpPr>
        <p:spPr bwMode="auto">
          <a:xfrm>
            <a:off x="612775" y="1343025"/>
            <a:ext cx="3175" cy="3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uk-UA">
              <a:latin typeface="Arial" charset="0"/>
            </a:endParaRPr>
          </a:p>
        </p:txBody>
      </p:sp>
      <p:sp>
        <p:nvSpPr>
          <p:cNvPr id="5130" name="Rectangle 20"/>
          <p:cNvSpPr>
            <a:spLocks noChangeArrowheads="1"/>
          </p:cNvSpPr>
          <p:nvPr/>
        </p:nvSpPr>
        <p:spPr bwMode="auto">
          <a:xfrm>
            <a:off x="2239963" y="1343025"/>
            <a:ext cx="3175" cy="3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uk-UA">
              <a:latin typeface="Arial" charset="0"/>
            </a:endParaRPr>
          </a:p>
        </p:txBody>
      </p:sp>
      <p:sp>
        <p:nvSpPr>
          <p:cNvPr id="5131" name="Rectangle 22"/>
          <p:cNvSpPr>
            <a:spLocks noChangeArrowheads="1"/>
          </p:cNvSpPr>
          <p:nvPr/>
        </p:nvSpPr>
        <p:spPr bwMode="auto">
          <a:xfrm>
            <a:off x="3803650" y="1343025"/>
            <a:ext cx="3175" cy="3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uk-UA">
              <a:latin typeface="Arial" charset="0"/>
            </a:endParaRPr>
          </a:p>
        </p:txBody>
      </p:sp>
      <p:sp>
        <p:nvSpPr>
          <p:cNvPr id="5132" name="Rectangle 23"/>
          <p:cNvSpPr>
            <a:spLocks noChangeArrowheads="1"/>
          </p:cNvSpPr>
          <p:nvPr/>
        </p:nvSpPr>
        <p:spPr bwMode="auto">
          <a:xfrm>
            <a:off x="3803650" y="1343025"/>
            <a:ext cx="3175" cy="3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uk-UA">
              <a:latin typeface="Arial" charset="0"/>
            </a:endParaRPr>
          </a:p>
        </p:txBody>
      </p:sp>
      <p:sp>
        <p:nvSpPr>
          <p:cNvPr id="5133" name="Rectangle 24"/>
          <p:cNvSpPr>
            <a:spLocks noChangeArrowheads="1"/>
          </p:cNvSpPr>
          <p:nvPr/>
        </p:nvSpPr>
        <p:spPr bwMode="auto">
          <a:xfrm>
            <a:off x="612775" y="1346200"/>
            <a:ext cx="3175" cy="9620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uk-UA">
              <a:latin typeface="Arial" charset="0"/>
            </a:endParaRPr>
          </a:p>
        </p:txBody>
      </p:sp>
      <p:sp>
        <p:nvSpPr>
          <p:cNvPr id="5134" name="Rectangle 28"/>
          <p:cNvSpPr>
            <a:spLocks noChangeArrowheads="1"/>
          </p:cNvSpPr>
          <p:nvPr/>
        </p:nvSpPr>
        <p:spPr bwMode="auto">
          <a:xfrm>
            <a:off x="1685925" y="3014663"/>
            <a:ext cx="190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6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>
              <a:latin typeface="Arial" charset="0"/>
            </a:endParaRPr>
          </a:p>
        </p:txBody>
      </p:sp>
      <p:sp>
        <p:nvSpPr>
          <p:cNvPr id="5135" name="Rectangle 29"/>
          <p:cNvSpPr>
            <a:spLocks noChangeArrowheads="1"/>
          </p:cNvSpPr>
          <p:nvPr/>
        </p:nvSpPr>
        <p:spPr bwMode="auto">
          <a:xfrm>
            <a:off x="3022600" y="2312988"/>
            <a:ext cx="190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6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>
              <a:latin typeface="Arial" charset="0"/>
            </a:endParaRPr>
          </a:p>
        </p:txBody>
      </p:sp>
      <p:sp>
        <p:nvSpPr>
          <p:cNvPr id="5136" name="Rectangle 30"/>
          <p:cNvSpPr>
            <a:spLocks noChangeArrowheads="1"/>
          </p:cNvSpPr>
          <p:nvPr/>
        </p:nvSpPr>
        <p:spPr bwMode="auto">
          <a:xfrm>
            <a:off x="612775" y="2308225"/>
            <a:ext cx="3175" cy="3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uk-UA">
              <a:latin typeface="Arial" charset="0"/>
            </a:endParaRPr>
          </a:p>
        </p:txBody>
      </p:sp>
      <p:sp>
        <p:nvSpPr>
          <p:cNvPr id="5137" name="Rectangle 31"/>
          <p:cNvSpPr>
            <a:spLocks noChangeArrowheads="1"/>
          </p:cNvSpPr>
          <p:nvPr/>
        </p:nvSpPr>
        <p:spPr bwMode="auto">
          <a:xfrm>
            <a:off x="615950" y="2308225"/>
            <a:ext cx="1624013" cy="3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uk-UA">
              <a:latin typeface="Arial" charset="0"/>
            </a:endParaRPr>
          </a:p>
        </p:txBody>
      </p:sp>
      <p:sp>
        <p:nvSpPr>
          <p:cNvPr id="5138" name="Rectangle 32"/>
          <p:cNvSpPr>
            <a:spLocks noChangeArrowheads="1"/>
          </p:cNvSpPr>
          <p:nvPr/>
        </p:nvSpPr>
        <p:spPr bwMode="auto">
          <a:xfrm>
            <a:off x="2239963" y="2308225"/>
            <a:ext cx="3175" cy="3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uk-UA">
              <a:latin typeface="Arial" charset="0"/>
            </a:endParaRPr>
          </a:p>
        </p:txBody>
      </p:sp>
      <p:sp>
        <p:nvSpPr>
          <p:cNvPr id="5139" name="Rectangle 34"/>
          <p:cNvSpPr>
            <a:spLocks noChangeArrowheads="1"/>
          </p:cNvSpPr>
          <p:nvPr/>
        </p:nvSpPr>
        <p:spPr bwMode="auto">
          <a:xfrm>
            <a:off x="3803650" y="2308225"/>
            <a:ext cx="3175" cy="3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uk-UA">
              <a:latin typeface="Arial" charset="0"/>
            </a:endParaRPr>
          </a:p>
        </p:txBody>
      </p:sp>
      <p:sp>
        <p:nvSpPr>
          <p:cNvPr id="5140" name="Rectangle 39"/>
          <p:cNvSpPr>
            <a:spLocks noChangeArrowheads="1"/>
          </p:cNvSpPr>
          <p:nvPr/>
        </p:nvSpPr>
        <p:spPr bwMode="auto">
          <a:xfrm>
            <a:off x="1928813" y="4006850"/>
            <a:ext cx="190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6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>
              <a:latin typeface="Arial" charset="0"/>
            </a:endParaRPr>
          </a:p>
        </p:txBody>
      </p:sp>
      <p:sp>
        <p:nvSpPr>
          <p:cNvPr id="5141" name="Rectangle 42"/>
          <p:cNvSpPr>
            <a:spLocks noChangeArrowheads="1"/>
          </p:cNvSpPr>
          <p:nvPr/>
        </p:nvSpPr>
        <p:spPr bwMode="auto">
          <a:xfrm>
            <a:off x="3257550" y="3084513"/>
            <a:ext cx="69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Arial" charset="0"/>
              </a:rPr>
              <a:t> </a:t>
            </a:r>
            <a:endParaRPr lang="ru-RU">
              <a:latin typeface="Arial" charset="0"/>
            </a:endParaRPr>
          </a:p>
        </p:txBody>
      </p:sp>
      <p:sp>
        <p:nvSpPr>
          <p:cNvPr id="12324" name="Rectangle 44"/>
          <p:cNvSpPr>
            <a:spLocks noChangeArrowheads="1"/>
          </p:cNvSpPr>
          <p:nvPr/>
        </p:nvSpPr>
        <p:spPr bwMode="auto">
          <a:xfrm>
            <a:off x="3132138" y="3429000"/>
            <a:ext cx="4572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1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Stable </a:t>
            </a:r>
            <a:endParaRPr lang="ru-RU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143" name="Rectangle 45"/>
          <p:cNvSpPr>
            <a:spLocks noChangeArrowheads="1"/>
          </p:cNvSpPr>
          <p:nvPr/>
        </p:nvSpPr>
        <p:spPr bwMode="auto">
          <a:xfrm>
            <a:off x="3449638" y="3449638"/>
            <a:ext cx="38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100" b="1">
                <a:solidFill>
                  <a:srgbClr val="000000"/>
                </a:solidFill>
                <a:latin typeface="Arial" charset="0"/>
              </a:rPr>
              <a:t> </a:t>
            </a:r>
            <a:endParaRPr lang="ru-RU">
              <a:latin typeface="Arial" charset="0"/>
            </a:endParaRPr>
          </a:p>
        </p:txBody>
      </p:sp>
      <p:sp>
        <p:nvSpPr>
          <p:cNvPr id="5144" name="Rectangle 46"/>
          <p:cNvSpPr>
            <a:spLocks noChangeArrowheads="1"/>
          </p:cNvSpPr>
          <p:nvPr/>
        </p:nvSpPr>
        <p:spPr bwMode="auto">
          <a:xfrm>
            <a:off x="612775" y="3078163"/>
            <a:ext cx="3175" cy="3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uk-UA">
              <a:latin typeface="Arial" charset="0"/>
            </a:endParaRPr>
          </a:p>
        </p:txBody>
      </p:sp>
      <p:sp>
        <p:nvSpPr>
          <p:cNvPr id="5145" name="Rectangle 48"/>
          <p:cNvSpPr>
            <a:spLocks noChangeArrowheads="1"/>
          </p:cNvSpPr>
          <p:nvPr/>
        </p:nvSpPr>
        <p:spPr bwMode="auto">
          <a:xfrm>
            <a:off x="2239963" y="3078163"/>
            <a:ext cx="3175" cy="3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uk-UA">
              <a:latin typeface="Arial" charset="0"/>
            </a:endParaRPr>
          </a:p>
        </p:txBody>
      </p:sp>
      <p:sp>
        <p:nvSpPr>
          <p:cNvPr id="5146" name="Rectangle 50"/>
          <p:cNvSpPr>
            <a:spLocks noChangeArrowheads="1"/>
          </p:cNvSpPr>
          <p:nvPr/>
        </p:nvSpPr>
        <p:spPr bwMode="auto">
          <a:xfrm>
            <a:off x="3803650" y="3078163"/>
            <a:ext cx="3175" cy="3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uk-UA">
              <a:latin typeface="Arial" charset="0"/>
            </a:endParaRPr>
          </a:p>
        </p:txBody>
      </p:sp>
      <p:sp>
        <p:nvSpPr>
          <p:cNvPr id="5147" name="Rectangle 55"/>
          <p:cNvSpPr>
            <a:spLocks noChangeArrowheads="1"/>
          </p:cNvSpPr>
          <p:nvPr/>
        </p:nvSpPr>
        <p:spPr bwMode="auto">
          <a:xfrm>
            <a:off x="1493838" y="4637088"/>
            <a:ext cx="190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6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>
              <a:latin typeface="Arial" charset="0"/>
            </a:endParaRPr>
          </a:p>
        </p:txBody>
      </p:sp>
      <p:sp>
        <p:nvSpPr>
          <p:cNvPr id="5148" name="Rectangle 56"/>
          <p:cNvSpPr>
            <a:spLocks noChangeArrowheads="1"/>
          </p:cNvSpPr>
          <p:nvPr/>
        </p:nvSpPr>
        <p:spPr bwMode="auto">
          <a:xfrm>
            <a:off x="3022600" y="4075113"/>
            <a:ext cx="190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6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>
              <a:latin typeface="Arial" charset="0"/>
            </a:endParaRPr>
          </a:p>
        </p:txBody>
      </p:sp>
      <p:sp>
        <p:nvSpPr>
          <p:cNvPr id="5149" name="Rectangle 57"/>
          <p:cNvSpPr>
            <a:spLocks noChangeArrowheads="1"/>
          </p:cNvSpPr>
          <p:nvPr/>
        </p:nvSpPr>
        <p:spPr bwMode="auto">
          <a:xfrm>
            <a:off x="612775" y="4070350"/>
            <a:ext cx="3175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uk-UA">
              <a:latin typeface="Arial" charset="0"/>
            </a:endParaRPr>
          </a:p>
        </p:txBody>
      </p:sp>
      <p:sp>
        <p:nvSpPr>
          <p:cNvPr id="5150" name="Rectangle 59"/>
          <p:cNvSpPr>
            <a:spLocks noChangeArrowheads="1"/>
          </p:cNvSpPr>
          <p:nvPr/>
        </p:nvSpPr>
        <p:spPr bwMode="auto">
          <a:xfrm>
            <a:off x="2239963" y="4070350"/>
            <a:ext cx="3175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uk-UA">
              <a:latin typeface="Arial" charset="0"/>
            </a:endParaRPr>
          </a:p>
        </p:txBody>
      </p:sp>
      <p:sp>
        <p:nvSpPr>
          <p:cNvPr id="5151" name="Rectangle 61"/>
          <p:cNvSpPr>
            <a:spLocks noChangeArrowheads="1"/>
          </p:cNvSpPr>
          <p:nvPr/>
        </p:nvSpPr>
        <p:spPr bwMode="auto">
          <a:xfrm>
            <a:off x="3803650" y="4070350"/>
            <a:ext cx="3175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uk-UA">
              <a:latin typeface="Arial" charset="0"/>
            </a:endParaRPr>
          </a:p>
        </p:txBody>
      </p:sp>
      <p:sp>
        <p:nvSpPr>
          <p:cNvPr id="5152" name="Rectangle 66"/>
          <p:cNvSpPr>
            <a:spLocks noChangeArrowheads="1"/>
          </p:cNvSpPr>
          <p:nvPr/>
        </p:nvSpPr>
        <p:spPr bwMode="auto">
          <a:xfrm>
            <a:off x="1931988" y="5600700"/>
            <a:ext cx="190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6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>
              <a:latin typeface="Arial" charset="0"/>
            </a:endParaRPr>
          </a:p>
        </p:txBody>
      </p:sp>
      <p:sp>
        <p:nvSpPr>
          <p:cNvPr id="5153" name="Rectangle 69"/>
          <p:cNvSpPr>
            <a:spLocks noChangeArrowheads="1"/>
          </p:cNvSpPr>
          <p:nvPr/>
        </p:nvSpPr>
        <p:spPr bwMode="auto">
          <a:xfrm>
            <a:off x="3351213" y="4822825"/>
            <a:ext cx="460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 b="1">
                <a:solidFill>
                  <a:srgbClr val="000000"/>
                </a:solidFill>
                <a:latin typeface="Arial" charset="0"/>
              </a:rPr>
              <a:t> </a:t>
            </a:r>
            <a:endParaRPr lang="ru-RU">
              <a:latin typeface="Arial" charset="0"/>
            </a:endParaRPr>
          </a:p>
        </p:txBody>
      </p:sp>
      <p:sp>
        <p:nvSpPr>
          <p:cNvPr id="5154" name="Rectangle 70"/>
          <p:cNvSpPr>
            <a:spLocks noChangeArrowheads="1"/>
          </p:cNvSpPr>
          <p:nvPr/>
        </p:nvSpPr>
        <p:spPr bwMode="auto">
          <a:xfrm>
            <a:off x="3022600" y="4992688"/>
            <a:ext cx="190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6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>
              <a:latin typeface="Arial" charset="0"/>
            </a:endParaRPr>
          </a:p>
        </p:txBody>
      </p:sp>
      <p:sp>
        <p:nvSpPr>
          <p:cNvPr id="12343" name="Rectangle 71"/>
          <p:cNvSpPr>
            <a:spLocks noChangeArrowheads="1"/>
          </p:cNvSpPr>
          <p:nvPr/>
        </p:nvSpPr>
        <p:spPr bwMode="auto">
          <a:xfrm>
            <a:off x="2916238" y="5516563"/>
            <a:ext cx="7223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1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Non-stable</a:t>
            </a:r>
            <a:endParaRPr lang="ru-RU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156" name="Rectangle 72"/>
          <p:cNvSpPr>
            <a:spLocks noChangeArrowheads="1"/>
          </p:cNvSpPr>
          <p:nvPr/>
        </p:nvSpPr>
        <p:spPr bwMode="auto">
          <a:xfrm>
            <a:off x="3663950" y="5070475"/>
            <a:ext cx="38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100" b="1">
                <a:solidFill>
                  <a:srgbClr val="000000"/>
                </a:solidFill>
                <a:latin typeface="Arial" charset="0"/>
              </a:rPr>
              <a:t> </a:t>
            </a:r>
            <a:endParaRPr lang="ru-RU">
              <a:latin typeface="Arial" charset="0"/>
            </a:endParaRPr>
          </a:p>
        </p:txBody>
      </p:sp>
      <p:sp>
        <p:nvSpPr>
          <p:cNvPr id="5157" name="Rectangle 73"/>
          <p:cNvSpPr>
            <a:spLocks noChangeArrowheads="1"/>
          </p:cNvSpPr>
          <p:nvPr/>
        </p:nvSpPr>
        <p:spPr bwMode="auto">
          <a:xfrm>
            <a:off x="612775" y="4700588"/>
            <a:ext cx="3175" cy="3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uk-UA">
              <a:latin typeface="Arial" charset="0"/>
            </a:endParaRPr>
          </a:p>
        </p:txBody>
      </p:sp>
      <p:sp>
        <p:nvSpPr>
          <p:cNvPr id="5158" name="Rectangle 74"/>
          <p:cNvSpPr>
            <a:spLocks noChangeArrowheads="1"/>
          </p:cNvSpPr>
          <p:nvPr/>
        </p:nvSpPr>
        <p:spPr bwMode="auto">
          <a:xfrm>
            <a:off x="615950" y="4700588"/>
            <a:ext cx="1624013" cy="3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uk-UA">
              <a:latin typeface="Arial" charset="0"/>
            </a:endParaRPr>
          </a:p>
        </p:txBody>
      </p:sp>
      <p:sp>
        <p:nvSpPr>
          <p:cNvPr id="5159" name="Rectangle 75"/>
          <p:cNvSpPr>
            <a:spLocks noChangeArrowheads="1"/>
          </p:cNvSpPr>
          <p:nvPr/>
        </p:nvSpPr>
        <p:spPr bwMode="auto">
          <a:xfrm>
            <a:off x="2239963" y="4700588"/>
            <a:ext cx="3175" cy="3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uk-UA">
              <a:latin typeface="Arial" charset="0"/>
            </a:endParaRPr>
          </a:p>
        </p:txBody>
      </p:sp>
      <p:sp>
        <p:nvSpPr>
          <p:cNvPr id="5160" name="Rectangle 76"/>
          <p:cNvSpPr>
            <a:spLocks noChangeArrowheads="1"/>
          </p:cNvSpPr>
          <p:nvPr/>
        </p:nvSpPr>
        <p:spPr bwMode="auto">
          <a:xfrm>
            <a:off x="2243138" y="4700588"/>
            <a:ext cx="1560512" cy="3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uk-UA">
              <a:latin typeface="Arial" charset="0"/>
            </a:endParaRPr>
          </a:p>
        </p:txBody>
      </p:sp>
      <p:sp>
        <p:nvSpPr>
          <p:cNvPr id="5161" name="Rectangle 77"/>
          <p:cNvSpPr>
            <a:spLocks noChangeArrowheads="1"/>
          </p:cNvSpPr>
          <p:nvPr/>
        </p:nvSpPr>
        <p:spPr bwMode="auto">
          <a:xfrm>
            <a:off x="3803650" y="4700588"/>
            <a:ext cx="3175" cy="3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uk-UA">
              <a:latin typeface="Arial" charset="0"/>
            </a:endParaRPr>
          </a:p>
        </p:txBody>
      </p:sp>
      <p:sp>
        <p:nvSpPr>
          <p:cNvPr id="5162" name="Rectangle 79"/>
          <p:cNvSpPr>
            <a:spLocks noChangeArrowheads="1"/>
          </p:cNvSpPr>
          <p:nvPr/>
        </p:nvSpPr>
        <p:spPr bwMode="auto">
          <a:xfrm>
            <a:off x="612775" y="5664200"/>
            <a:ext cx="3175" cy="3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uk-UA">
              <a:latin typeface="Arial" charset="0"/>
            </a:endParaRPr>
          </a:p>
        </p:txBody>
      </p:sp>
      <p:sp>
        <p:nvSpPr>
          <p:cNvPr id="5163" name="Rectangle 80"/>
          <p:cNvSpPr>
            <a:spLocks noChangeArrowheads="1"/>
          </p:cNvSpPr>
          <p:nvPr/>
        </p:nvSpPr>
        <p:spPr bwMode="auto">
          <a:xfrm>
            <a:off x="612775" y="5664200"/>
            <a:ext cx="3175" cy="3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uk-UA">
              <a:latin typeface="Arial" charset="0"/>
            </a:endParaRPr>
          </a:p>
        </p:txBody>
      </p:sp>
      <p:sp>
        <p:nvSpPr>
          <p:cNvPr id="5164" name="Rectangle 83"/>
          <p:cNvSpPr>
            <a:spLocks noChangeArrowheads="1"/>
          </p:cNvSpPr>
          <p:nvPr/>
        </p:nvSpPr>
        <p:spPr bwMode="auto">
          <a:xfrm>
            <a:off x="2239963" y="5664200"/>
            <a:ext cx="3175" cy="3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uk-UA">
              <a:latin typeface="Arial" charset="0"/>
            </a:endParaRPr>
          </a:p>
        </p:txBody>
      </p:sp>
      <p:sp>
        <p:nvSpPr>
          <p:cNvPr id="5165" name="Rectangle 86"/>
          <p:cNvSpPr>
            <a:spLocks noChangeArrowheads="1"/>
          </p:cNvSpPr>
          <p:nvPr/>
        </p:nvSpPr>
        <p:spPr bwMode="auto">
          <a:xfrm>
            <a:off x="3803650" y="5664200"/>
            <a:ext cx="3175" cy="3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uk-UA">
              <a:latin typeface="Arial" charset="0"/>
            </a:endParaRPr>
          </a:p>
        </p:txBody>
      </p:sp>
      <p:sp>
        <p:nvSpPr>
          <p:cNvPr id="5166" name="Rectangle 87"/>
          <p:cNvSpPr>
            <a:spLocks noChangeArrowheads="1"/>
          </p:cNvSpPr>
          <p:nvPr/>
        </p:nvSpPr>
        <p:spPr bwMode="auto">
          <a:xfrm>
            <a:off x="3803650" y="5664200"/>
            <a:ext cx="3175" cy="3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uk-UA">
              <a:latin typeface="Arial" charset="0"/>
            </a:endParaRPr>
          </a:p>
        </p:txBody>
      </p:sp>
      <p:sp>
        <p:nvSpPr>
          <p:cNvPr id="5167" name="Rectangle 88"/>
          <p:cNvSpPr>
            <a:spLocks noChangeArrowheads="1"/>
          </p:cNvSpPr>
          <p:nvPr/>
        </p:nvSpPr>
        <p:spPr bwMode="auto">
          <a:xfrm>
            <a:off x="652463" y="5667375"/>
            <a:ext cx="190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6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>
              <a:latin typeface="Arial" charset="0"/>
            </a:endParaRPr>
          </a:p>
        </p:txBody>
      </p:sp>
      <p:pic>
        <p:nvPicPr>
          <p:cNvPr id="5168" name="Picture 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2963"/>
            <a:ext cx="22320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9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2232025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0" name="Picture 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08275"/>
            <a:ext cx="22320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71" name="Text Box 77"/>
          <p:cNvSpPr txBox="1">
            <a:spLocks noChangeArrowheads="1"/>
          </p:cNvSpPr>
          <p:nvPr/>
        </p:nvSpPr>
        <p:spPr bwMode="auto">
          <a:xfrm>
            <a:off x="3995738" y="908050"/>
            <a:ext cx="4608512" cy="14747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buClr>
                <a:srgbClr val="FF3300"/>
              </a:buClr>
              <a:buFont typeface="Wingdings" pitchFamily="2" charset="2"/>
              <a:buNone/>
            </a:pPr>
            <a:r>
              <a:rPr lang="ru-RU">
                <a:solidFill>
                  <a:srgbClr val="000000"/>
                </a:solidFill>
                <a:latin typeface="Arial" charset="0"/>
              </a:rPr>
              <a:t>С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hemically extra-stable particles (U-Zr-O). These particles were formed at the first moment of the accident on 04/26/86 and were deposited within the narrow western trace;</a:t>
            </a: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66" name="Text Box 78"/>
          <p:cNvSpPr txBox="1">
            <a:spLocks noChangeArrowheads="1"/>
          </p:cNvSpPr>
          <p:nvPr/>
        </p:nvSpPr>
        <p:spPr bwMode="auto">
          <a:xfrm>
            <a:off x="2843213" y="1196975"/>
            <a:ext cx="9667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U-Zr-O</a:t>
            </a:r>
            <a:endParaRPr lang="ru-RU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73" name="Text Box 80"/>
          <p:cNvSpPr txBox="1">
            <a:spLocks noChangeArrowheads="1"/>
          </p:cNvSpPr>
          <p:nvPr/>
        </p:nvSpPr>
        <p:spPr bwMode="auto">
          <a:xfrm>
            <a:off x="3995738" y="2492375"/>
            <a:ext cx="4608512" cy="1749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Non-oxidized chemically stable fuel particles (UO</a:t>
            </a:r>
            <a:r>
              <a:rPr lang="en-US" b="1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) of the first release (04/26/86), formed as a result of the mechanical destruction of nuclear fuel. These particles were also deposited along the narrow western trace of fallout;</a:t>
            </a: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74" name="Text Box 81"/>
          <p:cNvSpPr txBox="1">
            <a:spLocks noChangeArrowheads="1"/>
          </p:cNvSpPr>
          <p:nvPr/>
        </p:nvSpPr>
        <p:spPr bwMode="auto">
          <a:xfrm>
            <a:off x="4067175" y="4437063"/>
            <a:ext cx="4537075" cy="1749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Chemically low stable particles (UO</a:t>
            </a:r>
            <a:r>
              <a:rPr lang="en-US" b="1" baseline="-25000">
                <a:solidFill>
                  <a:srgbClr val="000000"/>
                </a:solidFill>
                <a:latin typeface="Arial" charset="0"/>
              </a:rPr>
              <a:t>2+x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), formed as a result of oxidization of the nuclear fuel in the period 04/26/86-05/05/86. These particles were predominantly deposited in the northern and southern traces of fuel fallout.</a:t>
            </a: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70" name="Text Box 82"/>
          <p:cNvSpPr txBox="1">
            <a:spLocks noChangeArrowheads="1"/>
          </p:cNvSpPr>
          <p:nvPr/>
        </p:nvSpPr>
        <p:spPr bwMode="auto">
          <a:xfrm>
            <a:off x="3059113" y="2852738"/>
            <a:ext cx="7207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UO</a:t>
            </a:r>
            <a:r>
              <a:rPr lang="en-US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73" name="Text Box 85"/>
          <p:cNvSpPr txBox="1">
            <a:spLocks noChangeArrowheads="1"/>
          </p:cNvSpPr>
          <p:nvPr/>
        </p:nvSpPr>
        <p:spPr bwMode="auto">
          <a:xfrm>
            <a:off x="2843213" y="4797425"/>
            <a:ext cx="8429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UO</a:t>
            </a:r>
            <a:r>
              <a:rPr lang="en-US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2+x</a:t>
            </a:r>
            <a:endParaRPr lang="ru-RU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78" name="Rectangle 7"/>
          <p:cNvSpPr>
            <a:spLocks noChangeArrowheads="1"/>
          </p:cNvSpPr>
          <p:nvPr/>
        </p:nvSpPr>
        <p:spPr bwMode="auto">
          <a:xfrm>
            <a:off x="73025" y="6381750"/>
            <a:ext cx="36353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 sz="1200">
              <a:solidFill>
                <a:srgbClr val="00FF00"/>
              </a:solidFill>
            </a:endParaRPr>
          </a:p>
          <a:p>
            <a:r>
              <a:rPr lang="en-GB" sz="900" b="1">
                <a:solidFill>
                  <a:srgbClr val="00FF00"/>
                </a:solidFill>
              </a:rPr>
              <a:t>19</a:t>
            </a:r>
            <a:r>
              <a:rPr lang="en-GB" sz="900" b="1" baseline="30000">
                <a:solidFill>
                  <a:srgbClr val="00FF00"/>
                </a:solidFill>
              </a:rPr>
              <a:t>th</a:t>
            </a:r>
            <a:r>
              <a:rPr lang="en-GB" sz="900" b="1">
                <a:solidFill>
                  <a:srgbClr val="00FF00"/>
                </a:solidFill>
              </a:rPr>
              <a:t> CEG-SAM meeting, Pisa, March 14-16, 2011</a:t>
            </a:r>
            <a:endParaRPr lang="ru-RU" sz="900" b="1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2B59D8E-F33E-43EE-A1EC-85EBAD436603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0" y="6257925"/>
            <a:ext cx="36353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 sz="1200">
              <a:solidFill>
                <a:srgbClr val="00FF00"/>
              </a:solidFill>
            </a:endParaRPr>
          </a:p>
          <a:p>
            <a:r>
              <a:rPr lang="en-GB" sz="900" b="1">
                <a:solidFill>
                  <a:srgbClr val="00FF00"/>
                </a:solidFill>
              </a:rPr>
              <a:t>19</a:t>
            </a:r>
            <a:r>
              <a:rPr lang="en-GB" sz="900" b="1" baseline="30000">
                <a:solidFill>
                  <a:srgbClr val="00FF00"/>
                </a:solidFill>
              </a:rPr>
              <a:t>th</a:t>
            </a:r>
            <a:r>
              <a:rPr lang="en-GB" sz="900" b="1">
                <a:solidFill>
                  <a:srgbClr val="00FF00"/>
                </a:solidFill>
              </a:rPr>
              <a:t> CEG-SAM meeting, Pisa, March 14-16, 2011</a:t>
            </a:r>
            <a:endParaRPr lang="ru-RU" sz="900" b="1">
              <a:solidFill>
                <a:srgbClr val="00FF00"/>
              </a:solidFill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076825" y="1476375"/>
            <a:ext cx="1296988" cy="4667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  <a:latin typeface="Arial" charset="0"/>
              </a:rPr>
              <a:t>Core fragments</a:t>
            </a:r>
            <a:endParaRPr lang="ru-RU" sz="12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7094538" y="1571625"/>
            <a:ext cx="863600" cy="28416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  <a:latin typeface="Arial" charset="0"/>
              </a:rPr>
              <a:t>LFCM</a:t>
            </a:r>
            <a:endParaRPr lang="ru-RU" sz="1200" b="1">
              <a:solidFill>
                <a:srgbClr val="FFFF00"/>
              </a:solidFill>
              <a:latin typeface="Arial" charset="0"/>
            </a:endParaRPr>
          </a:p>
        </p:txBody>
      </p:sp>
      <p:grpSp>
        <p:nvGrpSpPr>
          <p:cNvPr id="6152" name="Group 55"/>
          <p:cNvGrpSpPr>
            <a:grpSpLocks/>
          </p:cNvGrpSpPr>
          <p:nvPr/>
        </p:nvGrpSpPr>
        <p:grpSpPr bwMode="auto">
          <a:xfrm>
            <a:off x="395288" y="1512888"/>
            <a:ext cx="4178300" cy="376237"/>
            <a:chOff x="204" y="454"/>
            <a:chExt cx="2540" cy="237"/>
          </a:xfrm>
        </p:grpSpPr>
        <p:sp>
          <p:nvSpPr>
            <p:cNvPr id="22530" name="Rectangle 2"/>
            <p:cNvSpPr>
              <a:spLocks noChangeArrowheads="1"/>
            </p:cNvSpPr>
            <p:nvPr/>
          </p:nvSpPr>
          <p:spPr bwMode="auto">
            <a:xfrm>
              <a:off x="249" y="491"/>
              <a:ext cx="635" cy="179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/>
              <a:r>
                <a:rPr lang="en-US" sz="1200" b="1">
                  <a:solidFill>
                    <a:srgbClr val="FFFF00"/>
                  </a:solidFill>
                  <a:latin typeface="Arial" charset="0"/>
                </a:rPr>
                <a:t>Condensed</a:t>
              </a:r>
              <a:endParaRPr lang="ru-RU" sz="1200" b="1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>
              <a:off x="929" y="492"/>
              <a:ext cx="499" cy="179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/>
              <a:r>
                <a:rPr lang="en-US" sz="1200" b="1">
                  <a:solidFill>
                    <a:srgbClr val="FFFF00"/>
                  </a:solidFill>
                  <a:latin typeface="Arial" charset="0"/>
                </a:rPr>
                <a:t>UO</a:t>
              </a:r>
              <a:r>
                <a:rPr lang="en-US" sz="1200" b="1" baseline="-25000">
                  <a:solidFill>
                    <a:srgbClr val="FFFF00"/>
                  </a:solidFill>
                  <a:latin typeface="Arial" charset="0"/>
                </a:rPr>
                <a:t>2</a:t>
              </a:r>
              <a:endParaRPr lang="ru-RU" sz="1200" b="1" baseline="-25000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>
              <a:off x="1474" y="492"/>
              <a:ext cx="544" cy="179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/>
              <a:r>
                <a:rPr lang="en-US" sz="1200" b="1">
                  <a:solidFill>
                    <a:srgbClr val="FFFF00"/>
                  </a:solidFill>
                  <a:latin typeface="Aria Cyr" pitchFamily="34" charset="0"/>
                </a:rPr>
                <a:t>UO</a:t>
              </a:r>
              <a:r>
                <a:rPr lang="en-US" sz="1200" b="1" baseline="-25000">
                  <a:solidFill>
                    <a:srgbClr val="FFFF00"/>
                  </a:solidFill>
                  <a:latin typeface="Aria Cyr" pitchFamily="34" charset="0"/>
                </a:rPr>
                <a:t>2+X</a:t>
              </a:r>
              <a:endParaRPr lang="ru-RU" sz="1200" b="1" baseline="-25000">
                <a:solidFill>
                  <a:srgbClr val="FFFF00"/>
                </a:solidFill>
                <a:latin typeface="Aria Cyr" pitchFamily="34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/>
          </p:nvSpPr>
          <p:spPr bwMode="auto">
            <a:xfrm>
              <a:off x="2063" y="492"/>
              <a:ext cx="635" cy="179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/>
              <a:r>
                <a:rPr lang="en-US" sz="1200" b="1">
                  <a:solidFill>
                    <a:srgbClr val="FFFF00"/>
                  </a:solidFill>
                  <a:latin typeface="Aria Cyr" pitchFamily="34" charset="0"/>
                </a:rPr>
                <a:t>U-Zr-O</a:t>
              </a:r>
              <a:endParaRPr lang="ru-RU" sz="1200" b="1">
                <a:solidFill>
                  <a:srgbClr val="FFFF00"/>
                </a:solidFill>
                <a:latin typeface="Aria Cyr" pitchFamily="34" charset="0"/>
              </a:endParaRPr>
            </a:p>
          </p:txBody>
        </p:sp>
        <p:sp>
          <p:nvSpPr>
            <p:cNvPr id="6157" name="Rectangle 12"/>
            <p:cNvSpPr>
              <a:spLocks noChangeArrowheads="1"/>
            </p:cNvSpPr>
            <p:nvPr/>
          </p:nvSpPr>
          <p:spPr bwMode="auto">
            <a:xfrm>
              <a:off x="204" y="454"/>
              <a:ext cx="2540" cy="23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>
                <a:solidFill>
                  <a:srgbClr val="FFFF00"/>
                </a:solidFill>
                <a:latin typeface="Arial" charset="0"/>
              </a:endParaRPr>
            </a:p>
          </p:txBody>
        </p:sp>
      </p:grp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901700" y="2708275"/>
            <a:ext cx="7488238" cy="3143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en-US" sz="1400" b="1">
                <a:solidFill>
                  <a:srgbClr val="FFFF00"/>
                </a:solidFill>
                <a:latin typeface="Arial" charset="0"/>
              </a:rPr>
              <a:t>Shelter conditions</a:t>
            </a:r>
            <a:endParaRPr lang="ru-RU" sz="1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1693863" y="3644900"/>
            <a:ext cx="2446337" cy="3143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en-US" sz="1400" b="1">
                <a:solidFill>
                  <a:srgbClr val="FFFF00"/>
                </a:solidFill>
                <a:latin typeface="Arial" charset="0"/>
              </a:rPr>
              <a:t>destruction</a:t>
            </a:r>
            <a:endParaRPr lang="ru-RU" sz="1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4718050" y="3644900"/>
            <a:ext cx="1727200" cy="3143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en-US" sz="1400" b="1">
                <a:solidFill>
                  <a:srgbClr val="FFFF00"/>
                </a:solidFill>
                <a:latin typeface="Arial" charset="0"/>
              </a:rPr>
              <a:t>dispersion </a:t>
            </a:r>
            <a:endParaRPr lang="ru-RU" sz="1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6661150" y="3644900"/>
            <a:ext cx="1728788" cy="3143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en-US" sz="1400" b="1">
                <a:solidFill>
                  <a:srgbClr val="FFFF00"/>
                </a:solidFill>
                <a:latin typeface="Arial" charset="0"/>
              </a:rPr>
              <a:t>transformation</a:t>
            </a:r>
            <a:endParaRPr lang="ru-RU" sz="1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901700" y="4581525"/>
            <a:ext cx="7559675" cy="3143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en-US" sz="1400" b="1">
                <a:solidFill>
                  <a:srgbClr val="FFFF00"/>
                </a:solidFill>
                <a:latin typeface="Arial" charset="0"/>
              </a:rPr>
              <a:t>Radionuclides’ transfer into the mobile forms</a:t>
            </a:r>
            <a:endParaRPr lang="ru-RU" sz="1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163" name="Line 20"/>
          <p:cNvSpPr>
            <a:spLocks noChangeShapeType="1"/>
          </p:cNvSpPr>
          <p:nvPr/>
        </p:nvSpPr>
        <p:spPr bwMode="auto">
          <a:xfrm>
            <a:off x="1117600" y="1917700"/>
            <a:ext cx="0" cy="719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6164" name="Line 21"/>
          <p:cNvSpPr>
            <a:spLocks noChangeShapeType="1"/>
          </p:cNvSpPr>
          <p:nvPr/>
        </p:nvSpPr>
        <p:spPr bwMode="auto">
          <a:xfrm>
            <a:off x="1117600" y="3068638"/>
            <a:ext cx="0" cy="1512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3709988" y="5554663"/>
            <a:ext cx="1727200" cy="5270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en-US" sz="1400" b="1">
                <a:solidFill>
                  <a:srgbClr val="FFFF00"/>
                </a:solidFill>
                <a:latin typeface="Arial" charset="0"/>
              </a:rPr>
              <a:t>Formation of the secondary HP</a:t>
            </a:r>
            <a:endParaRPr lang="ru-RU" sz="1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166" name="Line 23"/>
          <p:cNvSpPr>
            <a:spLocks noChangeShapeType="1"/>
          </p:cNvSpPr>
          <p:nvPr/>
        </p:nvSpPr>
        <p:spPr bwMode="auto">
          <a:xfrm>
            <a:off x="2052638" y="1917700"/>
            <a:ext cx="0" cy="7191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6167" name="Line 24"/>
          <p:cNvSpPr>
            <a:spLocks noChangeShapeType="1"/>
          </p:cNvSpPr>
          <p:nvPr/>
        </p:nvSpPr>
        <p:spPr bwMode="auto">
          <a:xfrm>
            <a:off x="2989263" y="1917700"/>
            <a:ext cx="0" cy="7191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6168" name="Line 25"/>
          <p:cNvSpPr>
            <a:spLocks noChangeShapeType="1"/>
          </p:cNvSpPr>
          <p:nvPr/>
        </p:nvSpPr>
        <p:spPr bwMode="auto">
          <a:xfrm>
            <a:off x="3781425" y="1917700"/>
            <a:ext cx="0" cy="7191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6169" name="Line 26"/>
          <p:cNvSpPr>
            <a:spLocks noChangeShapeType="1"/>
          </p:cNvSpPr>
          <p:nvPr/>
        </p:nvSpPr>
        <p:spPr bwMode="auto">
          <a:xfrm>
            <a:off x="2052638" y="3068638"/>
            <a:ext cx="0" cy="5048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6170" name="Line 27"/>
          <p:cNvSpPr>
            <a:spLocks noChangeShapeType="1"/>
          </p:cNvSpPr>
          <p:nvPr/>
        </p:nvSpPr>
        <p:spPr bwMode="auto">
          <a:xfrm>
            <a:off x="2989263" y="3068638"/>
            <a:ext cx="0" cy="5048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6171" name="Line 28"/>
          <p:cNvSpPr>
            <a:spLocks noChangeShapeType="1"/>
          </p:cNvSpPr>
          <p:nvPr/>
        </p:nvSpPr>
        <p:spPr bwMode="auto">
          <a:xfrm>
            <a:off x="3781425" y="3068638"/>
            <a:ext cx="0" cy="5048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6172" name="Line 30"/>
          <p:cNvSpPr>
            <a:spLocks noChangeShapeType="1"/>
          </p:cNvSpPr>
          <p:nvPr/>
        </p:nvSpPr>
        <p:spPr bwMode="auto">
          <a:xfrm>
            <a:off x="5726113" y="3068638"/>
            <a:ext cx="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6173" name="Line 32"/>
          <p:cNvSpPr>
            <a:spLocks noChangeShapeType="1"/>
          </p:cNvSpPr>
          <p:nvPr/>
        </p:nvSpPr>
        <p:spPr bwMode="auto">
          <a:xfrm>
            <a:off x="7526338" y="3068638"/>
            <a:ext cx="0" cy="5048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6174" name="Line 33"/>
          <p:cNvSpPr>
            <a:spLocks noChangeShapeType="1"/>
          </p:cNvSpPr>
          <p:nvPr/>
        </p:nvSpPr>
        <p:spPr bwMode="auto">
          <a:xfrm>
            <a:off x="2052638" y="4005263"/>
            <a:ext cx="0" cy="5762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6175" name="Line 34"/>
          <p:cNvSpPr>
            <a:spLocks noChangeShapeType="1"/>
          </p:cNvSpPr>
          <p:nvPr/>
        </p:nvSpPr>
        <p:spPr bwMode="auto">
          <a:xfrm>
            <a:off x="2989263" y="4005263"/>
            <a:ext cx="0" cy="5032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6176" name="Line 35"/>
          <p:cNvSpPr>
            <a:spLocks noChangeShapeType="1"/>
          </p:cNvSpPr>
          <p:nvPr/>
        </p:nvSpPr>
        <p:spPr bwMode="auto">
          <a:xfrm>
            <a:off x="3781425" y="4005263"/>
            <a:ext cx="0" cy="5032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6177" name="Line 36"/>
          <p:cNvSpPr>
            <a:spLocks noChangeShapeType="1"/>
          </p:cNvSpPr>
          <p:nvPr/>
        </p:nvSpPr>
        <p:spPr bwMode="auto">
          <a:xfrm>
            <a:off x="5726113" y="4005263"/>
            <a:ext cx="0" cy="5032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6178" name="Line 38"/>
          <p:cNvSpPr>
            <a:spLocks noChangeShapeType="1"/>
          </p:cNvSpPr>
          <p:nvPr/>
        </p:nvSpPr>
        <p:spPr bwMode="auto">
          <a:xfrm>
            <a:off x="4502150" y="4941888"/>
            <a:ext cx="0" cy="574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6179" name="Line 45"/>
          <p:cNvSpPr>
            <a:spLocks noChangeShapeType="1"/>
          </p:cNvSpPr>
          <p:nvPr/>
        </p:nvSpPr>
        <p:spPr bwMode="auto">
          <a:xfrm flipH="1">
            <a:off x="468313" y="5805488"/>
            <a:ext cx="32416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6180" name="Line 46"/>
          <p:cNvSpPr>
            <a:spLocks noChangeShapeType="1"/>
          </p:cNvSpPr>
          <p:nvPr/>
        </p:nvSpPr>
        <p:spPr bwMode="auto">
          <a:xfrm flipV="1">
            <a:off x="468313" y="2852738"/>
            <a:ext cx="0" cy="2952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6181" name="Line 47"/>
          <p:cNvSpPr>
            <a:spLocks noChangeShapeType="1"/>
          </p:cNvSpPr>
          <p:nvPr/>
        </p:nvSpPr>
        <p:spPr bwMode="auto">
          <a:xfrm>
            <a:off x="468313" y="2852738"/>
            <a:ext cx="4333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6182" name="Line 51"/>
          <p:cNvSpPr>
            <a:spLocks noChangeShapeType="1"/>
          </p:cNvSpPr>
          <p:nvPr/>
        </p:nvSpPr>
        <p:spPr bwMode="auto">
          <a:xfrm>
            <a:off x="5724525" y="2133600"/>
            <a:ext cx="1588" cy="503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6183" name="Line 52"/>
          <p:cNvSpPr>
            <a:spLocks noChangeShapeType="1"/>
          </p:cNvSpPr>
          <p:nvPr/>
        </p:nvSpPr>
        <p:spPr bwMode="auto">
          <a:xfrm>
            <a:off x="7526338" y="1917700"/>
            <a:ext cx="0" cy="7191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6184" name="Line 53"/>
          <p:cNvSpPr>
            <a:spLocks noChangeShapeType="1"/>
          </p:cNvSpPr>
          <p:nvPr/>
        </p:nvSpPr>
        <p:spPr bwMode="auto">
          <a:xfrm>
            <a:off x="7526338" y="4005263"/>
            <a:ext cx="0" cy="5032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6185" name="Text Box 57"/>
          <p:cNvSpPr txBox="1">
            <a:spLocks noChangeArrowheads="1"/>
          </p:cNvSpPr>
          <p:nvPr/>
        </p:nvSpPr>
        <p:spPr bwMode="auto">
          <a:xfrm>
            <a:off x="3040063" y="2032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6186" name="Text Box 59"/>
          <p:cNvSpPr txBox="1">
            <a:spLocks noChangeArrowheads="1"/>
          </p:cNvSpPr>
          <p:nvPr/>
        </p:nvSpPr>
        <p:spPr bwMode="auto">
          <a:xfrm>
            <a:off x="179388" y="260350"/>
            <a:ext cx="6408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b="1" u="sng">
                <a:latin typeface="Arial" charset="0"/>
              </a:rPr>
              <a:t>9  Experimental study of FCM destruction</a:t>
            </a:r>
            <a:endParaRPr lang="ru-RU" b="1" u="sng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538EC3B4-62C1-4D73-B33E-675F3A395ED9}" type="slidenum">
              <a:rPr lang="ru-RU"/>
              <a:pPr>
                <a:defRPr/>
              </a:pPr>
              <a:t>13</a:t>
            </a:fld>
            <a:endParaRPr lang="ru-RU"/>
          </a:p>
        </p:txBody>
      </p:sp>
      <p:pic>
        <p:nvPicPr>
          <p:cNvPr id="307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720090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4" name="Прямоугольник 7"/>
          <p:cNvSpPr>
            <a:spLocks noChangeArrowheads="1"/>
          </p:cNvSpPr>
          <p:nvPr/>
        </p:nvSpPr>
        <p:spPr bwMode="auto">
          <a:xfrm>
            <a:off x="179388" y="188913"/>
            <a:ext cx="73453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u="sng">
                <a:latin typeface="Arial" charset="0"/>
                <a:sym typeface="Symbol" pitchFamily="18" charset="2"/>
              </a:rPr>
              <a:t>10</a:t>
            </a:r>
            <a:r>
              <a:rPr lang="ru-RU" b="1" u="sng">
                <a:latin typeface="Arial" charset="0"/>
                <a:sym typeface="Symbol" pitchFamily="18" charset="2"/>
              </a:rPr>
              <a:t>  </a:t>
            </a:r>
            <a:r>
              <a:rPr lang="en-US" b="1" u="sng">
                <a:latin typeface="Arial" charset="0"/>
                <a:sym typeface="Symbol" pitchFamily="18" charset="2"/>
              </a:rPr>
              <a:t>Results of model experiments on dissolution of nuclear fuel particles (UO</a:t>
            </a:r>
            <a:r>
              <a:rPr lang="en-US" b="1" u="sng" baseline="-25000">
                <a:latin typeface="Arial" charset="0"/>
                <a:sym typeface="Symbol" pitchFamily="18" charset="2"/>
              </a:rPr>
              <a:t>2</a:t>
            </a:r>
            <a:r>
              <a:rPr lang="en-US" b="1" u="sng">
                <a:latin typeface="Arial" charset="0"/>
                <a:sym typeface="Symbol" pitchFamily="18" charset="2"/>
              </a:rPr>
              <a:t> and UO</a:t>
            </a:r>
            <a:r>
              <a:rPr lang="en-US" b="1" u="sng" baseline="-25000">
                <a:latin typeface="Arial" charset="0"/>
                <a:sym typeface="Symbol" pitchFamily="18" charset="2"/>
              </a:rPr>
              <a:t>2+x</a:t>
            </a:r>
            <a:r>
              <a:rPr lang="en-US" b="1" u="sng">
                <a:latin typeface="Arial" charset="0"/>
                <a:sym typeface="Symbol" pitchFamily="18" charset="2"/>
              </a:rPr>
              <a:t>, obtained by annealing in UO</a:t>
            </a:r>
            <a:r>
              <a:rPr lang="en-US" b="1" u="sng" baseline="-25000">
                <a:latin typeface="Arial" charset="0"/>
                <a:sym typeface="Symbol" pitchFamily="18" charset="2"/>
              </a:rPr>
              <a:t>2 </a:t>
            </a:r>
            <a:r>
              <a:rPr lang="en-US" b="1" u="sng">
                <a:latin typeface="Arial" charset="0"/>
                <a:sym typeface="Symbol" pitchFamily="18" charset="2"/>
              </a:rPr>
              <a:t>air) </a:t>
            </a:r>
            <a:endParaRPr lang="uk-UA" b="1" u="sng">
              <a:latin typeface="Arial" charset="0"/>
              <a:sym typeface="Symbol" pitchFamily="18" charset="2"/>
            </a:endParaRPr>
          </a:p>
        </p:txBody>
      </p:sp>
      <p:sp>
        <p:nvSpPr>
          <p:cNvPr id="30765" name="Rectangle 7"/>
          <p:cNvSpPr>
            <a:spLocks noChangeArrowheads="1"/>
          </p:cNvSpPr>
          <p:nvPr/>
        </p:nvSpPr>
        <p:spPr bwMode="auto">
          <a:xfrm>
            <a:off x="0" y="6446838"/>
            <a:ext cx="36353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 sz="1200">
              <a:solidFill>
                <a:srgbClr val="00FF00"/>
              </a:solidFill>
            </a:endParaRPr>
          </a:p>
          <a:p>
            <a:r>
              <a:rPr lang="en-GB" sz="900" b="1">
                <a:solidFill>
                  <a:srgbClr val="00FF00"/>
                </a:solidFill>
              </a:rPr>
              <a:t>19</a:t>
            </a:r>
            <a:r>
              <a:rPr lang="en-GB" sz="900" b="1" baseline="30000">
                <a:solidFill>
                  <a:srgbClr val="00FF00"/>
                </a:solidFill>
              </a:rPr>
              <a:t>th</a:t>
            </a:r>
            <a:r>
              <a:rPr lang="en-GB" sz="900" b="1">
                <a:solidFill>
                  <a:srgbClr val="00FF00"/>
                </a:solidFill>
              </a:rPr>
              <a:t> CEG-SAM meeting, Pisa, March 14-16, 2011</a:t>
            </a:r>
            <a:endParaRPr lang="ru-RU" sz="900" b="1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FE6C422-BA28-4BCE-9038-BCD16E04411C}" type="slidenum">
              <a:rPr lang="ru-RU"/>
              <a:pPr>
                <a:defRPr/>
              </a:pPr>
              <a:t>14</a:t>
            </a:fld>
            <a:endParaRPr lang="ru-RU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476250"/>
            <a:ext cx="514032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716463" y="1268413"/>
            <a:ext cx="41751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GB" sz="1400" b="1">
                <a:solidFill>
                  <a:srgbClr val="000000"/>
                </a:solidFill>
                <a:latin typeface="Arial" charset="0"/>
              </a:rPr>
              <a:t>Dynamics of uncontrolled airborne particulates matter release from the SO.</a:t>
            </a:r>
            <a:endParaRPr lang="ru-RU" sz="1400" b="1">
              <a:solidFill>
                <a:srgbClr val="000000"/>
              </a:solidFill>
              <a:latin typeface="Arial" charset="0"/>
            </a:endParaRPr>
          </a:p>
          <a:p>
            <a:pPr eaLnBrk="0" hangingPunct="0"/>
            <a:endParaRPr lang="ru-RU" sz="14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644900"/>
            <a:ext cx="4105275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107950" y="4437063"/>
            <a:ext cx="417671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GB" sz="1400" b="1">
                <a:solidFill>
                  <a:srgbClr val="000000"/>
                </a:solidFill>
                <a:latin typeface="Arial" charset="0"/>
              </a:rPr>
              <a:t>Average annual concentrations of radioactive airborne particulates </a:t>
            </a:r>
            <a:r>
              <a:rPr lang="uk-UA" sz="1400" b="1">
                <a:solidFill>
                  <a:srgbClr val="000000"/>
                </a:solidFill>
                <a:latin typeface="Arial" charset="0"/>
              </a:rPr>
              <a:t>(Σβ: 90Sr + 90Y, 137Cs </a:t>
            </a:r>
            <a:r>
              <a:rPr lang="en-GB" sz="1400" b="1">
                <a:solidFill>
                  <a:srgbClr val="000000"/>
                </a:solidFill>
                <a:latin typeface="Arial" charset="0"/>
              </a:rPr>
              <a:t>and </a:t>
            </a:r>
            <a:r>
              <a:rPr lang="uk-UA" sz="1400" b="1">
                <a:solidFill>
                  <a:srgbClr val="000000"/>
                </a:solidFill>
                <a:latin typeface="Arial" charset="0"/>
              </a:rPr>
              <a:t>241Pu) </a:t>
            </a:r>
            <a:r>
              <a:rPr lang="en-GB" sz="1400" b="1">
                <a:solidFill>
                  <a:srgbClr val="000000"/>
                </a:solidFill>
                <a:latin typeface="Arial" charset="0"/>
              </a:rPr>
              <a:t>in the north</a:t>
            </a:r>
            <a:r>
              <a:rPr lang="uk-UA" sz="1400" b="1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GB" sz="1400" b="1">
                <a:solidFill>
                  <a:srgbClr val="000000"/>
                </a:solidFill>
                <a:latin typeface="Arial" charset="0"/>
              </a:rPr>
              <a:t>north-west and south areas of the SO Industrial Site in</a:t>
            </a:r>
            <a:r>
              <a:rPr lang="uk-UA" sz="1400" b="1">
                <a:solidFill>
                  <a:srgbClr val="000000"/>
                </a:solidFill>
                <a:latin typeface="Arial" charset="0"/>
              </a:rPr>
              <a:t> 1993 – 2010.</a:t>
            </a:r>
            <a:r>
              <a:rPr lang="ru-RU" sz="1400" b="1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4335463" y="3730625"/>
            <a:ext cx="665162" cy="2746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GB" sz="1200" b="1">
                <a:solidFill>
                  <a:srgbClr val="000000"/>
                </a:solidFill>
                <a:latin typeface="Arial" charset="0"/>
              </a:rPr>
              <a:t>Bq</a:t>
            </a:r>
            <a:r>
              <a:rPr lang="ru-RU" sz="1200" b="1">
                <a:solidFill>
                  <a:srgbClr val="000000"/>
                </a:solidFill>
                <a:latin typeface="Arial" charset="0"/>
              </a:rPr>
              <a:t>/</a:t>
            </a:r>
            <a:r>
              <a:rPr lang="en-GB" sz="1200" b="1">
                <a:solidFill>
                  <a:srgbClr val="000000"/>
                </a:solidFill>
                <a:latin typeface="Arial" charset="0"/>
              </a:rPr>
              <a:t>m</a:t>
            </a:r>
            <a:r>
              <a:rPr lang="ru-RU" sz="1200" b="1" baseline="30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ru-RU" sz="1200" b="1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34925" y="401638"/>
            <a:ext cx="557213" cy="27463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GB" sz="1200" b="1">
                <a:solidFill>
                  <a:srgbClr val="000000"/>
                </a:solidFill>
                <a:latin typeface="Arial" charset="0"/>
              </a:rPr>
              <a:t>MBq</a:t>
            </a:r>
            <a:r>
              <a:rPr lang="ru-RU" sz="1200" b="1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7B3F136-D01D-4D35-9585-6D944DEA065E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11267" name="Text Box 164"/>
          <p:cNvSpPr txBox="1">
            <a:spLocks noChangeArrowheads="1"/>
          </p:cNvSpPr>
          <p:nvPr/>
        </p:nvSpPr>
        <p:spPr bwMode="auto">
          <a:xfrm>
            <a:off x="179388" y="476250"/>
            <a:ext cx="6192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 u="sng">
                <a:latin typeface="Arial" charset="0"/>
              </a:rPr>
              <a:t>11  Main water flows in the Shelter rooms</a:t>
            </a:r>
            <a:endParaRPr lang="ru-RU" b="1" u="sng">
              <a:latin typeface="Arial" charset="0"/>
            </a:endParaRP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0" y="6446838"/>
            <a:ext cx="36353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 sz="1200">
              <a:solidFill>
                <a:srgbClr val="00FF00"/>
              </a:solidFill>
            </a:endParaRPr>
          </a:p>
          <a:p>
            <a:r>
              <a:rPr lang="en-GB" sz="900" b="1">
                <a:solidFill>
                  <a:srgbClr val="00FF00"/>
                </a:solidFill>
              </a:rPr>
              <a:t>19</a:t>
            </a:r>
            <a:r>
              <a:rPr lang="en-GB" sz="900" b="1" baseline="30000">
                <a:solidFill>
                  <a:srgbClr val="00FF00"/>
                </a:solidFill>
              </a:rPr>
              <a:t>th</a:t>
            </a:r>
            <a:r>
              <a:rPr lang="en-GB" sz="900" b="1">
                <a:solidFill>
                  <a:srgbClr val="00FF00"/>
                </a:solidFill>
              </a:rPr>
              <a:t> CEG-SAM meeting, Pisa, March 14-16, 2011</a:t>
            </a:r>
            <a:endParaRPr lang="ru-RU" sz="900" b="1">
              <a:solidFill>
                <a:srgbClr val="00FF00"/>
              </a:solidFill>
            </a:endParaRPr>
          </a:p>
        </p:txBody>
      </p:sp>
      <p:pic>
        <p:nvPicPr>
          <p:cNvPr id="11270" name="Picture 6" descr="fig1"/>
          <p:cNvPicPr>
            <a:picLocks noChangeAspect="1" noChangeArrowheads="1"/>
          </p:cNvPicPr>
          <p:nvPr/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19188"/>
            <a:ext cx="8137525" cy="524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B02C7266-32C0-463A-9EA8-EC81945CF169}" type="slidenum">
              <a:rPr lang="ru-RU"/>
              <a:pPr>
                <a:defRPr/>
              </a:pPr>
              <a:t>16</a:t>
            </a:fld>
            <a:endParaRPr lang="ru-RU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88913"/>
            <a:ext cx="4752976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003800" y="836613"/>
            <a:ext cx="35575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GB" sz="1400" b="1">
                <a:solidFill>
                  <a:srgbClr val="000000"/>
                </a:solidFill>
                <a:latin typeface="Arial" charset="0"/>
              </a:rPr>
              <a:t>Dynamics of average annual concentration of </a:t>
            </a:r>
            <a:r>
              <a:rPr lang="uk-UA" sz="1400" b="1" baseline="30000">
                <a:latin typeface="Arial" charset="0"/>
              </a:rPr>
              <a:t>238+239+240</a:t>
            </a:r>
            <a:r>
              <a:rPr lang="uk-UA" sz="1400" b="1">
                <a:latin typeface="Arial" charset="0"/>
              </a:rPr>
              <a:t>Pu</a:t>
            </a:r>
            <a:r>
              <a:rPr lang="uk-UA" sz="14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1400" b="1">
                <a:solidFill>
                  <a:srgbClr val="000000"/>
                </a:solidFill>
                <a:latin typeface="Arial" charset="0"/>
              </a:rPr>
              <a:t>in LRAW accumulation in room</a:t>
            </a:r>
            <a:r>
              <a:rPr lang="uk-UA" sz="14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uk-UA" sz="1400" b="1">
                <a:latin typeface="Arial" charset="0"/>
              </a:rPr>
              <a:t>001/3</a:t>
            </a:r>
            <a:r>
              <a:rPr lang="en-GB" sz="1400" b="1">
                <a:latin typeface="Arial" charset="0"/>
              </a:rPr>
              <a:t>.</a:t>
            </a:r>
            <a:r>
              <a:rPr lang="ru-RU" sz="1400" b="1">
                <a:latin typeface="Arial" charset="0"/>
              </a:rPr>
              <a:t> </a:t>
            </a: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284538"/>
            <a:ext cx="5113338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-36513" y="4489450"/>
            <a:ext cx="43926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GB" sz="1400" b="1">
                <a:solidFill>
                  <a:srgbClr val="000000"/>
                </a:solidFill>
                <a:latin typeface="Arial" charset="0"/>
              </a:rPr>
              <a:t>Dynamics of </a:t>
            </a:r>
            <a:r>
              <a:rPr lang="en-GB" sz="1400" b="1" baseline="30000">
                <a:latin typeface="Arial" charset="0"/>
              </a:rPr>
              <a:t>238+239+240</a:t>
            </a:r>
            <a:r>
              <a:rPr lang="en-GB" sz="1400" b="1">
                <a:latin typeface="Arial" charset="0"/>
              </a:rPr>
              <a:t>Pu </a:t>
            </a:r>
            <a:r>
              <a:rPr lang="en-GB" sz="1400" b="1">
                <a:solidFill>
                  <a:srgbClr val="000000"/>
                </a:solidFill>
                <a:latin typeface="Arial" charset="0"/>
              </a:rPr>
              <a:t>concentration in LRAW accumulation in room </a:t>
            </a:r>
            <a:r>
              <a:rPr lang="en-GB" sz="1600" b="1">
                <a:latin typeface="Arial" charset="0"/>
              </a:rPr>
              <a:t>0</a:t>
            </a:r>
            <a:r>
              <a:rPr lang="uk-UA" sz="1600" b="1">
                <a:latin typeface="Arial" charset="0"/>
              </a:rPr>
              <a:t>17/2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5292725" y="3284538"/>
            <a:ext cx="665163" cy="2746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GB" sz="1200" b="1">
                <a:solidFill>
                  <a:srgbClr val="000000"/>
                </a:solidFill>
                <a:latin typeface="Arial" charset="0"/>
              </a:rPr>
              <a:t>Bq</a:t>
            </a:r>
            <a:r>
              <a:rPr lang="ru-RU" sz="1200" b="1">
                <a:solidFill>
                  <a:srgbClr val="000000"/>
                </a:solidFill>
                <a:latin typeface="Arial" charset="0"/>
              </a:rPr>
              <a:t>/</a:t>
            </a:r>
            <a:r>
              <a:rPr lang="en-GB" sz="1200" b="1">
                <a:solidFill>
                  <a:srgbClr val="000000"/>
                </a:solidFill>
                <a:latin typeface="Arial" charset="0"/>
              </a:rPr>
              <a:t>m</a:t>
            </a:r>
            <a:r>
              <a:rPr lang="ru-RU" sz="1200" b="1" baseline="30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ru-RU" sz="1200" b="1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468313" y="201613"/>
            <a:ext cx="792162" cy="2746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GB" sz="1200" b="1">
                <a:solidFill>
                  <a:srgbClr val="000000"/>
                </a:solidFill>
                <a:latin typeface="Arial" charset="0"/>
              </a:rPr>
              <a:t>MBq</a:t>
            </a:r>
            <a:r>
              <a:rPr lang="ru-RU" sz="1200" b="1">
                <a:solidFill>
                  <a:srgbClr val="000000"/>
                </a:solidFill>
                <a:latin typeface="Arial" charset="0"/>
              </a:rPr>
              <a:t>/</a:t>
            </a:r>
            <a:r>
              <a:rPr lang="en-GB" sz="1200" b="1">
                <a:solidFill>
                  <a:srgbClr val="000000"/>
                </a:solidFill>
                <a:latin typeface="Arial" charset="0"/>
              </a:rPr>
              <a:t>m</a:t>
            </a:r>
            <a:r>
              <a:rPr lang="ru-RU" sz="1200" b="1" baseline="30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ru-RU" sz="1200" b="1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7D8E955-2810-4D70-9B03-304D024C1988}" type="slidenum">
              <a:rPr lang="ru-RU"/>
              <a:pPr>
                <a:defRPr/>
              </a:pPr>
              <a:t>17</a:t>
            </a:fld>
            <a:endParaRPr lang="ru-RU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5011737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5819775" y="908050"/>
            <a:ext cx="3000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200" b="1">
                <a:solidFill>
                  <a:srgbClr val="000000"/>
                </a:solidFill>
                <a:latin typeface="Arial" charset="0"/>
              </a:rPr>
              <a:t>Dynamics of average annual concentration of </a:t>
            </a:r>
            <a:r>
              <a:rPr lang="en-GB" sz="1200" b="1">
                <a:latin typeface="Arial" charset="0"/>
              </a:rPr>
              <a:t>137- </a:t>
            </a:r>
            <a:r>
              <a:rPr lang="en-US" sz="1200" b="1">
                <a:latin typeface="Arial" charset="0"/>
              </a:rPr>
              <a:t>Cs</a:t>
            </a:r>
            <a:r>
              <a:rPr lang="uk-UA" sz="12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1200" b="1">
                <a:solidFill>
                  <a:srgbClr val="000000"/>
                </a:solidFill>
                <a:latin typeface="Arial" charset="0"/>
              </a:rPr>
              <a:t>in LRAW accumulation in </a:t>
            </a:r>
            <a:r>
              <a:rPr lang="en-US" sz="1200" b="1">
                <a:solidFill>
                  <a:srgbClr val="000000"/>
                </a:solidFill>
                <a:latin typeface="Arial" charset="0"/>
              </a:rPr>
              <a:t>steam-distributing</a:t>
            </a:r>
            <a:r>
              <a:rPr lang="ru-RU" sz="12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Arial" charset="0"/>
              </a:rPr>
              <a:t>corridor and room </a:t>
            </a:r>
            <a:r>
              <a:rPr lang="en-US" sz="1200" b="1">
                <a:latin typeface="Arial" charset="0"/>
              </a:rPr>
              <a:t>001/3</a:t>
            </a:r>
            <a:r>
              <a:rPr lang="en-US" sz="12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1200" b="1">
                <a:solidFill>
                  <a:srgbClr val="000000"/>
                </a:solidFill>
                <a:latin typeface="Arial" charset="0"/>
              </a:rPr>
              <a:t>.</a:t>
            </a:r>
            <a:endParaRPr 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468313" y="44450"/>
            <a:ext cx="750887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200" b="1">
                <a:solidFill>
                  <a:srgbClr val="000000"/>
                </a:solidFill>
                <a:latin typeface="Arial" charset="0"/>
              </a:rPr>
              <a:t>ГВ</a:t>
            </a:r>
            <a:r>
              <a:rPr lang="en-GB" sz="1200" b="1">
                <a:solidFill>
                  <a:srgbClr val="000000"/>
                </a:solidFill>
                <a:latin typeface="Arial" charset="0"/>
              </a:rPr>
              <a:t>q</a:t>
            </a:r>
            <a:r>
              <a:rPr lang="ru-RU" sz="1200" b="1">
                <a:solidFill>
                  <a:srgbClr val="000000"/>
                </a:solidFill>
                <a:latin typeface="Arial" charset="0"/>
              </a:rPr>
              <a:t>/</a:t>
            </a:r>
            <a:r>
              <a:rPr lang="en-GB" sz="1200" b="1">
                <a:solidFill>
                  <a:srgbClr val="000000"/>
                </a:solidFill>
                <a:latin typeface="Arial" charset="0"/>
              </a:rPr>
              <a:t>m</a:t>
            </a:r>
            <a:r>
              <a:rPr lang="ru-RU" sz="1200" b="1" baseline="30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ru-RU" sz="1200" b="1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503238" y="908050"/>
            <a:ext cx="144462" cy="1728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1042988" y="512763"/>
            <a:ext cx="1908175" cy="180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3840163"/>
            <a:ext cx="4608512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431800" y="4149725"/>
            <a:ext cx="3000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200" b="1">
                <a:solidFill>
                  <a:srgbClr val="000000"/>
                </a:solidFill>
                <a:latin typeface="Arial" charset="0"/>
              </a:rPr>
              <a:t>Dynamics of average annual concentration of </a:t>
            </a:r>
            <a:r>
              <a:rPr lang="en-GB" sz="1200" b="1">
                <a:latin typeface="Arial" charset="0"/>
              </a:rPr>
              <a:t>90- </a:t>
            </a:r>
            <a:r>
              <a:rPr lang="en-US" sz="1200" b="1">
                <a:latin typeface="Arial" charset="0"/>
              </a:rPr>
              <a:t>Sr</a:t>
            </a:r>
            <a:r>
              <a:rPr lang="uk-UA" sz="12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1200" b="1">
                <a:solidFill>
                  <a:srgbClr val="000000"/>
                </a:solidFill>
                <a:latin typeface="Arial" charset="0"/>
              </a:rPr>
              <a:t>in LRAW accumulation in </a:t>
            </a:r>
            <a:r>
              <a:rPr lang="en-US" sz="1200" b="1">
                <a:solidFill>
                  <a:srgbClr val="000000"/>
                </a:solidFill>
                <a:latin typeface="Arial" charset="0"/>
              </a:rPr>
              <a:t>steam-distributing</a:t>
            </a:r>
            <a:r>
              <a:rPr lang="ru-RU" sz="12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Arial" charset="0"/>
              </a:rPr>
              <a:t>corridor and room </a:t>
            </a:r>
            <a:r>
              <a:rPr lang="en-US" sz="1200" b="1">
                <a:latin typeface="Arial" charset="0"/>
              </a:rPr>
              <a:t>001/3</a:t>
            </a:r>
            <a:r>
              <a:rPr lang="en-US" sz="12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1200" b="1">
                <a:solidFill>
                  <a:srgbClr val="000000"/>
                </a:solidFill>
                <a:latin typeface="Arial" charset="0"/>
              </a:rPr>
              <a:t>.</a:t>
            </a:r>
            <a:endParaRPr 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4108450" y="3586163"/>
            <a:ext cx="750888" cy="2746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200" b="1">
                <a:solidFill>
                  <a:srgbClr val="000000"/>
                </a:solidFill>
                <a:latin typeface="Arial" charset="0"/>
              </a:rPr>
              <a:t>ГВ</a:t>
            </a:r>
            <a:r>
              <a:rPr lang="en-GB" sz="1200" b="1">
                <a:solidFill>
                  <a:srgbClr val="000000"/>
                </a:solidFill>
                <a:latin typeface="Arial" charset="0"/>
              </a:rPr>
              <a:t>q</a:t>
            </a:r>
            <a:r>
              <a:rPr lang="ru-RU" sz="1200" b="1">
                <a:solidFill>
                  <a:srgbClr val="000000"/>
                </a:solidFill>
                <a:latin typeface="Arial" charset="0"/>
              </a:rPr>
              <a:t>/</a:t>
            </a:r>
            <a:r>
              <a:rPr lang="en-GB" sz="1200" b="1">
                <a:solidFill>
                  <a:srgbClr val="000000"/>
                </a:solidFill>
                <a:latin typeface="Arial" charset="0"/>
              </a:rPr>
              <a:t>m</a:t>
            </a:r>
            <a:r>
              <a:rPr lang="ru-RU" sz="1200" b="1" baseline="30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ru-RU" sz="1200" b="1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4356100" y="4257675"/>
            <a:ext cx="144463" cy="1728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4787900" y="4076700"/>
            <a:ext cx="1692275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2936875" y="3141663"/>
            <a:ext cx="303213" cy="244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charset="0"/>
              </a:rPr>
              <a:t> Y</a:t>
            </a: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6624638" y="6453188"/>
            <a:ext cx="303212" cy="244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charset="0"/>
              </a:rPr>
              <a:t> 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04430ED-A5D4-4F6F-9CEF-FD618185D437}" type="slidenum">
              <a:rPr lang="ru-RU"/>
              <a:pPr>
                <a:defRPr/>
              </a:pPr>
              <a:t>18</a:t>
            </a:fld>
            <a:endParaRPr lang="ru-RU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06438"/>
            <a:ext cx="56165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5364163" y="4545013"/>
            <a:ext cx="3000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200" b="1">
                <a:solidFill>
                  <a:srgbClr val="000000"/>
                </a:solidFill>
                <a:latin typeface="Arial" charset="0"/>
              </a:rPr>
              <a:t>Dynamics of average annual concentration of </a:t>
            </a:r>
            <a:r>
              <a:rPr lang="en-GB" sz="1200" b="1">
                <a:latin typeface="Arial" charset="0"/>
              </a:rPr>
              <a:t>U</a:t>
            </a:r>
            <a:r>
              <a:rPr lang="uk-UA" sz="12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1200" b="1">
                <a:solidFill>
                  <a:srgbClr val="000000"/>
                </a:solidFill>
                <a:latin typeface="Arial" charset="0"/>
              </a:rPr>
              <a:t>in LRAW accumulation in </a:t>
            </a:r>
            <a:r>
              <a:rPr lang="en-US" sz="1200" b="1">
                <a:solidFill>
                  <a:srgbClr val="000000"/>
                </a:solidFill>
                <a:latin typeface="Arial" charset="0"/>
              </a:rPr>
              <a:t>steam-distributing</a:t>
            </a:r>
            <a:r>
              <a:rPr lang="ru-RU" sz="12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Arial" charset="0"/>
              </a:rPr>
              <a:t>corridor and room </a:t>
            </a:r>
            <a:r>
              <a:rPr lang="en-US" sz="1200" b="1">
                <a:latin typeface="Arial" charset="0"/>
              </a:rPr>
              <a:t>001/3</a:t>
            </a:r>
            <a:r>
              <a:rPr lang="en-US" sz="12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1200" b="1">
                <a:solidFill>
                  <a:srgbClr val="000000"/>
                </a:solidFill>
                <a:latin typeface="Arial" charset="0"/>
              </a:rPr>
              <a:t>.</a:t>
            </a:r>
            <a:endParaRPr 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468313" y="346075"/>
            <a:ext cx="555625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  <a:latin typeface="Arial" charset="0"/>
              </a:rPr>
              <a:t>g</a:t>
            </a:r>
            <a:r>
              <a:rPr lang="ru-RU" sz="1200" b="1">
                <a:solidFill>
                  <a:srgbClr val="000000"/>
                </a:solidFill>
                <a:latin typeface="Arial" charset="0"/>
              </a:rPr>
              <a:t>/</a:t>
            </a:r>
            <a:r>
              <a:rPr lang="en-GB" sz="1200" b="1">
                <a:solidFill>
                  <a:srgbClr val="000000"/>
                </a:solidFill>
                <a:latin typeface="Arial" charset="0"/>
              </a:rPr>
              <a:t>m</a:t>
            </a:r>
            <a:r>
              <a:rPr lang="ru-RU" sz="1200" b="1" baseline="30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ru-RU" sz="1200" b="1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250825" y="1341438"/>
            <a:ext cx="144463" cy="1728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1079500" y="1016000"/>
            <a:ext cx="2952750" cy="180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4041" name="Picture 9" descr="013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441325"/>
            <a:ext cx="3132138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0" descr="BB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3992563"/>
            <a:ext cx="4024312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5353050" y="3551238"/>
            <a:ext cx="303213" cy="244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charset="0"/>
              </a:rPr>
              <a:t> 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288F6DA-D715-482D-9CDF-EFE123E1BBC3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6408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b="1" u="sng"/>
              <a:t>1</a:t>
            </a:r>
            <a:r>
              <a:rPr lang="en-US" b="1" u="sng"/>
              <a:t>2</a:t>
            </a:r>
            <a:r>
              <a:rPr lang="ru-RU" b="1" u="sng"/>
              <a:t> </a:t>
            </a:r>
            <a:r>
              <a:rPr lang="en-US" b="1" u="sng"/>
              <a:t>Creation of Database</a:t>
            </a:r>
            <a:r>
              <a:rPr lang="ru-RU" b="1" u="sng"/>
              <a:t> </a:t>
            </a:r>
            <a:r>
              <a:rPr lang="en-US" b="1" u="sng"/>
              <a:t>of hot particles</a:t>
            </a:r>
            <a:endParaRPr lang="ru-RU" b="1" u="sng"/>
          </a:p>
        </p:txBody>
      </p:sp>
      <p:pic>
        <p:nvPicPr>
          <p:cNvPr id="15363" name="Picture 6" descr="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5580063" cy="431482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971550" y="5157788"/>
            <a:ext cx="7724775" cy="1123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The DB final version will be organized in such a manner</a:t>
            </a:r>
            <a:r>
              <a:rPr lang="ru-RU" sz="1400" b="1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1400" b="1">
                <a:solidFill>
                  <a:srgbClr val="000000"/>
                </a:solidFill>
                <a:latin typeface="Arial" charset="0"/>
              </a:rPr>
              <a:t>which would allow not only storing and accumulating the needed information</a:t>
            </a:r>
            <a:r>
              <a:rPr lang="ru-RU" sz="1400" b="1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1400" b="1">
                <a:solidFill>
                  <a:srgbClr val="000000"/>
                </a:solidFill>
                <a:latin typeface="Arial" charset="0"/>
              </a:rPr>
              <a:t>but also evaluating the FCM clusters’ destruction according to built-in</a:t>
            </a:r>
            <a:r>
              <a:rPr lang="ru-RU" sz="14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b="1">
                <a:solidFill>
                  <a:srgbClr val="000000"/>
                </a:solidFill>
                <a:latin typeface="Arial" charset="0"/>
              </a:rPr>
              <a:t>models</a:t>
            </a:r>
            <a:r>
              <a:rPr lang="ru-RU" sz="1400" b="1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1400" b="1">
                <a:solidFill>
                  <a:srgbClr val="000000"/>
                </a:solidFill>
                <a:latin typeface="Arial" charset="0"/>
              </a:rPr>
              <a:t>and calculating, correspondingly, amount and characteristics</a:t>
            </a:r>
            <a:r>
              <a:rPr lang="ru-RU" sz="14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b="1">
                <a:solidFill>
                  <a:srgbClr val="000000"/>
                </a:solidFill>
                <a:latin typeface="Arial" charset="0"/>
              </a:rPr>
              <a:t>of fuel dust in the “Shelter” Object rooms</a:t>
            </a:r>
            <a:r>
              <a:rPr lang="ru-RU" sz="1400" b="1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6083300" y="1214438"/>
            <a:ext cx="2881313" cy="2863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1400" b="1" u="sng">
                <a:solidFill>
                  <a:srgbClr val="000000"/>
                </a:solidFill>
                <a:latin typeface="Arial" charset="0"/>
              </a:rPr>
              <a:t>Basic</a:t>
            </a:r>
            <a:r>
              <a:rPr lang="ru-RU" sz="1400" b="1" u="sng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b="1" u="sng">
                <a:solidFill>
                  <a:srgbClr val="000000"/>
                </a:solidFill>
                <a:latin typeface="Arial" charset="0"/>
              </a:rPr>
              <a:t>fields</a:t>
            </a:r>
            <a:r>
              <a:rPr lang="ru-RU" sz="1400" b="1" u="sng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b="1" u="sng">
                <a:solidFill>
                  <a:srgbClr val="000000"/>
                </a:solidFill>
                <a:latin typeface="Arial" charset="0"/>
              </a:rPr>
              <a:t>of Database</a:t>
            </a:r>
            <a:r>
              <a:rPr lang="ru-RU" sz="1400" b="1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eaLnBrk="1" hangingPunct="1">
              <a:lnSpc>
                <a:spcPct val="130000"/>
              </a:lnSpc>
              <a:buFontTx/>
              <a:buChar char="-"/>
            </a:pPr>
            <a:r>
              <a:rPr lang="ru-RU" sz="14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b="1">
                <a:solidFill>
                  <a:srgbClr val="000000"/>
                </a:solidFill>
                <a:latin typeface="Arial" charset="0"/>
              </a:rPr>
              <a:t>room number in</a:t>
            </a:r>
            <a:r>
              <a:rPr lang="ru-RU" sz="14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b="1">
                <a:solidFill>
                  <a:srgbClr val="000000"/>
                </a:solidFill>
                <a:latin typeface="Arial" charset="0"/>
              </a:rPr>
              <a:t>SO</a:t>
            </a:r>
            <a:r>
              <a:rPr lang="ru-RU" sz="1400" b="1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 eaLnBrk="1" hangingPunct="1">
              <a:lnSpc>
                <a:spcPct val="130000"/>
              </a:lnSpc>
              <a:buFontTx/>
              <a:buChar char="-"/>
            </a:pPr>
            <a:r>
              <a:rPr lang="ru-RU" sz="14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b="1">
                <a:solidFill>
                  <a:srgbClr val="000000"/>
                </a:solidFill>
                <a:latin typeface="Arial" charset="0"/>
              </a:rPr>
              <a:t>room characteristics</a:t>
            </a:r>
            <a:r>
              <a:rPr lang="ru-RU" sz="1400" b="1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 eaLnBrk="1" hangingPunct="1">
              <a:lnSpc>
                <a:spcPct val="130000"/>
              </a:lnSpc>
            </a:pPr>
            <a:r>
              <a:rPr lang="ru-RU" sz="1400" b="1">
                <a:solidFill>
                  <a:srgbClr val="000000"/>
                </a:solidFill>
                <a:latin typeface="Arial" charset="0"/>
              </a:rPr>
              <a:t>- </a:t>
            </a:r>
            <a:r>
              <a:rPr lang="en-US" sz="1400" b="1">
                <a:solidFill>
                  <a:srgbClr val="000000"/>
                </a:solidFill>
                <a:latin typeface="Arial" charset="0"/>
              </a:rPr>
              <a:t>fuel dust availability</a:t>
            </a:r>
            <a:r>
              <a:rPr lang="ru-RU" sz="1400" b="1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 eaLnBrk="1" hangingPunct="1">
              <a:lnSpc>
                <a:spcPct val="130000"/>
              </a:lnSpc>
              <a:buFontTx/>
              <a:buChar char="-"/>
            </a:pPr>
            <a:r>
              <a:rPr lang="ru-RU" sz="14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b="1">
                <a:solidFill>
                  <a:srgbClr val="000000"/>
                </a:solidFill>
                <a:latin typeface="Arial" charset="0"/>
              </a:rPr>
              <a:t>FCM availability and type</a:t>
            </a:r>
            <a:r>
              <a:rPr lang="ru-RU" sz="1400" b="1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 eaLnBrk="1" hangingPunct="1">
              <a:lnSpc>
                <a:spcPct val="130000"/>
              </a:lnSpc>
              <a:buFontTx/>
              <a:buChar char="-"/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FCM parameters</a:t>
            </a:r>
            <a:r>
              <a:rPr lang="ru-RU" sz="1400" b="1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 eaLnBrk="1" hangingPunct="1">
              <a:lnSpc>
                <a:spcPct val="130000"/>
              </a:lnSpc>
              <a:buFontTx/>
              <a:buChar char="-"/>
            </a:pPr>
            <a:r>
              <a:rPr lang="ru-RU" sz="14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b="1">
                <a:solidFill>
                  <a:srgbClr val="000000"/>
                </a:solidFill>
                <a:latin typeface="Arial" charset="0"/>
              </a:rPr>
              <a:t>water flow availability and parameters</a:t>
            </a:r>
            <a:r>
              <a:rPr lang="ru-RU" sz="1400" b="1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 eaLnBrk="1" hangingPunct="1">
              <a:lnSpc>
                <a:spcPct val="130000"/>
              </a:lnSpc>
              <a:buFontTx/>
              <a:buChar char="-"/>
            </a:pPr>
            <a:r>
              <a:rPr lang="ru-RU" sz="14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b="1">
                <a:solidFill>
                  <a:srgbClr val="000000"/>
                </a:solidFill>
                <a:latin typeface="Arial" charset="0"/>
              </a:rPr>
              <a:t>airflow availability</a:t>
            </a:r>
            <a:r>
              <a:rPr lang="ru-RU" sz="1400" b="1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 eaLnBrk="1" hangingPunct="1">
              <a:lnSpc>
                <a:spcPct val="130000"/>
              </a:lnSpc>
            </a:pPr>
            <a:r>
              <a:rPr lang="ru-RU" sz="1400" b="1">
                <a:solidFill>
                  <a:srgbClr val="000000"/>
                </a:solidFill>
                <a:latin typeface="Arial" charset="0"/>
              </a:rPr>
              <a:t>- </a:t>
            </a:r>
            <a:r>
              <a:rPr lang="en-US" sz="1400" b="1">
                <a:solidFill>
                  <a:srgbClr val="000000"/>
                </a:solidFill>
                <a:latin typeface="Arial" charset="0"/>
              </a:rPr>
              <a:t>FCM destruction model</a:t>
            </a:r>
            <a:r>
              <a:rPr lang="ru-RU" sz="1400" b="1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6446838"/>
            <a:ext cx="36353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 sz="1200">
              <a:solidFill>
                <a:srgbClr val="00FF00"/>
              </a:solidFill>
            </a:endParaRPr>
          </a:p>
          <a:p>
            <a:r>
              <a:rPr lang="en-GB" sz="900" b="1">
                <a:solidFill>
                  <a:srgbClr val="00FF00"/>
                </a:solidFill>
              </a:rPr>
              <a:t>19</a:t>
            </a:r>
            <a:r>
              <a:rPr lang="en-GB" sz="900" b="1" baseline="30000">
                <a:solidFill>
                  <a:srgbClr val="00FF00"/>
                </a:solidFill>
              </a:rPr>
              <a:t>th</a:t>
            </a:r>
            <a:r>
              <a:rPr lang="en-GB" sz="900" b="1">
                <a:solidFill>
                  <a:srgbClr val="00FF00"/>
                </a:solidFill>
              </a:rPr>
              <a:t> CEG-SAM meeting, Pisa, March 14-16, 2011</a:t>
            </a:r>
            <a:endParaRPr lang="ru-RU" sz="900" b="1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70CB3330-681F-4CC0-B50B-093C0360DD09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3186" name="Picture 114" descr="IMG_45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4813"/>
            <a:ext cx="3744913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84" name="Group 112"/>
          <p:cNvGraphicFramePr>
            <a:graphicFrameLocks noGrp="1"/>
          </p:cNvGraphicFramePr>
          <p:nvPr/>
        </p:nvGraphicFramePr>
        <p:xfrm>
          <a:off x="179388" y="2565400"/>
          <a:ext cx="4537075" cy="1152526"/>
        </p:xfrm>
        <a:graphic>
          <a:graphicData uri="http://schemas.openxmlformats.org/drawingml/2006/table">
            <a:tbl>
              <a:tblPr/>
              <a:tblGrid>
                <a:gridCol w="2814637"/>
                <a:gridCol w="1722438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Project duration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 months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Participating personnel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Funding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00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,000 USD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Funding party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Canada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97" name="Text Box 61"/>
          <p:cNvSpPr txBox="1">
            <a:spLocks noChangeArrowheads="1"/>
          </p:cNvSpPr>
          <p:nvPr/>
        </p:nvSpPr>
        <p:spPr bwMode="auto">
          <a:xfrm>
            <a:off x="250825" y="3860800"/>
            <a:ext cx="1866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600" b="1" u="sng">
                <a:latin typeface="Arial" charset="0"/>
              </a:rPr>
              <a:t>Foreign</a:t>
            </a:r>
            <a:r>
              <a:rPr lang="uk-UA" sz="1600" b="1" u="sng">
                <a:latin typeface="Arial" charset="0"/>
              </a:rPr>
              <a:t> </a:t>
            </a:r>
            <a:r>
              <a:rPr lang="en-US" sz="1600" b="1" u="sng">
                <a:latin typeface="Arial" charset="0"/>
              </a:rPr>
              <a:t>partners</a:t>
            </a:r>
            <a:r>
              <a:rPr lang="uk-UA" sz="1600" b="1" u="sng">
                <a:latin typeface="Arial" charset="0"/>
              </a:rPr>
              <a:t>:</a:t>
            </a:r>
            <a:endParaRPr lang="ru-RU" sz="1600" b="1" u="sng">
              <a:latin typeface="Arial" charset="0"/>
            </a:endParaRPr>
          </a:p>
        </p:txBody>
      </p:sp>
      <p:graphicFrame>
        <p:nvGraphicFramePr>
          <p:cNvPr id="3192" name="Group 120"/>
          <p:cNvGraphicFramePr>
            <a:graphicFrameLocks noGrp="1"/>
          </p:cNvGraphicFramePr>
          <p:nvPr/>
        </p:nvGraphicFramePr>
        <p:xfrm>
          <a:off x="179388" y="4365625"/>
          <a:ext cx="4464050" cy="1511808"/>
        </p:xfrm>
        <a:graphic>
          <a:graphicData uri="http://schemas.openxmlformats.org/drawingml/2006/table">
            <a:tbl>
              <a:tblPr/>
              <a:tblGrid>
                <a:gridCol w="1146175"/>
                <a:gridCol w="33178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Krause   Matt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Canada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Thermalhydraulics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Branch, AECL Chalk River Laboratories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Bottomley  Paul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Germany,   </a:t>
                      </a: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European Commission,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DG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Joint Research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Centre,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Institute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for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Transuranium Elements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Journeau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Christophe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France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  </a:t>
                      </a: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CEA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250825" y="549275"/>
            <a:ext cx="4752975" cy="188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en-US" b="1" u="sng">
                <a:latin typeface="Arial" charset="0"/>
              </a:rPr>
              <a:t>1  </a:t>
            </a:r>
            <a:r>
              <a:rPr lang="hr-HR" b="1" u="sng">
                <a:latin typeface="Arial" charset="0"/>
              </a:rPr>
              <a:t>Participating Institutions</a:t>
            </a:r>
            <a:r>
              <a:rPr lang="ru-RU" sz="1600" b="1">
                <a:latin typeface="Arial" charset="0"/>
              </a:rPr>
              <a:t> </a:t>
            </a:r>
            <a:endParaRPr lang="en-US" sz="1600" b="1">
              <a:latin typeface="Arial" charset="0"/>
            </a:endParaRPr>
          </a:p>
          <a:p>
            <a:pPr marL="342900" indent="-342900"/>
            <a:endParaRPr lang="ru-RU" sz="1600" b="1">
              <a:latin typeface="Arial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hr-HR" sz="1400" b="1">
                <a:solidFill>
                  <a:srgbClr val="000000"/>
                </a:solidFill>
                <a:latin typeface="Arial" charset="0"/>
              </a:rPr>
              <a:t>Ukrainian Institute of Agricultural Radiology of</a:t>
            </a:r>
            <a:endParaRPr lang="en-US" sz="1400" b="1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Wingdings" pitchFamily="2" charset="2"/>
              <a:buNone/>
            </a:pPr>
            <a:r>
              <a:rPr lang="hr-HR" sz="1400" b="1">
                <a:solidFill>
                  <a:srgbClr val="000000"/>
                </a:solidFill>
                <a:latin typeface="Arial" charset="0"/>
              </a:rPr>
              <a:t>National University </a:t>
            </a:r>
            <a:r>
              <a:rPr lang="en-US" sz="1400" b="1">
                <a:solidFill>
                  <a:srgbClr val="000000"/>
                </a:solidFill>
                <a:latin typeface="Arial" charset="0"/>
              </a:rPr>
              <a:t>of Life and Environmental </a:t>
            </a:r>
          </a:p>
          <a:p>
            <a:pPr marL="342900" indent="-342900"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Sciences of</a:t>
            </a:r>
            <a:r>
              <a:rPr lang="hr-HR" sz="1400" b="1">
                <a:solidFill>
                  <a:srgbClr val="000000"/>
                </a:solidFill>
                <a:latin typeface="Arial" charset="0"/>
              </a:rPr>
              <a:t> Ukraine</a:t>
            </a:r>
            <a:r>
              <a:rPr lang="en-US" sz="1400" b="1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342900" indent="-342900"/>
            <a:endParaRPr lang="ru-RU" sz="1400" b="1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hr-HR" sz="1400" b="1">
                <a:solidFill>
                  <a:srgbClr val="000000"/>
                </a:solidFill>
                <a:latin typeface="Arial" charset="0"/>
              </a:rPr>
              <a:t>Institute f</a:t>
            </a:r>
            <a:r>
              <a:rPr lang="en-US" sz="1400" b="1">
                <a:solidFill>
                  <a:srgbClr val="000000"/>
                </a:solidFill>
                <a:latin typeface="Arial" charset="0"/>
              </a:rPr>
              <a:t>or</a:t>
            </a:r>
            <a:r>
              <a:rPr lang="hr-HR" sz="1400" b="1">
                <a:solidFill>
                  <a:srgbClr val="000000"/>
                </a:solidFill>
                <a:latin typeface="Arial" charset="0"/>
              </a:rPr>
              <a:t> Safety Problems of Nuclear Power</a:t>
            </a:r>
            <a:endParaRPr lang="en-US" sz="1400" b="1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Wingdings" pitchFamily="2" charset="2"/>
              <a:buNone/>
            </a:pPr>
            <a:r>
              <a:rPr lang="hr-HR" sz="1400" b="1">
                <a:solidFill>
                  <a:srgbClr val="000000"/>
                </a:solidFill>
                <a:latin typeface="Arial" charset="0"/>
              </a:rPr>
              <a:t> Plants of National Academy of Sciences of Ukraine</a:t>
            </a:r>
            <a:endParaRPr lang="ru-RU" sz="1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17" name="Rectangle 7"/>
          <p:cNvSpPr>
            <a:spLocks noChangeArrowheads="1"/>
          </p:cNvSpPr>
          <p:nvPr/>
        </p:nvSpPr>
        <p:spPr bwMode="auto">
          <a:xfrm>
            <a:off x="0" y="6381750"/>
            <a:ext cx="36353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 sz="1200">
              <a:solidFill>
                <a:srgbClr val="00FF00"/>
              </a:solidFill>
            </a:endParaRPr>
          </a:p>
          <a:p>
            <a:r>
              <a:rPr lang="en-GB" sz="900" b="1">
                <a:solidFill>
                  <a:srgbClr val="00FF00"/>
                </a:solidFill>
              </a:rPr>
              <a:t>19</a:t>
            </a:r>
            <a:r>
              <a:rPr lang="en-GB" sz="900" b="1" baseline="30000">
                <a:solidFill>
                  <a:srgbClr val="00FF00"/>
                </a:solidFill>
              </a:rPr>
              <a:t>th</a:t>
            </a:r>
            <a:r>
              <a:rPr lang="en-GB" sz="900" b="1">
                <a:solidFill>
                  <a:srgbClr val="00FF00"/>
                </a:solidFill>
              </a:rPr>
              <a:t> CEG-SAM meeting, Pisa, March 14-16, 2011</a:t>
            </a:r>
            <a:endParaRPr lang="ru-RU" sz="900" b="1">
              <a:solidFill>
                <a:srgbClr val="00FF00"/>
              </a:solidFill>
            </a:endParaRPr>
          </a:p>
        </p:txBody>
      </p:sp>
      <p:pic>
        <p:nvPicPr>
          <p:cNvPr id="3189" name="Picture 1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697288"/>
            <a:ext cx="3743325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1591D7B-5A2D-485A-9879-BA40FAE37D51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250825" y="1341438"/>
            <a:ext cx="8713788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Font typeface="Wingdings" pitchFamily="2" charset="2"/>
              <a:buChar char="ü"/>
            </a:pPr>
            <a:r>
              <a:rPr lang="ru-RU" sz="1600" b="1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Accessible information pertaining to Project topics was analyzed </a:t>
            </a:r>
            <a:r>
              <a:rPr lang="ru-RU" sz="16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and classified</a:t>
            </a:r>
            <a:r>
              <a:rPr lang="ru-RU" sz="1600" b="1">
                <a:solidFill>
                  <a:srgbClr val="000000"/>
                </a:solidFill>
                <a:latin typeface="Arial" charset="0"/>
              </a:rPr>
              <a:t>.</a:t>
            </a:r>
            <a:endParaRPr lang="en-US" sz="1600" b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ü"/>
            </a:pPr>
            <a:endParaRPr lang="ru-RU" sz="1600" b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ü"/>
            </a:pPr>
            <a:r>
              <a:rPr lang="ru-RU" sz="1600" b="1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DB pilot version for project was created</a:t>
            </a:r>
            <a:r>
              <a:rPr lang="ru-RU" sz="1600" b="1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room number</a:t>
            </a:r>
            <a:r>
              <a:rPr lang="ru-RU" sz="16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b="1">
                <a:solidFill>
                  <a:srgbClr val="000000"/>
                </a:solidFill>
                <a:latin typeface="Arial" charset="0"/>
              </a:rPr>
              <a:t>→ 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FCM availability and parameters </a:t>
            </a:r>
            <a:r>
              <a:rPr lang="ru-RU" b="1">
                <a:solidFill>
                  <a:srgbClr val="000000"/>
                </a:solidFill>
                <a:latin typeface="Arial" charset="0"/>
              </a:rPr>
              <a:t>→ </a:t>
            </a:r>
            <a:r>
              <a:rPr lang="ru-RU" sz="16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water availability</a:t>
            </a:r>
            <a:r>
              <a:rPr lang="ru-RU" sz="16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b="1">
                <a:solidFill>
                  <a:srgbClr val="000000"/>
                </a:solidFill>
                <a:latin typeface="Arial" charset="0"/>
              </a:rPr>
              <a:t>→</a:t>
            </a:r>
            <a:r>
              <a:rPr lang="ru-RU" sz="16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FCM destruction model</a:t>
            </a:r>
            <a:r>
              <a:rPr lang="ru-RU" sz="1600" b="1">
                <a:solidFill>
                  <a:srgbClr val="000000"/>
                </a:solidFill>
                <a:latin typeface="Arial" charset="0"/>
              </a:rPr>
              <a:t>). 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Currently,</a:t>
            </a:r>
            <a:r>
              <a:rPr lang="ru-RU" sz="16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the DB filling by information is occurring</a:t>
            </a:r>
            <a:r>
              <a:rPr lang="ru-RU" sz="1600" b="1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ü"/>
            </a:pPr>
            <a:endParaRPr lang="ru-RU" sz="1600" b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A procedure to evaluate effective square of FCM clusters was developed</a:t>
            </a:r>
            <a:r>
              <a:rPr lang="ru-RU" sz="1600" b="1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Assessment of squares of main FCM clusters is being performed</a:t>
            </a:r>
            <a:r>
              <a:rPr lang="ru-RU" sz="1600" b="1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None/>
            </a:pPr>
            <a:endParaRPr lang="ru-RU" sz="1600" b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ü"/>
            </a:pPr>
            <a:r>
              <a:rPr lang="ru-RU" sz="1600" b="1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Regular sampling and analysis of water and aerosol samples in SO rooms is made to genetically attach them to FCM clusters</a:t>
            </a:r>
            <a:r>
              <a:rPr lang="ru-RU" sz="1600" b="1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ü"/>
            </a:pPr>
            <a:endParaRPr lang="ru-RU" sz="1600" b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ü"/>
            </a:pPr>
            <a:r>
              <a:rPr lang="ru-RU" sz="1600" b="1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The researches for estimating the velocity of main FCM types etching in model environments is performed</a:t>
            </a:r>
            <a:r>
              <a:rPr lang="ru-RU" sz="1600" b="1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ü"/>
            </a:pPr>
            <a:endParaRPr lang="ru-RU" sz="1600" b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ü"/>
            </a:pPr>
            <a:r>
              <a:rPr lang="ru-RU" sz="1600" b="1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Generation of radioactive aerosol by LF</a:t>
            </a:r>
            <a:r>
              <a:rPr lang="ru-RU" sz="1600" b="1">
                <a:solidFill>
                  <a:srgbClr val="000000"/>
                </a:solidFill>
                <a:latin typeface="Arial" charset="0"/>
              </a:rPr>
              <a:t>СМ 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surface is carried out </a:t>
            </a:r>
            <a:r>
              <a:rPr lang="ru-RU" sz="1600" b="1">
                <a:solidFill>
                  <a:srgbClr val="000000"/>
                </a:solidFill>
                <a:latin typeface="Arial" charset="0"/>
              </a:rPr>
              <a:t>.</a:t>
            </a:r>
            <a:endParaRPr lang="en-US" sz="1600" b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ü"/>
            </a:pPr>
            <a:endParaRPr lang="en-US" sz="1600" b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   Model structure describing fuel particle destruction within the SO conditions is adopted</a:t>
            </a:r>
            <a:r>
              <a:rPr lang="ru-RU" sz="1600" b="1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ü"/>
            </a:pPr>
            <a:endParaRPr lang="ru-RU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395288" y="333375"/>
            <a:ext cx="207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u="sng">
                <a:latin typeface="Arial" charset="0"/>
              </a:rPr>
              <a:t>1</a:t>
            </a:r>
            <a:r>
              <a:rPr lang="en-US" b="1" u="sng">
                <a:latin typeface="Arial" charset="0"/>
              </a:rPr>
              <a:t>3  Work results</a:t>
            </a:r>
            <a:r>
              <a:rPr lang="ru-RU" b="1" u="sng">
                <a:latin typeface="Arial" charset="0"/>
              </a:rPr>
              <a:t> </a:t>
            </a:r>
            <a:r>
              <a:rPr lang="en-US" b="1" u="sng">
                <a:latin typeface="Arial" charset="0"/>
              </a:rPr>
              <a:t> </a:t>
            </a:r>
            <a:endParaRPr lang="ru-RU" b="1" u="sng">
              <a:latin typeface="Arial" charset="0"/>
            </a:endParaRP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6308725"/>
            <a:ext cx="36353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 sz="1200">
              <a:solidFill>
                <a:srgbClr val="00FF00"/>
              </a:solidFill>
            </a:endParaRPr>
          </a:p>
          <a:p>
            <a:r>
              <a:rPr lang="en-GB" sz="900" b="1">
                <a:solidFill>
                  <a:srgbClr val="00FF00"/>
                </a:solidFill>
              </a:rPr>
              <a:t>19</a:t>
            </a:r>
            <a:r>
              <a:rPr lang="en-GB" sz="900" b="1" baseline="30000">
                <a:solidFill>
                  <a:srgbClr val="00FF00"/>
                </a:solidFill>
              </a:rPr>
              <a:t>th</a:t>
            </a:r>
            <a:r>
              <a:rPr lang="en-GB" sz="900" b="1">
                <a:solidFill>
                  <a:srgbClr val="00FF00"/>
                </a:solidFill>
              </a:rPr>
              <a:t> CEG-SAM meeting, Pisa, March 14-16, 2011</a:t>
            </a:r>
            <a:endParaRPr lang="ru-RU" sz="900" b="1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B6765554-4C2F-4061-920A-8F5D53AD8E72}" type="slidenum">
              <a:rPr lang="ru-RU"/>
              <a:pPr>
                <a:defRPr/>
              </a:pPr>
              <a:t>21</a:t>
            </a:fld>
            <a:endParaRPr lang="ru-RU"/>
          </a:p>
        </p:txBody>
      </p:sp>
      <p:pic>
        <p:nvPicPr>
          <p:cNvPr id="18434" name="Picture 4" descr="Отбор вод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" r="5730"/>
          <a:stretch>
            <a:fillRect/>
          </a:stretch>
        </p:blipFill>
        <p:spPr bwMode="auto">
          <a:xfrm>
            <a:off x="0" y="0"/>
            <a:ext cx="32766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3600"/>
            <a:ext cx="3276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8" descr="IMGP11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41751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9" descr="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852738"/>
            <a:ext cx="360045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0" descr="05Масш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0"/>
            <a:ext cx="300513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1" descr="Бур02-604_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0"/>
            <a:ext cx="3240087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2" descr="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870450"/>
            <a:ext cx="309562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4" descr="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149725"/>
            <a:ext cx="320357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Rectangle 15"/>
          <p:cNvSpPr>
            <a:spLocks noChangeArrowheads="1"/>
          </p:cNvSpPr>
          <p:nvPr/>
        </p:nvSpPr>
        <p:spPr bwMode="auto">
          <a:xfrm>
            <a:off x="0" y="2133600"/>
            <a:ext cx="43561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Thank you very much </a:t>
            </a:r>
          </a:p>
          <a:p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for attention!</a:t>
            </a:r>
            <a:endParaRPr lang="ru-RU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CF3D897-6075-411A-88AB-C0B5E4BC1E32}" type="slidenum">
              <a:rPr lang="ru-RU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32863" name="Group 95"/>
          <p:cNvGraphicFramePr>
            <a:graphicFrameLocks noGrp="1"/>
          </p:cNvGraphicFramePr>
          <p:nvPr/>
        </p:nvGraphicFramePr>
        <p:xfrm>
          <a:off x="215900" y="984250"/>
          <a:ext cx="8785225" cy="2865120"/>
        </p:xfrm>
        <a:graphic>
          <a:graphicData uri="http://schemas.openxmlformats.org/drawingml/2006/table">
            <a:tbl>
              <a:tblPr/>
              <a:tblGrid>
                <a:gridCol w="865188"/>
                <a:gridCol w="862012"/>
                <a:gridCol w="865188"/>
                <a:gridCol w="865187"/>
                <a:gridCol w="862013"/>
                <a:gridCol w="865187"/>
                <a:gridCol w="863600"/>
                <a:gridCol w="863600"/>
                <a:gridCol w="865188"/>
                <a:gridCol w="1008062"/>
              </a:tblGrid>
              <a:tr h="274638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2010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2011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4313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Task</a:t>
                      </a: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1.</a:t>
                      </a: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Mechanisms of formation and classification of the Chernobyl FP</a:t>
                      </a: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updating the DB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Task </a:t>
                      </a: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Characteristics and behavior of RA and water in Shelter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Task</a:t>
                      </a: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3.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Experimental study of FP destruction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Task </a:t>
                      </a: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Creation of FP transformation model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Task</a:t>
                      </a: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5.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Long</a:t>
                      </a: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term prognosis of the fuel dust behavior in the Shelter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Task 6</a:t>
                      </a: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Marketing</a:t>
                      </a: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Advertising the results obtained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Quarter 1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Quarter 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Quarter 3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Quarter 4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Quarter 5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Quarter 6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Quarter 7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Quarter 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Quarter 9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Quarter10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57" name="Text Box 362"/>
          <p:cNvSpPr txBox="1">
            <a:spLocks noChangeArrowheads="1"/>
          </p:cNvSpPr>
          <p:nvPr/>
        </p:nvSpPr>
        <p:spPr bwMode="auto">
          <a:xfrm>
            <a:off x="395288" y="331788"/>
            <a:ext cx="330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 u="sng">
                <a:latin typeface="Arial" charset="0"/>
              </a:rPr>
              <a:t>2  Main objectives of project </a:t>
            </a:r>
            <a:endParaRPr lang="ru-RU" b="1" u="sng">
              <a:latin typeface="Arial" charset="0"/>
            </a:endParaRPr>
          </a:p>
        </p:txBody>
      </p:sp>
      <p:pic>
        <p:nvPicPr>
          <p:cNvPr id="32858" name="Picture 4" descr="Отбор во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" r="5730"/>
          <a:stretch>
            <a:fillRect/>
          </a:stretch>
        </p:blipFill>
        <p:spPr bwMode="auto">
          <a:xfrm>
            <a:off x="431800" y="4111625"/>
            <a:ext cx="2844800" cy="21971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59" name="Picture 10" descr="05Масш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8" y="3933825"/>
            <a:ext cx="2117725" cy="29241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60" name="Picture 7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197350"/>
            <a:ext cx="3276600" cy="2184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61" name="Picture 14" descr="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940300"/>
            <a:ext cx="2266950" cy="19161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862" name="Rectangle 7"/>
          <p:cNvSpPr>
            <a:spLocks noChangeArrowheads="1"/>
          </p:cNvSpPr>
          <p:nvPr/>
        </p:nvSpPr>
        <p:spPr bwMode="auto">
          <a:xfrm>
            <a:off x="-71438" y="6330950"/>
            <a:ext cx="3635376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 sz="1200">
              <a:solidFill>
                <a:srgbClr val="00FF00"/>
              </a:solidFill>
            </a:endParaRPr>
          </a:p>
          <a:p>
            <a:r>
              <a:rPr lang="en-GB" sz="900" b="1">
                <a:solidFill>
                  <a:srgbClr val="00FF00"/>
                </a:solidFill>
              </a:rPr>
              <a:t>19</a:t>
            </a:r>
            <a:r>
              <a:rPr lang="en-GB" sz="900" b="1" baseline="30000">
                <a:solidFill>
                  <a:srgbClr val="00FF00"/>
                </a:solidFill>
              </a:rPr>
              <a:t>th</a:t>
            </a:r>
            <a:r>
              <a:rPr lang="en-GB" sz="900" b="1">
                <a:solidFill>
                  <a:srgbClr val="00FF00"/>
                </a:solidFill>
              </a:rPr>
              <a:t> CEG-SAM meeting, Pisa, March 14-16, 2011</a:t>
            </a:r>
            <a:endParaRPr lang="ru-RU" sz="900" b="1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0279281-C2FF-4DEA-9FDD-42F578E7976A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33796" name="Picture 6" descr="НБК -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357563"/>
            <a:ext cx="38576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 descr="Изображение 0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2500" r="11874" b="17500"/>
          <a:stretch>
            <a:fillRect/>
          </a:stretch>
        </p:blipFill>
        <p:spPr bwMode="auto">
          <a:xfrm>
            <a:off x="323850" y="3357563"/>
            <a:ext cx="38957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684213" y="1125538"/>
            <a:ext cx="7777162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1600" b="1">
                <a:solidFill>
                  <a:srgbClr val="000000"/>
                </a:solidFill>
                <a:latin typeface="Arial" charset="0"/>
              </a:rPr>
              <a:t>The main objective of the project is to create a 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prognosis</a:t>
            </a:r>
            <a:r>
              <a:rPr lang="en-GB" sz="1600" b="1">
                <a:solidFill>
                  <a:srgbClr val="000000"/>
                </a:solidFill>
                <a:latin typeface="Arial" charset="0"/>
              </a:rPr>
              <a:t> of the long-term </a:t>
            </a:r>
          </a:p>
          <a:p>
            <a:pPr algn="just">
              <a:lnSpc>
                <a:spcPct val="120000"/>
              </a:lnSpc>
            </a:pPr>
            <a:r>
              <a:rPr lang="en-GB" sz="1600" b="1">
                <a:solidFill>
                  <a:srgbClr val="000000"/>
                </a:solidFill>
                <a:latin typeface="Arial" charset="0"/>
              </a:rPr>
              <a:t>(50-100 years) behaviour of radioactive dust in the Shelter. It will describe </a:t>
            </a:r>
          </a:p>
          <a:p>
            <a:pPr algn="just">
              <a:lnSpc>
                <a:spcPct val="120000"/>
              </a:lnSpc>
            </a:pPr>
            <a:r>
              <a:rPr lang="en-GB" sz="1600" b="1">
                <a:solidFill>
                  <a:srgbClr val="000000"/>
                </a:solidFill>
                <a:latin typeface="Arial" charset="0"/>
              </a:rPr>
              <a:t>the both transformation of existing fuel dust and processes of dust formation </a:t>
            </a:r>
          </a:p>
          <a:p>
            <a:pPr algn="just">
              <a:lnSpc>
                <a:spcPct val="120000"/>
              </a:lnSpc>
            </a:pPr>
            <a:r>
              <a:rPr lang="en-GB" sz="1600" b="1">
                <a:solidFill>
                  <a:srgbClr val="000000"/>
                </a:solidFill>
                <a:latin typeface="Arial" charset="0"/>
              </a:rPr>
              <a:t>from the main FCM types</a:t>
            </a:r>
            <a:r>
              <a:rPr lang="en-GB" sz="16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1600" b="1">
                <a:solidFill>
                  <a:srgbClr val="000000"/>
                </a:solidFill>
                <a:latin typeface="Arial" charset="0"/>
              </a:rPr>
              <a:t>under the current and future Shelter’s conditions.</a:t>
            </a:r>
            <a:endParaRPr lang="en-US" sz="1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179388" y="333375"/>
            <a:ext cx="266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 u="sng">
                <a:latin typeface="Arial" charset="0"/>
              </a:rPr>
              <a:t>3 The project objective</a:t>
            </a:r>
            <a:endParaRPr lang="ru-RU" b="1" u="sng">
              <a:latin typeface="Arial" charset="0"/>
            </a:endParaRPr>
          </a:p>
        </p:txBody>
      </p:sp>
      <p:sp>
        <p:nvSpPr>
          <p:cNvPr id="33800" name="Rectangle 7"/>
          <p:cNvSpPr>
            <a:spLocks noChangeArrowheads="1"/>
          </p:cNvSpPr>
          <p:nvPr/>
        </p:nvSpPr>
        <p:spPr bwMode="auto">
          <a:xfrm>
            <a:off x="0" y="6446838"/>
            <a:ext cx="36353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 sz="1200">
              <a:solidFill>
                <a:srgbClr val="00FF00"/>
              </a:solidFill>
            </a:endParaRPr>
          </a:p>
          <a:p>
            <a:r>
              <a:rPr lang="en-GB" sz="900" b="1">
                <a:solidFill>
                  <a:srgbClr val="00FF00"/>
                </a:solidFill>
              </a:rPr>
              <a:t>19</a:t>
            </a:r>
            <a:r>
              <a:rPr lang="en-GB" sz="900" b="1" baseline="30000">
                <a:solidFill>
                  <a:srgbClr val="00FF00"/>
                </a:solidFill>
              </a:rPr>
              <a:t>th</a:t>
            </a:r>
            <a:r>
              <a:rPr lang="en-GB" sz="900" b="1">
                <a:solidFill>
                  <a:srgbClr val="00FF00"/>
                </a:solidFill>
              </a:rPr>
              <a:t> CEG-SAM meeting, Pisa, March 14-16, 2011</a:t>
            </a:r>
            <a:endParaRPr lang="ru-RU" sz="900" b="1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C53A0A4-D595-4643-A8A0-7E78CE5FE279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323850" y="1052513"/>
            <a:ext cx="8497888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99"/>
              </a:buClr>
              <a:buFont typeface="Wingdings" pitchFamily="2" charset="2"/>
              <a:buChar char="Ø"/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According to diverse estimates, around </a:t>
            </a:r>
            <a:r>
              <a:rPr lang="uk-UA" sz="1600" b="1" u="sng">
                <a:solidFill>
                  <a:srgbClr val="000000"/>
                </a:solidFill>
                <a:latin typeface="Arial" charset="0"/>
              </a:rPr>
              <a:t>500 </a:t>
            </a:r>
            <a:r>
              <a:rPr lang="en-US" sz="1600" b="1" u="sng">
                <a:solidFill>
                  <a:srgbClr val="000000"/>
                </a:solidFill>
                <a:latin typeface="Arial" charset="0"/>
              </a:rPr>
              <a:t>to</a:t>
            </a:r>
            <a:r>
              <a:rPr lang="uk-UA" sz="1600" b="1" u="sng">
                <a:solidFill>
                  <a:srgbClr val="000000"/>
                </a:solidFill>
                <a:latin typeface="Arial" charset="0"/>
              </a:rPr>
              <a:t> 2000 </a:t>
            </a:r>
            <a:r>
              <a:rPr lang="en-US" sz="1600" b="1" u="sng">
                <a:solidFill>
                  <a:srgbClr val="000000"/>
                </a:solidFill>
                <a:latin typeface="Arial" charset="0"/>
              </a:rPr>
              <a:t>kg</a:t>
            </a:r>
            <a:r>
              <a:rPr lang="uk-UA" sz="16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of irradiated</a:t>
            </a:r>
            <a:r>
              <a:rPr lang="uk-UA" sz="16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nuclear</a:t>
            </a:r>
            <a:r>
              <a:rPr lang="uk-UA" sz="16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fuel in shape of</a:t>
            </a:r>
            <a:r>
              <a:rPr lang="uk-UA" sz="16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b="1" u="sng">
                <a:solidFill>
                  <a:srgbClr val="000000"/>
                </a:solidFill>
                <a:latin typeface="Arial" charset="0"/>
              </a:rPr>
              <a:t>fuel dust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 are located in the SO</a:t>
            </a:r>
            <a:r>
              <a:rPr lang="uk-UA" sz="1600" b="1">
                <a:solidFill>
                  <a:srgbClr val="000000"/>
                </a:solidFill>
                <a:latin typeface="Arial" charset="0"/>
              </a:rPr>
              <a:t>.</a:t>
            </a:r>
            <a:endParaRPr lang="ru-RU" sz="1600" b="1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FFF99"/>
              </a:buClr>
              <a:buFont typeface="Wingdings" pitchFamily="2" charset="2"/>
              <a:buChar char="Ø"/>
            </a:pPr>
            <a:endParaRPr lang="uk-UA" sz="1600" b="1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FFF99"/>
              </a:buClr>
              <a:buFont typeface="Wingdings" pitchFamily="2" charset="2"/>
              <a:buChar char="Ø"/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The analysis of existing</a:t>
            </a:r>
            <a:r>
              <a:rPr lang="uk-UA" sz="16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technologies</a:t>
            </a:r>
            <a:r>
              <a:rPr lang="uk-UA" sz="16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points the fact</a:t>
            </a:r>
            <a:r>
              <a:rPr lang="uk-UA" sz="16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the time needed</a:t>
            </a:r>
            <a:r>
              <a:rPr lang="uk-UA" sz="16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to retrieve</a:t>
            </a:r>
            <a:r>
              <a:rPr lang="uk-UA" sz="16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and</a:t>
            </a:r>
            <a:r>
              <a:rPr lang="uk-UA" sz="16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to rebury the SO fuel-containing</a:t>
            </a:r>
            <a:r>
              <a:rPr lang="uk-UA" sz="16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materials</a:t>
            </a:r>
            <a:r>
              <a:rPr lang="uk-UA" sz="16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can make</a:t>
            </a:r>
            <a:r>
              <a:rPr lang="uk-UA" sz="1600" b="1">
                <a:solidFill>
                  <a:srgbClr val="000000"/>
                </a:solidFill>
                <a:latin typeface="Arial" charset="0"/>
              </a:rPr>
              <a:t> 50-100 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years</a:t>
            </a:r>
            <a:r>
              <a:rPr lang="uk-UA" sz="1600" b="1">
                <a:solidFill>
                  <a:srgbClr val="000000"/>
                </a:solidFill>
                <a:latin typeface="Arial" charset="0"/>
              </a:rPr>
              <a:t>. </a:t>
            </a:r>
            <a:endParaRPr lang="ru-RU" sz="1600" b="1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FFF99"/>
              </a:buClr>
              <a:buFont typeface="Wingdings" pitchFamily="2" charset="2"/>
              <a:buChar char="Ø"/>
            </a:pPr>
            <a:endParaRPr lang="ru-RU" sz="1600" b="1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FFF99"/>
              </a:buClr>
              <a:buFont typeface="Wingdings" pitchFamily="2" charset="2"/>
              <a:buChar char="Ø"/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The dust rise</a:t>
            </a:r>
            <a:r>
              <a:rPr lang="uk-UA" sz="16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and</a:t>
            </a:r>
            <a:r>
              <a:rPr lang="uk-UA" sz="16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radioactive dust spread in the SO</a:t>
            </a:r>
            <a:r>
              <a:rPr lang="uk-UA" sz="16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occurs</a:t>
            </a:r>
            <a:r>
              <a:rPr lang="uk-UA" sz="16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not only during any emergency situations associated with building structures’ demolition</a:t>
            </a:r>
            <a:r>
              <a:rPr lang="uk-UA" sz="1600" b="1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but as well as under any personnel’s activities</a:t>
            </a:r>
            <a:r>
              <a:rPr lang="uk-UA" sz="1600" b="1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FFFF99"/>
              </a:buClr>
              <a:buFont typeface="Wingdings" pitchFamily="2" charset="2"/>
              <a:buChar char="Ø"/>
            </a:pPr>
            <a:endParaRPr lang="ru-RU" sz="1600" b="1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FFF99"/>
              </a:buClr>
              <a:buFont typeface="Wingdings" pitchFamily="2" charset="2"/>
              <a:buChar char="Ø"/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In spite of</a:t>
            </a:r>
            <a:r>
              <a:rPr lang="uk-UA" sz="16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a huge amount of data collected on characteristics</a:t>
            </a:r>
            <a:r>
              <a:rPr lang="uk-UA" sz="1600" b="1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content and</a:t>
            </a:r>
            <a:r>
              <a:rPr lang="uk-UA" sz="16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spread</a:t>
            </a:r>
            <a:r>
              <a:rPr lang="uk-UA" sz="16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of fuel dust in the SO</a:t>
            </a:r>
            <a:r>
              <a:rPr lang="uk-UA" sz="1600" b="1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the issues of its origination mechanisms, and that is the most important thing,</a:t>
            </a:r>
            <a:r>
              <a:rPr lang="uk-UA" sz="16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forecasting estimates</a:t>
            </a:r>
            <a:r>
              <a:rPr lang="uk-UA" sz="16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of radioactive dust transformation in the future are remained as open up to now</a:t>
            </a:r>
            <a:r>
              <a:rPr lang="uk-UA" sz="1600" b="1">
                <a:solidFill>
                  <a:srgbClr val="000000"/>
                </a:solidFill>
                <a:latin typeface="Arial" charset="0"/>
              </a:rPr>
              <a:t>. </a:t>
            </a:r>
          </a:p>
          <a:p>
            <a:pPr marL="342900" indent="-342900">
              <a:spcBef>
                <a:spcPct val="20000"/>
              </a:spcBef>
              <a:buClr>
                <a:srgbClr val="FFFF99"/>
              </a:buClr>
              <a:buFont typeface="Wingdings" pitchFamily="2" charset="2"/>
              <a:buChar char="Ø"/>
            </a:pPr>
            <a:endParaRPr lang="en-US" sz="1600" b="1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FF99"/>
              </a:buClr>
              <a:buFont typeface="Wingdings" pitchFamily="2" charset="2"/>
              <a:buChar char="Ø"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419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 u="sng">
                <a:latin typeface="Arial" charset="0"/>
              </a:rPr>
              <a:t>4 Project  problems to be researched</a:t>
            </a:r>
            <a:endParaRPr lang="ru-RU" b="1" u="sng">
              <a:latin typeface="Arial" charset="0"/>
            </a:endParaRPr>
          </a:p>
        </p:txBody>
      </p:sp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73025" y="6092825"/>
            <a:ext cx="36353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 sz="1200">
              <a:solidFill>
                <a:srgbClr val="00FF00"/>
              </a:solidFill>
            </a:endParaRPr>
          </a:p>
          <a:p>
            <a:r>
              <a:rPr lang="en-GB" sz="900" b="1">
                <a:solidFill>
                  <a:srgbClr val="00FF00"/>
                </a:solidFill>
              </a:rPr>
              <a:t>19</a:t>
            </a:r>
            <a:r>
              <a:rPr lang="en-GB" sz="900" b="1" baseline="30000">
                <a:solidFill>
                  <a:srgbClr val="00FF00"/>
                </a:solidFill>
              </a:rPr>
              <a:t>th</a:t>
            </a:r>
            <a:r>
              <a:rPr lang="en-GB" sz="900" b="1">
                <a:solidFill>
                  <a:srgbClr val="00FF00"/>
                </a:solidFill>
              </a:rPr>
              <a:t> CEG-SAM meeting, Pisa, March 14-16, 2011</a:t>
            </a:r>
            <a:endParaRPr lang="ru-RU" sz="900" b="1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767A8702-6D54-48B3-9ACE-609CCF9CB9A9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10" name="Cloud"/>
          <p:cNvSpPr>
            <a:spLocks noChangeAspect="1" noEditPoints="1" noChangeArrowheads="1"/>
          </p:cNvSpPr>
          <p:nvPr/>
        </p:nvSpPr>
        <p:spPr bwMode="auto">
          <a:xfrm>
            <a:off x="2786063" y="981075"/>
            <a:ext cx="2428875" cy="13477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sz="2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409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714625"/>
            <a:ext cx="201612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Line 23"/>
          <p:cNvSpPr>
            <a:spLocks noChangeShapeType="1"/>
          </p:cNvSpPr>
          <p:nvPr/>
        </p:nvSpPr>
        <p:spPr bwMode="auto">
          <a:xfrm>
            <a:off x="7451725" y="2852738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1" name="Text Box 24"/>
          <p:cNvSpPr txBox="1">
            <a:spLocks noChangeArrowheads="1"/>
          </p:cNvSpPr>
          <p:nvPr/>
        </p:nvSpPr>
        <p:spPr bwMode="auto">
          <a:xfrm>
            <a:off x="3132138" y="1125538"/>
            <a:ext cx="178593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" charset="0"/>
              </a:rPr>
              <a:t>Steam-gas</a:t>
            </a:r>
            <a:r>
              <a:rPr lang="uk-UA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constituent</a:t>
            </a:r>
            <a:r>
              <a:rPr lang="uk-UA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of release</a:t>
            </a:r>
            <a:endParaRPr lang="ru-RU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102" name="Picture 9" descr="Prk-col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643438"/>
            <a:ext cx="2722563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descr="305-2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500313"/>
            <a:ext cx="2819400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571750"/>
            <a:ext cx="23812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AutoShape 6"/>
          <p:cNvSpPr>
            <a:spLocks noChangeArrowheads="1"/>
          </p:cNvSpPr>
          <p:nvPr/>
        </p:nvSpPr>
        <p:spPr bwMode="auto">
          <a:xfrm>
            <a:off x="4000500" y="4143375"/>
            <a:ext cx="293688" cy="623888"/>
          </a:xfrm>
          <a:prstGeom prst="downArrow">
            <a:avLst>
              <a:gd name="adj1" fmla="val 50000"/>
              <a:gd name="adj2" fmla="val 5310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4106" name="AutoShape 5"/>
          <p:cNvSpPr>
            <a:spLocks noChangeArrowheads="1"/>
          </p:cNvSpPr>
          <p:nvPr/>
        </p:nvSpPr>
        <p:spPr bwMode="auto">
          <a:xfrm>
            <a:off x="5214938" y="3286125"/>
            <a:ext cx="785812" cy="287338"/>
          </a:xfrm>
          <a:prstGeom prst="rightArrow">
            <a:avLst>
              <a:gd name="adj1" fmla="val 50000"/>
              <a:gd name="adj2" fmla="val 6837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4107" name="AutoShape 6"/>
          <p:cNvSpPr>
            <a:spLocks noChangeArrowheads="1"/>
          </p:cNvSpPr>
          <p:nvPr/>
        </p:nvSpPr>
        <p:spPr bwMode="auto">
          <a:xfrm rot="10800000">
            <a:off x="4000500" y="2071688"/>
            <a:ext cx="293688" cy="623887"/>
          </a:xfrm>
          <a:prstGeom prst="downArrow">
            <a:avLst>
              <a:gd name="adj1" fmla="val 50000"/>
              <a:gd name="adj2" fmla="val 5310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4108" name="AutoShape 4"/>
          <p:cNvSpPr>
            <a:spLocks noChangeArrowheads="1"/>
          </p:cNvSpPr>
          <p:nvPr/>
        </p:nvSpPr>
        <p:spPr bwMode="auto">
          <a:xfrm>
            <a:off x="2357438" y="3286125"/>
            <a:ext cx="857250" cy="285750"/>
          </a:xfrm>
          <a:prstGeom prst="leftArrow">
            <a:avLst>
              <a:gd name="adj1" fmla="val 50000"/>
              <a:gd name="adj2" fmla="val 5634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 sz="2000">
              <a:solidFill>
                <a:srgbClr val="FF3300"/>
              </a:solidFill>
              <a:latin typeface="Arial" charset="0"/>
            </a:endParaRPr>
          </a:p>
        </p:txBody>
      </p:sp>
      <p:pic>
        <p:nvPicPr>
          <p:cNvPr id="410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071938"/>
            <a:ext cx="1809750" cy="136842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357313"/>
            <a:ext cx="1809750" cy="135255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323850" y="260350"/>
            <a:ext cx="238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 u="sng">
                <a:latin typeface="Arial" charset="0"/>
              </a:rPr>
              <a:t>5 Object of research</a:t>
            </a:r>
            <a:endParaRPr lang="ru-RU" b="1" u="sng">
              <a:latin typeface="Arial" charset="0"/>
            </a:endParaRPr>
          </a:p>
        </p:txBody>
      </p:sp>
      <p:sp>
        <p:nvSpPr>
          <p:cNvPr id="4112" name="Text Box 17"/>
          <p:cNvSpPr txBox="1">
            <a:spLocks noChangeArrowheads="1"/>
          </p:cNvSpPr>
          <p:nvPr/>
        </p:nvSpPr>
        <p:spPr bwMode="auto">
          <a:xfrm>
            <a:off x="6443663" y="4797425"/>
            <a:ext cx="2025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</a:rPr>
              <a:t>Fuel rod fragments</a:t>
            </a:r>
            <a:endParaRPr lang="ru-RU" sz="1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13" name="Text Box 18"/>
          <p:cNvSpPr txBox="1">
            <a:spLocks noChangeArrowheads="1"/>
          </p:cNvSpPr>
          <p:nvPr/>
        </p:nvSpPr>
        <p:spPr bwMode="auto">
          <a:xfrm>
            <a:off x="5651500" y="6165850"/>
            <a:ext cx="747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</a:rPr>
              <a:t>L</a:t>
            </a:r>
            <a:r>
              <a:rPr lang="uk-UA" sz="1600" b="1">
                <a:solidFill>
                  <a:srgbClr val="000000"/>
                </a:solidFill>
                <a:latin typeface="Arial" charset="0"/>
              </a:rPr>
              <a:t>FCM</a:t>
            </a:r>
            <a:endParaRPr lang="ru-RU" sz="1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14" name="Text Box 19"/>
          <p:cNvSpPr txBox="1">
            <a:spLocks noChangeArrowheads="1"/>
          </p:cNvSpPr>
          <p:nvPr/>
        </p:nvSpPr>
        <p:spPr bwMode="auto">
          <a:xfrm>
            <a:off x="395288" y="5445125"/>
            <a:ext cx="1495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</a:rPr>
              <a:t>Fuel</a:t>
            </a:r>
            <a:r>
              <a:rPr lang="uk-UA" sz="16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particles</a:t>
            </a:r>
            <a:endParaRPr lang="ru-RU" sz="1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16" name="Rectangle 7"/>
          <p:cNvSpPr>
            <a:spLocks noChangeArrowheads="1"/>
          </p:cNvSpPr>
          <p:nvPr/>
        </p:nvSpPr>
        <p:spPr bwMode="auto">
          <a:xfrm>
            <a:off x="0" y="6446838"/>
            <a:ext cx="36353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 sz="1200">
              <a:solidFill>
                <a:srgbClr val="00FF00"/>
              </a:solidFill>
            </a:endParaRPr>
          </a:p>
          <a:p>
            <a:r>
              <a:rPr lang="en-GB" sz="900" b="1">
                <a:solidFill>
                  <a:srgbClr val="00FF00"/>
                </a:solidFill>
              </a:rPr>
              <a:t>19</a:t>
            </a:r>
            <a:r>
              <a:rPr lang="en-GB" sz="900" b="1" baseline="30000">
                <a:solidFill>
                  <a:srgbClr val="00FF00"/>
                </a:solidFill>
              </a:rPr>
              <a:t>th</a:t>
            </a:r>
            <a:r>
              <a:rPr lang="en-GB" sz="900" b="1">
                <a:solidFill>
                  <a:srgbClr val="00FF00"/>
                </a:solidFill>
              </a:rPr>
              <a:t> CEG-SAM meeting, Pisa, March 14-16, 2011</a:t>
            </a:r>
            <a:endParaRPr lang="ru-RU" sz="900" b="1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CAE70B5-98D9-478A-9BBE-2FECFD8F2E02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34820" name="Picture 7" descr="Unit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62025"/>
            <a:ext cx="701992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395288" y="260350"/>
            <a:ext cx="3905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 u="sng">
                <a:latin typeface="Arial" charset="0"/>
              </a:rPr>
              <a:t>6 Current state of </a:t>
            </a:r>
            <a:r>
              <a:rPr lang="ru-RU" b="1" u="sng">
                <a:latin typeface="Arial" charset="0"/>
              </a:rPr>
              <a:t>«</a:t>
            </a:r>
            <a:r>
              <a:rPr lang="en-US" b="1" u="sng">
                <a:latin typeface="Arial" charset="0"/>
              </a:rPr>
              <a:t>Shelter object</a:t>
            </a:r>
            <a:r>
              <a:rPr lang="ru-RU" b="1" u="sng">
                <a:latin typeface="Arial" charset="0"/>
              </a:rPr>
              <a:t>»</a:t>
            </a:r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0" y="6257925"/>
            <a:ext cx="36353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 sz="1200">
              <a:solidFill>
                <a:srgbClr val="00FF00"/>
              </a:solidFill>
            </a:endParaRPr>
          </a:p>
          <a:p>
            <a:r>
              <a:rPr lang="en-GB" sz="900" b="1">
                <a:solidFill>
                  <a:srgbClr val="00FF00"/>
                </a:solidFill>
              </a:rPr>
              <a:t>19</a:t>
            </a:r>
            <a:r>
              <a:rPr lang="en-GB" sz="900" b="1" baseline="30000">
                <a:solidFill>
                  <a:srgbClr val="00FF00"/>
                </a:solidFill>
              </a:rPr>
              <a:t>th</a:t>
            </a:r>
            <a:r>
              <a:rPr lang="en-GB" sz="900" b="1">
                <a:solidFill>
                  <a:srgbClr val="00FF00"/>
                </a:solidFill>
              </a:rPr>
              <a:t> CEG-SAM meeting, Pisa, March 14-16, 2011</a:t>
            </a:r>
            <a:endParaRPr lang="ru-RU" sz="900" b="1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47189D7-2A58-43BC-A418-8B2FA1C199F2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36868" name="Picture 9" descr="3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9144000" cy="573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21"/>
          <p:cNvSpPr txBox="1">
            <a:spLocks noChangeArrowheads="1"/>
          </p:cNvSpPr>
          <p:nvPr/>
        </p:nvSpPr>
        <p:spPr bwMode="auto">
          <a:xfrm>
            <a:off x="250825" y="4221163"/>
            <a:ext cx="3929063" cy="12763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To estimate the FCM open surface, we analyze video- and photo documents and apply the mathematical methods of image processing.</a:t>
            </a:r>
            <a:endParaRPr lang="ru-RU" sz="1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72" name="AutoShape 10"/>
          <p:cNvSpPr>
            <a:spLocks noChangeArrowheads="1"/>
          </p:cNvSpPr>
          <p:nvPr/>
        </p:nvSpPr>
        <p:spPr bwMode="auto">
          <a:xfrm rot="-9143089">
            <a:off x="4262438" y="2708275"/>
            <a:ext cx="2232025" cy="257175"/>
          </a:xfrm>
          <a:prstGeom prst="rightArrow">
            <a:avLst>
              <a:gd name="adj1" fmla="val 50000"/>
              <a:gd name="adj2" fmla="val 216975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uk-UA"/>
          </a:p>
        </p:txBody>
      </p:sp>
      <p:sp>
        <p:nvSpPr>
          <p:cNvPr id="36873" name="Rectangle 7"/>
          <p:cNvSpPr>
            <a:spLocks noChangeArrowheads="1"/>
          </p:cNvSpPr>
          <p:nvPr/>
        </p:nvSpPr>
        <p:spPr bwMode="auto">
          <a:xfrm>
            <a:off x="144463" y="6330950"/>
            <a:ext cx="36353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 sz="1200">
              <a:solidFill>
                <a:srgbClr val="00FF00"/>
              </a:solidFill>
            </a:endParaRPr>
          </a:p>
          <a:p>
            <a:r>
              <a:rPr lang="en-GB" sz="900" b="1">
                <a:solidFill>
                  <a:srgbClr val="00FF00"/>
                </a:solidFill>
              </a:rPr>
              <a:t>19</a:t>
            </a:r>
            <a:r>
              <a:rPr lang="en-GB" sz="900" b="1" baseline="30000">
                <a:solidFill>
                  <a:srgbClr val="00FF00"/>
                </a:solidFill>
              </a:rPr>
              <a:t>th</a:t>
            </a:r>
            <a:r>
              <a:rPr lang="en-GB" sz="900" b="1">
                <a:solidFill>
                  <a:srgbClr val="00FF00"/>
                </a:solidFill>
              </a:rPr>
              <a:t> CEG-SAM meeting, Pisa, March 14-16, 2011</a:t>
            </a:r>
            <a:endParaRPr lang="ru-RU" sz="900" b="1">
              <a:solidFill>
                <a:srgbClr val="00FF00"/>
              </a:solidFill>
            </a:endParaRPr>
          </a:p>
        </p:txBody>
      </p:sp>
      <p:sp>
        <p:nvSpPr>
          <p:cNvPr id="36874" name="Прямоугольник 6"/>
          <p:cNvSpPr>
            <a:spLocks noChangeArrowheads="1"/>
          </p:cNvSpPr>
          <p:nvPr/>
        </p:nvSpPr>
        <p:spPr bwMode="auto">
          <a:xfrm>
            <a:off x="169863" y="109538"/>
            <a:ext cx="7786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u="sng"/>
              <a:t>7 Assessment of LFCM surface area</a:t>
            </a:r>
            <a:r>
              <a:rPr lang="ru-RU" b="1" u="sng"/>
              <a:t>:</a:t>
            </a: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6300788" y="217488"/>
            <a:ext cx="1857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600" b="1" u="sng">
                <a:solidFill>
                  <a:srgbClr val="FFFF00"/>
                </a:solidFill>
                <a:latin typeface="Arial" charset="0"/>
              </a:rPr>
              <a:t>а) </a:t>
            </a:r>
            <a:r>
              <a:rPr lang="en-US" sz="1600" b="1" u="sng">
                <a:solidFill>
                  <a:srgbClr val="FFFF00"/>
                </a:solidFill>
                <a:latin typeface="Arial" charset="0"/>
              </a:rPr>
              <a:t>the room</a:t>
            </a:r>
            <a:r>
              <a:rPr lang="ru-RU" sz="1600" b="1" u="sng">
                <a:solidFill>
                  <a:srgbClr val="FFFF00"/>
                </a:solidFill>
                <a:latin typeface="Arial" charset="0"/>
              </a:rPr>
              <a:t> 30</a:t>
            </a:r>
            <a:r>
              <a:rPr lang="en-US" sz="1600" b="1" u="sng">
                <a:solidFill>
                  <a:srgbClr val="FFFF00"/>
                </a:solidFill>
                <a:latin typeface="Arial" charset="0"/>
              </a:rPr>
              <a:t>5</a:t>
            </a:r>
            <a:r>
              <a:rPr lang="ru-RU" sz="1600" b="1" u="sng">
                <a:solidFill>
                  <a:srgbClr val="FFFF00"/>
                </a:solidFill>
                <a:latin typeface="Arial" charset="0"/>
              </a:rPr>
              <a:t>/</a:t>
            </a:r>
            <a:r>
              <a:rPr lang="en-US" sz="1600" b="1" u="sng">
                <a:solidFill>
                  <a:srgbClr val="FFFF00"/>
                </a:solidFill>
                <a:latin typeface="Arial" charset="0"/>
              </a:rPr>
              <a:t>2</a:t>
            </a:r>
            <a:endParaRPr lang="ru-RU" sz="1600" b="1" u="sng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6F88F69-B8EA-467A-AE5A-A4543D9DA775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37892" name="Picture 5" descr="304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822325"/>
            <a:ext cx="5830888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9" descr="304-3-p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/>
          <a:stretch>
            <a:fillRect/>
          </a:stretch>
        </p:blipFill>
        <p:spPr bwMode="auto">
          <a:xfrm>
            <a:off x="6084888" y="836613"/>
            <a:ext cx="27717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10" descr="304-3-p-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4" t="13921"/>
          <a:stretch>
            <a:fillRect/>
          </a:stretch>
        </p:blipFill>
        <p:spPr bwMode="auto">
          <a:xfrm>
            <a:off x="6084888" y="3441700"/>
            <a:ext cx="2806700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Box 7"/>
          <p:cNvSpPr txBox="1">
            <a:spLocks noChangeArrowheads="1"/>
          </p:cNvSpPr>
          <p:nvPr/>
        </p:nvSpPr>
        <p:spPr bwMode="auto">
          <a:xfrm>
            <a:off x="3419475" y="6132513"/>
            <a:ext cx="3505200" cy="5365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LFCM volume</a:t>
            </a:r>
            <a:r>
              <a:rPr lang="ru-RU" sz="1400" b="1">
                <a:solidFill>
                  <a:srgbClr val="000000"/>
                </a:solidFill>
                <a:latin typeface="Arial" charset="0"/>
              </a:rPr>
              <a:t> = 60-65 </a:t>
            </a:r>
            <a:r>
              <a:rPr lang="en-US" sz="1400" b="1">
                <a:solidFill>
                  <a:srgbClr val="000000"/>
                </a:solidFill>
                <a:latin typeface="Arial" charset="0"/>
              </a:rPr>
              <a:t>m</a:t>
            </a:r>
            <a:r>
              <a:rPr lang="ru-RU" sz="1400" b="1" baseline="30000">
                <a:solidFill>
                  <a:srgbClr val="000000"/>
                </a:solidFill>
                <a:latin typeface="Arial" charset="0"/>
              </a:rPr>
              <a:t>3</a:t>
            </a:r>
            <a:endParaRPr lang="ru-RU" sz="1400" b="1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LFCM surface square</a:t>
            </a:r>
            <a:r>
              <a:rPr lang="ru-RU" sz="1400" b="1">
                <a:solidFill>
                  <a:srgbClr val="000000"/>
                </a:solidFill>
                <a:latin typeface="Arial" charset="0"/>
              </a:rPr>
              <a:t> = 1327 </a:t>
            </a:r>
            <a:r>
              <a:rPr lang="en-US" sz="1400" b="1">
                <a:solidFill>
                  <a:srgbClr val="000000"/>
                </a:solidFill>
                <a:latin typeface="Arial" charset="0"/>
              </a:rPr>
              <a:t>m</a:t>
            </a:r>
            <a:r>
              <a:rPr lang="ru-RU" sz="1400" b="1" baseline="30000">
                <a:solidFill>
                  <a:srgbClr val="000000"/>
                </a:solidFill>
                <a:latin typeface="Arial" charset="0"/>
              </a:rPr>
              <a:t>2</a:t>
            </a:r>
            <a:endParaRPr lang="ru-RU" sz="1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896" name="Rectangle 7"/>
          <p:cNvSpPr>
            <a:spLocks noChangeArrowheads="1"/>
          </p:cNvSpPr>
          <p:nvPr/>
        </p:nvSpPr>
        <p:spPr bwMode="auto">
          <a:xfrm>
            <a:off x="144463" y="6330950"/>
            <a:ext cx="36353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 sz="1200">
              <a:solidFill>
                <a:srgbClr val="00FF00"/>
              </a:solidFill>
            </a:endParaRPr>
          </a:p>
          <a:p>
            <a:r>
              <a:rPr lang="en-GB" sz="900" b="1">
                <a:solidFill>
                  <a:srgbClr val="00FF00"/>
                </a:solidFill>
              </a:rPr>
              <a:t>19</a:t>
            </a:r>
            <a:r>
              <a:rPr lang="en-GB" sz="900" b="1" baseline="30000">
                <a:solidFill>
                  <a:srgbClr val="00FF00"/>
                </a:solidFill>
              </a:rPr>
              <a:t>th</a:t>
            </a:r>
            <a:r>
              <a:rPr lang="en-GB" sz="900" b="1">
                <a:solidFill>
                  <a:srgbClr val="00FF00"/>
                </a:solidFill>
              </a:rPr>
              <a:t> CEG-SAM meeting, Pisa, March 14-16, 2011</a:t>
            </a:r>
            <a:endParaRPr lang="ru-RU" sz="900" b="1">
              <a:solidFill>
                <a:srgbClr val="00FF00"/>
              </a:solidFill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6300788" y="217488"/>
            <a:ext cx="1868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u="sng">
                <a:solidFill>
                  <a:srgbClr val="FFFF00"/>
                </a:solidFill>
                <a:latin typeface="Arial" charset="0"/>
              </a:rPr>
              <a:t>b</a:t>
            </a:r>
            <a:r>
              <a:rPr lang="ru-RU" sz="1600" b="1" u="sng">
                <a:solidFill>
                  <a:srgbClr val="FFFF00"/>
                </a:solidFill>
                <a:latin typeface="Arial" charset="0"/>
              </a:rPr>
              <a:t>) </a:t>
            </a:r>
            <a:r>
              <a:rPr lang="en-US" sz="1600" b="1" u="sng">
                <a:solidFill>
                  <a:srgbClr val="FFFF00"/>
                </a:solidFill>
                <a:latin typeface="Arial" charset="0"/>
              </a:rPr>
              <a:t>the room</a:t>
            </a:r>
            <a:r>
              <a:rPr lang="ru-RU" sz="1600" b="1" u="sng">
                <a:solidFill>
                  <a:srgbClr val="FFFF00"/>
                </a:solidFill>
                <a:latin typeface="Arial" charset="0"/>
              </a:rPr>
              <a:t> 30</a:t>
            </a:r>
            <a:r>
              <a:rPr lang="en-US" sz="1600" b="1" u="sng">
                <a:solidFill>
                  <a:srgbClr val="FFFF00"/>
                </a:solidFill>
                <a:latin typeface="Arial" charset="0"/>
              </a:rPr>
              <a:t>4</a:t>
            </a:r>
            <a:r>
              <a:rPr lang="ru-RU" sz="1600" b="1" u="sng">
                <a:solidFill>
                  <a:srgbClr val="FFFF00"/>
                </a:solidFill>
                <a:latin typeface="Arial" charset="0"/>
              </a:rPr>
              <a:t>/</a:t>
            </a:r>
            <a:r>
              <a:rPr lang="en-US" sz="1600" b="1" u="sng">
                <a:solidFill>
                  <a:srgbClr val="FFFF00"/>
                </a:solidFill>
                <a:latin typeface="Arial" charset="0"/>
              </a:rPr>
              <a:t>3</a:t>
            </a:r>
            <a:endParaRPr lang="ru-RU" sz="1600" b="1" u="sng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1705</TotalTime>
  <Words>1309</Words>
  <Application>Microsoft Office PowerPoint</Application>
  <PresentationFormat>Bildschirmpräsentation (4:3)</PresentationFormat>
  <Paragraphs>212</Paragraphs>
  <Slides>21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9" baseType="lpstr">
      <vt:lpstr>Tahoma</vt:lpstr>
      <vt:lpstr>Arial</vt:lpstr>
      <vt:lpstr>Wingdings</vt:lpstr>
      <vt:lpstr>Calibri</vt:lpstr>
      <vt:lpstr>Times New Roman</vt:lpstr>
      <vt:lpstr>Aria Cyr</vt:lpstr>
      <vt:lpstr>Symbol</vt:lpstr>
      <vt:lpstr>Текстура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Long-term behavior of corium after the accident (using the data of the Chernobyl NPP accident)</dc:title>
  <dc:creator>borovoi</dc:creator>
  <cp:lastModifiedBy>Peters, Ursula</cp:lastModifiedBy>
  <cp:revision>97</cp:revision>
  <dcterms:created xsi:type="dcterms:W3CDTF">2008-02-13T14:06:32Z</dcterms:created>
  <dcterms:modified xsi:type="dcterms:W3CDTF">2012-10-15T10:01:18Z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Status of  STCU Project # 4207  «Long-term prognosis of fuel dust behaviour in the Chernobyl Shelter»</vt:lpwstr>
  </property>
</Properties>
</file>