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3"/>
  </p:notesMasterIdLst>
  <p:handoutMasterIdLst>
    <p:handoutMasterId r:id="rId14"/>
  </p:handoutMasterIdLst>
  <p:sldIdLst>
    <p:sldId id="292" r:id="rId2"/>
    <p:sldId id="389" r:id="rId3"/>
    <p:sldId id="395" r:id="rId4"/>
    <p:sldId id="390" r:id="rId5"/>
    <p:sldId id="404" r:id="rId6"/>
    <p:sldId id="405" r:id="rId7"/>
    <p:sldId id="403" r:id="rId8"/>
    <p:sldId id="394" r:id="rId9"/>
    <p:sldId id="400" r:id="rId10"/>
    <p:sldId id="402" r:id="rId11"/>
    <p:sldId id="396" r:id="rId12"/>
  </p:sldIdLst>
  <p:sldSz cx="9144000" cy="6858000" type="screen4x3"/>
  <p:notesSz cx="6761163" cy="99425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00"/>
    <a:srgbClr val="FFFF00"/>
    <a:srgbClr val="000099"/>
    <a:srgbClr val="FF0000"/>
    <a:srgbClr val="D4F4F8"/>
    <a:srgbClr val="6A32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1" autoAdjust="0"/>
    <p:restoredTop sz="94598" autoAdjust="0"/>
  </p:normalViewPr>
  <p:slideViewPr>
    <p:cSldViewPr>
      <p:cViewPr>
        <p:scale>
          <a:sx n="75" d="100"/>
          <a:sy n="75" d="100"/>
        </p:scale>
        <p:origin x="-1954" y="-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BE79ED6-9118-4D89-B1DE-8A9880339C36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F949AAE-AA71-4C6E-A020-250FC1116AA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86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620172-1E19-40F0-874A-1629444DFABE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B45553C5-3492-4EAD-B330-EC1B518056FA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81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A024DC0-D2A4-4B88-B5F1-477A7164F1B0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latin typeface="Arial" charset="0"/>
            </a:endParaRPr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9DB7651-1790-4E3F-B2EC-B48943C7C582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747ECC-7828-4E20-AB1B-3082B8CFC38A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6EC93-AAF0-4FF3-B46C-89637E9DAB86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1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6844BF-D8A9-42F8-979A-2B260B3CC4FD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621F-F4A7-43A4-A29F-47FA4C98197D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0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4A16C9-E7C0-44B1-B034-32F572C00BB9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19454-5D05-4E6D-A038-CB3CEA2E2561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18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0A05BF-D665-4C28-9CB6-2FAF6A20BD96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9E48-14F0-4378-B462-52617A896B55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7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13D4CA-0E9A-4187-8493-92DD7EADE850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17DD0-B049-4667-A3D5-4E383B7BE8B8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40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7C8A0-176F-46DE-A2F0-0949B37FE2AB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0ED5D-CC4C-4254-8328-3D936B6E8A68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33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E403D-1262-43E3-B869-BE600052EDF9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D550-BF3E-42FC-9BFF-B5D62B0721B0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38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324202-8A48-41DD-86A1-0997A240CAF1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0F624-2860-4EC4-B06B-72B54B983C5E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27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25E9B8-CB6D-4C73-B4A0-E0A9BEA4B5A4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89BE8-44C3-46A6-A8EA-ECA0799C960B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45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30D3EC-094A-4EEE-9864-EEB85BD1AFD9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E158-E4A2-4C8E-8A4B-645642375C27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0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341616-BA66-401F-A92F-C3749F955BF0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27481-ED03-4C24-A31A-E910B6C9606F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71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BD8D1-2C0E-4074-8929-BCFAFA28CCB8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24309-1DDD-4879-A09A-A85112328FD1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0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B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32E26100-C6C0-452B-A0A0-63179BDE6363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70A5AB4B-9648-45A4-9BC1-EF6EF1D6C40E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C7874-4C25-43A8-8D1A-42FFCD7329A7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1049" name="Picture 25" descr="P91439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5900" cy="68294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87338" y="1196975"/>
            <a:ext cx="846137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endParaRPr lang="de-DE" sz="2800" b="1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688013" y="225425"/>
            <a:ext cx="3455987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Presented at 18</a:t>
            </a:r>
            <a:r>
              <a:rPr lang="en-US" sz="1600" b="1" baseline="30000">
                <a:solidFill>
                  <a:srgbClr val="FFFF00"/>
                </a:solidFill>
                <a:latin typeface="Times New Roman" pitchFamily="18" charset="0"/>
              </a:rPr>
              <a:t>th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CEG-SAM Meeting</a:t>
            </a:r>
          </a:p>
          <a:p>
            <a:endParaRPr lang="en-US" sz="16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Institute for Safety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Problems of NPP</a:t>
            </a:r>
            <a:br>
              <a:rPr lang="en-US" sz="16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National Academy of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Sciences of Ukraine</a:t>
            </a:r>
          </a:p>
          <a:p>
            <a:endParaRPr lang="en-US" sz="16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September 28-30</a:t>
            </a:r>
            <a:r>
              <a:rPr lang="ru-RU" sz="1600" b="1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 2010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St.Petersburg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4622800"/>
            <a:ext cx="6048375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Status of STCU Project #524</a:t>
            </a:r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4</a:t>
            </a:r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:</a:t>
            </a:r>
          </a:p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«Research of objects - nuclear fuel interaction products with structural materials under heavy </a:t>
            </a:r>
            <a:endParaRPr lang="ru-RU" sz="28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nuclear-radiation accidents»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E176D-7A45-4F09-A8F9-C8A3175D4AA3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183298" name="Прямоугольник 7"/>
          <p:cNvSpPr>
            <a:spLocks noChangeArrowheads="1"/>
          </p:cNvSpPr>
          <p:nvPr/>
        </p:nvSpPr>
        <p:spPr bwMode="auto">
          <a:xfrm>
            <a:off x="576263" y="765175"/>
            <a:ext cx="8353425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FF3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.  Project Collaborator Letter from Dr. Pretsch (GRS) is received and registered in STCU.</a:t>
            </a:r>
          </a:p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. Project Collaborator Letter from Dr. Bottomley (ITU) is received and registered in ST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С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U.</a:t>
            </a:r>
          </a:p>
          <a:p>
            <a:pPr marL="342900" indent="-342900" algn="l"/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3. Project Collaborator Letter from Dr. Journeau (CEA) is received and registered in ST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С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U.</a:t>
            </a: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4. April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2010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– Government of Ukraine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concurrence for the Project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#52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4 is obtained in STCU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.</a:t>
            </a:r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5.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June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2010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- the Project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Full Form is published and sent by STCU for Western parties review.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1908175" y="188913"/>
            <a:ext cx="5292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800000"/>
                </a:solidFill>
                <a:latin typeface="Times New Roman" pitchFamily="18" charset="0"/>
              </a:rPr>
              <a:t>Status of the 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53193-34D5-482F-ADE2-E4245816311B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1295400" y="2492375"/>
            <a:ext cx="709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800000"/>
                </a:solidFill>
              </a:rPr>
              <a:t>Thank You for attention and support of Project</a:t>
            </a:r>
            <a:r>
              <a:rPr lang="ru-RU" sz="2000" b="1">
                <a:solidFill>
                  <a:srgbClr val="800000"/>
                </a:solidFill>
              </a:rPr>
              <a:t> </a:t>
            </a:r>
            <a:r>
              <a:rPr lang="en-US" sz="2000" b="1">
                <a:solidFill>
                  <a:srgbClr val="800000"/>
                </a:solidFill>
              </a:rPr>
              <a:t>#52</a:t>
            </a:r>
            <a:r>
              <a:rPr lang="ru-RU" sz="2000" b="1">
                <a:solidFill>
                  <a:srgbClr val="800000"/>
                </a:solidFill>
              </a:rPr>
              <a:t>4</a:t>
            </a:r>
            <a:r>
              <a:rPr lang="en-US" sz="2000" b="1">
                <a:solidFill>
                  <a:srgbClr val="800000"/>
                </a:solidFill>
              </a:rPr>
              <a:t>4</a:t>
            </a:r>
            <a:endParaRPr lang="ru-RU" sz="2000" b="1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5D0D1-F0E5-4E9F-A925-4376AEA18F0C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7724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GB" sz="2800" b="1" smtClean="0">
                <a:solidFill>
                  <a:srgbClr val="800000"/>
                </a:solidFill>
                <a:latin typeface="Times New Roman" pitchFamily="18" charset="0"/>
              </a:rPr>
              <a:t>Contents: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50825" y="1484313"/>
            <a:ext cx="8713788" cy="426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/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r>
              <a:rPr lang="en-GB" b="1">
                <a:solidFill>
                  <a:srgbClr val="0033CC"/>
                </a:solidFill>
              </a:rPr>
              <a:t>  </a:t>
            </a:r>
            <a:r>
              <a:rPr lang="en-GB" sz="2400" b="1">
                <a:solidFill>
                  <a:srgbClr val="000099"/>
                </a:solidFill>
                <a:latin typeface="Times New Roman" pitchFamily="18" charset="0"/>
              </a:rPr>
              <a:t>Collaborators</a:t>
            </a:r>
          </a:p>
          <a:p>
            <a:pPr marL="342900" indent="-342900" algn="l">
              <a:buFontTx/>
              <a:buChar char="•"/>
            </a:pPr>
            <a:r>
              <a:rPr lang="en-GB" sz="2400" b="1">
                <a:solidFill>
                  <a:srgbClr val="000099"/>
                </a:solidFill>
                <a:latin typeface="Times New Roman" pitchFamily="18" charset="0"/>
              </a:rPr>
              <a:t>  Objectives &amp;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Expected </a:t>
            </a:r>
            <a:r>
              <a:rPr lang="uk-UA" sz="2400" b="1">
                <a:solidFill>
                  <a:srgbClr val="000099"/>
                </a:solidFill>
                <a:latin typeface="Times New Roman" pitchFamily="18" charset="0"/>
              </a:rPr>
              <a:t>result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s</a:t>
            </a:r>
          </a:p>
          <a:p>
            <a:pPr marL="342900" indent="-342900" algn="l">
              <a:buFontTx/>
              <a:buChar char="•"/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  </a:t>
            </a:r>
            <a:r>
              <a:rPr lang="en-GB" sz="2400" b="1">
                <a:solidFill>
                  <a:srgbClr val="000099"/>
                </a:solidFill>
                <a:latin typeface="Times New Roman" pitchFamily="18" charset="0"/>
              </a:rPr>
              <a:t>Status of the project</a:t>
            </a:r>
          </a:p>
          <a:p>
            <a:pPr marL="342900" indent="-342900" algn="l">
              <a:buFontTx/>
              <a:buChar char="•"/>
            </a:pPr>
            <a:endParaRPr lang="en-GB" sz="24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 algn="l"/>
            <a:endParaRPr lang="en-GB" sz="24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endParaRPr lang="en-GB" sz="2000" b="1">
              <a:solidFill>
                <a:srgbClr val="0033CC"/>
              </a:solidFill>
              <a:latin typeface="Times New Roman" pitchFamily="18" charset="0"/>
            </a:endParaRPr>
          </a:p>
          <a:p>
            <a:pPr marL="342900" indent="-342900" algn="l"/>
            <a:endParaRPr lang="ru-RU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endParaRPr lang="en-GB" b="1">
              <a:solidFill>
                <a:srgbClr val="0033CC"/>
              </a:solidFill>
            </a:endParaRPr>
          </a:p>
          <a:p>
            <a:pPr marL="342900" indent="-342900" algn="l"/>
            <a:endParaRPr lang="en-GB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/>
            <a:endParaRPr lang="en-GB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/>
            <a:endParaRPr lang="ru-RU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34472-EF19-4661-B72F-95AAE74CDCA8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665163" y="3227388"/>
            <a:ext cx="7831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#52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4 manager – Dr. Victor Krasnov (ISP NPP NAS Ukraine)</a:t>
            </a:r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A5FD3-E325-4068-B17F-252857A5CD1A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5219700" y="1196975"/>
            <a:ext cx="2124075" cy="1079500"/>
          </a:xfrm>
          <a:prstGeom prst="rect">
            <a:avLst/>
          </a:prstGeom>
          <a:solidFill>
            <a:srgbClr val="D4F4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JRC-ITU  Institute of Trans-uranium Elements Karlsruhe, Germany</a:t>
            </a:r>
          </a:p>
          <a:p>
            <a:pPr algn="l"/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Dr. P. Bottomley</a:t>
            </a:r>
          </a:p>
          <a:p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  <a:p>
            <a:endParaRPr lang="en-GB" sz="1400" b="1">
              <a:latin typeface="Times New Roman" pitchFamily="18" charset="0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250825" y="3433763"/>
            <a:ext cx="1476375" cy="642937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1200" b="1">
                <a:latin typeface="Times New Roman" pitchFamily="18" charset="0"/>
              </a:rPr>
              <a:t>STCU, </a:t>
            </a:r>
          </a:p>
          <a:p>
            <a:pPr eaLnBrk="0" hangingPunct="0"/>
            <a:r>
              <a:rPr lang="en-GB" sz="1200" b="1">
                <a:latin typeface="Times New Roman" pitchFamily="18" charset="0"/>
              </a:rPr>
              <a:t>Kyiv</a:t>
            </a:r>
            <a:r>
              <a:rPr lang="ru-RU" sz="1200" b="1">
                <a:latin typeface="Times New Roman" pitchFamily="18" charset="0"/>
              </a:rPr>
              <a:t>,</a:t>
            </a:r>
            <a:r>
              <a:rPr lang="en-GB" sz="1200" b="1">
                <a:latin typeface="Times New Roman" pitchFamily="18" charset="0"/>
              </a:rPr>
              <a:t> Ukraine </a:t>
            </a: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431800" y="1196975"/>
            <a:ext cx="1728788" cy="1069975"/>
          </a:xfrm>
          <a:prstGeom prst="rect">
            <a:avLst/>
          </a:prstGeom>
          <a:solidFill>
            <a:srgbClr val="D4F4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 eaLnBrk="0" hangingPunct="0"/>
            <a:endParaRPr lang="en-GB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GRS, Germany</a:t>
            </a:r>
          </a:p>
          <a:p>
            <a:pPr algn="l"/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Dr. G.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Pretzsch</a:t>
            </a:r>
          </a:p>
          <a:p>
            <a:pPr algn="l"/>
            <a:endParaRPr lang="en-US" sz="1400" b="1">
              <a:solidFill>
                <a:srgbClr val="800000"/>
              </a:solidFill>
              <a:latin typeface="Times New Roman" pitchFamily="18" charset="0"/>
            </a:endParaRPr>
          </a:p>
          <a:p>
            <a:pPr algn="l"/>
            <a:endParaRPr lang="en-US" sz="1400"/>
          </a:p>
          <a:p>
            <a:pPr algn="l"/>
            <a:endParaRPr lang="en-US" sz="1000"/>
          </a:p>
          <a:p>
            <a:pPr algn="l"/>
            <a:endParaRPr lang="en-GB" sz="1000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2519363" y="1196975"/>
            <a:ext cx="2232025" cy="1082675"/>
          </a:xfrm>
          <a:prstGeom prst="rect">
            <a:avLst/>
          </a:prstGeom>
          <a:solidFill>
            <a:srgbClr val="F5DB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 eaLnBrk="0" hangingPunct="0"/>
            <a:endParaRPr lang="en-GB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CEA Cadarache, </a:t>
            </a: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DEN/ DTN/STRI, France</a:t>
            </a:r>
          </a:p>
          <a:p>
            <a:pPr algn="l"/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Dr. 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.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 Journeau </a:t>
            </a:r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  <a:p>
            <a:pPr algn="l"/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41323" name="Rectangle 11" descr="Розовая тисненая бумага"/>
          <p:cNvSpPr>
            <a:spLocks noChangeArrowheads="1"/>
          </p:cNvSpPr>
          <p:nvPr/>
        </p:nvSpPr>
        <p:spPr bwMode="auto">
          <a:xfrm>
            <a:off x="2368550" y="152400"/>
            <a:ext cx="4795838" cy="663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2400" b="1">
                <a:solidFill>
                  <a:srgbClr val="800000"/>
                </a:solidFill>
                <a:latin typeface="Times New Roman" pitchFamily="18" charset="0"/>
              </a:rPr>
              <a:t>Collaborators</a:t>
            </a: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2411413" y="3341688"/>
            <a:ext cx="3708400" cy="4826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r>
              <a:rPr lang="en-GB" sz="1400" b="1">
                <a:latin typeface="Times New Roman" pitchFamily="18" charset="0"/>
              </a:rPr>
              <a:t>Operation Agent: </a:t>
            </a:r>
            <a:r>
              <a:rPr lang="en-US" sz="1400" b="1">
                <a:latin typeface="Times New Roman" pitchFamily="18" charset="0"/>
              </a:rPr>
              <a:t>Institute for NPP safety problems of UNAS, </a:t>
            </a:r>
            <a:r>
              <a:rPr lang="en-GB" sz="1400" b="1">
                <a:latin typeface="Times New Roman" pitchFamily="18" charset="0"/>
              </a:rPr>
              <a:t>Ukraine, Chornobyl</a:t>
            </a:r>
          </a:p>
          <a:p>
            <a:pPr eaLnBrk="0" hangingPunct="0"/>
            <a:endParaRPr lang="en-GB" sz="1400" b="1">
              <a:latin typeface="Times New Roman" pitchFamily="18" charset="0"/>
            </a:endParaRPr>
          </a:p>
        </p:txBody>
      </p:sp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250825" y="2636838"/>
            <a:ext cx="4897438" cy="3238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1400" b="1"/>
              <a:t>Coordinator </a:t>
            </a:r>
          </a:p>
        </p:txBody>
      </p:sp>
      <p:sp>
        <p:nvSpPr>
          <p:cNvPr id="141338" name="Rectangle 26"/>
          <p:cNvSpPr>
            <a:spLocks noChangeArrowheads="1"/>
          </p:cNvSpPr>
          <p:nvPr/>
        </p:nvSpPr>
        <p:spPr bwMode="auto">
          <a:xfrm>
            <a:off x="5040313" y="4221163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ChNPP</a:t>
            </a:r>
          </a:p>
          <a:p>
            <a:pPr eaLnBrk="0" hangingPunct="0"/>
            <a:r>
              <a:rPr lang="en-GB" sz="1400" b="1">
                <a:latin typeface="Times New Roman" pitchFamily="18" charset="0"/>
              </a:rPr>
              <a:t>Ukraine, Chornobyl</a:t>
            </a:r>
          </a:p>
          <a:p>
            <a:pPr algn="l" eaLnBrk="0" hangingPunct="0"/>
            <a:endParaRPr lang="en-GB" sz="1400" b="1">
              <a:latin typeface="Times New Roman" pitchFamily="18" charset="0"/>
            </a:endParaRPr>
          </a:p>
        </p:txBody>
      </p:sp>
      <p:sp>
        <p:nvSpPr>
          <p:cNvPr id="141342" name="Rectangle 30"/>
          <p:cNvSpPr>
            <a:spLocks noChangeArrowheads="1"/>
          </p:cNvSpPr>
          <p:nvPr/>
        </p:nvSpPr>
        <p:spPr bwMode="auto">
          <a:xfrm>
            <a:off x="3227388" y="2819400"/>
            <a:ext cx="2517775" cy="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41393" name="Line 81"/>
          <p:cNvSpPr>
            <a:spLocks noChangeShapeType="1"/>
          </p:cNvSpPr>
          <p:nvPr/>
        </p:nvSpPr>
        <p:spPr bwMode="auto">
          <a:xfrm>
            <a:off x="3635375" y="800100"/>
            <a:ext cx="0" cy="323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94" name="Line 82"/>
          <p:cNvSpPr>
            <a:spLocks noChangeShapeType="1"/>
          </p:cNvSpPr>
          <p:nvPr/>
        </p:nvSpPr>
        <p:spPr bwMode="auto">
          <a:xfrm flipH="1">
            <a:off x="1584325" y="836613"/>
            <a:ext cx="1619250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96" name="Line 84"/>
          <p:cNvSpPr>
            <a:spLocks noChangeShapeType="1"/>
          </p:cNvSpPr>
          <p:nvPr/>
        </p:nvSpPr>
        <p:spPr bwMode="auto">
          <a:xfrm>
            <a:off x="5940425" y="38242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1" name="Line 89"/>
          <p:cNvSpPr>
            <a:spLocks noChangeShapeType="1"/>
          </p:cNvSpPr>
          <p:nvPr/>
        </p:nvSpPr>
        <p:spPr bwMode="auto">
          <a:xfrm flipV="1">
            <a:off x="5364163" y="38242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4" name="Line 92"/>
          <p:cNvSpPr>
            <a:spLocks noChangeShapeType="1"/>
          </p:cNvSpPr>
          <p:nvPr/>
        </p:nvSpPr>
        <p:spPr bwMode="auto">
          <a:xfrm>
            <a:off x="1908175" y="3681413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6" name="Rectangle 94"/>
          <p:cNvSpPr>
            <a:spLocks noChangeArrowheads="1"/>
          </p:cNvSpPr>
          <p:nvPr/>
        </p:nvSpPr>
        <p:spPr bwMode="auto">
          <a:xfrm>
            <a:off x="287338" y="4473575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Project Duration</a:t>
            </a:r>
            <a:r>
              <a:rPr lang="uk-UA" sz="1600" b="1">
                <a:solidFill>
                  <a:srgbClr val="800000"/>
                </a:solidFill>
                <a:latin typeface="Times New Roman" pitchFamily="18" charset="0"/>
              </a:rPr>
              <a:t>:  30 </a:t>
            </a:r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months</a:t>
            </a:r>
            <a:endParaRPr lang="en-GB" sz="16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358775" y="5373688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Total Project Cost</a:t>
            </a:r>
            <a:r>
              <a:rPr lang="en-US" sz="160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1600" b="1">
                <a:solidFill>
                  <a:srgbClr val="800000"/>
                </a:solidFill>
                <a:latin typeface="Times New Roman" pitchFamily="18" charset="0"/>
              </a:rPr>
              <a:t>: </a:t>
            </a:r>
            <a:r>
              <a:rPr lang="en-US" sz="1600" b="1">
                <a:latin typeface="Times New Roman" pitchFamily="18" charset="0"/>
              </a:rPr>
              <a:t>279,180</a:t>
            </a:r>
            <a:r>
              <a:rPr lang="ru-RU" sz="1600" b="1">
                <a:latin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</a:rPr>
              <a:t>USD</a:t>
            </a:r>
            <a:endParaRPr lang="en-GB" sz="1600" b="1">
              <a:latin typeface="Times New Roman" pitchFamily="18" charset="0"/>
            </a:endParaRPr>
          </a:p>
        </p:txBody>
      </p:sp>
      <p:sp>
        <p:nvSpPr>
          <p:cNvPr id="141408" name="Line 96"/>
          <p:cNvSpPr>
            <a:spLocks noChangeShapeType="1"/>
          </p:cNvSpPr>
          <p:nvPr/>
        </p:nvSpPr>
        <p:spPr bwMode="auto">
          <a:xfrm>
            <a:off x="2232025" y="497681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9" name="Line 97"/>
          <p:cNvSpPr>
            <a:spLocks noChangeShapeType="1"/>
          </p:cNvSpPr>
          <p:nvPr/>
        </p:nvSpPr>
        <p:spPr bwMode="auto">
          <a:xfrm>
            <a:off x="1042988" y="407670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0" name="Line 98"/>
          <p:cNvSpPr>
            <a:spLocks noChangeShapeType="1"/>
          </p:cNvSpPr>
          <p:nvPr/>
        </p:nvSpPr>
        <p:spPr bwMode="auto">
          <a:xfrm flipV="1">
            <a:off x="755650" y="29606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1" name="Line 99"/>
          <p:cNvSpPr>
            <a:spLocks noChangeShapeType="1"/>
          </p:cNvSpPr>
          <p:nvPr/>
        </p:nvSpPr>
        <p:spPr bwMode="auto">
          <a:xfrm>
            <a:off x="1331913" y="299720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4" name="Line 102"/>
          <p:cNvSpPr>
            <a:spLocks noChangeShapeType="1"/>
          </p:cNvSpPr>
          <p:nvPr/>
        </p:nvSpPr>
        <p:spPr bwMode="auto">
          <a:xfrm>
            <a:off x="5651500" y="835025"/>
            <a:ext cx="0" cy="325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76940-FA0A-4B43-92E4-179E8CC3AA73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85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200" smtClean="0">
                <a:solidFill>
                  <a:schemeClr val="accent2"/>
                </a:solidFill>
                <a:latin typeface="Times New Roman" pitchFamily="18" charset="0"/>
              </a:rPr>
              <a:t>Objectives of the project</a:t>
            </a:r>
            <a:endParaRPr lang="ru-RU" sz="32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85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</a:rPr>
              <a:t>To improve existing data and to obtain new data on the structure and content of FCM produced as result of fuel melt interaction with sub-reactor plate concrete and melting of reactor materials: graphite, fuel channels, metal and materials of the sand/gravel filling.</a:t>
            </a:r>
            <a:endParaRPr lang="ru-RU" sz="2400" b="1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3606F-A82E-48E5-9D7F-048BB0AC5170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86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/>
            </a:r>
            <a:br>
              <a:rPr lang="en-US" sz="4000" smtClean="0"/>
            </a:br>
            <a:r>
              <a:rPr lang="en-US" sz="3200" b="1" smtClean="0">
                <a:solidFill>
                  <a:schemeClr val="accent2"/>
                </a:solidFill>
                <a:latin typeface="Times New Roman" pitchFamily="18" charset="0"/>
              </a:rPr>
              <a:t>What’s new?</a:t>
            </a:r>
            <a:endParaRPr lang="ru-RU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86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     </a:t>
            </a:r>
            <a:r>
              <a:rPr lang="en-US" sz="2000" b="1" smtClean="0">
                <a:solidFill>
                  <a:schemeClr val="tx2"/>
                </a:solidFill>
                <a:latin typeface="Times New Roman" pitchFamily="18" charset="0"/>
              </a:rPr>
              <a:t>The existing data bank obtained from the GRS-IPSN -KI studies and annexes or any other relevant reports, will be improved, in particular:</a:t>
            </a:r>
          </a:p>
          <a:p>
            <a:r>
              <a:rPr lang="en-US" sz="2000" b="1" smtClean="0">
                <a:solidFill>
                  <a:schemeClr val="tx2"/>
                </a:solidFill>
                <a:latin typeface="Times New Roman" pitchFamily="18" charset="0"/>
              </a:rPr>
              <a:t> refinement of nuclear fuel balance in sub-reactor room 305/2 will be performed;</a:t>
            </a:r>
          </a:p>
          <a:p>
            <a:r>
              <a:rPr lang="en-US" sz="2000" b="1" smtClean="0">
                <a:solidFill>
                  <a:schemeClr val="tx2"/>
                </a:solidFill>
                <a:latin typeface="Times New Roman" pitchFamily="18" charset="0"/>
              </a:rPr>
              <a:t> more accurate information assessment based on the structure, composition of the FCM mass as well as the corium's neutron physical and physicochemical characteristics will be made;</a:t>
            </a:r>
          </a:p>
          <a:p>
            <a:r>
              <a:rPr lang="en-US" sz="2000" b="1" smtClean="0">
                <a:solidFill>
                  <a:schemeClr val="tx2"/>
                </a:solidFill>
                <a:latin typeface="Times New Roman" pitchFamily="18" charset="0"/>
              </a:rPr>
              <a:t> a more realistic scenario of cluster production with high fuel content at accident active stage will be proposed.</a:t>
            </a:r>
            <a:endParaRPr lang="ru-RU" sz="2000" b="1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49D81-7404-42A4-8BD2-78731BFF3E65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527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Font typeface="Arial" charset="0"/>
              <a:buNone/>
            </a:pPr>
            <a:endParaRPr lang="uk-UA" sz="36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Improved estimates for nuclear hazardous cluster would increase safety and reliability under construction of New Safe Confinement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 (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NSC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.  </a:t>
            </a:r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In connection with this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,  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Concept of nuclear safety of “Shelter” Object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should be revised in terms of preventive criticality suppression in critmass risk areas, that will be the objective of Project works.</a:t>
            </a:r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endParaRPr lang="uk-UA" sz="2000" b="1" smtClean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endParaRPr lang="ru-RU" sz="4400" smtClean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755650" y="1052513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Why the works specified in Project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#52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4 have such importance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6DBC9-7A07-48F3-9C75-46B49A539056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863600" y="736600"/>
            <a:ext cx="7777163" cy="537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>
              <a:tabLst>
                <a:tab pos="677863" algn="l"/>
              </a:tabLst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Expected </a:t>
            </a:r>
            <a:r>
              <a:rPr lang="uk-UA" sz="2000" b="1">
                <a:solidFill>
                  <a:srgbClr val="800000"/>
                </a:solidFill>
                <a:latin typeface="Times New Roman" pitchFamily="18" charset="0"/>
              </a:rPr>
              <a:t>result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s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:</a:t>
            </a:r>
            <a:endParaRPr lang="ru-RU" sz="2000">
              <a:solidFill>
                <a:srgbClr val="800000"/>
              </a:solidFill>
              <a:latin typeface="Times New Roman" pitchFamily="18" charset="0"/>
            </a:endParaRPr>
          </a:p>
          <a:p>
            <a:pPr indent="450850">
              <a:tabLst>
                <a:tab pos="677863" algn="l"/>
              </a:tabLst>
            </a:pPr>
            <a:endParaRPr lang="uk-UA" sz="2000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r>
              <a:rPr lang="en-US" b="1">
                <a:latin typeface="Times New Roman" pitchFamily="18" charset="0"/>
              </a:rPr>
              <a:t>In this </a:t>
            </a:r>
            <a:r>
              <a:rPr lang="uk-UA" b="1">
                <a:latin typeface="Times New Roman" pitchFamily="18" charset="0"/>
              </a:rPr>
              <a:t>Project </a:t>
            </a:r>
            <a:r>
              <a:rPr lang="en-US" b="1">
                <a:latin typeface="Times New Roman" pitchFamily="18" charset="0"/>
              </a:rPr>
              <a:t>will be analyzed</a:t>
            </a:r>
            <a:r>
              <a:rPr lang="uk-UA" b="1">
                <a:latin typeface="Times New Roman" pitchFamily="18" charset="0"/>
              </a:rPr>
              <a:t>:</a:t>
            </a: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visual observation data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information obtained when drilling research boreholes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results of sampled lava-like fuel-containing materials</a:t>
            </a:r>
            <a:r>
              <a:rPr lang="en-US">
                <a:solidFill>
                  <a:srgbClr val="800000"/>
                </a:solidFill>
                <a:latin typeface="Times New Roman" pitchFamily="18" charset="0"/>
              </a:rPr>
              <a:t> (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LFCM) analysis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instrumental measurement data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mechanisms of  LFCM cluster production with high 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content uranium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.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r>
              <a:rPr lang="en-US" b="1">
                <a:latin typeface="Times New Roman" pitchFamily="18" charset="0"/>
              </a:rPr>
              <a:t>Considering above data</a:t>
            </a:r>
            <a:r>
              <a:rPr lang="uk-UA" b="1">
                <a:latin typeface="Times New Roman" pitchFamily="18" charset="0"/>
              </a:rPr>
              <a:t>, </a:t>
            </a:r>
            <a:r>
              <a:rPr lang="en-US" b="1">
                <a:latin typeface="Times New Roman" pitchFamily="18" charset="0"/>
              </a:rPr>
              <a:t>as well on the basis of neutron and heat estimates</a:t>
            </a:r>
            <a:r>
              <a:rPr lang="uk-UA" b="1">
                <a:latin typeface="Times New Roman" pitchFamily="18" charset="0"/>
              </a:rPr>
              <a:t>, </a:t>
            </a:r>
            <a:r>
              <a:rPr lang="en-US" b="1">
                <a:latin typeface="Times New Roman" pitchFamily="18" charset="0"/>
              </a:rPr>
              <a:t>new instrumental measurement data and research results of physicochemical properties of newly taken samples from cluster area, will be</a:t>
            </a:r>
            <a:r>
              <a:rPr lang="uk-UA" b="1">
                <a:latin typeface="Times New Roman" pitchFamily="18" charset="0"/>
              </a:rPr>
              <a:t>:</a:t>
            </a: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99"/>
                </a:solidFill>
                <a:latin typeface="Times New Roman" pitchFamily="18" charset="0"/>
              </a:rPr>
              <a:t>defined: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structure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geometry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and LFCM physicochemical properties in two critmass risk areas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 south-west quadrant of sub-reactor room 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305/2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ChNPP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Unit 4  (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«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Shelter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»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object)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000099"/>
                </a:solidFill>
                <a:latin typeface="Times New Roman" pitchFamily="18" charset="0"/>
              </a:rPr>
              <a:t>studied: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neutron physical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processes occurring in clusters under impact of external factors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FD827-312A-4DA9-AAAA-A705C34118A2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6011863" y="322263"/>
            <a:ext cx="313213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of criticality state of hidden nuclearly hazardous LFCM clusters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in sub-reactor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305/2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Shelter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endParaRPr lang="uk-UA" b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1306" name="Picture 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91" t="12766" r="16789" b="7802"/>
          <a:stretch>
            <a:fillRect/>
          </a:stretch>
        </p:blipFill>
        <p:spPr bwMode="auto">
          <a:xfrm>
            <a:off x="323850" y="441325"/>
            <a:ext cx="5572125" cy="398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181307" name="Rectangle 59" descr="Широкий диагональный 1"/>
          <p:cNvSpPr>
            <a:spLocks noChangeArrowheads="1"/>
          </p:cNvSpPr>
          <p:nvPr/>
        </p:nvSpPr>
        <p:spPr bwMode="auto">
          <a:xfrm>
            <a:off x="1116013" y="620713"/>
            <a:ext cx="1008062" cy="3313112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09" name="Rectangle 61" descr="Широкий диагональный 1"/>
          <p:cNvSpPr>
            <a:spLocks noChangeArrowheads="1"/>
          </p:cNvSpPr>
          <p:nvPr/>
        </p:nvSpPr>
        <p:spPr bwMode="auto">
          <a:xfrm>
            <a:off x="4427538" y="620713"/>
            <a:ext cx="1008062" cy="3313112"/>
          </a:xfrm>
          <a:prstGeom prst="rect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10" name="Text Box 62"/>
          <p:cNvSpPr txBox="1">
            <a:spLocks noChangeArrowheads="1"/>
          </p:cNvSpPr>
          <p:nvPr/>
        </p:nvSpPr>
        <p:spPr bwMode="auto">
          <a:xfrm>
            <a:off x="1187450" y="3357563"/>
            <a:ext cx="863600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1988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y.</a:t>
            </a:r>
            <a:endParaRPr lang="uk-UA" sz="1200" b="1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200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1" name="Text Box 63"/>
          <p:cNvSpPr txBox="1">
            <a:spLocks noChangeArrowheads="1"/>
          </p:cNvSpPr>
          <p:nvPr/>
        </p:nvSpPr>
        <p:spPr bwMode="auto">
          <a:xfrm>
            <a:off x="2195513" y="3357563"/>
            <a:ext cx="2160587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Nuclear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incident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in 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1990  </a:t>
            </a:r>
            <a:endParaRPr lang="en-US" sz="1200" b="1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100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2" name="Text Box 64"/>
          <p:cNvSpPr txBox="1">
            <a:spLocks noChangeArrowheads="1"/>
          </p:cNvSpPr>
          <p:nvPr/>
        </p:nvSpPr>
        <p:spPr bwMode="auto">
          <a:xfrm>
            <a:off x="4500563" y="3321050"/>
            <a:ext cx="863600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20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10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y.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40-50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3" name="Line 65"/>
          <p:cNvSpPr>
            <a:spLocks noChangeShapeType="1"/>
          </p:cNvSpPr>
          <p:nvPr/>
        </p:nvSpPr>
        <p:spPr bwMode="auto">
          <a:xfrm flipH="1" flipV="1">
            <a:off x="4932363" y="1628775"/>
            <a:ext cx="287337" cy="28733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4" name="Line 66"/>
          <p:cNvSpPr>
            <a:spLocks noChangeShapeType="1"/>
          </p:cNvSpPr>
          <p:nvPr/>
        </p:nvSpPr>
        <p:spPr bwMode="auto">
          <a:xfrm flipH="1" flipV="1">
            <a:off x="3995738" y="2276475"/>
            <a:ext cx="287337" cy="28733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5" name="Line 67"/>
          <p:cNvSpPr>
            <a:spLocks noChangeShapeType="1"/>
          </p:cNvSpPr>
          <p:nvPr/>
        </p:nvSpPr>
        <p:spPr bwMode="auto">
          <a:xfrm flipH="1" flipV="1">
            <a:off x="6732588" y="2420938"/>
            <a:ext cx="287337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6" name="Rectangle 68"/>
          <p:cNvSpPr>
            <a:spLocks noChangeArrowheads="1"/>
          </p:cNvSpPr>
          <p:nvPr/>
        </p:nvSpPr>
        <p:spPr bwMode="auto">
          <a:xfrm>
            <a:off x="6156325" y="2708275"/>
            <a:ext cx="2808288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During the NSC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erection, temperature growth and moisture decrease can entail, with high probability, repeated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nuclear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incident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1317" name="Rectangle 69"/>
          <p:cNvSpPr>
            <a:spLocks noChangeArrowheads="1"/>
          </p:cNvSpPr>
          <p:nvPr/>
        </p:nvSpPr>
        <p:spPr bwMode="auto">
          <a:xfrm>
            <a:off x="3060700" y="4662488"/>
            <a:ext cx="2771775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2. 1990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Water penetrates in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self-sustaining chain reaction occurs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1318" name="Rectangle 70"/>
          <p:cNvSpPr>
            <a:spLocks noChangeArrowheads="1"/>
          </p:cNvSpPr>
          <p:nvPr/>
        </p:nvSpPr>
        <p:spPr bwMode="auto">
          <a:xfrm>
            <a:off x="215900" y="4678363"/>
            <a:ext cx="2555875" cy="1320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1600" b="1">
                <a:latin typeface="Times New Roman" pitchFamily="18" charset="0"/>
                <a:cs typeface="Times New Roman" pitchFamily="18" charset="0"/>
              </a:rPr>
              <a:t>1. 1988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is dry and is in subcritical state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uk-UA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319" name="Rectangle 71"/>
          <p:cNvSpPr>
            <a:spLocks noChangeArrowheads="1"/>
          </p:cNvSpPr>
          <p:nvPr/>
        </p:nvSpPr>
        <p:spPr bwMode="auto">
          <a:xfrm>
            <a:off x="6156325" y="4660900"/>
            <a:ext cx="2771775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3.  2010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of order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 is covered with water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and is in subcritical state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endParaRPr lang="uk-UA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323" name="Text Box 75"/>
          <p:cNvSpPr txBox="1">
            <a:spLocks noChangeArrowheads="1"/>
          </p:cNvSpPr>
          <p:nvPr/>
        </p:nvSpPr>
        <p:spPr bwMode="auto">
          <a:xfrm>
            <a:off x="1187450" y="836613"/>
            <a:ext cx="1476375" cy="581025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800" b="1"/>
          </a:p>
          <a:p>
            <a:r>
              <a:rPr lang="en-US" sz="800" b="1"/>
              <a:t>Heterogeneous</a:t>
            </a:r>
            <a:r>
              <a:rPr lang="ru-RU" sz="800" b="1"/>
              <a:t> </a:t>
            </a:r>
          </a:p>
          <a:p>
            <a:r>
              <a:rPr lang="en-US" sz="800" b="1"/>
              <a:t>Structure</a:t>
            </a:r>
          </a:p>
          <a:p>
            <a:endParaRPr lang="ru-RU" sz="800" b="1"/>
          </a:p>
        </p:txBody>
      </p:sp>
      <p:sp>
        <p:nvSpPr>
          <p:cNvPr id="181324" name="Text Box 76"/>
          <p:cNvSpPr txBox="1">
            <a:spLocks noChangeArrowheads="1"/>
          </p:cNvSpPr>
          <p:nvPr/>
        </p:nvSpPr>
        <p:spPr bwMode="auto">
          <a:xfrm>
            <a:off x="4500563" y="836613"/>
            <a:ext cx="900112" cy="582612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/>
              <a:t>Homogeneous</a:t>
            </a:r>
            <a:r>
              <a:rPr lang="ru-RU" sz="800" b="1"/>
              <a:t> </a:t>
            </a:r>
          </a:p>
          <a:p>
            <a:pPr>
              <a:spcBef>
                <a:spcPct val="50000"/>
              </a:spcBef>
            </a:pPr>
            <a:r>
              <a:rPr lang="en-US" sz="800" b="1"/>
              <a:t>structure</a:t>
            </a:r>
            <a:endParaRPr lang="ru-RU" sz="800" b="1"/>
          </a:p>
          <a:p>
            <a:pPr>
              <a:spcBef>
                <a:spcPct val="50000"/>
              </a:spcBef>
            </a:pPr>
            <a:endParaRPr lang="ru-RU" sz="800" b="1"/>
          </a:p>
        </p:txBody>
      </p:sp>
      <p:sp>
        <p:nvSpPr>
          <p:cNvPr id="181327" name="Text Box 79"/>
          <p:cNvSpPr txBox="1">
            <a:spLocks noChangeArrowheads="1"/>
          </p:cNvSpPr>
          <p:nvPr/>
        </p:nvSpPr>
        <p:spPr bwMode="auto">
          <a:xfrm rot="16200000">
            <a:off x="-169068" y="2121694"/>
            <a:ext cx="1403350" cy="274637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Reactivity</a:t>
            </a:r>
            <a:r>
              <a:rPr lang="ru-RU" sz="1200" b="1">
                <a:latin typeface="Times New Roman" pitchFamily="18" charset="0"/>
              </a:rPr>
              <a:t>, </a:t>
            </a:r>
            <a:r>
              <a:rPr lang="ru-RU" sz="1200" b="1">
                <a:latin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81308" name="Rectangle 60" descr="Широкий диагональный 1"/>
          <p:cNvSpPr>
            <a:spLocks noChangeArrowheads="1"/>
          </p:cNvSpPr>
          <p:nvPr/>
        </p:nvSpPr>
        <p:spPr bwMode="auto">
          <a:xfrm>
            <a:off x="2124075" y="620713"/>
            <a:ext cx="2303463" cy="3313112"/>
          </a:xfrm>
          <a:prstGeom prst="rect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29" name="Text Box 81"/>
          <p:cNvSpPr txBox="1">
            <a:spLocks noChangeArrowheads="1"/>
          </p:cNvSpPr>
          <p:nvPr/>
        </p:nvSpPr>
        <p:spPr bwMode="auto">
          <a:xfrm>
            <a:off x="3240088" y="4221163"/>
            <a:ext cx="1152525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1"/>
              <a:t>Water volume, %</a:t>
            </a:r>
            <a:endParaRPr lang="ru-RU" sz="9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8469</TotalTime>
  <Words>767</Words>
  <Application>Microsoft Office PowerPoint</Application>
  <PresentationFormat>Bildschirmpräsentation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Symbol</vt:lpstr>
      <vt:lpstr>Тема Office</vt:lpstr>
      <vt:lpstr>PowerPoint-Präsentation</vt:lpstr>
      <vt:lpstr>Contents:</vt:lpstr>
      <vt:lpstr>PowerPoint-Präsentation</vt:lpstr>
      <vt:lpstr>PowerPoint-Präsentation</vt:lpstr>
      <vt:lpstr>Objectives of the project</vt:lpstr>
      <vt:lpstr> What’s new?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IPB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 проблем безпеки АЕС НАН України  2006</dc:title>
  <dc:creator>US</dc:creator>
  <cp:lastModifiedBy>Peters, Ursula</cp:lastModifiedBy>
  <cp:revision>435</cp:revision>
  <dcterms:created xsi:type="dcterms:W3CDTF">2007-03-05T15:45:51Z</dcterms:created>
  <dcterms:modified xsi:type="dcterms:W3CDTF">2012-10-12T16:54:53Z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of STCU Project #5244: «Research of objects - nuclear fuel interaction products with structural materials under heavy nuclear-radiation accidents»</vt:lpwstr>
  </property>
</Properties>
</file>