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handoutMasterIdLst>
    <p:handoutMasterId r:id="rId33"/>
  </p:handoutMasterIdLst>
  <p:sldIdLst>
    <p:sldId id="267" r:id="rId2"/>
    <p:sldId id="269" r:id="rId3"/>
    <p:sldId id="257" r:id="rId4"/>
    <p:sldId id="271" r:id="rId5"/>
    <p:sldId id="275" r:id="rId6"/>
    <p:sldId id="299" r:id="rId7"/>
    <p:sldId id="300" r:id="rId8"/>
    <p:sldId id="301" r:id="rId9"/>
    <p:sldId id="304" r:id="rId10"/>
    <p:sldId id="307" r:id="rId11"/>
    <p:sldId id="313" r:id="rId12"/>
    <p:sldId id="308" r:id="rId13"/>
    <p:sldId id="310" r:id="rId14"/>
    <p:sldId id="311" r:id="rId15"/>
    <p:sldId id="312" r:id="rId16"/>
    <p:sldId id="314" r:id="rId17"/>
    <p:sldId id="315" r:id="rId18"/>
    <p:sldId id="316" r:id="rId19"/>
    <p:sldId id="317" r:id="rId20"/>
    <p:sldId id="318" r:id="rId21"/>
    <p:sldId id="272" r:id="rId22"/>
    <p:sldId id="319" r:id="rId23"/>
    <p:sldId id="296" r:id="rId24"/>
    <p:sldId id="325" r:id="rId25"/>
    <p:sldId id="297" r:id="rId26"/>
    <p:sldId id="327" r:id="rId27"/>
    <p:sldId id="328" r:id="rId28"/>
    <p:sldId id="331" r:id="rId29"/>
    <p:sldId id="332" r:id="rId30"/>
    <p:sldId id="333" r:id="rId31"/>
    <p:sldId id="330" r:id="rId32"/>
  </p:sldIdLst>
  <p:sldSz cx="9144000" cy="6858000" type="screen4x3"/>
  <p:notesSz cx="6858000" cy="9144000"/>
  <p:defaultTextStyle>
    <a:defPPr>
      <a:defRPr lang="en-US"/>
    </a:defPPr>
    <a:lvl1pPr algn="l" rtl="0" eaLnBrk="0" fontAlgn="base" hangingPunct="0">
      <a:spcBef>
        <a:spcPct val="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kumimoji="1" sz="1200" kern="1200">
        <a:solidFill>
          <a:schemeClr val="tx1"/>
        </a:solidFill>
        <a:latin typeface="Arial" charset="0"/>
        <a:ea typeface="+mn-ea"/>
        <a:cs typeface="+mn-cs"/>
      </a:defRPr>
    </a:lvl6pPr>
    <a:lvl7pPr marL="2743200" algn="l" defTabSz="914400" rtl="0" eaLnBrk="1" latinLnBrk="0" hangingPunct="1">
      <a:defRPr kumimoji="1" sz="1200" kern="1200">
        <a:solidFill>
          <a:schemeClr val="tx1"/>
        </a:solidFill>
        <a:latin typeface="Arial" charset="0"/>
        <a:ea typeface="+mn-ea"/>
        <a:cs typeface="+mn-cs"/>
      </a:defRPr>
    </a:lvl7pPr>
    <a:lvl8pPr marL="3200400" algn="l" defTabSz="914400" rtl="0" eaLnBrk="1" latinLnBrk="0" hangingPunct="1">
      <a:defRPr kumimoji="1" sz="1200" kern="1200">
        <a:solidFill>
          <a:schemeClr val="tx1"/>
        </a:solidFill>
        <a:latin typeface="Arial" charset="0"/>
        <a:ea typeface="+mn-ea"/>
        <a:cs typeface="+mn-cs"/>
      </a:defRPr>
    </a:lvl8pPr>
    <a:lvl9pPr marL="3657600" algn="l" defTabSz="914400" rtl="0" eaLnBrk="1" latinLnBrk="0" hangingPunct="1">
      <a:defRPr kumimoji="1" sz="12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FF"/>
    <a:srgbClr val="FFFF00"/>
    <a:srgbClr val="FF0000"/>
    <a:srgbClr val="9900CC"/>
    <a:srgbClr val="CC66FF"/>
    <a:srgbClr val="686868"/>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autoAdjust="0"/>
    <p:restoredTop sz="94660"/>
  </p:normalViewPr>
  <p:slideViewPr>
    <p:cSldViewPr>
      <p:cViewPr>
        <p:scale>
          <a:sx n="75" d="100"/>
          <a:sy n="75" d="100"/>
        </p:scale>
        <p:origin x="-2251" y="-37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333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defRPr kumimoji="0">
                <a:latin typeface="Times New Roman" pitchFamily="18" charset="0"/>
              </a:defRPr>
            </a:lvl1pPr>
          </a:lstStyle>
          <a:p>
            <a:r>
              <a:rPr lang="ru-RU"/>
              <a:t>Natal</a:t>
            </a:r>
          </a:p>
        </p:txBody>
      </p:sp>
      <p:sp>
        <p:nvSpPr>
          <p:cNvPr id="1536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a:defRPr kumimoji="0">
                <a:latin typeface="Times New Roman" pitchFamily="18" charset="0"/>
              </a:defRPr>
            </a:lvl1pPr>
          </a:lstStyle>
          <a:p>
            <a:endParaRPr lang="ru-RU"/>
          </a:p>
        </p:txBody>
      </p:sp>
      <p:sp>
        <p:nvSpPr>
          <p:cNvPr id="1536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b" anchorCtr="0" compatLnSpc="1">
            <a:prstTxWarp prst="textNoShape">
              <a:avLst/>
            </a:prstTxWarp>
          </a:bodyPr>
          <a:lstStyle>
            <a:lvl1pPr>
              <a:defRPr kumimoji="0">
                <a:latin typeface="Times New Roman" pitchFamily="18" charset="0"/>
              </a:defRPr>
            </a:lvl1pPr>
          </a:lstStyle>
          <a:p>
            <a:r>
              <a:rPr lang="ru-RU"/>
              <a:t>Место заголовка</a:t>
            </a:r>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b" anchorCtr="0" compatLnSpc="1">
            <a:prstTxWarp prst="textNoShape">
              <a:avLst/>
            </a:prstTxWarp>
          </a:bodyPr>
          <a:lstStyle>
            <a:lvl1pPr algn="r">
              <a:defRPr kumimoji="0">
                <a:latin typeface="Times New Roman" pitchFamily="18" charset="0"/>
              </a:defRPr>
            </a:lvl1pPr>
          </a:lstStyle>
          <a:p>
            <a:fld id="{4B72BD4E-9467-4579-9F4D-851EA33CF2A6}" type="slidenum">
              <a:rPr lang="ru-RU"/>
              <a:pPr/>
              <a:t>‹Nr.›</a:t>
            </a:fld>
            <a:endParaRPr lang="ru-RU"/>
          </a:p>
        </p:txBody>
      </p:sp>
    </p:spTree>
    <p:extLst>
      <p:ext uri="{BB962C8B-B14F-4D97-AF65-F5344CB8AC3E}">
        <p14:creationId xmlns:p14="http://schemas.microsoft.com/office/powerpoint/2010/main" val="313936469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gradFill rotWithShape="0">
          <a:gsLst>
            <a:gs pos="0">
              <a:schemeClr val="bg1">
                <a:gamma/>
                <a:shade val="46275"/>
                <a:invGamma/>
              </a:schemeClr>
            </a:gs>
            <a:gs pos="5000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307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pPr lvl="0"/>
            <a:r>
              <a:rPr lang="ru-RU" noProof="0" smtClean="0"/>
              <a:t>Щелчок правит образец заголовка</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atin typeface="Times New Roman" pitchFamily="18" charset="0"/>
              </a:defRPr>
            </a:lvl1pPr>
          </a:lstStyle>
          <a:p>
            <a:pPr lvl="0"/>
            <a:r>
              <a:rPr lang="ru-RU" noProof="0" smtClean="0"/>
              <a:t>Щелчок правит образец подзаголовка</a:t>
            </a:r>
          </a:p>
        </p:txBody>
      </p:sp>
      <p:sp>
        <p:nvSpPr>
          <p:cNvPr id="3078" name="Rectangle 6"/>
          <p:cNvSpPr>
            <a:spLocks noGrp="1" noChangeArrowheads="1"/>
          </p:cNvSpPr>
          <p:nvPr>
            <p:ph type="dt" sz="quarter" idx="2"/>
          </p:nvPr>
        </p:nvSpPr>
        <p:spPr/>
        <p:txBody>
          <a:bodyPr/>
          <a:lstStyle>
            <a:lvl1pPr>
              <a:defRPr/>
            </a:lvl1pPr>
          </a:lstStyle>
          <a:p>
            <a:endParaRPr lang="ru-RU"/>
          </a:p>
        </p:txBody>
      </p:sp>
      <p:sp>
        <p:nvSpPr>
          <p:cNvPr id="3079" name="Rectangle 7"/>
          <p:cNvSpPr>
            <a:spLocks noGrp="1" noChangeArrowheads="1"/>
          </p:cNvSpPr>
          <p:nvPr>
            <p:ph type="ftr" sz="quarter" idx="3"/>
          </p:nvPr>
        </p:nvSpPr>
        <p:spPr/>
        <p:txBody>
          <a:bodyPr/>
          <a:lstStyle>
            <a:lvl1pPr>
              <a:defRPr/>
            </a:lvl1pPr>
          </a:lstStyle>
          <a:p>
            <a:endParaRPr lang="ru-RU"/>
          </a:p>
        </p:txBody>
      </p:sp>
      <p:sp>
        <p:nvSpPr>
          <p:cNvPr id="3080" name="Rectangle 8"/>
          <p:cNvSpPr>
            <a:spLocks noGrp="1" noChangeArrowheads="1"/>
          </p:cNvSpPr>
          <p:nvPr>
            <p:ph type="sldNum" sz="quarter" idx="4"/>
          </p:nvPr>
        </p:nvSpPr>
        <p:spPr/>
        <p:txBody>
          <a:bodyPr/>
          <a:lstStyle>
            <a:lvl1pPr>
              <a:defRPr/>
            </a:lvl1pPr>
          </a:lstStyle>
          <a:p>
            <a:endParaRPr lang="ru-RU"/>
          </a:p>
        </p:txBody>
      </p:sp>
      <p:sp>
        <p:nvSpPr>
          <p:cNvPr id="3081" name="Rectangle 9"/>
          <p:cNvSpPr>
            <a:spLocks noChangeArrowheads="1"/>
          </p:cNvSpPr>
          <p:nvPr/>
        </p:nvSpPr>
        <p:spPr bwMode="auto">
          <a:xfrm>
            <a:off x="0" y="3505200"/>
            <a:ext cx="4724400" cy="152400"/>
          </a:xfrm>
          <a:prstGeom prst="rect">
            <a:avLst/>
          </a:prstGeom>
          <a:solidFill>
            <a:schemeClr val="accent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endParaRPr lang="ru-RU"/>
          </a:p>
        </p:txBody>
      </p:sp>
      <p:sp>
        <p:nvSpPr>
          <p:cNvPr id="6" name="Foliennummernplatzhalter 5"/>
          <p:cNvSpPr>
            <a:spLocks noGrp="1"/>
          </p:cNvSpPr>
          <p:nvPr>
            <p:ph type="sldNum" sz="quarter" idx="12"/>
          </p:nvPr>
        </p:nvSpPr>
        <p:spPr/>
        <p:txBody>
          <a:bodyPr/>
          <a:lstStyle>
            <a:lvl1pPr>
              <a:defRPr/>
            </a:lvl1pPr>
          </a:lstStyle>
          <a:p>
            <a:endParaRPr lang="ru-RU"/>
          </a:p>
        </p:txBody>
      </p:sp>
    </p:spTree>
    <p:extLst>
      <p:ext uri="{BB962C8B-B14F-4D97-AF65-F5344CB8AC3E}">
        <p14:creationId xmlns:p14="http://schemas.microsoft.com/office/powerpoint/2010/main" val="3310232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endParaRPr lang="ru-RU"/>
          </a:p>
        </p:txBody>
      </p:sp>
      <p:sp>
        <p:nvSpPr>
          <p:cNvPr id="6" name="Foliennummernplatzhalter 5"/>
          <p:cNvSpPr>
            <a:spLocks noGrp="1"/>
          </p:cNvSpPr>
          <p:nvPr>
            <p:ph type="sldNum" sz="quarter" idx="12"/>
          </p:nvPr>
        </p:nvSpPr>
        <p:spPr/>
        <p:txBody>
          <a:bodyPr/>
          <a:lstStyle>
            <a:lvl1pPr>
              <a:defRPr/>
            </a:lvl1pPr>
          </a:lstStyle>
          <a:p>
            <a:endParaRPr lang="ru-RU"/>
          </a:p>
        </p:txBody>
      </p:sp>
    </p:spTree>
    <p:extLst>
      <p:ext uri="{BB962C8B-B14F-4D97-AF65-F5344CB8AC3E}">
        <p14:creationId xmlns:p14="http://schemas.microsoft.com/office/powerpoint/2010/main" val="3303449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smtClean="0"/>
              <a:t>Titelmasterformat durch Klicken bearbeiten</a:t>
            </a:r>
            <a:endParaRPr lang="de-DE"/>
          </a:p>
        </p:txBody>
      </p:sp>
      <p:sp>
        <p:nvSpPr>
          <p:cNvPr id="3" name="ClipArt-Platzhalter 2"/>
          <p:cNvSpPr>
            <a:spLocks noGrp="1"/>
          </p:cNvSpPr>
          <p:nvPr>
            <p:ph type="clipArt" sz="half" idx="1"/>
          </p:nvPr>
        </p:nvSpPr>
        <p:spPr>
          <a:xfrm>
            <a:off x="685800" y="1981200"/>
            <a:ext cx="3810000" cy="4114800"/>
          </a:xfrm>
        </p:spPr>
        <p:txBody>
          <a:bodyPr/>
          <a:lstStyle/>
          <a:p>
            <a:endParaRPr lang="de-DE"/>
          </a:p>
        </p:txBody>
      </p:sp>
      <p:sp>
        <p:nvSpPr>
          <p:cNvPr id="4" name="Textplatzhalter 3"/>
          <p:cNvSpPr>
            <a:spLocks noGrp="1"/>
          </p:cNvSpPr>
          <p:nvPr>
            <p:ph type="body" sz="half" idx="2"/>
          </p:nvPr>
        </p:nvSpPr>
        <p:spPr>
          <a:xfrm>
            <a:off x="4648200" y="1981200"/>
            <a:ext cx="38100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685800" y="6172200"/>
            <a:ext cx="1905000" cy="457200"/>
          </a:xfrm>
        </p:spPr>
        <p:txBody>
          <a:bodyPr/>
          <a:lstStyle>
            <a:lvl1pPr>
              <a:defRPr/>
            </a:lvl1pPr>
          </a:lstStyle>
          <a:p>
            <a:endParaRPr lang="ru-RU"/>
          </a:p>
        </p:txBody>
      </p:sp>
      <p:sp>
        <p:nvSpPr>
          <p:cNvPr id="6" name="Fußzeilenplatzhalter 5"/>
          <p:cNvSpPr>
            <a:spLocks noGrp="1"/>
          </p:cNvSpPr>
          <p:nvPr>
            <p:ph type="ftr" sz="quarter" idx="11"/>
          </p:nvPr>
        </p:nvSpPr>
        <p:spPr>
          <a:xfrm>
            <a:off x="3124200" y="6172200"/>
            <a:ext cx="2895600" cy="457200"/>
          </a:xfrm>
        </p:spPr>
        <p:txBody>
          <a:bodyPr/>
          <a:lstStyle>
            <a:lvl1pPr>
              <a:defRPr/>
            </a:lvl1pPr>
          </a:lstStyle>
          <a:p>
            <a:endParaRPr lang="ru-RU"/>
          </a:p>
        </p:txBody>
      </p:sp>
      <p:sp>
        <p:nvSpPr>
          <p:cNvPr id="7" name="Foliennummernplatzhalter 6"/>
          <p:cNvSpPr>
            <a:spLocks noGrp="1"/>
          </p:cNvSpPr>
          <p:nvPr>
            <p:ph type="sldNum" sz="quarter" idx="12"/>
          </p:nvPr>
        </p:nvSpPr>
        <p:spPr>
          <a:xfrm>
            <a:off x="6553200" y="6172200"/>
            <a:ext cx="1905000" cy="457200"/>
          </a:xfrm>
        </p:spPr>
        <p:txBody>
          <a:bodyPr/>
          <a:lstStyle>
            <a:lvl1pPr>
              <a:defRPr/>
            </a:lvl1pPr>
          </a:lstStyle>
          <a:p>
            <a:endParaRPr lang="ru-RU"/>
          </a:p>
        </p:txBody>
      </p:sp>
    </p:spTree>
    <p:extLst>
      <p:ext uri="{BB962C8B-B14F-4D97-AF65-F5344CB8AC3E}">
        <p14:creationId xmlns:p14="http://schemas.microsoft.com/office/powerpoint/2010/main" val="1472826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endParaRPr lang="ru-RU"/>
          </a:p>
        </p:txBody>
      </p:sp>
      <p:sp>
        <p:nvSpPr>
          <p:cNvPr id="6" name="Foliennummernplatzhalter 5"/>
          <p:cNvSpPr>
            <a:spLocks noGrp="1"/>
          </p:cNvSpPr>
          <p:nvPr>
            <p:ph type="sldNum" sz="quarter" idx="12"/>
          </p:nvPr>
        </p:nvSpPr>
        <p:spPr/>
        <p:txBody>
          <a:bodyPr/>
          <a:lstStyle>
            <a:lvl1pPr>
              <a:defRPr/>
            </a:lvl1pPr>
          </a:lstStyle>
          <a:p>
            <a:endParaRPr lang="ru-RU"/>
          </a:p>
        </p:txBody>
      </p:sp>
    </p:spTree>
    <p:extLst>
      <p:ext uri="{BB962C8B-B14F-4D97-AF65-F5344CB8AC3E}">
        <p14:creationId xmlns:p14="http://schemas.microsoft.com/office/powerpoint/2010/main" val="2848639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endParaRPr lang="ru-RU"/>
          </a:p>
        </p:txBody>
      </p:sp>
      <p:sp>
        <p:nvSpPr>
          <p:cNvPr id="6" name="Foliennummernplatzhalter 5"/>
          <p:cNvSpPr>
            <a:spLocks noGrp="1"/>
          </p:cNvSpPr>
          <p:nvPr>
            <p:ph type="sldNum" sz="quarter" idx="12"/>
          </p:nvPr>
        </p:nvSpPr>
        <p:spPr/>
        <p:txBody>
          <a:bodyPr/>
          <a:lstStyle>
            <a:lvl1pPr>
              <a:defRPr/>
            </a:lvl1pPr>
          </a:lstStyle>
          <a:p>
            <a:endParaRPr lang="ru-RU"/>
          </a:p>
        </p:txBody>
      </p:sp>
    </p:spTree>
    <p:extLst>
      <p:ext uri="{BB962C8B-B14F-4D97-AF65-F5344CB8AC3E}">
        <p14:creationId xmlns:p14="http://schemas.microsoft.com/office/powerpoint/2010/main" val="2592954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ru-RU"/>
          </a:p>
        </p:txBody>
      </p:sp>
      <p:sp>
        <p:nvSpPr>
          <p:cNvPr id="6" name="Fußzeilenplatzhalter 5"/>
          <p:cNvSpPr>
            <a:spLocks noGrp="1"/>
          </p:cNvSpPr>
          <p:nvPr>
            <p:ph type="ftr" sz="quarter" idx="11"/>
          </p:nvPr>
        </p:nvSpPr>
        <p:spPr/>
        <p:txBody>
          <a:bodyPr/>
          <a:lstStyle>
            <a:lvl1pPr>
              <a:defRPr/>
            </a:lvl1pPr>
          </a:lstStyle>
          <a:p>
            <a:endParaRPr lang="ru-RU"/>
          </a:p>
        </p:txBody>
      </p:sp>
      <p:sp>
        <p:nvSpPr>
          <p:cNvPr id="7" name="Foliennummernplatzhalter 6"/>
          <p:cNvSpPr>
            <a:spLocks noGrp="1"/>
          </p:cNvSpPr>
          <p:nvPr>
            <p:ph type="sldNum" sz="quarter" idx="12"/>
          </p:nvPr>
        </p:nvSpPr>
        <p:spPr/>
        <p:txBody>
          <a:bodyPr/>
          <a:lstStyle>
            <a:lvl1pPr>
              <a:defRPr/>
            </a:lvl1pPr>
          </a:lstStyle>
          <a:p>
            <a:endParaRPr lang="ru-RU"/>
          </a:p>
        </p:txBody>
      </p:sp>
    </p:spTree>
    <p:extLst>
      <p:ext uri="{BB962C8B-B14F-4D97-AF65-F5344CB8AC3E}">
        <p14:creationId xmlns:p14="http://schemas.microsoft.com/office/powerpoint/2010/main" val="2935247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ru-RU"/>
          </a:p>
        </p:txBody>
      </p:sp>
      <p:sp>
        <p:nvSpPr>
          <p:cNvPr id="8" name="Fußzeilenplatzhalter 7"/>
          <p:cNvSpPr>
            <a:spLocks noGrp="1"/>
          </p:cNvSpPr>
          <p:nvPr>
            <p:ph type="ftr" sz="quarter" idx="11"/>
          </p:nvPr>
        </p:nvSpPr>
        <p:spPr/>
        <p:txBody>
          <a:bodyPr/>
          <a:lstStyle>
            <a:lvl1pPr>
              <a:defRPr/>
            </a:lvl1pPr>
          </a:lstStyle>
          <a:p>
            <a:endParaRPr lang="ru-RU"/>
          </a:p>
        </p:txBody>
      </p:sp>
      <p:sp>
        <p:nvSpPr>
          <p:cNvPr id="9" name="Foliennummernplatzhalter 8"/>
          <p:cNvSpPr>
            <a:spLocks noGrp="1"/>
          </p:cNvSpPr>
          <p:nvPr>
            <p:ph type="sldNum" sz="quarter" idx="12"/>
          </p:nvPr>
        </p:nvSpPr>
        <p:spPr/>
        <p:txBody>
          <a:bodyPr/>
          <a:lstStyle>
            <a:lvl1pPr>
              <a:defRPr/>
            </a:lvl1pPr>
          </a:lstStyle>
          <a:p>
            <a:endParaRPr lang="ru-RU"/>
          </a:p>
        </p:txBody>
      </p:sp>
    </p:spTree>
    <p:extLst>
      <p:ext uri="{BB962C8B-B14F-4D97-AF65-F5344CB8AC3E}">
        <p14:creationId xmlns:p14="http://schemas.microsoft.com/office/powerpoint/2010/main" val="1818141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ru-RU"/>
          </a:p>
        </p:txBody>
      </p:sp>
      <p:sp>
        <p:nvSpPr>
          <p:cNvPr id="4" name="Fußzeilenplatzhalter 3"/>
          <p:cNvSpPr>
            <a:spLocks noGrp="1"/>
          </p:cNvSpPr>
          <p:nvPr>
            <p:ph type="ftr" sz="quarter" idx="11"/>
          </p:nvPr>
        </p:nvSpPr>
        <p:spPr/>
        <p:txBody>
          <a:bodyPr/>
          <a:lstStyle>
            <a:lvl1pPr>
              <a:defRPr/>
            </a:lvl1pPr>
          </a:lstStyle>
          <a:p>
            <a:endParaRPr lang="ru-RU"/>
          </a:p>
        </p:txBody>
      </p:sp>
      <p:sp>
        <p:nvSpPr>
          <p:cNvPr id="5" name="Foliennummernplatzhalter 4"/>
          <p:cNvSpPr>
            <a:spLocks noGrp="1"/>
          </p:cNvSpPr>
          <p:nvPr>
            <p:ph type="sldNum" sz="quarter" idx="12"/>
          </p:nvPr>
        </p:nvSpPr>
        <p:spPr/>
        <p:txBody>
          <a:bodyPr/>
          <a:lstStyle>
            <a:lvl1pPr>
              <a:defRPr/>
            </a:lvl1pPr>
          </a:lstStyle>
          <a:p>
            <a:endParaRPr lang="ru-RU"/>
          </a:p>
        </p:txBody>
      </p:sp>
    </p:spTree>
    <p:extLst>
      <p:ext uri="{BB962C8B-B14F-4D97-AF65-F5344CB8AC3E}">
        <p14:creationId xmlns:p14="http://schemas.microsoft.com/office/powerpoint/2010/main" val="35611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ru-RU"/>
          </a:p>
        </p:txBody>
      </p:sp>
      <p:sp>
        <p:nvSpPr>
          <p:cNvPr id="3" name="Fußzeilenplatzhalter 2"/>
          <p:cNvSpPr>
            <a:spLocks noGrp="1"/>
          </p:cNvSpPr>
          <p:nvPr>
            <p:ph type="ftr" sz="quarter" idx="11"/>
          </p:nvPr>
        </p:nvSpPr>
        <p:spPr/>
        <p:txBody>
          <a:bodyPr/>
          <a:lstStyle>
            <a:lvl1pPr>
              <a:defRPr/>
            </a:lvl1pPr>
          </a:lstStyle>
          <a:p>
            <a:endParaRPr lang="ru-RU"/>
          </a:p>
        </p:txBody>
      </p:sp>
      <p:sp>
        <p:nvSpPr>
          <p:cNvPr id="4" name="Foliennummernplatzhalter 3"/>
          <p:cNvSpPr>
            <a:spLocks noGrp="1"/>
          </p:cNvSpPr>
          <p:nvPr>
            <p:ph type="sldNum" sz="quarter" idx="12"/>
          </p:nvPr>
        </p:nvSpPr>
        <p:spPr/>
        <p:txBody>
          <a:bodyPr/>
          <a:lstStyle>
            <a:lvl1pPr>
              <a:defRPr/>
            </a:lvl1pPr>
          </a:lstStyle>
          <a:p>
            <a:endParaRPr lang="ru-RU"/>
          </a:p>
        </p:txBody>
      </p:sp>
    </p:spTree>
    <p:extLst>
      <p:ext uri="{BB962C8B-B14F-4D97-AF65-F5344CB8AC3E}">
        <p14:creationId xmlns:p14="http://schemas.microsoft.com/office/powerpoint/2010/main" val="1853747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ru-RU"/>
          </a:p>
        </p:txBody>
      </p:sp>
      <p:sp>
        <p:nvSpPr>
          <p:cNvPr id="6" name="Fußzeilenplatzhalter 5"/>
          <p:cNvSpPr>
            <a:spLocks noGrp="1"/>
          </p:cNvSpPr>
          <p:nvPr>
            <p:ph type="ftr" sz="quarter" idx="11"/>
          </p:nvPr>
        </p:nvSpPr>
        <p:spPr/>
        <p:txBody>
          <a:bodyPr/>
          <a:lstStyle>
            <a:lvl1pPr>
              <a:defRPr/>
            </a:lvl1pPr>
          </a:lstStyle>
          <a:p>
            <a:endParaRPr lang="ru-RU"/>
          </a:p>
        </p:txBody>
      </p:sp>
      <p:sp>
        <p:nvSpPr>
          <p:cNvPr id="7" name="Foliennummernplatzhalter 6"/>
          <p:cNvSpPr>
            <a:spLocks noGrp="1"/>
          </p:cNvSpPr>
          <p:nvPr>
            <p:ph type="sldNum" sz="quarter" idx="12"/>
          </p:nvPr>
        </p:nvSpPr>
        <p:spPr/>
        <p:txBody>
          <a:bodyPr/>
          <a:lstStyle>
            <a:lvl1pPr>
              <a:defRPr/>
            </a:lvl1pPr>
          </a:lstStyle>
          <a:p>
            <a:endParaRPr lang="ru-RU"/>
          </a:p>
        </p:txBody>
      </p:sp>
    </p:spTree>
    <p:extLst>
      <p:ext uri="{BB962C8B-B14F-4D97-AF65-F5344CB8AC3E}">
        <p14:creationId xmlns:p14="http://schemas.microsoft.com/office/powerpoint/2010/main" val="1997981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ru-RU"/>
          </a:p>
        </p:txBody>
      </p:sp>
      <p:sp>
        <p:nvSpPr>
          <p:cNvPr id="6" name="Fußzeilenplatzhalter 5"/>
          <p:cNvSpPr>
            <a:spLocks noGrp="1"/>
          </p:cNvSpPr>
          <p:nvPr>
            <p:ph type="ftr" sz="quarter" idx="11"/>
          </p:nvPr>
        </p:nvSpPr>
        <p:spPr/>
        <p:txBody>
          <a:bodyPr/>
          <a:lstStyle>
            <a:lvl1pPr>
              <a:defRPr/>
            </a:lvl1pPr>
          </a:lstStyle>
          <a:p>
            <a:endParaRPr lang="ru-RU"/>
          </a:p>
        </p:txBody>
      </p:sp>
      <p:sp>
        <p:nvSpPr>
          <p:cNvPr id="7" name="Foliennummernplatzhalter 6"/>
          <p:cNvSpPr>
            <a:spLocks noGrp="1"/>
          </p:cNvSpPr>
          <p:nvPr>
            <p:ph type="sldNum" sz="quarter" idx="12"/>
          </p:nvPr>
        </p:nvSpPr>
        <p:spPr/>
        <p:txBody>
          <a:bodyPr/>
          <a:lstStyle>
            <a:lvl1pPr>
              <a:defRPr/>
            </a:lvl1pPr>
          </a:lstStyle>
          <a:p>
            <a:endParaRPr lang="ru-RU"/>
          </a:p>
        </p:txBody>
      </p:sp>
    </p:spTree>
    <p:extLst>
      <p:ext uri="{BB962C8B-B14F-4D97-AF65-F5344CB8AC3E}">
        <p14:creationId xmlns:p14="http://schemas.microsoft.com/office/powerpoint/2010/main" val="970008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027" name="Rectangle 3"/>
          <p:cNvSpPr>
            <a:spLocks noChangeArrowheads="1"/>
          </p:cNvSpPr>
          <p:nvPr/>
        </p:nvSpPr>
        <p:spPr bwMode="auto">
          <a:xfrm>
            <a:off x="152400" y="1752600"/>
            <a:ext cx="4724400" cy="152400"/>
          </a:xfrm>
          <a:prstGeom prst="rect">
            <a:avLst/>
          </a:prstGeom>
          <a:solidFill>
            <a:schemeClr val="accent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030" name="Rectangle 6"/>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ru-RU" smtClean="0"/>
              <a:t>Щелчок правит образец заголовка</a:t>
            </a:r>
          </a:p>
        </p:txBody>
      </p:sp>
      <p:sp>
        <p:nvSpPr>
          <p:cNvPr id="1031" name="Rectangle 7"/>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ru-RU" smtClean="0"/>
              <a:t>Щелчок правит 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sz="1400">
                <a:latin typeface="+mj-lt"/>
              </a:defRPr>
            </a:lvl1pPr>
          </a:lstStyle>
          <a:p>
            <a:endParaRPr lang="ru-RU"/>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ctr">
              <a:defRPr sz="1400">
                <a:latin typeface="+mj-lt"/>
              </a:defRPr>
            </a:lvl1pPr>
          </a:lstStyle>
          <a:p>
            <a:endParaRPr lang="ru-RU"/>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sz="1400">
                <a:latin typeface="+mj-lt"/>
              </a:defRPr>
            </a:lvl1pPr>
          </a:lstStyle>
          <a:p>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imes New Roman" pitchFamily="18"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imes New Roman" pitchFamily="18"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imes New Roman" pitchFamily="18"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imes New Roman" pitchFamily="18"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imes New Roman" pitchFamily="1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imes New Roman" pitchFamily="1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imes New Roman" pitchFamily="1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defRPr>
      </a:lvl3pPr>
      <a:lvl4pPr marL="1600200" indent="-228600" algn="l" rtl="0" eaLnBrk="0" fontAlgn="base" hangingPunct="0">
        <a:spcBef>
          <a:spcPct val="20000"/>
        </a:spcBef>
        <a:spcAft>
          <a:spcPct val="0"/>
        </a:spcAft>
        <a:buChar char="–"/>
        <a:defRPr kumimoji="1"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6.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21.emf"/></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2.xml"/><Relationship Id="rId4" Type="http://schemas.openxmlformats.org/officeDocument/2006/relationships/image" Target="../media/image26.emf"/></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2.xml"/><Relationship Id="rId4" Type="http://schemas.openxmlformats.org/officeDocument/2006/relationships/image" Target="../media/image29.emf"/></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2.xml"/><Relationship Id="rId4" Type="http://schemas.openxmlformats.org/officeDocument/2006/relationships/image" Target="../media/image34.emf"/></Relationships>
</file>

<file path=ppt/slides/_rels/slide2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457200" y="381000"/>
            <a:ext cx="7848600" cy="1524000"/>
          </a:xfrm>
        </p:spPr>
        <p:txBody>
          <a:bodyPr/>
          <a:lstStyle/>
          <a:p>
            <a:r>
              <a:rPr lang="ru-RU" sz="2400"/>
              <a:t>ISTC Project</a:t>
            </a:r>
            <a:r>
              <a:rPr lang="en-US" sz="2400"/>
              <a:t> </a:t>
            </a:r>
            <a:r>
              <a:rPr lang="ru-RU" sz="2400"/>
              <a:t>«</a:t>
            </a:r>
            <a:r>
              <a:rPr lang="en-US" sz="2400"/>
              <a:t>S</a:t>
            </a:r>
            <a:r>
              <a:rPr kumimoji="0" lang="ru-RU" sz="2400" b="1">
                <a:solidFill>
                  <a:schemeClr val="tx1"/>
                </a:solidFill>
                <a:effectLst/>
              </a:rPr>
              <a:t>cale experimental investigation of the thermal and structural integrity of the VVER </a:t>
            </a:r>
            <a:r>
              <a:rPr kumimoji="0" lang="en-US" sz="2400" b="1">
                <a:solidFill>
                  <a:schemeClr val="tx1"/>
                </a:solidFill>
                <a:effectLst/>
              </a:rPr>
              <a:t>P</a:t>
            </a:r>
            <a:r>
              <a:rPr kumimoji="0" lang="ru-RU" sz="2400" b="1">
                <a:solidFill>
                  <a:schemeClr val="tx1"/>
                </a:solidFill>
                <a:effectLst/>
              </a:rPr>
              <a:t>ressure</a:t>
            </a:r>
            <a:r>
              <a:rPr kumimoji="0" lang="en-US" sz="2400" b="1">
                <a:solidFill>
                  <a:schemeClr val="tx1"/>
                </a:solidFill>
                <a:effectLst/>
              </a:rPr>
              <a:t> V</a:t>
            </a:r>
            <a:r>
              <a:rPr kumimoji="0" lang="ru-RU" sz="2400" b="1">
                <a:solidFill>
                  <a:schemeClr val="tx1"/>
                </a:solidFill>
                <a:effectLst/>
              </a:rPr>
              <a:t>essel Lower Head in severe accident</a:t>
            </a:r>
            <a:r>
              <a:rPr lang="ru-RU" sz="2400"/>
              <a:t>» (#3635)</a:t>
            </a:r>
            <a:r>
              <a:rPr lang="ru-RU"/>
              <a:t> </a:t>
            </a:r>
          </a:p>
        </p:txBody>
      </p:sp>
      <p:sp>
        <p:nvSpPr>
          <p:cNvPr id="17411" name="Rectangle 3"/>
          <p:cNvSpPr>
            <a:spLocks noGrp="1" noChangeArrowheads="1"/>
          </p:cNvSpPr>
          <p:nvPr>
            <p:ph type="subTitle" idx="1"/>
          </p:nvPr>
        </p:nvSpPr>
        <p:spPr>
          <a:xfrm>
            <a:off x="457200" y="1905000"/>
            <a:ext cx="6553200" cy="3886200"/>
          </a:xfrm>
        </p:spPr>
        <p:txBody>
          <a:bodyPr/>
          <a:lstStyle/>
          <a:p>
            <a:pPr algn="l"/>
            <a:r>
              <a:rPr kumimoji="0" lang="ru-RU" sz="2000"/>
              <a:t>Participating Institutions:</a:t>
            </a:r>
            <a:endParaRPr kumimoji="0" lang="ru-RU" sz="2000" b="1"/>
          </a:p>
          <a:p>
            <a:pPr algn="l"/>
            <a:endParaRPr kumimoji="0" lang="ru-RU" sz="2000" b="1"/>
          </a:p>
          <a:p>
            <a:pPr algn="l"/>
            <a:r>
              <a:rPr kumimoji="0" lang="ru-RU" sz="2000" b="1"/>
              <a:t>- «Moscow Power Engineering Institute» (MPEI): Leading Institution </a:t>
            </a:r>
          </a:p>
          <a:p>
            <a:pPr algn="l"/>
            <a:r>
              <a:rPr kumimoji="0" lang="ru-RU" sz="2000"/>
              <a:t>- Federal State Unitary Enterprise «Experimental and Design Organization “GIDROPRESS” (EDO «GP»)</a:t>
            </a:r>
          </a:p>
          <a:p>
            <a:pPr algn="l"/>
            <a:r>
              <a:rPr kumimoji="0" lang="ru-RU" sz="2000"/>
              <a:t>- Lavrentyev Institute of Hydrodynamics of the Siberian Branch of the Russian Academy of Sciences (IGiL)</a:t>
            </a:r>
          </a:p>
          <a:p>
            <a:pPr algn="l"/>
            <a:endParaRPr kumimoji="0" lang="en-US" sz="2000"/>
          </a:p>
          <a:p>
            <a:pPr algn="l"/>
            <a:r>
              <a:rPr kumimoji="0" lang="en-US" sz="2000"/>
              <a:t>Start: Sept. 01, 2007 </a:t>
            </a:r>
            <a:endParaRPr kumimoji="0" lang="ru-RU" sz="2000"/>
          </a:p>
          <a:p>
            <a:pPr algn="l"/>
            <a:r>
              <a:rPr kumimoji="0" lang="ru-RU" sz="2000"/>
              <a:t>Duration: 36 months</a:t>
            </a:r>
          </a:p>
        </p:txBody>
      </p:sp>
      <p:sp>
        <p:nvSpPr>
          <p:cNvPr id="17415" name="Text Box 7"/>
          <p:cNvSpPr txBox="1">
            <a:spLocks noChangeArrowheads="1"/>
          </p:cNvSpPr>
          <p:nvPr/>
        </p:nvSpPr>
        <p:spPr bwMode="auto">
          <a:xfrm>
            <a:off x="685800" y="63246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09600" y="152400"/>
            <a:ext cx="7772400" cy="685800"/>
          </a:xfrm>
        </p:spPr>
        <p:txBody>
          <a:bodyPr/>
          <a:lstStyle/>
          <a:p>
            <a:r>
              <a:rPr kumimoji="0" lang="en-US" sz="1800">
                <a:solidFill>
                  <a:schemeClr val="hlink"/>
                </a:solidFill>
                <a:effectLst/>
                <a:latin typeface="Arial" charset="0"/>
                <a:cs typeface="Times New Roman" pitchFamily="18" charset="0"/>
              </a:rPr>
              <a:t>Estimation of possibility of the melt keeping in the RP vessel using the computer code SOKRAT and code NARAL</a:t>
            </a:r>
            <a:r>
              <a:rPr kumimoji="0" lang="ru-RU" sz="1600">
                <a:solidFill>
                  <a:schemeClr val="hlink"/>
                </a:solidFill>
                <a:effectLst/>
                <a:latin typeface="Arial" charset="0"/>
              </a:rPr>
              <a:t> </a:t>
            </a:r>
            <a:r>
              <a:rPr kumimoji="0" lang="en-US" sz="1600">
                <a:solidFill>
                  <a:schemeClr val="accent1"/>
                </a:solidFill>
                <a:effectLst/>
                <a:latin typeface="Arial" charset="0"/>
              </a:rPr>
              <a:t>(6)</a:t>
            </a:r>
            <a:endParaRPr kumimoji="0" lang="ru-RU" sz="1600">
              <a:solidFill>
                <a:schemeClr val="accent1"/>
              </a:solidFill>
              <a:effectLst/>
              <a:latin typeface="Arial" charset="0"/>
            </a:endParaRPr>
          </a:p>
        </p:txBody>
      </p:sp>
      <p:sp>
        <p:nvSpPr>
          <p:cNvPr id="83971" name="Rectangle 3"/>
          <p:cNvSpPr>
            <a:spLocks noGrp="1" noChangeArrowheads="1"/>
          </p:cNvSpPr>
          <p:nvPr>
            <p:ph type="body" idx="1"/>
          </p:nvPr>
        </p:nvSpPr>
        <p:spPr>
          <a:xfrm>
            <a:off x="228600" y="990600"/>
            <a:ext cx="8686800" cy="5334000"/>
          </a:xfrm>
        </p:spPr>
        <p:txBody>
          <a:bodyPr/>
          <a:lstStyle/>
          <a:p>
            <a:pPr>
              <a:buFont typeface="Wingdings" pitchFamily="2" charset="2"/>
              <a:buNone/>
            </a:pPr>
            <a:r>
              <a:rPr lang="en-US" sz="1600">
                <a:latin typeface="Times New Roman" pitchFamily="18" charset="0"/>
                <a:cs typeface="Times New Roman" pitchFamily="18" charset="0"/>
              </a:rPr>
              <a:t> </a:t>
            </a:r>
            <a:endParaRPr lang="ru-RU" sz="1200"/>
          </a:p>
        </p:txBody>
      </p:sp>
      <p:sp>
        <p:nvSpPr>
          <p:cNvPr id="83972" name="Text Box 4"/>
          <p:cNvSpPr txBox="1">
            <a:spLocks noChangeArrowheads="1"/>
          </p:cNvSpPr>
          <p:nvPr/>
        </p:nvSpPr>
        <p:spPr bwMode="auto">
          <a:xfrm>
            <a:off x="1143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83977" name="Rectangle 9"/>
          <p:cNvSpPr>
            <a:spLocks noChangeArrowheads="1"/>
          </p:cNvSpPr>
          <p:nvPr/>
        </p:nvSpPr>
        <p:spPr bwMode="auto">
          <a:xfrm>
            <a:off x="228600" y="914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b="1">
                <a:cs typeface="Times New Roman" pitchFamily="18" charset="0"/>
              </a:rPr>
              <a:t>It is possible to note the following basic features of processes in the RP at the stage of the core disruption for considered SA scenario: intensive rise of temperature of fuel rod claddings is observed after 3900 s (fig. 1.4-1.5);</a:t>
            </a:r>
            <a:r>
              <a:rPr lang="en-US" sz="1000">
                <a:latin typeface="Times New Roman" pitchFamily="18" charset="0"/>
              </a:rPr>
              <a:t> </a:t>
            </a:r>
            <a:endParaRPr lang="en-US" sz="2400">
              <a:latin typeface="Times New Roman" pitchFamily="18" charset="0"/>
            </a:endParaRPr>
          </a:p>
        </p:txBody>
      </p:sp>
      <p:sp>
        <p:nvSpPr>
          <p:cNvPr id="83978" name="Rectangle 10"/>
          <p:cNvSpPr>
            <a:spLocks noChangeArrowheads="1"/>
          </p:cNvSpPr>
          <p:nvPr/>
        </p:nvSpPr>
        <p:spPr bwMode="auto">
          <a:xfrm>
            <a:off x="533400" y="5715000"/>
            <a:ext cx="41910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b="1">
                <a:cs typeface="Arial" charset="0"/>
              </a:rPr>
              <a:t>Fig.1.5- </a:t>
            </a:r>
            <a:r>
              <a:rPr lang="en-US" b="1">
                <a:cs typeface="Times New Roman" pitchFamily="18" charset="0"/>
              </a:rPr>
              <a:t>Change of temperature of fuel rod claddings in operating assembly (OA) of the 5th year of the fuel life-time</a:t>
            </a:r>
            <a:r>
              <a:rPr lang="ru-RU" b="1">
                <a:cs typeface="Arial" charset="0"/>
              </a:rPr>
              <a:t> </a:t>
            </a:r>
            <a:endParaRPr lang="en-US"/>
          </a:p>
        </p:txBody>
      </p:sp>
      <p:sp>
        <p:nvSpPr>
          <p:cNvPr id="83981" name="Rectangle 13"/>
          <p:cNvSpPr>
            <a:spLocks noChangeArrowheads="1"/>
          </p:cNvSpPr>
          <p:nvPr/>
        </p:nvSpPr>
        <p:spPr bwMode="auto">
          <a:xfrm>
            <a:off x="3028950" y="1790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83980"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l="3580" t="4631" r="3580" b="4631"/>
          <a:stretch>
            <a:fillRect/>
          </a:stretch>
        </p:blipFill>
        <p:spPr bwMode="auto">
          <a:xfrm>
            <a:off x="762000" y="1905000"/>
            <a:ext cx="3516313" cy="3733800"/>
          </a:xfrm>
          <a:prstGeom prst="rect">
            <a:avLst/>
          </a:prstGeom>
          <a:noFill/>
          <a:extLst>
            <a:ext uri="{909E8E84-426E-40DD-AFC4-6F175D3DCCD1}">
              <a14:hiddenFill xmlns:a14="http://schemas.microsoft.com/office/drawing/2010/main">
                <a:solidFill>
                  <a:srgbClr val="FFFFFF"/>
                </a:solidFill>
              </a14:hiddenFill>
            </a:ext>
          </a:extLst>
        </p:spPr>
      </p:pic>
      <p:sp>
        <p:nvSpPr>
          <p:cNvPr id="83982" name="Rectangle 14"/>
          <p:cNvSpPr>
            <a:spLocks noChangeArrowheads="1"/>
          </p:cNvSpPr>
          <p:nvPr/>
        </p:nvSpPr>
        <p:spPr bwMode="auto">
          <a:xfrm>
            <a:off x="5029200" y="1752600"/>
            <a:ext cx="3810000" cy="37433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57200" algn="just"/>
            <a:r>
              <a:rPr lang="en-US" b="1">
                <a:cs typeface="Times New Roman" pitchFamily="18" charset="0"/>
              </a:rPr>
              <a:t>- w</a:t>
            </a:r>
            <a:r>
              <a:rPr lang="en-GB" b="1">
                <a:cs typeface="Times New Roman" pitchFamily="18" charset="0"/>
              </a:rPr>
              <a:t>hen the fuel rod claddings reach the temperature of</a:t>
            </a:r>
            <a:r>
              <a:rPr lang="en-US" b="1">
                <a:cs typeface="Times New Roman" pitchFamily="18" charset="0"/>
              </a:rPr>
              <a:t> 1200 К </a:t>
            </a:r>
            <a:r>
              <a:rPr lang="en-GB" b="1">
                <a:cs typeface="Times New Roman" pitchFamily="18" charset="0"/>
              </a:rPr>
              <a:t>at</a:t>
            </a:r>
            <a:r>
              <a:rPr lang="en-US" b="1">
                <a:cs typeface="Times New Roman" pitchFamily="18" charset="0"/>
              </a:rPr>
              <a:t> 5850 </a:t>
            </a:r>
            <a:r>
              <a:rPr lang="en-GB" b="1">
                <a:cs typeface="Times New Roman" pitchFamily="18" charset="0"/>
              </a:rPr>
              <a:t>s a developed steam</a:t>
            </a:r>
            <a:r>
              <a:rPr lang="en-US" b="1">
                <a:cs typeface="Times New Roman" pitchFamily="18" charset="0"/>
              </a:rPr>
              <a:t>-</a:t>
            </a:r>
            <a:r>
              <a:rPr lang="en-GB" b="1">
                <a:cs typeface="Times New Roman" pitchFamily="18" charset="0"/>
              </a:rPr>
              <a:t>zirconium reaction is started that leads to considerable increase in the fuel rod heating</a:t>
            </a:r>
            <a:r>
              <a:rPr lang="en-US" b="1">
                <a:cs typeface="Times New Roman" pitchFamily="18" charset="0"/>
              </a:rPr>
              <a:t>-</a:t>
            </a:r>
            <a:r>
              <a:rPr lang="en-GB" b="1">
                <a:cs typeface="Times New Roman" pitchFamily="18" charset="0"/>
              </a:rPr>
              <a:t>up rate;</a:t>
            </a:r>
            <a:endParaRPr lang="en-US" b="1">
              <a:cs typeface="Times New Roman" pitchFamily="18" charset="0"/>
            </a:endParaRPr>
          </a:p>
          <a:p>
            <a:pPr indent="457200" algn="just">
              <a:buFontTx/>
              <a:buChar char="-"/>
            </a:pPr>
            <a:r>
              <a:rPr lang="en-US" b="1">
                <a:cs typeface="Times New Roman" pitchFamily="18" charset="0"/>
              </a:rPr>
              <a:t>at ~9000 s intensive melting of operating assembly fuel rods of I-IV years of the fuel life-time starts with moving of the melt downwards to the supporting (upper) grid of the core barrel. Accumulation of the molten core materials causes the melting through of the basket, the reactor core barrel baffle with further arrival of the melt in the reactor downcomer. </a:t>
            </a:r>
          </a:p>
          <a:p>
            <a:pPr indent="457200" algn="just"/>
            <a:endParaRPr lang="en-US" b="1">
              <a:cs typeface="Times New Roman" pitchFamily="18" charset="0"/>
            </a:endParaRPr>
          </a:p>
          <a:p>
            <a:pPr indent="457200" algn="just"/>
            <a:r>
              <a:rPr lang="en-US" b="1">
                <a:cs typeface="Times New Roman" pitchFamily="18" charset="0"/>
              </a:rPr>
              <a:t>It was accepted in the calculation, that the core falls into the lower plenum practically entirely (except for channels of the 5th year of the fuel life-time, located on periphery);</a:t>
            </a:r>
          </a:p>
          <a:p>
            <a:pPr indent="457200"/>
            <a:endParaRPr lang="en-US" sz="2400" b="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09600" y="152400"/>
            <a:ext cx="7772400" cy="685800"/>
          </a:xfrm>
        </p:spPr>
        <p:txBody>
          <a:bodyPr/>
          <a:lstStyle/>
          <a:p>
            <a:r>
              <a:rPr kumimoji="0" lang="en-US" sz="1800">
                <a:solidFill>
                  <a:schemeClr val="hlink"/>
                </a:solidFill>
                <a:effectLst/>
                <a:latin typeface="Arial" charset="0"/>
                <a:cs typeface="Times New Roman" pitchFamily="18" charset="0"/>
              </a:rPr>
              <a:t>Estimation of possibility of the melt keeping in the RP vessel using the computer code SOKRAT and code NARAL</a:t>
            </a:r>
            <a:r>
              <a:rPr kumimoji="0" lang="ru-RU" sz="1600">
                <a:solidFill>
                  <a:schemeClr val="hlink"/>
                </a:solidFill>
                <a:effectLst/>
                <a:latin typeface="Arial" charset="0"/>
              </a:rPr>
              <a:t> </a:t>
            </a:r>
            <a:r>
              <a:rPr kumimoji="0" lang="en-US" sz="1600">
                <a:solidFill>
                  <a:schemeClr val="accent1"/>
                </a:solidFill>
                <a:effectLst/>
                <a:latin typeface="Arial" charset="0"/>
              </a:rPr>
              <a:t>(7)</a:t>
            </a:r>
            <a:endParaRPr kumimoji="0" lang="ru-RU" sz="1600">
              <a:solidFill>
                <a:schemeClr val="accent1"/>
              </a:solidFill>
              <a:effectLst/>
              <a:latin typeface="Arial" charset="0"/>
            </a:endParaRPr>
          </a:p>
        </p:txBody>
      </p:sp>
      <p:sp>
        <p:nvSpPr>
          <p:cNvPr id="90115" name="Rectangle 3"/>
          <p:cNvSpPr>
            <a:spLocks noGrp="1" noChangeArrowheads="1"/>
          </p:cNvSpPr>
          <p:nvPr>
            <p:ph type="body" idx="1"/>
          </p:nvPr>
        </p:nvSpPr>
        <p:spPr>
          <a:xfrm>
            <a:off x="228600" y="990600"/>
            <a:ext cx="8686800" cy="5334000"/>
          </a:xfrm>
        </p:spPr>
        <p:txBody>
          <a:bodyPr/>
          <a:lstStyle/>
          <a:p>
            <a:pPr>
              <a:buFont typeface="Wingdings" pitchFamily="2" charset="2"/>
              <a:buNone/>
            </a:pPr>
            <a:r>
              <a:rPr lang="en-US" sz="1600">
                <a:latin typeface="Times New Roman" pitchFamily="18" charset="0"/>
                <a:cs typeface="Times New Roman" pitchFamily="18" charset="0"/>
              </a:rPr>
              <a:t> </a:t>
            </a:r>
            <a:endParaRPr lang="ru-RU" sz="1200"/>
          </a:p>
        </p:txBody>
      </p:sp>
      <p:sp>
        <p:nvSpPr>
          <p:cNvPr id="90116" name="Text Box 4"/>
          <p:cNvSpPr txBox="1">
            <a:spLocks noChangeArrowheads="1"/>
          </p:cNvSpPr>
          <p:nvPr/>
        </p:nvSpPr>
        <p:spPr bwMode="auto">
          <a:xfrm>
            <a:off x="1143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90118" name="Rectangle 6"/>
          <p:cNvSpPr>
            <a:spLocks noChangeArrowheads="1"/>
          </p:cNvSpPr>
          <p:nvPr/>
        </p:nvSpPr>
        <p:spPr bwMode="auto">
          <a:xfrm>
            <a:off x="152400" y="6096000"/>
            <a:ext cx="419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b="1">
                <a:cs typeface="Arial" charset="0"/>
              </a:rPr>
              <a:t>Fig.1.6- </a:t>
            </a:r>
            <a:r>
              <a:rPr lang="en-US" b="1">
                <a:cs typeface="Times New Roman" pitchFamily="18" charset="0"/>
              </a:rPr>
              <a:t>Arrival of the core material into lower plenum.</a:t>
            </a:r>
            <a:r>
              <a:rPr lang="ru-RU" b="1">
                <a:cs typeface="Arial" charset="0"/>
              </a:rPr>
              <a:t> </a:t>
            </a:r>
            <a:endParaRPr lang="en-US" b="1">
              <a:cs typeface="Arial" charset="0"/>
            </a:endParaRPr>
          </a:p>
        </p:txBody>
      </p:sp>
      <p:sp>
        <p:nvSpPr>
          <p:cNvPr id="90119" name="Rectangle 7"/>
          <p:cNvSpPr>
            <a:spLocks noChangeArrowheads="1"/>
          </p:cNvSpPr>
          <p:nvPr/>
        </p:nvSpPr>
        <p:spPr bwMode="auto">
          <a:xfrm>
            <a:off x="3028950" y="1790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90122" name="Rectangle 10"/>
          <p:cNvSpPr>
            <a:spLocks noChangeArrowheads="1"/>
          </p:cNvSpPr>
          <p:nvPr/>
        </p:nvSpPr>
        <p:spPr bwMode="auto">
          <a:xfrm>
            <a:off x="228600" y="838200"/>
            <a:ext cx="8915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57200" algn="just">
              <a:tabLst>
                <a:tab pos="3086100" algn="l"/>
              </a:tabLst>
            </a:pPr>
            <a:r>
              <a:rPr lang="en-US" b="1">
                <a:cs typeface="Times New Roman" pitchFamily="18" charset="0"/>
              </a:rPr>
              <a:t>- about 70 tons of debris, 28 tons of fuel, 29 tons of steel, 8,4 tons of zirconium oxide and 5 tons of metal zirconium arrive in the lower plenum (fig. 1.6);</a:t>
            </a:r>
          </a:p>
          <a:p>
            <a:pPr indent="457200" algn="just">
              <a:tabLst>
                <a:tab pos="3086100" algn="l"/>
              </a:tabLst>
            </a:pPr>
            <a:r>
              <a:rPr lang="en-US" b="1">
                <a:cs typeface="Times New Roman" pitchFamily="18" charset="0"/>
              </a:rPr>
              <a:t>- interaction of the melt with the vessel wall causes its heating, through melting and destruction of the RP vessel at 15000 s (~4 hours) (fig. 1.7). </a:t>
            </a:r>
            <a:endParaRPr lang="en-US" sz="2400" b="1"/>
          </a:p>
        </p:txBody>
      </p:sp>
      <p:sp>
        <p:nvSpPr>
          <p:cNvPr id="90123" name="Rectangle 11"/>
          <p:cNvSpPr>
            <a:spLocks noChangeArrowheads="1"/>
          </p:cNvSpPr>
          <p:nvPr/>
        </p:nvSpPr>
        <p:spPr bwMode="auto">
          <a:xfrm>
            <a:off x="4495800" y="57912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b="1">
                <a:cs typeface="Arial" charset="0"/>
              </a:rPr>
              <a:t>Fig.1.7- </a:t>
            </a:r>
            <a:r>
              <a:rPr lang="en-US" b="1">
                <a:cs typeface="Times New Roman" pitchFamily="18" charset="0"/>
              </a:rPr>
              <a:t>Distribution of a liquid phase of the melt at the stage of the RP vessel wall through melting </a:t>
            </a:r>
          </a:p>
        </p:txBody>
      </p:sp>
      <p:pic>
        <p:nvPicPr>
          <p:cNvPr id="9012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81200"/>
            <a:ext cx="3876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25" name="Rectangle 13"/>
          <p:cNvSpPr>
            <a:spLocks noChangeArrowheads="1"/>
          </p:cNvSpPr>
          <p:nvPr/>
        </p:nvSpPr>
        <p:spPr bwMode="auto">
          <a:xfrm>
            <a:off x="4191000" y="5486400"/>
            <a:ext cx="12620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cs typeface="Times New Roman" pitchFamily="18" charset="0"/>
              </a:rPr>
              <a:t>Time</a:t>
            </a:r>
            <a:r>
              <a:rPr lang="ru-RU" b="1">
                <a:cs typeface="Times New Roman" pitchFamily="18" charset="0"/>
              </a:rPr>
              <a:t> = 14522 </a:t>
            </a:r>
            <a:r>
              <a:rPr lang="en-US" b="1">
                <a:cs typeface="Times New Roman" pitchFamily="18" charset="0"/>
              </a:rPr>
              <a:t>s</a:t>
            </a:r>
          </a:p>
        </p:txBody>
      </p:sp>
      <p:sp>
        <p:nvSpPr>
          <p:cNvPr id="90126" name="Rectangle 14"/>
          <p:cNvSpPr>
            <a:spLocks noChangeArrowheads="1"/>
          </p:cNvSpPr>
          <p:nvPr/>
        </p:nvSpPr>
        <p:spPr bwMode="auto">
          <a:xfrm>
            <a:off x="6858000" y="5486400"/>
            <a:ext cx="1304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cs typeface="Times New Roman" pitchFamily="18" charset="0"/>
              </a:rPr>
              <a:t>Time</a:t>
            </a:r>
            <a:r>
              <a:rPr lang="ru-RU" b="1">
                <a:cs typeface="Times New Roman" pitchFamily="18" charset="0"/>
              </a:rPr>
              <a:t> = 14926 </a:t>
            </a:r>
            <a:r>
              <a:rPr lang="en-US" b="1">
                <a:cs typeface="Times New Roman" pitchFamily="18" charset="0"/>
              </a:rPr>
              <a:t>s</a:t>
            </a:r>
            <a:r>
              <a:rPr lang="ru-RU" b="1">
                <a:cs typeface="Times New Roman" pitchFamily="18" charset="0"/>
              </a:rPr>
              <a:t> </a:t>
            </a:r>
            <a:endParaRPr lang="en-US" b="1">
              <a:cs typeface="Times New Roman" pitchFamily="18" charset="0"/>
            </a:endParaRPr>
          </a:p>
        </p:txBody>
      </p:sp>
      <p:pic>
        <p:nvPicPr>
          <p:cNvPr id="9012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752600"/>
            <a:ext cx="23241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2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752600"/>
            <a:ext cx="2571750"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09600" y="152400"/>
            <a:ext cx="7772400" cy="685800"/>
          </a:xfrm>
        </p:spPr>
        <p:txBody>
          <a:bodyPr/>
          <a:lstStyle/>
          <a:p>
            <a:r>
              <a:rPr kumimoji="0" lang="en-US" sz="1800">
                <a:solidFill>
                  <a:schemeClr val="hlink"/>
                </a:solidFill>
                <a:effectLst/>
                <a:latin typeface="Arial" charset="0"/>
                <a:cs typeface="Times New Roman" pitchFamily="18" charset="0"/>
              </a:rPr>
              <a:t>Estimation of possibility of the melt keeping in the RP vessel using the computer code SOKRAT and code NARAL</a:t>
            </a:r>
            <a:r>
              <a:rPr kumimoji="0" lang="ru-RU" sz="1600">
                <a:solidFill>
                  <a:schemeClr val="hlink"/>
                </a:solidFill>
                <a:effectLst/>
                <a:latin typeface="Arial" charset="0"/>
              </a:rPr>
              <a:t> </a:t>
            </a:r>
            <a:r>
              <a:rPr kumimoji="0" lang="en-US" sz="1600">
                <a:solidFill>
                  <a:schemeClr val="accent1"/>
                </a:solidFill>
                <a:effectLst/>
                <a:latin typeface="Arial" charset="0"/>
              </a:rPr>
              <a:t>(8)</a:t>
            </a:r>
            <a:endParaRPr kumimoji="0" lang="ru-RU" sz="1600">
              <a:solidFill>
                <a:schemeClr val="accent1"/>
              </a:solidFill>
              <a:effectLst/>
              <a:latin typeface="Arial" charset="0"/>
            </a:endParaRPr>
          </a:p>
        </p:txBody>
      </p:sp>
      <p:sp>
        <p:nvSpPr>
          <p:cNvPr id="84995" name="Rectangle 3"/>
          <p:cNvSpPr>
            <a:spLocks noGrp="1" noChangeArrowheads="1"/>
          </p:cNvSpPr>
          <p:nvPr>
            <p:ph type="body" idx="1"/>
          </p:nvPr>
        </p:nvSpPr>
        <p:spPr>
          <a:xfrm>
            <a:off x="228600" y="990600"/>
            <a:ext cx="8686800" cy="5334000"/>
          </a:xfrm>
        </p:spPr>
        <p:txBody>
          <a:bodyPr/>
          <a:lstStyle/>
          <a:p>
            <a:pPr>
              <a:buFont typeface="Wingdings" pitchFamily="2" charset="2"/>
              <a:buNone/>
            </a:pPr>
            <a:r>
              <a:rPr lang="en-US" sz="1600">
                <a:latin typeface="Times New Roman" pitchFamily="18" charset="0"/>
                <a:cs typeface="Times New Roman" pitchFamily="18" charset="0"/>
              </a:rPr>
              <a:t> </a:t>
            </a:r>
            <a:endParaRPr lang="ru-RU" sz="1200"/>
          </a:p>
        </p:txBody>
      </p:sp>
      <p:sp>
        <p:nvSpPr>
          <p:cNvPr id="84996" name="Text Box 4"/>
          <p:cNvSpPr txBox="1">
            <a:spLocks noChangeArrowheads="1"/>
          </p:cNvSpPr>
          <p:nvPr/>
        </p:nvSpPr>
        <p:spPr bwMode="auto">
          <a:xfrm>
            <a:off x="1143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85001" name="Rectangle 9"/>
          <p:cNvSpPr>
            <a:spLocks noChangeArrowheads="1"/>
          </p:cNvSpPr>
          <p:nvPr/>
        </p:nvSpPr>
        <p:spPr bwMode="auto">
          <a:xfrm>
            <a:off x="1588" y="-2527300"/>
            <a:ext cx="9144000" cy="295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573088" algn="just"/>
            <a:r>
              <a:rPr lang="en-US" b="1">
                <a:latin typeface="Times New Roman" pitchFamily="18" charset="0"/>
                <a:cs typeface="Times New Roman" pitchFamily="18" charset="0"/>
              </a:rPr>
              <a:t>3.2 Calculation analysis of SA No.2: </a:t>
            </a:r>
            <a:endParaRPr lang="en-US" sz="1400" b="1">
              <a:latin typeface="Times New Roman" pitchFamily="18" charset="0"/>
              <a:cs typeface="Times New Roman" pitchFamily="18" charset="0"/>
            </a:endParaRPr>
          </a:p>
          <a:p>
            <a:pPr indent="573088" algn="just"/>
            <a:r>
              <a:rPr lang="en-US">
                <a:latin typeface="Times New Roman" pitchFamily="18" charset="0"/>
                <a:cs typeface="Times New Roman" pitchFamily="18" charset="0"/>
              </a:rPr>
              <a:t>“</a:t>
            </a:r>
            <a:r>
              <a:rPr lang="en-GB">
                <a:latin typeface="Times New Roman" pitchFamily="18" charset="0"/>
                <a:cs typeface="Times New Roman" pitchFamily="18" charset="0"/>
              </a:rPr>
              <a:t>Partial break of MCP</a:t>
            </a:r>
            <a:r>
              <a:rPr lang="en-US">
                <a:latin typeface="Times New Roman" pitchFamily="18" charset="0"/>
                <a:cs typeface="Times New Roman" pitchFamily="18" charset="0"/>
              </a:rPr>
              <a:t> cold leg </a:t>
            </a:r>
            <a:r>
              <a:rPr lang="en-GB">
                <a:latin typeface="Times New Roman" pitchFamily="18" charset="0"/>
                <a:cs typeface="Times New Roman" pitchFamily="18" charset="0"/>
              </a:rPr>
              <a:t>within the range of Dnom</a:t>
            </a:r>
            <a:r>
              <a:rPr lang="en-US">
                <a:latin typeface="Times New Roman" pitchFamily="18" charset="0"/>
                <a:cs typeface="Times New Roman" pitchFamily="18" charset="0"/>
              </a:rPr>
              <a:t> 32 with further restoration of water supply to reactor from two normal makeup pumps of the primary circuit with the flow rate of 3,28 kg/s”. </a:t>
            </a:r>
            <a:endParaRPr lang="en-US" sz="1400" b="1">
              <a:latin typeface="Times New Roman" pitchFamily="18" charset="0"/>
              <a:cs typeface="Times New Roman" pitchFamily="18" charset="0"/>
            </a:endParaRPr>
          </a:p>
          <a:p>
            <a:pPr indent="573088" algn="just"/>
            <a:r>
              <a:rPr lang="en-US">
                <a:latin typeface="Times New Roman" pitchFamily="18" charset="0"/>
                <a:cs typeface="Times New Roman" pitchFamily="18" charset="0"/>
              </a:rPr>
              <a:t> </a:t>
            </a:r>
            <a:endParaRPr lang="en-US" sz="1400" b="1">
              <a:latin typeface="Times New Roman" pitchFamily="18" charset="0"/>
              <a:cs typeface="Times New Roman" pitchFamily="18" charset="0"/>
            </a:endParaRPr>
          </a:p>
          <a:p>
            <a:pPr indent="573088" algn="just"/>
            <a:r>
              <a:rPr lang="en-US">
                <a:latin typeface="Times New Roman" pitchFamily="18" charset="0"/>
                <a:cs typeface="Times New Roman" pitchFamily="18" charset="0"/>
              </a:rPr>
              <a:t>Similarly to the above considered SA scenario, a case of SA was considered when at 7200 s of accident water is supplied in the reactor from two primary circuit normal makeup pumps with flow rate of 3,28 kg/s. </a:t>
            </a:r>
            <a:endParaRPr lang="en-US" sz="1400" b="1">
              <a:latin typeface="Times New Roman" pitchFamily="18" charset="0"/>
              <a:cs typeface="Times New Roman" pitchFamily="18" charset="0"/>
            </a:endParaRPr>
          </a:p>
          <a:p>
            <a:pPr indent="573088" algn="just"/>
            <a:r>
              <a:rPr lang="en-US">
                <a:latin typeface="Times New Roman" pitchFamily="18" charset="0"/>
                <a:cs typeface="Times New Roman" pitchFamily="18" charset="0"/>
              </a:rPr>
              <a:t> </a:t>
            </a:r>
            <a:endParaRPr lang="en-US" sz="1400" b="1">
              <a:latin typeface="Times New Roman" pitchFamily="18" charset="0"/>
              <a:cs typeface="Times New Roman" pitchFamily="18" charset="0"/>
            </a:endParaRPr>
          </a:p>
          <a:p>
            <a:pPr indent="573088" algn="just"/>
            <a:r>
              <a:rPr lang="en-US">
                <a:latin typeface="Times New Roman" pitchFamily="18" charset="0"/>
                <a:cs typeface="Times New Roman" pitchFamily="18" charset="0"/>
              </a:rPr>
              <a:t>Comparison of the given accident scenarios is presented in table 3 where the following designations are accepted:</a:t>
            </a:r>
            <a:endParaRPr lang="en-US" sz="1400" b="1">
              <a:latin typeface="Times New Roman" pitchFamily="18" charset="0"/>
              <a:cs typeface="Times New Roman" pitchFamily="18" charset="0"/>
            </a:endParaRPr>
          </a:p>
          <a:p>
            <a:pPr indent="573088"/>
            <a:r>
              <a:rPr lang="en-US" sz="1100">
                <a:latin typeface="Times New Roman" pitchFamily="18" charset="0"/>
                <a:cs typeface="Times New Roman" pitchFamily="18" charset="0"/>
              </a:rPr>
              <a:t>Х- there is a destruction</a:t>
            </a:r>
            <a:endParaRPr lang="en-US">
              <a:latin typeface="Times New Roman" pitchFamily="18" charset="0"/>
              <a:cs typeface="Times New Roman" pitchFamily="18" charset="0"/>
            </a:endParaRPr>
          </a:p>
          <a:p>
            <a:pPr indent="573088"/>
            <a:r>
              <a:rPr lang="en-US" sz="1100">
                <a:latin typeface="Times New Roman" pitchFamily="18" charset="0"/>
                <a:cs typeface="Times New Roman" pitchFamily="18" charset="0"/>
              </a:rPr>
              <a:t>О – integrity remains</a:t>
            </a:r>
            <a:endParaRPr lang="en-US">
              <a:latin typeface="Times New Roman" pitchFamily="18" charset="0"/>
              <a:cs typeface="Times New Roman" pitchFamily="18" charset="0"/>
            </a:endParaRPr>
          </a:p>
          <a:p>
            <a:pPr indent="573088"/>
            <a:r>
              <a:rPr lang="en-US" sz="1100">
                <a:latin typeface="Times New Roman" pitchFamily="18" charset="0"/>
                <a:cs typeface="Times New Roman" pitchFamily="18" charset="0"/>
              </a:rPr>
              <a:t>* - 80% of fuel assemblies of control rod assembly were filled in by the moment of the beginning of the RP vessel through melting </a:t>
            </a:r>
            <a:endParaRPr lang="en-US">
              <a:latin typeface="Times New Roman" pitchFamily="18" charset="0"/>
              <a:cs typeface="Times New Roman" pitchFamily="18" charset="0"/>
            </a:endParaRPr>
          </a:p>
          <a:p>
            <a:pPr indent="573088"/>
            <a:r>
              <a:rPr lang="en-US" sz="1100">
                <a:latin typeface="Times New Roman" pitchFamily="18" charset="0"/>
                <a:cs typeface="Times New Roman" pitchFamily="18" charset="0"/>
              </a:rPr>
              <a:t>** - time is counted from initiating event</a:t>
            </a:r>
            <a:endParaRPr lang="en-US">
              <a:latin typeface="Times New Roman" pitchFamily="18" charset="0"/>
              <a:cs typeface="Times New Roman" pitchFamily="18" charset="0"/>
            </a:endParaRPr>
          </a:p>
          <a:p>
            <a:pPr indent="573088" algn="just"/>
            <a:r>
              <a:rPr lang="en-US" b="1">
                <a:latin typeface="Times New Roman" pitchFamily="18" charset="0"/>
                <a:cs typeface="Times New Roman" pitchFamily="18" charset="0"/>
              </a:rPr>
              <a:t> </a:t>
            </a:r>
            <a:endParaRPr lang="en-US" sz="1400" b="1">
              <a:latin typeface="Times New Roman" pitchFamily="18" charset="0"/>
              <a:cs typeface="Times New Roman" pitchFamily="18" charset="0"/>
            </a:endParaRPr>
          </a:p>
          <a:p>
            <a:pPr indent="573088" algn="just"/>
            <a:r>
              <a:rPr lang="en-US" b="1">
                <a:latin typeface="Times New Roman" pitchFamily="18" charset="0"/>
                <a:cs typeface="Times New Roman" pitchFamily="18" charset="0"/>
              </a:rPr>
              <a:t>Table 3. Comparison of key events of SA scenarios No.1 and No.2 in RP with VVER-440</a:t>
            </a:r>
            <a:endParaRPr lang="en-US">
              <a:latin typeface="Times New Roman" pitchFamily="18" charset="0"/>
              <a:cs typeface="Times New Roman" pitchFamily="18" charset="0"/>
            </a:endParaRPr>
          </a:p>
          <a:p>
            <a:pPr indent="573088"/>
            <a:endParaRPr lang="en-US" sz="2400">
              <a:latin typeface="Times New Roman" pitchFamily="18" charset="0"/>
            </a:endParaRPr>
          </a:p>
        </p:txBody>
      </p:sp>
      <p:sp>
        <p:nvSpPr>
          <p:cNvPr id="85131" name="Rectangle 139"/>
          <p:cNvSpPr>
            <a:spLocks noChangeArrowheads="1"/>
          </p:cNvSpPr>
          <p:nvPr/>
        </p:nvSpPr>
        <p:spPr bwMode="auto">
          <a:xfrm>
            <a:off x="228600" y="838200"/>
            <a:ext cx="8686800" cy="550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49263"/>
            <a:r>
              <a:rPr lang="en-US" sz="1400" b="1">
                <a:cs typeface="Times New Roman" pitchFamily="18" charset="0"/>
              </a:rPr>
              <a:t>4.2 Analysis of SA No.2: </a:t>
            </a:r>
            <a:r>
              <a:rPr lang="en-US" sz="1400" i="1">
                <a:solidFill>
                  <a:srgbClr val="9900CC"/>
                </a:solidFill>
                <a:cs typeface="Times New Roman" pitchFamily="18" charset="0"/>
              </a:rPr>
              <a:t>“</a:t>
            </a:r>
            <a:r>
              <a:rPr lang="en-GB" sz="1400" i="1">
                <a:solidFill>
                  <a:srgbClr val="9900CC"/>
                </a:solidFill>
                <a:cs typeface="Times New Roman" pitchFamily="18" charset="0"/>
              </a:rPr>
              <a:t>Partial break of MCP</a:t>
            </a:r>
            <a:r>
              <a:rPr lang="en-US" sz="1400" i="1">
                <a:solidFill>
                  <a:srgbClr val="9900CC"/>
                </a:solidFill>
                <a:cs typeface="Times New Roman" pitchFamily="18" charset="0"/>
              </a:rPr>
              <a:t> cold leg </a:t>
            </a:r>
            <a:r>
              <a:rPr lang="en-GB" sz="1400" i="1">
                <a:solidFill>
                  <a:srgbClr val="9900CC"/>
                </a:solidFill>
                <a:cs typeface="Times New Roman" pitchFamily="18" charset="0"/>
              </a:rPr>
              <a:t>within the range of Dnom</a:t>
            </a:r>
            <a:r>
              <a:rPr lang="en-US" sz="1400" i="1">
                <a:solidFill>
                  <a:srgbClr val="9900CC"/>
                </a:solidFill>
                <a:cs typeface="Times New Roman" pitchFamily="18" charset="0"/>
              </a:rPr>
              <a:t> 32 with further restoration of water supply to reactor from two normal makeup pumps of the primary circuit with the flow rate of 3,28 kg/s”.</a:t>
            </a:r>
            <a:r>
              <a:rPr lang="en-US" i="1">
                <a:cs typeface="Times New Roman" pitchFamily="18" charset="0"/>
              </a:rPr>
              <a:t> </a:t>
            </a:r>
          </a:p>
          <a:p>
            <a:pPr indent="449263"/>
            <a:r>
              <a:rPr lang="en-US" b="1">
                <a:cs typeface="Times New Roman" pitchFamily="18" charset="0"/>
              </a:rPr>
              <a:t>Similarly to the above considered SA scenario, a case of SA was considered when at 7200 s of accident water is supplied in the reactor from two primary circuit normal makeup pumps with flow rate of 3,28 kg/s. </a:t>
            </a:r>
          </a:p>
          <a:p>
            <a:pPr indent="449263" algn="just"/>
            <a:r>
              <a:rPr lang="en-US">
                <a:cs typeface="Times New Roman" pitchFamily="18" charset="0"/>
              </a:rPr>
              <a:t> </a:t>
            </a:r>
          </a:p>
          <a:p>
            <a:pPr indent="449263" algn="just"/>
            <a:r>
              <a:rPr lang="en-US" b="1">
                <a:cs typeface="Times New Roman" pitchFamily="18" charset="0"/>
              </a:rPr>
              <a:t>Comparison of the given accident scenarios is presented in Table 3 where the following designations are accepted:</a:t>
            </a:r>
          </a:p>
          <a:p>
            <a:pPr indent="449263"/>
            <a:r>
              <a:rPr lang="en-US">
                <a:cs typeface="Times New Roman" pitchFamily="18" charset="0"/>
              </a:rPr>
              <a:t>Х- there is a destruction</a:t>
            </a:r>
          </a:p>
          <a:p>
            <a:pPr indent="449263"/>
            <a:r>
              <a:rPr lang="en-US">
                <a:cs typeface="Times New Roman" pitchFamily="18" charset="0"/>
              </a:rPr>
              <a:t>О – integrity remains</a:t>
            </a:r>
          </a:p>
          <a:p>
            <a:pPr indent="449263" algn="just"/>
            <a:r>
              <a:rPr lang="en-US">
                <a:cs typeface="Times New Roman" pitchFamily="18" charset="0"/>
              </a:rPr>
              <a:t> </a:t>
            </a:r>
            <a:r>
              <a:rPr lang="en-US" sz="1400" b="1">
                <a:solidFill>
                  <a:schemeClr val="hlink"/>
                </a:solidFill>
                <a:cs typeface="Times New Roman" pitchFamily="18" charset="0"/>
              </a:rPr>
              <a:t>Table</a:t>
            </a:r>
            <a:r>
              <a:rPr lang="ru-RU" sz="1400" b="1">
                <a:solidFill>
                  <a:schemeClr val="hlink"/>
                </a:solidFill>
                <a:cs typeface="Times New Roman" pitchFamily="18" charset="0"/>
              </a:rPr>
              <a:t> 3. </a:t>
            </a:r>
            <a:r>
              <a:rPr lang="en-US" sz="1400" b="1">
                <a:solidFill>
                  <a:schemeClr val="hlink"/>
                </a:solidFill>
                <a:cs typeface="Times New Roman" pitchFamily="18" charset="0"/>
              </a:rPr>
              <a:t>Comparison of key events of SA scenarios No.1 and No.2 in RP with VVER-440</a:t>
            </a:r>
            <a:r>
              <a:rPr lang="en-US">
                <a:solidFill>
                  <a:srgbClr val="9900CC"/>
                </a:solidFill>
              </a:rPr>
              <a:t> </a:t>
            </a:r>
          </a:p>
          <a:p>
            <a:pPr indent="449263"/>
            <a:r>
              <a:rPr lang="en-US">
                <a:solidFill>
                  <a:srgbClr val="9900CC"/>
                </a:solidFill>
                <a:cs typeface="Times New Roman" pitchFamily="18" charset="0"/>
              </a:rPr>
              <a:t>No. of variant			1		2</a:t>
            </a:r>
            <a:endParaRPr lang="ru-RU">
              <a:solidFill>
                <a:srgbClr val="9900CC"/>
              </a:solidFill>
              <a:cs typeface="Times New Roman" pitchFamily="18" charset="0"/>
            </a:endParaRPr>
          </a:p>
          <a:p>
            <a:pPr indent="449263"/>
            <a:r>
              <a:rPr lang="en-US">
                <a:solidFill>
                  <a:srgbClr val="0066FF"/>
                </a:solidFill>
                <a:cs typeface="Times New Roman" pitchFamily="18" charset="0"/>
              </a:rPr>
              <a:t>Water flow rate from NMP, kg/s 		</a:t>
            </a:r>
            <a:r>
              <a:rPr lang="ru-RU">
                <a:solidFill>
                  <a:srgbClr val="0066FF"/>
                </a:solidFill>
                <a:cs typeface="Times New Roman" pitchFamily="18" charset="0"/>
              </a:rPr>
              <a:t>1,64</a:t>
            </a:r>
            <a:r>
              <a:rPr lang="en-US">
                <a:solidFill>
                  <a:srgbClr val="0066FF"/>
                </a:solidFill>
                <a:cs typeface="Times New Roman" pitchFamily="18" charset="0"/>
              </a:rPr>
              <a:t>		</a:t>
            </a:r>
            <a:r>
              <a:rPr lang="ru-RU">
                <a:solidFill>
                  <a:srgbClr val="0066FF"/>
                </a:solidFill>
                <a:cs typeface="Times New Roman" pitchFamily="18" charset="0"/>
              </a:rPr>
              <a:t>3,28</a:t>
            </a:r>
          </a:p>
          <a:p>
            <a:pPr indent="449263"/>
            <a:r>
              <a:rPr lang="en-US">
                <a:solidFill>
                  <a:srgbClr val="9900CC"/>
                </a:solidFill>
                <a:cs typeface="Times New Roman" pitchFamily="18" charset="0"/>
              </a:rPr>
              <a:t>Destruction of operating assemblies </a:t>
            </a:r>
          </a:p>
          <a:p>
            <a:pPr indent="449263"/>
            <a:r>
              <a:rPr lang="en-US">
                <a:solidFill>
                  <a:srgbClr val="9900CC"/>
                </a:solidFill>
                <a:cs typeface="Times New Roman" pitchFamily="18" charset="0"/>
              </a:rPr>
              <a:t>of I-II years of the fuel life-time		</a:t>
            </a:r>
            <a:r>
              <a:rPr lang="ru-RU">
                <a:solidFill>
                  <a:srgbClr val="9900CC"/>
                </a:solidFill>
                <a:cs typeface="Times New Roman" pitchFamily="18" charset="0"/>
              </a:rPr>
              <a:t>Х</a:t>
            </a:r>
            <a:r>
              <a:rPr lang="en-US">
                <a:solidFill>
                  <a:srgbClr val="9900CC"/>
                </a:solidFill>
                <a:cs typeface="Times New Roman" pitchFamily="18" charset="0"/>
              </a:rPr>
              <a:t>		</a:t>
            </a:r>
            <a:r>
              <a:rPr lang="ru-RU">
                <a:solidFill>
                  <a:srgbClr val="9900CC"/>
                </a:solidFill>
                <a:cs typeface="Times New Roman" pitchFamily="18" charset="0"/>
              </a:rPr>
              <a:t>Х</a:t>
            </a:r>
          </a:p>
          <a:p>
            <a:pPr indent="449263"/>
            <a:r>
              <a:rPr lang="en-US">
                <a:solidFill>
                  <a:srgbClr val="9900CC"/>
                </a:solidFill>
                <a:cs typeface="Times New Roman" pitchFamily="18" charset="0"/>
              </a:rPr>
              <a:t>Operating assemblies of the </a:t>
            </a:r>
          </a:p>
          <a:p>
            <a:pPr indent="449263"/>
            <a:r>
              <a:rPr lang="en-US">
                <a:solidFill>
                  <a:srgbClr val="9900CC"/>
                </a:solidFill>
                <a:cs typeface="Times New Roman" pitchFamily="18" charset="0"/>
              </a:rPr>
              <a:t>III-IV years of the fuel life-time		</a:t>
            </a:r>
            <a:r>
              <a:rPr lang="ru-RU">
                <a:solidFill>
                  <a:srgbClr val="9900CC"/>
                </a:solidFill>
                <a:cs typeface="Times New Roman" pitchFamily="18" charset="0"/>
              </a:rPr>
              <a:t>Х</a:t>
            </a:r>
            <a:r>
              <a:rPr lang="en-US">
                <a:solidFill>
                  <a:srgbClr val="9900CC"/>
                </a:solidFill>
                <a:cs typeface="Times New Roman" pitchFamily="18" charset="0"/>
              </a:rPr>
              <a:t>		</a:t>
            </a:r>
            <a:r>
              <a:rPr lang="ru-RU">
                <a:solidFill>
                  <a:srgbClr val="9900CC"/>
                </a:solidFill>
                <a:cs typeface="Times New Roman" pitchFamily="18" charset="0"/>
              </a:rPr>
              <a:t>О</a:t>
            </a:r>
          </a:p>
          <a:p>
            <a:pPr indent="449263"/>
            <a:r>
              <a:rPr lang="en-US">
                <a:solidFill>
                  <a:srgbClr val="9900CC"/>
                </a:solidFill>
                <a:cs typeface="Times New Roman" pitchFamily="18" charset="0"/>
              </a:rPr>
              <a:t>Operating assemblies of the 5th </a:t>
            </a:r>
          </a:p>
          <a:p>
            <a:pPr indent="449263"/>
            <a:r>
              <a:rPr lang="en-US">
                <a:solidFill>
                  <a:srgbClr val="9900CC"/>
                </a:solidFill>
                <a:cs typeface="Times New Roman" pitchFamily="18" charset="0"/>
              </a:rPr>
              <a:t>year of the fuel life-time		</a:t>
            </a:r>
            <a:r>
              <a:rPr lang="ru-RU">
                <a:solidFill>
                  <a:srgbClr val="9900CC"/>
                </a:solidFill>
                <a:cs typeface="Times New Roman" pitchFamily="18" charset="0"/>
              </a:rPr>
              <a:t>О</a:t>
            </a:r>
            <a:r>
              <a:rPr lang="en-US">
                <a:solidFill>
                  <a:srgbClr val="9900CC"/>
                </a:solidFill>
                <a:cs typeface="Times New Roman" pitchFamily="18" charset="0"/>
              </a:rPr>
              <a:t>		</a:t>
            </a:r>
            <a:r>
              <a:rPr lang="ru-RU">
                <a:solidFill>
                  <a:srgbClr val="9900CC"/>
                </a:solidFill>
                <a:cs typeface="Times New Roman" pitchFamily="18" charset="0"/>
              </a:rPr>
              <a:t>Х</a:t>
            </a:r>
          </a:p>
          <a:p>
            <a:pPr indent="449263"/>
            <a:r>
              <a:rPr lang="en-US">
                <a:solidFill>
                  <a:srgbClr val="0066FF"/>
                </a:solidFill>
                <a:cs typeface="Times New Roman" pitchFamily="18" charset="0"/>
              </a:rPr>
              <a:t>Time** of the core fall, s		</a:t>
            </a:r>
            <a:r>
              <a:rPr lang="ru-RU">
                <a:solidFill>
                  <a:srgbClr val="0066FF"/>
                </a:solidFill>
                <a:cs typeface="Times New Roman" pitchFamily="18" charset="0"/>
              </a:rPr>
              <a:t>9000</a:t>
            </a:r>
            <a:r>
              <a:rPr lang="en-US">
                <a:solidFill>
                  <a:srgbClr val="0066FF"/>
                </a:solidFill>
                <a:cs typeface="Times New Roman" pitchFamily="18" charset="0"/>
              </a:rPr>
              <a:t>		</a:t>
            </a:r>
            <a:r>
              <a:rPr lang="ru-RU">
                <a:solidFill>
                  <a:srgbClr val="0066FF"/>
                </a:solidFill>
                <a:cs typeface="Times New Roman" pitchFamily="18" charset="0"/>
              </a:rPr>
              <a:t>9000</a:t>
            </a:r>
          </a:p>
          <a:p>
            <a:pPr indent="449263"/>
            <a:r>
              <a:rPr lang="en-US">
                <a:solidFill>
                  <a:srgbClr val="9900CC"/>
                </a:solidFill>
                <a:cs typeface="Times New Roman" pitchFamily="18" charset="0"/>
              </a:rPr>
              <a:t>Precipitated mass of fuel, t		</a:t>
            </a:r>
            <a:r>
              <a:rPr lang="ru-RU">
                <a:solidFill>
                  <a:srgbClr val="9900CC"/>
                </a:solidFill>
                <a:cs typeface="Times New Roman" pitchFamily="18" charset="0"/>
              </a:rPr>
              <a:t>28</a:t>
            </a:r>
            <a:r>
              <a:rPr lang="en-US">
                <a:solidFill>
                  <a:srgbClr val="9900CC"/>
                </a:solidFill>
                <a:cs typeface="Times New Roman" pitchFamily="18" charset="0"/>
              </a:rPr>
              <a:t>		</a:t>
            </a:r>
            <a:r>
              <a:rPr lang="ru-RU">
                <a:solidFill>
                  <a:srgbClr val="9900CC"/>
                </a:solidFill>
                <a:cs typeface="Times New Roman" pitchFamily="18" charset="0"/>
              </a:rPr>
              <a:t>20</a:t>
            </a:r>
          </a:p>
          <a:p>
            <a:pPr indent="449263"/>
            <a:r>
              <a:rPr lang="en-US">
                <a:solidFill>
                  <a:srgbClr val="9900CC"/>
                </a:solidFill>
                <a:cs typeface="Times New Roman" pitchFamily="18" charset="0"/>
              </a:rPr>
              <a:t>Pressure in the pressurizer, Mpa		</a:t>
            </a:r>
            <a:r>
              <a:rPr lang="ru-RU">
                <a:solidFill>
                  <a:srgbClr val="9900CC"/>
                </a:solidFill>
                <a:cs typeface="Times New Roman" pitchFamily="18" charset="0"/>
              </a:rPr>
              <a:t>1,0</a:t>
            </a:r>
            <a:r>
              <a:rPr lang="en-US">
                <a:solidFill>
                  <a:srgbClr val="9900CC"/>
                </a:solidFill>
                <a:cs typeface="Times New Roman" pitchFamily="18" charset="0"/>
              </a:rPr>
              <a:t>		</a:t>
            </a:r>
            <a:r>
              <a:rPr lang="ru-RU">
                <a:solidFill>
                  <a:srgbClr val="9900CC"/>
                </a:solidFill>
                <a:cs typeface="Times New Roman" pitchFamily="18" charset="0"/>
              </a:rPr>
              <a:t>1,6…1,8</a:t>
            </a:r>
          </a:p>
          <a:p>
            <a:pPr indent="449263"/>
            <a:r>
              <a:rPr lang="en-US">
                <a:solidFill>
                  <a:srgbClr val="9900CC"/>
                </a:solidFill>
                <a:cs typeface="Times New Roman" pitchFamily="18" charset="0"/>
              </a:rPr>
              <a:t>Mass of water in lower plenum at the </a:t>
            </a:r>
          </a:p>
          <a:p>
            <a:pPr indent="449263"/>
            <a:r>
              <a:rPr lang="en-US">
                <a:solidFill>
                  <a:srgbClr val="9900CC"/>
                </a:solidFill>
                <a:cs typeface="Times New Roman" pitchFamily="18" charset="0"/>
              </a:rPr>
              <a:t>moment of the vessel destruction, kg	</a:t>
            </a:r>
            <a:r>
              <a:rPr lang="ru-RU">
                <a:solidFill>
                  <a:srgbClr val="9900CC"/>
                </a:solidFill>
                <a:cs typeface="Times New Roman" pitchFamily="18" charset="0"/>
              </a:rPr>
              <a:t>6500</a:t>
            </a:r>
            <a:r>
              <a:rPr lang="en-US">
                <a:solidFill>
                  <a:srgbClr val="9900CC"/>
                </a:solidFill>
                <a:cs typeface="Times New Roman" pitchFamily="18" charset="0"/>
              </a:rPr>
              <a:t>		</a:t>
            </a:r>
            <a:r>
              <a:rPr lang="ru-RU">
                <a:solidFill>
                  <a:srgbClr val="9900CC"/>
                </a:solidFill>
                <a:cs typeface="Times New Roman" pitchFamily="18" charset="0"/>
              </a:rPr>
              <a:t>9600</a:t>
            </a:r>
          </a:p>
          <a:p>
            <a:pPr indent="449263"/>
            <a:r>
              <a:rPr lang="en-US">
                <a:solidFill>
                  <a:srgbClr val="9900CC"/>
                </a:solidFill>
                <a:cs typeface="Times New Roman" pitchFamily="18" charset="0"/>
              </a:rPr>
              <a:t>The moment of the beginning of the </a:t>
            </a:r>
          </a:p>
          <a:p>
            <a:pPr indent="449263"/>
            <a:r>
              <a:rPr lang="en-US">
                <a:solidFill>
                  <a:srgbClr val="9900CC"/>
                </a:solidFill>
                <a:cs typeface="Times New Roman" pitchFamily="18" charset="0"/>
              </a:rPr>
              <a:t>vessel destruction, s			</a:t>
            </a:r>
            <a:r>
              <a:rPr lang="ru-RU">
                <a:solidFill>
                  <a:srgbClr val="9900CC"/>
                </a:solidFill>
                <a:cs typeface="Times New Roman" pitchFamily="18" charset="0"/>
              </a:rPr>
              <a:t>13000</a:t>
            </a:r>
            <a:r>
              <a:rPr lang="en-US">
                <a:solidFill>
                  <a:srgbClr val="9900CC"/>
                </a:solidFill>
                <a:cs typeface="Times New Roman" pitchFamily="18" charset="0"/>
              </a:rPr>
              <a:t>		</a:t>
            </a:r>
            <a:r>
              <a:rPr lang="ru-RU">
                <a:solidFill>
                  <a:srgbClr val="9900CC"/>
                </a:solidFill>
                <a:cs typeface="Times New Roman" pitchFamily="18" charset="0"/>
              </a:rPr>
              <a:t>21000</a:t>
            </a:r>
          </a:p>
          <a:p>
            <a:pPr indent="449263"/>
            <a:r>
              <a:rPr lang="en-US">
                <a:solidFill>
                  <a:srgbClr val="FF0000"/>
                </a:solidFill>
                <a:cs typeface="Times New Roman" pitchFamily="18" charset="0"/>
              </a:rPr>
              <a:t>The moment of through destruction </a:t>
            </a:r>
          </a:p>
          <a:p>
            <a:pPr indent="449263"/>
            <a:r>
              <a:rPr lang="en-US">
                <a:solidFill>
                  <a:srgbClr val="FF0000"/>
                </a:solidFill>
                <a:cs typeface="Times New Roman" pitchFamily="18" charset="0"/>
              </a:rPr>
              <a:t>of the vessel, s			</a:t>
            </a:r>
            <a:r>
              <a:rPr lang="ru-RU">
                <a:solidFill>
                  <a:srgbClr val="FF0000"/>
                </a:solidFill>
                <a:cs typeface="Times New Roman" pitchFamily="18" charset="0"/>
              </a:rPr>
              <a:t>15000</a:t>
            </a:r>
            <a:r>
              <a:rPr lang="en-US">
                <a:solidFill>
                  <a:srgbClr val="FF0000"/>
                </a:solidFill>
                <a:cs typeface="Times New Roman" pitchFamily="18" charset="0"/>
              </a:rPr>
              <a:t>		</a:t>
            </a:r>
            <a:r>
              <a:rPr lang="ru-RU">
                <a:solidFill>
                  <a:srgbClr val="FF0000"/>
                </a:solidFill>
                <a:cs typeface="Times New Roman" pitchFamily="18" charset="0"/>
              </a:rPr>
              <a:t>25600</a:t>
            </a:r>
          </a:p>
          <a:p>
            <a:pPr indent="449263" algn="just"/>
            <a:endParaRPr lang="en-US">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09600" y="152400"/>
            <a:ext cx="7772400" cy="685800"/>
          </a:xfrm>
        </p:spPr>
        <p:txBody>
          <a:bodyPr/>
          <a:lstStyle/>
          <a:p>
            <a:r>
              <a:rPr kumimoji="0" lang="en-US" sz="1800">
                <a:solidFill>
                  <a:schemeClr val="hlink"/>
                </a:solidFill>
                <a:effectLst/>
                <a:latin typeface="Arial" charset="0"/>
                <a:cs typeface="Times New Roman" pitchFamily="18" charset="0"/>
              </a:rPr>
              <a:t>Estimation of possibility of the melt keeping in the RP vessel using the computer code SOKRAT and code NARAL</a:t>
            </a:r>
            <a:r>
              <a:rPr kumimoji="0" lang="ru-RU" sz="1600">
                <a:solidFill>
                  <a:schemeClr val="hlink"/>
                </a:solidFill>
                <a:effectLst/>
                <a:latin typeface="Arial" charset="0"/>
              </a:rPr>
              <a:t> </a:t>
            </a:r>
            <a:r>
              <a:rPr kumimoji="0" lang="en-US" sz="1600">
                <a:solidFill>
                  <a:schemeClr val="accent1"/>
                </a:solidFill>
                <a:effectLst/>
                <a:latin typeface="Arial" charset="0"/>
              </a:rPr>
              <a:t>(9)</a:t>
            </a:r>
            <a:endParaRPr kumimoji="0" lang="ru-RU" sz="1600">
              <a:solidFill>
                <a:schemeClr val="accent1"/>
              </a:solidFill>
              <a:effectLst/>
              <a:latin typeface="Arial" charset="0"/>
            </a:endParaRPr>
          </a:p>
        </p:txBody>
      </p:sp>
      <p:sp>
        <p:nvSpPr>
          <p:cNvPr id="87043" name="Rectangle 3"/>
          <p:cNvSpPr>
            <a:spLocks noGrp="1" noChangeArrowheads="1"/>
          </p:cNvSpPr>
          <p:nvPr>
            <p:ph type="body" idx="1"/>
          </p:nvPr>
        </p:nvSpPr>
        <p:spPr>
          <a:xfrm>
            <a:off x="228600" y="990600"/>
            <a:ext cx="8686800" cy="5334000"/>
          </a:xfrm>
        </p:spPr>
        <p:txBody>
          <a:bodyPr/>
          <a:lstStyle/>
          <a:p>
            <a:pPr>
              <a:buFont typeface="Wingdings" pitchFamily="2" charset="2"/>
              <a:buNone/>
            </a:pPr>
            <a:r>
              <a:rPr lang="en-US" sz="1600">
                <a:latin typeface="Times New Roman" pitchFamily="18" charset="0"/>
                <a:cs typeface="Times New Roman" pitchFamily="18" charset="0"/>
              </a:rPr>
              <a:t> </a:t>
            </a:r>
            <a:endParaRPr lang="ru-RU" sz="1200"/>
          </a:p>
        </p:txBody>
      </p:sp>
      <p:sp>
        <p:nvSpPr>
          <p:cNvPr id="87044" name="Text Box 4"/>
          <p:cNvSpPr txBox="1">
            <a:spLocks noChangeArrowheads="1"/>
          </p:cNvSpPr>
          <p:nvPr/>
        </p:nvSpPr>
        <p:spPr bwMode="auto">
          <a:xfrm>
            <a:off x="1143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87045" name="Rectangle 5"/>
          <p:cNvSpPr>
            <a:spLocks noChangeArrowheads="1"/>
          </p:cNvSpPr>
          <p:nvPr/>
        </p:nvSpPr>
        <p:spPr bwMode="auto">
          <a:xfrm>
            <a:off x="152400" y="838200"/>
            <a:ext cx="8458200" cy="231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57200" algn="just"/>
            <a:r>
              <a:rPr lang="en-US" sz="1400" b="1">
                <a:cs typeface="Times New Roman" pitchFamily="18" charset="0"/>
              </a:rPr>
              <a:t>The analysis of the data presented in Table 3 allows to conclude the following:</a:t>
            </a:r>
          </a:p>
          <a:p>
            <a:pPr indent="457200" algn="just"/>
            <a:r>
              <a:rPr lang="ru-RU"/>
              <a:t>	</a:t>
            </a:r>
          </a:p>
          <a:p>
            <a:pPr indent="457200" algn="just"/>
            <a:r>
              <a:rPr lang="ru-RU" b="1"/>
              <a:t>1) </a:t>
            </a:r>
            <a:r>
              <a:rPr lang="en-US" b="1">
                <a:cs typeface="Times New Roman" pitchFamily="18" charset="0"/>
              </a:rPr>
              <a:t>integrity of the vessel remains within not less than 4 7 hours after the beginning of SA in case of </a:t>
            </a:r>
            <a:r>
              <a:rPr lang="ru-RU" b="1"/>
              <a:t>	</a:t>
            </a:r>
            <a:r>
              <a:rPr lang="en-US" b="1">
                <a:cs typeface="Times New Roman" pitchFamily="18" charset="0"/>
              </a:rPr>
              <a:t>water supply into reactor from makeup pumps with flow rate of 1,64 and 3,28 kg/s, respectively</a:t>
            </a:r>
            <a:r>
              <a:rPr lang="ru-RU" b="1"/>
              <a:t>;</a:t>
            </a:r>
            <a:endParaRPr lang="en-US" b="1"/>
          </a:p>
          <a:p>
            <a:pPr indent="457200" algn="just"/>
            <a:r>
              <a:rPr lang="ru-RU" b="1"/>
              <a:t>	</a:t>
            </a:r>
          </a:p>
          <a:p>
            <a:pPr indent="457200" algn="just"/>
            <a:r>
              <a:rPr lang="ru-RU" b="1"/>
              <a:t>2)</a:t>
            </a:r>
            <a:r>
              <a:rPr lang="en-US" b="1">
                <a:cs typeface="Times New Roman" pitchFamily="18" charset="0"/>
              </a:rPr>
              <a:t> destruction of the vessel at availability of feeding is caused by that only approximately 50 % of thermal energy released in the melt goes to the coolant in lower plenum and intensity of convective heat removal from the RP external vessel wall is insufficient for ensuring necessary heat removal;</a:t>
            </a:r>
          </a:p>
          <a:p>
            <a:pPr indent="457200" algn="just"/>
            <a:r>
              <a:rPr lang="ru-RU" b="1"/>
              <a:t>	</a:t>
            </a:r>
          </a:p>
          <a:p>
            <a:pPr indent="457200" algn="just"/>
            <a:r>
              <a:rPr lang="ru-RU" b="1"/>
              <a:t>3)</a:t>
            </a:r>
            <a:r>
              <a:rPr lang="en-US" b="1">
                <a:cs typeface="Times New Roman" pitchFamily="18" charset="0"/>
              </a:rPr>
              <a:t> it is necessary to consider a less conservative variant of the calculation diagram of the core </a:t>
            </a:r>
            <a:endParaRPr lang="ru-RU" b="1"/>
          </a:p>
          <a:p>
            <a:pPr indent="457200" algn="just"/>
            <a:r>
              <a:rPr lang="en-US" b="1">
                <a:cs typeface="Times New Roman" pitchFamily="18" charset="0"/>
              </a:rPr>
              <a:t>disruption and arrival of the melt in the bottom part of the reactor vessel. In the presented calculations it was postulated, that disruption of the core occurs at a time. </a:t>
            </a:r>
            <a:endParaRPr lang="en-US" sz="24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09600" y="152400"/>
            <a:ext cx="7772400" cy="685800"/>
          </a:xfrm>
        </p:spPr>
        <p:txBody>
          <a:bodyPr/>
          <a:lstStyle/>
          <a:p>
            <a:r>
              <a:rPr kumimoji="0" lang="en-US" sz="1800">
                <a:solidFill>
                  <a:schemeClr val="hlink"/>
                </a:solidFill>
                <a:effectLst/>
                <a:latin typeface="Arial" charset="0"/>
                <a:cs typeface="Times New Roman" pitchFamily="18" charset="0"/>
              </a:rPr>
              <a:t>Estimation of possibility of the melt keeping in the RP vessel using the computer code SOKRAT and code NARAL</a:t>
            </a:r>
            <a:r>
              <a:rPr kumimoji="0" lang="ru-RU" sz="1600">
                <a:solidFill>
                  <a:schemeClr val="hlink"/>
                </a:solidFill>
                <a:effectLst/>
                <a:latin typeface="Arial" charset="0"/>
              </a:rPr>
              <a:t> </a:t>
            </a:r>
            <a:r>
              <a:rPr kumimoji="0" lang="en-US" sz="1600">
                <a:solidFill>
                  <a:schemeClr val="accent1"/>
                </a:solidFill>
                <a:effectLst/>
                <a:latin typeface="Arial" charset="0"/>
              </a:rPr>
              <a:t>(10)</a:t>
            </a:r>
            <a:endParaRPr kumimoji="0" lang="ru-RU" sz="1600">
              <a:solidFill>
                <a:schemeClr val="accent1"/>
              </a:solidFill>
              <a:effectLst/>
              <a:latin typeface="Arial" charset="0"/>
            </a:endParaRPr>
          </a:p>
        </p:txBody>
      </p:sp>
      <p:sp>
        <p:nvSpPr>
          <p:cNvPr id="88067" name="Rectangle 3"/>
          <p:cNvSpPr>
            <a:spLocks noGrp="1" noChangeArrowheads="1"/>
          </p:cNvSpPr>
          <p:nvPr>
            <p:ph type="body" idx="1"/>
          </p:nvPr>
        </p:nvSpPr>
        <p:spPr>
          <a:xfrm>
            <a:off x="228600" y="990600"/>
            <a:ext cx="8686800" cy="5334000"/>
          </a:xfrm>
        </p:spPr>
        <p:txBody>
          <a:bodyPr/>
          <a:lstStyle/>
          <a:p>
            <a:pPr>
              <a:buFont typeface="Wingdings" pitchFamily="2" charset="2"/>
              <a:buNone/>
            </a:pPr>
            <a:r>
              <a:rPr lang="en-US" sz="1600">
                <a:latin typeface="Times New Roman" pitchFamily="18" charset="0"/>
                <a:cs typeface="Times New Roman" pitchFamily="18" charset="0"/>
              </a:rPr>
              <a:t> </a:t>
            </a:r>
            <a:endParaRPr lang="ru-RU" sz="1200"/>
          </a:p>
        </p:txBody>
      </p:sp>
      <p:sp>
        <p:nvSpPr>
          <p:cNvPr id="88068" name="Text Box 4"/>
          <p:cNvSpPr txBox="1">
            <a:spLocks noChangeArrowheads="1"/>
          </p:cNvSpPr>
          <p:nvPr/>
        </p:nvSpPr>
        <p:spPr bwMode="auto">
          <a:xfrm>
            <a:off x="1143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88069" name="Rectangle 5"/>
          <p:cNvSpPr>
            <a:spLocks noChangeArrowheads="1"/>
          </p:cNvSpPr>
          <p:nvPr/>
        </p:nvSpPr>
        <p:spPr bwMode="auto">
          <a:xfrm>
            <a:off x="228600" y="914400"/>
            <a:ext cx="8915400" cy="560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1400" b="1">
                <a:cs typeface="Arial" charset="0"/>
              </a:rPr>
              <a:t>4.3 Analysis of SA No.3:</a:t>
            </a:r>
            <a:r>
              <a:rPr lang="en-US" sz="1400">
                <a:cs typeface="Arial" charset="0"/>
              </a:rPr>
              <a:t> </a:t>
            </a:r>
            <a:r>
              <a:rPr lang="en-US" sz="1400" i="1">
                <a:solidFill>
                  <a:srgbClr val="9900CC"/>
                </a:solidFill>
                <a:cs typeface="Arial" charset="0"/>
              </a:rPr>
              <a:t>“Leak Dnom 120 from MCP cold leg at the reactor inlet with water supply from one emergency makeup pump to the inlet nozzle area (after drying of the core)”</a:t>
            </a:r>
            <a:endParaRPr lang="en-US" sz="1400" b="1" i="1">
              <a:solidFill>
                <a:srgbClr val="9900CC"/>
              </a:solidFill>
              <a:cs typeface="Times New Roman" pitchFamily="18" charset="0"/>
            </a:endParaRPr>
          </a:p>
          <a:p>
            <a:pPr algn="just"/>
            <a:r>
              <a:rPr lang="en-US" sz="1400" i="1">
                <a:cs typeface="Arial" charset="0"/>
              </a:rPr>
              <a:t> </a:t>
            </a:r>
            <a:endParaRPr lang="en-US" sz="1400" b="1">
              <a:cs typeface="Times New Roman" pitchFamily="18" charset="0"/>
            </a:endParaRPr>
          </a:p>
          <a:p>
            <a:r>
              <a:rPr lang="en-US" sz="1400">
                <a:latin typeface="Times New Roman" pitchFamily="18" charset="0"/>
                <a:cs typeface="Times New Roman" pitchFamily="18" charset="0"/>
              </a:rPr>
              <a:t>Chronological sequence of events is presented in Table 4.</a:t>
            </a:r>
          </a:p>
          <a:p>
            <a:pPr>
              <a:lnSpc>
                <a:spcPct val="90000"/>
              </a:lnSpc>
              <a:spcBef>
                <a:spcPct val="20000"/>
              </a:spcBef>
              <a:buClr>
                <a:schemeClr val="accent2"/>
              </a:buClr>
              <a:buSzPct val="80000"/>
              <a:buFont typeface="Wingdings" pitchFamily="2" charset="2"/>
              <a:buNone/>
            </a:pPr>
            <a:r>
              <a:rPr lang="en-US" sz="1400" b="1">
                <a:latin typeface="Times New Roman" pitchFamily="18" charset="0"/>
                <a:cs typeface="Times New Roman" pitchFamily="18" charset="0"/>
              </a:rPr>
              <a:t> </a:t>
            </a:r>
            <a:r>
              <a:rPr lang="en-US" sz="1400" b="1">
                <a:solidFill>
                  <a:schemeClr val="hlink"/>
                </a:solidFill>
                <a:latin typeface="Times New Roman" pitchFamily="18" charset="0"/>
                <a:cs typeface="Times New Roman" pitchFamily="18" charset="0"/>
              </a:rPr>
              <a:t>Table 4 </a:t>
            </a:r>
            <a:r>
              <a:rPr lang="en-US" sz="1400">
                <a:solidFill>
                  <a:schemeClr val="hlink"/>
                </a:solidFill>
                <a:latin typeface="Times New Roman" pitchFamily="18" charset="0"/>
                <a:cs typeface="Times New Roman" pitchFamily="18" charset="0"/>
              </a:rPr>
              <a:t>- </a:t>
            </a:r>
            <a:r>
              <a:rPr lang="en-US" sz="1400" b="1">
                <a:solidFill>
                  <a:schemeClr val="hlink"/>
                </a:solidFill>
                <a:latin typeface="Times New Roman" pitchFamily="18" charset="0"/>
                <a:cs typeface="Times New Roman" pitchFamily="18" charset="0"/>
              </a:rPr>
              <a:t>Chronological sequence of SA No 3 events </a:t>
            </a:r>
            <a:endParaRPr lang="ru-RU" sz="1400">
              <a:solidFill>
                <a:schemeClr val="hlink"/>
              </a:solidFill>
              <a:latin typeface="Times New Roman" pitchFamily="18" charset="0"/>
              <a:cs typeface="Times New Roman" pitchFamily="18" charset="0"/>
            </a:endParaRPr>
          </a:p>
          <a:p>
            <a:pPr>
              <a:lnSpc>
                <a:spcPct val="90000"/>
              </a:lnSpc>
              <a:spcBef>
                <a:spcPct val="20000"/>
              </a:spcBef>
              <a:buClr>
                <a:schemeClr val="accent2"/>
              </a:buClr>
              <a:buSzPct val="80000"/>
              <a:buFont typeface="Wingdings" pitchFamily="2" charset="2"/>
              <a:buNone/>
            </a:pPr>
            <a:r>
              <a:rPr lang="en-US" sz="1400" b="1">
                <a:cs typeface="Times New Roman" pitchFamily="18" charset="0"/>
              </a:rPr>
              <a:t>Time</a:t>
            </a:r>
            <a:r>
              <a:rPr lang="ru-RU" sz="1400" b="1">
                <a:cs typeface="Times New Roman" pitchFamily="18" charset="0"/>
              </a:rPr>
              <a:t>, </a:t>
            </a:r>
            <a:r>
              <a:rPr lang="en-US" sz="1400" b="1">
                <a:cs typeface="Times New Roman" pitchFamily="18" charset="0"/>
              </a:rPr>
              <a:t>s 			Event</a:t>
            </a:r>
            <a:endParaRPr lang="ru-RU" sz="1400" b="1">
              <a:cs typeface="Times New Roman" pitchFamily="18" charset="0"/>
            </a:endParaRPr>
          </a:p>
          <a:p>
            <a:r>
              <a:rPr lang="en-US" sz="1400" b="1">
                <a:latin typeface="Times New Roman" pitchFamily="18" charset="0"/>
                <a:cs typeface="Times New Roman" pitchFamily="18" charset="0"/>
              </a:rPr>
              <a:t> </a:t>
            </a:r>
            <a:r>
              <a:rPr lang="ru-RU" sz="1400" b="1">
                <a:latin typeface="Times New Roman" pitchFamily="18" charset="0"/>
                <a:cs typeface="Times New Roman" pitchFamily="18" charset="0"/>
              </a:rPr>
              <a:t>0,0</a:t>
            </a:r>
            <a:r>
              <a:rPr lang="en-US" sz="1400" b="1">
                <a:latin typeface="Times New Roman" pitchFamily="18" charset="0"/>
                <a:cs typeface="Times New Roman" pitchFamily="18" charset="0"/>
              </a:rPr>
              <a:t>		I</a:t>
            </a:r>
            <a:r>
              <a:rPr lang="en-GB" sz="1400" b="1">
                <a:latin typeface="Times New Roman" pitchFamily="18" charset="0"/>
                <a:cs typeface="Times New Roman" pitchFamily="18" charset="0"/>
              </a:rPr>
              <a:t>nitiating event</a:t>
            </a:r>
            <a:r>
              <a:rPr lang="en-US" sz="1400" b="1">
                <a:latin typeface="Times New Roman" pitchFamily="18" charset="0"/>
                <a:cs typeface="Times New Roman" pitchFamily="18" charset="0"/>
              </a:rPr>
              <a:t> – </a:t>
            </a:r>
            <a:r>
              <a:rPr lang="en-GB" sz="1400" b="1">
                <a:latin typeface="Times New Roman" pitchFamily="18" charset="0"/>
                <a:cs typeface="Times New Roman" pitchFamily="18" charset="0"/>
              </a:rPr>
              <a:t>leak Dnom </a:t>
            </a:r>
            <a:r>
              <a:rPr lang="en-US" sz="1400" b="1">
                <a:latin typeface="Times New Roman" pitchFamily="18" charset="0"/>
                <a:cs typeface="Times New Roman" pitchFamily="18" charset="0"/>
              </a:rPr>
              <a:t> 120 mm</a:t>
            </a:r>
            <a:r>
              <a:rPr lang="en-GB" sz="1400" b="1">
                <a:latin typeface="Times New Roman" pitchFamily="18" charset="0"/>
                <a:cs typeface="Times New Roman" pitchFamily="18" charset="0"/>
              </a:rPr>
              <a:t> in partial break of MCP at the reactor inlet</a:t>
            </a:r>
            <a:r>
              <a:rPr lang="en-US" sz="1400" b="1">
                <a:latin typeface="Times New Roman" pitchFamily="18" charset="0"/>
                <a:cs typeface="Times New Roman" pitchFamily="18" charset="0"/>
              </a:rPr>
              <a:t> nozzle </a:t>
            </a:r>
          </a:p>
          <a:p>
            <a:r>
              <a:rPr lang="ru-RU" sz="1400" b="1">
                <a:latin typeface="Times New Roman" pitchFamily="18" charset="0"/>
                <a:cs typeface="Times New Roman" pitchFamily="18" charset="0"/>
              </a:rPr>
              <a:t>0,0</a:t>
            </a:r>
            <a:r>
              <a:rPr lang="en-US" sz="1400" b="1">
                <a:latin typeface="Times New Roman" pitchFamily="18" charset="0"/>
                <a:cs typeface="Times New Roman" pitchFamily="18" charset="0"/>
              </a:rPr>
              <a:t>		Blackout of NPP. </a:t>
            </a:r>
            <a:r>
              <a:rPr lang="en-GB" sz="1400" b="1">
                <a:latin typeface="Times New Roman" pitchFamily="18" charset="0"/>
                <a:cs typeface="Times New Roman" pitchFamily="18" charset="0"/>
              </a:rPr>
              <a:t>Due to NPP blackout the following equipment does not operate</a:t>
            </a:r>
            <a:r>
              <a:rPr lang="en-US" sz="1400" b="1">
                <a:latin typeface="Times New Roman" pitchFamily="18" charset="0"/>
                <a:cs typeface="Times New Roman" pitchFamily="18" charset="0"/>
              </a:rPr>
              <a:t>:</a:t>
            </a:r>
            <a:endParaRPr lang="ru-RU" sz="1400" b="1">
              <a:latin typeface="Times New Roman" pitchFamily="18" charset="0"/>
              <a:cs typeface="Times New Roman" pitchFamily="18" charset="0"/>
            </a:endParaRPr>
          </a:p>
          <a:p>
            <a:pPr algn="just"/>
            <a:r>
              <a:rPr lang="en-US" sz="1400" b="1">
                <a:latin typeface="Times New Roman" pitchFamily="18" charset="0"/>
                <a:cs typeface="Times New Roman" pitchFamily="18" charset="0"/>
              </a:rPr>
              <a:t>		- </a:t>
            </a:r>
            <a:r>
              <a:rPr lang="en-GB" sz="1400" b="1">
                <a:latin typeface="Times New Roman" pitchFamily="18" charset="0"/>
                <a:cs typeface="Times New Roman" pitchFamily="18" charset="0"/>
              </a:rPr>
              <a:t>heaters and PRZ injection</a:t>
            </a:r>
            <a:r>
              <a:rPr lang="en-US" sz="1400" b="1">
                <a:latin typeface="Times New Roman" pitchFamily="18" charset="0"/>
                <a:cs typeface="Times New Roman" pitchFamily="18" charset="0"/>
              </a:rPr>
              <a:t>;</a:t>
            </a:r>
            <a:endParaRPr lang="ru-RU" sz="1400" b="1">
              <a:latin typeface="Times New Roman" pitchFamily="18" charset="0"/>
              <a:cs typeface="Times New Roman" pitchFamily="18" charset="0"/>
            </a:endParaRPr>
          </a:p>
          <a:p>
            <a:pPr algn="just"/>
            <a:r>
              <a:rPr lang="en-US" sz="1400" b="1">
                <a:latin typeface="Times New Roman" pitchFamily="18" charset="0"/>
                <a:cs typeface="Times New Roman" pitchFamily="18" charset="0"/>
              </a:rPr>
              <a:t>		- </a:t>
            </a:r>
            <a:r>
              <a:rPr lang="en-GB" sz="1400" b="1">
                <a:latin typeface="Times New Roman" pitchFamily="18" charset="0"/>
                <a:cs typeface="Times New Roman" pitchFamily="18" charset="0"/>
              </a:rPr>
              <a:t>the primary circuit normal makeup system</a:t>
            </a:r>
            <a:r>
              <a:rPr lang="en-US" sz="1400" b="1">
                <a:latin typeface="Times New Roman" pitchFamily="18" charset="0"/>
                <a:cs typeface="Times New Roman" pitchFamily="18" charset="0"/>
              </a:rPr>
              <a:t>;</a:t>
            </a:r>
            <a:endParaRPr lang="ru-RU" sz="1400" b="1">
              <a:latin typeface="Times New Roman" pitchFamily="18" charset="0"/>
              <a:cs typeface="Times New Roman" pitchFamily="18" charset="0"/>
            </a:endParaRPr>
          </a:p>
          <a:p>
            <a:pPr algn="just"/>
            <a:r>
              <a:rPr lang="en-US" sz="1400" b="1">
                <a:latin typeface="Times New Roman" pitchFamily="18" charset="0"/>
                <a:cs typeface="Times New Roman" pitchFamily="18" charset="0"/>
              </a:rPr>
              <a:t>		-</a:t>
            </a:r>
            <a:r>
              <a:rPr lang="en-GB" sz="1400" b="1">
                <a:latin typeface="Times New Roman" pitchFamily="18" charset="0"/>
                <a:cs typeface="Times New Roman" pitchFamily="18" charset="0"/>
              </a:rPr>
              <a:t> the secondary circuit feed pumps</a:t>
            </a:r>
            <a:r>
              <a:rPr lang="en-US" sz="1400" b="1">
                <a:latin typeface="Times New Roman" pitchFamily="18" charset="0"/>
                <a:cs typeface="Times New Roman" pitchFamily="18" charset="0"/>
              </a:rPr>
              <a:t>;</a:t>
            </a:r>
            <a:endParaRPr lang="ru-RU" sz="1400" b="1">
              <a:latin typeface="Times New Roman" pitchFamily="18" charset="0"/>
              <a:cs typeface="Times New Roman" pitchFamily="18" charset="0"/>
            </a:endParaRPr>
          </a:p>
          <a:p>
            <a:pPr algn="just"/>
            <a:r>
              <a:rPr lang="en-US" sz="1400" b="1">
                <a:latin typeface="Times New Roman" pitchFamily="18" charset="0"/>
                <a:cs typeface="Times New Roman" pitchFamily="18" charset="0"/>
              </a:rPr>
              <a:t>		- </a:t>
            </a:r>
            <a:r>
              <a:rPr lang="en-GB" sz="1400" b="1">
                <a:latin typeface="Times New Roman" pitchFamily="18" charset="0"/>
                <a:cs typeface="Times New Roman" pitchFamily="18" charset="0"/>
              </a:rPr>
              <a:t>BRU-K</a:t>
            </a:r>
            <a:endParaRPr lang="ru-RU" sz="1400" b="1">
              <a:latin typeface="Times New Roman" pitchFamily="18" charset="0"/>
              <a:cs typeface="Times New Roman" pitchFamily="18" charset="0"/>
            </a:endParaRPr>
          </a:p>
          <a:p>
            <a:pPr algn="just"/>
            <a:r>
              <a:rPr lang="en-GB" sz="1400" b="1">
                <a:latin typeface="Times New Roman" pitchFamily="18" charset="0"/>
                <a:cs typeface="Times New Roman" pitchFamily="18" charset="0"/>
              </a:rPr>
              <a:t>		- RCPs change over to their own coastdown </a:t>
            </a:r>
            <a:endParaRPr lang="ru-RU" sz="1400" b="1">
              <a:latin typeface="Times New Roman" pitchFamily="18" charset="0"/>
              <a:cs typeface="Times New Roman" pitchFamily="18" charset="0"/>
            </a:endParaRPr>
          </a:p>
          <a:p>
            <a:r>
              <a:rPr lang="ru-RU" sz="1400" b="1">
                <a:latin typeface="Times New Roman" pitchFamily="18" charset="0"/>
                <a:cs typeface="Times New Roman" pitchFamily="18" charset="0"/>
              </a:rPr>
              <a:t>0,0</a:t>
            </a:r>
            <a:r>
              <a:rPr lang="en-US" sz="1400" b="1">
                <a:latin typeface="Times New Roman" pitchFamily="18" charset="0"/>
                <a:cs typeface="Times New Roman" pitchFamily="18" charset="0"/>
              </a:rPr>
              <a:t>		F</a:t>
            </a:r>
            <a:r>
              <a:rPr lang="en-GB" sz="1400" b="1">
                <a:latin typeface="Times New Roman" pitchFamily="18" charset="0"/>
                <a:cs typeface="Times New Roman" pitchFamily="18" charset="0"/>
              </a:rPr>
              <a:t>ailure of diesel-generators to start</a:t>
            </a:r>
            <a:endParaRPr lang="ru-RU" sz="1400" b="1">
              <a:latin typeface="Times New Roman" pitchFamily="18" charset="0"/>
              <a:cs typeface="Times New Roman" pitchFamily="18" charset="0"/>
            </a:endParaRPr>
          </a:p>
          <a:p>
            <a:r>
              <a:rPr lang="ru-RU" sz="1400" b="1">
                <a:latin typeface="Times New Roman" pitchFamily="18" charset="0"/>
                <a:cs typeface="Times New Roman" pitchFamily="18" charset="0"/>
              </a:rPr>
              <a:t>0,0</a:t>
            </a:r>
            <a:r>
              <a:rPr lang="en-US" sz="1400" b="1">
                <a:latin typeface="Times New Roman" pitchFamily="18" charset="0"/>
                <a:cs typeface="Times New Roman" pitchFamily="18" charset="0"/>
              </a:rPr>
              <a:t>		Actuation of EP-1</a:t>
            </a:r>
            <a:endParaRPr lang="ru-RU" sz="1400" b="1">
              <a:latin typeface="Times New Roman" pitchFamily="18" charset="0"/>
              <a:cs typeface="Times New Roman" pitchFamily="18" charset="0"/>
            </a:endParaRPr>
          </a:p>
          <a:p>
            <a:r>
              <a:rPr lang="ru-RU" sz="1400" b="1">
                <a:latin typeface="Times New Roman" pitchFamily="18" charset="0"/>
                <a:cs typeface="Times New Roman" pitchFamily="18" charset="0"/>
              </a:rPr>
              <a:t>0,5</a:t>
            </a:r>
            <a:r>
              <a:rPr lang="en-US" sz="1400" b="1">
                <a:latin typeface="Times New Roman" pitchFamily="18" charset="0"/>
                <a:cs typeface="Times New Roman" pitchFamily="18" charset="0"/>
              </a:rPr>
              <a:t>		C</a:t>
            </a:r>
            <a:r>
              <a:rPr lang="en-GB" sz="1400" b="1">
                <a:latin typeface="Times New Roman" pitchFamily="18" charset="0"/>
                <a:cs typeface="Times New Roman" pitchFamily="18" charset="0"/>
              </a:rPr>
              <a:t>losing of the stop valves of both TGs by NPP blackout signal </a:t>
            </a:r>
            <a:endParaRPr lang="ru-RU" sz="1400" b="1">
              <a:latin typeface="Times New Roman" pitchFamily="18" charset="0"/>
              <a:cs typeface="Times New Roman" pitchFamily="18" charset="0"/>
            </a:endParaRPr>
          </a:p>
          <a:p>
            <a:r>
              <a:rPr lang="ru-RU" sz="1400" b="1">
                <a:latin typeface="Times New Roman" pitchFamily="18" charset="0"/>
                <a:cs typeface="Times New Roman" pitchFamily="18" charset="0"/>
              </a:rPr>
              <a:t>260,0</a:t>
            </a:r>
            <a:r>
              <a:rPr lang="en-US" sz="1400" b="1">
                <a:latin typeface="Times New Roman" pitchFamily="18" charset="0"/>
                <a:cs typeface="Times New Roman" pitchFamily="18" charset="0"/>
              </a:rPr>
              <a:t>		Decrease in coolant level below the core top, start of the fuel rods heating</a:t>
            </a:r>
            <a:endParaRPr lang="ru-RU" sz="1400" b="1">
              <a:latin typeface="Times New Roman" pitchFamily="18" charset="0"/>
              <a:cs typeface="Times New Roman" pitchFamily="18" charset="0"/>
            </a:endParaRPr>
          </a:p>
          <a:p>
            <a:r>
              <a:rPr lang="ru-RU" sz="1400" b="1">
                <a:latin typeface="Times New Roman" pitchFamily="18" charset="0"/>
                <a:cs typeface="Times New Roman" pitchFamily="18" charset="0"/>
              </a:rPr>
              <a:t>~500,0</a:t>
            </a:r>
            <a:r>
              <a:rPr lang="en-US" sz="1400" b="1">
                <a:latin typeface="Times New Roman" pitchFamily="18" charset="0"/>
                <a:cs typeface="Times New Roman" pitchFamily="18" charset="0"/>
              </a:rPr>
              <a:t>		Total drying of the core</a:t>
            </a:r>
            <a:endParaRPr lang="ru-RU" sz="1400" b="1">
              <a:latin typeface="Times New Roman" pitchFamily="18" charset="0"/>
              <a:cs typeface="Times New Roman" pitchFamily="18" charset="0"/>
            </a:endParaRPr>
          </a:p>
          <a:p>
            <a:r>
              <a:rPr lang="ru-RU" sz="1400" b="1">
                <a:latin typeface="Times New Roman" pitchFamily="18" charset="0"/>
                <a:cs typeface="Times New Roman" pitchFamily="18" charset="0"/>
              </a:rPr>
              <a:t>800,0</a:t>
            </a:r>
            <a:r>
              <a:rPr lang="en-US" sz="1400" b="1">
                <a:latin typeface="Times New Roman" pitchFamily="18" charset="0"/>
                <a:cs typeface="Times New Roman" pitchFamily="18" charset="0"/>
              </a:rPr>
              <a:t>		Maximum temperature of fuel rod cladding surfaces reaches the value of 1000-1200 K – 		beginning of the developed steam-zirconium reaction</a:t>
            </a:r>
            <a:endParaRPr lang="ru-RU" sz="1400" b="1">
              <a:latin typeface="Times New Roman" pitchFamily="18" charset="0"/>
              <a:cs typeface="Times New Roman" pitchFamily="18" charset="0"/>
            </a:endParaRPr>
          </a:p>
          <a:p>
            <a:r>
              <a:rPr lang="ru-RU" sz="1400" b="1">
                <a:solidFill>
                  <a:srgbClr val="FF0000"/>
                </a:solidFill>
                <a:latin typeface="Times New Roman" pitchFamily="18" charset="0"/>
                <a:cs typeface="Times New Roman" pitchFamily="18" charset="0"/>
              </a:rPr>
              <a:t>800,0</a:t>
            </a:r>
            <a:r>
              <a:rPr lang="en-US" sz="1400" b="1">
                <a:solidFill>
                  <a:srgbClr val="FF0000"/>
                </a:solidFill>
                <a:latin typeface="Times New Roman" pitchFamily="18" charset="0"/>
                <a:cs typeface="Times New Roman" pitchFamily="18" charset="0"/>
              </a:rPr>
              <a:t>		Beginning of water supply from 1 primary circuit emergency makeup pump </a:t>
            </a:r>
            <a:r>
              <a:rPr lang="ru-RU" sz="1400" b="1">
                <a:solidFill>
                  <a:srgbClr val="FF0000"/>
                </a:solidFill>
                <a:latin typeface="Times New Roman" pitchFamily="18" charset="0"/>
                <a:cs typeface="Times New Roman" pitchFamily="18" charset="0"/>
              </a:rPr>
              <a:t>(~ 16,4 </a:t>
            </a:r>
            <a:r>
              <a:rPr lang="en-US" sz="1400" b="1">
                <a:solidFill>
                  <a:srgbClr val="FF0000"/>
                </a:solidFill>
                <a:latin typeface="Times New Roman" pitchFamily="18" charset="0"/>
                <a:cs typeface="Times New Roman" pitchFamily="18" charset="0"/>
              </a:rPr>
              <a:t>kg</a:t>
            </a:r>
            <a:r>
              <a:rPr lang="ru-RU" sz="1400" b="1">
                <a:solidFill>
                  <a:srgbClr val="FF0000"/>
                </a:solidFill>
                <a:latin typeface="Times New Roman" pitchFamily="18" charset="0"/>
                <a:cs typeface="Times New Roman" pitchFamily="18" charset="0"/>
              </a:rPr>
              <a:t>/</a:t>
            </a:r>
            <a:r>
              <a:rPr lang="en-US" sz="1400" b="1">
                <a:solidFill>
                  <a:srgbClr val="FF0000"/>
                </a:solidFill>
                <a:latin typeface="Times New Roman" pitchFamily="18" charset="0"/>
                <a:cs typeface="Times New Roman" pitchFamily="18" charset="0"/>
              </a:rPr>
              <a:t>s</a:t>
            </a:r>
            <a:r>
              <a:rPr lang="ru-RU" sz="1400" b="1">
                <a:solidFill>
                  <a:srgbClr val="FF0000"/>
                </a:solidFill>
                <a:latin typeface="Times New Roman" pitchFamily="18" charset="0"/>
                <a:cs typeface="Times New Roman" pitchFamily="18" charset="0"/>
              </a:rPr>
              <a:t>)</a:t>
            </a:r>
          </a:p>
          <a:p>
            <a:r>
              <a:rPr lang="ru-RU" sz="1400" b="1">
                <a:latin typeface="Times New Roman" pitchFamily="18" charset="0"/>
                <a:cs typeface="Times New Roman" pitchFamily="18" charset="0"/>
              </a:rPr>
              <a:t>4550,0</a:t>
            </a:r>
            <a:r>
              <a:rPr lang="en-US" sz="1400" b="1">
                <a:latin typeface="Times New Roman" pitchFamily="18" charset="0"/>
                <a:cs typeface="Times New Roman" pitchFamily="18" charset="0"/>
              </a:rPr>
              <a:t>		Destruction of the core operating assembly, beginning of corium interaction with the RPV</a:t>
            </a:r>
            <a:endParaRPr lang="ru-RU" sz="1400" b="1">
              <a:latin typeface="Times New Roman" pitchFamily="18" charset="0"/>
              <a:cs typeface="Times New Roman" pitchFamily="18" charset="0"/>
            </a:endParaRPr>
          </a:p>
          <a:p>
            <a:r>
              <a:rPr lang="ru-RU" sz="1400" b="1">
                <a:solidFill>
                  <a:srgbClr val="FF0000"/>
                </a:solidFill>
                <a:latin typeface="Times New Roman" pitchFamily="18" charset="0"/>
                <a:cs typeface="Times New Roman" pitchFamily="18" charset="0"/>
              </a:rPr>
              <a:t>7500,0 </a:t>
            </a:r>
            <a:r>
              <a:rPr lang="en-US" sz="1400" b="1">
                <a:solidFill>
                  <a:srgbClr val="FF0000"/>
                </a:solidFill>
                <a:latin typeface="Times New Roman" pitchFamily="18" charset="0"/>
                <a:cs typeface="Times New Roman" pitchFamily="18" charset="0"/>
              </a:rPr>
              <a:t>		Destruction of the RPV. Pressure at the moment of the RPV destruction is 0,37 MPa</a:t>
            </a:r>
            <a:endParaRPr lang="ru-RU" sz="1400" b="1">
              <a:solidFill>
                <a:srgbClr val="FF0000"/>
              </a:solidFill>
              <a:latin typeface="Times New Roman" pitchFamily="18" charset="0"/>
              <a:cs typeface="Times New Roman" pitchFamily="18" charset="0"/>
            </a:endParaRPr>
          </a:p>
          <a:p>
            <a:r>
              <a:rPr lang="ru-RU" sz="1400" b="1">
                <a:latin typeface="Times New Roman" pitchFamily="18" charset="0"/>
                <a:cs typeface="Times New Roman" pitchFamily="18" charset="0"/>
              </a:rPr>
              <a:t>20000,0</a:t>
            </a:r>
            <a:r>
              <a:rPr lang="en-US" sz="1400" b="1">
                <a:latin typeface="Times New Roman" pitchFamily="18" charset="0"/>
                <a:cs typeface="Times New Roman" pitchFamily="18" charset="0"/>
              </a:rPr>
              <a:t>		End of calculation</a:t>
            </a:r>
          </a:p>
          <a:p>
            <a:endParaRPr lang="en-US" sz="2400">
              <a:latin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09600" y="152400"/>
            <a:ext cx="7772400" cy="685800"/>
          </a:xfrm>
        </p:spPr>
        <p:txBody>
          <a:bodyPr/>
          <a:lstStyle/>
          <a:p>
            <a:r>
              <a:rPr kumimoji="0" lang="en-US" sz="1800">
                <a:solidFill>
                  <a:schemeClr val="hlink"/>
                </a:solidFill>
                <a:effectLst/>
                <a:latin typeface="Arial" charset="0"/>
                <a:cs typeface="Times New Roman" pitchFamily="18" charset="0"/>
              </a:rPr>
              <a:t>Estimation of possibility of the melt keeping in the RP vessel using the computer code SOKRAT and code NARAL</a:t>
            </a:r>
            <a:r>
              <a:rPr kumimoji="0" lang="ru-RU" sz="1600">
                <a:solidFill>
                  <a:schemeClr val="hlink"/>
                </a:solidFill>
                <a:effectLst/>
                <a:latin typeface="Arial" charset="0"/>
              </a:rPr>
              <a:t> </a:t>
            </a:r>
            <a:r>
              <a:rPr kumimoji="0" lang="en-US" sz="1600">
                <a:solidFill>
                  <a:schemeClr val="accent1"/>
                </a:solidFill>
                <a:effectLst/>
                <a:latin typeface="Arial" charset="0"/>
              </a:rPr>
              <a:t>(11)</a:t>
            </a:r>
            <a:endParaRPr kumimoji="0" lang="ru-RU" sz="1600">
              <a:solidFill>
                <a:schemeClr val="accent1"/>
              </a:solidFill>
              <a:effectLst/>
              <a:latin typeface="Arial" charset="0"/>
            </a:endParaRPr>
          </a:p>
        </p:txBody>
      </p:sp>
      <p:sp>
        <p:nvSpPr>
          <p:cNvPr id="89091" name="Rectangle 3"/>
          <p:cNvSpPr>
            <a:spLocks noGrp="1" noChangeArrowheads="1"/>
          </p:cNvSpPr>
          <p:nvPr>
            <p:ph type="body" idx="1"/>
          </p:nvPr>
        </p:nvSpPr>
        <p:spPr>
          <a:xfrm>
            <a:off x="228600" y="990600"/>
            <a:ext cx="8686800" cy="5334000"/>
          </a:xfrm>
        </p:spPr>
        <p:txBody>
          <a:bodyPr/>
          <a:lstStyle/>
          <a:p>
            <a:pPr>
              <a:buFont typeface="Wingdings" pitchFamily="2" charset="2"/>
              <a:buNone/>
            </a:pPr>
            <a:r>
              <a:rPr lang="en-US" sz="1600">
                <a:latin typeface="Times New Roman" pitchFamily="18" charset="0"/>
                <a:cs typeface="Times New Roman" pitchFamily="18" charset="0"/>
              </a:rPr>
              <a:t> </a:t>
            </a:r>
            <a:endParaRPr lang="ru-RU" sz="1200"/>
          </a:p>
        </p:txBody>
      </p:sp>
      <p:sp>
        <p:nvSpPr>
          <p:cNvPr id="89092" name="Text Box 4"/>
          <p:cNvSpPr txBox="1">
            <a:spLocks noChangeArrowheads="1"/>
          </p:cNvSpPr>
          <p:nvPr/>
        </p:nvSpPr>
        <p:spPr bwMode="auto">
          <a:xfrm>
            <a:off x="1143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89093" name="Rectangle 5"/>
          <p:cNvSpPr>
            <a:spLocks noChangeArrowheads="1"/>
          </p:cNvSpPr>
          <p:nvPr/>
        </p:nvSpPr>
        <p:spPr bwMode="auto">
          <a:xfrm>
            <a:off x="0" y="914400"/>
            <a:ext cx="9144000" cy="4572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50850">
              <a:tabLst>
                <a:tab pos="449263" algn="l"/>
                <a:tab pos="900113" algn="l"/>
                <a:tab pos="990600" algn="l"/>
              </a:tabLst>
            </a:pPr>
            <a:r>
              <a:rPr lang="en-US" b="1">
                <a:cs typeface="Times New Roman" pitchFamily="18" charset="0"/>
              </a:rPr>
              <a:t>The diagrams of change of the reactor plant main parameters are presented in fig. 1.8-1.9. </a:t>
            </a:r>
          </a:p>
          <a:p>
            <a:pPr indent="450850">
              <a:tabLst>
                <a:tab pos="449263" algn="l"/>
                <a:tab pos="900113" algn="l"/>
                <a:tab pos="990600" algn="l"/>
              </a:tabLst>
            </a:pPr>
            <a:r>
              <a:rPr lang="en-US" b="1">
                <a:cs typeface="Times New Roman" pitchFamily="18" charset="0"/>
              </a:rPr>
              <a:t> </a:t>
            </a:r>
          </a:p>
        </p:txBody>
      </p:sp>
      <p:pic>
        <p:nvPicPr>
          <p:cNvPr id="890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434340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5" name="Rectangle 7"/>
          <p:cNvSpPr>
            <a:spLocks noChangeArrowheads="1"/>
          </p:cNvSpPr>
          <p:nvPr/>
        </p:nvSpPr>
        <p:spPr bwMode="auto">
          <a:xfrm>
            <a:off x="152400" y="45720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cs typeface="Times New Roman" pitchFamily="18" charset="0"/>
              </a:rPr>
              <a:t>Fig.-1.8. Dynamics of pressure in the primary circuit. SA scenario No. 3 </a:t>
            </a:r>
            <a:endParaRPr lang="en-US" sz="2400" b="1"/>
          </a:p>
        </p:txBody>
      </p:sp>
      <p:sp>
        <p:nvSpPr>
          <p:cNvPr id="89097" name="Rectangle 9"/>
          <p:cNvSpPr>
            <a:spLocks noChangeArrowheads="1"/>
          </p:cNvSpPr>
          <p:nvPr/>
        </p:nvSpPr>
        <p:spPr bwMode="auto">
          <a:xfrm>
            <a:off x="1604963" y="1366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890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524000"/>
            <a:ext cx="4648200" cy="3230563"/>
          </a:xfrm>
          <a:prstGeom prst="rect">
            <a:avLst/>
          </a:prstGeom>
          <a:noFill/>
          <a:extLst>
            <a:ext uri="{909E8E84-426E-40DD-AFC4-6F175D3DCCD1}">
              <a14:hiddenFill xmlns:a14="http://schemas.microsoft.com/office/drawing/2010/main">
                <a:solidFill>
                  <a:srgbClr val="FFFFFF"/>
                </a:solidFill>
              </a14:hiddenFill>
            </a:ext>
          </a:extLst>
        </p:spPr>
      </p:pic>
      <p:sp>
        <p:nvSpPr>
          <p:cNvPr id="89098" name="Rectangle 10"/>
          <p:cNvSpPr>
            <a:spLocks noChangeArrowheads="1"/>
          </p:cNvSpPr>
          <p:nvPr/>
        </p:nvSpPr>
        <p:spPr bwMode="auto">
          <a:xfrm>
            <a:off x="4419600" y="5029200"/>
            <a:ext cx="454342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cs typeface="Times New Roman" pitchFamily="18" charset="0"/>
              </a:rPr>
              <a:t>Fig.-1.9. Change of temperature of fuel rod claddings </a:t>
            </a:r>
          </a:p>
          <a:p>
            <a:pPr>
              <a:spcBef>
                <a:spcPct val="50000"/>
              </a:spcBef>
            </a:pPr>
            <a:r>
              <a:rPr lang="en-US" b="1">
                <a:cs typeface="Times New Roman" pitchFamily="18" charset="0"/>
              </a:rPr>
              <a:t> in operating assembly (OA) of I-II years of the fuel life-time. </a:t>
            </a:r>
          </a:p>
          <a:p>
            <a:pPr>
              <a:spcBef>
                <a:spcPct val="50000"/>
              </a:spcBef>
            </a:pPr>
            <a:r>
              <a:rPr lang="en-US" b="1">
                <a:cs typeface="Times New Roman" pitchFamily="18" charset="0"/>
              </a:rPr>
              <a:t>SA scenario No. 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09600" y="152400"/>
            <a:ext cx="7772400" cy="685800"/>
          </a:xfrm>
        </p:spPr>
        <p:txBody>
          <a:bodyPr/>
          <a:lstStyle/>
          <a:p>
            <a:r>
              <a:rPr kumimoji="0" lang="en-US" sz="1800">
                <a:solidFill>
                  <a:schemeClr val="hlink"/>
                </a:solidFill>
                <a:effectLst/>
                <a:latin typeface="Arial" charset="0"/>
                <a:cs typeface="Times New Roman" pitchFamily="18" charset="0"/>
              </a:rPr>
              <a:t>Estimation of possibility of the melt keeping in the RP vessel using the computer code SOKRAT and code NARAL</a:t>
            </a:r>
            <a:r>
              <a:rPr kumimoji="0" lang="ru-RU" sz="1600">
                <a:solidFill>
                  <a:schemeClr val="hlink"/>
                </a:solidFill>
                <a:effectLst/>
                <a:latin typeface="Arial" charset="0"/>
              </a:rPr>
              <a:t> </a:t>
            </a:r>
            <a:r>
              <a:rPr kumimoji="0" lang="en-US" sz="1600">
                <a:solidFill>
                  <a:schemeClr val="accent1"/>
                </a:solidFill>
                <a:effectLst/>
                <a:latin typeface="Arial" charset="0"/>
              </a:rPr>
              <a:t>(12)</a:t>
            </a:r>
            <a:endParaRPr kumimoji="0" lang="ru-RU" sz="1600">
              <a:solidFill>
                <a:schemeClr val="accent1"/>
              </a:solidFill>
              <a:effectLst/>
              <a:latin typeface="Arial" charset="0"/>
            </a:endParaRPr>
          </a:p>
        </p:txBody>
      </p:sp>
      <p:sp>
        <p:nvSpPr>
          <p:cNvPr id="91139" name="Rectangle 3"/>
          <p:cNvSpPr>
            <a:spLocks noGrp="1" noChangeArrowheads="1"/>
          </p:cNvSpPr>
          <p:nvPr>
            <p:ph type="body" idx="1"/>
          </p:nvPr>
        </p:nvSpPr>
        <p:spPr>
          <a:xfrm>
            <a:off x="228600" y="990600"/>
            <a:ext cx="8686800" cy="5334000"/>
          </a:xfrm>
        </p:spPr>
        <p:txBody>
          <a:bodyPr/>
          <a:lstStyle/>
          <a:p>
            <a:pPr>
              <a:buFont typeface="Wingdings" pitchFamily="2" charset="2"/>
              <a:buNone/>
            </a:pPr>
            <a:r>
              <a:rPr lang="en-US" sz="1600">
                <a:latin typeface="Times New Roman" pitchFamily="18" charset="0"/>
                <a:cs typeface="Times New Roman" pitchFamily="18" charset="0"/>
              </a:rPr>
              <a:t> </a:t>
            </a:r>
            <a:endParaRPr lang="ru-RU" sz="1200"/>
          </a:p>
        </p:txBody>
      </p:sp>
      <p:sp>
        <p:nvSpPr>
          <p:cNvPr id="91140" name="Text Box 4"/>
          <p:cNvSpPr txBox="1">
            <a:spLocks noChangeArrowheads="1"/>
          </p:cNvSpPr>
          <p:nvPr/>
        </p:nvSpPr>
        <p:spPr bwMode="auto">
          <a:xfrm>
            <a:off x="1143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91141" name="Rectangle 5"/>
          <p:cNvSpPr>
            <a:spLocks noChangeArrowheads="1"/>
          </p:cNvSpPr>
          <p:nvPr/>
        </p:nvSpPr>
        <p:spPr bwMode="auto">
          <a:xfrm>
            <a:off x="0" y="990600"/>
            <a:ext cx="8839200" cy="3495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49263" algn="just">
              <a:tabLst>
                <a:tab pos="449263" algn="l"/>
                <a:tab pos="1169988" algn="l"/>
              </a:tabLst>
            </a:pPr>
            <a:r>
              <a:rPr lang="en-US" sz="1400" b="1">
                <a:cs typeface="Times New Roman" pitchFamily="18" charset="0"/>
              </a:rPr>
              <a:t>The analysis of the received results of SA scenario</a:t>
            </a:r>
            <a:r>
              <a:rPr lang="ru-RU" sz="1400" b="1">
                <a:cs typeface="Times New Roman" pitchFamily="18" charset="0"/>
              </a:rPr>
              <a:t> </a:t>
            </a:r>
            <a:r>
              <a:rPr lang="en-US" sz="1400" b="1">
                <a:cs typeface="Times New Roman" pitchFamily="18" charset="0"/>
              </a:rPr>
              <a:t>No.3 showed the following:</a:t>
            </a:r>
          </a:p>
          <a:p>
            <a:pPr indent="449263" algn="just">
              <a:tabLst>
                <a:tab pos="449263" algn="l"/>
                <a:tab pos="1169988" algn="l"/>
              </a:tabLst>
            </a:pPr>
            <a:endParaRPr lang="en-US" sz="1400" b="1">
              <a:cs typeface="Times New Roman" pitchFamily="18" charset="0"/>
            </a:endParaRPr>
          </a:p>
          <a:p>
            <a:pPr indent="449263" algn="just">
              <a:tabLst>
                <a:tab pos="449263" algn="l"/>
                <a:tab pos="1169988" algn="l"/>
              </a:tabLst>
            </a:pPr>
            <a:r>
              <a:rPr lang="en-US" sz="1400" b="1">
                <a:cs typeface="Times New Roman" pitchFamily="18" charset="0"/>
              </a:rPr>
              <a:t>- destruction of all operating assembly channels, moving of the melt to area of fuel rod assembly 	and lower plenum and interaction with the reactor vessel occur at 4550 s after initiating event;</a:t>
            </a:r>
          </a:p>
          <a:p>
            <a:pPr indent="449263" algn="just">
              <a:tabLst>
                <a:tab pos="449263" algn="l"/>
                <a:tab pos="1169988" algn="l"/>
              </a:tabLst>
            </a:pPr>
            <a:endParaRPr lang="en-US" sz="1400" b="1">
              <a:cs typeface="Times New Roman" pitchFamily="18" charset="0"/>
            </a:endParaRPr>
          </a:p>
          <a:p>
            <a:pPr indent="449263" algn="just">
              <a:tabLst>
                <a:tab pos="449263" algn="l"/>
                <a:tab pos="1169988" algn="l"/>
              </a:tabLst>
            </a:pPr>
            <a:r>
              <a:rPr lang="en-US" sz="1400" b="1">
                <a:cs typeface="Times New Roman" pitchFamily="18" charset="0"/>
              </a:rPr>
              <a:t>- destruction of the vessel wall occurs at 7500 s after initiating event. At this moment pressure in 	the vessel is 0,37 MPa.</a:t>
            </a:r>
          </a:p>
          <a:p>
            <a:pPr indent="449263" algn="just">
              <a:tabLst>
                <a:tab pos="449263" algn="l"/>
                <a:tab pos="1169988" algn="l"/>
              </a:tabLst>
            </a:pPr>
            <a:endParaRPr lang="en-US" sz="1400" b="1">
              <a:cs typeface="Times New Roman" pitchFamily="18" charset="0"/>
            </a:endParaRPr>
          </a:p>
          <a:p>
            <a:pPr indent="449263" algn="just">
              <a:tabLst>
                <a:tab pos="449263" algn="l"/>
                <a:tab pos="1169988" algn="l"/>
              </a:tabLst>
            </a:pPr>
            <a:r>
              <a:rPr lang="en-US" sz="1400" b="1">
                <a:cs typeface="Times New Roman" pitchFamily="18" charset="0"/>
              </a:rPr>
              <a:t>- increase in the leak size from Dnom 32 (scenarios No.1 and No.2) to Dnom 120 reduced a period 	of reactor vessel integrity remaining from 15000 to 7500 s;</a:t>
            </a:r>
          </a:p>
          <a:p>
            <a:pPr indent="449263" algn="just">
              <a:tabLst>
                <a:tab pos="449263" algn="l"/>
                <a:tab pos="1169988" algn="l"/>
              </a:tabLst>
            </a:pPr>
            <a:endParaRPr lang="en-US" sz="1400" b="1">
              <a:cs typeface="Times New Roman" pitchFamily="18" charset="0"/>
            </a:endParaRPr>
          </a:p>
          <a:p>
            <a:pPr indent="449263" algn="just">
              <a:tabLst>
                <a:tab pos="449263" algn="l"/>
                <a:tab pos="1169988" algn="l"/>
              </a:tabLst>
            </a:pPr>
            <a:r>
              <a:rPr lang="en-US" sz="1400" b="1">
                <a:cs typeface="Times New Roman" pitchFamily="18" charset="0"/>
              </a:rPr>
              <a:t>- it is possible to expect, that calculations of accident with the intermediate leak size Dnom 70 - 	Dnom 80 should give more optimistic results regarding duration of the vessel integrity 	remaining.</a:t>
            </a:r>
          </a:p>
          <a:p>
            <a:pPr indent="449263" algn="just">
              <a:tabLst>
                <a:tab pos="449263" algn="l"/>
                <a:tab pos="1169988" algn="l"/>
              </a:tabLst>
            </a:pPr>
            <a:r>
              <a:rPr lang="en-US" sz="1400" b="1">
                <a:cs typeface="Times New Roman" pitchFamily="18" charset="0"/>
              </a:rPr>
              <a:t> </a:t>
            </a:r>
          </a:p>
          <a:p>
            <a:pPr indent="449263">
              <a:tabLst>
                <a:tab pos="449263" algn="l"/>
                <a:tab pos="1169988" algn="l"/>
              </a:tabLst>
            </a:pPr>
            <a:endParaRPr lang="en-US" sz="1400"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09600" y="152400"/>
            <a:ext cx="7772400" cy="685800"/>
          </a:xfrm>
        </p:spPr>
        <p:txBody>
          <a:bodyPr/>
          <a:lstStyle/>
          <a:p>
            <a:r>
              <a:rPr kumimoji="0" lang="en-US" sz="1800">
                <a:solidFill>
                  <a:schemeClr val="hlink"/>
                </a:solidFill>
                <a:effectLst/>
                <a:latin typeface="Arial" charset="0"/>
                <a:cs typeface="Times New Roman" pitchFamily="18" charset="0"/>
              </a:rPr>
              <a:t>Estimation of possibility of the melt keeping in the RP vessel using the computer code SOKRAT and code NARAL</a:t>
            </a:r>
            <a:r>
              <a:rPr kumimoji="0" lang="ru-RU" sz="1600">
                <a:solidFill>
                  <a:schemeClr val="hlink"/>
                </a:solidFill>
                <a:effectLst/>
                <a:latin typeface="Arial" charset="0"/>
              </a:rPr>
              <a:t> </a:t>
            </a:r>
            <a:r>
              <a:rPr kumimoji="0" lang="en-US" sz="1600">
                <a:solidFill>
                  <a:schemeClr val="accent1"/>
                </a:solidFill>
                <a:effectLst/>
                <a:latin typeface="Arial" charset="0"/>
              </a:rPr>
              <a:t>(13)</a:t>
            </a:r>
            <a:endParaRPr kumimoji="0" lang="ru-RU" sz="1600">
              <a:solidFill>
                <a:schemeClr val="accent1"/>
              </a:solidFill>
              <a:effectLst/>
              <a:latin typeface="Arial" charset="0"/>
            </a:endParaRPr>
          </a:p>
        </p:txBody>
      </p:sp>
      <p:sp>
        <p:nvSpPr>
          <p:cNvPr id="92163" name="Rectangle 3"/>
          <p:cNvSpPr>
            <a:spLocks noGrp="1" noChangeArrowheads="1"/>
          </p:cNvSpPr>
          <p:nvPr>
            <p:ph type="body" idx="1"/>
          </p:nvPr>
        </p:nvSpPr>
        <p:spPr>
          <a:xfrm>
            <a:off x="228600" y="990600"/>
            <a:ext cx="8686800" cy="5334000"/>
          </a:xfrm>
        </p:spPr>
        <p:txBody>
          <a:bodyPr/>
          <a:lstStyle/>
          <a:p>
            <a:pPr>
              <a:buFont typeface="Wingdings" pitchFamily="2" charset="2"/>
              <a:buNone/>
            </a:pPr>
            <a:r>
              <a:rPr lang="en-US" sz="1600">
                <a:latin typeface="Times New Roman" pitchFamily="18" charset="0"/>
                <a:cs typeface="Times New Roman" pitchFamily="18" charset="0"/>
              </a:rPr>
              <a:t> </a:t>
            </a:r>
            <a:endParaRPr lang="ru-RU" sz="1200"/>
          </a:p>
        </p:txBody>
      </p:sp>
      <p:sp>
        <p:nvSpPr>
          <p:cNvPr id="92164" name="Text Box 4"/>
          <p:cNvSpPr txBox="1">
            <a:spLocks noChangeArrowheads="1"/>
          </p:cNvSpPr>
          <p:nvPr/>
        </p:nvSpPr>
        <p:spPr bwMode="auto">
          <a:xfrm>
            <a:off x="1143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92165" name="Rectangle 5"/>
          <p:cNvSpPr>
            <a:spLocks noChangeArrowheads="1"/>
          </p:cNvSpPr>
          <p:nvPr/>
        </p:nvSpPr>
        <p:spPr bwMode="auto">
          <a:xfrm>
            <a:off x="152400" y="914400"/>
            <a:ext cx="8991600" cy="176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49263" algn="just"/>
            <a:r>
              <a:rPr lang="en-US" sz="1400" b="1">
                <a:solidFill>
                  <a:schemeClr val="hlink"/>
                </a:solidFill>
                <a:cs typeface="Times New Roman" pitchFamily="18" charset="0"/>
              </a:rPr>
              <a:t>5. Simulation of thermal condition of the melt pool and the reactor vessel by the code NARAL</a:t>
            </a:r>
            <a:r>
              <a:rPr lang="en-US">
                <a:latin typeface="Times New Roman" pitchFamily="18" charset="0"/>
                <a:cs typeface="Times New Roman" pitchFamily="18" charset="0"/>
              </a:rPr>
              <a:t> </a:t>
            </a:r>
            <a:endParaRPr lang="en-US" sz="1400" b="1">
              <a:latin typeface="Times New Roman" pitchFamily="18" charset="0"/>
              <a:cs typeface="Times New Roman" pitchFamily="18" charset="0"/>
            </a:endParaRPr>
          </a:p>
          <a:p>
            <a:pPr indent="449263" algn="just"/>
            <a:endParaRPr lang="en-US" b="1">
              <a:cs typeface="Times New Roman" pitchFamily="18" charset="0"/>
            </a:endParaRPr>
          </a:p>
          <a:p>
            <a:pPr indent="449263" algn="just"/>
            <a:r>
              <a:rPr lang="en-US" b="1">
                <a:cs typeface="Times New Roman" pitchFamily="18" charset="0"/>
              </a:rPr>
              <a:t>Simulation of thermal condition of the melt pool and the reactor vessel lower head by means of code NARAL had the following objectives: </a:t>
            </a:r>
            <a:endParaRPr lang="en-US" sz="1400" b="1">
              <a:cs typeface="Times New Roman" pitchFamily="18" charset="0"/>
            </a:endParaRPr>
          </a:p>
          <a:p>
            <a:pPr indent="449263" algn="just"/>
            <a:r>
              <a:rPr lang="en-US" b="1">
                <a:cs typeface="Times New Roman" pitchFamily="18" charset="0"/>
              </a:rPr>
              <a:t>a) obtaining of an estimation of value and character of thermal load distribution on the vessel wall internal surface, that is important due to adequacy of the thermal load reproduction in the course of scale experiments;</a:t>
            </a:r>
            <a:endParaRPr lang="en-US" sz="1400" b="1">
              <a:cs typeface="Times New Roman" pitchFamily="18" charset="0"/>
            </a:endParaRPr>
          </a:p>
          <a:p>
            <a:pPr indent="449263" algn="just"/>
            <a:endParaRPr lang="en-US" b="1">
              <a:cs typeface="Times New Roman" pitchFamily="18" charset="0"/>
            </a:endParaRPr>
          </a:p>
          <a:p>
            <a:pPr indent="449263" algn="just"/>
            <a:r>
              <a:rPr lang="en-US" b="1">
                <a:cs typeface="Times New Roman" pitchFamily="18" charset="0"/>
              </a:rPr>
              <a:t>b) study of conservative approaches and models application limits at simulation of thermal processes in the system “melt – reactor vessel wall”.</a:t>
            </a:r>
            <a:endParaRPr lang="en-US" sz="2400" b="1"/>
          </a:p>
        </p:txBody>
      </p:sp>
      <p:sp>
        <p:nvSpPr>
          <p:cNvPr id="92166" name="Rectangle 6"/>
          <p:cNvSpPr>
            <a:spLocks noChangeArrowheads="1"/>
          </p:cNvSpPr>
          <p:nvPr/>
        </p:nvSpPr>
        <p:spPr bwMode="auto">
          <a:xfrm>
            <a:off x="228600" y="2743200"/>
            <a:ext cx="83820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49263" algn="just"/>
            <a:r>
              <a:rPr lang="en-US" sz="1400" b="1">
                <a:solidFill>
                  <a:schemeClr val="hlink"/>
                </a:solidFill>
                <a:cs typeface="Times New Roman" pitchFamily="18" charset="0"/>
              </a:rPr>
              <a:t>5.1 Initial data and the analysis of results</a:t>
            </a:r>
          </a:p>
          <a:p>
            <a:pPr indent="449263"/>
            <a:r>
              <a:rPr lang="en-US">
                <a:solidFill>
                  <a:schemeClr val="hlink"/>
                </a:solidFill>
                <a:cs typeface="Times New Roman" pitchFamily="18" charset="0"/>
              </a:rPr>
              <a:t> </a:t>
            </a:r>
            <a:endParaRPr lang="en-US" sz="1400">
              <a:solidFill>
                <a:schemeClr val="hlink"/>
              </a:solidFill>
              <a:cs typeface="Times New Roman" pitchFamily="18" charset="0"/>
            </a:endParaRPr>
          </a:p>
          <a:p>
            <a:pPr indent="449263">
              <a:buFontTx/>
              <a:buAutoNum type="alphaLcParenR"/>
            </a:pPr>
            <a:r>
              <a:rPr lang="en-US" b="1">
                <a:cs typeface="Times New Roman" pitchFamily="18" charset="0"/>
              </a:rPr>
              <a:t>One of the basic features of code NARAL for simulation of the melting processes in corium, representing a multicomponent system, is a pseudo-homogeneous model of binary system realised in it. </a:t>
            </a:r>
          </a:p>
          <a:p>
            <a:pPr indent="449263"/>
            <a:r>
              <a:rPr lang="en-US" b="1">
                <a:cs typeface="Times New Roman" pitchFamily="18" charset="0"/>
              </a:rPr>
              <a:t>The model of binary system is formulated for the single-phase medium possessing effective properties of a mixture.</a:t>
            </a:r>
            <a:endParaRPr lang="en-US" sz="1400" b="1">
              <a:cs typeface="Times New Roman" pitchFamily="18" charset="0"/>
            </a:endParaRPr>
          </a:p>
          <a:p>
            <a:pPr indent="449263"/>
            <a:r>
              <a:rPr lang="en-US" b="1">
                <a:cs typeface="Times New Roman" pitchFamily="18" charset="0"/>
              </a:rPr>
              <a:t>Basic feature of the suggested model is refusal of solving the movement equations and taking into account of turbulent convection in a liquid phase by effective heat conductivity and diffusion coefficients including molecular and turbulent components. Earlier a similar approach was used by a number of researchers with reference to pure substances at solving only a heat conduction equation without consideration of the melt components transfer.</a:t>
            </a:r>
            <a:endParaRPr lang="en-US" sz="1400" b="1">
              <a:cs typeface="Times New Roman" pitchFamily="18" charset="0"/>
            </a:endParaRPr>
          </a:p>
          <a:p>
            <a:pPr indent="449263"/>
            <a:r>
              <a:rPr lang="en-US" b="1">
                <a:cs typeface="Times New Roman" pitchFamily="18" charset="0"/>
              </a:rPr>
              <a:t> </a:t>
            </a:r>
            <a:endParaRPr lang="en-US" sz="1400" b="1">
              <a:cs typeface="Times New Roman" pitchFamily="18" charset="0"/>
            </a:endParaRPr>
          </a:p>
          <a:p>
            <a:pPr indent="449263"/>
            <a:r>
              <a:rPr lang="en-US" b="1">
                <a:cs typeface="Times New Roman" pitchFamily="18" charset="0"/>
              </a:rPr>
              <a:t>b) A calculation case when the melt composition includes 7 tons of UO2 was considered in the course of simulation. Such composition of corium corresponds to earlier considered calculation case No.4 at carrying out of parametric calculations by means of code GEFEST. </a:t>
            </a:r>
          </a:p>
          <a:p>
            <a:pPr indent="449263"/>
            <a:r>
              <a:rPr lang="en-US" b="1">
                <a:cs typeface="Times New Roman" pitchFamily="18" charset="0"/>
              </a:rPr>
              <a:t> </a:t>
            </a:r>
          </a:p>
          <a:p>
            <a:pPr indent="449263"/>
            <a:r>
              <a:rPr lang="en-US" b="1">
                <a:cs typeface="Times New Roman" pitchFamily="18" charset="0"/>
              </a:rPr>
              <a:t>c) There is no stratification in the melt. </a:t>
            </a:r>
            <a:endParaRPr lang="en-US" sz="24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09600" y="152400"/>
            <a:ext cx="7772400" cy="685800"/>
          </a:xfrm>
        </p:spPr>
        <p:txBody>
          <a:bodyPr/>
          <a:lstStyle/>
          <a:p>
            <a:r>
              <a:rPr kumimoji="0" lang="en-US" sz="1800">
                <a:solidFill>
                  <a:schemeClr val="hlink"/>
                </a:solidFill>
                <a:effectLst/>
                <a:latin typeface="Arial" charset="0"/>
                <a:cs typeface="Times New Roman" pitchFamily="18" charset="0"/>
              </a:rPr>
              <a:t>Estimation of possibility of the melt keeping in the RP vessel using the computer code SOKRAT and code NARAL</a:t>
            </a:r>
            <a:r>
              <a:rPr kumimoji="0" lang="ru-RU" sz="1600">
                <a:solidFill>
                  <a:schemeClr val="hlink"/>
                </a:solidFill>
                <a:effectLst/>
                <a:latin typeface="Arial" charset="0"/>
              </a:rPr>
              <a:t> </a:t>
            </a:r>
            <a:r>
              <a:rPr kumimoji="0" lang="en-US" sz="1600">
                <a:solidFill>
                  <a:schemeClr val="accent1"/>
                </a:solidFill>
                <a:effectLst/>
                <a:latin typeface="Arial" charset="0"/>
              </a:rPr>
              <a:t>(14)</a:t>
            </a:r>
            <a:endParaRPr kumimoji="0" lang="ru-RU" sz="1600">
              <a:solidFill>
                <a:schemeClr val="accent1"/>
              </a:solidFill>
              <a:effectLst/>
              <a:latin typeface="Arial" charset="0"/>
            </a:endParaRPr>
          </a:p>
        </p:txBody>
      </p:sp>
      <p:sp>
        <p:nvSpPr>
          <p:cNvPr id="93187" name="Rectangle 3"/>
          <p:cNvSpPr>
            <a:spLocks noGrp="1" noChangeArrowheads="1"/>
          </p:cNvSpPr>
          <p:nvPr>
            <p:ph type="body" idx="1"/>
          </p:nvPr>
        </p:nvSpPr>
        <p:spPr>
          <a:xfrm>
            <a:off x="228600" y="990600"/>
            <a:ext cx="8686800" cy="5334000"/>
          </a:xfrm>
        </p:spPr>
        <p:txBody>
          <a:bodyPr/>
          <a:lstStyle/>
          <a:p>
            <a:pPr>
              <a:buFont typeface="Wingdings" pitchFamily="2" charset="2"/>
              <a:buNone/>
            </a:pPr>
            <a:r>
              <a:rPr lang="en-US" sz="1600">
                <a:latin typeface="Times New Roman" pitchFamily="18" charset="0"/>
                <a:cs typeface="Times New Roman" pitchFamily="18" charset="0"/>
              </a:rPr>
              <a:t> </a:t>
            </a:r>
            <a:endParaRPr lang="ru-RU" sz="1200"/>
          </a:p>
        </p:txBody>
      </p:sp>
      <p:sp>
        <p:nvSpPr>
          <p:cNvPr id="93188" name="Text Box 4"/>
          <p:cNvSpPr txBox="1">
            <a:spLocks noChangeArrowheads="1"/>
          </p:cNvSpPr>
          <p:nvPr/>
        </p:nvSpPr>
        <p:spPr bwMode="auto">
          <a:xfrm>
            <a:off x="1143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93189" name="Rectangle 5"/>
          <p:cNvSpPr>
            <a:spLocks noChangeArrowheads="1"/>
          </p:cNvSpPr>
          <p:nvPr/>
        </p:nvSpPr>
        <p:spPr bwMode="auto">
          <a:xfrm>
            <a:off x="152400" y="762000"/>
            <a:ext cx="9144000" cy="213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49263" algn="just"/>
            <a:r>
              <a:rPr lang="en-US" sz="1400" b="1">
                <a:solidFill>
                  <a:schemeClr val="hlink"/>
                </a:solidFill>
                <a:cs typeface="Times New Roman" pitchFamily="18" charset="0"/>
              </a:rPr>
              <a:t>5.2 </a:t>
            </a:r>
            <a:r>
              <a:rPr lang="en-US" b="1">
                <a:cs typeface="Times New Roman" pitchFamily="18" charset="0"/>
              </a:rPr>
              <a:t>Numerical simulation of the studied system thermal condition was carried out </a:t>
            </a:r>
          </a:p>
          <a:p>
            <a:pPr indent="449263" algn="just"/>
            <a:r>
              <a:rPr lang="en-US" b="1">
                <a:cs typeface="Times New Roman" pitchFamily="18" charset="0"/>
              </a:rPr>
              <a:t>for two values of the heat generation density (initial) in corium: 0,66 and 0,29 MW/m3.</a:t>
            </a:r>
          </a:p>
          <a:p>
            <a:pPr indent="449263" algn="just"/>
            <a:endParaRPr lang="en-US" b="1">
              <a:cs typeface="Times New Roman" pitchFamily="18" charset="0"/>
            </a:endParaRPr>
          </a:p>
          <a:p>
            <a:pPr indent="449263" algn="just"/>
            <a:r>
              <a:rPr lang="en-US" b="1">
                <a:cs typeface="Times New Roman" pitchFamily="18" charset="0"/>
              </a:rPr>
              <a:t>Two calculation cases of a studied system were considered for each of these values:</a:t>
            </a:r>
          </a:p>
          <a:p>
            <a:pPr indent="449263" algn="just"/>
            <a:r>
              <a:rPr lang="en-US" b="1">
                <a:solidFill>
                  <a:srgbClr val="FF0000"/>
                </a:solidFill>
                <a:cs typeface="Times New Roman" pitchFamily="18" charset="0"/>
              </a:rPr>
              <a:t>Calculation case “A”: </a:t>
            </a:r>
          </a:p>
          <a:p>
            <a:pPr indent="449263" algn="just"/>
            <a:r>
              <a:rPr lang="en-US" b="1">
                <a:cs typeface="Times New Roman" pitchFamily="18" charset="0"/>
              </a:rPr>
              <a:t>- a system “the melt – reactor vessel wall” is studied;</a:t>
            </a:r>
          </a:p>
          <a:p>
            <a:pPr indent="449263" algn="just"/>
            <a:r>
              <a:rPr lang="en-US" b="1">
                <a:cs typeface="Times New Roman" pitchFamily="18" charset="0"/>
              </a:rPr>
              <a:t> </a:t>
            </a:r>
            <a:r>
              <a:rPr lang="en-US" b="1">
                <a:solidFill>
                  <a:srgbClr val="FF0000"/>
                </a:solidFill>
                <a:cs typeface="Times New Roman" pitchFamily="18" charset="0"/>
              </a:rPr>
              <a:t>Calculation case “B” (</a:t>
            </a:r>
            <a:r>
              <a:rPr lang="en-US" b="1" i="1">
                <a:solidFill>
                  <a:srgbClr val="FF0000"/>
                </a:solidFill>
                <a:cs typeface="Times New Roman" pitchFamily="18" charset="0"/>
              </a:rPr>
              <a:t>conservative approach</a:t>
            </a:r>
            <a:r>
              <a:rPr lang="en-US" b="1">
                <a:solidFill>
                  <a:srgbClr val="FF0000"/>
                </a:solidFill>
                <a:cs typeface="Times New Roman" pitchFamily="18" charset="0"/>
              </a:rPr>
              <a:t> ): </a:t>
            </a:r>
          </a:p>
          <a:p>
            <a:pPr indent="449263" algn="just">
              <a:buFontTx/>
              <a:buChar char="-"/>
            </a:pPr>
            <a:r>
              <a:rPr lang="en-US" b="1">
                <a:cs typeface="Times New Roman" pitchFamily="18" charset="0"/>
              </a:rPr>
              <a:t>thermal condition of the melting pool is studied with specifying of corresponding boundary </a:t>
            </a:r>
          </a:p>
          <a:p>
            <a:pPr indent="449263" algn="just"/>
            <a:r>
              <a:rPr lang="en-US" b="1">
                <a:cs typeface="Times New Roman" pitchFamily="18" charset="0"/>
              </a:rPr>
              <a:t>conditions at the border of the melt interaction with the vessel wall surface.</a:t>
            </a:r>
          </a:p>
          <a:p>
            <a:pPr indent="449263" algn="just"/>
            <a:r>
              <a:rPr lang="en-US" b="1">
                <a:cs typeface="Times New Roman" pitchFamily="18" charset="0"/>
              </a:rPr>
              <a:t> </a:t>
            </a:r>
          </a:p>
          <a:p>
            <a:pPr indent="449263" algn="just"/>
            <a:r>
              <a:rPr lang="en-US" b="1">
                <a:cs typeface="Times New Roman" pitchFamily="18" charset="0"/>
              </a:rPr>
              <a:t>Some results of the carried out calculations are presented in fig. 1.10-1.13. </a:t>
            </a:r>
          </a:p>
        </p:txBody>
      </p:sp>
      <p:pic>
        <p:nvPicPr>
          <p:cNvPr id="9319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895600"/>
            <a:ext cx="4348163" cy="318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895600"/>
            <a:ext cx="4348163" cy="318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895600"/>
            <a:ext cx="4348163" cy="318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97" name="Rectangle 13"/>
          <p:cNvSpPr>
            <a:spLocks noChangeArrowheads="1"/>
          </p:cNvSpPr>
          <p:nvPr/>
        </p:nvSpPr>
        <p:spPr bwMode="auto">
          <a:xfrm>
            <a:off x="533400" y="6096000"/>
            <a:ext cx="7620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cs typeface="Times New Roman" pitchFamily="18" charset="0"/>
              </a:rPr>
              <a:t>Fig. 1.10 - Liquid mass fraction distribution. Air cooling of the vessel. Initial </a:t>
            </a:r>
            <a:r>
              <a:rPr lang="en-US" b="1" i="1">
                <a:cs typeface="Times New Roman" pitchFamily="18" charset="0"/>
              </a:rPr>
              <a:t>q</a:t>
            </a:r>
            <a:r>
              <a:rPr lang="en-US" b="1" i="1" baseline="-30000">
                <a:cs typeface="Times New Roman" pitchFamily="18" charset="0"/>
              </a:rPr>
              <a:t>v</a:t>
            </a:r>
            <a:r>
              <a:rPr lang="en-US" b="1">
                <a:cs typeface="Times New Roman" pitchFamily="18" charset="0"/>
              </a:rPr>
              <a:t>=0.66 MWt/m</a:t>
            </a:r>
            <a:r>
              <a:rPr lang="en-US" b="1" baseline="30000">
                <a:cs typeface="Times New Roman" pitchFamily="18" charset="0"/>
              </a:rPr>
              <a:t>3</a:t>
            </a:r>
            <a:r>
              <a:rPr lang="en-US" b="1"/>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09600" y="152400"/>
            <a:ext cx="7772400" cy="685800"/>
          </a:xfrm>
        </p:spPr>
        <p:txBody>
          <a:bodyPr/>
          <a:lstStyle/>
          <a:p>
            <a:r>
              <a:rPr kumimoji="0" lang="en-US" sz="1800">
                <a:solidFill>
                  <a:schemeClr val="hlink"/>
                </a:solidFill>
                <a:effectLst/>
                <a:latin typeface="Arial" charset="0"/>
                <a:cs typeface="Times New Roman" pitchFamily="18" charset="0"/>
              </a:rPr>
              <a:t>Estimation of possibility of the melt keeping in the RP vessel using the computer code SOKRAT and code NARAL</a:t>
            </a:r>
            <a:r>
              <a:rPr kumimoji="0" lang="ru-RU" sz="1600">
                <a:solidFill>
                  <a:schemeClr val="hlink"/>
                </a:solidFill>
                <a:effectLst/>
                <a:latin typeface="Arial" charset="0"/>
              </a:rPr>
              <a:t> </a:t>
            </a:r>
            <a:r>
              <a:rPr kumimoji="0" lang="en-US" sz="1600">
                <a:solidFill>
                  <a:schemeClr val="accent1"/>
                </a:solidFill>
                <a:effectLst/>
                <a:latin typeface="Arial" charset="0"/>
              </a:rPr>
              <a:t>(15)</a:t>
            </a:r>
            <a:endParaRPr kumimoji="0" lang="ru-RU" sz="1600">
              <a:solidFill>
                <a:schemeClr val="accent1"/>
              </a:solidFill>
              <a:effectLst/>
              <a:latin typeface="Arial" charset="0"/>
            </a:endParaRPr>
          </a:p>
        </p:txBody>
      </p:sp>
      <p:sp>
        <p:nvSpPr>
          <p:cNvPr id="94211" name="Rectangle 3"/>
          <p:cNvSpPr>
            <a:spLocks noGrp="1" noChangeArrowheads="1"/>
          </p:cNvSpPr>
          <p:nvPr>
            <p:ph type="body" idx="1"/>
          </p:nvPr>
        </p:nvSpPr>
        <p:spPr>
          <a:xfrm>
            <a:off x="228600" y="990600"/>
            <a:ext cx="8686800" cy="5334000"/>
          </a:xfrm>
        </p:spPr>
        <p:txBody>
          <a:bodyPr/>
          <a:lstStyle/>
          <a:p>
            <a:pPr>
              <a:buFont typeface="Wingdings" pitchFamily="2" charset="2"/>
              <a:buNone/>
            </a:pPr>
            <a:r>
              <a:rPr lang="en-US" sz="1600">
                <a:latin typeface="Times New Roman" pitchFamily="18" charset="0"/>
                <a:cs typeface="Times New Roman" pitchFamily="18" charset="0"/>
              </a:rPr>
              <a:t> </a:t>
            </a:r>
            <a:endParaRPr lang="ru-RU" sz="1200"/>
          </a:p>
        </p:txBody>
      </p:sp>
      <p:sp>
        <p:nvSpPr>
          <p:cNvPr id="94212" name="Text Box 4"/>
          <p:cNvSpPr txBox="1">
            <a:spLocks noChangeArrowheads="1"/>
          </p:cNvSpPr>
          <p:nvPr/>
        </p:nvSpPr>
        <p:spPr bwMode="auto">
          <a:xfrm>
            <a:off x="1066800" y="65532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pic>
        <p:nvPicPr>
          <p:cNvPr id="942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4957763" cy="354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2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276600"/>
            <a:ext cx="4987925" cy="337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24" name="Rectangle 16"/>
          <p:cNvSpPr>
            <a:spLocks noChangeArrowheads="1"/>
          </p:cNvSpPr>
          <p:nvPr/>
        </p:nvSpPr>
        <p:spPr bwMode="auto">
          <a:xfrm>
            <a:off x="4724400" y="1676400"/>
            <a:ext cx="44196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1">
                <a:cs typeface="Times New Roman" pitchFamily="18" charset="0"/>
              </a:rPr>
              <a:t>Fig. 1.11 – Temperate (K) and liquid mass fraction </a:t>
            </a:r>
          </a:p>
          <a:p>
            <a:r>
              <a:rPr lang="en-US" sz="1400" b="1">
                <a:cs typeface="Times New Roman" pitchFamily="18" charset="0"/>
              </a:rPr>
              <a:t>distribution (corium as eutectic material, melting </a:t>
            </a:r>
          </a:p>
          <a:p>
            <a:r>
              <a:rPr lang="en-US" sz="1400" b="1">
                <a:cs typeface="Times New Roman" pitchFamily="18" charset="0"/>
              </a:rPr>
              <a:t>at </a:t>
            </a:r>
            <a:r>
              <a:rPr lang="en-US" sz="1400" b="1" i="1">
                <a:cs typeface="Times New Roman" pitchFamily="18" charset="0"/>
              </a:rPr>
              <a:t>T</a:t>
            </a:r>
            <a:r>
              <a:rPr lang="en-US" sz="1400" b="1">
                <a:cs typeface="Times New Roman" pitchFamily="18" charset="0"/>
              </a:rPr>
              <a:t>=2673 K). Initial </a:t>
            </a:r>
            <a:r>
              <a:rPr lang="en-US" sz="1400" b="1" i="1">
                <a:cs typeface="Times New Roman" pitchFamily="18" charset="0"/>
              </a:rPr>
              <a:t>q</a:t>
            </a:r>
            <a:r>
              <a:rPr lang="en-US" sz="1400" b="1" i="1" baseline="-30000">
                <a:cs typeface="Times New Roman" pitchFamily="18" charset="0"/>
              </a:rPr>
              <a:t>v</a:t>
            </a:r>
            <a:r>
              <a:rPr lang="en-US" sz="1400" b="1">
                <a:cs typeface="Times New Roman" pitchFamily="18" charset="0"/>
              </a:rPr>
              <a:t>=0.66 MWt/m</a:t>
            </a:r>
            <a:r>
              <a:rPr lang="en-US" sz="1400" b="1" baseline="30000">
                <a:cs typeface="Times New Roman" pitchFamily="18" charset="0"/>
              </a:rPr>
              <a:t>3</a:t>
            </a:r>
            <a:r>
              <a:rPr lang="en-US" sz="1000">
                <a:latin typeface="Times New Roman" pitchFamily="18" charset="0"/>
              </a:rPr>
              <a:t> </a:t>
            </a:r>
            <a:endParaRPr lang="en-US" sz="2400">
              <a:latin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609600"/>
            <a:ext cx="7772400" cy="457200"/>
          </a:xfrm>
        </p:spPr>
        <p:txBody>
          <a:bodyPr/>
          <a:lstStyle/>
          <a:p>
            <a:r>
              <a:rPr kumimoji="0" lang="ru-RU" sz="2400">
                <a:solidFill>
                  <a:schemeClr val="hlink"/>
                </a:solidFill>
                <a:effectLst/>
              </a:rPr>
              <a:t>Collaborators:</a:t>
            </a:r>
          </a:p>
        </p:txBody>
      </p:sp>
      <p:sp>
        <p:nvSpPr>
          <p:cNvPr id="22531" name="Rectangle 3"/>
          <p:cNvSpPr>
            <a:spLocks noGrp="1" noChangeArrowheads="1"/>
          </p:cNvSpPr>
          <p:nvPr>
            <p:ph type="body" idx="1"/>
          </p:nvPr>
        </p:nvSpPr>
        <p:spPr>
          <a:xfrm>
            <a:off x="609600" y="1295400"/>
            <a:ext cx="8153400" cy="4343400"/>
          </a:xfrm>
        </p:spPr>
        <p:txBody>
          <a:bodyPr/>
          <a:lstStyle/>
          <a:p>
            <a:pPr>
              <a:lnSpc>
                <a:spcPct val="90000"/>
              </a:lnSpc>
            </a:pPr>
            <a:r>
              <a:rPr kumimoji="0" lang="de-DE" sz="1800" b="0"/>
              <a:t>Forschungszentrum Karlsruhe GmbH (Germany)</a:t>
            </a:r>
          </a:p>
          <a:p>
            <a:pPr>
              <a:lnSpc>
                <a:spcPct val="90000"/>
              </a:lnSpc>
            </a:pPr>
            <a:r>
              <a:rPr kumimoji="0" lang="de-DE" sz="1800" b="0"/>
              <a:t>Material and Components Safety Department, Institut fur Sicherheitsforschung, Forschungszentrum Rossendorf (Germany)</a:t>
            </a:r>
          </a:p>
          <a:p>
            <a:pPr>
              <a:lnSpc>
                <a:spcPct val="90000"/>
              </a:lnSpc>
            </a:pPr>
            <a:r>
              <a:rPr kumimoji="0" lang="ru-RU" sz="1800" b="0"/>
              <a:t>CEA Saclay, DEN/DANS/DM2S/SEMT, Laboratoire de Mecanique Systeme et Simulation (France)</a:t>
            </a:r>
          </a:p>
          <a:p>
            <a:pPr>
              <a:lnSpc>
                <a:spcPct val="90000"/>
              </a:lnSpc>
            </a:pPr>
            <a:r>
              <a:rPr kumimoji="0" lang="ru-RU" sz="1800" b="0"/>
              <a:t>EC JRC, Institute for Transuranium Elements (Karlsruhe), Hot Cell Technology (</a:t>
            </a:r>
            <a:r>
              <a:rPr kumimoji="0" lang="de-DE" sz="1800" b="0"/>
              <a:t>Germany</a:t>
            </a:r>
            <a:r>
              <a:rPr kumimoji="0" lang="ru-RU" sz="1800" b="0"/>
              <a:t>)</a:t>
            </a:r>
          </a:p>
          <a:p>
            <a:pPr>
              <a:lnSpc>
                <a:spcPct val="90000"/>
              </a:lnSpc>
            </a:pPr>
            <a:r>
              <a:rPr kumimoji="0" lang="ru-RU" sz="1800" b="0"/>
              <a:t>Division of Nuclear Power Safety, Department of Physics, Royal Institute of Technology (Sweden)</a:t>
            </a:r>
          </a:p>
          <a:p>
            <a:pPr>
              <a:lnSpc>
                <a:spcPct val="90000"/>
              </a:lnSpc>
            </a:pPr>
            <a:r>
              <a:rPr kumimoji="0" lang="ru-RU" sz="1800" b="0"/>
              <a:t>Department of Engineering Physics, College of Engineering, University of Wisconsin (USA)</a:t>
            </a:r>
          </a:p>
          <a:p>
            <a:pPr>
              <a:lnSpc>
                <a:spcPct val="90000"/>
              </a:lnSpc>
            </a:pPr>
            <a:r>
              <a:rPr kumimoji="0" lang="ru-RU" sz="1800" b="0"/>
              <a:t>Institute of Nuclear Technology, Institute of Nuclear Safety System, Incorporated (Japan)</a:t>
            </a:r>
          </a:p>
          <a:p>
            <a:pPr>
              <a:lnSpc>
                <a:spcPct val="90000"/>
              </a:lnSpc>
            </a:pPr>
            <a:r>
              <a:rPr kumimoji="0" lang="ru-RU" sz="1800" b="0"/>
              <a:t>Mechanical &amp; Nuclear Engineering, The Pennsylvania State University (USA)</a:t>
            </a:r>
            <a:r>
              <a:rPr kumimoji="0" lang="en-US" sz="1800" b="0"/>
              <a:t> </a:t>
            </a:r>
            <a:endParaRPr kumimoji="0" lang="ru-RU" sz="1800" b="0"/>
          </a:p>
        </p:txBody>
      </p:sp>
      <p:sp>
        <p:nvSpPr>
          <p:cNvPr id="22532" name="Text Box 4"/>
          <p:cNvSpPr txBox="1">
            <a:spLocks noChangeArrowheads="1"/>
          </p:cNvSpPr>
          <p:nvPr/>
        </p:nvSpPr>
        <p:spPr bwMode="auto">
          <a:xfrm>
            <a:off x="685800" y="61722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endParaRPr lang="ru-RU" sz="2400">
              <a:latin typeface="Times New Roman" pitchFamily="18" charset="0"/>
            </a:endParaRPr>
          </a:p>
        </p:txBody>
      </p:sp>
      <p:sp>
        <p:nvSpPr>
          <p:cNvPr id="22533" name="Text Box 5"/>
          <p:cNvSpPr txBox="1">
            <a:spLocks noChangeArrowheads="1"/>
          </p:cNvSpPr>
          <p:nvPr/>
        </p:nvSpPr>
        <p:spPr bwMode="auto">
          <a:xfrm>
            <a:off x="685800" y="63246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09600" y="152400"/>
            <a:ext cx="7772400" cy="685800"/>
          </a:xfrm>
        </p:spPr>
        <p:txBody>
          <a:bodyPr/>
          <a:lstStyle/>
          <a:p>
            <a:r>
              <a:rPr kumimoji="0" lang="en-US" sz="1800">
                <a:solidFill>
                  <a:schemeClr val="hlink"/>
                </a:solidFill>
                <a:effectLst/>
                <a:latin typeface="Arial" charset="0"/>
                <a:cs typeface="Times New Roman" pitchFamily="18" charset="0"/>
              </a:rPr>
              <a:t>Estimation of possibility of the melt keeping in the RP vessel using the computer code SOKRAT and code NARAL</a:t>
            </a:r>
            <a:r>
              <a:rPr kumimoji="0" lang="ru-RU" sz="1600">
                <a:solidFill>
                  <a:schemeClr val="hlink"/>
                </a:solidFill>
                <a:effectLst/>
                <a:latin typeface="Arial" charset="0"/>
              </a:rPr>
              <a:t> </a:t>
            </a:r>
            <a:r>
              <a:rPr kumimoji="0" lang="en-US" sz="1600">
                <a:solidFill>
                  <a:schemeClr val="accent1"/>
                </a:solidFill>
                <a:effectLst/>
                <a:latin typeface="Arial" charset="0"/>
              </a:rPr>
              <a:t>(16)</a:t>
            </a:r>
            <a:endParaRPr kumimoji="0" lang="ru-RU" sz="1600">
              <a:solidFill>
                <a:schemeClr val="accent1"/>
              </a:solidFill>
              <a:effectLst/>
              <a:latin typeface="Arial" charset="0"/>
            </a:endParaRPr>
          </a:p>
        </p:txBody>
      </p:sp>
      <p:sp>
        <p:nvSpPr>
          <p:cNvPr id="95235" name="Rectangle 3"/>
          <p:cNvSpPr>
            <a:spLocks noGrp="1" noChangeArrowheads="1"/>
          </p:cNvSpPr>
          <p:nvPr>
            <p:ph type="body" idx="1"/>
          </p:nvPr>
        </p:nvSpPr>
        <p:spPr>
          <a:xfrm>
            <a:off x="228600" y="990600"/>
            <a:ext cx="8686800" cy="5334000"/>
          </a:xfrm>
        </p:spPr>
        <p:txBody>
          <a:bodyPr/>
          <a:lstStyle/>
          <a:p>
            <a:pPr>
              <a:buFont typeface="Wingdings" pitchFamily="2" charset="2"/>
              <a:buNone/>
            </a:pPr>
            <a:r>
              <a:rPr lang="en-US" sz="1600">
                <a:latin typeface="Times New Roman" pitchFamily="18" charset="0"/>
                <a:cs typeface="Times New Roman" pitchFamily="18" charset="0"/>
              </a:rPr>
              <a:t> </a:t>
            </a:r>
            <a:endParaRPr lang="ru-RU" sz="1200"/>
          </a:p>
        </p:txBody>
      </p:sp>
      <p:sp>
        <p:nvSpPr>
          <p:cNvPr id="95236" name="Text Box 4"/>
          <p:cNvSpPr txBox="1">
            <a:spLocks noChangeArrowheads="1"/>
          </p:cNvSpPr>
          <p:nvPr/>
        </p:nvSpPr>
        <p:spPr bwMode="auto">
          <a:xfrm>
            <a:off x="1143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pic>
        <p:nvPicPr>
          <p:cNvPr id="952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0"/>
            <a:ext cx="34194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8" name="Rectangle 6"/>
          <p:cNvSpPr>
            <a:spLocks noChangeArrowheads="1"/>
          </p:cNvSpPr>
          <p:nvPr/>
        </p:nvSpPr>
        <p:spPr bwMode="auto">
          <a:xfrm>
            <a:off x="152400" y="4114800"/>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cs typeface="Times New Roman" pitchFamily="18" charset="0"/>
              </a:rPr>
              <a:t>Fig. 1.12</a:t>
            </a:r>
            <a:r>
              <a:rPr lang="en-US">
                <a:cs typeface="Times New Roman" pitchFamily="18" charset="0"/>
              </a:rPr>
              <a:t> – Heat flux density on the evolvent length  </a:t>
            </a:r>
          </a:p>
          <a:p>
            <a:r>
              <a:rPr lang="en-US">
                <a:cs typeface="Times New Roman" pitchFamily="18" charset="0"/>
              </a:rPr>
              <a:t>of the RPV wall. Initial </a:t>
            </a:r>
            <a:r>
              <a:rPr lang="en-US" i="1">
                <a:cs typeface="Times New Roman" pitchFamily="18" charset="0"/>
              </a:rPr>
              <a:t>q</a:t>
            </a:r>
            <a:r>
              <a:rPr lang="en-US" i="1" baseline="-30000">
                <a:cs typeface="Times New Roman" pitchFamily="18" charset="0"/>
              </a:rPr>
              <a:t>v</a:t>
            </a:r>
            <a:r>
              <a:rPr lang="en-US">
                <a:cs typeface="Times New Roman" pitchFamily="18" charset="0"/>
              </a:rPr>
              <a:t>=0.66 MWt/m</a:t>
            </a:r>
            <a:r>
              <a:rPr lang="en-US" baseline="30000">
                <a:cs typeface="Times New Roman" pitchFamily="18" charset="0"/>
              </a:rPr>
              <a:t>3</a:t>
            </a:r>
            <a:r>
              <a:rPr lang="en-US">
                <a:cs typeface="Times New Roman" pitchFamily="18" charset="0"/>
              </a:rPr>
              <a:t> </a:t>
            </a:r>
            <a:endParaRPr lang="en-US" sz="2400"/>
          </a:p>
        </p:txBody>
      </p:sp>
      <p:sp>
        <p:nvSpPr>
          <p:cNvPr id="95240" name="Rectangle 8"/>
          <p:cNvSpPr>
            <a:spLocks noChangeArrowheads="1"/>
          </p:cNvSpPr>
          <p:nvPr/>
        </p:nvSpPr>
        <p:spPr bwMode="auto">
          <a:xfrm>
            <a:off x="2533650" y="13858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graphicFrame>
        <p:nvGraphicFramePr>
          <p:cNvPr id="95239" name="Object 7"/>
          <p:cNvGraphicFramePr>
            <a:graphicFrameLocks noChangeAspect="1"/>
          </p:cNvGraphicFramePr>
          <p:nvPr/>
        </p:nvGraphicFramePr>
        <p:xfrm>
          <a:off x="4267200" y="762000"/>
          <a:ext cx="3344863" cy="3352800"/>
        </p:xfrm>
        <a:graphic>
          <a:graphicData uri="http://schemas.openxmlformats.org/presentationml/2006/ole">
            <mc:AlternateContent xmlns:mc="http://schemas.openxmlformats.org/markup-compatibility/2006">
              <mc:Choice xmlns:v="urn:schemas-microsoft-com:vml" Requires="v">
                <p:oleObj spid="_x0000_s95243" r:id="rId4" imgW="6779362" imgH="6792163" progId="Grapher.Document">
                  <p:embed/>
                </p:oleObj>
              </mc:Choice>
              <mc:Fallback>
                <p:oleObj r:id="rId4" imgW="6779362" imgH="6792163" progId="Grapher.Document">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762000"/>
                        <a:ext cx="3344863" cy="335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5241" name="Rectangle 9"/>
          <p:cNvSpPr>
            <a:spLocks noChangeArrowheads="1"/>
          </p:cNvSpPr>
          <p:nvPr/>
        </p:nvSpPr>
        <p:spPr bwMode="auto">
          <a:xfrm>
            <a:off x="4876800" y="40386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cs typeface="Times New Roman" pitchFamily="18" charset="0"/>
              </a:rPr>
              <a:t>Fig. 1.13 – </a:t>
            </a:r>
            <a:r>
              <a:rPr lang="en-US">
                <a:cs typeface="Times New Roman" pitchFamily="18" charset="0"/>
              </a:rPr>
              <a:t>Heat flux density on the evolvent length  of the RPV wall. Initial </a:t>
            </a:r>
            <a:r>
              <a:rPr lang="en-US" i="1">
                <a:cs typeface="Times New Roman" pitchFamily="18" charset="0"/>
              </a:rPr>
              <a:t>q</a:t>
            </a:r>
            <a:r>
              <a:rPr lang="en-US" i="1" baseline="-30000">
                <a:cs typeface="Times New Roman" pitchFamily="18" charset="0"/>
              </a:rPr>
              <a:t>v</a:t>
            </a:r>
            <a:r>
              <a:rPr lang="en-US">
                <a:cs typeface="Times New Roman" pitchFamily="18" charset="0"/>
              </a:rPr>
              <a:t>=0.29 MWt/m</a:t>
            </a:r>
            <a:r>
              <a:rPr lang="en-US" baseline="30000">
                <a:cs typeface="Times New Roman" pitchFamily="18" charset="0"/>
              </a:rPr>
              <a:t>3</a:t>
            </a:r>
            <a:r>
              <a:rPr lang="en-US">
                <a:cs typeface="Times New Roman" pitchFamily="18" charset="0"/>
              </a:rPr>
              <a:t> </a:t>
            </a:r>
            <a:endParaRPr lang="en-US" sz="2400"/>
          </a:p>
        </p:txBody>
      </p:sp>
      <p:sp>
        <p:nvSpPr>
          <p:cNvPr id="95242" name="Rectangle 10"/>
          <p:cNvSpPr>
            <a:spLocks noChangeArrowheads="1"/>
          </p:cNvSpPr>
          <p:nvPr/>
        </p:nvSpPr>
        <p:spPr bwMode="auto">
          <a:xfrm>
            <a:off x="0" y="4343400"/>
            <a:ext cx="9144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49263" algn="just"/>
            <a:endParaRPr lang="en-US" b="1">
              <a:cs typeface="Times New Roman" pitchFamily="18" charset="0"/>
            </a:endParaRPr>
          </a:p>
          <a:p>
            <a:pPr indent="449263" algn="just"/>
            <a:endParaRPr lang="en-US" b="1">
              <a:solidFill>
                <a:schemeClr val="hlink"/>
              </a:solidFill>
              <a:cs typeface="Times New Roman" pitchFamily="18" charset="0"/>
            </a:endParaRPr>
          </a:p>
          <a:p>
            <a:pPr indent="449263" algn="just"/>
            <a:r>
              <a:rPr lang="en-US" b="1">
                <a:solidFill>
                  <a:schemeClr val="hlink"/>
                </a:solidFill>
                <a:cs typeface="Times New Roman" pitchFamily="18" charset="0"/>
              </a:rPr>
              <a:t>It is necessary to note some features of investigated processes course:</a:t>
            </a:r>
          </a:p>
          <a:p>
            <a:pPr indent="449263" algn="just"/>
            <a:r>
              <a:rPr lang="en-US" b="1">
                <a:cs typeface="Times New Roman" pitchFamily="18" charset="0"/>
              </a:rPr>
              <a:t>1) Melting of the vessel wall under a formed crust of corium is observed. The most intensive melting of the vessel is observed in the top part of the vessel bottom. In a ground part of the bottom also there is a vessel melting area;</a:t>
            </a:r>
          </a:p>
          <a:p>
            <a:pPr indent="449263" algn="just"/>
            <a:r>
              <a:rPr lang="en-US" b="1">
                <a:cs typeface="Times New Roman" pitchFamily="18" charset="0"/>
              </a:rPr>
              <a:t>2) In the course of time these melting areas reduce owing to reduction of energy release level in the melt pool;</a:t>
            </a:r>
          </a:p>
          <a:p>
            <a:pPr indent="449263" algn="just"/>
            <a:r>
              <a:rPr lang="en-US" b="1">
                <a:cs typeface="Times New Roman" pitchFamily="18" charset="0"/>
              </a:rPr>
              <a:t>3) Maximum value of the heat flux density  from the melt pool on the reactor vessel does not exceed 0.7 and 0.26 	MW/m2 in case of volume energy release equal to 0.66 0.29 MW/m</a:t>
            </a:r>
            <a:r>
              <a:rPr lang="en-US" b="1" baseline="30000">
                <a:cs typeface="Times New Roman" pitchFamily="18" charset="0"/>
              </a:rPr>
              <a:t>3</a:t>
            </a:r>
            <a:r>
              <a:rPr lang="en-US" b="1">
                <a:cs typeface="Times New Roman" pitchFamily="18" charset="0"/>
              </a:rPr>
              <a:t>, respectively (fig. 1.12-1.13);</a:t>
            </a:r>
          </a:p>
          <a:p>
            <a:pPr indent="449263"/>
            <a:r>
              <a:rPr lang="en-US" b="1">
                <a:cs typeface="Times New Roman" pitchFamily="18" charset="0"/>
              </a:rPr>
              <a:t>4) Use of the conservative approach (determination of heat flux density on the vessel wall from the melt pool </a:t>
            </a:r>
          </a:p>
          <a:p>
            <a:pPr indent="449263"/>
            <a:r>
              <a:rPr lang="en-US" b="1">
                <a:cs typeface="Times New Roman" pitchFamily="18" charset="0"/>
              </a:rPr>
              <a:t>without consideration of the adjoint thermal problem “the melt pool – vessel wall interaction“.</a:t>
            </a:r>
            <a:endParaRPr lang="en-US" sz="2400"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457200" y="1219200"/>
            <a:ext cx="6858000" cy="457200"/>
          </a:xfrm>
        </p:spPr>
        <p:txBody>
          <a:bodyPr/>
          <a:lstStyle/>
          <a:p>
            <a:pPr marL="0" indent="0"/>
            <a:r>
              <a:rPr kumimoji="0" lang="en-US" sz="1200">
                <a:cs typeface="Times New Roman" pitchFamily="18" charset="0"/>
              </a:rPr>
              <a:t>Assembling of IVRSA experimental test facility and auxiliary systems (electric, water, gas) is completed now. </a:t>
            </a:r>
            <a:endParaRPr kumimoji="0" lang="ru-RU" sz="1200">
              <a:cs typeface="Times New Roman" pitchFamily="18" charset="0"/>
            </a:endParaRPr>
          </a:p>
          <a:p>
            <a:pPr marL="0" indent="0"/>
            <a:endParaRPr kumimoji="0" lang="ru-RU" sz="1200"/>
          </a:p>
        </p:txBody>
      </p:sp>
      <p:sp>
        <p:nvSpPr>
          <p:cNvPr id="30726" name="Text Box 6"/>
          <p:cNvSpPr txBox="1">
            <a:spLocks noChangeArrowheads="1"/>
          </p:cNvSpPr>
          <p:nvPr/>
        </p:nvSpPr>
        <p:spPr bwMode="auto">
          <a:xfrm>
            <a:off x="381000" y="304800"/>
            <a:ext cx="8445500"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accent2"/>
              </a:buClr>
              <a:buSzPct val="80000"/>
              <a:buFont typeface="Wingdings" pitchFamily="2" charset="2"/>
              <a:buChar char="l"/>
            </a:pPr>
            <a:r>
              <a:rPr kumimoji="0" lang="en-US" sz="1800" b="1">
                <a:solidFill>
                  <a:schemeClr val="hlink"/>
                </a:solidFill>
              </a:rPr>
              <a:t>2. </a:t>
            </a:r>
            <a:r>
              <a:rPr kumimoji="0" lang="ru-RU" sz="1800" b="1">
                <a:solidFill>
                  <a:schemeClr val="hlink"/>
                </a:solidFill>
              </a:rPr>
              <a:t>Task “B”: development and manufacturing of the experimental test facility </a:t>
            </a:r>
            <a:endParaRPr kumimoji="0" lang="en-US" sz="1800" b="1">
              <a:solidFill>
                <a:schemeClr val="hlink"/>
              </a:solidFill>
            </a:endParaRPr>
          </a:p>
          <a:p>
            <a:pPr>
              <a:spcBef>
                <a:spcPct val="20000"/>
              </a:spcBef>
              <a:buClr>
                <a:schemeClr val="accent2"/>
              </a:buClr>
              <a:buSzPct val="80000"/>
              <a:buFont typeface="Wingdings" pitchFamily="2" charset="2"/>
              <a:buNone/>
            </a:pPr>
            <a:r>
              <a:rPr kumimoji="0" lang="ru-RU" sz="1800" b="1">
                <a:solidFill>
                  <a:schemeClr val="hlink"/>
                </a:solidFill>
              </a:rPr>
              <a:t>and supporting systems for the VVER scale vessel models testing</a:t>
            </a:r>
            <a:r>
              <a:rPr kumimoji="0" lang="en-US" sz="1800" b="1">
                <a:solidFill>
                  <a:schemeClr val="hlink"/>
                </a:solidFill>
              </a:rPr>
              <a:t> (1)</a:t>
            </a:r>
            <a:endParaRPr kumimoji="0" lang="ru-RU" sz="1800" b="1">
              <a:solidFill>
                <a:schemeClr val="hlink"/>
              </a:solidFill>
            </a:endParaRPr>
          </a:p>
          <a:p>
            <a:endParaRPr lang="ru-RU" sz="1800" b="1">
              <a:solidFill>
                <a:schemeClr val="hlink"/>
              </a:solidFill>
            </a:endParaRPr>
          </a:p>
        </p:txBody>
      </p:sp>
      <p:sp>
        <p:nvSpPr>
          <p:cNvPr id="30728" name="Text Box 8"/>
          <p:cNvSpPr txBox="1">
            <a:spLocks noChangeArrowheads="1"/>
          </p:cNvSpPr>
          <p:nvPr/>
        </p:nvSpPr>
        <p:spPr bwMode="auto">
          <a:xfrm>
            <a:off x="1143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30730" name="Rectangle 10"/>
          <p:cNvSpPr>
            <a:spLocks noChangeArrowheads="1"/>
          </p:cNvSpPr>
          <p:nvPr/>
        </p:nvSpPr>
        <p:spPr bwMode="auto">
          <a:xfrm>
            <a:off x="1719263" y="1528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30729" name="Picture 9" descr="Изображение 0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5705475" cy="3800475"/>
          </a:xfrm>
          <a:prstGeom prst="rect">
            <a:avLst/>
          </a:prstGeom>
          <a:noFill/>
          <a:extLst>
            <a:ext uri="{909E8E84-426E-40DD-AFC4-6F175D3DCCD1}">
              <a14:hiddenFill xmlns:a14="http://schemas.microsoft.com/office/drawing/2010/main">
                <a:solidFill>
                  <a:srgbClr val="FFFFFF"/>
                </a:solidFill>
              </a14:hiddenFill>
            </a:ext>
          </a:extLst>
        </p:spPr>
      </p:pic>
      <p:sp>
        <p:nvSpPr>
          <p:cNvPr id="30731" name="Rectangle 11"/>
          <p:cNvSpPr>
            <a:spLocks noChangeArrowheads="1"/>
          </p:cNvSpPr>
          <p:nvPr/>
        </p:nvSpPr>
        <p:spPr bwMode="auto">
          <a:xfrm>
            <a:off x="228600" y="5486400"/>
            <a:ext cx="5943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cs typeface="Times New Roman" pitchFamily="18" charset="0"/>
              </a:rPr>
              <a:t>Fig.2.1 – Protective and auxiliary housings of IVRSA experimental test facility</a:t>
            </a:r>
            <a:r>
              <a:rPr lang="en-US" sz="1000">
                <a:latin typeface="Times New Roman" pitchFamily="18" charset="0"/>
              </a:rPr>
              <a:t> </a:t>
            </a:r>
            <a:endParaRPr lang="en-US" sz="2400">
              <a:latin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ext Box 3"/>
          <p:cNvSpPr txBox="1">
            <a:spLocks noChangeArrowheads="1"/>
          </p:cNvSpPr>
          <p:nvPr/>
        </p:nvSpPr>
        <p:spPr bwMode="auto">
          <a:xfrm>
            <a:off x="381000" y="304800"/>
            <a:ext cx="84455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accent2"/>
              </a:buClr>
              <a:buSzPct val="80000"/>
              <a:buFont typeface="Wingdings" pitchFamily="2" charset="2"/>
              <a:buChar char="l"/>
            </a:pPr>
            <a:r>
              <a:rPr kumimoji="0" lang="ru-RU" sz="1800" b="1">
                <a:solidFill>
                  <a:schemeClr val="hlink"/>
                </a:solidFill>
              </a:rPr>
              <a:t>Task “B”: development and manufacturing of the experimental test facility </a:t>
            </a:r>
            <a:endParaRPr kumimoji="0" lang="en-US" sz="1800" b="1">
              <a:solidFill>
                <a:schemeClr val="hlink"/>
              </a:solidFill>
            </a:endParaRPr>
          </a:p>
          <a:p>
            <a:pPr>
              <a:spcBef>
                <a:spcPct val="20000"/>
              </a:spcBef>
              <a:buClr>
                <a:schemeClr val="accent2"/>
              </a:buClr>
              <a:buSzPct val="80000"/>
              <a:buFont typeface="Wingdings" pitchFamily="2" charset="2"/>
              <a:buNone/>
            </a:pPr>
            <a:r>
              <a:rPr kumimoji="0" lang="ru-RU" sz="1800" b="1">
                <a:solidFill>
                  <a:schemeClr val="hlink"/>
                </a:solidFill>
              </a:rPr>
              <a:t>and supporting systems for the VVER scale vessel models testing</a:t>
            </a:r>
            <a:r>
              <a:rPr kumimoji="0" lang="en-US" sz="1800" b="1">
                <a:solidFill>
                  <a:schemeClr val="hlink"/>
                </a:solidFill>
              </a:rPr>
              <a:t> (2)</a:t>
            </a:r>
            <a:endParaRPr kumimoji="0" lang="ru-RU" sz="1800" b="1">
              <a:solidFill>
                <a:schemeClr val="hlink"/>
              </a:solidFill>
            </a:endParaRPr>
          </a:p>
          <a:p>
            <a:endParaRPr lang="ru-RU" sz="1800" b="1">
              <a:solidFill>
                <a:schemeClr val="hlink"/>
              </a:solidFill>
            </a:endParaRPr>
          </a:p>
        </p:txBody>
      </p:sp>
      <p:sp>
        <p:nvSpPr>
          <p:cNvPr id="98308" name="Text Box 4"/>
          <p:cNvSpPr txBox="1">
            <a:spLocks noChangeArrowheads="1"/>
          </p:cNvSpPr>
          <p:nvPr/>
        </p:nvSpPr>
        <p:spPr bwMode="auto">
          <a:xfrm>
            <a:off x="1143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98309" name="Rectangle 5"/>
          <p:cNvSpPr>
            <a:spLocks noChangeArrowheads="1"/>
          </p:cNvSpPr>
          <p:nvPr/>
        </p:nvSpPr>
        <p:spPr bwMode="auto">
          <a:xfrm>
            <a:off x="1719263" y="1528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98311" name="Rectangle 7"/>
          <p:cNvSpPr>
            <a:spLocks noChangeArrowheads="1"/>
          </p:cNvSpPr>
          <p:nvPr/>
        </p:nvSpPr>
        <p:spPr bwMode="auto">
          <a:xfrm>
            <a:off x="304800" y="54864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cs typeface="Times New Roman" pitchFamily="18" charset="0"/>
              </a:rPr>
              <a:t>Fig.2.1 – The power transformers installed in the housing and </a:t>
            </a:r>
          </a:p>
          <a:p>
            <a:r>
              <a:rPr lang="en-US" b="1">
                <a:cs typeface="Times New Roman" pitchFamily="18" charset="0"/>
              </a:rPr>
              <a:t>arrangements for their control </a:t>
            </a:r>
          </a:p>
        </p:txBody>
      </p:sp>
      <p:sp>
        <p:nvSpPr>
          <p:cNvPr id="98312" name="Rectangle 8"/>
          <p:cNvSpPr>
            <a:spLocks noChangeArrowheads="1"/>
          </p:cNvSpPr>
          <p:nvPr/>
        </p:nvSpPr>
        <p:spPr bwMode="auto">
          <a:xfrm>
            <a:off x="228600" y="1066800"/>
            <a:ext cx="8915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cs typeface="Times New Roman" pitchFamily="18" charset="0"/>
              </a:rPr>
              <a:t>For heating of experimental vessel models it is planned to use 2 power transformers with the total capacity</a:t>
            </a:r>
          </a:p>
          <a:p>
            <a:r>
              <a:rPr lang="en-US" b="1">
                <a:cs typeface="Times New Roman" pitchFamily="18" charset="0"/>
              </a:rPr>
              <a:t> up to 200 kW which have already been assembled with corresponding control systems in auxiliary housing (fig. 2.2). Further, if necessary, it will be possible to assemble additional power transformers with the total capacity up to </a:t>
            </a:r>
          </a:p>
          <a:p>
            <a:r>
              <a:rPr lang="en-US" b="1">
                <a:cs typeface="Times New Roman" pitchFamily="18" charset="0"/>
              </a:rPr>
              <a:t>400 kW.</a:t>
            </a:r>
            <a:endParaRPr lang="en-US">
              <a:latin typeface="Times New Roman" pitchFamily="18" charset="0"/>
              <a:cs typeface="Times New Roman" pitchFamily="18" charset="0"/>
            </a:endParaRPr>
          </a:p>
        </p:txBody>
      </p:sp>
      <p:sp>
        <p:nvSpPr>
          <p:cNvPr id="98316" name="Rectangle 12"/>
          <p:cNvSpPr>
            <a:spLocks noChangeArrowheads="1"/>
          </p:cNvSpPr>
          <p:nvPr/>
        </p:nvSpPr>
        <p:spPr bwMode="auto">
          <a:xfrm>
            <a:off x="1862138" y="1624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98315" name="Picture 11" descr="Изображение 0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5419725" cy="3609975"/>
          </a:xfrm>
          <a:prstGeom prst="rect">
            <a:avLst/>
          </a:prstGeom>
          <a:noFill/>
          <a:extLst>
            <a:ext uri="{909E8E84-426E-40DD-AFC4-6F175D3DCCD1}">
              <a14:hiddenFill xmlns:a14="http://schemas.microsoft.com/office/drawing/2010/main">
                <a:solidFill>
                  <a:srgbClr val="FFFFFF"/>
                </a:solidFill>
              </a14:hiddenFill>
            </a:ext>
          </a:extLst>
        </p:spPr>
      </p:pic>
      <p:sp>
        <p:nvSpPr>
          <p:cNvPr id="98318" name="Rectangle 14"/>
          <p:cNvSpPr>
            <a:spLocks noChangeArrowheads="1"/>
          </p:cNvSpPr>
          <p:nvPr/>
        </p:nvSpPr>
        <p:spPr bwMode="auto">
          <a:xfrm>
            <a:off x="2771775" y="728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98317" name="Picture 13" descr="Изображение 0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676400"/>
            <a:ext cx="2946400" cy="4419600"/>
          </a:xfrm>
          <a:prstGeom prst="rect">
            <a:avLst/>
          </a:prstGeom>
          <a:noFill/>
          <a:extLst>
            <a:ext uri="{909E8E84-426E-40DD-AFC4-6F175D3DCCD1}">
              <a14:hiddenFill xmlns:a14="http://schemas.microsoft.com/office/drawing/2010/main">
                <a:solidFill>
                  <a:srgbClr val="FFFFFF"/>
                </a:solidFill>
              </a14:hiddenFill>
            </a:ext>
          </a:extLst>
        </p:spPr>
      </p:pic>
      <p:sp>
        <p:nvSpPr>
          <p:cNvPr id="98319" name="Rectangle 15"/>
          <p:cNvSpPr>
            <a:spLocks noChangeArrowheads="1"/>
          </p:cNvSpPr>
          <p:nvPr/>
        </p:nvSpPr>
        <p:spPr bwMode="auto">
          <a:xfrm>
            <a:off x="152400" y="6172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latin typeface="Times New Roman" pitchFamily="18" charset="0"/>
                <a:cs typeface="Times New Roman" pitchFamily="18" charset="0"/>
              </a:rPr>
              <a:t>It is planned, that connection of experimental test facility to MPEI electric substation will be completed by October, 10th, 2009.</a:t>
            </a:r>
            <a:r>
              <a:rPr lang="en-US" b="1">
                <a:latin typeface="Times New Roman" pitchFamily="18"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228600"/>
            <a:ext cx="7772400" cy="533400"/>
          </a:xfrm>
        </p:spPr>
        <p:txBody>
          <a:bodyPr/>
          <a:lstStyle/>
          <a:p>
            <a:r>
              <a:rPr kumimoji="0" lang="en-US" sz="1800">
                <a:solidFill>
                  <a:schemeClr val="hlink"/>
                </a:solidFill>
                <a:effectLst/>
                <a:latin typeface="Arial" charset="0"/>
                <a:cs typeface="Arial" charset="0"/>
              </a:rPr>
              <a:t>3. Experimental </a:t>
            </a:r>
            <a:r>
              <a:rPr kumimoji="0" lang="ru-RU" sz="1800">
                <a:solidFill>
                  <a:schemeClr val="hlink"/>
                </a:solidFill>
                <a:effectLst/>
                <a:latin typeface="Arial" charset="0"/>
              </a:rPr>
              <a:t>VVER-440  vessel scale model</a:t>
            </a:r>
            <a:r>
              <a:rPr kumimoji="0" lang="en-US" sz="1800">
                <a:solidFill>
                  <a:schemeClr val="hlink"/>
                </a:solidFill>
                <a:effectLst/>
                <a:latin typeface="Arial" charset="0"/>
              </a:rPr>
              <a:t> (1)</a:t>
            </a:r>
            <a:endParaRPr kumimoji="0" lang="ru-RU" sz="1800">
              <a:solidFill>
                <a:schemeClr val="hlink"/>
              </a:solidFill>
              <a:effectLst/>
              <a:latin typeface="Arial" charset="0"/>
            </a:endParaRPr>
          </a:p>
        </p:txBody>
      </p:sp>
      <p:graphicFrame>
        <p:nvGraphicFramePr>
          <p:cNvPr id="58371" name="Object 3"/>
          <p:cNvGraphicFramePr>
            <a:graphicFrameLocks noChangeAspect="1"/>
          </p:cNvGraphicFramePr>
          <p:nvPr>
            <p:ph type="clipArt" sz="half" idx="1"/>
          </p:nvPr>
        </p:nvGraphicFramePr>
        <p:xfrm>
          <a:off x="609600" y="838200"/>
          <a:ext cx="3810000" cy="3509963"/>
        </p:xfrm>
        <a:graphic>
          <a:graphicData uri="http://schemas.openxmlformats.org/presentationml/2006/ole">
            <mc:AlternateContent xmlns:mc="http://schemas.openxmlformats.org/markup-compatibility/2006">
              <mc:Choice xmlns:v="urn:schemas-microsoft-com:vml" Requires="v">
                <p:oleObj spid="_x0000_s58377" name="CorelDRAW" r:id="rId3" imgW="3604123" imgH="3320103" progId="CorelDRAW.Graphic.11">
                  <p:embed/>
                </p:oleObj>
              </mc:Choice>
              <mc:Fallback>
                <p:oleObj name="CorelDRAW" r:id="rId3" imgW="3604123" imgH="3320103" progId="CorelDRAW.Graphic.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838200"/>
                        <a:ext cx="3810000" cy="3509963"/>
                      </a:xfrm>
                      <a:prstGeom prst="rect">
                        <a:avLst/>
                      </a:prstGeom>
                    </p:spPr>
                  </p:pic>
                </p:oleObj>
              </mc:Fallback>
            </mc:AlternateContent>
          </a:graphicData>
        </a:graphic>
      </p:graphicFrame>
      <p:sp>
        <p:nvSpPr>
          <p:cNvPr id="58372" name="Rectangle 4"/>
          <p:cNvSpPr>
            <a:spLocks noGrp="1" noChangeArrowheads="1"/>
          </p:cNvSpPr>
          <p:nvPr>
            <p:ph type="body" sz="half" idx="2"/>
          </p:nvPr>
        </p:nvSpPr>
        <p:spPr>
          <a:xfrm>
            <a:off x="4495800" y="990600"/>
            <a:ext cx="4419600" cy="5257800"/>
          </a:xfrm>
        </p:spPr>
        <p:txBody>
          <a:bodyPr/>
          <a:lstStyle/>
          <a:p>
            <a:r>
              <a:rPr lang="en-US" sz="1600" b="0">
                <a:cs typeface="Times New Roman" pitchFamily="18" charset="0"/>
              </a:rPr>
              <a:t>The object of investigations in the present project is the model of the VVER-440 reactor vessel lower head, made on scale ~1:5. At that, the material and technological features of scale models manufacturing should correspond as much as possible to the manufacturing technique of original VVER vessels. First of all, the following is meant herein:</a:t>
            </a:r>
          </a:p>
          <a:p>
            <a:pPr algn="just"/>
            <a:endParaRPr lang="en-US" sz="1600" b="0">
              <a:cs typeface="Times New Roman" pitchFamily="18" charset="0"/>
            </a:endParaRPr>
          </a:p>
          <a:p>
            <a:pPr algn="just"/>
            <a:r>
              <a:rPr lang="en-US" sz="1600" b="0">
                <a:cs typeface="Times New Roman" pitchFamily="18" charset="0"/>
              </a:rPr>
              <a:t>a) the material of the vessel model should be of the original VVER vessel steel;</a:t>
            </a:r>
          </a:p>
          <a:p>
            <a:pPr algn="just"/>
            <a:endParaRPr lang="en-US" sz="1600" b="0">
              <a:cs typeface="Times New Roman" pitchFamily="18" charset="0"/>
            </a:endParaRPr>
          </a:p>
          <a:p>
            <a:pPr algn="just"/>
            <a:r>
              <a:rPr lang="ru-RU" sz="1600" b="0">
                <a:cs typeface="Times New Roman" pitchFamily="18" charset="0"/>
              </a:rPr>
              <a:t>b) the technique of manufacturing of the vessel model components (manufacturing of forgings for steel bars of cylindrical course and the bottom), their welding and heat treatment should correspond to standard technique of the VVER vessels manufacturing.</a:t>
            </a:r>
            <a:r>
              <a:rPr lang="ru-RU" sz="1600" b="0"/>
              <a:t> </a:t>
            </a:r>
          </a:p>
        </p:txBody>
      </p:sp>
      <p:sp>
        <p:nvSpPr>
          <p:cNvPr id="58373" name="Rectangle 5"/>
          <p:cNvSpPr>
            <a:spLocks noChangeArrowheads="1"/>
          </p:cNvSpPr>
          <p:nvPr/>
        </p:nvSpPr>
        <p:spPr bwMode="auto">
          <a:xfrm>
            <a:off x="762000" y="4876800"/>
            <a:ext cx="3505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pPr marL="342900" indent="-342900">
              <a:spcBef>
                <a:spcPct val="20000"/>
              </a:spcBef>
              <a:buClr>
                <a:schemeClr val="accent2"/>
              </a:buClr>
              <a:buSzPct val="80000"/>
              <a:buFont typeface="Wingdings" pitchFamily="2" charset="2"/>
              <a:buChar char="l"/>
            </a:pPr>
            <a:r>
              <a:rPr lang="ru-RU" sz="1600"/>
              <a:t>Geometrical Scale:  1:5</a:t>
            </a:r>
          </a:p>
          <a:p>
            <a:pPr marL="342900" indent="-342900">
              <a:spcBef>
                <a:spcPct val="20000"/>
              </a:spcBef>
              <a:buClr>
                <a:schemeClr val="accent2"/>
              </a:buClr>
              <a:buSzPct val="80000"/>
              <a:buFont typeface="Wingdings" pitchFamily="2" charset="2"/>
              <a:buChar char="l"/>
            </a:pPr>
            <a:r>
              <a:rPr lang="ru-RU" sz="1600"/>
              <a:t>The inner diameter: ~700 mm </a:t>
            </a:r>
          </a:p>
          <a:p>
            <a:pPr marL="342900" indent="-342900">
              <a:spcBef>
                <a:spcPct val="20000"/>
              </a:spcBef>
              <a:buClr>
                <a:schemeClr val="accent2"/>
              </a:buClr>
              <a:buSzPct val="80000"/>
              <a:buFont typeface="Wingdings" pitchFamily="2" charset="2"/>
              <a:buChar char="l"/>
            </a:pPr>
            <a:r>
              <a:rPr lang="ru-RU" sz="1600"/>
              <a:t>Wall thickness: </a:t>
            </a:r>
            <a:r>
              <a:rPr lang="en-US" sz="1600"/>
              <a:t>20-</a:t>
            </a:r>
            <a:r>
              <a:rPr lang="ru-RU" sz="1600"/>
              <a:t>30 mm</a:t>
            </a:r>
          </a:p>
        </p:txBody>
      </p:sp>
      <p:sp>
        <p:nvSpPr>
          <p:cNvPr id="58375" name="Text Box 7"/>
          <p:cNvSpPr txBox="1">
            <a:spLocks noChangeArrowheads="1"/>
          </p:cNvSpPr>
          <p:nvPr/>
        </p:nvSpPr>
        <p:spPr bwMode="auto">
          <a:xfrm>
            <a:off x="1143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58376" name="Rectangle 8"/>
          <p:cNvSpPr>
            <a:spLocks noChangeArrowheads="1"/>
          </p:cNvSpPr>
          <p:nvPr/>
        </p:nvSpPr>
        <p:spPr bwMode="auto">
          <a:xfrm>
            <a:off x="609600" y="6019800"/>
            <a:ext cx="3733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cs typeface="Times New Roman" pitchFamily="18" charset="0"/>
              </a:rPr>
              <a:t>Fig.3.1 – heating of the </a:t>
            </a:r>
            <a:r>
              <a:rPr kumimoji="0" lang="ru-RU" b="1"/>
              <a:t>vessel scale model</a:t>
            </a:r>
            <a:endParaRPr kumimoji="0" lang="en-US"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228600"/>
            <a:ext cx="7772400" cy="533400"/>
          </a:xfrm>
        </p:spPr>
        <p:txBody>
          <a:bodyPr/>
          <a:lstStyle/>
          <a:p>
            <a:r>
              <a:rPr kumimoji="0" lang="en-US" sz="1800">
                <a:solidFill>
                  <a:schemeClr val="hlink"/>
                </a:solidFill>
                <a:effectLst/>
                <a:latin typeface="Arial" charset="0"/>
                <a:cs typeface="Arial" charset="0"/>
              </a:rPr>
              <a:t>Experimental </a:t>
            </a:r>
            <a:r>
              <a:rPr kumimoji="0" lang="ru-RU" sz="1800">
                <a:solidFill>
                  <a:schemeClr val="hlink"/>
                </a:solidFill>
                <a:effectLst/>
                <a:latin typeface="Arial" charset="0"/>
              </a:rPr>
              <a:t>VVER-440  vessel scale model</a:t>
            </a:r>
            <a:r>
              <a:rPr kumimoji="0" lang="en-US" sz="1800">
                <a:solidFill>
                  <a:schemeClr val="hlink"/>
                </a:solidFill>
                <a:effectLst/>
                <a:latin typeface="Arial" charset="0"/>
              </a:rPr>
              <a:t> (2)</a:t>
            </a:r>
            <a:endParaRPr kumimoji="0" lang="ru-RU" sz="1800">
              <a:solidFill>
                <a:schemeClr val="hlink"/>
              </a:solidFill>
              <a:effectLst/>
              <a:latin typeface="Arial" charset="0"/>
            </a:endParaRPr>
          </a:p>
        </p:txBody>
      </p:sp>
      <p:sp>
        <p:nvSpPr>
          <p:cNvPr id="104454" name="Text Box 6"/>
          <p:cNvSpPr txBox="1">
            <a:spLocks noChangeArrowheads="1"/>
          </p:cNvSpPr>
          <p:nvPr/>
        </p:nvSpPr>
        <p:spPr bwMode="auto">
          <a:xfrm>
            <a:off x="1143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104455" name="Rectangle 7"/>
          <p:cNvSpPr>
            <a:spLocks noChangeArrowheads="1"/>
          </p:cNvSpPr>
          <p:nvPr/>
        </p:nvSpPr>
        <p:spPr bwMode="auto">
          <a:xfrm>
            <a:off x="0" y="59436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cs typeface="Times New Roman" pitchFamily="18" charset="0"/>
              </a:rPr>
              <a:t>Fig.3.2 –  </a:t>
            </a:r>
            <a:r>
              <a:rPr lang="en-US" b="1">
                <a:solidFill>
                  <a:srgbClr val="000000"/>
                </a:solidFill>
                <a:cs typeface="Times New Roman" pitchFamily="18" charset="0"/>
              </a:rPr>
              <a:t>Base Variant of the VVER vessel model construction </a:t>
            </a:r>
            <a:endParaRPr lang="en-US" b="1">
              <a:cs typeface="Times New Roman" pitchFamily="18" charset="0"/>
            </a:endParaRPr>
          </a:p>
        </p:txBody>
      </p:sp>
      <p:sp>
        <p:nvSpPr>
          <p:cNvPr id="104458" name="Rectangle 10"/>
          <p:cNvSpPr>
            <a:spLocks noChangeArrowheads="1"/>
          </p:cNvSpPr>
          <p:nvPr/>
        </p:nvSpPr>
        <p:spPr bwMode="auto">
          <a:xfrm>
            <a:off x="152400" y="685800"/>
            <a:ext cx="89916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33"/>
                </a:solidFill>
                <a:cs typeface="Arial" charset="0"/>
              </a:rPr>
              <a:t>Experimental </a:t>
            </a:r>
            <a:r>
              <a:rPr lang="en-US" b="1">
                <a:solidFill>
                  <a:srgbClr val="FF0033"/>
                </a:solidFill>
                <a:cs typeface="Times New Roman" pitchFamily="18" charset="0"/>
              </a:rPr>
              <a:t>VVER-440 vessel scale model </a:t>
            </a:r>
            <a:endParaRPr lang="en-US" b="1">
              <a:cs typeface="Times New Roman" pitchFamily="18" charset="0"/>
            </a:endParaRPr>
          </a:p>
          <a:p>
            <a:r>
              <a:rPr lang="en-US">
                <a:solidFill>
                  <a:srgbClr val="FF0033"/>
                </a:solidFill>
                <a:latin typeface="Times New Roman" pitchFamily="18" charset="0"/>
                <a:cs typeface="Times New Roman" pitchFamily="18" charset="0"/>
              </a:rPr>
              <a:t> </a:t>
            </a:r>
            <a:endParaRPr lang="en-US">
              <a:latin typeface="Times New Roman" pitchFamily="18" charset="0"/>
              <a:cs typeface="Times New Roman" pitchFamily="18" charset="0"/>
            </a:endParaRPr>
          </a:p>
          <a:p>
            <a:pPr algn="just"/>
            <a:r>
              <a:rPr lang="en-US" b="1">
                <a:solidFill>
                  <a:srgbClr val="000000"/>
                </a:solidFill>
                <a:cs typeface="Times New Roman" pitchFamily="18" charset="0"/>
              </a:rPr>
              <a:t>A construction of the vessel model, presented in fig. 3.2, was developed as a base variant.</a:t>
            </a:r>
            <a:endParaRPr lang="en-US" b="1">
              <a:cs typeface="Times New Roman" pitchFamily="18" charset="0"/>
            </a:endParaRPr>
          </a:p>
          <a:p>
            <a:pPr algn="just"/>
            <a:r>
              <a:rPr lang="en-US" b="1">
                <a:solidFill>
                  <a:srgbClr val="000000"/>
                </a:solidFill>
                <a:cs typeface="Times New Roman" pitchFamily="18" charset="0"/>
              </a:rPr>
              <a:t>In connection with economic conditions which have developed in Russia in the autumn 2008 and in the winter 2009, manufacturing of the given model construction has been suspended. </a:t>
            </a:r>
            <a:endParaRPr lang="en-US">
              <a:latin typeface="Times New Roman" pitchFamily="18" charset="0"/>
              <a:cs typeface="Times New Roman" pitchFamily="18" charset="0"/>
            </a:endParaRPr>
          </a:p>
        </p:txBody>
      </p:sp>
      <p:sp>
        <p:nvSpPr>
          <p:cNvPr id="104459" name="Rectangle 11"/>
          <p:cNvSpPr>
            <a:spLocks noChangeArrowheads="1"/>
          </p:cNvSpPr>
          <p:nvPr/>
        </p:nvSpPr>
        <p:spPr bwMode="auto">
          <a:xfrm>
            <a:off x="2438400" y="1676400"/>
            <a:ext cx="6477000"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000000"/>
                </a:solidFill>
                <a:cs typeface="Times New Roman" pitchFamily="18" charset="0"/>
              </a:rPr>
              <a:t>Because continuation of work on manufacturing of this vessel model construction has been suspended, considerable efforts were made to solve this problem. In particular, it was decided to start development and manufacturing of a simplified scale model construction (Fig. 3.3). It was decided to use a flat bottom in this construction to simplify and reduce the price of the model manufacturing.</a:t>
            </a:r>
            <a:endParaRPr lang="ru-RU" b="1">
              <a:solidFill>
                <a:srgbClr val="000000"/>
              </a:solidFill>
              <a:cs typeface="Times New Roman" pitchFamily="18" charset="0"/>
            </a:endParaRPr>
          </a:p>
          <a:p>
            <a:pPr algn="just">
              <a:spcBef>
                <a:spcPct val="50000"/>
              </a:spcBef>
            </a:pPr>
            <a:r>
              <a:rPr lang="en-US" b="1">
                <a:solidFill>
                  <a:srgbClr val="000000"/>
                </a:solidFill>
                <a:cs typeface="Times New Roman" pitchFamily="18" charset="0"/>
              </a:rPr>
              <a:t>This decision is justified because it is planned in the scheduled experiment to study heating and deformation of the model cylindrical part (course). </a:t>
            </a:r>
            <a:endParaRPr lang="en-US" sz="2400" b="1"/>
          </a:p>
        </p:txBody>
      </p:sp>
      <p:pic>
        <p:nvPicPr>
          <p:cNvPr id="104460" name="Picture 12" descr="Var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2303463" cy="3959225"/>
          </a:xfrm>
          <a:prstGeom prst="rect">
            <a:avLst/>
          </a:prstGeom>
          <a:noFill/>
          <a:extLst>
            <a:ext uri="{909E8E84-426E-40DD-AFC4-6F175D3DCCD1}">
              <a14:hiddenFill xmlns:a14="http://schemas.microsoft.com/office/drawing/2010/main">
                <a:solidFill>
                  <a:srgbClr val="FFFFFF"/>
                </a:solidFill>
              </a14:hiddenFill>
            </a:ext>
          </a:extLst>
        </p:spPr>
      </p:pic>
      <p:sp>
        <p:nvSpPr>
          <p:cNvPr id="104462" name="Rectangle 14"/>
          <p:cNvSpPr>
            <a:spLocks noChangeArrowheads="1"/>
          </p:cNvSpPr>
          <p:nvPr/>
        </p:nvSpPr>
        <p:spPr bwMode="auto">
          <a:xfrm>
            <a:off x="3690938" y="1971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104461" name="Picture 13" descr="sosud31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124200"/>
            <a:ext cx="2227263" cy="3276600"/>
          </a:xfrm>
          <a:prstGeom prst="rect">
            <a:avLst/>
          </a:prstGeom>
          <a:noFill/>
          <a:extLst>
            <a:ext uri="{909E8E84-426E-40DD-AFC4-6F175D3DCCD1}">
              <a14:hiddenFill xmlns:a14="http://schemas.microsoft.com/office/drawing/2010/main">
                <a:solidFill>
                  <a:srgbClr val="FFFFFF"/>
                </a:solidFill>
              </a14:hiddenFill>
            </a:ext>
          </a:extLst>
        </p:spPr>
      </p:pic>
      <p:sp>
        <p:nvSpPr>
          <p:cNvPr id="104463" name="Rectangle 15"/>
          <p:cNvSpPr>
            <a:spLocks noChangeArrowheads="1"/>
          </p:cNvSpPr>
          <p:nvPr/>
        </p:nvSpPr>
        <p:spPr bwMode="auto">
          <a:xfrm>
            <a:off x="4572000" y="4572000"/>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cs typeface="Times New Roman" pitchFamily="18" charset="0"/>
            </a:endParaRPr>
          </a:p>
          <a:p>
            <a:pPr algn="just"/>
            <a:r>
              <a:rPr lang="en-US">
                <a:solidFill>
                  <a:srgbClr val="000000"/>
                </a:solidFill>
                <a:cs typeface="Arial" charset="0"/>
              </a:rPr>
              <a:t> </a:t>
            </a:r>
            <a:endParaRPr lang="en-US">
              <a:cs typeface="Times New Roman" pitchFamily="18" charset="0"/>
            </a:endParaRPr>
          </a:p>
          <a:p>
            <a:endParaRPr lang="en-US" sz="2400">
              <a:latin typeface="Times New Roman" pitchFamily="18" charset="0"/>
            </a:endParaRPr>
          </a:p>
        </p:txBody>
      </p:sp>
      <p:sp>
        <p:nvSpPr>
          <p:cNvPr id="104464" name="Rectangle 16"/>
          <p:cNvSpPr>
            <a:spLocks noChangeArrowheads="1"/>
          </p:cNvSpPr>
          <p:nvPr/>
        </p:nvSpPr>
        <p:spPr bwMode="auto">
          <a:xfrm>
            <a:off x="6019800" y="57912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00"/>
                </a:solidFill>
                <a:cs typeface="Arial" charset="0"/>
              </a:rPr>
              <a:t>Fig. 3.3-  Variant of the VVER vessel model construction</a:t>
            </a:r>
            <a:endParaRPr lang="en-US" b="1">
              <a:cs typeface="Times New Roman" pitchFamily="18" charset="0"/>
            </a:endParaRPr>
          </a:p>
        </p:txBody>
      </p:sp>
      <p:sp>
        <p:nvSpPr>
          <p:cNvPr id="104465" name="Rectangle 17"/>
          <p:cNvSpPr>
            <a:spLocks noChangeArrowheads="1"/>
          </p:cNvSpPr>
          <p:nvPr/>
        </p:nvSpPr>
        <p:spPr bwMode="auto">
          <a:xfrm>
            <a:off x="5410200" y="35052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00"/>
                </a:solidFill>
                <a:cs typeface="Times New Roman" pitchFamily="18" charset="0"/>
              </a:rPr>
              <a:t>This vessel model will be </a:t>
            </a:r>
            <a:r>
              <a:rPr lang="en-US" b="1">
                <a:cs typeface="Times New Roman" pitchFamily="18" charset="0"/>
              </a:rPr>
              <a:t>of the VVER </a:t>
            </a:r>
          </a:p>
          <a:p>
            <a:r>
              <a:rPr lang="en-US" b="1">
                <a:cs typeface="Times New Roman" pitchFamily="18" charset="0"/>
              </a:rPr>
              <a:t>vessel steel 15Kh2NMFA.</a:t>
            </a:r>
            <a:r>
              <a:rPr lang="en-US" b="1"/>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228600"/>
            <a:ext cx="7772400" cy="533400"/>
          </a:xfrm>
        </p:spPr>
        <p:txBody>
          <a:bodyPr/>
          <a:lstStyle/>
          <a:p>
            <a:r>
              <a:rPr kumimoji="0" lang="en-US" sz="1800">
                <a:solidFill>
                  <a:schemeClr val="hlink"/>
                </a:solidFill>
                <a:effectLst/>
                <a:latin typeface="Arial" charset="0"/>
                <a:cs typeface="Arial" charset="0"/>
              </a:rPr>
              <a:t>Experimental </a:t>
            </a:r>
            <a:r>
              <a:rPr kumimoji="0" lang="ru-RU" sz="1800">
                <a:solidFill>
                  <a:schemeClr val="hlink"/>
                </a:solidFill>
                <a:effectLst/>
                <a:latin typeface="Arial" charset="0"/>
              </a:rPr>
              <a:t>VVER-440  vessel scale model</a:t>
            </a:r>
            <a:r>
              <a:rPr kumimoji="0" lang="en-US" sz="1800">
                <a:solidFill>
                  <a:schemeClr val="hlink"/>
                </a:solidFill>
                <a:effectLst/>
                <a:latin typeface="Arial" charset="0"/>
              </a:rPr>
              <a:t> (3)</a:t>
            </a:r>
            <a:endParaRPr kumimoji="0" lang="ru-RU" sz="1800">
              <a:solidFill>
                <a:schemeClr val="hlink"/>
              </a:solidFill>
              <a:effectLst/>
              <a:latin typeface="Arial" charset="0"/>
            </a:endParaRPr>
          </a:p>
        </p:txBody>
      </p:sp>
      <p:sp>
        <p:nvSpPr>
          <p:cNvPr id="59401" name="Rectangle 9"/>
          <p:cNvSpPr>
            <a:spLocks noChangeArrowheads="1"/>
          </p:cNvSpPr>
          <p:nvPr/>
        </p:nvSpPr>
        <p:spPr bwMode="auto">
          <a:xfrm>
            <a:off x="3095625" y="890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59403" name="Rectangle 11"/>
          <p:cNvSpPr>
            <a:spLocks noChangeArrowheads="1"/>
          </p:cNvSpPr>
          <p:nvPr/>
        </p:nvSpPr>
        <p:spPr bwMode="auto">
          <a:xfrm>
            <a:off x="2947988" y="161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59404" name="Text Box 12"/>
          <p:cNvSpPr txBox="1">
            <a:spLocks noChangeArrowheads="1"/>
          </p:cNvSpPr>
          <p:nvPr/>
        </p:nvSpPr>
        <p:spPr bwMode="auto">
          <a:xfrm>
            <a:off x="304800" y="6019800"/>
            <a:ext cx="8601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cs typeface="Times New Roman" pitchFamily="18" charset="0"/>
              </a:rPr>
              <a:t>Fig. 3.4- </a:t>
            </a:r>
            <a:r>
              <a:rPr lang="en-US" b="1">
                <a:solidFill>
                  <a:srgbClr val="000000"/>
                </a:solidFill>
                <a:cs typeface="Times New Roman" pitchFamily="18" charset="0"/>
              </a:rPr>
              <a:t>Forging for manufacturing of the vessel model course in initial condition and before mechanical treatment</a:t>
            </a:r>
            <a:endParaRPr lang="ru-RU" b="1">
              <a:solidFill>
                <a:srgbClr val="000000"/>
              </a:solidFill>
              <a:cs typeface="Times New Roman" pitchFamily="18" charset="0"/>
            </a:endParaRPr>
          </a:p>
        </p:txBody>
      </p:sp>
      <p:sp>
        <p:nvSpPr>
          <p:cNvPr id="59405" name="Text Box 13"/>
          <p:cNvSpPr txBox="1">
            <a:spLocks noChangeArrowheads="1"/>
          </p:cNvSpPr>
          <p:nvPr/>
        </p:nvSpPr>
        <p:spPr bwMode="auto">
          <a:xfrm>
            <a:off x="762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59407" name="Rectangle 15"/>
          <p:cNvSpPr>
            <a:spLocks noChangeArrowheads="1"/>
          </p:cNvSpPr>
          <p:nvPr/>
        </p:nvSpPr>
        <p:spPr bwMode="auto">
          <a:xfrm>
            <a:off x="0" y="762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b="1">
                <a:solidFill>
                  <a:srgbClr val="000000"/>
                </a:solidFill>
                <a:cs typeface="Times New Roman" pitchFamily="18" charset="0"/>
              </a:rPr>
              <a:t>Manufacturing of this vessel model construction has been started now. A forging from </a:t>
            </a:r>
            <a:r>
              <a:rPr lang="en-US" b="1">
                <a:cs typeface="Times New Roman" pitchFamily="18" charset="0"/>
              </a:rPr>
              <a:t>steel 15Kh2NMFA</a:t>
            </a:r>
            <a:r>
              <a:rPr lang="en-US" b="1">
                <a:solidFill>
                  <a:srgbClr val="000000"/>
                </a:solidFill>
                <a:cs typeface="Times New Roman" pitchFamily="18" charset="0"/>
              </a:rPr>
              <a:t> is used as the initial one (Fig 3.4)</a:t>
            </a:r>
            <a:endParaRPr lang="en-US" sz="2400">
              <a:latin typeface="Times New Roman" pitchFamily="18" charset="0"/>
            </a:endParaRPr>
          </a:p>
        </p:txBody>
      </p:sp>
      <p:pic>
        <p:nvPicPr>
          <p:cNvPr id="59409"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4332288" cy="289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1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066800"/>
            <a:ext cx="4324350" cy="289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1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505200"/>
            <a:ext cx="3733800"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12" name="Rectangle 20"/>
          <p:cNvSpPr>
            <a:spLocks noChangeArrowheads="1"/>
          </p:cNvSpPr>
          <p:nvPr/>
        </p:nvSpPr>
        <p:spPr bwMode="auto">
          <a:xfrm>
            <a:off x="4267200" y="4038600"/>
            <a:ext cx="4876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b="1">
                <a:solidFill>
                  <a:srgbClr val="000000"/>
                </a:solidFill>
                <a:cs typeface="Times New Roman" pitchFamily="18" charset="0"/>
              </a:rPr>
              <a:t>After mechanical treatment and welding of the vessel model course with the bottom, the thermal and final mechanical treatments will be carried out.</a:t>
            </a:r>
            <a:endParaRPr lang="en-US" b="1">
              <a:cs typeface="Times New Roman" pitchFamily="18" charset="0"/>
            </a:endParaRPr>
          </a:p>
          <a:p>
            <a:pPr algn="just"/>
            <a:endParaRPr lang="en-US" b="1">
              <a:solidFill>
                <a:srgbClr val="000000"/>
              </a:solidFill>
              <a:cs typeface="Times New Roman" pitchFamily="18" charset="0"/>
            </a:endParaRPr>
          </a:p>
          <a:p>
            <a:pPr algn="just"/>
            <a:r>
              <a:rPr lang="en-US" b="1">
                <a:solidFill>
                  <a:srgbClr val="000000"/>
                </a:solidFill>
                <a:cs typeface="Times New Roman" pitchFamily="18" charset="0"/>
              </a:rPr>
              <a:t>Planned date of the models manufacturing completion (according to the Working schedule): </a:t>
            </a:r>
            <a:r>
              <a:rPr lang="en-US" b="1">
                <a:solidFill>
                  <a:schemeClr val="hlink"/>
                </a:solidFill>
                <a:cs typeface="Times New Roman" pitchFamily="18" charset="0"/>
              </a:rPr>
              <a:t>7th quarter (the end of May, 2009). </a:t>
            </a:r>
          </a:p>
          <a:p>
            <a:pPr algn="just"/>
            <a:endParaRPr lang="en-US" b="1">
              <a:solidFill>
                <a:schemeClr val="hlink"/>
              </a:solidFill>
              <a:cs typeface="Times New Roman" pitchFamily="18" charset="0"/>
            </a:endParaRPr>
          </a:p>
          <a:p>
            <a:pPr algn="just"/>
            <a:r>
              <a:rPr lang="en-US" b="1">
                <a:solidFill>
                  <a:schemeClr val="hlink"/>
                </a:solidFill>
                <a:cs typeface="Times New Roman" pitchFamily="18" charset="0"/>
              </a:rPr>
              <a:t>It is planned, that the vessel model (1 piece) will be fabricated in November-December, 2009</a:t>
            </a:r>
            <a:endParaRPr lang="en-US" b="1">
              <a:solidFill>
                <a:schemeClr val="hlink"/>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57200" y="228600"/>
            <a:ext cx="7772400" cy="533400"/>
          </a:xfrm>
        </p:spPr>
        <p:txBody>
          <a:bodyPr/>
          <a:lstStyle/>
          <a:p>
            <a:r>
              <a:rPr kumimoji="0" lang="en-US" sz="1800">
                <a:solidFill>
                  <a:schemeClr val="hlink"/>
                </a:solidFill>
                <a:effectLst/>
                <a:latin typeface="Arial" charset="0"/>
                <a:cs typeface="Arial" charset="0"/>
              </a:rPr>
              <a:t>4. </a:t>
            </a:r>
            <a:r>
              <a:rPr kumimoji="0" lang="en-US" sz="1800">
                <a:solidFill>
                  <a:schemeClr val="hlink"/>
                </a:solidFill>
                <a:effectLst/>
                <a:latin typeface="Arial" charset="0"/>
                <a:cs typeface="Times New Roman" pitchFamily="18" charset="0"/>
              </a:rPr>
              <a:t>Heater of the IVRSA-VVER test facility</a:t>
            </a:r>
            <a:r>
              <a:rPr kumimoji="0" lang="en-US" sz="1800">
                <a:solidFill>
                  <a:schemeClr val="hlink"/>
                </a:solidFill>
                <a:effectLst/>
                <a:latin typeface="Arial" charset="0"/>
              </a:rPr>
              <a:t> (1)</a:t>
            </a:r>
            <a:endParaRPr kumimoji="0" lang="ru-RU" sz="1800">
              <a:solidFill>
                <a:schemeClr val="hlink"/>
              </a:solidFill>
              <a:effectLst/>
              <a:latin typeface="Arial" charset="0"/>
            </a:endParaRPr>
          </a:p>
        </p:txBody>
      </p:sp>
      <p:sp>
        <p:nvSpPr>
          <p:cNvPr id="106499" name="Rectangle 3"/>
          <p:cNvSpPr>
            <a:spLocks noChangeArrowheads="1"/>
          </p:cNvSpPr>
          <p:nvPr/>
        </p:nvSpPr>
        <p:spPr bwMode="auto">
          <a:xfrm>
            <a:off x="3095625" y="890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06500" name="Rectangle 4"/>
          <p:cNvSpPr>
            <a:spLocks noChangeArrowheads="1"/>
          </p:cNvSpPr>
          <p:nvPr/>
        </p:nvSpPr>
        <p:spPr bwMode="auto">
          <a:xfrm>
            <a:off x="2947988" y="161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06501" name="Text Box 5"/>
          <p:cNvSpPr txBox="1">
            <a:spLocks noChangeArrowheads="1"/>
          </p:cNvSpPr>
          <p:nvPr/>
        </p:nvSpPr>
        <p:spPr bwMode="auto">
          <a:xfrm>
            <a:off x="5257800" y="2057400"/>
            <a:ext cx="20748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cs typeface="Times New Roman" pitchFamily="18" charset="0"/>
              </a:rPr>
              <a:t>Fig. 4.1-Spiral heaters</a:t>
            </a:r>
            <a:r>
              <a:rPr lang="ru-RU" sz="1400" b="1">
                <a:cs typeface="Times New Roman" pitchFamily="18" charset="0"/>
              </a:rPr>
              <a:t> </a:t>
            </a:r>
          </a:p>
        </p:txBody>
      </p:sp>
      <p:sp>
        <p:nvSpPr>
          <p:cNvPr id="106502" name="Text Box 6"/>
          <p:cNvSpPr txBox="1">
            <a:spLocks noChangeArrowheads="1"/>
          </p:cNvSpPr>
          <p:nvPr/>
        </p:nvSpPr>
        <p:spPr bwMode="auto">
          <a:xfrm>
            <a:off x="762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106504" name="Rectangle 8"/>
          <p:cNvSpPr>
            <a:spLocks noChangeArrowheads="1"/>
          </p:cNvSpPr>
          <p:nvPr/>
        </p:nvSpPr>
        <p:spPr bwMode="auto">
          <a:xfrm>
            <a:off x="762000" y="609600"/>
            <a:ext cx="78486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228600">
              <a:tabLst>
                <a:tab pos="457200" algn="l"/>
              </a:tabLst>
            </a:pPr>
            <a:r>
              <a:rPr lang="en-US" b="1">
                <a:cs typeface="Times New Roman" pitchFamily="18" charset="0"/>
              </a:rPr>
              <a:t>The electrical heater consisting of the following constructive elements was fabricated for heating of the vessel models:</a:t>
            </a:r>
          </a:p>
          <a:p>
            <a:pPr indent="-228600">
              <a:tabLst>
                <a:tab pos="457200" algn="l"/>
              </a:tabLst>
            </a:pPr>
            <a:r>
              <a:rPr lang="en-US" b="1">
                <a:cs typeface="Times New Roman" pitchFamily="18" charset="0"/>
              </a:rPr>
              <a:t>-         spiral heaters made of tungsten wire of 1 mm diameter (fig. 4.1); </a:t>
            </a:r>
          </a:p>
          <a:p>
            <a:pPr indent="-228600">
              <a:tabLst>
                <a:tab pos="457200" algn="l"/>
              </a:tabLst>
            </a:pPr>
            <a:r>
              <a:rPr lang="en-US" b="1">
                <a:cs typeface="Times New Roman" pitchFamily="18" charset="0"/>
              </a:rPr>
              <a:t>-         water-cooled current-carrying arrangements, which consist of an upper (fig. 4.2) and a lower (fig. 4.3) parts. </a:t>
            </a:r>
          </a:p>
          <a:p>
            <a:pPr indent="-228600">
              <a:tabLst>
                <a:tab pos="457200" algn="l"/>
              </a:tabLst>
            </a:pPr>
            <a:r>
              <a:rPr lang="en-US" b="1">
                <a:cs typeface="Times New Roman" pitchFamily="18" charset="0"/>
              </a:rPr>
              <a:t> </a:t>
            </a:r>
          </a:p>
          <a:p>
            <a:pPr indent="-228600">
              <a:tabLst>
                <a:tab pos="457200" algn="l"/>
              </a:tabLst>
            </a:pPr>
            <a:r>
              <a:rPr lang="en-US" b="1">
                <a:cs typeface="Times New Roman" pitchFamily="18" charset="0"/>
              </a:rPr>
              <a:t>Assemble of the heater will be carried out at final installation and assembling of the vessel scale model. </a:t>
            </a:r>
            <a:endParaRPr lang="en-US" b="1"/>
          </a:p>
        </p:txBody>
      </p:sp>
      <p:sp>
        <p:nvSpPr>
          <p:cNvPr id="106505" name="Text Box 9"/>
          <p:cNvSpPr txBox="1">
            <a:spLocks noChangeArrowheads="1"/>
          </p:cNvSpPr>
          <p:nvPr/>
        </p:nvSpPr>
        <p:spPr bwMode="auto">
          <a:xfrm>
            <a:off x="381000" y="4724400"/>
            <a:ext cx="32527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cs typeface="Times New Roman" pitchFamily="18" charset="0"/>
              </a:rPr>
              <a:t>Fig. 4.2-</a:t>
            </a:r>
            <a:r>
              <a:rPr lang="en-US" sz="1400" b="1">
                <a:solidFill>
                  <a:srgbClr val="000000"/>
                </a:solidFill>
                <a:cs typeface="Times New Roman" pitchFamily="18" charset="0"/>
              </a:rPr>
              <a:t>The upper part of the heater </a:t>
            </a:r>
          </a:p>
          <a:p>
            <a:r>
              <a:rPr lang="en-US" sz="1400" b="1">
                <a:cs typeface="Times New Roman" pitchFamily="18" charset="0"/>
              </a:rPr>
              <a:t>current-carrying arrangement</a:t>
            </a:r>
            <a:r>
              <a:rPr lang="ru-RU" sz="1400" b="1">
                <a:cs typeface="Times New Roman" pitchFamily="18" charset="0"/>
              </a:rPr>
              <a:t> </a:t>
            </a:r>
          </a:p>
        </p:txBody>
      </p:sp>
      <p:sp>
        <p:nvSpPr>
          <p:cNvPr id="106506" name="Text Box 10"/>
          <p:cNvSpPr txBox="1">
            <a:spLocks noChangeArrowheads="1"/>
          </p:cNvSpPr>
          <p:nvPr/>
        </p:nvSpPr>
        <p:spPr bwMode="auto">
          <a:xfrm>
            <a:off x="3327400" y="5638800"/>
            <a:ext cx="5816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cs typeface="Times New Roman" pitchFamily="18" charset="0"/>
              </a:rPr>
              <a:t>Fig. 4.3-</a:t>
            </a:r>
            <a:r>
              <a:rPr lang="en-US" sz="1400" b="1">
                <a:solidFill>
                  <a:srgbClr val="000000"/>
                </a:solidFill>
                <a:cs typeface="Times New Roman" pitchFamily="18" charset="0"/>
              </a:rPr>
              <a:t>The lower part of the heater </a:t>
            </a:r>
            <a:r>
              <a:rPr lang="en-US" sz="1400" b="1">
                <a:cs typeface="Times New Roman" pitchFamily="18" charset="0"/>
              </a:rPr>
              <a:t>current-carrying arrangement</a:t>
            </a:r>
            <a:r>
              <a:rPr lang="ru-RU" sz="1400" b="1">
                <a:cs typeface="Times New Roman" pitchFamily="18" charset="0"/>
              </a:rPr>
              <a:t> </a:t>
            </a:r>
            <a:r>
              <a:rPr lang="en-US" sz="1400" b="1">
                <a:cs typeface="Times New Roman" pitchFamily="18" charset="0"/>
              </a:rPr>
              <a:t> </a:t>
            </a:r>
            <a:endParaRPr lang="ru-RU" sz="1400" b="1">
              <a:cs typeface="Times New Roman" pitchFamily="18" charset="0"/>
            </a:endParaRPr>
          </a:p>
        </p:txBody>
      </p:sp>
      <p:pic>
        <p:nvPicPr>
          <p:cNvPr id="10650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81200"/>
            <a:ext cx="4821238" cy="136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429000"/>
            <a:ext cx="4754563" cy="123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733800"/>
            <a:ext cx="4038600" cy="178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28600"/>
            <a:ext cx="7772400" cy="533400"/>
          </a:xfrm>
        </p:spPr>
        <p:txBody>
          <a:bodyPr/>
          <a:lstStyle/>
          <a:p>
            <a:r>
              <a:rPr kumimoji="0" lang="en-US" sz="1800">
                <a:solidFill>
                  <a:schemeClr val="hlink"/>
                </a:solidFill>
                <a:effectLst/>
                <a:latin typeface="Arial" charset="0"/>
                <a:cs typeface="Arial" charset="0"/>
              </a:rPr>
              <a:t>5. </a:t>
            </a:r>
            <a:r>
              <a:rPr kumimoji="0" lang="ru-RU" sz="1600" b="1">
                <a:solidFill>
                  <a:schemeClr val="hlink"/>
                </a:solidFill>
                <a:effectLst/>
                <a:latin typeface="Arial" charset="0"/>
              </a:rPr>
              <a:t>The task “D”: </a:t>
            </a:r>
            <a:r>
              <a:rPr kumimoji="0" lang="en-US" sz="1600" b="1">
                <a:solidFill>
                  <a:schemeClr val="hlink"/>
                </a:solidFill>
                <a:effectLst/>
                <a:latin typeface="Arial" charset="0"/>
              </a:rPr>
              <a:t>T</a:t>
            </a:r>
            <a:r>
              <a:rPr kumimoji="0" lang="ru-RU" sz="1600" b="1">
                <a:solidFill>
                  <a:schemeClr val="hlink"/>
                </a:solidFill>
                <a:effectLst/>
                <a:latin typeface="Arial" charset="0"/>
              </a:rPr>
              <a:t>he manufacturing and material creep testing of the samples from VVER vessel steel and material property creep testing of the samples cut from the tested VVER vessel models</a:t>
            </a:r>
            <a:r>
              <a:rPr kumimoji="0" lang="en-US" sz="1600" b="1">
                <a:solidFill>
                  <a:schemeClr val="hlink"/>
                </a:solidFill>
                <a:effectLst/>
                <a:latin typeface="Arial" charset="0"/>
              </a:rPr>
              <a:t> (1)</a:t>
            </a:r>
            <a:endParaRPr kumimoji="0" lang="ru-RU" sz="1600" b="1">
              <a:solidFill>
                <a:schemeClr val="hlink"/>
              </a:solidFill>
              <a:effectLst/>
              <a:latin typeface="Arial" charset="0"/>
            </a:endParaRPr>
          </a:p>
        </p:txBody>
      </p:sp>
      <p:sp>
        <p:nvSpPr>
          <p:cNvPr id="107523" name="Rectangle 3"/>
          <p:cNvSpPr>
            <a:spLocks noChangeArrowheads="1"/>
          </p:cNvSpPr>
          <p:nvPr/>
        </p:nvSpPr>
        <p:spPr bwMode="auto">
          <a:xfrm>
            <a:off x="3095625" y="890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07524" name="Rectangle 4"/>
          <p:cNvSpPr>
            <a:spLocks noChangeArrowheads="1"/>
          </p:cNvSpPr>
          <p:nvPr/>
        </p:nvSpPr>
        <p:spPr bwMode="auto">
          <a:xfrm>
            <a:off x="2947988" y="161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07525" name="Text Box 5"/>
          <p:cNvSpPr txBox="1">
            <a:spLocks noChangeArrowheads="1"/>
          </p:cNvSpPr>
          <p:nvPr/>
        </p:nvSpPr>
        <p:spPr bwMode="auto">
          <a:xfrm>
            <a:off x="1143000" y="6046788"/>
            <a:ext cx="3365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cs typeface="Times New Roman" pitchFamily="18" charset="0"/>
              </a:rPr>
              <a:t>Fig. 5.1- Creep </a:t>
            </a:r>
            <a:r>
              <a:rPr lang="en-US" b="1">
                <a:solidFill>
                  <a:srgbClr val="000000"/>
                </a:solidFill>
                <a:cs typeface="Times New Roman" pitchFamily="18" charset="0"/>
              </a:rPr>
              <a:t>diagrams at 750 and 800 C</a:t>
            </a:r>
            <a:endParaRPr lang="ru-RU" b="1">
              <a:solidFill>
                <a:srgbClr val="000000"/>
              </a:solidFill>
              <a:cs typeface="Times New Roman" pitchFamily="18" charset="0"/>
            </a:endParaRPr>
          </a:p>
        </p:txBody>
      </p:sp>
      <p:sp>
        <p:nvSpPr>
          <p:cNvPr id="107526" name="Text Box 6"/>
          <p:cNvSpPr txBox="1">
            <a:spLocks noChangeArrowheads="1"/>
          </p:cNvSpPr>
          <p:nvPr/>
        </p:nvSpPr>
        <p:spPr bwMode="auto">
          <a:xfrm>
            <a:off x="762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107527" name="Rectangle 7"/>
          <p:cNvSpPr>
            <a:spLocks noChangeArrowheads="1"/>
          </p:cNvSpPr>
          <p:nvPr/>
        </p:nvSpPr>
        <p:spPr bwMode="auto">
          <a:xfrm>
            <a:off x="152400" y="1066800"/>
            <a:ext cx="899160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1">
                <a:solidFill>
                  <a:srgbClr val="000000"/>
                </a:solidFill>
                <a:cs typeface="Times New Roman" pitchFamily="18" charset="0"/>
              </a:rPr>
              <a:t>Main results:</a:t>
            </a:r>
            <a:endParaRPr lang="en-US" sz="1400" b="1">
              <a:cs typeface="Times New Roman" pitchFamily="18" charset="0"/>
            </a:endParaRPr>
          </a:p>
          <a:p>
            <a:r>
              <a:rPr lang="en-US">
                <a:solidFill>
                  <a:srgbClr val="000000"/>
                </a:solidFill>
                <a:latin typeface="Times New Roman" pitchFamily="18" charset="0"/>
                <a:cs typeface="Times New Roman" pitchFamily="18" charset="0"/>
              </a:rPr>
              <a:t> </a:t>
            </a:r>
            <a:endParaRPr lang="en-US">
              <a:latin typeface="Times New Roman" pitchFamily="18" charset="0"/>
              <a:cs typeface="Times New Roman" pitchFamily="18" charset="0"/>
            </a:endParaRPr>
          </a:p>
          <a:p>
            <a:r>
              <a:rPr lang="en-US" b="1">
                <a:solidFill>
                  <a:srgbClr val="000000"/>
                </a:solidFill>
                <a:cs typeface="Times New Roman" pitchFamily="18" charset="0"/>
              </a:rPr>
              <a:t>1) Creep experiments were carried out in the temperature range from 750 to 1050 C and on the time base up to 50 hours at constant load.</a:t>
            </a:r>
            <a:endParaRPr lang="en-US" b="1">
              <a:cs typeface="Times New Roman" pitchFamily="18" charset="0"/>
            </a:endParaRPr>
          </a:p>
          <a:p>
            <a:r>
              <a:rPr lang="en-US" b="1">
                <a:solidFill>
                  <a:srgbClr val="000000"/>
                </a:solidFill>
                <a:cs typeface="Times New Roman" pitchFamily="18" charset="0"/>
              </a:rPr>
              <a:t>2) The main results of these tests are presented in the below mentioned diagrams.</a:t>
            </a:r>
            <a:endParaRPr lang="en-US" b="1">
              <a:cs typeface="Times New Roman" pitchFamily="18" charset="0"/>
            </a:endParaRPr>
          </a:p>
          <a:p>
            <a:r>
              <a:rPr lang="en-US" b="1">
                <a:solidFill>
                  <a:srgbClr val="000000"/>
                </a:solidFill>
                <a:cs typeface="Times New Roman" pitchFamily="18" charset="0"/>
              </a:rPr>
              <a:t>3) Tests were carried out, as a rule, in the protective medium of argon, but some modes of tests were carried out in the air medium. </a:t>
            </a:r>
            <a:endParaRPr lang="en-US" sz="2400" b="1"/>
          </a:p>
        </p:txBody>
      </p:sp>
      <p:sp>
        <p:nvSpPr>
          <p:cNvPr id="107529" name="Rectangle 9"/>
          <p:cNvSpPr>
            <a:spLocks noChangeArrowheads="1"/>
          </p:cNvSpPr>
          <p:nvPr/>
        </p:nvSpPr>
        <p:spPr bwMode="auto">
          <a:xfrm>
            <a:off x="2728913"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10752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38400"/>
            <a:ext cx="4038600" cy="3340100"/>
          </a:xfrm>
          <a:prstGeom prst="rect">
            <a:avLst/>
          </a:prstGeom>
          <a:noFill/>
          <a:extLst>
            <a:ext uri="{909E8E84-426E-40DD-AFC4-6F175D3DCCD1}">
              <a14:hiddenFill xmlns:a14="http://schemas.microsoft.com/office/drawing/2010/main">
                <a:solidFill>
                  <a:srgbClr val="FFFFFF"/>
                </a:solidFill>
              </a14:hiddenFill>
            </a:ext>
          </a:extLst>
        </p:spPr>
      </p:pic>
      <p:sp>
        <p:nvSpPr>
          <p:cNvPr id="107531" name="Rectangle 11"/>
          <p:cNvSpPr>
            <a:spLocks noChangeArrowheads="1"/>
          </p:cNvSpPr>
          <p:nvPr/>
        </p:nvSpPr>
        <p:spPr bwMode="auto">
          <a:xfrm>
            <a:off x="2586038" y="2166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10753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667000"/>
            <a:ext cx="4419600" cy="2808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228600"/>
            <a:ext cx="7772400" cy="533400"/>
          </a:xfrm>
        </p:spPr>
        <p:txBody>
          <a:bodyPr/>
          <a:lstStyle/>
          <a:p>
            <a:r>
              <a:rPr kumimoji="0" lang="en-US" sz="1800">
                <a:solidFill>
                  <a:schemeClr val="hlink"/>
                </a:solidFill>
                <a:effectLst/>
                <a:latin typeface="Arial" charset="0"/>
                <a:cs typeface="Arial" charset="0"/>
              </a:rPr>
              <a:t>5. </a:t>
            </a:r>
            <a:r>
              <a:rPr kumimoji="0" lang="ru-RU" sz="1600" b="1">
                <a:solidFill>
                  <a:schemeClr val="hlink"/>
                </a:solidFill>
                <a:effectLst/>
                <a:latin typeface="Arial" charset="0"/>
              </a:rPr>
              <a:t>The task “D”: </a:t>
            </a:r>
            <a:r>
              <a:rPr kumimoji="0" lang="en-US" sz="1600" b="1">
                <a:solidFill>
                  <a:schemeClr val="hlink"/>
                </a:solidFill>
                <a:effectLst/>
                <a:latin typeface="Arial" charset="0"/>
              </a:rPr>
              <a:t>T</a:t>
            </a:r>
            <a:r>
              <a:rPr kumimoji="0" lang="ru-RU" sz="1600" b="1">
                <a:solidFill>
                  <a:schemeClr val="hlink"/>
                </a:solidFill>
                <a:effectLst/>
                <a:latin typeface="Arial" charset="0"/>
              </a:rPr>
              <a:t>he manufacturing and material creep testing of the samples from VVER vessel steel and material property creep testing of the samples cut from the tested VVER vessel models</a:t>
            </a:r>
            <a:r>
              <a:rPr kumimoji="0" lang="en-US" sz="1600" b="1">
                <a:solidFill>
                  <a:schemeClr val="hlink"/>
                </a:solidFill>
                <a:effectLst/>
                <a:latin typeface="Arial" charset="0"/>
              </a:rPr>
              <a:t> (2)</a:t>
            </a:r>
            <a:endParaRPr kumimoji="0" lang="ru-RU" sz="1600" b="1">
              <a:solidFill>
                <a:schemeClr val="hlink"/>
              </a:solidFill>
              <a:effectLst/>
              <a:latin typeface="Arial" charset="0"/>
            </a:endParaRPr>
          </a:p>
        </p:txBody>
      </p:sp>
      <p:sp>
        <p:nvSpPr>
          <p:cNvPr id="110595" name="Rectangle 3"/>
          <p:cNvSpPr>
            <a:spLocks noChangeArrowheads="1"/>
          </p:cNvSpPr>
          <p:nvPr/>
        </p:nvSpPr>
        <p:spPr bwMode="auto">
          <a:xfrm>
            <a:off x="3095625" y="890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10596" name="Rectangle 4"/>
          <p:cNvSpPr>
            <a:spLocks noChangeArrowheads="1"/>
          </p:cNvSpPr>
          <p:nvPr/>
        </p:nvSpPr>
        <p:spPr bwMode="auto">
          <a:xfrm>
            <a:off x="2947988" y="161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10598" name="Text Box 6"/>
          <p:cNvSpPr txBox="1">
            <a:spLocks noChangeArrowheads="1"/>
          </p:cNvSpPr>
          <p:nvPr/>
        </p:nvSpPr>
        <p:spPr bwMode="auto">
          <a:xfrm>
            <a:off x="762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110599" name="Text Box 7"/>
          <p:cNvSpPr txBox="1">
            <a:spLocks noChangeArrowheads="1"/>
          </p:cNvSpPr>
          <p:nvPr/>
        </p:nvSpPr>
        <p:spPr bwMode="auto">
          <a:xfrm>
            <a:off x="2895600" y="6096000"/>
            <a:ext cx="37036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cs typeface="Times New Roman" pitchFamily="18" charset="0"/>
              </a:rPr>
              <a:t>Fig. 5.2- Creep </a:t>
            </a:r>
            <a:r>
              <a:rPr lang="en-US" b="1">
                <a:solidFill>
                  <a:srgbClr val="000000"/>
                </a:solidFill>
                <a:cs typeface="Times New Roman" pitchFamily="18" charset="0"/>
              </a:rPr>
              <a:t>diagrams at 850, 900 and 950 C</a:t>
            </a:r>
            <a:endParaRPr lang="ru-RU" b="1">
              <a:solidFill>
                <a:srgbClr val="000000"/>
              </a:solidFill>
              <a:cs typeface="Times New Roman" pitchFamily="18" charset="0"/>
            </a:endParaRPr>
          </a:p>
        </p:txBody>
      </p:sp>
      <p:sp>
        <p:nvSpPr>
          <p:cNvPr id="110601" name="Rectangle 9"/>
          <p:cNvSpPr>
            <a:spLocks noChangeArrowheads="1"/>
          </p:cNvSpPr>
          <p:nvPr/>
        </p:nvSpPr>
        <p:spPr bwMode="auto">
          <a:xfrm>
            <a:off x="2771775" y="2143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11060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5200"/>
            <a:ext cx="3600450" cy="2571750"/>
          </a:xfrm>
          <a:prstGeom prst="rect">
            <a:avLst/>
          </a:prstGeom>
          <a:noFill/>
          <a:extLst>
            <a:ext uri="{909E8E84-426E-40DD-AFC4-6F175D3DCCD1}">
              <a14:hiddenFill xmlns:a14="http://schemas.microsoft.com/office/drawing/2010/main">
                <a:solidFill>
                  <a:srgbClr val="FFFFFF"/>
                </a:solidFill>
              </a14:hiddenFill>
            </a:ext>
          </a:extLst>
        </p:spPr>
      </p:pic>
      <p:sp>
        <p:nvSpPr>
          <p:cNvPr id="110603" name="Rectangle 11"/>
          <p:cNvSpPr>
            <a:spLocks noChangeArrowheads="1"/>
          </p:cNvSpPr>
          <p:nvPr/>
        </p:nvSpPr>
        <p:spPr bwMode="auto">
          <a:xfrm>
            <a:off x="2757488" y="1804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11060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838200"/>
            <a:ext cx="3629025" cy="3248025"/>
          </a:xfrm>
          <a:prstGeom prst="rect">
            <a:avLst/>
          </a:prstGeom>
          <a:noFill/>
          <a:extLst>
            <a:ext uri="{909E8E84-426E-40DD-AFC4-6F175D3DCCD1}">
              <a14:hiddenFill xmlns:a14="http://schemas.microsoft.com/office/drawing/2010/main">
                <a:solidFill>
                  <a:srgbClr val="FFFFFF"/>
                </a:solidFill>
              </a14:hiddenFill>
            </a:ext>
          </a:extLst>
        </p:spPr>
      </p:pic>
      <p:pic>
        <p:nvPicPr>
          <p:cNvPr id="11060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9725" y="3048000"/>
            <a:ext cx="3724275" cy="3038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228600"/>
            <a:ext cx="7772400" cy="533400"/>
          </a:xfrm>
        </p:spPr>
        <p:txBody>
          <a:bodyPr/>
          <a:lstStyle/>
          <a:p>
            <a:r>
              <a:rPr kumimoji="0" lang="en-US" sz="1800">
                <a:solidFill>
                  <a:schemeClr val="hlink"/>
                </a:solidFill>
                <a:effectLst/>
                <a:latin typeface="Arial" charset="0"/>
                <a:cs typeface="Arial" charset="0"/>
              </a:rPr>
              <a:t>5. </a:t>
            </a:r>
            <a:r>
              <a:rPr kumimoji="0" lang="ru-RU" sz="1600" b="1">
                <a:solidFill>
                  <a:schemeClr val="hlink"/>
                </a:solidFill>
                <a:effectLst/>
                <a:latin typeface="Arial" charset="0"/>
              </a:rPr>
              <a:t>The task “D”: </a:t>
            </a:r>
            <a:r>
              <a:rPr kumimoji="0" lang="en-US" sz="1600" b="1">
                <a:solidFill>
                  <a:schemeClr val="hlink"/>
                </a:solidFill>
                <a:effectLst/>
                <a:latin typeface="Arial" charset="0"/>
              </a:rPr>
              <a:t>T</a:t>
            </a:r>
            <a:r>
              <a:rPr kumimoji="0" lang="ru-RU" sz="1600" b="1">
                <a:solidFill>
                  <a:schemeClr val="hlink"/>
                </a:solidFill>
                <a:effectLst/>
                <a:latin typeface="Arial" charset="0"/>
              </a:rPr>
              <a:t>he manufacturing and material creep testing of the samples from VVER vessel steel and material property creep testing of the samples cut from the tested VVER vessel models</a:t>
            </a:r>
            <a:r>
              <a:rPr kumimoji="0" lang="en-US" sz="1600" b="1">
                <a:solidFill>
                  <a:schemeClr val="hlink"/>
                </a:solidFill>
                <a:effectLst/>
                <a:latin typeface="Arial" charset="0"/>
              </a:rPr>
              <a:t> (3)</a:t>
            </a:r>
            <a:endParaRPr kumimoji="0" lang="ru-RU" sz="1600" b="1">
              <a:solidFill>
                <a:schemeClr val="hlink"/>
              </a:solidFill>
              <a:effectLst/>
              <a:latin typeface="Arial" charset="0"/>
            </a:endParaRPr>
          </a:p>
        </p:txBody>
      </p:sp>
      <p:sp>
        <p:nvSpPr>
          <p:cNvPr id="111619" name="Rectangle 3"/>
          <p:cNvSpPr>
            <a:spLocks noChangeArrowheads="1"/>
          </p:cNvSpPr>
          <p:nvPr/>
        </p:nvSpPr>
        <p:spPr bwMode="auto">
          <a:xfrm>
            <a:off x="3095625" y="890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11620" name="Rectangle 4"/>
          <p:cNvSpPr>
            <a:spLocks noChangeArrowheads="1"/>
          </p:cNvSpPr>
          <p:nvPr/>
        </p:nvSpPr>
        <p:spPr bwMode="auto">
          <a:xfrm>
            <a:off x="2947988" y="161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11622" name="Text Box 6"/>
          <p:cNvSpPr txBox="1">
            <a:spLocks noChangeArrowheads="1"/>
          </p:cNvSpPr>
          <p:nvPr/>
        </p:nvSpPr>
        <p:spPr bwMode="auto">
          <a:xfrm>
            <a:off x="762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111623" name="Text Box 7"/>
          <p:cNvSpPr txBox="1">
            <a:spLocks noChangeArrowheads="1"/>
          </p:cNvSpPr>
          <p:nvPr/>
        </p:nvSpPr>
        <p:spPr bwMode="auto">
          <a:xfrm>
            <a:off x="228600" y="3810000"/>
            <a:ext cx="28400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cs typeface="Times New Roman" pitchFamily="18" charset="0"/>
              </a:rPr>
              <a:t>Fig. 5.3- Creep </a:t>
            </a:r>
            <a:r>
              <a:rPr lang="en-US" b="1">
                <a:solidFill>
                  <a:srgbClr val="000000"/>
                </a:solidFill>
                <a:cs typeface="Times New Roman" pitchFamily="18" charset="0"/>
              </a:rPr>
              <a:t>diagrams at 1050 C</a:t>
            </a:r>
            <a:endParaRPr lang="ru-RU" b="1">
              <a:solidFill>
                <a:srgbClr val="000000"/>
              </a:solidFill>
              <a:cs typeface="Times New Roman" pitchFamily="18" charset="0"/>
            </a:endParaRPr>
          </a:p>
        </p:txBody>
      </p:sp>
      <p:sp>
        <p:nvSpPr>
          <p:cNvPr id="111625" name="Rectangle 9"/>
          <p:cNvSpPr>
            <a:spLocks noChangeArrowheads="1"/>
          </p:cNvSpPr>
          <p:nvPr/>
        </p:nvSpPr>
        <p:spPr bwMode="auto">
          <a:xfrm>
            <a:off x="2400300" y="2047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11162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66800"/>
            <a:ext cx="4343400" cy="2762250"/>
          </a:xfrm>
          <a:prstGeom prst="rect">
            <a:avLst/>
          </a:prstGeom>
          <a:noFill/>
          <a:extLst>
            <a:ext uri="{909E8E84-426E-40DD-AFC4-6F175D3DCCD1}">
              <a14:hiddenFill xmlns:a14="http://schemas.microsoft.com/office/drawing/2010/main">
                <a:solidFill>
                  <a:srgbClr val="FFFFFF"/>
                </a:solidFill>
              </a14:hiddenFill>
            </a:ext>
          </a:extLst>
        </p:spPr>
      </p:pic>
      <p:sp>
        <p:nvSpPr>
          <p:cNvPr id="111626" name="Rectangle 10"/>
          <p:cNvSpPr>
            <a:spLocks noChangeArrowheads="1"/>
          </p:cNvSpPr>
          <p:nvPr/>
        </p:nvSpPr>
        <p:spPr bwMode="auto">
          <a:xfrm>
            <a:off x="457200" y="4419600"/>
            <a:ext cx="8686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a:r>
              <a:rPr lang="en-US" b="1">
                <a:solidFill>
                  <a:srgbClr val="000000"/>
                </a:solidFill>
                <a:cs typeface="Times New Roman" pitchFamily="18" charset="0"/>
              </a:rPr>
              <a:t>It is necessary to note some features of investigated steel behaviour in the studied range of tests:</a:t>
            </a:r>
            <a:endParaRPr lang="en-US" b="1">
              <a:cs typeface="Times New Roman" pitchFamily="18" charset="0"/>
            </a:endParaRPr>
          </a:p>
          <a:p>
            <a:pPr marL="457200" indent="-457200"/>
            <a:r>
              <a:rPr lang="en-US" b="1">
                <a:solidFill>
                  <a:srgbClr val="000000"/>
                </a:solidFill>
                <a:cs typeface="Times New Roman" pitchFamily="18" charset="0"/>
              </a:rPr>
              <a:t> </a:t>
            </a:r>
            <a:endParaRPr lang="en-US" b="1">
              <a:cs typeface="Times New Roman" pitchFamily="18" charset="0"/>
            </a:endParaRPr>
          </a:p>
          <a:p>
            <a:pPr marL="457200" indent="-457200">
              <a:buFontTx/>
              <a:buAutoNum type="arabicParenR"/>
            </a:pPr>
            <a:r>
              <a:rPr lang="en-US" b="1">
                <a:solidFill>
                  <a:srgbClr val="000000"/>
                </a:solidFill>
                <a:cs typeface="Times New Roman" pitchFamily="18" charset="0"/>
              </a:rPr>
              <a:t>Absence</a:t>
            </a:r>
            <a:r>
              <a:rPr lang="en-US" b="1">
                <a:cs typeface="Times New Roman" pitchFamily="18" charset="0"/>
              </a:rPr>
              <a:t> of protective medium (argon) leads to considerable hardening of material and slowing-down of deformation process at creep of this steel. </a:t>
            </a:r>
          </a:p>
          <a:p>
            <a:pPr marL="457200" indent="-457200"/>
            <a:r>
              <a:rPr lang="en-US" b="1">
                <a:cs typeface="Times New Roman" pitchFamily="18" charset="0"/>
              </a:rPr>
              <a:t>	It is connected, first of all, with formation of hard oxide film on the tested specimens surface;</a:t>
            </a:r>
          </a:p>
          <a:p>
            <a:pPr marL="457200" indent="-457200"/>
            <a:endParaRPr lang="en-US" b="1">
              <a:cs typeface="Times New Roman" pitchFamily="18" charset="0"/>
            </a:endParaRPr>
          </a:p>
          <a:p>
            <a:pPr marL="457200" indent="-457200"/>
            <a:r>
              <a:rPr lang="en-US" b="1">
                <a:cs typeface="Times New Roman" pitchFamily="18" charset="0"/>
              </a:rPr>
              <a:t>2) with increase of the process duration, deformation at the moment of the specimens destruction considerably increases;</a:t>
            </a:r>
            <a:r>
              <a:rPr lang="en-US" b="1"/>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ph type="title"/>
          </p:nvPr>
        </p:nvSpPr>
        <p:spPr>
          <a:xfrm>
            <a:off x="457200" y="152400"/>
            <a:ext cx="7772400" cy="609600"/>
          </a:xfrm>
          <a:noFill/>
          <a:ln/>
        </p:spPr>
        <p:txBody>
          <a:bodyPr/>
          <a:lstStyle/>
          <a:p>
            <a:r>
              <a:rPr lang="ru-RU" sz="2400" b="1">
                <a:solidFill>
                  <a:schemeClr val="hlink"/>
                </a:solidFill>
              </a:rPr>
              <a:t>The project efforts are focused on the following problems:</a:t>
            </a:r>
          </a:p>
        </p:txBody>
      </p:sp>
      <p:sp>
        <p:nvSpPr>
          <p:cNvPr id="5123" name="Rectangle 3"/>
          <p:cNvSpPr>
            <a:spLocks noChangeArrowheads="1"/>
          </p:cNvSpPr>
          <p:nvPr>
            <p:ph type="body" idx="1"/>
          </p:nvPr>
        </p:nvSpPr>
        <p:spPr>
          <a:xfrm>
            <a:off x="457200" y="762000"/>
            <a:ext cx="7924800" cy="4724400"/>
          </a:xfrm>
          <a:noFill/>
          <a:ln/>
        </p:spPr>
        <p:txBody>
          <a:bodyPr/>
          <a:lstStyle/>
          <a:p>
            <a:r>
              <a:rPr kumimoji="0" lang="ru-RU" sz="1800" b="0"/>
              <a:t>- the designing and construction of the test facility for test examinations of the VVER-440 vessel scale models on the conditions which correspond to SA in the VVER;</a:t>
            </a:r>
          </a:p>
          <a:p>
            <a:r>
              <a:rPr kumimoji="0" lang="ru-RU" sz="1800" b="0"/>
              <a:t>- manufacturing of the VVER-440 reactor vessel scale models (scale 1:5) . Material and technology, as well as thermal treatment have to correspond the same conditions of the regular VVER vessels manufacturing;</a:t>
            </a:r>
          </a:p>
          <a:p>
            <a:r>
              <a:rPr kumimoji="0" lang="ru-RU" sz="1800" b="0"/>
              <a:t>- pursuance of the material creep test experiments with samples from the VVER vessel steel on the time range 2-50 h and temperature range 700 - 1200 C to receive the creep data for refinement of the constitutive creep model and ordinary mechanical characteristics of this steel;</a:t>
            </a:r>
          </a:p>
          <a:p>
            <a:r>
              <a:rPr lang="ru-RU" sz="1800"/>
              <a:t>- </a:t>
            </a:r>
            <a:r>
              <a:rPr kumimoji="0" lang="ru-RU" sz="1800" b="0"/>
              <a:t>the carrying out the scale experiments with VVER vessel models on the high-temperature heat-up and creep deformation of the vessel;</a:t>
            </a:r>
          </a:p>
          <a:p>
            <a:r>
              <a:rPr kumimoji="0" lang="ru-RU" sz="1800" b="0"/>
              <a:t>- the mathematical treatment and analysis of scale experiments, carrying out the numerical pre- and post-test structural analyses of scale experiments with vessel models</a:t>
            </a:r>
          </a:p>
        </p:txBody>
      </p:sp>
      <p:sp>
        <p:nvSpPr>
          <p:cNvPr id="5125" name="Text Box 5"/>
          <p:cNvSpPr txBox="1">
            <a:spLocks noChangeArrowheads="1"/>
          </p:cNvSpPr>
          <p:nvPr/>
        </p:nvSpPr>
        <p:spPr bwMode="auto">
          <a:xfrm>
            <a:off x="762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228600"/>
            <a:ext cx="7772400" cy="533400"/>
          </a:xfrm>
        </p:spPr>
        <p:txBody>
          <a:bodyPr/>
          <a:lstStyle/>
          <a:p>
            <a:r>
              <a:rPr kumimoji="0" lang="en-US" sz="1800">
                <a:solidFill>
                  <a:schemeClr val="hlink"/>
                </a:solidFill>
                <a:effectLst/>
                <a:latin typeface="Arial" charset="0"/>
                <a:cs typeface="Arial" charset="0"/>
              </a:rPr>
              <a:t>6. </a:t>
            </a:r>
            <a:r>
              <a:rPr kumimoji="0" lang="en-US" sz="1600" b="1">
                <a:solidFill>
                  <a:schemeClr val="hlink"/>
                </a:solidFill>
                <a:effectLst/>
                <a:latin typeface="Arial" charset="0"/>
                <a:cs typeface="Times New Roman" pitchFamily="18" charset="0"/>
              </a:rPr>
              <a:t>Concerning selection of conditions of the VVER-440 reactor vessel scale model testing  </a:t>
            </a:r>
            <a:endParaRPr kumimoji="0" lang="ru-RU" sz="1600" b="1">
              <a:solidFill>
                <a:schemeClr val="hlink"/>
              </a:solidFill>
              <a:effectLst/>
              <a:latin typeface="Arial" charset="0"/>
              <a:cs typeface="Times New Roman" pitchFamily="18" charset="0"/>
            </a:endParaRPr>
          </a:p>
        </p:txBody>
      </p:sp>
      <p:sp>
        <p:nvSpPr>
          <p:cNvPr id="112643" name="Rectangle 3"/>
          <p:cNvSpPr>
            <a:spLocks noChangeArrowheads="1"/>
          </p:cNvSpPr>
          <p:nvPr/>
        </p:nvSpPr>
        <p:spPr bwMode="auto">
          <a:xfrm>
            <a:off x="3095625" y="890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12644" name="Rectangle 4"/>
          <p:cNvSpPr>
            <a:spLocks noChangeArrowheads="1"/>
          </p:cNvSpPr>
          <p:nvPr/>
        </p:nvSpPr>
        <p:spPr bwMode="auto">
          <a:xfrm>
            <a:off x="2947988" y="161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12646" name="Text Box 6"/>
          <p:cNvSpPr txBox="1">
            <a:spLocks noChangeArrowheads="1"/>
          </p:cNvSpPr>
          <p:nvPr/>
        </p:nvSpPr>
        <p:spPr bwMode="auto">
          <a:xfrm>
            <a:off x="762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112647" name="Rectangle 7"/>
          <p:cNvSpPr>
            <a:spLocks noChangeArrowheads="1"/>
          </p:cNvSpPr>
          <p:nvPr/>
        </p:nvSpPr>
        <p:spPr bwMode="auto">
          <a:xfrm>
            <a:off x="152400" y="838200"/>
            <a:ext cx="4953000"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chemeClr val="hlink"/>
                </a:solidFill>
                <a:cs typeface="Times New Roman" pitchFamily="18" charset="0"/>
              </a:rPr>
              <a:t>Main point: </a:t>
            </a:r>
          </a:p>
          <a:p>
            <a:endParaRPr lang="en-US" b="1">
              <a:solidFill>
                <a:srgbClr val="000000"/>
              </a:solidFill>
              <a:cs typeface="Times New Roman" pitchFamily="18" charset="0"/>
            </a:endParaRPr>
          </a:p>
          <a:p>
            <a:r>
              <a:rPr lang="en-US" b="1">
                <a:solidFill>
                  <a:srgbClr val="000000"/>
                </a:solidFill>
                <a:cs typeface="Times New Roman" pitchFamily="18" charset="0"/>
              </a:rPr>
              <a:t>In connection with the developed situation, testing of </a:t>
            </a:r>
            <a:r>
              <a:rPr lang="en-US" b="1">
                <a:solidFill>
                  <a:schemeClr val="hlink"/>
                </a:solidFill>
                <a:cs typeface="Times New Roman" pitchFamily="18" charset="0"/>
              </a:rPr>
              <a:t>1 vessel</a:t>
            </a:r>
            <a:r>
              <a:rPr lang="en-US" b="1">
                <a:solidFill>
                  <a:srgbClr val="000000"/>
                </a:solidFill>
                <a:cs typeface="Times New Roman" pitchFamily="18" charset="0"/>
              </a:rPr>
              <a:t> model is scheduled instead of </a:t>
            </a:r>
            <a:r>
              <a:rPr lang="en-US" b="1">
                <a:solidFill>
                  <a:schemeClr val="hlink"/>
                </a:solidFill>
                <a:cs typeface="Times New Roman" pitchFamily="18" charset="0"/>
              </a:rPr>
              <a:t>3 planned</a:t>
            </a:r>
            <a:r>
              <a:rPr lang="en-US" b="1">
                <a:solidFill>
                  <a:srgbClr val="000000"/>
                </a:solidFill>
                <a:cs typeface="Times New Roman" pitchFamily="18" charset="0"/>
              </a:rPr>
              <a:t> experiments.</a:t>
            </a:r>
            <a:endParaRPr lang="en-US" b="1">
              <a:cs typeface="Times New Roman" pitchFamily="18" charset="0"/>
            </a:endParaRPr>
          </a:p>
          <a:p>
            <a:r>
              <a:rPr lang="en-US" b="1">
                <a:solidFill>
                  <a:srgbClr val="000000"/>
                </a:solidFill>
                <a:cs typeface="Times New Roman" pitchFamily="18" charset="0"/>
              </a:rPr>
              <a:t> </a:t>
            </a:r>
            <a:endParaRPr lang="en-US" b="1">
              <a:cs typeface="Times New Roman" pitchFamily="18" charset="0"/>
            </a:endParaRPr>
          </a:p>
          <a:p>
            <a:r>
              <a:rPr lang="en-US" b="1">
                <a:solidFill>
                  <a:srgbClr val="000000"/>
                </a:solidFill>
                <a:cs typeface="Times New Roman" pitchFamily="18" charset="0"/>
              </a:rPr>
              <a:t>In this connection, obtaining of </a:t>
            </a:r>
            <a:r>
              <a:rPr lang="en-US" b="1">
                <a:solidFill>
                  <a:schemeClr val="hlink"/>
                </a:solidFill>
                <a:cs typeface="Times New Roman" pitchFamily="18" charset="0"/>
              </a:rPr>
              <a:t>maximum</a:t>
            </a:r>
            <a:r>
              <a:rPr lang="en-US" b="1">
                <a:solidFill>
                  <a:srgbClr val="000000"/>
                </a:solidFill>
                <a:cs typeface="Times New Roman" pitchFamily="18" charset="0"/>
              </a:rPr>
              <a:t> information on deformation and destruction features of the vessel model in the conditions of vessel steel high-temperature creep is extremely actual.</a:t>
            </a:r>
            <a:endParaRPr lang="en-US" b="1">
              <a:cs typeface="Times New Roman" pitchFamily="18" charset="0"/>
            </a:endParaRPr>
          </a:p>
          <a:p>
            <a:r>
              <a:rPr lang="en-US" b="1">
                <a:solidFill>
                  <a:srgbClr val="000000"/>
                </a:solidFill>
                <a:cs typeface="Times New Roman" pitchFamily="18" charset="0"/>
              </a:rPr>
              <a:t> </a:t>
            </a:r>
            <a:endParaRPr lang="en-US" b="1">
              <a:cs typeface="Times New Roman" pitchFamily="18" charset="0"/>
            </a:endParaRPr>
          </a:p>
          <a:p>
            <a:r>
              <a:rPr lang="en-US" sz="1600" b="1">
                <a:solidFill>
                  <a:schemeClr val="hlink"/>
                </a:solidFill>
                <a:cs typeface="Times New Roman" pitchFamily="18" charset="0"/>
              </a:rPr>
              <a:t>How can we realize it?</a:t>
            </a:r>
          </a:p>
          <a:p>
            <a:r>
              <a:rPr lang="en-US" b="1">
                <a:solidFill>
                  <a:srgbClr val="000000"/>
                </a:solidFill>
                <a:cs typeface="Times New Roman" pitchFamily="18" charset="0"/>
              </a:rPr>
              <a:t> </a:t>
            </a:r>
            <a:endParaRPr lang="en-US" b="1">
              <a:cs typeface="Times New Roman" pitchFamily="18" charset="0"/>
            </a:endParaRPr>
          </a:p>
          <a:p>
            <a:r>
              <a:rPr lang="en-US" b="1" i="1">
                <a:solidFill>
                  <a:schemeClr val="hlink"/>
                </a:solidFill>
                <a:cs typeface="Times New Roman" pitchFamily="18" charset="0"/>
              </a:rPr>
              <a:t>One of the ways is choosing of a step-by-step mode of heating and load change</a:t>
            </a:r>
            <a:r>
              <a:rPr lang="en-US" b="1">
                <a:solidFill>
                  <a:srgbClr val="000000"/>
                </a:solidFill>
                <a:cs typeface="Times New Roman" pitchFamily="18" charset="0"/>
              </a:rPr>
              <a:t> (owing to change of internal pressure in the vessel). At that, at </a:t>
            </a:r>
            <a:r>
              <a:rPr lang="en-US" b="1">
                <a:solidFill>
                  <a:schemeClr val="accent1"/>
                </a:solidFill>
                <a:cs typeface="Times New Roman" pitchFamily="18" charset="0"/>
              </a:rPr>
              <a:t>each level of temperature</a:t>
            </a:r>
            <a:r>
              <a:rPr lang="en-US" b="1">
                <a:solidFill>
                  <a:srgbClr val="000000"/>
                </a:solidFill>
                <a:cs typeface="Times New Roman" pitchFamily="18" charset="0"/>
              </a:rPr>
              <a:t> (of the vessel wall) it is reasonable to execute </a:t>
            </a:r>
            <a:r>
              <a:rPr lang="en-US" b="1">
                <a:solidFill>
                  <a:schemeClr val="accent1"/>
                </a:solidFill>
                <a:cs typeface="Times New Roman" pitchFamily="18" charset="0"/>
              </a:rPr>
              <a:t>not less than 2 or 3 load steps</a:t>
            </a:r>
            <a:r>
              <a:rPr lang="en-US" b="1">
                <a:solidFill>
                  <a:srgbClr val="000000"/>
                </a:solidFill>
                <a:cs typeface="Times New Roman" pitchFamily="18" charset="0"/>
              </a:rPr>
              <a:t>. Duration of retention at each intermediate step of test will be determined proceeding from the value of the vessel model deformation which would allow to estimate speed of creep at each test step with sufficient accuracy. </a:t>
            </a:r>
            <a:endParaRPr lang="en-US" b="1">
              <a:cs typeface="Times New Roman" pitchFamily="18" charset="0"/>
            </a:endParaRPr>
          </a:p>
          <a:p>
            <a:r>
              <a:rPr lang="en-US" b="1">
                <a:solidFill>
                  <a:srgbClr val="000000"/>
                </a:solidFill>
                <a:cs typeface="Times New Roman" pitchFamily="18" charset="0"/>
              </a:rPr>
              <a:t> </a:t>
            </a:r>
            <a:endParaRPr lang="en-US" b="1">
              <a:cs typeface="Times New Roman" pitchFamily="18" charset="0"/>
            </a:endParaRPr>
          </a:p>
          <a:p>
            <a:r>
              <a:rPr lang="en-US" b="1">
                <a:solidFill>
                  <a:schemeClr val="hlink"/>
                </a:solidFill>
                <a:cs typeface="Times New Roman" pitchFamily="18" charset="0"/>
              </a:rPr>
              <a:t>Choosing of such test mode presuppose carrying out of justified pre-test calculations.</a:t>
            </a:r>
            <a:r>
              <a:rPr lang="en-US" b="1">
                <a:solidFill>
                  <a:srgbClr val="000000"/>
                </a:solidFill>
                <a:cs typeface="Times New Roman" pitchFamily="18" charset="0"/>
              </a:rPr>
              <a:t> </a:t>
            </a:r>
            <a:endParaRPr lang="en-US" b="1">
              <a:cs typeface="Times New Roman" pitchFamily="18" charset="0"/>
            </a:endParaRPr>
          </a:p>
          <a:p>
            <a:r>
              <a:rPr lang="en-US" b="1">
                <a:solidFill>
                  <a:srgbClr val="000000"/>
                </a:solidFill>
                <a:cs typeface="Times New Roman" pitchFamily="18" charset="0"/>
              </a:rPr>
              <a:t> </a:t>
            </a:r>
            <a:endParaRPr lang="en-US" b="1">
              <a:cs typeface="Times New Roman" pitchFamily="18" charset="0"/>
            </a:endParaRPr>
          </a:p>
          <a:p>
            <a:r>
              <a:rPr lang="en-US" b="1">
                <a:solidFill>
                  <a:srgbClr val="000000"/>
                </a:solidFill>
                <a:cs typeface="Times New Roman" pitchFamily="18" charset="0"/>
              </a:rPr>
              <a:t>The final decision concerning a choice of the tests mode must be agreed by all interested parties of the project </a:t>
            </a:r>
            <a:r>
              <a:rPr lang="en-US" sz="1400" b="1">
                <a:solidFill>
                  <a:schemeClr val="hlink"/>
                </a:solidFill>
                <a:cs typeface="Times New Roman" pitchFamily="18" charset="0"/>
              </a:rPr>
              <a:t>(participants and collaborators</a:t>
            </a:r>
            <a:r>
              <a:rPr lang="en-US" b="1">
                <a:solidFill>
                  <a:srgbClr val="000000"/>
                </a:solidFill>
                <a:cs typeface="Times New Roman" pitchFamily="18" charset="0"/>
              </a:rPr>
              <a:t> of the project). </a:t>
            </a:r>
            <a:endParaRPr lang="en-US" b="1">
              <a:cs typeface="Times New Roman" pitchFamily="18" charset="0"/>
            </a:endParaRPr>
          </a:p>
          <a:p>
            <a:endParaRPr lang="en-US" sz="2400" b="1"/>
          </a:p>
        </p:txBody>
      </p:sp>
      <p:pic>
        <p:nvPicPr>
          <p:cNvPr id="11264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371600"/>
            <a:ext cx="4343400"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ChangeArrowheads="1"/>
          </p:cNvSpPr>
          <p:nvPr/>
        </p:nvSpPr>
        <p:spPr bwMode="auto">
          <a:xfrm>
            <a:off x="3095625" y="890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09572" name="Rectangle 4"/>
          <p:cNvSpPr>
            <a:spLocks noChangeArrowheads="1"/>
          </p:cNvSpPr>
          <p:nvPr/>
        </p:nvSpPr>
        <p:spPr bwMode="auto">
          <a:xfrm>
            <a:off x="2947988" y="161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09574" name="Text Box 6"/>
          <p:cNvSpPr txBox="1">
            <a:spLocks noChangeArrowheads="1"/>
          </p:cNvSpPr>
          <p:nvPr/>
        </p:nvSpPr>
        <p:spPr bwMode="auto">
          <a:xfrm>
            <a:off x="762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109576" name="Rectangle 8"/>
          <p:cNvSpPr>
            <a:spLocks noChangeArrowheads="1"/>
          </p:cNvSpPr>
          <p:nvPr/>
        </p:nvSpPr>
        <p:spPr bwMode="auto">
          <a:xfrm>
            <a:off x="838200" y="1676400"/>
            <a:ext cx="7772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pPr algn="ctr"/>
            <a:r>
              <a:rPr lang="ru-RU" sz="4800">
                <a:solidFill>
                  <a:schemeClr val="tx2"/>
                </a:solidFill>
                <a:effectLst>
                  <a:outerShdw blurRad="38100" dist="38100" dir="2700000" algn="tl">
                    <a:srgbClr val="C0C0C0"/>
                  </a:outerShdw>
                </a:effectLst>
                <a:latin typeface="Times New Roman" pitchFamily="18" charset="0"/>
              </a:rPr>
              <a:t>Thank You!</a:t>
            </a:r>
            <a:r>
              <a:rPr lang="ru-RU" sz="4400">
                <a:solidFill>
                  <a:schemeClr val="tx2"/>
                </a:solidFill>
                <a:effectLst>
                  <a:outerShdw blurRad="38100" dist="38100" dir="2700000" algn="tl">
                    <a:srgbClr val="C0C0C0"/>
                  </a:outerShdw>
                </a:effectLst>
                <a:latin typeface="Times New Roman" pitchFamily="18" charset="0"/>
              </a:rPr>
              <a:t/>
            </a:r>
            <a:br>
              <a:rPr lang="ru-RU" sz="4400">
                <a:solidFill>
                  <a:schemeClr val="tx2"/>
                </a:solidFill>
                <a:effectLst>
                  <a:outerShdw blurRad="38100" dist="38100" dir="2700000" algn="tl">
                    <a:srgbClr val="C0C0C0"/>
                  </a:outerShdw>
                </a:effectLst>
                <a:latin typeface="Times New Roman" pitchFamily="18" charset="0"/>
              </a:rPr>
            </a:br>
            <a:r>
              <a:rPr lang="ru-RU" sz="4400">
                <a:solidFill>
                  <a:schemeClr val="tx2"/>
                </a:solidFill>
                <a:effectLst>
                  <a:outerShdw blurRad="38100" dist="38100" dir="2700000" algn="tl">
                    <a:srgbClr val="C0C0C0"/>
                  </a:outerShdw>
                </a:effectLst>
                <a:latin typeface="Times New Roman" pitchFamily="18" charset="0"/>
              </a:rPr>
              <a:t/>
            </a:r>
            <a:br>
              <a:rPr lang="ru-RU" sz="4400">
                <a:solidFill>
                  <a:schemeClr val="tx2"/>
                </a:solidFill>
                <a:effectLst>
                  <a:outerShdw blurRad="38100" dist="38100" dir="2700000" algn="tl">
                    <a:srgbClr val="C0C0C0"/>
                  </a:outerShdw>
                </a:effectLst>
                <a:latin typeface="Times New Roman" pitchFamily="18" charset="0"/>
              </a:rPr>
            </a:br>
            <a:r>
              <a:rPr lang="ru-RU" sz="4400">
                <a:solidFill>
                  <a:schemeClr val="tx2"/>
                </a:solidFill>
                <a:effectLst>
                  <a:outerShdw blurRad="38100" dist="38100" dir="2700000" algn="tl">
                    <a:srgbClr val="C0C0C0"/>
                  </a:outerShdw>
                </a:effectLst>
                <a:latin typeface="Times New Roman" pitchFamily="18" charset="0"/>
              </a:rPr>
              <a:t/>
            </a:r>
            <a:br>
              <a:rPr lang="ru-RU" sz="4400">
                <a:solidFill>
                  <a:schemeClr val="tx2"/>
                </a:solidFill>
                <a:effectLst>
                  <a:outerShdw blurRad="38100" dist="38100" dir="2700000" algn="tl">
                    <a:srgbClr val="C0C0C0"/>
                  </a:outerShdw>
                </a:effectLst>
                <a:latin typeface="Times New Roman" pitchFamily="18" charset="0"/>
              </a:rPr>
            </a:br>
            <a:r>
              <a:rPr lang="ru-RU" sz="4400">
                <a:solidFill>
                  <a:schemeClr val="tx2"/>
                </a:solidFill>
                <a:effectLst>
                  <a:outerShdw blurRad="38100" dist="38100" dir="2700000" algn="tl">
                    <a:srgbClr val="C0C0C0"/>
                  </a:outerShdw>
                </a:effectLst>
                <a:latin typeface="Times New Roman" pitchFamily="18" charset="0"/>
              </a:rPr>
              <a:t>End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381000"/>
            <a:ext cx="8153400" cy="838200"/>
          </a:xfrm>
        </p:spPr>
        <p:txBody>
          <a:bodyPr/>
          <a:lstStyle/>
          <a:p>
            <a:r>
              <a:rPr kumimoji="0" lang="ru-RU" sz="1800">
                <a:solidFill>
                  <a:schemeClr val="hlink"/>
                </a:solidFill>
                <a:latin typeface="Arial" charset="0"/>
              </a:rPr>
              <a:t>Task “A”</a:t>
            </a:r>
            <a:r>
              <a:rPr kumimoji="0" lang="ru-RU" sz="2000">
                <a:solidFill>
                  <a:schemeClr val="tx1"/>
                </a:solidFill>
                <a:effectLst/>
              </a:rPr>
              <a:t> </a:t>
            </a:r>
          </a:p>
        </p:txBody>
      </p:sp>
      <p:sp>
        <p:nvSpPr>
          <p:cNvPr id="29699" name="Rectangle 3"/>
          <p:cNvSpPr>
            <a:spLocks noGrp="1" noChangeArrowheads="1"/>
          </p:cNvSpPr>
          <p:nvPr>
            <p:ph type="body" idx="1"/>
          </p:nvPr>
        </p:nvSpPr>
        <p:spPr>
          <a:xfrm>
            <a:off x="457200" y="1295400"/>
            <a:ext cx="7848600" cy="4419600"/>
          </a:xfrm>
        </p:spPr>
        <p:txBody>
          <a:bodyPr/>
          <a:lstStyle/>
          <a:p>
            <a:pPr>
              <a:lnSpc>
                <a:spcPct val="90000"/>
              </a:lnSpc>
            </a:pPr>
            <a:r>
              <a:rPr kumimoji="0" lang="ru-RU" sz="2400"/>
              <a:t>Task “A”:</a:t>
            </a:r>
            <a:r>
              <a:rPr kumimoji="0" lang="ru-RU" sz="1800"/>
              <a:t> </a:t>
            </a:r>
            <a:r>
              <a:rPr kumimoji="0" lang="ru-RU" sz="1800" b="0"/>
              <a:t>analytical studies that include: </a:t>
            </a:r>
          </a:p>
          <a:p>
            <a:pPr>
              <a:lnSpc>
                <a:spcPct val="90000"/>
              </a:lnSpc>
            </a:pPr>
            <a:endParaRPr kumimoji="0" lang="ru-RU" sz="1800" b="0"/>
          </a:p>
          <a:p>
            <a:pPr>
              <a:lnSpc>
                <a:spcPct val="90000"/>
              </a:lnSpc>
            </a:pPr>
            <a:r>
              <a:rPr kumimoji="0" lang="ru-RU" sz="1800" b="0"/>
              <a:t>- the choosing of the accident scenarios and test conditions of the scale experiments; </a:t>
            </a:r>
          </a:p>
          <a:p>
            <a:pPr>
              <a:lnSpc>
                <a:spcPct val="90000"/>
              </a:lnSpc>
            </a:pPr>
            <a:r>
              <a:rPr kumimoji="0" lang="ru-RU" sz="1800" b="0"/>
              <a:t>- carrying out of the pre- and post-tests of the scale experiments</a:t>
            </a:r>
          </a:p>
          <a:p>
            <a:pPr>
              <a:lnSpc>
                <a:spcPct val="90000"/>
              </a:lnSpc>
            </a:pPr>
            <a:endParaRPr kumimoji="0" lang="ru-RU" sz="1800" b="0"/>
          </a:p>
          <a:p>
            <a:pPr>
              <a:lnSpc>
                <a:spcPct val="90000"/>
              </a:lnSpc>
            </a:pPr>
            <a:r>
              <a:rPr kumimoji="0" lang="ru-RU" sz="1800" b="0"/>
              <a:t>  </a:t>
            </a:r>
            <a:r>
              <a:rPr kumimoji="0" lang="ru-RU" sz="2000" b="0"/>
              <a:t>Expected Results:</a:t>
            </a:r>
          </a:p>
          <a:p>
            <a:pPr>
              <a:lnSpc>
                <a:spcPct val="90000"/>
              </a:lnSpc>
            </a:pPr>
            <a:endParaRPr kumimoji="0" lang="en-US" sz="1800" b="0"/>
          </a:p>
          <a:p>
            <a:pPr>
              <a:lnSpc>
                <a:spcPct val="90000"/>
              </a:lnSpc>
            </a:pPr>
            <a:r>
              <a:rPr kumimoji="0" lang="ru-RU" sz="1800" b="0"/>
              <a:t>- SA scenarios and SA conditions will be reproduced during the scale experiments with VVER vessel models;</a:t>
            </a:r>
          </a:p>
          <a:p>
            <a:pPr>
              <a:lnSpc>
                <a:spcPct val="90000"/>
              </a:lnSpc>
            </a:pPr>
            <a:r>
              <a:rPr kumimoji="0" lang="ru-RU" sz="1800" b="0"/>
              <a:t>- Expected thermal and deformation behaviour of the vessel models (as a result of the pre-test calculations) during the scale tests, and the post-test calculation results of the performed experiments on the VVER vessel scale models</a:t>
            </a:r>
            <a:r>
              <a:rPr kumimoji="0" lang="ru-RU" sz="1800"/>
              <a:t> </a:t>
            </a:r>
          </a:p>
          <a:p>
            <a:pPr>
              <a:lnSpc>
                <a:spcPct val="90000"/>
              </a:lnSpc>
            </a:pPr>
            <a:endParaRPr kumimoji="0" lang="ru-RU" sz="1800"/>
          </a:p>
        </p:txBody>
      </p:sp>
      <p:sp>
        <p:nvSpPr>
          <p:cNvPr id="29702" name="Text Box 6"/>
          <p:cNvSpPr txBox="1">
            <a:spLocks noChangeArrowheads="1"/>
          </p:cNvSpPr>
          <p:nvPr/>
        </p:nvSpPr>
        <p:spPr bwMode="auto">
          <a:xfrm>
            <a:off x="1143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09600" y="152400"/>
            <a:ext cx="7772400" cy="685800"/>
          </a:xfrm>
        </p:spPr>
        <p:txBody>
          <a:bodyPr/>
          <a:lstStyle/>
          <a:p>
            <a:r>
              <a:rPr kumimoji="0" lang="en-US" sz="1800">
                <a:solidFill>
                  <a:schemeClr val="hlink"/>
                </a:solidFill>
                <a:effectLst/>
                <a:latin typeface="Arial" charset="0"/>
                <a:cs typeface="Times New Roman" pitchFamily="18" charset="0"/>
              </a:rPr>
              <a:t>Estimation of possibility of the melt keeping in the RP vessel using the computer code SOKRAT and code NARAL</a:t>
            </a:r>
            <a:r>
              <a:rPr kumimoji="0" lang="ru-RU" sz="1600">
                <a:solidFill>
                  <a:schemeClr val="hlink"/>
                </a:solidFill>
                <a:effectLst/>
                <a:latin typeface="Arial" charset="0"/>
              </a:rPr>
              <a:t> </a:t>
            </a:r>
            <a:r>
              <a:rPr kumimoji="0" lang="en-US" sz="1600">
                <a:solidFill>
                  <a:schemeClr val="accent1"/>
                </a:solidFill>
                <a:effectLst/>
                <a:latin typeface="Arial" charset="0"/>
              </a:rPr>
              <a:t>(1)</a:t>
            </a:r>
            <a:endParaRPr kumimoji="0" lang="ru-RU" sz="1600">
              <a:solidFill>
                <a:schemeClr val="accent1"/>
              </a:solidFill>
              <a:effectLst/>
              <a:latin typeface="Arial" charset="0"/>
            </a:endParaRPr>
          </a:p>
        </p:txBody>
      </p:sp>
      <p:sp>
        <p:nvSpPr>
          <p:cNvPr id="33795" name="Rectangle 3"/>
          <p:cNvSpPr>
            <a:spLocks noGrp="1" noChangeArrowheads="1"/>
          </p:cNvSpPr>
          <p:nvPr>
            <p:ph type="body" idx="1"/>
          </p:nvPr>
        </p:nvSpPr>
        <p:spPr>
          <a:xfrm>
            <a:off x="228600" y="990600"/>
            <a:ext cx="8686800" cy="5257800"/>
          </a:xfrm>
        </p:spPr>
        <p:txBody>
          <a:bodyPr/>
          <a:lstStyle/>
          <a:p>
            <a:pPr algn="just">
              <a:buFont typeface="Wingdings" pitchFamily="2" charset="2"/>
              <a:buNone/>
            </a:pPr>
            <a:r>
              <a:rPr lang="en-US" sz="1400">
                <a:cs typeface="Arial" charset="0"/>
              </a:rPr>
              <a:t>1. The parametric studies of the thermal condition of the VVER-440 reactor vessel lower head were carried out within the framework of study of the possibility and the conditions under which through melting of the vessel wall does not occur in the course of SA. </a:t>
            </a:r>
            <a:endParaRPr lang="ru-RU" sz="1400">
              <a:cs typeface="Times New Roman" pitchFamily="18" charset="0"/>
            </a:endParaRPr>
          </a:p>
          <a:p>
            <a:pPr>
              <a:buFont typeface="Wingdings" pitchFamily="2" charset="2"/>
              <a:buNone/>
            </a:pPr>
            <a:endParaRPr lang="en-US" sz="1400"/>
          </a:p>
          <a:p>
            <a:pPr>
              <a:buFont typeface="Wingdings" pitchFamily="2" charset="2"/>
              <a:buNone/>
            </a:pPr>
            <a:r>
              <a:rPr lang="en-US" sz="1400"/>
              <a:t>2. S</a:t>
            </a:r>
            <a:r>
              <a:rPr lang="en-US" sz="1400">
                <a:cs typeface="Times New Roman" pitchFamily="18" charset="0"/>
              </a:rPr>
              <a:t>tandard VVER-440/V-230 of the Power Unit 1 of Kola NPP has been chosen as the reactor plant for which the calculation and analytical analysis was carried out. At analysis carrying out nominal parameters and characteristics of this RP equipment were accepted.</a:t>
            </a:r>
            <a:r>
              <a:rPr lang="ru-RU" sz="1400"/>
              <a:t> </a:t>
            </a:r>
            <a:endParaRPr lang="en-US" sz="1400"/>
          </a:p>
          <a:p>
            <a:pPr algn="just">
              <a:buFont typeface="Wingdings" pitchFamily="2" charset="2"/>
              <a:buNone/>
            </a:pPr>
            <a:r>
              <a:rPr lang="en-US" sz="1400">
                <a:solidFill>
                  <a:schemeClr val="hlink"/>
                </a:solidFill>
                <a:latin typeface="Times New Roman" pitchFamily="18" charset="0"/>
                <a:cs typeface="Times New Roman" pitchFamily="18" charset="0"/>
              </a:rPr>
              <a:t>Table 1 – The main parameters of RP</a:t>
            </a:r>
          </a:p>
          <a:p>
            <a:pPr algn="ctr">
              <a:buFont typeface="Wingdings" pitchFamily="2" charset="2"/>
              <a:buNone/>
            </a:pPr>
            <a:r>
              <a:rPr lang="en-US" sz="1400">
                <a:solidFill>
                  <a:schemeClr val="hlink"/>
                </a:solidFill>
                <a:latin typeface="Times New Roman" pitchFamily="18" charset="0"/>
                <a:cs typeface="Times New Roman" pitchFamily="18" charset="0"/>
              </a:rPr>
              <a:t>Parameters</a:t>
            </a:r>
            <a:endParaRPr lang="ru-RU" sz="1400">
              <a:solidFill>
                <a:schemeClr val="hlink"/>
              </a:solidFill>
              <a:latin typeface="Times New Roman" pitchFamily="18" charset="0"/>
              <a:cs typeface="Times New Roman" pitchFamily="18" charset="0"/>
            </a:endParaRPr>
          </a:p>
          <a:p>
            <a:pPr algn="ctr">
              <a:buFont typeface="Wingdings" pitchFamily="2" charset="2"/>
              <a:buNone/>
            </a:pPr>
            <a:r>
              <a:rPr lang="en-US" sz="1400">
                <a:solidFill>
                  <a:schemeClr val="hlink"/>
                </a:solidFill>
                <a:latin typeface="Times New Roman" pitchFamily="18" charset="0"/>
                <a:cs typeface="Times New Roman" pitchFamily="18" charset="0"/>
              </a:rPr>
              <a:t>Nominal value</a:t>
            </a:r>
            <a:endParaRPr lang="ru-RU" sz="1400">
              <a:solidFill>
                <a:schemeClr val="hlink"/>
              </a:solidFill>
              <a:latin typeface="Times New Roman" pitchFamily="18" charset="0"/>
              <a:cs typeface="Times New Roman" pitchFamily="18" charset="0"/>
            </a:endParaRPr>
          </a:p>
          <a:p>
            <a:pPr>
              <a:buFont typeface="Wingdings" pitchFamily="2" charset="2"/>
              <a:buNone/>
            </a:pPr>
            <a:r>
              <a:rPr lang="en-US" sz="1200">
                <a:solidFill>
                  <a:schemeClr val="tx2"/>
                </a:solidFill>
                <a:latin typeface="Times New Roman" pitchFamily="18" charset="0"/>
                <a:cs typeface="Times New Roman" pitchFamily="18" charset="0"/>
              </a:rPr>
              <a:t>Reactor power, MW			</a:t>
            </a:r>
            <a:r>
              <a:rPr lang="ru-RU" sz="1200">
                <a:solidFill>
                  <a:schemeClr val="tx2"/>
                </a:solidFill>
                <a:latin typeface="Times New Roman" pitchFamily="18" charset="0"/>
                <a:cs typeface="Times New Roman" pitchFamily="18" charset="0"/>
              </a:rPr>
              <a:t>1375</a:t>
            </a:r>
          </a:p>
          <a:p>
            <a:pPr>
              <a:buFont typeface="Wingdings" pitchFamily="2" charset="2"/>
              <a:buNone/>
            </a:pPr>
            <a:r>
              <a:rPr lang="en-US" sz="1200">
                <a:solidFill>
                  <a:schemeClr val="tx2"/>
                </a:solidFill>
                <a:latin typeface="Times New Roman" pitchFamily="18" charset="0"/>
                <a:cs typeface="Times New Roman" pitchFamily="18" charset="0"/>
              </a:rPr>
              <a:t>Maximum linear fuel rod load, W/cm 		</a:t>
            </a:r>
            <a:r>
              <a:rPr lang="ru-RU" sz="1200">
                <a:solidFill>
                  <a:schemeClr val="tx2"/>
                </a:solidFill>
                <a:latin typeface="Times New Roman" pitchFamily="18" charset="0"/>
                <a:cs typeface="Times New Roman" pitchFamily="18" charset="0"/>
              </a:rPr>
              <a:t>325</a:t>
            </a:r>
          </a:p>
          <a:p>
            <a:pPr>
              <a:buFont typeface="Wingdings" pitchFamily="2" charset="2"/>
              <a:buNone/>
            </a:pPr>
            <a:r>
              <a:rPr lang="en-US" sz="1200">
                <a:solidFill>
                  <a:schemeClr val="tx2"/>
                </a:solidFill>
                <a:latin typeface="Times New Roman" pitchFamily="18" charset="0"/>
                <a:cs typeface="Times New Roman" pitchFamily="18" charset="0"/>
              </a:rPr>
              <a:t>Decay heat				MS ISO</a:t>
            </a:r>
            <a:r>
              <a:rPr lang="ru-RU" sz="1200">
                <a:solidFill>
                  <a:schemeClr val="tx2"/>
                </a:solidFill>
                <a:latin typeface="Times New Roman" pitchFamily="18" charset="0"/>
                <a:cs typeface="Times New Roman" pitchFamily="18" charset="0"/>
              </a:rPr>
              <a:t> 10645-92 </a:t>
            </a:r>
            <a:endParaRPr lang="en-US" sz="1200">
              <a:solidFill>
                <a:schemeClr val="tx2"/>
              </a:solidFill>
              <a:latin typeface="Times New Roman" pitchFamily="18" charset="0"/>
              <a:cs typeface="Times New Roman" pitchFamily="18" charset="0"/>
            </a:endParaRPr>
          </a:p>
          <a:p>
            <a:pPr>
              <a:buFont typeface="Wingdings" pitchFamily="2" charset="2"/>
              <a:buNone/>
            </a:pPr>
            <a:r>
              <a:rPr lang="en-US" sz="1200">
                <a:solidFill>
                  <a:schemeClr val="tx2"/>
                </a:solidFill>
                <a:latin typeface="Times New Roman" pitchFamily="18" charset="0"/>
                <a:cs typeface="Times New Roman" pitchFamily="18" charset="0"/>
              </a:rPr>
              <a:t>Pressure in RCC</a:t>
            </a:r>
            <a:r>
              <a:rPr lang="ru-RU" sz="1200">
                <a:solidFill>
                  <a:schemeClr val="tx2"/>
                </a:solidFill>
                <a:latin typeface="Times New Roman" pitchFamily="18" charset="0"/>
                <a:cs typeface="Times New Roman" pitchFamily="18" charset="0"/>
              </a:rPr>
              <a:t>, </a:t>
            </a:r>
            <a:r>
              <a:rPr lang="en-US" sz="1200">
                <a:solidFill>
                  <a:schemeClr val="tx2"/>
                </a:solidFill>
                <a:latin typeface="Times New Roman" pitchFamily="18" charset="0"/>
                <a:cs typeface="Times New Roman" pitchFamily="18" charset="0"/>
              </a:rPr>
              <a:t>Mpa			</a:t>
            </a:r>
            <a:r>
              <a:rPr lang="ru-RU" sz="1200">
                <a:solidFill>
                  <a:schemeClr val="tx2"/>
                </a:solidFill>
                <a:latin typeface="Times New Roman" pitchFamily="18" charset="0"/>
                <a:cs typeface="Times New Roman" pitchFamily="18" charset="0"/>
              </a:rPr>
              <a:t>12,26 </a:t>
            </a:r>
          </a:p>
          <a:p>
            <a:pPr>
              <a:buFont typeface="Wingdings" pitchFamily="2" charset="2"/>
              <a:buNone/>
            </a:pPr>
            <a:r>
              <a:rPr lang="en-US" sz="1200">
                <a:solidFill>
                  <a:schemeClr val="tx2"/>
                </a:solidFill>
                <a:latin typeface="Times New Roman" pitchFamily="18" charset="0"/>
                <a:cs typeface="Times New Roman" pitchFamily="18" charset="0"/>
              </a:rPr>
              <a:t>Temperature of the loop cold leg		</a:t>
            </a:r>
            <a:r>
              <a:rPr lang="ru-RU" sz="1200">
                <a:solidFill>
                  <a:schemeClr val="tx2"/>
                </a:solidFill>
                <a:latin typeface="Times New Roman" pitchFamily="18" charset="0"/>
                <a:cs typeface="Times New Roman" pitchFamily="18" charset="0"/>
              </a:rPr>
              <a:t>268 </a:t>
            </a:r>
            <a:r>
              <a:rPr lang="en-US" sz="1200">
                <a:solidFill>
                  <a:schemeClr val="tx2"/>
                </a:solidFill>
                <a:latin typeface="Times New Roman" pitchFamily="18" charset="0"/>
                <a:cs typeface="Times New Roman" pitchFamily="18" charset="0"/>
              </a:rPr>
              <a:t>C</a:t>
            </a:r>
            <a:endParaRPr lang="ru-RU" sz="1200">
              <a:solidFill>
                <a:schemeClr val="tx2"/>
              </a:solidFill>
              <a:latin typeface="Times New Roman" pitchFamily="18" charset="0"/>
              <a:cs typeface="Times New Roman" pitchFamily="18" charset="0"/>
            </a:endParaRPr>
          </a:p>
          <a:p>
            <a:pPr>
              <a:buFont typeface="Wingdings" pitchFamily="2" charset="2"/>
              <a:buNone/>
            </a:pPr>
            <a:r>
              <a:rPr lang="en-US" sz="1200">
                <a:solidFill>
                  <a:schemeClr val="tx2"/>
                </a:solidFill>
                <a:latin typeface="Times New Roman" pitchFamily="18" charset="0"/>
                <a:cs typeface="Times New Roman" pitchFamily="18" charset="0"/>
              </a:rPr>
              <a:t>Maximum linear fuel rod load, W/cm		</a:t>
            </a:r>
            <a:r>
              <a:rPr lang="ru-RU" sz="1200">
                <a:solidFill>
                  <a:schemeClr val="tx2"/>
                </a:solidFill>
                <a:latin typeface="Times New Roman" pitchFamily="18" charset="0"/>
                <a:cs typeface="Times New Roman" pitchFamily="18" charset="0"/>
              </a:rPr>
              <a:t>325 </a:t>
            </a:r>
          </a:p>
          <a:p>
            <a:pPr>
              <a:buFont typeface="Wingdings" pitchFamily="2" charset="2"/>
              <a:buNone/>
            </a:pPr>
            <a:r>
              <a:rPr lang="en-US" sz="1200">
                <a:solidFill>
                  <a:schemeClr val="tx2"/>
                </a:solidFill>
                <a:latin typeface="Times New Roman" pitchFamily="18" charset="0"/>
                <a:cs typeface="Times New Roman" pitchFamily="18" charset="0"/>
              </a:rPr>
              <a:t>Level in PRZ</a:t>
            </a:r>
            <a:r>
              <a:rPr lang="ru-RU" sz="1200">
                <a:solidFill>
                  <a:schemeClr val="tx2"/>
                </a:solidFill>
                <a:latin typeface="Times New Roman" pitchFamily="18" charset="0"/>
                <a:cs typeface="Times New Roman" pitchFamily="18" charset="0"/>
              </a:rPr>
              <a:t>, </a:t>
            </a:r>
            <a:r>
              <a:rPr lang="en-US" sz="1200">
                <a:solidFill>
                  <a:schemeClr val="tx2"/>
                </a:solidFill>
                <a:latin typeface="Times New Roman" pitchFamily="18" charset="0"/>
                <a:cs typeface="Times New Roman" pitchFamily="18" charset="0"/>
              </a:rPr>
              <a:t>m			</a:t>
            </a:r>
            <a:r>
              <a:rPr lang="ru-RU" sz="1200">
                <a:solidFill>
                  <a:schemeClr val="tx2"/>
                </a:solidFill>
                <a:latin typeface="Times New Roman" pitchFamily="18" charset="0"/>
                <a:cs typeface="Times New Roman" pitchFamily="18" charset="0"/>
              </a:rPr>
              <a:t>5,12 </a:t>
            </a:r>
            <a:r>
              <a:rPr lang="en-US" sz="1200">
                <a:solidFill>
                  <a:schemeClr val="tx2"/>
                </a:solidFill>
                <a:latin typeface="Times New Roman" pitchFamily="18" charset="0"/>
                <a:cs typeface="Times New Roman" pitchFamily="18" charset="0"/>
              </a:rPr>
              <a:t>m</a:t>
            </a:r>
            <a:endParaRPr lang="ru-RU" sz="1200">
              <a:solidFill>
                <a:schemeClr val="tx2"/>
              </a:solidFill>
              <a:latin typeface="Times New Roman" pitchFamily="18" charset="0"/>
              <a:cs typeface="Times New Roman" pitchFamily="18" charset="0"/>
            </a:endParaRPr>
          </a:p>
          <a:p>
            <a:pPr>
              <a:buFont typeface="Wingdings" pitchFamily="2" charset="2"/>
              <a:buNone/>
            </a:pPr>
            <a:r>
              <a:rPr lang="en-US" sz="1200">
                <a:solidFill>
                  <a:schemeClr val="tx2"/>
                </a:solidFill>
                <a:latin typeface="Times New Roman" pitchFamily="18" charset="0"/>
                <a:cs typeface="Times New Roman" pitchFamily="18" charset="0"/>
              </a:rPr>
              <a:t>Coolant flow rate through:			</a:t>
            </a:r>
          </a:p>
          <a:p>
            <a:pPr>
              <a:buFont typeface="Wingdings" pitchFamily="2" charset="2"/>
              <a:buNone/>
            </a:pPr>
            <a:r>
              <a:rPr lang="en-US" sz="1200">
                <a:solidFill>
                  <a:schemeClr val="tx2"/>
                </a:solidFill>
                <a:latin typeface="Times New Roman" pitchFamily="18" charset="0"/>
                <a:cs typeface="Times New Roman" pitchFamily="18" charset="0"/>
              </a:rPr>
              <a:t>- reactor, kg/s				</a:t>
            </a:r>
            <a:r>
              <a:rPr lang="ru-RU" sz="1200">
                <a:solidFill>
                  <a:schemeClr val="tx2"/>
                </a:solidFill>
                <a:latin typeface="Times New Roman" pitchFamily="18" charset="0"/>
                <a:cs typeface="Times New Roman" pitchFamily="18" charset="0"/>
              </a:rPr>
              <a:t>8851</a:t>
            </a:r>
          </a:p>
          <a:p>
            <a:pPr>
              <a:buFont typeface="Wingdings" pitchFamily="2" charset="2"/>
              <a:buNone/>
            </a:pPr>
            <a:r>
              <a:rPr lang="en-US" sz="1200">
                <a:solidFill>
                  <a:schemeClr val="tx2"/>
                </a:solidFill>
                <a:latin typeface="Times New Roman" pitchFamily="18" charset="0"/>
                <a:cs typeface="Times New Roman" pitchFamily="18" charset="0"/>
              </a:rPr>
              <a:t>- core, kg/s				 </a:t>
            </a:r>
            <a:r>
              <a:rPr lang="ru-RU" sz="1200">
                <a:solidFill>
                  <a:schemeClr val="tx2"/>
                </a:solidFill>
                <a:latin typeface="Times New Roman" pitchFamily="18" charset="0"/>
                <a:cs typeface="Times New Roman" pitchFamily="18" charset="0"/>
              </a:rPr>
              <a:t>8022,5</a:t>
            </a:r>
          </a:p>
          <a:p>
            <a:pPr>
              <a:buFont typeface="Wingdings" pitchFamily="2" charset="2"/>
              <a:buNone/>
            </a:pPr>
            <a:r>
              <a:rPr lang="en-US" sz="1200">
                <a:solidFill>
                  <a:schemeClr val="tx2"/>
                </a:solidFill>
                <a:latin typeface="Times New Roman" pitchFamily="18" charset="0"/>
                <a:cs typeface="Times New Roman" pitchFamily="18" charset="0"/>
              </a:rPr>
              <a:t>- operating fuel assembly, kg/s		</a:t>
            </a:r>
            <a:r>
              <a:rPr lang="ru-RU" sz="1200">
                <a:solidFill>
                  <a:schemeClr val="tx2"/>
                </a:solidFill>
                <a:latin typeface="Times New Roman" pitchFamily="18" charset="0"/>
                <a:cs typeface="Times New Roman" pitchFamily="18" charset="0"/>
              </a:rPr>
              <a:t>24,4</a:t>
            </a:r>
          </a:p>
          <a:p>
            <a:pPr>
              <a:buFontTx/>
              <a:buChar char="-"/>
            </a:pPr>
            <a:r>
              <a:rPr lang="en-US" sz="1200">
                <a:solidFill>
                  <a:schemeClr val="tx2"/>
                </a:solidFill>
                <a:latin typeface="Times New Roman" pitchFamily="18" charset="0"/>
                <a:cs typeface="Times New Roman" pitchFamily="18" charset="0"/>
              </a:rPr>
              <a:t>ERC, kg/s			 </a:t>
            </a:r>
            <a:r>
              <a:rPr lang="ru-RU" sz="1200">
                <a:solidFill>
                  <a:schemeClr val="tx2"/>
                </a:solidFill>
                <a:latin typeface="Times New Roman" pitchFamily="18" charset="0"/>
                <a:cs typeface="Times New Roman" pitchFamily="18" charset="0"/>
              </a:rPr>
              <a:t>34,37</a:t>
            </a:r>
            <a:r>
              <a:rPr lang="en-US" sz="1200">
                <a:solidFill>
                  <a:schemeClr val="tx2"/>
                </a:solidFill>
                <a:latin typeface="Times New Roman" pitchFamily="18" charset="0"/>
                <a:cs typeface="Times New Roman" pitchFamily="18" charset="0"/>
              </a:rPr>
              <a:t> </a:t>
            </a:r>
            <a:endParaRPr lang="ru-RU" sz="1400">
              <a:solidFill>
                <a:schemeClr val="tx2"/>
              </a:solidFill>
              <a:latin typeface="Times New Roman" pitchFamily="18" charset="0"/>
            </a:endParaRPr>
          </a:p>
        </p:txBody>
      </p:sp>
      <p:sp>
        <p:nvSpPr>
          <p:cNvPr id="33799" name="Text Box 7"/>
          <p:cNvSpPr txBox="1">
            <a:spLocks noChangeArrowheads="1"/>
          </p:cNvSpPr>
          <p:nvPr/>
        </p:nvSpPr>
        <p:spPr bwMode="auto">
          <a:xfrm>
            <a:off x="1143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09600" y="152400"/>
            <a:ext cx="7772400" cy="685800"/>
          </a:xfrm>
        </p:spPr>
        <p:txBody>
          <a:bodyPr/>
          <a:lstStyle/>
          <a:p>
            <a:r>
              <a:rPr kumimoji="0" lang="en-US" sz="1800">
                <a:solidFill>
                  <a:schemeClr val="hlink"/>
                </a:solidFill>
                <a:effectLst/>
                <a:latin typeface="Arial" charset="0"/>
                <a:cs typeface="Times New Roman" pitchFamily="18" charset="0"/>
              </a:rPr>
              <a:t>Estimation of possibility of the melt keeping in the RP vessel using the computer code SOKRAT and code NARAL</a:t>
            </a:r>
            <a:r>
              <a:rPr kumimoji="0" lang="ru-RU" sz="1600">
                <a:solidFill>
                  <a:schemeClr val="hlink"/>
                </a:solidFill>
                <a:effectLst/>
                <a:latin typeface="Arial" charset="0"/>
              </a:rPr>
              <a:t> </a:t>
            </a:r>
            <a:r>
              <a:rPr kumimoji="0" lang="en-US" sz="1600">
                <a:solidFill>
                  <a:schemeClr val="accent1"/>
                </a:solidFill>
                <a:effectLst/>
                <a:latin typeface="Arial" charset="0"/>
              </a:rPr>
              <a:t>(2)</a:t>
            </a:r>
            <a:endParaRPr kumimoji="0" lang="ru-RU" sz="1600">
              <a:solidFill>
                <a:schemeClr val="accent1"/>
              </a:solidFill>
              <a:effectLst/>
              <a:latin typeface="Arial" charset="0"/>
            </a:endParaRPr>
          </a:p>
        </p:txBody>
      </p:sp>
      <p:sp>
        <p:nvSpPr>
          <p:cNvPr id="75780" name="Text Box 4"/>
          <p:cNvSpPr txBox="1">
            <a:spLocks noChangeArrowheads="1"/>
          </p:cNvSpPr>
          <p:nvPr/>
        </p:nvSpPr>
        <p:spPr bwMode="auto">
          <a:xfrm>
            <a:off x="1143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
        <p:nvSpPr>
          <p:cNvPr id="75781" name="Rectangle 5"/>
          <p:cNvSpPr>
            <a:spLocks noGrp="1" noChangeArrowheads="1"/>
          </p:cNvSpPr>
          <p:nvPr>
            <p:ph type="body" idx="1"/>
          </p:nvPr>
        </p:nvSpPr>
        <p:spPr>
          <a:xfrm>
            <a:off x="457200" y="914400"/>
            <a:ext cx="8305800" cy="5334000"/>
          </a:xfrm>
        </p:spPr>
        <p:txBody>
          <a:bodyPr/>
          <a:lstStyle/>
          <a:p>
            <a:pPr>
              <a:buFont typeface="Wingdings" pitchFamily="2" charset="2"/>
              <a:buNone/>
            </a:pPr>
            <a:r>
              <a:rPr lang="en-US" sz="1400"/>
              <a:t>3. </a:t>
            </a:r>
            <a:r>
              <a:rPr lang="en-US" sz="1400">
                <a:solidFill>
                  <a:schemeClr val="accent1"/>
                </a:solidFill>
                <a:cs typeface="Arial" charset="0"/>
              </a:rPr>
              <a:t>The objective</a:t>
            </a:r>
            <a:r>
              <a:rPr lang="en-US" sz="1400">
                <a:cs typeface="Arial" charset="0"/>
              </a:rPr>
              <a:t> of calculations </a:t>
            </a:r>
            <a:r>
              <a:rPr lang="en-US" sz="1400">
                <a:cs typeface="Times New Roman" pitchFamily="18" charset="0"/>
              </a:rPr>
              <a:t>is the analysis of SA scenarios in RP with VVER-440 and determination of conditions of scale experiments carrying out on VVER reactor pressure vessel models (RPV VVER):</a:t>
            </a:r>
          </a:p>
          <a:p>
            <a:pPr algn="just">
              <a:buFont typeface="Wingdings" pitchFamily="2" charset="2"/>
              <a:buNone/>
            </a:pPr>
            <a:r>
              <a:rPr lang="en-US" sz="1400" b="0">
                <a:cs typeface="Times New Roman" pitchFamily="18" charset="0"/>
              </a:rPr>
              <a:t>a) the 1st variant of SA </a:t>
            </a:r>
            <a:r>
              <a:rPr lang="en-US" sz="1400">
                <a:cs typeface="Times New Roman" pitchFamily="18" charset="0"/>
              </a:rPr>
              <a:t>scenarios </a:t>
            </a:r>
            <a:r>
              <a:rPr lang="en-US" sz="1400" b="0">
                <a:cs typeface="Times New Roman" pitchFamily="18" charset="0"/>
              </a:rPr>
              <a:t>: </a:t>
            </a:r>
            <a:r>
              <a:rPr lang="en-US" sz="1400" b="0" i="1">
                <a:cs typeface="Times New Roman" pitchFamily="18" charset="0"/>
              </a:rPr>
              <a:t>“</a:t>
            </a:r>
            <a:r>
              <a:rPr lang="en-GB" sz="1400" b="0" i="1">
                <a:cs typeface="Times New Roman" pitchFamily="18" charset="0"/>
              </a:rPr>
              <a:t>Partial break of MCP</a:t>
            </a:r>
            <a:r>
              <a:rPr lang="en-US" sz="1400" b="0" i="1">
                <a:cs typeface="Times New Roman" pitchFamily="18" charset="0"/>
              </a:rPr>
              <a:t> cold leg </a:t>
            </a:r>
            <a:r>
              <a:rPr lang="en-GB" sz="1400" b="0" i="1">
                <a:cs typeface="Times New Roman" pitchFamily="18" charset="0"/>
              </a:rPr>
              <a:t>within the range of Dnom</a:t>
            </a:r>
            <a:r>
              <a:rPr lang="en-US" sz="1400" b="0" i="1">
                <a:cs typeface="Times New Roman" pitchFamily="18" charset="0"/>
              </a:rPr>
              <a:t> 32 with further restoration of water supply to reactor from the primary circuit normal makeup pump with the flow rate of 1,64 kg/s”.</a:t>
            </a:r>
            <a:r>
              <a:rPr lang="en-US" sz="1400" b="0">
                <a:solidFill>
                  <a:srgbClr val="FF0000"/>
                </a:solidFill>
                <a:cs typeface="Times New Roman" pitchFamily="18" charset="0"/>
              </a:rPr>
              <a:t> </a:t>
            </a:r>
            <a:endParaRPr lang="ru-RU" sz="1400">
              <a:solidFill>
                <a:srgbClr val="FF0000"/>
              </a:solidFill>
              <a:cs typeface="Times New Roman" pitchFamily="18" charset="0"/>
            </a:endParaRPr>
          </a:p>
          <a:p>
            <a:pPr algn="just">
              <a:buFont typeface="Wingdings" pitchFamily="2" charset="2"/>
              <a:buNone/>
            </a:pPr>
            <a:r>
              <a:rPr lang="en-US" sz="1400" b="0">
                <a:solidFill>
                  <a:srgbClr val="FF0000"/>
                </a:solidFill>
                <a:cs typeface="Times New Roman" pitchFamily="18" charset="0"/>
              </a:rPr>
              <a:t> </a:t>
            </a:r>
            <a:endParaRPr lang="ru-RU" sz="1400">
              <a:solidFill>
                <a:srgbClr val="FF0000"/>
              </a:solidFill>
              <a:cs typeface="Times New Roman" pitchFamily="18" charset="0"/>
            </a:endParaRPr>
          </a:p>
          <a:p>
            <a:pPr algn="just">
              <a:buFont typeface="Wingdings" pitchFamily="2" charset="2"/>
              <a:buNone/>
            </a:pPr>
            <a:r>
              <a:rPr lang="en-US" sz="1400" b="0">
                <a:cs typeface="Times New Roman" pitchFamily="18" charset="0"/>
              </a:rPr>
              <a:t>b) the 2nd var. of SA </a:t>
            </a:r>
            <a:r>
              <a:rPr lang="en-US" sz="1400">
                <a:cs typeface="Times New Roman" pitchFamily="18" charset="0"/>
              </a:rPr>
              <a:t>scenarios </a:t>
            </a:r>
            <a:r>
              <a:rPr lang="en-US" sz="1400" b="0">
                <a:cs typeface="Times New Roman" pitchFamily="18" charset="0"/>
              </a:rPr>
              <a:t>: </a:t>
            </a:r>
            <a:r>
              <a:rPr lang="en-US" sz="1400" b="0" i="1">
                <a:cs typeface="Times New Roman" pitchFamily="18" charset="0"/>
              </a:rPr>
              <a:t>“</a:t>
            </a:r>
            <a:r>
              <a:rPr lang="en-GB" sz="1400" b="0" i="1">
                <a:cs typeface="Times New Roman" pitchFamily="18" charset="0"/>
              </a:rPr>
              <a:t>Partial break of MCP</a:t>
            </a:r>
            <a:r>
              <a:rPr lang="en-US" sz="1400" b="0" i="1">
                <a:cs typeface="Times New Roman" pitchFamily="18" charset="0"/>
              </a:rPr>
              <a:t> cold leg </a:t>
            </a:r>
            <a:r>
              <a:rPr lang="en-GB" sz="1400" b="0" i="1">
                <a:cs typeface="Times New Roman" pitchFamily="18" charset="0"/>
              </a:rPr>
              <a:t>within the range of Dnom</a:t>
            </a:r>
            <a:r>
              <a:rPr lang="en-US" sz="1400" b="0" i="1">
                <a:cs typeface="Times New Roman" pitchFamily="18" charset="0"/>
              </a:rPr>
              <a:t> 32 with  further restoration of water supply to reactor from two normal makeup pumps with the flow rate of 3,28 kg/s”.</a:t>
            </a:r>
            <a:r>
              <a:rPr lang="en-US" sz="1400" b="0">
                <a:cs typeface="Times New Roman" pitchFamily="18" charset="0"/>
              </a:rPr>
              <a:t> </a:t>
            </a:r>
            <a:endParaRPr lang="ru-RU" sz="1400">
              <a:cs typeface="Times New Roman" pitchFamily="18" charset="0"/>
            </a:endParaRPr>
          </a:p>
          <a:p>
            <a:pPr algn="just">
              <a:buFont typeface="Wingdings" pitchFamily="2" charset="2"/>
              <a:buNone/>
            </a:pPr>
            <a:r>
              <a:rPr lang="ru-RU" sz="1400" b="0">
                <a:cs typeface="Times New Roman" pitchFamily="18" charset="0"/>
              </a:rPr>
              <a:t> </a:t>
            </a:r>
            <a:endParaRPr lang="ru-RU" sz="1400">
              <a:cs typeface="Times New Roman" pitchFamily="18" charset="0"/>
            </a:endParaRPr>
          </a:p>
          <a:p>
            <a:pPr algn="just">
              <a:buFont typeface="Wingdings" pitchFamily="2" charset="2"/>
              <a:buNone/>
            </a:pPr>
            <a:r>
              <a:rPr lang="en-US" sz="1400" b="0">
                <a:cs typeface="Times New Roman" pitchFamily="18" charset="0"/>
              </a:rPr>
              <a:t>c) the 3rd var. of SA </a:t>
            </a:r>
            <a:r>
              <a:rPr lang="en-US" sz="1400">
                <a:cs typeface="Times New Roman" pitchFamily="18" charset="0"/>
              </a:rPr>
              <a:t>scenarios</a:t>
            </a:r>
            <a:r>
              <a:rPr lang="en-US" sz="1400" b="0">
                <a:cs typeface="Times New Roman" pitchFamily="18" charset="0"/>
              </a:rPr>
              <a:t>: </a:t>
            </a:r>
            <a:r>
              <a:rPr lang="en-US" sz="1400" b="0" i="1">
                <a:cs typeface="Times New Roman" pitchFamily="18" charset="0"/>
              </a:rPr>
              <a:t>“Leak Dnom 120 from MCP cold leg at the reactor inlet with  water supply from one emergency makeup pump to the inlet nozzle area (after drying of the core)”.</a:t>
            </a:r>
            <a:r>
              <a:rPr lang="ru-RU" sz="1400">
                <a:cs typeface="Arial" charset="0"/>
              </a:rPr>
              <a:t> </a:t>
            </a:r>
            <a:endParaRPr lang="en-US" sz="1400">
              <a:cs typeface="Arial" charset="0"/>
            </a:endParaRPr>
          </a:p>
          <a:p>
            <a:pPr>
              <a:buFont typeface="Wingdings" pitchFamily="2" charset="2"/>
              <a:buNone/>
            </a:pPr>
            <a:endParaRPr lang="en-US" sz="1400">
              <a:cs typeface="Arial" charset="0"/>
            </a:endParaRPr>
          </a:p>
          <a:p>
            <a:pPr>
              <a:buFont typeface="Wingdings" pitchFamily="2" charset="2"/>
              <a:buNone/>
            </a:pPr>
            <a:r>
              <a:rPr lang="en-US" sz="1200">
                <a:cs typeface="Arial" charset="0"/>
              </a:rPr>
              <a:t>*) </a:t>
            </a:r>
            <a:r>
              <a:rPr lang="en-GB" sz="1200" b="0">
                <a:cs typeface="Times New Roman" pitchFamily="18" charset="0"/>
              </a:rPr>
              <a:t>NPP blackout is superimposed on the initiating event of the accident</a:t>
            </a:r>
            <a:r>
              <a:rPr lang="en-US" sz="1200" b="0">
                <a:cs typeface="Times New Roman" pitchFamily="18" charset="0"/>
              </a:rPr>
              <a:t>. Blackout of the station entails failure of the primary circuit emergency makeup system.</a:t>
            </a:r>
            <a:endParaRPr lang="en-US" sz="1200">
              <a:cs typeface="Arial" charset="0"/>
            </a:endParaRPr>
          </a:p>
          <a:p>
            <a:pPr algn="just">
              <a:buFont typeface="Wingdings" pitchFamily="2" charset="2"/>
              <a:buNone/>
            </a:pPr>
            <a:endParaRPr lang="en-US" sz="1200">
              <a:cs typeface="Times New Roman" pitchFamily="18" charset="0"/>
            </a:endParaRPr>
          </a:p>
          <a:p>
            <a:pPr algn="just">
              <a:buFont typeface="Wingdings" pitchFamily="2" charset="2"/>
              <a:buNone/>
            </a:pPr>
            <a:r>
              <a:rPr lang="en-US" sz="1200">
                <a:cs typeface="Times New Roman" pitchFamily="18" charset="0"/>
              </a:rPr>
              <a:t>The beginning of the accident corresponds to nominal parameters and equipment characteristics </a:t>
            </a:r>
          </a:p>
          <a:p>
            <a:pPr algn="just">
              <a:buFont typeface="Wingdings" pitchFamily="2" charset="2"/>
              <a:buNone/>
            </a:pPr>
            <a:r>
              <a:rPr lang="en-US" sz="1200">
                <a:cs typeface="Times New Roman" pitchFamily="18" charset="0"/>
              </a:rPr>
              <a:t>of the reactor plant.</a:t>
            </a:r>
            <a:endParaRPr lang="ru-RU" sz="1200">
              <a:cs typeface="Times New Roman" pitchFamily="18" charset="0"/>
            </a:endParaRPr>
          </a:p>
          <a:p>
            <a:pPr algn="just">
              <a:buFont typeface="Wingdings" pitchFamily="2" charset="2"/>
              <a:buNone/>
            </a:pPr>
            <a:r>
              <a:rPr lang="en-US" sz="1200" b="0">
                <a:cs typeface="Times New Roman" pitchFamily="18" charset="0"/>
              </a:rPr>
              <a:t>	The following was accepted for calculations carrying out:</a:t>
            </a:r>
            <a:endParaRPr lang="ru-RU" sz="1200">
              <a:cs typeface="Times New Roman" pitchFamily="18" charset="0"/>
            </a:endParaRPr>
          </a:p>
          <a:p>
            <a:pPr algn="just">
              <a:buFont typeface="Wingdings" pitchFamily="2" charset="2"/>
              <a:buNone/>
            </a:pPr>
            <a:r>
              <a:rPr lang="en-US" sz="1200" b="0">
                <a:cs typeface="Times New Roman" pitchFamily="18" charset="0"/>
              </a:rPr>
              <a:t>	- </a:t>
            </a:r>
            <a:r>
              <a:rPr lang="en-US" sz="1200">
                <a:cs typeface="Times New Roman" pitchFamily="18" charset="0"/>
              </a:rPr>
              <a:t>heat removes from the external surface of the RP vessel with heat removal coefficient 120 W/m</a:t>
            </a:r>
            <a:r>
              <a:rPr lang="en-US" sz="1200" baseline="30000">
                <a:cs typeface="Times New Roman" pitchFamily="18" charset="0"/>
              </a:rPr>
              <a:t>2</a:t>
            </a:r>
            <a:r>
              <a:rPr lang="en-US" sz="1200">
                <a:cs typeface="Times New Roman" pitchFamily="18" charset="0"/>
              </a:rPr>
              <a:t>K;</a:t>
            </a:r>
            <a:endParaRPr lang="ru-RU" sz="1200">
              <a:cs typeface="Times New Roman" pitchFamily="18" charset="0"/>
            </a:endParaRPr>
          </a:p>
          <a:p>
            <a:pPr>
              <a:buFont typeface="Wingdings" pitchFamily="2" charset="2"/>
              <a:buNone/>
            </a:pPr>
            <a:r>
              <a:rPr lang="en-US" sz="1200">
                <a:cs typeface="Times New Roman" pitchFamily="18" charset="0"/>
              </a:rPr>
              <a:t>	-  composition of a liquid phase is as follows: 44% of UO</a:t>
            </a:r>
            <a:r>
              <a:rPr lang="en-US" sz="1200" baseline="-30000">
                <a:cs typeface="Times New Roman" pitchFamily="18" charset="0"/>
              </a:rPr>
              <a:t>2</a:t>
            </a:r>
            <a:r>
              <a:rPr lang="en-US" sz="1200">
                <a:cs typeface="Times New Roman" pitchFamily="18" charset="0"/>
              </a:rPr>
              <a:t>, 38% of steel, 11% of ZrO</a:t>
            </a:r>
            <a:r>
              <a:rPr lang="en-US" sz="1200" baseline="-30000">
                <a:cs typeface="Times New Roman" pitchFamily="18" charset="0"/>
              </a:rPr>
              <a:t>2</a:t>
            </a:r>
            <a:r>
              <a:rPr lang="en-US" sz="1200">
                <a:cs typeface="Times New Roman" pitchFamily="18" charset="0"/>
              </a:rPr>
              <a:t>, 7% of Zr.</a:t>
            </a:r>
            <a:r>
              <a:rPr lang="ru-RU" sz="1200">
                <a:cs typeface="Arial" charset="0"/>
              </a:rPr>
              <a:t> </a:t>
            </a:r>
            <a:endParaRPr lang="en-US" sz="1200">
              <a:cs typeface="Arial" charset="0"/>
            </a:endParaRPr>
          </a:p>
          <a:p>
            <a:pPr>
              <a:buFont typeface="Wingdings" pitchFamily="2" charset="2"/>
              <a:buNone/>
            </a:pPr>
            <a:endParaRPr lang="en-US" sz="1400">
              <a:cs typeface="Arial"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09600" y="152400"/>
            <a:ext cx="7772400" cy="685800"/>
          </a:xfrm>
        </p:spPr>
        <p:txBody>
          <a:bodyPr/>
          <a:lstStyle/>
          <a:p>
            <a:r>
              <a:rPr kumimoji="0" lang="en-US" sz="1800">
                <a:solidFill>
                  <a:schemeClr val="hlink"/>
                </a:solidFill>
                <a:effectLst/>
                <a:latin typeface="Arial" charset="0"/>
                <a:cs typeface="Times New Roman" pitchFamily="18" charset="0"/>
              </a:rPr>
              <a:t>Estimation of possibility of the melt keeping in the RP vessel using the computer code SOKRAT and code NARAL</a:t>
            </a:r>
            <a:r>
              <a:rPr kumimoji="0" lang="ru-RU" sz="1600">
                <a:solidFill>
                  <a:schemeClr val="hlink"/>
                </a:solidFill>
                <a:effectLst/>
                <a:latin typeface="Arial" charset="0"/>
              </a:rPr>
              <a:t> </a:t>
            </a:r>
            <a:r>
              <a:rPr kumimoji="0" lang="en-US" sz="1600">
                <a:solidFill>
                  <a:schemeClr val="accent1"/>
                </a:solidFill>
                <a:effectLst/>
                <a:latin typeface="Arial" charset="0"/>
              </a:rPr>
              <a:t>(3)</a:t>
            </a:r>
            <a:endParaRPr kumimoji="0" lang="ru-RU" sz="1600">
              <a:solidFill>
                <a:schemeClr val="accent1"/>
              </a:solidFill>
              <a:effectLst/>
              <a:latin typeface="Arial" charset="0"/>
            </a:endParaRPr>
          </a:p>
        </p:txBody>
      </p:sp>
      <p:sp>
        <p:nvSpPr>
          <p:cNvPr id="76803" name="Rectangle 3"/>
          <p:cNvSpPr>
            <a:spLocks noGrp="1" noChangeArrowheads="1"/>
          </p:cNvSpPr>
          <p:nvPr>
            <p:ph type="body" idx="1"/>
          </p:nvPr>
        </p:nvSpPr>
        <p:spPr>
          <a:xfrm>
            <a:off x="228600" y="990600"/>
            <a:ext cx="8686800" cy="5334000"/>
          </a:xfrm>
        </p:spPr>
        <p:txBody>
          <a:bodyPr/>
          <a:lstStyle/>
          <a:p>
            <a:pPr algn="just">
              <a:lnSpc>
                <a:spcPct val="90000"/>
              </a:lnSpc>
              <a:buFont typeface="Wingdings" pitchFamily="2" charset="2"/>
              <a:buNone/>
            </a:pPr>
            <a:r>
              <a:rPr lang="en-US" sz="1400">
                <a:cs typeface="Times New Roman" pitchFamily="18" charset="0"/>
              </a:rPr>
              <a:t>Characteristic feature of considered SA scenarios is the following:</a:t>
            </a:r>
            <a:endParaRPr lang="ru-RU" sz="1400">
              <a:cs typeface="Times New Roman" pitchFamily="18" charset="0"/>
            </a:endParaRPr>
          </a:p>
          <a:p>
            <a:pPr algn="just">
              <a:lnSpc>
                <a:spcPct val="90000"/>
              </a:lnSpc>
              <a:buFont typeface="Wingdings" pitchFamily="2" charset="2"/>
              <a:buNone/>
            </a:pPr>
            <a:r>
              <a:rPr lang="en-US" sz="1400">
                <a:cs typeface="Times New Roman" pitchFamily="18" charset="0"/>
              </a:rPr>
              <a:t>- </a:t>
            </a:r>
            <a:r>
              <a:rPr lang="en-US" sz="1400">
                <a:solidFill>
                  <a:srgbClr val="000000"/>
                </a:solidFill>
                <a:cs typeface="Times New Roman" pitchFamily="18" charset="0"/>
              </a:rPr>
              <a:t>at restoration of water supply into reactor from normal or emergency makeup pumps, steam generated at evaporation of makeup water leads to rise in the reactor pressure to the value at which the amount of generated steam will be equal to the amount of steam entrained into leak. In particular, the dependences of steam generation intensity necessary for achievement of pressure in the VVER-440 primary circuit equal to 1 and 1,5 MPa for the leak sizes (as a result of partial break of MCP cold leg) in a range from Dnom 20 to Dnom 200 are presented in fig.1.1. Dependence of energy release amount on the flow rate for steam generation is presented in fig. 1. 2</a:t>
            </a:r>
            <a:endParaRPr lang="ru-RU" sz="1400">
              <a:solidFill>
                <a:srgbClr val="000000"/>
              </a:solidFill>
              <a:cs typeface="Times New Roman" pitchFamily="18" charset="0"/>
            </a:endParaRPr>
          </a:p>
          <a:p>
            <a:pPr algn="just">
              <a:lnSpc>
                <a:spcPct val="90000"/>
              </a:lnSpc>
              <a:buFont typeface="Wingdings" pitchFamily="2" charset="2"/>
              <a:buNone/>
            </a:pPr>
            <a:r>
              <a:rPr lang="en-US" sz="1400" b="0">
                <a:cs typeface="Times New Roman" pitchFamily="18" charset="0"/>
              </a:rPr>
              <a:t> </a:t>
            </a:r>
            <a:endParaRPr lang="ru-RU" sz="1400">
              <a:cs typeface="Times New Roman" pitchFamily="18" charset="0"/>
            </a:endParaRPr>
          </a:p>
          <a:p>
            <a:pPr>
              <a:lnSpc>
                <a:spcPct val="90000"/>
              </a:lnSpc>
              <a:buFont typeface="Wingdings" pitchFamily="2" charset="2"/>
              <a:buNone/>
            </a:pPr>
            <a:endParaRPr lang="en-US" sz="1400">
              <a:cs typeface="Arial" charset="0"/>
            </a:endParaRPr>
          </a:p>
          <a:p>
            <a:pPr>
              <a:lnSpc>
                <a:spcPct val="90000"/>
              </a:lnSpc>
              <a:buFont typeface="Wingdings" pitchFamily="2" charset="2"/>
              <a:buNone/>
            </a:pPr>
            <a:endParaRPr lang="en-US" sz="1400">
              <a:cs typeface="Arial" charset="0"/>
            </a:endParaRPr>
          </a:p>
          <a:p>
            <a:pPr>
              <a:lnSpc>
                <a:spcPct val="90000"/>
              </a:lnSpc>
              <a:buFont typeface="Wingdings" pitchFamily="2" charset="2"/>
              <a:buNone/>
            </a:pPr>
            <a:endParaRPr lang="en-US" sz="1400">
              <a:cs typeface="Arial" charset="0"/>
            </a:endParaRPr>
          </a:p>
          <a:p>
            <a:pPr>
              <a:lnSpc>
                <a:spcPct val="90000"/>
              </a:lnSpc>
              <a:buFont typeface="Wingdings" pitchFamily="2" charset="2"/>
              <a:buNone/>
            </a:pPr>
            <a:endParaRPr lang="en-US" sz="1400">
              <a:cs typeface="Arial" charset="0"/>
            </a:endParaRPr>
          </a:p>
          <a:p>
            <a:pPr>
              <a:lnSpc>
                <a:spcPct val="90000"/>
              </a:lnSpc>
              <a:buFont typeface="Wingdings" pitchFamily="2" charset="2"/>
              <a:buNone/>
            </a:pPr>
            <a:endParaRPr lang="en-US" sz="1400">
              <a:cs typeface="Arial" charset="0"/>
            </a:endParaRPr>
          </a:p>
          <a:p>
            <a:pPr>
              <a:lnSpc>
                <a:spcPct val="90000"/>
              </a:lnSpc>
              <a:buFont typeface="Wingdings" pitchFamily="2" charset="2"/>
              <a:buNone/>
            </a:pPr>
            <a:endParaRPr lang="en-US" sz="1400">
              <a:cs typeface="Arial" charset="0"/>
            </a:endParaRPr>
          </a:p>
          <a:p>
            <a:pPr algn="just">
              <a:lnSpc>
                <a:spcPct val="90000"/>
              </a:lnSpc>
              <a:buFont typeface="Wingdings" pitchFamily="2" charset="2"/>
              <a:buNone/>
            </a:pPr>
            <a:r>
              <a:rPr lang="ru-RU" sz="1400">
                <a:cs typeface="Times New Roman" pitchFamily="18" charset="0"/>
              </a:rPr>
              <a:t> </a:t>
            </a:r>
          </a:p>
          <a:p>
            <a:pPr algn="just">
              <a:lnSpc>
                <a:spcPct val="90000"/>
              </a:lnSpc>
              <a:buFont typeface="Wingdings" pitchFamily="2" charset="2"/>
              <a:buNone/>
            </a:pPr>
            <a:r>
              <a:rPr lang="ru-RU" sz="1400">
                <a:cs typeface="Times New Roman" pitchFamily="18" charset="0"/>
              </a:rPr>
              <a:t> </a:t>
            </a:r>
          </a:p>
          <a:p>
            <a:pPr algn="just">
              <a:lnSpc>
                <a:spcPct val="90000"/>
              </a:lnSpc>
              <a:buFont typeface="Wingdings" pitchFamily="2" charset="2"/>
              <a:buNone/>
            </a:pPr>
            <a:r>
              <a:rPr lang="en-US" sz="1200" b="0">
                <a:cs typeface="Times New Roman" pitchFamily="18" charset="0"/>
              </a:rPr>
              <a:t>1-  for primary circuit pressure 1,5 MPa;    		2-  for primary circuit pressure 1,0 MPa </a:t>
            </a:r>
            <a:endParaRPr lang="ru-RU" sz="1200" b="0">
              <a:cs typeface="Times New Roman" pitchFamily="18" charset="0"/>
            </a:endParaRPr>
          </a:p>
          <a:p>
            <a:pPr>
              <a:lnSpc>
                <a:spcPct val="90000"/>
              </a:lnSpc>
              <a:buFont typeface="Wingdings" pitchFamily="2" charset="2"/>
              <a:buNone/>
            </a:pPr>
            <a:r>
              <a:rPr lang="ru-RU" sz="1400" b="0">
                <a:cs typeface="Times New Roman" pitchFamily="18" charset="0"/>
              </a:rPr>
              <a:t> </a:t>
            </a:r>
            <a:r>
              <a:rPr lang="en-US" sz="1400" b="0">
                <a:cs typeface="Times New Roman" pitchFamily="18" charset="0"/>
              </a:rPr>
              <a:t>Fig.1.1 – Dependence of steam  		Fig.1.2-Energy release necessary for</a:t>
            </a:r>
            <a:endParaRPr lang="ru-RU" sz="1400" b="0">
              <a:cs typeface="Times New Roman" pitchFamily="18" charset="0"/>
            </a:endParaRPr>
          </a:p>
          <a:p>
            <a:pPr algn="just">
              <a:lnSpc>
                <a:spcPct val="90000"/>
              </a:lnSpc>
              <a:buFont typeface="Wingdings" pitchFamily="2" charset="2"/>
              <a:buNone/>
            </a:pPr>
            <a:r>
              <a:rPr lang="en-US" sz="1400" b="0">
                <a:cs typeface="Times New Roman" pitchFamily="18" charset="0"/>
              </a:rPr>
              <a:t>generation intensity on the leak size		 generation of steam with specified flow rate</a:t>
            </a:r>
            <a:endParaRPr lang="ru-RU" sz="1400" b="0">
              <a:cs typeface="Times New Roman" pitchFamily="18" charset="0"/>
            </a:endParaRPr>
          </a:p>
          <a:p>
            <a:pPr algn="just">
              <a:lnSpc>
                <a:spcPct val="90000"/>
              </a:lnSpc>
              <a:buFont typeface="Wingdings" pitchFamily="2" charset="2"/>
              <a:buNone/>
            </a:pPr>
            <a:r>
              <a:rPr lang="ru-RU" sz="1400">
                <a:cs typeface="Times New Roman" pitchFamily="18" charset="0"/>
              </a:rPr>
              <a:t> </a:t>
            </a:r>
          </a:p>
        </p:txBody>
      </p:sp>
      <p:sp>
        <p:nvSpPr>
          <p:cNvPr id="76804" name="Text Box 4"/>
          <p:cNvSpPr txBox="1">
            <a:spLocks noChangeArrowheads="1"/>
          </p:cNvSpPr>
          <p:nvPr/>
        </p:nvSpPr>
        <p:spPr bwMode="auto">
          <a:xfrm>
            <a:off x="1143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pic>
        <p:nvPicPr>
          <p:cNvPr id="7680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819400"/>
            <a:ext cx="2971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1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19400"/>
            <a:ext cx="30861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09600" y="152400"/>
            <a:ext cx="7772400" cy="685800"/>
          </a:xfrm>
        </p:spPr>
        <p:txBody>
          <a:bodyPr/>
          <a:lstStyle/>
          <a:p>
            <a:r>
              <a:rPr kumimoji="0" lang="en-US" sz="1800">
                <a:solidFill>
                  <a:schemeClr val="hlink"/>
                </a:solidFill>
                <a:effectLst/>
                <a:latin typeface="Arial" charset="0"/>
                <a:cs typeface="Times New Roman" pitchFamily="18" charset="0"/>
              </a:rPr>
              <a:t>Estimation of possibility of the melt keeping in the RP vessel using the computer code SOKRAT and code NARAL</a:t>
            </a:r>
            <a:r>
              <a:rPr kumimoji="0" lang="ru-RU" sz="1600">
                <a:solidFill>
                  <a:schemeClr val="hlink"/>
                </a:solidFill>
                <a:effectLst/>
                <a:latin typeface="Arial" charset="0"/>
              </a:rPr>
              <a:t> </a:t>
            </a:r>
            <a:r>
              <a:rPr kumimoji="0" lang="en-US" sz="1600">
                <a:solidFill>
                  <a:schemeClr val="accent1"/>
                </a:solidFill>
                <a:effectLst/>
                <a:latin typeface="Arial" charset="0"/>
              </a:rPr>
              <a:t>(4)</a:t>
            </a:r>
            <a:endParaRPr kumimoji="0" lang="ru-RU" sz="1600">
              <a:solidFill>
                <a:schemeClr val="accent1"/>
              </a:solidFill>
              <a:effectLst/>
              <a:latin typeface="Arial" charset="0"/>
            </a:endParaRPr>
          </a:p>
        </p:txBody>
      </p:sp>
      <p:sp>
        <p:nvSpPr>
          <p:cNvPr id="77827" name="Rectangle 3"/>
          <p:cNvSpPr>
            <a:spLocks noGrp="1" noChangeArrowheads="1"/>
          </p:cNvSpPr>
          <p:nvPr>
            <p:ph type="body" idx="1"/>
          </p:nvPr>
        </p:nvSpPr>
        <p:spPr>
          <a:xfrm>
            <a:off x="228600" y="762000"/>
            <a:ext cx="8686800" cy="5638800"/>
          </a:xfrm>
        </p:spPr>
        <p:txBody>
          <a:bodyPr/>
          <a:lstStyle/>
          <a:p>
            <a:pPr algn="just">
              <a:lnSpc>
                <a:spcPct val="90000"/>
              </a:lnSpc>
              <a:buFont typeface="Wingdings" pitchFamily="2" charset="2"/>
              <a:buNone/>
            </a:pPr>
            <a:r>
              <a:rPr lang="en-US" sz="1400">
                <a:cs typeface="Times New Roman" pitchFamily="18" charset="0"/>
              </a:rPr>
              <a:t>4</a:t>
            </a:r>
            <a:r>
              <a:rPr lang="ru-RU" sz="1400">
                <a:cs typeface="Times New Roman" pitchFamily="18" charset="0"/>
              </a:rPr>
              <a:t>. </a:t>
            </a:r>
            <a:r>
              <a:rPr lang="en-US" sz="1400">
                <a:cs typeface="Times New Roman" pitchFamily="18" charset="0"/>
              </a:rPr>
              <a:t>Results of SA calculation</a:t>
            </a:r>
            <a:endParaRPr lang="ru-RU" sz="1400">
              <a:cs typeface="Times New Roman" pitchFamily="18" charset="0"/>
            </a:endParaRPr>
          </a:p>
          <a:p>
            <a:pPr algn="just">
              <a:lnSpc>
                <a:spcPct val="90000"/>
              </a:lnSpc>
              <a:buFont typeface="Wingdings" pitchFamily="2" charset="2"/>
              <a:buNone/>
            </a:pPr>
            <a:r>
              <a:rPr lang="ru-RU" sz="1400">
                <a:cs typeface="Times New Roman" pitchFamily="18" charset="0"/>
              </a:rPr>
              <a:t> </a:t>
            </a:r>
            <a:r>
              <a:rPr lang="en-US" sz="1200" b="0">
                <a:cs typeface="Times New Roman" pitchFamily="18" charset="0"/>
              </a:rPr>
              <a:t>Numerical simulation of SA course in VVER-440 was carried out </a:t>
            </a:r>
            <a:r>
              <a:rPr lang="en-GB" sz="1200" b="0">
                <a:cs typeface="Times New Roman" pitchFamily="18" charset="0"/>
              </a:rPr>
              <a:t>using the best estimate code SOKRAT</a:t>
            </a:r>
            <a:r>
              <a:rPr lang="en-US" sz="1200" b="0">
                <a:cs typeface="Times New Roman" pitchFamily="18" charset="0"/>
              </a:rPr>
              <a:t>/</a:t>
            </a:r>
            <a:r>
              <a:rPr lang="ru-RU" sz="1200" b="0">
                <a:cs typeface="Times New Roman" pitchFamily="18" charset="0"/>
              </a:rPr>
              <a:t>В</a:t>
            </a:r>
            <a:r>
              <a:rPr lang="en-US" sz="1200" b="0">
                <a:cs typeface="Times New Roman" pitchFamily="18" charset="0"/>
              </a:rPr>
              <a:t>1. The results received in the course of simulation are presented and discussed bellow.</a:t>
            </a:r>
            <a:endParaRPr lang="ru-RU" sz="1200" b="0">
              <a:cs typeface="Times New Roman" pitchFamily="18" charset="0"/>
            </a:endParaRPr>
          </a:p>
          <a:p>
            <a:pPr algn="just">
              <a:lnSpc>
                <a:spcPct val="90000"/>
              </a:lnSpc>
              <a:buFont typeface="Wingdings" pitchFamily="2" charset="2"/>
              <a:buNone/>
            </a:pPr>
            <a:r>
              <a:rPr lang="en-US" sz="1200" b="0">
                <a:cs typeface="Times New Roman" pitchFamily="18" charset="0"/>
              </a:rPr>
              <a:t> 4</a:t>
            </a:r>
            <a:r>
              <a:rPr lang="en-US" sz="1400">
                <a:cs typeface="Times New Roman" pitchFamily="18" charset="0"/>
              </a:rPr>
              <a:t>.1 Analysis of SA No.1: </a:t>
            </a:r>
            <a:r>
              <a:rPr lang="en-US" sz="1400" b="0" i="1">
                <a:solidFill>
                  <a:srgbClr val="9900CC"/>
                </a:solidFill>
                <a:cs typeface="Times New Roman" pitchFamily="18" charset="0"/>
              </a:rPr>
              <a:t>“</a:t>
            </a:r>
            <a:r>
              <a:rPr lang="en-GB" sz="1400" b="0" i="1">
                <a:solidFill>
                  <a:srgbClr val="9900CC"/>
                </a:solidFill>
                <a:cs typeface="Times New Roman" pitchFamily="18" charset="0"/>
              </a:rPr>
              <a:t>Partial break of MCP</a:t>
            </a:r>
            <a:r>
              <a:rPr lang="en-US" sz="1400" b="0" i="1">
                <a:solidFill>
                  <a:srgbClr val="9900CC"/>
                </a:solidFill>
                <a:cs typeface="Times New Roman" pitchFamily="18" charset="0"/>
              </a:rPr>
              <a:t> cold leg </a:t>
            </a:r>
            <a:r>
              <a:rPr lang="en-GB" sz="1400" b="0" i="1">
                <a:solidFill>
                  <a:srgbClr val="9900CC"/>
                </a:solidFill>
                <a:cs typeface="Times New Roman" pitchFamily="18" charset="0"/>
              </a:rPr>
              <a:t>within the range of Dnom</a:t>
            </a:r>
            <a:r>
              <a:rPr lang="en-US" sz="1400" b="0" i="1">
                <a:solidFill>
                  <a:srgbClr val="9900CC"/>
                </a:solidFill>
                <a:cs typeface="Times New Roman" pitchFamily="18" charset="0"/>
              </a:rPr>
              <a:t> 32 with further restoration of water supply to reactor from the primary circuit normal makeup pump with the flow rate of 1,64 kg/s”</a:t>
            </a:r>
            <a:r>
              <a:rPr lang="en-US" sz="1400" b="0">
                <a:solidFill>
                  <a:srgbClr val="9900CC"/>
                </a:solidFill>
                <a:cs typeface="Times New Roman" pitchFamily="18" charset="0"/>
              </a:rPr>
              <a:t>.</a:t>
            </a:r>
            <a:r>
              <a:rPr lang="en-US" sz="1400" b="0">
                <a:cs typeface="Times New Roman" pitchFamily="18" charset="0"/>
              </a:rPr>
              <a:t> </a:t>
            </a:r>
            <a:endParaRPr lang="ru-RU" sz="1400">
              <a:cs typeface="Times New Roman" pitchFamily="18" charset="0"/>
            </a:endParaRPr>
          </a:p>
          <a:p>
            <a:pPr algn="just">
              <a:lnSpc>
                <a:spcPct val="90000"/>
              </a:lnSpc>
              <a:buFont typeface="Wingdings" pitchFamily="2" charset="2"/>
              <a:buNone/>
            </a:pPr>
            <a:r>
              <a:rPr lang="ru-RU" sz="1400" b="0">
                <a:cs typeface="Times New Roman" pitchFamily="18" charset="0"/>
              </a:rPr>
              <a:t> </a:t>
            </a:r>
            <a:r>
              <a:rPr lang="en-US" sz="1200" b="0">
                <a:cs typeface="Times New Roman" pitchFamily="18" charset="0"/>
              </a:rPr>
              <a:t>Chronological sequence of this SA scenario and operation of the equipment are presented in Table 2. The most significant events in the given table are coloured.</a:t>
            </a:r>
            <a:endParaRPr lang="ru-RU" sz="1200" b="0">
              <a:cs typeface="Times New Roman" pitchFamily="18" charset="0"/>
            </a:endParaRPr>
          </a:p>
          <a:p>
            <a:pPr>
              <a:lnSpc>
                <a:spcPct val="90000"/>
              </a:lnSpc>
              <a:buFont typeface="Wingdings" pitchFamily="2" charset="2"/>
              <a:buNone/>
            </a:pPr>
            <a:r>
              <a:rPr lang="en-US" sz="1400">
                <a:latin typeface="Times New Roman" pitchFamily="18" charset="0"/>
                <a:cs typeface="Times New Roman" pitchFamily="18" charset="0"/>
              </a:rPr>
              <a:t> </a:t>
            </a:r>
            <a:r>
              <a:rPr lang="en-US" sz="1400">
                <a:solidFill>
                  <a:schemeClr val="hlink"/>
                </a:solidFill>
                <a:latin typeface="Times New Roman" pitchFamily="18" charset="0"/>
                <a:cs typeface="Times New Roman" pitchFamily="18" charset="0"/>
              </a:rPr>
              <a:t>Table 2 </a:t>
            </a:r>
            <a:r>
              <a:rPr lang="en-US" sz="1400" b="0">
                <a:solidFill>
                  <a:schemeClr val="hlink"/>
                </a:solidFill>
                <a:latin typeface="Times New Roman" pitchFamily="18" charset="0"/>
                <a:cs typeface="Times New Roman" pitchFamily="18" charset="0"/>
              </a:rPr>
              <a:t>- </a:t>
            </a:r>
            <a:r>
              <a:rPr lang="en-US" sz="1400">
                <a:solidFill>
                  <a:schemeClr val="hlink"/>
                </a:solidFill>
                <a:latin typeface="Times New Roman" pitchFamily="18" charset="0"/>
                <a:cs typeface="Times New Roman" pitchFamily="18" charset="0"/>
              </a:rPr>
              <a:t>Chronological sequence of main events and operation of the NPP equipment (SA scenario No.1)</a:t>
            </a:r>
            <a:endParaRPr lang="ru-RU" sz="1400" b="0">
              <a:solidFill>
                <a:schemeClr val="hlink"/>
              </a:solidFill>
              <a:latin typeface="Times New Roman" pitchFamily="18" charset="0"/>
              <a:cs typeface="Times New Roman" pitchFamily="18" charset="0"/>
            </a:endParaRPr>
          </a:p>
          <a:p>
            <a:pPr>
              <a:lnSpc>
                <a:spcPct val="90000"/>
              </a:lnSpc>
              <a:buFont typeface="Wingdings" pitchFamily="2" charset="2"/>
              <a:buNone/>
            </a:pPr>
            <a:r>
              <a:rPr lang="en-US" sz="1400">
                <a:cs typeface="Times New Roman" pitchFamily="18" charset="0"/>
              </a:rPr>
              <a:t>Time</a:t>
            </a:r>
            <a:r>
              <a:rPr lang="ru-RU" sz="1400">
                <a:cs typeface="Times New Roman" pitchFamily="18" charset="0"/>
              </a:rPr>
              <a:t>, </a:t>
            </a:r>
            <a:r>
              <a:rPr lang="en-US" sz="1400">
                <a:cs typeface="Times New Roman" pitchFamily="18" charset="0"/>
              </a:rPr>
              <a:t>s 			Event</a:t>
            </a:r>
            <a:endParaRPr lang="ru-RU" sz="1400">
              <a:cs typeface="Times New Roman" pitchFamily="18" charset="0"/>
            </a:endParaRPr>
          </a:p>
          <a:p>
            <a:pPr>
              <a:lnSpc>
                <a:spcPct val="90000"/>
              </a:lnSpc>
              <a:buFont typeface="Wingdings" pitchFamily="2" charset="2"/>
              <a:buNone/>
            </a:pPr>
            <a:r>
              <a:rPr lang="en-US" sz="1400">
                <a:cs typeface="Times New Roman" pitchFamily="18" charset="0"/>
              </a:rPr>
              <a:t>	</a:t>
            </a:r>
            <a:r>
              <a:rPr lang="ru-RU" sz="1200">
                <a:cs typeface="Times New Roman" pitchFamily="18" charset="0"/>
              </a:rPr>
              <a:t>0,0</a:t>
            </a:r>
            <a:r>
              <a:rPr lang="en-US" sz="1200">
                <a:cs typeface="Times New Roman" pitchFamily="18" charset="0"/>
              </a:rPr>
              <a:t>	I</a:t>
            </a:r>
            <a:r>
              <a:rPr lang="en-GB" sz="1200">
                <a:cs typeface="Times New Roman" pitchFamily="18" charset="0"/>
              </a:rPr>
              <a:t>nitiating event</a:t>
            </a:r>
            <a:r>
              <a:rPr lang="en-US" sz="1200">
                <a:cs typeface="Times New Roman" pitchFamily="18" charset="0"/>
              </a:rPr>
              <a:t> – </a:t>
            </a:r>
            <a:r>
              <a:rPr lang="en-GB" sz="1200">
                <a:cs typeface="Times New Roman" pitchFamily="18" charset="0"/>
              </a:rPr>
              <a:t>leak in partial break of MCP at the reactor inlet</a:t>
            </a:r>
            <a:r>
              <a:rPr lang="en-US" sz="1200">
                <a:cs typeface="Times New Roman" pitchFamily="18" charset="0"/>
              </a:rPr>
              <a:t> nozzle </a:t>
            </a:r>
            <a:r>
              <a:rPr lang="en-GB" sz="1200">
                <a:cs typeface="Times New Roman" pitchFamily="18" charset="0"/>
              </a:rPr>
              <a:t>within the range of Dnom</a:t>
            </a:r>
            <a:r>
              <a:rPr lang="en-US" sz="1200">
                <a:cs typeface="Times New Roman" pitchFamily="18" charset="0"/>
              </a:rPr>
              <a:t> 32</a:t>
            </a:r>
            <a:endParaRPr lang="ru-RU" sz="1200">
              <a:cs typeface="Times New Roman" pitchFamily="18" charset="0"/>
            </a:endParaRPr>
          </a:p>
          <a:p>
            <a:pPr>
              <a:lnSpc>
                <a:spcPct val="90000"/>
              </a:lnSpc>
              <a:buFont typeface="Wingdings" pitchFamily="2" charset="2"/>
              <a:buNone/>
            </a:pPr>
            <a:r>
              <a:rPr lang="en-US" sz="1200">
                <a:cs typeface="Times New Roman" pitchFamily="18" charset="0"/>
              </a:rPr>
              <a:t>	</a:t>
            </a:r>
            <a:r>
              <a:rPr lang="ru-RU" sz="1200">
                <a:cs typeface="Times New Roman" pitchFamily="18" charset="0"/>
              </a:rPr>
              <a:t>0,0</a:t>
            </a:r>
            <a:r>
              <a:rPr lang="en-US" sz="1200">
                <a:cs typeface="Times New Roman" pitchFamily="18" charset="0"/>
              </a:rPr>
              <a:t>	Blackout of NPP. </a:t>
            </a:r>
            <a:r>
              <a:rPr lang="en-GB" sz="1200">
                <a:cs typeface="Times New Roman" pitchFamily="18" charset="0"/>
              </a:rPr>
              <a:t>Due to NPP blackout the following equipment does not operate</a:t>
            </a:r>
            <a:r>
              <a:rPr lang="en-US" sz="1200">
                <a:cs typeface="Times New Roman" pitchFamily="18" charset="0"/>
              </a:rPr>
              <a:t>:</a:t>
            </a:r>
            <a:endParaRPr lang="ru-RU" sz="1200">
              <a:cs typeface="Times New Roman" pitchFamily="18" charset="0"/>
            </a:endParaRPr>
          </a:p>
          <a:p>
            <a:pPr algn="just">
              <a:lnSpc>
                <a:spcPct val="90000"/>
              </a:lnSpc>
              <a:buFont typeface="Wingdings" pitchFamily="2" charset="2"/>
              <a:buNone/>
            </a:pPr>
            <a:r>
              <a:rPr lang="en-US" sz="1200">
                <a:cs typeface="Times New Roman" pitchFamily="18" charset="0"/>
              </a:rPr>
              <a:t>		- </a:t>
            </a:r>
            <a:r>
              <a:rPr lang="en-GB" sz="1200">
                <a:cs typeface="Times New Roman" pitchFamily="18" charset="0"/>
              </a:rPr>
              <a:t>heaters and PRZ injection</a:t>
            </a:r>
            <a:r>
              <a:rPr lang="en-US" sz="1200">
                <a:cs typeface="Times New Roman" pitchFamily="18" charset="0"/>
              </a:rPr>
              <a:t>;</a:t>
            </a:r>
            <a:endParaRPr lang="ru-RU" sz="1200">
              <a:cs typeface="Times New Roman" pitchFamily="18" charset="0"/>
            </a:endParaRPr>
          </a:p>
          <a:p>
            <a:pPr algn="just">
              <a:lnSpc>
                <a:spcPct val="90000"/>
              </a:lnSpc>
              <a:buFont typeface="Wingdings" pitchFamily="2" charset="2"/>
              <a:buNone/>
            </a:pPr>
            <a:r>
              <a:rPr lang="en-US" sz="1200">
                <a:cs typeface="Times New Roman" pitchFamily="18" charset="0"/>
              </a:rPr>
              <a:t>		- </a:t>
            </a:r>
            <a:r>
              <a:rPr lang="en-GB" sz="1200">
                <a:cs typeface="Times New Roman" pitchFamily="18" charset="0"/>
              </a:rPr>
              <a:t>the primary circuit normal makeup system</a:t>
            </a:r>
            <a:r>
              <a:rPr lang="en-US" sz="1200">
                <a:cs typeface="Times New Roman" pitchFamily="18" charset="0"/>
              </a:rPr>
              <a:t>;</a:t>
            </a:r>
            <a:endParaRPr lang="ru-RU" sz="1200">
              <a:cs typeface="Times New Roman" pitchFamily="18" charset="0"/>
            </a:endParaRPr>
          </a:p>
          <a:p>
            <a:pPr algn="just">
              <a:lnSpc>
                <a:spcPct val="90000"/>
              </a:lnSpc>
              <a:buFont typeface="Wingdings" pitchFamily="2" charset="2"/>
              <a:buNone/>
            </a:pPr>
            <a:r>
              <a:rPr lang="en-US" sz="1200">
                <a:cs typeface="Times New Roman" pitchFamily="18" charset="0"/>
              </a:rPr>
              <a:t>		- </a:t>
            </a:r>
            <a:r>
              <a:rPr lang="en-GB" sz="1200">
                <a:cs typeface="Times New Roman" pitchFamily="18" charset="0"/>
              </a:rPr>
              <a:t>the secondary circuit feed pumps</a:t>
            </a:r>
            <a:r>
              <a:rPr lang="en-US" sz="1200">
                <a:cs typeface="Times New Roman" pitchFamily="18" charset="0"/>
              </a:rPr>
              <a:t>;</a:t>
            </a:r>
            <a:endParaRPr lang="ru-RU" sz="1200">
              <a:cs typeface="Times New Roman" pitchFamily="18" charset="0"/>
            </a:endParaRPr>
          </a:p>
          <a:p>
            <a:pPr algn="just">
              <a:lnSpc>
                <a:spcPct val="90000"/>
              </a:lnSpc>
              <a:buFont typeface="Wingdings" pitchFamily="2" charset="2"/>
              <a:buNone/>
            </a:pPr>
            <a:r>
              <a:rPr lang="en-US" sz="1200">
                <a:cs typeface="Times New Roman" pitchFamily="18" charset="0"/>
              </a:rPr>
              <a:t>		- </a:t>
            </a:r>
            <a:r>
              <a:rPr lang="en-GB" sz="1200">
                <a:cs typeface="Times New Roman" pitchFamily="18" charset="0"/>
              </a:rPr>
              <a:t>BRU-K</a:t>
            </a:r>
            <a:endParaRPr lang="ru-RU" sz="1200">
              <a:cs typeface="Times New Roman" pitchFamily="18" charset="0"/>
            </a:endParaRPr>
          </a:p>
          <a:p>
            <a:pPr algn="just">
              <a:lnSpc>
                <a:spcPct val="90000"/>
              </a:lnSpc>
              <a:buFont typeface="Wingdings" pitchFamily="2" charset="2"/>
              <a:buNone/>
            </a:pPr>
            <a:r>
              <a:rPr lang="en-US" sz="1200">
                <a:cs typeface="Times New Roman" pitchFamily="18" charset="0"/>
              </a:rPr>
              <a:t>	</a:t>
            </a:r>
            <a:r>
              <a:rPr lang="en-US" sz="1200" b="0">
                <a:cs typeface="Times New Roman" pitchFamily="18" charset="0"/>
              </a:rPr>
              <a:t>	</a:t>
            </a:r>
            <a:r>
              <a:rPr lang="en-US" sz="1200">
                <a:cs typeface="Times New Roman" pitchFamily="18" charset="0"/>
              </a:rPr>
              <a:t>- </a:t>
            </a:r>
            <a:r>
              <a:rPr lang="en-GB" sz="1200">
                <a:cs typeface="Times New Roman" pitchFamily="18" charset="0"/>
              </a:rPr>
              <a:t>RCPs coastdown</a:t>
            </a:r>
            <a:r>
              <a:rPr lang="en-US" sz="1200">
                <a:cs typeface="Times New Roman" pitchFamily="18" charset="0"/>
              </a:rPr>
              <a:t> </a:t>
            </a:r>
            <a:endParaRPr lang="ru-RU" sz="1200">
              <a:cs typeface="Times New Roman" pitchFamily="18" charset="0"/>
            </a:endParaRPr>
          </a:p>
          <a:p>
            <a:pPr>
              <a:lnSpc>
                <a:spcPct val="90000"/>
              </a:lnSpc>
              <a:buFont typeface="Wingdings" pitchFamily="2" charset="2"/>
              <a:buNone/>
            </a:pPr>
            <a:r>
              <a:rPr lang="en-US" sz="1200">
                <a:cs typeface="Times New Roman" pitchFamily="18" charset="0"/>
              </a:rPr>
              <a:t>	</a:t>
            </a:r>
            <a:r>
              <a:rPr lang="ru-RU" sz="1200">
                <a:cs typeface="Times New Roman" pitchFamily="18" charset="0"/>
              </a:rPr>
              <a:t>0,5</a:t>
            </a:r>
            <a:r>
              <a:rPr lang="en-US" sz="1200">
                <a:cs typeface="Times New Roman" pitchFamily="18" charset="0"/>
              </a:rPr>
              <a:t>		C</a:t>
            </a:r>
            <a:r>
              <a:rPr lang="en-GB" sz="1200">
                <a:cs typeface="Times New Roman" pitchFamily="18" charset="0"/>
              </a:rPr>
              <a:t>losing of the stop valves of both TGs</a:t>
            </a:r>
            <a:r>
              <a:rPr lang="en-US" sz="1200">
                <a:cs typeface="Times New Roman" pitchFamily="18" charset="0"/>
              </a:rPr>
              <a:t> by NPP blackout signal</a:t>
            </a:r>
            <a:endParaRPr lang="ru-RU" sz="1200">
              <a:cs typeface="Times New Roman" pitchFamily="18" charset="0"/>
            </a:endParaRPr>
          </a:p>
          <a:p>
            <a:pPr>
              <a:lnSpc>
                <a:spcPct val="90000"/>
              </a:lnSpc>
              <a:buFont typeface="Wingdings" pitchFamily="2" charset="2"/>
              <a:buNone/>
            </a:pPr>
            <a:r>
              <a:rPr lang="ru-RU" sz="1200">
                <a:cs typeface="Times New Roman" pitchFamily="18" charset="0"/>
              </a:rPr>
              <a:t>~900-3300</a:t>
            </a:r>
            <a:r>
              <a:rPr lang="en-US" sz="1200">
                <a:cs typeface="Times New Roman" pitchFamily="18" charset="0"/>
              </a:rPr>
              <a:t>		Stabilization of coolant level within 1,85- 2,00 m</a:t>
            </a:r>
            <a:endParaRPr lang="ru-RU" sz="1200">
              <a:cs typeface="Times New Roman" pitchFamily="18" charset="0"/>
            </a:endParaRPr>
          </a:p>
          <a:p>
            <a:pPr>
              <a:lnSpc>
                <a:spcPct val="90000"/>
              </a:lnSpc>
              <a:buFont typeface="Wingdings" pitchFamily="2" charset="2"/>
              <a:buNone/>
            </a:pPr>
            <a:r>
              <a:rPr lang="ru-RU" sz="1200">
                <a:cs typeface="Times New Roman" pitchFamily="18" charset="0"/>
              </a:rPr>
              <a:t>3900,0 </a:t>
            </a:r>
            <a:r>
              <a:rPr lang="en-US" sz="1200">
                <a:cs typeface="Times New Roman" pitchFamily="18" charset="0"/>
              </a:rPr>
              <a:t>		Decrease in coolant level below the core top, start of the fuel rods heating</a:t>
            </a:r>
            <a:endParaRPr lang="ru-RU" sz="1200">
              <a:cs typeface="Times New Roman" pitchFamily="18" charset="0"/>
            </a:endParaRPr>
          </a:p>
          <a:p>
            <a:pPr>
              <a:lnSpc>
                <a:spcPct val="90000"/>
              </a:lnSpc>
              <a:buFont typeface="Wingdings" pitchFamily="2" charset="2"/>
              <a:buNone/>
            </a:pPr>
            <a:r>
              <a:rPr lang="en-US" sz="1200">
                <a:cs typeface="Times New Roman" pitchFamily="18" charset="0"/>
              </a:rPr>
              <a:t>(</a:t>
            </a:r>
            <a:r>
              <a:rPr lang="ru-RU" sz="1200">
                <a:cs typeface="Times New Roman" pitchFamily="18" charset="0"/>
              </a:rPr>
              <a:t>65</a:t>
            </a:r>
            <a:r>
              <a:rPr lang="en-US" sz="1200">
                <a:cs typeface="Times New Roman" pitchFamily="18" charset="0"/>
              </a:rPr>
              <a:t>min</a:t>
            </a:r>
            <a:r>
              <a:rPr lang="ru-RU" sz="1200">
                <a:cs typeface="Times New Roman" pitchFamily="18" charset="0"/>
              </a:rPr>
              <a:t>)</a:t>
            </a:r>
          </a:p>
          <a:p>
            <a:pPr>
              <a:lnSpc>
                <a:spcPct val="90000"/>
              </a:lnSpc>
              <a:buFont typeface="Wingdings" pitchFamily="2" charset="2"/>
              <a:buNone/>
            </a:pPr>
            <a:r>
              <a:rPr lang="ru-RU" sz="1200">
                <a:cs typeface="Times New Roman" pitchFamily="18" charset="0"/>
              </a:rPr>
              <a:t>≤  3410,0</a:t>
            </a:r>
            <a:r>
              <a:rPr lang="en-US" sz="1200">
                <a:cs typeface="Times New Roman" pitchFamily="18" charset="0"/>
              </a:rPr>
              <a:t>		Periodic operation of BRU-A, pressure change in SG from 5,04 to 5,7 MPa</a:t>
            </a:r>
            <a:endParaRPr lang="ru-RU" sz="1200">
              <a:cs typeface="Times New Roman" pitchFamily="18" charset="0"/>
            </a:endParaRPr>
          </a:p>
          <a:p>
            <a:pPr>
              <a:lnSpc>
                <a:spcPct val="90000"/>
              </a:lnSpc>
              <a:buFont typeface="Wingdings" pitchFamily="2" charset="2"/>
              <a:buNone/>
            </a:pPr>
            <a:r>
              <a:rPr lang="ru-RU" sz="1200">
                <a:cs typeface="Times New Roman" pitchFamily="18" charset="0"/>
              </a:rPr>
              <a:t>5100,0</a:t>
            </a:r>
            <a:r>
              <a:rPr lang="en-US" sz="1200">
                <a:cs typeface="Times New Roman" pitchFamily="18" charset="0"/>
              </a:rPr>
              <a:t>		Total drying of the core</a:t>
            </a:r>
            <a:endParaRPr lang="ru-RU" sz="1200">
              <a:cs typeface="Times New Roman" pitchFamily="18" charset="0"/>
            </a:endParaRPr>
          </a:p>
          <a:p>
            <a:pPr>
              <a:lnSpc>
                <a:spcPct val="90000"/>
              </a:lnSpc>
              <a:buFont typeface="Wingdings" pitchFamily="2" charset="2"/>
              <a:buNone/>
            </a:pPr>
            <a:r>
              <a:rPr lang="ru-RU" sz="1200">
                <a:cs typeface="Times New Roman" pitchFamily="18" charset="0"/>
              </a:rPr>
              <a:t>(85</a:t>
            </a:r>
            <a:r>
              <a:rPr lang="en-US" sz="1200">
                <a:cs typeface="Times New Roman" pitchFamily="18" charset="0"/>
              </a:rPr>
              <a:t>min</a:t>
            </a:r>
            <a:r>
              <a:rPr lang="ru-RU" sz="1200">
                <a:cs typeface="Times New Roman" pitchFamily="18" charset="0"/>
              </a:rPr>
              <a:t>)</a:t>
            </a:r>
          </a:p>
          <a:p>
            <a:pPr>
              <a:lnSpc>
                <a:spcPct val="90000"/>
              </a:lnSpc>
              <a:buFont typeface="Wingdings" pitchFamily="2" charset="2"/>
              <a:buNone/>
            </a:pPr>
            <a:r>
              <a:rPr lang="ru-RU" sz="1200">
                <a:cs typeface="Times New Roman" pitchFamily="18" charset="0"/>
              </a:rPr>
              <a:t>5385,0</a:t>
            </a:r>
            <a:r>
              <a:rPr lang="en-US" sz="1200">
                <a:cs typeface="Times New Roman" pitchFamily="18" charset="0"/>
              </a:rPr>
              <a:t>		Maximum temperature of fuel rod cladding surfaces reaches the value of 1200 K – 			beginning of the developed steam-zirconium reaction</a:t>
            </a:r>
            <a:endParaRPr lang="ru-RU" sz="1200">
              <a:cs typeface="Times New Roman" pitchFamily="18" charset="0"/>
            </a:endParaRPr>
          </a:p>
        </p:txBody>
      </p:sp>
      <p:sp>
        <p:nvSpPr>
          <p:cNvPr id="77828" name="Text Box 4"/>
          <p:cNvSpPr txBox="1">
            <a:spLocks noChangeArrowheads="1"/>
          </p:cNvSpPr>
          <p:nvPr/>
        </p:nvSpPr>
        <p:spPr bwMode="auto">
          <a:xfrm>
            <a:off x="1143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09600" y="152400"/>
            <a:ext cx="7772400" cy="685800"/>
          </a:xfrm>
        </p:spPr>
        <p:txBody>
          <a:bodyPr/>
          <a:lstStyle/>
          <a:p>
            <a:r>
              <a:rPr kumimoji="0" lang="en-US" sz="1800">
                <a:solidFill>
                  <a:schemeClr val="hlink"/>
                </a:solidFill>
                <a:effectLst/>
                <a:latin typeface="Arial" charset="0"/>
                <a:cs typeface="Times New Roman" pitchFamily="18" charset="0"/>
              </a:rPr>
              <a:t>Estimation of possibility of the melt keeping in the RP vessel using the computer code SOKRAT and code NARAL</a:t>
            </a:r>
            <a:r>
              <a:rPr kumimoji="0" lang="ru-RU" sz="1600">
                <a:solidFill>
                  <a:schemeClr val="hlink"/>
                </a:solidFill>
                <a:effectLst/>
                <a:latin typeface="Arial" charset="0"/>
              </a:rPr>
              <a:t> </a:t>
            </a:r>
            <a:r>
              <a:rPr kumimoji="0" lang="en-US" sz="1600">
                <a:solidFill>
                  <a:schemeClr val="accent1"/>
                </a:solidFill>
                <a:effectLst/>
                <a:latin typeface="Arial" charset="0"/>
              </a:rPr>
              <a:t>(5)</a:t>
            </a:r>
            <a:endParaRPr kumimoji="0" lang="ru-RU" sz="1600">
              <a:solidFill>
                <a:schemeClr val="accent1"/>
              </a:solidFill>
              <a:effectLst/>
              <a:latin typeface="Arial" charset="0"/>
            </a:endParaRPr>
          </a:p>
        </p:txBody>
      </p:sp>
      <p:sp>
        <p:nvSpPr>
          <p:cNvPr id="80899" name="Rectangle 3"/>
          <p:cNvSpPr>
            <a:spLocks noGrp="1" noChangeArrowheads="1"/>
          </p:cNvSpPr>
          <p:nvPr>
            <p:ph type="body" idx="1"/>
          </p:nvPr>
        </p:nvSpPr>
        <p:spPr>
          <a:xfrm>
            <a:off x="228600" y="914400"/>
            <a:ext cx="8686800" cy="5334000"/>
          </a:xfrm>
        </p:spPr>
        <p:txBody>
          <a:bodyPr/>
          <a:lstStyle/>
          <a:p>
            <a:pPr>
              <a:buFont typeface="Wingdings" pitchFamily="2" charset="2"/>
              <a:buNone/>
            </a:pPr>
            <a:r>
              <a:rPr lang="en-US" sz="1600">
                <a:latin typeface="Times New Roman" pitchFamily="18" charset="0"/>
                <a:cs typeface="Times New Roman" pitchFamily="18" charset="0"/>
              </a:rPr>
              <a:t> </a:t>
            </a:r>
            <a:r>
              <a:rPr lang="en-US" sz="1600">
                <a:solidFill>
                  <a:schemeClr val="hlink"/>
                </a:solidFill>
                <a:latin typeface="Times New Roman" pitchFamily="18" charset="0"/>
                <a:cs typeface="Times New Roman" pitchFamily="18" charset="0"/>
              </a:rPr>
              <a:t>Table 2 (continuation)</a:t>
            </a:r>
            <a:r>
              <a:rPr lang="en-US" sz="1600" b="0">
                <a:solidFill>
                  <a:schemeClr val="hlink"/>
                </a:solidFill>
                <a:latin typeface="Times New Roman" pitchFamily="18" charset="0"/>
                <a:cs typeface="Times New Roman" pitchFamily="18" charset="0"/>
              </a:rPr>
              <a:t> </a:t>
            </a:r>
            <a:r>
              <a:rPr lang="en-US" sz="1600">
                <a:solidFill>
                  <a:schemeClr val="hlink"/>
                </a:solidFill>
                <a:latin typeface="Times New Roman" pitchFamily="18" charset="0"/>
                <a:cs typeface="Times New Roman" pitchFamily="18" charset="0"/>
              </a:rPr>
              <a:t>(SA scenario No.1)</a:t>
            </a:r>
            <a:endParaRPr lang="ru-RU" sz="1600" b="0">
              <a:solidFill>
                <a:schemeClr val="hlink"/>
              </a:solidFill>
              <a:latin typeface="Times New Roman" pitchFamily="18" charset="0"/>
              <a:cs typeface="Times New Roman" pitchFamily="18" charset="0"/>
            </a:endParaRPr>
          </a:p>
          <a:p>
            <a:pPr>
              <a:buFont typeface="Wingdings" pitchFamily="2" charset="2"/>
              <a:buNone/>
            </a:pPr>
            <a:r>
              <a:rPr lang="en-US" sz="1200">
                <a:cs typeface="Times New Roman" pitchFamily="18" charset="0"/>
              </a:rPr>
              <a:t>Time</a:t>
            </a:r>
            <a:r>
              <a:rPr lang="ru-RU" sz="1200">
                <a:cs typeface="Times New Roman" pitchFamily="18" charset="0"/>
              </a:rPr>
              <a:t>, </a:t>
            </a:r>
            <a:r>
              <a:rPr lang="en-US" sz="1200">
                <a:cs typeface="Times New Roman" pitchFamily="18" charset="0"/>
              </a:rPr>
              <a:t>s 			Event</a:t>
            </a:r>
            <a:endParaRPr lang="ru-RU" sz="1200">
              <a:cs typeface="Times New Roman" pitchFamily="18" charset="0"/>
            </a:endParaRPr>
          </a:p>
          <a:p>
            <a:pPr>
              <a:buFont typeface="Wingdings" pitchFamily="2" charset="2"/>
              <a:buNone/>
            </a:pPr>
            <a:r>
              <a:rPr lang="en-US" sz="1200">
                <a:cs typeface="Times New Roman" pitchFamily="18" charset="0"/>
              </a:rPr>
              <a:t>	</a:t>
            </a:r>
            <a:r>
              <a:rPr lang="ru-RU" sz="1200">
                <a:solidFill>
                  <a:schemeClr val="accent1"/>
                </a:solidFill>
                <a:cs typeface="Times New Roman" pitchFamily="18" charset="0"/>
              </a:rPr>
              <a:t>7200,0</a:t>
            </a:r>
            <a:r>
              <a:rPr lang="en-US" sz="1200">
                <a:solidFill>
                  <a:schemeClr val="accent1"/>
                </a:solidFill>
                <a:cs typeface="Times New Roman" pitchFamily="18" charset="0"/>
              </a:rPr>
              <a:t>		Beginning of water supply from 1 feed water pump with flow rate of 1,64 kg/s</a:t>
            </a:r>
            <a:endParaRPr lang="ru-RU" sz="1200">
              <a:solidFill>
                <a:schemeClr val="accent1"/>
              </a:solidFill>
              <a:cs typeface="Times New Roman" pitchFamily="18" charset="0"/>
            </a:endParaRPr>
          </a:p>
          <a:p>
            <a:pPr>
              <a:buFont typeface="Wingdings" pitchFamily="2" charset="2"/>
              <a:buNone/>
            </a:pPr>
            <a:r>
              <a:rPr lang="ru-RU" sz="1200">
                <a:solidFill>
                  <a:schemeClr val="accent1"/>
                </a:solidFill>
                <a:cs typeface="Times New Roman" pitchFamily="18" charset="0"/>
              </a:rPr>
              <a:t>9000,0</a:t>
            </a:r>
            <a:r>
              <a:rPr lang="en-US" sz="1200">
                <a:solidFill>
                  <a:schemeClr val="accent1"/>
                </a:solidFill>
                <a:cs typeface="Times New Roman" pitchFamily="18" charset="0"/>
              </a:rPr>
              <a:t>		Beginning of the core disruption</a:t>
            </a:r>
            <a:endParaRPr lang="ru-RU" sz="1200">
              <a:solidFill>
                <a:schemeClr val="accent1"/>
              </a:solidFill>
              <a:cs typeface="Times New Roman" pitchFamily="18" charset="0"/>
            </a:endParaRPr>
          </a:p>
          <a:p>
            <a:pPr>
              <a:buFont typeface="Wingdings" pitchFamily="2" charset="2"/>
              <a:buNone/>
            </a:pPr>
            <a:r>
              <a:rPr lang="ru-RU" sz="1200">
                <a:cs typeface="Times New Roman" pitchFamily="18" charset="0"/>
              </a:rPr>
              <a:t>13000,0</a:t>
            </a:r>
            <a:r>
              <a:rPr lang="en-US" sz="1200">
                <a:cs typeface="Times New Roman" pitchFamily="18" charset="0"/>
              </a:rPr>
              <a:t>		Beginning of the reactor vessel destruction</a:t>
            </a:r>
            <a:endParaRPr lang="ru-RU" sz="1200">
              <a:cs typeface="Times New Roman" pitchFamily="18" charset="0"/>
            </a:endParaRPr>
          </a:p>
          <a:p>
            <a:pPr>
              <a:buFont typeface="Wingdings" pitchFamily="2" charset="2"/>
              <a:buNone/>
            </a:pPr>
            <a:r>
              <a:rPr lang="ru-RU" sz="1200">
                <a:solidFill>
                  <a:schemeClr val="accent1"/>
                </a:solidFill>
                <a:cs typeface="Times New Roman" pitchFamily="18" charset="0"/>
              </a:rPr>
              <a:t>15000,0</a:t>
            </a:r>
            <a:r>
              <a:rPr lang="en-US" sz="1200">
                <a:solidFill>
                  <a:schemeClr val="accent1"/>
                </a:solidFill>
                <a:cs typeface="Times New Roman" pitchFamily="18" charset="0"/>
              </a:rPr>
              <a:t>		Through melting of the RP vessel</a:t>
            </a:r>
            <a:endParaRPr lang="ru-RU" sz="1200">
              <a:solidFill>
                <a:schemeClr val="accent1"/>
              </a:solidFill>
              <a:cs typeface="Times New Roman" pitchFamily="18" charset="0"/>
            </a:endParaRPr>
          </a:p>
          <a:p>
            <a:pPr>
              <a:buFont typeface="Wingdings" pitchFamily="2" charset="2"/>
              <a:buNone/>
            </a:pPr>
            <a:r>
              <a:rPr lang="ru-RU" sz="1200">
                <a:cs typeface="Times New Roman" pitchFamily="18" charset="0"/>
              </a:rPr>
              <a:t>15000,0</a:t>
            </a:r>
            <a:r>
              <a:rPr lang="en-US" sz="1200">
                <a:cs typeface="Times New Roman" pitchFamily="18" charset="0"/>
              </a:rPr>
              <a:t>		End of calculation. Pressure in the primary circuit decreases below 1,0 MPa</a:t>
            </a:r>
            <a:endParaRPr lang="ru-RU" sz="1200">
              <a:cs typeface="Times New Roman" pitchFamily="18" charset="0"/>
            </a:endParaRPr>
          </a:p>
          <a:p>
            <a:pPr>
              <a:buFont typeface="Wingdings" pitchFamily="2" charset="2"/>
              <a:buNone/>
            </a:pPr>
            <a:endParaRPr lang="en-US" sz="1200"/>
          </a:p>
          <a:p>
            <a:pPr>
              <a:buFont typeface="Wingdings" pitchFamily="2" charset="2"/>
              <a:buNone/>
            </a:pPr>
            <a:r>
              <a:rPr lang="en-US" sz="1200">
                <a:cs typeface="Times New Roman" pitchFamily="18" charset="0"/>
              </a:rPr>
              <a:t>Results of calculation in the form of diagrams of change of reactor plant parameters which are characteristic </a:t>
            </a:r>
          </a:p>
          <a:p>
            <a:pPr>
              <a:buFont typeface="Wingdings" pitchFamily="2" charset="2"/>
              <a:buNone/>
            </a:pPr>
            <a:r>
              <a:rPr lang="en-US" sz="1200">
                <a:cs typeface="Times New Roman" pitchFamily="18" charset="0"/>
              </a:rPr>
              <a:t>for considered conditions are presented in fig. 1.3-1.7.</a:t>
            </a:r>
            <a:r>
              <a:rPr lang="ru-RU" sz="1200"/>
              <a:t> </a:t>
            </a:r>
            <a:endParaRPr lang="en-US" sz="1200"/>
          </a:p>
          <a:p>
            <a:pPr>
              <a:buFont typeface="Wingdings" pitchFamily="2" charset="2"/>
              <a:buNone/>
            </a:pPr>
            <a:endParaRPr lang="ru-RU" sz="1200"/>
          </a:p>
        </p:txBody>
      </p:sp>
      <p:sp>
        <p:nvSpPr>
          <p:cNvPr id="80900" name="Text Box 4"/>
          <p:cNvSpPr txBox="1">
            <a:spLocks noChangeArrowheads="1"/>
          </p:cNvSpPr>
          <p:nvPr/>
        </p:nvSpPr>
        <p:spPr bwMode="auto">
          <a:xfrm>
            <a:off x="1143000" y="64008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400" b="1">
                <a:solidFill>
                  <a:srgbClr val="9900CC"/>
                </a:solidFill>
                <a:cs typeface="Arial" charset="0"/>
              </a:rPr>
              <a:t>16</a:t>
            </a:r>
            <a:r>
              <a:rPr lang="en-GB" sz="1400" b="1" baseline="30000">
                <a:solidFill>
                  <a:srgbClr val="9900CC"/>
                </a:solidFill>
                <a:cs typeface="Arial" charset="0"/>
              </a:rPr>
              <a:t>th</a:t>
            </a:r>
            <a:r>
              <a:rPr lang="en-GB" sz="1400" b="1">
                <a:solidFill>
                  <a:srgbClr val="9900CC"/>
                </a:solidFill>
                <a:cs typeface="Arial" charset="0"/>
              </a:rPr>
              <a:t> CEG-SAM meeting, Moscow, </a:t>
            </a:r>
            <a:r>
              <a:rPr lang="en-US" sz="1400" b="1">
                <a:solidFill>
                  <a:srgbClr val="9900CC"/>
                </a:solidFill>
                <a:cs typeface="Times New Roman" pitchFamily="18" charset="0"/>
              </a:rPr>
              <a:t>IBRAE,</a:t>
            </a:r>
            <a:r>
              <a:rPr lang="ru-RU" sz="1400" b="1">
                <a:solidFill>
                  <a:srgbClr val="9900CC"/>
                </a:solidFill>
                <a:cs typeface="Arial" charset="0"/>
              </a:rPr>
              <a:t> </a:t>
            </a:r>
            <a:r>
              <a:rPr lang="en-US" sz="1400" b="1">
                <a:solidFill>
                  <a:srgbClr val="9900CC"/>
                </a:solidFill>
                <a:cs typeface="Times New Roman" pitchFamily="18" charset="0"/>
              </a:rPr>
              <a:t>Russian Federation</a:t>
            </a:r>
            <a:r>
              <a:rPr lang="ru-RU" sz="1400" b="1">
                <a:solidFill>
                  <a:srgbClr val="9900CC"/>
                </a:solidFill>
                <a:cs typeface="Arial" charset="0"/>
              </a:rPr>
              <a:t> </a:t>
            </a:r>
            <a:r>
              <a:rPr lang="en-GB" sz="1400" b="1">
                <a:solidFill>
                  <a:srgbClr val="9900CC"/>
                </a:solidFill>
                <a:cs typeface="Arial" charset="0"/>
              </a:rPr>
              <a:t>, </a:t>
            </a:r>
            <a:r>
              <a:rPr lang="en-US" sz="1400" b="1">
                <a:solidFill>
                  <a:srgbClr val="9900CC"/>
                </a:solidFill>
                <a:cs typeface="Times New Roman" pitchFamily="18" charset="0"/>
              </a:rPr>
              <a:t>September 8-9, 2009</a:t>
            </a:r>
            <a:r>
              <a:rPr lang="ru-RU" sz="1400" b="1">
                <a:solidFill>
                  <a:srgbClr val="9900CC"/>
                </a:solidFill>
                <a:cs typeface="Arial" charset="0"/>
              </a:rPr>
              <a:t> </a:t>
            </a:r>
          </a:p>
        </p:txBody>
      </p:sp>
      <p:pic>
        <p:nvPicPr>
          <p:cNvPr id="809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276600"/>
            <a:ext cx="373380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048000"/>
            <a:ext cx="2943225"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03" name="Rectangle 7"/>
          <p:cNvSpPr>
            <a:spLocks noChangeArrowheads="1"/>
          </p:cNvSpPr>
          <p:nvPr/>
        </p:nvSpPr>
        <p:spPr bwMode="auto">
          <a:xfrm>
            <a:off x="381000" y="6019800"/>
            <a:ext cx="41910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b="1">
                <a:cs typeface="Arial" charset="0"/>
              </a:rPr>
              <a:t>Fig.1.3- Dynamics of pressure in the 1-st and secondary circuits</a:t>
            </a:r>
            <a:endParaRPr lang="en-US" b="1">
              <a:cs typeface="Times New Roman" pitchFamily="18" charset="0"/>
            </a:endParaRPr>
          </a:p>
          <a:p>
            <a:endParaRPr lang="en-US"/>
          </a:p>
        </p:txBody>
      </p:sp>
      <p:sp>
        <p:nvSpPr>
          <p:cNvPr id="80904" name="Rectangle 8"/>
          <p:cNvSpPr>
            <a:spLocks noChangeArrowheads="1"/>
          </p:cNvSpPr>
          <p:nvPr/>
        </p:nvSpPr>
        <p:spPr bwMode="auto">
          <a:xfrm>
            <a:off x="4876800" y="6019800"/>
            <a:ext cx="38862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100" b="1">
                <a:cs typeface="Arial" charset="0"/>
              </a:rPr>
              <a:t>Fig. 1.4–  Change of temperature of  fuel rod claddings in operating assembly (OA) of I-II years of the fuel life-time</a:t>
            </a:r>
            <a:r>
              <a:rPr lang="en-US" sz="1000">
                <a:latin typeface="Times New Roman" pitchFamily="18" charset="0"/>
              </a:rPr>
              <a:t> </a:t>
            </a:r>
            <a:endParaRPr lang="en-US" sz="2400">
              <a:latin typeface="Times New Roman" pitchFamily="18" charset="0"/>
            </a:endParaRPr>
          </a:p>
        </p:txBody>
      </p:sp>
    </p:spTree>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fontScheme name="Оформление по умолчанию">
      <a:majorFont>
        <a:latin typeface="Times New Roman"/>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D:\Program Files\Office97\Шаблоны\Дизайны презентаций\Современный.pot</Template>
  <TotalTime>0</TotalTime>
  <Words>3358</Words>
  <Application>Microsoft Office PowerPoint</Application>
  <PresentationFormat>Bildschirmpräsentation (4:3)</PresentationFormat>
  <Paragraphs>392</Paragraphs>
  <Slides>31</Slides>
  <Notes>0</Notes>
  <HiddenSlides>0</HiddenSlides>
  <MMClips>0</MMClips>
  <ScaleCrop>false</ScaleCrop>
  <HeadingPairs>
    <vt:vector size="8" baseType="variant">
      <vt:variant>
        <vt:lpstr>Verwendete Schriftarten</vt:lpstr>
      </vt:variant>
      <vt:variant>
        <vt:i4>3</vt:i4>
      </vt:variant>
      <vt:variant>
        <vt:lpstr>Design</vt:lpstr>
      </vt:variant>
      <vt:variant>
        <vt:i4>1</vt:i4>
      </vt:variant>
      <vt:variant>
        <vt:lpstr>Eingebettete OLE-Server</vt:lpstr>
      </vt:variant>
      <vt:variant>
        <vt:i4>2</vt:i4>
      </vt:variant>
      <vt:variant>
        <vt:lpstr>Folientitel</vt:lpstr>
      </vt:variant>
      <vt:variant>
        <vt:i4>31</vt:i4>
      </vt:variant>
    </vt:vector>
  </HeadingPairs>
  <TitlesOfParts>
    <vt:vector size="37" baseType="lpstr">
      <vt:lpstr>Times New Roman</vt:lpstr>
      <vt:lpstr>Arial</vt:lpstr>
      <vt:lpstr>Wingdings</vt:lpstr>
      <vt:lpstr>Оформление по умолчанию</vt:lpstr>
      <vt:lpstr>Grapher Plot Document</vt:lpstr>
      <vt:lpstr>CorelDRAW 11.0 Graphic</vt:lpstr>
      <vt:lpstr>ISTC Project «Scale experimental investigation of the thermal and structural integrity of the VVER Pressure Vessel Lower Head in severe accident» (#3635) </vt:lpstr>
      <vt:lpstr>Collaborators:</vt:lpstr>
      <vt:lpstr>The project efforts are focused on the following problems:</vt:lpstr>
      <vt:lpstr>Task “A” </vt:lpstr>
      <vt:lpstr>Estimation of possibility of the melt keeping in the RP vessel using the computer code SOKRAT and code NARAL (1)</vt:lpstr>
      <vt:lpstr>Estimation of possibility of the melt keeping in the RP vessel using the computer code SOKRAT and code NARAL (2)</vt:lpstr>
      <vt:lpstr>Estimation of possibility of the melt keeping in the RP vessel using the computer code SOKRAT and code NARAL (3)</vt:lpstr>
      <vt:lpstr>Estimation of possibility of the melt keeping in the RP vessel using the computer code SOKRAT and code NARAL (4)</vt:lpstr>
      <vt:lpstr>Estimation of possibility of the melt keeping in the RP vessel using the computer code SOKRAT and code NARAL (5)</vt:lpstr>
      <vt:lpstr>Estimation of possibility of the melt keeping in the RP vessel using the computer code SOKRAT and code NARAL (6)</vt:lpstr>
      <vt:lpstr>Estimation of possibility of the melt keeping in the RP vessel using the computer code SOKRAT and code NARAL (7)</vt:lpstr>
      <vt:lpstr>Estimation of possibility of the melt keeping in the RP vessel using the computer code SOKRAT and code NARAL (8)</vt:lpstr>
      <vt:lpstr>Estimation of possibility of the melt keeping in the RP vessel using the computer code SOKRAT and code NARAL (9)</vt:lpstr>
      <vt:lpstr>Estimation of possibility of the melt keeping in the RP vessel using the computer code SOKRAT and code NARAL (10)</vt:lpstr>
      <vt:lpstr>Estimation of possibility of the melt keeping in the RP vessel using the computer code SOKRAT and code NARAL (11)</vt:lpstr>
      <vt:lpstr>Estimation of possibility of the melt keeping in the RP vessel using the computer code SOKRAT and code NARAL (12)</vt:lpstr>
      <vt:lpstr>Estimation of possibility of the melt keeping in the RP vessel using the computer code SOKRAT and code NARAL (13)</vt:lpstr>
      <vt:lpstr>Estimation of possibility of the melt keeping in the RP vessel using the computer code SOKRAT and code NARAL (14)</vt:lpstr>
      <vt:lpstr>Estimation of possibility of the melt keeping in the RP vessel using the computer code SOKRAT and code NARAL (15)</vt:lpstr>
      <vt:lpstr>Estimation of possibility of the melt keeping in the RP vessel using the computer code SOKRAT and code NARAL (16)</vt:lpstr>
      <vt:lpstr>PowerPoint-Präsentation</vt:lpstr>
      <vt:lpstr>PowerPoint-Präsentation</vt:lpstr>
      <vt:lpstr>3. Experimental VVER-440  vessel scale model (1)</vt:lpstr>
      <vt:lpstr>Experimental VVER-440  vessel scale model (2)</vt:lpstr>
      <vt:lpstr>Experimental VVER-440  vessel scale model (3)</vt:lpstr>
      <vt:lpstr>4. Heater of the IVRSA-VVER test facility (1)</vt:lpstr>
      <vt:lpstr>5. The task “D”: The manufacturing and material creep testing of the samples from VVER vessel steel and material property creep testing of the samples cut from the tested VVER vessel models (1)</vt:lpstr>
      <vt:lpstr>5. The task “D”: The manufacturing and material creep testing of the samples from VVER vessel steel and material property creep testing of the samples cut from the tested VVER vessel models (2)</vt:lpstr>
      <vt:lpstr>5. The task “D”: The manufacturing and material creep testing of the samples from VVER vessel steel and material property creep testing of the samples cut from the tested VVER vessel models (3)</vt:lpstr>
      <vt:lpstr>6. Concerning selection of conditions of the VVER-440 reactor vessel scale model testing  </vt:lpstr>
      <vt:lpstr>PowerPoint-Präsentation</vt:lpstr>
    </vt:vector>
  </TitlesOfParts>
  <Company>F7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ISTC Project «Scale experimental investigation of the thermal and structural integrity of the VVER pressure vessel Lower Head in severe accident» (#3635)</dc:title>
  <dc:creator>lok</dc:creator>
  <cp:lastModifiedBy>Peters, Ursula</cp:lastModifiedBy>
  <cp:revision>506</cp:revision>
  <dcterms:created xsi:type="dcterms:W3CDTF">2007-09-09T17:51:07Z</dcterms:created>
  <dcterms:modified xsi:type="dcterms:W3CDTF">2012-10-11T17:28:23Z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scription0">
    <vt:lpwstr>Scale experimental investigation of the thermal and structural integrity of the VVER Pressure Vessel Lower Head in severe accident</vt:lpwstr>
  </property>
</Properties>
</file>